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86" r:id="rId3"/>
    <p:sldId id="275" r:id="rId4"/>
    <p:sldId id="276" r:id="rId5"/>
    <p:sldId id="291" r:id="rId6"/>
    <p:sldId id="279" r:id="rId7"/>
    <p:sldId id="294" r:id="rId8"/>
    <p:sldId id="292" r:id="rId9"/>
    <p:sldId id="295" r:id="rId10"/>
    <p:sldId id="296" r:id="rId11"/>
    <p:sldId id="297" r:id="rId12"/>
    <p:sldId id="401" r:id="rId13"/>
    <p:sldId id="402" r:id="rId14"/>
    <p:sldId id="299" r:id="rId15"/>
    <p:sldId id="298" r:id="rId16"/>
    <p:sldId id="395" r:id="rId17"/>
    <p:sldId id="398" r:id="rId18"/>
    <p:sldId id="361" r:id="rId19"/>
    <p:sldId id="394" r:id="rId20"/>
    <p:sldId id="405" r:id="rId21"/>
    <p:sldId id="396" r:id="rId22"/>
    <p:sldId id="397" r:id="rId23"/>
    <p:sldId id="365"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312" r:id="rId37"/>
    <p:sldId id="360" r:id="rId38"/>
    <p:sldId id="356" r:id="rId39"/>
    <p:sldId id="357" r:id="rId40"/>
    <p:sldId id="311" r:id="rId41"/>
    <p:sldId id="399" r:id="rId42"/>
    <p:sldId id="313" r:id="rId43"/>
    <p:sldId id="359" r:id="rId44"/>
    <p:sldId id="358"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40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13" autoAdjust="0"/>
  </p:normalViewPr>
  <p:slideViewPr>
    <p:cSldViewPr>
      <p:cViewPr varScale="1">
        <p:scale>
          <a:sx n="131" d="100"/>
          <a:sy n="131" d="100"/>
        </p:scale>
        <p:origin x="2660" y="64"/>
      </p:cViewPr>
      <p:guideLst>
        <p:guide orient="horz" pos="2160"/>
        <p:guide pos="2880"/>
      </p:guideLst>
    </p:cSldViewPr>
  </p:slideViewPr>
  <p:notesTextViewPr>
    <p:cViewPr>
      <p:scale>
        <a:sx n="1" d="1"/>
        <a:sy n="1" d="1"/>
      </p:scale>
      <p:origin x="0" y="0"/>
    </p:cViewPr>
  </p:notesTextViewPr>
  <p:sorterViewPr>
    <p:cViewPr>
      <p:scale>
        <a:sx n="150" d="100"/>
        <a:sy n="150" d="100"/>
      </p:scale>
      <p:origin x="0" y="-4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3/3/2018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TimesTenLTStd-Roman"/>
              </a:rPr>
              <a:t>A stack is a “Last-In, First-Out” (LIFO) data structure in which data is retrieved in the</a:t>
            </a:r>
          </a:p>
          <a:p>
            <a:r>
              <a:rPr lang="en-US" dirty="0" smtClean="0">
                <a:latin typeface="TimesTenLTStd-Roman"/>
              </a:rPr>
              <a:t>opposite order from which it was written. Processors implement stacks by allocating a</a:t>
            </a:r>
          </a:p>
          <a:p>
            <a:r>
              <a:rPr lang="en-US" dirty="0" smtClean="0">
                <a:latin typeface="TimesTenLTStd-Roman"/>
              </a:rPr>
              <a:t>region of memory for the stack and maintaining a “stack pointer” (SP) register that</a:t>
            </a:r>
          </a:p>
          <a:p>
            <a:r>
              <a:rPr lang="en-US" dirty="0" smtClean="0">
                <a:latin typeface="TimesTenLTStd-Roman"/>
              </a:rPr>
              <a:t>holds the address of the next stack location to be accessed, called the </a:t>
            </a:r>
            <a:r>
              <a:rPr lang="en-US" i="1" dirty="0" smtClean="0">
                <a:latin typeface="TimesTenLTStd-Italic"/>
              </a:rPr>
              <a:t>top </a:t>
            </a:r>
            <a:r>
              <a:rPr lang="en-US" dirty="0" smtClean="0">
                <a:latin typeface="TimesTenLTStd-Roman"/>
              </a:rPr>
              <a:t>of the stack.</a:t>
            </a:r>
          </a:p>
          <a:p>
            <a:r>
              <a:rPr lang="en-US" dirty="0" smtClean="0">
                <a:solidFill>
                  <a:srgbClr val="000000"/>
                </a:solidFill>
              </a:rPr>
              <a:t>Stack grows down (towards lower memory addresses). </a:t>
            </a:r>
            <a:r>
              <a:rPr lang="en-US" dirty="0" smtClean="0">
                <a:latin typeface="TimesTenLTStd-Roman"/>
              </a:rPr>
              <a:t>A “push” operation writes data to the </a:t>
            </a:r>
          </a:p>
          <a:p>
            <a:r>
              <a:rPr lang="en-US" dirty="0" smtClean="0">
                <a:latin typeface="TimesTenLTStd-Roman"/>
              </a:rPr>
              <a:t>top of the stack and a “pop” operation reads data from the top of the stack. Push and pop </a:t>
            </a:r>
          </a:p>
          <a:p>
            <a:r>
              <a:rPr lang="en-US" dirty="0" smtClean="0">
                <a:latin typeface="TimesTenLTStd-Roman"/>
              </a:rPr>
              <a:t>operations adjust the SP so that the location designated as the top of the stack automatically </a:t>
            </a:r>
          </a:p>
          <a:p>
            <a:r>
              <a:rPr lang="en-US" dirty="0" smtClean="0">
                <a:latin typeface="TimesTenLTStd-Roman"/>
              </a:rPr>
              <a:t>moves up and down in memory as push and pop instructions are executed</a:t>
            </a:r>
          </a:p>
          <a:p>
            <a:endParaRPr lang="en-US" dirty="0" smtClean="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5</a:t>
            </a:fld>
            <a:endParaRPr lang="en-US"/>
          </a:p>
        </p:txBody>
      </p:sp>
    </p:spTree>
    <p:extLst>
      <p:ext uri="{BB962C8B-B14F-4D97-AF65-F5344CB8AC3E}">
        <p14:creationId xmlns:p14="http://schemas.microsoft.com/office/powerpoint/2010/main" val="96382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smtClean="0"/>
              <a:t>The order in which registers listed in the register list does not matter. </a:t>
            </a:r>
          </a:p>
          <a:p>
            <a:pPr marL="285750" indent="-285750">
              <a:buFont typeface="Arial" panose="020B0604020202020204" pitchFamily="34" charset="0"/>
              <a:buChar char="•"/>
            </a:pPr>
            <a:r>
              <a:rPr lang="en-US" sz="1200" dirty="0" smtClean="0"/>
              <a:t>When popping multiple registers, these registers are automatically </a:t>
            </a:r>
            <a:r>
              <a:rPr lang="en-US" sz="1200" dirty="0" smtClean="0">
                <a:solidFill>
                  <a:srgbClr val="3333FF"/>
                </a:solidFill>
              </a:rPr>
              <a:t>sorted by name </a:t>
            </a:r>
            <a:r>
              <a:rPr lang="en-US" sz="1200" dirty="0" smtClean="0"/>
              <a:t>and </a:t>
            </a:r>
            <a:r>
              <a:rPr lang="en-US" sz="1200" dirty="0" smtClean="0">
                <a:solidFill>
                  <a:srgbClr val="3333FF"/>
                </a:solidFill>
              </a:rPr>
              <a:t>the lowest-numbered register</a:t>
            </a:r>
            <a:r>
              <a:rPr lang="en-US" sz="1200" dirty="0" smtClean="0"/>
              <a:t> is loaded from the lowest memory address, </a:t>
            </a:r>
            <a:r>
              <a:rPr lang="en-US" sz="1200" i="1" dirty="0" smtClean="0"/>
              <a:t>i.e. </a:t>
            </a:r>
            <a:r>
              <a:rPr lang="en-US" sz="1200" dirty="0" smtClean="0">
                <a:solidFill>
                  <a:srgbClr val="3333FF"/>
                </a:solidFill>
              </a:rPr>
              <a:t>is loaded first</a:t>
            </a:r>
            <a:r>
              <a:rPr lang="en-US" sz="1200" dirty="0" smtClean="0"/>
              <a:t>. </a:t>
            </a:r>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6</a:t>
            </a:fld>
            <a:endParaRPr lang="en-US"/>
          </a:p>
        </p:txBody>
      </p:sp>
    </p:spTree>
    <p:extLst>
      <p:ext uri="{BB962C8B-B14F-4D97-AF65-F5344CB8AC3E}">
        <p14:creationId xmlns:p14="http://schemas.microsoft.com/office/powerpoint/2010/main" val="395965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12</a:t>
            </a:fld>
            <a:endParaRPr lang="en-US"/>
          </a:p>
        </p:txBody>
      </p:sp>
    </p:spTree>
    <p:extLst>
      <p:ext uri="{BB962C8B-B14F-4D97-AF65-F5344CB8AC3E}">
        <p14:creationId xmlns:p14="http://schemas.microsoft.com/office/powerpoint/2010/main" val="189492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cs typeface="Courier New" pitchFamily="49" charset="0"/>
              </a:rPr>
              <a:t>After call, LR</a:t>
            </a:r>
            <a:r>
              <a:rPr lang="en-GB" dirty="0" smtClean="0"/>
              <a:t> holds return address (the instruction following the call)</a:t>
            </a:r>
          </a:p>
          <a:p>
            <a:endParaRPr lang="en-GB" dirty="0" smtClean="0">
              <a:latin typeface="Consolas" panose="020B0609020204030204" pitchFamily="49" charset="0"/>
              <a:cs typeface="Consolas" panose="020B0609020204030204" pitchFamily="49" charset="0"/>
            </a:endParaRPr>
          </a:p>
          <a:p>
            <a:endParaRPr lang="en-GB" dirty="0" smtClean="0">
              <a:latin typeface="Consolas" panose="020B0609020204030204" pitchFamily="49" charset="0"/>
              <a:cs typeface="Consolas" panose="020B0609020204030204" pitchFamily="49" charset="0"/>
            </a:endParaRPr>
          </a:p>
          <a:p>
            <a:r>
              <a:rPr lang="en-GB" dirty="0" smtClean="0"/>
              <a:t>Notes:</a:t>
            </a:r>
          </a:p>
          <a:p>
            <a:pPr lvl="1"/>
            <a:r>
              <a:rPr lang="en-GB" i="1" dirty="0" smtClean="0"/>
              <a:t>label</a:t>
            </a:r>
            <a:r>
              <a:rPr lang="en-GB" dirty="0" smtClean="0"/>
              <a:t> is name of function</a:t>
            </a:r>
          </a:p>
          <a:p>
            <a:pPr lvl="1"/>
            <a:r>
              <a:rPr lang="en-US" dirty="0" smtClean="0"/>
              <a:t>The PROC/ENDP directives mark the start/end of a function</a:t>
            </a:r>
          </a:p>
          <a:p>
            <a:pPr lvl="2"/>
            <a:r>
              <a:rPr lang="en-US" dirty="0" smtClean="0"/>
              <a:t>For programmer’s convenience only, they are not present in the final machine code</a:t>
            </a:r>
            <a:endParaRPr lang="en-GB" dirty="0" smtClean="0"/>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16</a:t>
            </a:fld>
            <a:endParaRPr lang="en-US"/>
          </a:p>
        </p:txBody>
      </p:sp>
    </p:spTree>
    <p:extLst>
      <p:ext uri="{BB962C8B-B14F-4D97-AF65-F5344CB8AC3E}">
        <p14:creationId xmlns:p14="http://schemas.microsoft.com/office/powerpoint/2010/main" val="309310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9043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6529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23</a:t>
            </a:fld>
            <a:endParaRPr lang="en-US"/>
          </a:p>
        </p:txBody>
      </p:sp>
    </p:spTree>
    <p:extLst>
      <p:ext uri="{BB962C8B-B14F-4D97-AF65-F5344CB8AC3E}">
        <p14:creationId xmlns:p14="http://schemas.microsoft.com/office/powerpoint/2010/main" val="294733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500" dirty="0" smtClean="0"/>
              <a:t>R0-R3: scratch registers that can be changed by </a:t>
            </a:r>
            <a:r>
              <a:rPr lang="en-US" sz="2500" dirty="0" err="1" smtClean="0"/>
              <a:t>callee</a:t>
            </a:r>
            <a:endParaRPr lang="en-US" sz="2500" dirty="0" smtClean="0"/>
          </a:p>
          <a:p>
            <a:pPr lvl="1"/>
            <a:r>
              <a:rPr lang="en-US" sz="2500" dirty="0" smtClean="0"/>
              <a:t>R4-R11: caller expects their value to stay unchanged before and after a function call</a:t>
            </a:r>
            <a:endParaRPr lang="en-GB" sz="2500" dirty="0" smtClean="0"/>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36</a:t>
            </a:fld>
            <a:endParaRPr lang="en-US"/>
          </a:p>
        </p:txBody>
      </p:sp>
    </p:spTree>
    <p:extLst>
      <p:ext uri="{BB962C8B-B14F-4D97-AF65-F5344CB8AC3E}">
        <p14:creationId xmlns:p14="http://schemas.microsoft.com/office/powerpoint/2010/main" val="389327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9" name="Slide Number Placeholder 28"/>
          <p:cNvSpPr>
            <a:spLocks noGrp="1"/>
          </p:cNvSpPr>
          <p:nvPr>
            <p:ph type="sldNum" sz="quarter" idx="12"/>
          </p:nvPr>
        </p:nvSpPr>
        <p:spPr>
          <a:xfrm>
            <a:off x="7848600" y="6400800"/>
            <a:ext cx="1219200" cy="365760"/>
          </a:xfrm>
        </p:spPr>
        <p:txBody>
          <a:bodyPr/>
          <a:lstStyle/>
          <a:p>
            <a:fld id="{EA7C8D44-3667-46F6-9772-CC52308E2A7F}"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0FB581EF-2218-4119-8A75-372CD2AA9282}" type="datetime1">
              <a:rPr lang="en-US" smtClean="0"/>
              <a:t>3/3/2018</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409DC15A-173C-47CD-9DB0-26093BB85046}" type="datetime1">
              <a:rPr lang="en-US" smtClean="0"/>
              <a:t>3/3/2018</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A51F9702-9877-44D1-9B1C-B442A1C835F9}" type="datetime1">
              <a:rPr lang="en-US" smtClean="0"/>
              <a:t>3/3/2018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81FF9AC4-E578-4F90-A992-100491A35030}" type="datetime1">
              <a:rPr lang="en-US" smtClean="0"/>
              <a:t>3/3/2018</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C972F9A4-EBE0-47B5-B21F-1E4A829DCF61}" type="datetime1">
              <a:rPr lang="en-US" smtClean="0"/>
              <a:t>3/3/2018</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0B7C8F24-00CF-4FEF-BA48-916109EBD607}" type="datetime1">
              <a:rPr lang="en-US" smtClean="0"/>
              <a:t>3/3/2018</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477C015C-C7D3-4AD0-B081-0B41F846E2F6}" type="datetime1">
              <a:rPr lang="en-US" smtClean="0"/>
              <a:t>3/3/2018</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2B31EE2-71C6-4714-8723-1EA1E62FEDE3}" type="datetime1">
              <a:rPr lang="en-US" smtClean="0"/>
              <a:t>3/3/2018</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28208A78-7DDF-472C-9C43-3D037208F39A}" type="datetime1">
              <a:rPr lang="en-US" smtClean="0"/>
              <a:t>3/3/2018</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382000" y="6356350"/>
            <a:ext cx="7620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92401" y="6582489"/>
            <a:ext cx="4031873" cy="246221"/>
          </a:xfrm>
          <a:prstGeom prst="rect">
            <a:avLst/>
          </a:prstGeom>
        </p:spPr>
        <p:txBody>
          <a:bodyPr wrap="none">
            <a:spAutoFit/>
          </a:bodyPr>
          <a:lstStyle/>
          <a:p>
            <a:r>
              <a:rPr lang="en-US" sz="1000" b="0" dirty="0" smtClean="0">
                <a:solidFill>
                  <a:schemeClr val="bg1">
                    <a:lumMod val="50000"/>
                  </a:schemeClr>
                </a:solidFill>
              </a:rPr>
              <a:t>Acknowledgement: some slides taken from Yifeng Zhu’s courseware</a:t>
            </a:r>
            <a:endParaRPr lang="en-US" sz="1000" b="0" dirty="0">
              <a:solidFill>
                <a:schemeClr val="bg1">
                  <a:lumMod val="50000"/>
                </a:schemeClr>
              </a:solidFill>
            </a:endParaRPr>
          </a:p>
        </p:txBody>
      </p:sp>
      <p:sp>
        <p:nvSpPr>
          <p:cNvPr id="11" name="Rectangle 2"/>
          <p:cNvSpPr txBox="1">
            <a:spLocks noChangeArrowheads="1"/>
          </p:cNvSpPr>
          <p:nvPr/>
        </p:nvSpPr>
        <p:spPr>
          <a:xfrm>
            <a:off x="457200" y="2743200"/>
            <a:ext cx="77724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rgbClr val="FF0000"/>
                </a:solidFill>
                <a:effectLst/>
                <a:uLnTx/>
                <a:uFillTx/>
                <a:latin typeface="Calibri"/>
                <a:ea typeface="+mj-ea"/>
              </a:rPr>
              <a:t>L5 </a:t>
            </a:r>
            <a:r>
              <a:rPr kumimoji="0" lang="en-US" altLang="zh-CN" sz="4000" b="0" i="0" u="none" strike="noStrike" kern="1200" cap="none" spc="0" normalizeH="0" baseline="0" noProof="0" dirty="0" smtClean="0">
                <a:ln>
                  <a:noFill/>
                </a:ln>
                <a:solidFill>
                  <a:srgbClr val="FF0000"/>
                </a:solidFill>
                <a:effectLst/>
                <a:uLnTx/>
                <a:uFillTx/>
                <a:latin typeface="Calibri"/>
                <a:ea typeface="+mj-ea"/>
              </a:rPr>
              <a:t>functions</a:t>
            </a:r>
            <a:endParaRPr kumimoji="0" lang="en-US" sz="4000" b="0" i="0" u="none" strike="noStrike" kern="1200" cap="none" spc="0" normalizeH="0" baseline="0" noProof="0" dirty="0">
              <a:ln>
                <a:noFill/>
              </a:ln>
              <a:solidFill>
                <a:srgbClr val="FF0000"/>
              </a:solidFill>
              <a:effectLst/>
              <a:uLnTx/>
              <a:uFillTx/>
              <a:latin typeface="Calibri"/>
              <a:ea typeface="+mj-ea"/>
            </a:endParaRPr>
          </a:p>
        </p:txBody>
      </p:sp>
      <p:sp>
        <p:nvSpPr>
          <p:cNvPr id="5" name="Subtitle 2"/>
          <p:cNvSpPr txBox="1">
            <a:spLocks/>
          </p:cNvSpPr>
          <p:nvPr/>
        </p:nvSpPr>
        <p:spPr>
          <a:xfrm>
            <a:off x="76200" y="3886200"/>
            <a:ext cx="85344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rgbClr val="3366FF"/>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altLang="zh-CN" sz="3200" b="0" i="0" u="none" strike="noStrike" kern="1200" cap="none" spc="0" normalizeH="0" baseline="0" noProof="0" smtClean="0">
                <a:ln>
                  <a:noFill/>
                </a:ln>
                <a:solidFill>
                  <a:srgbClr val="3366FF"/>
                </a:solidFill>
                <a:effectLst/>
                <a:uLnTx/>
                <a:uFillTx/>
                <a:latin typeface="Calibri"/>
                <a:ea typeface="宋体" panose="02010600030101010101" pitchFamily="2" charset="-122"/>
                <a:cs typeface="+mn-cs"/>
              </a:rPr>
              <a:t>Zonghua Gu, 2018</a:t>
            </a:r>
            <a:endParaRPr kumimoji="0" lang="en-US" altLang="zh-CN" sz="3200" b="0" i="0" u="none" strike="noStrike" kern="1200" cap="none" spc="0" normalizeH="0" baseline="0" noProof="0" dirty="0">
              <a:ln>
                <a:noFill/>
              </a:ln>
              <a:solidFill>
                <a:srgbClr val="3366FF"/>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83281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a:t>
            </a:r>
            <a:r>
              <a:rPr lang="en-GB" dirty="0" smtClean="0"/>
              <a:t>Swap </a:t>
            </a:r>
            <a:r>
              <a:rPr lang="en-GB" dirty="0"/>
              <a:t>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10</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a:t>
            </a:r>
            <a:r>
              <a:rPr lang="en-GB" dirty="0" smtClean="0"/>
              <a:t>Swap </a:t>
            </a:r>
            <a:r>
              <a:rPr lang="en-GB" dirty="0"/>
              <a:t>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11</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
        <p:nvSpPr>
          <p:cNvPr id="5" name="Rectangle 4"/>
          <p:cNvSpPr/>
          <p:nvPr/>
        </p:nvSpPr>
        <p:spPr>
          <a:xfrm>
            <a:off x="443880" y="1675288"/>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1"/>
                </a:solidFill>
                <a:latin typeface="Consolas" panose="020B0609020204030204" pitchFamily="49" charset="0"/>
                <a:cs typeface="Consolas" panose="020B0609020204030204" pitchFamily="49" charset="0"/>
              </a:rPr>
              <a:t>R1==0x11111111</a:t>
            </a:r>
          </a:p>
          <a:p>
            <a:pPr algn="ctr"/>
            <a:r>
              <a:rPr lang="en-US" sz="2400" dirty="0">
                <a:solidFill>
                  <a:schemeClr val="tx1"/>
                </a:solidFill>
                <a:latin typeface="Consolas" panose="020B0609020204030204" pitchFamily="49" charset="0"/>
                <a:cs typeface="Consolas" panose="020B0609020204030204" pitchFamily="49" charset="0"/>
              </a:rPr>
              <a:t>R2==</a:t>
            </a:r>
            <a:r>
              <a:rPr lang="en-US" sz="2400" dirty="0" smtClean="0">
                <a:solidFill>
                  <a:schemeClr val="tx1"/>
                </a:solidFill>
                <a:latin typeface="Consolas" panose="020B0609020204030204" pitchFamily="49" charset="0"/>
                <a:cs typeface="Consolas" panose="020B0609020204030204" pitchFamily="49" charset="0"/>
              </a:rPr>
              <a:t>0x22222222</a:t>
            </a:r>
            <a:endParaRPr lang="en-US" sz="2400" dirty="0">
              <a:solidFill>
                <a:schemeClr val="tx1"/>
              </a:solidFill>
              <a:latin typeface="Consolas" panose="020B0609020204030204" pitchFamily="49" charset="0"/>
              <a:cs typeface="Consolas" panose="020B0609020204030204" pitchFamily="49" charset="0"/>
            </a:endParaRPr>
          </a:p>
        </p:txBody>
      </p:sp>
      <p:sp>
        <p:nvSpPr>
          <p:cNvPr id="8" name="Rectangle 7"/>
          <p:cNvSpPr/>
          <p:nvPr/>
        </p:nvSpPr>
        <p:spPr>
          <a:xfrm>
            <a:off x="677570" y="1237054"/>
            <a:ext cx="2441694" cy="400110"/>
          </a:xfrm>
          <a:prstGeom prst="rect">
            <a:avLst/>
          </a:prstGeom>
        </p:spPr>
        <p:txBody>
          <a:bodyPr wrap="none">
            <a:spAutoFit/>
          </a:bodyPr>
          <a:lstStyle/>
          <a:p>
            <a:r>
              <a:rPr lang="en-US" sz="2000" dirty="0" smtClean="0">
                <a:latin typeface="Consolas" panose="020B0609020204030204" pitchFamily="49" charset="0"/>
                <a:cs typeface="Consolas" panose="020B0609020204030204" pitchFamily="49" charset="0"/>
              </a:rPr>
              <a:t>Before execution</a:t>
            </a:r>
            <a:endParaRPr lang="en-US" sz="2000" dirty="0"/>
          </a:p>
        </p:txBody>
      </p:sp>
      <p:sp>
        <p:nvSpPr>
          <p:cNvPr id="33" name="Rectangle 32"/>
          <p:cNvSpPr/>
          <p:nvPr/>
        </p:nvSpPr>
        <p:spPr>
          <a:xfrm>
            <a:off x="443880" y="5112026"/>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1"/>
                </a:solidFill>
                <a:latin typeface="Consolas" panose="020B0609020204030204" pitchFamily="49" charset="0"/>
                <a:cs typeface="Consolas" panose="020B0609020204030204" pitchFamily="49" charset="0"/>
              </a:rPr>
              <a:t>R1==</a:t>
            </a:r>
            <a:r>
              <a:rPr lang="en-US" sz="2400" dirty="0">
                <a:solidFill>
                  <a:schemeClr val="tx1"/>
                </a:solidFill>
                <a:latin typeface="Consolas" panose="020B0609020204030204" pitchFamily="49" charset="0"/>
                <a:cs typeface="Consolas" panose="020B0609020204030204" pitchFamily="49" charset="0"/>
              </a:rPr>
              <a:t>0x22222222</a:t>
            </a:r>
          </a:p>
          <a:p>
            <a:pPr algn="ctr"/>
            <a:r>
              <a:rPr lang="en-US" sz="2400" dirty="0" smtClean="0">
                <a:solidFill>
                  <a:schemeClr val="tx1"/>
                </a:solidFill>
                <a:latin typeface="Consolas" panose="020B0609020204030204" pitchFamily="49" charset="0"/>
                <a:cs typeface="Consolas" panose="020B0609020204030204" pitchFamily="49" charset="0"/>
              </a:rPr>
              <a:t>R2==</a:t>
            </a:r>
            <a:r>
              <a:rPr lang="en-US" sz="2400" dirty="0">
                <a:solidFill>
                  <a:schemeClr val="tx1"/>
                </a:solidFill>
                <a:latin typeface="Consolas" panose="020B0609020204030204" pitchFamily="49" charset="0"/>
                <a:cs typeface="Consolas" panose="020B0609020204030204" pitchFamily="49" charset="0"/>
              </a:rPr>
              <a:t>0x11111111</a:t>
            </a:r>
          </a:p>
        </p:txBody>
      </p:sp>
      <p:sp>
        <p:nvSpPr>
          <p:cNvPr id="36" name="Rectangle 35"/>
          <p:cNvSpPr/>
          <p:nvPr/>
        </p:nvSpPr>
        <p:spPr>
          <a:xfrm>
            <a:off x="677570" y="4673792"/>
            <a:ext cx="2300630" cy="400110"/>
          </a:xfrm>
          <a:prstGeom prst="rect">
            <a:avLst/>
          </a:prstGeom>
        </p:spPr>
        <p:txBody>
          <a:bodyPr wrap="none">
            <a:spAutoFit/>
          </a:bodyPr>
          <a:lstStyle/>
          <a:p>
            <a:r>
              <a:rPr lang="en-US" altLang="zh-CN" sz="2000" dirty="0" smtClean="0">
                <a:latin typeface="Consolas" panose="020B0609020204030204" pitchFamily="49" charset="0"/>
                <a:cs typeface="Consolas" panose="020B0609020204030204" pitchFamily="49" charset="0"/>
              </a:rPr>
              <a:t>After</a:t>
            </a:r>
            <a:r>
              <a:rPr lang="en-US" sz="2000" dirty="0" smtClean="0">
                <a:latin typeface="Consolas" panose="020B0609020204030204" pitchFamily="49" charset="0"/>
                <a:cs typeface="Consolas" panose="020B0609020204030204" pitchFamily="49" charset="0"/>
              </a:rPr>
              <a:t> execution</a:t>
            </a:r>
            <a:endParaRPr lang="en-US" sz="2000" dirty="0"/>
          </a:p>
        </p:txBody>
      </p:sp>
      <p:sp>
        <p:nvSpPr>
          <p:cNvPr id="37" name="TextBox 36"/>
          <p:cNvSpPr txBox="1"/>
          <p:nvPr/>
        </p:nvSpPr>
        <p:spPr>
          <a:xfrm>
            <a:off x="1058808" y="5978644"/>
            <a:ext cx="7098353" cy="707886"/>
          </a:xfrm>
          <a:prstGeom prst="rect">
            <a:avLst/>
          </a:prstGeom>
          <a:noFill/>
        </p:spPr>
        <p:txBody>
          <a:bodyPr wrap="none" rtlCol="0">
            <a:spAutoFit/>
          </a:bodyPr>
          <a:lstStyle/>
          <a:p>
            <a:r>
              <a:rPr lang="en-US" sz="2000" dirty="0" smtClean="0"/>
              <a:t>Not an efficient approach for swapping numbers! Incurs 4 memory</a:t>
            </a:r>
          </a:p>
          <a:p>
            <a:r>
              <a:rPr lang="en-US" sz="2000" dirty="0" smtClean="0"/>
              <a:t>accesses. Much more efficient to use another register to do swap.</a:t>
            </a:r>
            <a:endParaRPr lang="en-US" sz="2000" dirty="0"/>
          </a:p>
        </p:txBody>
      </p:sp>
    </p:spTree>
    <p:extLst>
      <p:ext uri="{BB962C8B-B14F-4D97-AF65-F5344CB8AC3E}">
        <p14:creationId xmlns:p14="http://schemas.microsoft.com/office/powerpoint/2010/main" val="1224407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PUSH/POP Multiple Registers</a:t>
            </a:r>
            <a:endParaRPr lang="en-GB" dirty="0"/>
          </a:p>
        </p:txBody>
      </p:sp>
      <p:sp>
        <p:nvSpPr>
          <p:cNvPr id="3" name="Content Placeholder 2"/>
          <p:cNvSpPr>
            <a:spLocks noGrp="1"/>
          </p:cNvSpPr>
          <p:nvPr>
            <p:ph idx="1"/>
          </p:nvPr>
        </p:nvSpPr>
        <p:spPr>
          <a:xfrm>
            <a:off x="381000" y="1406604"/>
            <a:ext cx="8229600" cy="1905000"/>
          </a:xfrm>
        </p:spPr>
        <p:txBody>
          <a:bodyPr/>
          <a:lstStyle/>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5" name="Rectangle 4"/>
          <p:cNvSpPr/>
          <p:nvPr/>
        </p:nvSpPr>
        <p:spPr>
          <a:xfrm>
            <a:off x="410688" y="1788805"/>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1406604"/>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6963888" y="1508799"/>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1788805"/>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1917005"/>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1871523"/>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0923" y="3577947"/>
            <a:ext cx="8309677" cy="3508653"/>
          </a:xfrm>
          <a:prstGeom prst="rect">
            <a:avLst/>
          </a:prstGeom>
        </p:spPr>
        <p:txBody>
          <a:bodyPr wrap="square">
            <a:spAutoFit/>
          </a:bodyPr>
          <a:lstStyle/>
          <a:p>
            <a:pPr marL="285750" indent="-285750">
              <a:buFont typeface="Arial" panose="020B0604020202020204" pitchFamily="34" charset="0"/>
              <a:buChar char="•"/>
            </a:pPr>
            <a:r>
              <a:rPr lang="en-US" sz="2000" dirty="0" smtClean="0"/>
              <a:t>PUSH/POP multiple registers in a single statement: the </a:t>
            </a:r>
            <a:r>
              <a:rPr lang="en-US" sz="2000" dirty="0"/>
              <a:t>order in which registers listed in the </a:t>
            </a:r>
            <a:r>
              <a:rPr lang="en-US" sz="2000" dirty="0" smtClean="0"/>
              <a:t>{register list} </a:t>
            </a:r>
            <a:r>
              <a:rPr lang="en-US" sz="2000" dirty="0"/>
              <a:t>does not </a:t>
            </a:r>
            <a:r>
              <a:rPr lang="en-US" sz="2000" dirty="0" smtClean="0"/>
              <a:t>matter</a:t>
            </a:r>
            <a:endParaRPr lang="en-US" sz="2000" dirty="0"/>
          </a:p>
          <a:p>
            <a:pPr marL="742950" lvl="1" indent="-285750">
              <a:buFont typeface="Arial" panose="020B0604020202020204" pitchFamily="34" charset="0"/>
              <a:buChar char="•"/>
            </a:pPr>
            <a:r>
              <a:rPr lang="en-US" dirty="0"/>
              <a:t>When pushing multiple registers, these registers are automatically </a:t>
            </a:r>
            <a:r>
              <a:rPr lang="en-US" dirty="0">
                <a:solidFill>
                  <a:srgbClr val="3333FF"/>
                </a:solidFill>
              </a:rPr>
              <a:t>sorted by name </a:t>
            </a:r>
            <a:r>
              <a:rPr lang="en-US" dirty="0"/>
              <a:t>and </a:t>
            </a:r>
            <a:r>
              <a:rPr lang="en-US" dirty="0">
                <a:solidFill>
                  <a:srgbClr val="3333FF"/>
                </a:solidFill>
              </a:rPr>
              <a:t>the lowest-numbered register </a:t>
            </a:r>
            <a:r>
              <a:rPr lang="en-US" dirty="0"/>
              <a:t>is stored to the lowest memory address, </a:t>
            </a:r>
            <a:r>
              <a:rPr lang="en-US" i="1" dirty="0"/>
              <a:t>i.e. </a:t>
            </a:r>
            <a:r>
              <a:rPr lang="en-US" dirty="0">
                <a:solidFill>
                  <a:srgbClr val="3333FF"/>
                </a:solidFill>
              </a:rPr>
              <a:t>is stored last</a:t>
            </a:r>
            <a:r>
              <a:rPr lang="en-US" dirty="0"/>
              <a:t>. </a:t>
            </a:r>
            <a:endParaRPr lang="en-US" dirty="0" smtClean="0"/>
          </a:p>
          <a:p>
            <a:pPr marL="742950" lvl="1" indent="-285750">
              <a:buFont typeface="Arial" panose="020B0604020202020204" pitchFamily="34" charset="0"/>
              <a:buChar char="•"/>
            </a:pPr>
            <a:r>
              <a:rPr lang="en-US" dirty="0"/>
              <a:t>When popping multiple registers, these registers are automatically </a:t>
            </a:r>
            <a:r>
              <a:rPr lang="en-US" dirty="0">
                <a:solidFill>
                  <a:srgbClr val="3333FF"/>
                </a:solidFill>
              </a:rPr>
              <a:t>sorted by name </a:t>
            </a:r>
            <a:r>
              <a:rPr lang="en-US" dirty="0"/>
              <a:t>and </a:t>
            </a:r>
            <a:r>
              <a:rPr lang="en-US" dirty="0">
                <a:solidFill>
                  <a:srgbClr val="3333FF"/>
                </a:solidFill>
              </a:rPr>
              <a:t>the lowest-numbered register</a:t>
            </a:r>
            <a:r>
              <a:rPr lang="en-US" dirty="0"/>
              <a:t> is loaded from the lowest memory address, </a:t>
            </a:r>
            <a:r>
              <a:rPr lang="en-US" i="1" dirty="0"/>
              <a:t>i.e. </a:t>
            </a:r>
            <a:r>
              <a:rPr lang="en-US" dirty="0">
                <a:solidFill>
                  <a:srgbClr val="3333FF"/>
                </a:solidFill>
              </a:rPr>
              <a:t>is loaded first</a:t>
            </a:r>
            <a:r>
              <a:rPr lang="en-US" dirty="0"/>
              <a:t>. </a:t>
            </a:r>
            <a:endParaRPr lang="en-US" dirty="0" smtClean="0"/>
          </a:p>
          <a:p>
            <a:pPr marL="285750" indent="-285750">
              <a:buFont typeface="Arial" panose="020B0604020202020204" pitchFamily="34" charset="0"/>
              <a:buChar char="•"/>
            </a:pPr>
            <a:r>
              <a:rPr lang="en-US" dirty="0"/>
              <a:t>PUSH </a:t>
            </a:r>
            <a:r>
              <a:rPr lang="en-US" dirty="0" smtClean="0"/>
              <a:t>{</a:t>
            </a:r>
            <a:r>
              <a:rPr lang="en-US" dirty="0"/>
              <a:t>register list</a:t>
            </a:r>
            <a:r>
              <a:rPr lang="en-US" dirty="0" smtClean="0"/>
              <a:t>} </a:t>
            </a:r>
            <a:r>
              <a:rPr lang="en-US" altLang="zh-CN" dirty="0" smtClean="0"/>
              <a:t>followed by POP{</a:t>
            </a:r>
            <a:r>
              <a:rPr lang="en-US" dirty="0" smtClean="0"/>
              <a:t>register list} leaves the values in register list unchanged. </a:t>
            </a:r>
            <a:r>
              <a:rPr lang="en-US" altLang="zh-CN" dirty="0" smtClean="0"/>
              <a:t>U</a:t>
            </a:r>
            <a:r>
              <a:rPr lang="en-US" dirty="0" smtClean="0"/>
              <a:t>seful for saving and restoring register values in functions.</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sz="2000" dirty="0"/>
          </a:p>
        </p:txBody>
      </p:sp>
      <p:sp>
        <p:nvSpPr>
          <p:cNvPr id="14" name="Rectangle 13"/>
          <p:cNvSpPr/>
          <p:nvPr/>
        </p:nvSpPr>
        <p:spPr>
          <a:xfrm>
            <a:off x="3679858" y="2831068"/>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15" name="TextBox 14"/>
          <p:cNvSpPr txBox="1"/>
          <p:nvPr/>
        </p:nvSpPr>
        <p:spPr>
          <a:xfrm>
            <a:off x="3680557" y="2397204"/>
            <a:ext cx="1969129" cy="369332"/>
          </a:xfrm>
          <a:prstGeom prst="rect">
            <a:avLst/>
          </a:prstGeom>
          <a:noFill/>
        </p:spPr>
        <p:txBody>
          <a:bodyPr wrap="none" rtlCol="0">
            <a:spAutoFit/>
          </a:bodyPr>
          <a:lstStyle/>
          <a:p>
            <a:r>
              <a:rPr lang="en-US" i="1" dirty="0"/>
              <a:t>They are equivalent. </a:t>
            </a:r>
          </a:p>
        </p:txBody>
      </p:sp>
      <p:sp>
        <p:nvSpPr>
          <p:cNvPr id="16" name="Rectangle 15"/>
          <p:cNvSpPr/>
          <p:nvPr/>
        </p:nvSpPr>
        <p:spPr>
          <a:xfrm>
            <a:off x="6955636" y="2581870"/>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7" name="Rectangle 16"/>
          <p:cNvSpPr/>
          <p:nvPr/>
        </p:nvSpPr>
        <p:spPr>
          <a:xfrm>
            <a:off x="457200" y="2831068"/>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8" name="Left-Right Arrow 17"/>
          <p:cNvSpPr/>
          <p:nvPr/>
        </p:nvSpPr>
        <p:spPr>
          <a:xfrm>
            <a:off x="2971800" y="2947600"/>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6248400" y="290211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77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a:t>
            </a:r>
            <a:r>
              <a:rPr lang="en-US" b="1" dirty="0" smtClean="0">
                <a:latin typeface="Consolas" panose="020B0609020204030204" pitchFamily="49" charset="0"/>
                <a:cs typeface="Consolas" panose="020B0609020204030204" pitchFamily="49" charset="0"/>
              </a:rPr>
              <a:t>R1, R2}</a:t>
            </a:r>
            <a:endParaRPr lang="en-US" b="1" dirty="0">
              <a:latin typeface="Consolas" panose="020B0609020204030204" pitchFamily="49" charset="0"/>
              <a:cs typeface="Consolas" panose="020B0609020204030204" pitchFamily="49" charset="0"/>
            </a:endParaRPr>
          </a:p>
        </p:txBody>
      </p:sp>
      <p:sp>
        <p:nvSpPr>
          <p:cNvPr id="6" name="TextBox 5"/>
          <p:cNvSpPr txBox="1"/>
          <p:nvPr/>
        </p:nvSpPr>
        <p:spPr>
          <a:xfrm>
            <a:off x="381000" y="3048000"/>
            <a:ext cx="4495800" cy="1754326"/>
          </a:xfrm>
          <a:prstGeom prst="rect">
            <a:avLst/>
          </a:prstGeom>
          <a:noFill/>
        </p:spPr>
        <p:txBody>
          <a:bodyPr wrap="square" rtlCol="0">
            <a:spAutoFit/>
          </a:bodyPr>
          <a:lstStyle/>
          <a:p>
            <a:r>
              <a:rPr lang="en-US" dirty="0">
                <a:solidFill>
                  <a:srgbClr val="FF0000"/>
                </a:solidFill>
              </a:rPr>
              <a:t>Answer: No. </a:t>
            </a:r>
            <a:r>
              <a:rPr lang="en-US" dirty="0" smtClean="0">
                <a:solidFill>
                  <a:srgbClr val="FF0000"/>
                </a:solidFill>
              </a:rPr>
              <a:t> This code is equivalent to:</a:t>
            </a:r>
          </a:p>
          <a:p>
            <a:pPr marL="274320" lvl="1" indent="0">
              <a:buNone/>
            </a:pPr>
            <a:r>
              <a:rPr lang="en-US" b="1" dirty="0">
                <a:latin typeface="Consolas" panose="020B0609020204030204" pitchFamily="49" charset="0"/>
                <a:cs typeface="Consolas" panose="020B0609020204030204" pitchFamily="49" charset="0"/>
              </a:rPr>
              <a:t>PUSH </a:t>
            </a:r>
            <a:r>
              <a:rPr lang="en-US" b="1" dirty="0" smtClean="0">
                <a:latin typeface="Consolas" panose="020B0609020204030204" pitchFamily="49" charset="0"/>
                <a:cs typeface="Consolas" panose="020B0609020204030204" pitchFamily="49" charset="0"/>
              </a:rPr>
              <a:t>{R2} </a:t>
            </a:r>
          </a:p>
          <a:p>
            <a:pPr marL="274320" lvl="1" indent="0">
              <a:buNone/>
            </a:pPr>
            <a:r>
              <a:rPr lang="en-US" b="1" dirty="0" smtClean="0">
                <a:latin typeface="Consolas" panose="020B0609020204030204" pitchFamily="49" charset="0"/>
                <a:cs typeface="Consolas" panose="020B0609020204030204" pitchFamily="49" charset="0"/>
              </a:rPr>
              <a:t>PUSH </a:t>
            </a:r>
            <a:r>
              <a:rPr lang="en-US" b="1" dirty="0">
                <a:latin typeface="Consolas" panose="020B0609020204030204" pitchFamily="49" charset="0"/>
                <a:cs typeface="Consolas" panose="020B0609020204030204" pitchFamily="49" charset="0"/>
              </a:rPr>
              <a:t>{</a:t>
            </a:r>
            <a:r>
              <a:rPr lang="en-US" b="1" dirty="0" smtClean="0">
                <a:latin typeface="Consolas" panose="020B0609020204030204" pitchFamily="49" charset="0"/>
                <a:cs typeface="Consolas" panose="020B0609020204030204" pitchFamily="49" charset="0"/>
              </a:rPr>
              <a:t>R1}</a:t>
            </a:r>
            <a:endParaRPr lang="en-US" b="1" dirty="0">
              <a:latin typeface="Consolas" panose="020B0609020204030204" pitchFamily="49" charset="0"/>
              <a:cs typeface="Consolas" panose="020B0609020204030204" pitchFamily="49" charset="0"/>
            </a:endParaRPr>
          </a:p>
          <a:p>
            <a:pPr marL="274320" lvl="1" indent="0">
              <a:buNone/>
            </a:pPr>
            <a:r>
              <a:rPr lang="en-US" b="1" dirty="0">
                <a:latin typeface="Consolas" panose="020B0609020204030204" pitchFamily="49" charset="0"/>
                <a:cs typeface="Consolas" panose="020B0609020204030204" pitchFamily="49" charset="0"/>
              </a:rPr>
              <a:t>POP  {</a:t>
            </a:r>
            <a:r>
              <a:rPr lang="en-US" b="1" dirty="0" smtClean="0">
                <a:latin typeface="Consolas" panose="020B0609020204030204" pitchFamily="49" charset="0"/>
                <a:cs typeface="Consolas" panose="020B0609020204030204" pitchFamily="49" charset="0"/>
              </a:rPr>
              <a:t>R1}</a:t>
            </a:r>
          </a:p>
          <a:p>
            <a:pPr marL="274320" lvl="1" indent="0">
              <a:buNone/>
            </a:pPr>
            <a:r>
              <a:rPr lang="en-US" b="1" dirty="0" smtClean="0">
                <a:latin typeface="Consolas" panose="020B0609020204030204" pitchFamily="49" charset="0"/>
                <a:cs typeface="Consolas" panose="020B0609020204030204" pitchFamily="49" charset="0"/>
              </a:rPr>
              <a:t>POP  {R2}</a:t>
            </a:r>
            <a:endParaRPr lang="en-US" b="1" dirty="0">
              <a:latin typeface="Consolas" panose="020B0609020204030204" pitchFamily="49" charset="0"/>
              <a:cs typeface="Consolas" panose="020B0609020204030204" pitchFamily="49" charset="0"/>
            </a:endParaRPr>
          </a:p>
          <a:p>
            <a:r>
              <a:rPr lang="en-US" dirty="0" smtClean="0">
                <a:solidFill>
                  <a:srgbClr val="FF0000"/>
                </a:solidFill>
              </a:rPr>
              <a:t>This leaves R1 and R2 unchanged</a:t>
            </a:r>
            <a:endParaRPr lang="en-US" dirty="0">
              <a:solidFill>
                <a:srgbClr val="FF0000"/>
              </a:solidFill>
            </a:endParaRPr>
          </a:p>
        </p:txBody>
      </p:sp>
      <p:sp>
        <p:nvSpPr>
          <p:cNvPr id="7" name="TextBox 6"/>
          <p:cNvSpPr txBox="1"/>
          <p:nvPr/>
        </p:nvSpPr>
        <p:spPr>
          <a:xfrm>
            <a:off x="4724400" y="3048000"/>
            <a:ext cx="3810000" cy="2385268"/>
          </a:xfrm>
          <a:prstGeom prst="rect">
            <a:avLst/>
          </a:prstGeom>
          <a:noFill/>
        </p:spPr>
        <p:txBody>
          <a:bodyPr wrap="square" rtlCol="0">
            <a:spAutoFit/>
          </a:bodyPr>
          <a:lstStyle/>
          <a:p>
            <a:r>
              <a:rPr lang="en-US" dirty="0" smtClean="0">
                <a:solidFill>
                  <a:srgbClr val="FF0000"/>
                </a:solidFill>
              </a:rPr>
              <a:t>The following programs perform swap:</a:t>
            </a:r>
            <a:endParaRPr lang="en-US" dirty="0">
              <a:solidFill>
                <a:srgbClr val="FF0000"/>
              </a:solidFill>
            </a:endParaRP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Tree>
    <p:extLst>
      <p:ext uri="{BB962C8B-B14F-4D97-AF65-F5344CB8AC3E}">
        <p14:creationId xmlns:p14="http://schemas.microsoft.com/office/powerpoint/2010/main" val="302618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a:t>
            </a:r>
            <a:endParaRPr lang="en-GB" dirty="0"/>
          </a:p>
        </p:txBody>
      </p:sp>
      <p:sp>
        <p:nvSpPr>
          <p:cNvPr id="3" name="Content Placeholder 2"/>
          <p:cNvSpPr>
            <a:spLocks noGrp="1"/>
          </p:cNvSpPr>
          <p:nvPr>
            <p:ph idx="1"/>
          </p:nvPr>
        </p:nvSpPr>
        <p:spPr/>
        <p:txBody>
          <a:bodyPr>
            <a:noAutofit/>
          </a:bodyPr>
          <a:lstStyle/>
          <a:p>
            <a:r>
              <a:rPr lang="en-GB" sz="2800" dirty="0"/>
              <a:t>A </a:t>
            </a:r>
            <a:r>
              <a:rPr lang="en-GB" sz="2800" dirty="0" smtClean="0"/>
              <a:t>function, </a:t>
            </a:r>
            <a:r>
              <a:rPr lang="en-GB" sz="2800" dirty="0"/>
              <a:t>also called a </a:t>
            </a:r>
            <a:r>
              <a:rPr lang="en-GB" sz="2800" dirty="0" smtClean="0"/>
              <a:t>subroutine </a:t>
            </a:r>
            <a:r>
              <a:rPr lang="en-GB" sz="2800" dirty="0"/>
              <a:t>or a </a:t>
            </a:r>
            <a:r>
              <a:rPr lang="en-GB" sz="2800" dirty="0" smtClean="0"/>
              <a:t>procedure </a:t>
            </a:r>
            <a:endParaRPr lang="en-GB" sz="2800" dirty="0"/>
          </a:p>
          <a:p>
            <a:pPr lvl="1"/>
            <a:r>
              <a:rPr lang="en-GB" sz="2400" dirty="0" smtClean="0"/>
              <a:t>Single-entry</a:t>
            </a:r>
            <a:r>
              <a:rPr lang="en-GB" sz="2400" dirty="0"/>
              <a:t>, </a:t>
            </a:r>
            <a:r>
              <a:rPr lang="en-GB" sz="2400" dirty="0" smtClean="0"/>
              <a:t>single-exit</a:t>
            </a:r>
            <a:endParaRPr lang="en-GB" sz="2400" dirty="0"/>
          </a:p>
          <a:p>
            <a:pPr lvl="1"/>
            <a:r>
              <a:rPr lang="en-GB" sz="2400" dirty="0" smtClean="0"/>
              <a:t>Returns </a:t>
            </a:r>
            <a:r>
              <a:rPr lang="en-GB" sz="2400" dirty="0"/>
              <a:t>to caller after it exits</a:t>
            </a:r>
          </a:p>
          <a:p>
            <a:r>
              <a:rPr lang="en-GB" sz="2400" dirty="0">
                <a:cs typeface="Courier New" pitchFamily="49" charset="0"/>
              </a:rPr>
              <a:t>When a </a:t>
            </a:r>
            <a:r>
              <a:rPr lang="en-GB" sz="2400" dirty="0" smtClean="0">
                <a:cs typeface="Courier New" pitchFamily="49" charset="0"/>
              </a:rPr>
              <a:t>function </a:t>
            </a:r>
            <a:r>
              <a:rPr lang="en-GB" sz="2400" dirty="0">
                <a:cs typeface="Courier New" pitchFamily="49" charset="0"/>
              </a:rPr>
              <a:t>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a:t>
            </a:r>
            <a:r>
              <a:rPr lang="en-GB" sz="2400" dirty="0" smtClean="0">
                <a:cs typeface="Courier New" pitchFamily="49" charset="0"/>
              </a:rPr>
              <a:t>function </a:t>
            </a:r>
            <a:r>
              <a:rPr lang="en-GB" sz="2400" dirty="0">
                <a:cs typeface="Courier New" pitchFamily="49" charset="0"/>
              </a:rPr>
              <a:t>exits</a:t>
            </a:r>
            <a:r>
              <a:rPr lang="en-GB" sz="2400" dirty="0" smtClean="0">
                <a:cs typeface="Courier New" pitchFamily="49" charset="0"/>
              </a:rPr>
              <a:t>.</a:t>
            </a:r>
          </a:p>
          <a:p>
            <a:pPr lvl="1"/>
            <a:r>
              <a:rPr lang="en-GB" sz="2100" dirty="0" smtClean="0">
                <a:cs typeface="Courier New" pitchFamily="49" charset="0"/>
              </a:rPr>
              <a:t>PC + 4</a:t>
            </a:r>
            <a:endParaRPr lang="en-GB" sz="2100" dirty="0">
              <a:cs typeface="Courier New"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Tree>
    <p:extLst>
      <p:ext uri="{BB962C8B-B14F-4D97-AF65-F5344CB8AC3E}">
        <p14:creationId xmlns:p14="http://schemas.microsoft.com/office/powerpoint/2010/main" val="1773055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spid="_x0000_s5201" name="Visio" r:id="rId3" imgW="7051550" imgH="4239368" progId="Visio.Drawing.11">
                  <p:embed/>
                </p:oleObj>
              </mc:Choice>
              <mc:Fallback>
                <p:oleObj name="Visio" r:id="rId3" imgW="7051550" imgH="42393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1323439"/>
          </a:xfrm>
          <a:prstGeom prst="rect">
            <a:avLst/>
          </a:prstGeom>
          <a:noFill/>
        </p:spPr>
        <p:txBody>
          <a:bodyPr wrap="square" rtlCol="0">
            <a:spAutoFit/>
          </a:bodyPr>
          <a:lstStyle/>
          <a:p>
            <a:r>
              <a:rPr lang="en-US" sz="2000" dirty="0">
                <a:solidFill>
                  <a:srgbClr val="0000FF"/>
                </a:solidFill>
              </a:rPr>
              <a:t>Link Register (LR) holds the return address of the current </a:t>
            </a:r>
            <a:r>
              <a:rPr lang="en-US" sz="2000" dirty="0" smtClean="0">
                <a:solidFill>
                  <a:srgbClr val="0000FF"/>
                </a:solidFill>
              </a:rPr>
              <a:t>function </a:t>
            </a:r>
            <a:r>
              <a:rPr lang="en-US" sz="2000" dirty="0">
                <a:solidFill>
                  <a:srgbClr val="0000FF"/>
                </a:solidFill>
              </a:rPr>
              <a:t>call. </a:t>
            </a:r>
            <a:endParaRPr lang="en-US" sz="2000" dirty="0" smtClean="0">
              <a:solidFill>
                <a:srgbClr val="0000FF"/>
              </a:solidFill>
            </a:endParaRPr>
          </a:p>
          <a:p>
            <a:r>
              <a:rPr lang="en-US" sz="2000" dirty="0">
                <a:solidFill>
                  <a:srgbClr val="0000FF"/>
                </a:solidFill>
              </a:rPr>
              <a:t>MSP: Main Stack Pointer</a:t>
            </a:r>
          </a:p>
          <a:p>
            <a:r>
              <a:rPr lang="en-US" sz="2000" dirty="0">
                <a:solidFill>
                  <a:srgbClr val="0000FF"/>
                </a:solidFill>
              </a:rPr>
              <a:t>PSP: Process Stack </a:t>
            </a:r>
            <a:r>
              <a:rPr lang="en-US" sz="2000" dirty="0" smtClean="0">
                <a:solidFill>
                  <a:srgbClr val="0000FF"/>
                </a:solidFill>
              </a:rPr>
              <a:t>Pointer</a:t>
            </a:r>
            <a:endParaRPr lang="en-US" sz="2000" dirty="0">
              <a:solidFill>
                <a:srgbClr val="0000FF"/>
              </a:solidFill>
            </a:endParaRPr>
          </a:p>
        </p:txBody>
      </p:sp>
    </p:spTree>
    <p:extLst>
      <p:ext uri="{BB962C8B-B14F-4D97-AF65-F5344CB8AC3E}">
        <p14:creationId xmlns:p14="http://schemas.microsoft.com/office/powerpoint/2010/main" val="34776115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Calling a </a:t>
            </a:r>
            <a:r>
              <a:rPr lang="en-GB" dirty="0" smtClean="0"/>
              <a:t>function: Two Ways</a:t>
            </a: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348143063"/>
              </p:ext>
            </p:extLst>
          </p:nvPr>
        </p:nvGraphicFramePr>
        <p:xfrm>
          <a:off x="1473740" y="4022220"/>
          <a:ext cx="2057400" cy="1069341"/>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BL </a:t>
                      </a:r>
                      <a:r>
                        <a:rPr lang="en-US" sz="1600" b="0" dirty="0" smtClean="0">
                          <a:solidFill>
                            <a:srgbClr val="FF0000"/>
                          </a:solidFill>
                          <a:effectLst/>
                          <a:latin typeface="Consolas" panose="020B0609020204030204" pitchFamily="49" charset="0"/>
                          <a:cs typeface="Consolas" panose="020B0609020204030204" pitchFamily="49" charset="0"/>
                        </a:rPr>
                        <a:t> </a:t>
                      </a:r>
                      <a:r>
                        <a:rPr lang="en-US" altLang="zh-CN" sz="1600" b="0" dirty="0" smtClean="0">
                          <a:solidFill>
                            <a:srgbClr val="FF0000"/>
                          </a:solidFill>
                          <a:effectLst/>
                          <a:latin typeface="Consolas" panose="020B0609020204030204" pitchFamily="49" charset="0"/>
                          <a:cs typeface="Consolas" panose="020B0609020204030204" pitchFamily="49" charset="0"/>
                        </a:rPr>
                        <a:t>foo</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60969120"/>
              </p:ext>
            </p:extLst>
          </p:nvPr>
        </p:nvGraphicFramePr>
        <p:xfrm>
          <a:off x="1473740" y="5234751"/>
          <a:ext cx="2057400" cy="1463040"/>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smtClean="0">
                          <a:solidFill>
                            <a:schemeClr val="bg1"/>
                          </a:solidFill>
                          <a:effectLst/>
                          <a:latin typeface="Consolas" panose="020B0609020204030204" pitchFamily="49" charset="0"/>
                          <a:cs typeface="Consolas" panose="020B0609020204030204" pitchFamily="49" charset="0"/>
                        </a:rPr>
                        <a:t>function/</a:t>
                      </a:r>
                      <a:r>
                        <a:rPr lang="en-US" sz="1600" b="1" dirty="0" err="1" smtClean="0">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altLang="zh-CN" sz="1600" b="0" dirty="0" smtClean="0">
                          <a:solidFill>
                            <a:srgbClr val="FF0000"/>
                          </a:solidFill>
                          <a:effectLst/>
                          <a:latin typeface="Consolas" panose="020B0609020204030204" pitchFamily="49" charset="0"/>
                          <a:cs typeface="Consolas" panose="020B0609020204030204" pitchFamily="49" charset="0"/>
                        </a:rPr>
                        <a:t>foo</a:t>
                      </a:r>
                      <a:r>
                        <a:rPr lang="en-US" sz="1600" dirty="0" smtClean="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PROC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BX </a:t>
                      </a:r>
                      <a:r>
                        <a:rPr lang="en-US" sz="1600" b="0" dirty="0" smtClean="0">
                          <a:solidFill>
                            <a:srgbClr val="FF0000"/>
                          </a:solidFill>
                          <a:effectLst/>
                          <a:latin typeface="Consolas" panose="020B0609020204030204" pitchFamily="49" charset="0"/>
                          <a:cs typeface="Consolas" panose="020B0609020204030204" pitchFamily="49" charset="0"/>
                        </a:rPr>
                        <a:t>LR</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Content Placeholder 2"/>
          <p:cNvSpPr txBox="1">
            <a:spLocks/>
          </p:cNvSpPr>
          <p:nvPr/>
        </p:nvSpPr>
        <p:spPr>
          <a:xfrm>
            <a:off x="609600" y="2514600"/>
            <a:ext cx="3962400" cy="94456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endParaRPr lang="en-GB" dirty="0">
              <a:latin typeface="Consolas" panose="020B0609020204030204" pitchFamily="49" charset="0"/>
              <a:cs typeface="Consolas" panose="020B0609020204030204" pitchFamily="49" charset="0"/>
            </a:endParaRPr>
          </a:p>
        </p:txBody>
      </p:sp>
      <p:sp>
        <p:nvSpPr>
          <p:cNvPr id="8" name="Content Placeholder 2"/>
          <p:cNvSpPr txBox="1">
            <a:spLocks/>
          </p:cNvSpPr>
          <p:nvPr/>
        </p:nvSpPr>
        <p:spPr>
          <a:xfrm>
            <a:off x="5181600" y="1295400"/>
            <a:ext cx="2819400" cy="2819400"/>
          </a:xfrm>
          <a:prstGeom prst="rect">
            <a:avLst/>
          </a:prstGeom>
        </p:spPr>
        <p:txBody>
          <a:bodyPr vert="horz">
            <a:normAutofit fontScale="70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3"/>
              <a:buNone/>
            </a:pPr>
            <a:r>
              <a:rPr lang="en-GB" sz="2800" b="1" dirty="0">
                <a:solidFill>
                  <a:srgbClr val="FF0000"/>
                </a:solidFill>
                <a:latin typeface="Courier New" pitchFamily="49" charset="0"/>
                <a:cs typeface="Courier New" pitchFamily="49" charset="0"/>
              </a:rPr>
              <a:t>BL label</a:t>
            </a:r>
          </a:p>
          <a:p>
            <a:r>
              <a:rPr lang="en-GB" dirty="0">
                <a:latin typeface="Consolas" panose="020B0609020204030204" pitchFamily="49" charset="0"/>
                <a:cs typeface="Consolas" panose="020B0609020204030204" pitchFamily="49" charset="0"/>
              </a:rPr>
              <a:t>Equiv. operation:</a:t>
            </a:r>
          </a:p>
          <a:p>
            <a:pPr lvl="1"/>
            <a:r>
              <a:rPr lang="en-GB" dirty="0" smtClean="0">
                <a:latin typeface="Consolas" panose="020B0609020204030204" pitchFamily="49" charset="0"/>
                <a:cs typeface="Consolas" panose="020B0609020204030204" pitchFamily="49" charset="0"/>
              </a:rPr>
              <a:t>LR = PC + 4</a:t>
            </a:r>
          </a:p>
          <a:p>
            <a:pPr lvl="1"/>
            <a:r>
              <a:rPr lang="en-GB" dirty="0" smtClean="0">
                <a:latin typeface="Consolas" panose="020B0609020204030204" pitchFamily="49" charset="0"/>
                <a:cs typeface="Consolas" panose="020B0609020204030204" pitchFamily="49" charset="0"/>
              </a:rPr>
              <a:t>PC = label</a:t>
            </a:r>
          </a:p>
          <a:p>
            <a:pPr>
              <a:buNone/>
            </a:pPr>
            <a:r>
              <a:rPr lang="en-GB" sz="2800" b="1" dirty="0" smtClean="0">
                <a:solidFill>
                  <a:srgbClr val="FF0000"/>
                </a:solidFill>
                <a:latin typeface="Courier New" pitchFamily="49" charset="0"/>
                <a:cs typeface="Courier New" pitchFamily="49" charset="0"/>
              </a:rPr>
              <a:t>PUSH{LR}</a:t>
            </a:r>
          </a:p>
          <a:p>
            <a:pPr>
              <a:buNone/>
            </a:pPr>
            <a:r>
              <a:rPr lang="en-GB" sz="2800" b="1" dirty="0" smtClean="0">
                <a:solidFill>
                  <a:srgbClr val="FF0000"/>
                </a:solidFill>
                <a:latin typeface="Courier New" pitchFamily="49" charset="0"/>
                <a:cs typeface="Courier New" pitchFamily="49" charset="0"/>
              </a:rPr>
              <a:t>...</a:t>
            </a:r>
          </a:p>
          <a:p>
            <a:pPr>
              <a:buNone/>
            </a:pPr>
            <a:r>
              <a:rPr lang="en-GB" sz="2800" b="1" dirty="0" smtClean="0">
                <a:solidFill>
                  <a:srgbClr val="FF0000"/>
                </a:solidFill>
                <a:latin typeface="Courier New" pitchFamily="49" charset="0"/>
                <a:cs typeface="Courier New" pitchFamily="49" charset="0"/>
              </a:rPr>
              <a:t>POP{PC}</a:t>
            </a:r>
            <a:endParaRPr lang="en-GB" dirty="0" smtClean="0">
              <a:latin typeface="Consolas" panose="020B0609020204030204" pitchFamily="49" charset="0"/>
              <a:cs typeface="Consolas" panose="020B0609020204030204" pitchFamily="49" charset="0"/>
            </a:endParaRPr>
          </a:p>
          <a:p>
            <a:r>
              <a:rPr lang="en-GB" dirty="0">
                <a:latin typeface="Consolas" panose="020B0609020204030204" pitchFamily="49" charset="0"/>
                <a:cs typeface="Consolas" panose="020B0609020204030204" pitchFamily="49" charset="0"/>
              </a:rPr>
              <a:t>Equiv. operation:</a:t>
            </a:r>
          </a:p>
          <a:p>
            <a:pPr lvl="1"/>
            <a:r>
              <a:rPr lang="en-GB" dirty="0" smtClean="0">
                <a:latin typeface="Consolas" panose="020B0609020204030204" pitchFamily="49" charset="0"/>
                <a:cs typeface="Consolas" panose="020B0609020204030204" pitchFamily="49" charset="0"/>
              </a:rPr>
              <a:t>PC </a:t>
            </a: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LR</a:t>
            </a:r>
          </a:p>
        </p:txBody>
      </p:sp>
      <p:sp>
        <p:nvSpPr>
          <p:cNvPr id="10" name="Content Placeholder 2"/>
          <p:cNvSpPr txBox="1">
            <a:spLocks/>
          </p:cNvSpPr>
          <p:nvPr/>
        </p:nvSpPr>
        <p:spPr>
          <a:xfrm>
            <a:off x="1295400" y="1295400"/>
            <a:ext cx="3352800" cy="25146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3"/>
              <a:buNone/>
            </a:pPr>
            <a:r>
              <a:rPr lang="en-GB" b="1" dirty="0" smtClean="0">
                <a:solidFill>
                  <a:srgbClr val="FF0000"/>
                </a:solidFill>
                <a:latin typeface="Courier New" pitchFamily="49" charset="0"/>
                <a:cs typeface="Courier New" pitchFamily="49" charset="0"/>
              </a:rPr>
              <a:t>BL</a:t>
            </a:r>
            <a:r>
              <a:rPr lang="en-GB" b="1" dirty="0" smtClean="0">
                <a:solidFill>
                  <a:srgbClr val="FF0000"/>
                </a:solidFill>
              </a:rPr>
              <a:t> </a:t>
            </a:r>
            <a:r>
              <a:rPr lang="en-GB" b="1" dirty="0" smtClean="0">
                <a:solidFill>
                  <a:srgbClr val="FF0000"/>
                </a:solidFill>
                <a:latin typeface="Courier New" pitchFamily="49" charset="0"/>
                <a:cs typeface="Courier New" pitchFamily="49" charset="0"/>
              </a:rPr>
              <a:t>label</a:t>
            </a:r>
            <a:endParaRPr lang="en-GB" b="1" dirty="0">
              <a:solidFill>
                <a:srgbClr val="FF0000"/>
              </a:solidFill>
              <a:latin typeface="Courier New" pitchFamily="49" charset="0"/>
              <a:cs typeface="Courier New" pitchFamily="49" charset="0"/>
            </a:endParaRPr>
          </a:p>
          <a:p>
            <a:r>
              <a:rPr lang="en-GB" dirty="0" smtClean="0">
                <a:latin typeface="Consolas" panose="020B0609020204030204" pitchFamily="49" charset="0"/>
                <a:cs typeface="Consolas" panose="020B0609020204030204" pitchFamily="49" charset="0"/>
              </a:rPr>
              <a:t>Equiv. operation:</a:t>
            </a:r>
          </a:p>
          <a:p>
            <a:pPr lvl="1"/>
            <a:r>
              <a:rPr lang="en-GB" dirty="0" smtClean="0">
                <a:latin typeface="Consolas" panose="020B0609020204030204" pitchFamily="49" charset="0"/>
                <a:cs typeface="Consolas" panose="020B0609020204030204" pitchFamily="49" charset="0"/>
              </a:rPr>
              <a:t>LR = PC + 4</a:t>
            </a:r>
          </a:p>
          <a:p>
            <a:pPr lvl="1"/>
            <a:r>
              <a:rPr lang="en-GB" dirty="0" smtClean="0">
                <a:latin typeface="Consolas" panose="020B0609020204030204" pitchFamily="49" charset="0"/>
                <a:cs typeface="Consolas" panose="020B0609020204030204" pitchFamily="49" charset="0"/>
              </a:rPr>
              <a:t>PC = label</a:t>
            </a:r>
          </a:p>
          <a:p>
            <a:pPr>
              <a:buFont typeface="Wingdings 3"/>
              <a:buNone/>
            </a:pPr>
            <a:r>
              <a:rPr lang="en-GB" b="1" dirty="0" smtClean="0">
                <a:solidFill>
                  <a:srgbClr val="FF0000"/>
                </a:solidFill>
                <a:latin typeface="Courier New" pitchFamily="49" charset="0"/>
                <a:cs typeface="Courier New" pitchFamily="49" charset="0"/>
              </a:rPr>
              <a:t>BX</a:t>
            </a:r>
            <a:r>
              <a:rPr lang="en-GB" b="1" dirty="0" smtClean="0">
                <a:solidFill>
                  <a:srgbClr val="FF0000"/>
                </a:solidFill>
              </a:rPr>
              <a:t> </a:t>
            </a:r>
            <a:r>
              <a:rPr lang="en-GB" b="1" dirty="0">
                <a:solidFill>
                  <a:srgbClr val="FF0000"/>
                </a:solidFill>
                <a:latin typeface="Courier New" pitchFamily="49" charset="0"/>
                <a:cs typeface="Courier New" pitchFamily="49" charset="0"/>
              </a:rPr>
              <a:t>LR</a:t>
            </a:r>
          </a:p>
          <a:p>
            <a:r>
              <a:rPr lang="en-GB" dirty="0">
                <a:latin typeface="Consolas" panose="020B0609020204030204" pitchFamily="49" charset="0"/>
                <a:cs typeface="Consolas" panose="020B0609020204030204" pitchFamily="49" charset="0"/>
              </a:rPr>
              <a:t>Equiv. operation:</a:t>
            </a:r>
          </a:p>
          <a:p>
            <a:pPr lvl="1"/>
            <a:r>
              <a:rPr lang="en-GB" dirty="0" smtClean="0">
                <a:latin typeface="Consolas" panose="020B0609020204030204" pitchFamily="49" charset="0"/>
                <a:cs typeface="Consolas" panose="020B0609020204030204" pitchFamily="49" charset="0"/>
              </a:rPr>
              <a:t>PC = LR</a:t>
            </a:r>
            <a:endParaRPr lang="en-GB" dirty="0" smtClean="0"/>
          </a:p>
        </p:txBody>
      </p:sp>
      <p:graphicFrame>
        <p:nvGraphicFramePr>
          <p:cNvPr id="11" name="Table 10"/>
          <p:cNvGraphicFramePr>
            <a:graphicFrameLocks noGrp="1"/>
          </p:cNvGraphicFramePr>
          <p:nvPr>
            <p:extLst>
              <p:ext uri="{D42A27DB-BD31-4B8C-83A1-F6EECF244321}">
                <p14:modId xmlns:p14="http://schemas.microsoft.com/office/powerpoint/2010/main" val="74177636"/>
              </p:ext>
            </p:extLst>
          </p:nvPr>
        </p:nvGraphicFramePr>
        <p:xfrm>
          <a:off x="5217268" y="4022220"/>
          <a:ext cx="2057400" cy="1069341"/>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BL </a:t>
                      </a:r>
                      <a:r>
                        <a:rPr lang="en-US" altLang="zh-CN" sz="1600" b="0" dirty="0" smtClean="0">
                          <a:solidFill>
                            <a:srgbClr val="FF0000"/>
                          </a:solidFill>
                          <a:effectLst/>
                          <a:latin typeface="Consolas" panose="020B0609020204030204" pitchFamily="49" charset="0"/>
                          <a:cs typeface="Consolas" panose="020B0609020204030204" pitchFamily="49" charset="0"/>
                        </a:rPr>
                        <a:t>foo</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59139289"/>
              </p:ext>
            </p:extLst>
          </p:nvPr>
        </p:nvGraphicFramePr>
        <p:xfrm>
          <a:off x="5217268" y="5234751"/>
          <a:ext cx="2057400" cy="1463040"/>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smtClean="0">
                          <a:solidFill>
                            <a:schemeClr val="bg1"/>
                          </a:solidFill>
                          <a:effectLst/>
                          <a:latin typeface="Consolas" panose="020B0609020204030204" pitchFamily="49" charset="0"/>
                          <a:cs typeface="Consolas" panose="020B0609020204030204" pitchFamily="49" charset="0"/>
                        </a:rPr>
                        <a:t>function/</a:t>
                      </a:r>
                      <a:r>
                        <a:rPr lang="en-US" sz="1600" b="1" dirty="0" err="1" smtClean="0">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smtClean="0">
                          <a:solidFill>
                            <a:srgbClr val="FF0000"/>
                          </a:solidFill>
                          <a:effectLst/>
                          <a:latin typeface="Consolas" panose="020B0609020204030204" pitchFamily="49" charset="0"/>
                          <a:cs typeface="Consolas" panose="020B0609020204030204" pitchFamily="49" charset="0"/>
                        </a:rPr>
                        <a:t>foo</a:t>
                      </a:r>
                      <a:r>
                        <a:rPr lang="en-US" sz="1600" dirty="0" smtClean="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PROC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smtClean="0">
                          <a:solidFill>
                            <a:srgbClr val="FF0000"/>
                          </a:solidFill>
                          <a:effectLst/>
                          <a:latin typeface="Consolas" panose="020B0609020204030204" pitchFamily="49" charset="0"/>
                          <a:cs typeface="Consolas" panose="020B0609020204030204" pitchFamily="49" charset="0"/>
                        </a:rPr>
                        <a:t>PUSH {LR}</a:t>
                      </a:r>
                      <a:endParaRPr lang="en-US" sz="160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smtClean="0">
                          <a:solidFill>
                            <a:srgbClr val="FF0000"/>
                          </a:solidFill>
                          <a:effectLst/>
                          <a:latin typeface="Consolas" panose="020B0609020204030204" pitchFamily="49" charset="0"/>
                          <a:cs typeface="Consolas" panose="020B0609020204030204" pitchFamily="49" charset="0"/>
                        </a:rPr>
                        <a:t>POP {PC}</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9604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Previous Slide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5" name="Content Placeholder 2"/>
          <p:cNvSpPr txBox="1">
            <a:spLocks/>
          </p:cNvSpPr>
          <p:nvPr/>
        </p:nvSpPr>
        <p:spPr>
          <a:xfrm>
            <a:off x="304800" y="1295400"/>
            <a:ext cx="8229600" cy="4724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GB" i="1" dirty="0" smtClean="0"/>
              <a:t>foo</a:t>
            </a:r>
            <a:r>
              <a:rPr lang="en-GB" dirty="0" smtClean="0"/>
              <a:t> is name of function</a:t>
            </a:r>
          </a:p>
          <a:p>
            <a:r>
              <a:rPr lang="en-US" dirty="0" smtClean="0"/>
              <a:t>The PROC/ENDP directives mark the start/end of a function</a:t>
            </a:r>
          </a:p>
          <a:p>
            <a:pPr lvl="1"/>
            <a:r>
              <a:rPr lang="en-US" dirty="0" smtClean="0"/>
              <a:t>For programmer’s convenience only, they are not present in the final machine code</a:t>
            </a:r>
          </a:p>
          <a:p>
            <a:pPr lvl="1"/>
            <a:r>
              <a:rPr lang="en-US" dirty="0" smtClean="0"/>
              <a:t>Equivalently: FUNC/ENDFUNC</a:t>
            </a:r>
          </a:p>
          <a:p>
            <a:r>
              <a:rPr lang="en-US" dirty="0" smtClean="0"/>
              <a:t>The two approaches (BX or PUSH{LR}+POP{PC} in </a:t>
            </a:r>
            <a:r>
              <a:rPr lang="en-US" dirty="0" err="1" smtClean="0"/>
              <a:t>callee</a:t>
            </a:r>
            <a:r>
              <a:rPr lang="en-US" dirty="0" smtClean="0"/>
              <a:t>) are functionally equivalent</a:t>
            </a:r>
          </a:p>
          <a:p>
            <a:pPr lvl="1"/>
            <a:r>
              <a:rPr lang="en-US" dirty="0" smtClean="0"/>
              <a:t>BX approach is more efficient since it does not access memory</a:t>
            </a:r>
            <a:endParaRPr lang="en-GB" dirty="0" smtClean="0"/>
          </a:p>
        </p:txBody>
      </p:sp>
    </p:spTree>
    <p:extLst>
      <p:ext uri="{BB962C8B-B14F-4D97-AF65-F5344CB8AC3E}">
        <p14:creationId xmlns:p14="http://schemas.microsoft.com/office/powerpoint/2010/main" val="3440466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5270242" y="3886200"/>
            <a:ext cx="3429000" cy="198120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lstStyle/>
          <a:p>
            <a:r>
              <a:rPr lang="en-GB" dirty="0"/>
              <a:t>Calling a </a:t>
            </a:r>
            <a:r>
              <a:rPr lang="en-GB" dirty="0" smtClean="0"/>
              <a:t>function: </a:t>
            </a:r>
            <a:r>
              <a:rPr lang="en-GB" dirty="0" smtClean="0"/>
              <a:t>BX LR</a:t>
            </a:r>
            <a:endParaRPr lang="en-US" dirty="0"/>
          </a:p>
        </p:txBody>
      </p:sp>
      <p:sp>
        <p:nvSpPr>
          <p:cNvPr id="267313" name="AutoShape 49"/>
          <p:cNvSpPr>
            <a:spLocks noChangeArrowheads="1"/>
          </p:cNvSpPr>
          <p:nvPr/>
        </p:nvSpPr>
        <p:spPr bwMode="auto">
          <a:xfrm>
            <a:off x="1765042" y="3218163"/>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267333" name="Text Box 69"/>
          <p:cNvSpPr txBox="1">
            <a:spLocks noChangeArrowheads="1"/>
          </p:cNvSpPr>
          <p:nvPr/>
        </p:nvSpPr>
        <p:spPr bwMode="auto">
          <a:xfrm>
            <a:off x="2146042" y="3347544"/>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sp>
        <p:nvSpPr>
          <p:cNvPr id="2" name="Rectangle 1"/>
          <p:cNvSpPr/>
          <p:nvPr/>
        </p:nvSpPr>
        <p:spPr>
          <a:xfrm>
            <a:off x="1326412" y="1465563"/>
            <a:ext cx="3334230" cy="1569660"/>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a:t>
            </a:r>
            <a:r>
              <a:rPr lang="en-US" altLang="zh-CN" dirty="0" smtClean="0">
                <a:solidFill>
                  <a:srgbClr val="000000"/>
                </a:solidFill>
                <a:latin typeface="Consolas" panose="020B0609020204030204" pitchFamily="49" charset="0"/>
                <a:cs typeface="Consolas" panose="020B0609020204030204" pitchFamily="49" charset="0"/>
              </a:rPr>
              <a:t>foo</a:t>
            </a:r>
            <a:r>
              <a:rPr lang="en-US" dirty="0" smtClean="0">
                <a:solidFill>
                  <a:srgbClr val="000000"/>
                </a:solidFill>
                <a:latin typeface="Consolas" panose="020B0609020204030204" pitchFamily="49" charset="0"/>
                <a:cs typeface="Consolas" panose="020B0609020204030204" pitchFamily="49" charset="0"/>
              </a:rPr>
              <a:t>(void);</a:t>
            </a:r>
            <a:endParaRPr 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dirty="0" smtClean="0">
                <a:solidFill>
                  <a:srgbClr val="000000"/>
                </a:solidFill>
                <a:latin typeface="Consolas" panose="020B0609020204030204" pitchFamily="49" charset="0"/>
                <a:cs typeface="Consolas" panose="020B0609020204030204" pitchFamily="49" charset="0"/>
              </a:rPr>
              <a:t>Main() {</a:t>
            </a:r>
            <a:endParaRPr lang="en-US" dirty="0">
              <a:solidFill>
                <a:srgbClr val="000000"/>
              </a:solidFill>
              <a:latin typeface="Consolas" panose="020B0609020204030204" pitchFamily="49" charset="0"/>
              <a:cs typeface="Consolas" panose="020B0609020204030204" pitchFamily="49" charset="0"/>
            </a:endParaRPr>
          </a:p>
          <a:p>
            <a:pPr eaLnBrk="0" fontAlgn="base" hangingPunct="0">
              <a:spcBef>
                <a:spcPct val="20000"/>
              </a:spcBef>
              <a:spcAft>
                <a:spcPct val="0"/>
              </a:spcAft>
            </a:pPr>
            <a:r>
              <a:rPr lang="en-US" sz="1100" dirty="0" smtClean="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foo();</a:t>
            </a:r>
            <a:endParaRPr lang="en-US" dirty="0">
              <a:solidFill>
                <a:srgbClr val="000000"/>
              </a:solidFill>
              <a:latin typeface="Consolas" panose="020B0609020204030204" pitchFamily="49" charset="0"/>
              <a:cs typeface="Consolas" panose="020B0609020204030204" pitchFamily="49" charset="0"/>
            </a:endParaRP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r>
              <a:rPr lang="en-US" sz="1100" dirty="0" smtClean="0">
                <a:solidFill>
                  <a:srgbClr val="000000"/>
                </a:solidFill>
                <a:latin typeface="Arial" charset="0"/>
                <a:cs typeface="Arial" charset="0"/>
              </a:rPr>
              <a:t>●</a:t>
            </a:r>
            <a:r>
              <a:rPr lang="en-US" dirty="0" smtClean="0">
                <a:solidFill>
                  <a:srgbClr val="000000"/>
                </a:solidFill>
                <a:latin typeface="Consolas" panose="020B0609020204030204" pitchFamily="49" charset="0"/>
                <a:cs typeface="Consolas" panose="020B0609020204030204" pitchFamily="49" charset="0"/>
              </a:rPr>
              <a:t>}</a:t>
            </a:r>
            <a:endParaRPr lang="en-US" dirty="0">
              <a:solidFill>
                <a:srgbClr val="000000"/>
              </a:solidFill>
              <a:latin typeface="Consolas" panose="020B0609020204030204" pitchFamily="49" charset="0"/>
              <a:cs typeface="Consolas" panose="020B0609020204030204" pitchFamily="49" charset="0"/>
            </a:endParaRPr>
          </a:p>
        </p:txBody>
      </p:sp>
      <p:sp>
        <p:nvSpPr>
          <p:cNvPr id="3" name="Rectangle 2"/>
          <p:cNvSpPr/>
          <p:nvPr/>
        </p:nvSpPr>
        <p:spPr>
          <a:xfrm>
            <a:off x="1348824" y="4136431"/>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altLang="zh-CN" dirty="0" smtClean="0">
                <a:solidFill>
                  <a:schemeClr val="tx1"/>
                </a:solidFill>
                <a:latin typeface="Consolas" panose="020B0609020204030204" pitchFamily="49" charset="0"/>
                <a:cs typeface="Consolas" panose="020B0609020204030204" pitchFamily="49" charset="0"/>
              </a:rPr>
              <a:t>foo</a:t>
            </a:r>
            <a:endParaRPr lang="en-US" dirty="0">
              <a:solidFill>
                <a:schemeClr val="tx1"/>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7" name="TextBox 6"/>
          <p:cNvSpPr txBox="1"/>
          <p:nvPr/>
        </p:nvSpPr>
        <p:spPr>
          <a:xfrm>
            <a:off x="5460742" y="4036570"/>
            <a:ext cx="3048000" cy="2308324"/>
          </a:xfrm>
          <a:prstGeom prst="rect">
            <a:avLst/>
          </a:prstGeom>
          <a:noFill/>
        </p:spPr>
        <p:txBody>
          <a:bodyPr wrap="square" rtlCol="0">
            <a:spAutoFit/>
          </a:bodyPr>
          <a:lstStyle/>
          <a:p>
            <a:pPr lvl="0" eaLnBrk="0" fontAlgn="base" hangingPunct="0">
              <a:spcBef>
                <a:spcPct val="20000"/>
              </a:spcBef>
              <a:spcAft>
                <a:spcPct val="0"/>
              </a:spcAft>
            </a:pPr>
            <a:r>
              <a:rPr lang="en-US" dirty="0" smtClean="0">
                <a:solidFill>
                  <a:srgbClr val="000000"/>
                </a:solidFill>
                <a:latin typeface="Arial" charset="0"/>
              </a:rPr>
              <a:t>export      foo</a:t>
            </a:r>
          </a:p>
          <a:p>
            <a:pPr lvl="0" eaLnBrk="0" fontAlgn="base" hangingPunct="0">
              <a:spcBef>
                <a:spcPct val="20000"/>
              </a:spcBef>
              <a:spcAft>
                <a:spcPct val="0"/>
              </a:spcAft>
            </a:pPr>
            <a:r>
              <a:rPr lang="en-US" dirty="0" smtClean="0">
                <a:solidFill>
                  <a:srgbClr val="FF0000"/>
                </a:solidFill>
                <a:latin typeface="Arial" charset="0"/>
              </a:rPr>
              <a:t>foo</a:t>
            </a:r>
            <a:r>
              <a:rPr lang="en-US" dirty="0">
                <a:solidFill>
                  <a:srgbClr val="000000"/>
                </a:solidFill>
                <a:latin typeface="Arial" charset="0"/>
              </a:rPr>
              <a:t>	</a:t>
            </a:r>
            <a:r>
              <a:rPr lang="en-US" dirty="0" smtClean="0">
                <a:solidFill>
                  <a:srgbClr val="000000"/>
                </a:solidFill>
                <a:latin typeface="Arial" charset="0"/>
              </a:rPr>
              <a:t>  PROC</a:t>
            </a:r>
            <a:endParaRPr lang="en-US" sz="1100" dirty="0">
              <a:solidFill>
                <a:srgbClr val="000000"/>
              </a:solidFill>
              <a:latin typeface="Arial" charset="0"/>
              <a:cs typeface="Arial" charset="0"/>
            </a:endParaRPr>
          </a:p>
          <a:p>
            <a:pPr lvl="0" eaLnBrk="0" fontAlgn="base" hangingPunct="0">
              <a:spcBef>
                <a:spcPct val="20000"/>
              </a:spcBef>
              <a:spcAft>
                <a:spcPct val="0"/>
              </a:spcAft>
            </a:pPr>
            <a:r>
              <a:rPr lang="en-US" dirty="0" smtClean="0">
                <a:solidFill>
                  <a:srgbClr val="000000"/>
                </a:solidFill>
                <a:latin typeface="Arial" charset="0"/>
              </a:rPr>
              <a:t>	  </a:t>
            </a:r>
            <a:r>
              <a:rPr lang="en-US" sz="1100" dirty="0" smtClean="0">
                <a:solidFill>
                  <a:srgbClr val="000000"/>
                </a:solidFill>
                <a:latin typeface="Arial" charset="0"/>
                <a:cs typeface="Arial" charset="0"/>
              </a:rPr>
              <a:t>● </a:t>
            </a:r>
            <a:r>
              <a:rPr lang="en-US" sz="1100" dirty="0">
                <a:solidFill>
                  <a:srgbClr val="000000"/>
                </a:solidFill>
                <a:latin typeface="Arial" charset="0"/>
                <a:cs typeface="Arial" charset="0"/>
              </a:rPr>
              <a:t>● ●</a:t>
            </a:r>
            <a:endParaRPr lang="en-US" dirty="0">
              <a:solidFill>
                <a:srgbClr val="000000"/>
              </a:solidFill>
              <a:latin typeface="Arial" charset="0"/>
            </a:endParaRPr>
          </a:p>
          <a:p>
            <a:pPr lvl="0" eaLnBrk="0" fontAlgn="base" hangingPunct="0">
              <a:spcBef>
                <a:spcPct val="20000"/>
              </a:spcBef>
              <a:spcAft>
                <a:spcPct val="0"/>
              </a:spcAft>
            </a:pPr>
            <a:r>
              <a:rPr lang="en-US" dirty="0">
                <a:latin typeface="Arial" charset="0"/>
              </a:rPr>
              <a:t>	  </a:t>
            </a:r>
            <a:r>
              <a:rPr lang="en-US" dirty="0" smtClean="0">
                <a:solidFill>
                  <a:srgbClr val="FF0000"/>
                </a:solidFill>
                <a:latin typeface="Arial" charset="0"/>
              </a:rPr>
              <a:t>BX   LR</a:t>
            </a:r>
          </a:p>
          <a:p>
            <a:pPr eaLnBrk="0" fontAlgn="base" hangingPunct="0">
              <a:spcBef>
                <a:spcPct val="20000"/>
              </a:spcBef>
              <a:spcAft>
                <a:spcPct val="0"/>
              </a:spcAft>
            </a:pPr>
            <a:r>
              <a:rPr lang="en-US" b="1" dirty="0">
                <a:solidFill>
                  <a:srgbClr val="0000FF"/>
                </a:solidFill>
                <a:latin typeface="Arial" charset="0"/>
              </a:rPr>
              <a:t>	 </a:t>
            </a:r>
            <a:r>
              <a:rPr lang="en-US" b="1" dirty="0" smtClean="0">
                <a:solidFill>
                  <a:srgbClr val="0000FF"/>
                </a:solidFill>
                <a:latin typeface="Arial" charset="0"/>
              </a:rPr>
              <a:t> </a:t>
            </a:r>
            <a:r>
              <a:rPr lang="en-US" dirty="0" smtClean="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6" name="TextBox 5"/>
          <p:cNvSpPr txBox="1"/>
          <p:nvPr/>
        </p:nvSpPr>
        <p:spPr>
          <a:xfrm>
            <a:off x="1231642" y="1160763"/>
            <a:ext cx="1066318" cy="369332"/>
          </a:xfrm>
          <a:prstGeom prst="rect">
            <a:avLst/>
          </a:prstGeom>
          <a:noFill/>
        </p:spPr>
        <p:txBody>
          <a:bodyPr wrap="none" rtlCol="0">
            <a:spAutoFit/>
          </a:bodyPr>
          <a:lstStyle/>
          <a:p>
            <a:r>
              <a:rPr lang="en-US" b="1" dirty="0" smtClean="0"/>
              <a:t>C Code:</a:t>
            </a:r>
            <a:endParaRPr lang="en-US" b="1" dirty="0"/>
          </a:p>
        </p:txBody>
      </p:sp>
      <p:sp>
        <p:nvSpPr>
          <p:cNvPr id="13" name="TextBox 12"/>
          <p:cNvSpPr txBox="1"/>
          <p:nvPr/>
        </p:nvSpPr>
        <p:spPr>
          <a:xfrm>
            <a:off x="1219200" y="3830026"/>
            <a:ext cx="2037096" cy="369332"/>
          </a:xfrm>
          <a:prstGeom prst="rect">
            <a:avLst/>
          </a:prstGeom>
          <a:noFill/>
        </p:spPr>
        <p:txBody>
          <a:bodyPr wrap="none" rtlCol="0">
            <a:spAutoFit/>
          </a:bodyPr>
          <a:lstStyle/>
          <a:p>
            <a:r>
              <a:rPr lang="en-US" b="1" dirty="0" smtClean="0"/>
              <a:t>Assembler Code:</a:t>
            </a:r>
            <a:endParaRPr lang="en-US" b="1" dirty="0"/>
          </a:p>
        </p:txBody>
      </p:sp>
      <p:cxnSp>
        <p:nvCxnSpPr>
          <p:cNvPr id="15" name="Straight Arrow Connector 14"/>
          <p:cNvCxnSpPr/>
          <p:nvPr/>
        </p:nvCxnSpPr>
        <p:spPr>
          <a:xfrm>
            <a:off x="2514600" y="4572000"/>
            <a:ext cx="2946142" cy="276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514600" y="4800601"/>
            <a:ext cx="4038600" cy="45719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058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5270242" y="3886200"/>
            <a:ext cx="3429000" cy="198120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normAutofit/>
          </a:bodyPr>
          <a:lstStyle/>
          <a:p>
            <a:r>
              <a:rPr lang="en-GB" dirty="0"/>
              <a:t>Calling a </a:t>
            </a:r>
            <a:r>
              <a:rPr lang="en-GB" dirty="0" smtClean="0"/>
              <a:t>function: </a:t>
            </a:r>
            <a:r>
              <a:rPr lang="en-GB" dirty="0"/>
              <a:t>PUSH(LR)+POP(PC)</a:t>
            </a:r>
            <a:endParaRPr lang="en-US" dirty="0"/>
          </a:p>
        </p:txBody>
      </p:sp>
      <p:sp>
        <p:nvSpPr>
          <p:cNvPr id="267313" name="AutoShape 49"/>
          <p:cNvSpPr>
            <a:spLocks noChangeArrowheads="1"/>
          </p:cNvSpPr>
          <p:nvPr/>
        </p:nvSpPr>
        <p:spPr bwMode="auto">
          <a:xfrm>
            <a:off x="1765042" y="3218163"/>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267333" name="Text Box 69"/>
          <p:cNvSpPr txBox="1">
            <a:spLocks noChangeArrowheads="1"/>
          </p:cNvSpPr>
          <p:nvPr/>
        </p:nvSpPr>
        <p:spPr bwMode="auto">
          <a:xfrm>
            <a:off x="2146042" y="3347544"/>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sp>
        <p:nvSpPr>
          <p:cNvPr id="2" name="Rectangle 1"/>
          <p:cNvSpPr/>
          <p:nvPr/>
        </p:nvSpPr>
        <p:spPr>
          <a:xfrm>
            <a:off x="1326412" y="1465563"/>
            <a:ext cx="3334230" cy="1569660"/>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a:t>
            </a:r>
            <a:r>
              <a:rPr lang="en-US" altLang="zh-CN" dirty="0" smtClean="0">
                <a:solidFill>
                  <a:srgbClr val="000000"/>
                </a:solidFill>
                <a:latin typeface="Consolas" panose="020B0609020204030204" pitchFamily="49" charset="0"/>
                <a:cs typeface="Consolas" panose="020B0609020204030204" pitchFamily="49" charset="0"/>
              </a:rPr>
              <a:t>foo</a:t>
            </a:r>
            <a:r>
              <a:rPr lang="en-US" dirty="0" smtClean="0">
                <a:solidFill>
                  <a:srgbClr val="000000"/>
                </a:solidFill>
                <a:latin typeface="Consolas" panose="020B0609020204030204" pitchFamily="49" charset="0"/>
                <a:cs typeface="Consolas" panose="020B0609020204030204" pitchFamily="49" charset="0"/>
              </a:rPr>
              <a:t>(void);</a:t>
            </a:r>
            <a:endParaRPr 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dirty="0" smtClean="0">
                <a:solidFill>
                  <a:srgbClr val="000000"/>
                </a:solidFill>
                <a:latin typeface="Consolas" panose="020B0609020204030204" pitchFamily="49" charset="0"/>
                <a:cs typeface="Consolas" panose="020B0609020204030204" pitchFamily="49" charset="0"/>
              </a:rPr>
              <a:t>Main() {</a:t>
            </a:r>
            <a:endParaRPr lang="en-US" dirty="0">
              <a:solidFill>
                <a:srgbClr val="000000"/>
              </a:solidFill>
              <a:latin typeface="Consolas" panose="020B0609020204030204" pitchFamily="49" charset="0"/>
              <a:cs typeface="Consolas" panose="020B0609020204030204" pitchFamily="49" charset="0"/>
            </a:endParaRPr>
          </a:p>
          <a:p>
            <a:pPr eaLnBrk="0" fontAlgn="base" hangingPunct="0">
              <a:spcBef>
                <a:spcPct val="20000"/>
              </a:spcBef>
              <a:spcAft>
                <a:spcPct val="0"/>
              </a:spcAft>
            </a:pPr>
            <a:r>
              <a:rPr lang="en-US" sz="1100" dirty="0" smtClean="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foo();</a:t>
            </a:r>
            <a:endParaRPr lang="en-US" dirty="0">
              <a:solidFill>
                <a:srgbClr val="000000"/>
              </a:solidFill>
              <a:latin typeface="Consolas" panose="020B0609020204030204" pitchFamily="49" charset="0"/>
              <a:cs typeface="Consolas" panose="020B0609020204030204" pitchFamily="49" charset="0"/>
            </a:endParaRP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r>
              <a:rPr lang="en-US" sz="1100" dirty="0" smtClean="0">
                <a:solidFill>
                  <a:srgbClr val="000000"/>
                </a:solidFill>
                <a:latin typeface="Arial" charset="0"/>
                <a:cs typeface="Arial" charset="0"/>
              </a:rPr>
              <a:t>●</a:t>
            </a:r>
            <a:r>
              <a:rPr lang="en-US" dirty="0" smtClean="0">
                <a:solidFill>
                  <a:srgbClr val="000000"/>
                </a:solidFill>
                <a:latin typeface="Consolas" panose="020B0609020204030204" pitchFamily="49" charset="0"/>
                <a:cs typeface="Consolas" panose="020B0609020204030204" pitchFamily="49" charset="0"/>
              </a:rPr>
              <a:t>}</a:t>
            </a:r>
            <a:endParaRPr lang="en-US" dirty="0">
              <a:solidFill>
                <a:srgbClr val="000000"/>
              </a:solidFill>
              <a:latin typeface="Consolas" panose="020B0609020204030204" pitchFamily="49" charset="0"/>
              <a:cs typeface="Consolas" panose="020B0609020204030204" pitchFamily="49" charset="0"/>
            </a:endParaRPr>
          </a:p>
        </p:txBody>
      </p:sp>
      <p:sp>
        <p:nvSpPr>
          <p:cNvPr id="3" name="Rectangle 2"/>
          <p:cNvSpPr/>
          <p:nvPr/>
        </p:nvSpPr>
        <p:spPr>
          <a:xfrm>
            <a:off x="1348824" y="4136431"/>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altLang="zh-CN" dirty="0" smtClean="0">
                <a:solidFill>
                  <a:schemeClr val="tx1"/>
                </a:solidFill>
                <a:latin typeface="Consolas" panose="020B0609020204030204" pitchFamily="49" charset="0"/>
                <a:cs typeface="Consolas" panose="020B0609020204030204" pitchFamily="49" charset="0"/>
              </a:rPr>
              <a:t>foo</a:t>
            </a:r>
            <a:endParaRPr lang="en-US" dirty="0">
              <a:solidFill>
                <a:schemeClr val="tx1"/>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7" name="TextBox 6"/>
          <p:cNvSpPr txBox="1"/>
          <p:nvPr/>
        </p:nvSpPr>
        <p:spPr>
          <a:xfrm>
            <a:off x="5460742" y="4036570"/>
            <a:ext cx="3048000" cy="2511457"/>
          </a:xfrm>
          <a:prstGeom prst="rect">
            <a:avLst/>
          </a:prstGeom>
          <a:noFill/>
        </p:spPr>
        <p:txBody>
          <a:bodyPr wrap="square" rtlCol="0">
            <a:spAutoFit/>
          </a:bodyPr>
          <a:lstStyle/>
          <a:p>
            <a:pPr lvl="0" eaLnBrk="0" fontAlgn="base" hangingPunct="0">
              <a:spcBef>
                <a:spcPct val="20000"/>
              </a:spcBef>
              <a:spcAft>
                <a:spcPct val="0"/>
              </a:spcAft>
            </a:pPr>
            <a:r>
              <a:rPr lang="en-US" dirty="0" smtClean="0">
                <a:solidFill>
                  <a:srgbClr val="000000"/>
                </a:solidFill>
                <a:latin typeface="Arial" charset="0"/>
              </a:rPr>
              <a:t>export      foo</a:t>
            </a:r>
          </a:p>
          <a:p>
            <a:pPr lvl="0" eaLnBrk="0" fontAlgn="base" hangingPunct="0">
              <a:spcBef>
                <a:spcPct val="20000"/>
              </a:spcBef>
              <a:spcAft>
                <a:spcPct val="0"/>
              </a:spcAft>
            </a:pPr>
            <a:r>
              <a:rPr lang="en-US" dirty="0" smtClean="0">
                <a:solidFill>
                  <a:srgbClr val="FF0000"/>
                </a:solidFill>
                <a:latin typeface="Arial" charset="0"/>
              </a:rPr>
              <a:t>foo</a:t>
            </a:r>
            <a:r>
              <a:rPr lang="en-US" dirty="0">
                <a:solidFill>
                  <a:srgbClr val="000000"/>
                </a:solidFill>
                <a:latin typeface="Arial" charset="0"/>
              </a:rPr>
              <a:t>	</a:t>
            </a:r>
            <a:r>
              <a:rPr lang="en-US" dirty="0" smtClean="0">
                <a:solidFill>
                  <a:srgbClr val="000000"/>
                </a:solidFill>
                <a:latin typeface="Arial" charset="0"/>
              </a:rPr>
              <a:t>  PROC</a:t>
            </a:r>
            <a:endParaRPr lang="en-US" sz="1100" dirty="0">
              <a:solidFill>
                <a:srgbClr val="000000"/>
              </a:solidFill>
              <a:latin typeface="Arial" charset="0"/>
              <a:cs typeface="Arial" charset="0"/>
            </a:endParaRPr>
          </a:p>
          <a:p>
            <a:pPr lvl="0" eaLnBrk="0" fontAlgn="base" hangingPunct="0">
              <a:spcBef>
                <a:spcPct val="20000"/>
              </a:spcBef>
              <a:spcAft>
                <a:spcPct val="0"/>
              </a:spcAft>
            </a:pPr>
            <a:r>
              <a:rPr lang="en-US" dirty="0">
                <a:solidFill>
                  <a:srgbClr val="000000"/>
                </a:solidFill>
                <a:latin typeface="Arial" charset="0"/>
              </a:rPr>
              <a:t>	  </a:t>
            </a:r>
            <a:r>
              <a:rPr lang="en-US" dirty="0" smtClean="0">
                <a:solidFill>
                  <a:srgbClr val="FF0000"/>
                </a:solidFill>
                <a:latin typeface="Arial" charset="0"/>
              </a:rPr>
              <a:t>PUSH {LR}</a:t>
            </a:r>
            <a:r>
              <a:rPr lang="en-US" dirty="0" smtClean="0">
                <a:solidFill>
                  <a:srgbClr val="000000"/>
                </a:solidFill>
                <a:latin typeface="Arial" charset="0"/>
              </a:rPr>
              <a:t> </a:t>
            </a:r>
          </a:p>
          <a:p>
            <a:pPr lvl="0" eaLnBrk="0" fontAlgn="base" hangingPunct="0">
              <a:spcBef>
                <a:spcPct val="20000"/>
              </a:spcBef>
              <a:spcAft>
                <a:spcPct val="0"/>
              </a:spcAft>
            </a:pPr>
            <a:r>
              <a:rPr lang="en-US" sz="1100" dirty="0" smtClean="0">
                <a:solidFill>
                  <a:srgbClr val="000000"/>
                </a:solidFill>
                <a:latin typeface="Arial" charset="0"/>
                <a:cs typeface="Arial" charset="0"/>
              </a:rPr>
              <a:t>	   ● </a:t>
            </a:r>
            <a:r>
              <a:rPr lang="en-US" sz="1100" dirty="0">
                <a:solidFill>
                  <a:srgbClr val="000000"/>
                </a:solidFill>
                <a:latin typeface="Arial" charset="0"/>
                <a:cs typeface="Arial" charset="0"/>
              </a:rPr>
              <a:t>● ●</a:t>
            </a:r>
            <a:endParaRPr lang="en-US" dirty="0">
              <a:solidFill>
                <a:srgbClr val="000000"/>
              </a:solidFill>
              <a:latin typeface="Arial" charset="0"/>
            </a:endParaRPr>
          </a:p>
          <a:p>
            <a:pPr lvl="0" eaLnBrk="0" fontAlgn="base" hangingPunct="0">
              <a:spcBef>
                <a:spcPct val="20000"/>
              </a:spcBef>
              <a:spcAft>
                <a:spcPct val="0"/>
              </a:spcAft>
            </a:pPr>
            <a:r>
              <a:rPr lang="en-US" dirty="0">
                <a:latin typeface="Arial" charset="0"/>
              </a:rPr>
              <a:t>	  </a:t>
            </a:r>
            <a:r>
              <a:rPr lang="en-US" dirty="0" smtClean="0">
                <a:solidFill>
                  <a:srgbClr val="FF0000"/>
                </a:solidFill>
                <a:latin typeface="Arial" charset="0"/>
              </a:rPr>
              <a:t>POP {PC}</a:t>
            </a:r>
          </a:p>
          <a:p>
            <a:pPr eaLnBrk="0" fontAlgn="base" hangingPunct="0">
              <a:spcBef>
                <a:spcPct val="20000"/>
              </a:spcBef>
              <a:spcAft>
                <a:spcPct val="0"/>
              </a:spcAft>
            </a:pPr>
            <a:r>
              <a:rPr lang="en-US" b="1" dirty="0">
                <a:solidFill>
                  <a:srgbClr val="0000FF"/>
                </a:solidFill>
                <a:latin typeface="Arial" charset="0"/>
              </a:rPr>
              <a:t>	 </a:t>
            </a:r>
            <a:r>
              <a:rPr lang="en-US" b="1" dirty="0" smtClean="0">
                <a:solidFill>
                  <a:srgbClr val="0000FF"/>
                </a:solidFill>
                <a:latin typeface="Arial" charset="0"/>
              </a:rPr>
              <a:t> </a:t>
            </a:r>
            <a:r>
              <a:rPr lang="en-US" dirty="0" smtClean="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cxnSp>
        <p:nvCxnSpPr>
          <p:cNvPr id="9" name="Straight Arrow Connector 8"/>
          <p:cNvCxnSpPr/>
          <p:nvPr/>
        </p:nvCxnSpPr>
        <p:spPr>
          <a:xfrm>
            <a:off x="2514600" y="4572000"/>
            <a:ext cx="2946142" cy="276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514600" y="4800600"/>
            <a:ext cx="3962400" cy="6096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6" name="TextBox 5"/>
          <p:cNvSpPr txBox="1"/>
          <p:nvPr/>
        </p:nvSpPr>
        <p:spPr>
          <a:xfrm>
            <a:off x="1231642" y="1160763"/>
            <a:ext cx="1066318" cy="369332"/>
          </a:xfrm>
          <a:prstGeom prst="rect">
            <a:avLst/>
          </a:prstGeom>
          <a:noFill/>
        </p:spPr>
        <p:txBody>
          <a:bodyPr wrap="none" rtlCol="0">
            <a:spAutoFit/>
          </a:bodyPr>
          <a:lstStyle/>
          <a:p>
            <a:r>
              <a:rPr lang="en-US" b="1" dirty="0" smtClean="0"/>
              <a:t>C Code:</a:t>
            </a:r>
            <a:endParaRPr lang="en-US" b="1" dirty="0"/>
          </a:p>
        </p:txBody>
      </p:sp>
      <p:sp>
        <p:nvSpPr>
          <p:cNvPr id="13" name="TextBox 12"/>
          <p:cNvSpPr txBox="1"/>
          <p:nvPr/>
        </p:nvSpPr>
        <p:spPr>
          <a:xfrm>
            <a:off x="1219200" y="3830026"/>
            <a:ext cx="2037096" cy="369332"/>
          </a:xfrm>
          <a:prstGeom prst="rect">
            <a:avLst/>
          </a:prstGeom>
          <a:noFill/>
        </p:spPr>
        <p:txBody>
          <a:bodyPr wrap="none" rtlCol="0">
            <a:spAutoFit/>
          </a:bodyPr>
          <a:lstStyle/>
          <a:p>
            <a:r>
              <a:rPr lang="en-US" b="1" dirty="0" smtClean="0"/>
              <a:t>Assembler Code:</a:t>
            </a:r>
            <a:endParaRPr lang="en-US" b="1" dirty="0"/>
          </a:p>
        </p:txBody>
      </p:sp>
    </p:spTree>
    <p:extLst>
      <p:ext uri="{BB962C8B-B14F-4D97-AF65-F5344CB8AC3E}">
        <p14:creationId xmlns:p14="http://schemas.microsoft.com/office/powerpoint/2010/main" val="1908613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solidFill>
                  <a:srgbClr val="FF0000"/>
                </a:solidFill>
              </a:rPr>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data structure</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dirty="0"/>
              <a:t>push (add item to stack)</a:t>
            </a:r>
          </a:p>
          <a:p>
            <a:pPr lvl="1" eaLnBrk="1" hangingPunct="1"/>
            <a:r>
              <a:rPr lang="en-US" altLang="en-US" sz="2000" dirty="0"/>
              <a:t>pop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Tree>
    <p:extLst>
      <p:ext uri="{BB962C8B-B14F-4D97-AF65-F5344CB8AC3E}">
        <p14:creationId xmlns:p14="http://schemas.microsoft.com/office/powerpoint/2010/main" val="13491136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762000" y="1588377"/>
            <a:ext cx="2705100" cy="236423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normAutofit fontScale="90000"/>
          </a:bodyPr>
          <a:lstStyle/>
          <a:p>
            <a:r>
              <a:rPr lang="en-GB" dirty="0"/>
              <a:t>Calling a </a:t>
            </a:r>
            <a:r>
              <a:rPr lang="en-GB" dirty="0" smtClean="0"/>
              <a:t>function w/ </a:t>
            </a:r>
            <a:r>
              <a:rPr lang="en-US" altLang="zh-CN" dirty="0" smtClean="0"/>
              <a:t>Saving/Restoring R4-R11</a:t>
            </a:r>
            <a:endParaRPr lang="en-US" dirty="0"/>
          </a:p>
        </p:txBody>
      </p:sp>
      <p:sp>
        <p:nvSpPr>
          <p:cNvPr id="7" name="TextBox 6"/>
          <p:cNvSpPr txBox="1"/>
          <p:nvPr/>
        </p:nvSpPr>
        <p:spPr>
          <a:xfrm>
            <a:off x="762000" y="1588377"/>
            <a:ext cx="3048000" cy="2973122"/>
          </a:xfrm>
          <a:prstGeom prst="rect">
            <a:avLst/>
          </a:prstGeom>
          <a:noFill/>
        </p:spPr>
        <p:txBody>
          <a:bodyPr wrap="square" rtlCol="0">
            <a:spAutoFit/>
          </a:bodyPr>
          <a:lstStyle/>
          <a:p>
            <a:pPr lvl="0" eaLnBrk="0" fontAlgn="base" hangingPunct="0">
              <a:spcBef>
                <a:spcPct val="20000"/>
              </a:spcBef>
              <a:spcAft>
                <a:spcPct val="0"/>
              </a:spcAft>
            </a:pPr>
            <a:r>
              <a:rPr lang="en-US" dirty="0" smtClean="0">
                <a:solidFill>
                  <a:srgbClr val="000000"/>
                </a:solidFill>
                <a:latin typeface="Arial" charset="0"/>
              </a:rPr>
              <a:t>export      foo</a:t>
            </a:r>
          </a:p>
          <a:p>
            <a:pPr lvl="0" eaLnBrk="0" fontAlgn="base" hangingPunct="0">
              <a:spcBef>
                <a:spcPct val="20000"/>
              </a:spcBef>
              <a:spcAft>
                <a:spcPct val="0"/>
              </a:spcAft>
            </a:pPr>
            <a:r>
              <a:rPr lang="en-US" dirty="0" smtClean="0">
                <a:solidFill>
                  <a:srgbClr val="FF0000"/>
                </a:solidFill>
                <a:latin typeface="Arial" charset="0"/>
              </a:rPr>
              <a:t>foo</a:t>
            </a:r>
            <a:r>
              <a:rPr lang="en-US" dirty="0">
                <a:solidFill>
                  <a:srgbClr val="000000"/>
                </a:solidFill>
                <a:latin typeface="Arial" charset="0"/>
              </a:rPr>
              <a:t>	</a:t>
            </a:r>
            <a:r>
              <a:rPr lang="en-US" dirty="0" smtClean="0">
                <a:solidFill>
                  <a:srgbClr val="000000"/>
                </a:solidFill>
                <a:latin typeface="Arial" charset="0"/>
              </a:rPr>
              <a:t>  </a:t>
            </a:r>
            <a:r>
              <a:rPr lang="en-US" dirty="0" smtClean="0">
                <a:solidFill>
                  <a:srgbClr val="000000"/>
                </a:solidFill>
                <a:latin typeface="Arial" charset="0"/>
              </a:rPr>
              <a:t>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  </a:t>
            </a:r>
            <a:r>
              <a:rPr lang="en-US" dirty="0" smtClean="0">
                <a:solidFill>
                  <a:srgbClr val="FF0000"/>
                </a:solidFill>
                <a:latin typeface="Arial" charset="0"/>
              </a:rPr>
              <a:t>PUSH {R4,R5}</a:t>
            </a:r>
            <a:endParaRPr lang="en-US" dirty="0">
              <a:solidFill>
                <a:srgbClr val="FF0000"/>
              </a:solidFill>
              <a:latin typeface="Arial" charset="0"/>
            </a:endParaRPr>
          </a:p>
          <a:p>
            <a:pPr lvl="0" eaLnBrk="0" fontAlgn="base" hangingPunct="0">
              <a:spcBef>
                <a:spcPct val="20000"/>
              </a:spcBef>
              <a:spcAft>
                <a:spcPct val="0"/>
              </a:spcAft>
            </a:pPr>
            <a:r>
              <a:rPr lang="en-US" dirty="0" smtClean="0">
                <a:solidFill>
                  <a:srgbClr val="000000"/>
                </a:solidFill>
                <a:latin typeface="Arial" charset="0"/>
              </a:rPr>
              <a:t>	  </a:t>
            </a:r>
            <a:r>
              <a:rPr lang="en-US" sz="1100" dirty="0" smtClean="0">
                <a:solidFill>
                  <a:srgbClr val="000000"/>
                </a:solidFill>
                <a:latin typeface="Arial" charset="0"/>
                <a:cs typeface="Arial" charset="0"/>
              </a:rPr>
              <a:t>● </a:t>
            </a: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   </a:t>
            </a:r>
            <a:r>
              <a:rPr lang="en-US" dirty="0" smtClean="0">
                <a:solidFill>
                  <a:srgbClr val="FF0000"/>
                </a:solidFill>
                <a:latin typeface="Arial" charset="0"/>
              </a:rPr>
              <a:t>POP </a:t>
            </a:r>
            <a:r>
              <a:rPr lang="en-US" dirty="0">
                <a:solidFill>
                  <a:srgbClr val="FF0000"/>
                </a:solidFill>
                <a:latin typeface="Arial" charset="0"/>
              </a:rPr>
              <a:t>{R4,R5</a:t>
            </a:r>
            <a:r>
              <a:rPr lang="en-US" dirty="0" smtClean="0">
                <a:solidFill>
                  <a:srgbClr val="FF0000"/>
                </a:solidFill>
                <a:latin typeface="Arial" charset="0"/>
              </a:rPr>
              <a:t>}</a:t>
            </a:r>
            <a:endParaRPr lang="en-US" dirty="0">
              <a:solidFill>
                <a:srgbClr val="FF0000"/>
              </a:solidFill>
              <a:latin typeface="Arial" charset="0"/>
            </a:endParaRPr>
          </a:p>
          <a:p>
            <a:pPr lvl="0" eaLnBrk="0" fontAlgn="base" hangingPunct="0">
              <a:spcBef>
                <a:spcPct val="20000"/>
              </a:spcBef>
              <a:spcAft>
                <a:spcPct val="0"/>
              </a:spcAft>
            </a:pPr>
            <a:r>
              <a:rPr lang="en-US" dirty="0">
                <a:latin typeface="Arial" charset="0"/>
              </a:rPr>
              <a:t>	  </a:t>
            </a:r>
            <a:r>
              <a:rPr lang="en-US" dirty="0" smtClean="0">
                <a:solidFill>
                  <a:srgbClr val="FF0000"/>
                </a:solidFill>
                <a:latin typeface="Arial" charset="0"/>
              </a:rPr>
              <a:t>BX   LR</a:t>
            </a:r>
          </a:p>
          <a:p>
            <a:pPr eaLnBrk="0" fontAlgn="base" hangingPunct="0">
              <a:spcBef>
                <a:spcPct val="20000"/>
              </a:spcBef>
              <a:spcAft>
                <a:spcPct val="0"/>
              </a:spcAft>
            </a:pPr>
            <a:r>
              <a:rPr lang="en-US" b="1" dirty="0">
                <a:solidFill>
                  <a:srgbClr val="0000FF"/>
                </a:solidFill>
                <a:latin typeface="Arial" charset="0"/>
              </a:rPr>
              <a:t>	 </a:t>
            </a:r>
            <a:r>
              <a:rPr lang="en-US" b="1" dirty="0" smtClean="0">
                <a:solidFill>
                  <a:srgbClr val="0000FF"/>
                </a:solidFill>
                <a:latin typeface="Arial" charset="0"/>
              </a:rPr>
              <a:t> </a:t>
            </a:r>
            <a:r>
              <a:rPr lang="en-US" dirty="0" smtClean="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14" name="Rectangle 66"/>
          <p:cNvSpPr>
            <a:spLocks noChangeArrowheads="1"/>
          </p:cNvSpPr>
          <p:nvPr/>
        </p:nvSpPr>
        <p:spPr bwMode="auto">
          <a:xfrm>
            <a:off x="4876800" y="1521970"/>
            <a:ext cx="3124200" cy="198323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17" name="TextBox 16"/>
          <p:cNvSpPr txBox="1"/>
          <p:nvPr/>
        </p:nvSpPr>
        <p:spPr>
          <a:xfrm>
            <a:off x="4876800" y="1499038"/>
            <a:ext cx="3200400" cy="2640723"/>
          </a:xfrm>
          <a:prstGeom prst="rect">
            <a:avLst/>
          </a:prstGeom>
          <a:noFill/>
        </p:spPr>
        <p:txBody>
          <a:bodyPr wrap="square" rtlCol="0">
            <a:spAutoFit/>
          </a:bodyPr>
          <a:lstStyle/>
          <a:p>
            <a:pPr lvl="0" eaLnBrk="0" fontAlgn="base" hangingPunct="0">
              <a:spcBef>
                <a:spcPct val="20000"/>
              </a:spcBef>
              <a:spcAft>
                <a:spcPct val="0"/>
              </a:spcAft>
            </a:pPr>
            <a:r>
              <a:rPr lang="en-US" dirty="0" smtClean="0">
                <a:solidFill>
                  <a:srgbClr val="000000"/>
                </a:solidFill>
                <a:latin typeface="Arial" charset="0"/>
              </a:rPr>
              <a:t>export      foo</a:t>
            </a:r>
          </a:p>
          <a:p>
            <a:pPr lvl="0" eaLnBrk="0" fontAlgn="base" hangingPunct="0">
              <a:spcBef>
                <a:spcPct val="20000"/>
              </a:spcBef>
              <a:spcAft>
                <a:spcPct val="0"/>
              </a:spcAft>
            </a:pPr>
            <a:r>
              <a:rPr lang="en-US" dirty="0" smtClean="0">
                <a:solidFill>
                  <a:srgbClr val="FF0000"/>
                </a:solidFill>
                <a:latin typeface="Arial" charset="0"/>
              </a:rPr>
              <a:t>foo</a:t>
            </a:r>
            <a:r>
              <a:rPr lang="en-US" dirty="0">
                <a:solidFill>
                  <a:srgbClr val="000000"/>
                </a:solidFill>
                <a:latin typeface="Arial" charset="0"/>
              </a:rPr>
              <a:t>	</a:t>
            </a:r>
            <a:r>
              <a:rPr lang="en-US" dirty="0" smtClean="0">
                <a:solidFill>
                  <a:srgbClr val="000000"/>
                </a:solidFill>
                <a:latin typeface="Arial" charset="0"/>
              </a:rPr>
              <a:t>  </a:t>
            </a:r>
            <a:r>
              <a:rPr lang="en-US" dirty="0" smtClean="0">
                <a:solidFill>
                  <a:srgbClr val="000000"/>
                </a:solidFill>
                <a:latin typeface="Arial" charset="0"/>
              </a:rPr>
              <a:t>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  </a:t>
            </a:r>
            <a:r>
              <a:rPr lang="en-US" dirty="0" smtClean="0">
                <a:solidFill>
                  <a:srgbClr val="FF0000"/>
                </a:solidFill>
                <a:latin typeface="Arial" charset="0"/>
              </a:rPr>
              <a:t>PUSH {R4,R5, LR}</a:t>
            </a:r>
            <a:endParaRPr lang="en-US" dirty="0">
              <a:solidFill>
                <a:srgbClr val="FF0000"/>
              </a:solidFill>
              <a:latin typeface="Arial" charset="0"/>
            </a:endParaRPr>
          </a:p>
          <a:p>
            <a:pPr lvl="0" eaLnBrk="0" fontAlgn="base" hangingPunct="0">
              <a:spcBef>
                <a:spcPct val="20000"/>
              </a:spcBef>
              <a:spcAft>
                <a:spcPct val="0"/>
              </a:spcAft>
            </a:pPr>
            <a:r>
              <a:rPr lang="en-US" dirty="0" smtClean="0">
                <a:solidFill>
                  <a:srgbClr val="000000"/>
                </a:solidFill>
                <a:latin typeface="Arial" charset="0"/>
              </a:rPr>
              <a:t>	  </a:t>
            </a:r>
            <a:r>
              <a:rPr lang="en-US" sz="1100" dirty="0" smtClean="0">
                <a:solidFill>
                  <a:srgbClr val="000000"/>
                </a:solidFill>
                <a:latin typeface="Arial" charset="0"/>
                <a:cs typeface="Arial" charset="0"/>
              </a:rPr>
              <a:t>● </a:t>
            </a: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   </a:t>
            </a:r>
            <a:r>
              <a:rPr lang="en-US" dirty="0" smtClean="0">
                <a:solidFill>
                  <a:srgbClr val="FF0000"/>
                </a:solidFill>
                <a:latin typeface="Arial" charset="0"/>
              </a:rPr>
              <a:t>POP </a:t>
            </a:r>
            <a:r>
              <a:rPr lang="en-US" dirty="0">
                <a:solidFill>
                  <a:srgbClr val="FF0000"/>
                </a:solidFill>
                <a:latin typeface="Arial" charset="0"/>
              </a:rPr>
              <a:t>{</a:t>
            </a:r>
            <a:r>
              <a:rPr lang="en-US" dirty="0" smtClean="0">
                <a:solidFill>
                  <a:srgbClr val="FF0000"/>
                </a:solidFill>
                <a:latin typeface="Arial" charset="0"/>
              </a:rPr>
              <a:t>R4,R5, PC}</a:t>
            </a:r>
            <a:endParaRPr lang="en-US" dirty="0">
              <a:solidFill>
                <a:srgbClr val="FF0000"/>
              </a:solidFill>
              <a:latin typeface="Arial" charset="0"/>
            </a:endParaRPr>
          </a:p>
          <a:p>
            <a:pPr lvl="0" eaLnBrk="0" fontAlgn="base" hangingPunct="0">
              <a:spcBef>
                <a:spcPct val="20000"/>
              </a:spcBef>
              <a:spcAft>
                <a:spcPct val="0"/>
              </a:spcAft>
            </a:pPr>
            <a:r>
              <a:rPr lang="en-US" dirty="0">
                <a:latin typeface="Arial" charset="0"/>
              </a:rPr>
              <a:t>	</a:t>
            </a:r>
            <a:r>
              <a:rPr lang="en-US" b="1" dirty="0" smtClean="0">
                <a:solidFill>
                  <a:srgbClr val="0000FF"/>
                </a:solidFill>
                <a:latin typeface="Arial" charset="0"/>
              </a:rPr>
              <a:t>  </a:t>
            </a:r>
            <a:r>
              <a:rPr lang="en-US" dirty="0" smtClean="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8" name="TextBox 7"/>
          <p:cNvSpPr txBox="1"/>
          <p:nvPr/>
        </p:nvSpPr>
        <p:spPr>
          <a:xfrm>
            <a:off x="4698488" y="3584306"/>
            <a:ext cx="4160626" cy="369332"/>
          </a:xfrm>
          <a:prstGeom prst="rect">
            <a:avLst/>
          </a:prstGeom>
          <a:noFill/>
        </p:spPr>
        <p:txBody>
          <a:bodyPr wrap="none" rtlCol="0">
            <a:spAutoFit/>
          </a:bodyPr>
          <a:lstStyle/>
          <a:p>
            <a:r>
              <a:rPr lang="en-US" dirty="0" smtClean="0"/>
              <a:t>Since LR is R14, the above is equivalent to:</a:t>
            </a:r>
            <a:endParaRPr lang="en-US" dirty="0"/>
          </a:p>
        </p:txBody>
      </p:sp>
      <p:sp>
        <p:nvSpPr>
          <p:cNvPr id="18" name="TextBox 17"/>
          <p:cNvSpPr txBox="1"/>
          <p:nvPr/>
        </p:nvSpPr>
        <p:spPr>
          <a:xfrm>
            <a:off x="4829783" y="3886200"/>
            <a:ext cx="3200400" cy="3305520"/>
          </a:xfrm>
          <a:prstGeom prst="rect">
            <a:avLst/>
          </a:prstGeom>
          <a:noFill/>
        </p:spPr>
        <p:txBody>
          <a:bodyPr wrap="square" rtlCol="0">
            <a:spAutoFit/>
          </a:bodyPr>
          <a:lstStyle/>
          <a:p>
            <a:pPr lvl="0" eaLnBrk="0" fontAlgn="base" hangingPunct="0">
              <a:spcBef>
                <a:spcPct val="20000"/>
              </a:spcBef>
              <a:spcAft>
                <a:spcPct val="0"/>
              </a:spcAft>
            </a:pPr>
            <a:r>
              <a:rPr lang="en-US" dirty="0" smtClean="0">
                <a:solidFill>
                  <a:srgbClr val="000000"/>
                </a:solidFill>
                <a:latin typeface="Arial" charset="0"/>
              </a:rPr>
              <a:t>export      foo</a:t>
            </a:r>
          </a:p>
          <a:p>
            <a:pPr lvl="0" eaLnBrk="0" fontAlgn="base" hangingPunct="0">
              <a:spcBef>
                <a:spcPct val="20000"/>
              </a:spcBef>
              <a:spcAft>
                <a:spcPct val="0"/>
              </a:spcAft>
            </a:pPr>
            <a:r>
              <a:rPr lang="en-US" dirty="0" smtClean="0">
                <a:solidFill>
                  <a:srgbClr val="FF0000"/>
                </a:solidFill>
                <a:latin typeface="Arial" charset="0"/>
              </a:rPr>
              <a:t>foo</a:t>
            </a:r>
            <a:r>
              <a:rPr lang="en-US" dirty="0">
                <a:solidFill>
                  <a:srgbClr val="000000"/>
                </a:solidFill>
                <a:latin typeface="Arial" charset="0"/>
              </a:rPr>
              <a:t>	</a:t>
            </a:r>
            <a:r>
              <a:rPr lang="en-US" dirty="0" smtClean="0">
                <a:solidFill>
                  <a:srgbClr val="000000"/>
                </a:solidFill>
                <a:latin typeface="Arial" charset="0"/>
              </a:rPr>
              <a:t>  </a:t>
            </a:r>
            <a:r>
              <a:rPr lang="en-US" dirty="0" smtClean="0">
                <a:solidFill>
                  <a:srgbClr val="000000"/>
                </a:solidFill>
                <a:latin typeface="Arial" charset="0"/>
              </a:rPr>
              <a:t>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a:t>
            </a:r>
            <a:r>
              <a:rPr lang="en-US" dirty="0" smtClean="0">
                <a:solidFill>
                  <a:srgbClr val="FF0000"/>
                </a:solidFill>
                <a:latin typeface="Arial" charset="0"/>
              </a:rPr>
              <a:t>{LR}</a:t>
            </a:r>
            <a:endParaRPr lang="en-US" dirty="0">
              <a:solidFill>
                <a:srgbClr val="FF0000"/>
              </a:solidFill>
              <a:latin typeface="Arial" charset="0"/>
            </a:endParaRP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  </a:t>
            </a:r>
            <a:r>
              <a:rPr lang="en-US" dirty="0" smtClean="0">
                <a:solidFill>
                  <a:srgbClr val="FF0000"/>
                </a:solidFill>
                <a:latin typeface="Arial" charset="0"/>
              </a:rPr>
              <a:t>PUSH {R4,R5}</a:t>
            </a:r>
            <a:endParaRPr lang="en-US" dirty="0">
              <a:solidFill>
                <a:srgbClr val="FF0000"/>
              </a:solidFill>
              <a:latin typeface="Arial" charset="0"/>
            </a:endParaRPr>
          </a:p>
          <a:p>
            <a:pPr lvl="0" eaLnBrk="0" fontAlgn="base" hangingPunct="0">
              <a:spcBef>
                <a:spcPct val="20000"/>
              </a:spcBef>
              <a:spcAft>
                <a:spcPct val="0"/>
              </a:spcAft>
            </a:pPr>
            <a:r>
              <a:rPr lang="en-US" dirty="0" smtClean="0">
                <a:solidFill>
                  <a:srgbClr val="000000"/>
                </a:solidFill>
                <a:latin typeface="Arial" charset="0"/>
              </a:rPr>
              <a:t>	  </a:t>
            </a:r>
            <a:r>
              <a:rPr lang="en-US" sz="1100" dirty="0" smtClean="0">
                <a:solidFill>
                  <a:srgbClr val="000000"/>
                </a:solidFill>
                <a:latin typeface="Arial" charset="0"/>
                <a:cs typeface="Arial" charset="0"/>
              </a:rPr>
              <a:t>● </a:t>
            </a: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sz="1100" dirty="0" smtClean="0">
                <a:solidFill>
                  <a:srgbClr val="000000"/>
                </a:solidFill>
                <a:latin typeface="Arial" charset="0"/>
                <a:cs typeface="Arial" charset="0"/>
              </a:rPr>
              <a:t>   </a:t>
            </a:r>
            <a:r>
              <a:rPr lang="en-US" dirty="0" smtClean="0">
                <a:solidFill>
                  <a:srgbClr val="FF0000"/>
                </a:solidFill>
                <a:latin typeface="Arial" charset="0"/>
              </a:rPr>
              <a:t>POP </a:t>
            </a:r>
            <a:r>
              <a:rPr lang="en-US" dirty="0">
                <a:solidFill>
                  <a:srgbClr val="FF0000"/>
                </a:solidFill>
                <a:latin typeface="Arial" charset="0"/>
              </a:rPr>
              <a:t>{</a:t>
            </a:r>
            <a:r>
              <a:rPr lang="en-US" dirty="0" smtClean="0">
                <a:solidFill>
                  <a:srgbClr val="FF0000"/>
                </a:solidFill>
                <a:latin typeface="Arial" charset="0"/>
              </a:rPr>
              <a:t>R4,R5}</a:t>
            </a:r>
            <a:endParaRPr lang="en-US" dirty="0">
              <a:solidFill>
                <a:srgbClr val="FF0000"/>
              </a:solidFill>
              <a:latin typeface="Arial" charset="0"/>
            </a:endParaRPr>
          </a:p>
          <a:p>
            <a:pPr lvl="0" eaLnBrk="0" fontAlgn="base" hangingPunct="0">
              <a:spcBef>
                <a:spcPct val="20000"/>
              </a:spcBef>
              <a:spcAft>
                <a:spcPct val="0"/>
              </a:spcAft>
            </a:pPr>
            <a:r>
              <a:rPr lang="en-US" dirty="0" smtClean="0">
                <a:solidFill>
                  <a:srgbClr val="FF0000"/>
                </a:solidFill>
                <a:latin typeface="Arial" charset="0"/>
              </a:rPr>
              <a:t>	  </a:t>
            </a:r>
            <a:r>
              <a:rPr lang="en-US" dirty="0" smtClean="0">
                <a:solidFill>
                  <a:srgbClr val="FF0000"/>
                </a:solidFill>
                <a:latin typeface="Arial" charset="0"/>
              </a:rPr>
              <a:t>POP {PC}</a:t>
            </a:r>
            <a:endParaRPr lang="en-US" dirty="0" smtClean="0">
              <a:solidFill>
                <a:srgbClr val="FF0000"/>
              </a:solidFill>
              <a:latin typeface="Arial" charset="0"/>
            </a:endParaRPr>
          </a:p>
          <a:p>
            <a:pPr lvl="0" eaLnBrk="0" fontAlgn="base" hangingPunct="0">
              <a:spcBef>
                <a:spcPct val="20000"/>
              </a:spcBef>
              <a:spcAft>
                <a:spcPct val="0"/>
              </a:spcAft>
            </a:pPr>
            <a:r>
              <a:rPr lang="en-US" dirty="0">
                <a:latin typeface="Arial" charset="0"/>
              </a:rPr>
              <a:t>	</a:t>
            </a:r>
            <a:r>
              <a:rPr lang="en-US" b="1" dirty="0" smtClean="0">
                <a:solidFill>
                  <a:srgbClr val="0000FF"/>
                </a:solidFill>
                <a:latin typeface="Arial" charset="0"/>
              </a:rPr>
              <a:t>  </a:t>
            </a:r>
            <a:r>
              <a:rPr lang="en-US" dirty="0" smtClean="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20" name="Rectangle 66"/>
          <p:cNvSpPr>
            <a:spLocks noChangeArrowheads="1"/>
          </p:cNvSpPr>
          <p:nvPr/>
        </p:nvSpPr>
        <p:spPr bwMode="auto">
          <a:xfrm>
            <a:off x="4829782" y="3952607"/>
            <a:ext cx="3171217" cy="2628460"/>
          </a:xfrm>
          <a:prstGeom prst="rect">
            <a:avLst/>
          </a:prstGeom>
          <a:no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9" name="Rectangle 8"/>
          <p:cNvSpPr/>
          <p:nvPr/>
        </p:nvSpPr>
        <p:spPr>
          <a:xfrm>
            <a:off x="685800" y="1143000"/>
            <a:ext cx="2190023" cy="369332"/>
          </a:xfrm>
          <a:prstGeom prst="rect">
            <a:avLst/>
          </a:prstGeom>
        </p:spPr>
        <p:txBody>
          <a:bodyPr wrap="none">
            <a:spAutoFit/>
          </a:bodyPr>
          <a:lstStyle/>
          <a:p>
            <a:r>
              <a:rPr lang="en-GB" dirty="0" smtClean="0"/>
              <a:t>Option 1 with BX </a:t>
            </a:r>
            <a:r>
              <a:rPr lang="en-GB" dirty="0"/>
              <a:t>LR</a:t>
            </a:r>
            <a:endParaRPr lang="en-US" dirty="0"/>
          </a:p>
        </p:txBody>
      </p:sp>
      <p:sp>
        <p:nvSpPr>
          <p:cNvPr id="21" name="Rectangle 20"/>
          <p:cNvSpPr/>
          <p:nvPr/>
        </p:nvSpPr>
        <p:spPr>
          <a:xfrm>
            <a:off x="4724400" y="1143000"/>
            <a:ext cx="3534942" cy="369332"/>
          </a:xfrm>
          <a:prstGeom prst="rect">
            <a:avLst/>
          </a:prstGeom>
        </p:spPr>
        <p:txBody>
          <a:bodyPr wrap="none">
            <a:spAutoFit/>
          </a:bodyPr>
          <a:lstStyle/>
          <a:p>
            <a:r>
              <a:rPr lang="en-GB" dirty="0" smtClean="0"/>
              <a:t>Option 2 with PUSH{LR}+POP{PC}</a:t>
            </a:r>
            <a:endParaRPr lang="en-US" dirty="0"/>
          </a:p>
        </p:txBody>
      </p:sp>
    </p:spTree>
    <p:extLst>
      <p:ext uri="{BB962C8B-B14F-4D97-AF65-F5344CB8AC3E}">
        <p14:creationId xmlns:p14="http://schemas.microsoft.com/office/powerpoint/2010/main" val="1326869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1" y="1066800"/>
            <a:ext cx="9188091"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38200" y="5715000"/>
            <a:ext cx="8001000" cy="1477328"/>
          </a:xfrm>
          <a:prstGeom prst="rect">
            <a:avLst/>
          </a:prstGeom>
        </p:spPr>
        <p:txBody>
          <a:bodyPr wrap="square">
            <a:spAutoFit/>
          </a:bodyPr>
          <a:lstStyle/>
          <a:p>
            <a:pPr lvl="0">
              <a:defRPr/>
            </a:pPr>
            <a:r>
              <a:rPr lang="en-US" dirty="0"/>
              <a:t>Using the </a:t>
            </a:r>
            <a:r>
              <a:rPr lang="en-US" altLang="zh-TW" dirty="0" smtClean="0"/>
              <a:t>BL+BX approach</a:t>
            </a:r>
            <a:r>
              <a:rPr lang="en-US" altLang="zh-CN" dirty="0" smtClean="0"/>
              <a:t>: </a:t>
            </a:r>
            <a:r>
              <a:rPr lang="en-US" dirty="0" smtClean="0"/>
              <a:t>since </a:t>
            </a:r>
            <a:r>
              <a:rPr lang="en-US" dirty="0"/>
              <a:t>register LR can hold only a single return address, a function that calls other functions must preserve LR at its entry point and restore its original content before returning, by using </a:t>
            </a:r>
            <a:r>
              <a:rPr lang="en-US" dirty="0" smtClean="0"/>
              <a:t>PUSH(LR) </a:t>
            </a:r>
            <a:r>
              <a:rPr lang="en-US" dirty="0"/>
              <a:t>and </a:t>
            </a:r>
            <a:r>
              <a:rPr lang="en-US" dirty="0" smtClean="0"/>
              <a:t>POP(LR) </a:t>
            </a:r>
            <a:r>
              <a:rPr lang="en-US" dirty="0"/>
              <a:t>instructions to store and load the first caller’s return address LR in memory.</a:t>
            </a:r>
          </a:p>
          <a:p>
            <a:endParaRPr lang="en-US" dirty="0"/>
          </a:p>
        </p:txBody>
      </p:sp>
      <p:sp>
        <p:nvSpPr>
          <p:cNvPr id="990210" name="Rectangle 2"/>
          <p:cNvSpPr>
            <a:spLocks noGrp="1" noChangeArrowheads="1"/>
          </p:cNvSpPr>
          <p:nvPr>
            <p:ph type="title"/>
          </p:nvPr>
        </p:nvSpPr>
        <p:spPr/>
        <p:txBody>
          <a:bodyPr/>
          <a:lstStyle/>
          <a:p>
            <a:r>
              <a:rPr lang="en-US" altLang="zh-TW" dirty="0" smtClean="0"/>
              <a:t>Nested Function Call w/ BX in </a:t>
            </a:r>
            <a:r>
              <a:rPr lang="en-US" altLang="zh-TW" dirty="0" err="1" smtClean="0"/>
              <a:t>Callee</a:t>
            </a:r>
            <a:endParaRPr lang="zh-TW" altLang="en-US" sz="3600" baseline="-25000" dirty="0"/>
          </a:p>
        </p:txBody>
      </p:sp>
      <p:sp>
        <p:nvSpPr>
          <p:cNvPr id="2" name="Rectangle 1"/>
          <p:cNvSpPr/>
          <p:nvPr/>
        </p:nvSpPr>
        <p:spPr>
          <a:xfrm>
            <a:off x="7696200" y="2514600"/>
            <a:ext cx="83820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0000"/>
                </a:solidFill>
                <a:latin typeface="Arial" charset="0"/>
                <a:cs typeface="Arial" charset="0"/>
              </a:rPr>
              <a:t> ● ● ●</a:t>
            </a:r>
            <a:endParaRPr lang="en-US" sz="1600" dirty="0"/>
          </a:p>
        </p:txBody>
      </p:sp>
      <p:sp>
        <p:nvSpPr>
          <p:cNvPr id="5" name="Rectangle 4"/>
          <p:cNvSpPr/>
          <p:nvPr/>
        </p:nvSpPr>
        <p:spPr>
          <a:xfrm>
            <a:off x="7696200" y="4605754"/>
            <a:ext cx="817853"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dirty="0" smtClean="0">
                <a:solidFill>
                  <a:srgbClr val="000000"/>
                </a:solidFill>
                <a:latin typeface="Consolas" panose="020B0609020204030204" pitchFamily="49" charset="0"/>
                <a:cs typeface="Arial" charset="0"/>
              </a:rPr>
              <a:t>BX LR</a:t>
            </a:r>
            <a:endParaRPr lang="en-US" dirty="0">
              <a:latin typeface="Consolas" panose="020B0609020204030204" pitchFamily="49" charset="0"/>
            </a:endParaRPr>
          </a:p>
        </p:txBody>
      </p:sp>
    </p:spTree>
    <p:extLst>
      <p:ext uri="{BB962C8B-B14F-4D97-AF65-F5344CB8AC3E}">
        <p14:creationId xmlns:p14="http://schemas.microsoft.com/office/powerpoint/2010/main" val="283959262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990600"/>
            <a:ext cx="9188091"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24400" y="5029200"/>
            <a:ext cx="1071127"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endParaRPr lang="en-US" dirty="0" smtClean="0">
              <a:solidFill>
                <a:srgbClr val="000000"/>
              </a:solidFill>
              <a:latin typeface="Consolas" panose="020B0609020204030204" pitchFamily="49" charset="0"/>
              <a:cs typeface="Arial" charset="0"/>
            </a:endParaRPr>
          </a:p>
          <a:p>
            <a:r>
              <a:rPr lang="en-US" dirty="0" smtClean="0">
                <a:solidFill>
                  <a:srgbClr val="000000"/>
                </a:solidFill>
                <a:latin typeface="Consolas" panose="020B0609020204030204" pitchFamily="49" charset="0"/>
                <a:cs typeface="Arial" charset="0"/>
              </a:rPr>
              <a:t>POP{PC}</a:t>
            </a:r>
            <a:endParaRPr lang="en-US" dirty="0">
              <a:latin typeface="Consolas" panose="020B0609020204030204" pitchFamily="49" charset="0"/>
            </a:endParaRPr>
          </a:p>
        </p:txBody>
      </p:sp>
      <p:sp>
        <p:nvSpPr>
          <p:cNvPr id="8" name="Rectangle 2"/>
          <p:cNvSpPr>
            <a:spLocks noGrp="1" noChangeArrowheads="1"/>
          </p:cNvSpPr>
          <p:nvPr>
            <p:ph type="title"/>
          </p:nvPr>
        </p:nvSpPr>
        <p:spPr>
          <a:xfrm>
            <a:off x="457200" y="152400"/>
            <a:ext cx="8229600" cy="990600"/>
          </a:xfrm>
        </p:spPr>
        <p:txBody>
          <a:bodyPr>
            <a:normAutofit fontScale="90000"/>
          </a:bodyPr>
          <a:lstStyle/>
          <a:p>
            <a:r>
              <a:rPr lang="en-US" altLang="zh-TW" dirty="0" smtClean="0"/>
              <a:t>Nested Function Call w</a:t>
            </a:r>
            <a:r>
              <a:rPr lang="en-US" altLang="zh-TW" dirty="0"/>
              <a:t>/ PUSH(LR)+POP(PC</a:t>
            </a:r>
            <a:r>
              <a:rPr lang="en-US" altLang="zh-TW" dirty="0" smtClean="0"/>
              <a:t>) in </a:t>
            </a:r>
            <a:r>
              <a:rPr lang="en-US" altLang="zh-TW" dirty="0" err="1" smtClean="0"/>
              <a:t>Callee</a:t>
            </a:r>
            <a:endParaRPr lang="zh-TW" altLang="en-US" sz="3600" baseline="-25000" dirty="0"/>
          </a:p>
        </p:txBody>
      </p:sp>
      <p:sp>
        <p:nvSpPr>
          <p:cNvPr id="10" name="Rectangle 9"/>
          <p:cNvSpPr/>
          <p:nvPr/>
        </p:nvSpPr>
        <p:spPr>
          <a:xfrm>
            <a:off x="838200" y="5782270"/>
            <a:ext cx="7772400" cy="923330"/>
          </a:xfrm>
          <a:prstGeom prst="rect">
            <a:avLst/>
          </a:prstGeom>
        </p:spPr>
        <p:txBody>
          <a:bodyPr wrap="square">
            <a:spAutoFit/>
          </a:bodyPr>
          <a:lstStyle/>
          <a:p>
            <a:pPr lvl="0">
              <a:defRPr/>
            </a:pPr>
            <a:r>
              <a:rPr lang="en-US" dirty="0" smtClean="0"/>
              <a:t>Using the </a:t>
            </a:r>
            <a:r>
              <a:rPr lang="en-US" altLang="zh-TW" dirty="0" smtClean="0"/>
              <a:t>PUSH{LR}+POP{PC} approach</a:t>
            </a:r>
            <a:r>
              <a:rPr lang="en-US" altLang="zh-CN" dirty="0" smtClean="0"/>
              <a:t>, every function has the same form, so you don’t have to modify the code if you add one more level of nested function call</a:t>
            </a:r>
            <a:endParaRPr lang="en-US" dirty="0"/>
          </a:p>
        </p:txBody>
      </p:sp>
    </p:spTree>
    <p:extLst>
      <p:ext uri="{BB962C8B-B14F-4D97-AF65-F5344CB8AC3E}">
        <p14:creationId xmlns:p14="http://schemas.microsoft.com/office/powerpoint/2010/main" val="148018227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Nested Function </a:t>
            </a:r>
            <a:r>
              <a:rPr lang="en-US" altLang="zh-TW" dirty="0" smtClean="0"/>
              <a:t>Call: </a:t>
            </a:r>
            <a:r>
              <a:rPr lang="en-GB" dirty="0"/>
              <a:t>R0 = R0</a:t>
            </a:r>
            <a:r>
              <a:rPr lang="en-GB" baseline="30000" dirty="0"/>
              <a:t>4</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Content Placeholder 3"/>
          <p:cNvSpPr>
            <a:spLocks noGrp="1"/>
          </p:cNvSpPr>
          <p:nvPr>
            <p:ph sz="half" idx="1"/>
          </p:nvPr>
        </p:nvSpPr>
        <p:spPr>
          <a:xfrm>
            <a:off x="76200" y="16764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200400" y="16002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QUAD  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noProof="0" dirty="0" smtClean="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PUSH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a:t>
            </a:r>
            <a:r>
              <a:rPr kumimoji="0" lang="en-GB" sz="18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smtClean="0">
                <a:latin typeface="Courier New" pitchFamily="49" charset="0"/>
                <a:cs typeface="Courier New" pitchFamily="49" charset="0"/>
              </a:rPr>
              <a:t>    </a:t>
            </a:r>
            <a:r>
              <a:rPr kumimoji="0" lang="en-GB" sz="1800" b="1" i="0" u="none" strike="noStrike" kern="1200" cap="none" spc="0" normalizeH="0" baseline="0" noProof="0" dirty="0" smtClean="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smtClean="0">
                <a:latin typeface="Courier New" pitchFamily="49" charset="0"/>
                <a:cs typeface="Courier New" pitchFamily="49" charset="0"/>
              </a:rPr>
              <a:t>    </a:t>
            </a:r>
            <a:r>
              <a:rPr kumimoji="0" lang="en-GB" sz="1800" b="1" i="0" u="none" strike="noStrike" kern="1200" cap="none" spc="0" normalizeH="0" baseline="0" noProof="0" dirty="0" smtClean="0">
                <a:ln>
                  <a:noFill/>
                </a:ln>
                <a:solidFill>
                  <a:srgbClr val="0000FF"/>
                </a:solidFill>
                <a:effectLst/>
                <a:uLnTx/>
                <a:uFillTx/>
                <a:latin typeface="Courier New" pitchFamily="49" charset="0"/>
                <a:ea typeface="+mn-ea"/>
                <a:cs typeface="Courier New" pitchFamily="49" charset="0"/>
              </a:rPr>
              <a:t>BL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smtClean="0">
                <a:latin typeface="Courier New" pitchFamily="49" charset="0"/>
                <a:cs typeface="Courier New" pitchFamily="49" charset="0"/>
              </a:rPr>
              <a:t>    </a:t>
            </a:r>
            <a:r>
              <a:rPr kumimoji="0" lang="en-GB" sz="18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POP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smtClean="0">
                <a:latin typeface="Courier New" pitchFamily="49" charset="0"/>
                <a:cs typeface="Courier New" pitchFamily="49" charset="0"/>
              </a:rPr>
              <a:t>    </a:t>
            </a:r>
            <a:r>
              <a:rPr kumimoji="0" lang="en-GB" sz="18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smtClean="0">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400800" y="1981200"/>
            <a:ext cx="26152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6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MUL </a:t>
            </a:r>
            <a:r>
              <a:rPr kumimoji="0" lang="en-GB" sz="16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R0,R0,</a:t>
            </a:r>
            <a:r>
              <a:rPr kumimoji="0" lang="en-US" altLang="zh-CN" sz="1600" b="1" i="0" u="none" strike="noStrike" kern="1200" cap="none" spc="0" normalizeH="0" baseline="0" noProof="0" dirty="0" smtClean="0">
                <a:ln>
                  <a:noFill/>
                </a:ln>
                <a:solidFill>
                  <a:schemeClr val="dk1"/>
                </a:solidFill>
                <a:effectLst/>
                <a:uLnTx/>
                <a:uFillTx/>
                <a:latin typeface="Courier New" pitchFamily="49" charset="0"/>
                <a:ea typeface="+mn-ea"/>
                <a:cs typeface="Courier New" pitchFamily="49" charset="0"/>
              </a:rPr>
              <a:t>R0</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381000" y="3657600"/>
            <a:ext cx="1630575" cy="369332"/>
          </a:xfrm>
          <a:prstGeom prst="rect">
            <a:avLst/>
          </a:prstGeom>
          <a:noFill/>
        </p:spPr>
        <p:txBody>
          <a:bodyPr wrap="none" rtlCol="0">
            <a:spAutoFit/>
          </a:bodyPr>
          <a:lstStyle/>
          <a:p>
            <a:r>
              <a:rPr lang="en-US" altLang="zh-CN" dirty="0" smtClean="0"/>
              <a:t>function</a:t>
            </a:r>
            <a:r>
              <a:rPr lang="en-US" altLang="zh-CN" dirty="0" smtClean="0">
                <a:solidFill>
                  <a:srgbClr val="FF0000"/>
                </a:solidFill>
              </a:rPr>
              <a:t> </a:t>
            </a:r>
            <a:r>
              <a:rPr lang="en-US" dirty="0" smtClean="0">
                <a:solidFill>
                  <a:srgbClr val="FF0000"/>
                </a:solidFill>
              </a:rPr>
              <a:t>MAIN</a:t>
            </a:r>
            <a:endParaRPr lang="en-US" dirty="0">
              <a:solidFill>
                <a:srgbClr val="FF0000"/>
              </a:solidFill>
            </a:endParaRPr>
          </a:p>
        </p:txBody>
      </p:sp>
      <p:sp>
        <p:nvSpPr>
          <p:cNvPr id="11" name="TextBox 10"/>
          <p:cNvSpPr txBox="1"/>
          <p:nvPr/>
        </p:nvSpPr>
        <p:spPr>
          <a:xfrm>
            <a:off x="3556992" y="4081361"/>
            <a:ext cx="1684115" cy="369332"/>
          </a:xfrm>
          <a:prstGeom prst="rect">
            <a:avLst/>
          </a:prstGeom>
          <a:noFill/>
        </p:spPr>
        <p:txBody>
          <a:bodyPr wrap="none" rtlCol="0">
            <a:spAutoFit/>
          </a:bodyPr>
          <a:lstStyle/>
          <a:p>
            <a:r>
              <a:rPr lang="en-US" altLang="zh-CN" dirty="0" smtClean="0"/>
              <a:t>function</a:t>
            </a:r>
            <a:r>
              <a:rPr lang="en-US" dirty="0" smtClean="0"/>
              <a:t> </a:t>
            </a:r>
            <a:r>
              <a:rPr lang="en-US" dirty="0" smtClean="0">
                <a:solidFill>
                  <a:srgbClr val="FF0000"/>
                </a:solidFill>
              </a:rPr>
              <a:t>QUAD</a:t>
            </a:r>
            <a:endParaRPr lang="en-US" dirty="0">
              <a:solidFill>
                <a:srgbClr val="FF0000"/>
              </a:solidFill>
            </a:endParaRPr>
          </a:p>
        </p:txBody>
      </p:sp>
      <p:sp>
        <p:nvSpPr>
          <p:cNvPr id="12" name="TextBox 11"/>
          <p:cNvSpPr txBox="1"/>
          <p:nvPr/>
        </p:nvSpPr>
        <p:spPr>
          <a:xfrm>
            <a:off x="6980782" y="3613666"/>
            <a:ext cx="1305165" cy="369332"/>
          </a:xfrm>
          <a:prstGeom prst="rect">
            <a:avLst/>
          </a:prstGeom>
          <a:noFill/>
        </p:spPr>
        <p:txBody>
          <a:bodyPr wrap="none" rtlCol="0">
            <a:spAutoFit/>
          </a:bodyPr>
          <a:lstStyle/>
          <a:p>
            <a:r>
              <a:rPr lang="en-US" dirty="0" smtClean="0"/>
              <a:t>function </a:t>
            </a:r>
            <a:r>
              <a:rPr lang="en-US" dirty="0">
                <a:solidFill>
                  <a:srgbClr val="FF0000"/>
                </a:solidFill>
              </a:rPr>
              <a:t>SQ</a:t>
            </a:r>
          </a:p>
        </p:txBody>
      </p:sp>
      <p:cxnSp>
        <p:nvCxnSpPr>
          <p:cNvPr id="15" name="Straight Arrow Connector 14"/>
          <p:cNvCxnSpPr/>
          <p:nvPr/>
        </p:nvCxnSpPr>
        <p:spPr>
          <a:xfrm flipV="1">
            <a:off x="1524000" y="18288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a:off x="1524000" y="2971799"/>
            <a:ext cx="2590800" cy="6096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953000" y="21717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029200" y="28545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953000" y="22098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315506" y="28956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Content Placeholder 2"/>
          <p:cNvSpPr txBox="1">
            <a:spLocks/>
          </p:cNvSpPr>
          <p:nvPr/>
        </p:nvSpPr>
        <p:spPr>
          <a:xfrm>
            <a:off x="381000" y="4595018"/>
            <a:ext cx="8458200" cy="2034381"/>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GB" dirty="0" smtClean="0"/>
              <a:t>MAIN calls QUAD, QUAD calls SQ</a:t>
            </a:r>
          </a:p>
          <a:p>
            <a:r>
              <a:rPr lang="en-US" altLang="zh-CN" dirty="0" smtClean="0"/>
              <a:t>Register R0 is used to </a:t>
            </a:r>
            <a:r>
              <a:rPr lang="en-GB" dirty="0" smtClean="0"/>
              <a:t>pass both the argument and the return result </a:t>
            </a:r>
            <a:r>
              <a:rPr lang="en-GB" dirty="0"/>
              <a:t>(R0 = R0</a:t>
            </a:r>
            <a:r>
              <a:rPr lang="en-GB" baseline="30000" dirty="0"/>
              <a:t>4</a:t>
            </a:r>
            <a:r>
              <a:rPr lang="en-GB" dirty="0" smtClean="0"/>
              <a:t>)</a:t>
            </a:r>
          </a:p>
          <a:p>
            <a:r>
              <a:rPr lang="en-GB" dirty="0" smtClean="0"/>
              <a:t>Assume 32-bit memory address. Every item (register, instruction, data on stack) is 32 bits = 4 Bytes.</a:t>
            </a:r>
          </a:p>
          <a:p>
            <a:endParaRPr lang="en-GB" dirty="0"/>
          </a:p>
        </p:txBody>
      </p:sp>
    </p:spTree>
    <p:extLst>
      <p:ext uri="{BB962C8B-B14F-4D97-AF65-F5344CB8AC3E}">
        <p14:creationId xmlns:p14="http://schemas.microsoft.com/office/powerpoint/2010/main" val="17499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a:t>
            </a:r>
            <a:r>
              <a:rPr lang="en-GB" dirty="0" smtClean="0">
                <a:solidFill>
                  <a:schemeClr val="tx1"/>
                </a:solidFill>
              </a:rPr>
              <a:t>R0</a:t>
            </a:r>
            <a:r>
              <a:rPr lang="en-US" dirty="0" smtClean="0">
                <a:solidFill>
                  <a:schemeClr val="tx1"/>
                </a:solidFill>
              </a:rPr>
              <a:t>…</a:t>
            </a:r>
            <a:endParaRPr lang="en-GB" dirty="0">
              <a:solidFill>
                <a:schemeClr val="tx1"/>
              </a:solidFill>
            </a:endParaRPr>
          </a:p>
        </p:txBody>
      </p:sp>
      <p:grpSp>
        <p:nvGrpSpPr>
          <p:cNvPr id="5" name="Group 4"/>
          <p:cNvGrpSpPr/>
          <p:nvPr/>
        </p:nvGrpSpPr>
        <p:grpSpPr>
          <a:xfrm>
            <a:off x="7524328" y="2564904"/>
            <a:ext cx="1391072" cy="3609692"/>
            <a:chOff x="7524328" y="2564904"/>
            <a:chExt cx="1391072" cy="3609692"/>
          </a:xfrm>
        </p:grpSpPr>
        <p:sp>
          <p:nvSpPr>
            <p:cNvPr id="31" name="TextBox 3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32" name="TextBox 31"/>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33" name="TextBox 3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41" name="TextBox 40"/>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42" name="TextBox 41"/>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43" name="TextBox 42"/>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52" name="TextBox 51"/>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53" name="TextBox 52"/>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57" name="TextBox 5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58" name="TextBox 5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a:p>
        </p:txBody>
      </p:sp>
      <p:cxnSp>
        <p:nvCxnSpPr>
          <p:cNvPr id="64" name="Straight Connector 63"/>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0" name="Straight Connector 69"/>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1" name="Straight Connector 70"/>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2" name="Straight Arrow Connector 71"/>
          <p:cNvCxnSpPr/>
          <p:nvPr/>
        </p:nvCxnSpPr>
        <p:spPr>
          <a:xfrm flipH="1">
            <a:off x="8923579" y="1326958"/>
            <a:ext cx="8384" cy="9637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7" name="TextBox 76"/>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8" name="TextBox 77"/>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958803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25</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smtClean="0">
                <a:latin typeface="Courier New" pitchFamily="49" charset="0"/>
                <a:cs typeface="Courier New" pitchFamily="49" charset="0"/>
              </a:rPr>
              <a:t>MUL </a:t>
            </a:r>
            <a:r>
              <a:rPr lang="en-GB" sz="1800" b="1" dirty="0">
                <a:latin typeface="Courier New" pitchFamily="49" charset="0"/>
                <a:cs typeface="Courier New" pitchFamily="49" charset="0"/>
              </a:rPr>
              <a:t>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grpSp>
        <p:nvGrpSpPr>
          <p:cNvPr id="50" name="Group 49"/>
          <p:cNvGrpSpPr/>
          <p:nvPr/>
        </p:nvGrpSpPr>
        <p:grpSpPr>
          <a:xfrm>
            <a:off x="7524328" y="2564904"/>
            <a:ext cx="1391072" cy="3609692"/>
            <a:chOff x="7524328" y="2564904"/>
            <a:chExt cx="1391072" cy="3609692"/>
          </a:xfrm>
        </p:grpSpPr>
        <p:sp>
          <p:nvSpPr>
            <p:cNvPr id="76" name="TextBox 75"/>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7" name="TextBox 76"/>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78" name="TextBox 77"/>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79" name="TextBox 78"/>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3" name="TextBox 82"/>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4" name="TextBox 83"/>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5" name="TextBox 84"/>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6" name="TextBox 85"/>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7" name="TextBox 8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88" name="TextBox 8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66" name="TextBox 65"/>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0" name="TextBox 69"/>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2182196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a:t>
            </a:r>
            <a:r>
              <a:rPr lang="en-GB" sz="1800" b="1" dirty="0" smtClean="0">
                <a:latin typeface="Courier New" pitchFamily="49" charset="0"/>
                <a:cs typeface="Courier New" pitchFamily="49" charset="0"/>
              </a:rPr>
              <a:t>R0…</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26</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5449669"/>
            <a:ext cx="1874231" cy="646331"/>
          </a:xfrm>
          <a:prstGeom prst="rect">
            <a:avLst/>
          </a:prstGeom>
          <a:solidFill>
            <a:srgbClr val="3333FF"/>
          </a:solidFill>
        </p:spPr>
        <p:txBody>
          <a:bodyPr wrap="none" rtlCol="0">
            <a:spAutoFit/>
          </a:bodyPr>
          <a:lstStyle/>
          <a:p>
            <a:pPr algn="ctr"/>
            <a:r>
              <a:rPr lang="en-US" dirty="0">
                <a:solidFill>
                  <a:schemeClr val="bg1"/>
                </a:solidFill>
              </a:rPr>
              <a:t>Preserve </a:t>
            </a:r>
          </a:p>
          <a:p>
            <a:pPr algn="ctr"/>
            <a:r>
              <a:rPr lang="en-US" dirty="0">
                <a:solidFill>
                  <a:schemeClr val="bg1"/>
                </a:solidFill>
              </a:rPr>
              <a:t>Link Register (LR)</a:t>
            </a:r>
          </a:p>
        </p:txBody>
      </p:sp>
      <p:grpSp>
        <p:nvGrpSpPr>
          <p:cNvPr id="58" name="Group 57"/>
          <p:cNvGrpSpPr/>
          <p:nvPr/>
        </p:nvGrpSpPr>
        <p:grpSpPr>
          <a:xfrm>
            <a:off x="7524328" y="2564904"/>
            <a:ext cx="1391072" cy="3609692"/>
            <a:chOff x="7524328" y="2564904"/>
            <a:chExt cx="1391072" cy="3609692"/>
          </a:xfrm>
        </p:grpSpPr>
        <p:sp>
          <p:nvSpPr>
            <p:cNvPr id="78" name="TextBox 77"/>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9" name="TextBox 78"/>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3" name="TextBox 8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4" name="TextBox 83"/>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5" name="TextBox 84"/>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6" name="TextBox 85"/>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7" name="TextBox 86"/>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8" name="TextBox 87"/>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9" name="TextBox 88"/>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0" name="TextBox 89"/>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0" name="TextBox 69"/>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2" name="TextBox 71"/>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1641096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smtClean="0">
                <a:solidFill>
                  <a:srgbClr val="FF0000"/>
                </a:solidFill>
                <a:latin typeface="Courier New" pitchFamily="49" charset="0"/>
                <a:cs typeface="Courier New" pitchFamily="49" charset="0"/>
              </a:rPr>
              <a:t>MUL R0</a:t>
            </a:r>
            <a:r>
              <a:rPr lang="en-US" sz="1800" b="1" dirty="0" smtClean="0">
                <a:solidFill>
                  <a:srgbClr val="FF0000"/>
                </a:solidFill>
                <a:latin typeface="Courier New" pitchFamily="49" charset="0"/>
                <a:cs typeface="Courier New" pitchFamily="49" charset="0"/>
              </a:rPr>
              <a:t>…</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27</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7524328" y="2564904"/>
            <a:ext cx="1391072" cy="3609692"/>
            <a:chOff x="7524328" y="2564904"/>
            <a:chExt cx="1391072" cy="3609692"/>
          </a:xfrm>
        </p:grpSpPr>
        <p:sp>
          <p:nvSpPr>
            <p:cNvPr id="71" name="TextBox 7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3" name="TextBox 82"/>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4" name="TextBox 83"/>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5" name="TextBox 84"/>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6" name="TextBox 85"/>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7" name="TextBox 86"/>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8" name="TextBox 87"/>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9" name="TextBox 88"/>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0" name="TextBox 89"/>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1" name="TextBox 90"/>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42710792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a:t>
            </a:r>
            <a:r>
              <a:rPr lang="en-GB" sz="1800" b="1" dirty="0" smtClean="0">
                <a:solidFill>
                  <a:srgbClr val="FF0000"/>
                </a:solidFill>
                <a:latin typeface="Courier New" pitchFamily="49" charset="0"/>
                <a:cs typeface="Courier New" pitchFamily="49" charset="0"/>
              </a:rPr>
              <a:t>R0…</a:t>
            </a: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a:t>
            </a:r>
            <a:r>
              <a:rPr lang="en-GB" dirty="0">
                <a:solidFill>
                  <a:prstClr val="black"/>
                </a:solidFill>
              </a:rPr>
              <a:t> </a:t>
            </a:r>
            <a:r>
              <a:rPr lang="en-GB" sz="1600" b="1" dirty="0">
                <a:solidFill>
                  <a:srgbClr val="FF0000"/>
                </a:solidFill>
              </a:rPr>
              <a:t>R0</a:t>
            </a:r>
            <a:r>
              <a:rPr lang="en-US" sz="1600" b="1" dirty="0">
                <a:solidFill>
                  <a:srgbClr val="FF0000"/>
                </a:solidFill>
              </a:rPr>
              <a:t>…</a:t>
            </a:r>
            <a:endParaRPr lang="en-GB" sz="1600" b="1" dirty="0">
              <a:solidFill>
                <a:srgbClr val="FF0000"/>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28</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973169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a:t>
            </a:r>
            <a:r>
              <a:rPr lang="en-GB" sz="1800" b="1" dirty="0" smtClean="0">
                <a:latin typeface="Courier New" pitchFamily="49" charset="0"/>
                <a:cs typeface="Courier New" pitchFamily="49" charset="0"/>
              </a:rPr>
              <a:t>R0…</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792032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a:t>
            </a:r>
            <a:r>
              <a:rPr lang="en-GB" sz="1800" b="1" dirty="0" smtClean="0">
                <a:latin typeface="Courier New" pitchFamily="49" charset="0"/>
                <a:cs typeface="Courier New" pitchFamily="49" charset="0"/>
              </a:rPr>
              <a:t>R0…</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30</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1301660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a:t>
            </a:r>
            <a:r>
              <a:rPr lang="en-GB" sz="1800" b="1" dirty="0" smtClean="0">
                <a:solidFill>
                  <a:srgbClr val="FF0000"/>
                </a:solidFill>
                <a:latin typeface="Courier New" pitchFamily="49" charset="0"/>
                <a:cs typeface="Courier New" pitchFamily="49" charset="0"/>
              </a:rPr>
              <a:t>R0…</a:t>
            </a: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31</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1865720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a:t>
            </a:r>
            <a:r>
              <a:rPr lang="en-GB" sz="1800" b="1" dirty="0" smtClean="0">
                <a:latin typeface="Courier New" pitchFamily="49" charset="0"/>
                <a:cs typeface="Courier New" pitchFamily="49" charset="0"/>
              </a:rPr>
              <a:t>R0…</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a:t>
            </a:r>
            <a:r>
              <a:rPr lang="en-GB" dirty="0" smtClean="0">
                <a:solidFill>
                  <a:schemeClr val="tx1"/>
                </a:solidFill>
              </a:rPr>
              <a:t>R0…</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32</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2470229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a:t>
            </a:r>
            <a:r>
              <a:rPr lang="en-GB" sz="1800" b="1" dirty="0" smtClean="0">
                <a:latin typeface="Courier New" pitchFamily="49" charset="0"/>
                <a:cs typeface="Courier New" pitchFamily="49" charset="0"/>
              </a:rPr>
              <a:t>R0…</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a:t>
            </a:r>
            <a:r>
              <a:rPr lang="en-GB" dirty="0" smtClean="0">
                <a:solidFill>
                  <a:schemeClr val="tx1"/>
                </a:solidFill>
              </a:rPr>
              <a:t>R0…</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33</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286259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a:t>
            </a:r>
            <a:r>
              <a:rPr lang="en-GB" sz="1800" b="1" dirty="0" smtClean="0">
                <a:latin typeface="Courier New" pitchFamily="49" charset="0"/>
                <a:cs typeface="Courier New" pitchFamily="49" charset="0"/>
              </a:rPr>
              <a:t>R0…</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34</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05200" y="5525869"/>
            <a:ext cx="1874231" cy="646331"/>
          </a:xfrm>
          <a:prstGeom prst="rect">
            <a:avLst/>
          </a:prstGeom>
          <a:solidFill>
            <a:srgbClr val="3333FF"/>
          </a:solidFill>
        </p:spPr>
        <p:txBody>
          <a:bodyPr wrap="none" rtlCol="0">
            <a:spAutoFit/>
          </a:bodyPr>
          <a:lstStyle/>
          <a:p>
            <a:pPr algn="ctr"/>
            <a:r>
              <a:rPr lang="en-US" dirty="0">
                <a:solidFill>
                  <a:schemeClr val="bg1"/>
                </a:solidFill>
              </a:rPr>
              <a:t>Recover</a:t>
            </a:r>
          </a:p>
          <a:p>
            <a:pPr algn="ctr"/>
            <a:r>
              <a:rPr lang="en-US" dirty="0">
                <a:solidFill>
                  <a:schemeClr val="bg1"/>
                </a:solidFill>
              </a:rPr>
              <a:t>Link Register (LR)</a:t>
            </a:r>
          </a:p>
        </p:txBody>
      </p: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1530356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a:t>
            </a:r>
            <a:r>
              <a:rPr lang="en-GB" sz="1800" b="1" dirty="0" smtClean="0">
                <a:latin typeface="Courier New" pitchFamily="49" charset="0"/>
                <a:cs typeface="Courier New" pitchFamily="49" charset="0"/>
              </a:rPr>
              <a:t>R0…</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35</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11" name="Straight Connector 10"/>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Stack in Data Memory</a:t>
            </a:r>
            <a:endParaRPr lang="en-GB" dirty="0"/>
          </a:p>
        </p:txBody>
      </p:sp>
      <p:sp>
        <p:nvSpPr>
          <p:cNvPr id="70" name="TextBox 69"/>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72" name="TextBox 71"/>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15542785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 and Return Values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Object 4"/>
          <p:cNvGraphicFramePr>
            <a:graphicFrameLocks noChangeAspect="1"/>
          </p:cNvGraphicFramePr>
          <p:nvPr>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spid="_x0000_s6199" name="Visio" r:id="rId4" imgW="7051550" imgH="4239368" progId="Visio.Drawing.11">
                  <p:embed/>
                </p:oleObj>
              </mc:Choice>
              <mc:Fallback>
                <p:oleObj name="Visio" r:id="rId4" imgW="7051550" imgH="4239368" progId="Visio.Drawing.11">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3924300" y="1371600"/>
            <a:ext cx="3543300" cy="1631216"/>
          </a:xfrm>
          <a:prstGeom prst="rect">
            <a:avLst/>
          </a:prstGeom>
          <a:noFill/>
        </p:spPr>
        <p:txBody>
          <a:bodyPr wrap="square" rtlCol="0">
            <a:spAutoFit/>
          </a:bodyPr>
          <a:lstStyle/>
          <a:p>
            <a:r>
              <a:rPr lang="en-US" sz="2000" b="1" dirty="0" smtClean="0">
                <a:solidFill>
                  <a:srgbClr val="0000FF"/>
                </a:solidFill>
              </a:rPr>
              <a:t>Hold </a:t>
            </a:r>
            <a:r>
              <a:rPr lang="en-US" sz="2000" b="1" dirty="0">
                <a:solidFill>
                  <a:srgbClr val="0000FF"/>
                </a:solidFill>
              </a:rPr>
              <a:t>arguments, results, or temporary values. Caller doesn’t expect them to be </a:t>
            </a:r>
            <a:r>
              <a:rPr lang="en-US" sz="2000" b="1" dirty="0" smtClean="0">
                <a:solidFill>
                  <a:srgbClr val="0000FF"/>
                </a:solidFill>
              </a:rPr>
              <a:t>preserved.  Also called “scratch registers”</a:t>
            </a:r>
            <a:r>
              <a:rPr lang="en-US" sz="2000" b="1" dirty="0">
                <a:solidFill>
                  <a:srgbClr val="0000FF"/>
                </a:solidFill>
              </a:rPr>
              <a:t>.</a:t>
            </a:r>
          </a:p>
        </p:txBody>
      </p:sp>
      <p:sp>
        <p:nvSpPr>
          <p:cNvPr id="4" name="Rounded Rectangle 3"/>
          <p:cNvSpPr/>
          <p:nvPr/>
        </p:nvSpPr>
        <p:spPr>
          <a:xfrm>
            <a:off x="228600" y="1828800"/>
            <a:ext cx="35052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8600" y="3012260"/>
            <a:ext cx="35052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5105400"/>
            <a:ext cx="1406154" cy="369332"/>
          </a:xfrm>
          <a:prstGeom prst="rect">
            <a:avLst/>
          </a:prstGeom>
          <a:noFill/>
        </p:spPr>
        <p:txBody>
          <a:bodyPr wrap="none" rtlCol="0">
            <a:spAutoFit/>
          </a:bodyPr>
          <a:lstStyle/>
          <a:p>
            <a:r>
              <a:rPr lang="en-US" dirty="0"/>
              <a:t>Link Register</a:t>
            </a:r>
          </a:p>
        </p:txBody>
      </p:sp>
      <p:sp>
        <p:nvSpPr>
          <p:cNvPr id="12" name="Rectangle 11"/>
          <p:cNvSpPr/>
          <p:nvPr/>
        </p:nvSpPr>
        <p:spPr>
          <a:xfrm>
            <a:off x="3886200" y="3053854"/>
            <a:ext cx="3581400" cy="1477328"/>
          </a:xfrm>
          <a:prstGeom prst="rect">
            <a:avLst/>
          </a:prstGeom>
        </p:spPr>
        <p:txBody>
          <a:bodyPr wrap="square">
            <a:spAutoFit/>
          </a:bodyPr>
          <a:lstStyle/>
          <a:p>
            <a:r>
              <a:rPr lang="en-US" b="1" dirty="0">
                <a:solidFill>
                  <a:srgbClr val="FF0000"/>
                </a:solidFill>
              </a:rPr>
              <a:t>Caller expects these values to </a:t>
            </a:r>
            <a:r>
              <a:rPr lang="en-US" b="1" dirty="0" smtClean="0">
                <a:solidFill>
                  <a:srgbClr val="FF0000"/>
                </a:solidFill>
              </a:rPr>
              <a:t>be preserved. </a:t>
            </a:r>
            <a:endParaRPr lang="en-US" b="1" dirty="0">
              <a:solidFill>
                <a:srgbClr val="FF0000"/>
              </a:solidFill>
            </a:endParaRPr>
          </a:p>
          <a:p>
            <a:r>
              <a:rPr lang="en-US" b="1" dirty="0" err="1" smtClean="0">
                <a:solidFill>
                  <a:srgbClr val="FF0000"/>
                </a:solidFill>
              </a:rPr>
              <a:t>Callee</a:t>
            </a:r>
            <a:r>
              <a:rPr lang="en-US" b="1" dirty="0" smtClean="0">
                <a:solidFill>
                  <a:srgbClr val="FF0000"/>
                </a:solidFill>
              </a:rPr>
              <a:t> either does not use them, or must preserve their original value if it uses them. </a:t>
            </a:r>
            <a:endParaRPr lang="en-US" b="1" dirty="0">
              <a:solidFill>
                <a:srgbClr val="FF0000"/>
              </a:solidFill>
            </a:endParaRPr>
          </a:p>
        </p:txBody>
      </p:sp>
    </p:spTree>
    <p:extLst>
      <p:ext uri="{BB962C8B-B14F-4D97-AF65-F5344CB8AC3E}">
        <p14:creationId xmlns:p14="http://schemas.microsoft.com/office/powerpoint/2010/main" val="301194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On Conventions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sp>
        <p:nvSpPr>
          <p:cNvPr id="4" name="Content Placeholder 3"/>
          <p:cNvSpPr>
            <a:spLocks noGrp="1"/>
          </p:cNvSpPr>
          <p:nvPr>
            <p:ph sz="quarter" idx="1"/>
          </p:nvPr>
        </p:nvSpPr>
        <p:spPr/>
        <p:txBody>
          <a:bodyPr>
            <a:normAutofit/>
          </a:bodyPr>
          <a:lstStyle/>
          <a:p>
            <a:r>
              <a:rPr lang="en-US" altLang="zh-CN" dirty="0" smtClean="0"/>
              <a:t>“</a:t>
            </a:r>
            <a:r>
              <a:rPr lang="en-US" altLang="zh-CN" dirty="0" err="1" smtClean="0"/>
              <a:t>Callee</a:t>
            </a:r>
            <a:r>
              <a:rPr lang="en-US" altLang="zh-CN" dirty="0" smtClean="0"/>
              <a:t> </a:t>
            </a:r>
            <a:r>
              <a:rPr lang="en-US" altLang="zh-CN" dirty="0"/>
              <a:t>must preserve </a:t>
            </a:r>
            <a:r>
              <a:rPr lang="en-US" dirty="0"/>
              <a:t>values of </a:t>
            </a:r>
            <a:r>
              <a:rPr lang="en-US" dirty="0" smtClean="0"/>
              <a:t>R4-R11, but not R0-R3”</a:t>
            </a:r>
          </a:p>
          <a:p>
            <a:pPr lvl="1"/>
            <a:r>
              <a:rPr lang="en-US" dirty="0" smtClean="0"/>
              <a:t>This is a programming convention adopted by ARM compilers and assemblers that helps with interoperability among software written by different people (the </a:t>
            </a:r>
            <a:r>
              <a:rPr lang="en-US" dirty="0"/>
              <a:t>processor hardware doesn’t care how you use the </a:t>
            </a:r>
            <a:r>
              <a:rPr lang="en-US" dirty="0" smtClean="0"/>
              <a:t>registers)</a:t>
            </a:r>
            <a:endParaRPr lang="en-US" dirty="0"/>
          </a:p>
          <a:p>
            <a:pPr lvl="1"/>
            <a:r>
              <a:rPr lang="en-US" dirty="0" smtClean="0"/>
              <a:t>Like driving on the right side of the road </a:t>
            </a:r>
            <a:r>
              <a:rPr lang="en-US" altLang="zh-CN" dirty="0" smtClean="0"/>
              <a:t>in North America (the road doesn’t care how cars are driven on it)</a:t>
            </a:r>
            <a:endParaRPr lang="en-US" dirty="0" smtClean="0"/>
          </a:p>
          <a:p>
            <a:r>
              <a:rPr lang="en-US" dirty="0" smtClean="0"/>
              <a:t>What if you don’t respect this convention?</a:t>
            </a:r>
          </a:p>
          <a:p>
            <a:pPr lvl="1"/>
            <a:r>
              <a:rPr lang="en-US" dirty="0" smtClean="0"/>
              <a:t>If you write everything (assembler code, compiler toolchain…) by yourself, free to adopt your own convention, but your code or tool will </a:t>
            </a:r>
            <a:r>
              <a:rPr lang="en-US" dirty="0"/>
              <a:t>not interoperate with </a:t>
            </a:r>
            <a:r>
              <a:rPr lang="en-US" dirty="0" smtClean="0"/>
              <a:t>the rest of the world</a:t>
            </a:r>
            <a:endParaRPr lang="en-US" dirty="0"/>
          </a:p>
        </p:txBody>
      </p:sp>
    </p:spTree>
    <p:extLst>
      <p:ext uri="{BB962C8B-B14F-4D97-AF65-F5344CB8AC3E}">
        <p14:creationId xmlns:p14="http://schemas.microsoft.com/office/powerpoint/2010/main" val="11051112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990600"/>
          </a:xfrm>
        </p:spPr>
        <p:txBody>
          <a:bodyPr>
            <a:normAutofit fontScale="90000"/>
          </a:bodyPr>
          <a:lstStyle/>
          <a:p>
            <a:r>
              <a:rPr lang="en-US" dirty="0" smtClean="0"/>
              <a:t>Call</a:t>
            </a:r>
            <a:r>
              <a:rPr lang="en-US" altLang="zh-CN" dirty="0" smtClean="0"/>
              <a:t>ing</a:t>
            </a:r>
            <a:r>
              <a:rPr lang="en-US" dirty="0" smtClean="0"/>
              <a:t> </a:t>
            </a:r>
            <a:r>
              <a:rPr lang="en-US" dirty="0"/>
              <a:t>a </a:t>
            </a:r>
            <a:r>
              <a:rPr lang="en-US" dirty="0" smtClean="0"/>
              <a:t>Function </a:t>
            </a:r>
            <a:r>
              <a:rPr lang="en-US" dirty="0"/>
              <a:t>without </a:t>
            </a:r>
            <a:r>
              <a:rPr lang="en-US" dirty="0" smtClean="0"/>
              <a:t>Preserving </a:t>
            </a:r>
            <a:r>
              <a:rPr lang="en-US" altLang="zh-CN" dirty="0" smtClean="0"/>
              <a:t>R</a:t>
            </a:r>
            <a:r>
              <a:rPr lang="en-US" dirty="0" smtClean="0"/>
              <a:t>4-R11 </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352242049"/>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smtClean="0">
                          <a:solidFill>
                            <a:schemeClr val="bg1"/>
                          </a:solidFill>
                          <a:effectLst/>
                          <a:latin typeface="Consolas" panose="020B0609020204030204" pitchFamily="49" charset="0"/>
                          <a:cs typeface="Consolas" panose="020B0609020204030204" pitchFamily="49" charset="0"/>
                        </a:rPr>
                        <a:t>function/</a:t>
                      </a:r>
                      <a:r>
                        <a:rPr lang="en-US" sz="1600" b="1" dirty="0" err="1" smtClean="0">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1600" dirty="0" smtClean="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r>
                        <a:rPr lang="en-US" sz="1600" b="1" dirty="0" smtClean="0">
                          <a:effectLst/>
                          <a:latin typeface="Consolas" panose="020B0609020204030204" pitchFamily="49" charset="0"/>
                          <a:cs typeface="Consolas" panose="020B0609020204030204" pitchFamily="49" charset="0"/>
                        </a:rPr>
                        <a:t>%</a:t>
                      </a:r>
                      <a:r>
                        <a:rPr lang="en-US" sz="1600" b="1" baseline="0" dirty="0" smtClean="0">
                          <a:effectLst/>
                          <a:latin typeface="Consolas" panose="020B0609020204030204" pitchFamily="49" charset="0"/>
                          <a:cs typeface="Consolas" panose="020B0609020204030204" pitchFamily="49" charset="0"/>
                        </a:rPr>
                        <a:t> R4 has the incorrect value of 10</a:t>
                      </a:r>
                      <a:endParaRPr lang="en-US" sz="1600" b="1" dirty="0" smtClean="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foo PROC </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smtClean="0">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p:cNvSpPr txBox="1"/>
          <p:nvPr/>
        </p:nvSpPr>
        <p:spPr>
          <a:xfrm>
            <a:off x="2971800" y="5703371"/>
            <a:ext cx="3962400" cy="369332"/>
          </a:xfrm>
          <a:prstGeom prst="rect">
            <a:avLst/>
          </a:prstGeom>
          <a:noFill/>
        </p:spPr>
        <p:txBody>
          <a:bodyPr wrap="square" rtlCol="0">
            <a:spAutoFit/>
          </a:bodyPr>
          <a:lstStyle/>
          <a:p>
            <a:r>
              <a:rPr lang="en-US" altLang="zh-CN" dirty="0" err="1" smtClean="0"/>
              <a:t>Callee</a:t>
            </a:r>
            <a:r>
              <a:rPr lang="en-US" altLang="zh-CN" dirty="0" smtClean="0"/>
              <a:t> must preserve </a:t>
            </a:r>
            <a:r>
              <a:rPr lang="en-US" dirty="0" smtClean="0"/>
              <a:t>values of R4-R11</a:t>
            </a:r>
            <a:endParaRPr lang="en-US" dirty="0"/>
          </a:p>
        </p:txBody>
      </p:sp>
    </p:spTree>
    <p:extLst>
      <p:ext uri="{BB962C8B-B14F-4D97-AF65-F5344CB8AC3E}">
        <p14:creationId xmlns:p14="http://schemas.microsoft.com/office/powerpoint/2010/main" val="35091288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a:t>
            </a:r>
            <a:r>
              <a:rPr lang="en-US" altLang="zh-CN" dirty="0"/>
              <a:t>ing</a:t>
            </a:r>
            <a:r>
              <a:rPr lang="en-US" dirty="0"/>
              <a:t> a </a:t>
            </a:r>
            <a:r>
              <a:rPr lang="en-US" dirty="0" smtClean="0"/>
              <a:t>Function, Preserving </a:t>
            </a:r>
            <a:r>
              <a:rPr lang="en-US" dirty="0"/>
              <a:t>r4-r11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1916875"/>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smtClean="0">
                          <a:solidFill>
                            <a:schemeClr val="bg1"/>
                          </a:solidFill>
                          <a:effectLst/>
                          <a:latin typeface="Consolas" panose="020B0609020204030204" pitchFamily="49" charset="0"/>
                          <a:cs typeface="Consolas" panose="020B0609020204030204" pitchFamily="49" charset="0"/>
                        </a:rPr>
                        <a:t>function/</a:t>
                      </a:r>
                      <a:r>
                        <a:rPr lang="en-US" sz="1600" b="1" dirty="0" err="1" smtClean="0">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a:t>
                      </a:r>
                      <a:r>
                        <a:rPr lang="en-US" sz="1600" b="1" dirty="0" smtClean="0">
                          <a:solidFill>
                            <a:srgbClr val="C00000"/>
                          </a:solidFill>
                          <a:effectLst/>
                          <a:latin typeface="Consolas" panose="020B0609020204030204" pitchFamily="49" charset="0"/>
                          <a:cs typeface="Consolas" panose="020B0609020204030204" pitchFamily="49" charset="0"/>
                        </a:rPr>
                        <a:t>foo</a:t>
                      </a:r>
                    </a:p>
                    <a:p>
                      <a:pPr marL="0" marR="0" algn="just">
                        <a:spcBef>
                          <a:spcPts val="0"/>
                        </a:spcBef>
                        <a:spcAft>
                          <a:spcPts val="0"/>
                        </a:spcAft>
                      </a:pPr>
                      <a:endParaRPr lang="en-US" sz="1600" b="1" dirty="0" smtClean="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r>
                        <a:rPr lang="en-US" sz="1600" b="1" dirty="0" smtClean="0">
                          <a:effectLst/>
                          <a:latin typeface="Consolas" panose="020B0609020204030204" pitchFamily="49" charset="0"/>
                          <a:cs typeface="Consolas" panose="020B0609020204030204" pitchFamily="49" charset="0"/>
                        </a:rPr>
                        <a:t>%</a:t>
                      </a:r>
                      <a:r>
                        <a:rPr lang="en-US" sz="1600" b="1" baseline="0" dirty="0" smtClean="0">
                          <a:effectLst/>
                          <a:latin typeface="Consolas" panose="020B0609020204030204" pitchFamily="49" charset="0"/>
                          <a:cs typeface="Consolas" panose="020B0609020204030204" pitchFamily="49" charset="0"/>
                        </a:rPr>
                        <a:t> R4 has the correct value of 100</a:t>
                      </a:r>
                      <a:endParaRPr lang="en-US" sz="1600" b="1" dirty="0" smtClean="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smtClean="0">
                          <a:effectLst/>
                          <a:latin typeface="Consolas" panose="020B0609020204030204" pitchFamily="49" charset="0"/>
                          <a:cs typeface="Consolas" panose="020B0609020204030204" pitchFamily="49" charset="0"/>
                        </a:rPr>
                        <a:t>   ...</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smtClean="0">
                          <a:effectLst/>
                          <a:latin typeface="Consolas" panose="020B0609020204030204" pitchFamily="49" charset="0"/>
                          <a:cs typeface="Consolas" panose="020B0609020204030204" pitchFamily="49" charset="0"/>
                        </a:rPr>
                        <a:t>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a:t>
                      </a:r>
                      <a:r>
                        <a:rPr lang="en-US" sz="1600" b="1" dirty="0" smtClean="0">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 preserve </a:t>
                      </a:r>
                      <a:r>
                        <a:rPr lang="en-US" sz="1600" dirty="0" smtClean="0">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a:t>
                      </a:r>
                      <a:r>
                        <a:rPr lang="en-US" sz="1600" dirty="0" smtClean="0">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smtClean="0">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a:t>
                      </a:r>
                      <a:r>
                        <a:rPr lang="en-US" sz="1600" b="1" dirty="0" smtClean="0">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 Recover </a:t>
                      </a:r>
                      <a:r>
                        <a:rPr lang="en-US" sz="1600" dirty="0" smtClean="0">
                          <a:effectLst/>
                          <a:latin typeface="Consolas" panose="020B0609020204030204" pitchFamily="49" charset="0"/>
                          <a:cs typeface="Consolas" panose="020B0609020204030204" pitchFamily="49" charset="0"/>
                        </a:rPr>
                        <a:t>R4 </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2971800" y="5703371"/>
            <a:ext cx="3962400" cy="369332"/>
          </a:xfrm>
          <a:prstGeom prst="rect">
            <a:avLst/>
          </a:prstGeom>
          <a:noFill/>
        </p:spPr>
        <p:txBody>
          <a:bodyPr wrap="square" rtlCol="0">
            <a:spAutoFit/>
          </a:bodyPr>
          <a:lstStyle/>
          <a:p>
            <a:r>
              <a:rPr lang="en-US" altLang="zh-CN" dirty="0" err="1" smtClean="0"/>
              <a:t>Callee</a:t>
            </a:r>
            <a:r>
              <a:rPr lang="en-US" altLang="zh-CN" dirty="0" smtClean="0"/>
              <a:t> must preserve </a:t>
            </a:r>
            <a:r>
              <a:rPr lang="en-US" dirty="0" smtClean="0"/>
              <a:t>values of R4-R11</a:t>
            </a:r>
            <a:endParaRPr lang="en-US" dirty="0"/>
          </a:p>
        </p:txBody>
      </p:sp>
    </p:spTree>
    <p:extLst>
      <p:ext uri="{BB962C8B-B14F-4D97-AF65-F5344CB8AC3E}">
        <p14:creationId xmlns:p14="http://schemas.microsoft.com/office/powerpoint/2010/main" val="41238624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via </a:t>
            </a:r>
            <a:r>
              <a:rPr lang="en-US" dirty="0" smtClean="0"/>
              <a:t>Registers R0-R3</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pic>
        <p:nvPicPr>
          <p:cNvPr id="5" name="Picture 4"/>
          <p:cNvPicPr>
            <a:picLocks noChangeAspect="1"/>
          </p:cNvPicPr>
          <p:nvPr/>
        </p:nvPicPr>
        <p:blipFill>
          <a:blip r:embed="rId2"/>
          <a:stretch>
            <a:fillRect/>
          </a:stretch>
        </p:blipFill>
        <p:spPr>
          <a:xfrm>
            <a:off x="990600" y="1219201"/>
            <a:ext cx="6935158" cy="5105400"/>
          </a:xfrm>
          <a:prstGeom prst="rect">
            <a:avLst/>
          </a:prstGeom>
        </p:spPr>
      </p:pic>
    </p:spTree>
    <p:extLst>
      <p:ext uri="{BB962C8B-B14F-4D97-AF65-F5344CB8AC3E}">
        <p14:creationId xmlns:p14="http://schemas.microsoft.com/office/powerpoint/2010/main" val="10545598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657600" y="3328963"/>
            <a:ext cx="5290226" cy="6893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a:t>Each argument of 8-bit char, or 16-bit short, is passed in </a:t>
            </a:r>
            <a:r>
              <a:rPr lang="en-US" dirty="0" smtClean="0"/>
              <a:t>a </a:t>
            </a:r>
            <a:r>
              <a:rPr lang="en-US" dirty="0"/>
              <a:t>32-bit register</a:t>
            </a:r>
          </a:p>
        </p:txBody>
      </p:sp>
      <p:sp>
        <p:nvSpPr>
          <p:cNvPr id="2" name="Title 1"/>
          <p:cNvSpPr>
            <a:spLocks noGrp="1"/>
          </p:cNvSpPr>
          <p:nvPr>
            <p:ph type="title"/>
          </p:nvPr>
        </p:nvSpPr>
        <p:spPr/>
        <p:txBody>
          <a:bodyPr/>
          <a:lstStyle/>
          <a:p>
            <a:r>
              <a:rPr lang="en-US" dirty="0" smtClean="0"/>
              <a:t>Additional Arguments Passed on Stack</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graphicFrame>
        <p:nvGraphicFramePr>
          <p:cNvPr id="13" name="Content Placeholder 12"/>
          <p:cNvGraphicFramePr>
            <a:graphicFrameLocks noGrp="1"/>
          </p:cNvGraphicFramePr>
          <p:nvPr>
            <p:ph sz="quarter" idx="1"/>
            <p:extLst>
              <p:ext uri="{D42A27DB-BD31-4B8C-83A1-F6EECF244321}">
                <p14:modId xmlns:p14="http://schemas.microsoft.com/office/powerpoint/2010/main" val="2597030768"/>
              </p:ext>
            </p:extLst>
          </p:nvPr>
        </p:nvGraphicFramePr>
        <p:xfrm>
          <a:off x="609600" y="1726660"/>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742950">
                  <a:extLst>
                    <a:ext uri="{9D8B030D-6E8A-4147-A177-3AD203B41FA5}">
                      <a16:colId xmlns:a16="http://schemas.microsoft.com/office/drawing/2014/main" val="85967061"/>
                    </a:ext>
                  </a:extLst>
                </a:gridCol>
                <a:gridCol w="742950">
                  <a:extLst>
                    <a:ext uri="{9D8B030D-6E8A-4147-A177-3AD203B41FA5}">
                      <a16:colId xmlns:a16="http://schemas.microsoft.com/office/drawing/2014/main" val="2525421763"/>
                    </a:ext>
                  </a:extLst>
                </a:gridCol>
              </a:tblGrid>
              <a:tr h="370840">
                <a:tc>
                  <a:txBody>
                    <a:bodyPr/>
                    <a:lstStyle/>
                    <a:p>
                      <a:pPr algn="ctr"/>
                      <a:r>
                        <a:rPr lang="en-US" altLang="zh-CN" dirty="0" smtClean="0"/>
                        <a:t>R0</a:t>
                      </a:r>
                      <a:endParaRPr lang="en-US" dirty="0"/>
                    </a:p>
                  </a:txBody>
                  <a:tcPr/>
                </a:tc>
                <a:tc>
                  <a:txBody>
                    <a:bodyPr/>
                    <a:lstStyle/>
                    <a:p>
                      <a:pPr algn="ctr"/>
                      <a:r>
                        <a:rPr lang="en-US" dirty="0" smtClean="0"/>
                        <a:t>R1</a:t>
                      </a:r>
                      <a:endParaRPr lang="en-US" dirty="0"/>
                    </a:p>
                  </a:txBody>
                  <a:tcPr/>
                </a:tc>
                <a:tc>
                  <a:txBody>
                    <a:bodyPr/>
                    <a:lstStyle/>
                    <a:p>
                      <a:pPr algn="ctr"/>
                      <a:r>
                        <a:rPr lang="en-US" dirty="0" smtClean="0"/>
                        <a:t>R2</a:t>
                      </a:r>
                      <a:endParaRPr lang="en-US" dirty="0"/>
                    </a:p>
                  </a:txBody>
                  <a:tcPr/>
                </a:tc>
                <a:tc>
                  <a:txBody>
                    <a:bodyPr/>
                    <a:lstStyle/>
                    <a:p>
                      <a:pPr algn="ctr"/>
                      <a:r>
                        <a:rPr lang="en-US" dirty="0" smtClean="0"/>
                        <a:t>R3</a:t>
                      </a:r>
                      <a:endParaRPr lang="en-US" dirty="0"/>
                    </a:p>
                  </a:txBody>
                  <a:tcPr/>
                </a:tc>
                <a:extLst>
                  <a:ext uri="{0D108BD9-81ED-4DB2-BD59-A6C34878D82A}">
                    <a16:rowId xmlns:a16="http://schemas.microsoft.com/office/drawing/2014/main" val="3892313521"/>
                  </a:ext>
                </a:extLst>
              </a:tr>
            </a:tbl>
          </a:graphicData>
        </a:graphic>
      </p:graphicFrame>
      <p:graphicFrame>
        <p:nvGraphicFramePr>
          <p:cNvPr id="14" name="Content Placeholder 12"/>
          <p:cNvGraphicFramePr>
            <a:graphicFrameLocks/>
          </p:cNvGraphicFramePr>
          <p:nvPr>
            <p:extLst>
              <p:ext uri="{D42A27DB-BD31-4B8C-83A1-F6EECF244321}">
                <p14:modId xmlns:p14="http://schemas.microsoft.com/office/powerpoint/2010/main" val="405688819"/>
              </p:ext>
            </p:extLst>
          </p:nvPr>
        </p:nvGraphicFramePr>
        <p:xfrm>
          <a:off x="3886197" y="1726660"/>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15" name="TextBox 14"/>
          <p:cNvSpPr txBox="1"/>
          <p:nvPr/>
        </p:nvSpPr>
        <p:spPr>
          <a:xfrm>
            <a:off x="1828800" y="1371600"/>
            <a:ext cx="1039067" cy="369332"/>
          </a:xfrm>
          <a:prstGeom prst="rect">
            <a:avLst/>
          </a:prstGeom>
          <a:noFill/>
        </p:spPr>
        <p:txBody>
          <a:bodyPr wrap="none" rtlCol="0">
            <a:spAutoFit/>
          </a:bodyPr>
          <a:lstStyle/>
          <a:p>
            <a:r>
              <a:rPr lang="en-US" dirty="0" smtClean="0"/>
              <a:t>Registers</a:t>
            </a:r>
            <a:endParaRPr lang="en-US" dirty="0"/>
          </a:p>
        </p:txBody>
      </p:sp>
      <p:sp>
        <p:nvSpPr>
          <p:cNvPr id="16" name="TextBox 15"/>
          <p:cNvSpPr txBox="1"/>
          <p:nvPr/>
        </p:nvSpPr>
        <p:spPr>
          <a:xfrm>
            <a:off x="5257800" y="1371600"/>
            <a:ext cx="1765676" cy="369332"/>
          </a:xfrm>
          <a:prstGeom prst="rect">
            <a:avLst/>
          </a:prstGeom>
          <a:noFill/>
        </p:spPr>
        <p:txBody>
          <a:bodyPr wrap="none" rtlCol="0">
            <a:spAutoFit/>
          </a:bodyPr>
          <a:lstStyle/>
          <a:p>
            <a:r>
              <a:rPr lang="en-US" dirty="0" smtClean="0"/>
              <a:t>Stack </a:t>
            </a:r>
            <a:r>
              <a:rPr lang="en-US" altLang="zh-CN" dirty="0" smtClean="0"/>
              <a:t>in Memory</a:t>
            </a:r>
            <a:endParaRPr lang="en-US" dirty="0"/>
          </a:p>
        </p:txBody>
      </p:sp>
      <p:sp>
        <p:nvSpPr>
          <p:cNvPr id="17" name="Rectangle 16"/>
          <p:cNvSpPr/>
          <p:nvPr/>
        </p:nvSpPr>
        <p:spPr>
          <a:xfrm>
            <a:off x="228600" y="2293834"/>
            <a:ext cx="315503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smtClean="0">
                <a:solidFill>
                  <a:srgbClr val="333333"/>
                </a:solidFill>
                <a:latin typeface="Segoe UI" panose="020B0502040204020203" pitchFamily="34" charset="0"/>
              </a:rPr>
              <a:t>foo </a:t>
            </a:r>
            <a:r>
              <a:rPr lang="en-US" dirty="0">
                <a:solidFill>
                  <a:srgbClr val="333333"/>
                </a:solidFill>
                <a:latin typeface="Segoe UI" panose="020B0502040204020203" pitchFamily="34" charset="0"/>
              </a:rPr>
              <a:t>(</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altLang="zh-CN" dirty="0" smtClean="0">
                <a:solidFill>
                  <a:srgbClr val="333333"/>
                </a:solidFill>
                <a:latin typeface="Segoe UI" panose="020B0502040204020203" pitchFamily="34" charset="0"/>
              </a:rPr>
              <a:t>i</a:t>
            </a:r>
            <a:r>
              <a:rPr lang="en-US" dirty="0" smtClean="0">
                <a:solidFill>
                  <a:srgbClr val="333333"/>
                </a:solidFill>
                <a:latin typeface="Segoe UI" panose="020B0502040204020203" pitchFamily="34" charset="0"/>
              </a:rPr>
              <a:t>0</a:t>
            </a: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dirty="0" smtClean="0">
                <a:solidFill>
                  <a:srgbClr val="333333"/>
                </a:solidFill>
                <a:latin typeface="Segoe UI" panose="020B0502040204020203" pitchFamily="34" charset="0"/>
              </a:rPr>
              <a:t>i1</a:t>
            </a: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dirty="0" smtClean="0">
                <a:solidFill>
                  <a:srgbClr val="333333"/>
                </a:solidFill>
                <a:latin typeface="Segoe UI" panose="020B0502040204020203" pitchFamily="34" charset="0"/>
              </a:rPr>
              <a:t>i2</a:t>
            </a: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dirty="0" smtClean="0">
                <a:solidFill>
                  <a:srgbClr val="333333"/>
                </a:solidFill>
                <a:latin typeface="Segoe UI" panose="020B0502040204020203" pitchFamily="34" charset="0"/>
              </a:rPr>
              <a:t>i3</a:t>
            </a:r>
            <a:r>
              <a:rPr lang="en-US" dirty="0">
                <a:solidFill>
                  <a:srgbClr val="333333"/>
                </a:solidFill>
                <a:latin typeface="Segoe UI" panose="020B0502040204020203" pitchFamily="34" charset="0"/>
              </a:rPr>
              <a:t>)</a:t>
            </a:r>
            <a:endParaRPr lang="en-US" dirty="0"/>
          </a:p>
        </p:txBody>
      </p:sp>
      <p:graphicFrame>
        <p:nvGraphicFramePr>
          <p:cNvPr id="18" name="Content Placeholder 12"/>
          <p:cNvGraphicFramePr>
            <a:graphicFrameLocks/>
          </p:cNvGraphicFramePr>
          <p:nvPr>
            <p:extLst>
              <p:ext uri="{D42A27DB-BD31-4B8C-83A1-F6EECF244321}">
                <p14:modId xmlns:p14="http://schemas.microsoft.com/office/powerpoint/2010/main" val="3924455191"/>
              </p:ext>
            </p:extLst>
          </p:nvPr>
        </p:nvGraphicFramePr>
        <p:xfrm>
          <a:off x="609600" y="2996120"/>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742950">
                  <a:extLst>
                    <a:ext uri="{9D8B030D-6E8A-4147-A177-3AD203B41FA5}">
                      <a16:colId xmlns:a16="http://schemas.microsoft.com/office/drawing/2014/main" val="85967061"/>
                    </a:ext>
                  </a:extLst>
                </a:gridCol>
                <a:gridCol w="742950">
                  <a:extLst>
                    <a:ext uri="{9D8B030D-6E8A-4147-A177-3AD203B41FA5}">
                      <a16:colId xmlns:a16="http://schemas.microsoft.com/office/drawing/2014/main" val="2525421763"/>
                    </a:ext>
                  </a:extLst>
                </a:gridCol>
              </a:tblGrid>
              <a:tr h="370840">
                <a:tc>
                  <a:txBody>
                    <a:bodyPr/>
                    <a:lstStyle/>
                    <a:p>
                      <a:pPr algn="ctr"/>
                      <a:r>
                        <a:rPr lang="en-US" altLang="zh-CN" dirty="0" smtClean="0"/>
                        <a:t>i0</a:t>
                      </a:r>
                      <a:endParaRPr lang="en-US" dirty="0"/>
                    </a:p>
                  </a:txBody>
                  <a:tcPr/>
                </a:tc>
                <a:tc>
                  <a:txBody>
                    <a:bodyPr/>
                    <a:lstStyle/>
                    <a:p>
                      <a:pPr algn="ctr"/>
                      <a:r>
                        <a:rPr lang="en-US" dirty="0" smtClean="0"/>
                        <a:t>i1</a:t>
                      </a:r>
                      <a:endParaRPr lang="en-US" dirty="0"/>
                    </a:p>
                  </a:txBody>
                  <a:tcPr/>
                </a:tc>
                <a:tc>
                  <a:txBody>
                    <a:bodyPr/>
                    <a:lstStyle/>
                    <a:p>
                      <a:pPr algn="ctr"/>
                      <a:r>
                        <a:rPr lang="en-US" dirty="0" smtClean="0"/>
                        <a:t>i2</a:t>
                      </a:r>
                      <a:endParaRPr lang="en-US" dirty="0"/>
                    </a:p>
                  </a:txBody>
                  <a:tcPr/>
                </a:tc>
                <a:tc>
                  <a:txBody>
                    <a:bodyPr/>
                    <a:lstStyle/>
                    <a:p>
                      <a:pPr algn="ctr"/>
                      <a:r>
                        <a:rPr lang="en-US" dirty="0" smtClean="0"/>
                        <a:t>i3</a:t>
                      </a:r>
                      <a:endParaRPr lang="en-US" dirty="0"/>
                    </a:p>
                  </a:txBody>
                  <a:tcPr/>
                </a:tc>
                <a:extLst>
                  <a:ext uri="{0D108BD9-81ED-4DB2-BD59-A6C34878D82A}">
                    <a16:rowId xmlns:a16="http://schemas.microsoft.com/office/drawing/2014/main" val="3892313521"/>
                  </a:ext>
                </a:extLst>
              </a:tr>
            </a:tbl>
          </a:graphicData>
        </a:graphic>
      </p:graphicFrame>
      <p:graphicFrame>
        <p:nvGraphicFramePr>
          <p:cNvPr id="19" name="Content Placeholder 12"/>
          <p:cNvGraphicFramePr>
            <a:graphicFrameLocks/>
          </p:cNvGraphicFramePr>
          <p:nvPr>
            <p:extLst>
              <p:ext uri="{D42A27DB-BD31-4B8C-83A1-F6EECF244321}">
                <p14:modId xmlns:p14="http://schemas.microsoft.com/office/powerpoint/2010/main" val="2365579833"/>
              </p:ext>
            </p:extLst>
          </p:nvPr>
        </p:nvGraphicFramePr>
        <p:xfrm>
          <a:off x="3886197" y="2996120"/>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20" name="TextBox 19"/>
          <p:cNvSpPr txBox="1"/>
          <p:nvPr/>
        </p:nvSpPr>
        <p:spPr>
          <a:xfrm>
            <a:off x="1828800" y="2641060"/>
            <a:ext cx="1039067" cy="369332"/>
          </a:xfrm>
          <a:prstGeom prst="rect">
            <a:avLst/>
          </a:prstGeom>
          <a:noFill/>
        </p:spPr>
        <p:txBody>
          <a:bodyPr wrap="none" rtlCol="0">
            <a:spAutoFit/>
          </a:bodyPr>
          <a:lstStyle/>
          <a:p>
            <a:r>
              <a:rPr lang="en-US" dirty="0" smtClean="0"/>
              <a:t>Registers</a:t>
            </a:r>
            <a:endParaRPr lang="en-US" dirty="0"/>
          </a:p>
        </p:txBody>
      </p:sp>
      <p:sp>
        <p:nvSpPr>
          <p:cNvPr id="21" name="TextBox 20"/>
          <p:cNvSpPr txBox="1"/>
          <p:nvPr/>
        </p:nvSpPr>
        <p:spPr>
          <a:xfrm>
            <a:off x="5257800" y="2641060"/>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24" name="Rectangle 23"/>
          <p:cNvSpPr/>
          <p:nvPr/>
        </p:nvSpPr>
        <p:spPr>
          <a:xfrm>
            <a:off x="228600" y="3505200"/>
            <a:ext cx="3135795"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smtClean="0">
                <a:solidFill>
                  <a:srgbClr val="333333"/>
                </a:solidFill>
                <a:latin typeface="Segoe UI" panose="020B0502040204020203" pitchFamily="34" charset="0"/>
              </a:rPr>
              <a:t>foo </a:t>
            </a:r>
            <a:r>
              <a:rPr lang="en-US" dirty="0">
                <a:solidFill>
                  <a:srgbClr val="333333"/>
                </a:solidFill>
                <a:latin typeface="Segoe UI" panose="020B0502040204020203" pitchFamily="34" charset="0"/>
              </a:rPr>
              <a:t>(</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dirty="0" smtClean="0">
                <a:solidFill>
                  <a:srgbClr val="333333"/>
                </a:solidFill>
                <a:latin typeface="Segoe UI" panose="020B0502040204020203" pitchFamily="34" charset="0"/>
              </a:rPr>
              <a:t>i0, </a:t>
            </a:r>
            <a:r>
              <a:rPr lang="en-US" altLang="zh-CN" dirty="0" smtClean="0">
                <a:solidFill>
                  <a:srgbClr val="333333"/>
                </a:solidFill>
                <a:latin typeface="Segoe UI" panose="020B0502040204020203" pitchFamily="34" charset="0"/>
              </a:rPr>
              <a:t>char</a:t>
            </a:r>
            <a:r>
              <a:rPr lang="en-US" dirty="0" smtClean="0">
                <a:solidFill>
                  <a:srgbClr val="333333"/>
                </a:solidFill>
                <a:latin typeface="Segoe UI" panose="020B0502040204020203" pitchFamily="34" charset="0"/>
              </a:rPr>
              <a:t> a1, </a:t>
            </a:r>
            <a:r>
              <a:rPr lang="en-US" dirty="0">
                <a:solidFill>
                  <a:srgbClr val="333333"/>
                </a:solidFill>
                <a:latin typeface="Segoe UI" panose="020B0502040204020203" pitchFamily="34" charset="0"/>
              </a:rPr>
              <a:t>double </a:t>
            </a:r>
            <a:r>
              <a:rPr lang="en-US" dirty="0" smtClean="0">
                <a:solidFill>
                  <a:srgbClr val="333333"/>
                </a:solidFill>
                <a:latin typeface="Segoe UI" panose="020B0502040204020203" pitchFamily="34" charset="0"/>
              </a:rPr>
              <a:t>D)</a:t>
            </a:r>
            <a:endParaRPr lang="en-US" dirty="0"/>
          </a:p>
        </p:txBody>
      </p:sp>
      <p:graphicFrame>
        <p:nvGraphicFramePr>
          <p:cNvPr id="25" name="Content Placeholder 12"/>
          <p:cNvGraphicFramePr>
            <a:graphicFrameLocks/>
          </p:cNvGraphicFramePr>
          <p:nvPr>
            <p:extLst>
              <p:ext uri="{D42A27DB-BD31-4B8C-83A1-F6EECF244321}">
                <p14:modId xmlns:p14="http://schemas.microsoft.com/office/powerpoint/2010/main" val="2183682411"/>
              </p:ext>
            </p:extLst>
          </p:nvPr>
        </p:nvGraphicFramePr>
        <p:xfrm>
          <a:off x="609600" y="4207486"/>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1485900">
                  <a:extLst>
                    <a:ext uri="{9D8B030D-6E8A-4147-A177-3AD203B41FA5}">
                      <a16:colId xmlns:a16="http://schemas.microsoft.com/office/drawing/2014/main" val="85967061"/>
                    </a:ext>
                  </a:extLst>
                </a:gridCol>
              </a:tblGrid>
              <a:tr h="370840">
                <a:tc>
                  <a:txBody>
                    <a:bodyPr/>
                    <a:lstStyle/>
                    <a:p>
                      <a:pPr algn="ctr"/>
                      <a:r>
                        <a:rPr lang="en-US" altLang="zh-CN" dirty="0" smtClean="0"/>
                        <a:t>i0</a:t>
                      </a:r>
                      <a:endParaRPr lang="en-US" dirty="0"/>
                    </a:p>
                  </a:txBody>
                  <a:tcPr/>
                </a:tc>
                <a:tc>
                  <a:txBody>
                    <a:bodyPr/>
                    <a:lstStyle/>
                    <a:p>
                      <a:pPr algn="ctr"/>
                      <a:r>
                        <a:rPr lang="en-US" smtClean="0"/>
                        <a:t>a1</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3892313521"/>
                  </a:ext>
                </a:extLst>
              </a:tr>
            </a:tbl>
          </a:graphicData>
        </a:graphic>
      </p:graphicFrame>
      <p:graphicFrame>
        <p:nvGraphicFramePr>
          <p:cNvPr id="26" name="Content Placeholder 12"/>
          <p:cNvGraphicFramePr>
            <a:graphicFrameLocks/>
          </p:cNvGraphicFramePr>
          <p:nvPr>
            <p:extLst>
              <p:ext uri="{D42A27DB-BD31-4B8C-83A1-F6EECF244321}">
                <p14:modId xmlns:p14="http://schemas.microsoft.com/office/powerpoint/2010/main" val="2207367349"/>
              </p:ext>
            </p:extLst>
          </p:nvPr>
        </p:nvGraphicFramePr>
        <p:xfrm>
          <a:off x="3886197" y="4207486"/>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27" name="TextBox 26"/>
          <p:cNvSpPr txBox="1"/>
          <p:nvPr/>
        </p:nvSpPr>
        <p:spPr>
          <a:xfrm>
            <a:off x="1828800" y="3852426"/>
            <a:ext cx="1039067" cy="369332"/>
          </a:xfrm>
          <a:prstGeom prst="rect">
            <a:avLst/>
          </a:prstGeom>
          <a:noFill/>
        </p:spPr>
        <p:txBody>
          <a:bodyPr wrap="none" rtlCol="0">
            <a:spAutoFit/>
          </a:bodyPr>
          <a:lstStyle/>
          <a:p>
            <a:r>
              <a:rPr lang="en-US" dirty="0" smtClean="0"/>
              <a:t>Registers</a:t>
            </a:r>
            <a:endParaRPr lang="en-US" dirty="0"/>
          </a:p>
        </p:txBody>
      </p:sp>
      <p:sp>
        <p:nvSpPr>
          <p:cNvPr id="28" name="TextBox 27"/>
          <p:cNvSpPr txBox="1"/>
          <p:nvPr/>
        </p:nvSpPr>
        <p:spPr>
          <a:xfrm>
            <a:off x="5257800" y="3852426"/>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29" name="Rectangle 28"/>
          <p:cNvSpPr/>
          <p:nvPr/>
        </p:nvSpPr>
        <p:spPr>
          <a:xfrm>
            <a:off x="228600" y="4800600"/>
            <a:ext cx="417120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smtClean="0">
                <a:solidFill>
                  <a:srgbClr val="333333"/>
                </a:solidFill>
                <a:latin typeface="Segoe UI" panose="020B0502040204020203" pitchFamily="34" charset="0"/>
              </a:rPr>
              <a:t>foo </a:t>
            </a:r>
            <a:r>
              <a:rPr lang="en-US" dirty="0">
                <a:solidFill>
                  <a:srgbClr val="333333"/>
                </a:solidFill>
                <a:latin typeface="Segoe UI" panose="020B0502040204020203" pitchFamily="34" charset="0"/>
              </a:rPr>
              <a:t>(</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dirty="0" smtClean="0">
                <a:solidFill>
                  <a:srgbClr val="333333"/>
                </a:solidFill>
                <a:latin typeface="Segoe UI" panose="020B0502040204020203" pitchFamily="34" charset="0"/>
              </a:rPr>
              <a:t>i0</a:t>
            </a:r>
            <a:r>
              <a:rPr lang="en-US" dirty="0">
                <a:solidFill>
                  <a:srgbClr val="333333"/>
                </a:solidFill>
                <a:latin typeface="Segoe UI" panose="020B0502040204020203" pitchFamily="34" charset="0"/>
              </a:rPr>
              <a:t>,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dirty="0" smtClean="0">
                <a:solidFill>
                  <a:srgbClr val="333333"/>
                </a:solidFill>
                <a:latin typeface="Segoe UI" panose="020B0502040204020203" pitchFamily="34" charset="0"/>
              </a:rPr>
              <a:t>i1, double </a:t>
            </a:r>
            <a:r>
              <a:rPr lang="en-US" dirty="0">
                <a:solidFill>
                  <a:srgbClr val="333333"/>
                </a:solidFill>
                <a:latin typeface="Segoe UI" panose="020B0502040204020203" pitchFamily="34" charset="0"/>
              </a:rPr>
              <a:t>D,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dirty="0" smtClean="0">
                <a:solidFill>
                  <a:srgbClr val="333333"/>
                </a:solidFill>
                <a:latin typeface="Segoe UI" panose="020B0502040204020203" pitchFamily="34" charset="0"/>
              </a:rPr>
              <a:t>i2, </a:t>
            </a:r>
            <a:r>
              <a:rPr lang="en-US" dirty="0" err="1" smtClean="0">
                <a:solidFill>
                  <a:srgbClr val="333333"/>
                </a:solidFill>
                <a:latin typeface="Segoe UI" panose="020B0502040204020203" pitchFamily="34" charset="0"/>
              </a:rPr>
              <a:t>int</a:t>
            </a:r>
            <a:r>
              <a:rPr lang="en-US" dirty="0" smtClean="0">
                <a:solidFill>
                  <a:srgbClr val="333333"/>
                </a:solidFill>
                <a:latin typeface="Segoe UI" panose="020B0502040204020203" pitchFamily="34" charset="0"/>
              </a:rPr>
              <a:t> i3)</a:t>
            </a:r>
            <a:endParaRPr lang="en-US" dirty="0"/>
          </a:p>
        </p:txBody>
      </p:sp>
      <p:graphicFrame>
        <p:nvGraphicFramePr>
          <p:cNvPr id="30" name="Content Placeholder 12"/>
          <p:cNvGraphicFramePr>
            <a:graphicFrameLocks/>
          </p:cNvGraphicFramePr>
          <p:nvPr>
            <p:extLst>
              <p:ext uri="{D42A27DB-BD31-4B8C-83A1-F6EECF244321}">
                <p14:modId xmlns:p14="http://schemas.microsoft.com/office/powerpoint/2010/main" val="2458878061"/>
              </p:ext>
            </p:extLst>
          </p:nvPr>
        </p:nvGraphicFramePr>
        <p:xfrm>
          <a:off x="609600" y="5502886"/>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1485900">
                  <a:extLst>
                    <a:ext uri="{9D8B030D-6E8A-4147-A177-3AD203B41FA5}">
                      <a16:colId xmlns:a16="http://schemas.microsoft.com/office/drawing/2014/main" val="85967061"/>
                    </a:ext>
                  </a:extLst>
                </a:gridCol>
              </a:tblGrid>
              <a:tr h="370840">
                <a:tc>
                  <a:txBody>
                    <a:bodyPr/>
                    <a:lstStyle/>
                    <a:p>
                      <a:pPr algn="ctr"/>
                      <a:r>
                        <a:rPr lang="en-US" altLang="zh-CN" dirty="0" smtClean="0"/>
                        <a:t>i0</a:t>
                      </a:r>
                      <a:endParaRPr lang="en-US" dirty="0"/>
                    </a:p>
                  </a:txBody>
                  <a:tcPr/>
                </a:tc>
                <a:tc>
                  <a:txBody>
                    <a:bodyPr/>
                    <a:lstStyle/>
                    <a:p>
                      <a:pPr algn="ctr"/>
                      <a:r>
                        <a:rPr lang="en-US" dirty="0" smtClean="0"/>
                        <a:t>i1</a:t>
                      </a:r>
                      <a:endParaRPr lang="en-US" dirty="0"/>
                    </a:p>
                  </a:txBody>
                  <a:tcPr/>
                </a:tc>
                <a:tc>
                  <a:txBody>
                    <a:bodyPr/>
                    <a:lstStyle/>
                    <a:p>
                      <a:pPr algn="ctr"/>
                      <a:r>
                        <a:rPr lang="en-US" dirty="0" smtClean="0"/>
                        <a:t>D</a:t>
                      </a:r>
                      <a:endParaRPr lang="en-US" dirty="0"/>
                    </a:p>
                  </a:txBody>
                  <a:tcPr/>
                </a:tc>
                <a:extLst>
                  <a:ext uri="{0D108BD9-81ED-4DB2-BD59-A6C34878D82A}">
                    <a16:rowId xmlns:a16="http://schemas.microsoft.com/office/drawing/2014/main" val="3892313521"/>
                  </a:ext>
                </a:extLst>
              </a:tr>
            </a:tbl>
          </a:graphicData>
        </a:graphic>
      </p:graphicFrame>
      <p:graphicFrame>
        <p:nvGraphicFramePr>
          <p:cNvPr id="31" name="Content Placeholder 12"/>
          <p:cNvGraphicFramePr>
            <a:graphicFrameLocks/>
          </p:cNvGraphicFramePr>
          <p:nvPr>
            <p:extLst>
              <p:ext uri="{D42A27DB-BD31-4B8C-83A1-F6EECF244321}">
                <p14:modId xmlns:p14="http://schemas.microsoft.com/office/powerpoint/2010/main" val="4000956288"/>
              </p:ext>
            </p:extLst>
          </p:nvPr>
        </p:nvGraphicFramePr>
        <p:xfrm>
          <a:off x="3886197" y="5502886"/>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r>
                        <a:rPr lang="en-US" dirty="0" smtClean="0"/>
                        <a:t>i2</a:t>
                      </a:r>
                      <a:endParaRPr lang="en-US" dirty="0"/>
                    </a:p>
                  </a:txBody>
                  <a:tcPr/>
                </a:tc>
                <a:tc>
                  <a:txBody>
                    <a:bodyPr/>
                    <a:lstStyle/>
                    <a:p>
                      <a:pPr algn="ctr"/>
                      <a:r>
                        <a:rPr lang="en-US" dirty="0" smtClean="0"/>
                        <a:t>i3</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32" name="TextBox 31"/>
          <p:cNvSpPr txBox="1"/>
          <p:nvPr/>
        </p:nvSpPr>
        <p:spPr>
          <a:xfrm>
            <a:off x="1828800" y="5147826"/>
            <a:ext cx="1039067" cy="369332"/>
          </a:xfrm>
          <a:prstGeom prst="rect">
            <a:avLst/>
          </a:prstGeom>
          <a:noFill/>
        </p:spPr>
        <p:txBody>
          <a:bodyPr wrap="none" rtlCol="0">
            <a:spAutoFit/>
          </a:bodyPr>
          <a:lstStyle/>
          <a:p>
            <a:r>
              <a:rPr lang="en-US" dirty="0" smtClean="0"/>
              <a:t>Registers</a:t>
            </a:r>
            <a:endParaRPr lang="en-US" dirty="0"/>
          </a:p>
        </p:txBody>
      </p:sp>
      <p:sp>
        <p:nvSpPr>
          <p:cNvPr id="33" name="TextBox 32"/>
          <p:cNvSpPr txBox="1"/>
          <p:nvPr/>
        </p:nvSpPr>
        <p:spPr>
          <a:xfrm>
            <a:off x="5257800" y="5147826"/>
            <a:ext cx="1765676" cy="646331"/>
          </a:xfrm>
          <a:prstGeom prst="rect">
            <a:avLst/>
          </a:prstGeom>
          <a:noFill/>
        </p:spPr>
        <p:txBody>
          <a:bodyPr wrap="none" rtlCol="0">
            <a:spAutoFit/>
          </a:bodyPr>
          <a:lstStyle/>
          <a:p>
            <a:r>
              <a:rPr lang="en-US" dirty="0"/>
              <a:t>Stack </a:t>
            </a:r>
            <a:r>
              <a:rPr lang="en-US" altLang="zh-CN" dirty="0"/>
              <a:t>in </a:t>
            </a:r>
            <a:r>
              <a:rPr lang="en-US" altLang="zh-CN" dirty="0" smtClean="0"/>
              <a:t>Memory</a:t>
            </a:r>
            <a:endParaRPr lang="en-US" dirty="0" smtClean="0"/>
          </a:p>
          <a:p>
            <a:endParaRPr lang="en-US" dirty="0"/>
          </a:p>
        </p:txBody>
      </p:sp>
      <p:sp>
        <p:nvSpPr>
          <p:cNvPr id="34" name="Rectangle 33"/>
          <p:cNvSpPr/>
          <p:nvPr/>
        </p:nvSpPr>
        <p:spPr>
          <a:xfrm>
            <a:off x="533400" y="6070060"/>
            <a:ext cx="7924800" cy="6893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smtClean="0"/>
              <a:t>Caller passes arguments i0, i1, D in registers R0-R3 directly; pushes additional arguments i2 and i3 onto the stack before function call (details not covered in this lecture)</a:t>
            </a:r>
            <a:endParaRPr lang="en-US" dirty="0"/>
          </a:p>
        </p:txBody>
      </p:sp>
    </p:spTree>
    <p:extLst>
      <p:ext uri="{BB962C8B-B14F-4D97-AF65-F5344CB8AC3E}">
        <p14:creationId xmlns:p14="http://schemas.microsoft.com/office/powerpoint/2010/main" val="3475912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anose="020B0609020204030204" pitchFamily="49" charset="0"/>
                <a:cs typeface="Consolas" panose="020B0609020204030204" pitchFamily="49" charset="0"/>
              </a:rPr>
              <a:t>R2 = R0*R0+R1*R1</a:t>
            </a:r>
          </a:p>
        </p:txBody>
      </p:sp>
      <p:sp>
        <p:nvSpPr>
          <p:cNvPr id="3" name="Content Placeholder 2"/>
          <p:cNvSpPr>
            <a:spLocks noGrp="1"/>
          </p:cNvSpPr>
          <p:nvPr>
            <p:ph idx="1"/>
          </p:nvPr>
        </p:nvSpPr>
        <p:spPr>
          <a:xfrm>
            <a:off x="457200" y="1219200"/>
            <a:ext cx="4114800" cy="493776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3600" b="1" dirty="0">
                <a:latin typeface="Courier New" pitchFamily="49" charset="0"/>
                <a:cs typeface="Courier New" pitchFamily="49" charset="0"/>
              </a:rPr>
              <a:t>		</a:t>
            </a:r>
            <a:r>
              <a:rPr lang="en-GB" sz="2400" b="1" dirty="0">
                <a:latin typeface="Courier New" pitchFamily="49" charset="0"/>
                <a:cs typeface="Courier New" pitchFamily="49" charset="0"/>
              </a:rPr>
              <a:t>MOV R0,#3</a:t>
            </a:r>
          </a:p>
          <a:p>
            <a:pPr>
              <a:buNone/>
            </a:pPr>
            <a:r>
              <a:rPr lang="en-GB" sz="2400" b="1" dirty="0">
                <a:latin typeface="Courier New" pitchFamily="49" charset="0"/>
                <a:cs typeface="Courier New" pitchFamily="49" charset="0"/>
              </a:rPr>
              <a:t>		MOV R1,#4</a:t>
            </a:r>
          </a:p>
          <a:p>
            <a:pPr>
              <a:buNone/>
            </a:pPr>
            <a:r>
              <a:rPr lang="en-GB" sz="2400" b="1" dirty="0">
                <a:latin typeface="Courier New" pitchFamily="49" charset="0"/>
                <a:cs typeface="Courier New" pitchFamily="49" charset="0"/>
              </a:rPr>
              <a:t> 		BL  SSQ</a:t>
            </a:r>
          </a:p>
          <a:p>
            <a:pPr>
              <a:buNone/>
            </a:pPr>
            <a:r>
              <a:rPr lang="en-GB" sz="2400" b="1" dirty="0">
                <a:latin typeface="Courier New" pitchFamily="49" charset="0"/>
                <a:cs typeface="Courier New" pitchFamily="49" charset="0"/>
              </a:rPr>
              <a:t>		MOV R2,R0</a:t>
            </a:r>
          </a:p>
          <a:p>
            <a:pPr>
              <a:buNone/>
            </a:pPr>
            <a:r>
              <a:rPr lang="en-GB" sz="2400" b="1" dirty="0">
                <a:latin typeface="Courier New" pitchFamily="49" charset="0"/>
                <a:cs typeface="Courier New" pitchFamily="49" charset="0"/>
              </a:rPr>
              <a:t>		B ENDL</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SSQ	MUL R2,R0,R0 	</a:t>
            </a:r>
          </a:p>
          <a:p>
            <a:pPr>
              <a:buNone/>
            </a:pPr>
            <a:r>
              <a:rPr lang="en-GB" sz="2400" b="1" dirty="0">
                <a:latin typeface="Courier New" pitchFamily="49" charset="0"/>
                <a:cs typeface="Courier New" pitchFamily="49" charset="0"/>
              </a:rPr>
              <a:t>		MUL R3,R1,R1 	</a:t>
            </a:r>
          </a:p>
          <a:p>
            <a:pPr>
              <a:buNone/>
            </a:pPr>
            <a:r>
              <a:rPr lang="en-GB" sz="2400" b="1" dirty="0">
                <a:latin typeface="Courier New" pitchFamily="49" charset="0"/>
                <a:cs typeface="Courier New" pitchFamily="49" charset="0"/>
              </a:rPr>
              <a:t>		ADD R2,R2,R3</a:t>
            </a:r>
          </a:p>
          <a:p>
            <a:pPr>
              <a:buNone/>
            </a:pPr>
            <a:r>
              <a:rPr lang="en-GB" sz="2400" b="1" dirty="0">
                <a:latin typeface="Courier New" pitchFamily="49" charset="0"/>
                <a:cs typeface="Courier New" pitchFamily="49" charset="0"/>
              </a:rPr>
              <a:t>		MOV R0,R2		</a:t>
            </a:r>
          </a:p>
          <a:p>
            <a:pPr>
              <a:buNone/>
            </a:pPr>
            <a:r>
              <a:rPr lang="en-GB" sz="2400" b="1" dirty="0">
                <a:latin typeface="Courier New" pitchFamily="49" charset="0"/>
                <a:cs typeface="Courier New" pitchFamily="49" charset="0"/>
              </a:rPr>
              <a:t>		BX LR</a:t>
            </a:r>
          </a:p>
          <a:p>
            <a:pPr>
              <a:buNone/>
            </a:pPr>
            <a:r>
              <a:rPr lang="en-GB" sz="2400" b="1" dirty="0">
                <a:latin typeface="Courier New" pitchFamily="49" charset="0"/>
                <a:cs typeface="Courier New" pitchFamily="49" charset="0"/>
              </a:rPr>
              <a:t>     ...</a:t>
            </a:r>
          </a:p>
          <a:p>
            <a:pPr>
              <a:buNone/>
            </a:pPr>
            <a:endParaRPr lang="en-GB" b="1"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5" name="TextBox 4"/>
          <p:cNvSpPr txBox="1"/>
          <p:nvPr/>
        </p:nvSpPr>
        <p:spPr>
          <a:xfrm>
            <a:off x="5181600" y="3665284"/>
            <a:ext cx="2970685"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SSQ(</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z;</a:t>
            </a:r>
          </a:p>
          <a:p>
            <a:r>
              <a:rPr lang="en-US" dirty="0">
                <a:latin typeface="Consolas" panose="020B0609020204030204" pitchFamily="49" charset="0"/>
                <a:cs typeface="Consolas" panose="020B0609020204030204" pitchFamily="49" charset="0"/>
              </a:rPr>
              <a:t>  z = </a:t>
            </a:r>
            <a:r>
              <a:rPr lang="en-US" dirty="0" smtClean="0">
                <a:latin typeface="Consolas" panose="020B0609020204030204" pitchFamily="49" charset="0"/>
                <a:cs typeface="Consolas" panose="020B0609020204030204" pitchFamily="49" charset="0"/>
              </a:rPr>
              <a:t>x * x </a:t>
            </a:r>
            <a:r>
              <a:rPr lang="en-US" dirty="0">
                <a:latin typeface="Consolas" panose="020B0609020204030204" pitchFamily="49" charset="0"/>
                <a:cs typeface="Consolas" panose="020B0609020204030204" pitchFamily="49" charset="0"/>
              </a:rPr>
              <a:t>+ y * y;</a:t>
            </a:r>
          </a:p>
          <a:p>
            <a:r>
              <a:rPr lang="en-US" dirty="0">
                <a:latin typeface="Consolas" panose="020B0609020204030204" pitchFamily="49" charset="0"/>
                <a:cs typeface="Consolas" panose="020B0609020204030204" pitchFamily="49" charset="0"/>
              </a:rPr>
              <a:t>  return z;</a:t>
            </a:r>
          </a:p>
          <a:p>
            <a:r>
              <a:rPr lang="en-US" dirty="0">
                <a:latin typeface="Consolas" panose="020B0609020204030204" pitchFamily="49" charset="0"/>
                <a:cs typeface="Consolas" panose="020B0609020204030204" pitchFamily="49" charset="0"/>
              </a:rPr>
              <a:t>}</a:t>
            </a:r>
          </a:p>
        </p:txBody>
      </p:sp>
      <p:sp>
        <p:nvSpPr>
          <p:cNvPr id="10" name="Freeform 9"/>
          <p:cNvSpPr/>
          <p:nvPr/>
        </p:nvSpPr>
        <p:spPr>
          <a:xfrm>
            <a:off x="3505200" y="3096662"/>
            <a:ext cx="3276600" cy="591674"/>
          </a:xfrm>
          <a:custGeom>
            <a:avLst/>
            <a:gdLst>
              <a:gd name="connsiteX0" fmla="*/ 2989089 w 2989089"/>
              <a:gd name="connsiteY0" fmla="*/ 583990 h 591674"/>
              <a:gd name="connsiteX1" fmla="*/ 1452282 w 2989089"/>
              <a:gd name="connsiteY1" fmla="*/ 4 h 591674"/>
              <a:gd name="connsiteX2" fmla="*/ 0 w 2989089"/>
              <a:gd name="connsiteY2" fmla="*/ 591674 h 591674"/>
            </a:gdLst>
            <a:ahLst/>
            <a:cxnLst>
              <a:cxn ang="0">
                <a:pos x="connsiteX0" y="connsiteY0"/>
              </a:cxn>
              <a:cxn ang="0">
                <a:pos x="connsiteX1" y="connsiteY1"/>
              </a:cxn>
              <a:cxn ang="0">
                <a:pos x="connsiteX2" y="connsiteY2"/>
              </a:cxn>
            </a:cxnLst>
            <a:rect l="l" t="t" r="r" b="b"/>
            <a:pathLst>
              <a:path w="2989089" h="591674">
                <a:moveTo>
                  <a:pt x="2989089" y="583990"/>
                </a:moveTo>
                <a:cubicBezTo>
                  <a:pt x="2469776" y="291356"/>
                  <a:pt x="1950463" y="-1277"/>
                  <a:pt x="1452282" y="4"/>
                </a:cubicBezTo>
                <a:cubicBezTo>
                  <a:pt x="954101" y="1285"/>
                  <a:pt x="0" y="591674"/>
                  <a:pt x="0" y="591674"/>
                </a:cubicBez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804672" y="2209800"/>
            <a:ext cx="4815328" cy="1839686"/>
          </a:xfrm>
          <a:custGeom>
            <a:avLst/>
            <a:gdLst>
              <a:gd name="connsiteX0" fmla="*/ 4141694 w 4141694"/>
              <a:gd name="connsiteY0" fmla="*/ 1080338 h 1449172"/>
              <a:gd name="connsiteX1" fmla="*/ 2074689 w 4141694"/>
              <a:gd name="connsiteY1" fmla="*/ 4573 h 1449172"/>
              <a:gd name="connsiteX2" fmla="*/ 0 w 4141694"/>
              <a:gd name="connsiteY2" fmla="*/ 1449172 h 1449172"/>
            </a:gdLst>
            <a:ahLst/>
            <a:cxnLst>
              <a:cxn ang="0">
                <a:pos x="connsiteX0" y="connsiteY0"/>
              </a:cxn>
              <a:cxn ang="0">
                <a:pos x="connsiteX1" y="connsiteY1"/>
              </a:cxn>
              <a:cxn ang="0">
                <a:pos x="connsiteX2" y="connsiteY2"/>
              </a:cxn>
            </a:cxnLst>
            <a:rect l="l" t="t" r="r" b="b"/>
            <a:pathLst>
              <a:path w="4141694" h="1449172">
                <a:moveTo>
                  <a:pt x="4141694" y="1080338"/>
                </a:moveTo>
                <a:cubicBezTo>
                  <a:pt x="3453332" y="511719"/>
                  <a:pt x="2764971" y="-56899"/>
                  <a:pt x="2074689" y="4573"/>
                </a:cubicBezTo>
                <a:cubicBezTo>
                  <a:pt x="1384407" y="66045"/>
                  <a:pt x="362430" y="1194318"/>
                  <a:pt x="0" y="1449172"/>
                </a:cubicBezTo>
              </a:path>
            </a:pathLst>
          </a:custGeom>
          <a:noFill/>
          <a:ln w="28575">
            <a:solidFill>
              <a:srgbClr val="00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94128" y="2754868"/>
            <a:ext cx="1959072" cy="369332"/>
          </a:xfrm>
          <a:prstGeom prst="rect">
            <a:avLst/>
          </a:prstGeom>
          <a:noFill/>
        </p:spPr>
        <p:txBody>
          <a:bodyPr wrap="square" rtlCol="0">
            <a:spAutoFit/>
          </a:bodyPr>
          <a:lstStyle/>
          <a:p>
            <a:r>
              <a:rPr lang="en-US" dirty="0">
                <a:solidFill>
                  <a:srgbClr val="FF0000"/>
                </a:solidFill>
              </a:rPr>
              <a:t>R</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first argument</a:t>
            </a:r>
          </a:p>
        </p:txBody>
      </p:sp>
      <p:sp>
        <p:nvSpPr>
          <p:cNvPr id="13" name="TextBox 12"/>
          <p:cNvSpPr txBox="1"/>
          <p:nvPr/>
        </p:nvSpPr>
        <p:spPr>
          <a:xfrm>
            <a:off x="5169434" y="1840468"/>
            <a:ext cx="2298166" cy="369332"/>
          </a:xfrm>
          <a:prstGeom prst="rect">
            <a:avLst/>
          </a:prstGeom>
          <a:noFill/>
        </p:spPr>
        <p:txBody>
          <a:bodyPr wrap="square" rtlCol="0">
            <a:spAutoFit/>
          </a:bodyPr>
          <a:lstStyle/>
          <a:p>
            <a:r>
              <a:rPr lang="en-US" dirty="0">
                <a:solidFill>
                  <a:srgbClr val="0000FF"/>
                </a:solidFill>
              </a:rPr>
              <a:t>R</a:t>
            </a:r>
            <a:r>
              <a:rPr lang="en-US" dirty="0">
                <a:solidFill>
                  <a:srgbClr val="0000FF"/>
                </a:solidFill>
                <a:latin typeface="Consolas" panose="020B0609020204030204" pitchFamily="49" charset="0"/>
                <a:cs typeface="Consolas" panose="020B0609020204030204" pitchFamily="49" charset="0"/>
              </a:rPr>
              <a:t>1</a:t>
            </a:r>
            <a:r>
              <a:rPr lang="en-US" dirty="0">
                <a:solidFill>
                  <a:srgbClr val="0000FF"/>
                </a:solidFill>
              </a:rPr>
              <a:t>: second argument</a:t>
            </a:r>
          </a:p>
        </p:txBody>
      </p:sp>
      <p:sp>
        <p:nvSpPr>
          <p:cNvPr id="14" name="Freeform 13"/>
          <p:cNvSpPr/>
          <p:nvPr/>
        </p:nvSpPr>
        <p:spPr>
          <a:xfrm>
            <a:off x="2358998" y="4817889"/>
            <a:ext cx="4041802" cy="1163849"/>
          </a:xfrm>
          <a:custGeom>
            <a:avLst/>
            <a:gdLst>
              <a:gd name="connsiteX0" fmla="*/ 3949594 w 3949594"/>
              <a:gd name="connsiteY0" fmla="*/ 0 h 1163849"/>
              <a:gd name="connsiteX1" fmla="*/ 2543415 w 3949594"/>
              <a:gd name="connsiteY1" fmla="*/ 1160289 h 1163849"/>
              <a:gd name="connsiteX2" fmla="*/ 0 w 3949594"/>
              <a:gd name="connsiteY2" fmla="*/ 291993 h 1163849"/>
            </a:gdLst>
            <a:ahLst/>
            <a:cxnLst>
              <a:cxn ang="0">
                <a:pos x="connsiteX0" y="connsiteY0"/>
              </a:cxn>
              <a:cxn ang="0">
                <a:pos x="connsiteX1" y="connsiteY1"/>
              </a:cxn>
              <a:cxn ang="0">
                <a:pos x="connsiteX2" y="connsiteY2"/>
              </a:cxn>
            </a:cxnLst>
            <a:rect l="l" t="t" r="r" b="b"/>
            <a:pathLst>
              <a:path w="3949594" h="1163849">
                <a:moveTo>
                  <a:pt x="3949594" y="0"/>
                </a:moveTo>
                <a:cubicBezTo>
                  <a:pt x="3575637" y="555812"/>
                  <a:pt x="3201681" y="1111624"/>
                  <a:pt x="2543415" y="1160289"/>
                </a:cubicBezTo>
                <a:cubicBezTo>
                  <a:pt x="1885149" y="1208954"/>
                  <a:pt x="942574" y="750473"/>
                  <a:pt x="0" y="291993"/>
                </a:cubicBezTo>
              </a:path>
            </a:pathLst>
          </a:custGeom>
          <a:noFill/>
          <a:ln w="28575">
            <a:solidFill>
              <a:srgbClr val="FF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13336" y="5981738"/>
            <a:ext cx="1959072" cy="369332"/>
          </a:xfrm>
          <a:prstGeom prst="rect">
            <a:avLst/>
          </a:prstGeom>
          <a:noFill/>
        </p:spPr>
        <p:txBody>
          <a:bodyPr wrap="square" rtlCol="0">
            <a:spAutoFit/>
          </a:bodyPr>
          <a:lstStyle/>
          <a:p>
            <a:r>
              <a:rPr lang="en-US" dirty="0">
                <a:solidFill>
                  <a:srgbClr val="FF00FF"/>
                </a:solidFill>
              </a:rPr>
              <a:t>R0: Return Value</a:t>
            </a:r>
          </a:p>
        </p:txBody>
      </p:sp>
    </p:spTree>
    <p:extLst>
      <p:ext uri="{BB962C8B-B14F-4D97-AF65-F5344CB8AC3E}">
        <p14:creationId xmlns:p14="http://schemas.microsoft.com/office/powerpoint/2010/main" val="170943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4" name="Content Placeholder 3"/>
          <p:cNvSpPr>
            <a:spLocks noGrp="1"/>
          </p:cNvSpPr>
          <p:nvPr>
            <p:ph sz="quarter" idx="1"/>
          </p:nvPr>
        </p:nvSpPr>
        <p:spPr/>
        <p:txBody>
          <a:bodyPr/>
          <a:lstStyle/>
          <a:p>
            <a:r>
              <a:rPr lang="en-US" dirty="0" smtClean="0"/>
              <a:t>This program does not use the stack</a:t>
            </a:r>
          </a:p>
          <a:p>
            <a:pPr lvl="1"/>
            <a:r>
              <a:rPr lang="en-US" dirty="0" smtClean="0"/>
              <a:t>No nested function calls</a:t>
            </a:r>
          </a:p>
          <a:p>
            <a:pPr lvl="1"/>
            <a:r>
              <a:rPr lang="en-US" dirty="0" smtClean="0"/>
              <a:t>All arguments fit in R0-R3</a:t>
            </a:r>
          </a:p>
          <a:p>
            <a:r>
              <a:rPr lang="en-US" dirty="0" smtClean="0"/>
              <a:t>Why </a:t>
            </a:r>
            <a:r>
              <a:rPr lang="en-US" dirty="0"/>
              <a:t>do you have “MOV </a:t>
            </a:r>
            <a:r>
              <a:rPr lang="en-US" dirty="0" smtClean="0"/>
              <a:t>R0,</a:t>
            </a:r>
            <a:r>
              <a:rPr lang="en-US" dirty="0"/>
              <a:t> </a:t>
            </a:r>
            <a:r>
              <a:rPr lang="en-US" dirty="0" smtClean="0"/>
              <a:t>R2” in the </a:t>
            </a:r>
            <a:r>
              <a:rPr lang="en-US" dirty="0" err="1" smtClean="0"/>
              <a:t>callee</a:t>
            </a:r>
            <a:r>
              <a:rPr lang="en-US" dirty="0" smtClean="0"/>
              <a:t>, and “MOV R2,R0” in the caller? Aren’t they redundant?</a:t>
            </a:r>
          </a:p>
          <a:p>
            <a:pPr lvl="1"/>
            <a:r>
              <a:rPr lang="en-US" dirty="0" smtClean="0"/>
              <a:t>Return value must be in R0, hence must have </a:t>
            </a:r>
            <a:r>
              <a:rPr lang="en-US" dirty="0"/>
              <a:t>“MOV R0, R2” </a:t>
            </a:r>
            <a:r>
              <a:rPr lang="en-US" dirty="0" smtClean="0"/>
              <a:t>in the </a:t>
            </a:r>
            <a:r>
              <a:rPr lang="en-US" dirty="0" err="1" smtClean="0"/>
              <a:t>callee</a:t>
            </a:r>
            <a:r>
              <a:rPr lang="en-US" dirty="0" smtClean="0"/>
              <a:t> before return</a:t>
            </a:r>
          </a:p>
          <a:p>
            <a:pPr lvl="1"/>
            <a:r>
              <a:rPr lang="en-US" dirty="0" smtClean="0"/>
              <a:t>The specification says “R2=R0*R0+R1*R1”, hence </a:t>
            </a:r>
            <a:r>
              <a:rPr lang="en-US" dirty="0"/>
              <a:t>“MOV R2</a:t>
            </a:r>
            <a:r>
              <a:rPr lang="en-US" dirty="0" smtClean="0"/>
              <a:t>, R0</a:t>
            </a:r>
            <a:r>
              <a:rPr lang="en-US" dirty="0"/>
              <a:t>” </a:t>
            </a:r>
            <a:r>
              <a:rPr lang="en-US" dirty="0" smtClean="0"/>
              <a:t>in the caller after function return</a:t>
            </a:r>
            <a:endParaRPr lang="en-US" dirty="0"/>
          </a:p>
          <a:p>
            <a:r>
              <a:rPr lang="en-US" dirty="0" smtClean="0"/>
              <a:t>Actually the program can be rewritten to improve efficiency. See next slide.</a:t>
            </a:r>
            <a:endParaRPr lang="en-US" dirty="0"/>
          </a:p>
        </p:txBody>
      </p:sp>
    </p:spTree>
    <p:extLst>
      <p:ext uri="{BB962C8B-B14F-4D97-AF65-F5344CB8AC3E}">
        <p14:creationId xmlns:p14="http://schemas.microsoft.com/office/powerpoint/2010/main" val="36329175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r>
              <a:rPr lang="en-US" altLang="zh-CN" dirty="0" smtClean="0"/>
              <a:t>simplified</a:t>
            </a:r>
            <a:r>
              <a:rPr lang="en-GB" dirty="0" smtClean="0"/>
              <a:t>: </a:t>
            </a:r>
            <a:r>
              <a:rPr lang="en-GB" b="1" dirty="0" smtClean="0">
                <a:latin typeface="Consolas" panose="020B0609020204030204" pitchFamily="49" charset="0"/>
                <a:cs typeface="Consolas" panose="020B0609020204030204" pitchFamily="49" charset="0"/>
              </a:rPr>
              <a:t>R0 </a:t>
            </a:r>
            <a:r>
              <a:rPr lang="en-GB" b="1" dirty="0">
                <a:latin typeface="Consolas" panose="020B0609020204030204" pitchFamily="49" charset="0"/>
                <a:cs typeface="Consolas" panose="020B0609020204030204" pitchFamily="49" charset="0"/>
              </a:rPr>
              <a:t>= R0*R0+R1*R1</a:t>
            </a:r>
          </a:p>
        </p:txBody>
      </p:sp>
      <p:sp>
        <p:nvSpPr>
          <p:cNvPr id="3" name="Content Placeholder 2"/>
          <p:cNvSpPr>
            <a:spLocks noGrp="1"/>
          </p:cNvSpPr>
          <p:nvPr>
            <p:ph idx="1"/>
          </p:nvPr>
        </p:nvSpPr>
        <p:spPr>
          <a:xfrm>
            <a:off x="457200" y="1219200"/>
            <a:ext cx="4114800" cy="493776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3600" b="1" dirty="0">
                <a:latin typeface="Courier New" pitchFamily="49" charset="0"/>
                <a:cs typeface="Courier New" pitchFamily="49" charset="0"/>
              </a:rPr>
              <a:t>		</a:t>
            </a:r>
            <a:r>
              <a:rPr lang="en-GB" sz="2400" b="1" dirty="0">
                <a:latin typeface="Courier New" pitchFamily="49" charset="0"/>
                <a:cs typeface="Courier New" pitchFamily="49" charset="0"/>
              </a:rPr>
              <a:t>MOV R0,#3</a:t>
            </a:r>
          </a:p>
          <a:p>
            <a:pPr>
              <a:buNone/>
            </a:pPr>
            <a:r>
              <a:rPr lang="en-GB" sz="2400" b="1" dirty="0">
                <a:latin typeface="Courier New" pitchFamily="49" charset="0"/>
                <a:cs typeface="Courier New" pitchFamily="49" charset="0"/>
              </a:rPr>
              <a:t>		MOV R1,#4</a:t>
            </a:r>
          </a:p>
          <a:p>
            <a:pPr>
              <a:buNone/>
            </a:pPr>
            <a:r>
              <a:rPr lang="en-GB" sz="2400" b="1" dirty="0">
                <a:latin typeface="Courier New" pitchFamily="49" charset="0"/>
                <a:cs typeface="Courier New" pitchFamily="49" charset="0"/>
              </a:rPr>
              <a:t> 		BL  SSQ</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B ENDL</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SSQ	MUL </a:t>
            </a:r>
            <a:r>
              <a:rPr lang="en-GB" sz="2400" b="1" dirty="0" smtClean="0">
                <a:latin typeface="Courier New" pitchFamily="49" charset="0"/>
                <a:cs typeface="Courier New" pitchFamily="49" charset="0"/>
              </a:rPr>
              <a:t>R0,R0,R0 </a:t>
            </a: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MUL </a:t>
            </a:r>
            <a:r>
              <a:rPr lang="en-GB" sz="2400" b="1" dirty="0" smtClean="0">
                <a:latin typeface="Courier New" pitchFamily="49" charset="0"/>
                <a:cs typeface="Courier New" pitchFamily="49" charset="0"/>
              </a:rPr>
              <a:t>R1,R1,R1 </a:t>
            </a: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ADD </a:t>
            </a:r>
            <a:r>
              <a:rPr lang="en-GB" sz="2400" b="1" dirty="0" smtClean="0">
                <a:latin typeface="Courier New" pitchFamily="49" charset="0"/>
                <a:cs typeface="Courier New" pitchFamily="49" charset="0"/>
              </a:rPr>
              <a:t>R0,R0,R1</a:t>
            </a:r>
            <a:endParaRPr lang="en-GB" sz="2400" b="1" dirty="0">
              <a:latin typeface="Courier New" pitchFamily="49" charset="0"/>
              <a:cs typeface="Courier New" pitchFamily="49" charset="0"/>
            </a:endParaRP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BX LR</a:t>
            </a:r>
          </a:p>
          <a:p>
            <a:pPr>
              <a:buNone/>
            </a:pPr>
            <a:r>
              <a:rPr lang="en-GB" sz="2400" b="1" dirty="0">
                <a:latin typeface="Courier New" pitchFamily="49" charset="0"/>
                <a:cs typeface="Courier New" pitchFamily="49" charset="0"/>
              </a:rPr>
              <a:t>     ...</a:t>
            </a:r>
          </a:p>
          <a:p>
            <a:pPr>
              <a:buNone/>
            </a:pPr>
            <a:endParaRPr lang="en-GB" b="1"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5" name="TextBox 4"/>
          <p:cNvSpPr txBox="1"/>
          <p:nvPr/>
        </p:nvSpPr>
        <p:spPr>
          <a:xfrm>
            <a:off x="5181600" y="3665284"/>
            <a:ext cx="2970685"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SSQ(</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z;</a:t>
            </a:r>
          </a:p>
          <a:p>
            <a:r>
              <a:rPr lang="en-US" dirty="0">
                <a:latin typeface="Consolas" panose="020B0609020204030204" pitchFamily="49" charset="0"/>
                <a:cs typeface="Consolas" panose="020B0609020204030204" pitchFamily="49" charset="0"/>
              </a:rPr>
              <a:t>  z = </a:t>
            </a:r>
            <a:r>
              <a:rPr lang="en-US" dirty="0" smtClean="0">
                <a:latin typeface="Consolas" panose="020B0609020204030204" pitchFamily="49" charset="0"/>
                <a:cs typeface="Consolas" panose="020B0609020204030204" pitchFamily="49" charset="0"/>
              </a:rPr>
              <a:t>x * x </a:t>
            </a:r>
            <a:r>
              <a:rPr lang="en-US" dirty="0">
                <a:latin typeface="Consolas" panose="020B0609020204030204" pitchFamily="49" charset="0"/>
                <a:cs typeface="Consolas" panose="020B0609020204030204" pitchFamily="49" charset="0"/>
              </a:rPr>
              <a:t>+ y * y;</a:t>
            </a:r>
          </a:p>
          <a:p>
            <a:r>
              <a:rPr lang="en-US" dirty="0">
                <a:latin typeface="Consolas" panose="020B0609020204030204" pitchFamily="49" charset="0"/>
                <a:cs typeface="Consolas" panose="020B0609020204030204" pitchFamily="49" charset="0"/>
              </a:rPr>
              <a:t>  return z;</a:t>
            </a:r>
          </a:p>
          <a:p>
            <a:r>
              <a:rPr lang="en-US" dirty="0">
                <a:latin typeface="Consolas" panose="020B0609020204030204" pitchFamily="49" charset="0"/>
                <a:cs typeface="Consolas" panose="020B0609020204030204" pitchFamily="49" charset="0"/>
              </a:rPr>
              <a:t>}</a:t>
            </a:r>
          </a:p>
        </p:txBody>
      </p:sp>
      <p:sp>
        <p:nvSpPr>
          <p:cNvPr id="10" name="Freeform 9"/>
          <p:cNvSpPr/>
          <p:nvPr/>
        </p:nvSpPr>
        <p:spPr>
          <a:xfrm>
            <a:off x="3505200" y="3096662"/>
            <a:ext cx="3276600" cy="591674"/>
          </a:xfrm>
          <a:custGeom>
            <a:avLst/>
            <a:gdLst>
              <a:gd name="connsiteX0" fmla="*/ 2989089 w 2989089"/>
              <a:gd name="connsiteY0" fmla="*/ 583990 h 591674"/>
              <a:gd name="connsiteX1" fmla="*/ 1452282 w 2989089"/>
              <a:gd name="connsiteY1" fmla="*/ 4 h 591674"/>
              <a:gd name="connsiteX2" fmla="*/ 0 w 2989089"/>
              <a:gd name="connsiteY2" fmla="*/ 591674 h 591674"/>
            </a:gdLst>
            <a:ahLst/>
            <a:cxnLst>
              <a:cxn ang="0">
                <a:pos x="connsiteX0" y="connsiteY0"/>
              </a:cxn>
              <a:cxn ang="0">
                <a:pos x="connsiteX1" y="connsiteY1"/>
              </a:cxn>
              <a:cxn ang="0">
                <a:pos x="connsiteX2" y="connsiteY2"/>
              </a:cxn>
            </a:cxnLst>
            <a:rect l="l" t="t" r="r" b="b"/>
            <a:pathLst>
              <a:path w="2989089" h="591674">
                <a:moveTo>
                  <a:pt x="2989089" y="583990"/>
                </a:moveTo>
                <a:cubicBezTo>
                  <a:pt x="2469776" y="291356"/>
                  <a:pt x="1950463" y="-1277"/>
                  <a:pt x="1452282" y="4"/>
                </a:cubicBezTo>
                <a:cubicBezTo>
                  <a:pt x="954101" y="1285"/>
                  <a:pt x="0" y="591674"/>
                  <a:pt x="0" y="591674"/>
                </a:cubicBez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804672" y="2209800"/>
            <a:ext cx="4815328" cy="1839686"/>
          </a:xfrm>
          <a:custGeom>
            <a:avLst/>
            <a:gdLst>
              <a:gd name="connsiteX0" fmla="*/ 4141694 w 4141694"/>
              <a:gd name="connsiteY0" fmla="*/ 1080338 h 1449172"/>
              <a:gd name="connsiteX1" fmla="*/ 2074689 w 4141694"/>
              <a:gd name="connsiteY1" fmla="*/ 4573 h 1449172"/>
              <a:gd name="connsiteX2" fmla="*/ 0 w 4141694"/>
              <a:gd name="connsiteY2" fmla="*/ 1449172 h 1449172"/>
            </a:gdLst>
            <a:ahLst/>
            <a:cxnLst>
              <a:cxn ang="0">
                <a:pos x="connsiteX0" y="connsiteY0"/>
              </a:cxn>
              <a:cxn ang="0">
                <a:pos x="connsiteX1" y="connsiteY1"/>
              </a:cxn>
              <a:cxn ang="0">
                <a:pos x="connsiteX2" y="connsiteY2"/>
              </a:cxn>
            </a:cxnLst>
            <a:rect l="l" t="t" r="r" b="b"/>
            <a:pathLst>
              <a:path w="4141694" h="1449172">
                <a:moveTo>
                  <a:pt x="4141694" y="1080338"/>
                </a:moveTo>
                <a:cubicBezTo>
                  <a:pt x="3453332" y="511719"/>
                  <a:pt x="2764971" y="-56899"/>
                  <a:pt x="2074689" y="4573"/>
                </a:cubicBezTo>
                <a:cubicBezTo>
                  <a:pt x="1384407" y="66045"/>
                  <a:pt x="362430" y="1194318"/>
                  <a:pt x="0" y="1449172"/>
                </a:cubicBezTo>
              </a:path>
            </a:pathLst>
          </a:custGeom>
          <a:noFill/>
          <a:ln w="28575">
            <a:solidFill>
              <a:srgbClr val="00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94128" y="2754868"/>
            <a:ext cx="1959072" cy="369332"/>
          </a:xfrm>
          <a:prstGeom prst="rect">
            <a:avLst/>
          </a:prstGeom>
          <a:noFill/>
        </p:spPr>
        <p:txBody>
          <a:bodyPr wrap="square" rtlCol="0">
            <a:spAutoFit/>
          </a:bodyPr>
          <a:lstStyle/>
          <a:p>
            <a:r>
              <a:rPr lang="en-US" dirty="0">
                <a:solidFill>
                  <a:srgbClr val="FF0000"/>
                </a:solidFill>
              </a:rPr>
              <a:t>R</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first argument</a:t>
            </a:r>
          </a:p>
        </p:txBody>
      </p:sp>
      <p:sp>
        <p:nvSpPr>
          <p:cNvPr id="13" name="TextBox 12"/>
          <p:cNvSpPr txBox="1"/>
          <p:nvPr/>
        </p:nvSpPr>
        <p:spPr>
          <a:xfrm>
            <a:off x="5169434" y="1840468"/>
            <a:ext cx="2298166" cy="369332"/>
          </a:xfrm>
          <a:prstGeom prst="rect">
            <a:avLst/>
          </a:prstGeom>
          <a:noFill/>
        </p:spPr>
        <p:txBody>
          <a:bodyPr wrap="square" rtlCol="0">
            <a:spAutoFit/>
          </a:bodyPr>
          <a:lstStyle/>
          <a:p>
            <a:r>
              <a:rPr lang="en-US" dirty="0">
                <a:solidFill>
                  <a:srgbClr val="0000FF"/>
                </a:solidFill>
              </a:rPr>
              <a:t>R</a:t>
            </a:r>
            <a:r>
              <a:rPr lang="en-US" dirty="0">
                <a:solidFill>
                  <a:srgbClr val="0000FF"/>
                </a:solidFill>
                <a:latin typeface="Consolas" panose="020B0609020204030204" pitchFamily="49" charset="0"/>
                <a:cs typeface="Consolas" panose="020B0609020204030204" pitchFamily="49" charset="0"/>
              </a:rPr>
              <a:t>1</a:t>
            </a:r>
            <a:r>
              <a:rPr lang="en-US" dirty="0">
                <a:solidFill>
                  <a:srgbClr val="0000FF"/>
                </a:solidFill>
              </a:rPr>
              <a:t>: second argument</a:t>
            </a:r>
          </a:p>
        </p:txBody>
      </p:sp>
      <p:sp>
        <p:nvSpPr>
          <p:cNvPr id="14" name="Freeform 13"/>
          <p:cNvSpPr/>
          <p:nvPr/>
        </p:nvSpPr>
        <p:spPr>
          <a:xfrm>
            <a:off x="2362200" y="4732085"/>
            <a:ext cx="4038600" cy="1249654"/>
          </a:xfrm>
          <a:custGeom>
            <a:avLst/>
            <a:gdLst>
              <a:gd name="connsiteX0" fmla="*/ 3949594 w 3949594"/>
              <a:gd name="connsiteY0" fmla="*/ 0 h 1163849"/>
              <a:gd name="connsiteX1" fmla="*/ 2543415 w 3949594"/>
              <a:gd name="connsiteY1" fmla="*/ 1160289 h 1163849"/>
              <a:gd name="connsiteX2" fmla="*/ 0 w 3949594"/>
              <a:gd name="connsiteY2" fmla="*/ 291993 h 1163849"/>
            </a:gdLst>
            <a:ahLst/>
            <a:cxnLst>
              <a:cxn ang="0">
                <a:pos x="connsiteX0" y="connsiteY0"/>
              </a:cxn>
              <a:cxn ang="0">
                <a:pos x="connsiteX1" y="connsiteY1"/>
              </a:cxn>
              <a:cxn ang="0">
                <a:pos x="connsiteX2" y="connsiteY2"/>
              </a:cxn>
            </a:cxnLst>
            <a:rect l="l" t="t" r="r" b="b"/>
            <a:pathLst>
              <a:path w="3949594" h="1163849">
                <a:moveTo>
                  <a:pt x="3949594" y="0"/>
                </a:moveTo>
                <a:cubicBezTo>
                  <a:pt x="3575637" y="555812"/>
                  <a:pt x="3201681" y="1111624"/>
                  <a:pt x="2543415" y="1160289"/>
                </a:cubicBezTo>
                <a:cubicBezTo>
                  <a:pt x="1885149" y="1208954"/>
                  <a:pt x="942574" y="750473"/>
                  <a:pt x="0" y="291993"/>
                </a:cubicBezTo>
              </a:path>
            </a:pathLst>
          </a:custGeom>
          <a:noFill/>
          <a:ln w="28575">
            <a:solidFill>
              <a:srgbClr val="FF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13336" y="5981738"/>
            <a:ext cx="1959072" cy="369332"/>
          </a:xfrm>
          <a:prstGeom prst="rect">
            <a:avLst/>
          </a:prstGeom>
          <a:noFill/>
        </p:spPr>
        <p:txBody>
          <a:bodyPr wrap="square" rtlCol="0">
            <a:spAutoFit/>
          </a:bodyPr>
          <a:lstStyle/>
          <a:p>
            <a:r>
              <a:rPr lang="en-US" dirty="0">
                <a:solidFill>
                  <a:srgbClr val="FF00FF"/>
                </a:solidFill>
              </a:rPr>
              <a:t>R0: Return Value</a:t>
            </a:r>
          </a:p>
        </p:txBody>
      </p:sp>
      <p:sp>
        <p:nvSpPr>
          <p:cNvPr id="9" name="TextBox 8"/>
          <p:cNvSpPr txBox="1"/>
          <p:nvPr/>
        </p:nvSpPr>
        <p:spPr>
          <a:xfrm>
            <a:off x="3155822" y="1129364"/>
            <a:ext cx="5988178"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smtClean="0"/>
              <a:t>This version uses fewer registers and is more efficient.</a:t>
            </a:r>
          </a:p>
          <a:p>
            <a:r>
              <a:rPr lang="en-US" sz="2000" dirty="0" smtClean="0"/>
              <a:t>But we use the previous version for illustration purpose</a:t>
            </a:r>
            <a:endParaRPr lang="en-US" sz="2000" dirty="0"/>
          </a:p>
        </p:txBody>
      </p:sp>
    </p:spTree>
    <p:extLst>
      <p:ext uri="{BB962C8B-B14F-4D97-AF65-F5344CB8AC3E}">
        <p14:creationId xmlns:p14="http://schemas.microsoft.com/office/powerpoint/2010/main" val="230782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200400" cy="414242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2400" b="1" dirty="0">
                <a:solidFill>
                  <a:schemeClr val="tx1"/>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onsolas" pitchFamily="49" charset="0"/>
              <a:cs typeface="Consolas" pitchFamily="49" charset="0"/>
            </a:endParaRP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0x08000128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0" idx="1"/>
          </p:cNvCxnSpPr>
          <p:nvPr/>
        </p:nvCxnSpPr>
        <p:spPr>
          <a:xfrm flipV="1">
            <a:off x="5638800" y="2528900"/>
            <a:ext cx="5893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429000"/>
            <a:ext cx="3200400" cy="9292"/>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26489373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onsolas" pitchFamily="49" charset="0"/>
              <a:cs typeface="Consolas" pitchFamily="49" charset="0"/>
            </a:endParaRP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0" idx="1"/>
          </p:cNvCxnSpPr>
          <p:nvPr/>
        </p:nvCxnSpPr>
        <p:spPr>
          <a:xfrm flipV="1">
            <a:off x="5638800" y="2528900"/>
            <a:ext cx="5893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46</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54" name="TextBox 53"/>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1" name="Straight Connector 40"/>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20497685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3" idx="1"/>
          </p:cNvCxnSpPr>
          <p:nvPr/>
        </p:nvCxnSpPr>
        <p:spPr>
          <a:xfrm flipV="1">
            <a:off x="5638800" y="2888940"/>
            <a:ext cx="589384"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47</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104143967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rgbClr val="FF0000"/>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0x0800012F</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3" idx="1"/>
          </p:cNvCxnSpPr>
          <p:nvPr/>
        </p:nvCxnSpPr>
        <p:spPr>
          <a:xfrm flipV="1">
            <a:off x="5638800" y="3248980"/>
            <a:ext cx="589384"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599744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78237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rgbClr val="FF0000"/>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4" idx="1"/>
          </p:cNvCxnSpPr>
          <p:nvPr/>
        </p:nvCxnSpPr>
        <p:spPr>
          <a:xfrm>
            <a:off x="5638800" y="3609020"/>
            <a:ext cx="590665" cy="6934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solidFill>
                  <a:srgbClr val="FF00FF"/>
                </a:solidFill>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sp>
        <p:nvSpPr>
          <p:cNvPr id="13" name="TextBox 12"/>
          <p:cNvSpPr txBox="1"/>
          <p:nvPr/>
        </p:nvSpPr>
        <p:spPr>
          <a:xfrm>
            <a:off x="990600" y="5460975"/>
            <a:ext cx="3356248" cy="646331"/>
          </a:xfrm>
          <a:prstGeom prst="rect">
            <a:avLst/>
          </a:prstGeom>
          <a:solidFill>
            <a:srgbClr val="0000FF"/>
          </a:solidFill>
        </p:spPr>
        <p:txBody>
          <a:bodyPr wrap="square" rtlCol="0">
            <a:spAutoFit/>
          </a:bodyPr>
          <a:lstStyle/>
          <a:p>
            <a:pPr algn="ctr"/>
            <a:r>
              <a:rPr lang="en-US" dirty="0">
                <a:solidFill>
                  <a:schemeClr val="bg1"/>
                </a:solidFill>
              </a:rPr>
              <a:t>Address of the next instruction after the branch is saved into LR.</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637010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Cortex-M Stack</a:t>
            </a:r>
          </a:p>
        </p:txBody>
      </p:sp>
      <p:sp>
        <p:nvSpPr>
          <p:cNvPr id="3" name="Content Placeholder 2"/>
          <p:cNvSpPr>
            <a:spLocks noGrp="1"/>
          </p:cNvSpPr>
          <p:nvPr>
            <p:ph idx="1"/>
          </p:nvPr>
        </p:nvSpPr>
        <p:spPr>
          <a:xfrm>
            <a:off x="457200" y="1219200"/>
            <a:ext cx="4419600" cy="4937760"/>
          </a:xfrm>
        </p:spPr>
        <p:txBody>
          <a:bodyPr>
            <a:normAutofit/>
          </a:bodyPr>
          <a:lstStyle/>
          <a:p>
            <a:r>
              <a:rPr lang="en-US" altLang="zh-CN" sz="2800" dirty="0" smtClean="0">
                <a:solidFill>
                  <a:srgbClr val="C00000"/>
                </a:solidFill>
              </a:rPr>
              <a:t>D</a:t>
            </a:r>
            <a:r>
              <a:rPr lang="en-US" sz="2800" dirty="0" smtClean="0">
                <a:solidFill>
                  <a:srgbClr val="C00000"/>
                </a:solidFill>
              </a:rPr>
              <a:t>escending stack</a:t>
            </a:r>
          </a:p>
          <a:p>
            <a:pPr lvl="1"/>
            <a:r>
              <a:rPr lang="en-US" sz="2500" dirty="0" smtClean="0">
                <a:solidFill>
                  <a:srgbClr val="C00000"/>
                </a:solidFill>
              </a:rPr>
              <a:t>Grows from top to bottom</a:t>
            </a:r>
            <a:endParaRPr lang="en-US" sz="2500" dirty="0">
              <a:solidFill>
                <a:srgbClr val="C00000"/>
              </a:solidFill>
            </a:endParaRPr>
          </a:p>
          <a:p>
            <a:r>
              <a:rPr lang="en-US" altLang="zh-CN" sz="2800" dirty="0" smtClean="0">
                <a:cs typeface="Courier New" pitchFamily="49" charset="0"/>
              </a:rPr>
              <a:t>S</a:t>
            </a:r>
            <a:r>
              <a:rPr lang="en-GB" sz="2800" dirty="0" smtClean="0">
                <a:cs typeface="Courier New" pitchFamily="49" charset="0"/>
              </a:rPr>
              <a:t>tack Pointer </a:t>
            </a:r>
            <a:r>
              <a:rPr lang="en-GB" sz="2800" dirty="0"/>
              <a:t>(SP) </a:t>
            </a:r>
            <a:r>
              <a:rPr lang="en-GB" sz="2800" dirty="0" smtClean="0"/>
              <a:t>(R13) contains memory address of top element of the stack </a:t>
            </a:r>
            <a:endParaRPr lang="en-GB" sz="2800" dirty="0">
              <a:cs typeface="Courier New" pitchFamily="49" charset="0"/>
            </a:endParaRPr>
          </a:p>
          <a:p>
            <a:pPr lvl="1"/>
            <a:r>
              <a:rPr lang="en-GB" sz="2400" dirty="0">
                <a:cs typeface="Courier New" pitchFamily="49" charset="0"/>
              </a:rPr>
              <a:t>decremented on </a:t>
            </a:r>
            <a:r>
              <a:rPr lang="en-GB" sz="2400" b="1" dirty="0">
                <a:solidFill>
                  <a:srgbClr val="C00000"/>
                </a:solidFill>
                <a:cs typeface="Courier New" pitchFamily="49" charset="0"/>
              </a:rPr>
              <a:t>PUSH</a:t>
            </a:r>
          </a:p>
          <a:p>
            <a:pPr lvl="1"/>
            <a:r>
              <a:rPr lang="en-GB" sz="2400" dirty="0">
                <a:cs typeface="Courier New" pitchFamily="49" charset="0"/>
              </a:rPr>
              <a:t>incremented on </a:t>
            </a:r>
            <a:r>
              <a:rPr lang="en-GB" sz="2400" b="1" dirty="0">
                <a:solidFill>
                  <a:srgbClr val="C00000"/>
                </a:solidFill>
                <a:cs typeface="Courier New" pitchFamily="49" charset="0"/>
              </a:rPr>
              <a:t>POP</a:t>
            </a:r>
          </a:p>
          <a:p>
            <a:r>
              <a:rPr lang="en-US" sz="2800" dirty="0" smtClean="0"/>
              <a:t>The </a:t>
            </a:r>
            <a:r>
              <a:rPr lang="en-US" sz="2800" dirty="0"/>
              <a:t>assembly file </a:t>
            </a:r>
            <a:r>
              <a:rPr lang="en-US" sz="2800" dirty="0" err="1"/>
              <a:t>startup.s</a:t>
            </a:r>
            <a:r>
              <a:rPr lang="en-US" sz="2800" dirty="0"/>
              <a:t> defines stack space and </a:t>
            </a:r>
            <a:r>
              <a:rPr lang="en-US" sz="2800" dirty="0" smtClean="0"/>
              <a:t>initializes </a:t>
            </a:r>
            <a:r>
              <a:rPr lang="en-US" sz="2800" dirty="0"/>
              <a:t>SP.</a:t>
            </a:r>
          </a:p>
          <a:p>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rgbClr val="FF0000"/>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4" idx="1"/>
          </p:cNvCxnSpPr>
          <p:nvPr/>
        </p:nvCxnSpPr>
        <p:spPr>
          <a:xfrm>
            <a:off x="5638800" y="3609020"/>
            <a:ext cx="590665" cy="6934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9</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28604247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0x0800013F</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27" idx="1"/>
          </p:cNvCxnSpPr>
          <p:nvPr/>
        </p:nvCxnSpPr>
        <p:spPr>
          <a:xfrm>
            <a:off x="5638800" y="3609020"/>
            <a:ext cx="590665" cy="10534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9</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436994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623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p:cNvCxnSpPr>
          <p:nvPr/>
        </p:nvCxnSpPr>
        <p:spPr>
          <a:xfrm>
            <a:off x="5638800" y="3609020"/>
            <a:ext cx="576064" cy="14135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23750798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0x08000146</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16" idx="1"/>
          </p:cNvCxnSpPr>
          <p:nvPr/>
        </p:nvCxnSpPr>
        <p:spPr>
          <a:xfrm>
            <a:off x="5638800" y="3609020"/>
            <a:ext cx="590665" cy="17735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27571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623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0x0800014A</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48" idx="1"/>
          </p:cNvCxnSpPr>
          <p:nvPr/>
        </p:nvCxnSpPr>
        <p:spPr>
          <a:xfrm>
            <a:off x="5638800" y="3609020"/>
            <a:ext cx="593488" cy="2133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2725126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8861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2" idx="1"/>
          </p:cNvCxnSpPr>
          <p:nvPr/>
        </p:nvCxnSpPr>
        <p:spPr>
          <a:xfrm>
            <a:off x="5638800" y="3609020"/>
            <a:ext cx="58938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solidFill>
                  <a:srgbClr val="FF00FF"/>
                </a:solidFill>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sp>
        <p:nvSpPr>
          <p:cNvPr id="54" name="TextBox 53"/>
          <p:cNvSpPr txBox="1"/>
          <p:nvPr/>
        </p:nvSpPr>
        <p:spPr>
          <a:xfrm>
            <a:off x="1066800" y="5537653"/>
            <a:ext cx="3320552" cy="646331"/>
          </a:xfrm>
          <a:prstGeom prst="rect">
            <a:avLst/>
          </a:prstGeom>
          <a:solidFill>
            <a:srgbClr val="0000FF"/>
          </a:solidFill>
        </p:spPr>
        <p:txBody>
          <a:bodyPr wrap="square" rtlCol="0">
            <a:spAutoFit/>
          </a:bodyPr>
          <a:lstStyle/>
          <a:p>
            <a:pPr algn="ctr"/>
            <a:r>
              <a:rPr lang="en-US" dirty="0">
                <a:solidFill>
                  <a:schemeClr val="bg1"/>
                </a:solidFill>
              </a:rPr>
              <a:t>Copy LR to PC when returning from a </a:t>
            </a:r>
            <a:r>
              <a:rPr lang="en-US" dirty="0" smtClean="0">
                <a:solidFill>
                  <a:schemeClr val="bg1"/>
                </a:solidFill>
              </a:rPr>
              <a:t>function!</a:t>
            </a:r>
            <a:endParaRPr lang="en-US" dirty="0">
              <a:solidFill>
                <a:schemeClr val="bg1"/>
              </a:solidFill>
            </a:endParaRPr>
          </a:p>
        </p:txBody>
      </p:sp>
      <p:cxnSp>
        <p:nvCxnSpPr>
          <p:cNvPr id="55" name="Straight Connector 54"/>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8" name="TextBox 57"/>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8163955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2" idx="1"/>
          </p:cNvCxnSpPr>
          <p:nvPr/>
        </p:nvCxnSpPr>
        <p:spPr>
          <a:xfrm>
            <a:off x="5638800" y="3609020"/>
            <a:ext cx="58938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1901827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40385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B ENDL</a:t>
            </a:r>
          </a:p>
          <a:p>
            <a:pPr>
              <a:buNone/>
            </a:pPr>
            <a:endParaRPr lang="en-GB" sz="2000" b="1" dirty="0">
              <a:solidFill>
                <a:srgbClr val="FF0000"/>
              </a:solidFill>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5" idx="1"/>
          </p:cNvCxnSpPr>
          <p:nvPr/>
        </p:nvCxnSpPr>
        <p:spPr>
          <a:xfrm>
            <a:off x="5638800" y="3609020"/>
            <a:ext cx="590665" cy="3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smtClean="0"/>
              <a:t>Program in Instruction memory</a:t>
            </a:r>
            <a:endParaRPr lang="en-GB" dirty="0"/>
          </a:p>
        </p:txBody>
      </p:sp>
    </p:spTree>
    <p:extLst>
      <p:ext uri="{BB962C8B-B14F-4D97-AF65-F5344CB8AC3E}">
        <p14:creationId xmlns:p14="http://schemas.microsoft.com/office/powerpoint/2010/main" val="33549580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Autofit/>
          </a:bodyPr>
          <a:lstStyle/>
          <a:p>
            <a:r>
              <a:rPr lang="en-GB" sz="2800" dirty="0" smtClean="0"/>
              <a:t>Stack</a:t>
            </a:r>
          </a:p>
          <a:p>
            <a:pPr lvl="1"/>
            <a:r>
              <a:rPr lang="en-GB" sz="2500" dirty="0" smtClean="0"/>
              <a:t>PUSH and POP operations</a:t>
            </a:r>
          </a:p>
          <a:p>
            <a:r>
              <a:rPr lang="en-US" sz="2800" dirty="0"/>
              <a:t>Calling a </a:t>
            </a:r>
            <a:r>
              <a:rPr lang="en-US" sz="2800" dirty="0" smtClean="0"/>
              <a:t>function</a:t>
            </a:r>
          </a:p>
          <a:p>
            <a:pPr lvl="1"/>
            <a:r>
              <a:rPr lang="en-US" sz="2500" dirty="0" smtClean="0"/>
              <a:t>Either BX, or PUSH(LR</a:t>
            </a:r>
            <a:r>
              <a:rPr lang="en-US" sz="2500" dirty="0"/>
              <a:t>)+POP(PC</a:t>
            </a:r>
            <a:r>
              <a:rPr lang="en-US" sz="2500" dirty="0" smtClean="0"/>
              <a:t>) in </a:t>
            </a:r>
            <a:r>
              <a:rPr lang="en-US" sz="2500" smtClean="0"/>
              <a:t>callee</a:t>
            </a:r>
            <a:endParaRPr lang="en-US" sz="2500" dirty="0" smtClean="0"/>
          </a:p>
          <a:p>
            <a:r>
              <a:rPr lang="en-US" sz="2800" dirty="0" smtClean="0"/>
              <a:t>Calling conventions</a:t>
            </a:r>
          </a:p>
          <a:p>
            <a:pPr lvl="1"/>
            <a:r>
              <a:rPr lang="en-US" sz="2500" dirty="0" smtClean="0"/>
              <a:t>R0-R3: scratch registers that can be changed by </a:t>
            </a:r>
            <a:r>
              <a:rPr lang="en-US" sz="2500" dirty="0" err="1" smtClean="0"/>
              <a:t>callee</a:t>
            </a:r>
            <a:endParaRPr lang="en-US" sz="2500" dirty="0" smtClean="0"/>
          </a:p>
          <a:p>
            <a:pPr lvl="1"/>
            <a:r>
              <a:rPr lang="en-US" sz="2500" dirty="0" smtClean="0"/>
              <a:t>R4-R11: caller expects their value to stay unchanged before and after a function call</a:t>
            </a:r>
          </a:p>
          <a:p>
            <a:r>
              <a:rPr lang="en-US" sz="2800" dirty="0" smtClean="0"/>
              <a:t>Passing arguments and returning a value</a:t>
            </a:r>
          </a:p>
          <a:p>
            <a:pPr lvl="1"/>
            <a:r>
              <a:rPr lang="en-US" sz="2500" dirty="0" smtClean="0"/>
              <a:t>Arguments passed in R0-R3, plus stack if necessary</a:t>
            </a:r>
          </a:p>
          <a:p>
            <a:pPr lvl="1"/>
            <a:r>
              <a:rPr lang="en-US" sz="2500" dirty="0" smtClean="0"/>
              <a:t>Value returned in R0-R3, depending on its size</a:t>
            </a:r>
          </a:p>
          <a:p>
            <a:pPr lvl="1"/>
            <a:endParaRPr lang="en-GB" sz="2500"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Tree>
    <p:extLst>
      <p:ext uri="{BB962C8B-B14F-4D97-AF65-F5344CB8AC3E}">
        <p14:creationId xmlns:p14="http://schemas.microsoft.com/office/powerpoint/2010/main" val="271905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a:latin typeface="Consolas" panose="020B0609020204030204" pitchFamily="49" charset="0"/>
                <a:cs typeface="Consolas" panose="020B0609020204030204" pitchFamily="49" charset="0"/>
              </a:rPr>
              <a:t>SP = SP-4   </a:t>
            </a:r>
            <a:r>
              <a:rPr lang="en-GB" sz="2400" dirty="0">
                <a:latin typeface="Cambria Math"/>
                <a:ea typeface="Cambria Math"/>
                <a:cs typeface="Consolas" panose="020B0609020204030204" pitchFamily="49" charset="0"/>
              </a:rPr>
              <a:t>⟶    Stack grows downward</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a:t>
            </a:r>
            <a:r>
              <a:rPr lang="en-US" altLang="zh-CN" sz="2400" dirty="0">
                <a:latin typeface="Cambria Math"/>
                <a:ea typeface="Cambria Math"/>
                <a:cs typeface="Consolas" panose="020B0609020204030204" pitchFamily="49" charset="0"/>
              </a:rPr>
              <a:t>Rd is pushed and assigned to</a:t>
            </a:r>
            <a:r>
              <a:rPr lang="en-GB" sz="2400" dirty="0">
                <a:latin typeface="Cambria Math"/>
                <a:ea typeface="Cambria Math"/>
                <a:cs typeface="Consolas" panose="020B0609020204030204" pitchFamily="49" charset="0"/>
              </a:rPr>
              <a:t> top element of </a:t>
            </a:r>
            <a:r>
              <a:rPr lang="en-GB" sz="2400" dirty="0" smtClean="0">
                <a:latin typeface="Cambria Math"/>
                <a:ea typeface="Cambria Math"/>
                <a:cs typeface="Consolas" panose="020B0609020204030204" pitchFamily="49" charset="0"/>
              </a:rPr>
              <a:t>stack </a:t>
            </a:r>
            <a:r>
              <a:rPr lang="en-US" altLang="zh-CN" sz="2400" dirty="0" smtClean="0">
                <a:latin typeface="Cambria Math"/>
                <a:ea typeface="Cambria Math"/>
                <a:cs typeface="Consolas" panose="020B0609020204030204" pitchFamily="49" charset="0"/>
              </a:rPr>
              <a:t>(C Syntax)</a:t>
            </a:r>
            <a:endParaRPr lang="en-GB" sz="2400" dirty="0">
              <a:latin typeface="Cambria Math"/>
              <a:ea typeface="Cambria Math"/>
              <a:cs typeface="Consolas" panose="020B0609020204030204" pitchFamily="49" charset="0"/>
            </a:endParaRPr>
          </a:p>
          <a:p>
            <a:pPr>
              <a:buNone/>
            </a:pPr>
            <a:endParaRPr lang="en-GB" sz="2800" b="1" dirty="0">
              <a:solidFill>
                <a:srgbClr val="FF0000"/>
              </a:solidFill>
              <a:latin typeface="Consolas" panose="020B0609020204030204" pitchFamily="49" charset="0"/>
              <a:cs typeface="Consolas" panose="020B0609020204030204" pitchFamily="49" charset="0"/>
            </a:endParaRPr>
          </a:p>
          <a:p>
            <a:pPr>
              <a:buNone/>
            </a:pPr>
            <a:r>
              <a:rPr lang="en-GB" sz="2800" b="1" dirty="0" smtClean="0">
                <a:solidFill>
                  <a:srgbClr val="FF0000"/>
                </a:solidFill>
                <a:latin typeface="Consolas" panose="020B0609020204030204" pitchFamily="49" charset="0"/>
                <a:cs typeface="Consolas" panose="020B0609020204030204" pitchFamily="49" charset="0"/>
              </a:rPr>
              <a:t>POP</a:t>
            </a:r>
            <a:r>
              <a:rPr lang="en-GB" sz="2800" dirty="0" smtClean="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(*SP)    </a:t>
            </a:r>
            <a:r>
              <a:rPr lang="en-GB" sz="2400" dirty="0">
                <a:latin typeface="Cambria Math"/>
                <a:ea typeface="Cambria Math"/>
                <a:cs typeface="Consolas" panose="020B0609020204030204" pitchFamily="49" charset="0"/>
              </a:rPr>
              <a:t>⟶    </a:t>
            </a:r>
            <a:r>
              <a:rPr lang="en-GB" sz="2400" dirty="0" smtClean="0">
                <a:latin typeface="Cambria Math"/>
                <a:ea typeface="Cambria Math"/>
                <a:cs typeface="Consolas" panose="020B0609020204030204" pitchFamily="49" charset="0"/>
              </a:rPr>
              <a:t>Top element of stack is popped and assigned to Rd </a:t>
            </a:r>
            <a:r>
              <a:rPr lang="en-US" altLang="zh-CN" sz="2400" dirty="0">
                <a:latin typeface="Cambria Math"/>
                <a:ea typeface="Cambria Math"/>
                <a:cs typeface="Consolas" panose="020B0609020204030204" pitchFamily="49" charset="0"/>
              </a:rPr>
              <a:t>(C Syntax)</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SP + 4   </a:t>
            </a:r>
            <a:r>
              <a:rPr lang="en-GB" sz="2400" dirty="0">
                <a:latin typeface="Cambria Math"/>
                <a:ea typeface="Cambria Math"/>
                <a:cs typeface="Consolas" panose="020B0609020204030204" pitchFamily="49" charset="0"/>
              </a:rPr>
              <a:t>⟶    Stack </a:t>
            </a:r>
            <a:r>
              <a:rPr lang="en-GB" sz="2400" dirty="0" smtClean="0">
                <a:latin typeface="Cambria Math"/>
                <a:ea typeface="Cambria Math"/>
                <a:cs typeface="Consolas" panose="020B0609020204030204" pitchFamily="49" charset="0"/>
              </a:rPr>
              <a:t>shrinks </a:t>
            </a:r>
            <a:r>
              <a:rPr lang="en-US" altLang="zh-CN" sz="2400" dirty="0" smtClean="0">
                <a:latin typeface="Cambria Math"/>
                <a:ea typeface="Cambria Math"/>
                <a:cs typeface="Consolas" panose="020B0609020204030204" pitchFamily="49" charset="0"/>
              </a:rPr>
              <a:t>upward</a:t>
            </a:r>
            <a:endParaRPr lang="en-GB" sz="2400" dirty="0">
              <a:latin typeface="Cambria Math"/>
              <a:ea typeface="Cambria Math"/>
              <a:cs typeface="Consolas" panose="020B0609020204030204" pitchFamily="49" charset="0"/>
            </a:endParaRPr>
          </a:p>
          <a:p>
            <a:pPr>
              <a:buNone/>
            </a:pPr>
            <a:endParaRPr lang="en-GB" sz="2800" b="1" dirty="0" smtClean="0">
              <a:solidFill>
                <a:srgbClr val="FF0000"/>
              </a:solidFill>
              <a:latin typeface="Consolas" panose="020B0609020204030204" pitchFamily="49" charset="0"/>
              <a:cs typeface="Consolas" panose="020B0609020204030204" pitchFamily="49" charset="0"/>
            </a:endParaRPr>
          </a:p>
          <a:p>
            <a:pPr lvl="1"/>
            <a:endParaRPr lang="en-GB" sz="27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Tree>
    <p:extLst>
      <p:ext uri="{BB962C8B-B14F-4D97-AF65-F5344CB8AC3E}">
        <p14:creationId xmlns:p14="http://schemas.microsoft.com/office/powerpoint/2010/main" val="424972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a:t>
            </a:r>
            <a:r>
              <a:rPr lang="en-GB" dirty="0" smtClean="0"/>
              <a:t>Swap </a:t>
            </a:r>
            <a:r>
              <a:rPr lang="en-GB" dirty="0"/>
              <a:t>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0" name="Rectangle 29"/>
          <p:cNvSpPr/>
          <p:nvPr/>
        </p:nvSpPr>
        <p:spPr>
          <a:xfrm>
            <a:off x="443880" y="1675288"/>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solidFill>
                  <a:schemeClr val="tx1"/>
                </a:solidFill>
                <a:latin typeface="Consolas" panose="020B0609020204030204" pitchFamily="49" charset="0"/>
                <a:cs typeface="Consolas" panose="020B0609020204030204" pitchFamily="49" charset="0"/>
              </a:rPr>
              <a:t>R1==0x11111111</a:t>
            </a:r>
          </a:p>
          <a:p>
            <a:pPr algn="ctr"/>
            <a:r>
              <a:rPr lang="en-US" sz="2400" dirty="0">
                <a:solidFill>
                  <a:schemeClr val="tx1"/>
                </a:solidFill>
                <a:latin typeface="Consolas" panose="020B0609020204030204" pitchFamily="49" charset="0"/>
                <a:cs typeface="Consolas" panose="020B0609020204030204" pitchFamily="49" charset="0"/>
              </a:rPr>
              <a:t>R2==</a:t>
            </a:r>
            <a:r>
              <a:rPr lang="en-US" sz="2400" dirty="0" smtClean="0">
                <a:solidFill>
                  <a:schemeClr val="tx1"/>
                </a:solidFill>
                <a:latin typeface="Consolas" panose="020B0609020204030204" pitchFamily="49" charset="0"/>
                <a:cs typeface="Consolas" panose="020B0609020204030204" pitchFamily="49" charset="0"/>
              </a:rPr>
              <a:t>0x22222222</a:t>
            </a:r>
            <a:endParaRPr lang="en-US" sz="2400" dirty="0">
              <a:solidFill>
                <a:schemeClr val="tx1"/>
              </a:solidFill>
              <a:latin typeface="Consolas" panose="020B0609020204030204" pitchFamily="49" charset="0"/>
              <a:cs typeface="Consolas" panose="020B0609020204030204" pitchFamily="49" charset="0"/>
            </a:endParaRPr>
          </a:p>
        </p:txBody>
      </p:sp>
      <p:sp>
        <p:nvSpPr>
          <p:cNvPr id="31" name="Rectangle 30"/>
          <p:cNvSpPr/>
          <p:nvPr/>
        </p:nvSpPr>
        <p:spPr>
          <a:xfrm>
            <a:off x="677570" y="1237054"/>
            <a:ext cx="2441694" cy="400110"/>
          </a:xfrm>
          <a:prstGeom prst="rect">
            <a:avLst/>
          </a:prstGeom>
        </p:spPr>
        <p:txBody>
          <a:bodyPr wrap="none">
            <a:spAutoFit/>
          </a:bodyPr>
          <a:lstStyle/>
          <a:p>
            <a:r>
              <a:rPr lang="en-US" sz="2000" dirty="0" smtClean="0">
                <a:latin typeface="Consolas" panose="020B0609020204030204" pitchFamily="49" charset="0"/>
                <a:cs typeface="Consolas" panose="020B0609020204030204" pitchFamily="49" charset="0"/>
              </a:rPr>
              <a:t>Before execution</a:t>
            </a:r>
            <a:endParaRPr lang="en-US" sz="2000" dirty="0"/>
          </a:p>
        </p:txBody>
      </p:sp>
    </p:spTree>
    <p:extLst>
      <p:ext uri="{BB962C8B-B14F-4D97-AF65-F5344CB8AC3E}">
        <p14:creationId xmlns:p14="http://schemas.microsoft.com/office/powerpoint/2010/main" val="69226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a:t>
            </a:r>
            <a:r>
              <a:rPr lang="en-GB" dirty="0" smtClean="0"/>
              <a:t>Swap </a:t>
            </a:r>
            <a:r>
              <a:rPr lang="en-GB" dirty="0"/>
              <a:t>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a:t>
            </a:r>
            <a:r>
              <a:rPr lang="en-GB" dirty="0" smtClean="0"/>
              <a:t>Swap </a:t>
            </a:r>
            <a:r>
              <a:rPr lang="en-GB" dirty="0"/>
              <a:t>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9</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smtClean="0">
                <a:solidFill>
                  <a:srgbClr val="C00000"/>
                </a:solidFill>
              </a:rPr>
              <a:t>PC</a:t>
            </a:r>
            <a:endParaRPr lang="en-US" dirty="0">
              <a:solidFill>
                <a:srgbClr val="C00000"/>
              </a:solidFill>
            </a:endParaRP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3417</TotalTime>
  <Words>3896</Words>
  <Application>Microsoft Office PowerPoint</Application>
  <PresentationFormat>On-screen Show (4:3)</PresentationFormat>
  <Paragraphs>1791</Paragraphs>
  <Slides>58</Slides>
  <Notes>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6" baseType="lpstr">
      <vt:lpstr>標楷體</vt:lpstr>
      <vt:lpstr>新細明體</vt:lpstr>
      <vt:lpstr>宋体</vt:lpstr>
      <vt:lpstr>华文新魏</vt:lpstr>
      <vt:lpstr>TimesTenLTStd-Italic</vt:lpstr>
      <vt:lpstr>TimesTenLTStd-Roman</vt:lpstr>
      <vt:lpstr>Arial</vt:lpstr>
      <vt:lpstr>Bookman Old Style</vt:lpstr>
      <vt:lpstr>Calibri</vt:lpstr>
      <vt:lpstr>Cambria Math</vt:lpstr>
      <vt:lpstr>Consolas</vt:lpstr>
      <vt:lpstr>Courier New</vt:lpstr>
      <vt:lpstr>Gill Sans MT</vt:lpstr>
      <vt:lpstr>Segoe UI</vt:lpstr>
      <vt:lpstr>Wingdings</vt:lpstr>
      <vt:lpstr>Wingdings 3</vt:lpstr>
      <vt:lpstr>Origin</vt:lpstr>
      <vt:lpstr>Visio</vt:lpstr>
      <vt:lpstr>PowerPoint Presentation</vt:lpstr>
      <vt:lpstr>Stack</vt:lpstr>
      <vt:lpstr>Tower of Hanoi</vt:lpstr>
      <vt:lpstr>Tower of Hanoi</vt:lpstr>
      <vt:lpstr>Cortex-M Stack</vt:lpstr>
      <vt:lpstr>Stack</vt:lpstr>
      <vt:lpstr>Example: Swap R1 &amp; R2</vt:lpstr>
      <vt:lpstr>Example: Swap R1 &amp; R2</vt:lpstr>
      <vt:lpstr>Example: Swap R1 &amp; R2</vt:lpstr>
      <vt:lpstr>Example: Swap R1 &amp; R2</vt:lpstr>
      <vt:lpstr>Example: Swap R1 &amp; R2</vt:lpstr>
      <vt:lpstr>PUSH/POP Multiple Registers</vt:lpstr>
      <vt:lpstr>Quiz</vt:lpstr>
      <vt:lpstr>Function</vt:lpstr>
      <vt:lpstr>Link Register</vt:lpstr>
      <vt:lpstr>Calling a function: Two Ways</vt:lpstr>
      <vt:lpstr>Notes on Previous Slide</vt:lpstr>
      <vt:lpstr>Calling a function: BX LR</vt:lpstr>
      <vt:lpstr>Calling a function: PUSH(LR)+POP(PC)</vt:lpstr>
      <vt:lpstr>Calling a function w/ Saving/Restoring R4-R11</vt:lpstr>
      <vt:lpstr>Nested Function Call w/ BX in Callee</vt:lpstr>
      <vt:lpstr>Nested Function Call w/ PUSH(LR)+POP(PC) in Callee</vt:lpstr>
      <vt:lpstr>Nested Function Call: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Arguments and Return Values</vt:lpstr>
      <vt:lpstr>On Conventions</vt:lpstr>
      <vt:lpstr>Calling a Function without Preserving R4-R11 </vt:lpstr>
      <vt:lpstr>Calling a Function, Preserving r4-r11 </vt:lpstr>
      <vt:lpstr>Passing Arguments via Registers R0-R3</vt:lpstr>
      <vt:lpstr>Additional Arguments Passed on Stack</vt:lpstr>
      <vt:lpstr>Example: R2 = R0*R0+R1*R1</vt:lpstr>
      <vt:lpstr>Redundancy?</vt:lpstr>
      <vt:lpstr>Example simplified: R0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Gu, Zonghua</cp:lastModifiedBy>
  <cp:revision>216</cp:revision>
  <dcterms:created xsi:type="dcterms:W3CDTF">2013-04-23T02:37:35Z</dcterms:created>
  <dcterms:modified xsi:type="dcterms:W3CDTF">2018-03-04T21:17:04Z</dcterms:modified>
</cp:coreProperties>
</file>