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3.xml" ContentType="application/vnd.openxmlformats-officedocument.theme+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1.xml" ContentType="application/vnd.openxmlformats-officedocument.presentationml.tags+xml"/>
  <Override PartName="/ppt/notesSlides/notesSlide10.xml" ContentType="application/vnd.openxmlformats-officedocument.presentationml.notesSlide+xml"/>
  <Override PartName="/ppt/tags/tag2.xml" ContentType="application/vnd.openxmlformats-officedocument.presentationml.tag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tags/tag3.xml" ContentType="application/vnd.openxmlformats-officedocument.presentationml.tags+xml"/>
  <Override PartName="/ppt/notesSlides/notesSlide17.xml" ContentType="application/vnd.openxmlformats-officedocument.presentationml.notesSlide+xml"/>
  <Override PartName="/ppt/tags/tag4.xml" ContentType="application/vnd.openxmlformats-officedocument.presentationml.tags+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 id="2147483686" r:id="rId3"/>
    <p:sldMasterId id="2147483701" r:id="rId4"/>
  </p:sldMasterIdLst>
  <p:notesMasterIdLst>
    <p:notesMasterId r:id="rId79"/>
  </p:notesMasterIdLst>
  <p:sldIdLst>
    <p:sldId id="344" r:id="rId5"/>
    <p:sldId id="376" r:id="rId6"/>
    <p:sldId id="379" r:id="rId7"/>
    <p:sldId id="370" r:id="rId8"/>
    <p:sldId id="259" r:id="rId9"/>
    <p:sldId id="276" r:id="rId10"/>
    <p:sldId id="282" r:id="rId11"/>
    <p:sldId id="281" r:id="rId12"/>
    <p:sldId id="284" r:id="rId13"/>
    <p:sldId id="367" r:id="rId14"/>
    <p:sldId id="365" r:id="rId15"/>
    <p:sldId id="371" r:id="rId16"/>
    <p:sldId id="372" r:id="rId17"/>
    <p:sldId id="363" r:id="rId18"/>
    <p:sldId id="366" r:id="rId19"/>
    <p:sldId id="364" r:id="rId20"/>
    <p:sldId id="288" r:id="rId21"/>
    <p:sldId id="289" r:id="rId22"/>
    <p:sldId id="369" r:id="rId23"/>
    <p:sldId id="354" r:id="rId24"/>
    <p:sldId id="291" r:id="rId25"/>
    <p:sldId id="292" r:id="rId26"/>
    <p:sldId id="293" r:id="rId27"/>
    <p:sldId id="294" r:id="rId28"/>
    <p:sldId id="295" r:id="rId29"/>
    <p:sldId id="296" r:id="rId30"/>
    <p:sldId id="297" r:id="rId31"/>
    <p:sldId id="298" r:id="rId32"/>
    <p:sldId id="299" r:id="rId33"/>
    <p:sldId id="300" r:id="rId34"/>
    <p:sldId id="355" r:id="rId35"/>
    <p:sldId id="356" r:id="rId36"/>
    <p:sldId id="357" r:id="rId37"/>
    <p:sldId id="358" r:id="rId38"/>
    <p:sldId id="359" r:id="rId39"/>
    <p:sldId id="360" r:id="rId40"/>
    <p:sldId id="362" r:id="rId41"/>
    <p:sldId id="381" r:id="rId42"/>
    <p:sldId id="361" r:id="rId43"/>
    <p:sldId id="375" r:id="rId44"/>
    <p:sldId id="317" r:id="rId45"/>
    <p:sldId id="318" r:id="rId46"/>
    <p:sldId id="319" r:id="rId47"/>
    <p:sldId id="378" r:id="rId48"/>
    <p:sldId id="320" r:id="rId49"/>
    <p:sldId id="321" r:id="rId50"/>
    <p:sldId id="329" r:id="rId51"/>
    <p:sldId id="322" r:id="rId52"/>
    <p:sldId id="330" r:id="rId53"/>
    <p:sldId id="323" r:id="rId54"/>
    <p:sldId id="324" r:id="rId55"/>
    <p:sldId id="325" r:id="rId56"/>
    <p:sldId id="326" r:id="rId57"/>
    <p:sldId id="327" r:id="rId58"/>
    <p:sldId id="373" r:id="rId59"/>
    <p:sldId id="374" r:id="rId60"/>
    <p:sldId id="399" r:id="rId61"/>
    <p:sldId id="382" r:id="rId62"/>
    <p:sldId id="383" r:id="rId63"/>
    <p:sldId id="384" r:id="rId64"/>
    <p:sldId id="385" r:id="rId65"/>
    <p:sldId id="386" r:id="rId66"/>
    <p:sldId id="387" r:id="rId67"/>
    <p:sldId id="388" r:id="rId68"/>
    <p:sldId id="389" r:id="rId69"/>
    <p:sldId id="390" r:id="rId70"/>
    <p:sldId id="391" r:id="rId71"/>
    <p:sldId id="392" r:id="rId72"/>
    <p:sldId id="393" r:id="rId73"/>
    <p:sldId id="394" r:id="rId74"/>
    <p:sldId id="395" r:id="rId75"/>
    <p:sldId id="396" r:id="rId76"/>
    <p:sldId id="397" r:id="rId77"/>
    <p:sldId id="398" r:id="rId7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u, Zonghua" initials="GZ" lastIdx="0" clrIdx="0">
    <p:extLst>
      <p:ext uri="{19B8F6BF-5375-455C-9EA6-DF929625EA0E}">
        <p15:presenceInfo xmlns:p15="http://schemas.microsoft.com/office/powerpoint/2012/main" userId="S-1-5-21-201074022-649947792-1237804090-32515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9" autoAdjust="0"/>
    <p:restoredTop sz="84219" autoAdjust="0"/>
  </p:normalViewPr>
  <p:slideViewPr>
    <p:cSldViewPr>
      <p:cViewPr varScale="1">
        <p:scale>
          <a:sx n="140" d="100"/>
          <a:sy n="140" d="100"/>
        </p:scale>
        <p:origin x="2372" y="92"/>
      </p:cViewPr>
      <p:guideLst>
        <p:guide orient="horz" pos="2160"/>
        <p:guide pos="2880"/>
      </p:guideLst>
    </p:cSldViewPr>
  </p:slideViewPr>
  <p:notesTextViewPr>
    <p:cViewPr>
      <p:scale>
        <a:sx n="1" d="1"/>
        <a:sy n="1" d="1"/>
      </p:scale>
      <p:origin x="0" y="0"/>
    </p:cViewPr>
  </p:notesTextViewPr>
  <p:sorterViewPr>
    <p:cViewPr>
      <p:scale>
        <a:sx n="200" d="100"/>
        <a:sy n="200" d="100"/>
      </p:scale>
      <p:origin x="0" y="-2246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slide" Target="slides/slide59.xml"/><Relationship Id="rId68" Type="http://schemas.openxmlformats.org/officeDocument/2006/relationships/slide" Target="slides/slide64.xml"/><Relationship Id="rId76" Type="http://schemas.openxmlformats.org/officeDocument/2006/relationships/slide" Target="slides/slide72.xml"/><Relationship Id="rId84" Type="http://schemas.openxmlformats.org/officeDocument/2006/relationships/tableStyles" Target="tableStyles.xml"/><Relationship Id="rId7" Type="http://schemas.openxmlformats.org/officeDocument/2006/relationships/slide" Target="slides/slide3.xml"/><Relationship Id="rId71" Type="http://schemas.openxmlformats.org/officeDocument/2006/relationships/slide" Target="slides/slide67.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slide" Target="slides/slide70.xml"/><Relationship Id="rId79" Type="http://schemas.openxmlformats.org/officeDocument/2006/relationships/notesMaster" Target="notesMasters/notesMaster1.xml"/><Relationship Id="rId5" Type="http://schemas.openxmlformats.org/officeDocument/2006/relationships/slide" Target="slides/slide1.xml"/><Relationship Id="rId61" Type="http://schemas.openxmlformats.org/officeDocument/2006/relationships/slide" Target="slides/slide57.xml"/><Relationship Id="rId82" Type="http://schemas.openxmlformats.org/officeDocument/2006/relationships/viewProps" Target="viewProps.xml"/><Relationship Id="rId19" Type="http://schemas.openxmlformats.org/officeDocument/2006/relationships/slide" Target="slides/slide15.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slide" Target="slides/slide73.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commentAuthors" Target="commentAuthors.xml"/><Relationship Id="rId85" Type="http://schemas.microsoft.com/office/2015/10/relationships/revisionInfo" Target="revisionInfo.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C6ADA89-DDB7-4B34-9CC4-0142EF220853}" type="datetimeFigureOut">
              <a:rPr lang="en-US" smtClean="0"/>
              <a:t>5/9/2018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6BBE812-4129-4690-BCA9-F960F9F01E17}" type="slidenum">
              <a:rPr lang="en-US" smtClean="0"/>
              <a:t>‹#›</a:t>
            </a:fld>
            <a:endParaRPr lang="en-US"/>
          </a:p>
        </p:txBody>
      </p:sp>
    </p:spTree>
    <p:extLst>
      <p:ext uri="{BB962C8B-B14F-4D97-AF65-F5344CB8AC3E}">
        <p14:creationId xmlns:p14="http://schemas.microsoft.com/office/powerpoint/2010/main" val="32677319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dirty="0"/>
              <a:t>{{Pause=2}} There are two ways to monitor the logic state of an input pin, which is attached to a push button. One is polling, and the other is interrupt. The polling method is like picking up your phone every few seconds, to check whether you are getting a call. The interrupt method is like waiting for the phone to ring. Apparently, the interrupt method is more efficient. You are free to do whatever you should do, and pick up the phone, only when it rings. </a:t>
            </a:r>
          </a:p>
          <a:p>
            <a:endParaRPr lang="en-US" dirty="0"/>
          </a:p>
          <a:p>
            <a:r>
              <a:rPr lang="en-US" dirty="0"/>
              <a:t>{{Pause=1}} Here is a simplified pseudocode of the polling method. In the while loop, software constantly reads the input of {{Pause=0.1}} the pin attached to the push button. It won’t exit the loop until the button is pressed.  After the program exits from the while loop, it turns on the LED. The polling method is a busy waiting approach, in which the processor repeatedly reads the input until the button is pressed. It is easy to see, the polling method is simple but inefficient.  </a:t>
            </a:r>
          </a:p>
          <a:p>
            <a:endParaRPr lang="en-US" dirty="0"/>
          </a:p>
          <a:p>
            <a:r>
              <a:rPr lang="en-US" dirty="0"/>
              <a:t>{{Pause=1}} The interrupt approach is much more efficient than polling.  If the user presses the button, an electrical signal, called interrupt request, is generated. When the processor receives the interrupt request, it automatically suspends the execution of the regular program, and starts the execution of a special defined function called interrupt handler. {{Pause=0.5}} After the interrupt handler completes, the processor restarts the execution of the regular program from where it was stopped. {{Pause=0.5}}  Why do we call it an interrupt? {{Pause=0.5}} Because the execution of the regular program is suspended, and the processor is forced to take care of an interrupt request. {{Pause=0.5}} This video explains how interrupts work.</a:t>
            </a:r>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D624DF53-3DD3-9F45-9E7E-472B96F1AB81}" type="slidenum">
              <a:rPr lang="en-US" smtClean="0"/>
              <a:pPr/>
              <a:t>2</a:t>
            </a:fld>
            <a:endParaRPr lang="en-US"/>
          </a:p>
        </p:txBody>
      </p:sp>
    </p:spTree>
    <p:extLst>
      <p:ext uri="{BB962C8B-B14F-4D97-AF65-F5344CB8AC3E}">
        <p14:creationId xmlns:p14="http://schemas.microsoft.com/office/powerpoint/2010/main" val="7966993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{{Pause=2}} A Cortex M microcontroller supports up to 256 interrupts. Each interrupt, except the interrupt reset, has an interrupt number. </a:t>
            </a:r>
          </a:p>
          <a:p>
            <a:pPr lvl="1"/>
            <a:r>
              <a:rPr lang="en-US" sz="1700" dirty="0" smtClean="0"/>
              <a:t>0-15 denote system exceptions, as defined by ARM</a:t>
            </a:r>
          </a:p>
          <a:p>
            <a:pPr lvl="1"/>
            <a:r>
              <a:rPr lang="en-US" sz="1700" dirty="0" smtClean="0"/>
              <a:t>16-255 denote peripheral interrupts, as </a:t>
            </a:r>
            <a:r>
              <a:rPr lang="en-US" sz="1800" dirty="0" smtClean="0"/>
              <a:t>defined by chip manufacturers. </a:t>
            </a:r>
          </a:p>
          <a:p>
            <a:endParaRPr lang="en-US" dirty="0"/>
          </a:p>
          <a:p>
            <a:r>
              <a:rPr lang="en-US" dirty="0"/>
              <a:t>The first 16 interrupts are system interrupts, also called system exceptions. Exceptions are the interrupts that come from the core. C M S I S defines all system exceptions by using negative values.  C M S I S stands for Cortex Microcontroller Software Interface Standard.</a:t>
            </a:r>
          </a:p>
          <a:p>
            <a:endParaRPr lang="en-US" dirty="0"/>
          </a:p>
          <a:p>
            <a:r>
              <a:rPr lang="en-US" dirty="0"/>
              <a:t>The rest 240 interrupts are peripheral interrupts, also called non-system exceptions. The peripheral interrupt number starts with 0</a:t>
            </a:r>
            <a:r>
              <a:rPr lang="en-US" dirty="0" smtClean="0"/>
              <a:t>. </a:t>
            </a:r>
            <a:endParaRPr lang="en-US" dirty="0"/>
          </a:p>
          <a:p>
            <a:endParaRPr lang="en-US" dirty="0"/>
          </a:p>
          <a:p>
            <a:r>
              <a:rPr lang="en-US" dirty="0"/>
              <a:t>This number scheme allows software to easily distinguish system exceptions and peripheral interrupts.</a:t>
            </a:r>
          </a:p>
          <a:p>
            <a:endParaRPr lang="en-US" dirty="0"/>
          </a:p>
          <a:p>
            <a:r>
              <a:rPr lang="en-US" dirty="0"/>
              <a:t>Peripheral interrupts are defined by chip manufacturers. The total number of peripheral interrupts supported varies among chips. </a:t>
            </a:r>
          </a:p>
          <a:p>
            <a:endParaRPr lang="en-US" dirty="0"/>
          </a:p>
          <a:p>
            <a:endParaRPr lang="en-US" dirty="0"/>
          </a:p>
        </p:txBody>
      </p:sp>
      <p:sp>
        <p:nvSpPr>
          <p:cNvPr id="4" name="Slide Number Placeholder 3"/>
          <p:cNvSpPr>
            <a:spLocks noGrp="1"/>
          </p:cNvSpPr>
          <p:nvPr>
            <p:ph type="sldNum" sz="quarter" idx="10"/>
          </p:nvPr>
        </p:nvSpPr>
        <p:spPr/>
        <p:txBody>
          <a:bodyPr/>
          <a:lstStyle/>
          <a:p>
            <a:fld id="{D624DF53-3DD3-9F45-9E7E-472B96F1AB81}" type="slidenum">
              <a:rPr lang="en-US" smtClean="0"/>
              <a:pPr/>
              <a:t>41</a:t>
            </a:fld>
            <a:endParaRPr lang="en-US"/>
          </a:p>
        </p:txBody>
      </p:sp>
    </p:spTree>
    <p:extLst>
      <p:ext uri="{BB962C8B-B14F-4D97-AF65-F5344CB8AC3E}">
        <p14:creationId xmlns:p14="http://schemas.microsoft.com/office/powerpoint/2010/main" val="14591139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{{Pause=2}}Several C M S I S functions use the interrupt number as an input parameters, such as the function of N V I C disable interrupt, and N V I C enable interrupt.  N V I C stands for Nested Vector Interrupt Controller.</a:t>
            </a:r>
          </a:p>
          <a:p>
            <a:endParaRPr lang="en-US" dirty="0"/>
          </a:p>
          <a:p>
            <a:r>
              <a:rPr lang="en-US" dirty="0"/>
              <a:t>On the other hand, when an interrupt is serviced, the current interrupt or exception number is recorded in the program status register (PSR).  However, the definition of interrupt numbers in PSR is different from the definition of interrupt number in C M S I S functions.  </a:t>
            </a:r>
          </a:p>
          <a:p>
            <a:endParaRPr lang="en-US" dirty="0"/>
          </a:p>
          <a:p>
            <a:r>
              <a:rPr lang="en-US" dirty="0"/>
              <a:t>Specifically, interrupt number of PSR  equals 16 plus the interrupt number for C M S I S. </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this video, when we say interrupt number, we mean the interrupt number defined for C M S I S</a:t>
            </a:r>
            <a:r>
              <a:rPr lang="en-US" dirty="0" smtClean="0"/>
              <a:t>. </a:t>
            </a:r>
            <a:r>
              <a:rPr lang="en-US" sz="1200" b="1" dirty="0" smtClean="0">
                <a:solidFill>
                  <a:srgbClr val="0000FF"/>
                </a:solidFill>
                <a:latin typeface="Consolas" panose="020B0609020204030204" pitchFamily="49" charset="0"/>
                <a:cs typeface="Consolas" panose="020B0609020204030204" pitchFamily="49" charset="0"/>
              </a:rPr>
              <a:t>Interrupt Number in PSR = 16 + Interrupt Number for CMSIS</a:t>
            </a:r>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D624DF53-3DD3-9F45-9E7E-472B96F1AB81}" type="slidenum">
              <a:rPr lang="en-US" smtClean="0"/>
              <a:pPr/>
              <a:t>42</a:t>
            </a:fld>
            <a:endParaRPr lang="en-US"/>
          </a:p>
        </p:txBody>
      </p:sp>
    </p:spTree>
    <p:extLst>
      <p:ext uri="{BB962C8B-B14F-4D97-AF65-F5344CB8AC3E}">
        <p14:creationId xmlns:p14="http://schemas.microsoft.com/office/powerpoint/2010/main" val="42614834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{{Pause=2}}For a given microprocessor, the definition of the interrupt numbers is usually given in its device header file. This is the interrupt number definition for STM 32 L4 Cortex-M4 microprocessors. It includes negative values for system exceptions, and non-negative values for peripheral interrupts. </a:t>
            </a:r>
          </a:p>
        </p:txBody>
      </p:sp>
      <p:sp>
        <p:nvSpPr>
          <p:cNvPr id="4" name="Slide Number Placeholder 3"/>
          <p:cNvSpPr>
            <a:spLocks noGrp="1"/>
          </p:cNvSpPr>
          <p:nvPr>
            <p:ph type="sldNum" sz="quarter" idx="10"/>
          </p:nvPr>
        </p:nvSpPr>
        <p:spPr/>
        <p:txBody>
          <a:bodyPr/>
          <a:lstStyle/>
          <a:p>
            <a:fld id="{D624DF53-3DD3-9F45-9E7E-472B96F1AB81}" type="slidenum">
              <a:rPr lang="en-US" smtClean="0"/>
              <a:pPr/>
              <a:t>43</a:t>
            </a:fld>
            <a:endParaRPr lang="en-US"/>
          </a:p>
        </p:txBody>
      </p:sp>
    </p:spTree>
    <p:extLst>
      <p:ext uri="{BB962C8B-B14F-4D97-AF65-F5344CB8AC3E}">
        <p14:creationId xmlns:p14="http://schemas.microsoft.com/office/powerpoint/2010/main" val="37139836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{{Pause=2}} Enabling a system exception is different from enabling a peripheral interrupt. There is no centralized enabling/disabling registers for system exceptions.  Some system exceptions, such as reset and hard fault, cannot be disabled. They are always enabled.  The other system exceptions can be enabled or disabled by their corresponding module, such as system timer.</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On the other hand, the enabling and disabling all peripheral interrupts are implemented by modifying two sets of registers: ISER registers and ICER registers. Specifically, ISER registers are used to enable peripheral interrupts. ICER registers are used to disable peripheral </a:t>
            </a:r>
            <a:r>
              <a:rPr lang="en-US" dirty="0" smtClean="0"/>
              <a:t>interrupts Centralized register arrays for enabling/disabling</a:t>
            </a:r>
          </a:p>
          <a:p>
            <a:endParaRPr lang="en-US" dirty="0"/>
          </a:p>
          <a:p>
            <a:endParaRPr lang="en-US" dirty="0"/>
          </a:p>
        </p:txBody>
      </p:sp>
      <p:sp>
        <p:nvSpPr>
          <p:cNvPr id="4" name="Slide Number Placeholder 3"/>
          <p:cNvSpPr>
            <a:spLocks noGrp="1"/>
          </p:cNvSpPr>
          <p:nvPr>
            <p:ph type="sldNum" sz="quarter" idx="10"/>
          </p:nvPr>
        </p:nvSpPr>
        <p:spPr/>
        <p:txBody>
          <a:bodyPr/>
          <a:lstStyle/>
          <a:p>
            <a:fld id="{D624DF53-3DD3-9F45-9E7E-472B96F1AB81}" type="slidenum">
              <a:rPr lang="en-US" smtClean="0"/>
              <a:pPr/>
              <a:t>45</a:t>
            </a:fld>
            <a:endParaRPr lang="en-US"/>
          </a:p>
        </p:txBody>
      </p:sp>
    </p:spTree>
    <p:extLst>
      <p:ext uri="{BB962C8B-B14F-4D97-AF65-F5344CB8AC3E}">
        <p14:creationId xmlns:p14="http://schemas.microsoft.com/office/powerpoint/2010/main" val="1996681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{{Pause=2}}We can enable a peripheral interrupt by writing 1 to the corresponding bit of the ISER register. {{Pause=0.5}} ISER stands for interrupt set enable register. For example, we will show how to enable the interrupt Timer 7. </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The interrupt number of Timer 7 is 44 for STM 32 L1 processor. ISER0 enables interrupts 0 to 31. ISER1 enables interrupts 32 to 63.  To enable interrupt 44, we need to set bit 12 of ISER1 to 1. </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Note that, write 0 to a bit in a ISER register does not disable the corresponding interrupt. </a:t>
            </a:r>
          </a:p>
          <a:p>
            <a:endParaRPr lang="en-US" sz="1200" b="0" i="0" u="none" strike="noStrike" kern="1200" baseline="0" dirty="0">
              <a:solidFill>
                <a:schemeClr val="tx1"/>
              </a:solidFill>
              <a:latin typeface="+mn-lt"/>
              <a:ea typeface="+mn-ea"/>
              <a:cs typeface="+mn-cs"/>
            </a:endParaRPr>
          </a:p>
          <a:p>
            <a:endParaRPr lang="en-US" sz="1200" b="0" i="0" u="none" strike="noStrike"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D624DF53-3DD3-9F45-9E7E-472B96F1AB81}" type="slidenum">
              <a:rPr lang="en-US" smtClean="0"/>
              <a:pPr/>
              <a:t>46</a:t>
            </a:fld>
            <a:endParaRPr lang="en-US"/>
          </a:p>
        </p:txBody>
      </p:sp>
    </p:spTree>
    <p:extLst>
      <p:ext uri="{BB962C8B-B14F-4D97-AF65-F5344CB8AC3E}">
        <p14:creationId xmlns:p14="http://schemas.microsoft.com/office/powerpoint/2010/main" val="32105291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{{Pause=2}}Similarly, we can disable a peripheral interrupt by writing 1 to the corresponding bit of the ICER register. {{Pause=0.5}} ICER stands for the interrupt set disable register. </a:t>
            </a:r>
          </a:p>
          <a:p>
            <a:endParaRPr lang="en-US" dirty="0"/>
          </a:p>
          <a:p>
            <a:r>
              <a:rPr lang="en-US" dirty="0"/>
              <a:t>The interrupt number of Timer 7 is 44. To enable interrupt 44, we need to set bit 12 of ICER1 to 1. {{Pause=0.5}} Note that writing 1 to a bit in ICER disables the corresponding interrupt. Writing 0 to ICER has no impacts.</a:t>
            </a:r>
          </a:p>
          <a:p>
            <a:endParaRPr lang="en-US" dirty="0"/>
          </a:p>
          <a:p>
            <a:r>
              <a:rPr lang="en-US" dirty="0"/>
              <a:t>Separating enable bits and disable bits in two separate sets of registers, ICER and ISER, provides great convenience for software programmers. It allows us to enable or disable an interrupt flexibly, without worrying about writing zero to the other bits in the target register. </a:t>
            </a:r>
          </a:p>
          <a:p>
            <a:endParaRPr lang="en-US" dirty="0"/>
          </a:p>
        </p:txBody>
      </p:sp>
      <p:sp>
        <p:nvSpPr>
          <p:cNvPr id="4" name="Slide Number Placeholder 3"/>
          <p:cNvSpPr>
            <a:spLocks noGrp="1"/>
          </p:cNvSpPr>
          <p:nvPr>
            <p:ph type="sldNum" sz="quarter" idx="10"/>
          </p:nvPr>
        </p:nvSpPr>
        <p:spPr/>
        <p:txBody>
          <a:bodyPr/>
          <a:lstStyle/>
          <a:p>
            <a:fld id="{D624DF53-3DD3-9F45-9E7E-472B96F1AB81}" type="slidenum">
              <a:rPr lang="en-US" smtClean="0"/>
              <a:pPr/>
              <a:t>48</a:t>
            </a:fld>
            <a:endParaRPr lang="en-US"/>
          </a:p>
        </p:txBody>
      </p:sp>
    </p:spTree>
    <p:extLst>
      <p:ext uri="{BB962C8B-B14F-4D97-AF65-F5344CB8AC3E}">
        <p14:creationId xmlns:p14="http://schemas.microsoft.com/office/powerpoint/2010/main" val="93687520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t>, without worrying about writing zero to the other bits in the target register</a:t>
            </a:r>
            <a:endParaRPr lang="en-US" dirty="0"/>
          </a:p>
        </p:txBody>
      </p:sp>
      <p:sp>
        <p:nvSpPr>
          <p:cNvPr id="4" name="Slide Number Placeholder 3"/>
          <p:cNvSpPr>
            <a:spLocks noGrp="1"/>
          </p:cNvSpPr>
          <p:nvPr>
            <p:ph type="sldNum" sz="quarter" idx="10"/>
          </p:nvPr>
        </p:nvSpPr>
        <p:spPr/>
        <p:txBody>
          <a:bodyPr/>
          <a:lstStyle/>
          <a:p>
            <a:fld id="{A6BBE812-4129-4690-BCA9-F960F9F01E17}" type="slidenum">
              <a:rPr lang="en-US" smtClean="0"/>
              <a:t>49</a:t>
            </a:fld>
            <a:endParaRPr lang="en-US"/>
          </a:p>
        </p:txBody>
      </p:sp>
    </p:spTree>
    <p:extLst>
      <p:ext uri="{BB962C8B-B14F-4D97-AF65-F5344CB8AC3E}">
        <p14:creationId xmlns:p14="http://schemas.microsoft.com/office/powerpoint/2010/main" val="368335038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{{Pause=2}} In this slide, we will summarize how to enable or disable a peripheral interrupt. As discussed previously, the interrupt number of all peripherals is larger than or equal to zero. </a:t>
            </a:r>
          </a:p>
          <a:p>
            <a:endParaRPr lang="en-US" dirty="0"/>
          </a:p>
          <a:p>
            <a:r>
              <a:rPr lang="en-US" dirty="0"/>
              <a:t>There are two approaches to enable or disable a peripheral interrupt. </a:t>
            </a:r>
          </a:p>
          <a:p>
            <a:endParaRPr lang="en-US" dirty="0"/>
          </a:p>
          <a:p>
            <a:r>
              <a:rPr lang="en-US" dirty="0"/>
              <a:t>In the first approach, we can use the NVIC Enable and  Disable  functions. These two functions are provided in the ARM Cortex core header file.</a:t>
            </a:r>
          </a:p>
          <a:p>
            <a:endParaRPr lang="en-US" dirty="0"/>
          </a:p>
          <a:p>
            <a:r>
              <a:rPr lang="en-US" dirty="0"/>
              <a:t>In the second approach, we can directly set the corresponding bit in the ISER or ICER register. </a:t>
            </a:r>
          </a:p>
          <a:p>
            <a:endParaRPr lang="en-US" dirty="0"/>
          </a:p>
          <a:p>
            <a:r>
              <a:rPr lang="en-US" dirty="0"/>
              <a:t>To enable a given peripheral interrupt </a:t>
            </a:r>
            <a:r>
              <a:rPr lang="en-US" dirty="0" err="1"/>
              <a:t>IRQn</a:t>
            </a:r>
            <a:r>
              <a:rPr lang="en-US" dirty="0"/>
              <a:t>, we can divide it by 32 to find out in which ISER register the target enable bit is located. This is because each ISER register has 32 bits. Thus, each ISER register can enable 32 interrupts.  The bit offset within the target ISER register is determined by the result of </a:t>
            </a:r>
            <a:r>
              <a:rPr lang="en-US" dirty="0" err="1"/>
              <a:t>IRQn</a:t>
            </a:r>
            <a:r>
              <a:rPr lang="en-US" dirty="0"/>
              <a:t> mod 32. </a:t>
            </a:r>
          </a:p>
          <a:p>
            <a:endParaRPr lang="en-US" dirty="0"/>
          </a:p>
          <a:p>
            <a:r>
              <a:rPr lang="en-US" dirty="0"/>
              <a:t>A better solution is to use the shift and bit-wise logic &amp; operation, instead of the division and modulus operations. This new approach tends to run faster.</a:t>
            </a:r>
          </a:p>
          <a:p>
            <a:endParaRPr lang="en-US" dirty="0"/>
          </a:p>
          <a:p>
            <a:r>
              <a:rPr lang="en-US" dirty="0"/>
              <a:t>Similarly, we can directly set the corresponding bit in the target ICER register to disable interrupt </a:t>
            </a:r>
            <a:r>
              <a:rPr lang="en-US" dirty="0" err="1"/>
              <a:t>IRQn</a:t>
            </a:r>
            <a:r>
              <a:rPr lang="en-US" dirty="0"/>
              <a:t>. </a:t>
            </a:r>
          </a:p>
          <a:p>
            <a:endParaRPr lang="en-US" dirty="0"/>
          </a:p>
        </p:txBody>
      </p:sp>
      <p:sp>
        <p:nvSpPr>
          <p:cNvPr id="4" name="Slide Number Placeholder 3"/>
          <p:cNvSpPr>
            <a:spLocks noGrp="1"/>
          </p:cNvSpPr>
          <p:nvPr>
            <p:ph type="sldNum" sz="quarter" idx="10"/>
          </p:nvPr>
        </p:nvSpPr>
        <p:spPr/>
        <p:txBody>
          <a:bodyPr/>
          <a:lstStyle/>
          <a:p>
            <a:fld id="{D624DF53-3DD3-9F45-9E7E-472B96F1AB81}" type="slidenum">
              <a:rPr lang="en-US" smtClean="0"/>
              <a:pPr/>
              <a:t>50</a:t>
            </a:fld>
            <a:endParaRPr lang="en-US"/>
          </a:p>
        </p:txBody>
      </p:sp>
    </p:spTree>
    <p:extLst>
      <p:ext uri="{BB962C8B-B14F-4D97-AF65-F5344CB8AC3E}">
        <p14:creationId xmlns:p14="http://schemas.microsoft.com/office/powerpoint/2010/main" val="143966774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{{Pause=2}}What should the processor do if multiple interrupts arrive at the same time?  ARM processors allow software to set priority levels for almost every interrupt.  Accordingly, interrupts that needs to be responded more urgently than others, will be serviced quickly.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For ARM Cortex processors, numerically low priority values are used to specify logically high interrupt priorities. In other words, a lower priority value represents a higher urgency. This is very counterintuitive.</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For example, if the priority value of interrupt A is 5, and the priority value of interrupt B is 2, then B has a higher urgency than A. Therefore, the processor will service B first if interrupt A and B arrive at the same time.</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priority of some interrupts are fixed. Specifically, the priority of three system exceptions, including reset, non-</a:t>
            </a:r>
            <a:r>
              <a:rPr lang="en-US" sz="1200" b="0" i="0" kern="1200" dirty="0" err="1">
                <a:solidFill>
                  <a:schemeClr val="tx1"/>
                </a:solidFill>
                <a:effectLst/>
                <a:latin typeface="+mn-lt"/>
                <a:ea typeface="+mn-ea"/>
                <a:cs typeface="+mn-cs"/>
              </a:rPr>
              <a:t>masktable</a:t>
            </a:r>
            <a:r>
              <a:rPr lang="en-US" sz="1200" b="0" i="0" kern="1200" dirty="0">
                <a:solidFill>
                  <a:schemeClr val="tx1"/>
                </a:solidFill>
                <a:effectLst/>
                <a:latin typeface="+mn-lt"/>
                <a:ea typeface="+mn-ea"/>
                <a:cs typeface="+mn-cs"/>
              </a:rPr>
              <a:t> interrupt (NMI), and hard fault, are fixed. Their priority levels are negative, and they have the highest urgency.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priority level of all the other interrupts are adjustable.</a:t>
            </a:r>
          </a:p>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624DF53-3DD3-9F45-9E7E-472B96F1AB81}" type="slidenum">
              <a:rPr lang="en-US" smtClean="0"/>
              <a:pPr/>
              <a:t>51</a:t>
            </a:fld>
            <a:endParaRPr lang="en-US"/>
          </a:p>
        </p:txBody>
      </p:sp>
    </p:spTree>
    <p:extLst>
      <p:ext uri="{BB962C8B-B14F-4D97-AF65-F5344CB8AC3E}">
        <p14:creationId xmlns:p14="http://schemas.microsoft.com/office/powerpoint/2010/main" val="47688314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{{Pause=2}}ARM Cortex-M processors use a byte to represent the priority level. Therefore, it allows a maximum of 256 different priority levels, ranging from priority 0 to priority 255. However, the total number of available priority levels depends on the manufacturer. </a:t>
            </a:r>
          </a:p>
          <a:p>
            <a:endParaRPr lang="en-US" dirty="0"/>
          </a:p>
          <a:p>
            <a:r>
              <a:rPr lang="en-US" dirty="0"/>
              <a:t>For example, STM 32 L4 processors implement four priority bits, which are placed as the most significant bits of the priority byte. Therefore, the N V I C module of STM 32 L4 supports up to 16 interrupt priority levels for peripherals. </a:t>
            </a:r>
          </a:p>
          <a:p>
            <a:endParaRPr lang="en-US" dirty="0"/>
          </a:p>
          <a:p>
            <a:r>
              <a:rPr lang="en-US" dirty="0"/>
              <a:t>In addition, the priority bits are divided into two parts, including preempt priority and sub priority. By default, the preempt priority has the upper two bits, and the sub-priority has the lower two bits. However, the number of bits assigned to each part is configurable. </a:t>
            </a:r>
          </a:p>
          <a:p>
            <a:endParaRPr lang="en-US" dirty="0"/>
          </a:p>
          <a:p>
            <a:r>
              <a:rPr lang="en-US" dirty="0"/>
              <a:t>The preempt priority defines whether an interrupt can preempt an already executing interrupt. In other words, preempt priority determines if one interrupt can preempt another. </a:t>
            </a:r>
          </a:p>
          <a:p>
            <a:endParaRPr lang="en-US" dirty="0"/>
          </a:p>
          <a:p>
            <a:r>
              <a:rPr lang="en-US" dirty="0"/>
              <a:t>The sub priority determines which interrupt will be handled first, when two interrupts of the same preempt priority arrive at the same time. That is to say, the sub priority is used, only when two interrupts with the same preempt priority value are pending. Specifically, the interrupt with the lower sub priority value will be handled first.</a:t>
            </a:r>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D624DF53-3DD3-9F45-9E7E-472B96F1AB81}" type="slidenum">
              <a:rPr lang="en-US" smtClean="0"/>
              <a:pPr/>
              <a:t>52</a:t>
            </a:fld>
            <a:endParaRPr lang="en-US"/>
          </a:p>
        </p:txBody>
      </p:sp>
    </p:spTree>
    <p:extLst>
      <p:ext uri="{BB962C8B-B14F-4D97-AF65-F5344CB8AC3E}">
        <p14:creationId xmlns:p14="http://schemas.microsoft.com/office/powerpoint/2010/main" val="14241197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dirty="0"/>
              <a:t>{{Pause=2}} The Nested Vectored Interrupt Controller (NVIC),  prioritizes and handles all interrupts.  When we press the push button connected to the pin PA 3, the hardware generates an electrical signal, called interrupt request, E X T I 3. When N V I C receives the interrupt request, it forces the processor to jump to, and execute, a special piece of code, called an interrupt service routine, or an interrupt handler. Specifically, the processor will execute the function named E X T I 3  IRQ Handler. {{Pause=1}}  The entry points of all interrupt service routines, are stored in a special table. This special table is called an interrupt vector table. The interrupt vector table is stored at a pre-defined area, in the memory. For ARM Cortex processors, the interrupt vector table starts at the memory address 4. By default, the interrupt vector table is mapped to the lowest address of the internal flash memory. However, software can re-map it to a different location, such as internal SRAM. </a:t>
            </a:r>
          </a:p>
          <a:p>
            <a:endParaRPr lang="en-US" dirty="0"/>
          </a:p>
          <a:p>
            <a:r>
              <a:rPr lang="en-US" dirty="0"/>
              <a:t>{{Pause=1}} To understand interrupts, the concept of interrupt vector table is very important. The interrupt vector table holds an array of memory addresses. Each entry in the interrupt vector table is four bytes long. Each entry contains the starting memory address of an interrupt service routine. To put it simply, the interrupt vector table holds an array of function pointers.  </a:t>
            </a:r>
          </a:p>
          <a:p>
            <a:endParaRPr lang="en-US" dirty="0"/>
          </a:p>
          <a:p>
            <a:r>
              <a:rPr lang="en-US" dirty="0"/>
              <a:t>{{Pause=2}} Every type of interrupt is assigned a number, called interrupt number. The interrupt number is used to index into the interrupt vector table. When interrupt x is triggered, N V I C uses the interrupt number x, as the index value, to look up the interrupt vector table, finds the memory address of the corresponding interrupt service routine for interrupt x, and forces the processor to jump to and execute this interrupt service routine.</a:t>
            </a: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624DF53-3DD3-9F45-9E7E-472B96F1AB81}"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10118576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{{Pause=2}} Again, the priority is stored as the most significant four bits of the interrupt priority byte. For example, the statement NVIC Set Priority (7, 6) will set the  priority  byte of interrupt 7 to 01100000 in binary, or 96 in decimal.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In the NVIC data structure, the interrupt priority registers are mapped to a byte array. Each register holds four priority bytes. The NVIC Set Priority statement is equivalent to the following C statement. First, we shifts left, the priority value four bits, and then store the result in the corresponding interrupt priority byte.</a:t>
            </a:r>
          </a:p>
        </p:txBody>
      </p:sp>
      <p:sp>
        <p:nvSpPr>
          <p:cNvPr id="4" name="Slide Number Placeholder 3"/>
          <p:cNvSpPr>
            <a:spLocks noGrp="1"/>
          </p:cNvSpPr>
          <p:nvPr>
            <p:ph type="sldNum" sz="quarter" idx="10"/>
          </p:nvPr>
        </p:nvSpPr>
        <p:spPr/>
        <p:txBody>
          <a:bodyPr/>
          <a:lstStyle/>
          <a:p>
            <a:fld id="{D624DF53-3DD3-9F45-9E7E-472B96F1AB81}" type="slidenum">
              <a:rPr lang="en-US" smtClean="0"/>
              <a:pPr/>
              <a:t>53</a:t>
            </a:fld>
            <a:endParaRPr lang="en-US"/>
          </a:p>
        </p:txBody>
      </p:sp>
    </p:spTree>
    <p:extLst>
      <p:ext uri="{BB962C8B-B14F-4D97-AF65-F5344CB8AC3E}">
        <p14:creationId xmlns:p14="http://schemas.microsoft.com/office/powerpoint/2010/main" val="366460374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{{Pause=2}}. Within an interrupt priority byte, the number of bits in the preemption priority field and the sub-priority field can be configured by software. </a:t>
            </a:r>
          </a:p>
          <a:p>
            <a:endParaRPr lang="en-US" dirty="0"/>
          </a:p>
          <a:p>
            <a:r>
              <a:rPr lang="en-US" dirty="0"/>
              <a:t>For STM 32 L4 processors, there are two bits in each field. However, we can use the function NVIC Set Priority Grouping to change the size of each field. This function will change the A I R C R, register, after performing a sequence of unlocking process. A I R C R, stands for Application Interrupt and Reset Control Register.</a:t>
            </a:r>
          </a:p>
          <a:p>
            <a:endParaRPr lang="en-US" dirty="0"/>
          </a:p>
          <a:p>
            <a:r>
              <a:rPr lang="en-US" dirty="0"/>
              <a:t>For example, if the input n is 4, we set all 4 bits to the preemption priority. As result, the preemption priority has a total of 16 priority levels. </a:t>
            </a:r>
          </a:p>
        </p:txBody>
      </p:sp>
      <p:sp>
        <p:nvSpPr>
          <p:cNvPr id="4" name="Slide Number Placeholder 3"/>
          <p:cNvSpPr>
            <a:spLocks noGrp="1"/>
          </p:cNvSpPr>
          <p:nvPr>
            <p:ph type="sldNum" sz="quarter" idx="10"/>
          </p:nvPr>
        </p:nvSpPr>
        <p:spPr/>
        <p:txBody>
          <a:bodyPr/>
          <a:lstStyle/>
          <a:p>
            <a:fld id="{D624DF53-3DD3-9F45-9E7E-472B96F1AB81}" type="slidenum">
              <a:rPr lang="en-US" smtClean="0"/>
              <a:pPr/>
              <a:t>54</a:t>
            </a:fld>
            <a:endParaRPr lang="en-US"/>
          </a:p>
        </p:txBody>
      </p:sp>
    </p:spTree>
    <p:extLst>
      <p:ext uri="{BB962C8B-B14F-4D97-AF65-F5344CB8AC3E}">
        <p14:creationId xmlns:p14="http://schemas.microsoft.com/office/powerpoint/2010/main" val="4238089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{{Pause=2}}In embedded systems, we often have to perform some critical operations, in which data should not be corrupted by other interrupts. Therefore, we need to disable all interrupts with less urgency to ensure that the execution of the critical code will not be interrupts by other interrupts.</a:t>
            </a:r>
          </a:p>
          <a:p>
            <a:endParaRPr lang="en-US" dirty="0"/>
          </a:p>
          <a:p>
            <a:r>
              <a:rPr lang="en-US" dirty="0"/>
              <a:t>We can use the Base Priority Mask Register(BASEPRI) to achieve the protection of critical code.  In this example, we disable all interrupts with a priority value of 5 or higher. After executing the critical code, we can remove the interrupt masking by resetting the BASEPRI register to zero.</a:t>
            </a:r>
          </a:p>
          <a:p>
            <a:endParaRPr lang="en-US" dirty="0"/>
          </a:p>
        </p:txBody>
      </p:sp>
      <p:sp>
        <p:nvSpPr>
          <p:cNvPr id="4" name="Slide Number Placeholder 3"/>
          <p:cNvSpPr>
            <a:spLocks noGrp="1"/>
          </p:cNvSpPr>
          <p:nvPr>
            <p:ph type="sldNum" sz="quarter" idx="10"/>
          </p:nvPr>
        </p:nvSpPr>
        <p:spPr/>
        <p:txBody>
          <a:bodyPr/>
          <a:lstStyle/>
          <a:p>
            <a:fld id="{D624DF53-3DD3-9F45-9E7E-472B96F1AB81}" type="slidenum">
              <a:rPr lang="en-US" smtClean="0"/>
              <a:pPr/>
              <a:t>55</a:t>
            </a:fld>
            <a:endParaRPr lang="en-US"/>
          </a:p>
        </p:txBody>
      </p:sp>
    </p:spTree>
    <p:extLst>
      <p:ext uri="{BB962C8B-B14F-4D97-AF65-F5344CB8AC3E}">
        <p14:creationId xmlns:p14="http://schemas.microsoft.com/office/powerpoint/2010/main" val="207880507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{{Pause=2}}In embedded systems, we often have to perform some critical operations, in which data should not be corrupted by other interrupts. Therefore, we need to disable all interrupts with less urgency to ensure that the execution of the critical code will not be interrupts by other interrupts.</a:t>
            </a:r>
          </a:p>
          <a:p>
            <a:endParaRPr lang="en-US" dirty="0"/>
          </a:p>
          <a:p>
            <a:r>
              <a:rPr lang="en-US" dirty="0"/>
              <a:t>We can use the Base Priority Mask Register(BASEPRI) to achieve the protection of critical code.  In this example, we disable all interrupts with a priority value of 5 or higher. After executing the critical code, we can remove the interrupt masking by resetting the BASEPRI register to zero.</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smtClean="0"/>
              <a:t>PRIMASK and BASEPRI are useful for temporarily disabling interrupts in timing-critical tasks; FAULTMASK is used by the OS kernel which cleans up a crashed task</a:t>
            </a:r>
          </a:p>
          <a:p>
            <a:endParaRPr lang="en-US" dirty="0"/>
          </a:p>
        </p:txBody>
      </p:sp>
      <p:sp>
        <p:nvSpPr>
          <p:cNvPr id="4" name="Slide Number Placeholder 3"/>
          <p:cNvSpPr>
            <a:spLocks noGrp="1"/>
          </p:cNvSpPr>
          <p:nvPr>
            <p:ph type="sldNum" sz="quarter" idx="10"/>
          </p:nvPr>
        </p:nvSpPr>
        <p:spPr/>
        <p:txBody>
          <a:bodyPr/>
          <a:lstStyle/>
          <a:p>
            <a:fld id="{D624DF53-3DD3-9F45-9E7E-472B96F1AB81}" type="slidenum">
              <a:rPr lang="en-US" smtClean="0"/>
              <a:pPr/>
              <a:t>56</a:t>
            </a:fld>
            <a:endParaRPr lang="en-US"/>
          </a:p>
        </p:txBody>
      </p:sp>
    </p:spTree>
    <p:extLst>
      <p:ext uri="{BB962C8B-B14F-4D97-AF65-F5344CB8AC3E}">
        <p14:creationId xmlns:p14="http://schemas.microsoft.com/office/powerpoint/2010/main" val="5039305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{{Pause=2}} Here is the interrupt vector table of STM32L4. {{Pause=0.5}}  The first word holds the top of the main stack. {{Pause=0.5}} The next 15 words hold the pointers of 15 system exception handlers. {{Pause=0.5}} The next are pointers to vender-specific interrupt handlers. The size of the interrupt vector table, varies among different processor chips. </a:t>
            </a:r>
          </a:p>
        </p:txBody>
      </p:sp>
      <p:sp>
        <p:nvSpPr>
          <p:cNvPr id="4" name="Slide Number Placeholder 3"/>
          <p:cNvSpPr>
            <a:spLocks noGrp="1"/>
          </p:cNvSpPr>
          <p:nvPr>
            <p:ph type="sldNum" sz="quarter" idx="10"/>
          </p:nvPr>
        </p:nvSpPr>
        <p:spPr/>
        <p:txBody>
          <a:bodyPr/>
          <a:lstStyle/>
          <a:p>
            <a:fld id="{D624DF53-3DD3-9F45-9E7E-472B96F1AB81}" type="slidenum">
              <a:rPr lang="en-US" smtClean="0"/>
              <a:pPr/>
              <a:t>58</a:t>
            </a:fld>
            <a:endParaRPr lang="en-US"/>
          </a:p>
        </p:txBody>
      </p:sp>
    </p:spTree>
    <p:extLst>
      <p:ext uri="{BB962C8B-B14F-4D97-AF65-F5344CB8AC3E}">
        <p14:creationId xmlns:p14="http://schemas.microsoft.com/office/powerpoint/2010/main" val="292458608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{{Pause=2}} Let’s use an example to see how N V I C handles an interrupt. Suppose external interrupt 3 (E X T I 3), arrives at this time instant. Assume software has already enabled E X T I 3 interrupt. An interrupt can be enabled by setting the corresponding bit in the interrupt enable register. {{Pause=0.5}}  The interrupt number of E X T I 3 is pre-defined as 9.  As you see from the interrupt enable register, external interrupt 3 has already been enabled. The interrupt priority register shows that, the priority of external interrupt 3, is set to 2.</a:t>
            </a:r>
          </a:p>
        </p:txBody>
      </p:sp>
      <p:sp>
        <p:nvSpPr>
          <p:cNvPr id="4" name="Slide Number Placeholder 3"/>
          <p:cNvSpPr>
            <a:spLocks noGrp="1"/>
          </p:cNvSpPr>
          <p:nvPr>
            <p:ph type="sldNum" sz="quarter" idx="10"/>
          </p:nvPr>
        </p:nvSpPr>
        <p:spPr/>
        <p:txBody>
          <a:bodyPr/>
          <a:lstStyle/>
          <a:p>
            <a:fld id="{D624DF53-3DD3-9F45-9E7E-472B96F1AB81}" type="slidenum">
              <a:rPr lang="en-US" smtClean="0"/>
              <a:pPr/>
              <a:t>59</a:t>
            </a:fld>
            <a:endParaRPr lang="en-US"/>
          </a:p>
        </p:txBody>
      </p:sp>
    </p:spTree>
    <p:extLst>
      <p:ext uri="{BB962C8B-B14F-4D97-AF65-F5344CB8AC3E}">
        <p14:creationId xmlns:p14="http://schemas.microsoft.com/office/powerpoint/2010/main" val="106170888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{{Pause=1}} N V I C first writes 1 to the pending bit of, external interrupt 3, in the interrupt pending register. Let’s assume the floating-point unit (FPU) has not been used in this example. Then, N V I C automatically starts to the stacking process, and pushes, eight registers to preserve the running environment. If the floating-point unit is used, more registers are pushed into the stack during the stacking.</a:t>
            </a:r>
          </a:p>
        </p:txBody>
      </p:sp>
      <p:sp>
        <p:nvSpPr>
          <p:cNvPr id="4" name="Slide Number Placeholder 3"/>
          <p:cNvSpPr>
            <a:spLocks noGrp="1"/>
          </p:cNvSpPr>
          <p:nvPr>
            <p:ph type="sldNum" sz="quarter" idx="10"/>
          </p:nvPr>
        </p:nvSpPr>
        <p:spPr/>
        <p:txBody>
          <a:bodyPr/>
          <a:lstStyle/>
          <a:p>
            <a:fld id="{D624DF53-3DD3-9F45-9E7E-472B96F1AB81}" type="slidenum">
              <a:rPr lang="en-US" smtClean="0"/>
              <a:pPr/>
              <a:t>60</a:t>
            </a:fld>
            <a:endParaRPr lang="en-US"/>
          </a:p>
        </p:txBody>
      </p:sp>
    </p:spTree>
    <p:extLst>
      <p:ext uri="{BB962C8B-B14F-4D97-AF65-F5344CB8AC3E}">
        <p14:creationId xmlns:p14="http://schemas.microsoft.com/office/powerpoint/2010/main" val="356622128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that, ARM Cortex uses full descending stacks. If a 32-bit item is pushed onto the stack, the stack pointer (SP) is decremented by four. After N V I C pushes these eight registers onto the stack, the size of the stack increases by 32 bytes, and the stack pointer is decremented by 32. This stacking process is automatically performed by the N V I C controller, not by the user code.</a:t>
            </a:r>
          </a:p>
        </p:txBody>
      </p:sp>
      <p:sp>
        <p:nvSpPr>
          <p:cNvPr id="4" name="Slide Number Placeholder 3"/>
          <p:cNvSpPr>
            <a:spLocks noGrp="1"/>
          </p:cNvSpPr>
          <p:nvPr>
            <p:ph type="sldNum" sz="quarter" idx="10"/>
          </p:nvPr>
        </p:nvSpPr>
        <p:spPr/>
        <p:txBody>
          <a:bodyPr/>
          <a:lstStyle/>
          <a:p>
            <a:fld id="{D624DF53-3DD3-9F45-9E7E-472B96F1AB81}" type="slidenum">
              <a:rPr lang="en-US" smtClean="0"/>
              <a:pPr/>
              <a:t>61</a:t>
            </a:fld>
            <a:endParaRPr lang="en-US"/>
          </a:p>
        </p:txBody>
      </p:sp>
    </p:spTree>
    <p:extLst>
      <p:ext uri="{BB962C8B-B14F-4D97-AF65-F5344CB8AC3E}">
        <p14:creationId xmlns:p14="http://schemas.microsoft.com/office/powerpoint/2010/main" val="53505836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{{Pause=1}} Then, N V I C looks up the interrupt vector table, and finds the starting address of the interrupt service routine for external interrupt 3. {{Pause=1}}  Next, N V I C changes the status of interrupt 9, from the pending state, to the active state. {{Pause=1}}  After that, N V I C forces the processor to branch to the interrupt handler, and starts to execute the interrupt handler. </a:t>
            </a:r>
          </a:p>
        </p:txBody>
      </p:sp>
      <p:sp>
        <p:nvSpPr>
          <p:cNvPr id="4" name="Slide Number Placeholder 3"/>
          <p:cNvSpPr>
            <a:spLocks noGrp="1"/>
          </p:cNvSpPr>
          <p:nvPr>
            <p:ph type="sldNum" sz="quarter" idx="10"/>
          </p:nvPr>
        </p:nvSpPr>
        <p:spPr/>
        <p:txBody>
          <a:bodyPr/>
          <a:lstStyle/>
          <a:p>
            <a:fld id="{D624DF53-3DD3-9F45-9E7E-472B96F1AB81}" type="slidenum">
              <a:rPr lang="en-US" smtClean="0"/>
              <a:pPr/>
              <a:t>62</a:t>
            </a:fld>
            <a:endParaRPr lang="en-US"/>
          </a:p>
        </p:txBody>
      </p:sp>
    </p:spTree>
    <p:extLst>
      <p:ext uri="{BB962C8B-B14F-4D97-AF65-F5344CB8AC3E}">
        <p14:creationId xmlns:p14="http://schemas.microsoft.com/office/powerpoint/2010/main" val="29354069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{{Pause=1}} The interrupt service routine, completes its execution, by running the following instruction: {{Pause=0.3}} BX LR. </a:t>
            </a:r>
          </a:p>
        </p:txBody>
      </p:sp>
      <p:sp>
        <p:nvSpPr>
          <p:cNvPr id="4" name="Slide Number Placeholder 3"/>
          <p:cNvSpPr>
            <a:spLocks noGrp="1"/>
          </p:cNvSpPr>
          <p:nvPr>
            <p:ph type="sldNum" sz="quarter" idx="10"/>
          </p:nvPr>
        </p:nvSpPr>
        <p:spPr/>
        <p:txBody>
          <a:bodyPr/>
          <a:lstStyle/>
          <a:p>
            <a:fld id="{D624DF53-3DD3-9F45-9E7E-472B96F1AB81}" type="slidenum">
              <a:rPr lang="en-US" smtClean="0"/>
              <a:pPr/>
              <a:t>63</a:t>
            </a:fld>
            <a:endParaRPr lang="en-US"/>
          </a:p>
        </p:txBody>
      </p:sp>
    </p:spTree>
    <p:extLst>
      <p:ext uri="{BB962C8B-B14F-4D97-AF65-F5344CB8AC3E}">
        <p14:creationId xmlns:p14="http://schemas.microsoft.com/office/powerpoint/2010/main" val="28461251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1200" dirty="0" smtClean="0"/>
              <a:t>For brevity, we use the term </a:t>
            </a:r>
            <a:r>
              <a:rPr lang="en-US" altLang="en-US" sz="1200" dirty="0" smtClean="0">
                <a:solidFill>
                  <a:srgbClr val="FF0000"/>
                </a:solidFill>
              </a:rPr>
              <a:t>Interrupt Service Routine (ISR) </a:t>
            </a:r>
            <a:r>
              <a:rPr lang="en-US" altLang="en-US" sz="1200" dirty="0" smtClean="0"/>
              <a:t>to refer to either Interrupt Handler or Exception Handler in this class</a:t>
            </a:r>
          </a:p>
          <a:p>
            <a:endParaRPr lang="en-US" dirty="0"/>
          </a:p>
        </p:txBody>
      </p:sp>
      <p:sp>
        <p:nvSpPr>
          <p:cNvPr id="4" name="Slide Number Placeholder 3"/>
          <p:cNvSpPr>
            <a:spLocks noGrp="1"/>
          </p:cNvSpPr>
          <p:nvPr>
            <p:ph type="sldNum" sz="quarter" idx="10"/>
          </p:nvPr>
        </p:nvSpPr>
        <p:spPr/>
        <p:txBody>
          <a:bodyPr/>
          <a:lstStyle/>
          <a:p>
            <a:fld id="{A6BBE812-4129-4690-BCA9-F960F9F01E17}" type="slidenum">
              <a:rPr lang="en-US" smtClean="0"/>
              <a:t>4</a:t>
            </a:fld>
            <a:endParaRPr lang="en-US"/>
          </a:p>
        </p:txBody>
      </p:sp>
    </p:spTree>
    <p:extLst>
      <p:ext uri="{BB962C8B-B14F-4D97-AF65-F5344CB8AC3E}">
        <p14:creationId xmlns:p14="http://schemas.microsoft.com/office/powerpoint/2010/main" val="263457988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{{Pause=1}} The instruction, BX LR, informs the N V I C controller to perform an {{Pause=0.1}} unstacking process. At the same time, the active bit, in the interrupt active register, is cleared. {{Pause=1}} The unstacking process, automatically pops the values of these eight registers, out of the stack. Therefore, N V I C recovers, the processor’s state, or called running environment, to the time instant immediately before the interrupt handler starts.</a:t>
            </a:r>
          </a:p>
        </p:txBody>
      </p:sp>
      <p:sp>
        <p:nvSpPr>
          <p:cNvPr id="4" name="Slide Number Placeholder 3"/>
          <p:cNvSpPr>
            <a:spLocks noGrp="1"/>
          </p:cNvSpPr>
          <p:nvPr>
            <p:ph type="sldNum" sz="quarter" idx="10"/>
          </p:nvPr>
        </p:nvSpPr>
        <p:spPr/>
        <p:txBody>
          <a:bodyPr/>
          <a:lstStyle/>
          <a:p>
            <a:fld id="{D624DF53-3DD3-9F45-9E7E-472B96F1AB81}" type="slidenum">
              <a:rPr lang="en-US" smtClean="0"/>
              <a:pPr/>
              <a:t>64</a:t>
            </a:fld>
            <a:endParaRPr lang="en-US"/>
          </a:p>
        </p:txBody>
      </p:sp>
    </p:spTree>
    <p:extLst>
      <p:ext uri="{BB962C8B-B14F-4D97-AF65-F5344CB8AC3E}">
        <p14:creationId xmlns:p14="http://schemas.microsoft.com/office/powerpoint/2010/main" val="342415375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unstacking completes, the running environment has been fully recovered from the stack. All registers have their original values, as if the interrupt has never happened. </a:t>
            </a:r>
          </a:p>
        </p:txBody>
      </p:sp>
      <p:sp>
        <p:nvSpPr>
          <p:cNvPr id="4" name="Slide Number Placeholder 3"/>
          <p:cNvSpPr>
            <a:spLocks noGrp="1"/>
          </p:cNvSpPr>
          <p:nvPr>
            <p:ph type="sldNum" sz="quarter" idx="10"/>
          </p:nvPr>
        </p:nvSpPr>
        <p:spPr/>
        <p:txBody>
          <a:bodyPr/>
          <a:lstStyle/>
          <a:p>
            <a:fld id="{D624DF53-3DD3-9F45-9E7E-472B96F1AB81}" type="slidenum">
              <a:rPr lang="en-US" smtClean="0"/>
              <a:pPr/>
              <a:t>65</a:t>
            </a:fld>
            <a:endParaRPr lang="en-US"/>
          </a:p>
        </p:txBody>
      </p:sp>
    </p:spTree>
    <p:extLst>
      <p:ext uri="{BB962C8B-B14F-4D97-AF65-F5344CB8AC3E}">
        <p14:creationId xmlns:p14="http://schemas.microsoft.com/office/powerpoint/2010/main" val="284700793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As result, the processor can successfully continue to execute the user program, which has been interrupted by the external interrupt 3. </a:t>
            </a:r>
            <a:endParaRPr lang="en-US" dirty="0"/>
          </a:p>
        </p:txBody>
      </p:sp>
      <p:sp>
        <p:nvSpPr>
          <p:cNvPr id="4" name="Slide Number Placeholder 3"/>
          <p:cNvSpPr>
            <a:spLocks noGrp="1"/>
          </p:cNvSpPr>
          <p:nvPr>
            <p:ph type="sldNum" sz="quarter" idx="10"/>
          </p:nvPr>
        </p:nvSpPr>
        <p:spPr/>
        <p:txBody>
          <a:bodyPr/>
          <a:lstStyle/>
          <a:p>
            <a:fld id="{D624DF53-3DD3-9F45-9E7E-472B96F1AB81}" type="slidenum">
              <a:rPr lang="en-US" smtClean="0"/>
              <a:pPr/>
              <a:t>66</a:t>
            </a:fld>
            <a:endParaRPr lang="en-US"/>
          </a:p>
        </p:txBody>
      </p:sp>
    </p:spTree>
    <p:extLst>
      <p:ext uri="{BB962C8B-B14F-4D97-AF65-F5344CB8AC3E}">
        <p14:creationId xmlns:p14="http://schemas.microsoft.com/office/powerpoint/2010/main" val="69036276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{{Pause=2}} Let’s see how the N V I C controller handles multiple interrupts. Suppose interrupt request 9 (E X T I 3)  arrives at this time instant.</a:t>
            </a:r>
          </a:p>
        </p:txBody>
      </p:sp>
      <p:sp>
        <p:nvSpPr>
          <p:cNvPr id="4" name="Slide Number Placeholder 3"/>
          <p:cNvSpPr>
            <a:spLocks noGrp="1"/>
          </p:cNvSpPr>
          <p:nvPr>
            <p:ph type="sldNum" sz="quarter" idx="10"/>
          </p:nvPr>
        </p:nvSpPr>
        <p:spPr/>
        <p:txBody>
          <a:bodyPr/>
          <a:lstStyle/>
          <a:p>
            <a:fld id="{D624DF53-3DD3-9F45-9E7E-472B96F1AB81}" type="slidenum">
              <a:rPr lang="en-US" smtClean="0"/>
              <a:pPr/>
              <a:t>67</a:t>
            </a:fld>
            <a:endParaRPr lang="en-US"/>
          </a:p>
        </p:txBody>
      </p:sp>
    </p:spTree>
    <p:extLst>
      <p:ext uri="{BB962C8B-B14F-4D97-AF65-F5344CB8AC3E}">
        <p14:creationId xmlns:p14="http://schemas.microsoft.com/office/powerpoint/2010/main" val="428591718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{{Pause=2}}  N V I C first performs stacking, and pushes these eight registers onto the stack. {{Pause=1}}   Then, N V I C forces the processor to execute the interrupt service routine for interrupt 9. </a:t>
            </a:r>
          </a:p>
          <a:p>
            <a:endParaRPr lang="en-US" dirty="0"/>
          </a:p>
        </p:txBody>
      </p:sp>
      <p:sp>
        <p:nvSpPr>
          <p:cNvPr id="4" name="Slide Number Placeholder 3"/>
          <p:cNvSpPr>
            <a:spLocks noGrp="1"/>
          </p:cNvSpPr>
          <p:nvPr>
            <p:ph type="sldNum" sz="quarter" idx="10"/>
          </p:nvPr>
        </p:nvSpPr>
        <p:spPr/>
        <p:txBody>
          <a:bodyPr/>
          <a:lstStyle/>
          <a:p>
            <a:fld id="{D624DF53-3DD3-9F45-9E7E-472B96F1AB81}" type="slidenum">
              <a:rPr lang="en-US" smtClean="0"/>
              <a:pPr/>
              <a:t>68</a:t>
            </a:fld>
            <a:endParaRPr lang="en-US"/>
          </a:p>
        </p:txBody>
      </p:sp>
    </p:spTree>
    <p:extLst>
      <p:ext uri="{BB962C8B-B14F-4D97-AF65-F5344CB8AC3E}">
        <p14:creationId xmlns:p14="http://schemas.microsoft.com/office/powerpoint/2010/main" val="208114817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{{Pause=2}} Suppose another interrupt request (DMA 1 Channel 2) arrives, before the interrupt service routine 9 completes. In addition, this new coming interrupt, has a higher urgency, than the current interrupt being served. {{Pause=1}} As you see from this table, the interrupt priority value is 3 for interrupt 12,  and 5 for interrupt 9. Note that,  for ARM Cortex processors, a lower priority value actually represents a higher urgency. Accordingly, N V I C has to respond to the new coming interrupt.</a:t>
            </a:r>
          </a:p>
        </p:txBody>
      </p:sp>
      <p:sp>
        <p:nvSpPr>
          <p:cNvPr id="4" name="Slide Number Placeholder 3"/>
          <p:cNvSpPr>
            <a:spLocks noGrp="1"/>
          </p:cNvSpPr>
          <p:nvPr>
            <p:ph type="sldNum" sz="quarter" idx="10"/>
          </p:nvPr>
        </p:nvSpPr>
        <p:spPr/>
        <p:txBody>
          <a:bodyPr/>
          <a:lstStyle/>
          <a:p>
            <a:fld id="{D624DF53-3DD3-9F45-9E7E-472B96F1AB81}" type="slidenum">
              <a:rPr lang="en-US" smtClean="0"/>
              <a:pPr/>
              <a:t>69</a:t>
            </a:fld>
            <a:endParaRPr lang="en-US"/>
          </a:p>
        </p:txBody>
      </p:sp>
    </p:spTree>
    <p:extLst>
      <p:ext uri="{BB962C8B-B14F-4D97-AF65-F5344CB8AC3E}">
        <p14:creationId xmlns:p14="http://schemas.microsoft.com/office/powerpoint/2010/main" val="302555595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{{Pause=2}} Because the new interrupt has a higher urgency, N V I C then stops the current interrupt service routine, and performs another stacking. Again, it pushes another set of eight registers, onto the stack. Note that these two sets of registers have different values. The first set holds register values, for the user program. {{Pause=0.5}} The second set hold register values, for the interrupt service routine 9. {{Pause=1}} After the stacking, N V I C starts to execute, the interrupt service routine of the new coming interrupt. The process of stopping the current interrupt handler, and starting to serve another interrupt, is called interrupt preemption. </a:t>
            </a:r>
          </a:p>
        </p:txBody>
      </p:sp>
      <p:sp>
        <p:nvSpPr>
          <p:cNvPr id="4" name="Slide Number Placeholder 3"/>
          <p:cNvSpPr>
            <a:spLocks noGrp="1"/>
          </p:cNvSpPr>
          <p:nvPr>
            <p:ph type="sldNum" sz="quarter" idx="10"/>
          </p:nvPr>
        </p:nvSpPr>
        <p:spPr/>
        <p:txBody>
          <a:bodyPr/>
          <a:lstStyle/>
          <a:p>
            <a:fld id="{D624DF53-3DD3-9F45-9E7E-472B96F1AB81}" type="slidenum">
              <a:rPr lang="en-US" smtClean="0"/>
              <a:pPr/>
              <a:t>70</a:t>
            </a:fld>
            <a:endParaRPr lang="en-US"/>
          </a:p>
        </p:txBody>
      </p:sp>
    </p:spTree>
    <p:extLst>
      <p:ext uri="{BB962C8B-B14F-4D97-AF65-F5344CB8AC3E}">
        <p14:creationId xmlns:p14="http://schemas.microsoft.com/office/powerpoint/2010/main" val="171461279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{{Pause=2}} After the interrupt service routine 12 completes, N V I C performs unstacking, pops out eight registers from the stack, and recovers the running environment, for the interrupt service routine 9. </a:t>
            </a:r>
          </a:p>
        </p:txBody>
      </p:sp>
      <p:sp>
        <p:nvSpPr>
          <p:cNvPr id="4" name="Slide Number Placeholder 3"/>
          <p:cNvSpPr>
            <a:spLocks noGrp="1"/>
          </p:cNvSpPr>
          <p:nvPr>
            <p:ph type="sldNum" sz="quarter" idx="10"/>
          </p:nvPr>
        </p:nvSpPr>
        <p:spPr/>
        <p:txBody>
          <a:bodyPr/>
          <a:lstStyle/>
          <a:p>
            <a:fld id="{D624DF53-3DD3-9F45-9E7E-472B96F1AB81}" type="slidenum">
              <a:rPr lang="en-US" smtClean="0"/>
              <a:pPr/>
              <a:t>71</a:t>
            </a:fld>
            <a:endParaRPr lang="en-US"/>
          </a:p>
        </p:txBody>
      </p:sp>
    </p:spTree>
    <p:extLst>
      <p:ext uri="{BB962C8B-B14F-4D97-AF65-F5344CB8AC3E}">
        <p14:creationId xmlns:p14="http://schemas.microsoft.com/office/powerpoint/2010/main" val="245298978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Then, N</a:t>
            </a:r>
            <a:r>
              <a:rPr lang="en-US" baseline="0" dirty="0"/>
              <a:t> V I C continues the execution of interrupt service routine 9.</a:t>
            </a:r>
            <a:r>
              <a:rPr lang="en-US" dirty="0"/>
              <a:t> </a:t>
            </a:r>
          </a:p>
        </p:txBody>
      </p:sp>
      <p:sp>
        <p:nvSpPr>
          <p:cNvPr id="4" name="Slide Number Placeholder 3"/>
          <p:cNvSpPr>
            <a:spLocks noGrp="1"/>
          </p:cNvSpPr>
          <p:nvPr>
            <p:ph type="sldNum" sz="quarter" idx="10"/>
          </p:nvPr>
        </p:nvSpPr>
        <p:spPr/>
        <p:txBody>
          <a:bodyPr/>
          <a:lstStyle/>
          <a:p>
            <a:fld id="{D624DF53-3DD3-9F45-9E7E-472B96F1AB81}" type="slidenum">
              <a:rPr lang="en-US" smtClean="0"/>
              <a:pPr/>
              <a:t>72</a:t>
            </a:fld>
            <a:endParaRPr lang="en-US"/>
          </a:p>
        </p:txBody>
      </p:sp>
    </p:spTree>
    <p:extLst>
      <p:ext uri="{BB962C8B-B14F-4D97-AF65-F5344CB8AC3E}">
        <p14:creationId xmlns:p14="http://schemas.microsoft.com/office/powerpoint/2010/main" val="337028559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{{Pause=2}}  After the interrupt service routine 9 completes, N V I C performs un-stacking to recover the running environment of the user program. After unstacking, the user program resumes the computation.</a:t>
            </a:r>
          </a:p>
        </p:txBody>
      </p:sp>
      <p:sp>
        <p:nvSpPr>
          <p:cNvPr id="4" name="Slide Number Placeholder 3"/>
          <p:cNvSpPr>
            <a:spLocks noGrp="1"/>
          </p:cNvSpPr>
          <p:nvPr>
            <p:ph type="sldNum" sz="quarter" idx="10"/>
          </p:nvPr>
        </p:nvSpPr>
        <p:spPr/>
        <p:txBody>
          <a:bodyPr/>
          <a:lstStyle/>
          <a:p>
            <a:fld id="{D624DF53-3DD3-9F45-9E7E-472B96F1AB81}" type="slidenum">
              <a:rPr lang="en-US" smtClean="0"/>
              <a:pPr/>
              <a:t>73</a:t>
            </a:fld>
            <a:endParaRPr lang="en-US"/>
          </a:p>
        </p:txBody>
      </p:sp>
    </p:spTree>
    <p:extLst>
      <p:ext uri="{BB962C8B-B14F-4D97-AF65-F5344CB8AC3E}">
        <p14:creationId xmlns:p14="http://schemas.microsoft.com/office/powerpoint/2010/main" val="17248251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Exception Vector Table starts at memory address 0</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Program Counter </a:t>
            </a:r>
            <a:r>
              <a:rPr lang="en-US" sz="1200" dirty="0" smtClean="0">
                <a:solidFill>
                  <a:srgbClr val="FF0000"/>
                </a:solidFill>
              </a:rPr>
              <a:t>pc = </a:t>
            </a:r>
            <a:r>
              <a:rPr lang="en-US" sz="1200" dirty="0" smtClean="0">
                <a:solidFill>
                  <a:srgbClr val="FF0000"/>
                </a:solidFill>
                <a:latin typeface="Consolas" panose="020B0609020204030204" pitchFamily="49" charset="0"/>
                <a:cs typeface="Consolas" panose="020B0609020204030204" pitchFamily="49" charset="0"/>
              </a:rPr>
              <a:t>0x00000004</a:t>
            </a:r>
            <a:r>
              <a:rPr lang="en-US" sz="1200" dirty="0" smtClean="0"/>
              <a:t> initially</a:t>
            </a:r>
          </a:p>
          <a:p>
            <a:endParaRPr lang="en-US" dirty="0"/>
          </a:p>
        </p:txBody>
      </p:sp>
      <p:sp>
        <p:nvSpPr>
          <p:cNvPr id="4" name="Slide Number Placeholder 3"/>
          <p:cNvSpPr>
            <a:spLocks noGrp="1"/>
          </p:cNvSpPr>
          <p:nvPr>
            <p:ph type="sldNum" sz="quarter" idx="10"/>
          </p:nvPr>
        </p:nvSpPr>
        <p:spPr/>
        <p:txBody>
          <a:bodyPr/>
          <a:lstStyle/>
          <a:p>
            <a:fld id="{A6BBE812-4129-4690-BCA9-F960F9F01E17}" type="slidenum">
              <a:rPr lang="en-US" smtClean="0"/>
              <a:t>5</a:t>
            </a:fld>
            <a:endParaRPr lang="en-US"/>
          </a:p>
        </p:txBody>
      </p:sp>
    </p:spTree>
    <p:extLst>
      <p:ext uri="{BB962C8B-B14F-4D97-AF65-F5344CB8AC3E}">
        <p14:creationId xmlns:p14="http://schemas.microsoft.com/office/powerpoint/2010/main" val="244533633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{{Pause=2}} In the previous example, we have shown that, an interrupt with higher urgency, can preempt, an interrupt with relatively lower urgency. What would happen if the new coming interrupt request has a lower urgency? {{Pause=1}} Suppose external interrupt 4 has less urgency than </a:t>
            </a:r>
            <a:r>
              <a:rPr lang="en-US" dirty="0" err="1"/>
              <a:t>exernal</a:t>
            </a:r>
            <a:r>
              <a:rPr lang="en-US" dirty="0"/>
              <a:t> interrupt 3. If external interrupt 4 arrives, before the external interrupt 3 Handler completes, N V I C won’t respond the new coming interrupt request. Instead, N V I C will continue the execution of the current interrupt service routine. After the current interrupt service routine completes,  unstacking and  stacking are performed, before the new interrupt service routine starts. </a:t>
            </a:r>
          </a:p>
          <a:p>
            <a:endParaRPr lang="en-US" dirty="0"/>
          </a:p>
          <a:p>
            <a:r>
              <a:rPr lang="en-US" dirty="0"/>
              <a:t>{{Pause=1}} As you notice, the middle unstacking and stacking processes are unnecessary in this example. Therefore, ARM Cortex-M deploys an optimization technique, called tail chaining, to reduce the interrupt latency. Typically the unstacking process takes 12 cycles. The stacking takes 12 cycles too. However, the tail chaining takes only 6 cycles. </a:t>
            </a:r>
          </a:p>
        </p:txBody>
      </p:sp>
      <p:sp>
        <p:nvSpPr>
          <p:cNvPr id="4" name="Slide Number Placeholder 3"/>
          <p:cNvSpPr>
            <a:spLocks noGrp="1"/>
          </p:cNvSpPr>
          <p:nvPr>
            <p:ph type="sldNum" sz="quarter" idx="10"/>
          </p:nvPr>
        </p:nvSpPr>
        <p:spPr/>
        <p:txBody>
          <a:bodyPr/>
          <a:lstStyle/>
          <a:p>
            <a:fld id="{D624DF53-3DD3-9F45-9E7E-472B96F1AB81}" type="slidenum">
              <a:rPr lang="en-US" smtClean="0"/>
              <a:pPr/>
              <a:t>74</a:t>
            </a:fld>
            <a:endParaRPr lang="en-US"/>
          </a:p>
        </p:txBody>
      </p:sp>
    </p:spTree>
    <p:extLst>
      <p:ext uri="{BB962C8B-B14F-4D97-AF65-F5344CB8AC3E}">
        <p14:creationId xmlns:p14="http://schemas.microsoft.com/office/powerpoint/2010/main" val="38792050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6BBE812-4129-4690-BCA9-F960F9F01E17}" type="slidenum">
              <a:rPr lang="en-US" smtClean="0"/>
              <a:t>6</a:t>
            </a:fld>
            <a:endParaRPr lang="en-US"/>
          </a:p>
        </p:txBody>
      </p:sp>
    </p:spTree>
    <p:extLst>
      <p:ext uri="{BB962C8B-B14F-4D97-AF65-F5344CB8AC3E}">
        <p14:creationId xmlns:p14="http://schemas.microsoft.com/office/powerpoint/2010/main" val="39005873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t>and cannot use the CPS instruction</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The processor </a:t>
            </a:r>
            <a:r>
              <a:rPr lang="en-US" sz="1200" b="0" i="1" kern="1200" dirty="0" smtClean="0">
                <a:solidFill>
                  <a:schemeClr val="tx1"/>
                </a:solidFill>
                <a:effectLst/>
                <a:latin typeface="+mn-lt"/>
                <a:ea typeface="+mn-ea"/>
                <a:cs typeface="+mn-cs"/>
              </a:rPr>
              <a:t>modes</a:t>
            </a:r>
            <a:r>
              <a:rPr lang="en-US" sz="1200" b="0" i="0" kern="1200" dirty="0" smtClean="0">
                <a:solidFill>
                  <a:schemeClr val="tx1"/>
                </a:solidFill>
                <a:effectLst/>
                <a:latin typeface="+mn-lt"/>
                <a:ea typeface="+mn-ea"/>
                <a:cs typeface="+mn-cs"/>
              </a:rPr>
              <a:t> are:</a:t>
            </a:r>
          </a:p>
          <a:p>
            <a:r>
              <a:rPr lang="en-US" sz="1200" b="0" i="0" kern="1200" dirty="0" smtClean="0">
                <a:solidFill>
                  <a:schemeClr val="tx1"/>
                </a:solidFill>
                <a:effectLst/>
                <a:latin typeface="+mn-lt"/>
                <a:ea typeface="+mn-ea"/>
                <a:cs typeface="+mn-cs"/>
              </a:rPr>
              <a:t>Thread </a:t>
            </a:r>
            <a:r>
              <a:rPr lang="en-US" sz="1200" b="0" i="0" kern="1200" dirty="0" err="1" smtClean="0">
                <a:solidFill>
                  <a:schemeClr val="tx1"/>
                </a:solidFill>
                <a:effectLst/>
                <a:latin typeface="+mn-lt"/>
                <a:ea typeface="+mn-ea"/>
                <a:cs typeface="+mn-cs"/>
              </a:rPr>
              <a:t>modeUsed</a:t>
            </a:r>
            <a:r>
              <a:rPr lang="en-US" sz="1200" b="0" i="0" kern="1200" dirty="0" smtClean="0">
                <a:solidFill>
                  <a:schemeClr val="tx1"/>
                </a:solidFill>
                <a:effectLst/>
                <a:latin typeface="+mn-lt"/>
                <a:ea typeface="+mn-ea"/>
                <a:cs typeface="+mn-cs"/>
              </a:rPr>
              <a:t> to execute application software. </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The processor enters Thread mode when it comes out of reset.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Handler </a:t>
            </a:r>
            <a:r>
              <a:rPr lang="en-US" sz="1200" b="0" i="0" kern="1200" dirty="0" err="1" smtClean="0">
                <a:solidFill>
                  <a:schemeClr val="tx1"/>
                </a:solidFill>
                <a:effectLst/>
                <a:latin typeface="+mn-lt"/>
                <a:ea typeface="+mn-ea"/>
                <a:cs typeface="+mn-cs"/>
              </a:rPr>
              <a:t>modeUsed</a:t>
            </a:r>
            <a:r>
              <a:rPr lang="en-US" sz="1200" b="0" i="0" kern="1200" dirty="0" smtClean="0">
                <a:solidFill>
                  <a:schemeClr val="tx1"/>
                </a:solidFill>
                <a:effectLst/>
                <a:latin typeface="+mn-lt"/>
                <a:ea typeface="+mn-ea"/>
                <a:cs typeface="+mn-cs"/>
              </a:rPr>
              <a:t> to handle exceptions.  </a:t>
            </a:r>
            <a:r>
              <a:rPr lang="en-US" sz="1200" dirty="0" smtClean="0"/>
              <a:t>The processor returns to Thread mode when it has finished all exception processing.</a:t>
            </a:r>
          </a:p>
          <a:p>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The processor returns to Thread mode when it has finished all exception processing.</a:t>
            </a:r>
          </a:p>
          <a:p>
            <a:r>
              <a:rPr lang="en-US" sz="1200" b="0" i="0" kern="1200" dirty="0" smtClean="0">
                <a:solidFill>
                  <a:schemeClr val="tx1"/>
                </a:solidFill>
                <a:effectLst/>
                <a:latin typeface="+mn-lt"/>
                <a:ea typeface="+mn-ea"/>
                <a:cs typeface="+mn-cs"/>
              </a:rPr>
              <a:t>The </a:t>
            </a:r>
            <a:r>
              <a:rPr lang="en-US" sz="1200" b="0" i="1" kern="1200" dirty="0" smtClean="0">
                <a:solidFill>
                  <a:schemeClr val="tx1"/>
                </a:solidFill>
                <a:effectLst/>
                <a:latin typeface="+mn-lt"/>
                <a:ea typeface="+mn-ea"/>
                <a:cs typeface="+mn-cs"/>
              </a:rPr>
              <a:t>privilege levels</a:t>
            </a:r>
            <a:r>
              <a:rPr lang="en-US" sz="1200" b="0" i="0" kern="1200" dirty="0" smtClean="0">
                <a:solidFill>
                  <a:schemeClr val="tx1"/>
                </a:solidFill>
                <a:effectLst/>
                <a:latin typeface="+mn-lt"/>
                <a:ea typeface="+mn-ea"/>
                <a:cs typeface="+mn-cs"/>
              </a:rPr>
              <a:t> for software execution are:</a:t>
            </a:r>
          </a:p>
          <a:p>
            <a:r>
              <a:rPr lang="en-US" sz="1200" b="0" i="0" kern="1200" dirty="0" smtClean="0">
                <a:solidFill>
                  <a:schemeClr val="tx1"/>
                </a:solidFill>
                <a:effectLst/>
                <a:latin typeface="+mn-lt"/>
                <a:ea typeface="+mn-ea"/>
                <a:cs typeface="+mn-cs"/>
              </a:rPr>
              <a:t>The </a:t>
            </a:r>
            <a:r>
              <a:rPr lang="en-US" sz="1200" b="0" i="1" kern="1200" dirty="0" smtClean="0">
                <a:solidFill>
                  <a:schemeClr val="tx1"/>
                </a:solidFill>
                <a:effectLst/>
                <a:latin typeface="+mn-lt"/>
                <a:ea typeface="+mn-ea"/>
                <a:cs typeface="+mn-cs"/>
              </a:rPr>
              <a:t>privilege levels</a:t>
            </a:r>
            <a:r>
              <a:rPr lang="en-US" sz="1200" b="0" i="0" kern="1200" dirty="0" smtClean="0">
                <a:solidFill>
                  <a:schemeClr val="tx1"/>
                </a:solidFill>
                <a:effectLst/>
                <a:latin typeface="+mn-lt"/>
                <a:ea typeface="+mn-ea"/>
                <a:cs typeface="+mn-cs"/>
              </a:rPr>
              <a:t> for software execution are:</a:t>
            </a:r>
          </a:p>
          <a:p>
            <a:r>
              <a:rPr lang="en-US" sz="1200" b="0" i="0" kern="1200" dirty="0" err="1" smtClean="0">
                <a:solidFill>
                  <a:schemeClr val="tx1"/>
                </a:solidFill>
                <a:effectLst/>
                <a:latin typeface="+mn-lt"/>
                <a:ea typeface="+mn-ea"/>
                <a:cs typeface="+mn-cs"/>
              </a:rPr>
              <a:t>UnprivilegedThe</a:t>
            </a:r>
            <a:r>
              <a:rPr lang="en-US" sz="1200" b="0" i="0" kern="1200" dirty="0" smtClean="0">
                <a:solidFill>
                  <a:schemeClr val="tx1"/>
                </a:solidFill>
                <a:effectLst/>
                <a:latin typeface="+mn-lt"/>
                <a:ea typeface="+mn-ea"/>
                <a:cs typeface="+mn-cs"/>
              </a:rPr>
              <a:t> software:</a:t>
            </a:r>
          </a:p>
          <a:p>
            <a:r>
              <a:rPr lang="en-US" sz="1200" b="0" i="0" kern="1200" dirty="0" smtClean="0">
                <a:solidFill>
                  <a:schemeClr val="tx1"/>
                </a:solidFill>
                <a:effectLst/>
                <a:latin typeface="+mn-lt"/>
                <a:ea typeface="+mn-ea"/>
                <a:cs typeface="+mn-cs"/>
              </a:rPr>
              <a:t>has limited access to the MSR and MRS instructions, and cannot use the CPS instruction</a:t>
            </a:r>
          </a:p>
          <a:p>
            <a:r>
              <a:rPr lang="en-US" sz="1200" b="0" i="0" kern="1200" dirty="0" smtClean="0">
                <a:solidFill>
                  <a:schemeClr val="tx1"/>
                </a:solidFill>
                <a:effectLst/>
                <a:latin typeface="+mn-lt"/>
                <a:ea typeface="+mn-ea"/>
                <a:cs typeface="+mn-cs"/>
              </a:rPr>
              <a:t>cannot access the system timer, NVIC, or system control block</a:t>
            </a:r>
          </a:p>
          <a:p>
            <a:r>
              <a:rPr lang="en-US" sz="1200" b="0" i="0" kern="1200" dirty="0" smtClean="0">
                <a:solidFill>
                  <a:schemeClr val="tx1"/>
                </a:solidFill>
                <a:effectLst/>
                <a:latin typeface="+mn-lt"/>
                <a:ea typeface="+mn-ea"/>
                <a:cs typeface="+mn-cs"/>
              </a:rPr>
              <a:t>might have restricted access to memory or peripherals.</a:t>
            </a:r>
          </a:p>
          <a:p>
            <a:r>
              <a:rPr lang="en-US" sz="1200" b="0" i="1" kern="1200" dirty="0" smtClean="0">
                <a:solidFill>
                  <a:schemeClr val="tx1"/>
                </a:solidFill>
                <a:effectLst/>
                <a:latin typeface="+mn-lt"/>
                <a:ea typeface="+mn-ea"/>
                <a:cs typeface="+mn-cs"/>
              </a:rPr>
              <a:t>Unprivileged software</a:t>
            </a:r>
            <a:r>
              <a:rPr lang="en-US" sz="1200" b="0" i="0" kern="1200" dirty="0" smtClean="0">
                <a:solidFill>
                  <a:schemeClr val="tx1"/>
                </a:solidFill>
                <a:effectLst/>
                <a:latin typeface="+mn-lt"/>
                <a:ea typeface="+mn-ea"/>
                <a:cs typeface="+mn-cs"/>
              </a:rPr>
              <a:t> executes at the unprivileged level.</a:t>
            </a:r>
          </a:p>
          <a:p>
            <a:r>
              <a:rPr lang="en-US" sz="1200" b="0" i="0" kern="1200" dirty="0" err="1" smtClean="0">
                <a:solidFill>
                  <a:schemeClr val="tx1"/>
                </a:solidFill>
                <a:effectLst/>
                <a:latin typeface="+mn-lt"/>
                <a:ea typeface="+mn-ea"/>
                <a:cs typeface="+mn-cs"/>
              </a:rPr>
              <a:t>PrivilegedThe</a:t>
            </a:r>
            <a:r>
              <a:rPr lang="en-US" sz="1200" b="0" i="0" kern="1200" dirty="0" smtClean="0">
                <a:solidFill>
                  <a:schemeClr val="tx1"/>
                </a:solidFill>
                <a:effectLst/>
                <a:latin typeface="+mn-lt"/>
                <a:ea typeface="+mn-ea"/>
                <a:cs typeface="+mn-cs"/>
              </a:rPr>
              <a:t> software can use all the instructions and has access to all resources.</a:t>
            </a:r>
          </a:p>
          <a:p>
            <a:r>
              <a:rPr lang="en-US" sz="1200" b="0" i="1" kern="1200" dirty="0" smtClean="0">
                <a:solidFill>
                  <a:schemeClr val="tx1"/>
                </a:solidFill>
                <a:effectLst/>
                <a:latin typeface="+mn-lt"/>
                <a:ea typeface="+mn-ea"/>
                <a:cs typeface="+mn-cs"/>
              </a:rPr>
              <a:t>Privileged software</a:t>
            </a:r>
            <a:r>
              <a:rPr lang="en-US" sz="1200" b="0" i="0" kern="1200" dirty="0" smtClean="0">
                <a:solidFill>
                  <a:schemeClr val="tx1"/>
                </a:solidFill>
                <a:effectLst/>
                <a:latin typeface="+mn-lt"/>
                <a:ea typeface="+mn-ea"/>
                <a:cs typeface="+mn-cs"/>
              </a:rPr>
              <a:t> executes at the privileged level.</a:t>
            </a:r>
          </a:p>
          <a:p>
            <a:endParaRPr lang="en-US" dirty="0"/>
          </a:p>
        </p:txBody>
      </p:sp>
      <p:sp>
        <p:nvSpPr>
          <p:cNvPr id="4" name="Slide Number Placeholder 3"/>
          <p:cNvSpPr>
            <a:spLocks noGrp="1"/>
          </p:cNvSpPr>
          <p:nvPr>
            <p:ph type="sldNum" sz="quarter" idx="10"/>
          </p:nvPr>
        </p:nvSpPr>
        <p:spPr/>
        <p:txBody>
          <a:bodyPr/>
          <a:lstStyle/>
          <a:p>
            <a:fld id="{A6BBE812-4129-4690-BCA9-F960F9F01E17}" type="slidenum">
              <a:rPr lang="en-US" smtClean="0"/>
              <a:t>10</a:t>
            </a:fld>
            <a:endParaRPr lang="en-US"/>
          </a:p>
        </p:txBody>
      </p:sp>
    </p:spTree>
    <p:extLst>
      <p:ext uri="{BB962C8B-B14F-4D97-AF65-F5344CB8AC3E}">
        <p14:creationId xmlns:p14="http://schemas.microsoft.com/office/powerpoint/2010/main" val="40506953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smtClean="0"/>
          </a:p>
          <a:p>
            <a:r>
              <a:rPr lang="en-US" dirty="0" smtClean="0"/>
              <a:t>Handler mode and Thread mode</a:t>
            </a:r>
          </a:p>
          <a:p>
            <a:pPr lvl="1"/>
            <a:r>
              <a:rPr lang="en-US" dirty="0" smtClean="0"/>
              <a:t>Handler mode always use </a:t>
            </a:r>
            <a:r>
              <a:rPr lang="en-US" dirty="0" smtClean="0">
                <a:solidFill>
                  <a:srgbClr val="FF0000"/>
                </a:solidFill>
              </a:rPr>
              <a:t>MSP </a:t>
            </a:r>
            <a:r>
              <a:rPr lang="en-US" dirty="0" smtClean="0"/>
              <a:t>(Main Stack Pointer)</a:t>
            </a:r>
          </a:p>
          <a:p>
            <a:pPr lvl="1"/>
            <a:r>
              <a:rPr lang="en-US" dirty="0" smtClean="0"/>
              <a:t>Thread Mode uses either </a:t>
            </a:r>
            <a:r>
              <a:rPr lang="en-US" dirty="0" smtClean="0">
                <a:solidFill>
                  <a:srgbClr val="FF0000"/>
                </a:solidFill>
              </a:rPr>
              <a:t>PSP </a:t>
            </a:r>
            <a:r>
              <a:rPr lang="en-US" dirty="0" smtClean="0"/>
              <a:t>(Process Stack Pointer) or </a:t>
            </a:r>
            <a:r>
              <a:rPr lang="en-US" dirty="0" smtClean="0">
                <a:solidFill>
                  <a:srgbClr val="FF0000"/>
                </a:solidFill>
              </a:rPr>
              <a:t>MSP</a:t>
            </a:r>
          </a:p>
          <a:p>
            <a:pPr lvl="2"/>
            <a:r>
              <a:rPr lang="en-US" dirty="0" smtClean="0"/>
              <a:t>Control</a:t>
            </a:r>
            <a:r>
              <a:rPr lang="en-US" dirty="0" smtClean="0">
                <a:latin typeface="Consolas"/>
                <a:cs typeface="Consolas"/>
              </a:rPr>
              <a:t>[1] = 0</a:t>
            </a:r>
            <a:r>
              <a:rPr lang="en-US" dirty="0" smtClean="0"/>
              <a:t>,  SP = MSP (default)</a:t>
            </a:r>
          </a:p>
          <a:p>
            <a:pPr lvl="2"/>
            <a:r>
              <a:rPr lang="en-US" dirty="0" smtClean="0"/>
              <a:t>Control</a:t>
            </a:r>
            <a:r>
              <a:rPr lang="en-US" dirty="0" smtClean="0">
                <a:latin typeface="Consolas"/>
                <a:cs typeface="Consolas"/>
              </a:rPr>
              <a:t>[0] = 1</a:t>
            </a:r>
            <a:r>
              <a:rPr lang="en-US" dirty="0" smtClean="0"/>
              <a:t>,  SP = PSP</a:t>
            </a:r>
          </a:p>
          <a:p>
            <a:r>
              <a:rPr lang="en-US" dirty="0" smtClean="0"/>
              <a:t>When the processor is reset, the default is the thread mode. </a:t>
            </a:r>
          </a:p>
          <a:p>
            <a:r>
              <a:rPr lang="en-US" dirty="0" smtClean="0"/>
              <a:t>The processor enters the handler mode when an exception occurs. (e.g., division by 0)</a:t>
            </a:r>
          </a:p>
          <a:p>
            <a:endParaRPr lang="en-US" dirty="0"/>
          </a:p>
        </p:txBody>
      </p:sp>
      <p:sp>
        <p:nvSpPr>
          <p:cNvPr id="4" name="Slide Number Placeholder 3"/>
          <p:cNvSpPr>
            <a:spLocks noGrp="1"/>
          </p:cNvSpPr>
          <p:nvPr>
            <p:ph type="sldNum" sz="quarter" idx="10"/>
          </p:nvPr>
        </p:nvSpPr>
        <p:spPr/>
        <p:txBody>
          <a:bodyPr/>
          <a:lstStyle/>
          <a:p>
            <a:fld id="{A6BBE812-4129-4690-BCA9-F960F9F01E17}" type="slidenum">
              <a:rPr lang="en-US" smtClean="0"/>
              <a:t>14</a:t>
            </a:fld>
            <a:endParaRPr lang="en-US"/>
          </a:p>
        </p:txBody>
      </p:sp>
    </p:spTree>
    <p:extLst>
      <p:ext uri="{BB962C8B-B14F-4D97-AF65-F5344CB8AC3E}">
        <p14:creationId xmlns:p14="http://schemas.microsoft.com/office/powerpoint/2010/main" val="35235892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LR value generated by processor</a:t>
            </a:r>
          </a:p>
          <a:p>
            <a:pPr lvl="2"/>
            <a:r>
              <a:rPr lang="en-US" sz="1200" b="0" i="0" kern="1200" dirty="0" smtClean="0">
                <a:solidFill>
                  <a:schemeClr val="tx1"/>
                </a:solidFill>
                <a:effectLst/>
                <a:latin typeface="+mn-lt"/>
                <a:ea typeface="+mn-ea"/>
                <a:cs typeface="+mn-cs"/>
              </a:rPr>
              <a:t>All EXC_RETURN values have bits[31:5] set to one. When this value is loaded into the PC it indicates to the processor that the exception is complete, and the processor initiates the appropriate exception return sequence. </a:t>
            </a:r>
            <a:r>
              <a:rPr lang="en-US" altLang="zh-CN" dirty="0" smtClean="0"/>
              <a:t>Bit 3 of </a:t>
            </a:r>
            <a:r>
              <a:rPr lang="en-US" dirty="0" smtClean="0"/>
              <a:t>EXC_RETURN determines return mode:  </a:t>
            </a:r>
          </a:p>
          <a:p>
            <a:pPr lvl="3"/>
            <a:r>
              <a:rPr lang="en-US" dirty="0" smtClean="0"/>
              <a:t>0: return to Handler Mode;1: return to Thread Mode</a:t>
            </a:r>
          </a:p>
          <a:p>
            <a:pPr lvl="2"/>
            <a:r>
              <a:rPr lang="en-US" dirty="0" smtClean="0"/>
              <a:t>Bit 2 of EXC_RETURN determines stack for unstacking</a:t>
            </a:r>
          </a:p>
          <a:p>
            <a:pPr lvl="3"/>
            <a:r>
              <a:rPr lang="en-US" dirty="0" smtClean="0"/>
              <a:t>0: unstack from MSP; 1: unstack from PSP</a:t>
            </a:r>
          </a:p>
          <a:p>
            <a:endParaRPr lang="en-US" dirty="0"/>
          </a:p>
        </p:txBody>
      </p:sp>
      <p:sp>
        <p:nvSpPr>
          <p:cNvPr id="4" name="Slide Number Placeholder 3"/>
          <p:cNvSpPr>
            <a:spLocks noGrp="1"/>
          </p:cNvSpPr>
          <p:nvPr>
            <p:ph type="sldNum" sz="quarter" idx="10"/>
          </p:nvPr>
        </p:nvSpPr>
        <p:spPr/>
        <p:txBody>
          <a:bodyPr/>
          <a:lstStyle/>
          <a:p>
            <a:fld id="{A6BBE812-4129-4690-BCA9-F960F9F01E17}" type="slidenum">
              <a:rPr lang="en-US" smtClean="0"/>
              <a:t>16</a:t>
            </a:fld>
            <a:endParaRPr lang="en-US"/>
          </a:p>
        </p:txBody>
      </p:sp>
    </p:spTree>
    <p:extLst>
      <p:ext uri="{BB962C8B-B14F-4D97-AF65-F5344CB8AC3E}">
        <p14:creationId xmlns:p14="http://schemas.microsoft.com/office/powerpoint/2010/main" val="7726863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EF97FDFF-7B9F-7D4D-BFC0-AAD1F3D3D3CB}"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40</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1193382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a:t>Click to edit Master title style</a:t>
            </a:r>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6400800" y="6355080"/>
            <a:ext cx="2286000" cy="365760"/>
          </a:xfrm>
        </p:spPr>
        <p:txBody>
          <a:bodyPr/>
          <a:lstStyle>
            <a:lvl1pPr>
              <a:defRPr sz="1400"/>
            </a:lvl1pPr>
          </a:lstStyle>
          <a:p>
            <a:pPr eaLnBrk="1" latinLnBrk="0" hangingPunct="1"/>
            <a:fld id="{2BF71DBB-33DD-4C55-A85E-87E0D90DE603}" type="datetime1">
              <a:rPr lang="en-US" smtClean="0"/>
              <a:t>5/9/2018</a:t>
            </a:fld>
            <a:endParaRPr lang="en-US" sz="1600" dirty="0"/>
          </a:p>
        </p:txBody>
      </p:sp>
      <p:sp>
        <p:nvSpPr>
          <p:cNvPr id="17" name="Footer Placeholder 16"/>
          <p:cNvSpPr>
            <a:spLocks noGrp="1"/>
          </p:cNvSpPr>
          <p:nvPr>
            <p:ph type="ftr" sz="quarter" idx="11"/>
          </p:nvPr>
        </p:nvSpPr>
        <p:spPr>
          <a:xfrm>
            <a:off x="2898648" y="6355080"/>
            <a:ext cx="3474720" cy="365760"/>
          </a:xfrm>
        </p:spPr>
        <p:txBody>
          <a:bodyPr/>
          <a:lstStyle/>
          <a:p>
            <a:endParaRPr kumimoji="0" lang="en-US" dirty="0"/>
          </a:p>
        </p:txBody>
      </p:sp>
      <p:sp>
        <p:nvSpPr>
          <p:cNvPr id="29" name="Slide Number Placeholder 28"/>
          <p:cNvSpPr>
            <a:spLocks noGrp="1"/>
          </p:cNvSpPr>
          <p:nvPr>
            <p:ph type="sldNum" sz="quarter" idx="12"/>
          </p:nvPr>
        </p:nvSpPr>
        <p:spPr>
          <a:xfrm>
            <a:off x="1216152" y="6355080"/>
            <a:ext cx="1219200" cy="365760"/>
          </a:xfrm>
        </p:spPr>
        <p:txBody>
          <a:bodyPr/>
          <a:lstStyle/>
          <a:p>
            <a:fld id="{EA7C8D44-3667-46F6-9772-CC52308E2A7F}" type="slidenum">
              <a:rPr kumimoji="0" lang="en-US" smtClean="0"/>
              <a:pPr eaLnBrk="1" latinLnBrk="0" hangingPunct="1"/>
              <a:t>‹#›</a:t>
            </a:fld>
            <a:endParaRPr kumimoji="0" lang="en-US" dirty="0"/>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eaLnBrk="1" latinLnBrk="0" hangingPunct="1"/>
            <a:fld id="{8DDAFA6C-203A-4307-BA16-4E1B4E565795}" type="datetime1">
              <a:rPr lang="en-US" smtClean="0"/>
              <a:t>5/9/2018</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EA7C8D44-3667-46F6-9772-CC52308E2A7F}" type="slidenum">
              <a:rPr kumimoji="0" lang="en-US" smtClean="0"/>
              <a:pPr eaLnBrk="1" latinLnBrk="0" hangingPunct="1"/>
              <a:t>‹#›</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eaLnBrk="1" latinLnBrk="0" hangingPunct="1"/>
            <a:fld id="{0BF5EEAA-C496-4117-9CC7-C724C9F64C9C}" type="datetime1">
              <a:rPr lang="en-US" smtClean="0"/>
              <a:t>5/9/2018</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EA7C8D44-3667-46F6-9772-CC52308E2A7F}" type="slidenum">
              <a:rPr kumimoji="0" lang="en-US" smtClean="0"/>
              <a:pPr eaLnBrk="1" latinLnBrk="0" hangingPunct="1"/>
              <a:t>‹#›</a:t>
            </a:fld>
            <a:endParaRPr kumimoji="0" lang="en-US"/>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smtClean="0"/>
              <a:t>Click to edit Master subtitle style</a:t>
            </a:r>
            <a:endParaRPr lang="en-US" dirty="0"/>
          </a:p>
        </p:txBody>
      </p:sp>
      <p:sp>
        <p:nvSpPr>
          <p:cNvPr id="4" name="Rectangle 4"/>
          <p:cNvSpPr>
            <a:spLocks noGrp="1" noChangeArrowheads="1"/>
          </p:cNvSpPr>
          <p:nvPr>
            <p:ph type="dt" sz="half" idx="10"/>
          </p:nvPr>
        </p:nvSpPr>
        <p:spPr>
          <a:xfrm>
            <a:off x="685800" y="6248400"/>
            <a:ext cx="1905000" cy="457200"/>
          </a:xfrm>
          <a:prstGeom prst="rect">
            <a:avLst/>
          </a:prstGeom>
          <a:ln/>
        </p:spPr>
        <p:txBody>
          <a:bodyPr/>
          <a:lstStyle>
            <a:lvl1pPr>
              <a:defRPr/>
            </a:lvl1pPr>
          </a:lstStyle>
          <a:p>
            <a:pPr>
              <a:defRPr/>
            </a:pP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12B3B80B-8EBB-4EAE-8AB2-EAFDC9CB1299}" type="slidenum">
              <a:rPr lang="en-US"/>
              <a:pPr>
                <a:defRPr/>
              </a:pPr>
              <a:t>‹#›</a:t>
            </a:fld>
            <a:endParaRPr lang="en-US"/>
          </a:p>
        </p:txBody>
      </p:sp>
    </p:spTree>
    <p:extLst>
      <p:ext uri="{BB962C8B-B14F-4D97-AF65-F5344CB8AC3E}">
        <p14:creationId xmlns:p14="http://schemas.microsoft.com/office/powerpoint/2010/main" val="2358077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4"/>
          <p:cNvSpPr>
            <a:spLocks noGrp="1" noChangeArrowheads="1"/>
          </p:cNvSpPr>
          <p:nvPr>
            <p:ph type="dt" sz="half" idx="10"/>
          </p:nvPr>
        </p:nvSpPr>
        <p:spPr>
          <a:xfrm>
            <a:off x="685800" y="6248400"/>
            <a:ext cx="1905000" cy="457200"/>
          </a:xfrm>
          <a:prstGeom prst="rect">
            <a:avLst/>
          </a:prstGeom>
          <a:ln/>
        </p:spPr>
        <p:txBody>
          <a:bodyPr/>
          <a:lstStyle>
            <a:lvl1pPr>
              <a:defRPr/>
            </a:lvl1pPr>
          </a:lstStyle>
          <a:p>
            <a:pPr>
              <a:defRPr/>
            </a:pP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25A70D5D-EAE2-4045-9090-F0AB00B0962C}" type="slidenum">
              <a:rPr lang="en-US"/>
              <a:pPr>
                <a:defRPr/>
              </a:pPr>
              <a:t>‹#›</a:t>
            </a:fld>
            <a:endParaRPr lang="en-US"/>
          </a:p>
        </p:txBody>
      </p:sp>
    </p:spTree>
    <p:extLst>
      <p:ext uri="{BB962C8B-B14F-4D97-AF65-F5344CB8AC3E}">
        <p14:creationId xmlns:p14="http://schemas.microsoft.com/office/powerpoint/2010/main" val="33225133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xfrm>
            <a:off x="685800" y="6248400"/>
            <a:ext cx="1905000" cy="457200"/>
          </a:xfrm>
          <a:prstGeom prst="rect">
            <a:avLst/>
          </a:prstGeom>
          <a:ln/>
        </p:spPr>
        <p:txBody>
          <a:bodyPr/>
          <a:lstStyle>
            <a:lvl1pPr>
              <a:defRPr/>
            </a:lvl1pPr>
          </a:lstStyle>
          <a:p>
            <a:pPr>
              <a:defRPr/>
            </a:pP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37A250B5-6249-4CB3-8F62-38413D9819EE}" type="slidenum">
              <a:rPr lang="en-US"/>
              <a:pPr>
                <a:defRPr/>
              </a:pPr>
              <a:t>‹#›</a:t>
            </a:fld>
            <a:endParaRPr lang="en-US"/>
          </a:p>
        </p:txBody>
      </p:sp>
    </p:spTree>
    <p:extLst>
      <p:ext uri="{BB962C8B-B14F-4D97-AF65-F5344CB8AC3E}">
        <p14:creationId xmlns:p14="http://schemas.microsoft.com/office/powerpoint/2010/main" val="2249647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noChangeArrowheads="1"/>
          </p:cNvSpPr>
          <p:nvPr>
            <p:ph type="dt" sz="half" idx="10"/>
          </p:nvPr>
        </p:nvSpPr>
        <p:spPr>
          <a:xfrm>
            <a:off x="685800" y="6248400"/>
            <a:ext cx="1905000" cy="45720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1"/>
          </p:nvPr>
        </p:nvSpPr>
        <p:spPr>
          <a:ln/>
        </p:spPr>
        <p:txBody>
          <a:bodyPr/>
          <a:lstStyle>
            <a:lvl1pPr>
              <a:defRPr/>
            </a:lvl1pPr>
          </a:lstStyle>
          <a:p>
            <a:pPr>
              <a:defRPr/>
            </a:pPr>
            <a:fld id="{4C7AE639-0C02-4F3E-A0F7-669FEA935DB4}" type="slidenum">
              <a:rPr lang="en-US"/>
              <a:pPr>
                <a:defRPr/>
              </a:pPr>
              <a:t>‹#›</a:t>
            </a:fld>
            <a:endParaRPr lang="en-US"/>
          </a:p>
        </p:txBody>
      </p:sp>
    </p:spTree>
    <p:extLst>
      <p:ext uri="{BB962C8B-B14F-4D97-AF65-F5344CB8AC3E}">
        <p14:creationId xmlns:p14="http://schemas.microsoft.com/office/powerpoint/2010/main" val="34528498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xfrm>
            <a:off x="685800" y="6248400"/>
            <a:ext cx="1905000" cy="457200"/>
          </a:xfrm>
          <a:prstGeom prst="rect">
            <a:avLst/>
          </a:prstGeom>
          <a:ln/>
        </p:spPr>
        <p:txBody>
          <a:bodyPr/>
          <a:lstStyle>
            <a:lvl1pPr>
              <a:defRPr/>
            </a:lvl1pPr>
          </a:lstStyle>
          <a:p>
            <a:pPr>
              <a:defRPr/>
            </a:pPr>
            <a:endParaRPr lang="en-US"/>
          </a:p>
        </p:txBody>
      </p:sp>
      <p:sp>
        <p:nvSpPr>
          <p:cNvPr id="8" name="Rectangle 6"/>
          <p:cNvSpPr>
            <a:spLocks noGrp="1" noChangeArrowheads="1"/>
          </p:cNvSpPr>
          <p:nvPr>
            <p:ph type="sldNum" sz="quarter" idx="11"/>
          </p:nvPr>
        </p:nvSpPr>
        <p:spPr>
          <a:ln/>
        </p:spPr>
        <p:txBody>
          <a:bodyPr/>
          <a:lstStyle>
            <a:lvl1pPr>
              <a:defRPr/>
            </a:lvl1pPr>
          </a:lstStyle>
          <a:p>
            <a:pPr>
              <a:defRPr/>
            </a:pPr>
            <a:fld id="{23090691-9988-4E45-A7C1-971733D1779D}" type="slidenum">
              <a:rPr lang="en-US"/>
              <a:pPr>
                <a:defRPr/>
              </a:pPr>
              <a:t>‹#›</a:t>
            </a:fld>
            <a:endParaRPr lang="en-US"/>
          </a:p>
        </p:txBody>
      </p:sp>
    </p:spTree>
    <p:extLst>
      <p:ext uri="{BB962C8B-B14F-4D97-AF65-F5344CB8AC3E}">
        <p14:creationId xmlns:p14="http://schemas.microsoft.com/office/powerpoint/2010/main" val="295199376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xfrm>
            <a:off x="685800" y="6248400"/>
            <a:ext cx="1905000" cy="457200"/>
          </a:xfrm>
          <a:prstGeom prst="rect">
            <a:avLst/>
          </a:prstGeom>
          <a:ln/>
        </p:spPr>
        <p:txBody>
          <a:bodyPr/>
          <a:lstStyle>
            <a:lvl1pPr>
              <a:defRPr/>
            </a:lvl1pPr>
          </a:lstStyle>
          <a:p>
            <a:pPr>
              <a:defRPr/>
            </a:pPr>
            <a:endParaRPr lang="en-US"/>
          </a:p>
        </p:txBody>
      </p:sp>
      <p:sp>
        <p:nvSpPr>
          <p:cNvPr id="4" name="Rectangle 6"/>
          <p:cNvSpPr>
            <a:spLocks noGrp="1" noChangeArrowheads="1"/>
          </p:cNvSpPr>
          <p:nvPr>
            <p:ph type="sldNum" sz="quarter" idx="11"/>
          </p:nvPr>
        </p:nvSpPr>
        <p:spPr>
          <a:ln/>
        </p:spPr>
        <p:txBody>
          <a:bodyPr/>
          <a:lstStyle>
            <a:lvl1pPr>
              <a:defRPr/>
            </a:lvl1pPr>
          </a:lstStyle>
          <a:p>
            <a:pPr>
              <a:defRPr/>
            </a:pPr>
            <a:fld id="{8D43B739-56F2-41EE-BBB5-C352609D8380}" type="slidenum">
              <a:rPr lang="en-US"/>
              <a:pPr>
                <a:defRPr/>
              </a:pPr>
              <a:t>‹#›</a:t>
            </a:fld>
            <a:endParaRPr lang="en-US"/>
          </a:p>
        </p:txBody>
      </p:sp>
    </p:spTree>
    <p:extLst>
      <p:ext uri="{BB962C8B-B14F-4D97-AF65-F5344CB8AC3E}">
        <p14:creationId xmlns:p14="http://schemas.microsoft.com/office/powerpoint/2010/main" val="318186816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xfrm>
            <a:off x="685800" y="6248400"/>
            <a:ext cx="1905000" cy="457200"/>
          </a:xfrm>
          <a:prstGeom prst="rect">
            <a:avLst/>
          </a:prstGeom>
          <a:ln/>
        </p:spPr>
        <p:txBody>
          <a:bodyPr/>
          <a:lstStyle>
            <a:lvl1pPr>
              <a:defRPr/>
            </a:lvl1pPr>
          </a:lstStyle>
          <a:p>
            <a:pPr>
              <a:defRPr/>
            </a:pPr>
            <a:endParaRPr lang="en-US"/>
          </a:p>
        </p:txBody>
      </p:sp>
      <p:sp>
        <p:nvSpPr>
          <p:cNvPr id="3" name="Rectangle 6"/>
          <p:cNvSpPr>
            <a:spLocks noGrp="1" noChangeArrowheads="1"/>
          </p:cNvSpPr>
          <p:nvPr>
            <p:ph type="sldNum" sz="quarter" idx="11"/>
          </p:nvPr>
        </p:nvSpPr>
        <p:spPr>
          <a:ln/>
        </p:spPr>
        <p:txBody>
          <a:bodyPr/>
          <a:lstStyle>
            <a:lvl1pPr>
              <a:defRPr/>
            </a:lvl1pPr>
          </a:lstStyle>
          <a:p>
            <a:pPr>
              <a:defRPr/>
            </a:pPr>
            <a:fld id="{E437C3FA-45C9-4666-A5E7-637F30BA6269}" type="slidenum">
              <a:rPr lang="en-US"/>
              <a:pPr>
                <a:defRPr/>
              </a:pPr>
              <a:t>‹#›</a:t>
            </a:fld>
            <a:endParaRPr lang="en-US"/>
          </a:p>
        </p:txBody>
      </p:sp>
    </p:spTree>
    <p:extLst>
      <p:ext uri="{BB962C8B-B14F-4D97-AF65-F5344CB8AC3E}">
        <p14:creationId xmlns:p14="http://schemas.microsoft.com/office/powerpoint/2010/main" val="277597478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noChangeArrowheads="1"/>
          </p:cNvSpPr>
          <p:nvPr>
            <p:ph type="dt" sz="half" idx="10"/>
          </p:nvPr>
        </p:nvSpPr>
        <p:spPr>
          <a:xfrm>
            <a:off x="685800" y="6248400"/>
            <a:ext cx="1905000" cy="45720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1"/>
          </p:nvPr>
        </p:nvSpPr>
        <p:spPr>
          <a:ln/>
        </p:spPr>
        <p:txBody>
          <a:bodyPr/>
          <a:lstStyle>
            <a:lvl1pPr>
              <a:defRPr/>
            </a:lvl1pPr>
          </a:lstStyle>
          <a:p>
            <a:pPr>
              <a:defRPr/>
            </a:pPr>
            <a:fld id="{54BDE0AF-8B3B-414B-AF62-0678AF328DE8}" type="slidenum">
              <a:rPr lang="en-US"/>
              <a:pPr>
                <a:defRPr/>
              </a:pPr>
              <a:t>‹#›</a:t>
            </a:fld>
            <a:endParaRPr lang="en-US"/>
          </a:p>
        </p:txBody>
      </p:sp>
    </p:spTree>
    <p:extLst>
      <p:ext uri="{BB962C8B-B14F-4D97-AF65-F5344CB8AC3E}">
        <p14:creationId xmlns:p14="http://schemas.microsoft.com/office/powerpoint/2010/main" val="11166278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solidFill>
                  <a:srgbClr val="FF0000"/>
                </a:solidFill>
              </a:defRPr>
            </a:lvl1pPr>
          </a:lstStyle>
          <a:p>
            <a:r>
              <a:rPr kumimoji="0" lang="en-US" dirty="0"/>
              <a:t>Click to edit Master title style</a:t>
            </a:r>
          </a:p>
        </p:txBody>
      </p:sp>
      <p:sp>
        <p:nvSpPr>
          <p:cNvPr id="6" name="Slide Number Placeholder 5"/>
          <p:cNvSpPr>
            <a:spLocks noGrp="1"/>
          </p:cNvSpPr>
          <p:nvPr>
            <p:ph type="sldNum" sz="quarter" idx="12"/>
          </p:nvPr>
        </p:nvSpPr>
        <p:spPr/>
        <p:txBody>
          <a:bodyPr/>
          <a:lstStyle/>
          <a:p>
            <a:fld id="{EA7C8D44-3667-46F6-9772-CC52308E2A7F}" type="slidenum">
              <a:rPr kumimoji="0" lang="en-US" smtClean="0"/>
              <a:pPr eaLnBrk="1" latinLnBrk="0" hangingPunct="1"/>
              <a:t>‹#›</a:t>
            </a:fld>
            <a:endParaRPr kumimoji="0" lang="en-US" dirty="0"/>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noChangeArrowheads="1"/>
          </p:cNvSpPr>
          <p:nvPr>
            <p:ph type="dt" sz="half" idx="10"/>
          </p:nvPr>
        </p:nvSpPr>
        <p:spPr>
          <a:xfrm>
            <a:off x="685800" y="6248400"/>
            <a:ext cx="1905000" cy="45720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1"/>
          </p:nvPr>
        </p:nvSpPr>
        <p:spPr>
          <a:ln/>
        </p:spPr>
        <p:txBody>
          <a:bodyPr/>
          <a:lstStyle>
            <a:lvl1pPr>
              <a:defRPr/>
            </a:lvl1pPr>
          </a:lstStyle>
          <a:p>
            <a:pPr>
              <a:defRPr/>
            </a:pPr>
            <a:fld id="{CBAA5024-0C29-4A04-B67E-F0BF510BCC23}" type="slidenum">
              <a:rPr lang="en-US"/>
              <a:pPr>
                <a:defRPr/>
              </a:pPr>
              <a:t>‹#›</a:t>
            </a:fld>
            <a:endParaRPr lang="en-US"/>
          </a:p>
        </p:txBody>
      </p:sp>
    </p:spTree>
    <p:extLst>
      <p:ext uri="{BB962C8B-B14F-4D97-AF65-F5344CB8AC3E}">
        <p14:creationId xmlns:p14="http://schemas.microsoft.com/office/powerpoint/2010/main" val="111039981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xfrm>
            <a:off x="685800" y="6248400"/>
            <a:ext cx="1905000" cy="457200"/>
          </a:xfrm>
          <a:prstGeom prst="rect">
            <a:avLst/>
          </a:prstGeom>
          <a:ln/>
        </p:spPr>
        <p:txBody>
          <a:bodyPr/>
          <a:lstStyle>
            <a:lvl1pPr>
              <a:defRPr/>
            </a:lvl1pPr>
          </a:lstStyle>
          <a:p>
            <a:pPr>
              <a:defRPr/>
            </a:pP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D0AE470B-FAE9-470B-83FC-0A687BADD799}" type="slidenum">
              <a:rPr lang="en-US"/>
              <a:pPr>
                <a:defRPr/>
              </a:pPr>
              <a:t>‹#›</a:t>
            </a:fld>
            <a:endParaRPr lang="en-US"/>
          </a:p>
        </p:txBody>
      </p:sp>
    </p:spTree>
    <p:extLst>
      <p:ext uri="{BB962C8B-B14F-4D97-AF65-F5344CB8AC3E}">
        <p14:creationId xmlns:p14="http://schemas.microsoft.com/office/powerpoint/2010/main" val="127288495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xfrm>
            <a:off x="685800" y="6248400"/>
            <a:ext cx="1905000" cy="457200"/>
          </a:xfrm>
          <a:prstGeom prst="rect">
            <a:avLst/>
          </a:prstGeom>
          <a:ln/>
        </p:spPr>
        <p:txBody>
          <a:bodyPr/>
          <a:lstStyle>
            <a:lvl1pPr>
              <a:defRPr/>
            </a:lvl1pPr>
          </a:lstStyle>
          <a:p>
            <a:pPr>
              <a:defRPr/>
            </a:pP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9B8AA3CB-84CB-4D2E-A514-F831DAFB3147}" type="slidenum">
              <a:rPr lang="en-US"/>
              <a:pPr>
                <a:defRPr/>
              </a:pPr>
              <a:t>‹#›</a:t>
            </a:fld>
            <a:endParaRPr lang="en-US"/>
          </a:p>
        </p:txBody>
      </p:sp>
    </p:spTree>
    <p:extLst>
      <p:ext uri="{BB962C8B-B14F-4D97-AF65-F5344CB8AC3E}">
        <p14:creationId xmlns:p14="http://schemas.microsoft.com/office/powerpoint/2010/main" val="409907561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685800" y="1981200"/>
            <a:ext cx="7772400" cy="4114800"/>
          </a:xfrm>
        </p:spPr>
        <p:txBody>
          <a:bodyPr/>
          <a:lstStyle/>
          <a:p>
            <a:pPr lvl="0"/>
            <a:endParaRPr lang="en-US" noProof="0" smtClean="0"/>
          </a:p>
        </p:txBody>
      </p:sp>
      <p:sp>
        <p:nvSpPr>
          <p:cNvPr id="4" name="Rectangle 4"/>
          <p:cNvSpPr>
            <a:spLocks noGrp="1" noChangeArrowheads="1"/>
          </p:cNvSpPr>
          <p:nvPr>
            <p:ph type="dt" sz="half" idx="10"/>
          </p:nvPr>
        </p:nvSpPr>
        <p:spPr>
          <a:xfrm>
            <a:off x="685800" y="6248400"/>
            <a:ext cx="1905000" cy="457200"/>
          </a:xfrm>
          <a:prstGeom prst="rect">
            <a:avLst/>
          </a:prstGeom>
          <a:ln/>
        </p:spPr>
        <p:txBody>
          <a:bodyPr/>
          <a:lstStyle>
            <a:lvl1pPr>
              <a:defRPr/>
            </a:lvl1pPr>
          </a:lstStyle>
          <a:p>
            <a:pPr>
              <a:defRPr/>
            </a:pP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7D3083A4-9012-4F92-8AC9-739FC4D3B103}" type="slidenum">
              <a:rPr lang="en-US"/>
              <a:pPr>
                <a:defRPr/>
              </a:pPr>
              <a:t>‹#›</a:t>
            </a:fld>
            <a:endParaRPr lang="en-US"/>
          </a:p>
        </p:txBody>
      </p:sp>
    </p:spTree>
    <p:extLst>
      <p:ext uri="{BB962C8B-B14F-4D97-AF65-F5344CB8AC3E}">
        <p14:creationId xmlns:p14="http://schemas.microsoft.com/office/powerpoint/2010/main" val="422884404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AndTx" preserve="1">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9812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648200" y="19812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noChangeArrowheads="1"/>
          </p:cNvSpPr>
          <p:nvPr>
            <p:ph type="dt" sz="half" idx="10"/>
          </p:nvPr>
        </p:nvSpPr>
        <p:spPr>
          <a:xfrm>
            <a:off x="685800" y="6248400"/>
            <a:ext cx="1905000" cy="45720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1"/>
          </p:nvPr>
        </p:nvSpPr>
        <p:spPr>
          <a:ln/>
        </p:spPr>
        <p:txBody>
          <a:bodyPr/>
          <a:lstStyle>
            <a:lvl1pPr>
              <a:defRPr/>
            </a:lvl1pPr>
          </a:lstStyle>
          <a:p>
            <a:pPr>
              <a:defRPr/>
            </a:pPr>
            <a:fld id="{9B7204A0-866A-4C6B-ACC6-B587B369E722}" type="slidenum">
              <a:rPr lang="en-US"/>
              <a:pPr>
                <a:defRPr/>
              </a:pPr>
              <a:t>‹#›</a:t>
            </a:fld>
            <a:endParaRPr lang="en-US"/>
          </a:p>
        </p:txBody>
      </p:sp>
    </p:spTree>
    <p:extLst>
      <p:ext uri="{BB962C8B-B14F-4D97-AF65-F5344CB8AC3E}">
        <p14:creationId xmlns:p14="http://schemas.microsoft.com/office/powerpoint/2010/main" val="147795360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7"/>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rgbClr val="3366FF"/>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0A046AA-203A-4311-B762-E643F72B312A}" type="datetime1">
              <a:rPr lang="en-US" smtClean="0"/>
              <a:t>5/9/2018</a:t>
            </a:fld>
            <a:endParaRPr lang="en-US" dirty="0"/>
          </a:p>
        </p:txBody>
      </p:sp>
      <p:sp>
        <p:nvSpPr>
          <p:cNvPr id="5" name="Footer Placeholder 4"/>
          <p:cNvSpPr>
            <a:spLocks noGrp="1"/>
          </p:cNvSpPr>
          <p:nvPr>
            <p:ph type="ftr" sz="quarter" idx="11"/>
          </p:nvPr>
        </p:nvSpPr>
        <p:spPr/>
        <p:txBody>
          <a:bodyPr/>
          <a:lstStyle/>
          <a:p>
            <a:r>
              <a:rPr lang="en-US" dirty="0" smtClean="0"/>
              <a:t>Fall 2013 -- Lecture #22</a:t>
            </a:r>
            <a:endParaRPr lang="en-US" dirty="0"/>
          </a:p>
        </p:txBody>
      </p:sp>
      <p:sp>
        <p:nvSpPr>
          <p:cNvPr id="6" name="Slide Number Placeholder 5"/>
          <p:cNvSpPr>
            <a:spLocks noGrp="1"/>
          </p:cNvSpPr>
          <p:nvPr>
            <p:ph type="sldNum" sz="quarter" idx="12"/>
          </p:nvPr>
        </p:nvSpPr>
        <p:spPr/>
        <p:txBody>
          <a:bodyPr/>
          <a:lstStyle/>
          <a:p>
            <a:fld id="{3CC63E4C-4642-794D-A2FD-70F6B81535F5}" type="slidenum">
              <a:rPr lang="en-US" smtClean="0"/>
              <a:pPr/>
              <a:t>‹#›</a:t>
            </a:fld>
            <a:endParaRPr lang="en-US" dirty="0"/>
          </a:p>
        </p:txBody>
      </p:sp>
    </p:spTree>
    <p:extLst>
      <p:ext uri="{BB962C8B-B14F-4D97-AF65-F5344CB8AC3E}">
        <p14:creationId xmlns:p14="http://schemas.microsoft.com/office/powerpoint/2010/main" val="289593599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453D395-0418-48EA-ADE3-AAAD16A3CFD5}" type="datetime1">
              <a:rPr lang="en-US" smtClean="0"/>
              <a:t>5/9/2018</a:t>
            </a:fld>
            <a:endParaRPr lang="en-US" dirty="0"/>
          </a:p>
        </p:txBody>
      </p:sp>
      <p:sp>
        <p:nvSpPr>
          <p:cNvPr id="5" name="Footer Placeholder 4"/>
          <p:cNvSpPr>
            <a:spLocks noGrp="1"/>
          </p:cNvSpPr>
          <p:nvPr>
            <p:ph type="ftr" sz="quarter" idx="11"/>
          </p:nvPr>
        </p:nvSpPr>
        <p:spPr/>
        <p:txBody>
          <a:bodyPr/>
          <a:lstStyle/>
          <a:p>
            <a:r>
              <a:rPr lang="en-US" dirty="0" smtClean="0"/>
              <a:t>Fall 2013 -- Lecture #22</a:t>
            </a:r>
            <a:endParaRPr lang="en-US" dirty="0"/>
          </a:p>
        </p:txBody>
      </p:sp>
      <p:sp>
        <p:nvSpPr>
          <p:cNvPr id="6" name="Slide Number Placeholder 5"/>
          <p:cNvSpPr>
            <a:spLocks noGrp="1"/>
          </p:cNvSpPr>
          <p:nvPr>
            <p:ph type="sldNum" sz="quarter" idx="12"/>
          </p:nvPr>
        </p:nvSpPr>
        <p:spPr/>
        <p:txBody>
          <a:bodyPr/>
          <a:lstStyle/>
          <a:p>
            <a:fld id="{3CC63E4C-4642-794D-A2FD-70F6B81535F5}" type="slidenum">
              <a:rPr lang="en-US" smtClean="0"/>
              <a:pPr/>
              <a:t>‹#›</a:t>
            </a:fld>
            <a:endParaRPr lang="en-US" dirty="0"/>
          </a:p>
        </p:txBody>
      </p:sp>
    </p:spTree>
    <p:extLst>
      <p:ext uri="{BB962C8B-B14F-4D97-AF65-F5344CB8AC3E}">
        <p14:creationId xmlns:p14="http://schemas.microsoft.com/office/powerpoint/2010/main" val="349955719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3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F6AE42E-318E-4E82-9D55-5B9D6259FC44}" type="datetime1">
              <a:rPr lang="en-US" smtClean="0"/>
              <a:t>5/9/2018</a:t>
            </a:fld>
            <a:endParaRPr lang="en-US" dirty="0"/>
          </a:p>
        </p:txBody>
      </p:sp>
      <p:sp>
        <p:nvSpPr>
          <p:cNvPr id="5" name="Footer Placeholder 4"/>
          <p:cNvSpPr>
            <a:spLocks noGrp="1"/>
          </p:cNvSpPr>
          <p:nvPr>
            <p:ph type="ftr" sz="quarter" idx="11"/>
          </p:nvPr>
        </p:nvSpPr>
        <p:spPr/>
        <p:txBody>
          <a:bodyPr/>
          <a:lstStyle/>
          <a:p>
            <a:r>
              <a:rPr lang="en-US" dirty="0" smtClean="0"/>
              <a:t>Fall 2013 -- Lecture #22</a:t>
            </a:r>
            <a:endParaRPr lang="en-US" dirty="0"/>
          </a:p>
        </p:txBody>
      </p:sp>
      <p:sp>
        <p:nvSpPr>
          <p:cNvPr id="6" name="Slide Number Placeholder 5"/>
          <p:cNvSpPr>
            <a:spLocks noGrp="1"/>
          </p:cNvSpPr>
          <p:nvPr>
            <p:ph type="sldNum" sz="quarter" idx="12"/>
          </p:nvPr>
        </p:nvSpPr>
        <p:spPr/>
        <p:txBody>
          <a:bodyPr/>
          <a:lstStyle/>
          <a:p>
            <a:fld id="{3CC63E4C-4642-794D-A2FD-70F6B81535F5}" type="slidenum">
              <a:rPr lang="en-US" smtClean="0"/>
              <a:pPr/>
              <a:t>‹#›</a:t>
            </a:fld>
            <a:endParaRPr lang="en-US" dirty="0"/>
          </a:p>
        </p:txBody>
      </p:sp>
    </p:spTree>
    <p:extLst>
      <p:ext uri="{BB962C8B-B14F-4D97-AF65-F5344CB8AC3E}">
        <p14:creationId xmlns:p14="http://schemas.microsoft.com/office/powerpoint/2010/main" val="259487316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2"/>
            <a:ext cx="40386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2"/>
            <a:ext cx="40386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FBEF25F-60B3-4053-8D83-E71E6FB25864}" type="datetime1">
              <a:rPr lang="en-US" smtClean="0"/>
              <a:t>5/9/2018</a:t>
            </a:fld>
            <a:endParaRPr lang="en-US" dirty="0"/>
          </a:p>
        </p:txBody>
      </p:sp>
      <p:sp>
        <p:nvSpPr>
          <p:cNvPr id="6" name="Footer Placeholder 5"/>
          <p:cNvSpPr>
            <a:spLocks noGrp="1"/>
          </p:cNvSpPr>
          <p:nvPr>
            <p:ph type="ftr" sz="quarter" idx="11"/>
          </p:nvPr>
        </p:nvSpPr>
        <p:spPr/>
        <p:txBody>
          <a:bodyPr/>
          <a:lstStyle/>
          <a:p>
            <a:r>
              <a:rPr lang="en-US" dirty="0" smtClean="0"/>
              <a:t>Fall 2013 -- Lecture #22</a:t>
            </a:r>
            <a:endParaRPr lang="en-US" dirty="0"/>
          </a:p>
        </p:txBody>
      </p:sp>
      <p:sp>
        <p:nvSpPr>
          <p:cNvPr id="7" name="Slide Number Placeholder 6"/>
          <p:cNvSpPr>
            <a:spLocks noGrp="1"/>
          </p:cNvSpPr>
          <p:nvPr>
            <p:ph type="sldNum" sz="quarter" idx="12"/>
          </p:nvPr>
        </p:nvSpPr>
        <p:spPr/>
        <p:txBody>
          <a:bodyPr/>
          <a:lstStyle/>
          <a:p>
            <a:fld id="{3CC63E4C-4642-794D-A2FD-70F6B81535F5}" type="slidenum">
              <a:rPr lang="en-US" smtClean="0"/>
              <a:pPr/>
              <a:t>‹#›</a:t>
            </a:fld>
            <a:endParaRPr lang="en-US" dirty="0"/>
          </a:p>
        </p:txBody>
      </p:sp>
    </p:spTree>
    <p:extLst>
      <p:ext uri="{BB962C8B-B14F-4D97-AF65-F5344CB8AC3E}">
        <p14:creationId xmlns:p14="http://schemas.microsoft.com/office/powerpoint/2010/main" val="294659947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4" name="Content Placeholder 3"/>
          <p:cNvSpPr>
            <a:spLocks noGrp="1"/>
          </p:cNvSpPr>
          <p:nvPr>
            <p:ph sz="half" idx="2"/>
          </p:nvPr>
        </p:nvSpPr>
        <p:spPr>
          <a:xfrm>
            <a:off x="457200" y="2174875"/>
            <a:ext cx="4040188"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904E70D-EFA2-4454-95FD-ABF8F1D382BC}" type="datetime1">
              <a:rPr lang="en-US" smtClean="0"/>
              <a:t>5/9/2018</a:t>
            </a:fld>
            <a:endParaRPr lang="en-US" dirty="0"/>
          </a:p>
        </p:txBody>
      </p:sp>
      <p:sp>
        <p:nvSpPr>
          <p:cNvPr id="8" name="Footer Placeholder 7"/>
          <p:cNvSpPr>
            <a:spLocks noGrp="1"/>
          </p:cNvSpPr>
          <p:nvPr>
            <p:ph type="ftr" sz="quarter" idx="11"/>
          </p:nvPr>
        </p:nvSpPr>
        <p:spPr/>
        <p:txBody>
          <a:bodyPr/>
          <a:lstStyle/>
          <a:p>
            <a:r>
              <a:rPr lang="en-US" dirty="0" smtClean="0"/>
              <a:t>Fall 2013 -- Lecture #22</a:t>
            </a:r>
            <a:endParaRPr lang="en-US" dirty="0"/>
          </a:p>
        </p:txBody>
      </p:sp>
      <p:sp>
        <p:nvSpPr>
          <p:cNvPr id="9" name="Slide Number Placeholder 8"/>
          <p:cNvSpPr>
            <a:spLocks noGrp="1"/>
          </p:cNvSpPr>
          <p:nvPr>
            <p:ph type="sldNum" sz="quarter" idx="12"/>
          </p:nvPr>
        </p:nvSpPr>
        <p:spPr/>
        <p:txBody>
          <a:bodyPr/>
          <a:lstStyle/>
          <a:p>
            <a:fld id="{3CC63E4C-4642-794D-A2FD-70F6B81535F5}" type="slidenum">
              <a:rPr lang="en-US" smtClean="0"/>
              <a:pPr/>
              <a:t>‹#›</a:t>
            </a:fld>
            <a:endParaRPr lang="en-US" dirty="0"/>
          </a:p>
        </p:txBody>
      </p:sp>
    </p:spTree>
    <p:extLst>
      <p:ext uri="{BB962C8B-B14F-4D97-AF65-F5344CB8AC3E}">
        <p14:creationId xmlns:p14="http://schemas.microsoft.com/office/powerpoint/2010/main" val="13981621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6400800" y="6355080"/>
            <a:ext cx="2286000" cy="365760"/>
          </a:xfrm>
        </p:spPr>
        <p:txBody>
          <a:bodyPr/>
          <a:lstStyle/>
          <a:p>
            <a:pPr eaLnBrk="1" latinLnBrk="0" hangingPunct="1"/>
            <a:fld id="{FBD2A12A-FA4E-4A87-B674-B7354B624590}" type="datetime1">
              <a:rPr lang="en-US" smtClean="0"/>
              <a:t>5/9/2018</a:t>
            </a:fld>
            <a:endParaRPr lang="en-US" dirty="0"/>
          </a:p>
        </p:txBody>
      </p:sp>
      <p:sp>
        <p:nvSpPr>
          <p:cNvPr id="5" name="Footer Placeholder 4"/>
          <p:cNvSpPr>
            <a:spLocks noGrp="1"/>
          </p:cNvSpPr>
          <p:nvPr>
            <p:ph type="ftr" sz="quarter" idx="11"/>
          </p:nvPr>
        </p:nvSpPr>
        <p:spPr>
          <a:xfrm>
            <a:off x="2898648" y="6355080"/>
            <a:ext cx="3474720" cy="365760"/>
          </a:xfrm>
        </p:spPr>
        <p:txBody>
          <a:bodyPr/>
          <a:lstStyle/>
          <a:p>
            <a:endParaRPr kumimoji="0" lang="en-US" dirty="0"/>
          </a:p>
        </p:txBody>
      </p:sp>
      <p:sp>
        <p:nvSpPr>
          <p:cNvPr id="6" name="Slide Number Placeholder 5"/>
          <p:cNvSpPr>
            <a:spLocks noGrp="1"/>
          </p:cNvSpPr>
          <p:nvPr>
            <p:ph type="sldNum" sz="quarter" idx="12"/>
          </p:nvPr>
        </p:nvSpPr>
        <p:spPr>
          <a:xfrm>
            <a:off x="1069848" y="6355080"/>
            <a:ext cx="1520952" cy="365760"/>
          </a:xfrm>
        </p:spPr>
        <p:txBody>
          <a:bodyPr/>
          <a:lstStyle/>
          <a:p>
            <a:fld id="{EA7C8D44-3667-46F6-9772-CC52308E2A7F}" type="slidenum">
              <a:rPr kumimoji="0" lang="en-US" smtClean="0"/>
              <a:pPr eaLnBrk="1" latinLnBrk="0" hangingPunct="1"/>
              <a:t>‹#›</a:t>
            </a:fld>
            <a:endParaRPr kumimoji="0" lang="en-US" dirty="0"/>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2D114D5-2EBE-404E-8D40-82A9D84FBD78}" type="datetime1">
              <a:rPr lang="en-US" smtClean="0"/>
              <a:t>5/9/2018</a:t>
            </a:fld>
            <a:endParaRPr lang="en-US" dirty="0"/>
          </a:p>
        </p:txBody>
      </p:sp>
      <p:sp>
        <p:nvSpPr>
          <p:cNvPr id="4" name="Footer Placeholder 3"/>
          <p:cNvSpPr>
            <a:spLocks noGrp="1"/>
          </p:cNvSpPr>
          <p:nvPr>
            <p:ph type="ftr" sz="quarter" idx="11"/>
          </p:nvPr>
        </p:nvSpPr>
        <p:spPr/>
        <p:txBody>
          <a:bodyPr/>
          <a:lstStyle/>
          <a:p>
            <a:r>
              <a:rPr lang="en-US" dirty="0" smtClean="0"/>
              <a:t>Fall 2013 -- Lecture #22</a:t>
            </a:r>
            <a:endParaRPr lang="en-US" dirty="0"/>
          </a:p>
        </p:txBody>
      </p:sp>
      <p:sp>
        <p:nvSpPr>
          <p:cNvPr id="5" name="Slide Number Placeholder 4"/>
          <p:cNvSpPr>
            <a:spLocks noGrp="1"/>
          </p:cNvSpPr>
          <p:nvPr>
            <p:ph type="sldNum" sz="quarter" idx="12"/>
          </p:nvPr>
        </p:nvSpPr>
        <p:spPr/>
        <p:txBody>
          <a:bodyPr/>
          <a:lstStyle/>
          <a:p>
            <a:fld id="{3CC63E4C-4642-794D-A2FD-70F6B81535F5}" type="slidenum">
              <a:rPr lang="en-US" smtClean="0"/>
              <a:pPr/>
              <a:t>‹#›</a:t>
            </a:fld>
            <a:endParaRPr lang="en-US" dirty="0"/>
          </a:p>
        </p:txBody>
      </p:sp>
    </p:spTree>
    <p:extLst>
      <p:ext uri="{BB962C8B-B14F-4D97-AF65-F5344CB8AC3E}">
        <p14:creationId xmlns:p14="http://schemas.microsoft.com/office/powerpoint/2010/main" val="185062597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02E4DE8-7002-4C77-81B2-0246BDCC925B}" type="datetime1">
              <a:rPr lang="en-US" smtClean="0"/>
              <a:t>5/9/2018</a:t>
            </a:fld>
            <a:endParaRPr lang="en-US" dirty="0"/>
          </a:p>
        </p:txBody>
      </p:sp>
      <p:sp>
        <p:nvSpPr>
          <p:cNvPr id="3" name="Footer Placeholder 2"/>
          <p:cNvSpPr>
            <a:spLocks noGrp="1"/>
          </p:cNvSpPr>
          <p:nvPr>
            <p:ph type="ftr" sz="quarter" idx="11"/>
          </p:nvPr>
        </p:nvSpPr>
        <p:spPr/>
        <p:txBody>
          <a:bodyPr/>
          <a:lstStyle/>
          <a:p>
            <a:r>
              <a:rPr lang="en-US" dirty="0" smtClean="0"/>
              <a:t>Fall 2013 -- Lecture #22</a:t>
            </a:r>
            <a:endParaRPr lang="en-US" dirty="0"/>
          </a:p>
        </p:txBody>
      </p:sp>
      <p:sp>
        <p:nvSpPr>
          <p:cNvPr id="4" name="Slide Number Placeholder 3"/>
          <p:cNvSpPr>
            <a:spLocks noGrp="1"/>
          </p:cNvSpPr>
          <p:nvPr>
            <p:ph type="sldNum" sz="quarter" idx="12"/>
          </p:nvPr>
        </p:nvSpPr>
        <p:spPr/>
        <p:txBody>
          <a:bodyPr/>
          <a:lstStyle/>
          <a:p>
            <a:fld id="{3CC63E4C-4642-794D-A2FD-70F6B81535F5}" type="slidenum">
              <a:rPr lang="en-US" smtClean="0"/>
              <a:pPr/>
              <a:t>‹#›</a:t>
            </a:fld>
            <a:endParaRPr lang="en-US" dirty="0"/>
          </a:p>
        </p:txBody>
      </p:sp>
    </p:spTree>
    <p:extLst>
      <p:ext uri="{BB962C8B-B14F-4D97-AF65-F5344CB8AC3E}">
        <p14:creationId xmlns:p14="http://schemas.microsoft.com/office/powerpoint/2010/main" val="319173287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1500" b="1"/>
            </a:lvl1pPr>
          </a:lstStyle>
          <a:p>
            <a:r>
              <a:rPr lang="en-US" smtClean="0"/>
              <a:t>Click to edit Master title style</a:t>
            </a:r>
            <a:endParaRPr lang="en-US"/>
          </a:p>
        </p:txBody>
      </p:sp>
      <p:sp>
        <p:nvSpPr>
          <p:cNvPr id="3" name="Content Placeholder 2"/>
          <p:cNvSpPr>
            <a:spLocks noGrp="1"/>
          </p:cNvSpPr>
          <p:nvPr>
            <p:ph idx="1"/>
          </p:nvPr>
        </p:nvSpPr>
        <p:spPr>
          <a:xfrm>
            <a:off x="3575050" y="273052"/>
            <a:ext cx="5111750"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Edit Master text styles</a:t>
            </a:r>
          </a:p>
        </p:txBody>
      </p:sp>
      <p:sp>
        <p:nvSpPr>
          <p:cNvPr id="5" name="Date Placeholder 4"/>
          <p:cNvSpPr>
            <a:spLocks noGrp="1"/>
          </p:cNvSpPr>
          <p:nvPr>
            <p:ph type="dt" sz="half" idx="10"/>
          </p:nvPr>
        </p:nvSpPr>
        <p:spPr/>
        <p:txBody>
          <a:bodyPr/>
          <a:lstStyle/>
          <a:p>
            <a:fld id="{B6209213-AA75-409C-AAEF-3CDFCACBCF50}" type="datetime1">
              <a:rPr lang="en-US" smtClean="0"/>
              <a:t>5/9/2018</a:t>
            </a:fld>
            <a:endParaRPr lang="en-US" dirty="0"/>
          </a:p>
        </p:txBody>
      </p:sp>
      <p:sp>
        <p:nvSpPr>
          <p:cNvPr id="6" name="Footer Placeholder 5"/>
          <p:cNvSpPr>
            <a:spLocks noGrp="1"/>
          </p:cNvSpPr>
          <p:nvPr>
            <p:ph type="ftr" sz="quarter" idx="11"/>
          </p:nvPr>
        </p:nvSpPr>
        <p:spPr/>
        <p:txBody>
          <a:bodyPr/>
          <a:lstStyle/>
          <a:p>
            <a:r>
              <a:rPr lang="en-US" dirty="0" smtClean="0"/>
              <a:t>Fall 2013 -- Lecture #22</a:t>
            </a:r>
            <a:endParaRPr lang="en-US" dirty="0"/>
          </a:p>
        </p:txBody>
      </p:sp>
      <p:sp>
        <p:nvSpPr>
          <p:cNvPr id="7" name="Slide Number Placeholder 6"/>
          <p:cNvSpPr>
            <a:spLocks noGrp="1"/>
          </p:cNvSpPr>
          <p:nvPr>
            <p:ph type="sldNum" sz="quarter" idx="12"/>
          </p:nvPr>
        </p:nvSpPr>
        <p:spPr/>
        <p:txBody>
          <a:bodyPr/>
          <a:lstStyle/>
          <a:p>
            <a:fld id="{3CC63E4C-4642-794D-A2FD-70F6B81535F5}" type="slidenum">
              <a:rPr lang="en-US" smtClean="0"/>
              <a:pPr/>
              <a:t>‹#›</a:t>
            </a:fld>
            <a:endParaRPr lang="en-US" dirty="0"/>
          </a:p>
        </p:txBody>
      </p:sp>
    </p:spTree>
    <p:extLst>
      <p:ext uri="{BB962C8B-B14F-4D97-AF65-F5344CB8AC3E}">
        <p14:creationId xmlns:p14="http://schemas.microsoft.com/office/powerpoint/2010/main" val="388752330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15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Edit Master text styles</a:t>
            </a:r>
          </a:p>
        </p:txBody>
      </p:sp>
      <p:sp>
        <p:nvSpPr>
          <p:cNvPr id="5" name="Date Placeholder 4"/>
          <p:cNvSpPr>
            <a:spLocks noGrp="1"/>
          </p:cNvSpPr>
          <p:nvPr>
            <p:ph type="dt" sz="half" idx="10"/>
          </p:nvPr>
        </p:nvSpPr>
        <p:spPr/>
        <p:txBody>
          <a:bodyPr/>
          <a:lstStyle/>
          <a:p>
            <a:fld id="{717C4C3E-AF97-420B-9F9F-E51BC32E1818}" type="datetime1">
              <a:rPr lang="en-US" smtClean="0"/>
              <a:t>5/9/2018</a:t>
            </a:fld>
            <a:endParaRPr lang="en-US" dirty="0"/>
          </a:p>
        </p:txBody>
      </p:sp>
      <p:sp>
        <p:nvSpPr>
          <p:cNvPr id="6" name="Footer Placeholder 5"/>
          <p:cNvSpPr>
            <a:spLocks noGrp="1"/>
          </p:cNvSpPr>
          <p:nvPr>
            <p:ph type="ftr" sz="quarter" idx="11"/>
          </p:nvPr>
        </p:nvSpPr>
        <p:spPr/>
        <p:txBody>
          <a:bodyPr/>
          <a:lstStyle/>
          <a:p>
            <a:r>
              <a:rPr lang="en-US" dirty="0" smtClean="0"/>
              <a:t>Fall 2013 -- Lecture #22</a:t>
            </a:r>
            <a:endParaRPr lang="en-US" dirty="0"/>
          </a:p>
        </p:txBody>
      </p:sp>
      <p:sp>
        <p:nvSpPr>
          <p:cNvPr id="7" name="Slide Number Placeholder 6"/>
          <p:cNvSpPr>
            <a:spLocks noGrp="1"/>
          </p:cNvSpPr>
          <p:nvPr>
            <p:ph type="sldNum" sz="quarter" idx="12"/>
          </p:nvPr>
        </p:nvSpPr>
        <p:spPr/>
        <p:txBody>
          <a:bodyPr/>
          <a:lstStyle/>
          <a:p>
            <a:fld id="{3CC63E4C-4642-794D-A2FD-70F6B81535F5}" type="slidenum">
              <a:rPr lang="en-US" smtClean="0"/>
              <a:pPr/>
              <a:t>‹#›</a:t>
            </a:fld>
            <a:endParaRPr lang="en-US" dirty="0"/>
          </a:p>
        </p:txBody>
      </p:sp>
    </p:spTree>
    <p:extLst>
      <p:ext uri="{BB962C8B-B14F-4D97-AF65-F5344CB8AC3E}">
        <p14:creationId xmlns:p14="http://schemas.microsoft.com/office/powerpoint/2010/main" val="134179852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94305FA-5431-47D5-8C7A-2F184CF87F32}" type="datetime1">
              <a:rPr lang="en-US" smtClean="0"/>
              <a:t>5/9/2018</a:t>
            </a:fld>
            <a:endParaRPr lang="en-US" dirty="0"/>
          </a:p>
        </p:txBody>
      </p:sp>
      <p:sp>
        <p:nvSpPr>
          <p:cNvPr id="5" name="Footer Placeholder 4"/>
          <p:cNvSpPr>
            <a:spLocks noGrp="1"/>
          </p:cNvSpPr>
          <p:nvPr>
            <p:ph type="ftr" sz="quarter" idx="11"/>
          </p:nvPr>
        </p:nvSpPr>
        <p:spPr/>
        <p:txBody>
          <a:bodyPr/>
          <a:lstStyle/>
          <a:p>
            <a:r>
              <a:rPr lang="en-US" dirty="0" smtClean="0"/>
              <a:t>Fall 2013 -- Lecture #22</a:t>
            </a:r>
            <a:endParaRPr lang="en-US" dirty="0"/>
          </a:p>
        </p:txBody>
      </p:sp>
      <p:sp>
        <p:nvSpPr>
          <p:cNvPr id="6" name="Slide Number Placeholder 5"/>
          <p:cNvSpPr>
            <a:spLocks noGrp="1"/>
          </p:cNvSpPr>
          <p:nvPr>
            <p:ph type="sldNum" sz="quarter" idx="12"/>
          </p:nvPr>
        </p:nvSpPr>
        <p:spPr/>
        <p:txBody>
          <a:bodyPr/>
          <a:lstStyle/>
          <a:p>
            <a:fld id="{3CC63E4C-4642-794D-A2FD-70F6B81535F5}" type="slidenum">
              <a:rPr lang="en-US" smtClean="0"/>
              <a:pPr/>
              <a:t>‹#›</a:t>
            </a:fld>
            <a:endParaRPr lang="en-US" dirty="0"/>
          </a:p>
        </p:txBody>
      </p:sp>
    </p:spTree>
    <p:extLst>
      <p:ext uri="{BB962C8B-B14F-4D97-AF65-F5344CB8AC3E}">
        <p14:creationId xmlns:p14="http://schemas.microsoft.com/office/powerpoint/2010/main" val="409329384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0"/>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40"/>
            <a:ext cx="6019800" cy="5851525"/>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A83F17-0E17-4804-933A-355615832A5E}" type="datetime1">
              <a:rPr lang="en-US" smtClean="0"/>
              <a:t>5/9/2018</a:t>
            </a:fld>
            <a:endParaRPr lang="en-US" dirty="0"/>
          </a:p>
        </p:txBody>
      </p:sp>
      <p:sp>
        <p:nvSpPr>
          <p:cNvPr id="5" name="Footer Placeholder 4"/>
          <p:cNvSpPr>
            <a:spLocks noGrp="1"/>
          </p:cNvSpPr>
          <p:nvPr>
            <p:ph type="ftr" sz="quarter" idx="11"/>
          </p:nvPr>
        </p:nvSpPr>
        <p:spPr/>
        <p:txBody>
          <a:bodyPr/>
          <a:lstStyle/>
          <a:p>
            <a:r>
              <a:rPr lang="en-US" dirty="0" smtClean="0"/>
              <a:t>Fall 2013 -- Lecture #22</a:t>
            </a:r>
            <a:endParaRPr lang="en-US" dirty="0"/>
          </a:p>
        </p:txBody>
      </p:sp>
      <p:sp>
        <p:nvSpPr>
          <p:cNvPr id="6" name="Slide Number Placeholder 5"/>
          <p:cNvSpPr>
            <a:spLocks noGrp="1"/>
          </p:cNvSpPr>
          <p:nvPr>
            <p:ph type="sldNum" sz="quarter" idx="12"/>
          </p:nvPr>
        </p:nvSpPr>
        <p:spPr/>
        <p:txBody>
          <a:bodyPr/>
          <a:lstStyle/>
          <a:p>
            <a:fld id="{3CC63E4C-4642-794D-A2FD-70F6B81535F5}" type="slidenum">
              <a:rPr lang="en-US" smtClean="0"/>
              <a:pPr/>
              <a:t>‹#›</a:t>
            </a:fld>
            <a:endParaRPr lang="en-US" dirty="0"/>
          </a:p>
        </p:txBody>
      </p:sp>
    </p:spTree>
    <p:extLst>
      <p:ext uri="{BB962C8B-B14F-4D97-AF65-F5344CB8AC3E}">
        <p14:creationId xmlns:p14="http://schemas.microsoft.com/office/powerpoint/2010/main" val="296887772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762000" y="152402"/>
            <a:ext cx="5727700" cy="474663"/>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85800" y="1143002"/>
            <a:ext cx="3848100" cy="213836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86300" y="1143000"/>
            <a:ext cx="3848100" cy="9921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86300" y="2287590"/>
            <a:ext cx="3848100" cy="99377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61677430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chart">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533400" y="304800"/>
            <a:ext cx="8153400" cy="422275"/>
          </a:xfrm>
        </p:spPr>
        <p:txBody>
          <a:bodyPr/>
          <a:lstStyle/>
          <a:p>
            <a:r>
              <a:rPr lang="en-US" smtClean="0"/>
              <a:t>Click to edit Master title style</a:t>
            </a:r>
            <a:endParaRPr lang="en-US"/>
          </a:p>
        </p:txBody>
      </p:sp>
      <p:sp>
        <p:nvSpPr>
          <p:cNvPr id="3" name="Chart Placeholder 2"/>
          <p:cNvSpPr>
            <a:spLocks noGrp="1"/>
          </p:cNvSpPr>
          <p:nvPr>
            <p:ph type="chart" idx="1"/>
          </p:nvPr>
        </p:nvSpPr>
        <p:spPr>
          <a:xfrm>
            <a:off x="533400" y="914400"/>
            <a:ext cx="8153400" cy="2393950"/>
          </a:xfrm>
        </p:spPr>
        <p:txBody>
          <a:bodyPr/>
          <a:lstStyle/>
          <a:p>
            <a:pPr lvl="0"/>
            <a:r>
              <a:rPr lang="en-US" noProof="0" smtClean="0"/>
              <a:t>Click icon to add chart</a:t>
            </a:r>
            <a:endParaRPr lang="en-US" noProof="0" dirty="0" smtClean="0"/>
          </a:p>
        </p:txBody>
      </p:sp>
    </p:spTree>
    <p:extLst>
      <p:ext uri="{BB962C8B-B14F-4D97-AF65-F5344CB8AC3E}">
        <p14:creationId xmlns:p14="http://schemas.microsoft.com/office/powerpoint/2010/main" val="6740321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685800" y="1981200"/>
            <a:ext cx="7772400" cy="4114800"/>
          </a:xfrm>
        </p:spPr>
        <p:txBody>
          <a:bodyPr/>
          <a:lstStyle/>
          <a:p>
            <a:pPr lvl="0"/>
            <a:r>
              <a:rPr lang="en-US" noProof="0" smtClean="0"/>
              <a:t>Click icon to add table</a:t>
            </a:r>
          </a:p>
        </p:txBody>
      </p:sp>
      <p:sp>
        <p:nvSpPr>
          <p:cNvPr id="4" name="Rectangle 4"/>
          <p:cNvSpPr>
            <a:spLocks noGrp="1" noChangeArrowheads="1"/>
          </p:cNvSpPr>
          <p:nvPr>
            <p:ph type="dt" sz="half" idx="10"/>
          </p:nvPr>
        </p:nvSpPr>
        <p:spPr>
          <a:ln/>
        </p:spPr>
        <p:txBody>
          <a:bodyPr/>
          <a:lstStyle>
            <a:lvl1pPr>
              <a:defRPr/>
            </a:lvl1pPr>
          </a:lstStyle>
          <a:p>
            <a:pPr>
              <a:defRPr/>
            </a:pPr>
            <a:fld id="{30A84348-E172-4DC9-941E-051378D4BB6A}" type="datetime1">
              <a:rPr lang="en-US" smtClean="0"/>
              <a:t>5/9/2018</a:t>
            </a:fld>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7D3083A4-9012-4F92-8AC9-739FC4D3B103}" type="slidenum">
              <a:rPr lang="en-US"/>
              <a:pPr>
                <a:defRPr/>
              </a:pPr>
              <a:t>‹#›</a:t>
            </a:fld>
            <a:endParaRPr lang="en-US"/>
          </a:p>
        </p:txBody>
      </p:sp>
    </p:spTree>
    <p:extLst>
      <p:ext uri="{BB962C8B-B14F-4D97-AF65-F5344CB8AC3E}">
        <p14:creationId xmlns:p14="http://schemas.microsoft.com/office/powerpoint/2010/main" val="182173305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2400">
                <a:solidFill>
                  <a:schemeClr val="tx1"/>
                </a:solidFill>
              </a:defRPr>
            </a:lvl1pPr>
          </a:lstStyle>
          <a:p>
            <a:r>
              <a:rPr kumimoji="0" lang="en-US"/>
              <a:t>Click to edit Master title style</a:t>
            </a:r>
          </a:p>
        </p:txBody>
      </p:sp>
      <p:sp>
        <p:nvSpPr>
          <p:cNvPr id="9" name="Subtitle 8"/>
          <p:cNvSpPr>
            <a:spLocks noGrp="1"/>
          </p:cNvSpPr>
          <p:nvPr>
            <p:ph type="subTitle" idx="1"/>
          </p:nvPr>
        </p:nvSpPr>
        <p:spPr>
          <a:xfrm>
            <a:off x="1219200" y="5124450"/>
            <a:ext cx="6858000" cy="533400"/>
          </a:xfrm>
        </p:spPr>
        <p:txBody>
          <a:bodyPr/>
          <a:lstStyle>
            <a:lvl1pPr marL="0" indent="0" algn="r">
              <a:buNone/>
              <a:defRPr sz="1500">
                <a:solidFill>
                  <a:schemeClr val="tx2"/>
                </a:solidFill>
                <a:latin typeface="+mj-lt"/>
                <a:ea typeface="+mj-ea"/>
                <a:cs typeface="+mj-cs"/>
              </a:defRPr>
            </a:lvl1pPr>
            <a:lvl2pPr marL="342900" indent="0" algn="ctr">
              <a:buNone/>
            </a:lvl2pPr>
            <a:lvl3pPr marL="685800" indent="0" algn="ctr">
              <a:buNone/>
            </a:lvl3pPr>
            <a:lvl4pPr marL="1028700" indent="0" algn="ctr">
              <a:buNone/>
            </a:lvl4pPr>
            <a:lvl5pPr marL="1371600" indent="0" algn="ctr">
              <a:buNone/>
            </a:lvl5pPr>
            <a:lvl6pPr marL="1714500" indent="0" algn="ctr">
              <a:buNone/>
            </a:lvl6pPr>
            <a:lvl7pPr marL="2057400" indent="0" algn="ctr">
              <a:buNone/>
            </a:lvl7pPr>
            <a:lvl8pPr marL="2400300" indent="0" algn="ctr">
              <a:buNone/>
            </a:lvl8pPr>
            <a:lvl9pPr marL="2743200" indent="0" algn="ctr">
              <a:buNone/>
            </a:lvl9pPr>
          </a:lstStyle>
          <a:p>
            <a:r>
              <a:rPr kumimoji="0" lang="en-US"/>
              <a:t>Click to edit Master subtitle style</a:t>
            </a:r>
          </a:p>
        </p:txBody>
      </p:sp>
      <p:sp>
        <p:nvSpPr>
          <p:cNvPr id="28" name="Date Placeholder 27"/>
          <p:cNvSpPr>
            <a:spLocks noGrp="1"/>
          </p:cNvSpPr>
          <p:nvPr>
            <p:ph type="dt" sz="half" idx="10"/>
          </p:nvPr>
        </p:nvSpPr>
        <p:spPr>
          <a:xfrm>
            <a:off x="6400800" y="6355080"/>
            <a:ext cx="2286000" cy="365760"/>
          </a:xfrm>
        </p:spPr>
        <p:txBody>
          <a:bodyPr/>
          <a:lstStyle>
            <a:lvl1pPr>
              <a:defRPr sz="1050"/>
            </a:lvl1pPr>
          </a:lstStyle>
          <a:p>
            <a:pPr eaLnBrk="1" latinLnBrk="0" hangingPunct="1"/>
            <a:fld id="{8E8B2B42-CBC2-7D4E-BA50-0E7F29B4DAAB}" type="datetime1">
              <a:rPr lang="en-US" smtClean="0"/>
              <a:t>5/9/2018</a:t>
            </a:fld>
            <a:endParaRPr lang="en-US" sz="1200" dirty="0"/>
          </a:p>
        </p:txBody>
      </p:sp>
      <p:sp>
        <p:nvSpPr>
          <p:cNvPr id="17" name="Footer Placeholder 16"/>
          <p:cNvSpPr>
            <a:spLocks noGrp="1"/>
          </p:cNvSpPr>
          <p:nvPr>
            <p:ph type="ftr" sz="quarter" idx="11"/>
          </p:nvPr>
        </p:nvSpPr>
        <p:spPr>
          <a:xfrm>
            <a:off x="2898648" y="6355080"/>
            <a:ext cx="3474720" cy="365760"/>
          </a:xfrm>
        </p:spPr>
        <p:txBody>
          <a:bodyPr/>
          <a:lstStyle/>
          <a:p>
            <a:endParaRPr kumimoji="0" lang="en-US" dirty="0"/>
          </a:p>
        </p:txBody>
      </p:sp>
      <p:sp>
        <p:nvSpPr>
          <p:cNvPr id="29" name="Slide Number Placeholder 28"/>
          <p:cNvSpPr>
            <a:spLocks noGrp="1"/>
          </p:cNvSpPr>
          <p:nvPr>
            <p:ph type="sldNum" sz="quarter" idx="12"/>
          </p:nvPr>
        </p:nvSpPr>
        <p:spPr>
          <a:xfrm>
            <a:off x="1216152" y="6355080"/>
            <a:ext cx="1219200" cy="365760"/>
          </a:xfrm>
        </p:spPr>
        <p:txBody>
          <a:bodyPr/>
          <a:lstStyle/>
          <a:p>
            <a:fld id="{EA7C8D44-3667-46F6-9772-CC52308E2A7F}" type="slidenum">
              <a:rPr kumimoji="0" lang="en-US" smtClean="0"/>
              <a:pPr/>
              <a:t>‹#›</a:t>
            </a:fld>
            <a:endParaRPr kumimoji="0" lang="en-US" dirty="0"/>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350"/>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350"/>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350"/>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350"/>
          </a:p>
        </p:txBody>
      </p:sp>
    </p:spTree>
    <p:extLst>
      <p:ext uri="{BB962C8B-B14F-4D97-AF65-F5344CB8AC3E}">
        <p14:creationId xmlns:p14="http://schemas.microsoft.com/office/powerpoint/2010/main" val="22641397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lvl1pPr>
              <a:defRPr>
                <a:solidFill>
                  <a:srgbClr val="FF0000"/>
                </a:solidFill>
              </a:defRPr>
            </a:lvl1pPr>
          </a:lstStyle>
          <a:p>
            <a:r>
              <a:rPr kumimoji="0" lang="en-US" dirty="0"/>
              <a:t>Click to edit Master title style</a:t>
            </a:r>
          </a:p>
        </p:txBody>
      </p:sp>
      <p:sp>
        <p:nvSpPr>
          <p:cNvPr id="5" name="Date Placeholder 4"/>
          <p:cNvSpPr>
            <a:spLocks noGrp="1"/>
          </p:cNvSpPr>
          <p:nvPr>
            <p:ph type="dt" sz="half" idx="10"/>
          </p:nvPr>
        </p:nvSpPr>
        <p:spPr/>
        <p:txBody>
          <a:bodyPr/>
          <a:lstStyle/>
          <a:p>
            <a:pPr eaLnBrk="1" latinLnBrk="0" hangingPunct="1"/>
            <a:fld id="{8EFA6C2F-33DB-4C9B-B9CC-765C1C7EE1B2}" type="datetime1">
              <a:rPr lang="en-US" smtClean="0"/>
              <a:t>5/9/2018</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EA7C8D44-3667-46F6-9772-CC52308E2A7F}" type="slidenum">
              <a:rPr kumimoji="0" lang="en-US" smtClean="0"/>
              <a:pPr eaLnBrk="1" latinLnBrk="0" hangingPunct="1"/>
              <a:t>‹#›</a:t>
            </a:fld>
            <a:endParaRPr kumimoji="0" lang="en-US"/>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4" name="Date Placeholder 3"/>
          <p:cNvSpPr>
            <a:spLocks noGrp="1"/>
          </p:cNvSpPr>
          <p:nvPr>
            <p:ph type="dt" sz="half" idx="10"/>
          </p:nvPr>
        </p:nvSpPr>
        <p:spPr/>
        <p:txBody>
          <a:bodyPr/>
          <a:lstStyle/>
          <a:p>
            <a:pPr eaLnBrk="1" latinLnBrk="0" hangingPunct="1"/>
            <a:fld id="{A9E6F060-20EB-3246-9088-08BF5F1271DE}" type="datetime1">
              <a:rPr lang="en-US" smtClean="0"/>
              <a:t>5/9/2018</a:t>
            </a:fld>
            <a:endParaRPr lang="en-US" dirty="0"/>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EA7C8D44-3667-46F6-9772-CC52308E2A7F}" type="slidenum">
              <a:rPr kumimoji="0" lang="en-US" smtClean="0"/>
              <a:pPr/>
              <a:t>‹#›</a:t>
            </a:fld>
            <a:endParaRPr kumimoji="0" lang="en-US" dirty="0"/>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extLst>
      <p:ext uri="{BB962C8B-B14F-4D97-AF65-F5344CB8AC3E}">
        <p14:creationId xmlns:p14="http://schemas.microsoft.com/office/powerpoint/2010/main" val="283020736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2400" b="0" cap="none" baseline="0"/>
            </a:lvl1pPr>
          </a:lstStyle>
          <a:p>
            <a:r>
              <a:rPr kumimoji="0" lang="en-US"/>
              <a:t>Click to edit Master title style</a:t>
            </a:r>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1500">
                <a:solidFill>
                  <a:schemeClr val="tx1">
                    <a:tint val="75000"/>
                  </a:schemeClr>
                </a:solidFill>
              </a:defRPr>
            </a:lvl1pPr>
            <a:lvl2pPr>
              <a:buNone/>
              <a:defRPr sz="1350">
                <a:solidFill>
                  <a:schemeClr val="tx1">
                    <a:tint val="75000"/>
                  </a:schemeClr>
                </a:solidFill>
              </a:defRPr>
            </a:lvl2pPr>
            <a:lvl3pPr>
              <a:buNone/>
              <a:defRPr sz="1200">
                <a:solidFill>
                  <a:schemeClr val="tx1">
                    <a:tint val="75000"/>
                  </a:schemeClr>
                </a:solidFill>
              </a:defRPr>
            </a:lvl3pPr>
            <a:lvl4pPr>
              <a:buNone/>
              <a:defRPr sz="1050">
                <a:solidFill>
                  <a:schemeClr val="tx1">
                    <a:tint val="75000"/>
                  </a:schemeClr>
                </a:solidFill>
              </a:defRPr>
            </a:lvl4pPr>
            <a:lvl5pPr>
              <a:buNone/>
              <a:defRPr sz="105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6400800" y="6355080"/>
            <a:ext cx="2286000" cy="365760"/>
          </a:xfrm>
        </p:spPr>
        <p:txBody>
          <a:bodyPr/>
          <a:lstStyle/>
          <a:p>
            <a:pPr eaLnBrk="1" latinLnBrk="0" hangingPunct="1"/>
            <a:fld id="{34C82E41-DA7E-CA4C-823B-C759BEA16CE8}" type="datetime1">
              <a:rPr lang="en-US" smtClean="0"/>
              <a:t>5/9/2018</a:t>
            </a:fld>
            <a:endParaRPr lang="en-US" dirty="0"/>
          </a:p>
        </p:txBody>
      </p:sp>
      <p:sp>
        <p:nvSpPr>
          <p:cNvPr id="5" name="Footer Placeholder 4"/>
          <p:cNvSpPr>
            <a:spLocks noGrp="1"/>
          </p:cNvSpPr>
          <p:nvPr>
            <p:ph type="ftr" sz="quarter" idx="11"/>
          </p:nvPr>
        </p:nvSpPr>
        <p:spPr>
          <a:xfrm>
            <a:off x="2898648" y="6355080"/>
            <a:ext cx="3474720" cy="365760"/>
          </a:xfrm>
        </p:spPr>
        <p:txBody>
          <a:bodyPr/>
          <a:lstStyle/>
          <a:p>
            <a:endParaRPr kumimoji="0" lang="en-US" dirty="0"/>
          </a:p>
        </p:txBody>
      </p:sp>
      <p:sp>
        <p:nvSpPr>
          <p:cNvPr id="6" name="Slide Number Placeholder 5"/>
          <p:cNvSpPr>
            <a:spLocks noGrp="1"/>
          </p:cNvSpPr>
          <p:nvPr>
            <p:ph type="sldNum" sz="quarter" idx="12"/>
          </p:nvPr>
        </p:nvSpPr>
        <p:spPr>
          <a:xfrm>
            <a:off x="1069848" y="6355080"/>
            <a:ext cx="1520952" cy="365760"/>
          </a:xfrm>
        </p:spPr>
        <p:txBody>
          <a:bodyPr/>
          <a:lstStyle/>
          <a:p>
            <a:fld id="{EA7C8D44-3667-46F6-9772-CC52308E2A7F}" type="slidenum">
              <a:rPr kumimoji="0" lang="en-US" smtClean="0"/>
              <a:pPr/>
              <a:t>‹#›</a:t>
            </a:fld>
            <a:endParaRPr kumimoji="0" lang="en-US" dirty="0"/>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350"/>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350"/>
          </a:p>
        </p:txBody>
      </p:sp>
    </p:spTree>
    <p:extLst>
      <p:ext uri="{BB962C8B-B14F-4D97-AF65-F5344CB8AC3E}">
        <p14:creationId xmlns:p14="http://schemas.microsoft.com/office/powerpoint/2010/main" val="1472811438"/>
      </p:ext>
    </p:extLst>
  </p:cSld>
  <p:clrMapOvr>
    <a:overrideClrMapping bg1="dk1" tx1="lt1" bg2="dk2" tx2="lt2" accent1="accent1" accent2="accent2" accent3="accent3" accent4="accent4" accent5="accent5" accent6="accent6" hlink="hlink" folHlink="folHlink"/>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a:t>Click to edit Master title style</a:t>
            </a:r>
          </a:p>
        </p:txBody>
      </p:sp>
      <p:sp>
        <p:nvSpPr>
          <p:cNvPr id="5" name="Date Placeholder 4"/>
          <p:cNvSpPr>
            <a:spLocks noGrp="1"/>
          </p:cNvSpPr>
          <p:nvPr>
            <p:ph type="dt" sz="half" idx="10"/>
          </p:nvPr>
        </p:nvSpPr>
        <p:spPr/>
        <p:txBody>
          <a:bodyPr/>
          <a:lstStyle/>
          <a:p>
            <a:pPr eaLnBrk="1" latinLnBrk="0" hangingPunct="1"/>
            <a:fld id="{2500C8B0-EB1A-0A41-B839-C4B99CD2225A}" type="datetime1">
              <a:rPr lang="en-US" smtClean="0"/>
              <a:t>5/9/2018</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EA7C8D44-3667-46F6-9772-CC52308E2A7F}" type="slidenum">
              <a:rPr kumimoji="0" lang="en-US" smtClean="0"/>
              <a:pPr/>
              <a:t>‹#›</a:t>
            </a:fld>
            <a:endParaRPr kumimoji="0" lang="en-US"/>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extLst>
      <p:ext uri="{BB962C8B-B14F-4D97-AF65-F5344CB8AC3E}">
        <p14:creationId xmlns:p14="http://schemas.microsoft.com/office/powerpoint/2010/main" val="352300657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1800" b="1">
                <a:solidFill>
                  <a:schemeClr val="accent2"/>
                </a:solidFill>
              </a:defRPr>
            </a:lvl1pPr>
            <a:lvl2pPr>
              <a:buNone/>
              <a:defRPr sz="1500" b="1"/>
            </a:lvl2pPr>
            <a:lvl3pPr>
              <a:buNone/>
              <a:defRPr sz="1350" b="1"/>
            </a:lvl3pPr>
            <a:lvl4pPr>
              <a:buNone/>
              <a:defRPr sz="1200" b="1"/>
            </a:lvl4pPr>
            <a:lvl5pPr>
              <a:buNone/>
              <a:defRPr sz="12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8201" y="1295400"/>
            <a:ext cx="4041775" cy="685800"/>
          </a:xfrm>
          <a:noFill/>
          <a:ln>
            <a:noFill/>
          </a:ln>
        </p:spPr>
        <p:txBody>
          <a:bodyPr lIns="91440" anchor="b" anchorCtr="0"/>
          <a:lstStyle>
            <a:lvl1pPr marL="0" indent="0">
              <a:buNone/>
              <a:defRPr sz="1800" b="1">
                <a:solidFill>
                  <a:schemeClr val="accent2"/>
                </a:solidFill>
              </a:defRPr>
            </a:lvl1pPr>
            <a:lvl2pPr>
              <a:buNone/>
              <a:defRPr sz="1500" b="1"/>
            </a:lvl2pPr>
            <a:lvl3pPr>
              <a:buNone/>
              <a:defRPr sz="1350" b="1"/>
            </a:lvl3pPr>
            <a:lvl4pPr>
              <a:buNone/>
              <a:defRPr sz="1200" b="1"/>
            </a:lvl4pPr>
            <a:lvl5pPr>
              <a:buNone/>
              <a:defRPr sz="12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pPr eaLnBrk="1" latinLnBrk="0" hangingPunct="1"/>
            <a:fld id="{4F16605B-D952-1149-A111-28A5633BAE48}" type="datetime1">
              <a:rPr lang="en-US" smtClean="0"/>
              <a:t>5/9/2018</a:t>
            </a:fld>
            <a:endParaRPr lang="en-US"/>
          </a:p>
        </p:txBody>
      </p:sp>
      <p:sp>
        <p:nvSpPr>
          <p:cNvPr id="8" name="Footer Placeholder 7"/>
          <p:cNvSpPr>
            <a:spLocks noGrp="1"/>
          </p:cNvSpPr>
          <p:nvPr>
            <p:ph type="ftr" sz="quarter" idx="11"/>
          </p:nvPr>
        </p:nvSpPr>
        <p:spPr/>
        <p:txBody>
          <a:bodyPr/>
          <a:lstStyle/>
          <a:p>
            <a:endParaRPr kumimoji="0" lang="en-US"/>
          </a:p>
        </p:txBody>
      </p:sp>
      <p:sp>
        <p:nvSpPr>
          <p:cNvPr id="9" name="Slide Number Placeholder 8"/>
          <p:cNvSpPr>
            <a:spLocks noGrp="1"/>
          </p:cNvSpPr>
          <p:nvPr>
            <p:ph type="sldNum" sz="quarter" idx="12"/>
          </p:nvPr>
        </p:nvSpPr>
        <p:spPr/>
        <p:txBody>
          <a:bodyPr/>
          <a:lstStyle/>
          <a:p>
            <a:fld id="{EA7C8D44-3667-46F6-9772-CC52308E2A7F}" type="slidenum">
              <a:rPr kumimoji="0" lang="en-US" smtClean="0"/>
              <a:pPr/>
              <a:t>‹#›</a:t>
            </a:fld>
            <a:endParaRPr kumimoji="0" lang="en-US"/>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extLst>
      <p:ext uri="{BB962C8B-B14F-4D97-AF65-F5344CB8AC3E}">
        <p14:creationId xmlns:p14="http://schemas.microsoft.com/office/powerpoint/2010/main" val="732131938"/>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a:t>Click to edit Master title style</a:t>
            </a:r>
          </a:p>
        </p:txBody>
      </p:sp>
      <p:sp>
        <p:nvSpPr>
          <p:cNvPr id="3" name="Date Placeholder 2"/>
          <p:cNvSpPr>
            <a:spLocks noGrp="1"/>
          </p:cNvSpPr>
          <p:nvPr>
            <p:ph type="dt" sz="half" idx="10"/>
          </p:nvPr>
        </p:nvSpPr>
        <p:spPr/>
        <p:txBody>
          <a:bodyPr/>
          <a:lstStyle/>
          <a:p>
            <a:pPr eaLnBrk="1" latinLnBrk="0" hangingPunct="1"/>
            <a:fld id="{91109A1C-29B2-B04E-8365-C9D22C4AE842}" type="datetime1">
              <a:rPr lang="en-US" smtClean="0"/>
              <a:t>5/9/2018</a:t>
            </a:fld>
            <a:endParaRPr lang="en-US"/>
          </a:p>
        </p:txBody>
      </p:sp>
      <p:sp>
        <p:nvSpPr>
          <p:cNvPr id="4" name="Footer Placeholder 3"/>
          <p:cNvSpPr>
            <a:spLocks noGrp="1"/>
          </p:cNvSpPr>
          <p:nvPr>
            <p:ph type="ftr" sz="quarter" idx="11"/>
          </p:nvPr>
        </p:nvSpPr>
        <p:spPr/>
        <p:txBody>
          <a:bodyPr/>
          <a:lstStyle/>
          <a:p>
            <a:endParaRPr kumimoji="0" lang="en-US"/>
          </a:p>
        </p:txBody>
      </p:sp>
      <p:sp>
        <p:nvSpPr>
          <p:cNvPr id="5" name="Slide Number Placeholder 4"/>
          <p:cNvSpPr>
            <a:spLocks noGrp="1"/>
          </p:cNvSpPr>
          <p:nvPr>
            <p:ph type="sldNum" sz="quarter" idx="12"/>
          </p:nvPr>
        </p:nvSpPr>
        <p:spPr/>
        <p:txBody>
          <a:bodyPr/>
          <a:lstStyle/>
          <a:p>
            <a:fld id="{EA7C8D44-3667-46F6-9772-CC52308E2A7F}" type="slidenum">
              <a:rPr kumimoji="0" lang="en-US" smtClean="0"/>
              <a:pPr/>
              <a:t>‹#›</a:t>
            </a:fld>
            <a:endParaRPr kumimoji="0" lang="en-US"/>
          </a:p>
        </p:txBody>
      </p:sp>
      <p:sp>
        <p:nvSpPr>
          <p:cNvPr id="6" name="Isosceles Triangle 5"/>
          <p:cNvSpPr>
            <a:spLocks noChangeAspect="1"/>
          </p:cNvSpPr>
          <p:nvPr/>
        </p:nvSpPr>
        <p:spPr>
          <a:xfrm rot="5400000">
            <a:off x="419101" y="6467476"/>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350"/>
          </a:p>
        </p:txBody>
      </p:sp>
    </p:spTree>
    <p:extLst>
      <p:ext uri="{BB962C8B-B14F-4D97-AF65-F5344CB8AC3E}">
        <p14:creationId xmlns:p14="http://schemas.microsoft.com/office/powerpoint/2010/main" val="146150019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eaLnBrk="1" latinLnBrk="0" hangingPunct="1"/>
            <a:fld id="{2CE417B6-A42B-064A-8677-46C55C4F613A}" type="datetime1">
              <a:rPr lang="en-US" smtClean="0"/>
              <a:t>5/9/2018</a:t>
            </a:fld>
            <a:endParaRPr lang="en-US"/>
          </a:p>
        </p:txBody>
      </p:sp>
      <p:sp>
        <p:nvSpPr>
          <p:cNvPr id="3" name="Footer Placeholder 2"/>
          <p:cNvSpPr>
            <a:spLocks noGrp="1"/>
          </p:cNvSpPr>
          <p:nvPr>
            <p:ph type="ftr" sz="quarter" idx="11"/>
          </p:nvPr>
        </p:nvSpPr>
        <p:spPr/>
        <p:txBody>
          <a:bodyPr/>
          <a:lstStyle/>
          <a:p>
            <a:endParaRPr kumimoji="0" lang="en-US"/>
          </a:p>
        </p:txBody>
      </p:sp>
      <p:sp>
        <p:nvSpPr>
          <p:cNvPr id="4" name="Slide Number Placeholder 3"/>
          <p:cNvSpPr>
            <a:spLocks noGrp="1"/>
          </p:cNvSpPr>
          <p:nvPr>
            <p:ph type="sldNum" sz="quarter" idx="12"/>
          </p:nvPr>
        </p:nvSpPr>
        <p:spPr/>
        <p:txBody>
          <a:bodyPr/>
          <a:lstStyle/>
          <a:p>
            <a:fld id="{EA7C8D44-3667-46F6-9772-CC52308E2A7F}" type="slidenum">
              <a:rPr kumimoji="0" lang="en-US" smtClean="0"/>
              <a:pPr/>
              <a:t>‹#›</a:t>
            </a:fld>
            <a:endParaRPr kumimoji="0" lang="en-US"/>
          </a:p>
        </p:txBody>
      </p:sp>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68580" tIns="34290" rIns="68580" bIns="34290" anchor="t" compatLnSpc="1"/>
          <a:lstStyle/>
          <a:p>
            <a:endParaRPr kumimoji="0" lang="en-US" sz="1350"/>
          </a:p>
        </p:txBody>
      </p:sp>
      <p:sp>
        <p:nvSpPr>
          <p:cNvPr id="6" name="Isosceles Triangle 5"/>
          <p:cNvSpPr>
            <a:spLocks noChangeAspect="1"/>
          </p:cNvSpPr>
          <p:nvPr/>
        </p:nvSpPr>
        <p:spPr>
          <a:xfrm rot="5400000">
            <a:off x="419101" y="6467476"/>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350"/>
          </a:p>
        </p:txBody>
      </p:sp>
    </p:spTree>
    <p:extLst>
      <p:ext uri="{BB962C8B-B14F-4D97-AF65-F5344CB8AC3E}">
        <p14:creationId xmlns:p14="http://schemas.microsoft.com/office/powerpoint/2010/main" val="2124418322"/>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15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6324600" y="1219202"/>
            <a:ext cx="2514600" cy="4843463"/>
          </a:xfrm>
        </p:spPr>
        <p:txBody>
          <a:bodyPr/>
          <a:lstStyle>
            <a:lvl1pPr marL="0" indent="0">
              <a:lnSpc>
                <a:spcPts val="1650"/>
              </a:lnSpc>
              <a:spcAft>
                <a:spcPts val="750"/>
              </a:spcAft>
              <a:buNone/>
              <a:defRPr sz="1200">
                <a:solidFill>
                  <a:schemeClr val="tx2"/>
                </a:solidFill>
              </a:defRPr>
            </a:lvl1pPr>
            <a:lvl2pPr>
              <a:buNone/>
              <a:defRPr sz="900"/>
            </a:lvl2pPr>
            <a:lvl3pPr>
              <a:buNone/>
              <a:defRPr sz="750"/>
            </a:lvl3pPr>
            <a:lvl4pPr>
              <a:buNone/>
              <a:defRPr sz="675"/>
            </a:lvl4pPr>
            <a:lvl5pPr>
              <a:buNone/>
              <a:defRPr sz="675"/>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pPr eaLnBrk="1" latinLnBrk="0" hangingPunct="1"/>
            <a:fld id="{DE76F5AD-3F1F-7141-BC8A-012C5728BE2D}" type="datetime1">
              <a:rPr lang="en-US" smtClean="0"/>
              <a:t>5/9/2018</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EA7C8D44-3667-46F6-9772-CC52308E2A7F}" type="slidenum">
              <a:rPr kumimoji="0" lang="en-US" smtClean="0"/>
              <a:pPr/>
              <a:t>‹#›</a:t>
            </a:fld>
            <a:endParaRPr kumimoji="0"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68580" tIns="34290" rIns="68580" bIns="34290" anchor="t" compatLnSpc="1"/>
          <a:lstStyle/>
          <a:p>
            <a:endParaRPr kumimoji="0" lang="en-US" sz="1350"/>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68580" tIns="34290" rIns="68580" bIns="34290" anchor="t" compatLnSpc="1"/>
          <a:lstStyle/>
          <a:p>
            <a:endParaRPr kumimoji="0" lang="en-US" sz="1350" dirty="0"/>
          </a:p>
        </p:txBody>
      </p:sp>
      <p:sp>
        <p:nvSpPr>
          <p:cNvPr id="9" name="Isosceles Triangle 8"/>
          <p:cNvSpPr>
            <a:spLocks noChangeAspect="1"/>
          </p:cNvSpPr>
          <p:nvPr/>
        </p:nvSpPr>
        <p:spPr>
          <a:xfrm rot="5400000">
            <a:off x="419101" y="6467476"/>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350"/>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extLst>
      <p:ext uri="{BB962C8B-B14F-4D97-AF65-F5344CB8AC3E}">
        <p14:creationId xmlns:p14="http://schemas.microsoft.com/office/powerpoint/2010/main" val="748582691"/>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15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450"/>
              </a:spcBef>
              <a:buNone/>
              <a:defRPr sz="24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050"/>
            </a:lvl1pPr>
            <a:lvl2pPr>
              <a:defRPr sz="900"/>
            </a:lvl2pPr>
            <a:lvl3pPr>
              <a:defRPr sz="750"/>
            </a:lvl3pPr>
            <a:lvl4pPr>
              <a:defRPr sz="675"/>
            </a:lvl4pPr>
            <a:lvl5pPr>
              <a:defRPr sz="675"/>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pPr eaLnBrk="1" latinLnBrk="0" hangingPunct="1"/>
            <a:fld id="{09FA12B8-739E-4D47-A14C-180C3BC10865}" type="datetime1">
              <a:rPr lang="en-US" smtClean="0"/>
              <a:t>5/9/2018</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EA7C8D44-3667-46F6-9772-CC52308E2A7F}" type="slidenum">
              <a:rPr kumimoji="0" lang="en-US" smtClean="0"/>
              <a:pPr/>
              <a:t>‹#›</a:t>
            </a:fld>
            <a:endParaRPr kumimoji="0"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68580" tIns="34290" rIns="68580" bIns="34290" anchor="t" compatLnSpc="1"/>
          <a:lstStyle/>
          <a:p>
            <a:endParaRPr kumimoji="0" lang="en-US" sz="1350"/>
          </a:p>
        </p:txBody>
      </p:sp>
      <p:sp>
        <p:nvSpPr>
          <p:cNvPr id="9" name="Isosceles Triangle 8"/>
          <p:cNvSpPr>
            <a:spLocks noChangeAspect="1"/>
          </p:cNvSpPr>
          <p:nvPr/>
        </p:nvSpPr>
        <p:spPr>
          <a:xfrm rot="5400000">
            <a:off x="419101" y="6467476"/>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350"/>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350"/>
          </a:p>
        </p:txBody>
      </p:sp>
    </p:spTree>
    <p:extLst>
      <p:ext uri="{BB962C8B-B14F-4D97-AF65-F5344CB8AC3E}">
        <p14:creationId xmlns:p14="http://schemas.microsoft.com/office/powerpoint/2010/main" val="751869971"/>
      </p:ext>
    </p:extLst>
  </p:cSld>
  <p:clrMapOvr>
    <a:overrideClrMapping bg1="dk1" tx1="lt1" bg2="dk2" tx2="lt2" accent1="accent1" accent2="accent2" accent3="accent3" accent4="accent4" accent5="accent5" accent6="accent6" hlink="hlink" folHlink="folHlink"/>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eaLnBrk="1" latinLnBrk="0" hangingPunct="1"/>
            <a:fld id="{597D1259-3A46-254C-ADDB-B5DA4F1DF3DA}" type="datetime1">
              <a:rPr lang="en-US" smtClean="0"/>
              <a:t>5/9/2018</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EA7C8D44-3667-46F6-9772-CC52308E2A7F}" type="slidenum">
              <a:rPr kumimoji="0" lang="en-US" smtClean="0"/>
              <a:pPr/>
              <a:t>‹#›</a:t>
            </a:fld>
            <a:endParaRPr kumimoji="0" lang="en-US"/>
          </a:p>
        </p:txBody>
      </p:sp>
    </p:spTree>
    <p:extLst>
      <p:ext uri="{BB962C8B-B14F-4D97-AF65-F5344CB8AC3E}">
        <p14:creationId xmlns:p14="http://schemas.microsoft.com/office/powerpoint/2010/main" val="3149623210"/>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0"/>
            <a:ext cx="2057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40"/>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eaLnBrk="1" latinLnBrk="0" hangingPunct="1"/>
            <a:fld id="{CCA104EC-54AA-E04F-BDC0-22B4E8892699}" type="datetime1">
              <a:rPr lang="en-US" smtClean="0"/>
              <a:t>5/9/2018</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EA7C8D44-3667-46F6-9772-CC52308E2A7F}" type="slidenum">
              <a:rPr kumimoji="0" lang="en-US" smtClean="0"/>
              <a:pPr/>
              <a:t>‹#›</a:t>
            </a:fld>
            <a:endParaRPr kumimoji="0" lang="en-US"/>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68580" tIns="34290" rIns="68580" bIns="34290" anchor="t" compatLnSpc="1"/>
          <a:lstStyle/>
          <a:p>
            <a:endParaRPr kumimoji="0" lang="en-US" sz="1350"/>
          </a:p>
        </p:txBody>
      </p:sp>
      <p:sp>
        <p:nvSpPr>
          <p:cNvPr id="8" name="Isosceles Triangle 7"/>
          <p:cNvSpPr>
            <a:spLocks noChangeAspect="1"/>
          </p:cNvSpPr>
          <p:nvPr/>
        </p:nvSpPr>
        <p:spPr>
          <a:xfrm rot="5400000">
            <a:off x="419101" y="6467476"/>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350"/>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68580" tIns="34290" rIns="68580" bIns="34290" anchor="t" compatLnSpc="1"/>
          <a:lstStyle/>
          <a:p>
            <a:endParaRPr kumimoji="0" lang="en-US" sz="1350"/>
          </a:p>
        </p:txBody>
      </p:sp>
    </p:spTree>
    <p:extLst>
      <p:ext uri="{BB962C8B-B14F-4D97-AF65-F5344CB8AC3E}">
        <p14:creationId xmlns:p14="http://schemas.microsoft.com/office/powerpoint/2010/main" val="20692467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solidFill>
                  <a:srgbClr val="FF0000"/>
                </a:solidFill>
              </a:defRPr>
            </a:lvl1pPr>
          </a:lstStyle>
          <a:p>
            <a:r>
              <a:rPr kumimoji="0" lang="en-US" dirty="0"/>
              <a:t>Click to edit Master title style</a:t>
            </a:r>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pPr eaLnBrk="1" latinLnBrk="0" hangingPunct="1"/>
            <a:fld id="{A9A06C8B-21DC-40DE-81F3-9AB2E3121991}" type="datetime1">
              <a:rPr lang="en-US" smtClean="0"/>
              <a:t>5/9/2018</a:t>
            </a:fld>
            <a:endParaRPr lang="en-US"/>
          </a:p>
        </p:txBody>
      </p:sp>
      <p:sp>
        <p:nvSpPr>
          <p:cNvPr id="8" name="Footer Placeholder 7"/>
          <p:cNvSpPr>
            <a:spLocks noGrp="1"/>
          </p:cNvSpPr>
          <p:nvPr>
            <p:ph type="ftr" sz="quarter" idx="11"/>
          </p:nvPr>
        </p:nvSpPr>
        <p:spPr/>
        <p:txBody>
          <a:bodyPr/>
          <a:lstStyle/>
          <a:p>
            <a:endParaRPr kumimoji="0" lang="en-US"/>
          </a:p>
        </p:txBody>
      </p:sp>
      <p:sp>
        <p:nvSpPr>
          <p:cNvPr id="9" name="Slide Number Placeholder 8"/>
          <p:cNvSpPr>
            <a:spLocks noGrp="1"/>
          </p:cNvSpPr>
          <p:nvPr>
            <p:ph type="sldNum" sz="quarter" idx="12"/>
          </p:nvPr>
        </p:nvSpPr>
        <p:spPr/>
        <p:txBody>
          <a:bodyPr/>
          <a:lstStyle/>
          <a:p>
            <a:fld id="{EA7C8D44-3667-46F6-9772-CC52308E2A7F}" type="slidenum">
              <a:rPr kumimoji="0" lang="en-US" smtClean="0"/>
              <a:pPr eaLnBrk="1" latinLnBrk="0" hangingPunct="1"/>
              <a:t>‹#›</a:t>
            </a:fld>
            <a:endParaRPr kumimoji="0" lang="en-US"/>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lvl1pPr>
              <a:defRPr>
                <a:solidFill>
                  <a:srgbClr val="FF0000"/>
                </a:solidFill>
              </a:defRPr>
            </a:lvl1pPr>
          </a:lstStyle>
          <a:p>
            <a:r>
              <a:rPr kumimoji="0" lang="en-US" dirty="0"/>
              <a:t>Click to edit Master title style</a:t>
            </a:r>
          </a:p>
        </p:txBody>
      </p:sp>
      <p:sp>
        <p:nvSpPr>
          <p:cNvPr id="3" name="Date Placeholder 2"/>
          <p:cNvSpPr>
            <a:spLocks noGrp="1"/>
          </p:cNvSpPr>
          <p:nvPr>
            <p:ph type="dt" sz="half" idx="10"/>
          </p:nvPr>
        </p:nvSpPr>
        <p:spPr/>
        <p:txBody>
          <a:bodyPr/>
          <a:lstStyle/>
          <a:p>
            <a:pPr eaLnBrk="1" latinLnBrk="0" hangingPunct="1"/>
            <a:fld id="{908C1F3E-B7C3-4DE0-95C6-A404A8621E05}" type="datetime1">
              <a:rPr lang="en-US" smtClean="0"/>
              <a:t>5/9/2018</a:t>
            </a:fld>
            <a:endParaRPr lang="en-US"/>
          </a:p>
        </p:txBody>
      </p:sp>
      <p:sp>
        <p:nvSpPr>
          <p:cNvPr id="4" name="Footer Placeholder 3"/>
          <p:cNvSpPr>
            <a:spLocks noGrp="1"/>
          </p:cNvSpPr>
          <p:nvPr>
            <p:ph type="ftr" sz="quarter" idx="11"/>
          </p:nvPr>
        </p:nvSpPr>
        <p:spPr/>
        <p:txBody>
          <a:bodyPr/>
          <a:lstStyle/>
          <a:p>
            <a:endParaRPr kumimoji="0" lang="en-US"/>
          </a:p>
        </p:txBody>
      </p:sp>
      <p:sp>
        <p:nvSpPr>
          <p:cNvPr id="5" name="Slide Number Placeholder 4"/>
          <p:cNvSpPr>
            <a:spLocks noGrp="1"/>
          </p:cNvSpPr>
          <p:nvPr>
            <p:ph type="sldNum" sz="quarter" idx="12"/>
          </p:nvPr>
        </p:nvSpPr>
        <p:spPr/>
        <p:txBody>
          <a:bodyPr/>
          <a:lstStyle/>
          <a:p>
            <a:fld id="{EA7C8D44-3667-46F6-9772-CC52308E2A7F}" type="slidenum">
              <a:rPr kumimoji="0" lang="en-US" smtClean="0"/>
              <a:pPr eaLnBrk="1" latinLnBrk="0" hangingPunct="1"/>
              <a:t>‹#›</a:t>
            </a:fld>
            <a:endParaRPr kumimoji="0"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eaLnBrk="1" latinLnBrk="0" hangingPunct="1"/>
            <a:fld id="{9F74BE8E-A67D-4270-9557-0245EC2F42E1}" type="datetime1">
              <a:rPr lang="en-US" smtClean="0"/>
              <a:t>5/9/2018</a:t>
            </a:fld>
            <a:endParaRPr lang="en-US"/>
          </a:p>
        </p:txBody>
      </p:sp>
      <p:sp>
        <p:nvSpPr>
          <p:cNvPr id="3" name="Footer Placeholder 2"/>
          <p:cNvSpPr>
            <a:spLocks noGrp="1"/>
          </p:cNvSpPr>
          <p:nvPr>
            <p:ph type="ftr" sz="quarter" idx="11"/>
          </p:nvPr>
        </p:nvSpPr>
        <p:spPr/>
        <p:txBody>
          <a:bodyPr/>
          <a:lstStyle/>
          <a:p>
            <a:endParaRPr kumimoji="0" lang="en-US"/>
          </a:p>
        </p:txBody>
      </p:sp>
      <p:sp>
        <p:nvSpPr>
          <p:cNvPr id="4" name="Slide Number Placeholder 3"/>
          <p:cNvSpPr>
            <a:spLocks noGrp="1"/>
          </p:cNvSpPr>
          <p:nvPr>
            <p:ph type="sldNum" sz="quarter" idx="12"/>
          </p:nvPr>
        </p:nvSpPr>
        <p:spPr/>
        <p:txBody>
          <a:bodyPr/>
          <a:lstStyle/>
          <a:p>
            <a:fld id="{EA7C8D44-3667-46F6-9772-CC52308E2A7F}" type="slidenum">
              <a:rPr kumimoji="0" lang="en-US" smtClean="0"/>
              <a:pPr eaLnBrk="1" latinLnBrk="0" hangingPunct="1"/>
              <a:t>‹#›</a:t>
            </a:fld>
            <a:endParaRPr kumimoji="0" lang="en-US"/>
          </a:p>
        </p:txBody>
      </p:sp>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pPr eaLnBrk="1" latinLnBrk="0" hangingPunct="1"/>
            <a:fld id="{E09461C7-0CEA-4C15-B132-D516D01EE50F}" type="datetime1">
              <a:rPr lang="en-US" smtClean="0"/>
              <a:t>5/9/2018</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EA7C8D44-3667-46F6-9772-CC52308E2A7F}" type="slidenum">
              <a:rPr kumimoji="0" lang="en-US" smtClean="0"/>
              <a:pPr eaLnBrk="1" latinLnBrk="0" hangingPunct="1"/>
              <a:t>‹#›</a:t>
            </a:fld>
            <a:endParaRPr kumimoji="0"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pPr eaLnBrk="1" latinLnBrk="0" hangingPunct="1"/>
            <a:fld id="{C6204391-F3C0-407B-B75D-3A2185BAB8C4}" type="datetime1">
              <a:rPr lang="en-US" smtClean="0"/>
              <a:t>5/9/2018</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EA7C8D44-3667-46F6-9772-CC52308E2A7F}" type="slidenum">
              <a:rPr kumimoji="0" lang="en-US" smtClean="0"/>
              <a:pPr eaLnBrk="1" latinLnBrk="0" hangingPunct="1"/>
              <a:t>‹#›</a:t>
            </a:fld>
            <a:endParaRPr kumimoji="0"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slideLayout" Target="../slideLayouts/slideLayout37.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5" Type="http://schemas.openxmlformats.org/officeDocument/2006/relationships/theme" Target="../theme/theme3.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slideLayout" Target="../slideLayouts/slideLayout38.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6.xml"/><Relationship Id="rId3" Type="http://schemas.openxmlformats.org/officeDocument/2006/relationships/slideLayout" Target="../slideLayouts/slideLayout41.xml"/><Relationship Id="rId7" Type="http://schemas.openxmlformats.org/officeDocument/2006/relationships/slideLayout" Target="../slideLayouts/slideLayout45.xml"/><Relationship Id="rId12" Type="http://schemas.openxmlformats.org/officeDocument/2006/relationships/theme" Target="../theme/theme4.xml"/><Relationship Id="rId2" Type="http://schemas.openxmlformats.org/officeDocument/2006/relationships/slideLayout" Target="../slideLayouts/slideLayout40.xml"/><Relationship Id="rId1" Type="http://schemas.openxmlformats.org/officeDocument/2006/relationships/slideLayout" Target="../slideLayouts/slideLayout39.xml"/><Relationship Id="rId6" Type="http://schemas.openxmlformats.org/officeDocument/2006/relationships/slideLayout" Target="../slideLayouts/slideLayout44.xml"/><Relationship Id="rId11" Type="http://schemas.openxmlformats.org/officeDocument/2006/relationships/slideLayout" Target="../slideLayouts/slideLayout49.xml"/><Relationship Id="rId5" Type="http://schemas.openxmlformats.org/officeDocument/2006/relationships/slideLayout" Target="../slideLayouts/slideLayout43.xml"/><Relationship Id="rId10" Type="http://schemas.openxmlformats.org/officeDocument/2006/relationships/slideLayout" Target="../slideLayouts/slideLayout48.xml"/><Relationship Id="rId4" Type="http://schemas.openxmlformats.org/officeDocument/2006/relationships/slideLayout" Target="../slideLayouts/slideLayout42.xml"/><Relationship Id="rId9" Type="http://schemas.openxmlformats.org/officeDocument/2006/relationships/slideLayout" Target="../slideLayouts/slideLayout4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pPr eaLnBrk="1" latinLnBrk="0" hangingPunct="1"/>
            <a:fld id="{FF0DD578-DB7B-4EF9-BDB4-5014808AC43B}" type="datetime1">
              <a:rPr lang="en-US" smtClean="0"/>
              <a:t>5/9/2018</a:t>
            </a:fld>
            <a:endParaRPr lang="en-US" sz="1400" dirty="0">
              <a:solidFill>
                <a:schemeClr val="tx2"/>
              </a:solidFill>
            </a:endParaRPr>
          </a:p>
        </p:txBody>
      </p:sp>
      <p:sp>
        <p:nvSpPr>
          <p:cNvPr id="3" name="Footer Placeholder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pPr algn="r" eaLnBrk="1" latinLnBrk="0" hangingPunct="1"/>
            <a:endParaRPr kumimoji="0" lang="en-US" sz="1400" dirty="0">
              <a:solidFill>
                <a:schemeClr val="tx2"/>
              </a:solidFill>
            </a:endParaRPr>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pPr algn="l" eaLnBrk="1" latinLnBrk="0" hangingPunct="1"/>
            <a:fld id="{EA7C8D44-3667-46F6-9772-CC52308E2A7F}" type="slidenum">
              <a:rPr kumimoji="0" lang="en-US" smtClean="0"/>
              <a:pPr algn="l" eaLnBrk="1" latinLnBrk="0" hangingPunct="1"/>
              <a:t>‹#›</a:t>
            </a:fld>
            <a:endParaRPr kumimoji="0" lang="en-US" sz="1600" dirty="0">
              <a:solidFill>
                <a:schemeClr val="tx2"/>
              </a:solidFill>
            </a:endParaRPr>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dirty="0" smtClean="0"/>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b="0">
                <a:solidFill>
                  <a:srgbClr val="000000"/>
                </a:solidFill>
                <a:latin typeface="Calibri" pitchFamily="34" charset="0"/>
                <a:cs typeface="Calibri" pitchFamily="34" charset="0"/>
              </a:defRPr>
            </a:lvl1pPr>
          </a:lstStyle>
          <a:p>
            <a:pPr>
              <a:defRPr/>
            </a:pPr>
            <a:fld id="{7FD49473-76C1-48EC-A353-3AF4A85EDBF6}" type="slidenum">
              <a:rPr lang="en-US" smtClean="0"/>
              <a:pPr>
                <a:defRPr/>
              </a:pPr>
              <a:t>‹#›</a:t>
            </a:fld>
            <a:endParaRPr lang="en-US" dirty="0"/>
          </a:p>
        </p:txBody>
      </p:sp>
    </p:spTree>
    <p:extLst>
      <p:ext uri="{BB962C8B-B14F-4D97-AF65-F5344CB8AC3E}">
        <p14:creationId xmlns:p14="http://schemas.microsoft.com/office/powerpoint/2010/main" val="344461068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Lst>
  <p:hf hdr="0" ftr="0" dt="0"/>
  <p:txStyles>
    <p:titleStyle>
      <a:lvl1pPr algn="ctr" rtl="0" eaLnBrk="0" fontAlgn="base" hangingPunct="0">
        <a:spcBef>
          <a:spcPct val="0"/>
        </a:spcBef>
        <a:spcAft>
          <a:spcPct val="0"/>
        </a:spcAft>
        <a:defRPr sz="4400">
          <a:solidFill>
            <a:srgbClr val="000000"/>
          </a:solidFill>
          <a:latin typeface="Calibri" pitchFamily="34" charset="0"/>
          <a:ea typeface="+mj-ea"/>
          <a:cs typeface="Calibri" pitchFamily="34" charset="0"/>
        </a:defRPr>
      </a:lvl1pPr>
      <a:lvl2pPr algn="ctr" rtl="0" eaLnBrk="0" fontAlgn="base" hangingPunct="0">
        <a:spcBef>
          <a:spcPct val="0"/>
        </a:spcBef>
        <a:spcAft>
          <a:spcPct val="0"/>
        </a:spcAft>
        <a:defRPr sz="4400">
          <a:solidFill>
            <a:srgbClr val="000000"/>
          </a:solidFill>
          <a:latin typeface="Arial" charset="0"/>
        </a:defRPr>
      </a:lvl2pPr>
      <a:lvl3pPr algn="ctr" rtl="0" eaLnBrk="0" fontAlgn="base" hangingPunct="0">
        <a:spcBef>
          <a:spcPct val="0"/>
        </a:spcBef>
        <a:spcAft>
          <a:spcPct val="0"/>
        </a:spcAft>
        <a:defRPr sz="4400">
          <a:solidFill>
            <a:srgbClr val="000000"/>
          </a:solidFill>
          <a:latin typeface="Arial" charset="0"/>
        </a:defRPr>
      </a:lvl3pPr>
      <a:lvl4pPr algn="ctr" rtl="0" eaLnBrk="0" fontAlgn="base" hangingPunct="0">
        <a:spcBef>
          <a:spcPct val="0"/>
        </a:spcBef>
        <a:spcAft>
          <a:spcPct val="0"/>
        </a:spcAft>
        <a:defRPr sz="4400">
          <a:solidFill>
            <a:srgbClr val="000000"/>
          </a:solidFill>
          <a:latin typeface="Arial" charset="0"/>
        </a:defRPr>
      </a:lvl4pPr>
      <a:lvl5pPr algn="ctr" rtl="0" eaLnBrk="0" fontAlgn="base" hangingPunct="0">
        <a:spcBef>
          <a:spcPct val="0"/>
        </a:spcBef>
        <a:spcAft>
          <a:spcPct val="0"/>
        </a:spcAft>
        <a:defRPr sz="4400">
          <a:solidFill>
            <a:srgbClr val="000000"/>
          </a:solidFill>
          <a:latin typeface="Arial" charset="0"/>
        </a:defRPr>
      </a:lvl5pPr>
      <a:lvl6pPr marL="457200" algn="ctr" rtl="0" eaLnBrk="0" fontAlgn="base" hangingPunct="0">
        <a:spcBef>
          <a:spcPct val="0"/>
        </a:spcBef>
        <a:spcAft>
          <a:spcPct val="0"/>
        </a:spcAft>
        <a:defRPr sz="4400">
          <a:solidFill>
            <a:srgbClr val="000000"/>
          </a:solidFill>
          <a:latin typeface="Arial" charset="0"/>
        </a:defRPr>
      </a:lvl6pPr>
      <a:lvl7pPr marL="914400" algn="ctr" rtl="0" eaLnBrk="0" fontAlgn="base" hangingPunct="0">
        <a:spcBef>
          <a:spcPct val="0"/>
        </a:spcBef>
        <a:spcAft>
          <a:spcPct val="0"/>
        </a:spcAft>
        <a:defRPr sz="4400">
          <a:solidFill>
            <a:srgbClr val="000000"/>
          </a:solidFill>
          <a:latin typeface="Arial" charset="0"/>
        </a:defRPr>
      </a:lvl7pPr>
      <a:lvl8pPr marL="1371600" algn="ctr" rtl="0" eaLnBrk="0" fontAlgn="base" hangingPunct="0">
        <a:spcBef>
          <a:spcPct val="0"/>
        </a:spcBef>
        <a:spcAft>
          <a:spcPct val="0"/>
        </a:spcAft>
        <a:defRPr sz="4400">
          <a:solidFill>
            <a:srgbClr val="000000"/>
          </a:solidFill>
          <a:latin typeface="Arial" charset="0"/>
        </a:defRPr>
      </a:lvl8pPr>
      <a:lvl9pPr marL="1828800" algn="ctr" rtl="0" eaLnBrk="0" fontAlgn="base" hangingPunct="0">
        <a:spcBef>
          <a:spcPct val="0"/>
        </a:spcBef>
        <a:spcAft>
          <a:spcPct val="0"/>
        </a:spcAft>
        <a:defRPr sz="4400">
          <a:solidFill>
            <a:srgbClr val="000000"/>
          </a:solidFill>
          <a:latin typeface="Arial" charset="0"/>
        </a:defRPr>
      </a:lvl9pPr>
    </p:titleStyle>
    <p:bodyStyle>
      <a:lvl1pPr marL="342900" indent="-342900" algn="l" rtl="0" eaLnBrk="0" fontAlgn="base" hangingPunct="0">
        <a:spcBef>
          <a:spcPct val="20000"/>
        </a:spcBef>
        <a:spcAft>
          <a:spcPct val="0"/>
        </a:spcAft>
        <a:buChar char="•"/>
        <a:defRPr sz="3200">
          <a:solidFill>
            <a:srgbClr val="000000"/>
          </a:solidFill>
          <a:latin typeface="Calibri" pitchFamily="34" charset="0"/>
          <a:ea typeface="+mn-ea"/>
          <a:cs typeface="Calibri" pitchFamily="34" charset="0"/>
        </a:defRPr>
      </a:lvl1pPr>
      <a:lvl2pPr marL="742950" indent="-285750" algn="l" rtl="0" eaLnBrk="0" fontAlgn="base" hangingPunct="0">
        <a:spcBef>
          <a:spcPct val="20000"/>
        </a:spcBef>
        <a:spcAft>
          <a:spcPct val="0"/>
        </a:spcAft>
        <a:buChar char="–"/>
        <a:defRPr sz="2800">
          <a:solidFill>
            <a:srgbClr val="000000"/>
          </a:solidFill>
          <a:latin typeface="Calibri" pitchFamily="34" charset="0"/>
          <a:cs typeface="Calibri" pitchFamily="34" charset="0"/>
        </a:defRPr>
      </a:lvl2pPr>
      <a:lvl3pPr marL="1143000" indent="-228600" algn="l" rtl="0" eaLnBrk="0" fontAlgn="base" hangingPunct="0">
        <a:spcBef>
          <a:spcPct val="20000"/>
        </a:spcBef>
        <a:spcAft>
          <a:spcPct val="0"/>
        </a:spcAft>
        <a:buChar char="•"/>
        <a:defRPr sz="2400">
          <a:solidFill>
            <a:srgbClr val="000000"/>
          </a:solidFill>
          <a:latin typeface="Calibri" pitchFamily="34" charset="0"/>
          <a:cs typeface="Calibri" pitchFamily="34" charset="0"/>
        </a:defRPr>
      </a:lvl3pPr>
      <a:lvl4pPr marL="1600200" indent="-228600" algn="l" rtl="0" eaLnBrk="0" fontAlgn="base" hangingPunct="0">
        <a:spcBef>
          <a:spcPct val="20000"/>
        </a:spcBef>
        <a:spcAft>
          <a:spcPct val="0"/>
        </a:spcAft>
        <a:buChar char="–"/>
        <a:defRPr sz="2000">
          <a:solidFill>
            <a:srgbClr val="000000"/>
          </a:solidFill>
          <a:latin typeface="Calibri" pitchFamily="34" charset="0"/>
          <a:cs typeface="Calibri" pitchFamily="34" charset="0"/>
        </a:defRPr>
      </a:lvl4pPr>
      <a:lvl5pPr marL="2057400" indent="-228600" algn="l" rtl="0" eaLnBrk="0" fontAlgn="base" hangingPunct="0">
        <a:spcBef>
          <a:spcPct val="20000"/>
        </a:spcBef>
        <a:spcAft>
          <a:spcPct val="0"/>
        </a:spcAft>
        <a:buChar char="»"/>
        <a:defRPr sz="2000">
          <a:solidFill>
            <a:srgbClr val="000000"/>
          </a:solidFill>
          <a:latin typeface="Calibri" pitchFamily="34" charset="0"/>
          <a:cs typeface="Calibri" pitchFamily="34" charset="0"/>
        </a:defRPr>
      </a:lvl5pPr>
      <a:lvl6pPr marL="2514600" indent="-228600" algn="l" rtl="0" eaLnBrk="0" fontAlgn="base" hangingPunct="0">
        <a:spcBef>
          <a:spcPct val="20000"/>
        </a:spcBef>
        <a:spcAft>
          <a:spcPct val="0"/>
        </a:spcAft>
        <a:buChar char="»"/>
        <a:defRPr sz="2000">
          <a:solidFill>
            <a:srgbClr val="000000"/>
          </a:solidFill>
          <a:latin typeface="+mn-lt"/>
        </a:defRPr>
      </a:lvl6pPr>
      <a:lvl7pPr marL="2971800" indent="-228600" algn="l" rtl="0" eaLnBrk="0" fontAlgn="base" hangingPunct="0">
        <a:spcBef>
          <a:spcPct val="20000"/>
        </a:spcBef>
        <a:spcAft>
          <a:spcPct val="0"/>
        </a:spcAft>
        <a:buChar char="»"/>
        <a:defRPr sz="2000">
          <a:solidFill>
            <a:srgbClr val="000000"/>
          </a:solidFill>
          <a:latin typeface="+mn-lt"/>
        </a:defRPr>
      </a:lvl7pPr>
      <a:lvl8pPr marL="3429000" indent="-228600" algn="l" rtl="0" eaLnBrk="0" fontAlgn="base" hangingPunct="0">
        <a:spcBef>
          <a:spcPct val="20000"/>
        </a:spcBef>
        <a:spcAft>
          <a:spcPct val="0"/>
        </a:spcAft>
        <a:buChar char="»"/>
        <a:defRPr sz="2000">
          <a:solidFill>
            <a:srgbClr val="000000"/>
          </a:solidFill>
          <a:latin typeface="+mn-lt"/>
        </a:defRPr>
      </a:lvl8pPr>
      <a:lvl9pPr marL="3886200" indent="-228600" algn="l" rtl="0" eaLnBrk="0" fontAlgn="base" hangingPunct="0">
        <a:spcBef>
          <a:spcPct val="20000"/>
        </a:spcBef>
        <a:spcAft>
          <a:spcPct val="0"/>
        </a:spcAft>
        <a:buChar char="»"/>
        <a:defRPr sz="2000">
          <a:solidFill>
            <a:srgbClr val="0000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2"/>
            <a:ext cx="8229600" cy="452596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2"/>
            <a:ext cx="21336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BDCA8DA2-B9FF-4AE6-A378-7C079C7C952A}" type="datetime1">
              <a:rPr lang="en-US" smtClean="0"/>
              <a:t>5/9/2018</a:t>
            </a:fld>
            <a:endParaRPr lang="en-US" dirty="0"/>
          </a:p>
        </p:txBody>
      </p:sp>
      <p:sp>
        <p:nvSpPr>
          <p:cNvPr id="5" name="Footer Placeholder 4"/>
          <p:cNvSpPr>
            <a:spLocks noGrp="1"/>
          </p:cNvSpPr>
          <p:nvPr>
            <p:ph type="ftr" sz="quarter" idx="3"/>
          </p:nvPr>
        </p:nvSpPr>
        <p:spPr>
          <a:xfrm>
            <a:off x="3124200" y="6356352"/>
            <a:ext cx="28956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smtClean="0"/>
              <a:t>Fall 2013 -- Lecture #22</a:t>
            </a:r>
            <a:endParaRPr lang="en-US" dirty="0"/>
          </a:p>
        </p:txBody>
      </p:sp>
      <p:sp>
        <p:nvSpPr>
          <p:cNvPr id="6" name="Slide Number Placeholder 5"/>
          <p:cNvSpPr>
            <a:spLocks noGrp="1"/>
          </p:cNvSpPr>
          <p:nvPr>
            <p:ph type="sldNum" sz="quarter" idx="4"/>
          </p:nvPr>
        </p:nvSpPr>
        <p:spPr>
          <a:xfrm>
            <a:off x="6553200" y="6356352"/>
            <a:ext cx="21336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CC63E4C-4642-794D-A2FD-70F6B81535F5}" type="slidenum">
              <a:rPr lang="en-US" smtClean="0"/>
              <a:pPr/>
              <a:t>‹#›</a:t>
            </a:fld>
            <a:endParaRPr lang="en-US" dirty="0"/>
          </a:p>
        </p:txBody>
      </p:sp>
    </p:spTree>
    <p:extLst>
      <p:ext uri="{BB962C8B-B14F-4D97-AF65-F5344CB8AC3E}">
        <p14:creationId xmlns:p14="http://schemas.microsoft.com/office/powerpoint/2010/main" val="508003555"/>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Lst>
  <p:timing>
    <p:tnLst>
      <p:par>
        <p:cTn id="1" dur="indefinite" restart="never" nodeType="tmRoot"/>
      </p:par>
    </p:tnLst>
  </p:timing>
  <p:hf hdr="0" ftr="0" dt="0"/>
  <p:txStyles>
    <p:titleStyle>
      <a:lvl1pPr algn="ctr" defTabSz="342900" rtl="0" eaLnBrk="1" latinLnBrk="0" hangingPunct="1">
        <a:spcBef>
          <a:spcPct val="0"/>
        </a:spcBef>
        <a:buNone/>
        <a:defRPr sz="3300" kern="1200">
          <a:solidFill>
            <a:srgbClr val="FF0000"/>
          </a:solidFill>
          <a:latin typeface="+mj-lt"/>
          <a:ea typeface="+mj-ea"/>
          <a:cs typeface="+mj-cs"/>
        </a:defRPr>
      </a:lvl1pPr>
    </p:titleStyle>
    <p:body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050">
                <a:solidFill>
                  <a:schemeClr val="tx2"/>
                </a:solidFill>
              </a:defRPr>
            </a:lvl1pPr>
          </a:lstStyle>
          <a:p>
            <a:pPr eaLnBrk="1" latinLnBrk="0" hangingPunct="1"/>
            <a:fld id="{CDD18CD8-E404-844E-A4BD-DF69B8E5881E}" type="datetime1">
              <a:rPr lang="en-US" smtClean="0"/>
              <a:t>5/9/2018</a:t>
            </a:fld>
            <a:endParaRPr lang="en-US" sz="1050" dirty="0">
              <a:solidFill>
                <a:schemeClr val="tx2"/>
              </a:solidFill>
            </a:endParaRPr>
          </a:p>
        </p:txBody>
      </p:sp>
      <p:sp>
        <p:nvSpPr>
          <p:cNvPr id="3" name="Footer Placeholder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050">
                <a:solidFill>
                  <a:schemeClr val="tx2"/>
                </a:solidFill>
              </a:defRPr>
            </a:lvl1pPr>
          </a:lstStyle>
          <a:p>
            <a:pPr algn="r" eaLnBrk="1" latinLnBrk="0" hangingPunct="1"/>
            <a:endParaRPr kumimoji="0" lang="en-US" sz="1050" dirty="0">
              <a:solidFill>
                <a:schemeClr val="tx2"/>
              </a:solidFill>
            </a:endParaRPr>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050">
                <a:solidFill>
                  <a:schemeClr val="tx2"/>
                </a:solidFill>
              </a:defRPr>
            </a:lvl1pPr>
          </a:lstStyle>
          <a:p>
            <a:pPr algn="l" eaLnBrk="1" latinLnBrk="0" hangingPunct="1"/>
            <a:fld id="{EA7C8D44-3667-46F6-9772-CC52308E2A7F}" type="slidenum">
              <a:rPr kumimoji="0" lang="en-US" smtClean="0"/>
              <a:pPr algn="l" eaLnBrk="1" latinLnBrk="0" hangingPunct="1"/>
              <a:t>‹#›</a:t>
            </a:fld>
            <a:endParaRPr kumimoji="0" lang="en-US" sz="1200" dirty="0">
              <a:solidFill>
                <a:schemeClr val="tx2"/>
              </a:solidFill>
            </a:endParaRPr>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68580" tIns="34290" rIns="68580" bIns="34290" anchor="t" compatLnSpc="1"/>
          <a:lstStyle/>
          <a:p>
            <a:endParaRPr kumimoji="0" lang="en-US" sz="1350"/>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68580" tIns="34290" rIns="68580" bIns="34290" anchor="t" compatLnSpc="1"/>
          <a:lstStyle/>
          <a:p>
            <a:endParaRPr kumimoji="0" lang="en-US" sz="1350"/>
          </a:p>
        </p:txBody>
      </p:sp>
      <p:sp>
        <p:nvSpPr>
          <p:cNvPr id="10" name="Isosceles Triangle 9"/>
          <p:cNvSpPr>
            <a:spLocks noChangeAspect="1"/>
          </p:cNvSpPr>
          <p:nvPr/>
        </p:nvSpPr>
        <p:spPr>
          <a:xfrm rot="5400000">
            <a:off x="419101" y="6467476"/>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350"/>
          </a:p>
        </p:txBody>
      </p:sp>
    </p:spTree>
    <p:extLst>
      <p:ext uri="{BB962C8B-B14F-4D97-AF65-F5344CB8AC3E}">
        <p14:creationId xmlns:p14="http://schemas.microsoft.com/office/powerpoint/2010/main" val="4012037895"/>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Lst>
  <p:hf hdr="0" ftr="0" dt="0"/>
  <p:txStyles>
    <p:titleStyle>
      <a:lvl1pPr algn="l" rtl="0" eaLnBrk="1" latinLnBrk="0" hangingPunct="1">
        <a:spcBef>
          <a:spcPct val="0"/>
        </a:spcBef>
        <a:buNone/>
        <a:defRPr kumimoji="0" sz="2400" kern="1200">
          <a:solidFill>
            <a:schemeClr val="tx2"/>
          </a:solidFill>
          <a:latin typeface="+mj-lt"/>
          <a:ea typeface="+mj-ea"/>
          <a:cs typeface="+mj-cs"/>
        </a:defRPr>
      </a:lvl1pPr>
    </p:titleStyle>
    <p:bodyStyle>
      <a:lvl1pPr marL="205740" indent="-205740" algn="l" rtl="0" eaLnBrk="1" latinLnBrk="0" hangingPunct="1">
        <a:spcBef>
          <a:spcPts val="450"/>
        </a:spcBef>
        <a:buClr>
          <a:schemeClr val="accent1"/>
        </a:buClr>
        <a:buSzPct val="76000"/>
        <a:buFont typeface="Wingdings 3"/>
        <a:buChar char=""/>
        <a:defRPr kumimoji="0" sz="1950" kern="1200">
          <a:solidFill>
            <a:schemeClr val="tx1"/>
          </a:solidFill>
          <a:latin typeface="+mn-lt"/>
          <a:ea typeface="+mn-ea"/>
          <a:cs typeface="+mn-cs"/>
        </a:defRPr>
      </a:lvl1pPr>
      <a:lvl2pPr marL="411480" indent="-205740" algn="l" rtl="0" eaLnBrk="1" latinLnBrk="0" hangingPunct="1">
        <a:spcBef>
          <a:spcPts val="375"/>
        </a:spcBef>
        <a:buClr>
          <a:schemeClr val="accent2"/>
        </a:buClr>
        <a:buSzPct val="76000"/>
        <a:buFont typeface="Wingdings 3"/>
        <a:buChar char=""/>
        <a:defRPr kumimoji="0" sz="1725" kern="1200">
          <a:solidFill>
            <a:schemeClr val="tx2"/>
          </a:solidFill>
          <a:latin typeface="+mn-lt"/>
          <a:ea typeface="+mn-ea"/>
          <a:cs typeface="+mn-cs"/>
        </a:defRPr>
      </a:lvl2pPr>
      <a:lvl3pPr marL="617220" indent="-171450" algn="l" rtl="0" eaLnBrk="1" latinLnBrk="0" hangingPunct="1">
        <a:spcBef>
          <a:spcPts val="375"/>
        </a:spcBef>
        <a:buClr>
          <a:schemeClr val="bg1">
            <a:shade val="50000"/>
          </a:schemeClr>
        </a:buClr>
        <a:buSzPct val="76000"/>
        <a:buFont typeface="Wingdings 3"/>
        <a:buChar char=""/>
        <a:defRPr kumimoji="0" sz="1500" kern="1200">
          <a:solidFill>
            <a:schemeClr val="tx1"/>
          </a:solidFill>
          <a:latin typeface="+mn-lt"/>
          <a:ea typeface="+mn-ea"/>
          <a:cs typeface="+mn-cs"/>
        </a:defRPr>
      </a:lvl3pPr>
      <a:lvl4pPr marL="822960" indent="-171450" algn="l" rtl="0" eaLnBrk="1" latinLnBrk="0" hangingPunct="1">
        <a:spcBef>
          <a:spcPts val="300"/>
        </a:spcBef>
        <a:buClr>
          <a:schemeClr val="accent2">
            <a:shade val="75000"/>
          </a:schemeClr>
        </a:buClr>
        <a:buSzPct val="70000"/>
        <a:buFont typeface="Wingdings"/>
        <a:buChar char=""/>
        <a:defRPr kumimoji="0" sz="1350" kern="1200">
          <a:solidFill>
            <a:schemeClr val="tx1"/>
          </a:solidFill>
          <a:latin typeface="+mn-lt"/>
          <a:ea typeface="+mn-ea"/>
          <a:cs typeface="+mn-cs"/>
        </a:defRPr>
      </a:lvl4pPr>
      <a:lvl5pPr marL="1028700" indent="-171450" algn="l" rtl="0" eaLnBrk="1" latinLnBrk="0" hangingPunct="1">
        <a:spcBef>
          <a:spcPts val="225"/>
        </a:spcBef>
        <a:buClr>
          <a:schemeClr val="accent2"/>
        </a:buClr>
        <a:buSzPct val="70000"/>
        <a:buFont typeface="Wingdings"/>
        <a:buChar char=""/>
        <a:defRPr kumimoji="0" sz="1200" kern="1200">
          <a:solidFill>
            <a:schemeClr val="tx1"/>
          </a:solidFill>
          <a:latin typeface="+mn-lt"/>
          <a:ea typeface="+mn-ea"/>
          <a:cs typeface="+mn-cs"/>
        </a:defRPr>
      </a:lvl5pPr>
      <a:lvl6pPr marL="1234440" indent="-137160" algn="l" rtl="0" eaLnBrk="1" latinLnBrk="0" hangingPunct="1">
        <a:spcBef>
          <a:spcPts val="225"/>
        </a:spcBef>
        <a:buClr>
          <a:srgbClr val="9FB8CD">
            <a:shade val="75000"/>
          </a:srgbClr>
        </a:buClr>
        <a:buSzPct val="75000"/>
        <a:buFont typeface="Wingdings 3"/>
        <a:buChar char=""/>
        <a:defRPr kumimoji="0" lang="en-US" sz="1200" kern="1200" smtClean="0">
          <a:solidFill>
            <a:schemeClr val="tx1"/>
          </a:solidFill>
          <a:latin typeface="+mn-lt"/>
          <a:ea typeface="+mn-ea"/>
          <a:cs typeface="+mn-cs"/>
        </a:defRPr>
      </a:lvl6pPr>
      <a:lvl7pPr marL="1371600" indent="-137160" algn="l" rtl="0" eaLnBrk="1" latinLnBrk="0" hangingPunct="1">
        <a:spcBef>
          <a:spcPts val="225"/>
        </a:spcBef>
        <a:buClr>
          <a:srgbClr val="727CA3">
            <a:shade val="75000"/>
          </a:srgbClr>
        </a:buClr>
        <a:buSzPct val="75000"/>
        <a:buFont typeface="Wingdings 3"/>
        <a:buChar char=""/>
        <a:defRPr kumimoji="0" lang="en-US" sz="1050" kern="1200" smtClean="0">
          <a:solidFill>
            <a:schemeClr val="tx1"/>
          </a:solidFill>
          <a:latin typeface="+mn-lt"/>
          <a:ea typeface="+mn-ea"/>
          <a:cs typeface="+mn-cs"/>
        </a:defRPr>
      </a:lvl7pPr>
      <a:lvl8pPr marL="1508760" indent="-137160" algn="l" rtl="0" eaLnBrk="1" latinLnBrk="0" hangingPunct="1">
        <a:spcBef>
          <a:spcPts val="225"/>
        </a:spcBef>
        <a:buClr>
          <a:prstClr val="white">
            <a:shade val="50000"/>
          </a:prstClr>
        </a:buClr>
        <a:buSzPct val="75000"/>
        <a:buFont typeface="Wingdings 3"/>
        <a:buChar char=""/>
        <a:defRPr kumimoji="0" lang="en-US" sz="1050" kern="1200" smtClean="0">
          <a:solidFill>
            <a:schemeClr val="tx1"/>
          </a:solidFill>
          <a:latin typeface="+mn-lt"/>
          <a:ea typeface="+mn-ea"/>
          <a:cs typeface="+mn-cs"/>
        </a:defRPr>
      </a:lvl8pPr>
      <a:lvl9pPr marL="1645920" indent="-137160" algn="l" rtl="0" eaLnBrk="1" latinLnBrk="0" hangingPunct="1">
        <a:spcBef>
          <a:spcPts val="225"/>
        </a:spcBef>
        <a:buClr>
          <a:srgbClr val="9FB8CD"/>
        </a:buClr>
        <a:buSzPct val="75000"/>
        <a:buFont typeface="Wingdings 3"/>
        <a:buChar char=""/>
        <a:defRPr kumimoji="0" lang="en-US" sz="9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342900" algn="l" rtl="0" eaLnBrk="1" latinLnBrk="0" hangingPunct="1">
        <a:defRPr kumimoji="0" kern="1200">
          <a:solidFill>
            <a:schemeClr val="tx1"/>
          </a:solidFill>
          <a:latin typeface="+mn-lt"/>
          <a:ea typeface="+mn-ea"/>
          <a:cs typeface="+mn-cs"/>
        </a:defRPr>
      </a:lvl2pPr>
      <a:lvl3pPr marL="685800" algn="l" rtl="0" eaLnBrk="1" latinLnBrk="0" hangingPunct="1">
        <a:defRPr kumimoji="0" kern="1200">
          <a:solidFill>
            <a:schemeClr val="tx1"/>
          </a:solidFill>
          <a:latin typeface="+mn-lt"/>
          <a:ea typeface="+mn-ea"/>
          <a:cs typeface="+mn-cs"/>
        </a:defRPr>
      </a:lvl3pPr>
      <a:lvl4pPr marL="1028700" algn="l" rtl="0" eaLnBrk="1" latinLnBrk="0" hangingPunct="1">
        <a:defRPr kumimoji="0" kern="1200">
          <a:solidFill>
            <a:schemeClr val="tx1"/>
          </a:solidFill>
          <a:latin typeface="+mn-lt"/>
          <a:ea typeface="+mn-ea"/>
          <a:cs typeface="+mn-cs"/>
        </a:defRPr>
      </a:lvl4pPr>
      <a:lvl5pPr marL="1371600" algn="l" rtl="0" eaLnBrk="1" latinLnBrk="0" hangingPunct="1">
        <a:defRPr kumimoji="0" kern="1200">
          <a:solidFill>
            <a:schemeClr val="tx1"/>
          </a:solidFill>
          <a:latin typeface="+mn-lt"/>
          <a:ea typeface="+mn-ea"/>
          <a:cs typeface="+mn-cs"/>
        </a:defRPr>
      </a:lvl5pPr>
      <a:lvl6pPr marL="1714500" algn="l" rtl="0" eaLnBrk="1" latinLnBrk="0" hangingPunct="1">
        <a:defRPr kumimoji="0" kern="1200">
          <a:solidFill>
            <a:schemeClr val="tx1"/>
          </a:solidFill>
          <a:latin typeface="+mn-lt"/>
          <a:ea typeface="+mn-ea"/>
          <a:cs typeface="+mn-cs"/>
        </a:defRPr>
      </a:lvl6pPr>
      <a:lvl7pPr marL="2057400" algn="l" rtl="0" eaLnBrk="1" latinLnBrk="0" hangingPunct="1">
        <a:defRPr kumimoji="0" kern="1200">
          <a:solidFill>
            <a:schemeClr val="tx1"/>
          </a:solidFill>
          <a:latin typeface="+mn-lt"/>
          <a:ea typeface="+mn-ea"/>
          <a:cs typeface="+mn-cs"/>
        </a:defRPr>
      </a:lvl7pPr>
      <a:lvl8pPr marL="2400300" algn="l" rtl="0" eaLnBrk="1" latinLnBrk="0" hangingPunct="1">
        <a:defRPr kumimoji="0" kern="1200">
          <a:solidFill>
            <a:schemeClr val="tx1"/>
          </a:solidFill>
          <a:latin typeface="+mn-lt"/>
          <a:ea typeface="+mn-ea"/>
          <a:cs typeface="+mn-cs"/>
        </a:defRPr>
      </a:lvl8pPr>
      <a:lvl9pPr marL="27432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8.emf"/><Relationship Id="rId4" Type="http://schemas.openxmlformats.org/officeDocument/2006/relationships/oleObject" Target="../embeddings/oleObject2.bin"/></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40.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8.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5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7.xml"/><Relationship Id="rId1" Type="http://schemas.openxmlformats.org/officeDocument/2006/relationships/vmlDrawing" Target="../drawings/vmlDrawing1.vml"/><Relationship Id="rId5" Type="http://schemas.openxmlformats.org/officeDocument/2006/relationships/image" Target="../media/image5.emf"/><Relationship Id="rId4" Type="http://schemas.openxmlformats.org/officeDocument/2006/relationships/oleObject" Target="../embeddings/oleObject1.bin"/></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609600" y="2743200"/>
            <a:ext cx="7772400" cy="1143000"/>
          </a:xfrm>
        </p:spPr>
        <p:txBody>
          <a:bodyPr>
            <a:normAutofit/>
          </a:bodyPr>
          <a:lstStyle/>
          <a:p>
            <a:r>
              <a:rPr lang="en-US" altLang="zh-CN" dirty="0" smtClean="0">
                <a:solidFill>
                  <a:srgbClr val="FF0000"/>
                </a:solidFill>
              </a:rPr>
              <a:t>L6 </a:t>
            </a:r>
            <a:r>
              <a:rPr lang="en-US" altLang="zh-CN" dirty="0" smtClean="0">
                <a:solidFill>
                  <a:srgbClr val="FF0000"/>
                </a:solidFill>
                <a:cs typeface="Times New Roman" pitchFamily="18" charset="0"/>
              </a:rPr>
              <a:t>Interrupts</a:t>
            </a:r>
            <a:endParaRPr lang="en-US" dirty="0">
              <a:solidFill>
                <a:srgbClr val="FF0000"/>
              </a:solidFill>
            </a:endParaRPr>
          </a:p>
        </p:txBody>
      </p:sp>
      <p:sp>
        <p:nvSpPr>
          <p:cNvPr id="2" name="Slide Number Placeholder 1"/>
          <p:cNvSpPr>
            <a:spLocks noGrp="1"/>
          </p:cNvSpPr>
          <p:nvPr>
            <p:ph type="sldNum" sz="quarter" idx="11"/>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8D43B739-56F2-41EE-BBB5-C352609D8380}" type="slidenum">
              <a:rPr kumimoji="0" lang="en-US" sz="1400" b="0" i="0" u="none" strike="noStrike" kern="1200" cap="none" spc="0" normalizeH="0" baseline="0" noProof="0" smtClean="0">
                <a:ln>
                  <a:noFill/>
                </a:ln>
                <a:solidFill>
                  <a:srgbClr val="000000"/>
                </a:solidFill>
                <a:effectLst/>
                <a:uLnTx/>
                <a:uFillTx/>
                <a:latin typeface="Calibri" pitchFamily="34" charset="0"/>
                <a:ea typeface="+mn-ea"/>
                <a:cs typeface="Calibri" pitchFamily="34" charset="0"/>
              </a:rPr>
              <a:pPr marL="0" marR="0" lvl="0" indent="0" algn="r" defTabSz="914400" rtl="0" eaLnBrk="0" fontAlgn="base" latinLnBrk="0" hangingPunct="0">
                <a:lnSpc>
                  <a:spcPct val="100000"/>
                </a:lnSpc>
                <a:spcBef>
                  <a:spcPct val="0"/>
                </a:spcBef>
                <a:spcAft>
                  <a:spcPct val="0"/>
                </a:spcAft>
                <a:buClrTx/>
                <a:buSzTx/>
                <a:buFontTx/>
                <a:buNone/>
                <a:tabLst/>
                <a:defRPr/>
              </a:pPr>
              <a:t>1</a:t>
            </a:fld>
            <a:endParaRPr kumimoji="0" lang="en-US" sz="1400" b="0" i="0" u="none" strike="noStrike" kern="1200" cap="none" spc="0" normalizeH="0" baseline="0" noProof="0" dirty="0">
              <a:ln>
                <a:noFill/>
              </a:ln>
              <a:solidFill>
                <a:srgbClr val="000000"/>
              </a:solidFill>
              <a:effectLst/>
              <a:uLnTx/>
              <a:uFillTx/>
              <a:latin typeface="Calibri" pitchFamily="34" charset="0"/>
              <a:ea typeface="+mn-ea"/>
              <a:cs typeface="Calibri" pitchFamily="34" charset="0"/>
            </a:endParaRPr>
          </a:p>
        </p:txBody>
      </p:sp>
      <p:sp>
        <p:nvSpPr>
          <p:cNvPr id="4" name="Rectangle 3"/>
          <p:cNvSpPr/>
          <p:nvPr/>
        </p:nvSpPr>
        <p:spPr>
          <a:xfrm>
            <a:off x="2992401" y="6582489"/>
            <a:ext cx="4031873" cy="246221"/>
          </a:xfrm>
          <a:prstGeom prst="rect">
            <a:avLst/>
          </a:prstGeom>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smtClean="0">
                <a:ln>
                  <a:noFill/>
                </a:ln>
                <a:solidFill>
                  <a:srgbClr val="FFFFFF">
                    <a:lumMod val="50000"/>
                  </a:srgbClr>
                </a:solidFill>
                <a:effectLst/>
                <a:uLnTx/>
                <a:uFillTx/>
                <a:latin typeface="Tahoma" pitchFamily="34" charset="0"/>
                <a:ea typeface="+mn-ea"/>
                <a:cs typeface="+mn-cs"/>
              </a:rPr>
              <a:t>Acknowledgement: some slides taken from Yifeng Zhu’s courseware</a:t>
            </a:r>
            <a:endParaRPr kumimoji="0" lang="en-US" sz="1000" b="0" i="0" u="none" strike="noStrike" kern="1200" cap="none" spc="0" normalizeH="0" baseline="0" noProof="0" dirty="0">
              <a:ln>
                <a:noFill/>
              </a:ln>
              <a:solidFill>
                <a:srgbClr val="FFFFFF">
                  <a:lumMod val="50000"/>
                </a:srgbClr>
              </a:solidFill>
              <a:effectLst/>
              <a:uLnTx/>
              <a:uFillTx/>
              <a:latin typeface="Tahoma" pitchFamily="34" charset="0"/>
              <a:ea typeface="+mn-ea"/>
              <a:cs typeface="+mn-cs"/>
            </a:endParaRPr>
          </a:p>
        </p:txBody>
      </p:sp>
      <p:pic>
        <p:nvPicPr>
          <p:cNvPr id="5" name="Picture 4"/>
          <p:cNvPicPr>
            <a:picLocks noChangeAspect="1"/>
          </p:cNvPicPr>
          <p:nvPr/>
        </p:nvPicPr>
        <p:blipFill>
          <a:blip r:embed="rId2"/>
          <a:stretch>
            <a:fillRect/>
          </a:stretch>
        </p:blipFill>
        <p:spPr>
          <a:xfrm>
            <a:off x="387321" y="4753530"/>
            <a:ext cx="8535140" cy="1828959"/>
          </a:xfrm>
          <a:prstGeom prst="rect">
            <a:avLst/>
          </a:prstGeom>
        </p:spPr>
      </p:pic>
    </p:spTree>
    <p:extLst>
      <p:ext uri="{BB962C8B-B14F-4D97-AF65-F5344CB8AC3E}">
        <p14:creationId xmlns:p14="http://schemas.microsoft.com/office/powerpoint/2010/main" val="149303999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Processor </a:t>
            </a:r>
            <a:r>
              <a:rPr lang="en-US" dirty="0" smtClean="0"/>
              <a:t>Modes and </a:t>
            </a:r>
            <a:r>
              <a:rPr lang="en-US" dirty="0"/>
              <a:t>Privilege </a:t>
            </a:r>
            <a:r>
              <a:rPr lang="en-US" dirty="0" smtClean="0"/>
              <a:t>Levels </a:t>
            </a:r>
            <a:endParaRPr lang="en-US" dirty="0"/>
          </a:p>
        </p:txBody>
      </p:sp>
      <p:sp>
        <p:nvSpPr>
          <p:cNvPr id="3" name="Slide Number Placeholder 2"/>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10</a:t>
            </a:fld>
            <a:endParaRPr kumimoji="0" lang="en-US" dirty="0"/>
          </a:p>
        </p:txBody>
      </p:sp>
      <p:sp>
        <p:nvSpPr>
          <p:cNvPr id="4" name="Content Placeholder 3"/>
          <p:cNvSpPr>
            <a:spLocks noGrp="1"/>
          </p:cNvSpPr>
          <p:nvPr>
            <p:ph sz="quarter" idx="1"/>
          </p:nvPr>
        </p:nvSpPr>
        <p:spPr/>
        <p:txBody>
          <a:bodyPr>
            <a:normAutofit fontScale="92500" lnSpcReduction="20000"/>
          </a:bodyPr>
          <a:lstStyle/>
          <a:p>
            <a:r>
              <a:rPr lang="en-US" sz="3000" dirty="0" smtClean="0"/>
              <a:t>Processor</a:t>
            </a:r>
            <a:r>
              <a:rPr lang="en-US" sz="3000" dirty="0"/>
              <a:t> </a:t>
            </a:r>
            <a:r>
              <a:rPr lang="en-US" sz="3000" dirty="0" smtClean="0"/>
              <a:t>Modes:</a:t>
            </a:r>
            <a:endParaRPr lang="en-US" sz="3000" dirty="0"/>
          </a:p>
          <a:p>
            <a:pPr lvl="1"/>
            <a:r>
              <a:rPr lang="en-US" sz="2600" dirty="0"/>
              <a:t>Thread </a:t>
            </a:r>
            <a:r>
              <a:rPr lang="en-US" sz="2600" dirty="0" smtClean="0"/>
              <a:t>Mode: used </a:t>
            </a:r>
            <a:r>
              <a:rPr lang="en-US" sz="2600" dirty="0"/>
              <a:t>to execute </a:t>
            </a:r>
            <a:r>
              <a:rPr lang="en-US" sz="2600" dirty="0" smtClean="0"/>
              <a:t>application or OS software</a:t>
            </a:r>
          </a:p>
          <a:p>
            <a:pPr lvl="1"/>
            <a:r>
              <a:rPr lang="en-US" sz="2600" dirty="0" smtClean="0"/>
              <a:t>Handler Mode: used </a:t>
            </a:r>
            <a:r>
              <a:rPr lang="en-US" sz="2600" dirty="0"/>
              <a:t>to </a:t>
            </a:r>
            <a:r>
              <a:rPr lang="en-US" sz="2600" dirty="0" smtClean="0"/>
              <a:t>ISRs triggered by exceptions/interrupts</a:t>
            </a:r>
            <a:endParaRPr lang="en-US" sz="2500" dirty="0" smtClean="0"/>
          </a:p>
          <a:p>
            <a:r>
              <a:rPr lang="en-US" sz="3000" dirty="0" smtClean="0"/>
              <a:t>Privilege Levels:</a:t>
            </a:r>
          </a:p>
          <a:p>
            <a:pPr lvl="1"/>
            <a:r>
              <a:rPr lang="en-US" sz="2600" dirty="0" smtClean="0"/>
              <a:t>User Level: cannot use MSR/MRS</a:t>
            </a:r>
            <a:r>
              <a:rPr lang="en-US" sz="2600" dirty="0"/>
              <a:t> </a:t>
            </a:r>
            <a:r>
              <a:rPr lang="en-US" sz="2600" dirty="0" smtClean="0"/>
              <a:t>instructions; cannot </a:t>
            </a:r>
            <a:r>
              <a:rPr lang="en-US" sz="2600" dirty="0"/>
              <a:t>access the system timer, NVIC, or system control </a:t>
            </a:r>
            <a:r>
              <a:rPr lang="en-US" sz="2600" dirty="0" smtClean="0"/>
              <a:t>block; restricted </a:t>
            </a:r>
            <a:r>
              <a:rPr lang="en-US" sz="2600" dirty="0"/>
              <a:t>access to memory or </a:t>
            </a:r>
            <a:r>
              <a:rPr lang="en-US" sz="2600" dirty="0" smtClean="0"/>
              <a:t>peripherals</a:t>
            </a:r>
          </a:p>
          <a:p>
            <a:pPr lvl="2"/>
            <a:r>
              <a:rPr lang="en-US" altLang="zh-CN" sz="2200" dirty="0" smtClean="0"/>
              <a:t>Application software executes at User Level</a:t>
            </a:r>
            <a:endParaRPr lang="en-US" sz="2200" dirty="0"/>
          </a:p>
          <a:p>
            <a:pPr lvl="1"/>
            <a:r>
              <a:rPr lang="en-US" sz="2600" dirty="0" smtClean="0"/>
              <a:t>Privileged Level: can </a:t>
            </a:r>
            <a:r>
              <a:rPr lang="en-US" sz="2600" dirty="0"/>
              <a:t>use all </a:t>
            </a:r>
            <a:r>
              <a:rPr lang="en-US" sz="2600" dirty="0" smtClean="0"/>
              <a:t>instructions </a:t>
            </a:r>
            <a:r>
              <a:rPr lang="en-US" sz="2600" dirty="0"/>
              <a:t>and has access to all resources</a:t>
            </a:r>
            <a:r>
              <a:rPr lang="en-US" sz="2600" dirty="0" smtClean="0"/>
              <a:t>.</a:t>
            </a:r>
          </a:p>
          <a:p>
            <a:pPr lvl="2"/>
            <a:r>
              <a:rPr lang="en-US" sz="2200" dirty="0" smtClean="0"/>
              <a:t>ISR and </a:t>
            </a:r>
            <a:r>
              <a:rPr lang="en-US" altLang="zh-CN" sz="2200" dirty="0" smtClean="0"/>
              <a:t>OS </a:t>
            </a:r>
            <a:r>
              <a:rPr lang="en-US" sz="2200" dirty="0" smtClean="0"/>
              <a:t>execute at </a:t>
            </a:r>
            <a:r>
              <a:rPr lang="en-US" sz="2200" dirty="0"/>
              <a:t>Privileged </a:t>
            </a:r>
            <a:r>
              <a:rPr lang="en-US" sz="2200" dirty="0" smtClean="0"/>
              <a:t>Level</a:t>
            </a:r>
          </a:p>
          <a:p>
            <a:r>
              <a:rPr lang="en-US" sz="3000" dirty="0" smtClean="0"/>
              <a:t>Controlled by a special 2-bit register CONTROL</a:t>
            </a:r>
          </a:p>
          <a:p>
            <a:endParaRPr lang="en-US" dirty="0"/>
          </a:p>
          <a:p>
            <a:endParaRPr lang="en-US" dirty="0"/>
          </a:p>
        </p:txBody>
      </p:sp>
    </p:spTree>
    <p:extLst>
      <p:ext uri="{BB962C8B-B14F-4D97-AF65-F5344CB8AC3E}">
        <p14:creationId xmlns:p14="http://schemas.microsoft.com/office/powerpoint/2010/main" val="127960072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CONTROL Register</a:t>
            </a:r>
            <a:endParaRPr lang="en-US" dirty="0"/>
          </a:p>
        </p:txBody>
      </p:sp>
      <p:sp>
        <p:nvSpPr>
          <p:cNvPr id="3" name="Slide Number Placeholder 2"/>
          <p:cNvSpPr>
            <a:spLocks noGrp="1"/>
          </p:cNvSpPr>
          <p:nvPr>
            <p:ph type="sldNum" sz="quarter" idx="12"/>
          </p:nvPr>
        </p:nvSpPr>
        <p:spPr>
          <a:xfrm>
            <a:off x="612649" y="8100825"/>
            <a:ext cx="1981200" cy="365760"/>
          </a:xfrm>
        </p:spPr>
        <p:txBody>
          <a:bodyPr/>
          <a:lstStyle/>
          <a:p>
            <a:pPr eaLnBrk="1" latinLnBrk="0" hangingPunct="1"/>
            <a:fld id="{EA7C8D44-3667-46F6-9772-CC52308E2A7F}" type="slidenum">
              <a:rPr kumimoji="0" lang="en-US" smtClean="0"/>
              <a:pPr eaLnBrk="1" latinLnBrk="0" hangingPunct="1"/>
              <a:t>11</a:t>
            </a:fld>
            <a:endParaRPr kumimoji="0" lang="en-US" dirty="0"/>
          </a:p>
        </p:txBody>
      </p:sp>
      <p:graphicFrame>
        <p:nvGraphicFramePr>
          <p:cNvPr id="5" name="Group 24"/>
          <p:cNvGraphicFramePr>
            <a:graphicFrameLocks noGrp="1"/>
          </p:cNvGraphicFramePr>
          <p:nvPr>
            <p:extLst>
              <p:ext uri="{D42A27DB-BD31-4B8C-83A1-F6EECF244321}">
                <p14:modId xmlns:p14="http://schemas.microsoft.com/office/powerpoint/2010/main" val="3123518289"/>
              </p:ext>
            </p:extLst>
          </p:nvPr>
        </p:nvGraphicFramePr>
        <p:xfrm>
          <a:off x="531279" y="3640659"/>
          <a:ext cx="7967663" cy="1533144"/>
        </p:xfrm>
        <a:graphic>
          <a:graphicData uri="http://schemas.openxmlformats.org/drawingml/2006/table">
            <a:tbl>
              <a:tblPr/>
              <a:tblGrid>
                <a:gridCol w="2745321">
                  <a:extLst>
                    <a:ext uri="{9D8B030D-6E8A-4147-A177-3AD203B41FA5}">
                      <a16:colId xmlns:a16="http://schemas.microsoft.com/office/drawing/2014/main" val="20000"/>
                    </a:ext>
                  </a:extLst>
                </a:gridCol>
                <a:gridCol w="2590800">
                  <a:extLst>
                    <a:ext uri="{9D8B030D-6E8A-4147-A177-3AD203B41FA5}">
                      <a16:colId xmlns:a16="http://schemas.microsoft.com/office/drawing/2014/main" val="20001"/>
                    </a:ext>
                  </a:extLst>
                </a:gridCol>
                <a:gridCol w="2631542">
                  <a:extLst>
                    <a:ext uri="{9D8B030D-6E8A-4147-A177-3AD203B41FA5}">
                      <a16:colId xmlns:a16="http://schemas.microsoft.com/office/drawing/2014/main" val="20002"/>
                    </a:ext>
                  </a:extLst>
                </a:gridCol>
              </a:tblGrid>
              <a:tr h="308631">
                <a:tc>
                  <a:txBody>
                    <a:bodyPr/>
                    <a:lstStyle/>
                    <a:p>
                      <a:pPr marL="0" marR="0" lvl="0" indent="0" algn="ctr" defTabSz="914400" rtl="0" eaLnBrk="1" fontAlgn="base" latinLnBrk="0" hangingPunct="1">
                        <a:lnSpc>
                          <a:spcPct val="110000"/>
                        </a:lnSpc>
                        <a:spcBef>
                          <a:spcPct val="20000"/>
                        </a:spcBef>
                        <a:spcAft>
                          <a:spcPct val="0"/>
                        </a:spcAft>
                        <a:buClrTx/>
                        <a:buSzPct val="120000"/>
                        <a:buFontTx/>
                        <a:buNone/>
                        <a:tabLst/>
                      </a:pPr>
                      <a:endParaRPr kumimoji="0" lang="zh-CN" altLang="en-US" sz="1400" b="0" i="0" u="none" strike="noStrike" cap="none" normalizeH="0" baseline="0" dirty="0" smtClean="0">
                        <a:ln>
                          <a:noFill/>
                        </a:ln>
                        <a:solidFill>
                          <a:srgbClr val="133984"/>
                        </a:solidFill>
                        <a:effectLst/>
                        <a:latin typeface="Arial" charset="0"/>
                        <a:ea typeface="黑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B8CD8">
                        <a:alpha val="50000"/>
                      </a:srgbClr>
                    </a:solidFill>
                  </a:tcPr>
                </a:tc>
                <a:tc>
                  <a:txBody>
                    <a:bodyPr/>
                    <a:lstStyle/>
                    <a:p>
                      <a:pPr marL="0" marR="0" lvl="0" indent="0" algn="ctr" defTabSz="914400" rtl="0" eaLnBrk="1" fontAlgn="base" latinLnBrk="0" hangingPunct="1">
                        <a:lnSpc>
                          <a:spcPct val="110000"/>
                        </a:lnSpc>
                        <a:spcBef>
                          <a:spcPct val="20000"/>
                        </a:spcBef>
                        <a:spcAft>
                          <a:spcPct val="0"/>
                        </a:spcAft>
                        <a:buClrTx/>
                        <a:buSzPct val="120000"/>
                        <a:buFontTx/>
                        <a:buNone/>
                        <a:tabLst/>
                      </a:pPr>
                      <a:r>
                        <a:rPr kumimoji="0" lang="en-US" altLang="zh-CN" sz="1400" b="0" i="1" u="none" strike="noStrike" cap="none" normalizeH="0" baseline="0" dirty="0" smtClean="0">
                          <a:ln>
                            <a:noFill/>
                          </a:ln>
                          <a:solidFill>
                            <a:srgbClr val="133984"/>
                          </a:solidFill>
                          <a:effectLst/>
                          <a:latin typeface="Arial" charset="0"/>
                          <a:ea typeface="黑体" pitchFamily="2" charset="-122"/>
                        </a:rPr>
                        <a:t>Privileged Level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B8CD8">
                        <a:alpha val="50000"/>
                      </a:srgbClr>
                    </a:solidFill>
                  </a:tcPr>
                </a:tc>
                <a:tc>
                  <a:txBody>
                    <a:bodyPr/>
                    <a:lstStyle/>
                    <a:p>
                      <a:pPr marL="0" marR="0" lvl="0" indent="0" algn="ctr" defTabSz="914400" rtl="0" eaLnBrk="1" fontAlgn="base" latinLnBrk="0" hangingPunct="1">
                        <a:lnSpc>
                          <a:spcPct val="110000"/>
                        </a:lnSpc>
                        <a:spcBef>
                          <a:spcPct val="20000"/>
                        </a:spcBef>
                        <a:spcAft>
                          <a:spcPct val="0"/>
                        </a:spcAft>
                        <a:buClrTx/>
                        <a:buSzPct val="120000"/>
                        <a:buFontTx/>
                        <a:buNone/>
                        <a:tabLst/>
                      </a:pPr>
                      <a:r>
                        <a:rPr kumimoji="0" lang="en-US" altLang="zh-CN" sz="1400" b="0" i="1" u="none" strike="noStrike" cap="none" normalizeH="0" baseline="0" dirty="0" smtClean="0">
                          <a:ln>
                            <a:noFill/>
                          </a:ln>
                          <a:solidFill>
                            <a:srgbClr val="133984"/>
                          </a:solidFill>
                          <a:effectLst/>
                          <a:latin typeface="Arial" charset="0"/>
                          <a:ea typeface="黑体" pitchFamily="2" charset="-122"/>
                        </a:rPr>
                        <a:t>User Level</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B8CD8">
                        <a:alpha val="50000"/>
                      </a:srgbClr>
                    </a:solidFill>
                  </a:tcPr>
                </a:tc>
                <a:extLst>
                  <a:ext uri="{0D108BD9-81ED-4DB2-BD59-A6C34878D82A}">
                    <a16:rowId xmlns:a16="http://schemas.microsoft.com/office/drawing/2014/main" val="10000"/>
                  </a:ext>
                </a:extLst>
              </a:tr>
              <a:tr h="322262">
                <a:tc>
                  <a:txBody>
                    <a:bodyPr/>
                    <a:lstStyle/>
                    <a:p>
                      <a:pPr marL="0" marR="0" lvl="0" indent="0" algn="ctr" defTabSz="914400" rtl="0" eaLnBrk="1" fontAlgn="base" latinLnBrk="0" hangingPunct="1">
                        <a:lnSpc>
                          <a:spcPct val="110000"/>
                        </a:lnSpc>
                        <a:spcBef>
                          <a:spcPct val="20000"/>
                        </a:spcBef>
                        <a:spcAft>
                          <a:spcPct val="0"/>
                        </a:spcAft>
                        <a:buClrTx/>
                        <a:buSzPct val="120000"/>
                        <a:buFontTx/>
                        <a:buNone/>
                        <a:tabLst/>
                      </a:pPr>
                      <a:r>
                        <a:rPr kumimoji="0" lang="en-US" altLang="zh-CN" sz="1400" b="0" i="0" u="none" strike="noStrike" cap="none" normalizeH="0" baseline="0" dirty="0" smtClean="0">
                          <a:ln>
                            <a:noFill/>
                          </a:ln>
                          <a:solidFill>
                            <a:srgbClr val="133984"/>
                          </a:solidFill>
                          <a:effectLst/>
                          <a:latin typeface="Arial" charset="0"/>
                          <a:ea typeface="黑体" pitchFamily="2" charset="-122"/>
                        </a:rPr>
                        <a:t>Handler Mode</a:t>
                      </a:r>
                    </a:p>
                    <a:p>
                      <a:pPr marL="0" marR="0" lvl="0" indent="0" algn="ctr" defTabSz="914400" rtl="0" eaLnBrk="1" fontAlgn="base" latinLnBrk="0" hangingPunct="1">
                        <a:lnSpc>
                          <a:spcPct val="110000"/>
                        </a:lnSpc>
                        <a:spcBef>
                          <a:spcPct val="20000"/>
                        </a:spcBef>
                        <a:spcAft>
                          <a:spcPct val="0"/>
                        </a:spcAft>
                        <a:buClrTx/>
                        <a:buSzPct val="120000"/>
                        <a:buFontTx/>
                        <a:buNone/>
                        <a:tabLst/>
                      </a:pPr>
                      <a:r>
                        <a:rPr kumimoji="0" lang="en-US" altLang="zh-CN" sz="1400" b="0" i="0" u="none" strike="noStrike" cap="none" normalizeH="0" baseline="0" dirty="0" smtClean="0">
                          <a:ln>
                            <a:noFill/>
                          </a:ln>
                          <a:solidFill>
                            <a:srgbClr val="133984"/>
                          </a:solidFill>
                          <a:effectLst/>
                          <a:latin typeface="Arial" charset="0"/>
                          <a:ea typeface="黑体" pitchFamily="2" charset="-122"/>
                        </a:rPr>
                        <a:t>(executing Interrupt Handler)</a:t>
                      </a:r>
                      <a:endParaRPr kumimoji="0" lang="zh-CN" altLang="en-US" sz="1400" b="0" i="0" u="none" strike="noStrike" cap="none" normalizeH="0" baseline="0" dirty="0" smtClean="0">
                        <a:ln>
                          <a:noFill/>
                        </a:ln>
                        <a:solidFill>
                          <a:srgbClr val="133984"/>
                        </a:solidFill>
                        <a:effectLst/>
                        <a:latin typeface="Arial" charset="0"/>
                        <a:ea typeface="黑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BE0FC">
                        <a:alpha val="50000"/>
                      </a:srgbClr>
                    </a:solidFill>
                  </a:tcPr>
                </a:tc>
                <a:tc>
                  <a:txBody>
                    <a:bodyPr/>
                    <a:lstStyle/>
                    <a:p>
                      <a:pPr marL="0" marR="0" lvl="0" indent="0" algn="ctr" defTabSz="914400" rtl="0" eaLnBrk="1" fontAlgn="base" latinLnBrk="0" hangingPunct="1">
                        <a:lnSpc>
                          <a:spcPct val="110000"/>
                        </a:lnSpc>
                        <a:spcBef>
                          <a:spcPct val="20000"/>
                        </a:spcBef>
                        <a:spcAft>
                          <a:spcPct val="0"/>
                        </a:spcAft>
                        <a:buClrTx/>
                        <a:buSzPct val="120000"/>
                        <a:buFontTx/>
                        <a:buNone/>
                        <a:tabLst/>
                        <a:defRPr/>
                      </a:pPr>
                      <a:r>
                        <a:rPr kumimoji="0" lang="en-US" altLang="zh-CN" sz="1400" b="0" i="1" u="none" strike="noStrike" cap="none" normalizeH="0" baseline="0" dirty="0" smtClean="0">
                          <a:ln>
                            <a:noFill/>
                          </a:ln>
                          <a:solidFill>
                            <a:srgbClr val="133984"/>
                          </a:solidFill>
                          <a:effectLst/>
                          <a:latin typeface="Arial" charset="0"/>
                          <a:ea typeface="黑体" pitchFamily="2" charset="-122"/>
                        </a:rPr>
                        <a:t>CONTROL[0]=0</a:t>
                      </a:r>
                    </a:p>
                    <a:p>
                      <a:pPr marL="0" marR="0" lvl="0" indent="0" algn="ctr" defTabSz="914400" rtl="0" eaLnBrk="1" fontAlgn="base" latinLnBrk="0" hangingPunct="1">
                        <a:lnSpc>
                          <a:spcPct val="110000"/>
                        </a:lnSpc>
                        <a:spcBef>
                          <a:spcPct val="20000"/>
                        </a:spcBef>
                        <a:spcAft>
                          <a:spcPct val="0"/>
                        </a:spcAft>
                        <a:buClrTx/>
                        <a:buSzPct val="120000"/>
                        <a:buFontTx/>
                        <a:buNone/>
                        <a:tabLst/>
                        <a:defRPr/>
                      </a:pPr>
                      <a:r>
                        <a:rPr kumimoji="0" lang="en-US" altLang="zh-CN" sz="1400" b="0" i="1" u="none" strike="noStrike" cap="none" normalizeH="0" baseline="0" dirty="0" smtClean="0">
                          <a:ln>
                            <a:noFill/>
                          </a:ln>
                          <a:solidFill>
                            <a:srgbClr val="133984"/>
                          </a:solidFill>
                          <a:effectLst/>
                          <a:latin typeface="Arial" charset="0"/>
                          <a:ea typeface="黑体" pitchFamily="2" charset="-122"/>
                        </a:rPr>
                        <a:t>CONTROL[1]=0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BE0FC">
                        <a:alpha val="50000"/>
                      </a:srgbClr>
                    </a:solidFill>
                  </a:tcPr>
                </a:tc>
                <a:tc>
                  <a:txBody>
                    <a:bodyPr/>
                    <a:lstStyle/>
                    <a:p>
                      <a:pPr marL="0" marR="0" lvl="0" indent="0" algn="ctr" defTabSz="914400" rtl="0" eaLnBrk="1" fontAlgn="base" latinLnBrk="0" hangingPunct="1">
                        <a:lnSpc>
                          <a:spcPct val="110000"/>
                        </a:lnSpc>
                        <a:spcBef>
                          <a:spcPct val="20000"/>
                        </a:spcBef>
                        <a:spcAft>
                          <a:spcPct val="0"/>
                        </a:spcAft>
                        <a:buClrTx/>
                        <a:buSzPct val="120000"/>
                        <a:buFontTx/>
                        <a:buNone/>
                        <a:tabLst/>
                      </a:pPr>
                      <a:r>
                        <a:rPr kumimoji="0" lang="en-US" altLang="zh-CN" sz="1400" b="0" i="1" u="none" strike="noStrike" cap="none" normalizeH="0" baseline="0" dirty="0" smtClean="0">
                          <a:ln>
                            <a:noFill/>
                          </a:ln>
                          <a:solidFill>
                            <a:srgbClr val="133984"/>
                          </a:solidFill>
                          <a:effectLst/>
                          <a:latin typeface="Arial" charset="0"/>
                          <a:ea typeface="黑体" pitchFamily="2" charset="-122"/>
                        </a:rPr>
                        <a:t>N/A</a:t>
                      </a:r>
                      <a:endParaRPr kumimoji="0" lang="zh-CN" altLang="en-US" sz="1400" b="0" i="1" u="none" strike="noStrike" cap="none" normalizeH="0" baseline="0" dirty="0" smtClean="0">
                        <a:ln>
                          <a:noFill/>
                        </a:ln>
                        <a:solidFill>
                          <a:srgbClr val="133984"/>
                        </a:solidFill>
                        <a:effectLst/>
                        <a:latin typeface="Arial" charset="0"/>
                        <a:ea typeface="黑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BE0FC">
                        <a:alpha val="50000"/>
                      </a:srgbClr>
                    </a:solidFill>
                  </a:tcPr>
                </a:tc>
                <a:extLst>
                  <a:ext uri="{0D108BD9-81ED-4DB2-BD59-A6C34878D82A}">
                    <a16:rowId xmlns:a16="http://schemas.microsoft.com/office/drawing/2014/main" val="10001"/>
                  </a:ext>
                </a:extLst>
              </a:tr>
              <a:tr h="515938">
                <a:tc>
                  <a:txBody>
                    <a:bodyPr/>
                    <a:lstStyle/>
                    <a:p>
                      <a:pPr marL="0" marR="0" lvl="0" indent="0" algn="ctr" defTabSz="914400" rtl="0" eaLnBrk="1" fontAlgn="base" latinLnBrk="0" hangingPunct="1">
                        <a:lnSpc>
                          <a:spcPct val="110000"/>
                        </a:lnSpc>
                        <a:spcBef>
                          <a:spcPct val="20000"/>
                        </a:spcBef>
                        <a:spcAft>
                          <a:spcPct val="0"/>
                        </a:spcAft>
                        <a:buClrTx/>
                        <a:buSzPct val="120000"/>
                        <a:buFontTx/>
                        <a:buNone/>
                        <a:tabLst/>
                      </a:pPr>
                      <a:r>
                        <a:rPr kumimoji="0" lang="en-US" altLang="zh-CN" sz="1400" b="0" i="0" u="none" strike="noStrike" cap="none" normalizeH="0" baseline="0" dirty="0" smtClean="0">
                          <a:ln>
                            <a:noFill/>
                          </a:ln>
                          <a:solidFill>
                            <a:srgbClr val="133984"/>
                          </a:solidFill>
                          <a:effectLst/>
                          <a:latin typeface="Arial" charset="0"/>
                          <a:ea typeface="黑体" pitchFamily="2" charset="-122"/>
                        </a:rPr>
                        <a:t>Thread Mode</a:t>
                      </a:r>
                    </a:p>
                    <a:p>
                      <a:pPr marL="0" marR="0" lvl="0" indent="0" algn="ctr" defTabSz="914400" rtl="0" eaLnBrk="1" fontAlgn="base" latinLnBrk="0" hangingPunct="1">
                        <a:lnSpc>
                          <a:spcPct val="110000"/>
                        </a:lnSpc>
                        <a:spcBef>
                          <a:spcPct val="20000"/>
                        </a:spcBef>
                        <a:spcAft>
                          <a:spcPct val="0"/>
                        </a:spcAft>
                        <a:buClrTx/>
                        <a:buSzPct val="120000"/>
                        <a:buFontTx/>
                        <a:buNone/>
                        <a:tabLst/>
                      </a:pPr>
                      <a:r>
                        <a:rPr kumimoji="0" lang="en-US" altLang="zh-CN" sz="1400" b="0" i="0" u="none" strike="noStrike" cap="none" normalizeH="0" baseline="0" dirty="0" smtClean="0">
                          <a:ln>
                            <a:noFill/>
                          </a:ln>
                          <a:solidFill>
                            <a:srgbClr val="133984"/>
                          </a:solidFill>
                          <a:effectLst/>
                          <a:latin typeface="Arial" charset="0"/>
                          <a:ea typeface="黑体" pitchFamily="2" charset="-122"/>
                        </a:rPr>
                        <a:t>(executing app software or OS)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BE0FC">
                        <a:alpha val="50000"/>
                      </a:srgbClr>
                    </a:solidFill>
                  </a:tcPr>
                </a:tc>
                <a:tc>
                  <a:txBody>
                    <a:bodyPr/>
                    <a:lstStyle/>
                    <a:p>
                      <a:pPr marL="0" marR="0" lvl="0" indent="0" algn="ctr" defTabSz="914400" rtl="0" eaLnBrk="1" fontAlgn="base" latinLnBrk="0" hangingPunct="1">
                        <a:lnSpc>
                          <a:spcPct val="110000"/>
                        </a:lnSpc>
                        <a:spcBef>
                          <a:spcPct val="20000"/>
                        </a:spcBef>
                        <a:spcAft>
                          <a:spcPct val="0"/>
                        </a:spcAft>
                        <a:buClrTx/>
                        <a:buSzPct val="120000"/>
                        <a:buFontTx/>
                        <a:buNone/>
                        <a:tabLst/>
                        <a:defRPr/>
                      </a:pPr>
                      <a:r>
                        <a:rPr kumimoji="0" lang="en-US" altLang="zh-CN" sz="1400" b="0" i="1" u="none" strike="noStrike" cap="none" normalizeH="0" baseline="0" dirty="0" smtClean="0">
                          <a:ln>
                            <a:noFill/>
                          </a:ln>
                          <a:solidFill>
                            <a:srgbClr val="133984"/>
                          </a:solidFill>
                          <a:effectLst/>
                          <a:latin typeface="Arial" charset="0"/>
                          <a:ea typeface="黑体" pitchFamily="2" charset="-122"/>
                        </a:rPr>
                        <a:t>CONTROL[0]=0</a:t>
                      </a:r>
                    </a:p>
                    <a:p>
                      <a:pPr marL="0" marR="0" lvl="0" indent="0" algn="ctr" defTabSz="914400" rtl="0" eaLnBrk="1" fontAlgn="base" latinLnBrk="0" hangingPunct="1">
                        <a:lnSpc>
                          <a:spcPct val="110000"/>
                        </a:lnSpc>
                        <a:spcBef>
                          <a:spcPct val="20000"/>
                        </a:spcBef>
                        <a:spcAft>
                          <a:spcPct val="0"/>
                        </a:spcAft>
                        <a:buClrTx/>
                        <a:buSzPct val="120000"/>
                        <a:buFontTx/>
                        <a:buNone/>
                        <a:tabLst/>
                        <a:defRPr/>
                      </a:pPr>
                      <a:r>
                        <a:rPr kumimoji="0" lang="en-US" altLang="zh-CN" sz="1400" b="0" i="1" u="none" strike="noStrike" cap="none" normalizeH="0" baseline="0" dirty="0" smtClean="0">
                          <a:ln>
                            <a:noFill/>
                          </a:ln>
                          <a:solidFill>
                            <a:srgbClr val="133984"/>
                          </a:solidFill>
                          <a:effectLst/>
                          <a:latin typeface="Arial" charset="0"/>
                          <a:ea typeface="黑体" pitchFamily="2" charset="-122"/>
                        </a:rPr>
                        <a:t>CONTROL[1]=0 or 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BE0FC">
                        <a:alpha val="50000"/>
                      </a:srgbClr>
                    </a:solidFill>
                  </a:tcPr>
                </a:tc>
                <a:tc>
                  <a:txBody>
                    <a:bodyPr/>
                    <a:lstStyle/>
                    <a:p>
                      <a:pPr marL="0" marR="0" lvl="0" indent="0" algn="ctr" defTabSz="914400" rtl="0" eaLnBrk="1" fontAlgn="base" latinLnBrk="0" hangingPunct="1">
                        <a:lnSpc>
                          <a:spcPct val="110000"/>
                        </a:lnSpc>
                        <a:spcBef>
                          <a:spcPct val="20000"/>
                        </a:spcBef>
                        <a:spcAft>
                          <a:spcPct val="0"/>
                        </a:spcAft>
                        <a:buClrTx/>
                        <a:buSzPct val="120000"/>
                        <a:buFontTx/>
                        <a:buNone/>
                        <a:tabLst/>
                        <a:defRPr/>
                      </a:pPr>
                      <a:r>
                        <a:rPr kumimoji="0" lang="en-US" altLang="zh-CN" sz="1400" b="0" i="1" u="none" strike="noStrike" cap="none" normalizeH="0" baseline="0" dirty="0" smtClean="0">
                          <a:ln>
                            <a:noFill/>
                          </a:ln>
                          <a:solidFill>
                            <a:srgbClr val="133984"/>
                          </a:solidFill>
                          <a:effectLst/>
                          <a:latin typeface="Arial" charset="0"/>
                          <a:ea typeface="黑体" pitchFamily="2" charset="-122"/>
                        </a:rPr>
                        <a:t>CONTROL[0]=1</a:t>
                      </a:r>
                    </a:p>
                    <a:p>
                      <a:pPr marL="0" marR="0" lvl="0" indent="0" algn="ctr" defTabSz="914400" rtl="0" eaLnBrk="1" fontAlgn="base" latinLnBrk="0" hangingPunct="1">
                        <a:lnSpc>
                          <a:spcPct val="110000"/>
                        </a:lnSpc>
                        <a:spcBef>
                          <a:spcPct val="20000"/>
                        </a:spcBef>
                        <a:spcAft>
                          <a:spcPct val="0"/>
                        </a:spcAft>
                        <a:buClrTx/>
                        <a:buSzPct val="120000"/>
                        <a:buFontTx/>
                        <a:buNone/>
                        <a:tabLst/>
                        <a:defRPr/>
                      </a:pPr>
                      <a:r>
                        <a:rPr kumimoji="0" lang="en-US" altLang="zh-CN" sz="1400" b="0" i="1" u="none" strike="noStrike" cap="none" normalizeH="0" baseline="0" dirty="0" smtClean="0">
                          <a:ln>
                            <a:noFill/>
                          </a:ln>
                          <a:solidFill>
                            <a:srgbClr val="133984"/>
                          </a:solidFill>
                          <a:effectLst/>
                          <a:latin typeface="Arial" charset="0"/>
                          <a:ea typeface="黑体" pitchFamily="2" charset="-122"/>
                        </a:rPr>
                        <a:t>CONTROL[1]=0 or 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BE0FC">
                        <a:alpha val="50000"/>
                      </a:srgbClr>
                    </a:solidFill>
                  </a:tcPr>
                </a:tc>
                <a:extLst>
                  <a:ext uri="{0D108BD9-81ED-4DB2-BD59-A6C34878D82A}">
                    <a16:rowId xmlns:a16="http://schemas.microsoft.com/office/drawing/2014/main" val="10002"/>
                  </a:ext>
                </a:extLst>
              </a:tr>
            </a:tbl>
          </a:graphicData>
        </a:graphic>
      </p:graphicFrame>
      <p:graphicFrame>
        <p:nvGraphicFramePr>
          <p:cNvPr id="7" name="Group 24"/>
          <p:cNvGraphicFramePr>
            <a:graphicFrameLocks noGrp="1"/>
          </p:cNvGraphicFramePr>
          <p:nvPr>
            <p:extLst>
              <p:ext uri="{D42A27DB-BD31-4B8C-83A1-F6EECF244321}">
                <p14:modId xmlns:p14="http://schemas.microsoft.com/office/powerpoint/2010/main" val="3526703176"/>
              </p:ext>
            </p:extLst>
          </p:nvPr>
        </p:nvGraphicFramePr>
        <p:xfrm>
          <a:off x="531279" y="5544449"/>
          <a:ext cx="7967663" cy="652272"/>
        </p:xfrm>
        <a:graphic>
          <a:graphicData uri="http://schemas.openxmlformats.org/drawingml/2006/table">
            <a:tbl>
              <a:tblPr/>
              <a:tblGrid>
                <a:gridCol w="2745321">
                  <a:extLst>
                    <a:ext uri="{9D8B030D-6E8A-4147-A177-3AD203B41FA5}">
                      <a16:colId xmlns:a16="http://schemas.microsoft.com/office/drawing/2014/main" val="20000"/>
                    </a:ext>
                  </a:extLst>
                </a:gridCol>
                <a:gridCol w="2590800">
                  <a:extLst>
                    <a:ext uri="{9D8B030D-6E8A-4147-A177-3AD203B41FA5}">
                      <a16:colId xmlns:a16="http://schemas.microsoft.com/office/drawing/2014/main" val="20001"/>
                    </a:ext>
                  </a:extLst>
                </a:gridCol>
                <a:gridCol w="2631542">
                  <a:extLst>
                    <a:ext uri="{9D8B030D-6E8A-4147-A177-3AD203B41FA5}">
                      <a16:colId xmlns:a16="http://schemas.microsoft.com/office/drawing/2014/main" val="20002"/>
                    </a:ext>
                  </a:extLst>
                </a:gridCol>
              </a:tblGrid>
              <a:tr h="304800">
                <a:tc>
                  <a:txBody>
                    <a:bodyPr/>
                    <a:lstStyle/>
                    <a:p>
                      <a:pPr marL="0" marR="0" lvl="0" indent="0" algn="ctr" defTabSz="914400" rtl="0" eaLnBrk="1" fontAlgn="base" latinLnBrk="0" hangingPunct="1">
                        <a:lnSpc>
                          <a:spcPct val="110000"/>
                        </a:lnSpc>
                        <a:spcBef>
                          <a:spcPct val="20000"/>
                        </a:spcBef>
                        <a:spcAft>
                          <a:spcPct val="0"/>
                        </a:spcAft>
                        <a:buClrTx/>
                        <a:buSzPct val="120000"/>
                        <a:buFontTx/>
                        <a:buNone/>
                        <a:tabLst/>
                      </a:pPr>
                      <a:endParaRPr kumimoji="0" lang="zh-CN" altLang="en-US" sz="1400" b="0" i="0" u="none" strike="noStrike" cap="none" normalizeH="0" baseline="0" dirty="0" smtClean="0">
                        <a:ln>
                          <a:noFill/>
                        </a:ln>
                        <a:solidFill>
                          <a:srgbClr val="133984"/>
                        </a:solidFill>
                        <a:effectLst/>
                        <a:latin typeface="Arial" charset="0"/>
                        <a:ea typeface="黑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B8CD8">
                        <a:alpha val="50000"/>
                      </a:srgbClr>
                    </a:solidFill>
                  </a:tcPr>
                </a:tc>
                <a:tc>
                  <a:txBody>
                    <a:bodyPr/>
                    <a:lstStyle/>
                    <a:p>
                      <a:pPr marL="0" marR="0" lvl="0" indent="0" algn="ctr" defTabSz="914400" rtl="0" eaLnBrk="1" fontAlgn="base" latinLnBrk="0" hangingPunct="1">
                        <a:lnSpc>
                          <a:spcPct val="110000"/>
                        </a:lnSpc>
                        <a:spcBef>
                          <a:spcPct val="20000"/>
                        </a:spcBef>
                        <a:spcAft>
                          <a:spcPct val="0"/>
                        </a:spcAft>
                        <a:buClrTx/>
                        <a:buSzPct val="120000"/>
                        <a:buFontTx/>
                        <a:buNone/>
                        <a:tabLst/>
                      </a:pPr>
                      <a:r>
                        <a:rPr kumimoji="0" lang="en-US" altLang="zh-CN" sz="1400" b="0" i="1" u="none" strike="noStrike" cap="none" normalizeH="0" baseline="0" smtClean="0">
                          <a:ln>
                            <a:noFill/>
                          </a:ln>
                          <a:solidFill>
                            <a:srgbClr val="133984"/>
                          </a:solidFill>
                          <a:effectLst/>
                          <a:latin typeface="Arial" charset="0"/>
                          <a:ea typeface="黑体" pitchFamily="2" charset="-122"/>
                        </a:rPr>
                        <a:t>Use MSP</a:t>
                      </a:r>
                      <a:endParaRPr kumimoji="0" lang="en-US" altLang="zh-CN" sz="1400" b="0" i="1" u="none" strike="noStrike" cap="none" normalizeH="0" baseline="0" dirty="0" smtClean="0">
                        <a:ln>
                          <a:noFill/>
                        </a:ln>
                        <a:solidFill>
                          <a:srgbClr val="133984"/>
                        </a:solidFill>
                        <a:effectLst/>
                        <a:latin typeface="Arial" charset="0"/>
                        <a:ea typeface="黑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B8CD8">
                        <a:alpha val="50000"/>
                      </a:srgbClr>
                    </a:solidFill>
                  </a:tcPr>
                </a:tc>
                <a:tc>
                  <a:txBody>
                    <a:bodyPr/>
                    <a:lstStyle/>
                    <a:p>
                      <a:pPr marL="0" marR="0" lvl="0" indent="0" algn="ctr" defTabSz="914400" rtl="0" eaLnBrk="1" fontAlgn="base" latinLnBrk="0" hangingPunct="1">
                        <a:lnSpc>
                          <a:spcPct val="110000"/>
                        </a:lnSpc>
                        <a:spcBef>
                          <a:spcPct val="20000"/>
                        </a:spcBef>
                        <a:spcAft>
                          <a:spcPct val="0"/>
                        </a:spcAft>
                        <a:buClrTx/>
                        <a:buSzPct val="120000"/>
                        <a:buFontTx/>
                        <a:buNone/>
                        <a:tabLst/>
                      </a:pPr>
                      <a:r>
                        <a:rPr kumimoji="0" lang="en-US" altLang="zh-CN" sz="1400" b="0" i="1" u="none" strike="noStrike" cap="none" normalizeH="0" baseline="0" smtClean="0">
                          <a:ln>
                            <a:noFill/>
                          </a:ln>
                          <a:solidFill>
                            <a:srgbClr val="133984"/>
                          </a:solidFill>
                          <a:effectLst/>
                          <a:latin typeface="Arial" charset="0"/>
                          <a:ea typeface="黑体" pitchFamily="2" charset="-122"/>
                        </a:rPr>
                        <a:t>Use PSP</a:t>
                      </a:r>
                      <a:endParaRPr kumimoji="0" lang="en-US" altLang="zh-CN" sz="1400" b="0" i="1" u="none" strike="noStrike" cap="none" normalizeH="0" baseline="0" dirty="0" smtClean="0">
                        <a:ln>
                          <a:noFill/>
                        </a:ln>
                        <a:solidFill>
                          <a:srgbClr val="133984"/>
                        </a:solidFill>
                        <a:effectLst/>
                        <a:latin typeface="Arial" charset="0"/>
                        <a:ea typeface="黑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B8CD8">
                        <a:alpha val="50000"/>
                      </a:srgbClr>
                    </a:solidFill>
                  </a:tcPr>
                </a:tc>
                <a:extLst>
                  <a:ext uri="{0D108BD9-81ED-4DB2-BD59-A6C34878D82A}">
                    <a16:rowId xmlns:a16="http://schemas.microsoft.com/office/drawing/2014/main" val="10000"/>
                  </a:ext>
                </a:extLst>
              </a:tr>
              <a:tr h="322262">
                <a:tc>
                  <a:txBody>
                    <a:bodyPr/>
                    <a:lstStyle/>
                    <a:p>
                      <a:pPr marL="0" marR="0" lvl="0" indent="0" algn="ctr" defTabSz="914400" rtl="0" eaLnBrk="1" fontAlgn="base" latinLnBrk="0" hangingPunct="1">
                        <a:lnSpc>
                          <a:spcPct val="110000"/>
                        </a:lnSpc>
                        <a:spcBef>
                          <a:spcPct val="20000"/>
                        </a:spcBef>
                        <a:spcAft>
                          <a:spcPct val="0"/>
                        </a:spcAft>
                        <a:buClrTx/>
                        <a:buSzPct val="120000"/>
                        <a:buFontTx/>
                        <a:buNone/>
                        <a:tabLst/>
                      </a:pPr>
                      <a:r>
                        <a:rPr kumimoji="0" lang="en-US" altLang="zh-CN" sz="1400" b="0" i="0" u="none" strike="noStrike" cap="none" normalizeH="0" baseline="0" dirty="0" smtClean="0">
                          <a:ln>
                            <a:noFill/>
                          </a:ln>
                          <a:solidFill>
                            <a:srgbClr val="133984"/>
                          </a:solidFill>
                          <a:effectLst/>
                          <a:latin typeface="Arial" charset="0"/>
                          <a:ea typeface="黑体" pitchFamily="2" charset="-122"/>
                        </a:rPr>
                        <a:t>Handler or Thread Mode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BE0FC">
                        <a:alpha val="50000"/>
                      </a:srgbClr>
                    </a:solidFill>
                  </a:tcPr>
                </a:tc>
                <a:tc>
                  <a:txBody>
                    <a:bodyPr/>
                    <a:lstStyle/>
                    <a:p>
                      <a:pPr marL="0" marR="0" lvl="0" indent="0" algn="ctr" defTabSz="914400" rtl="0" eaLnBrk="1" fontAlgn="base" latinLnBrk="0" hangingPunct="1">
                        <a:lnSpc>
                          <a:spcPct val="110000"/>
                        </a:lnSpc>
                        <a:spcBef>
                          <a:spcPct val="20000"/>
                        </a:spcBef>
                        <a:spcAft>
                          <a:spcPct val="0"/>
                        </a:spcAft>
                        <a:buClrTx/>
                        <a:buSzPct val="120000"/>
                        <a:buFontTx/>
                        <a:buNone/>
                        <a:tabLst/>
                        <a:defRPr/>
                      </a:pPr>
                      <a:r>
                        <a:rPr kumimoji="0" lang="en-US" altLang="zh-CN" sz="1400" b="0" i="1" u="none" strike="noStrike" cap="none" normalizeH="0" baseline="0" smtClean="0">
                          <a:ln>
                            <a:noFill/>
                          </a:ln>
                          <a:solidFill>
                            <a:srgbClr val="133984"/>
                          </a:solidFill>
                          <a:effectLst/>
                          <a:latin typeface="Arial" charset="0"/>
                          <a:ea typeface="黑体" pitchFamily="2" charset="-122"/>
                        </a:rPr>
                        <a:t>CONTROL[1]=0</a:t>
                      </a:r>
                      <a:endParaRPr kumimoji="0" lang="en-US" altLang="zh-CN" sz="1400" b="0" i="1" u="none" strike="noStrike" cap="none" normalizeH="0" baseline="0" dirty="0" smtClean="0">
                        <a:ln>
                          <a:noFill/>
                        </a:ln>
                        <a:solidFill>
                          <a:srgbClr val="133984"/>
                        </a:solidFill>
                        <a:effectLst/>
                        <a:latin typeface="Arial" charset="0"/>
                        <a:ea typeface="黑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BE0FC">
                        <a:alpha val="50000"/>
                      </a:srgbClr>
                    </a:solidFill>
                  </a:tcPr>
                </a:tc>
                <a:tc>
                  <a:txBody>
                    <a:bodyPr/>
                    <a:lstStyle/>
                    <a:p>
                      <a:pPr marL="0" marR="0" lvl="0" indent="0" algn="ctr" defTabSz="914400" rtl="0" eaLnBrk="1" fontAlgn="base" latinLnBrk="0" hangingPunct="1">
                        <a:lnSpc>
                          <a:spcPct val="110000"/>
                        </a:lnSpc>
                        <a:spcBef>
                          <a:spcPct val="20000"/>
                        </a:spcBef>
                        <a:spcAft>
                          <a:spcPct val="0"/>
                        </a:spcAft>
                        <a:buClrTx/>
                        <a:buSzPct val="120000"/>
                        <a:buFontTx/>
                        <a:buNone/>
                        <a:tabLst/>
                        <a:defRPr/>
                      </a:pPr>
                      <a:r>
                        <a:rPr kumimoji="0" lang="en-US" altLang="zh-CN" sz="1400" b="0" i="1" u="none" strike="noStrike" cap="none" normalizeH="0" baseline="0" dirty="0" smtClean="0">
                          <a:ln>
                            <a:noFill/>
                          </a:ln>
                          <a:solidFill>
                            <a:srgbClr val="133984"/>
                          </a:solidFill>
                          <a:effectLst/>
                          <a:latin typeface="Arial" charset="0"/>
                          <a:ea typeface="黑体" pitchFamily="2" charset="-122"/>
                        </a:rPr>
                        <a:t>CONTROL[1]=1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BE0FC">
                        <a:alpha val="50000"/>
                      </a:srgbClr>
                    </a:solidFill>
                  </a:tcPr>
                </a:tc>
                <a:extLst>
                  <a:ext uri="{0D108BD9-81ED-4DB2-BD59-A6C34878D82A}">
                    <a16:rowId xmlns:a16="http://schemas.microsoft.com/office/drawing/2014/main" val="10001"/>
                  </a:ext>
                </a:extLst>
              </a:tr>
            </a:tbl>
          </a:graphicData>
        </a:graphic>
      </p:graphicFrame>
      <p:sp>
        <p:nvSpPr>
          <p:cNvPr id="8" name="Rectangle 7"/>
          <p:cNvSpPr/>
          <p:nvPr/>
        </p:nvSpPr>
        <p:spPr>
          <a:xfrm>
            <a:off x="2971800" y="3343396"/>
            <a:ext cx="3209533" cy="13386"/>
          </a:xfrm>
          <a:prstGeom prst="rect">
            <a:avLst/>
          </a:prstGeom>
        </p:spPr>
        <p:txBody>
          <a:bodyPr wrap="none">
            <a:spAutoFit/>
          </a:bodyPr>
          <a:lstStyle/>
          <a:p>
            <a:pPr lvl="0" algn="ctr" fontAlgn="base">
              <a:lnSpc>
                <a:spcPct val="110000"/>
              </a:lnSpc>
              <a:spcBef>
                <a:spcPct val="20000"/>
              </a:spcBef>
              <a:spcAft>
                <a:spcPct val="0"/>
              </a:spcAft>
              <a:buSzPct val="120000"/>
            </a:pPr>
            <a:r>
              <a:rPr lang="en-US" altLang="zh-CN" sz="1400" dirty="0">
                <a:solidFill>
                  <a:srgbClr val="133984"/>
                </a:solidFill>
                <a:latin typeface="Arial" charset="0"/>
                <a:ea typeface="黑体" pitchFamily="2" charset="-122"/>
              </a:rPr>
              <a:t>Operation Modes and Privilege Levels</a:t>
            </a:r>
            <a:endParaRPr lang="zh-CN" altLang="en-US" sz="1400" dirty="0">
              <a:solidFill>
                <a:srgbClr val="133984"/>
              </a:solidFill>
              <a:latin typeface="Arial" charset="0"/>
              <a:ea typeface="黑体" pitchFamily="2" charset="-122"/>
            </a:endParaRPr>
          </a:p>
        </p:txBody>
      </p:sp>
      <p:sp>
        <p:nvSpPr>
          <p:cNvPr id="9" name="Rectangle 8"/>
          <p:cNvSpPr/>
          <p:nvPr/>
        </p:nvSpPr>
        <p:spPr>
          <a:xfrm>
            <a:off x="2826499" y="5257800"/>
            <a:ext cx="3699988" cy="329321"/>
          </a:xfrm>
          <a:prstGeom prst="rect">
            <a:avLst/>
          </a:prstGeom>
        </p:spPr>
        <p:txBody>
          <a:bodyPr wrap="none">
            <a:spAutoFit/>
          </a:bodyPr>
          <a:lstStyle/>
          <a:p>
            <a:pPr lvl="0" algn="ctr" fontAlgn="base">
              <a:lnSpc>
                <a:spcPct val="110000"/>
              </a:lnSpc>
              <a:spcBef>
                <a:spcPct val="20000"/>
              </a:spcBef>
              <a:spcAft>
                <a:spcPct val="0"/>
              </a:spcAft>
              <a:buSzPct val="120000"/>
            </a:pPr>
            <a:r>
              <a:rPr lang="en-US" altLang="zh-CN" sz="1400" dirty="0" smtClean="0">
                <a:solidFill>
                  <a:srgbClr val="133984"/>
                </a:solidFill>
                <a:latin typeface="Arial" charset="0"/>
                <a:ea typeface="黑体" pitchFamily="2" charset="-122"/>
              </a:rPr>
              <a:t>MSP/PSP Selection for Stacking/Unstacking</a:t>
            </a:r>
            <a:endParaRPr lang="zh-CN" altLang="en-US" sz="1400" dirty="0">
              <a:solidFill>
                <a:srgbClr val="133984"/>
              </a:solidFill>
              <a:latin typeface="Arial" charset="0"/>
              <a:ea typeface="黑体" pitchFamily="2" charset="-122"/>
            </a:endParaRPr>
          </a:p>
        </p:txBody>
      </p:sp>
      <p:sp>
        <p:nvSpPr>
          <p:cNvPr id="11" name="Content Placeholder 3"/>
          <p:cNvSpPr>
            <a:spLocks noGrp="1"/>
          </p:cNvSpPr>
          <p:nvPr>
            <p:ph sz="quarter" idx="1"/>
          </p:nvPr>
        </p:nvSpPr>
        <p:spPr>
          <a:xfrm>
            <a:off x="152400" y="1219200"/>
            <a:ext cx="8686800" cy="2249981"/>
          </a:xfrm>
        </p:spPr>
        <p:txBody>
          <a:bodyPr>
            <a:normAutofit fontScale="70000" lnSpcReduction="20000"/>
          </a:bodyPr>
          <a:lstStyle/>
          <a:p>
            <a:r>
              <a:rPr lang="en-US" dirty="0" smtClean="0"/>
              <a:t>CONTROL[0] controls the access level (Privileged or User)</a:t>
            </a:r>
            <a:endParaRPr lang="en-US" dirty="0"/>
          </a:p>
          <a:p>
            <a:pPr lvl="1"/>
            <a:r>
              <a:rPr lang="en-US" dirty="0"/>
              <a:t>CONTROL[0]=</a:t>
            </a:r>
            <a:r>
              <a:rPr lang="en-US" dirty="0" smtClean="0"/>
              <a:t>0 </a:t>
            </a:r>
            <a:r>
              <a:rPr lang="en-US" dirty="0" smtClean="0">
                <a:sym typeface="Wingdings" panose="05000000000000000000" pitchFamily="2" charset="2"/>
              </a:rPr>
              <a:t> </a:t>
            </a:r>
            <a:r>
              <a:rPr lang="en-US" dirty="0" smtClean="0"/>
              <a:t>Privileged Level; </a:t>
            </a:r>
            <a:r>
              <a:rPr lang="en-US" dirty="0"/>
              <a:t>CONTROL[0</a:t>
            </a:r>
            <a:r>
              <a:rPr lang="en-US" dirty="0" smtClean="0"/>
              <a:t>]=1 </a:t>
            </a:r>
            <a:r>
              <a:rPr lang="en-US" dirty="0">
                <a:sym typeface="Wingdings" panose="05000000000000000000" pitchFamily="2" charset="2"/>
              </a:rPr>
              <a:t> </a:t>
            </a:r>
            <a:r>
              <a:rPr lang="en-US" dirty="0" smtClean="0"/>
              <a:t>User Level</a:t>
            </a:r>
          </a:p>
          <a:p>
            <a:pPr lvl="1"/>
            <a:r>
              <a:rPr lang="en-US" dirty="0" smtClean="0"/>
              <a:t>Writable </a:t>
            </a:r>
            <a:r>
              <a:rPr lang="en-US" dirty="0"/>
              <a:t>only </a:t>
            </a:r>
            <a:r>
              <a:rPr lang="en-US" dirty="0" smtClean="0"/>
              <a:t>when executing at Privileged Level</a:t>
            </a:r>
            <a:r>
              <a:rPr lang="en-US" dirty="0"/>
              <a:t>. </a:t>
            </a:r>
            <a:endParaRPr lang="en-US" dirty="0" smtClean="0"/>
          </a:p>
          <a:p>
            <a:r>
              <a:rPr lang="en-US" dirty="0"/>
              <a:t>CONTROL[1</a:t>
            </a:r>
            <a:r>
              <a:rPr lang="en-US" dirty="0" smtClean="0"/>
              <a:t>] controls the selection of MSP </a:t>
            </a:r>
            <a:r>
              <a:rPr lang="en-US" dirty="0"/>
              <a:t>or PSP for stacking/unstacking</a:t>
            </a:r>
          </a:p>
          <a:p>
            <a:pPr lvl="1"/>
            <a:r>
              <a:rPr lang="en-US" dirty="0" smtClean="0"/>
              <a:t>CONTROL[1]=</a:t>
            </a:r>
            <a:r>
              <a:rPr lang="en-US" dirty="0"/>
              <a:t>0 </a:t>
            </a:r>
            <a:r>
              <a:rPr lang="en-US" dirty="0" smtClean="0">
                <a:sym typeface="Wingdings" panose="05000000000000000000" pitchFamily="2" charset="2"/>
              </a:rPr>
              <a:t> use MSP for stacking/unstacking</a:t>
            </a:r>
            <a:r>
              <a:rPr lang="en-US" dirty="0" smtClean="0"/>
              <a:t>; </a:t>
            </a:r>
            <a:r>
              <a:rPr lang="en-US" dirty="0"/>
              <a:t>CONTROL[0]=1 </a:t>
            </a:r>
            <a:r>
              <a:rPr lang="en-US" dirty="0" smtClean="0">
                <a:sym typeface="Wingdings" panose="05000000000000000000" pitchFamily="2" charset="2"/>
              </a:rPr>
              <a:t> </a:t>
            </a:r>
            <a:r>
              <a:rPr lang="en-US" dirty="0">
                <a:sym typeface="Wingdings" panose="05000000000000000000" pitchFamily="2" charset="2"/>
              </a:rPr>
              <a:t>use </a:t>
            </a:r>
            <a:r>
              <a:rPr lang="en-US" dirty="0" smtClean="0">
                <a:sym typeface="Wingdings" panose="05000000000000000000" pitchFamily="2" charset="2"/>
              </a:rPr>
              <a:t>PSP </a:t>
            </a:r>
            <a:r>
              <a:rPr lang="en-US" dirty="0">
                <a:sym typeface="Wingdings" panose="05000000000000000000" pitchFamily="2" charset="2"/>
              </a:rPr>
              <a:t>for stacking/unstacking</a:t>
            </a:r>
            <a:endParaRPr lang="en-US" dirty="0"/>
          </a:p>
          <a:p>
            <a:pPr lvl="1"/>
            <a:r>
              <a:rPr lang="en-US" dirty="0" smtClean="0"/>
              <a:t>CONTROL[1</a:t>
            </a:r>
            <a:r>
              <a:rPr lang="en-US" dirty="0"/>
              <a:t>] </a:t>
            </a:r>
            <a:r>
              <a:rPr lang="en-US" dirty="0" smtClean="0"/>
              <a:t>is </a:t>
            </a:r>
            <a:r>
              <a:rPr lang="en-US" dirty="0"/>
              <a:t>always 0 </a:t>
            </a:r>
            <a:r>
              <a:rPr lang="en-US" dirty="0" smtClean="0"/>
              <a:t>in Handler Mode; can be </a:t>
            </a:r>
            <a:r>
              <a:rPr lang="en-US" dirty="0"/>
              <a:t>either 0 or </a:t>
            </a:r>
            <a:r>
              <a:rPr lang="en-US" dirty="0" smtClean="0"/>
              <a:t>1 in Thread Mode.</a:t>
            </a:r>
            <a:endParaRPr lang="en-US" dirty="0"/>
          </a:p>
          <a:p>
            <a:pPr lvl="1"/>
            <a:r>
              <a:rPr lang="en-US" altLang="zh-CN" dirty="0" smtClean="0"/>
              <a:t>Wr</a:t>
            </a:r>
            <a:r>
              <a:rPr lang="en-US" dirty="0" smtClean="0"/>
              <a:t>itable </a:t>
            </a:r>
            <a:r>
              <a:rPr lang="en-US" dirty="0"/>
              <a:t>only </a:t>
            </a:r>
            <a:r>
              <a:rPr lang="en-US" dirty="0" smtClean="0"/>
              <a:t>in </a:t>
            </a:r>
            <a:r>
              <a:rPr lang="en-US" dirty="0"/>
              <a:t>Thread </a:t>
            </a:r>
            <a:r>
              <a:rPr lang="en-US" dirty="0" smtClean="0"/>
              <a:t>Mode and at Privileged Level.</a:t>
            </a:r>
            <a:endParaRPr lang="en-US" dirty="0"/>
          </a:p>
        </p:txBody>
      </p:sp>
    </p:spTree>
    <p:extLst>
      <p:ext uri="{BB962C8B-B14F-4D97-AF65-F5344CB8AC3E}">
        <p14:creationId xmlns:p14="http://schemas.microsoft.com/office/powerpoint/2010/main" val="300377549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fontAlgn="base">
              <a:lnSpc>
                <a:spcPct val="110000"/>
              </a:lnSpc>
              <a:spcBef>
                <a:spcPct val="20000"/>
              </a:spcBef>
              <a:spcAft>
                <a:spcPct val="0"/>
              </a:spcAft>
            </a:pPr>
            <a:r>
              <a:rPr lang="en-US" altLang="zh-CN" dirty="0">
                <a:solidFill>
                  <a:srgbClr val="133984"/>
                </a:solidFill>
                <a:latin typeface="Arial" charset="0"/>
                <a:ea typeface="黑体" pitchFamily="2" charset="-122"/>
              </a:rPr>
              <a:t>MSP/PSP Selection for Stacking/Unstacking</a:t>
            </a:r>
            <a:endParaRPr lang="zh-CN" altLang="en-US" dirty="0">
              <a:solidFill>
                <a:srgbClr val="133984"/>
              </a:solidFill>
              <a:latin typeface="Arial" charset="0"/>
              <a:ea typeface="黑体" pitchFamily="2" charset="-122"/>
            </a:endParaRPr>
          </a:p>
        </p:txBody>
      </p:sp>
      <p:sp>
        <p:nvSpPr>
          <p:cNvPr id="3" name="Slide Number Placeholder 2"/>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12</a:t>
            </a:fld>
            <a:endParaRPr kumimoji="0" lang="en-US" dirty="0"/>
          </a:p>
        </p:txBody>
      </p:sp>
      <p:sp>
        <p:nvSpPr>
          <p:cNvPr id="5" name="Content Placeholder 15"/>
          <p:cNvSpPr txBox="1">
            <a:spLocks/>
          </p:cNvSpPr>
          <p:nvPr/>
        </p:nvSpPr>
        <p:spPr>
          <a:xfrm>
            <a:off x="304800" y="1342390"/>
            <a:ext cx="8610600" cy="5048613"/>
          </a:xfrm>
          <a:prstGeom prst="rect">
            <a:avLst/>
          </a:prstGeom>
        </p:spPr>
        <p:txBody>
          <a:bodyPr vert="horz">
            <a:noAutofit/>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r>
              <a:rPr lang="en-US" sz="2400" dirty="0" smtClean="0"/>
              <a:t>Determined by operating mode, and bit 1 of the CONTROL register</a:t>
            </a:r>
          </a:p>
          <a:p>
            <a:pPr lvl="1"/>
            <a:r>
              <a:rPr lang="en-US" sz="2400" dirty="0" smtClean="0"/>
              <a:t>Handler mode </a:t>
            </a:r>
            <a:r>
              <a:rPr lang="en-US" sz="2400" dirty="0" smtClean="0">
                <a:latin typeface="Cambria Math"/>
                <a:ea typeface="Cambria Math"/>
              </a:rPr>
              <a:t>⟶ </a:t>
            </a:r>
            <a:r>
              <a:rPr lang="en-US" sz="2400" dirty="0" smtClean="0">
                <a:latin typeface="Consolas" panose="020B0609020204030204" pitchFamily="49" charset="0"/>
                <a:ea typeface="Cambria Math"/>
              </a:rPr>
              <a:t>SP = MSP</a:t>
            </a:r>
            <a:r>
              <a:rPr lang="en-US" sz="2400" dirty="0">
                <a:latin typeface="Consolas" panose="020B0609020204030204" pitchFamily="49" charset="0"/>
                <a:ea typeface="Cambria Math"/>
              </a:rPr>
              <a:t>,</a:t>
            </a:r>
            <a:r>
              <a:rPr lang="en-US" sz="2400" dirty="0" smtClean="0">
                <a:latin typeface="Consolas" panose="020B0609020204030204" pitchFamily="49" charset="0"/>
                <a:ea typeface="Cambria Math"/>
              </a:rPr>
              <a:t> CONTROL[1] = 0 always</a:t>
            </a:r>
          </a:p>
          <a:p>
            <a:pPr lvl="1"/>
            <a:r>
              <a:rPr lang="en-US" sz="2400" dirty="0" smtClean="0">
                <a:ea typeface="Cambria Math"/>
              </a:rPr>
              <a:t>Thread mode</a:t>
            </a:r>
            <a:r>
              <a:rPr lang="en-US" sz="2400" dirty="0" smtClean="0">
                <a:latin typeface="Cambria Math"/>
                <a:ea typeface="Cambria Math"/>
              </a:rPr>
              <a:t> ⟶  </a:t>
            </a:r>
            <a:r>
              <a:rPr lang="en-US" sz="2400" dirty="0" smtClean="0">
                <a:latin typeface="Consolas" panose="020B0609020204030204" pitchFamily="49" charset="0"/>
                <a:ea typeface="Cambria Math"/>
              </a:rPr>
              <a:t>SP = MSP,</a:t>
            </a:r>
            <a:r>
              <a:rPr lang="en-US" sz="2400" dirty="0" smtClean="0">
                <a:ea typeface="Cambria Math"/>
              </a:rPr>
              <a:t> if </a:t>
            </a:r>
            <a:r>
              <a:rPr lang="en-US" sz="2400" dirty="0" smtClean="0">
                <a:latin typeface="Consolas" panose="020B0609020204030204" pitchFamily="49" charset="0"/>
                <a:ea typeface="Cambria Math"/>
              </a:rPr>
              <a:t>CONTROL[1] = 0</a:t>
            </a:r>
            <a:endParaRPr lang="en-US" sz="2400" dirty="0" smtClean="0">
              <a:ea typeface="Cambria Math"/>
            </a:endParaRPr>
          </a:p>
          <a:p>
            <a:pPr marL="457200" lvl="1" indent="0">
              <a:spcBef>
                <a:spcPts val="0"/>
              </a:spcBef>
              <a:buClrTx/>
              <a:buSzTx/>
              <a:buNone/>
            </a:pPr>
            <a:r>
              <a:rPr lang="en-US" sz="2400" dirty="0" smtClean="0">
                <a:latin typeface="Consolas" panose="020B0609020204030204" pitchFamily="49" charset="0"/>
                <a:ea typeface="Cambria Math"/>
              </a:rPr>
              <a:t>              SP = PSP,</a:t>
            </a:r>
            <a:r>
              <a:rPr lang="en-US" sz="2400" dirty="0" smtClean="0">
                <a:ea typeface="Cambria Math"/>
              </a:rPr>
              <a:t> if </a:t>
            </a:r>
            <a:r>
              <a:rPr lang="en-US" sz="2400" dirty="0" smtClean="0">
                <a:latin typeface="Consolas" panose="020B0609020204030204" pitchFamily="49" charset="0"/>
                <a:ea typeface="Cambria Math"/>
              </a:rPr>
              <a:t>CONTROL[1] = 1</a:t>
            </a:r>
            <a:endParaRPr lang="en-US" sz="2400" dirty="0" smtClean="0">
              <a:ea typeface="Cambria Math"/>
            </a:endParaRPr>
          </a:p>
          <a:p>
            <a:r>
              <a:rPr lang="en-US" sz="2400" dirty="0" smtClean="0"/>
              <a:t>In Handler mode, MSP is always used.</a:t>
            </a:r>
          </a:p>
          <a:p>
            <a:r>
              <a:rPr lang="en-US" sz="2400" dirty="0" smtClean="0"/>
              <a:t>In </a:t>
            </a:r>
            <a:r>
              <a:rPr lang="en-US" sz="2400" dirty="0"/>
              <a:t>Thread </a:t>
            </a:r>
            <a:r>
              <a:rPr lang="en-US" sz="2400" dirty="0" smtClean="0"/>
              <a:t>mode, </a:t>
            </a:r>
            <a:r>
              <a:rPr lang="en-US" sz="2400" dirty="0">
                <a:ea typeface="Cambria Math"/>
              </a:rPr>
              <a:t>programmer can choose </a:t>
            </a:r>
            <a:r>
              <a:rPr lang="en-US" altLang="zh-CN" sz="2400" dirty="0">
                <a:ea typeface="Cambria Math"/>
              </a:rPr>
              <a:t>MSP or PSP by setting </a:t>
            </a:r>
            <a:r>
              <a:rPr lang="en-US" altLang="zh-CN" sz="2400" dirty="0" smtClean="0">
                <a:ea typeface="Cambria Math"/>
              </a:rPr>
              <a:t>CONTROL[1], but</a:t>
            </a:r>
            <a:r>
              <a:rPr lang="en-US" sz="2400" dirty="0" smtClean="0"/>
              <a:t> </a:t>
            </a:r>
            <a:r>
              <a:rPr lang="en-US" sz="2400" dirty="0" smtClean="0">
                <a:solidFill>
                  <a:srgbClr val="FF0000"/>
                </a:solidFill>
              </a:rPr>
              <a:t>ARM </a:t>
            </a:r>
            <a:r>
              <a:rPr lang="en-US" sz="2400" dirty="0">
                <a:solidFill>
                  <a:srgbClr val="FF0000"/>
                </a:solidFill>
              </a:rPr>
              <a:t>recommends </a:t>
            </a:r>
            <a:r>
              <a:rPr lang="en-US" sz="2400" dirty="0"/>
              <a:t>that </a:t>
            </a:r>
            <a:r>
              <a:rPr lang="en-US" sz="2400" dirty="0" smtClean="0"/>
              <a:t>application software (User Level) uses </a:t>
            </a:r>
            <a:r>
              <a:rPr lang="en-US" sz="2400" dirty="0"/>
              <a:t>the </a:t>
            </a:r>
            <a:r>
              <a:rPr lang="en-US" sz="2400" dirty="0" smtClean="0"/>
              <a:t>PSP; the OS </a:t>
            </a:r>
            <a:r>
              <a:rPr lang="en-US" sz="2400" dirty="0" smtClean="0">
                <a:latin typeface="Consolas" panose="020B0609020204030204" pitchFamily="49" charset="0"/>
                <a:ea typeface="Cambria Math"/>
              </a:rPr>
              <a:t>(</a:t>
            </a:r>
            <a:r>
              <a:rPr lang="en-US" sz="2400" dirty="0" smtClean="0">
                <a:ea typeface="Cambria Math"/>
              </a:rPr>
              <a:t>Privileged Level</a:t>
            </a:r>
            <a:r>
              <a:rPr lang="en-US" sz="2400" dirty="0" smtClean="0">
                <a:latin typeface="Consolas" panose="020B0609020204030204" pitchFamily="49" charset="0"/>
                <a:ea typeface="Cambria Math"/>
              </a:rPr>
              <a:t>)</a:t>
            </a:r>
            <a:r>
              <a:rPr lang="en-US" sz="2400" dirty="0" smtClean="0"/>
              <a:t> uses </a:t>
            </a:r>
            <a:r>
              <a:rPr lang="en-US" sz="2400" dirty="0"/>
              <a:t>the </a:t>
            </a:r>
            <a:r>
              <a:rPr lang="en-US" sz="2400" dirty="0" smtClean="0"/>
              <a:t>MSP.  </a:t>
            </a:r>
            <a:endParaRPr lang="en-US" sz="2400" dirty="0">
              <a:ea typeface="Cambria Math"/>
            </a:endParaRPr>
          </a:p>
        </p:txBody>
      </p:sp>
    </p:spTree>
    <p:extLst>
      <p:ext uri="{BB962C8B-B14F-4D97-AF65-F5344CB8AC3E}">
        <p14:creationId xmlns:p14="http://schemas.microsoft.com/office/powerpoint/2010/main" val="80067318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Switching of Operation </a:t>
            </a:r>
            <a:r>
              <a:rPr lang="en-US" dirty="0" smtClean="0"/>
              <a:t>Mode</a:t>
            </a:r>
            <a:r>
              <a:rPr lang="en-US" altLang="zh-CN" dirty="0" smtClean="0"/>
              <a:t>s</a:t>
            </a:r>
            <a:endParaRPr lang="en-US" dirty="0"/>
          </a:p>
        </p:txBody>
      </p:sp>
      <p:sp>
        <p:nvSpPr>
          <p:cNvPr id="3" name="Slide Number Placeholder 2"/>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13</a:t>
            </a:fld>
            <a:endParaRPr kumimoji="0" lang="en-US" dirty="0"/>
          </a:p>
        </p:txBody>
      </p:sp>
      <p:sp>
        <p:nvSpPr>
          <p:cNvPr id="4" name="Content Placeholder 3"/>
          <p:cNvSpPr>
            <a:spLocks noGrp="1"/>
          </p:cNvSpPr>
          <p:nvPr>
            <p:ph sz="quarter" idx="1"/>
          </p:nvPr>
        </p:nvSpPr>
        <p:spPr>
          <a:xfrm>
            <a:off x="265747" y="2209800"/>
            <a:ext cx="1676400" cy="381000"/>
          </a:xfrm>
        </p:spPr>
        <p:txBody>
          <a:bodyPr>
            <a:normAutofit fontScale="85000" lnSpcReduction="20000"/>
          </a:bodyPr>
          <a:lstStyle/>
          <a:p>
            <a:pPr marL="0" indent="0">
              <a:buNone/>
            </a:pPr>
            <a:r>
              <a:rPr lang="en-US" dirty="0" smtClean="0"/>
              <a:t>Initial/default</a:t>
            </a:r>
            <a:endParaRPr lang="en-US" dirty="0"/>
          </a:p>
        </p:txBody>
      </p:sp>
      <p:sp>
        <p:nvSpPr>
          <p:cNvPr id="5" name="Oval 4"/>
          <p:cNvSpPr/>
          <p:nvPr/>
        </p:nvSpPr>
        <p:spPr>
          <a:xfrm>
            <a:off x="4953000" y="1828800"/>
            <a:ext cx="1928813" cy="11430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800" dirty="0" smtClean="0"/>
              <a:t>ISR</a:t>
            </a:r>
            <a:endParaRPr lang="en-US" sz="2800" dirty="0"/>
          </a:p>
        </p:txBody>
      </p:sp>
      <p:sp>
        <p:nvSpPr>
          <p:cNvPr id="6" name="Oval 5"/>
          <p:cNvSpPr/>
          <p:nvPr/>
        </p:nvSpPr>
        <p:spPr>
          <a:xfrm>
            <a:off x="4267200" y="4542155"/>
            <a:ext cx="1928813" cy="11430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800" dirty="0" smtClean="0"/>
              <a:t>User Thread</a:t>
            </a:r>
            <a:endParaRPr lang="en-US" sz="2800" dirty="0"/>
          </a:p>
        </p:txBody>
      </p:sp>
      <p:sp>
        <p:nvSpPr>
          <p:cNvPr id="7" name="Oval 6"/>
          <p:cNvSpPr/>
          <p:nvPr/>
        </p:nvSpPr>
        <p:spPr>
          <a:xfrm>
            <a:off x="1143000" y="2971800"/>
            <a:ext cx="2514600" cy="11430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800" dirty="0" smtClean="0"/>
              <a:t>Privileged Thread</a:t>
            </a:r>
            <a:endParaRPr lang="en-US" sz="2800" dirty="0"/>
          </a:p>
        </p:txBody>
      </p:sp>
      <p:cxnSp>
        <p:nvCxnSpPr>
          <p:cNvPr id="30" name="Straight Arrow Connector 29"/>
          <p:cNvCxnSpPr/>
          <p:nvPr/>
        </p:nvCxnSpPr>
        <p:spPr>
          <a:xfrm flipH="1">
            <a:off x="3032760" y="2439352"/>
            <a:ext cx="1920240" cy="608648"/>
          </a:xfrm>
          <a:prstGeom prst="straightConnector1">
            <a:avLst/>
          </a:prstGeom>
          <a:ln>
            <a:headEnd type="none" w="med" len="med"/>
            <a:tailEnd type="triangle" w="med" len="med"/>
          </a:ln>
        </p:spPr>
        <p:style>
          <a:lnRef idx="2">
            <a:schemeClr val="dk1"/>
          </a:lnRef>
          <a:fillRef idx="0">
            <a:schemeClr val="dk1"/>
          </a:fillRef>
          <a:effectRef idx="1">
            <a:schemeClr val="dk1"/>
          </a:effectRef>
          <a:fontRef idx="minor">
            <a:schemeClr val="tx1"/>
          </a:fontRef>
        </p:style>
      </p:cxnSp>
      <p:cxnSp>
        <p:nvCxnSpPr>
          <p:cNvPr id="31" name="Straight Arrow Connector 30"/>
          <p:cNvCxnSpPr/>
          <p:nvPr/>
        </p:nvCxnSpPr>
        <p:spPr>
          <a:xfrm flipH="1">
            <a:off x="3657600" y="2895600"/>
            <a:ext cx="1752600" cy="571500"/>
          </a:xfrm>
          <a:prstGeom prst="straightConnector1">
            <a:avLst/>
          </a:prstGeom>
          <a:ln>
            <a:headEnd type="triangle" w="med" len="med"/>
            <a:tailEnd type="none" w="med" len="med"/>
          </a:ln>
        </p:spPr>
        <p:style>
          <a:lnRef idx="2">
            <a:schemeClr val="dk1"/>
          </a:lnRef>
          <a:fillRef idx="0">
            <a:schemeClr val="dk1"/>
          </a:fillRef>
          <a:effectRef idx="1">
            <a:schemeClr val="dk1"/>
          </a:effectRef>
          <a:fontRef idx="minor">
            <a:schemeClr val="tx1"/>
          </a:fontRef>
        </p:style>
      </p:cxnSp>
      <p:cxnSp>
        <p:nvCxnSpPr>
          <p:cNvPr id="36" name="Straight Arrow Connector 35"/>
          <p:cNvCxnSpPr>
            <a:endCxn id="6" idx="0"/>
          </p:cNvCxnSpPr>
          <p:nvPr/>
        </p:nvCxnSpPr>
        <p:spPr>
          <a:xfrm flipH="1">
            <a:off x="5231607" y="2956242"/>
            <a:ext cx="457200" cy="1585913"/>
          </a:xfrm>
          <a:prstGeom prst="straightConnector1">
            <a:avLst/>
          </a:prstGeom>
          <a:ln>
            <a:headEnd type="none" w="med" len="med"/>
            <a:tailEnd type="triangle" w="med" len="med"/>
          </a:ln>
        </p:spPr>
        <p:style>
          <a:lnRef idx="2">
            <a:schemeClr val="dk1"/>
          </a:lnRef>
          <a:fillRef idx="0">
            <a:schemeClr val="dk1"/>
          </a:fillRef>
          <a:effectRef idx="1">
            <a:schemeClr val="dk1"/>
          </a:effectRef>
          <a:fontRef idx="minor">
            <a:schemeClr val="tx1"/>
          </a:fontRef>
        </p:style>
      </p:cxnSp>
      <p:cxnSp>
        <p:nvCxnSpPr>
          <p:cNvPr id="38" name="Straight Arrow Connector 37"/>
          <p:cNvCxnSpPr/>
          <p:nvPr/>
        </p:nvCxnSpPr>
        <p:spPr>
          <a:xfrm flipH="1">
            <a:off x="5917408" y="2849721"/>
            <a:ext cx="557212" cy="1860392"/>
          </a:xfrm>
          <a:prstGeom prst="straightConnector1">
            <a:avLst/>
          </a:prstGeom>
          <a:ln>
            <a:headEnd type="triangle" w="med" len="med"/>
            <a:tailEnd type="none" w="med" len="med"/>
          </a:ln>
        </p:spPr>
        <p:style>
          <a:lnRef idx="2">
            <a:schemeClr val="dk1"/>
          </a:lnRef>
          <a:fillRef idx="0">
            <a:schemeClr val="dk1"/>
          </a:fillRef>
          <a:effectRef idx="1">
            <a:schemeClr val="dk1"/>
          </a:effectRef>
          <a:fontRef idx="minor">
            <a:schemeClr val="tx1"/>
          </a:fontRef>
        </p:style>
      </p:cxnSp>
      <p:cxnSp>
        <p:nvCxnSpPr>
          <p:cNvPr id="42" name="Straight Arrow Connector 41"/>
          <p:cNvCxnSpPr/>
          <p:nvPr/>
        </p:nvCxnSpPr>
        <p:spPr>
          <a:xfrm>
            <a:off x="2819400" y="4114800"/>
            <a:ext cx="1524000" cy="762000"/>
          </a:xfrm>
          <a:prstGeom prst="straightConnector1">
            <a:avLst/>
          </a:prstGeom>
          <a:ln>
            <a:headEnd type="none" w="med" len="med"/>
            <a:tailEnd type="triangle" w="med" len="med"/>
          </a:ln>
        </p:spPr>
        <p:style>
          <a:lnRef idx="2">
            <a:schemeClr val="dk1"/>
          </a:lnRef>
          <a:fillRef idx="0">
            <a:schemeClr val="dk1"/>
          </a:fillRef>
          <a:effectRef idx="1">
            <a:schemeClr val="dk1"/>
          </a:effectRef>
          <a:fontRef idx="minor">
            <a:schemeClr val="tx1"/>
          </a:fontRef>
        </p:style>
      </p:cxnSp>
      <p:cxnSp>
        <p:nvCxnSpPr>
          <p:cNvPr id="45" name="Straight Arrow Connector 44"/>
          <p:cNvCxnSpPr/>
          <p:nvPr/>
        </p:nvCxnSpPr>
        <p:spPr>
          <a:xfrm>
            <a:off x="990600" y="2514600"/>
            <a:ext cx="381000" cy="685800"/>
          </a:xfrm>
          <a:prstGeom prst="straightConnector1">
            <a:avLst/>
          </a:prstGeom>
          <a:ln>
            <a:headEnd type="none" w="med" len="med"/>
            <a:tailEnd type="triangle" w="med" len="med"/>
          </a:ln>
        </p:spPr>
        <p:style>
          <a:lnRef idx="2">
            <a:schemeClr val="dk1"/>
          </a:lnRef>
          <a:fillRef idx="0">
            <a:schemeClr val="dk1"/>
          </a:fillRef>
          <a:effectRef idx="1">
            <a:schemeClr val="dk1"/>
          </a:effectRef>
          <a:fontRef idx="minor">
            <a:schemeClr val="tx1"/>
          </a:fontRef>
        </p:style>
      </p:cxnSp>
      <p:sp>
        <p:nvSpPr>
          <p:cNvPr id="46" name="Content Placeholder 3"/>
          <p:cNvSpPr txBox="1">
            <a:spLocks/>
          </p:cNvSpPr>
          <p:nvPr/>
        </p:nvSpPr>
        <p:spPr>
          <a:xfrm>
            <a:off x="2754153" y="2279015"/>
            <a:ext cx="1852615" cy="634365"/>
          </a:xfrm>
          <a:prstGeom prst="rect">
            <a:avLst/>
          </a:prstGeom>
        </p:spPr>
        <p:txBody>
          <a:bodyPr vert="horz">
            <a:normAutofit fontScale="85000" lnSpcReduction="10000"/>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marL="0" indent="0">
              <a:buFont typeface="Wingdings 3"/>
              <a:buNone/>
            </a:pPr>
            <a:r>
              <a:rPr lang="en-US" dirty="0" smtClean="0"/>
              <a:t>Interrupt Exit</a:t>
            </a:r>
            <a:endParaRPr lang="en-US" dirty="0"/>
          </a:p>
        </p:txBody>
      </p:sp>
      <p:sp>
        <p:nvSpPr>
          <p:cNvPr id="47" name="Content Placeholder 3"/>
          <p:cNvSpPr txBox="1">
            <a:spLocks/>
          </p:cNvSpPr>
          <p:nvPr/>
        </p:nvSpPr>
        <p:spPr>
          <a:xfrm>
            <a:off x="3657600" y="3914042"/>
            <a:ext cx="1852615" cy="634365"/>
          </a:xfrm>
          <a:prstGeom prst="rect">
            <a:avLst/>
          </a:prstGeom>
        </p:spPr>
        <p:txBody>
          <a:bodyPr vert="horz">
            <a:normAutofit fontScale="85000" lnSpcReduction="10000"/>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marL="0" indent="0">
              <a:buFont typeface="Wingdings 3"/>
              <a:buNone/>
            </a:pPr>
            <a:r>
              <a:rPr lang="en-US" dirty="0" smtClean="0"/>
              <a:t>Interrupt Exit</a:t>
            </a:r>
            <a:endParaRPr lang="en-US" dirty="0"/>
          </a:p>
        </p:txBody>
      </p:sp>
      <p:sp>
        <p:nvSpPr>
          <p:cNvPr id="48" name="Content Placeholder 3"/>
          <p:cNvSpPr txBox="1">
            <a:spLocks/>
          </p:cNvSpPr>
          <p:nvPr/>
        </p:nvSpPr>
        <p:spPr>
          <a:xfrm>
            <a:off x="6157914" y="3675538"/>
            <a:ext cx="1852615" cy="634365"/>
          </a:xfrm>
          <a:prstGeom prst="rect">
            <a:avLst/>
          </a:prstGeom>
        </p:spPr>
        <p:txBody>
          <a:bodyPr vert="horz">
            <a:normAutofit fontScale="85000" lnSpcReduction="20000"/>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marL="0" indent="0">
              <a:buFont typeface="Wingdings 3"/>
              <a:buNone/>
            </a:pPr>
            <a:r>
              <a:rPr lang="en-US" dirty="0" smtClean="0"/>
              <a:t>Interrupt Signal</a:t>
            </a:r>
            <a:endParaRPr lang="en-US" dirty="0"/>
          </a:p>
        </p:txBody>
      </p:sp>
      <p:sp>
        <p:nvSpPr>
          <p:cNvPr id="49" name="Content Placeholder 3"/>
          <p:cNvSpPr txBox="1">
            <a:spLocks/>
          </p:cNvSpPr>
          <p:nvPr/>
        </p:nvSpPr>
        <p:spPr>
          <a:xfrm>
            <a:off x="1447800" y="4646613"/>
            <a:ext cx="2690816" cy="458788"/>
          </a:xfrm>
          <a:prstGeom prst="rect">
            <a:avLst/>
          </a:prstGeom>
        </p:spPr>
        <p:txBody>
          <a:bodyPr vert="horz">
            <a:normAutofit fontScale="85000" lnSpcReduction="10000"/>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marL="0" indent="0">
              <a:buFont typeface="Wingdings 3"/>
              <a:buNone/>
            </a:pPr>
            <a:r>
              <a:rPr lang="en-US" dirty="0" smtClean="0"/>
              <a:t>Set CONTROL[0]=1</a:t>
            </a:r>
            <a:endParaRPr lang="en-US" dirty="0"/>
          </a:p>
        </p:txBody>
      </p:sp>
      <p:sp>
        <p:nvSpPr>
          <p:cNvPr id="50" name="Content Placeholder 3"/>
          <p:cNvSpPr txBox="1">
            <a:spLocks/>
          </p:cNvSpPr>
          <p:nvPr/>
        </p:nvSpPr>
        <p:spPr>
          <a:xfrm>
            <a:off x="4090985" y="3201659"/>
            <a:ext cx="1852615" cy="634365"/>
          </a:xfrm>
          <a:prstGeom prst="rect">
            <a:avLst/>
          </a:prstGeom>
        </p:spPr>
        <p:txBody>
          <a:bodyPr vert="horz">
            <a:normAutofit fontScale="85000" lnSpcReduction="20000"/>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marL="0" indent="0">
              <a:buFont typeface="Wingdings 3"/>
              <a:buNone/>
            </a:pPr>
            <a:r>
              <a:rPr lang="en-US" dirty="0" smtClean="0"/>
              <a:t>Interrupt Signal</a:t>
            </a:r>
            <a:endParaRPr lang="en-US" dirty="0"/>
          </a:p>
        </p:txBody>
      </p:sp>
    </p:spTree>
    <p:extLst>
      <p:ext uri="{BB962C8B-B14F-4D97-AF65-F5344CB8AC3E}">
        <p14:creationId xmlns:p14="http://schemas.microsoft.com/office/powerpoint/2010/main" val="179068554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Switching of Operation </a:t>
            </a:r>
            <a:r>
              <a:rPr lang="en-US" dirty="0" smtClean="0"/>
              <a:t>Mode</a:t>
            </a:r>
            <a:r>
              <a:rPr lang="en-US" altLang="zh-CN" dirty="0" smtClean="0"/>
              <a:t>s: Example</a:t>
            </a:r>
            <a:endParaRPr lang="en-US" dirty="0"/>
          </a:p>
        </p:txBody>
      </p:sp>
      <p:sp>
        <p:nvSpPr>
          <p:cNvPr id="3" name="Slide Number Placeholder 2"/>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14</a:t>
            </a:fld>
            <a:endParaRPr kumimoji="0" lang="en-US" dirty="0"/>
          </a:p>
        </p:txBody>
      </p:sp>
      <p:sp>
        <p:nvSpPr>
          <p:cNvPr id="4" name="Content Placeholder 3"/>
          <p:cNvSpPr>
            <a:spLocks noGrp="1"/>
          </p:cNvSpPr>
          <p:nvPr>
            <p:ph sz="quarter" idx="1"/>
          </p:nvPr>
        </p:nvSpPr>
        <p:spPr>
          <a:xfrm>
            <a:off x="152400" y="4114800"/>
            <a:ext cx="8991600" cy="2494475"/>
          </a:xfrm>
        </p:spPr>
        <p:txBody>
          <a:bodyPr>
            <a:normAutofit fontScale="62500" lnSpcReduction="20000"/>
          </a:bodyPr>
          <a:lstStyle/>
          <a:p>
            <a:r>
              <a:rPr lang="en-US" dirty="0"/>
              <a:t>Upon system reset, the CPU starts in Thread mode with </a:t>
            </a:r>
            <a:r>
              <a:rPr lang="en-US" dirty="0" smtClean="0"/>
              <a:t>Privileged Level (“Privileged </a:t>
            </a:r>
            <a:r>
              <a:rPr lang="en-US" altLang="zh-CN" dirty="0" smtClean="0"/>
              <a:t>T</a:t>
            </a:r>
            <a:r>
              <a:rPr lang="en-US" dirty="0" smtClean="0"/>
              <a:t>hread”).</a:t>
            </a:r>
          </a:p>
          <a:p>
            <a:r>
              <a:rPr lang="en-US" dirty="0"/>
              <a:t>Switching of operation mode</a:t>
            </a:r>
            <a:r>
              <a:rPr lang="en-US" altLang="zh-CN" dirty="0"/>
              <a:t>s </a:t>
            </a:r>
            <a:r>
              <a:rPr lang="en-US" dirty="0"/>
              <a:t>can be done by </a:t>
            </a:r>
            <a:r>
              <a:rPr lang="en-US" altLang="zh-CN" dirty="0"/>
              <a:t>setting</a:t>
            </a:r>
            <a:r>
              <a:rPr lang="en-US" dirty="0"/>
              <a:t> the CONTROL </a:t>
            </a:r>
            <a:r>
              <a:rPr lang="en-US" dirty="0" smtClean="0"/>
              <a:t>register </a:t>
            </a:r>
            <a:r>
              <a:rPr lang="en-US" dirty="0"/>
              <a:t>or be triggered by </a:t>
            </a:r>
            <a:r>
              <a:rPr lang="en-US" dirty="0" smtClean="0"/>
              <a:t>exceptions.</a:t>
            </a:r>
            <a:endParaRPr lang="en-US" dirty="0"/>
          </a:p>
          <a:p>
            <a:pPr lvl="1"/>
            <a:r>
              <a:rPr lang="en-US" dirty="0" smtClean="0"/>
              <a:t>An application in Thread Mode, Privileged </a:t>
            </a:r>
            <a:r>
              <a:rPr lang="en-US" altLang="zh-CN" dirty="0" smtClean="0"/>
              <a:t>L</a:t>
            </a:r>
            <a:r>
              <a:rPr lang="en-US" dirty="0" smtClean="0"/>
              <a:t>evel  (“Privileged </a:t>
            </a:r>
            <a:r>
              <a:rPr lang="en-US" altLang="zh-CN" dirty="0"/>
              <a:t>T</a:t>
            </a:r>
            <a:r>
              <a:rPr lang="en-US" dirty="0"/>
              <a:t>hread</a:t>
            </a:r>
            <a:r>
              <a:rPr lang="en-US" dirty="0" smtClean="0"/>
              <a:t>”) </a:t>
            </a:r>
            <a:r>
              <a:rPr lang="en-US" dirty="0"/>
              <a:t>can switch </a:t>
            </a:r>
            <a:r>
              <a:rPr lang="en-US" dirty="0" smtClean="0"/>
              <a:t>into Thread Model, User level (“User </a:t>
            </a:r>
            <a:r>
              <a:rPr lang="en-US" altLang="zh-CN" dirty="0"/>
              <a:t>T</a:t>
            </a:r>
            <a:r>
              <a:rPr lang="en-US" dirty="0"/>
              <a:t>hread”) </a:t>
            </a:r>
            <a:r>
              <a:rPr lang="en-US" dirty="0" smtClean="0"/>
              <a:t>by </a:t>
            </a:r>
            <a:r>
              <a:rPr lang="en-US" dirty="0"/>
              <a:t>setting CONTROL[0]=</a:t>
            </a:r>
            <a:r>
              <a:rPr lang="en-US" dirty="0" smtClean="0"/>
              <a:t>1.</a:t>
            </a:r>
            <a:endParaRPr lang="en-US" dirty="0"/>
          </a:p>
          <a:p>
            <a:pPr lvl="1"/>
            <a:r>
              <a:rPr lang="en-US" dirty="0"/>
              <a:t>When an </a:t>
            </a:r>
            <a:r>
              <a:rPr lang="en-US" dirty="0" smtClean="0"/>
              <a:t>interrupt </a:t>
            </a:r>
            <a:r>
              <a:rPr lang="en-US" dirty="0"/>
              <a:t>occurs, </a:t>
            </a:r>
            <a:r>
              <a:rPr lang="en-US" dirty="0" smtClean="0"/>
              <a:t>the ISR executes in Privileged </a:t>
            </a:r>
            <a:r>
              <a:rPr lang="en-US" dirty="0"/>
              <a:t>access </a:t>
            </a:r>
            <a:r>
              <a:rPr lang="en-US" dirty="0" smtClean="0"/>
              <a:t>level (“Privileged Handler”); upon exiting the ISR, the application thread continues </a:t>
            </a:r>
            <a:r>
              <a:rPr lang="en-US" dirty="0"/>
              <a:t>execution </a:t>
            </a:r>
            <a:r>
              <a:rPr lang="en-US" dirty="0" smtClean="0"/>
              <a:t>in User Level (“</a:t>
            </a:r>
            <a:r>
              <a:rPr lang="en-US" dirty="0"/>
              <a:t>User </a:t>
            </a:r>
            <a:r>
              <a:rPr lang="en-US" altLang="zh-CN" dirty="0"/>
              <a:t>T</a:t>
            </a:r>
            <a:r>
              <a:rPr lang="en-US" dirty="0"/>
              <a:t>hread</a:t>
            </a:r>
            <a:r>
              <a:rPr lang="en-US" dirty="0" smtClean="0"/>
              <a:t>”) by default, or Privileged Level (“</a:t>
            </a:r>
            <a:r>
              <a:rPr lang="en-US" dirty="0"/>
              <a:t>Privileged </a:t>
            </a:r>
            <a:r>
              <a:rPr lang="en-US" altLang="zh-CN" dirty="0"/>
              <a:t>T</a:t>
            </a:r>
            <a:r>
              <a:rPr lang="en-US" dirty="0"/>
              <a:t>hread”) </a:t>
            </a:r>
            <a:r>
              <a:rPr lang="en-US" dirty="0" smtClean="0"/>
              <a:t>by setting CONTROL[0]=0 in ISR.</a:t>
            </a:r>
          </a:p>
          <a:p>
            <a:pPr lvl="1"/>
            <a:r>
              <a:rPr lang="en-US" altLang="zh-CN" dirty="0" smtClean="0"/>
              <a:t>CONTROL[0] can only be set </a:t>
            </a:r>
            <a:r>
              <a:rPr lang="en-US" dirty="0"/>
              <a:t>in </a:t>
            </a:r>
            <a:r>
              <a:rPr lang="en-US" dirty="0" smtClean="0"/>
              <a:t>Privileged Level, hence an application thread CANNOT directly switch from “</a:t>
            </a:r>
            <a:r>
              <a:rPr lang="en-US" dirty="0"/>
              <a:t>User </a:t>
            </a:r>
            <a:r>
              <a:rPr lang="en-US" altLang="zh-CN" dirty="0"/>
              <a:t>T</a:t>
            </a:r>
            <a:r>
              <a:rPr lang="en-US" dirty="0"/>
              <a:t>hread</a:t>
            </a:r>
            <a:r>
              <a:rPr lang="en-US" dirty="0" smtClean="0"/>
              <a:t>” to “</a:t>
            </a:r>
            <a:r>
              <a:rPr lang="en-US" dirty="0"/>
              <a:t>Privileged </a:t>
            </a:r>
            <a:r>
              <a:rPr lang="en-US" altLang="zh-CN" dirty="0"/>
              <a:t>T</a:t>
            </a:r>
            <a:r>
              <a:rPr lang="en-US" dirty="0"/>
              <a:t>hread</a:t>
            </a:r>
            <a:r>
              <a:rPr lang="en-US" dirty="0" smtClean="0"/>
              <a:t>” by setting </a:t>
            </a:r>
            <a:r>
              <a:rPr lang="en-US" dirty="0"/>
              <a:t>CONTROL[0</a:t>
            </a:r>
            <a:r>
              <a:rPr lang="en-US" dirty="0" smtClean="0"/>
              <a:t>]=0 </a:t>
            </a:r>
          </a:p>
        </p:txBody>
      </p:sp>
      <p:graphicFrame>
        <p:nvGraphicFramePr>
          <p:cNvPr id="30" name="Object 3"/>
          <p:cNvGraphicFramePr>
            <a:graphicFrameLocks noChangeAspect="1"/>
          </p:cNvGraphicFramePr>
          <p:nvPr>
            <p:extLst>
              <p:ext uri="{D42A27DB-BD31-4B8C-83A1-F6EECF244321}">
                <p14:modId xmlns:p14="http://schemas.microsoft.com/office/powerpoint/2010/main" val="3041928757"/>
              </p:ext>
            </p:extLst>
          </p:nvPr>
        </p:nvGraphicFramePr>
        <p:xfrm>
          <a:off x="685800" y="1166935"/>
          <a:ext cx="7395580" cy="2795465"/>
        </p:xfrm>
        <a:graphic>
          <a:graphicData uri="http://schemas.openxmlformats.org/presentationml/2006/ole">
            <mc:AlternateContent xmlns:mc="http://schemas.openxmlformats.org/markup-compatibility/2006">
              <mc:Choice xmlns:v="urn:schemas-microsoft-com:vml" Requires="v">
                <p:oleObj spid="_x0000_s4199" name="Visio" r:id="rId4" imgW="9810856" imgH="3117737" progId="Visio.Drawing.11">
                  <p:embed/>
                </p:oleObj>
              </mc:Choice>
              <mc:Fallback>
                <p:oleObj name="Visio" r:id="rId4" imgW="9810856" imgH="3117737" progId="Visio.Drawing.11">
                  <p:embed/>
                  <p:pic>
                    <p:nvPicPr>
                      <p:cNvPr id="779267" name="Object 3"/>
                      <p:cNvPicPr>
                        <a:picLocks noChangeAspect="1" noChangeArrowheads="1"/>
                      </p:cNvPicPr>
                      <p:nvPr/>
                    </p:nvPicPr>
                    <p:blipFill>
                      <a:blip r:embed="rId5"/>
                      <a:srcRect/>
                      <a:stretch>
                        <a:fillRect/>
                      </a:stretch>
                    </p:blipFill>
                    <p:spPr bwMode="auto">
                      <a:xfrm>
                        <a:off x="685800" y="1166935"/>
                        <a:ext cx="7395580" cy="2795465"/>
                      </a:xfrm>
                      <a:prstGeom prst="rect">
                        <a:avLst/>
                      </a:prstGeom>
                      <a:noFill/>
                      <a:extLst/>
                    </p:spPr>
                  </p:pic>
                </p:oleObj>
              </mc:Fallback>
            </mc:AlternateContent>
          </a:graphicData>
        </a:graphic>
      </p:graphicFrame>
      <p:sp>
        <p:nvSpPr>
          <p:cNvPr id="31" name="Rounded Rectangle 30"/>
          <p:cNvSpPr/>
          <p:nvPr/>
        </p:nvSpPr>
        <p:spPr>
          <a:xfrm>
            <a:off x="3657600" y="2971800"/>
            <a:ext cx="838200" cy="3048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ounded Rectangle 31"/>
          <p:cNvSpPr/>
          <p:nvPr/>
        </p:nvSpPr>
        <p:spPr>
          <a:xfrm>
            <a:off x="5943600" y="2965938"/>
            <a:ext cx="838200" cy="3048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0849898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Accessing CONTROL Register</a:t>
            </a:r>
            <a:endParaRPr lang="en-US" dirty="0"/>
          </a:p>
        </p:txBody>
      </p:sp>
      <p:sp>
        <p:nvSpPr>
          <p:cNvPr id="3" name="Slide Number Placeholder 2"/>
          <p:cNvSpPr>
            <a:spLocks noGrp="1"/>
          </p:cNvSpPr>
          <p:nvPr>
            <p:ph type="sldNum" sz="quarter" idx="12"/>
          </p:nvPr>
        </p:nvSpPr>
        <p:spPr/>
        <p:txBody>
          <a:bodyPr/>
          <a:lstStyle/>
          <a:p>
            <a:fld id="{EA7C8D44-3667-46F6-9772-CC52308E2A7F}" type="slidenum">
              <a:rPr lang="en-US" smtClean="0"/>
              <a:pPr/>
              <a:t>15</a:t>
            </a:fld>
            <a:endParaRPr lang="en-US" dirty="0"/>
          </a:p>
        </p:txBody>
      </p:sp>
      <p:sp>
        <p:nvSpPr>
          <p:cNvPr id="4" name="Content Placeholder 3"/>
          <p:cNvSpPr>
            <a:spLocks noGrp="1"/>
          </p:cNvSpPr>
          <p:nvPr>
            <p:ph sz="quarter" idx="1"/>
          </p:nvPr>
        </p:nvSpPr>
        <p:spPr/>
        <p:txBody>
          <a:bodyPr/>
          <a:lstStyle/>
          <a:p>
            <a:r>
              <a:rPr lang="en-US" dirty="0" smtClean="0"/>
              <a:t>To access the CONTROL register, the MRS and MSR instructions are used:</a:t>
            </a:r>
          </a:p>
          <a:p>
            <a:pPr lvl="1"/>
            <a:r>
              <a:rPr lang="en-US" dirty="0" smtClean="0"/>
              <a:t>MRS &lt;</a:t>
            </a:r>
            <a:r>
              <a:rPr lang="en-US" dirty="0" err="1" smtClean="0"/>
              <a:t>reg</a:t>
            </a:r>
            <a:r>
              <a:rPr lang="en-US" dirty="0" smtClean="0"/>
              <a:t>&gt;, &lt;</a:t>
            </a:r>
            <a:r>
              <a:rPr lang="en-US" dirty="0" err="1" smtClean="0"/>
              <a:t>special_reg</a:t>
            </a:r>
            <a:r>
              <a:rPr lang="en-US" dirty="0" smtClean="0"/>
              <a:t>&gt;	; Read special register, e.g.</a:t>
            </a:r>
          </a:p>
          <a:p>
            <a:pPr lvl="2"/>
            <a:r>
              <a:rPr lang="en-US" dirty="0" smtClean="0"/>
              <a:t>MRS R0, CONTROL      ;Read CONTROL register into R0</a:t>
            </a:r>
          </a:p>
          <a:p>
            <a:pPr lvl="1"/>
            <a:r>
              <a:rPr lang="en-US" dirty="0" smtClean="0"/>
              <a:t>MSR &lt;</a:t>
            </a:r>
            <a:r>
              <a:rPr lang="en-US" dirty="0" err="1" smtClean="0"/>
              <a:t>special_reg</a:t>
            </a:r>
            <a:r>
              <a:rPr lang="en-US" dirty="0" smtClean="0"/>
              <a:t>&gt;, &lt;</a:t>
            </a:r>
            <a:r>
              <a:rPr lang="en-US" dirty="0" err="1" smtClean="0"/>
              <a:t>reg</a:t>
            </a:r>
            <a:r>
              <a:rPr lang="en-US" dirty="0" smtClean="0"/>
              <a:t>&gt;	; write to special register, e.g.,</a:t>
            </a:r>
          </a:p>
          <a:p>
            <a:pPr lvl="2"/>
            <a:r>
              <a:rPr lang="en-US" dirty="0" smtClean="0"/>
              <a:t>MOV R0, #0x3</a:t>
            </a:r>
          </a:p>
          <a:p>
            <a:pPr lvl="2"/>
            <a:r>
              <a:rPr lang="en-US" dirty="0" smtClean="0"/>
              <a:t>MSR CONTROL, R0       ; Write CONTROL[0]=</a:t>
            </a:r>
            <a:r>
              <a:rPr lang="en-US" dirty="0"/>
              <a:t>1; </a:t>
            </a:r>
            <a:r>
              <a:rPr lang="en-US" dirty="0" smtClean="0"/>
              <a:t>CONTROL[1]=1.</a:t>
            </a:r>
          </a:p>
          <a:p>
            <a:pPr marL="868680" lvl="3" indent="0">
              <a:buNone/>
            </a:pPr>
            <a:r>
              <a:rPr lang="en-US" dirty="0" smtClean="0"/>
              <a:t>		</a:t>
            </a:r>
            <a:r>
              <a:rPr lang="en-US" sz="2000" dirty="0" smtClean="0"/>
              <a:t>(</a:t>
            </a:r>
            <a:r>
              <a:rPr lang="en-US" sz="2000" dirty="0"/>
              <a:t>Cannot </a:t>
            </a:r>
            <a:r>
              <a:rPr lang="en-US" sz="2000" dirty="0" smtClean="0"/>
              <a:t>directly write #0x3 </a:t>
            </a:r>
            <a:r>
              <a:rPr lang="en-US" sz="2000" dirty="0"/>
              <a:t>to special register with MSR</a:t>
            </a:r>
            <a:r>
              <a:rPr lang="en-US" sz="2000" dirty="0" smtClean="0"/>
              <a:t>)</a:t>
            </a:r>
          </a:p>
          <a:p>
            <a:pPr marL="868680" lvl="3" indent="0">
              <a:buNone/>
            </a:pPr>
            <a:endParaRPr lang="en-US" dirty="0" smtClean="0"/>
          </a:p>
          <a:p>
            <a:r>
              <a:rPr lang="en-US" altLang="zh-CN" dirty="0" smtClean="0"/>
              <a:t>Think of MRS as “Move Register </a:t>
            </a:r>
            <a:r>
              <a:rPr lang="en-US" altLang="zh-CN" dirty="0" err="1" smtClean="0"/>
              <a:t>SpecialRegister</a:t>
            </a:r>
            <a:r>
              <a:rPr lang="en-US" altLang="zh-CN" dirty="0" smtClean="0"/>
              <a:t>”; MSR as “Move </a:t>
            </a:r>
            <a:r>
              <a:rPr lang="en-US" altLang="zh-CN" dirty="0" err="1" smtClean="0"/>
              <a:t>SpecialRegister</a:t>
            </a:r>
            <a:r>
              <a:rPr lang="en-US" altLang="zh-CN" dirty="0" smtClean="0"/>
              <a:t> Register”</a:t>
            </a:r>
            <a:endParaRPr lang="en-US" dirty="0"/>
          </a:p>
        </p:txBody>
      </p:sp>
    </p:spTree>
    <p:extLst>
      <p:ext uri="{BB962C8B-B14F-4D97-AF65-F5344CB8AC3E}">
        <p14:creationId xmlns:p14="http://schemas.microsoft.com/office/powerpoint/2010/main" val="201639051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Which stack to use </a:t>
            </a:r>
            <a:br>
              <a:rPr lang="en-US" dirty="0"/>
            </a:br>
            <a:r>
              <a:rPr lang="en-US" dirty="0"/>
              <a:t>when exiting an interrupt?</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16</a:t>
            </a:fld>
            <a:endParaRPr kumimoji="0" lang="en-US" dirty="0"/>
          </a:p>
        </p:txBody>
      </p:sp>
      <p:sp>
        <p:nvSpPr>
          <p:cNvPr id="4" name="Content Placeholder 3"/>
          <p:cNvSpPr>
            <a:spLocks noGrp="1"/>
          </p:cNvSpPr>
          <p:nvPr>
            <p:ph sz="quarter" idx="1"/>
          </p:nvPr>
        </p:nvSpPr>
        <p:spPr>
          <a:xfrm>
            <a:off x="381000" y="1143000"/>
            <a:ext cx="8382000" cy="3962400"/>
          </a:xfrm>
        </p:spPr>
        <p:txBody>
          <a:bodyPr>
            <a:normAutofit fontScale="92500" lnSpcReduction="20000"/>
          </a:bodyPr>
          <a:lstStyle/>
          <a:p>
            <a:pPr>
              <a:buNone/>
            </a:pPr>
            <a:r>
              <a:rPr lang="en-US" dirty="0"/>
              <a:t>Link Register (LR) has two different usages:</a:t>
            </a:r>
          </a:p>
          <a:p>
            <a:pPr lvl="1"/>
            <a:r>
              <a:rPr lang="en-US" altLang="zh-CN" dirty="0"/>
              <a:t>For </a:t>
            </a:r>
            <a:r>
              <a:rPr lang="en-US" altLang="zh-CN" dirty="0">
                <a:solidFill>
                  <a:srgbClr val="FF0000"/>
                </a:solidFill>
              </a:rPr>
              <a:t>function calls</a:t>
            </a:r>
            <a:r>
              <a:rPr lang="en-US" altLang="zh-CN" dirty="0"/>
              <a:t>: </a:t>
            </a:r>
            <a:r>
              <a:rPr lang="en-US" dirty="0"/>
              <a:t>LR = address of the instruction immediately after BL, i.e., instruction address to return to after the function call finishes</a:t>
            </a:r>
          </a:p>
          <a:p>
            <a:pPr lvl="1"/>
            <a:r>
              <a:rPr lang="en-US" dirty="0"/>
              <a:t>For </a:t>
            </a:r>
            <a:r>
              <a:rPr lang="en-US" dirty="0">
                <a:solidFill>
                  <a:srgbClr val="FF0000"/>
                </a:solidFill>
              </a:rPr>
              <a:t>interrupts</a:t>
            </a:r>
            <a:r>
              <a:rPr lang="en-US" dirty="0"/>
              <a:t>: LR indicates whether MSP or PSP is </a:t>
            </a:r>
            <a:r>
              <a:rPr lang="en-US" dirty="0" smtClean="0"/>
              <a:t>used for unstacking when </a:t>
            </a:r>
            <a:r>
              <a:rPr lang="en-US" dirty="0"/>
              <a:t>exiting an </a:t>
            </a:r>
            <a:r>
              <a:rPr lang="en-US" dirty="0" smtClean="0"/>
              <a:t>interrupt (return address is stored in the PC, which is pushed on the stack)</a:t>
            </a:r>
            <a:endParaRPr lang="en-US" dirty="0"/>
          </a:p>
          <a:p>
            <a:pPr lvl="2"/>
            <a:r>
              <a:rPr lang="en-US" dirty="0" smtClean="0"/>
              <a:t>LR is initialized to </a:t>
            </a:r>
            <a:r>
              <a:rPr lang="en-US" b="1" dirty="0">
                <a:latin typeface="Consolas" panose="020B0609020204030204" pitchFamily="49" charset="0"/>
                <a:cs typeface="Consolas" panose="020B0609020204030204" pitchFamily="49" charset="0"/>
              </a:rPr>
              <a:t>0xFFFFFFFF</a:t>
            </a:r>
            <a:r>
              <a:rPr lang="en-US" dirty="0"/>
              <a:t> </a:t>
            </a:r>
            <a:r>
              <a:rPr lang="en-US" dirty="0" smtClean="0"/>
              <a:t>upon system reset (reboot)</a:t>
            </a:r>
          </a:p>
          <a:p>
            <a:pPr lvl="2"/>
            <a:r>
              <a:rPr lang="en-US" altLang="zh-CN" dirty="0" smtClean="0"/>
              <a:t>Upon entering ISR, LR is set to one of 3 EXC_RETURN values </a:t>
            </a:r>
          </a:p>
          <a:p>
            <a:pPr lvl="2"/>
            <a:r>
              <a:rPr lang="en-US" dirty="0" smtClean="0"/>
              <a:t>All 3 EXC_RETURN values have bits[31:5] set to 1. When this value is loaded into the PC it indicates to the processor that the ISR is complete, and the processor initiates the appropriate return sequence.</a:t>
            </a:r>
          </a:p>
          <a:p>
            <a:pPr lvl="2"/>
            <a:r>
              <a:rPr lang="en-US" dirty="0"/>
              <a:t>Bits[3:0] of </a:t>
            </a:r>
            <a:r>
              <a:rPr lang="en-US" dirty="0" smtClean="0"/>
              <a:t>EXC_RETURN indicate </a:t>
            </a:r>
            <a:r>
              <a:rPr lang="en-US" dirty="0"/>
              <a:t>the required return stack and processor </a:t>
            </a:r>
            <a:r>
              <a:rPr lang="en-US" dirty="0" smtClean="0"/>
              <a:t>mode</a:t>
            </a:r>
          </a:p>
          <a:p>
            <a:pPr lvl="2"/>
            <a:endParaRPr lang="en-US" dirty="0" smtClean="0"/>
          </a:p>
          <a:p>
            <a:pPr lvl="2"/>
            <a:endParaRPr lang="en-US" dirty="0"/>
          </a:p>
          <a:p>
            <a:pPr lvl="1">
              <a:buNone/>
            </a:pP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24708502"/>
              </p:ext>
            </p:extLst>
          </p:nvPr>
        </p:nvGraphicFramePr>
        <p:xfrm>
          <a:off x="1295400" y="4800600"/>
          <a:ext cx="6859350" cy="1478280"/>
        </p:xfrm>
        <a:graphic>
          <a:graphicData uri="http://schemas.openxmlformats.org/drawingml/2006/table">
            <a:tbl>
              <a:tblPr firstRow="1" bandRow="1">
                <a:tableStyleId>{5C22544A-7EE6-4342-B048-85BDC9FD1C3A}</a:tableStyleId>
              </a:tblPr>
              <a:tblGrid>
                <a:gridCol w="2341191">
                  <a:extLst>
                    <a:ext uri="{9D8B030D-6E8A-4147-A177-3AD203B41FA5}">
                      <a16:colId xmlns:a16="http://schemas.microsoft.com/office/drawing/2014/main" val="20000"/>
                    </a:ext>
                  </a:extLst>
                </a:gridCol>
                <a:gridCol w="1290903">
                  <a:extLst>
                    <a:ext uri="{9D8B030D-6E8A-4147-A177-3AD203B41FA5}">
                      <a16:colId xmlns:a16="http://schemas.microsoft.com/office/drawing/2014/main" val="2836211956"/>
                    </a:ext>
                  </a:extLst>
                </a:gridCol>
                <a:gridCol w="1532947">
                  <a:extLst>
                    <a:ext uri="{9D8B030D-6E8A-4147-A177-3AD203B41FA5}">
                      <a16:colId xmlns:a16="http://schemas.microsoft.com/office/drawing/2014/main" val="20001"/>
                    </a:ext>
                  </a:extLst>
                </a:gridCol>
                <a:gridCol w="1694309">
                  <a:extLst>
                    <a:ext uri="{9D8B030D-6E8A-4147-A177-3AD203B41FA5}">
                      <a16:colId xmlns:a16="http://schemas.microsoft.com/office/drawing/2014/main" val="20002"/>
                    </a:ext>
                  </a:extLst>
                </a:gridCol>
              </a:tblGrid>
              <a:tr h="143662">
                <a:tc>
                  <a:txBody>
                    <a:bodyPr/>
                    <a:lstStyle/>
                    <a:p>
                      <a:pPr algn="ctr"/>
                      <a:r>
                        <a:rPr lang="en-US" baseline="0" dirty="0" smtClean="0"/>
                        <a:t>EXC_RETURN</a:t>
                      </a:r>
                      <a:endParaRPr lang="en-US" dirty="0"/>
                    </a:p>
                  </a:txBody>
                  <a:tcPr/>
                </a:tc>
                <a:tc>
                  <a:txBody>
                    <a:bodyPr/>
                    <a:lstStyle/>
                    <a:p>
                      <a:pPr algn="ctr"/>
                      <a:r>
                        <a:rPr lang="en-US" dirty="0" smtClean="0"/>
                        <a:t>Bits[3:2]</a:t>
                      </a:r>
                      <a:endParaRPr lang="en-US" dirty="0"/>
                    </a:p>
                  </a:txBody>
                  <a:tcPr/>
                </a:tc>
                <a:tc>
                  <a:txBody>
                    <a:bodyPr/>
                    <a:lstStyle/>
                    <a:p>
                      <a:pPr algn="ctr"/>
                      <a:r>
                        <a:rPr lang="en-US" dirty="0" smtClean="0"/>
                        <a:t>Return to</a:t>
                      </a:r>
                      <a:endParaRPr lang="en-US" dirty="0"/>
                    </a:p>
                  </a:txBody>
                  <a:tcPr/>
                </a:tc>
                <a:tc>
                  <a:txBody>
                    <a:bodyPr/>
                    <a:lstStyle/>
                    <a:p>
                      <a:pPr algn="ctr"/>
                      <a:r>
                        <a:rPr lang="en-US" dirty="0" smtClean="0"/>
                        <a:t>Unstack from</a:t>
                      </a:r>
                      <a:endParaRPr lang="en-US" dirty="0"/>
                    </a:p>
                  </a:txBody>
                  <a:tcPr/>
                </a:tc>
                <a:extLst>
                  <a:ext uri="{0D108BD9-81ED-4DB2-BD59-A6C34878D82A}">
                    <a16:rowId xmlns:a16="http://schemas.microsoft.com/office/drawing/2014/main" val="10000"/>
                  </a:ext>
                </a:extLst>
              </a:tr>
              <a:tr h="370840">
                <a:tc>
                  <a:txBody>
                    <a:bodyPr/>
                    <a:lstStyle/>
                    <a:p>
                      <a:pPr algn="ctr"/>
                      <a:r>
                        <a:rPr lang="en-US" b="1" dirty="0">
                          <a:latin typeface="Consolas" panose="020B0609020204030204" pitchFamily="49" charset="0"/>
                          <a:cs typeface="Consolas" panose="020B0609020204030204" pitchFamily="49" charset="0"/>
                        </a:rPr>
                        <a:t>0xFFFFFFF1</a:t>
                      </a:r>
                    </a:p>
                  </a:txBody>
                  <a:tcPr/>
                </a:tc>
                <a:tc>
                  <a:txBody>
                    <a:bodyPr/>
                    <a:lstStyle/>
                    <a:p>
                      <a:pPr algn="ctr"/>
                      <a:r>
                        <a:rPr lang="en-US" b="1" dirty="0" smtClean="0">
                          <a:latin typeface="Consolas" panose="020B0609020204030204" pitchFamily="49" charset="0"/>
                          <a:cs typeface="Consolas" panose="020B0609020204030204" pitchFamily="49" charset="0"/>
                        </a:rPr>
                        <a:t>00</a:t>
                      </a:r>
                      <a:endParaRPr lang="en-US" b="1" dirty="0">
                        <a:latin typeface="Consolas" panose="020B0609020204030204" pitchFamily="49" charset="0"/>
                        <a:cs typeface="Consolas" panose="020B0609020204030204" pitchFamily="49" charset="0"/>
                      </a:endParaRPr>
                    </a:p>
                  </a:txBody>
                  <a:tcPr/>
                </a:tc>
                <a:tc>
                  <a:txBody>
                    <a:bodyPr/>
                    <a:lstStyle/>
                    <a:p>
                      <a:pPr algn="ctr"/>
                      <a:r>
                        <a:rPr lang="en-US" dirty="0" smtClean="0">
                          <a:latin typeface="+mn-lt"/>
                          <a:cs typeface="Consolas" panose="020B0609020204030204" pitchFamily="49" charset="0"/>
                        </a:rPr>
                        <a:t>Handler Mode</a:t>
                      </a:r>
                      <a:endParaRPr lang="en-US" dirty="0">
                        <a:latin typeface="+mn-lt"/>
                        <a:cs typeface="Consolas" panose="020B0609020204030204" pitchFamily="49" charset="0"/>
                      </a:endParaRPr>
                    </a:p>
                  </a:txBody>
                  <a:tcPr/>
                </a:tc>
                <a:tc>
                  <a:txBody>
                    <a:bodyPr/>
                    <a:lstStyle/>
                    <a:p>
                      <a:pPr algn="ctr"/>
                      <a:r>
                        <a:rPr lang="en-US" dirty="0" smtClean="0">
                          <a:latin typeface="+mn-lt"/>
                          <a:cs typeface="Consolas" panose="020B0609020204030204" pitchFamily="49" charset="0"/>
                        </a:rPr>
                        <a:t>MSP</a:t>
                      </a:r>
                      <a:endParaRPr lang="en-US" dirty="0">
                        <a:latin typeface="+mn-lt"/>
                        <a:cs typeface="Consolas" panose="020B0609020204030204" pitchFamily="49" charset="0"/>
                      </a:endParaRPr>
                    </a:p>
                  </a:txBody>
                  <a:tcPr/>
                </a:tc>
                <a:extLst>
                  <a:ext uri="{0D108BD9-81ED-4DB2-BD59-A6C34878D82A}">
                    <a16:rowId xmlns:a16="http://schemas.microsoft.com/office/drawing/2014/main" val="10001"/>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a:latin typeface="Consolas" panose="020B0609020204030204" pitchFamily="49" charset="0"/>
                          <a:cs typeface="Consolas" panose="020B0609020204030204" pitchFamily="49" charset="0"/>
                        </a:rPr>
                        <a:t>0xFFFFFFF9</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smtClean="0">
                          <a:latin typeface="Consolas" panose="020B0609020204030204" pitchFamily="49" charset="0"/>
                          <a:cs typeface="Consolas" panose="020B0609020204030204" pitchFamily="49" charset="0"/>
                        </a:rPr>
                        <a:t>01</a:t>
                      </a:r>
                      <a:endParaRPr lang="en-US" b="1" dirty="0">
                        <a:latin typeface="Consolas" panose="020B0609020204030204" pitchFamily="49" charset="0"/>
                        <a:cs typeface="Consolas" panose="020B0609020204030204" pitchFamily="49" charset="0"/>
                      </a:endParaRPr>
                    </a:p>
                  </a:txBody>
                  <a:tcPr/>
                </a:tc>
                <a:tc>
                  <a:txBody>
                    <a:bodyPr/>
                    <a:lstStyle/>
                    <a:p>
                      <a:pPr algn="ctr"/>
                      <a:r>
                        <a:rPr lang="en-US" dirty="0" smtClean="0"/>
                        <a:t>Thread Mode</a:t>
                      </a:r>
                      <a:endParaRPr lang="en-US" dirty="0"/>
                    </a:p>
                  </a:txBody>
                  <a:tcPr/>
                </a:tc>
                <a:tc>
                  <a:txBody>
                    <a:bodyPr/>
                    <a:lstStyle/>
                    <a:p>
                      <a:pPr algn="ctr"/>
                      <a:r>
                        <a:rPr lang="en-US" dirty="0" smtClean="0"/>
                        <a:t>MSP</a:t>
                      </a:r>
                      <a:endParaRPr lang="en-US" dirty="0"/>
                    </a:p>
                  </a:txBody>
                  <a:tcPr/>
                </a:tc>
                <a:extLst>
                  <a:ext uri="{0D108BD9-81ED-4DB2-BD59-A6C34878D82A}">
                    <a16:rowId xmlns:a16="http://schemas.microsoft.com/office/drawing/2014/main" val="10002"/>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a:latin typeface="Consolas" panose="020B0609020204030204" pitchFamily="49" charset="0"/>
                          <a:cs typeface="Consolas" panose="020B0609020204030204" pitchFamily="49" charset="0"/>
                        </a:rPr>
                        <a:t>0xFFFFFFFD</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smtClean="0">
                          <a:latin typeface="Consolas" panose="020B0609020204030204" pitchFamily="49" charset="0"/>
                          <a:cs typeface="Consolas" panose="020B0609020204030204" pitchFamily="49" charset="0"/>
                        </a:rPr>
                        <a:t>11</a:t>
                      </a:r>
                      <a:endParaRPr lang="en-US" b="1" dirty="0">
                        <a:latin typeface="Consolas" panose="020B0609020204030204" pitchFamily="49" charset="0"/>
                        <a:cs typeface="Consolas" panose="020B0609020204030204" pitchFamily="49"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Thread Mode</a:t>
                      </a:r>
                      <a:endParaRPr lang="en-US" dirty="0"/>
                    </a:p>
                  </a:txBody>
                  <a:tcPr/>
                </a:tc>
                <a:tc>
                  <a:txBody>
                    <a:bodyPr/>
                    <a:lstStyle/>
                    <a:p>
                      <a:pPr algn="ctr"/>
                      <a:r>
                        <a:rPr lang="en-US" dirty="0" smtClean="0"/>
                        <a:t>PSP</a:t>
                      </a:r>
                      <a:endParaRPr lang="en-US" dirty="0"/>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77550932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Stacking &amp; </a:t>
            </a:r>
            <a:r>
              <a:rPr lang="en-US" dirty="0" err="1"/>
              <a:t>Unstacking</a:t>
            </a:r>
            <a:endParaRPr lang="en-US" dirty="0"/>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17</a:t>
            </a:fld>
            <a:endParaRPr kumimoji="0" lang="en-US" dirty="0"/>
          </a:p>
        </p:txBody>
      </p:sp>
      <p:cxnSp>
        <p:nvCxnSpPr>
          <p:cNvPr id="6" name="Straight Arrow Connector 5"/>
          <p:cNvCxnSpPr/>
          <p:nvPr/>
        </p:nvCxnSpPr>
        <p:spPr>
          <a:xfrm>
            <a:off x="933910" y="5133021"/>
            <a:ext cx="7010400"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933910" y="4523421"/>
            <a:ext cx="205740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3372310" y="3380421"/>
            <a:ext cx="198120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5734510" y="4513896"/>
            <a:ext cx="2209800" cy="952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V="1">
            <a:off x="2991310" y="3380422"/>
            <a:ext cx="381000" cy="1133474"/>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H="1" flipV="1">
            <a:off x="5353510" y="3380422"/>
            <a:ext cx="381000" cy="1133474"/>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3200860" y="3228021"/>
            <a:ext cx="0" cy="2286000"/>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5544010" y="3228021"/>
            <a:ext cx="0" cy="2286000"/>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4143410" y="2858689"/>
            <a:ext cx="487634" cy="369332"/>
          </a:xfrm>
          <a:prstGeom prst="rect">
            <a:avLst/>
          </a:prstGeom>
          <a:noFill/>
        </p:spPr>
        <p:txBody>
          <a:bodyPr wrap="none" rtlCol="0">
            <a:spAutoFit/>
          </a:bodyPr>
          <a:lstStyle/>
          <a:p>
            <a:r>
              <a:rPr lang="en-US" altLang="zh-CN" dirty="0" smtClean="0"/>
              <a:t>ISR</a:t>
            </a:r>
            <a:endParaRPr lang="en-US" dirty="0"/>
          </a:p>
        </p:txBody>
      </p:sp>
      <p:sp>
        <p:nvSpPr>
          <p:cNvPr id="27" name="TextBox 26"/>
          <p:cNvSpPr txBox="1"/>
          <p:nvPr/>
        </p:nvSpPr>
        <p:spPr>
          <a:xfrm>
            <a:off x="3465864" y="5184932"/>
            <a:ext cx="1963845" cy="369332"/>
          </a:xfrm>
          <a:prstGeom prst="rect">
            <a:avLst/>
          </a:prstGeom>
          <a:noFill/>
        </p:spPr>
        <p:txBody>
          <a:bodyPr wrap="square" rtlCol="0">
            <a:spAutoFit/>
          </a:bodyPr>
          <a:lstStyle/>
          <a:p>
            <a:pPr algn="ctr"/>
            <a:r>
              <a:rPr lang="en-US" dirty="0"/>
              <a:t>Handler Mode</a:t>
            </a:r>
          </a:p>
        </p:txBody>
      </p:sp>
      <p:sp>
        <p:nvSpPr>
          <p:cNvPr id="28" name="TextBox 27"/>
          <p:cNvSpPr txBox="1"/>
          <p:nvPr/>
        </p:nvSpPr>
        <p:spPr>
          <a:xfrm>
            <a:off x="5734510" y="5184932"/>
            <a:ext cx="1963845" cy="369332"/>
          </a:xfrm>
          <a:prstGeom prst="rect">
            <a:avLst/>
          </a:prstGeom>
          <a:noFill/>
        </p:spPr>
        <p:txBody>
          <a:bodyPr wrap="square" rtlCol="0">
            <a:spAutoFit/>
          </a:bodyPr>
          <a:lstStyle/>
          <a:p>
            <a:pPr algn="ctr"/>
            <a:r>
              <a:rPr lang="en-US" dirty="0"/>
              <a:t>Thread Mode</a:t>
            </a:r>
          </a:p>
        </p:txBody>
      </p:sp>
      <p:sp>
        <p:nvSpPr>
          <p:cNvPr id="29" name="TextBox 28"/>
          <p:cNvSpPr txBox="1"/>
          <p:nvPr/>
        </p:nvSpPr>
        <p:spPr>
          <a:xfrm>
            <a:off x="1056684" y="5198743"/>
            <a:ext cx="1963845" cy="369332"/>
          </a:xfrm>
          <a:prstGeom prst="rect">
            <a:avLst/>
          </a:prstGeom>
          <a:noFill/>
        </p:spPr>
        <p:txBody>
          <a:bodyPr wrap="square" rtlCol="0">
            <a:spAutoFit/>
          </a:bodyPr>
          <a:lstStyle/>
          <a:p>
            <a:pPr algn="ctr"/>
            <a:r>
              <a:rPr lang="en-US" dirty="0"/>
              <a:t>Thread Mode</a:t>
            </a:r>
          </a:p>
        </p:txBody>
      </p:sp>
      <p:sp>
        <p:nvSpPr>
          <p:cNvPr id="30" name="TextBox 29"/>
          <p:cNvSpPr txBox="1"/>
          <p:nvPr/>
        </p:nvSpPr>
        <p:spPr>
          <a:xfrm>
            <a:off x="1772110" y="3197897"/>
            <a:ext cx="1248419" cy="646331"/>
          </a:xfrm>
          <a:prstGeom prst="rect">
            <a:avLst/>
          </a:prstGeom>
          <a:noFill/>
        </p:spPr>
        <p:txBody>
          <a:bodyPr wrap="none" rtlCol="0">
            <a:spAutoFit/>
          </a:bodyPr>
          <a:lstStyle/>
          <a:p>
            <a:r>
              <a:rPr lang="en-US" b="1" dirty="0">
                <a:solidFill>
                  <a:schemeClr val="accent1"/>
                </a:solidFill>
              </a:rPr>
              <a:t>Interrupt </a:t>
            </a:r>
          </a:p>
          <a:p>
            <a:pPr algn="ctr"/>
            <a:r>
              <a:rPr lang="en-US" b="1" dirty="0">
                <a:solidFill>
                  <a:schemeClr val="accent1"/>
                </a:solidFill>
              </a:rPr>
              <a:t>Signal</a:t>
            </a:r>
          </a:p>
        </p:txBody>
      </p:sp>
      <p:cxnSp>
        <p:nvCxnSpPr>
          <p:cNvPr id="32" name="Straight Arrow Connector 31"/>
          <p:cNvCxnSpPr>
            <a:stCxn id="30" idx="2"/>
          </p:cNvCxnSpPr>
          <p:nvPr/>
        </p:nvCxnSpPr>
        <p:spPr>
          <a:xfrm>
            <a:off x="2396320" y="3844228"/>
            <a:ext cx="594990" cy="669668"/>
          </a:xfrm>
          <a:prstGeom prst="straightConnector1">
            <a:avLst/>
          </a:prstGeom>
          <a:ln w="28575">
            <a:solidFill>
              <a:schemeClr val="accent1"/>
            </a:solidFill>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40" idx="0"/>
          </p:cNvCxnSpPr>
          <p:nvPr/>
        </p:nvCxnSpPr>
        <p:spPr>
          <a:xfrm flipH="1" flipV="1">
            <a:off x="3110983" y="4214247"/>
            <a:ext cx="789869" cy="298782"/>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3277925" y="4513029"/>
            <a:ext cx="1245854" cy="646331"/>
          </a:xfrm>
          <a:prstGeom prst="rect">
            <a:avLst/>
          </a:prstGeom>
          <a:noFill/>
        </p:spPr>
        <p:txBody>
          <a:bodyPr wrap="none" rtlCol="0">
            <a:spAutoFit/>
          </a:bodyPr>
          <a:lstStyle/>
          <a:p>
            <a:r>
              <a:rPr lang="en-US" b="1" dirty="0">
                <a:solidFill>
                  <a:srgbClr val="C00000"/>
                </a:solidFill>
              </a:rPr>
              <a:t>Stacking</a:t>
            </a:r>
          </a:p>
          <a:p>
            <a:r>
              <a:rPr lang="en-US" b="1" dirty="0">
                <a:solidFill>
                  <a:srgbClr val="C00000"/>
                </a:solidFill>
              </a:rPr>
              <a:t>onto MSP</a:t>
            </a:r>
          </a:p>
        </p:txBody>
      </p:sp>
      <p:cxnSp>
        <p:nvCxnSpPr>
          <p:cNvPr id="41" name="Straight Arrow Connector 40"/>
          <p:cNvCxnSpPr/>
          <p:nvPr/>
        </p:nvCxnSpPr>
        <p:spPr>
          <a:xfrm flipH="1">
            <a:off x="5658310" y="3717488"/>
            <a:ext cx="304800" cy="302817"/>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5963110" y="3312496"/>
            <a:ext cx="1386918" cy="646331"/>
          </a:xfrm>
          <a:prstGeom prst="rect">
            <a:avLst/>
          </a:prstGeom>
          <a:noFill/>
        </p:spPr>
        <p:txBody>
          <a:bodyPr wrap="none" rtlCol="0">
            <a:spAutoFit/>
          </a:bodyPr>
          <a:lstStyle/>
          <a:p>
            <a:r>
              <a:rPr lang="en-US" b="1" dirty="0" err="1">
                <a:solidFill>
                  <a:srgbClr val="C00000"/>
                </a:solidFill>
              </a:rPr>
              <a:t>Unstacking</a:t>
            </a:r>
            <a:endParaRPr lang="en-US" b="1" dirty="0">
              <a:solidFill>
                <a:srgbClr val="C00000"/>
              </a:solidFill>
            </a:endParaRPr>
          </a:p>
          <a:p>
            <a:r>
              <a:rPr lang="en-US" b="1" dirty="0">
                <a:solidFill>
                  <a:srgbClr val="C00000"/>
                </a:solidFill>
              </a:rPr>
              <a:t>from MSP</a:t>
            </a:r>
          </a:p>
        </p:txBody>
      </p:sp>
      <p:cxnSp>
        <p:nvCxnSpPr>
          <p:cNvPr id="44" name="Straight Arrow Connector 43"/>
          <p:cNvCxnSpPr/>
          <p:nvPr/>
        </p:nvCxnSpPr>
        <p:spPr>
          <a:xfrm flipH="1">
            <a:off x="5353510" y="2858689"/>
            <a:ext cx="414946" cy="489467"/>
          </a:xfrm>
          <a:prstGeom prst="straightConnector1">
            <a:avLst/>
          </a:prstGeom>
          <a:ln w="28575">
            <a:solidFill>
              <a:schemeClr val="accent1"/>
            </a:solidFill>
            <a:tailEnd type="arrow"/>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7944310" y="4948355"/>
            <a:ext cx="768867" cy="369332"/>
          </a:xfrm>
          <a:prstGeom prst="rect">
            <a:avLst/>
          </a:prstGeom>
          <a:noFill/>
        </p:spPr>
        <p:txBody>
          <a:bodyPr wrap="square" rtlCol="0">
            <a:spAutoFit/>
          </a:bodyPr>
          <a:lstStyle/>
          <a:p>
            <a:pPr algn="ctr"/>
            <a:r>
              <a:rPr lang="en-US" dirty="0"/>
              <a:t>Time</a:t>
            </a:r>
          </a:p>
        </p:txBody>
      </p:sp>
      <p:sp>
        <p:nvSpPr>
          <p:cNvPr id="4" name="Rectangle 3"/>
          <p:cNvSpPr/>
          <p:nvPr/>
        </p:nvSpPr>
        <p:spPr>
          <a:xfrm>
            <a:off x="287375" y="1132969"/>
            <a:ext cx="8412614" cy="923330"/>
          </a:xfrm>
          <a:prstGeom prst="rect">
            <a:avLst/>
          </a:prstGeom>
        </p:spPr>
        <p:txBody>
          <a:bodyPr wrap="square">
            <a:spAutoFit/>
          </a:bodyPr>
          <a:lstStyle/>
          <a:p>
            <a:r>
              <a:rPr lang="en-US" b="1" dirty="0" smtClean="0">
                <a:solidFill>
                  <a:srgbClr val="C00000"/>
                </a:solidFill>
                <a:latin typeface="Consolas"/>
                <a:cs typeface="Consolas"/>
              </a:rPr>
              <a:t>CONTROL[1</a:t>
            </a:r>
            <a:r>
              <a:rPr lang="en-US" b="1" dirty="0">
                <a:solidFill>
                  <a:srgbClr val="C00000"/>
                </a:solidFill>
                <a:latin typeface="Consolas"/>
                <a:cs typeface="Consolas"/>
              </a:rPr>
              <a:t>] = 0 ⟹  User program uses MSP;</a:t>
            </a:r>
            <a:r>
              <a:rPr lang="en-US" altLang="zh-CN" b="1" dirty="0">
                <a:solidFill>
                  <a:srgbClr val="C00000"/>
                </a:solidFill>
                <a:latin typeface="Consolas"/>
                <a:cs typeface="Consolas"/>
              </a:rPr>
              <a:t> </a:t>
            </a:r>
          </a:p>
          <a:p>
            <a:r>
              <a:rPr lang="en-US" b="1" dirty="0">
                <a:solidFill>
                  <a:srgbClr val="C00000"/>
                </a:solidFill>
                <a:latin typeface="Consolas"/>
                <a:cs typeface="Consolas"/>
              </a:rPr>
              <a:t>LR is set to </a:t>
            </a:r>
            <a:r>
              <a:rPr lang="en-US" b="1" dirty="0" smtClean="0">
                <a:solidFill>
                  <a:srgbClr val="C00000"/>
                </a:solidFill>
                <a:latin typeface="Consolas"/>
                <a:cs typeface="Consolas"/>
              </a:rPr>
              <a:t>0xFFFFFFF9 upon interrupt signal ⟹ </a:t>
            </a:r>
            <a:r>
              <a:rPr lang="en-US" altLang="zh-CN" b="1" dirty="0" smtClean="0">
                <a:solidFill>
                  <a:srgbClr val="C00000"/>
                </a:solidFill>
                <a:latin typeface="Consolas"/>
                <a:cs typeface="Consolas"/>
              </a:rPr>
              <a:t>unstacking from MSP upon interrupt exit</a:t>
            </a:r>
            <a:r>
              <a:rPr lang="en-US" b="1" dirty="0" smtClean="0">
                <a:solidFill>
                  <a:srgbClr val="C00000"/>
                </a:solidFill>
                <a:latin typeface="Consolas"/>
                <a:cs typeface="Consolas"/>
              </a:rPr>
              <a:t>.</a:t>
            </a:r>
            <a:endParaRPr lang="en-US" b="1" dirty="0">
              <a:solidFill>
                <a:srgbClr val="C00000"/>
              </a:solidFill>
            </a:endParaRPr>
          </a:p>
        </p:txBody>
      </p:sp>
      <p:sp>
        <p:nvSpPr>
          <p:cNvPr id="5" name="Rectangle 4"/>
          <p:cNvSpPr/>
          <p:nvPr/>
        </p:nvSpPr>
        <p:spPr>
          <a:xfrm>
            <a:off x="1772110" y="5546288"/>
            <a:ext cx="694421" cy="461665"/>
          </a:xfrm>
          <a:prstGeom prst="rect">
            <a:avLst/>
          </a:prstGeom>
        </p:spPr>
        <p:txBody>
          <a:bodyPr wrap="none">
            <a:spAutoFit/>
          </a:bodyPr>
          <a:lstStyle/>
          <a:p>
            <a:r>
              <a:rPr lang="en-US" sz="2400" b="1" dirty="0">
                <a:solidFill>
                  <a:srgbClr val="C00000"/>
                </a:solidFill>
                <a:latin typeface="Consolas"/>
                <a:cs typeface="Consolas"/>
              </a:rPr>
              <a:t>MSP</a:t>
            </a:r>
            <a:endParaRPr lang="en-US" sz="2400" dirty="0">
              <a:solidFill>
                <a:srgbClr val="C00000"/>
              </a:solidFill>
            </a:endParaRPr>
          </a:p>
        </p:txBody>
      </p:sp>
      <p:sp>
        <p:nvSpPr>
          <p:cNvPr id="31" name="Rectangle 30"/>
          <p:cNvSpPr/>
          <p:nvPr/>
        </p:nvSpPr>
        <p:spPr>
          <a:xfrm>
            <a:off x="4100575" y="5546288"/>
            <a:ext cx="694421" cy="461665"/>
          </a:xfrm>
          <a:prstGeom prst="rect">
            <a:avLst/>
          </a:prstGeom>
        </p:spPr>
        <p:txBody>
          <a:bodyPr wrap="none">
            <a:spAutoFit/>
          </a:bodyPr>
          <a:lstStyle/>
          <a:p>
            <a:r>
              <a:rPr lang="en-US" sz="2400" b="1" dirty="0">
                <a:solidFill>
                  <a:srgbClr val="C00000"/>
                </a:solidFill>
                <a:latin typeface="Consolas"/>
                <a:cs typeface="Consolas"/>
              </a:rPr>
              <a:t>MSP</a:t>
            </a:r>
            <a:endParaRPr lang="en-US" sz="2400" dirty="0">
              <a:solidFill>
                <a:srgbClr val="C00000"/>
              </a:solidFill>
            </a:endParaRPr>
          </a:p>
        </p:txBody>
      </p:sp>
      <p:sp>
        <p:nvSpPr>
          <p:cNvPr id="35" name="Rectangle 34"/>
          <p:cNvSpPr/>
          <p:nvPr/>
        </p:nvSpPr>
        <p:spPr>
          <a:xfrm>
            <a:off x="6467247" y="5546288"/>
            <a:ext cx="694421" cy="461665"/>
          </a:xfrm>
          <a:prstGeom prst="rect">
            <a:avLst/>
          </a:prstGeom>
        </p:spPr>
        <p:txBody>
          <a:bodyPr wrap="none">
            <a:spAutoFit/>
          </a:bodyPr>
          <a:lstStyle/>
          <a:p>
            <a:r>
              <a:rPr lang="en-US" sz="2400" b="1" dirty="0">
                <a:solidFill>
                  <a:srgbClr val="C00000"/>
                </a:solidFill>
                <a:latin typeface="Consolas"/>
                <a:cs typeface="Consolas"/>
              </a:rPr>
              <a:t>MSP</a:t>
            </a:r>
            <a:endParaRPr lang="en-US" sz="2400" dirty="0">
              <a:solidFill>
                <a:srgbClr val="C00000"/>
              </a:solidFill>
            </a:endParaRPr>
          </a:p>
        </p:txBody>
      </p:sp>
      <p:sp>
        <p:nvSpPr>
          <p:cNvPr id="7" name="Rectangle 6"/>
          <p:cNvSpPr/>
          <p:nvPr/>
        </p:nvSpPr>
        <p:spPr>
          <a:xfrm>
            <a:off x="2212469" y="6047092"/>
            <a:ext cx="4837149" cy="369332"/>
          </a:xfrm>
          <a:prstGeom prst="rect">
            <a:avLst/>
          </a:prstGeom>
        </p:spPr>
        <p:txBody>
          <a:bodyPr wrap="square">
            <a:spAutoFit/>
          </a:bodyPr>
          <a:lstStyle/>
          <a:p>
            <a:pPr algn="ctr"/>
            <a:r>
              <a:rPr lang="en-US" b="1" dirty="0" smtClean="0">
                <a:solidFill>
                  <a:srgbClr val="C00000"/>
                </a:solidFill>
              </a:rPr>
              <a:t>EXC_RETURN = </a:t>
            </a:r>
            <a:r>
              <a:rPr lang="en-US" b="1" dirty="0" smtClean="0">
                <a:solidFill>
                  <a:srgbClr val="C00000"/>
                </a:solidFill>
                <a:latin typeface="Consolas" panose="020B0609020204030204" pitchFamily="49" charset="0"/>
                <a:cs typeface="Consolas" panose="020B0609020204030204" pitchFamily="49" charset="0"/>
              </a:rPr>
              <a:t>0xFFFFFFF9</a:t>
            </a:r>
            <a:endParaRPr lang="en-US" b="1" dirty="0">
              <a:solidFill>
                <a:srgbClr val="C00000"/>
              </a:solidFill>
              <a:latin typeface="Consolas" panose="020B0609020204030204" pitchFamily="49" charset="0"/>
              <a:cs typeface="Consolas" panose="020B0609020204030204" pitchFamily="49" charset="0"/>
            </a:endParaRPr>
          </a:p>
        </p:txBody>
      </p:sp>
      <p:sp>
        <p:nvSpPr>
          <p:cNvPr id="11" name="Rectangle 10"/>
          <p:cNvSpPr/>
          <p:nvPr/>
        </p:nvSpPr>
        <p:spPr>
          <a:xfrm>
            <a:off x="2229310" y="3255823"/>
            <a:ext cx="4572000" cy="369332"/>
          </a:xfrm>
          <a:prstGeom prst="rect">
            <a:avLst/>
          </a:prstGeom>
        </p:spPr>
        <p:txBody>
          <a:bodyPr>
            <a:spAutoFit/>
          </a:bodyPr>
          <a:lstStyle/>
          <a:p>
            <a:endParaRPr lang="en-US" altLang="zh-CN" dirty="0"/>
          </a:p>
        </p:txBody>
      </p:sp>
      <p:sp>
        <p:nvSpPr>
          <p:cNvPr id="37" name="TextBox 36"/>
          <p:cNvSpPr txBox="1"/>
          <p:nvPr/>
        </p:nvSpPr>
        <p:spPr>
          <a:xfrm>
            <a:off x="1705105" y="2066684"/>
            <a:ext cx="3334410" cy="64633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b="1" dirty="0">
                <a:solidFill>
                  <a:srgbClr val="C00000"/>
                </a:solidFill>
              </a:rPr>
              <a:t>If </a:t>
            </a:r>
            <a:r>
              <a:rPr lang="en-US" altLang="zh-CN" b="1" dirty="0" smtClean="0">
                <a:solidFill>
                  <a:srgbClr val="C00000"/>
                </a:solidFill>
              </a:rPr>
              <a:t>ISR </a:t>
            </a:r>
            <a:r>
              <a:rPr lang="en-US" b="1" dirty="0" smtClean="0">
                <a:solidFill>
                  <a:srgbClr val="C00000"/>
                </a:solidFill>
              </a:rPr>
              <a:t>calls PUSH or POP, </a:t>
            </a:r>
            <a:r>
              <a:rPr lang="en-US" b="1" dirty="0">
                <a:solidFill>
                  <a:srgbClr val="C00000"/>
                </a:solidFill>
              </a:rPr>
              <a:t>the MSP is used.</a:t>
            </a:r>
          </a:p>
        </p:txBody>
      </p:sp>
      <p:cxnSp>
        <p:nvCxnSpPr>
          <p:cNvPr id="38" name="Straight Arrow Connector 37"/>
          <p:cNvCxnSpPr/>
          <p:nvPr/>
        </p:nvCxnSpPr>
        <p:spPr>
          <a:xfrm>
            <a:off x="3305305" y="2590800"/>
            <a:ext cx="187389" cy="780871"/>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5299625" y="2452687"/>
            <a:ext cx="1101175" cy="369332"/>
          </a:xfrm>
          <a:prstGeom prst="rect">
            <a:avLst/>
          </a:prstGeom>
          <a:noFill/>
        </p:spPr>
        <p:txBody>
          <a:bodyPr wrap="square" rtlCol="0">
            <a:spAutoFit/>
          </a:bodyPr>
          <a:lstStyle/>
          <a:p>
            <a:r>
              <a:rPr lang="en-US" b="1" dirty="0" smtClean="0">
                <a:solidFill>
                  <a:schemeClr val="accent1"/>
                </a:solidFill>
              </a:rPr>
              <a:t>ISR Exit</a:t>
            </a:r>
            <a:endParaRPr lang="en-US" b="1" dirty="0">
              <a:solidFill>
                <a:schemeClr val="accent1"/>
              </a:solidFill>
            </a:endParaRPr>
          </a:p>
        </p:txBody>
      </p:sp>
    </p:spTree>
    <p:extLst>
      <p:ext uri="{BB962C8B-B14F-4D97-AF65-F5344CB8AC3E}">
        <p14:creationId xmlns:p14="http://schemas.microsoft.com/office/powerpoint/2010/main" val="261834398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Stacking &amp; </a:t>
            </a:r>
            <a:r>
              <a:rPr lang="en-US" dirty="0" err="1"/>
              <a:t>Unstacking</a:t>
            </a:r>
            <a:endParaRPr lang="en-US" dirty="0"/>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18</a:t>
            </a:fld>
            <a:endParaRPr kumimoji="0" lang="en-US" dirty="0"/>
          </a:p>
        </p:txBody>
      </p:sp>
      <p:cxnSp>
        <p:nvCxnSpPr>
          <p:cNvPr id="6" name="Straight Arrow Connector 5"/>
          <p:cNvCxnSpPr/>
          <p:nvPr/>
        </p:nvCxnSpPr>
        <p:spPr>
          <a:xfrm>
            <a:off x="914400" y="5054263"/>
            <a:ext cx="7010400"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914400" y="4444663"/>
            <a:ext cx="205740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3352800" y="3301663"/>
            <a:ext cx="198120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5715000" y="4435138"/>
            <a:ext cx="2209800" cy="952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V="1">
            <a:off x="2971800" y="3301664"/>
            <a:ext cx="381000" cy="1133474"/>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H="1" flipV="1">
            <a:off x="5334000" y="3301664"/>
            <a:ext cx="381000" cy="1133474"/>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3181350" y="3149263"/>
            <a:ext cx="0" cy="2286000"/>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5524500" y="3149263"/>
            <a:ext cx="0" cy="2286000"/>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4045131" y="2779931"/>
            <a:ext cx="487634" cy="369332"/>
          </a:xfrm>
          <a:prstGeom prst="rect">
            <a:avLst/>
          </a:prstGeom>
          <a:noFill/>
        </p:spPr>
        <p:txBody>
          <a:bodyPr wrap="none" rtlCol="0">
            <a:spAutoFit/>
          </a:bodyPr>
          <a:lstStyle/>
          <a:p>
            <a:r>
              <a:rPr lang="en-US" dirty="0" smtClean="0"/>
              <a:t>ISR</a:t>
            </a:r>
            <a:endParaRPr lang="en-US" dirty="0"/>
          </a:p>
        </p:txBody>
      </p:sp>
      <p:sp>
        <p:nvSpPr>
          <p:cNvPr id="27" name="TextBox 26"/>
          <p:cNvSpPr txBox="1"/>
          <p:nvPr/>
        </p:nvSpPr>
        <p:spPr>
          <a:xfrm>
            <a:off x="3446354" y="5106174"/>
            <a:ext cx="1963845" cy="369332"/>
          </a:xfrm>
          <a:prstGeom prst="rect">
            <a:avLst/>
          </a:prstGeom>
          <a:noFill/>
        </p:spPr>
        <p:txBody>
          <a:bodyPr wrap="square" rtlCol="0">
            <a:spAutoFit/>
          </a:bodyPr>
          <a:lstStyle/>
          <a:p>
            <a:pPr algn="ctr"/>
            <a:r>
              <a:rPr lang="en-US" dirty="0"/>
              <a:t>Handler Mode</a:t>
            </a:r>
          </a:p>
        </p:txBody>
      </p:sp>
      <p:sp>
        <p:nvSpPr>
          <p:cNvPr id="28" name="TextBox 27"/>
          <p:cNvSpPr txBox="1"/>
          <p:nvPr/>
        </p:nvSpPr>
        <p:spPr>
          <a:xfrm>
            <a:off x="5715000" y="5106174"/>
            <a:ext cx="1963845" cy="369332"/>
          </a:xfrm>
          <a:prstGeom prst="rect">
            <a:avLst/>
          </a:prstGeom>
          <a:noFill/>
        </p:spPr>
        <p:txBody>
          <a:bodyPr wrap="square" rtlCol="0">
            <a:spAutoFit/>
          </a:bodyPr>
          <a:lstStyle/>
          <a:p>
            <a:pPr algn="ctr"/>
            <a:r>
              <a:rPr lang="en-US" dirty="0"/>
              <a:t>Thread Mode</a:t>
            </a:r>
          </a:p>
        </p:txBody>
      </p:sp>
      <p:sp>
        <p:nvSpPr>
          <p:cNvPr id="29" name="TextBox 28"/>
          <p:cNvSpPr txBox="1"/>
          <p:nvPr/>
        </p:nvSpPr>
        <p:spPr>
          <a:xfrm>
            <a:off x="1037174" y="5119985"/>
            <a:ext cx="1963845" cy="369332"/>
          </a:xfrm>
          <a:prstGeom prst="rect">
            <a:avLst/>
          </a:prstGeom>
          <a:noFill/>
        </p:spPr>
        <p:txBody>
          <a:bodyPr wrap="square" rtlCol="0">
            <a:spAutoFit/>
          </a:bodyPr>
          <a:lstStyle/>
          <a:p>
            <a:pPr algn="ctr"/>
            <a:r>
              <a:rPr lang="en-US" dirty="0"/>
              <a:t>Thread Mode</a:t>
            </a:r>
          </a:p>
        </p:txBody>
      </p:sp>
      <p:sp>
        <p:nvSpPr>
          <p:cNvPr id="30" name="TextBox 29"/>
          <p:cNvSpPr txBox="1"/>
          <p:nvPr/>
        </p:nvSpPr>
        <p:spPr>
          <a:xfrm>
            <a:off x="1752600" y="3119139"/>
            <a:ext cx="1248419" cy="646331"/>
          </a:xfrm>
          <a:prstGeom prst="rect">
            <a:avLst/>
          </a:prstGeom>
          <a:noFill/>
          <a:ln>
            <a:solidFill>
              <a:schemeClr val="bg1"/>
            </a:solidFill>
          </a:ln>
        </p:spPr>
        <p:txBody>
          <a:bodyPr wrap="none" rtlCol="0">
            <a:spAutoFit/>
          </a:bodyPr>
          <a:lstStyle/>
          <a:p>
            <a:r>
              <a:rPr lang="en-US" b="1" dirty="0">
                <a:solidFill>
                  <a:schemeClr val="accent1"/>
                </a:solidFill>
              </a:rPr>
              <a:t>Interrupt </a:t>
            </a:r>
          </a:p>
          <a:p>
            <a:pPr algn="ctr"/>
            <a:r>
              <a:rPr lang="en-US" b="1" dirty="0">
                <a:solidFill>
                  <a:schemeClr val="accent1"/>
                </a:solidFill>
              </a:rPr>
              <a:t>Signal</a:t>
            </a:r>
          </a:p>
        </p:txBody>
      </p:sp>
      <p:cxnSp>
        <p:nvCxnSpPr>
          <p:cNvPr id="32" name="Straight Arrow Connector 31"/>
          <p:cNvCxnSpPr>
            <a:stCxn id="30" idx="2"/>
          </p:cNvCxnSpPr>
          <p:nvPr/>
        </p:nvCxnSpPr>
        <p:spPr>
          <a:xfrm>
            <a:off x="2376810" y="3765470"/>
            <a:ext cx="594990" cy="669668"/>
          </a:xfrm>
          <a:prstGeom prst="straightConnector1">
            <a:avLst/>
          </a:prstGeom>
          <a:ln w="28575">
            <a:solidFill>
              <a:schemeClr val="accent1"/>
            </a:solidFill>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40" idx="0"/>
          </p:cNvCxnSpPr>
          <p:nvPr/>
        </p:nvCxnSpPr>
        <p:spPr>
          <a:xfrm flipH="1" flipV="1">
            <a:off x="3091475" y="4135489"/>
            <a:ext cx="763418" cy="298782"/>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3258415" y="4434271"/>
            <a:ext cx="1192955" cy="646331"/>
          </a:xfrm>
          <a:prstGeom prst="rect">
            <a:avLst/>
          </a:prstGeom>
          <a:noFill/>
        </p:spPr>
        <p:txBody>
          <a:bodyPr wrap="none" rtlCol="0">
            <a:spAutoFit/>
          </a:bodyPr>
          <a:lstStyle/>
          <a:p>
            <a:r>
              <a:rPr lang="en-US" b="1" dirty="0">
                <a:solidFill>
                  <a:srgbClr val="C00000"/>
                </a:solidFill>
              </a:rPr>
              <a:t>Stacking </a:t>
            </a:r>
          </a:p>
          <a:p>
            <a:r>
              <a:rPr lang="en-US" b="1" dirty="0">
                <a:solidFill>
                  <a:srgbClr val="C00000"/>
                </a:solidFill>
              </a:rPr>
              <a:t>onto PSP</a:t>
            </a:r>
          </a:p>
        </p:txBody>
      </p:sp>
      <p:cxnSp>
        <p:nvCxnSpPr>
          <p:cNvPr id="41" name="Straight Arrow Connector 40"/>
          <p:cNvCxnSpPr/>
          <p:nvPr/>
        </p:nvCxnSpPr>
        <p:spPr>
          <a:xfrm flipH="1">
            <a:off x="5562600" y="3486330"/>
            <a:ext cx="402127" cy="427076"/>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5943600" y="3297199"/>
            <a:ext cx="1386918" cy="646331"/>
          </a:xfrm>
          <a:prstGeom prst="rect">
            <a:avLst/>
          </a:prstGeom>
          <a:noFill/>
        </p:spPr>
        <p:txBody>
          <a:bodyPr wrap="none" rtlCol="0">
            <a:spAutoFit/>
          </a:bodyPr>
          <a:lstStyle/>
          <a:p>
            <a:r>
              <a:rPr lang="en-US" b="1" dirty="0" err="1">
                <a:solidFill>
                  <a:srgbClr val="C00000"/>
                </a:solidFill>
              </a:rPr>
              <a:t>Unstacking</a:t>
            </a:r>
            <a:endParaRPr lang="en-US" b="1" dirty="0">
              <a:solidFill>
                <a:srgbClr val="C00000"/>
              </a:solidFill>
            </a:endParaRPr>
          </a:p>
          <a:p>
            <a:r>
              <a:rPr lang="en-US" b="1" dirty="0">
                <a:solidFill>
                  <a:srgbClr val="C00000"/>
                </a:solidFill>
              </a:rPr>
              <a:t>from PSP</a:t>
            </a:r>
          </a:p>
        </p:txBody>
      </p:sp>
      <p:cxnSp>
        <p:nvCxnSpPr>
          <p:cNvPr id="44" name="Straight Arrow Connector 43"/>
          <p:cNvCxnSpPr/>
          <p:nvPr/>
        </p:nvCxnSpPr>
        <p:spPr>
          <a:xfrm flipH="1">
            <a:off x="5334000" y="2779931"/>
            <a:ext cx="414946" cy="489467"/>
          </a:xfrm>
          <a:prstGeom prst="straightConnector1">
            <a:avLst/>
          </a:prstGeom>
          <a:ln w="28575">
            <a:solidFill>
              <a:schemeClr val="accent1"/>
            </a:solidFill>
            <a:tailEnd type="arrow"/>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5299625" y="2452687"/>
            <a:ext cx="1101175" cy="369332"/>
          </a:xfrm>
          <a:prstGeom prst="rect">
            <a:avLst/>
          </a:prstGeom>
          <a:noFill/>
        </p:spPr>
        <p:txBody>
          <a:bodyPr wrap="square" rtlCol="0">
            <a:spAutoFit/>
          </a:bodyPr>
          <a:lstStyle/>
          <a:p>
            <a:r>
              <a:rPr lang="en-US" b="1" dirty="0" smtClean="0">
                <a:solidFill>
                  <a:schemeClr val="accent1"/>
                </a:solidFill>
              </a:rPr>
              <a:t>ISR Exit</a:t>
            </a:r>
            <a:endParaRPr lang="en-US" b="1" dirty="0">
              <a:solidFill>
                <a:schemeClr val="accent1"/>
              </a:solidFill>
            </a:endParaRPr>
          </a:p>
        </p:txBody>
      </p:sp>
      <p:sp>
        <p:nvSpPr>
          <p:cNvPr id="49" name="TextBox 48"/>
          <p:cNvSpPr txBox="1"/>
          <p:nvPr/>
        </p:nvSpPr>
        <p:spPr>
          <a:xfrm>
            <a:off x="7924800" y="4869597"/>
            <a:ext cx="768867" cy="369332"/>
          </a:xfrm>
          <a:prstGeom prst="rect">
            <a:avLst/>
          </a:prstGeom>
          <a:noFill/>
        </p:spPr>
        <p:txBody>
          <a:bodyPr wrap="square" rtlCol="0">
            <a:spAutoFit/>
          </a:bodyPr>
          <a:lstStyle/>
          <a:p>
            <a:pPr algn="ctr"/>
            <a:r>
              <a:rPr lang="en-US" dirty="0"/>
              <a:t>Time</a:t>
            </a:r>
          </a:p>
        </p:txBody>
      </p:sp>
      <p:sp>
        <p:nvSpPr>
          <p:cNvPr id="5" name="Rectangle 4"/>
          <p:cNvSpPr/>
          <p:nvPr/>
        </p:nvSpPr>
        <p:spPr>
          <a:xfrm>
            <a:off x="1752600" y="5391330"/>
            <a:ext cx="694421" cy="461665"/>
          </a:xfrm>
          <a:prstGeom prst="rect">
            <a:avLst/>
          </a:prstGeom>
        </p:spPr>
        <p:txBody>
          <a:bodyPr wrap="none">
            <a:spAutoFit/>
          </a:bodyPr>
          <a:lstStyle/>
          <a:p>
            <a:r>
              <a:rPr lang="en-US" sz="2400" b="1" dirty="0">
                <a:solidFill>
                  <a:srgbClr val="C00000"/>
                </a:solidFill>
                <a:latin typeface="Consolas"/>
                <a:cs typeface="Consolas"/>
              </a:rPr>
              <a:t>PSP</a:t>
            </a:r>
            <a:endParaRPr lang="en-US" sz="2400" dirty="0">
              <a:solidFill>
                <a:srgbClr val="C00000"/>
              </a:solidFill>
            </a:endParaRPr>
          </a:p>
        </p:txBody>
      </p:sp>
      <p:sp>
        <p:nvSpPr>
          <p:cNvPr id="31" name="Rectangle 30"/>
          <p:cNvSpPr/>
          <p:nvPr/>
        </p:nvSpPr>
        <p:spPr>
          <a:xfrm>
            <a:off x="3181350" y="5391330"/>
            <a:ext cx="2360123" cy="461665"/>
          </a:xfrm>
          <a:prstGeom prst="rect">
            <a:avLst/>
          </a:prstGeom>
        </p:spPr>
        <p:txBody>
          <a:bodyPr wrap="square">
            <a:spAutoFit/>
          </a:bodyPr>
          <a:lstStyle/>
          <a:p>
            <a:pPr algn="ctr"/>
            <a:r>
              <a:rPr lang="en-US" sz="2400" b="1" dirty="0">
                <a:solidFill>
                  <a:srgbClr val="C00000"/>
                </a:solidFill>
                <a:latin typeface="Consolas"/>
                <a:cs typeface="Consolas"/>
              </a:rPr>
              <a:t>MSP</a:t>
            </a:r>
          </a:p>
        </p:txBody>
      </p:sp>
      <p:sp>
        <p:nvSpPr>
          <p:cNvPr id="35" name="Rectangle 34"/>
          <p:cNvSpPr/>
          <p:nvPr/>
        </p:nvSpPr>
        <p:spPr>
          <a:xfrm>
            <a:off x="6447737" y="5391330"/>
            <a:ext cx="694421" cy="461665"/>
          </a:xfrm>
          <a:prstGeom prst="rect">
            <a:avLst/>
          </a:prstGeom>
        </p:spPr>
        <p:txBody>
          <a:bodyPr wrap="none">
            <a:spAutoFit/>
          </a:bodyPr>
          <a:lstStyle/>
          <a:p>
            <a:r>
              <a:rPr lang="en-US" sz="2400" b="1" dirty="0">
                <a:solidFill>
                  <a:srgbClr val="C00000"/>
                </a:solidFill>
                <a:latin typeface="Consolas"/>
                <a:cs typeface="Consolas"/>
              </a:rPr>
              <a:t>PSP</a:t>
            </a:r>
            <a:endParaRPr lang="en-US" sz="2400" dirty="0">
              <a:solidFill>
                <a:srgbClr val="C00000"/>
              </a:solidFill>
            </a:endParaRPr>
          </a:p>
        </p:txBody>
      </p:sp>
      <p:sp>
        <p:nvSpPr>
          <p:cNvPr id="11" name="TextBox 10"/>
          <p:cNvSpPr txBox="1"/>
          <p:nvPr/>
        </p:nvSpPr>
        <p:spPr>
          <a:xfrm>
            <a:off x="1712284" y="2058907"/>
            <a:ext cx="3334410" cy="64633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b="1" dirty="0">
                <a:solidFill>
                  <a:srgbClr val="C00000"/>
                </a:solidFill>
              </a:rPr>
              <a:t>If </a:t>
            </a:r>
            <a:r>
              <a:rPr lang="en-US" altLang="zh-CN" b="1" dirty="0">
                <a:solidFill>
                  <a:srgbClr val="C00000"/>
                </a:solidFill>
              </a:rPr>
              <a:t>ISR </a:t>
            </a:r>
            <a:r>
              <a:rPr lang="en-US" b="1" dirty="0">
                <a:solidFill>
                  <a:srgbClr val="C00000"/>
                </a:solidFill>
              </a:rPr>
              <a:t>calls PUSH or POP, the MSP is used</a:t>
            </a:r>
          </a:p>
        </p:txBody>
      </p:sp>
      <p:cxnSp>
        <p:nvCxnSpPr>
          <p:cNvPr id="13" name="Straight Arrow Connector 12"/>
          <p:cNvCxnSpPr/>
          <p:nvPr/>
        </p:nvCxnSpPr>
        <p:spPr>
          <a:xfrm>
            <a:off x="3285795" y="2520793"/>
            <a:ext cx="187389" cy="780871"/>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37" name="Rectangle 36"/>
          <p:cNvSpPr/>
          <p:nvPr/>
        </p:nvSpPr>
        <p:spPr>
          <a:xfrm>
            <a:off x="304800" y="1099663"/>
            <a:ext cx="8449472" cy="923330"/>
          </a:xfrm>
          <a:prstGeom prst="rect">
            <a:avLst/>
          </a:prstGeom>
        </p:spPr>
        <p:txBody>
          <a:bodyPr wrap="square">
            <a:spAutoFit/>
          </a:bodyPr>
          <a:lstStyle/>
          <a:p>
            <a:r>
              <a:rPr lang="en-US" b="1" dirty="0">
                <a:solidFill>
                  <a:srgbClr val="C00000"/>
                </a:solidFill>
                <a:latin typeface="Consolas"/>
                <a:cs typeface="Consolas"/>
              </a:rPr>
              <a:t>CONTROL[1] = </a:t>
            </a:r>
            <a:r>
              <a:rPr lang="en-US" b="1" dirty="0" smtClean="0">
                <a:solidFill>
                  <a:srgbClr val="C00000"/>
                </a:solidFill>
                <a:latin typeface="Consolas"/>
                <a:cs typeface="Consolas"/>
              </a:rPr>
              <a:t>1 </a:t>
            </a:r>
            <a:r>
              <a:rPr lang="en-US" b="1" dirty="0">
                <a:solidFill>
                  <a:srgbClr val="C00000"/>
                </a:solidFill>
                <a:latin typeface="Consolas"/>
                <a:cs typeface="Consolas"/>
              </a:rPr>
              <a:t>⟹  User program uses </a:t>
            </a:r>
            <a:r>
              <a:rPr lang="en-US" altLang="zh-CN" b="1" dirty="0" smtClean="0">
                <a:solidFill>
                  <a:srgbClr val="C00000"/>
                </a:solidFill>
                <a:latin typeface="Consolas"/>
                <a:cs typeface="Consolas"/>
              </a:rPr>
              <a:t>P</a:t>
            </a:r>
            <a:r>
              <a:rPr lang="en-US" b="1" dirty="0" smtClean="0">
                <a:solidFill>
                  <a:srgbClr val="C00000"/>
                </a:solidFill>
                <a:latin typeface="Consolas"/>
                <a:cs typeface="Consolas"/>
              </a:rPr>
              <a:t>SP</a:t>
            </a:r>
            <a:r>
              <a:rPr lang="en-US" b="1" dirty="0">
                <a:solidFill>
                  <a:srgbClr val="C00000"/>
                </a:solidFill>
                <a:latin typeface="Consolas"/>
                <a:cs typeface="Consolas"/>
              </a:rPr>
              <a:t>;</a:t>
            </a:r>
            <a:r>
              <a:rPr lang="en-US" altLang="zh-CN" b="1" dirty="0">
                <a:solidFill>
                  <a:srgbClr val="C00000"/>
                </a:solidFill>
                <a:latin typeface="Consolas"/>
                <a:cs typeface="Consolas"/>
              </a:rPr>
              <a:t> </a:t>
            </a:r>
          </a:p>
          <a:p>
            <a:r>
              <a:rPr lang="en-US" b="1" dirty="0">
                <a:solidFill>
                  <a:srgbClr val="C00000"/>
                </a:solidFill>
                <a:latin typeface="Consolas"/>
                <a:cs typeface="Consolas"/>
              </a:rPr>
              <a:t>LR is set to </a:t>
            </a:r>
            <a:r>
              <a:rPr lang="en-US" b="1" dirty="0" smtClean="0">
                <a:solidFill>
                  <a:srgbClr val="C00000"/>
                </a:solidFill>
                <a:latin typeface="Consolas"/>
                <a:cs typeface="Consolas"/>
              </a:rPr>
              <a:t>0xFFFFFFFD upon interrupt signal ⟹ </a:t>
            </a:r>
            <a:r>
              <a:rPr lang="en-US" altLang="zh-CN" b="1" dirty="0" smtClean="0">
                <a:solidFill>
                  <a:srgbClr val="C00000"/>
                </a:solidFill>
                <a:latin typeface="Consolas"/>
                <a:cs typeface="Consolas"/>
              </a:rPr>
              <a:t>unstacking from PSP upon interrupt exit</a:t>
            </a:r>
            <a:r>
              <a:rPr lang="en-US" b="1" dirty="0" smtClean="0">
                <a:solidFill>
                  <a:srgbClr val="C00000"/>
                </a:solidFill>
                <a:latin typeface="Consolas"/>
                <a:cs typeface="Consolas"/>
              </a:rPr>
              <a:t>.</a:t>
            </a:r>
            <a:endParaRPr lang="en-US" b="1" dirty="0">
              <a:solidFill>
                <a:srgbClr val="C00000"/>
              </a:solidFill>
            </a:endParaRPr>
          </a:p>
        </p:txBody>
      </p:sp>
      <p:sp>
        <p:nvSpPr>
          <p:cNvPr id="38" name="Rectangle 37"/>
          <p:cNvSpPr/>
          <p:nvPr/>
        </p:nvSpPr>
        <p:spPr>
          <a:xfrm>
            <a:off x="2212469" y="6047092"/>
            <a:ext cx="4837149" cy="369332"/>
          </a:xfrm>
          <a:prstGeom prst="rect">
            <a:avLst/>
          </a:prstGeom>
        </p:spPr>
        <p:txBody>
          <a:bodyPr wrap="square">
            <a:spAutoFit/>
          </a:bodyPr>
          <a:lstStyle/>
          <a:p>
            <a:pPr algn="ctr"/>
            <a:r>
              <a:rPr lang="en-US" b="1" dirty="0" smtClean="0">
                <a:solidFill>
                  <a:srgbClr val="C00000"/>
                </a:solidFill>
              </a:rPr>
              <a:t>EXC_RETURN = </a:t>
            </a:r>
            <a:r>
              <a:rPr lang="en-US" b="1" dirty="0" smtClean="0">
                <a:solidFill>
                  <a:srgbClr val="C00000"/>
                </a:solidFill>
                <a:latin typeface="Consolas" panose="020B0609020204030204" pitchFamily="49" charset="0"/>
                <a:cs typeface="Consolas" panose="020B0609020204030204" pitchFamily="49" charset="0"/>
              </a:rPr>
              <a:t>0xFFFFFFFD</a:t>
            </a:r>
            <a:endParaRPr lang="en-US" b="1" dirty="0">
              <a:solidFill>
                <a:srgbClr val="C00000"/>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75067829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Nested Interrupts</a:t>
            </a:r>
            <a:endParaRPr lang="en-US" dirty="0"/>
          </a:p>
        </p:txBody>
      </p:sp>
      <p:sp>
        <p:nvSpPr>
          <p:cNvPr id="3" name="Slide Number Placeholder 2"/>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19</a:t>
            </a:fld>
            <a:endParaRPr kumimoji="0" lang="en-US" dirty="0"/>
          </a:p>
        </p:txBody>
      </p:sp>
      <p:sp>
        <p:nvSpPr>
          <p:cNvPr id="4" name="Content Placeholder 3"/>
          <p:cNvSpPr>
            <a:spLocks noGrp="1"/>
          </p:cNvSpPr>
          <p:nvPr>
            <p:ph sz="quarter" idx="1"/>
          </p:nvPr>
        </p:nvSpPr>
        <p:spPr>
          <a:xfrm>
            <a:off x="266699" y="4423280"/>
            <a:ext cx="4152901" cy="1813560"/>
          </a:xfrm>
        </p:spPr>
        <p:txBody>
          <a:bodyPr>
            <a:normAutofit fontScale="70000" lnSpcReduction="20000"/>
          </a:bodyPr>
          <a:lstStyle/>
          <a:p>
            <a:r>
              <a:rPr lang="en-US" dirty="0" smtClean="0">
                <a:solidFill>
                  <a:srgbClr val="000000"/>
                </a:solidFill>
                <a:latin typeface="Times-Roman"/>
              </a:rPr>
              <a:t>The user program uses MSP</a:t>
            </a:r>
          </a:p>
          <a:p>
            <a:r>
              <a:rPr lang="en-US" dirty="0" smtClean="0">
                <a:solidFill>
                  <a:srgbClr val="000000"/>
                </a:solidFill>
                <a:latin typeface="Times-Roman"/>
              </a:rPr>
              <a:t>LR is set to 0xFFFFFFF9 when </a:t>
            </a:r>
            <a:r>
              <a:rPr lang="en-US" altLang="zh-CN" dirty="0" smtClean="0">
                <a:solidFill>
                  <a:srgbClr val="000000"/>
                </a:solidFill>
                <a:latin typeface="Times-Roman"/>
              </a:rPr>
              <a:t>ISR</a:t>
            </a:r>
            <a:r>
              <a:rPr lang="en-US" dirty="0" smtClean="0">
                <a:solidFill>
                  <a:srgbClr val="000000"/>
                </a:solidFill>
                <a:latin typeface="Times-Roman"/>
              </a:rPr>
              <a:t> </a:t>
            </a:r>
            <a:r>
              <a:rPr lang="en-US" altLang="zh-CN" dirty="0" smtClean="0">
                <a:solidFill>
                  <a:srgbClr val="000000"/>
                </a:solidFill>
                <a:latin typeface="Times-Roman"/>
              </a:rPr>
              <a:t>#</a:t>
            </a:r>
            <a:r>
              <a:rPr lang="en-US" dirty="0">
                <a:solidFill>
                  <a:srgbClr val="000000"/>
                </a:solidFill>
                <a:latin typeface="Times-Roman"/>
              </a:rPr>
              <a:t>1 is </a:t>
            </a:r>
            <a:r>
              <a:rPr lang="en-US" dirty="0" smtClean="0">
                <a:solidFill>
                  <a:srgbClr val="000000"/>
                </a:solidFill>
                <a:latin typeface="Times-Roman"/>
              </a:rPr>
              <a:t>entered</a:t>
            </a:r>
            <a:r>
              <a:rPr lang="en-US" dirty="0">
                <a:solidFill>
                  <a:srgbClr val="000000"/>
                </a:solidFill>
                <a:latin typeface="Times-Roman"/>
              </a:rPr>
              <a:t> (return to </a:t>
            </a:r>
            <a:r>
              <a:rPr lang="en-US" dirty="0" smtClean="0">
                <a:solidFill>
                  <a:srgbClr val="000000"/>
                </a:solidFill>
                <a:latin typeface="Times-Roman"/>
              </a:rPr>
              <a:t>Thread </a:t>
            </a:r>
            <a:r>
              <a:rPr lang="en-US" dirty="0">
                <a:solidFill>
                  <a:srgbClr val="000000"/>
                </a:solidFill>
                <a:latin typeface="Times-Roman"/>
              </a:rPr>
              <a:t>mode upon exit</a:t>
            </a:r>
            <a:r>
              <a:rPr lang="en-US" dirty="0" smtClean="0">
                <a:solidFill>
                  <a:srgbClr val="000000"/>
                </a:solidFill>
                <a:latin typeface="Times-Roman"/>
              </a:rPr>
              <a:t>) </a:t>
            </a:r>
          </a:p>
          <a:p>
            <a:r>
              <a:rPr lang="en-US" dirty="0" smtClean="0">
                <a:solidFill>
                  <a:srgbClr val="000000"/>
                </a:solidFill>
                <a:latin typeface="Times-Roman"/>
              </a:rPr>
              <a:t>LR </a:t>
            </a:r>
            <a:r>
              <a:rPr lang="en-US" dirty="0">
                <a:solidFill>
                  <a:srgbClr val="000000"/>
                </a:solidFill>
                <a:latin typeface="Times-Roman"/>
              </a:rPr>
              <a:t>is set to 0xFFFFFFF1 when nested ISR #2 is </a:t>
            </a:r>
            <a:r>
              <a:rPr lang="en-US" dirty="0" smtClean="0">
                <a:solidFill>
                  <a:srgbClr val="000000"/>
                </a:solidFill>
                <a:latin typeface="Times-Roman"/>
              </a:rPr>
              <a:t>entered (return </a:t>
            </a:r>
            <a:r>
              <a:rPr lang="en-US" dirty="0">
                <a:solidFill>
                  <a:srgbClr val="000000"/>
                </a:solidFill>
                <a:latin typeface="Times-Roman"/>
              </a:rPr>
              <a:t>to </a:t>
            </a:r>
            <a:r>
              <a:rPr lang="en-US" dirty="0" smtClean="0">
                <a:solidFill>
                  <a:srgbClr val="000000"/>
                </a:solidFill>
                <a:latin typeface="Times-Roman"/>
              </a:rPr>
              <a:t>Handler mode upon exit)</a:t>
            </a:r>
            <a:endParaRPr lang="en-US" dirty="0"/>
          </a:p>
        </p:txBody>
      </p:sp>
      <p:pic>
        <p:nvPicPr>
          <p:cNvPr id="5" name="Picture 4"/>
          <p:cNvPicPr>
            <a:picLocks noChangeAspect="1"/>
          </p:cNvPicPr>
          <p:nvPr/>
        </p:nvPicPr>
        <p:blipFill>
          <a:blip r:embed="rId2"/>
          <a:stretch>
            <a:fillRect/>
          </a:stretch>
        </p:blipFill>
        <p:spPr>
          <a:xfrm>
            <a:off x="76200" y="1295400"/>
            <a:ext cx="4435963" cy="2975480"/>
          </a:xfrm>
          <a:prstGeom prst="rect">
            <a:avLst/>
          </a:prstGeom>
        </p:spPr>
      </p:pic>
      <p:pic>
        <p:nvPicPr>
          <p:cNvPr id="6" name="Picture 5"/>
          <p:cNvPicPr>
            <a:picLocks noChangeAspect="1"/>
          </p:cNvPicPr>
          <p:nvPr/>
        </p:nvPicPr>
        <p:blipFill>
          <a:blip r:embed="rId3"/>
          <a:stretch>
            <a:fillRect/>
          </a:stretch>
        </p:blipFill>
        <p:spPr>
          <a:xfrm>
            <a:off x="4476994" y="1295399"/>
            <a:ext cx="4499980" cy="2975481"/>
          </a:xfrm>
          <a:prstGeom prst="rect">
            <a:avLst/>
          </a:prstGeom>
        </p:spPr>
      </p:pic>
      <p:sp>
        <p:nvSpPr>
          <p:cNvPr id="8" name="Content Placeholder 3"/>
          <p:cNvSpPr txBox="1">
            <a:spLocks/>
          </p:cNvSpPr>
          <p:nvPr/>
        </p:nvSpPr>
        <p:spPr>
          <a:xfrm>
            <a:off x="4734671" y="4423281"/>
            <a:ext cx="4054963" cy="1813560"/>
          </a:xfrm>
          <a:prstGeom prst="rect">
            <a:avLst/>
          </a:prstGeom>
        </p:spPr>
        <p:txBody>
          <a:bodyPr vert="horz">
            <a:normAutofit fontScale="77500" lnSpcReduction="20000"/>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r>
              <a:rPr lang="en-US" dirty="0" smtClean="0">
                <a:solidFill>
                  <a:srgbClr val="000000"/>
                </a:solidFill>
                <a:latin typeface="Times-Roman"/>
              </a:rPr>
              <a:t>The user program uses PSP; LR is set to 0xFFFFFFFD when ISR #1 is entered; LR is set to 0xFFFFFFF1 when nested ISR #2 is </a:t>
            </a:r>
            <a:r>
              <a:rPr lang="en-US" dirty="0">
                <a:solidFill>
                  <a:srgbClr val="000000"/>
                </a:solidFill>
                <a:latin typeface="Times-Roman"/>
              </a:rPr>
              <a:t>entered (return to handler mode upon exit).</a:t>
            </a:r>
            <a:endParaRPr lang="en-US" dirty="0" smtClean="0"/>
          </a:p>
          <a:p>
            <a:endParaRPr lang="en-US" dirty="0"/>
          </a:p>
        </p:txBody>
      </p:sp>
    </p:spTree>
    <p:extLst>
      <p:ext uri="{BB962C8B-B14F-4D97-AF65-F5344CB8AC3E}">
        <p14:creationId xmlns:p14="http://schemas.microsoft.com/office/powerpoint/2010/main" val="215304268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result for waiting for phone c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1884" y="2000250"/>
            <a:ext cx="2931241" cy="302895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a:t>Polling </a:t>
            </a:r>
            <a:r>
              <a:rPr lang="en-US" i="1" dirty="0" err="1"/>
              <a:t>vs</a:t>
            </a:r>
            <a:r>
              <a:rPr lang="en-US" dirty="0"/>
              <a:t> Interrupt</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2</a:t>
            </a:fld>
            <a:endParaRPr kumimoji="0" lang="en-US" dirty="0"/>
          </a:p>
        </p:txBody>
      </p:sp>
      <p:sp>
        <p:nvSpPr>
          <p:cNvPr id="8" name="TextBox 7"/>
          <p:cNvSpPr txBox="1"/>
          <p:nvPr/>
        </p:nvSpPr>
        <p:spPr>
          <a:xfrm>
            <a:off x="5638800" y="1801101"/>
            <a:ext cx="2215844" cy="19620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350" dirty="0">
                <a:latin typeface="Consolas" panose="020B0609020204030204" pitchFamily="49" charset="0"/>
                <a:cs typeface="Arial" panose="020B0604020202020204" pitchFamily="34" charset="0"/>
              </a:rPr>
              <a:t>// Polling method</a:t>
            </a:r>
          </a:p>
          <a:p>
            <a:r>
              <a:rPr lang="en-US" sz="1350" dirty="0">
                <a:latin typeface="Consolas" panose="020B0609020204030204" pitchFamily="49" charset="0"/>
                <a:cs typeface="Arial" panose="020B0604020202020204" pitchFamily="34" charset="0"/>
              </a:rPr>
              <a:t>while (1) {</a:t>
            </a:r>
          </a:p>
          <a:p>
            <a:r>
              <a:rPr lang="en-US" sz="1350" dirty="0">
                <a:latin typeface="Consolas" panose="020B0609020204030204" pitchFamily="49" charset="0"/>
                <a:cs typeface="Arial" panose="020B0604020202020204" pitchFamily="34" charset="0"/>
              </a:rPr>
              <a:t>    </a:t>
            </a:r>
            <a:r>
              <a:rPr lang="en-US" sz="1350" dirty="0" err="1">
                <a:latin typeface="Consolas" panose="020B0609020204030204" pitchFamily="49" charset="0"/>
                <a:cs typeface="Arial" panose="020B0604020202020204" pitchFamily="34" charset="0"/>
              </a:rPr>
              <a:t>read_button_input</a:t>
            </a:r>
            <a:r>
              <a:rPr lang="en-US" sz="1350" dirty="0">
                <a:latin typeface="Consolas" panose="020B0609020204030204" pitchFamily="49" charset="0"/>
                <a:cs typeface="Arial" panose="020B0604020202020204" pitchFamily="34" charset="0"/>
              </a:rPr>
              <a:t>;</a:t>
            </a:r>
          </a:p>
          <a:p>
            <a:r>
              <a:rPr lang="en-US" sz="1350" dirty="0">
                <a:latin typeface="Consolas" panose="020B0609020204030204" pitchFamily="49" charset="0"/>
                <a:cs typeface="Arial" panose="020B0604020202020204" pitchFamily="34" charset="0"/>
              </a:rPr>
              <a:t>    if (pushed)</a:t>
            </a:r>
          </a:p>
          <a:p>
            <a:r>
              <a:rPr lang="en-US" sz="1350" dirty="0">
                <a:latin typeface="Consolas" panose="020B0609020204030204" pitchFamily="49" charset="0"/>
                <a:cs typeface="Arial" panose="020B0604020202020204" pitchFamily="34" charset="0"/>
              </a:rPr>
              <a:t>        exit;</a:t>
            </a:r>
          </a:p>
          <a:p>
            <a:r>
              <a:rPr lang="en-US" sz="1350" dirty="0">
                <a:latin typeface="Consolas" panose="020B0609020204030204" pitchFamily="49" charset="0"/>
                <a:cs typeface="Arial" panose="020B0604020202020204" pitchFamily="34" charset="0"/>
              </a:rPr>
              <a:t>}</a:t>
            </a:r>
          </a:p>
          <a:p>
            <a:endParaRPr lang="en-US" sz="1350" dirty="0">
              <a:latin typeface="Consolas" panose="020B0609020204030204" pitchFamily="49" charset="0"/>
              <a:cs typeface="Arial" panose="020B0604020202020204" pitchFamily="34" charset="0"/>
            </a:endParaRPr>
          </a:p>
          <a:p>
            <a:r>
              <a:rPr lang="en-US" sz="1350" dirty="0" err="1">
                <a:latin typeface="Consolas" panose="020B0609020204030204" pitchFamily="49" charset="0"/>
                <a:cs typeface="Arial" panose="020B0604020202020204" pitchFamily="34" charset="0"/>
              </a:rPr>
              <a:t>turn_on_LED</a:t>
            </a:r>
            <a:r>
              <a:rPr lang="en-US" sz="1350" dirty="0">
                <a:latin typeface="Consolas" panose="020B0609020204030204" pitchFamily="49" charset="0"/>
                <a:cs typeface="Arial" panose="020B0604020202020204" pitchFamily="34" charset="0"/>
              </a:rPr>
              <a:t>;</a:t>
            </a:r>
          </a:p>
        </p:txBody>
      </p:sp>
      <p:sp>
        <p:nvSpPr>
          <p:cNvPr id="22" name="TextBox 21"/>
          <p:cNvSpPr txBox="1"/>
          <p:nvPr/>
        </p:nvSpPr>
        <p:spPr>
          <a:xfrm>
            <a:off x="5633437" y="3815454"/>
            <a:ext cx="2215844" cy="15465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endParaRPr lang="en-US" sz="1350" dirty="0">
              <a:latin typeface="Consolas" panose="020B0609020204030204" pitchFamily="49" charset="0"/>
              <a:cs typeface="Arial" panose="020B0604020202020204" pitchFamily="34" charset="0"/>
            </a:endParaRPr>
          </a:p>
          <a:p>
            <a:r>
              <a:rPr lang="en-US" sz="1350" dirty="0">
                <a:latin typeface="Consolas" panose="020B0609020204030204" pitchFamily="49" charset="0"/>
                <a:cs typeface="Arial" panose="020B0604020202020204" pitchFamily="34" charset="0"/>
              </a:rPr>
              <a:t>// Interrupt method</a:t>
            </a:r>
          </a:p>
          <a:p>
            <a:r>
              <a:rPr lang="en-US" sz="1350" dirty="0" err="1">
                <a:latin typeface="Consolas" panose="020B0609020204030204" pitchFamily="49" charset="0"/>
                <a:cs typeface="Arial" panose="020B0604020202020204" pitchFamily="34" charset="0"/>
              </a:rPr>
              <a:t>interrupt_handler</a:t>
            </a:r>
            <a:r>
              <a:rPr lang="en-US" sz="1350" dirty="0">
                <a:latin typeface="Consolas" panose="020B0609020204030204" pitchFamily="49" charset="0"/>
                <a:cs typeface="Arial" panose="020B0604020202020204" pitchFamily="34" charset="0"/>
              </a:rPr>
              <a:t>(){</a:t>
            </a:r>
          </a:p>
          <a:p>
            <a:r>
              <a:rPr lang="en-US" sz="1350" dirty="0">
                <a:latin typeface="Consolas" panose="020B0609020204030204" pitchFamily="49" charset="0"/>
                <a:cs typeface="Arial" panose="020B0604020202020204" pitchFamily="34" charset="0"/>
              </a:rPr>
              <a:t> </a:t>
            </a:r>
            <a:r>
              <a:rPr lang="en-US" sz="1350" dirty="0" err="1">
                <a:latin typeface="Consolas" panose="020B0609020204030204" pitchFamily="49" charset="0"/>
                <a:cs typeface="Arial" panose="020B0604020202020204" pitchFamily="34" charset="0"/>
              </a:rPr>
              <a:t>turn_on_LED</a:t>
            </a:r>
            <a:r>
              <a:rPr lang="en-US" sz="1350" dirty="0">
                <a:latin typeface="Consolas" panose="020B0609020204030204" pitchFamily="49" charset="0"/>
                <a:cs typeface="Arial" panose="020B0604020202020204" pitchFamily="34" charset="0"/>
              </a:rPr>
              <a:t>;</a:t>
            </a:r>
          </a:p>
          <a:p>
            <a:r>
              <a:rPr lang="en-US" sz="1350" dirty="0">
                <a:latin typeface="Consolas" panose="020B0609020204030204" pitchFamily="49" charset="0"/>
                <a:cs typeface="Arial" panose="020B0604020202020204" pitchFamily="34" charset="0"/>
              </a:rPr>
              <a:t> exit;</a:t>
            </a:r>
          </a:p>
          <a:p>
            <a:r>
              <a:rPr lang="en-US" sz="1350" dirty="0">
                <a:latin typeface="Consolas" panose="020B0609020204030204" pitchFamily="49" charset="0"/>
                <a:cs typeface="Arial" panose="020B0604020202020204" pitchFamily="34" charset="0"/>
              </a:rPr>
              <a:t>}</a:t>
            </a:r>
          </a:p>
          <a:p>
            <a:endParaRPr lang="en-US" sz="1350" dirty="0">
              <a:latin typeface="Consolas" panose="020B0609020204030204" pitchFamily="49" charset="0"/>
              <a:cs typeface="Arial" panose="020B0604020202020204" pitchFamily="34" charset="0"/>
            </a:endParaRPr>
          </a:p>
        </p:txBody>
      </p:sp>
      <p:sp>
        <p:nvSpPr>
          <p:cNvPr id="23" name="TextBox 22"/>
          <p:cNvSpPr txBox="1"/>
          <p:nvPr/>
        </p:nvSpPr>
        <p:spPr>
          <a:xfrm>
            <a:off x="3048000" y="1861072"/>
            <a:ext cx="2115471" cy="3108543"/>
          </a:xfrm>
          <a:prstGeom prst="rect">
            <a:avLst/>
          </a:prstGeom>
          <a:noFill/>
        </p:spPr>
        <p:txBody>
          <a:bodyPr wrap="square" rtlCol="0">
            <a:spAutoFit/>
          </a:bodyPr>
          <a:lstStyle/>
          <a:p>
            <a:r>
              <a:rPr lang="en-US" sz="1400" dirty="0"/>
              <a:t>Suppose you are waiting for an important phone </a:t>
            </a:r>
            <a:r>
              <a:rPr lang="en-US" sz="1400" dirty="0" smtClean="0"/>
              <a:t>call.</a:t>
            </a:r>
          </a:p>
          <a:p>
            <a:endParaRPr lang="en-US" sz="1400" dirty="0"/>
          </a:p>
          <a:p>
            <a:r>
              <a:rPr lang="en-US" sz="1400" b="1" dirty="0" smtClean="0">
                <a:solidFill>
                  <a:srgbClr val="0000FF"/>
                </a:solidFill>
              </a:rPr>
              <a:t>Polling</a:t>
            </a:r>
            <a:r>
              <a:rPr lang="en-US" sz="1400" dirty="0" smtClean="0"/>
              <a:t>: </a:t>
            </a:r>
          </a:p>
          <a:p>
            <a:r>
              <a:rPr lang="en-US" sz="1400" dirty="0" smtClean="0"/>
              <a:t>You </a:t>
            </a:r>
            <a:r>
              <a:rPr lang="en-US" sz="1400" dirty="0" smtClean="0">
                <a:solidFill>
                  <a:srgbClr val="C00000"/>
                </a:solidFill>
              </a:rPr>
              <a:t>pick up the phone every three seco</a:t>
            </a:r>
            <a:r>
              <a:rPr lang="en-US" sz="1400" dirty="0" smtClean="0">
                <a:solidFill>
                  <a:srgbClr val="FF0000"/>
                </a:solidFill>
              </a:rPr>
              <a:t>nds </a:t>
            </a:r>
            <a:r>
              <a:rPr lang="en-US" sz="1400" dirty="0" smtClean="0"/>
              <a:t>to check whether you are getting a call.</a:t>
            </a:r>
          </a:p>
          <a:p>
            <a:endParaRPr lang="en-US" sz="1400" dirty="0" smtClean="0"/>
          </a:p>
          <a:p>
            <a:r>
              <a:rPr lang="en-US" sz="1400" b="1" dirty="0" smtClean="0">
                <a:solidFill>
                  <a:srgbClr val="0000FF"/>
                </a:solidFill>
              </a:rPr>
              <a:t>Interrupt</a:t>
            </a:r>
            <a:r>
              <a:rPr lang="en-US" sz="1400" dirty="0" smtClean="0"/>
              <a:t>:</a:t>
            </a:r>
          </a:p>
          <a:p>
            <a:r>
              <a:rPr lang="en-US" sz="1400" dirty="0" smtClean="0"/>
              <a:t>Do whatever you should do and pick up the phone </a:t>
            </a:r>
            <a:r>
              <a:rPr lang="en-US" sz="1400" dirty="0" smtClean="0">
                <a:solidFill>
                  <a:srgbClr val="C00000"/>
                </a:solidFill>
              </a:rPr>
              <a:t>when it rings</a:t>
            </a:r>
            <a:r>
              <a:rPr lang="en-US" sz="1400" dirty="0" smtClean="0"/>
              <a:t>. </a:t>
            </a:r>
            <a:endParaRPr lang="en-US" sz="1400" dirty="0"/>
          </a:p>
        </p:txBody>
      </p:sp>
    </p:spTree>
    <p:extLst>
      <p:ext uri="{BB962C8B-B14F-4D97-AF65-F5344CB8AC3E}">
        <p14:creationId xmlns:p14="http://schemas.microsoft.com/office/powerpoint/2010/main" val="33942396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2"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Slide Number Placeholder 2"/>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20</a:t>
            </a:fld>
            <a:endParaRPr kumimoji="0" lang="en-US"/>
          </a:p>
        </p:txBody>
      </p:sp>
      <p:sp>
        <p:nvSpPr>
          <p:cNvPr id="4" name="Content Placeholder 3"/>
          <p:cNvSpPr>
            <a:spLocks noGrp="1"/>
          </p:cNvSpPr>
          <p:nvPr>
            <p:ph sz="quarter" idx="1"/>
          </p:nvPr>
        </p:nvSpPr>
        <p:spPr>
          <a:xfrm>
            <a:off x="457200" y="1219200"/>
            <a:ext cx="8229600" cy="4937760"/>
          </a:xfrm>
        </p:spPr>
        <p:txBody>
          <a:bodyPr>
            <a:normAutofit/>
          </a:bodyPr>
          <a:lstStyle/>
          <a:p>
            <a:pPr marL="0" indent="0" algn="ctr">
              <a:buNone/>
            </a:pPr>
            <a:r>
              <a:rPr lang="en-US" altLang="zh-CN" sz="4800" dirty="0" smtClean="0"/>
              <a:t>An example to illustrate stacking and unstacking</a:t>
            </a:r>
          </a:p>
          <a:p>
            <a:pPr marL="0" indent="0" algn="ctr">
              <a:buNone/>
            </a:pPr>
            <a:r>
              <a:rPr lang="en-US" sz="4800" dirty="0" smtClean="0"/>
              <a:t>(assuming MSP is used by the main program)</a:t>
            </a:r>
            <a:endParaRPr lang="en-US" sz="4800" dirty="0"/>
          </a:p>
        </p:txBody>
      </p:sp>
    </p:spTree>
    <p:extLst>
      <p:ext uri="{BB962C8B-B14F-4D97-AF65-F5344CB8AC3E}">
        <p14:creationId xmlns:p14="http://schemas.microsoft.com/office/powerpoint/2010/main" val="183752934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76200"/>
            <a:ext cx="8229600" cy="914400"/>
          </a:xfrm>
        </p:spPr>
        <p:txBody>
          <a:bodyPr/>
          <a:lstStyle/>
          <a:p>
            <a:r>
              <a:rPr lang="en-GB" dirty="0"/>
              <a:t>Interrupt: Stacking &amp; </a:t>
            </a:r>
            <a:r>
              <a:rPr lang="en-GB" dirty="0" err="1"/>
              <a:t>Unstacking</a:t>
            </a:r>
            <a:endParaRPr lang="en-GB" baseline="30000" dirty="0"/>
          </a:p>
        </p:txBody>
      </p:sp>
      <p:sp>
        <p:nvSpPr>
          <p:cNvPr id="4" name="Content Placeholder 3"/>
          <p:cNvSpPr>
            <a:spLocks noGrp="1"/>
          </p:cNvSpPr>
          <p:nvPr>
            <p:ph sz="half" idx="1"/>
          </p:nvPr>
        </p:nvSpPr>
        <p:spPr>
          <a:xfrm>
            <a:off x="63500" y="1295400"/>
            <a:ext cx="2971800" cy="4953000"/>
          </a:xfrm>
        </p:spPr>
        <p:style>
          <a:lnRef idx="2">
            <a:schemeClr val="accent1"/>
          </a:lnRef>
          <a:fillRef idx="1">
            <a:schemeClr val="lt1"/>
          </a:fillRef>
          <a:effectRef idx="0">
            <a:schemeClr val="accent1"/>
          </a:effectRef>
          <a:fontRef idx="minor">
            <a:schemeClr val="dk1"/>
          </a:fontRef>
        </p:style>
        <p:txBody>
          <a:bodyPr>
            <a:noAutofit/>
          </a:bodyPr>
          <a:lstStyle/>
          <a:p>
            <a:pPr>
              <a:buNone/>
            </a:pPr>
            <a:r>
              <a:rPr lang="en-GB" sz="1500" b="1" dirty="0">
                <a:solidFill>
                  <a:srgbClr val="000000"/>
                </a:solidFill>
                <a:latin typeface="Courier New" pitchFamily="49" charset="0"/>
                <a:cs typeface="Courier New" pitchFamily="49" charset="0"/>
              </a:rPr>
              <a:t>__main PROC</a:t>
            </a:r>
          </a:p>
          <a:p>
            <a:pPr>
              <a:buNone/>
            </a:pPr>
            <a:r>
              <a:rPr lang="en-GB" sz="1500" b="1" dirty="0">
                <a:solidFill>
                  <a:srgbClr val="000000"/>
                </a:solidFill>
                <a:latin typeface="Courier New" pitchFamily="49" charset="0"/>
                <a:cs typeface="Courier New" pitchFamily="49" charset="0"/>
              </a:rPr>
              <a:t>  …</a:t>
            </a:r>
          </a:p>
          <a:p>
            <a:pPr>
              <a:buNone/>
            </a:pPr>
            <a:r>
              <a:rPr lang="en-GB" sz="1500" b="1" dirty="0">
                <a:solidFill>
                  <a:srgbClr val="FF0000"/>
                </a:solidFill>
                <a:latin typeface="Courier New" pitchFamily="49" charset="0"/>
                <a:cs typeface="Courier New" pitchFamily="49" charset="0"/>
              </a:rPr>
              <a:t>  MOV r3,#0</a:t>
            </a:r>
          </a:p>
          <a:p>
            <a:pPr>
              <a:buNone/>
            </a:pPr>
            <a:r>
              <a:rPr lang="en-GB" sz="1500" b="1" dirty="0">
                <a:solidFill>
                  <a:srgbClr val="000000"/>
                </a:solidFill>
                <a:latin typeface="Courier New" pitchFamily="49" charset="0"/>
                <a:cs typeface="Courier New" pitchFamily="49" charset="0"/>
              </a:rPr>
              <a:t>  …</a:t>
            </a:r>
          </a:p>
          <a:p>
            <a:pPr>
              <a:buNone/>
            </a:pPr>
            <a:r>
              <a:rPr lang="en-GB" sz="1500" b="1" dirty="0">
                <a:solidFill>
                  <a:srgbClr val="000000"/>
                </a:solidFill>
                <a:latin typeface="Courier New" pitchFamily="49" charset="0"/>
                <a:cs typeface="Courier New" pitchFamily="49" charset="0"/>
              </a:rPr>
              <a:t>  ENDP</a:t>
            </a:r>
          </a:p>
          <a:p>
            <a:pPr>
              <a:buNone/>
            </a:pPr>
            <a:endParaRPr lang="en-GB" sz="1500" b="1" dirty="0">
              <a:solidFill>
                <a:srgbClr val="000000"/>
              </a:solidFill>
              <a:latin typeface="Courier New" pitchFamily="49" charset="0"/>
              <a:cs typeface="Courier New" pitchFamily="49" charset="0"/>
            </a:endParaRPr>
          </a:p>
          <a:p>
            <a:pPr>
              <a:buNone/>
            </a:pPr>
            <a:r>
              <a:rPr lang="en-US" sz="1500" b="1" dirty="0" err="1">
                <a:solidFill>
                  <a:srgbClr val="3366FF"/>
                </a:solidFill>
                <a:latin typeface="Courier New" pitchFamily="49" charset="0"/>
                <a:cs typeface="Courier New" pitchFamily="49" charset="0"/>
              </a:rPr>
              <a:t>SysTick_Handler</a:t>
            </a:r>
            <a:r>
              <a:rPr lang="en-US" sz="1500" b="1" dirty="0">
                <a:solidFill>
                  <a:srgbClr val="000000"/>
                </a:solidFill>
                <a:latin typeface="Courier New" pitchFamily="49" charset="0"/>
                <a:cs typeface="Courier New" pitchFamily="49" charset="0"/>
              </a:rPr>
              <a:t> PROC</a:t>
            </a:r>
          </a:p>
          <a:p>
            <a:pPr>
              <a:buNone/>
            </a:pPr>
            <a:r>
              <a:rPr lang="en-US" sz="1500" b="1" dirty="0">
                <a:solidFill>
                  <a:srgbClr val="000000"/>
                </a:solidFill>
                <a:latin typeface="Courier New" pitchFamily="49" charset="0"/>
                <a:cs typeface="Courier New" pitchFamily="49" charset="0"/>
              </a:rPr>
              <a:t>  EXPORT </a:t>
            </a:r>
            <a:r>
              <a:rPr lang="en-US" sz="1500" b="1" dirty="0" err="1">
                <a:solidFill>
                  <a:srgbClr val="000000"/>
                </a:solidFill>
                <a:latin typeface="Courier New" pitchFamily="49" charset="0"/>
                <a:cs typeface="Courier New" pitchFamily="49" charset="0"/>
              </a:rPr>
              <a:t>SysTick_Handler</a:t>
            </a:r>
            <a:endParaRPr lang="en-US" sz="1500" b="1" dirty="0">
              <a:solidFill>
                <a:srgbClr val="000000"/>
              </a:solidFill>
              <a:latin typeface="Courier New" pitchFamily="49" charset="0"/>
              <a:cs typeface="Courier New" pitchFamily="49" charset="0"/>
            </a:endParaRPr>
          </a:p>
          <a:p>
            <a:pPr>
              <a:buNone/>
            </a:pPr>
            <a:r>
              <a:rPr lang="en-US" sz="1500" b="1" dirty="0">
                <a:solidFill>
                  <a:srgbClr val="000000"/>
                </a:solidFill>
                <a:latin typeface="Courier New" pitchFamily="49" charset="0"/>
                <a:cs typeface="Courier New" pitchFamily="49" charset="0"/>
              </a:rPr>
              <a:t>  ADD r3, #1</a:t>
            </a:r>
          </a:p>
          <a:p>
            <a:pPr>
              <a:buNone/>
            </a:pPr>
            <a:r>
              <a:rPr lang="en-US" sz="1500" b="1" dirty="0">
                <a:solidFill>
                  <a:srgbClr val="000000"/>
                </a:solidFill>
                <a:latin typeface="Courier New" pitchFamily="49" charset="0"/>
                <a:cs typeface="Courier New" pitchFamily="49" charset="0"/>
              </a:rPr>
              <a:t>  ADD r4, #1</a:t>
            </a:r>
          </a:p>
          <a:p>
            <a:pPr>
              <a:buNone/>
            </a:pPr>
            <a:r>
              <a:rPr lang="en-US" sz="1500" b="1" dirty="0">
                <a:solidFill>
                  <a:srgbClr val="000000"/>
                </a:solidFill>
                <a:latin typeface="Courier New" pitchFamily="49" charset="0"/>
                <a:cs typeface="Courier New" pitchFamily="49" charset="0"/>
              </a:rPr>
              <a:t>  BX  </a:t>
            </a:r>
            <a:r>
              <a:rPr lang="en-US" sz="1500" b="1" dirty="0" err="1">
                <a:solidFill>
                  <a:srgbClr val="000000"/>
                </a:solidFill>
                <a:latin typeface="Courier New" pitchFamily="49" charset="0"/>
                <a:cs typeface="Courier New" pitchFamily="49" charset="0"/>
              </a:rPr>
              <a:t>lr</a:t>
            </a:r>
            <a:endParaRPr lang="en-US" sz="1500" b="1" dirty="0">
              <a:solidFill>
                <a:srgbClr val="000000"/>
              </a:solidFill>
              <a:latin typeface="Courier New" pitchFamily="49" charset="0"/>
              <a:cs typeface="Courier New" pitchFamily="49" charset="0"/>
            </a:endParaRPr>
          </a:p>
          <a:p>
            <a:pPr>
              <a:buNone/>
            </a:pPr>
            <a:r>
              <a:rPr lang="en-US" sz="1500" b="1" dirty="0">
                <a:solidFill>
                  <a:srgbClr val="000000"/>
                </a:solidFill>
                <a:latin typeface="Courier New" pitchFamily="49" charset="0"/>
                <a:cs typeface="Courier New" pitchFamily="49" charset="0"/>
              </a:rPr>
              <a:t>  ENDP</a:t>
            </a:r>
            <a:endParaRPr lang="en-GB" sz="1500" b="1" dirty="0">
              <a:solidFill>
                <a:srgbClr val="000000"/>
              </a:solidFill>
              <a:latin typeface="Courier New" pitchFamily="49" charset="0"/>
              <a:cs typeface="Courier New" pitchFamily="49" charset="0"/>
            </a:endParaRPr>
          </a:p>
          <a:p>
            <a:pPr>
              <a:buNone/>
            </a:pPr>
            <a:r>
              <a:rPr lang="en-GB" sz="1500" b="1" dirty="0">
                <a:solidFill>
                  <a:srgbClr val="000000"/>
                </a:solidFill>
                <a:latin typeface="Courier New" pitchFamily="49" charset="0"/>
                <a:cs typeface="Courier New" pitchFamily="49" charset="0"/>
              </a:rPr>
              <a:t>  </a:t>
            </a:r>
          </a:p>
        </p:txBody>
      </p:sp>
      <p:sp>
        <p:nvSpPr>
          <p:cNvPr id="30" name="Rectangle 29"/>
          <p:cNvSpPr/>
          <p:nvPr/>
        </p:nvSpPr>
        <p:spPr>
          <a:xfrm>
            <a:off x="6228184" y="40672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solidFill>
                <a:schemeClr val="tx1"/>
              </a:solidFill>
            </a:endParaRPr>
          </a:p>
        </p:txBody>
      </p:sp>
      <p:sp>
        <p:nvSpPr>
          <p:cNvPr id="31" name="TextBox 30"/>
          <p:cNvSpPr txBox="1"/>
          <p:nvPr/>
        </p:nvSpPr>
        <p:spPr>
          <a:xfrm>
            <a:off x="7524328" y="4067200"/>
            <a:ext cx="1368152" cy="338554"/>
          </a:xfrm>
          <a:prstGeom prst="rect">
            <a:avLst/>
          </a:prstGeom>
          <a:noFill/>
        </p:spPr>
        <p:txBody>
          <a:bodyPr wrap="square" rtlCol="0">
            <a:spAutoFit/>
          </a:bodyPr>
          <a:lstStyle/>
          <a:p>
            <a:pPr algn="ctr"/>
            <a:r>
              <a:rPr lang="en-GB" sz="1600" dirty="0">
                <a:latin typeface="Consolas"/>
                <a:cs typeface="Consolas"/>
              </a:rPr>
              <a:t>0x200001E0</a:t>
            </a:r>
          </a:p>
        </p:txBody>
      </p:sp>
      <p:sp>
        <p:nvSpPr>
          <p:cNvPr id="32" name="TextBox 31"/>
          <p:cNvSpPr txBox="1"/>
          <p:nvPr/>
        </p:nvSpPr>
        <p:spPr>
          <a:xfrm>
            <a:off x="7524328" y="4427240"/>
            <a:ext cx="1368152" cy="338554"/>
          </a:xfrm>
          <a:prstGeom prst="rect">
            <a:avLst/>
          </a:prstGeom>
          <a:noFill/>
        </p:spPr>
        <p:txBody>
          <a:bodyPr wrap="square" rtlCol="0">
            <a:spAutoFit/>
          </a:bodyPr>
          <a:lstStyle/>
          <a:p>
            <a:pPr algn="ctr"/>
            <a:r>
              <a:rPr lang="en-GB" sz="1600" dirty="0">
                <a:latin typeface="Consolas"/>
                <a:cs typeface="Consolas"/>
              </a:rPr>
              <a:t>0x200001DC</a:t>
            </a:r>
          </a:p>
        </p:txBody>
      </p:sp>
      <p:sp>
        <p:nvSpPr>
          <p:cNvPr id="33" name="TextBox 32"/>
          <p:cNvSpPr txBox="1"/>
          <p:nvPr/>
        </p:nvSpPr>
        <p:spPr>
          <a:xfrm>
            <a:off x="7524328" y="2987080"/>
            <a:ext cx="1368152" cy="338554"/>
          </a:xfrm>
          <a:prstGeom prst="rect">
            <a:avLst/>
          </a:prstGeom>
          <a:noFill/>
        </p:spPr>
        <p:txBody>
          <a:bodyPr wrap="square" rtlCol="0">
            <a:spAutoFit/>
          </a:bodyPr>
          <a:lstStyle/>
          <a:p>
            <a:pPr algn="ctr"/>
            <a:r>
              <a:rPr lang="en-GB" sz="1600" dirty="0">
                <a:latin typeface="Consolas"/>
                <a:cs typeface="Consolas"/>
              </a:rPr>
              <a:t>0x200001EC</a:t>
            </a:r>
          </a:p>
        </p:txBody>
      </p:sp>
      <p:sp>
        <p:nvSpPr>
          <p:cNvPr id="36" name="Rectangle 35"/>
          <p:cNvSpPr/>
          <p:nvPr/>
        </p:nvSpPr>
        <p:spPr>
          <a:xfrm>
            <a:off x="6228184" y="442724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solidFill>
                <a:schemeClr val="tx1"/>
              </a:solidFill>
            </a:endParaRPr>
          </a:p>
        </p:txBody>
      </p:sp>
      <p:sp>
        <p:nvSpPr>
          <p:cNvPr id="37" name="Rectangle 36"/>
          <p:cNvSpPr/>
          <p:nvPr/>
        </p:nvSpPr>
        <p:spPr>
          <a:xfrm>
            <a:off x="6228184" y="298708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solidFill>
                <a:schemeClr val="tx1"/>
              </a:solidFill>
            </a:endParaRPr>
          </a:p>
        </p:txBody>
      </p:sp>
      <p:sp>
        <p:nvSpPr>
          <p:cNvPr id="38" name="Rectangle 37"/>
          <p:cNvSpPr/>
          <p:nvPr/>
        </p:nvSpPr>
        <p:spPr>
          <a:xfrm>
            <a:off x="6228184" y="478728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solidFill>
                <a:schemeClr val="tx1"/>
              </a:solidFill>
            </a:endParaRPr>
          </a:p>
        </p:txBody>
      </p:sp>
      <p:sp>
        <p:nvSpPr>
          <p:cNvPr id="39" name="Rectangle 38"/>
          <p:cNvSpPr/>
          <p:nvPr/>
        </p:nvSpPr>
        <p:spPr>
          <a:xfrm>
            <a:off x="6228184" y="370716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solidFill>
                <a:schemeClr val="tx1"/>
              </a:solidFill>
            </a:endParaRPr>
          </a:p>
        </p:txBody>
      </p:sp>
      <p:sp>
        <p:nvSpPr>
          <p:cNvPr id="41" name="TextBox 40"/>
          <p:cNvSpPr txBox="1"/>
          <p:nvPr/>
        </p:nvSpPr>
        <p:spPr>
          <a:xfrm>
            <a:off x="7524328" y="3707160"/>
            <a:ext cx="1368152" cy="338554"/>
          </a:xfrm>
          <a:prstGeom prst="rect">
            <a:avLst/>
          </a:prstGeom>
          <a:noFill/>
        </p:spPr>
        <p:txBody>
          <a:bodyPr wrap="square" rtlCol="0">
            <a:spAutoFit/>
          </a:bodyPr>
          <a:lstStyle/>
          <a:p>
            <a:pPr algn="ctr"/>
            <a:r>
              <a:rPr lang="en-GB" sz="1600" dirty="0">
                <a:latin typeface="Consolas"/>
                <a:cs typeface="Consolas"/>
              </a:rPr>
              <a:t>0x200001E4</a:t>
            </a:r>
          </a:p>
        </p:txBody>
      </p:sp>
      <p:sp>
        <p:nvSpPr>
          <p:cNvPr id="42" name="TextBox 41"/>
          <p:cNvSpPr txBox="1"/>
          <p:nvPr/>
        </p:nvSpPr>
        <p:spPr>
          <a:xfrm>
            <a:off x="7524328" y="4787280"/>
            <a:ext cx="1368152" cy="338554"/>
          </a:xfrm>
          <a:prstGeom prst="rect">
            <a:avLst/>
          </a:prstGeom>
          <a:noFill/>
        </p:spPr>
        <p:txBody>
          <a:bodyPr wrap="square" rtlCol="0">
            <a:spAutoFit/>
          </a:bodyPr>
          <a:lstStyle/>
          <a:p>
            <a:pPr algn="ctr"/>
            <a:r>
              <a:rPr lang="en-GB" sz="1600" dirty="0">
                <a:latin typeface="Consolas"/>
                <a:cs typeface="Consolas"/>
              </a:rPr>
              <a:t>0x200001D8</a:t>
            </a:r>
          </a:p>
        </p:txBody>
      </p:sp>
      <p:sp>
        <p:nvSpPr>
          <p:cNvPr id="43" name="TextBox 42"/>
          <p:cNvSpPr txBox="1"/>
          <p:nvPr/>
        </p:nvSpPr>
        <p:spPr>
          <a:xfrm>
            <a:off x="7524328" y="5147320"/>
            <a:ext cx="1368152" cy="338554"/>
          </a:xfrm>
          <a:prstGeom prst="rect">
            <a:avLst/>
          </a:prstGeom>
          <a:noFill/>
        </p:spPr>
        <p:txBody>
          <a:bodyPr wrap="square" rtlCol="0">
            <a:spAutoFit/>
          </a:bodyPr>
          <a:lstStyle/>
          <a:p>
            <a:pPr algn="ctr"/>
            <a:r>
              <a:rPr lang="en-GB" sz="1600" dirty="0">
                <a:latin typeface="Consolas"/>
                <a:cs typeface="Consolas"/>
              </a:rPr>
              <a:t>0x200001D4</a:t>
            </a:r>
          </a:p>
        </p:txBody>
      </p:sp>
      <p:sp>
        <p:nvSpPr>
          <p:cNvPr id="44" name="Rectangle 43"/>
          <p:cNvSpPr/>
          <p:nvPr/>
        </p:nvSpPr>
        <p:spPr>
          <a:xfrm>
            <a:off x="6228184" y="120348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solidFill>
                  <a:schemeClr val="tx1"/>
                </a:solidFill>
              </a:rPr>
              <a:t>xxxxxxxx</a:t>
            </a:r>
            <a:endParaRPr lang="en-GB" dirty="0">
              <a:solidFill>
                <a:schemeClr val="tx1"/>
              </a:solidFill>
            </a:endParaRPr>
          </a:p>
        </p:txBody>
      </p:sp>
      <p:sp>
        <p:nvSpPr>
          <p:cNvPr id="45" name="TextBox 44"/>
          <p:cNvSpPr txBox="1"/>
          <p:nvPr/>
        </p:nvSpPr>
        <p:spPr>
          <a:xfrm>
            <a:off x="7524328" y="1203484"/>
            <a:ext cx="1368152" cy="338554"/>
          </a:xfrm>
          <a:prstGeom prst="rect">
            <a:avLst/>
          </a:prstGeom>
          <a:noFill/>
        </p:spPr>
        <p:txBody>
          <a:bodyPr wrap="square" rtlCol="0">
            <a:spAutoFit/>
          </a:bodyPr>
          <a:lstStyle/>
          <a:p>
            <a:pPr algn="ctr"/>
            <a:r>
              <a:rPr lang="en-GB" sz="1600" dirty="0">
                <a:latin typeface="Consolas"/>
                <a:cs typeface="Consolas"/>
              </a:rPr>
              <a:t>0x20000200</a:t>
            </a:r>
          </a:p>
        </p:txBody>
      </p:sp>
      <p:sp>
        <p:nvSpPr>
          <p:cNvPr id="46" name="Rectangle 45"/>
          <p:cNvSpPr/>
          <p:nvPr/>
        </p:nvSpPr>
        <p:spPr>
          <a:xfrm>
            <a:off x="6228184" y="156352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dirty="0">
              <a:solidFill>
                <a:schemeClr val="tx1"/>
              </a:solidFill>
            </a:endParaRPr>
          </a:p>
        </p:txBody>
      </p:sp>
      <p:sp>
        <p:nvSpPr>
          <p:cNvPr id="47" name="Rectangle 46"/>
          <p:cNvSpPr/>
          <p:nvPr/>
        </p:nvSpPr>
        <p:spPr>
          <a:xfrm>
            <a:off x="6228184" y="192356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dirty="0"/>
          </a:p>
        </p:txBody>
      </p:sp>
      <p:sp>
        <p:nvSpPr>
          <p:cNvPr id="48" name="TextBox 47"/>
          <p:cNvSpPr txBox="1"/>
          <p:nvPr/>
        </p:nvSpPr>
        <p:spPr>
          <a:xfrm>
            <a:off x="7524328" y="1563524"/>
            <a:ext cx="1368152" cy="338554"/>
          </a:xfrm>
          <a:prstGeom prst="rect">
            <a:avLst/>
          </a:prstGeom>
          <a:noFill/>
        </p:spPr>
        <p:txBody>
          <a:bodyPr wrap="square" rtlCol="0">
            <a:spAutoFit/>
          </a:bodyPr>
          <a:lstStyle/>
          <a:p>
            <a:pPr algn="ctr"/>
            <a:r>
              <a:rPr lang="en-GB" sz="1600" dirty="0">
                <a:latin typeface="Consolas"/>
                <a:cs typeface="Consolas"/>
              </a:rPr>
              <a:t>0x200001FC</a:t>
            </a:r>
          </a:p>
        </p:txBody>
      </p:sp>
      <p:sp>
        <p:nvSpPr>
          <p:cNvPr id="49" name="TextBox 48"/>
          <p:cNvSpPr txBox="1"/>
          <p:nvPr/>
        </p:nvSpPr>
        <p:spPr>
          <a:xfrm>
            <a:off x="7524328" y="1923564"/>
            <a:ext cx="1368152" cy="338554"/>
          </a:xfrm>
          <a:prstGeom prst="rect">
            <a:avLst/>
          </a:prstGeom>
          <a:noFill/>
        </p:spPr>
        <p:txBody>
          <a:bodyPr wrap="square" rtlCol="0">
            <a:spAutoFit/>
          </a:bodyPr>
          <a:lstStyle/>
          <a:p>
            <a:pPr algn="ctr"/>
            <a:r>
              <a:rPr lang="en-GB" sz="1600" dirty="0">
                <a:latin typeface="Consolas"/>
                <a:cs typeface="Consolas"/>
              </a:rPr>
              <a:t>0x200001F8</a:t>
            </a:r>
          </a:p>
        </p:txBody>
      </p:sp>
      <p:sp>
        <p:nvSpPr>
          <p:cNvPr id="51" name="Rectangle 50"/>
          <p:cNvSpPr/>
          <p:nvPr/>
        </p:nvSpPr>
        <p:spPr>
          <a:xfrm>
            <a:off x="6228184" y="22670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dirty="0">
              <a:solidFill>
                <a:srgbClr val="000000"/>
              </a:solidFill>
              <a:latin typeface="Consolas" pitchFamily="49" charset="0"/>
              <a:cs typeface="Consolas" pitchFamily="49" charset="0"/>
            </a:endParaRPr>
          </a:p>
        </p:txBody>
      </p:sp>
      <p:sp>
        <p:nvSpPr>
          <p:cNvPr id="52" name="TextBox 51"/>
          <p:cNvSpPr txBox="1"/>
          <p:nvPr/>
        </p:nvSpPr>
        <p:spPr>
          <a:xfrm>
            <a:off x="7524328" y="2267000"/>
            <a:ext cx="1368152" cy="338554"/>
          </a:xfrm>
          <a:prstGeom prst="rect">
            <a:avLst/>
          </a:prstGeom>
          <a:noFill/>
        </p:spPr>
        <p:txBody>
          <a:bodyPr wrap="square" rtlCol="0">
            <a:spAutoFit/>
          </a:bodyPr>
          <a:lstStyle/>
          <a:p>
            <a:pPr algn="ctr"/>
            <a:r>
              <a:rPr lang="en-GB" sz="1600" dirty="0">
                <a:latin typeface="Consolas"/>
                <a:cs typeface="Consolas"/>
              </a:rPr>
              <a:t>0x200001F4</a:t>
            </a:r>
          </a:p>
        </p:txBody>
      </p:sp>
      <p:sp>
        <p:nvSpPr>
          <p:cNvPr id="53" name="TextBox 52"/>
          <p:cNvSpPr txBox="1"/>
          <p:nvPr/>
        </p:nvSpPr>
        <p:spPr>
          <a:xfrm>
            <a:off x="7524328" y="2627040"/>
            <a:ext cx="1368152" cy="338554"/>
          </a:xfrm>
          <a:prstGeom prst="rect">
            <a:avLst/>
          </a:prstGeom>
          <a:noFill/>
        </p:spPr>
        <p:txBody>
          <a:bodyPr wrap="square" rtlCol="0">
            <a:spAutoFit/>
          </a:bodyPr>
          <a:lstStyle/>
          <a:p>
            <a:pPr algn="ctr"/>
            <a:r>
              <a:rPr lang="en-GB" sz="1600" dirty="0">
                <a:latin typeface="Consolas"/>
                <a:cs typeface="Consolas"/>
              </a:rPr>
              <a:t>0x200001F0</a:t>
            </a:r>
          </a:p>
        </p:txBody>
      </p:sp>
      <p:sp>
        <p:nvSpPr>
          <p:cNvPr id="54" name="Rectangle 53"/>
          <p:cNvSpPr/>
          <p:nvPr/>
        </p:nvSpPr>
        <p:spPr>
          <a:xfrm>
            <a:off x="6228184" y="262704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dirty="0">
              <a:solidFill>
                <a:schemeClr val="tx1"/>
              </a:solidFill>
              <a:latin typeface="Consolas" pitchFamily="49" charset="0"/>
              <a:cs typeface="Consolas" pitchFamily="49" charset="0"/>
            </a:endParaRPr>
          </a:p>
        </p:txBody>
      </p:sp>
      <p:sp>
        <p:nvSpPr>
          <p:cNvPr id="55" name="Rectangle 54"/>
          <p:cNvSpPr/>
          <p:nvPr/>
        </p:nvSpPr>
        <p:spPr>
          <a:xfrm>
            <a:off x="6228184" y="550736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solidFill>
                <a:schemeClr val="tx1"/>
              </a:solidFill>
            </a:endParaRPr>
          </a:p>
        </p:txBody>
      </p:sp>
      <p:sp>
        <p:nvSpPr>
          <p:cNvPr id="56" name="Rectangle 55"/>
          <p:cNvSpPr/>
          <p:nvPr/>
        </p:nvSpPr>
        <p:spPr>
          <a:xfrm>
            <a:off x="6228184" y="334712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solidFill>
                <a:schemeClr val="tx1"/>
              </a:solidFill>
            </a:endParaRPr>
          </a:p>
        </p:txBody>
      </p:sp>
      <p:sp>
        <p:nvSpPr>
          <p:cNvPr id="57" name="TextBox 56"/>
          <p:cNvSpPr txBox="1"/>
          <p:nvPr/>
        </p:nvSpPr>
        <p:spPr>
          <a:xfrm>
            <a:off x="7524328" y="3347120"/>
            <a:ext cx="1368152" cy="338554"/>
          </a:xfrm>
          <a:prstGeom prst="rect">
            <a:avLst/>
          </a:prstGeom>
          <a:noFill/>
        </p:spPr>
        <p:txBody>
          <a:bodyPr wrap="square" rtlCol="0">
            <a:spAutoFit/>
          </a:bodyPr>
          <a:lstStyle/>
          <a:p>
            <a:pPr algn="ctr"/>
            <a:r>
              <a:rPr lang="en-GB" sz="1600" dirty="0">
                <a:latin typeface="Consolas"/>
                <a:cs typeface="Consolas"/>
              </a:rPr>
              <a:t>0x200001E8</a:t>
            </a:r>
          </a:p>
        </p:txBody>
      </p:sp>
      <p:sp>
        <p:nvSpPr>
          <p:cNvPr id="58" name="TextBox 57"/>
          <p:cNvSpPr txBox="1"/>
          <p:nvPr/>
        </p:nvSpPr>
        <p:spPr>
          <a:xfrm>
            <a:off x="7524328" y="5507360"/>
            <a:ext cx="1368152" cy="338554"/>
          </a:xfrm>
          <a:prstGeom prst="rect">
            <a:avLst/>
          </a:prstGeom>
          <a:noFill/>
        </p:spPr>
        <p:txBody>
          <a:bodyPr wrap="square" rtlCol="0">
            <a:spAutoFit/>
          </a:bodyPr>
          <a:lstStyle/>
          <a:p>
            <a:pPr algn="ctr"/>
            <a:r>
              <a:rPr lang="en-GB" sz="1600" dirty="0">
                <a:latin typeface="Consolas"/>
                <a:cs typeface="Consolas"/>
              </a:rPr>
              <a:t>0x200001D0</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21</a:t>
            </a:fld>
            <a:endParaRPr kumimoji="0" lang="en-US"/>
          </a:p>
        </p:txBody>
      </p:sp>
      <p:sp>
        <p:nvSpPr>
          <p:cNvPr id="76" name="Rectangle 75"/>
          <p:cNvSpPr/>
          <p:nvPr/>
        </p:nvSpPr>
        <p:spPr>
          <a:xfrm>
            <a:off x="4042048" y="121920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Consolas" pitchFamily="49" charset="0"/>
                <a:cs typeface="Consolas" pitchFamily="49" charset="0"/>
              </a:rPr>
              <a:t>0</a:t>
            </a:r>
          </a:p>
        </p:txBody>
      </p:sp>
      <p:sp>
        <p:nvSpPr>
          <p:cNvPr id="77" name="TextBox 76"/>
          <p:cNvSpPr txBox="1"/>
          <p:nvPr/>
        </p:nvSpPr>
        <p:spPr>
          <a:xfrm>
            <a:off x="3618384" y="1219200"/>
            <a:ext cx="576064" cy="369332"/>
          </a:xfrm>
          <a:prstGeom prst="rect">
            <a:avLst/>
          </a:prstGeom>
          <a:noFill/>
        </p:spPr>
        <p:txBody>
          <a:bodyPr wrap="square" rtlCol="0">
            <a:spAutoFit/>
          </a:bodyPr>
          <a:lstStyle/>
          <a:p>
            <a:r>
              <a:rPr lang="en-GB" dirty="0">
                <a:latin typeface="Consolas" pitchFamily="49" charset="0"/>
                <a:cs typeface="Consolas" pitchFamily="49" charset="0"/>
              </a:rPr>
              <a:t>R0</a:t>
            </a:r>
          </a:p>
        </p:txBody>
      </p:sp>
      <p:sp>
        <p:nvSpPr>
          <p:cNvPr id="78" name="Rectangle 77"/>
          <p:cNvSpPr/>
          <p:nvPr/>
        </p:nvSpPr>
        <p:spPr>
          <a:xfrm>
            <a:off x="4042048" y="157924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Consolas" pitchFamily="49" charset="0"/>
                <a:cs typeface="Consolas" pitchFamily="49" charset="0"/>
              </a:rPr>
              <a:t>1</a:t>
            </a:r>
          </a:p>
        </p:txBody>
      </p:sp>
      <p:sp>
        <p:nvSpPr>
          <p:cNvPr id="79" name="TextBox 78"/>
          <p:cNvSpPr txBox="1"/>
          <p:nvPr/>
        </p:nvSpPr>
        <p:spPr>
          <a:xfrm>
            <a:off x="3618384" y="1579240"/>
            <a:ext cx="576064" cy="369332"/>
          </a:xfrm>
          <a:prstGeom prst="rect">
            <a:avLst/>
          </a:prstGeom>
          <a:noFill/>
        </p:spPr>
        <p:txBody>
          <a:bodyPr wrap="square" rtlCol="0">
            <a:spAutoFit/>
          </a:bodyPr>
          <a:lstStyle/>
          <a:p>
            <a:r>
              <a:rPr lang="en-GB" dirty="0">
                <a:latin typeface="Consolas" pitchFamily="49" charset="0"/>
                <a:cs typeface="Consolas" pitchFamily="49" charset="0"/>
              </a:rPr>
              <a:t>R1</a:t>
            </a:r>
          </a:p>
        </p:txBody>
      </p:sp>
      <p:sp>
        <p:nvSpPr>
          <p:cNvPr id="83" name="Rectangle 82"/>
          <p:cNvSpPr/>
          <p:nvPr/>
        </p:nvSpPr>
        <p:spPr>
          <a:xfrm>
            <a:off x="4042048" y="193928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Consolas" pitchFamily="49" charset="0"/>
                <a:cs typeface="Consolas" pitchFamily="49" charset="0"/>
              </a:rPr>
              <a:t>2</a:t>
            </a:r>
          </a:p>
        </p:txBody>
      </p:sp>
      <p:sp>
        <p:nvSpPr>
          <p:cNvPr id="84" name="TextBox 83"/>
          <p:cNvSpPr txBox="1"/>
          <p:nvPr/>
        </p:nvSpPr>
        <p:spPr>
          <a:xfrm>
            <a:off x="3618384" y="1939280"/>
            <a:ext cx="576064" cy="369332"/>
          </a:xfrm>
          <a:prstGeom prst="rect">
            <a:avLst/>
          </a:prstGeom>
          <a:noFill/>
        </p:spPr>
        <p:txBody>
          <a:bodyPr wrap="square" rtlCol="0">
            <a:spAutoFit/>
          </a:bodyPr>
          <a:lstStyle/>
          <a:p>
            <a:r>
              <a:rPr lang="en-GB" dirty="0">
                <a:latin typeface="Consolas" pitchFamily="49" charset="0"/>
                <a:cs typeface="Consolas" pitchFamily="49" charset="0"/>
              </a:rPr>
              <a:t>R2</a:t>
            </a:r>
          </a:p>
        </p:txBody>
      </p:sp>
      <p:sp>
        <p:nvSpPr>
          <p:cNvPr id="85" name="Rectangle 84"/>
          <p:cNvSpPr/>
          <p:nvPr/>
        </p:nvSpPr>
        <p:spPr>
          <a:xfrm>
            <a:off x="4042048" y="229932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Consolas" pitchFamily="49" charset="0"/>
                <a:cs typeface="Consolas" pitchFamily="49" charset="0"/>
              </a:rPr>
              <a:t>3</a:t>
            </a:r>
          </a:p>
        </p:txBody>
      </p:sp>
      <p:sp>
        <p:nvSpPr>
          <p:cNvPr id="86" name="TextBox 85"/>
          <p:cNvSpPr txBox="1"/>
          <p:nvPr/>
        </p:nvSpPr>
        <p:spPr>
          <a:xfrm>
            <a:off x="3618384" y="2299320"/>
            <a:ext cx="576064" cy="369332"/>
          </a:xfrm>
          <a:prstGeom prst="rect">
            <a:avLst/>
          </a:prstGeom>
          <a:noFill/>
        </p:spPr>
        <p:txBody>
          <a:bodyPr wrap="square" rtlCol="0">
            <a:spAutoFit/>
          </a:bodyPr>
          <a:lstStyle/>
          <a:p>
            <a:r>
              <a:rPr lang="en-GB" dirty="0">
                <a:latin typeface="Consolas" pitchFamily="49" charset="0"/>
                <a:cs typeface="Consolas" pitchFamily="49" charset="0"/>
              </a:rPr>
              <a:t>R3</a:t>
            </a:r>
          </a:p>
        </p:txBody>
      </p:sp>
      <p:sp>
        <p:nvSpPr>
          <p:cNvPr id="87" name="Rectangle 86"/>
          <p:cNvSpPr/>
          <p:nvPr/>
        </p:nvSpPr>
        <p:spPr>
          <a:xfrm>
            <a:off x="4042048" y="3351148"/>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Consolas" pitchFamily="49" charset="0"/>
                <a:cs typeface="Consolas" pitchFamily="49" charset="0"/>
              </a:rPr>
              <a:t>MSP</a:t>
            </a:r>
          </a:p>
        </p:txBody>
      </p:sp>
      <p:sp>
        <p:nvSpPr>
          <p:cNvPr id="88" name="TextBox 87"/>
          <p:cNvSpPr txBox="1"/>
          <p:nvPr/>
        </p:nvSpPr>
        <p:spPr>
          <a:xfrm>
            <a:off x="2971800" y="3351148"/>
            <a:ext cx="1066800" cy="369332"/>
          </a:xfrm>
          <a:prstGeom prst="rect">
            <a:avLst/>
          </a:prstGeom>
          <a:noFill/>
        </p:spPr>
        <p:txBody>
          <a:bodyPr wrap="square" rtlCol="0">
            <a:spAutoFit/>
          </a:bodyPr>
          <a:lstStyle/>
          <a:p>
            <a:r>
              <a:rPr lang="en-GB" dirty="0">
                <a:latin typeface="Consolas" pitchFamily="49" charset="0"/>
                <a:cs typeface="Consolas" pitchFamily="49" charset="0"/>
              </a:rPr>
              <a:t>R13(SP)</a:t>
            </a:r>
          </a:p>
        </p:txBody>
      </p:sp>
      <p:sp>
        <p:nvSpPr>
          <p:cNvPr id="89" name="Rectangle 88"/>
          <p:cNvSpPr/>
          <p:nvPr/>
        </p:nvSpPr>
        <p:spPr>
          <a:xfrm>
            <a:off x="4042048" y="3711188"/>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Consolas" pitchFamily="49" charset="0"/>
                <a:cs typeface="Consolas" pitchFamily="49" charset="0"/>
              </a:rPr>
              <a:t>0x08001000</a:t>
            </a:r>
          </a:p>
        </p:txBody>
      </p:sp>
      <p:sp>
        <p:nvSpPr>
          <p:cNvPr id="90" name="TextBox 89"/>
          <p:cNvSpPr txBox="1"/>
          <p:nvPr/>
        </p:nvSpPr>
        <p:spPr>
          <a:xfrm>
            <a:off x="2971800" y="3711188"/>
            <a:ext cx="1066800" cy="369332"/>
          </a:xfrm>
          <a:prstGeom prst="rect">
            <a:avLst/>
          </a:prstGeom>
          <a:noFill/>
        </p:spPr>
        <p:txBody>
          <a:bodyPr wrap="square" rtlCol="0">
            <a:spAutoFit/>
          </a:bodyPr>
          <a:lstStyle/>
          <a:p>
            <a:r>
              <a:rPr lang="en-GB" dirty="0">
                <a:latin typeface="Consolas" pitchFamily="49" charset="0"/>
                <a:cs typeface="Consolas" pitchFamily="49" charset="0"/>
              </a:rPr>
              <a:t>R14(LR)</a:t>
            </a:r>
          </a:p>
        </p:txBody>
      </p:sp>
      <p:sp>
        <p:nvSpPr>
          <p:cNvPr id="91" name="Rectangle 90"/>
          <p:cNvSpPr/>
          <p:nvPr/>
        </p:nvSpPr>
        <p:spPr>
          <a:xfrm>
            <a:off x="4042048" y="4071228"/>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Consolas" pitchFamily="49" charset="0"/>
                <a:cs typeface="Consolas" pitchFamily="49" charset="0"/>
              </a:rPr>
              <a:t>0x08000044</a:t>
            </a:r>
            <a:endParaRPr lang="en-GB" dirty="0">
              <a:solidFill>
                <a:schemeClr val="tx1"/>
              </a:solidFill>
              <a:latin typeface="Consolas" pitchFamily="49" charset="0"/>
              <a:cs typeface="Consolas" pitchFamily="49" charset="0"/>
            </a:endParaRPr>
          </a:p>
        </p:txBody>
      </p:sp>
      <p:sp>
        <p:nvSpPr>
          <p:cNvPr id="92" name="TextBox 91"/>
          <p:cNvSpPr txBox="1"/>
          <p:nvPr/>
        </p:nvSpPr>
        <p:spPr>
          <a:xfrm>
            <a:off x="2971800" y="4071228"/>
            <a:ext cx="1066800" cy="369332"/>
          </a:xfrm>
          <a:prstGeom prst="rect">
            <a:avLst/>
          </a:prstGeom>
          <a:noFill/>
        </p:spPr>
        <p:txBody>
          <a:bodyPr wrap="square" rtlCol="0">
            <a:spAutoFit/>
          </a:bodyPr>
          <a:lstStyle/>
          <a:p>
            <a:r>
              <a:rPr lang="en-GB" dirty="0">
                <a:latin typeface="Consolas" pitchFamily="49" charset="0"/>
                <a:cs typeface="Consolas" pitchFamily="49" charset="0"/>
              </a:rPr>
              <a:t>R15(PC)</a:t>
            </a:r>
          </a:p>
        </p:txBody>
      </p:sp>
      <p:sp>
        <p:nvSpPr>
          <p:cNvPr id="93" name="Rectangle 92"/>
          <p:cNvSpPr/>
          <p:nvPr/>
        </p:nvSpPr>
        <p:spPr>
          <a:xfrm>
            <a:off x="4042048" y="4812268"/>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Consolas" pitchFamily="49" charset="0"/>
                <a:cs typeface="Consolas" pitchFamily="49" charset="0"/>
              </a:rPr>
              <a:t>0x21000000</a:t>
            </a:r>
            <a:endParaRPr lang="en-GB" dirty="0">
              <a:solidFill>
                <a:schemeClr val="tx1"/>
              </a:solidFill>
              <a:latin typeface="Consolas" pitchFamily="49" charset="0"/>
              <a:cs typeface="Consolas" pitchFamily="49" charset="0"/>
            </a:endParaRPr>
          </a:p>
        </p:txBody>
      </p:sp>
      <p:sp>
        <p:nvSpPr>
          <p:cNvPr id="94" name="TextBox 93"/>
          <p:cNvSpPr txBox="1"/>
          <p:nvPr/>
        </p:nvSpPr>
        <p:spPr>
          <a:xfrm>
            <a:off x="3276600" y="4812268"/>
            <a:ext cx="762000" cy="369332"/>
          </a:xfrm>
          <a:prstGeom prst="rect">
            <a:avLst/>
          </a:prstGeom>
          <a:noFill/>
        </p:spPr>
        <p:txBody>
          <a:bodyPr wrap="square" rtlCol="0">
            <a:spAutoFit/>
          </a:bodyPr>
          <a:lstStyle/>
          <a:p>
            <a:pPr algn="r"/>
            <a:r>
              <a:rPr lang="en-GB" dirty="0" err="1">
                <a:latin typeface="Consolas" pitchFamily="49" charset="0"/>
                <a:cs typeface="Consolas" pitchFamily="49" charset="0"/>
              </a:rPr>
              <a:t>xPSR</a:t>
            </a:r>
            <a:endParaRPr lang="en-GB" dirty="0">
              <a:latin typeface="Consolas" pitchFamily="49" charset="0"/>
              <a:cs typeface="Consolas" pitchFamily="49" charset="0"/>
            </a:endParaRPr>
          </a:p>
        </p:txBody>
      </p:sp>
      <p:sp>
        <p:nvSpPr>
          <p:cNvPr id="95" name="Rectangle 94"/>
          <p:cNvSpPr/>
          <p:nvPr/>
        </p:nvSpPr>
        <p:spPr>
          <a:xfrm>
            <a:off x="4042048" y="5269468"/>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00FF"/>
                </a:solidFill>
                <a:latin typeface="Consolas" pitchFamily="49" charset="0"/>
                <a:cs typeface="Consolas" pitchFamily="49" charset="0"/>
              </a:rPr>
              <a:t>0x20000200</a:t>
            </a:r>
            <a:endParaRPr lang="en-GB" dirty="0">
              <a:solidFill>
                <a:srgbClr val="0000FF"/>
              </a:solidFill>
              <a:latin typeface="Consolas" pitchFamily="49" charset="0"/>
              <a:cs typeface="Consolas" pitchFamily="49" charset="0"/>
            </a:endParaRPr>
          </a:p>
        </p:txBody>
      </p:sp>
      <p:sp>
        <p:nvSpPr>
          <p:cNvPr id="96" name="TextBox 95"/>
          <p:cNvSpPr txBox="1"/>
          <p:nvPr/>
        </p:nvSpPr>
        <p:spPr>
          <a:xfrm>
            <a:off x="3276600" y="5269468"/>
            <a:ext cx="762000" cy="369332"/>
          </a:xfrm>
          <a:prstGeom prst="rect">
            <a:avLst/>
          </a:prstGeom>
          <a:noFill/>
        </p:spPr>
        <p:txBody>
          <a:bodyPr wrap="square" rtlCol="0">
            <a:spAutoFit/>
          </a:bodyPr>
          <a:lstStyle/>
          <a:p>
            <a:pPr algn="r"/>
            <a:r>
              <a:rPr lang="en-GB" dirty="0">
                <a:latin typeface="Consolas" pitchFamily="49" charset="0"/>
                <a:cs typeface="Consolas" pitchFamily="49" charset="0"/>
              </a:rPr>
              <a:t>MSP</a:t>
            </a:r>
          </a:p>
        </p:txBody>
      </p:sp>
      <p:sp>
        <p:nvSpPr>
          <p:cNvPr id="97" name="Rectangle 96"/>
          <p:cNvSpPr/>
          <p:nvPr/>
        </p:nvSpPr>
        <p:spPr>
          <a:xfrm>
            <a:off x="4042048" y="5726668"/>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Consolas" pitchFamily="49" charset="0"/>
                <a:cs typeface="Consolas" pitchFamily="49" charset="0"/>
              </a:rPr>
              <a:t>0x00000000</a:t>
            </a:r>
            <a:endParaRPr lang="en-GB" dirty="0">
              <a:solidFill>
                <a:schemeClr val="tx1"/>
              </a:solidFill>
              <a:latin typeface="Consolas" pitchFamily="49" charset="0"/>
              <a:cs typeface="Consolas" pitchFamily="49" charset="0"/>
            </a:endParaRPr>
          </a:p>
        </p:txBody>
      </p:sp>
      <p:sp>
        <p:nvSpPr>
          <p:cNvPr id="98" name="TextBox 97"/>
          <p:cNvSpPr txBox="1"/>
          <p:nvPr/>
        </p:nvSpPr>
        <p:spPr>
          <a:xfrm>
            <a:off x="3276600" y="5726668"/>
            <a:ext cx="762000" cy="369332"/>
          </a:xfrm>
          <a:prstGeom prst="rect">
            <a:avLst/>
          </a:prstGeom>
          <a:noFill/>
        </p:spPr>
        <p:txBody>
          <a:bodyPr wrap="square" rtlCol="0">
            <a:spAutoFit/>
          </a:bodyPr>
          <a:lstStyle/>
          <a:p>
            <a:pPr algn="r"/>
            <a:r>
              <a:rPr lang="en-GB" dirty="0">
                <a:latin typeface="Consolas" pitchFamily="49" charset="0"/>
                <a:cs typeface="Consolas" pitchFamily="49" charset="0"/>
              </a:rPr>
              <a:t>PSP</a:t>
            </a:r>
          </a:p>
        </p:txBody>
      </p:sp>
      <p:sp>
        <p:nvSpPr>
          <p:cNvPr id="99" name="Rectangle 98"/>
          <p:cNvSpPr/>
          <p:nvPr/>
        </p:nvSpPr>
        <p:spPr>
          <a:xfrm>
            <a:off x="4042048" y="2659618"/>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Consolas" pitchFamily="49" charset="0"/>
                <a:cs typeface="Consolas" pitchFamily="49" charset="0"/>
              </a:rPr>
              <a:t>4</a:t>
            </a:r>
          </a:p>
        </p:txBody>
      </p:sp>
      <p:sp>
        <p:nvSpPr>
          <p:cNvPr id="100" name="TextBox 99"/>
          <p:cNvSpPr txBox="1"/>
          <p:nvPr/>
        </p:nvSpPr>
        <p:spPr>
          <a:xfrm>
            <a:off x="3618384" y="2659618"/>
            <a:ext cx="576064" cy="369332"/>
          </a:xfrm>
          <a:prstGeom prst="rect">
            <a:avLst/>
          </a:prstGeom>
          <a:noFill/>
        </p:spPr>
        <p:txBody>
          <a:bodyPr wrap="square" rtlCol="0">
            <a:spAutoFit/>
          </a:bodyPr>
          <a:lstStyle/>
          <a:p>
            <a:r>
              <a:rPr lang="en-GB" dirty="0">
                <a:latin typeface="Consolas" pitchFamily="49" charset="0"/>
                <a:cs typeface="Consolas" pitchFamily="49" charset="0"/>
              </a:rPr>
              <a:t>R4</a:t>
            </a:r>
          </a:p>
        </p:txBody>
      </p:sp>
      <p:sp>
        <p:nvSpPr>
          <p:cNvPr id="101" name="Rectangle 100"/>
          <p:cNvSpPr/>
          <p:nvPr/>
        </p:nvSpPr>
        <p:spPr>
          <a:xfrm>
            <a:off x="6226175" y="586931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solidFill>
                <a:schemeClr val="tx1"/>
              </a:solidFill>
            </a:endParaRPr>
          </a:p>
        </p:txBody>
      </p:sp>
      <p:sp>
        <p:nvSpPr>
          <p:cNvPr id="102" name="TextBox 101"/>
          <p:cNvSpPr txBox="1"/>
          <p:nvPr/>
        </p:nvSpPr>
        <p:spPr>
          <a:xfrm>
            <a:off x="7522319" y="5869310"/>
            <a:ext cx="1368152" cy="338554"/>
          </a:xfrm>
          <a:prstGeom prst="rect">
            <a:avLst/>
          </a:prstGeom>
          <a:noFill/>
        </p:spPr>
        <p:txBody>
          <a:bodyPr wrap="square" rtlCol="0">
            <a:spAutoFit/>
          </a:bodyPr>
          <a:lstStyle/>
          <a:p>
            <a:pPr algn="ctr"/>
            <a:r>
              <a:rPr lang="en-GB" sz="1600" dirty="0">
                <a:latin typeface="Consolas"/>
                <a:cs typeface="Consolas"/>
              </a:rPr>
              <a:t>0x200001CF</a:t>
            </a:r>
          </a:p>
        </p:txBody>
      </p:sp>
      <p:sp>
        <p:nvSpPr>
          <p:cNvPr id="103" name="Rectangle 102"/>
          <p:cNvSpPr/>
          <p:nvPr/>
        </p:nvSpPr>
        <p:spPr>
          <a:xfrm>
            <a:off x="6229350" y="51435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solidFill>
                <a:schemeClr val="tx1"/>
              </a:solidFill>
            </a:endParaRPr>
          </a:p>
        </p:txBody>
      </p:sp>
      <p:cxnSp>
        <p:nvCxnSpPr>
          <p:cNvPr id="104" name="Straight Connector 103"/>
          <p:cNvCxnSpPr>
            <a:endCxn id="44" idx="1"/>
          </p:cNvCxnSpPr>
          <p:nvPr/>
        </p:nvCxnSpPr>
        <p:spPr>
          <a:xfrm rot="5400000" flipH="1" flipV="1">
            <a:off x="3831244" y="3046280"/>
            <a:ext cx="4059716" cy="734164"/>
          </a:xfrm>
          <a:prstGeom prst="line">
            <a:avLst/>
          </a:prstGeom>
          <a:ln w="19050" cap="flat" cmpd="sng" algn="ctr">
            <a:solidFill>
              <a:srgbClr val="3366FF"/>
            </a:solidFill>
            <a:prstDash val="solid"/>
            <a:round/>
            <a:headEnd type="none" w="med" len="med"/>
            <a:tailEnd type="arrow" w="lg" len="med"/>
          </a:ln>
        </p:spPr>
        <p:style>
          <a:lnRef idx="2">
            <a:schemeClr val="accent1"/>
          </a:lnRef>
          <a:fillRef idx="0">
            <a:schemeClr val="accent1"/>
          </a:fillRef>
          <a:effectRef idx="1">
            <a:schemeClr val="accent1"/>
          </a:effectRef>
          <a:fontRef idx="minor">
            <a:schemeClr val="tx1"/>
          </a:fontRef>
        </p:style>
      </p:cxnSp>
      <p:cxnSp>
        <p:nvCxnSpPr>
          <p:cNvPr id="106" name="Straight Connector 105"/>
          <p:cNvCxnSpPr>
            <a:cxnSpLocks/>
          </p:cNvCxnSpPr>
          <p:nvPr/>
        </p:nvCxnSpPr>
        <p:spPr>
          <a:xfrm rot="10800000" flipV="1">
            <a:off x="1295400" y="1752600"/>
            <a:ext cx="304800" cy="228600"/>
          </a:xfrm>
          <a:prstGeom prst="line">
            <a:avLst/>
          </a:prstGeom>
          <a:ln>
            <a:solidFill>
              <a:srgbClr val="FF0000"/>
            </a:solidFill>
            <a:tailEnd type="arrow" w="lg"/>
          </a:ln>
        </p:spPr>
        <p:style>
          <a:lnRef idx="2">
            <a:schemeClr val="accent1"/>
          </a:lnRef>
          <a:fillRef idx="0">
            <a:schemeClr val="accent1"/>
          </a:fillRef>
          <a:effectRef idx="1">
            <a:schemeClr val="accent1"/>
          </a:effectRef>
          <a:fontRef idx="minor">
            <a:schemeClr val="tx1"/>
          </a:fontRef>
        </p:style>
      </p:cxnSp>
      <p:sp>
        <p:nvSpPr>
          <p:cNvPr id="109" name="TextBox 108"/>
          <p:cNvSpPr txBox="1"/>
          <p:nvPr/>
        </p:nvSpPr>
        <p:spPr>
          <a:xfrm>
            <a:off x="1143000" y="1490246"/>
            <a:ext cx="2057400" cy="338554"/>
          </a:xfrm>
          <a:prstGeom prst="rect">
            <a:avLst/>
          </a:prstGeom>
          <a:noFill/>
        </p:spPr>
        <p:txBody>
          <a:bodyPr wrap="square" rtlCol="0">
            <a:spAutoFit/>
          </a:bodyPr>
          <a:lstStyle/>
          <a:p>
            <a:r>
              <a:rPr lang="en-US" sz="1600" dirty="0" err="1" smtClean="0">
                <a:solidFill>
                  <a:srgbClr val="FF0000"/>
                </a:solidFill>
              </a:rPr>
              <a:t>addr</a:t>
            </a:r>
            <a:r>
              <a:rPr lang="en-US" sz="1600" dirty="0" smtClean="0">
                <a:solidFill>
                  <a:srgbClr val="FF0000"/>
                </a:solidFill>
              </a:rPr>
              <a:t> </a:t>
            </a:r>
            <a:r>
              <a:rPr lang="en-US" sz="1600" dirty="0">
                <a:solidFill>
                  <a:srgbClr val="FF0000"/>
                </a:solidFill>
              </a:rPr>
              <a:t>= </a:t>
            </a:r>
            <a:r>
              <a:rPr lang="en-US" sz="1600" dirty="0">
                <a:solidFill>
                  <a:srgbClr val="FF0000"/>
                </a:solidFill>
                <a:latin typeface="Consolas"/>
                <a:cs typeface="Consolas"/>
              </a:rPr>
              <a:t>0x08000044</a:t>
            </a:r>
          </a:p>
        </p:txBody>
      </p:sp>
      <p:cxnSp>
        <p:nvCxnSpPr>
          <p:cNvPr id="119" name="Straight Connector 118"/>
          <p:cNvCxnSpPr>
            <a:cxnSpLocks/>
          </p:cNvCxnSpPr>
          <p:nvPr/>
        </p:nvCxnSpPr>
        <p:spPr>
          <a:xfrm rot="5400000">
            <a:off x="824498" y="2894597"/>
            <a:ext cx="306805" cy="304800"/>
          </a:xfrm>
          <a:prstGeom prst="line">
            <a:avLst/>
          </a:prstGeom>
          <a:ln>
            <a:solidFill>
              <a:srgbClr val="0000FF"/>
            </a:solidFill>
            <a:tailEnd type="arrow" w="lg"/>
          </a:ln>
        </p:spPr>
        <p:style>
          <a:lnRef idx="2">
            <a:schemeClr val="accent1"/>
          </a:lnRef>
          <a:fillRef idx="0">
            <a:schemeClr val="accent1"/>
          </a:fillRef>
          <a:effectRef idx="1">
            <a:schemeClr val="accent1"/>
          </a:effectRef>
          <a:fontRef idx="minor">
            <a:schemeClr val="tx1"/>
          </a:fontRef>
        </p:style>
      </p:cxnSp>
      <p:sp>
        <p:nvSpPr>
          <p:cNvPr id="120" name="TextBox 119"/>
          <p:cNvSpPr txBox="1"/>
          <p:nvPr/>
        </p:nvSpPr>
        <p:spPr>
          <a:xfrm>
            <a:off x="1143000" y="2709446"/>
            <a:ext cx="2120900" cy="338554"/>
          </a:xfrm>
          <a:prstGeom prst="rect">
            <a:avLst/>
          </a:prstGeom>
          <a:noFill/>
        </p:spPr>
        <p:txBody>
          <a:bodyPr wrap="square" rtlCol="0">
            <a:spAutoFit/>
          </a:bodyPr>
          <a:lstStyle/>
          <a:p>
            <a:r>
              <a:rPr lang="en-US" sz="1600" dirty="0" err="1">
                <a:solidFill>
                  <a:srgbClr val="3366FF"/>
                </a:solidFill>
              </a:rPr>
              <a:t>addr</a:t>
            </a:r>
            <a:r>
              <a:rPr lang="en-US" sz="1600" dirty="0">
                <a:solidFill>
                  <a:srgbClr val="3366FF"/>
                </a:solidFill>
              </a:rPr>
              <a:t> = </a:t>
            </a:r>
            <a:r>
              <a:rPr lang="en-US" sz="1600" dirty="0">
                <a:solidFill>
                  <a:srgbClr val="3366FF"/>
                </a:solidFill>
                <a:latin typeface="Consolas"/>
                <a:cs typeface="Consolas"/>
              </a:rPr>
              <a:t>0x0800001C</a:t>
            </a:r>
          </a:p>
        </p:txBody>
      </p:sp>
      <p:sp>
        <p:nvSpPr>
          <p:cNvPr id="65" name="TextBox 64"/>
          <p:cNvSpPr txBox="1"/>
          <p:nvPr/>
        </p:nvSpPr>
        <p:spPr>
          <a:xfrm>
            <a:off x="6248400" y="6183868"/>
            <a:ext cx="1219200" cy="369332"/>
          </a:xfrm>
          <a:prstGeom prst="rect">
            <a:avLst/>
          </a:prstGeom>
          <a:noFill/>
        </p:spPr>
        <p:txBody>
          <a:bodyPr wrap="square" rtlCol="0">
            <a:spAutoFit/>
          </a:bodyPr>
          <a:lstStyle/>
          <a:p>
            <a:pPr algn="ctr"/>
            <a:r>
              <a:rPr lang="en-GB" dirty="0">
                <a:latin typeface="Consolas" pitchFamily="49" charset="0"/>
                <a:cs typeface="Consolas" pitchFamily="49" charset="0"/>
              </a:rPr>
              <a:t>Memory</a:t>
            </a:r>
          </a:p>
        </p:txBody>
      </p:sp>
      <p:sp>
        <p:nvSpPr>
          <p:cNvPr id="61" name="Rectangle 60"/>
          <p:cNvSpPr/>
          <p:nvPr/>
        </p:nvSpPr>
        <p:spPr>
          <a:xfrm>
            <a:off x="4038600" y="300133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Consolas" pitchFamily="49" charset="0"/>
                <a:cs typeface="Consolas" pitchFamily="49" charset="0"/>
              </a:rPr>
              <a:t>12</a:t>
            </a:r>
          </a:p>
        </p:txBody>
      </p:sp>
      <p:sp>
        <p:nvSpPr>
          <p:cNvPr id="62" name="TextBox 61"/>
          <p:cNvSpPr txBox="1"/>
          <p:nvPr/>
        </p:nvSpPr>
        <p:spPr>
          <a:xfrm>
            <a:off x="3429000" y="3001330"/>
            <a:ext cx="755923" cy="369332"/>
          </a:xfrm>
          <a:prstGeom prst="rect">
            <a:avLst/>
          </a:prstGeom>
          <a:noFill/>
        </p:spPr>
        <p:txBody>
          <a:bodyPr wrap="square" rtlCol="0">
            <a:spAutoFit/>
          </a:bodyPr>
          <a:lstStyle/>
          <a:p>
            <a:r>
              <a:rPr lang="en-GB" dirty="0">
                <a:latin typeface="Consolas" pitchFamily="49" charset="0"/>
                <a:cs typeface="Consolas" pitchFamily="49" charset="0"/>
              </a:rPr>
              <a:t>R12</a:t>
            </a:r>
          </a:p>
        </p:txBody>
      </p:sp>
    </p:spTree>
    <p:extLst>
      <p:ext uri="{BB962C8B-B14F-4D97-AF65-F5344CB8AC3E}">
        <p14:creationId xmlns:p14="http://schemas.microsoft.com/office/powerpoint/2010/main" val="419769495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76200"/>
            <a:ext cx="8229600" cy="914400"/>
          </a:xfrm>
        </p:spPr>
        <p:txBody>
          <a:bodyPr/>
          <a:lstStyle/>
          <a:p>
            <a:r>
              <a:rPr lang="en-GB" dirty="0"/>
              <a:t>Interrupt: Stacking &amp; </a:t>
            </a:r>
            <a:r>
              <a:rPr lang="en-GB" dirty="0" err="1"/>
              <a:t>Unstacking</a:t>
            </a:r>
            <a:endParaRPr lang="en-GB" baseline="30000" dirty="0"/>
          </a:p>
        </p:txBody>
      </p:sp>
      <p:sp>
        <p:nvSpPr>
          <p:cNvPr id="4" name="Content Placeholder 3"/>
          <p:cNvSpPr>
            <a:spLocks noGrp="1"/>
          </p:cNvSpPr>
          <p:nvPr>
            <p:ph sz="half" idx="1"/>
          </p:nvPr>
        </p:nvSpPr>
        <p:spPr>
          <a:xfrm>
            <a:off x="63500" y="1295400"/>
            <a:ext cx="2971800" cy="4953000"/>
          </a:xfrm>
        </p:spPr>
        <p:style>
          <a:lnRef idx="2">
            <a:schemeClr val="accent1"/>
          </a:lnRef>
          <a:fillRef idx="1">
            <a:schemeClr val="lt1"/>
          </a:fillRef>
          <a:effectRef idx="0">
            <a:schemeClr val="accent1"/>
          </a:effectRef>
          <a:fontRef idx="minor">
            <a:schemeClr val="dk1"/>
          </a:fontRef>
        </p:style>
        <p:txBody>
          <a:bodyPr>
            <a:noAutofit/>
          </a:bodyPr>
          <a:lstStyle/>
          <a:p>
            <a:pPr>
              <a:buNone/>
            </a:pPr>
            <a:r>
              <a:rPr lang="en-GB" sz="1500" b="1" dirty="0">
                <a:solidFill>
                  <a:srgbClr val="000000"/>
                </a:solidFill>
                <a:latin typeface="Courier New" pitchFamily="49" charset="0"/>
                <a:cs typeface="Courier New" pitchFamily="49" charset="0"/>
              </a:rPr>
              <a:t>__main PROC</a:t>
            </a:r>
          </a:p>
          <a:p>
            <a:pPr>
              <a:buNone/>
            </a:pPr>
            <a:r>
              <a:rPr lang="en-GB" sz="1500" b="1" dirty="0">
                <a:solidFill>
                  <a:srgbClr val="000000"/>
                </a:solidFill>
                <a:latin typeface="Courier New" pitchFamily="49" charset="0"/>
                <a:cs typeface="Courier New" pitchFamily="49" charset="0"/>
              </a:rPr>
              <a:t>  …</a:t>
            </a:r>
          </a:p>
          <a:p>
            <a:pPr>
              <a:buNone/>
            </a:pPr>
            <a:r>
              <a:rPr lang="en-GB" sz="1500" b="1" dirty="0">
                <a:solidFill>
                  <a:srgbClr val="FF0000"/>
                </a:solidFill>
                <a:latin typeface="Courier New" pitchFamily="49" charset="0"/>
                <a:cs typeface="Courier New" pitchFamily="49" charset="0"/>
              </a:rPr>
              <a:t>  MOV r3,#0</a:t>
            </a:r>
          </a:p>
          <a:p>
            <a:pPr>
              <a:buNone/>
            </a:pPr>
            <a:r>
              <a:rPr lang="en-GB" sz="1500" b="1" dirty="0">
                <a:solidFill>
                  <a:srgbClr val="000000"/>
                </a:solidFill>
                <a:latin typeface="Courier New" pitchFamily="49" charset="0"/>
                <a:cs typeface="Courier New" pitchFamily="49" charset="0"/>
              </a:rPr>
              <a:t>  …</a:t>
            </a:r>
          </a:p>
          <a:p>
            <a:pPr>
              <a:buNone/>
            </a:pPr>
            <a:r>
              <a:rPr lang="en-GB" sz="1500" b="1" dirty="0">
                <a:solidFill>
                  <a:srgbClr val="000000"/>
                </a:solidFill>
                <a:latin typeface="Courier New" pitchFamily="49" charset="0"/>
                <a:cs typeface="Courier New" pitchFamily="49" charset="0"/>
              </a:rPr>
              <a:t>  ENDP</a:t>
            </a:r>
          </a:p>
          <a:p>
            <a:pPr>
              <a:buNone/>
            </a:pPr>
            <a:endParaRPr lang="en-GB" sz="1500" b="1" dirty="0">
              <a:solidFill>
                <a:srgbClr val="000000"/>
              </a:solidFill>
              <a:latin typeface="Courier New" pitchFamily="49" charset="0"/>
              <a:cs typeface="Courier New" pitchFamily="49" charset="0"/>
            </a:endParaRPr>
          </a:p>
          <a:p>
            <a:pPr>
              <a:buNone/>
            </a:pPr>
            <a:r>
              <a:rPr lang="en-US" sz="1500" b="1" dirty="0" err="1">
                <a:solidFill>
                  <a:srgbClr val="3366FF"/>
                </a:solidFill>
                <a:latin typeface="Courier New" pitchFamily="49" charset="0"/>
                <a:cs typeface="Courier New" pitchFamily="49" charset="0"/>
              </a:rPr>
              <a:t>SysTick_Handler</a:t>
            </a:r>
            <a:r>
              <a:rPr lang="en-US" sz="1500" b="1" dirty="0">
                <a:solidFill>
                  <a:srgbClr val="000000"/>
                </a:solidFill>
                <a:latin typeface="Courier New" pitchFamily="49" charset="0"/>
                <a:cs typeface="Courier New" pitchFamily="49" charset="0"/>
              </a:rPr>
              <a:t> PROC</a:t>
            </a:r>
          </a:p>
          <a:p>
            <a:pPr>
              <a:buNone/>
            </a:pPr>
            <a:r>
              <a:rPr lang="en-US" sz="1500" b="1" dirty="0">
                <a:solidFill>
                  <a:srgbClr val="000000"/>
                </a:solidFill>
                <a:latin typeface="Courier New" pitchFamily="49" charset="0"/>
                <a:cs typeface="Courier New" pitchFamily="49" charset="0"/>
              </a:rPr>
              <a:t>  EXPORT </a:t>
            </a:r>
            <a:r>
              <a:rPr lang="en-US" sz="1500" b="1" dirty="0" err="1">
                <a:solidFill>
                  <a:srgbClr val="000000"/>
                </a:solidFill>
                <a:latin typeface="Courier New" pitchFamily="49" charset="0"/>
                <a:cs typeface="Courier New" pitchFamily="49" charset="0"/>
              </a:rPr>
              <a:t>SysTick_Handler</a:t>
            </a:r>
            <a:endParaRPr lang="en-US" sz="1500" b="1" dirty="0">
              <a:solidFill>
                <a:srgbClr val="000000"/>
              </a:solidFill>
              <a:latin typeface="Courier New" pitchFamily="49" charset="0"/>
              <a:cs typeface="Courier New" pitchFamily="49" charset="0"/>
            </a:endParaRPr>
          </a:p>
          <a:p>
            <a:pPr>
              <a:buNone/>
            </a:pPr>
            <a:r>
              <a:rPr lang="en-US" sz="1500" b="1" dirty="0">
                <a:solidFill>
                  <a:srgbClr val="000000"/>
                </a:solidFill>
                <a:latin typeface="Courier New" pitchFamily="49" charset="0"/>
                <a:cs typeface="Courier New" pitchFamily="49" charset="0"/>
              </a:rPr>
              <a:t>  ADD r3, #1</a:t>
            </a:r>
          </a:p>
          <a:p>
            <a:pPr>
              <a:buNone/>
            </a:pPr>
            <a:r>
              <a:rPr lang="en-US" sz="1500" b="1" dirty="0">
                <a:solidFill>
                  <a:srgbClr val="000000"/>
                </a:solidFill>
                <a:latin typeface="Courier New" pitchFamily="49" charset="0"/>
                <a:cs typeface="Courier New" pitchFamily="49" charset="0"/>
              </a:rPr>
              <a:t>  ADD r4, #1</a:t>
            </a:r>
          </a:p>
          <a:p>
            <a:pPr>
              <a:buNone/>
            </a:pPr>
            <a:r>
              <a:rPr lang="en-US" sz="1500" b="1" dirty="0">
                <a:solidFill>
                  <a:srgbClr val="000000"/>
                </a:solidFill>
                <a:latin typeface="Courier New" pitchFamily="49" charset="0"/>
                <a:cs typeface="Courier New" pitchFamily="49" charset="0"/>
              </a:rPr>
              <a:t>  BX  </a:t>
            </a:r>
            <a:r>
              <a:rPr lang="en-US" sz="1500" b="1" dirty="0" err="1">
                <a:solidFill>
                  <a:srgbClr val="000000"/>
                </a:solidFill>
                <a:latin typeface="Courier New" pitchFamily="49" charset="0"/>
                <a:cs typeface="Courier New" pitchFamily="49" charset="0"/>
              </a:rPr>
              <a:t>lr</a:t>
            </a:r>
            <a:endParaRPr lang="en-US" sz="1500" b="1" dirty="0">
              <a:solidFill>
                <a:srgbClr val="000000"/>
              </a:solidFill>
              <a:latin typeface="Courier New" pitchFamily="49" charset="0"/>
              <a:cs typeface="Courier New" pitchFamily="49" charset="0"/>
            </a:endParaRPr>
          </a:p>
          <a:p>
            <a:pPr>
              <a:buNone/>
            </a:pPr>
            <a:r>
              <a:rPr lang="en-US" sz="1500" b="1" dirty="0">
                <a:solidFill>
                  <a:srgbClr val="000000"/>
                </a:solidFill>
                <a:latin typeface="Courier New" pitchFamily="49" charset="0"/>
                <a:cs typeface="Courier New" pitchFamily="49" charset="0"/>
              </a:rPr>
              <a:t>  ENDP</a:t>
            </a:r>
            <a:endParaRPr lang="en-GB" sz="1500" b="1" dirty="0">
              <a:solidFill>
                <a:srgbClr val="000000"/>
              </a:solidFill>
              <a:latin typeface="Courier New" pitchFamily="49" charset="0"/>
              <a:cs typeface="Courier New" pitchFamily="49" charset="0"/>
            </a:endParaRPr>
          </a:p>
          <a:p>
            <a:pPr>
              <a:buNone/>
            </a:pPr>
            <a:r>
              <a:rPr lang="en-GB" sz="1500" b="1" dirty="0">
                <a:solidFill>
                  <a:srgbClr val="000000"/>
                </a:solidFill>
                <a:latin typeface="Courier New" pitchFamily="49" charset="0"/>
                <a:cs typeface="Courier New" pitchFamily="49" charset="0"/>
              </a:rPr>
              <a:t>  </a:t>
            </a:r>
          </a:p>
        </p:txBody>
      </p:sp>
      <p:sp>
        <p:nvSpPr>
          <p:cNvPr id="30" name="Rectangle 29"/>
          <p:cNvSpPr/>
          <p:nvPr/>
        </p:nvSpPr>
        <p:spPr>
          <a:xfrm>
            <a:off x="6228184" y="40672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solidFill>
                <a:schemeClr val="tx1"/>
              </a:solidFill>
            </a:endParaRPr>
          </a:p>
        </p:txBody>
      </p:sp>
      <p:sp>
        <p:nvSpPr>
          <p:cNvPr id="31" name="TextBox 30"/>
          <p:cNvSpPr txBox="1"/>
          <p:nvPr/>
        </p:nvSpPr>
        <p:spPr>
          <a:xfrm>
            <a:off x="7524328" y="4067200"/>
            <a:ext cx="1368152" cy="338554"/>
          </a:xfrm>
          <a:prstGeom prst="rect">
            <a:avLst/>
          </a:prstGeom>
          <a:noFill/>
        </p:spPr>
        <p:txBody>
          <a:bodyPr wrap="square" rtlCol="0">
            <a:spAutoFit/>
          </a:bodyPr>
          <a:lstStyle/>
          <a:p>
            <a:pPr algn="ctr"/>
            <a:r>
              <a:rPr lang="en-GB" sz="1600" dirty="0">
                <a:latin typeface="Consolas"/>
                <a:cs typeface="Consolas"/>
              </a:rPr>
              <a:t>0x200001E0</a:t>
            </a:r>
          </a:p>
        </p:txBody>
      </p:sp>
      <p:sp>
        <p:nvSpPr>
          <p:cNvPr id="32" name="TextBox 31"/>
          <p:cNvSpPr txBox="1"/>
          <p:nvPr/>
        </p:nvSpPr>
        <p:spPr>
          <a:xfrm>
            <a:off x="7524328" y="4427240"/>
            <a:ext cx="1368152" cy="338554"/>
          </a:xfrm>
          <a:prstGeom prst="rect">
            <a:avLst/>
          </a:prstGeom>
          <a:noFill/>
        </p:spPr>
        <p:txBody>
          <a:bodyPr wrap="square" rtlCol="0">
            <a:spAutoFit/>
          </a:bodyPr>
          <a:lstStyle/>
          <a:p>
            <a:pPr algn="ctr"/>
            <a:r>
              <a:rPr lang="en-GB" sz="1600" dirty="0">
                <a:latin typeface="Consolas"/>
                <a:cs typeface="Consolas"/>
              </a:rPr>
              <a:t>0x200001DC</a:t>
            </a:r>
          </a:p>
        </p:txBody>
      </p:sp>
      <p:sp>
        <p:nvSpPr>
          <p:cNvPr id="33" name="TextBox 32"/>
          <p:cNvSpPr txBox="1"/>
          <p:nvPr/>
        </p:nvSpPr>
        <p:spPr>
          <a:xfrm>
            <a:off x="7524328" y="2987080"/>
            <a:ext cx="1368152" cy="338554"/>
          </a:xfrm>
          <a:prstGeom prst="rect">
            <a:avLst/>
          </a:prstGeom>
          <a:noFill/>
        </p:spPr>
        <p:txBody>
          <a:bodyPr wrap="square" rtlCol="0">
            <a:spAutoFit/>
          </a:bodyPr>
          <a:lstStyle/>
          <a:p>
            <a:pPr algn="ctr"/>
            <a:r>
              <a:rPr lang="en-GB" sz="1600" dirty="0">
                <a:latin typeface="Consolas"/>
                <a:cs typeface="Consolas"/>
              </a:rPr>
              <a:t>0x200001EC</a:t>
            </a:r>
          </a:p>
        </p:txBody>
      </p:sp>
      <p:sp>
        <p:nvSpPr>
          <p:cNvPr id="36" name="Rectangle 35"/>
          <p:cNvSpPr/>
          <p:nvPr/>
        </p:nvSpPr>
        <p:spPr>
          <a:xfrm>
            <a:off x="6228184" y="442724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solidFill>
                <a:schemeClr val="tx1"/>
              </a:solidFill>
            </a:endParaRPr>
          </a:p>
        </p:txBody>
      </p:sp>
      <p:sp>
        <p:nvSpPr>
          <p:cNvPr id="37" name="Rectangle 36"/>
          <p:cNvSpPr/>
          <p:nvPr/>
        </p:nvSpPr>
        <p:spPr>
          <a:xfrm>
            <a:off x="6228184" y="298708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solidFill>
                <a:schemeClr val="tx1"/>
              </a:solidFill>
            </a:endParaRPr>
          </a:p>
        </p:txBody>
      </p:sp>
      <p:sp>
        <p:nvSpPr>
          <p:cNvPr id="38" name="Rectangle 37"/>
          <p:cNvSpPr/>
          <p:nvPr/>
        </p:nvSpPr>
        <p:spPr>
          <a:xfrm>
            <a:off x="6228184" y="478728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solidFill>
                <a:schemeClr val="tx1"/>
              </a:solidFill>
            </a:endParaRPr>
          </a:p>
        </p:txBody>
      </p:sp>
      <p:sp>
        <p:nvSpPr>
          <p:cNvPr id="39" name="Rectangle 38"/>
          <p:cNvSpPr/>
          <p:nvPr/>
        </p:nvSpPr>
        <p:spPr>
          <a:xfrm>
            <a:off x="6228184" y="370716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solidFill>
                <a:schemeClr val="tx1"/>
              </a:solidFill>
            </a:endParaRPr>
          </a:p>
        </p:txBody>
      </p:sp>
      <p:sp>
        <p:nvSpPr>
          <p:cNvPr id="41" name="TextBox 40"/>
          <p:cNvSpPr txBox="1"/>
          <p:nvPr/>
        </p:nvSpPr>
        <p:spPr>
          <a:xfrm>
            <a:off x="7524328" y="3707160"/>
            <a:ext cx="1368152" cy="338554"/>
          </a:xfrm>
          <a:prstGeom prst="rect">
            <a:avLst/>
          </a:prstGeom>
          <a:noFill/>
        </p:spPr>
        <p:txBody>
          <a:bodyPr wrap="square" rtlCol="0">
            <a:spAutoFit/>
          </a:bodyPr>
          <a:lstStyle/>
          <a:p>
            <a:pPr algn="ctr"/>
            <a:r>
              <a:rPr lang="en-GB" sz="1600" dirty="0">
                <a:latin typeface="Consolas"/>
                <a:cs typeface="Consolas"/>
              </a:rPr>
              <a:t>0x200001E4</a:t>
            </a:r>
          </a:p>
        </p:txBody>
      </p:sp>
      <p:sp>
        <p:nvSpPr>
          <p:cNvPr id="42" name="TextBox 41"/>
          <p:cNvSpPr txBox="1"/>
          <p:nvPr/>
        </p:nvSpPr>
        <p:spPr>
          <a:xfrm>
            <a:off x="7524328" y="4787280"/>
            <a:ext cx="1368152" cy="338554"/>
          </a:xfrm>
          <a:prstGeom prst="rect">
            <a:avLst/>
          </a:prstGeom>
          <a:noFill/>
        </p:spPr>
        <p:txBody>
          <a:bodyPr wrap="square" rtlCol="0">
            <a:spAutoFit/>
          </a:bodyPr>
          <a:lstStyle/>
          <a:p>
            <a:pPr algn="ctr"/>
            <a:r>
              <a:rPr lang="en-GB" sz="1600" dirty="0">
                <a:latin typeface="Consolas"/>
                <a:cs typeface="Consolas"/>
              </a:rPr>
              <a:t>0x200001D8</a:t>
            </a:r>
          </a:p>
        </p:txBody>
      </p:sp>
      <p:sp>
        <p:nvSpPr>
          <p:cNvPr id="43" name="TextBox 42"/>
          <p:cNvSpPr txBox="1"/>
          <p:nvPr/>
        </p:nvSpPr>
        <p:spPr>
          <a:xfrm>
            <a:off x="7524328" y="5147320"/>
            <a:ext cx="1368152" cy="338554"/>
          </a:xfrm>
          <a:prstGeom prst="rect">
            <a:avLst/>
          </a:prstGeom>
          <a:noFill/>
        </p:spPr>
        <p:txBody>
          <a:bodyPr wrap="square" rtlCol="0">
            <a:spAutoFit/>
          </a:bodyPr>
          <a:lstStyle/>
          <a:p>
            <a:pPr algn="ctr"/>
            <a:r>
              <a:rPr lang="en-GB" sz="1600" dirty="0">
                <a:latin typeface="Consolas"/>
                <a:cs typeface="Consolas"/>
              </a:rPr>
              <a:t>0x200001D4</a:t>
            </a:r>
          </a:p>
        </p:txBody>
      </p:sp>
      <p:sp>
        <p:nvSpPr>
          <p:cNvPr id="44" name="Rectangle 43"/>
          <p:cNvSpPr/>
          <p:nvPr/>
        </p:nvSpPr>
        <p:spPr>
          <a:xfrm>
            <a:off x="6228184" y="120348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solidFill>
                  <a:schemeClr val="tx1"/>
                </a:solidFill>
              </a:rPr>
              <a:t>xxxxxxxx</a:t>
            </a:r>
            <a:endParaRPr lang="en-GB" dirty="0">
              <a:solidFill>
                <a:schemeClr val="tx1"/>
              </a:solidFill>
            </a:endParaRPr>
          </a:p>
        </p:txBody>
      </p:sp>
      <p:sp>
        <p:nvSpPr>
          <p:cNvPr id="45" name="TextBox 44"/>
          <p:cNvSpPr txBox="1"/>
          <p:nvPr/>
        </p:nvSpPr>
        <p:spPr>
          <a:xfrm>
            <a:off x="7524328" y="1203484"/>
            <a:ext cx="1368152" cy="338554"/>
          </a:xfrm>
          <a:prstGeom prst="rect">
            <a:avLst/>
          </a:prstGeom>
          <a:noFill/>
        </p:spPr>
        <p:txBody>
          <a:bodyPr wrap="square" rtlCol="0">
            <a:spAutoFit/>
          </a:bodyPr>
          <a:lstStyle/>
          <a:p>
            <a:pPr algn="ctr"/>
            <a:r>
              <a:rPr lang="en-GB" sz="1600" dirty="0">
                <a:latin typeface="Consolas"/>
                <a:cs typeface="Consolas"/>
              </a:rPr>
              <a:t>0x20000200</a:t>
            </a:r>
          </a:p>
        </p:txBody>
      </p:sp>
      <p:sp>
        <p:nvSpPr>
          <p:cNvPr id="46" name="Rectangle 45"/>
          <p:cNvSpPr/>
          <p:nvPr/>
        </p:nvSpPr>
        <p:spPr>
          <a:xfrm>
            <a:off x="6228184" y="156352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dirty="0">
              <a:solidFill>
                <a:schemeClr val="tx1"/>
              </a:solidFill>
            </a:endParaRPr>
          </a:p>
        </p:txBody>
      </p:sp>
      <p:sp>
        <p:nvSpPr>
          <p:cNvPr id="47" name="Rectangle 46"/>
          <p:cNvSpPr/>
          <p:nvPr/>
        </p:nvSpPr>
        <p:spPr>
          <a:xfrm>
            <a:off x="6228184" y="192356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dirty="0"/>
          </a:p>
        </p:txBody>
      </p:sp>
      <p:sp>
        <p:nvSpPr>
          <p:cNvPr id="48" name="TextBox 47"/>
          <p:cNvSpPr txBox="1"/>
          <p:nvPr/>
        </p:nvSpPr>
        <p:spPr>
          <a:xfrm>
            <a:off x="7524328" y="1563524"/>
            <a:ext cx="1368152" cy="338554"/>
          </a:xfrm>
          <a:prstGeom prst="rect">
            <a:avLst/>
          </a:prstGeom>
          <a:noFill/>
        </p:spPr>
        <p:txBody>
          <a:bodyPr wrap="square" rtlCol="0">
            <a:spAutoFit/>
          </a:bodyPr>
          <a:lstStyle/>
          <a:p>
            <a:pPr algn="ctr"/>
            <a:r>
              <a:rPr lang="en-GB" sz="1600" dirty="0">
                <a:latin typeface="Consolas"/>
                <a:cs typeface="Consolas"/>
              </a:rPr>
              <a:t>0x200001FC</a:t>
            </a:r>
          </a:p>
        </p:txBody>
      </p:sp>
      <p:sp>
        <p:nvSpPr>
          <p:cNvPr id="49" name="TextBox 48"/>
          <p:cNvSpPr txBox="1"/>
          <p:nvPr/>
        </p:nvSpPr>
        <p:spPr>
          <a:xfrm>
            <a:off x="7524328" y="1923564"/>
            <a:ext cx="1368152" cy="338554"/>
          </a:xfrm>
          <a:prstGeom prst="rect">
            <a:avLst/>
          </a:prstGeom>
          <a:noFill/>
        </p:spPr>
        <p:txBody>
          <a:bodyPr wrap="square" rtlCol="0">
            <a:spAutoFit/>
          </a:bodyPr>
          <a:lstStyle/>
          <a:p>
            <a:pPr algn="ctr"/>
            <a:r>
              <a:rPr lang="en-GB" sz="1600" dirty="0">
                <a:latin typeface="Consolas"/>
                <a:cs typeface="Consolas"/>
              </a:rPr>
              <a:t>0x200001F8</a:t>
            </a:r>
          </a:p>
        </p:txBody>
      </p:sp>
      <p:sp>
        <p:nvSpPr>
          <p:cNvPr id="51" name="Rectangle 50"/>
          <p:cNvSpPr/>
          <p:nvPr/>
        </p:nvSpPr>
        <p:spPr>
          <a:xfrm>
            <a:off x="6228184" y="22670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dirty="0">
              <a:solidFill>
                <a:srgbClr val="000000"/>
              </a:solidFill>
              <a:latin typeface="Consolas" pitchFamily="49" charset="0"/>
              <a:cs typeface="Consolas" pitchFamily="49" charset="0"/>
            </a:endParaRPr>
          </a:p>
        </p:txBody>
      </p:sp>
      <p:sp>
        <p:nvSpPr>
          <p:cNvPr id="52" name="TextBox 51"/>
          <p:cNvSpPr txBox="1"/>
          <p:nvPr/>
        </p:nvSpPr>
        <p:spPr>
          <a:xfrm>
            <a:off x="7524328" y="2267000"/>
            <a:ext cx="1368152" cy="338554"/>
          </a:xfrm>
          <a:prstGeom prst="rect">
            <a:avLst/>
          </a:prstGeom>
          <a:noFill/>
        </p:spPr>
        <p:txBody>
          <a:bodyPr wrap="square" rtlCol="0">
            <a:spAutoFit/>
          </a:bodyPr>
          <a:lstStyle/>
          <a:p>
            <a:pPr algn="ctr"/>
            <a:r>
              <a:rPr lang="en-GB" sz="1600" dirty="0">
                <a:latin typeface="Consolas"/>
                <a:cs typeface="Consolas"/>
              </a:rPr>
              <a:t>0x200001F4</a:t>
            </a:r>
          </a:p>
        </p:txBody>
      </p:sp>
      <p:sp>
        <p:nvSpPr>
          <p:cNvPr id="53" name="TextBox 52"/>
          <p:cNvSpPr txBox="1"/>
          <p:nvPr/>
        </p:nvSpPr>
        <p:spPr>
          <a:xfrm>
            <a:off x="7524328" y="2627040"/>
            <a:ext cx="1368152" cy="338554"/>
          </a:xfrm>
          <a:prstGeom prst="rect">
            <a:avLst/>
          </a:prstGeom>
          <a:noFill/>
        </p:spPr>
        <p:txBody>
          <a:bodyPr wrap="square" rtlCol="0">
            <a:spAutoFit/>
          </a:bodyPr>
          <a:lstStyle/>
          <a:p>
            <a:pPr algn="ctr"/>
            <a:r>
              <a:rPr lang="en-GB" sz="1600" dirty="0">
                <a:latin typeface="Consolas"/>
                <a:cs typeface="Consolas"/>
              </a:rPr>
              <a:t>0x200001F0</a:t>
            </a:r>
          </a:p>
        </p:txBody>
      </p:sp>
      <p:sp>
        <p:nvSpPr>
          <p:cNvPr id="54" name="Rectangle 53"/>
          <p:cNvSpPr/>
          <p:nvPr/>
        </p:nvSpPr>
        <p:spPr>
          <a:xfrm>
            <a:off x="6228184" y="262704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dirty="0">
              <a:solidFill>
                <a:schemeClr val="tx1"/>
              </a:solidFill>
              <a:latin typeface="Consolas" pitchFamily="49" charset="0"/>
              <a:cs typeface="Consolas" pitchFamily="49" charset="0"/>
            </a:endParaRPr>
          </a:p>
        </p:txBody>
      </p:sp>
      <p:sp>
        <p:nvSpPr>
          <p:cNvPr id="55" name="Rectangle 54"/>
          <p:cNvSpPr/>
          <p:nvPr/>
        </p:nvSpPr>
        <p:spPr>
          <a:xfrm>
            <a:off x="6228184" y="550736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solidFill>
                <a:schemeClr val="tx1"/>
              </a:solidFill>
            </a:endParaRPr>
          </a:p>
        </p:txBody>
      </p:sp>
      <p:sp>
        <p:nvSpPr>
          <p:cNvPr id="56" name="Rectangle 55"/>
          <p:cNvSpPr/>
          <p:nvPr/>
        </p:nvSpPr>
        <p:spPr>
          <a:xfrm>
            <a:off x="6228184" y="334712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solidFill>
                <a:schemeClr val="tx1"/>
              </a:solidFill>
            </a:endParaRPr>
          </a:p>
        </p:txBody>
      </p:sp>
      <p:sp>
        <p:nvSpPr>
          <p:cNvPr id="57" name="TextBox 56"/>
          <p:cNvSpPr txBox="1"/>
          <p:nvPr/>
        </p:nvSpPr>
        <p:spPr>
          <a:xfrm>
            <a:off x="7524328" y="3347120"/>
            <a:ext cx="1368152" cy="338554"/>
          </a:xfrm>
          <a:prstGeom prst="rect">
            <a:avLst/>
          </a:prstGeom>
          <a:noFill/>
        </p:spPr>
        <p:txBody>
          <a:bodyPr wrap="square" rtlCol="0">
            <a:spAutoFit/>
          </a:bodyPr>
          <a:lstStyle/>
          <a:p>
            <a:pPr algn="ctr"/>
            <a:r>
              <a:rPr lang="en-GB" sz="1600" dirty="0">
                <a:latin typeface="Consolas"/>
                <a:cs typeface="Consolas"/>
              </a:rPr>
              <a:t>0x200001E8</a:t>
            </a:r>
          </a:p>
        </p:txBody>
      </p:sp>
      <p:sp>
        <p:nvSpPr>
          <p:cNvPr id="58" name="TextBox 57"/>
          <p:cNvSpPr txBox="1"/>
          <p:nvPr/>
        </p:nvSpPr>
        <p:spPr>
          <a:xfrm>
            <a:off x="7524328" y="5507360"/>
            <a:ext cx="1368152" cy="338554"/>
          </a:xfrm>
          <a:prstGeom prst="rect">
            <a:avLst/>
          </a:prstGeom>
          <a:noFill/>
        </p:spPr>
        <p:txBody>
          <a:bodyPr wrap="square" rtlCol="0">
            <a:spAutoFit/>
          </a:bodyPr>
          <a:lstStyle/>
          <a:p>
            <a:pPr algn="ctr"/>
            <a:r>
              <a:rPr lang="en-GB" sz="1600" dirty="0">
                <a:latin typeface="Consolas"/>
                <a:cs typeface="Consolas"/>
              </a:rPr>
              <a:t>0x200001D0</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22</a:t>
            </a:fld>
            <a:endParaRPr kumimoji="0" lang="en-US"/>
          </a:p>
        </p:txBody>
      </p:sp>
      <p:sp>
        <p:nvSpPr>
          <p:cNvPr id="76" name="Rectangle 75"/>
          <p:cNvSpPr/>
          <p:nvPr/>
        </p:nvSpPr>
        <p:spPr>
          <a:xfrm>
            <a:off x="4042048" y="121920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Consolas" pitchFamily="49" charset="0"/>
                <a:cs typeface="Consolas" pitchFamily="49" charset="0"/>
              </a:rPr>
              <a:t>0</a:t>
            </a:r>
          </a:p>
        </p:txBody>
      </p:sp>
      <p:sp>
        <p:nvSpPr>
          <p:cNvPr id="77" name="TextBox 76"/>
          <p:cNvSpPr txBox="1"/>
          <p:nvPr/>
        </p:nvSpPr>
        <p:spPr>
          <a:xfrm>
            <a:off x="3618384" y="1219200"/>
            <a:ext cx="576064" cy="369332"/>
          </a:xfrm>
          <a:prstGeom prst="rect">
            <a:avLst/>
          </a:prstGeom>
          <a:noFill/>
        </p:spPr>
        <p:txBody>
          <a:bodyPr wrap="square" rtlCol="0">
            <a:spAutoFit/>
          </a:bodyPr>
          <a:lstStyle/>
          <a:p>
            <a:r>
              <a:rPr lang="en-GB" dirty="0">
                <a:latin typeface="Consolas" pitchFamily="49" charset="0"/>
                <a:cs typeface="Consolas" pitchFamily="49" charset="0"/>
              </a:rPr>
              <a:t>R0</a:t>
            </a:r>
          </a:p>
        </p:txBody>
      </p:sp>
      <p:sp>
        <p:nvSpPr>
          <p:cNvPr id="78" name="Rectangle 77"/>
          <p:cNvSpPr/>
          <p:nvPr/>
        </p:nvSpPr>
        <p:spPr>
          <a:xfrm>
            <a:off x="4042048" y="157924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Consolas" pitchFamily="49" charset="0"/>
                <a:cs typeface="Consolas" pitchFamily="49" charset="0"/>
              </a:rPr>
              <a:t>1</a:t>
            </a:r>
          </a:p>
        </p:txBody>
      </p:sp>
      <p:sp>
        <p:nvSpPr>
          <p:cNvPr id="79" name="TextBox 78"/>
          <p:cNvSpPr txBox="1"/>
          <p:nvPr/>
        </p:nvSpPr>
        <p:spPr>
          <a:xfrm>
            <a:off x="3618384" y="1579240"/>
            <a:ext cx="576064" cy="369332"/>
          </a:xfrm>
          <a:prstGeom prst="rect">
            <a:avLst/>
          </a:prstGeom>
          <a:noFill/>
        </p:spPr>
        <p:txBody>
          <a:bodyPr wrap="square" rtlCol="0">
            <a:spAutoFit/>
          </a:bodyPr>
          <a:lstStyle/>
          <a:p>
            <a:r>
              <a:rPr lang="en-GB" dirty="0">
                <a:latin typeface="Consolas" pitchFamily="49" charset="0"/>
                <a:cs typeface="Consolas" pitchFamily="49" charset="0"/>
              </a:rPr>
              <a:t>R1</a:t>
            </a:r>
          </a:p>
        </p:txBody>
      </p:sp>
      <p:sp>
        <p:nvSpPr>
          <p:cNvPr id="83" name="Rectangle 82"/>
          <p:cNvSpPr/>
          <p:nvPr/>
        </p:nvSpPr>
        <p:spPr>
          <a:xfrm>
            <a:off x="4042048" y="193928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Consolas" pitchFamily="49" charset="0"/>
                <a:cs typeface="Consolas" pitchFamily="49" charset="0"/>
              </a:rPr>
              <a:t>2</a:t>
            </a:r>
          </a:p>
        </p:txBody>
      </p:sp>
      <p:sp>
        <p:nvSpPr>
          <p:cNvPr id="84" name="TextBox 83"/>
          <p:cNvSpPr txBox="1"/>
          <p:nvPr/>
        </p:nvSpPr>
        <p:spPr>
          <a:xfrm>
            <a:off x="3618384" y="1939280"/>
            <a:ext cx="576064" cy="369332"/>
          </a:xfrm>
          <a:prstGeom prst="rect">
            <a:avLst/>
          </a:prstGeom>
          <a:noFill/>
        </p:spPr>
        <p:txBody>
          <a:bodyPr wrap="square" rtlCol="0">
            <a:spAutoFit/>
          </a:bodyPr>
          <a:lstStyle/>
          <a:p>
            <a:r>
              <a:rPr lang="en-GB" dirty="0">
                <a:latin typeface="Consolas" pitchFamily="49" charset="0"/>
                <a:cs typeface="Consolas" pitchFamily="49" charset="0"/>
              </a:rPr>
              <a:t>R2</a:t>
            </a:r>
          </a:p>
        </p:txBody>
      </p:sp>
      <p:sp>
        <p:nvSpPr>
          <p:cNvPr id="85" name="Rectangle 84"/>
          <p:cNvSpPr/>
          <p:nvPr/>
        </p:nvSpPr>
        <p:spPr>
          <a:xfrm>
            <a:off x="4042048" y="229932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Consolas" pitchFamily="49" charset="0"/>
                <a:cs typeface="Consolas" pitchFamily="49" charset="0"/>
              </a:rPr>
              <a:t>3</a:t>
            </a:r>
          </a:p>
        </p:txBody>
      </p:sp>
      <p:sp>
        <p:nvSpPr>
          <p:cNvPr id="86" name="TextBox 85"/>
          <p:cNvSpPr txBox="1"/>
          <p:nvPr/>
        </p:nvSpPr>
        <p:spPr>
          <a:xfrm>
            <a:off x="3618384" y="2299320"/>
            <a:ext cx="576064" cy="369332"/>
          </a:xfrm>
          <a:prstGeom prst="rect">
            <a:avLst/>
          </a:prstGeom>
          <a:noFill/>
        </p:spPr>
        <p:txBody>
          <a:bodyPr wrap="square" rtlCol="0">
            <a:spAutoFit/>
          </a:bodyPr>
          <a:lstStyle/>
          <a:p>
            <a:r>
              <a:rPr lang="en-GB" dirty="0">
                <a:latin typeface="Consolas" pitchFamily="49" charset="0"/>
                <a:cs typeface="Consolas" pitchFamily="49" charset="0"/>
              </a:rPr>
              <a:t>R3</a:t>
            </a:r>
          </a:p>
        </p:txBody>
      </p:sp>
      <p:sp>
        <p:nvSpPr>
          <p:cNvPr id="87" name="Rectangle 86"/>
          <p:cNvSpPr/>
          <p:nvPr/>
        </p:nvSpPr>
        <p:spPr>
          <a:xfrm>
            <a:off x="4042048" y="3351148"/>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Consolas" pitchFamily="49" charset="0"/>
                <a:cs typeface="Consolas" pitchFamily="49" charset="0"/>
              </a:rPr>
              <a:t>MSP</a:t>
            </a:r>
          </a:p>
        </p:txBody>
      </p:sp>
      <p:sp>
        <p:nvSpPr>
          <p:cNvPr id="89" name="Rectangle 88"/>
          <p:cNvSpPr/>
          <p:nvPr/>
        </p:nvSpPr>
        <p:spPr>
          <a:xfrm>
            <a:off x="4042048" y="3711188"/>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Consolas" pitchFamily="49" charset="0"/>
                <a:cs typeface="Consolas" pitchFamily="49" charset="0"/>
              </a:rPr>
              <a:t>0x08001000</a:t>
            </a:r>
          </a:p>
        </p:txBody>
      </p:sp>
      <p:sp>
        <p:nvSpPr>
          <p:cNvPr id="91" name="Rectangle 90"/>
          <p:cNvSpPr/>
          <p:nvPr/>
        </p:nvSpPr>
        <p:spPr>
          <a:xfrm>
            <a:off x="4042048" y="4071228"/>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Consolas" pitchFamily="49" charset="0"/>
                <a:cs typeface="Consolas" pitchFamily="49" charset="0"/>
              </a:rPr>
              <a:t>0x08000044</a:t>
            </a:r>
            <a:endParaRPr lang="en-GB" dirty="0">
              <a:solidFill>
                <a:schemeClr val="tx1"/>
              </a:solidFill>
              <a:latin typeface="Consolas" pitchFamily="49" charset="0"/>
              <a:cs typeface="Consolas" pitchFamily="49" charset="0"/>
            </a:endParaRPr>
          </a:p>
        </p:txBody>
      </p:sp>
      <p:sp>
        <p:nvSpPr>
          <p:cNvPr id="92" name="TextBox 91"/>
          <p:cNvSpPr txBox="1"/>
          <p:nvPr/>
        </p:nvSpPr>
        <p:spPr>
          <a:xfrm>
            <a:off x="2971800" y="4071228"/>
            <a:ext cx="1066800" cy="369332"/>
          </a:xfrm>
          <a:prstGeom prst="rect">
            <a:avLst/>
          </a:prstGeom>
          <a:noFill/>
        </p:spPr>
        <p:txBody>
          <a:bodyPr wrap="square" rtlCol="0">
            <a:spAutoFit/>
          </a:bodyPr>
          <a:lstStyle/>
          <a:p>
            <a:r>
              <a:rPr lang="en-GB" dirty="0">
                <a:latin typeface="Consolas" pitchFamily="49" charset="0"/>
                <a:cs typeface="Consolas" pitchFamily="49" charset="0"/>
              </a:rPr>
              <a:t>R15(PC)</a:t>
            </a:r>
          </a:p>
        </p:txBody>
      </p:sp>
      <p:sp>
        <p:nvSpPr>
          <p:cNvPr id="93" name="Rectangle 92"/>
          <p:cNvSpPr/>
          <p:nvPr/>
        </p:nvSpPr>
        <p:spPr>
          <a:xfrm>
            <a:off x="4042048" y="4812268"/>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Consolas" pitchFamily="49" charset="0"/>
                <a:cs typeface="Consolas" pitchFamily="49" charset="0"/>
              </a:rPr>
              <a:t>0x21000000</a:t>
            </a:r>
            <a:endParaRPr lang="en-GB" dirty="0">
              <a:solidFill>
                <a:schemeClr val="tx1"/>
              </a:solidFill>
              <a:latin typeface="Consolas" pitchFamily="49" charset="0"/>
              <a:cs typeface="Consolas" pitchFamily="49" charset="0"/>
            </a:endParaRPr>
          </a:p>
        </p:txBody>
      </p:sp>
      <p:sp>
        <p:nvSpPr>
          <p:cNvPr id="94" name="TextBox 93"/>
          <p:cNvSpPr txBox="1"/>
          <p:nvPr/>
        </p:nvSpPr>
        <p:spPr>
          <a:xfrm>
            <a:off x="3276600" y="4812268"/>
            <a:ext cx="762000" cy="369332"/>
          </a:xfrm>
          <a:prstGeom prst="rect">
            <a:avLst/>
          </a:prstGeom>
          <a:noFill/>
        </p:spPr>
        <p:txBody>
          <a:bodyPr wrap="square" rtlCol="0">
            <a:spAutoFit/>
          </a:bodyPr>
          <a:lstStyle/>
          <a:p>
            <a:pPr algn="r"/>
            <a:r>
              <a:rPr lang="en-GB" dirty="0" err="1">
                <a:latin typeface="Consolas" pitchFamily="49" charset="0"/>
                <a:cs typeface="Consolas" pitchFamily="49" charset="0"/>
              </a:rPr>
              <a:t>xPSR</a:t>
            </a:r>
            <a:endParaRPr lang="en-GB" dirty="0">
              <a:latin typeface="Consolas" pitchFamily="49" charset="0"/>
              <a:cs typeface="Consolas" pitchFamily="49" charset="0"/>
            </a:endParaRPr>
          </a:p>
        </p:txBody>
      </p:sp>
      <p:sp>
        <p:nvSpPr>
          <p:cNvPr id="95" name="Rectangle 94"/>
          <p:cNvSpPr/>
          <p:nvPr/>
        </p:nvSpPr>
        <p:spPr>
          <a:xfrm>
            <a:off x="4042048" y="5269468"/>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00FF"/>
                </a:solidFill>
                <a:latin typeface="Consolas" pitchFamily="49" charset="0"/>
                <a:cs typeface="Consolas" pitchFamily="49" charset="0"/>
              </a:rPr>
              <a:t>0x20000200</a:t>
            </a:r>
            <a:endParaRPr lang="en-GB" dirty="0">
              <a:solidFill>
                <a:srgbClr val="0000FF"/>
              </a:solidFill>
              <a:latin typeface="Consolas" pitchFamily="49" charset="0"/>
              <a:cs typeface="Consolas" pitchFamily="49" charset="0"/>
            </a:endParaRPr>
          </a:p>
        </p:txBody>
      </p:sp>
      <p:sp>
        <p:nvSpPr>
          <p:cNvPr id="96" name="TextBox 95"/>
          <p:cNvSpPr txBox="1"/>
          <p:nvPr/>
        </p:nvSpPr>
        <p:spPr>
          <a:xfrm>
            <a:off x="3276600" y="5269468"/>
            <a:ext cx="762000" cy="369332"/>
          </a:xfrm>
          <a:prstGeom prst="rect">
            <a:avLst/>
          </a:prstGeom>
          <a:noFill/>
        </p:spPr>
        <p:txBody>
          <a:bodyPr wrap="square" rtlCol="0">
            <a:spAutoFit/>
          </a:bodyPr>
          <a:lstStyle/>
          <a:p>
            <a:pPr algn="r"/>
            <a:r>
              <a:rPr lang="en-GB" dirty="0">
                <a:latin typeface="Consolas" pitchFamily="49" charset="0"/>
                <a:cs typeface="Consolas" pitchFamily="49" charset="0"/>
              </a:rPr>
              <a:t>MSP</a:t>
            </a:r>
          </a:p>
        </p:txBody>
      </p:sp>
      <p:sp>
        <p:nvSpPr>
          <p:cNvPr id="97" name="Rectangle 96"/>
          <p:cNvSpPr/>
          <p:nvPr/>
        </p:nvSpPr>
        <p:spPr>
          <a:xfrm>
            <a:off x="4042048" y="5726668"/>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Consolas" pitchFamily="49" charset="0"/>
                <a:cs typeface="Consolas" pitchFamily="49" charset="0"/>
              </a:rPr>
              <a:t>0x00000000</a:t>
            </a:r>
            <a:endParaRPr lang="en-GB" dirty="0">
              <a:solidFill>
                <a:schemeClr val="tx1"/>
              </a:solidFill>
              <a:latin typeface="Consolas" pitchFamily="49" charset="0"/>
              <a:cs typeface="Consolas" pitchFamily="49" charset="0"/>
            </a:endParaRPr>
          </a:p>
        </p:txBody>
      </p:sp>
      <p:sp>
        <p:nvSpPr>
          <p:cNvPr id="98" name="TextBox 97"/>
          <p:cNvSpPr txBox="1"/>
          <p:nvPr/>
        </p:nvSpPr>
        <p:spPr>
          <a:xfrm>
            <a:off x="3276600" y="5726668"/>
            <a:ext cx="762000" cy="369332"/>
          </a:xfrm>
          <a:prstGeom prst="rect">
            <a:avLst/>
          </a:prstGeom>
          <a:noFill/>
        </p:spPr>
        <p:txBody>
          <a:bodyPr wrap="square" rtlCol="0">
            <a:spAutoFit/>
          </a:bodyPr>
          <a:lstStyle/>
          <a:p>
            <a:pPr algn="r"/>
            <a:r>
              <a:rPr lang="en-GB" dirty="0">
                <a:latin typeface="Consolas" pitchFamily="49" charset="0"/>
                <a:cs typeface="Consolas" pitchFamily="49" charset="0"/>
              </a:rPr>
              <a:t>PSP</a:t>
            </a:r>
          </a:p>
        </p:txBody>
      </p:sp>
      <p:sp>
        <p:nvSpPr>
          <p:cNvPr id="99" name="Rectangle 98"/>
          <p:cNvSpPr/>
          <p:nvPr/>
        </p:nvSpPr>
        <p:spPr>
          <a:xfrm>
            <a:off x="4042048" y="2659618"/>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Consolas" pitchFamily="49" charset="0"/>
                <a:cs typeface="Consolas" pitchFamily="49" charset="0"/>
              </a:rPr>
              <a:t>4</a:t>
            </a:r>
          </a:p>
        </p:txBody>
      </p:sp>
      <p:sp>
        <p:nvSpPr>
          <p:cNvPr id="100" name="TextBox 99"/>
          <p:cNvSpPr txBox="1"/>
          <p:nvPr/>
        </p:nvSpPr>
        <p:spPr>
          <a:xfrm>
            <a:off x="3618384" y="2659618"/>
            <a:ext cx="576064" cy="369332"/>
          </a:xfrm>
          <a:prstGeom prst="rect">
            <a:avLst/>
          </a:prstGeom>
          <a:noFill/>
        </p:spPr>
        <p:txBody>
          <a:bodyPr wrap="square" rtlCol="0">
            <a:spAutoFit/>
          </a:bodyPr>
          <a:lstStyle/>
          <a:p>
            <a:r>
              <a:rPr lang="en-GB" dirty="0">
                <a:latin typeface="Consolas" pitchFamily="49" charset="0"/>
                <a:cs typeface="Consolas" pitchFamily="49" charset="0"/>
              </a:rPr>
              <a:t>R4</a:t>
            </a:r>
          </a:p>
        </p:txBody>
      </p:sp>
      <p:sp>
        <p:nvSpPr>
          <p:cNvPr id="101" name="Rectangle 100"/>
          <p:cNvSpPr/>
          <p:nvPr/>
        </p:nvSpPr>
        <p:spPr>
          <a:xfrm>
            <a:off x="6226175" y="586931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solidFill>
                <a:schemeClr val="tx1"/>
              </a:solidFill>
            </a:endParaRPr>
          </a:p>
        </p:txBody>
      </p:sp>
      <p:sp>
        <p:nvSpPr>
          <p:cNvPr id="102" name="TextBox 101"/>
          <p:cNvSpPr txBox="1"/>
          <p:nvPr/>
        </p:nvSpPr>
        <p:spPr>
          <a:xfrm>
            <a:off x="7522319" y="5869310"/>
            <a:ext cx="1368152" cy="338554"/>
          </a:xfrm>
          <a:prstGeom prst="rect">
            <a:avLst/>
          </a:prstGeom>
          <a:noFill/>
        </p:spPr>
        <p:txBody>
          <a:bodyPr wrap="square" rtlCol="0">
            <a:spAutoFit/>
          </a:bodyPr>
          <a:lstStyle/>
          <a:p>
            <a:pPr algn="ctr"/>
            <a:r>
              <a:rPr lang="en-GB" sz="1600" dirty="0">
                <a:latin typeface="Consolas"/>
                <a:cs typeface="Consolas"/>
              </a:rPr>
              <a:t>0x200001CF</a:t>
            </a:r>
          </a:p>
        </p:txBody>
      </p:sp>
      <p:sp>
        <p:nvSpPr>
          <p:cNvPr id="103" name="Rectangle 102"/>
          <p:cNvSpPr/>
          <p:nvPr/>
        </p:nvSpPr>
        <p:spPr>
          <a:xfrm>
            <a:off x="6229350" y="51435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solidFill>
                <a:schemeClr val="tx1"/>
              </a:solidFill>
            </a:endParaRPr>
          </a:p>
        </p:txBody>
      </p:sp>
      <p:cxnSp>
        <p:nvCxnSpPr>
          <p:cNvPr id="104" name="Straight Connector 103"/>
          <p:cNvCxnSpPr>
            <a:endCxn id="44" idx="1"/>
          </p:cNvCxnSpPr>
          <p:nvPr/>
        </p:nvCxnSpPr>
        <p:spPr>
          <a:xfrm rot="5400000" flipH="1" flipV="1">
            <a:off x="3831244" y="3046280"/>
            <a:ext cx="4059716" cy="734164"/>
          </a:xfrm>
          <a:prstGeom prst="line">
            <a:avLst/>
          </a:prstGeom>
          <a:ln>
            <a:solidFill>
              <a:srgbClr val="3366FF"/>
            </a:solidFill>
            <a:tailEnd type="arrow" w="lg"/>
          </a:ln>
        </p:spPr>
        <p:style>
          <a:lnRef idx="2">
            <a:schemeClr val="accent1"/>
          </a:lnRef>
          <a:fillRef idx="0">
            <a:schemeClr val="accent1"/>
          </a:fillRef>
          <a:effectRef idx="1">
            <a:schemeClr val="accent1"/>
          </a:effectRef>
          <a:fontRef idx="minor">
            <a:schemeClr val="tx1"/>
          </a:fontRef>
        </p:style>
      </p:cxnSp>
      <p:cxnSp>
        <p:nvCxnSpPr>
          <p:cNvPr id="106" name="Straight Connector 105"/>
          <p:cNvCxnSpPr>
            <a:cxnSpLocks/>
          </p:cNvCxnSpPr>
          <p:nvPr/>
        </p:nvCxnSpPr>
        <p:spPr>
          <a:xfrm rot="10800000" flipV="1">
            <a:off x="1295400" y="1752600"/>
            <a:ext cx="304800" cy="228600"/>
          </a:xfrm>
          <a:prstGeom prst="line">
            <a:avLst/>
          </a:prstGeom>
          <a:ln>
            <a:solidFill>
              <a:srgbClr val="FF0000"/>
            </a:solidFill>
            <a:tailEnd type="arrow" w="lg"/>
          </a:ln>
        </p:spPr>
        <p:style>
          <a:lnRef idx="2">
            <a:schemeClr val="accent1"/>
          </a:lnRef>
          <a:fillRef idx="0">
            <a:schemeClr val="accent1"/>
          </a:fillRef>
          <a:effectRef idx="1">
            <a:schemeClr val="accent1"/>
          </a:effectRef>
          <a:fontRef idx="minor">
            <a:schemeClr val="tx1"/>
          </a:fontRef>
        </p:style>
      </p:cxnSp>
      <p:sp>
        <p:nvSpPr>
          <p:cNvPr id="109" name="TextBox 108"/>
          <p:cNvSpPr txBox="1"/>
          <p:nvPr/>
        </p:nvSpPr>
        <p:spPr>
          <a:xfrm>
            <a:off x="1143000" y="1490246"/>
            <a:ext cx="2057400" cy="338554"/>
          </a:xfrm>
          <a:prstGeom prst="rect">
            <a:avLst/>
          </a:prstGeom>
          <a:noFill/>
        </p:spPr>
        <p:txBody>
          <a:bodyPr wrap="square" rtlCol="0">
            <a:spAutoFit/>
          </a:bodyPr>
          <a:lstStyle/>
          <a:p>
            <a:r>
              <a:rPr lang="en-US" sz="1600" dirty="0" err="1">
                <a:solidFill>
                  <a:srgbClr val="FF0000"/>
                </a:solidFill>
              </a:rPr>
              <a:t>addr</a:t>
            </a:r>
            <a:r>
              <a:rPr lang="en-US" sz="1600" dirty="0">
                <a:solidFill>
                  <a:srgbClr val="FF0000"/>
                </a:solidFill>
              </a:rPr>
              <a:t> = </a:t>
            </a:r>
            <a:r>
              <a:rPr lang="en-US" sz="1600" dirty="0">
                <a:solidFill>
                  <a:srgbClr val="FF0000"/>
                </a:solidFill>
                <a:latin typeface="Consolas"/>
                <a:cs typeface="Consolas"/>
              </a:rPr>
              <a:t>0x08000044</a:t>
            </a:r>
          </a:p>
        </p:txBody>
      </p:sp>
      <p:cxnSp>
        <p:nvCxnSpPr>
          <p:cNvPr id="119" name="Straight Connector 118"/>
          <p:cNvCxnSpPr>
            <a:cxnSpLocks/>
          </p:cNvCxnSpPr>
          <p:nvPr/>
        </p:nvCxnSpPr>
        <p:spPr>
          <a:xfrm rot="5400000">
            <a:off x="824498" y="2894597"/>
            <a:ext cx="306805" cy="304800"/>
          </a:xfrm>
          <a:prstGeom prst="line">
            <a:avLst/>
          </a:prstGeom>
          <a:ln>
            <a:solidFill>
              <a:srgbClr val="0000FF"/>
            </a:solidFill>
            <a:tailEnd type="arrow" w="lg"/>
          </a:ln>
        </p:spPr>
        <p:style>
          <a:lnRef idx="2">
            <a:schemeClr val="accent1"/>
          </a:lnRef>
          <a:fillRef idx="0">
            <a:schemeClr val="accent1"/>
          </a:fillRef>
          <a:effectRef idx="1">
            <a:schemeClr val="accent1"/>
          </a:effectRef>
          <a:fontRef idx="minor">
            <a:schemeClr val="tx1"/>
          </a:fontRef>
        </p:style>
      </p:cxnSp>
      <p:sp>
        <p:nvSpPr>
          <p:cNvPr id="120" name="TextBox 119"/>
          <p:cNvSpPr txBox="1"/>
          <p:nvPr/>
        </p:nvSpPr>
        <p:spPr>
          <a:xfrm>
            <a:off x="1143000" y="2709446"/>
            <a:ext cx="2120900" cy="338554"/>
          </a:xfrm>
          <a:prstGeom prst="rect">
            <a:avLst/>
          </a:prstGeom>
          <a:noFill/>
        </p:spPr>
        <p:txBody>
          <a:bodyPr wrap="square" rtlCol="0">
            <a:spAutoFit/>
          </a:bodyPr>
          <a:lstStyle/>
          <a:p>
            <a:r>
              <a:rPr lang="en-US" sz="1600" dirty="0" err="1">
                <a:solidFill>
                  <a:srgbClr val="3366FF"/>
                </a:solidFill>
              </a:rPr>
              <a:t>addr</a:t>
            </a:r>
            <a:r>
              <a:rPr lang="en-US" sz="1600" dirty="0">
                <a:solidFill>
                  <a:srgbClr val="3366FF"/>
                </a:solidFill>
              </a:rPr>
              <a:t> = </a:t>
            </a:r>
            <a:r>
              <a:rPr lang="en-US" sz="1600" dirty="0">
                <a:solidFill>
                  <a:srgbClr val="3366FF"/>
                </a:solidFill>
                <a:latin typeface="Consolas"/>
                <a:cs typeface="Consolas"/>
              </a:rPr>
              <a:t>0x0800001C</a:t>
            </a:r>
          </a:p>
        </p:txBody>
      </p:sp>
      <p:sp>
        <p:nvSpPr>
          <p:cNvPr id="65" name="TextBox 64"/>
          <p:cNvSpPr txBox="1"/>
          <p:nvPr/>
        </p:nvSpPr>
        <p:spPr>
          <a:xfrm>
            <a:off x="6248400" y="6183868"/>
            <a:ext cx="1219200" cy="369332"/>
          </a:xfrm>
          <a:prstGeom prst="rect">
            <a:avLst/>
          </a:prstGeom>
          <a:noFill/>
        </p:spPr>
        <p:txBody>
          <a:bodyPr wrap="square" rtlCol="0">
            <a:spAutoFit/>
          </a:bodyPr>
          <a:lstStyle/>
          <a:p>
            <a:pPr algn="ctr"/>
            <a:r>
              <a:rPr lang="en-GB" dirty="0">
                <a:latin typeface="Consolas" pitchFamily="49" charset="0"/>
                <a:cs typeface="Consolas" pitchFamily="49" charset="0"/>
              </a:rPr>
              <a:t>Memory</a:t>
            </a:r>
          </a:p>
        </p:txBody>
      </p:sp>
      <p:sp>
        <p:nvSpPr>
          <p:cNvPr id="66" name="TextBox 65"/>
          <p:cNvSpPr txBox="1"/>
          <p:nvPr/>
        </p:nvSpPr>
        <p:spPr>
          <a:xfrm>
            <a:off x="2362200" y="235803"/>
            <a:ext cx="4724400" cy="830997"/>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pPr algn="ctr"/>
            <a:r>
              <a:rPr lang="en-US" sz="2400" b="1" dirty="0">
                <a:solidFill>
                  <a:schemeClr val="bg1"/>
                </a:solidFill>
              </a:rPr>
              <a:t>Suppose </a:t>
            </a:r>
            <a:r>
              <a:rPr lang="en-US" sz="2400" b="1" dirty="0" err="1">
                <a:solidFill>
                  <a:schemeClr val="bg1"/>
                </a:solidFill>
              </a:rPr>
              <a:t>SysTick</a:t>
            </a:r>
            <a:r>
              <a:rPr lang="en-US" sz="2400" b="1" dirty="0">
                <a:solidFill>
                  <a:schemeClr val="bg1"/>
                </a:solidFill>
              </a:rPr>
              <a:t> interrupt occurs when PC = 0x08000044</a:t>
            </a:r>
          </a:p>
        </p:txBody>
      </p:sp>
      <p:sp>
        <p:nvSpPr>
          <p:cNvPr id="62" name="Lightning Bolt 61"/>
          <p:cNvSpPr/>
          <p:nvPr/>
        </p:nvSpPr>
        <p:spPr>
          <a:xfrm flipH="1">
            <a:off x="1600200" y="990600"/>
            <a:ext cx="762000" cy="1051560"/>
          </a:xfrm>
          <a:prstGeom prst="lightningBolt">
            <a:avLst/>
          </a:prstGeom>
          <a:ln/>
        </p:spPr>
        <p:style>
          <a:lnRef idx="0">
            <a:schemeClr val="accent2"/>
          </a:lnRef>
          <a:fillRef idx="3">
            <a:schemeClr val="accent2"/>
          </a:fillRef>
          <a:effectRef idx="3">
            <a:schemeClr val="accent2"/>
          </a:effectRef>
          <a:fontRef idx="minor">
            <a:schemeClr val="lt1"/>
          </a:fontRef>
        </p:style>
      </p:sp>
      <p:sp>
        <p:nvSpPr>
          <p:cNvPr id="63" name="TextBox 62"/>
          <p:cNvSpPr txBox="1"/>
          <p:nvPr/>
        </p:nvSpPr>
        <p:spPr>
          <a:xfrm>
            <a:off x="2971800" y="3351148"/>
            <a:ext cx="1066800" cy="369332"/>
          </a:xfrm>
          <a:prstGeom prst="rect">
            <a:avLst/>
          </a:prstGeom>
          <a:noFill/>
        </p:spPr>
        <p:txBody>
          <a:bodyPr wrap="square" rtlCol="0">
            <a:spAutoFit/>
          </a:bodyPr>
          <a:lstStyle/>
          <a:p>
            <a:r>
              <a:rPr lang="en-GB" dirty="0">
                <a:latin typeface="Consolas" pitchFamily="49" charset="0"/>
                <a:cs typeface="Consolas" pitchFamily="49" charset="0"/>
              </a:rPr>
              <a:t>R13(SP)</a:t>
            </a:r>
          </a:p>
        </p:txBody>
      </p:sp>
      <p:sp>
        <p:nvSpPr>
          <p:cNvPr id="64" name="TextBox 63"/>
          <p:cNvSpPr txBox="1"/>
          <p:nvPr/>
        </p:nvSpPr>
        <p:spPr>
          <a:xfrm>
            <a:off x="2971800" y="3711188"/>
            <a:ext cx="1066800" cy="369332"/>
          </a:xfrm>
          <a:prstGeom prst="rect">
            <a:avLst/>
          </a:prstGeom>
          <a:noFill/>
        </p:spPr>
        <p:txBody>
          <a:bodyPr wrap="square" rtlCol="0">
            <a:spAutoFit/>
          </a:bodyPr>
          <a:lstStyle/>
          <a:p>
            <a:r>
              <a:rPr lang="en-GB" dirty="0">
                <a:latin typeface="Consolas" pitchFamily="49" charset="0"/>
                <a:cs typeface="Consolas" pitchFamily="49" charset="0"/>
              </a:rPr>
              <a:t>R14(LR)</a:t>
            </a:r>
          </a:p>
        </p:txBody>
      </p:sp>
      <p:sp>
        <p:nvSpPr>
          <p:cNvPr id="67" name="Rectangle 66"/>
          <p:cNvSpPr/>
          <p:nvPr/>
        </p:nvSpPr>
        <p:spPr>
          <a:xfrm>
            <a:off x="4038600" y="300133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Consolas" pitchFamily="49" charset="0"/>
                <a:cs typeface="Consolas" pitchFamily="49" charset="0"/>
              </a:rPr>
              <a:t>12</a:t>
            </a:r>
          </a:p>
        </p:txBody>
      </p:sp>
      <p:sp>
        <p:nvSpPr>
          <p:cNvPr id="68" name="TextBox 67"/>
          <p:cNvSpPr txBox="1"/>
          <p:nvPr/>
        </p:nvSpPr>
        <p:spPr>
          <a:xfrm>
            <a:off x="3429000" y="3001330"/>
            <a:ext cx="755923" cy="369332"/>
          </a:xfrm>
          <a:prstGeom prst="rect">
            <a:avLst/>
          </a:prstGeom>
          <a:noFill/>
        </p:spPr>
        <p:txBody>
          <a:bodyPr wrap="square" rtlCol="0">
            <a:spAutoFit/>
          </a:bodyPr>
          <a:lstStyle/>
          <a:p>
            <a:r>
              <a:rPr lang="en-GB" dirty="0">
                <a:latin typeface="Consolas" pitchFamily="49" charset="0"/>
                <a:cs typeface="Consolas" pitchFamily="49" charset="0"/>
              </a:rPr>
              <a:t>R12</a:t>
            </a:r>
          </a:p>
        </p:txBody>
      </p:sp>
    </p:spTree>
    <p:extLst>
      <p:ext uri="{BB962C8B-B14F-4D97-AF65-F5344CB8AC3E}">
        <p14:creationId xmlns:p14="http://schemas.microsoft.com/office/powerpoint/2010/main" val="57394026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76200"/>
            <a:ext cx="8229600" cy="914400"/>
          </a:xfrm>
        </p:spPr>
        <p:txBody>
          <a:bodyPr/>
          <a:lstStyle/>
          <a:p>
            <a:r>
              <a:rPr lang="en-GB" dirty="0"/>
              <a:t>Interrupt: Stacking &amp; </a:t>
            </a:r>
            <a:r>
              <a:rPr lang="en-GB" dirty="0" err="1"/>
              <a:t>Unstacking</a:t>
            </a:r>
            <a:endParaRPr lang="en-GB" baseline="30000" dirty="0"/>
          </a:p>
        </p:txBody>
      </p:sp>
      <p:sp>
        <p:nvSpPr>
          <p:cNvPr id="30" name="Rectangle 29"/>
          <p:cNvSpPr/>
          <p:nvPr/>
        </p:nvSpPr>
        <p:spPr>
          <a:xfrm>
            <a:off x="6228184" y="40672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FF0000"/>
                </a:solidFill>
              </a:rPr>
              <a:t>0</a:t>
            </a:r>
          </a:p>
        </p:txBody>
      </p:sp>
      <p:sp>
        <p:nvSpPr>
          <p:cNvPr id="31" name="TextBox 30"/>
          <p:cNvSpPr txBox="1"/>
          <p:nvPr/>
        </p:nvSpPr>
        <p:spPr>
          <a:xfrm>
            <a:off x="7524328" y="4067200"/>
            <a:ext cx="1368152" cy="338554"/>
          </a:xfrm>
          <a:prstGeom prst="rect">
            <a:avLst/>
          </a:prstGeom>
          <a:noFill/>
        </p:spPr>
        <p:txBody>
          <a:bodyPr wrap="square" rtlCol="0">
            <a:spAutoFit/>
          </a:bodyPr>
          <a:lstStyle/>
          <a:p>
            <a:pPr algn="ctr"/>
            <a:r>
              <a:rPr lang="en-GB" sz="1600" dirty="0">
                <a:latin typeface="Consolas"/>
                <a:cs typeface="Consolas"/>
              </a:rPr>
              <a:t>0x200001E0</a:t>
            </a:r>
          </a:p>
        </p:txBody>
      </p:sp>
      <p:sp>
        <p:nvSpPr>
          <p:cNvPr id="32" name="TextBox 31"/>
          <p:cNvSpPr txBox="1"/>
          <p:nvPr/>
        </p:nvSpPr>
        <p:spPr>
          <a:xfrm>
            <a:off x="7524328" y="4427240"/>
            <a:ext cx="1368152" cy="338554"/>
          </a:xfrm>
          <a:prstGeom prst="rect">
            <a:avLst/>
          </a:prstGeom>
          <a:noFill/>
        </p:spPr>
        <p:txBody>
          <a:bodyPr wrap="square" rtlCol="0">
            <a:spAutoFit/>
          </a:bodyPr>
          <a:lstStyle/>
          <a:p>
            <a:pPr algn="ctr"/>
            <a:r>
              <a:rPr lang="en-GB" sz="1600" dirty="0">
                <a:latin typeface="Consolas"/>
                <a:cs typeface="Consolas"/>
              </a:rPr>
              <a:t>0x200001DC</a:t>
            </a:r>
          </a:p>
        </p:txBody>
      </p:sp>
      <p:sp>
        <p:nvSpPr>
          <p:cNvPr id="33" name="TextBox 32"/>
          <p:cNvSpPr txBox="1"/>
          <p:nvPr/>
        </p:nvSpPr>
        <p:spPr>
          <a:xfrm>
            <a:off x="7524328" y="2987080"/>
            <a:ext cx="1368152" cy="338554"/>
          </a:xfrm>
          <a:prstGeom prst="rect">
            <a:avLst/>
          </a:prstGeom>
          <a:noFill/>
        </p:spPr>
        <p:txBody>
          <a:bodyPr wrap="square" rtlCol="0">
            <a:spAutoFit/>
          </a:bodyPr>
          <a:lstStyle/>
          <a:p>
            <a:pPr algn="ctr"/>
            <a:r>
              <a:rPr lang="en-GB" sz="1600" dirty="0">
                <a:latin typeface="Consolas"/>
                <a:cs typeface="Consolas"/>
              </a:rPr>
              <a:t>0x200001EC</a:t>
            </a:r>
          </a:p>
        </p:txBody>
      </p:sp>
      <p:sp>
        <p:nvSpPr>
          <p:cNvPr id="36" name="Rectangle 35"/>
          <p:cNvSpPr/>
          <p:nvPr/>
        </p:nvSpPr>
        <p:spPr>
          <a:xfrm>
            <a:off x="6228184" y="442724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solidFill>
                <a:schemeClr val="tx1"/>
              </a:solidFill>
            </a:endParaRPr>
          </a:p>
        </p:txBody>
      </p:sp>
      <p:sp>
        <p:nvSpPr>
          <p:cNvPr id="37" name="Rectangle 36"/>
          <p:cNvSpPr/>
          <p:nvPr/>
        </p:nvSpPr>
        <p:spPr>
          <a:xfrm>
            <a:off x="6228184" y="298708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FF0000"/>
                </a:solidFill>
              </a:rPr>
              <a:t>3</a:t>
            </a:r>
          </a:p>
        </p:txBody>
      </p:sp>
      <p:sp>
        <p:nvSpPr>
          <p:cNvPr id="38" name="Rectangle 37"/>
          <p:cNvSpPr/>
          <p:nvPr/>
        </p:nvSpPr>
        <p:spPr>
          <a:xfrm>
            <a:off x="6228184" y="478728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solidFill>
                <a:schemeClr val="tx1"/>
              </a:solidFill>
            </a:endParaRPr>
          </a:p>
        </p:txBody>
      </p:sp>
      <p:sp>
        <p:nvSpPr>
          <p:cNvPr id="39" name="Rectangle 38"/>
          <p:cNvSpPr/>
          <p:nvPr/>
        </p:nvSpPr>
        <p:spPr>
          <a:xfrm>
            <a:off x="6228184" y="370716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FF0000"/>
                </a:solidFill>
              </a:rPr>
              <a:t>1</a:t>
            </a:r>
          </a:p>
        </p:txBody>
      </p:sp>
      <p:sp>
        <p:nvSpPr>
          <p:cNvPr id="41" name="TextBox 40"/>
          <p:cNvSpPr txBox="1"/>
          <p:nvPr/>
        </p:nvSpPr>
        <p:spPr>
          <a:xfrm>
            <a:off x="7524328" y="3707160"/>
            <a:ext cx="1368152" cy="338554"/>
          </a:xfrm>
          <a:prstGeom prst="rect">
            <a:avLst/>
          </a:prstGeom>
          <a:noFill/>
        </p:spPr>
        <p:txBody>
          <a:bodyPr wrap="square" rtlCol="0">
            <a:spAutoFit/>
          </a:bodyPr>
          <a:lstStyle/>
          <a:p>
            <a:pPr algn="ctr"/>
            <a:r>
              <a:rPr lang="en-GB" sz="1600" dirty="0">
                <a:latin typeface="Consolas"/>
                <a:cs typeface="Consolas"/>
              </a:rPr>
              <a:t>0x200001E4</a:t>
            </a:r>
          </a:p>
        </p:txBody>
      </p:sp>
      <p:sp>
        <p:nvSpPr>
          <p:cNvPr id="42" name="TextBox 41"/>
          <p:cNvSpPr txBox="1"/>
          <p:nvPr/>
        </p:nvSpPr>
        <p:spPr>
          <a:xfrm>
            <a:off x="7524328" y="4787280"/>
            <a:ext cx="1368152" cy="338554"/>
          </a:xfrm>
          <a:prstGeom prst="rect">
            <a:avLst/>
          </a:prstGeom>
          <a:noFill/>
        </p:spPr>
        <p:txBody>
          <a:bodyPr wrap="square" rtlCol="0">
            <a:spAutoFit/>
          </a:bodyPr>
          <a:lstStyle/>
          <a:p>
            <a:pPr algn="ctr"/>
            <a:r>
              <a:rPr lang="en-GB" sz="1600" dirty="0">
                <a:latin typeface="Consolas"/>
                <a:cs typeface="Consolas"/>
              </a:rPr>
              <a:t>0x200001D8</a:t>
            </a:r>
          </a:p>
        </p:txBody>
      </p:sp>
      <p:sp>
        <p:nvSpPr>
          <p:cNvPr id="43" name="TextBox 42"/>
          <p:cNvSpPr txBox="1"/>
          <p:nvPr/>
        </p:nvSpPr>
        <p:spPr>
          <a:xfrm>
            <a:off x="7524328" y="5147320"/>
            <a:ext cx="1368152" cy="338554"/>
          </a:xfrm>
          <a:prstGeom prst="rect">
            <a:avLst/>
          </a:prstGeom>
          <a:noFill/>
        </p:spPr>
        <p:txBody>
          <a:bodyPr wrap="square" rtlCol="0">
            <a:spAutoFit/>
          </a:bodyPr>
          <a:lstStyle/>
          <a:p>
            <a:pPr algn="ctr"/>
            <a:r>
              <a:rPr lang="en-GB" sz="1600" dirty="0">
                <a:latin typeface="Consolas"/>
                <a:cs typeface="Consolas"/>
              </a:rPr>
              <a:t>0x200001D4</a:t>
            </a:r>
          </a:p>
        </p:txBody>
      </p:sp>
      <p:sp>
        <p:nvSpPr>
          <p:cNvPr id="44" name="Rectangle 43"/>
          <p:cNvSpPr/>
          <p:nvPr/>
        </p:nvSpPr>
        <p:spPr>
          <a:xfrm>
            <a:off x="6228184" y="120348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solidFill>
                  <a:schemeClr val="tx1"/>
                </a:solidFill>
              </a:rPr>
              <a:t>xxxxxxxx</a:t>
            </a:r>
            <a:endParaRPr lang="en-GB" dirty="0">
              <a:solidFill>
                <a:schemeClr val="tx1"/>
              </a:solidFill>
            </a:endParaRPr>
          </a:p>
        </p:txBody>
      </p:sp>
      <p:sp>
        <p:nvSpPr>
          <p:cNvPr id="45" name="TextBox 44"/>
          <p:cNvSpPr txBox="1"/>
          <p:nvPr/>
        </p:nvSpPr>
        <p:spPr>
          <a:xfrm>
            <a:off x="7524328" y="1203484"/>
            <a:ext cx="1368152" cy="338554"/>
          </a:xfrm>
          <a:prstGeom prst="rect">
            <a:avLst/>
          </a:prstGeom>
          <a:noFill/>
        </p:spPr>
        <p:txBody>
          <a:bodyPr wrap="square" rtlCol="0">
            <a:spAutoFit/>
          </a:bodyPr>
          <a:lstStyle/>
          <a:p>
            <a:pPr algn="ctr"/>
            <a:r>
              <a:rPr lang="en-GB" sz="1600" dirty="0">
                <a:latin typeface="Consolas"/>
                <a:cs typeface="Consolas"/>
              </a:rPr>
              <a:t>0x20000200</a:t>
            </a:r>
          </a:p>
        </p:txBody>
      </p:sp>
      <p:sp>
        <p:nvSpPr>
          <p:cNvPr id="46" name="Rectangle 45"/>
          <p:cNvSpPr/>
          <p:nvPr/>
        </p:nvSpPr>
        <p:spPr>
          <a:xfrm>
            <a:off x="6228184" y="156352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FF0000"/>
                </a:solidFill>
                <a:latin typeface="Consolas" pitchFamily="49" charset="0"/>
                <a:cs typeface="Consolas" pitchFamily="49" charset="0"/>
              </a:rPr>
              <a:t>0x21000000</a:t>
            </a:r>
            <a:endParaRPr lang="en-GB" sz="1600" dirty="0">
              <a:solidFill>
                <a:srgbClr val="FF0000"/>
              </a:solidFill>
            </a:endParaRPr>
          </a:p>
        </p:txBody>
      </p:sp>
      <p:sp>
        <p:nvSpPr>
          <p:cNvPr id="47" name="Rectangle 46"/>
          <p:cNvSpPr/>
          <p:nvPr/>
        </p:nvSpPr>
        <p:spPr>
          <a:xfrm>
            <a:off x="6228184" y="192356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FF0000"/>
                </a:solidFill>
                <a:latin typeface="Consolas" pitchFamily="49" charset="0"/>
                <a:cs typeface="Consolas" pitchFamily="49" charset="0"/>
              </a:rPr>
              <a:t>0x08000044</a:t>
            </a:r>
            <a:endParaRPr lang="en-GB" sz="1600" dirty="0">
              <a:solidFill>
                <a:srgbClr val="FF0000"/>
              </a:solidFill>
            </a:endParaRPr>
          </a:p>
        </p:txBody>
      </p:sp>
      <p:sp>
        <p:nvSpPr>
          <p:cNvPr id="48" name="TextBox 47"/>
          <p:cNvSpPr txBox="1"/>
          <p:nvPr/>
        </p:nvSpPr>
        <p:spPr>
          <a:xfrm>
            <a:off x="7524328" y="1563524"/>
            <a:ext cx="1368152" cy="338554"/>
          </a:xfrm>
          <a:prstGeom prst="rect">
            <a:avLst/>
          </a:prstGeom>
          <a:noFill/>
        </p:spPr>
        <p:txBody>
          <a:bodyPr wrap="square" rtlCol="0">
            <a:spAutoFit/>
          </a:bodyPr>
          <a:lstStyle/>
          <a:p>
            <a:pPr algn="ctr"/>
            <a:r>
              <a:rPr lang="en-GB" sz="1600" dirty="0">
                <a:latin typeface="Consolas"/>
                <a:cs typeface="Consolas"/>
              </a:rPr>
              <a:t>0x200001FC</a:t>
            </a:r>
          </a:p>
        </p:txBody>
      </p:sp>
      <p:sp>
        <p:nvSpPr>
          <p:cNvPr id="49" name="TextBox 48"/>
          <p:cNvSpPr txBox="1"/>
          <p:nvPr/>
        </p:nvSpPr>
        <p:spPr>
          <a:xfrm>
            <a:off x="7524328" y="1923564"/>
            <a:ext cx="1368152" cy="338554"/>
          </a:xfrm>
          <a:prstGeom prst="rect">
            <a:avLst/>
          </a:prstGeom>
          <a:noFill/>
        </p:spPr>
        <p:txBody>
          <a:bodyPr wrap="square" rtlCol="0">
            <a:spAutoFit/>
          </a:bodyPr>
          <a:lstStyle/>
          <a:p>
            <a:pPr algn="ctr"/>
            <a:r>
              <a:rPr lang="en-GB" sz="1600" dirty="0">
                <a:latin typeface="Consolas"/>
                <a:cs typeface="Consolas"/>
              </a:rPr>
              <a:t>0x200001F8</a:t>
            </a:r>
          </a:p>
        </p:txBody>
      </p:sp>
      <p:sp>
        <p:nvSpPr>
          <p:cNvPr id="51" name="Rectangle 50"/>
          <p:cNvSpPr/>
          <p:nvPr/>
        </p:nvSpPr>
        <p:spPr>
          <a:xfrm>
            <a:off x="6228184" y="22670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rgbClr val="FF0000"/>
                </a:solidFill>
                <a:latin typeface="Consolas" pitchFamily="49" charset="0"/>
                <a:cs typeface="Consolas" pitchFamily="49" charset="0"/>
              </a:rPr>
              <a:t>0x08001000</a:t>
            </a:r>
          </a:p>
        </p:txBody>
      </p:sp>
      <p:sp>
        <p:nvSpPr>
          <p:cNvPr id="52" name="TextBox 51"/>
          <p:cNvSpPr txBox="1"/>
          <p:nvPr/>
        </p:nvSpPr>
        <p:spPr>
          <a:xfrm>
            <a:off x="7524328" y="2267000"/>
            <a:ext cx="1368152" cy="338554"/>
          </a:xfrm>
          <a:prstGeom prst="rect">
            <a:avLst/>
          </a:prstGeom>
          <a:noFill/>
        </p:spPr>
        <p:txBody>
          <a:bodyPr wrap="square" rtlCol="0">
            <a:spAutoFit/>
          </a:bodyPr>
          <a:lstStyle/>
          <a:p>
            <a:pPr algn="ctr"/>
            <a:r>
              <a:rPr lang="en-GB" sz="1600" dirty="0">
                <a:latin typeface="Consolas"/>
                <a:cs typeface="Consolas"/>
              </a:rPr>
              <a:t>0x200001F4</a:t>
            </a:r>
          </a:p>
        </p:txBody>
      </p:sp>
      <p:sp>
        <p:nvSpPr>
          <p:cNvPr id="53" name="TextBox 52"/>
          <p:cNvSpPr txBox="1"/>
          <p:nvPr/>
        </p:nvSpPr>
        <p:spPr>
          <a:xfrm>
            <a:off x="7524328" y="2627040"/>
            <a:ext cx="1368152" cy="338554"/>
          </a:xfrm>
          <a:prstGeom prst="rect">
            <a:avLst/>
          </a:prstGeom>
          <a:noFill/>
        </p:spPr>
        <p:txBody>
          <a:bodyPr wrap="square" rtlCol="0">
            <a:spAutoFit/>
          </a:bodyPr>
          <a:lstStyle/>
          <a:p>
            <a:pPr algn="ctr"/>
            <a:r>
              <a:rPr lang="en-GB" sz="1600" dirty="0">
                <a:latin typeface="Consolas"/>
                <a:cs typeface="Consolas"/>
              </a:rPr>
              <a:t>0x200001F0</a:t>
            </a:r>
          </a:p>
        </p:txBody>
      </p:sp>
      <p:sp>
        <p:nvSpPr>
          <p:cNvPr id="54" name="Rectangle 53"/>
          <p:cNvSpPr/>
          <p:nvPr/>
        </p:nvSpPr>
        <p:spPr>
          <a:xfrm>
            <a:off x="6228184" y="262704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rgbClr val="FF0000"/>
                </a:solidFill>
                <a:latin typeface="Consolas" pitchFamily="49" charset="0"/>
                <a:cs typeface="Consolas" pitchFamily="49" charset="0"/>
              </a:rPr>
              <a:t>12</a:t>
            </a:r>
          </a:p>
        </p:txBody>
      </p:sp>
      <p:sp>
        <p:nvSpPr>
          <p:cNvPr id="55" name="Rectangle 54"/>
          <p:cNvSpPr/>
          <p:nvPr/>
        </p:nvSpPr>
        <p:spPr>
          <a:xfrm>
            <a:off x="6228184" y="550736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solidFill>
                <a:schemeClr val="tx1"/>
              </a:solidFill>
            </a:endParaRPr>
          </a:p>
        </p:txBody>
      </p:sp>
      <p:sp>
        <p:nvSpPr>
          <p:cNvPr id="56" name="Rectangle 55"/>
          <p:cNvSpPr/>
          <p:nvPr/>
        </p:nvSpPr>
        <p:spPr>
          <a:xfrm>
            <a:off x="6228184" y="334712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FF0000"/>
                </a:solidFill>
              </a:rPr>
              <a:t>2</a:t>
            </a:r>
          </a:p>
        </p:txBody>
      </p:sp>
      <p:sp>
        <p:nvSpPr>
          <p:cNvPr id="57" name="TextBox 56"/>
          <p:cNvSpPr txBox="1"/>
          <p:nvPr/>
        </p:nvSpPr>
        <p:spPr>
          <a:xfrm>
            <a:off x="7524328" y="3347120"/>
            <a:ext cx="1368152" cy="338554"/>
          </a:xfrm>
          <a:prstGeom prst="rect">
            <a:avLst/>
          </a:prstGeom>
          <a:noFill/>
        </p:spPr>
        <p:txBody>
          <a:bodyPr wrap="square" rtlCol="0">
            <a:spAutoFit/>
          </a:bodyPr>
          <a:lstStyle/>
          <a:p>
            <a:pPr algn="ctr"/>
            <a:r>
              <a:rPr lang="en-GB" sz="1600" dirty="0">
                <a:latin typeface="Consolas"/>
                <a:cs typeface="Consolas"/>
              </a:rPr>
              <a:t>0x200001E8</a:t>
            </a:r>
          </a:p>
        </p:txBody>
      </p:sp>
      <p:sp>
        <p:nvSpPr>
          <p:cNvPr id="58" name="TextBox 57"/>
          <p:cNvSpPr txBox="1"/>
          <p:nvPr/>
        </p:nvSpPr>
        <p:spPr>
          <a:xfrm>
            <a:off x="7524328" y="5507360"/>
            <a:ext cx="1368152" cy="338554"/>
          </a:xfrm>
          <a:prstGeom prst="rect">
            <a:avLst/>
          </a:prstGeom>
          <a:noFill/>
        </p:spPr>
        <p:txBody>
          <a:bodyPr wrap="square" rtlCol="0">
            <a:spAutoFit/>
          </a:bodyPr>
          <a:lstStyle/>
          <a:p>
            <a:pPr algn="ctr"/>
            <a:r>
              <a:rPr lang="en-GB" sz="1600" dirty="0">
                <a:latin typeface="Consolas"/>
                <a:cs typeface="Consolas"/>
              </a:rPr>
              <a:t>0x200001D0</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23</a:t>
            </a:fld>
            <a:endParaRPr kumimoji="0" lang="en-US"/>
          </a:p>
        </p:txBody>
      </p:sp>
      <p:sp>
        <p:nvSpPr>
          <p:cNvPr id="76" name="Rectangle 75"/>
          <p:cNvSpPr/>
          <p:nvPr/>
        </p:nvSpPr>
        <p:spPr>
          <a:xfrm>
            <a:off x="4042048" y="121920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Consolas" pitchFamily="49" charset="0"/>
                <a:cs typeface="Consolas" pitchFamily="49" charset="0"/>
              </a:rPr>
              <a:t>0</a:t>
            </a:r>
          </a:p>
        </p:txBody>
      </p:sp>
      <p:sp>
        <p:nvSpPr>
          <p:cNvPr id="77" name="TextBox 76"/>
          <p:cNvSpPr txBox="1"/>
          <p:nvPr/>
        </p:nvSpPr>
        <p:spPr>
          <a:xfrm>
            <a:off x="3618384" y="1219200"/>
            <a:ext cx="576064" cy="369332"/>
          </a:xfrm>
          <a:prstGeom prst="rect">
            <a:avLst/>
          </a:prstGeom>
          <a:noFill/>
        </p:spPr>
        <p:txBody>
          <a:bodyPr wrap="square" rtlCol="0">
            <a:spAutoFit/>
          </a:bodyPr>
          <a:lstStyle/>
          <a:p>
            <a:r>
              <a:rPr lang="en-GB" dirty="0">
                <a:latin typeface="Consolas" pitchFamily="49" charset="0"/>
                <a:cs typeface="Consolas" pitchFamily="49" charset="0"/>
              </a:rPr>
              <a:t>R0</a:t>
            </a:r>
          </a:p>
        </p:txBody>
      </p:sp>
      <p:sp>
        <p:nvSpPr>
          <p:cNvPr id="78" name="Rectangle 77"/>
          <p:cNvSpPr/>
          <p:nvPr/>
        </p:nvSpPr>
        <p:spPr>
          <a:xfrm>
            <a:off x="4042048" y="157924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Consolas" pitchFamily="49" charset="0"/>
                <a:cs typeface="Consolas" pitchFamily="49" charset="0"/>
              </a:rPr>
              <a:t>1</a:t>
            </a:r>
          </a:p>
        </p:txBody>
      </p:sp>
      <p:sp>
        <p:nvSpPr>
          <p:cNvPr id="79" name="TextBox 78"/>
          <p:cNvSpPr txBox="1"/>
          <p:nvPr/>
        </p:nvSpPr>
        <p:spPr>
          <a:xfrm>
            <a:off x="3618384" y="1579240"/>
            <a:ext cx="576064" cy="369332"/>
          </a:xfrm>
          <a:prstGeom prst="rect">
            <a:avLst/>
          </a:prstGeom>
          <a:noFill/>
        </p:spPr>
        <p:txBody>
          <a:bodyPr wrap="square" rtlCol="0">
            <a:spAutoFit/>
          </a:bodyPr>
          <a:lstStyle/>
          <a:p>
            <a:r>
              <a:rPr lang="en-GB" dirty="0">
                <a:latin typeface="Consolas" pitchFamily="49" charset="0"/>
                <a:cs typeface="Consolas" pitchFamily="49" charset="0"/>
              </a:rPr>
              <a:t>R1</a:t>
            </a:r>
          </a:p>
        </p:txBody>
      </p:sp>
      <p:sp>
        <p:nvSpPr>
          <p:cNvPr id="83" name="Rectangle 82"/>
          <p:cNvSpPr/>
          <p:nvPr/>
        </p:nvSpPr>
        <p:spPr>
          <a:xfrm>
            <a:off x="4042048" y="193928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Consolas" pitchFamily="49" charset="0"/>
                <a:cs typeface="Consolas" pitchFamily="49" charset="0"/>
              </a:rPr>
              <a:t>2</a:t>
            </a:r>
          </a:p>
        </p:txBody>
      </p:sp>
      <p:sp>
        <p:nvSpPr>
          <p:cNvPr id="84" name="TextBox 83"/>
          <p:cNvSpPr txBox="1"/>
          <p:nvPr/>
        </p:nvSpPr>
        <p:spPr>
          <a:xfrm>
            <a:off x="3618384" y="1939280"/>
            <a:ext cx="576064" cy="369332"/>
          </a:xfrm>
          <a:prstGeom prst="rect">
            <a:avLst/>
          </a:prstGeom>
          <a:noFill/>
        </p:spPr>
        <p:txBody>
          <a:bodyPr wrap="square" rtlCol="0">
            <a:spAutoFit/>
          </a:bodyPr>
          <a:lstStyle/>
          <a:p>
            <a:r>
              <a:rPr lang="en-GB" dirty="0">
                <a:latin typeface="Consolas" pitchFamily="49" charset="0"/>
                <a:cs typeface="Consolas" pitchFamily="49" charset="0"/>
              </a:rPr>
              <a:t>R2</a:t>
            </a:r>
          </a:p>
        </p:txBody>
      </p:sp>
      <p:sp>
        <p:nvSpPr>
          <p:cNvPr id="85" name="Rectangle 84"/>
          <p:cNvSpPr/>
          <p:nvPr/>
        </p:nvSpPr>
        <p:spPr>
          <a:xfrm>
            <a:off x="4042048" y="229932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Consolas" pitchFamily="49" charset="0"/>
                <a:cs typeface="Consolas" pitchFamily="49" charset="0"/>
              </a:rPr>
              <a:t>3</a:t>
            </a:r>
          </a:p>
        </p:txBody>
      </p:sp>
      <p:sp>
        <p:nvSpPr>
          <p:cNvPr id="86" name="TextBox 85"/>
          <p:cNvSpPr txBox="1"/>
          <p:nvPr/>
        </p:nvSpPr>
        <p:spPr>
          <a:xfrm>
            <a:off x="3618384" y="2299320"/>
            <a:ext cx="576064" cy="369332"/>
          </a:xfrm>
          <a:prstGeom prst="rect">
            <a:avLst/>
          </a:prstGeom>
          <a:noFill/>
        </p:spPr>
        <p:txBody>
          <a:bodyPr wrap="square" rtlCol="0">
            <a:spAutoFit/>
          </a:bodyPr>
          <a:lstStyle/>
          <a:p>
            <a:r>
              <a:rPr lang="en-GB" dirty="0">
                <a:latin typeface="Consolas" pitchFamily="49" charset="0"/>
                <a:cs typeface="Consolas" pitchFamily="49" charset="0"/>
              </a:rPr>
              <a:t>R3</a:t>
            </a:r>
          </a:p>
        </p:txBody>
      </p:sp>
      <p:sp>
        <p:nvSpPr>
          <p:cNvPr id="87" name="Rectangle 86"/>
          <p:cNvSpPr/>
          <p:nvPr/>
        </p:nvSpPr>
        <p:spPr>
          <a:xfrm>
            <a:off x="4042048" y="3351148"/>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Consolas" pitchFamily="49" charset="0"/>
                <a:cs typeface="Consolas" pitchFamily="49" charset="0"/>
              </a:rPr>
              <a:t>MSP</a:t>
            </a:r>
          </a:p>
        </p:txBody>
      </p:sp>
      <p:sp>
        <p:nvSpPr>
          <p:cNvPr id="89" name="Rectangle 88"/>
          <p:cNvSpPr/>
          <p:nvPr/>
        </p:nvSpPr>
        <p:spPr>
          <a:xfrm>
            <a:off x="4042048" y="3711188"/>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latin typeface="Consolas" pitchFamily="49" charset="0"/>
                <a:cs typeface="Consolas" pitchFamily="49" charset="0"/>
              </a:rPr>
              <a:t>0xFFFFFFF9</a:t>
            </a:r>
            <a:endParaRPr lang="en-GB" dirty="0">
              <a:solidFill>
                <a:schemeClr val="tx1"/>
              </a:solidFill>
              <a:latin typeface="Consolas" pitchFamily="49" charset="0"/>
              <a:cs typeface="Consolas" pitchFamily="49" charset="0"/>
            </a:endParaRPr>
          </a:p>
        </p:txBody>
      </p:sp>
      <p:sp>
        <p:nvSpPr>
          <p:cNvPr id="91" name="Rectangle 90"/>
          <p:cNvSpPr/>
          <p:nvPr/>
        </p:nvSpPr>
        <p:spPr>
          <a:xfrm>
            <a:off x="4042048" y="4071228"/>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latin typeface="Consolas" pitchFamily="49" charset="0"/>
                <a:cs typeface="Consolas" pitchFamily="49" charset="0"/>
              </a:rPr>
              <a:t>0x0800001C</a:t>
            </a:r>
            <a:endParaRPr lang="en-GB" dirty="0">
              <a:solidFill>
                <a:schemeClr val="tx1"/>
              </a:solidFill>
              <a:latin typeface="Consolas" pitchFamily="49" charset="0"/>
              <a:cs typeface="Consolas" pitchFamily="49" charset="0"/>
            </a:endParaRPr>
          </a:p>
        </p:txBody>
      </p:sp>
      <p:sp>
        <p:nvSpPr>
          <p:cNvPr id="92" name="TextBox 91"/>
          <p:cNvSpPr txBox="1"/>
          <p:nvPr/>
        </p:nvSpPr>
        <p:spPr>
          <a:xfrm>
            <a:off x="2971800" y="4071228"/>
            <a:ext cx="1066800" cy="369332"/>
          </a:xfrm>
          <a:prstGeom prst="rect">
            <a:avLst/>
          </a:prstGeom>
          <a:noFill/>
        </p:spPr>
        <p:txBody>
          <a:bodyPr wrap="square" rtlCol="0">
            <a:spAutoFit/>
          </a:bodyPr>
          <a:lstStyle/>
          <a:p>
            <a:r>
              <a:rPr lang="en-GB" dirty="0">
                <a:latin typeface="Consolas" pitchFamily="49" charset="0"/>
                <a:cs typeface="Consolas" pitchFamily="49" charset="0"/>
              </a:rPr>
              <a:t>R15(PC)</a:t>
            </a:r>
          </a:p>
        </p:txBody>
      </p:sp>
      <p:sp>
        <p:nvSpPr>
          <p:cNvPr id="93" name="Rectangle 92"/>
          <p:cNvSpPr/>
          <p:nvPr/>
        </p:nvSpPr>
        <p:spPr>
          <a:xfrm>
            <a:off x="4042048" y="4812268"/>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Consolas" pitchFamily="49" charset="0"/>
                <a:cs typeface="Consolas" pitchFamily="49" charset="0"/>
              </a:rPr>
              <a:t>0x21000000</a:t>
            </a:r>
            <a:endParaRPr lang="en-GB" dirty="0">
              <a:solidFill>
                <a:schemeClr val="tx1"/>
              </a:solidFill>
              <a:latin typeface="Consolas" pitchFamily="49" charset="0"/>
              <a:cs typeface="Consolas" pitchFamily="49" charset="0"/>
            </a:endParaRPr>
          </a:p>
        </p:txBody>
      </p:sp>
      <p:sp>
        <p:nvSpPr>
          <p:cNvPr id="94" name="TextBox 93"/>
          <p:cNvSpPr txBox="1"/>
          <p:nvPr/>
        </p:nvSpPr>
        <p:spPr>
          <a:xfrm>
            <a:off x="3276600" y="4812268"/>
            <a:ext cx="762000" cy="369332"/>
          </a:xfrm>
          <a:prstGeom prst="rect">
            <a:avLst/>
          </a:prstGeom>
          <a:noFill/>
        </p:spPr>
        <p:txBody>
          <a:bodyPr wrap="square" rtlCol="0">
            <a:spAutoFit/>
          </a:bodyPr>
          <a:lstStyle/>
          <a:p>
            <a:pPr algn="r"/>
            <a:r>
              <a:rPr lang="en-GB" dirty="0" err="1">
                <a:latin typeface="Consolas" pitchFamily="49" charset="0"/>
                <a:cs typeface="Consolas" pitchFamily="49" charset="0"/>
              </a:rPr>
              <a:t>xPSR</a:t>
            </a:r>
            <a:endParaRPr lang="en-GB" dirty="0">
              <a:latin typeface="Consolas" pitchFamily="49" charset="0"/>
              <a:cs typeface="Consolas" pitchFamily="49" charset="0"/>
            </a:endParaRPr>
          </a:p>
        </p:txBody>
      </p:sp>
      <p:sp>
        <p:nvSpPr>
          <p:cNvPr id="95" name="Rectangle 94"/>
          <p:cNvSpPr/>
          <p:nvPr/>
        </p:nvSpPr>
        <p:spPr>
          <a:xfrm>
            <a:off x="4042048" y="5269468"/>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00FF"/>
                </a:solidFill>
                <a:latin typeface="Consolas" pitchFamily="49" charset="0"/>
                <a:cs typeface="Consolas" pitchFamily="49" charset="0"/>
              </a:rPr>
              <a:t>0x200001E0</a:t>
            </a:r>
            <a:endParaRPr lang="en-GB" dirty="0">
              <a:solidFill>
                <a:srgbClr val="0000FF"/>
              </a:solidFill>
              <a:latin typeface="Consolas" pitchFamily="49" charset="0"/>
              <a:cs typeface="Consolas" pitchFamily="49" charset="0"/>
            </a:endParaRPr>
          </a:p>
        </p:txBody>
      </p:sp>
      <p:sp>
        <p:nvSpPr>
          <p:cNvPr id="96" name="TextBox 95"/>
          <p:cNvSpPr txBox="1"/>
          <p:nvPr/>
        </p:nvSpPr>
        <p:spPr>
          <a:xfrm>
            <a:off x="3276600" y="5269468"/>
            <a:ext cx="762000" cy="369332"/>
          </a:xfrm>
          <a:prstGeom prst="rect">
            <a:avLst/>
          </a:prstGeom>
          <a:noFill/>
        </p:spPr>
        <p:txBody>
          <a:bodyPr wrap="square" rtlCol="0">
            <a:spAutoFit/>
          </a:bodyPr>
          <a:lstStyle/>
          <a:p>
            <a:pPr algn="r"/>
            <a:r>
              <a:rPr lang="en-GB" dirty="0">
                <a:latin typeface="Consolas" pitchFamily="49" charset="0"/>
                <a:cs typeface="Consolas" pitchFamily="49" charset="0"/>
              </a:rPr>
              <a:t>MSP</a:t>
            </a:r>
          </a:p>
        </p:txBody>
      </p:sp>
      <p:sp>
        <p:nvSpPr>
          <p:cNvPr id="97" name="Rectangle 96"/>
          <p:cNvSpPr/>
          <p:nvPr/>
        </p:nvSpPr>
        <p:spPr>
          <a:xfrm>
            <a:off x="4042048" y="5726668"/>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Consolas" pitchFamily="49" charset="0"/>
                <a:cs typeface="Consolas" pitchFamily="49" charset="0"/>
              </a:rPr>
              <a:t>0x00000000</a:t>
            </a:r>
            <a:endParaRPr lang="en-GB" dirty="0">
              <a:solidFill>
                <a:schemeClr val="tx1"/>
              </a:solidFill>
              <a:latin typeface="Consolas" pitchFamily="49" charset="0"/>
              <a:cs typeface="Consolas" pitchFamily="49" charset="0"/>
            </a:endParaRPr>
          </a:p>
        </p:txBody>
      </p:sp>
      <p:sp>
        <p:nvSpPr>
          <p:cNvPr id="98" name="TextBox 97"/>
          <p:cNvSpPr txBox="1"/>
          <p:nvPr/>
        </p:nvSpPr>
        <p:spPr>
          <a:xfrm>
            <a:off x="3276600" y="5726668"/>
            <a:ext cx="762000" cy="369332"/>
          </a:xfrm>
          <a:prstGeom prst="rect">
            <a:avLst/>
          </a:prstGeom>
          <a:noFill/>
        </p:spPr>
        <p:txBody>
          <a:bodyPr wrap="square" rtlCol="0">
            <a:spAutoFit/>
          </a:bodyPr>
          <a:lstStyle/>
          <a:p>
            <a:pPr algn="r"/>
            <a:r>
              <a:rPr lang="en-GB" dirty="0">
                <a:latin typeface="Consolas" pitchFamily="49" charset="0"/>
                <a:cs typeface="Consolas" pitchFamily="49" charset="0"/>
              </a:rPr>
              <a:t>PSP</a:t>
            </a:r>
          </a:p>
        </p:txBody>
      </p:sp>
      <p:sp>
        <p:nvSpPr>
          <p:cNvPr id="99" name="Rectangle 98"/>
          <p:cNvSpPr/>
          <p:nvPr/>
        </p:nvSpPr>
        <p:spPr>
          <a:xfrm>
            <a:off x="4042048" y="2659618"/>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Consolas" pitchFamily="49" charset="0"/>
                <a:cs typeface="Consolas" pitchFamily="49" charset="0"/>
              </a:rPr>
              <a:t>4</a:t>
            </a:r>
          </a:p>
        </p:txBody>
      </p:sp>
      <p:sp>
        <p:nvSpPr>
          <p:cNvPr id="100" name="TextBox 99"/>
          <p:cNvSpPr txBox="1"/>
          <p:nvPr/>
        </p:nvSpPr>
        <p:spPr>
          <a:xfrm>
            <a:off x="3618384" y="2659618"/>
            <a:ext cx="576064" cy="369332"/>
          </a:xfrm>
          <a:prstGeom prst="rect">
            <a:avLst/>
          </a:prstGeom>
          <a:noFill/>
        </p:spPr>
        <p:txBody>
          <a:bodyPr wrap="square" rtlCol="0">
            <a:spAutoFit/>
          </a:bodyPr>
          <a:lstStyle/>
          <a:p>
            <a:r>
              <a:rPr lang="en-GB" dirty="0">
                <a:latin typeface="Consolas" pitchFamily="49" charset="0"/>
                <a:cs typeface="Consolas" pitchFamily="49" charset="0"/>
              </a:rPr>
              <a:t>R4</a:t>
            </a:r>
          </a:p>
        </p:txBody>
      </p:sp>
      <p:sp>
        <p:nvSpPr>
          <p:cNvPr id="101" name="Rectangle 100"/>
          <p:cNvSpPr/>
          <p:nvPr/>
        </p:nvSpPr>
        <p:spPr>
          <a:xfrm>
            <a:off x="6226175" y="586931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solidFill>
                <a:schemeClr val="tx1"/>
              </a:solidFill>
            </a:endParaRPr>
          </a:p>
        </p:txBody>
      </p:sp>
      <p:sp>
        <p:nvSpPr>
          <p:cNvPr id="102" name="TextBox 101"/>
          <p:cNvSpPr txBox="1"/>
          <p:nvPr/>
        </p:nvSpPr>
        <p:spPr>
          <a:xfrm>
            <a:off x="7522319" y="5869310"/>
            <a:ext cx="1368152" cy="338554"/>
          </a:xfrm>
          <a:prstGeom prst="rect">
            <a:avLst/>
          </a:prstGeom>
          <a:noFill/>
        </p:spPr>
        <p:txBody>
          <a:bodyPr wrap="square" rtlCol="0">
            <a:spAutoFit/>
          </a:bodyPr>
          <a:lstStyle/>
          <a:p>
            <a:pPr algn="ctr"/>
            <a:r>
              <a:rPr lang="en-GB" sz="1600" dirty="0">
                <a:latin typeface="Consolas"/>
                <a:cs typeface="Consolas"/>
              </a:rPr>
              <a:t>0x200001CF</a:t>
            </a:r>
          </a:p>
        </p:txBody>
      </p:sp>
      <p:sp>
        <p:nvSpPr>
          <p:cNvPr id="103" name="Rectangle 102"/>
          <p:cNvSpPr/>
          <p:nvPr/>
        </p:nvSpPr>
        <p:spPr>
          <a:xfrm>
            <a:off x="6229350" y="51435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solidFill>
                <a:schemeClr val="tx1"/>
              </a:solidFill>
            </a:endParaRPr>
          </a:p>
        </p:txBody>
      </p:sp>
      <p:cxnSp>
        <p:nvCxnSpPr>
          <p:cNvPr id="104" name="Straight Connector 103"/>
          <p:cNvCxnSpPr>
            <a:endCxn id="30" idx="1"/>
          </p:cNvCxnSpPr>
          <p:nvPr/>
        </p:nvCxnSpPr>
        <p:spPr>
          <a:xfrm rot="5400000" flipH="1" flipV="1">
            <a:off x="5263102" y="4478138"/>
            <a:ext cx="1196000" cy="734164"/>
          </a:xfrm>
          <a:prstGeom prst="line">
            <a:avLst/>
          </a:prstGeom>
          <a:ln>
            <a:solidFill>
              <a:srgbClr val="3366FF"/>
            </a:solidFill>
            <a:tailEnd type="arrow" w="lg"/>
          </a:ln>
        </p:spPr>
        <p:style>
          <a:lnRef idx="2">
            <a:schemeClr val="accent1"/>
          </a:lnRef>
          <a:fillRef idx="0">
            <a:schemeClr val="accent1"/>
          </a:fillRef>
          <a:effectRef idx="1">
            <a:schemeClr val="accent1"/>
          </a:effectRef>
          <a:fontRef idx="minor">
            <a:schemeClr val="tx1"/>
          </a:fontRef>
        </p:style>
      </p:cxnSp>
      <p:sp>
        <p:nvSpPr>
          <p:cNvPr id="123" name="Content Placeholder 3"/>
          <p:cNvSpPr>
            <a:spLocks noGrp="1"/>
          </p:cNvSpPr>
          <p:nvPr>
            <p:ph sz="half" idx="1"/>
          </p:nvPr>
        </p:nvSpPr>
        <p:spPr>
          <a:xfrm>
            <a:off x="63500" y="1295400"/>
            <a:ext cx="2971800" cy="4953000"/>
          </a:xfrm>
        </p:spPr>
        <p:style>
          <a:lnRef idx="2">
            <a:schemeClr val="accent1"/>
          </a:lnRef>
          <a:fillRef idx="1">
            <a:schemeClr val="lt1"/>
          </a:fillRef>
          <a:effectRef idx="0">
            <a:schemeClr val="accent1"/>
          </a:effectRef>
          <a:fontRef idx="minor">
            <a:schemeClr val="dk1"/>
          </a:fontRef>
        </p:style>
        <p:txBody>
          <a:bodyPr>
            <a:noAutofit/>
          </a:bodyPr>
          <a:lstStyle/>
          <a:p>
            <a:pPr>
              <a:buNone/>
            </a:pPr>
            <a:r>
              <a:rPr lang="en-GB" sz="1500" b="1" dirty="0">
                <a:solidFill>
                  <a:srgbClr val="000000"/>
                </a:solidFill>
                <a:latin typeface="Courier New" pitchFamily="49" charset="0"/>
                <a:cs typeface="Courier New" pitchFamily="49" charset="0"/>
              </a:rPr>
              <a:t>__main PROC</a:t>
            </a:r>
          </a:p>
          <a:p>
            <a:pPr>
              <a:buNone/>
            </a:pPr>
            <a:r>
              <a:rPr lang="en-GB" sz="1500" b="1" dirty="0">
                <a:solidFill>
                  <a:srgbClr val="000000"/>
                </a:solidFill>
                <a:latin typeface="Courier New" pitchFamily="49" charset="0"/>
                <a:cs typeface="Courier New" pitchFamily="49" charset="0"/>
              </a:rPr>
              <a:t>  …</a:t>
            </a:r>
          </a:p>
          <a:p>
            <a:pPr>
              <a:buNone/>
            </a:pPr>
            <a:r>
              <a:rPr lang="en-GB" sz="1500" b="1" dirty="0">
                <a:solidFill>
                  <a:srgbClr val="FF0000"/>
                </a:solidFill>
                <a:latin typeface="Courier New" pitchFamily="49" charset="0"/>
                <a:cs typeface="Courier New" pitchFamily="49" charset="0"/>
              </a:rPr>
              <a:t>  MOV r3,#0</a:t>
            </a:r>
          </a:p>
          <a:p>
            <a:pPr>
              <a:buNone/>
            </a:pPr>
            <a:r>
              <a:rPr lang="en-GB" sz="1500" b="1" dirty="0">
                <a:solidFill>
                  <a:srgbClr val="000000"/>
                </a:solidFill>
                <a:latin typeface="Courier New" pitchFamily="49" charset="0"/>
                <a:cs typeface="Courier New" pitchFamily="49" charset="0"/>
              </a:rPr>
              <a:t>  …</a:t>
            </a:r>
          </a:p>
          <a:p>
            <a:pPr>
              <a:buNone/>
            </a:pPr>
            <a:r>
              <a:rPr lang="en-GB" sz="1500" b="1" dirty="0">
                <a:solidFill>
                  <a:srgbClr val="000000"/>
                </a:solidFill>
                <a:latin typeface="Courier New" pitchFamily="49" charset="0"/>
                <a:cs typeface="Courier New" pitchFamily="49" charset="0"/>
              </a:rPr>
              <a:t>  ENDP</a:t>
            </a:r>
          </a:p>
          <a:p>
            <a:pPr>
              <a:buNone/>
            </a:pPr>
            <a:endParaRPr lang="en-GB" sz="1500" b="1" dirty="0">
              <a:solidFill>
                <a:srgbClr val="000000"/>
              </a:solidFill>
              <a:latin typeface="Courier New" pitchFamily="49" charset="0"/>
              <a:cs typeface="Courier New" pitchFamily="49" charset="0"/>
            </a:endParaRPr>
          </a:p>
          <a:p>
            <a:pPr>
              <a:buNone/>
            </a:pPr>
            <a:r>
              <a:rPr lang="en-US" sz="1500" b="1" dirty="0" err="1">
                <a:solidFill>
                  <a:srgbClr val="3366FF"/>
                </a:solidFill>
                <a:latin typeface="Courier New" pitchFamily="49" charset="0"/>
                <a:cs typeface="Courier New" pitchFamily="49" charset="0"/>
              </a:rPr>
              <a:t>SysTick_Handler</a:t>
            </a:r>
            <a:r>
              <a:rPr lang="en-US" sz="1500" b="1" dirty="0">
                <a:solidFill>
                  <a:srgbClr val="000000"/>
                </a:solidFill>
                <a:latin typeface="Courier New" pitchFamily="49" charset="0"/>
                <a:cs typeface="Courier New" pitchFamily="49" charset="0"/>
              </a:rPr>
              <a:t> PROC</a:t>
            </a:r>
          </a:p>
          <a:p>
            <a:pPr>
              <a:buNone/>
            </a:pPr>
            <a:r>
              <a:rPr lang="en-US" sz="1500" b="1" dirty="0">
                <a:solidFill>
                  <a:srgbClr val="000000"/>
                </a:solidFill>
                <a:latin typeface="Courier New" pitchFamily="49" charset="0"/>
                <a:cs typeface="Courier New" pitchFamily="49" charset="0"/>
              </a:rPr>
              <a:t>  EXPORT </a:t>
            </a:r>
            <a:r>
              <a:rPr lang="en-US" sz="1500" b="1" dirty="0" err="1">
                <a:solidFill>
                  <a:srgbClr val="000000"/>
                </a:solidFill>
                <a:latin typeface="Courier New" pitchFamily="49" charset="0"/>
                <a:cs typeface="Courier New" pitchFamily="49" charset="0"/>
              </a:rPr>
              <a:t>SysTick_Handler</a:t>
            </a:r>
            <a:endParaRPr lang="en-US" sz="1500" b="1" dirty="0">
              <a:solidFill>
                <a:srgbClr val="000000"/>
              </a:solidFill>
              <a:latin typeface="Courier New" pitchFamily="49" charset="0"/>
              <a:cs typeface="Courier New" pitchFamily="49" charset="0"/>
            </a:endParaRPr>
          </a:p>
          <a:p>
            <a:pPr>
              <a:buNone/>
            </a:pPr>
            <a:r>
              <a:rPr lang="en-US" sz="1500" b="1" dirty="0">
                <a:solidFill>
                  <a:srgbClr val="000000"/>
                </a:solidFill>
                <a:latin typeface="Courier New" pitchFamily="49" charset="0"/>
                <a:cs typeface="Courier New" pitchFamily="49" charset="0"/>
              </a:rPr>
              <a:t>  ADD r3, #1</a:t>
            </a:r>
          </a:p>
          <a:p>
            <a:pPr>
              <a:buNone/>
            </a:pPr>
            <a:r>
              <a:rPr lang="en-US" sz="1500" b="1" dirty="0">
                <a:solidFill>
                  <a:srgbClr val="000000"/>
                </a:solidFill>
                <a:latin typeface="Courier New" pitchFamily="49" charset="0"/>
                <a:cs typeface="Courier New" pitchFamily="49" charset="0"/>
              </a:rPr>
              <a:t>  ADD r4, #1</a:t>
            </a:r>
          </a:p>
          <a:p>
            <a:pPr>
              <a:buNone/>
            </a:pPr>
            <a:r>
              <a:rPr lang="en-US" sz="1500" b="1" dirty="0">
                <a:solidFill>
                  <a:srgbClr val="000000"/>
                </a:solidFill>
                <a:latin typeface="Courier New" pitchFamily="49" charset="0"/>
                <a:cs typeface="Courier New" pitchFamily="49" charset="0"/>
              </a:rPr>
              <a:t>  BX  </a:t>
            </a:r>
            <a:r>
              <a:rPr lang="en-US" sz="1500" b="1" dirty="0" err="1">
                <a:solidFill>
                  <a:srgbClr val="000000"/>
                </a:solidFill>
                <a:latin typeface="Courier New" pitchFamily="49" charset="0"/>
                <a:cs typeface="Courier New" pitchFamily="49" charset="0"/>
              </a:rPr>
              <a:t>lr</a:t>
            </a:r>
            <a:endParaRPr lang="en-US" sz="1500" b="1" dirty="0">
              <a:solidFill>
                <a:srgbClr val="000000"/>
              </a:solidFill>
              <a:latin typeface="Courier New" pitchFamily="49" charset="0"/>
              <a:cs typeface="Courier New" pitchFamily="49" charset="0"/>
            </a:endParaRPr>
          </a:p>
          <a:p>
            <a:pPr>
              <a:buNone/>
            </a:pPr>
            <a:r>
              <a:rPr lang="en-US" sz="1500" b="1" dirty="0">
                <a:solidFill>
                  <a:srgbClr val="000000"/>
                </a:solidFill>
                <a:latin typeface="Courier New" pitchFamily="49" charset="0"/>
                <a:cs typeface="Courier New" pitchFamily="49" charset="0"/>
              </a:rPr>
              <a:t>  ENDP</a:t>
            </a:r>
            <a:endParaRPr lang="en-GB" sz="1500" b="1" dirty="0">
              <a:solidFill>
                <a:srgbClr val="000000"/>
              </a:solidFill>
              <a:latin typeface="Courier New" pitchFamily="49" charset="0"/>
              <a:cs typeface="Courier New" pitchFamily="49" charset="0"/>
            </a:endParaRPr>
          </a:p>
          <a:p>
            <a:pPr>
              <a:buNone/>
            </a:pPr>
            <a:r>
              <a:rPr lang="en-GB" sz="1500" b="1" dirty="0">
                <a:solidFill>
                  <a:srgbClr val="000000"/>
                </a:solidFill>
                <a:latin typeface="Courier New" pitchFamily="49" charset="0"/>
                <a:cs typeface="Courier New" pitchFamily="49" charset="0"/>
              </a:rPr>
              <a:t>  </a:t>
            </a:r>
          </a:p>
        </p:txBody>
      </p:sp>
      <p:cxnSp>
        <p:nvCxnSpPr>
          <p:cNvPr id="124" name="Straight Connector 123"/>
          <p:cNvCxnSpPr>
            <a:cxnSpLocks/>
          </p:cNvCxnSpPr>
          <p:nvPr/>
        </p:nvCxnSpPr>
        <p:spPr>
          <a:xfrm rot="10800000" flipV="1">
            <a:off x="1295400" y="1752600"/>
            <a:ext cx="304800" cy="228600"/>
          </a:xfrm>
          <a:prstGeom prst="line">
            <a:avLst/>
          </a:prstGeom>
          <a:ln>
            <a:solidFill>
              <a:srgbClr val="FF0000"/>
            </a:solidFill>
            <a:tailEnd type="arrow" w="lg"/>
          </a:ln>
        </p:spPr>
        <p:style>
          <a:lnRef idx="2">
            <a:schemeClr val="accent1"/>
          </a:lnRef>
          <a:fillRef idx="0">
            <a:schemeClr val="accent1"/>
          </a:fillRef>
          <a:effectRef idx="1">
            <a:schemeClr val="accent1"/>
          </a:effectRef>
          <a:fontRef idx="minor">
            <a:schemeClr val="tx1"/>
          </a:fontRef>
        </p:style>
      </p:cxnSp>
      <p:sp>
        <p:nvSpPr>
          <p:cNvPr id="125" name="TextBox 124"/>
          <p:cNvSpPr txBox="1"/>
          <p:nvPr/>
        </p:nvSpPr>
        <p:spPr>
          <a:xfrm>
            <a:off x="1143000" y="1490246"/>
            <a:ext cx="2057400" cy="338554"/>
          </a:xfrm>
          <a:prstGeom prst="rect">
            <a:avLst/>
          </a:prstGeom>
          <a:noFill/>
        </p:spPr>
        <p:txBody>
          <a:bodyPr wrap="square" rtlCol="0">
            <a:spAutoFit/>
          </a:bodyPr>
          <a:lstStyle/>
          <a:p>
            <a:r>
              <a:rPr lang="en-US" sz="1600" dirty="0" err="1">
                <a:solidFill>
                  <a:srgbClr val="FF0000"/>
                </a:solidFill>
              </a:rPr>
              <a:t>addr</a:t>
            </a:r>
            <a:r>
              <a:rPr lang="en-US" sz="1600" dirty="0">
                <a:solidFill>
                  <a:srgbClr val="FF0000"/>
                </a:solidFill>
              </a:rPr>
              <a:t> = </a:t>
            </a:r>
            <a:r>
              <a:rPr lang="en-US" sz="1600" dirty="0">
                <a:solidFill>
                  <a:srgbClr val="FF0000"/>
                </a:solidFill>
                <a:latin typeface="Consolas"/>
                <a:cs typeface="Consolas"/>
              </a:rPr>
              <a:t>0x08000044</a:t>
            </a:r>
          </a:p>
        </p:txBody>
      </p:sp>
      <p:cxnSp>
        <p:nvCxnSpPr>
          <p:cNvPr id="126" name="Straight Connector 125"/>
          <p:cNvCxnSpPr>
            <a:cxnSpLocks/>
          </p:cNvCxnSpPr>
          <p:nvPr/>
        </p:nvCxnSpPr>
        <p:spPr>
          <a:xfrm rot="5400000">
            <a:off x="824498" y="2894597"/>
            <a:ext cx="306805" cy="304800"/>
          </a:xfrm>
          <a:prstGeom prst="line">
            <a:avLst/>
          </a:prstGeom>
          <a:ln>
            <a:solidFill>
              <a:srgbClr val="0000FF"/>
            </a:solidFill>
            <a:tailEnd type="arrow" w="lg"/>
          </a:ln>
        </p:spPr>
        <p:style>
          <a:lnRef idx="2">
            <a:schemeClr val="accent1"/>
          </a:lnRef>
          <a:fillRef idx="0">
            <a:schemeClr val="accent1"/>
          </a:fillRef>
          <a:effectRef idx="1">
            <a:schemeClr val="accent1"/>
          </a:effectRef>
          <a:fontRef idx="minor">
            <a:schemeClr val="tx1"/>
          </a:fontRef>
        </p:style>
      </p:cxnSp>
      <p:sp>
        <p:nvSpPr>
          <p:cNvPr id="127" name="TextBox 126"/>
          <p:cNvSpPr txBox="1"/>
          <p:nvPr/>
        </p:nvSpPr>
        <p:spPr>
          <a:xfrm>
            <a:off x="1143000" y="2709446"/>
            <a:ext cx="2120900" cy="338554"/>
          </a:xfrm>
          <a:prstGeom prst="rect">
            <a:avLst/>
          </a:prstGeom>
          <a:noFill/>
        </p:spPr>
        <p:txBody>
          <a:bodyPr wrap="square" rtlCol="0">
            <a:spAutoFit/>
          </a:bodyPr>
          <a:lstStyle/>
          <a:p>
            <a:r>
              <a:rPr lang="en-US" sz="1600" dirty="0" err="1">
                <a:solidFill>
                  <a:srgbClr val="3366FF"/>
                </a:solidFill>
              </a:rPr>
              <a:t>addr</a:t>
            </a:r>
            <a:r>
              <a:rPr lang="en-US" sz="1600" dirty="0">
                <a:solidFill>
                  <a:srgbClr val="3366FF"/>
                </a:solidFill>
              </a:rPr>
              <a:t> = </a:t>
            </a:r>
            <a:r>
              <a:rPr lang="en-US" sz="1600" dirty="0">
                <a:solidFill>
                  <a:srgbClr val="3366FF"/>
                </a:solidFill>
                <a:latin typeface="Consolas"/>
                <a:cs typeface="Consolas"/>
              </a:rPr>
              <a:t>0x0800001C</a:t>
            </a:r>
          </a:p>
        </p:txBody>
      </p:sp>
      <p:sp>
        <p:nvSpPr>
          <p:cNvPr id="129" name="TextBox 128"/>
          <p:cNvSpPr txBox="1"/>
          <p:nvPr/>
        </p:nvSpPr>
        <p:spPr>
          <a:xfrm>
            <a:off x="6248400" y="6183868"/>
            <a:ext cx="1219200" cy="369332"/>
          </a:xfrm>
          <a:prstGeom prst="rect">
            <a:avLst/>
          </a:prstGeom>
          <a:noFill/>
        </p:spPr>
        <p:txBody>
          <a:bodyPr wrap="square" rtlCol="0">
            <a:spAutoFit/>
          </a:bodyPr>
          <a:lstStyle/>
          <a:p>
            <a:pPr algn="ctr"/>
            <a:r>
              <a:rPr lang="en-GB" dirty="0">
                <a:latin typeface="Consolas" pitchFamily="49" charset="0"/>
                <a:cs typeface="Consolas" pitchFamily="49" charset="0"/>
              </a:rPr>
              <a:t>Memory</a:t>
            </a:r>
          </a:p>
        </p:txBody>
      </p:sp>
      <p:sp>
        <p:nvSpPr>
          <p:cNvPr id="130" name="TextBox 129"/>
          <p:cNvSpPr txBox="1"/>
          <p:nvPr/>
        </p:nvSpPr>
        <p:spPr>
          <a:xfrm>
            <a:off x="5486400" y="1536700"/>
            <a:ext cx="762000" cy="369332"/>
          </a:xfrm>
          <a:prstGeom prst="rect">
            <a:avLst/>
          </a:prstGeom>
          <a:noFill/>
        </p:spPr>
        <p:txBody>
          <a:bodyPr wrap="square" rtlCol="0">
            <a:spAutoFit/>
          </a:bodyPr>
          <a:lstStyle/>
          <a:p>
            <a:pPr algn="r"/>
            <a:r>
              <a:rPr lang="en-GB" dirty="0" err="1">
                <a:solidFill>
                  <a:srgbClr val="FF0000"/>
                </a:solidFill>
                <a:latin typeface="Consolas" pitchFamily="49" charset="0"/>
                <a:cs typeface="Consolas" pitchFamily="49" charset="0"/>
              </a:rPr>
              <a:t>xPSR</a:t>
            </a:r>
            <a:endParaRPr lang="en-GB" dirty="0">
              <a:solidFill>
                <a:srgbClr val="FF0000"/>
              </a:solidFill>
              <a:latin typeface="Consolas" pitchFamily="49" charset="0"/>
              <a:cs typeface="Consolas" pitchFamily="49" charset="0"/>
            </a:endParaRPr>
          </a:p>
        </p:txBody>
      </p:sp>
      <p:sp>
        <p:nvSpPr>
          <p:cNvPr id="131" name="TextBox 130"/>
          <p:cNvSpPr txBox="1"/>
          <p:nvPr/>
        </p:nvSpPr>
        <p:spPr>
          <a:xfrm>
            <a:off x="5486400" y="1916668"/>
            <a:ext cx="762000" cy="369332"/>
          </a:xfrm>
          <a:prstGeom prst="rect">
            <a:avLst/>
          </a:prstGeom>
          <a:noFill/>
        </p:spPr>
        <p:txBody>
          <a:bodyPr wrap="square" rtlCol="0">
            <a:spAutoFit/>
          </a:bodyPr>
          <a:lstStyle/>
          <a:p>
            <a:pPr algn="r"/>
            <a:r>
              <a:rPr lang="en-GB" dirty="0">
                <a:solidFill>
                  <a:srgbClr val="FF0000"/>
                </a:solidFill>
                <a:latin typeface="Consolas" pitchFamily="49" charset="0"/>
                <a:cs typeface="Consolas" pitchFamily="49" charset="0"/>
              </a:rPr>
              <a:t>PC</a:t>
            </a:r>
          </a:p>
        </p:txBody>
      </p:sp>
      <p:sp>
        <p:nvSpPr>
          <p:cNvPr id="132" name="TextBox 131"/>
          <p:cNvSpPr txBox="1"/>
          <p:nvPr/>
        </p:nvSpPr>
        <p:spPr>
          <a:xfrm>
            <a:off x="5486400" y="2272268"/>
            <a:ext cx="762000" cy="369332"/>
          </a:xfrm>
          <a:prstGeom prst="rect">
            <a:avLst/>
          </a:prstGeom>
          <a:noFill/>
        </p:spPr>
        <p:txBody>
          <a:bodyPr wrap="square" rtlCol="0">
            <a:spAutoFit/>
          </a:bodyPr>
          <a:lstStyle/>
          <a:p>
            <a:pPr algn="r"/>
            <a:r>
              <a:rPr lang="en-GB" dirty="0">
                <a:solidFill>
                  <a:srgbClr val="FF0000"/>
                </a:solidFill>
                <a:latin typeface="Consolas" pitchFamily="49" charset="0"/>
                <a:cs typeface="Consolas" pitchFamily="49" charset="0"/>
              </a:rPr>
              <a:t>LR</a:t>
            </a:r>
          </a:p>
        </p:txBody>
      </p:sp>
      <p:sp>
        <p:nvSpPr>
          <p:cNvPr id="133" name="TextBox 132"/>
          <p:cNvSpPr txBox="1"/>
          <p:nvPr/>
        </p:nvSpPr>
        <p:spPr>
          <a:xfrm>
            <a:off x="5486400" y="2602468"/>
            <a:ext cx="762000" cy="369332"/>
          </a:xfrm>
          <a:prstGeom prst="rect">
            <a:avLst/>
          </a:prstGeom>
          <a:noFill/>
        </p:spPr>
        <p:txBody>
          <a:bodyPr wrap="square" rtlCol="0">
            <a:spAutoFit/>
          </a:bodyPr>
          <a:lstStyle/>
          <a:p>
            <a:pPr algn="r"/>
            <a:r>
              <a:rPr lang="en-GB" dirty="0">
                <a:solidFill>
                  <a:srgbClr val="FF0000"/>
                </a:solidFill>
                <a:latin typeface="Consolas" pitchFamily="49" charset="0"/>
                <a:cs typeface="Consolas" pitchFamily="49" charset="0"/>
              </a:rPr>
              <a:t>R12</a:t>
            </a:r>
          </a:p>
        </p:txBody>
      </p:sp>
      <p:sp>
        <p:nvSpPr>
          <p:cNvPr id="134" name="TextBox 133"/>
          <p:cNvSpPr txBox="1"/>
          <p:nvPr/>
        </p:nvSpPr>
        <p:spPr>
          <a:xfrm>
            <a:off x="5486400" y="2983468"/>
            <a:ext cx="762000" cy="369332"/>
          </a:xfrm>
          <a:prstGeom prst="rect">
            <a:avLst/>
          </a:prstGeom>
          <a:noFill/>
        </p:spPr>
        <p:txBody>
          <a:bodyPr wrap="square" rtlCol="0">
            <a:spAutoFit/>
          </a:bodyPr>
          <a:lstStyle/>
          <a:p>
            <a:pPr algn="r"/>
            <a:r>
              <a:rPr lang="en-GB" dirty="0">
                <a:solidFill>
                  <a:srgbClr val="FF0000"/>
                </a:solidFill>
                <a:latin typeface="Consolas" pitchFamily="49" charset="0"/>
                <a:cs typeface="Consolas" pitchFamily="49" charset="0"/>
              </a:rPr>
              <a:t>R3</a:t>
            </a:r>
          </a:p>
        </p:txBody>
      </p:sp>
      <p:sp>
        <p:nvSpPr>
          <p:cNvPr id="135" name="TextBox 134"/>
          <p:cNvSpPr txBox="1"/>
          <p:nvPr/>
        </p:nvSpPr>
        <p:spPr>
          <a:xfrm>
            <a:off x="5486400" y="3364468"/>
            <a:ext cx="762000" cy="369332"/>
          </a:xfrm>
          <a:prstGeom prst="rect">
            <a:avLst/>
          </a:prstGeom>
          <a:noFill/>
        </p:spPr>
        <p:txBody>
          <a:bodyPr wrap="square" rtlCol="0">
            <a:spAutoFit/>
          </a:bodyPr>
          <a:lstStyle/>
          <a:p>
            <a:pPr algn="r"/>
            <a:r>
              <a:rPr lang="en-GB" dirty="0">
                <a:solidFill>
                  <a:srgbClr val="FF0000"/>
                </a:solidFill>
                <a:latin typeface="Consolas" pitchFamily="49" charset="0"/>
                <a:cs typeface="Consolas" pitchFamily="49" charset="0"/>
              </a:rPr>
              <a:t>R2</a:t>
            </a:r>
          </a:p>
        </p:txBody>
      </p:sp>
      <p:sp>
        <p:nvSpPr>
          <p:cNvPr id="136" name="TextBox 135"/>
          <p:cNvSpPr txBox="1"/>
          <p:nvPr/>
        </p:nvSpPr>
        <p:spPr>
          <a:xfrm>
            <a:off x="5486400" y="3745468"/>
            <a:ext cx="762000" cy="369332"/>
          </a:xfrm>
          <a:prstGeom prst="rect">
            <a:avLst/>
          </a:prstGeom>
          <a:noFill/>
        </p:spPr>
        <p:txBody>
          <a:bodyPr wrap="square" rtlCol="0">
            <a:spAutoFit/>
          </a:bodyPr>
          <a:lstStyle/>
          <a:p>
            <a:pPr algn="r"/>
            <a:r>
              <a:rPr lang="en-GB" dirty="0">
                <a:solidFill>
                  <a:srgbClr val="FF0000"/>
                </a:solidFill>
                <a:latin typeface="Consolas" pitchFamily="49" charset="0"/>
                <a:cs typeface="Consolas" pitchFamily="49" charset="0"/>
              </a:rPr>
              <a:t>R1</a:t>
            </a:r>
          </a:p>
        </p:txBody>
      </p:sp>
      <p:sp>
        <p:nvSpPr>
          <p:cNvPr id="137" name="TextBox 136"/>
          <p:cNvSpPr txBox="1"/>
          <p:nvPr/>
        </p:nvSpPr>
        <p:spPr>
          <a:xfrm>
            <a:off x="5486400" y="4038600"/>
            <a:ext cx="762000" cy="369332"/>
          </a:xfrm>
          <a:prstGeom prst="rect">
            <a:avLst/>
          </a:prstGeom>
          <a:noFill/>
        </p:spPr>
        <p:txBody>
          <a:bodyPr wrap="square" rtlCol="0">
            <a:spAutoFit/>
          </a:bodyPr>
          <a:lstStyle/>
          <a:p>
            <a:pPr algn="r"/>
            <a:r>
              <a:rPr lang="en-GB" dirty="0">
                <a:solidFill>
                  <a:srgbClr val="FF0000"/>
                </a:solidFill>
                <a:latin typeface="Consolas" pitchFamily="49" charset="0"/>
                <a:cs typeface="Consolas" pitchFamily="49" charset="0"/>
              </a:rPr>
              <a:t>R0</a:t>
            </a:r>
          </a:p>
        </p:txBody>
      </p:sp>
      <p:sp>
        <p:nvSpPr>
          <p:cNvPr id="138" name="TextBox 137"/>
          <p:cNvSpPr txBox="1"/>
          <p:nvPr/>
        </p:nvSpPr>
        <p:spPr>
          <a:xfrm>
            <a:off x="5410200" y="457200"/>
            <a:ext cx="2819400" cy="584776"/>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pPr algn="ctr"/>
            <a:r>
              <a:rPr lang="en-US" sz="3200" b="1" dirty="0">
                <a:solidFill>
                  <a:schemeClr val="bg1"/>
                </a:solidFill>
              </a:rPr>
              <a:t>STACKING</a:t>
            </a:r>
          </a:p>
        </p:txBody>
      </p:sp>
      <p:sp>
        <p:nvSpPr>
          <p:cNvPr id="70" name="TextBox 69"/>
          <p:cNvSpPr txBox="1"/>
          <p:nvPr/>
        </p:nvSpPr>
        <p:spPr>
          <a:xfrm>
            <a:off x="2971800" y="3351148"/>
            <a:ext cx="1066800" cy="369332"/>
          </a:xfrm>
          <a:prstGeom prst="rect">
            <a:avLst/>
          </a:prstGeom>
          <a:noFill/>
        </p:spPr>
        <p:txBody>
          <a:bodyPr wrap="square" rtlCol="0">
            <a:spAutoFit/>
          </a:bodyPr>
          <a:lstStyle/>
          <a:p>
            <a:r>
              <a:rPr lang="en-GB" dirty="0">
                <a:latin typeface="Consolas" pitchFamily="49" charset="0"/>
                <a:cs typeface="Consolas" pitchFamily="49" charset="0"/>
              </a:rPr>
              <a:t>R13(SP)</a:t>
            </a:r>
          </a:p>
        </p:txBody>
      </p:sp>
      <p:sp>
        <p:nvSpPr>
          <p:cNvPr id="71" name="TextBox 70"/>
          <p:cNvSpPr txBox="1"/>
          <p:nvPr/>
        </p:nvSpPr>
        <p:spPr>
          <a:xfrm>
            <a:off x="2971800" y="3711188"/>
            <a:ext cx="1066800" cy="369332"/>
          </a:xfrm>
          <a:prstGeom prst="rect">
            <a:avLst/>
          </a:prstGeom>
          <a:noFill/>
        </p:spPr>
        <p:txBody>
          <a:bodyPr wrap="square" rtlCol="0">
            <a:spAutoFit/>
          </a:bodyPr>
          <a:lstStyle/>
          <a:p>
            <a:r>
              <a:rPr lang="en-GB" dirty="0">
                <a:latin typeface="Consolas" pitchFamily="49" charset="0"/>
                <a:cs typeface="Consolas" pitchFamily="49" charset="0"/>
              </a:rPr>
              <a:t>R14(LR)</a:t>
            </a:r>
          </a:p>
        </p:txBody>
      </p:sp>
      <p:sp>
        <p:nvSpPr>
          <p:cNvPr id="72" name="Rectangle 71"/>
          <p:cNvSpPr/>
          <p:nvPr/>
        </p:nvSpPr>
        <p:spPr>
          <a:xfrm>
            <a:off x="4038600" y="300133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Consolas" pitchFamily="49" charset="0"/>
                <a:cs typeface="Consolas" pitchFamily="49" charset="0"/>
              </a:rPr>
              <a:t>12</a:t>
            </a:r>
          </a:p>
        </p:txBody>
      </p:sp>
      <p:sp>
        <p:nvSpPr>
          <p:cNvPr id="73" name="TextBox 72"/>
          <p:cNvSpPr txBox="1"/>
          <p:nvPr/>
        </p:nvSpPr>
        <p:spPr>
          <a:xfrm>
            <a:off x="3429000" y="3001330"/>
            <a:ext cx="755923" cy="369332"/>
          </a:xfrm>
          <a:prstGeom prst="rect">
            <a:avLst/>
          </a:prstGeom>
          <a:noFill/>
        </p:spPr>
        <p:txBody>
          <a:bodyPr wrap="square" rtlCol="0">
            <a:spAutoFit/>
          </a:bodyPr>
          <a:lstStyle/>
          <a:p>
            <a:r>
              <a:rPr lang="en-GB" dirty="0">
                <a:latin typeface="Consolas" pitchFamily="49" charset="0"/>
                <a:cs typeface="Consolas" pitchFamily="49" charset="0"/>
              </a:rPr>
              <a:t>R12</a:t>
            </a:r>
          </a:p>
        </p:txBody>
      </p:sp>
    </p:spTree>
    <p:extLst>
      <p:ext uri="{BB962C8B-B14F-4D97-AF65-F5344CB8AC3E}">
        <p14:creationId xmlns:p14="http://schemas.microsoft.com/office/powerpoint/2010/main" val="236823597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76200"/>
            <a:ext cx="8229600" cy="914400"/>
          </a:xfrm>
        </p:spPr>
        <p:txBody>
          <a:bodyPr/>
          <a:lstStyle/>
          <a:p>
            <a:r>
              <a:rPr lang="en-GB" dirty="0"/>
              <a:t>Interrupt: Stacking &amp; </a:t>
            </a:r>
            <a:r>
              <a:rPr lang="en-GB" dirty="0" err="1"/>
              <a:t>Unstacking</a:t>
            </a:r>
            <a:endParaRPr lang="en-GB" baseline="30000" dirty="0"/>
          </a:p>
        </p:txBody>
      </p:sp>
      <p:sp>
        <p:nvSpPr>
          <p:cNvPr id="30" name="Rectangle 29"/>
          <p:cNvSpPr/>
          <p:nvPr/>
        </p:nvSpPr>
        <p:spPr>
          <a:xfrm>
            <a:off x="6228184" y="40672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FF0000"/>
                </a:solidFill>
              </a:rPr>
              <a:t>0</a:t>
            </a:r>
          </a:p>
        </p:txBody>
      </p:sp>
      <p:sp>
        <p:nvSpPr>
          <p:cNvPr id="31" name="TextBox 30"/>
          <p:cNvSpPr txBox="1"/>
          <p:nvPr/>
        </p:nvSpPr>
        <p:spPr>
          <a:xfrm>
            <a:off x="7524328" y="4067200"/>
            <a:ext cx="1368152" cy="338554"/>
          </a:xfrm>
          <a:prstGeom prst="rect">
            <a:avLst/>
          </a:prstGeom>
          <a:noFill/>
        </p:spPr>
        <p:txBody>
          <a:bodyPr wrap="square" rtlCol="0">
            <a:spAutoFit/>
          </a:bodyPr>
          <a:lstStyle/>
          <a:p>
            <a:pPr algn="ctr"/>
            <a:r>
              <a:rPr lang="en-GB" sz="1600" dirty="0">
                <a:latin typeface="Consolas"/>
                <a:cs typeface="Consolas"/>
              </a:rPr>
              <a:t>0x200001E0</a:t>
            </a:r>
          </a:p>
        </p:txBody>
      </p:sp>
      <p:sp>
        <p:nvSpPr>
          <p:cNvPr id="32" name="TextBox 31"/>
          <p:cNvSpPr txBox="1"/>
          <p:nvPr/>
        </p:nvSpPr>
        <p:spPr>
          <a:xfrm>
            <a:off x="7524328" y="4427240"/>
            <a:ext cx="1368152" cy="338554"/>
          </a:xfrm>
          <a:prstGeom prst="rect">
            <a:avLst/>
          </a:prstGeom>
          <a:noFill/>
        </p:spPr>
        <p:txBody>
          <a:bodyPr wrap="square" rtlCol="0">
            <a:spAutoFit/>
          </a:bodyPr>
          <a:lstStyle/>
          <a:p>
            <a:pPr algn="ctr"/>
            <a:r>
              <a:rPr lang="en-GB" sz="1600" dirty="0">
                <a:latin typeface="Consolas"/>
                <a:cs typeface="Consolas"/>
              </a:rPr>
              <a:t>0x200001DC</a:t>
            </a:r>
          </a:p>
        </p:txBody>
      </p:sp>
      <p:sp>
        <p:nvSpPr>
          <p:cNvPr id="33" name="TextBox 32"/>
          <p:cNvSpPr txBox="1"/>
          <p:nvPr/>
        </p:nvSpPr>
        <p:spPr>
          <a:xfrm>
            <a:off x="7524328" y="2987080"/>
            <a:ext cx="1368152" cy="338554"/>
          </a:xfrm>
          <a:prstGeom prst="rect">
            <a:avLst/>
          </a:prstGeom>
          <a:noFill/>
        </p:spPr>
        <p:txBody>
          <a:bodyPr wrap="square" rtlCol="0">
            <a:spAutoFit/>
          </a:bodyPr>
          <a:lstStyle/>
          <a:p>
            <a:pPr algn="ctr"/>
            <a:r>
              <a:rPr lang="en-GB" sz="1600" dirty="0">
                <a:latin typeface="Consolas"/>
                <a:cs typeface="Consolas"/>
              </a:rPr>
              <a:t>0x200001EC</a:t>
            </a:r>
          </a:p>
        </p:txBody>
      </p:sp>
      <p:sp>
        <p:nvSpPr>
          <p:cNvPr id="36" name="Rectangle 35"/>
          <p:cNvSpPr/>
          <p:nvPr/>
        </p:nvSpPr>
        <p:spPr>
          <a:xfrm>
            <a:off x="6228184" y="442724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solidFill>
                <a:schemeClr val="tx1"/>
              </a:solidFill>
            </a:endParaRPr>
          </a:p>
        </p:txBody>
      </p:sp>
      <p:sp>
        <p:nvSpPr>
          <p:cNvPr id="37" name="Rectangle 36"/>
          <p:cNvSpPr/>
          <p:nvPr/>
        </p:nvSpPr>
        <p:spPr>
          <a:xfrm>
            <a:off x="6228184" y="298708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FF0000"/>
                </a:solidFill>
              </a:rPr>
              <a:t>3</a:t>
            </a:r>
          </a:p>
        </p:txBody>
      </p:sp>
      <p:sp>
        <p:nvSpPr>
          <p:cNvPr id="38" name="Rectangle 37"/>
          <p:cNvSpPr/>
          <p:nvPr/>
        </p:nvSpPr>
        <p:spPr>
          <a:xfrm>
            <a:off x="6228184" y="478728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solidFill>
                <a:schemeClr val="tx1"/>
              </a:solidFill>
            </a:endParaRPr>
          </a:p>
        </p:txBody>
      </p:sp>
      <p:sp>
        <p:nvSpPr>
          <p:cNvPr id="39" name="Rectangle 38"/>
          <p:cNvSpPr/>
          <p:nvPr/>
        </p:nvSpPr>
        <p:spPr>
          <a:xfrm>
            <a:off x="6228184" y="370716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FF0000"/>
                </a:solidFill>
              </a:rPr>
              <a:t>1</a:t>
            </a:r>
          </a:p>
        </p:txBody>
      </p:sp>
      <p:sp>
        <p:nvSpPr>
          <p:cNvPr id="41" name="TextBox 40"/>
          <p:cNvSpPr txBox="1"/>
          <p:nvPr/>
        </p:nvSpPr>
        <p:spPr>
          <a:xfrm>
            <a:off x="7524328" y="3707160"/>
            <a:ext cx="1368152" cy="338554"/>
          </a:xfrm>
          <a:prstGeom prst="rect">
            <a:avLst/>
          </a:prstGeom>
          <a:noFill/>
        </p:spPr>
        <p:txBody>
          <a:bodyPr wrap="square" rtlCol="0">
            <a:spAutoFit/>
          </a:bodyPr>
          <a:lstStyle/>
          <a:p>
            <a:pPr algn="ctr"/>
            <a:r>
              <a:rPr lang="en-GB" sz="1600" dirty="0">
                <a:latin typeface="Consolas"/>
                <a:cs typeface="Consolas"/>
              </a:rPr>
              <a:t>0x200001E4</a:t>
            </a:r>
          </a:p>
        </p:txBody>
      </p:sp>
      <p:sp>
        <p:nvSpPr>
          <p:cNvPr id="42" name="TextBox 41"/>
          <p:cNvSpPr txBox="1"/>
          <p:nvPr/>
        </p:nvSpPr>
        <p:spPr>
          <a:xfrm>
            <a:off x="7524328" y="4787280"/>
            <a:ext cx="1368152" cy="338554"/>
          </a:xfrm>
          <a:prstGeom prst="rect">
            <a:avLst/>
          </a:prstGeom>
          <a:noFill/>
        </p:spPr>
        <p:txBody>
          <a:bodyPr wrap="square" rtlCol="0">
            <a:spAutoFit/>
          </a:bodyPr>
          <a:lstStyle/>
          <a:p>
            <a:pPr algn="ctr"/>
            <a:r>
              <a:rPr lang="en-GB" sz="1600" dirty="0">
                <a:latin typeface="Consolas"/>
                <a:cs typeface="Consolas"/>
              </a:rPr>
              <a:t>0x200001D8</a:t>
            </a:r>
          </a:p>
        </p:txBody>
      </p:sp>
      <p:sp>
        <p:nvSpPr>
          <p:cNvPr id="43" name="TextBox 42"/>
          <p:cNvSpPr txBox="1"/>
          <p:nvPr/>
        </p:nvSpPr>
        <p:spPr>
          <a:xfrm>
            <a:off x="7524328" y="5147320"/>
            <a:ext cx="1368152" cy="338554"/>
          </a:xfrm>
          <a:prstGeom prst="rect">
            <a:avLst/>
          </a:prstGeom>
          <a:noFill/>
        </p:spPr>
        <p:txBody>
          <a:bodyPr wrap="square" rtlCol="0">
            <a:spAutoFit/>
          </a:bodyPr>
          <a:lstStyle/>
          <a:p>
            <a:pPr algn="ctr"/>
            <a:r>
              <a:rPr lang="en-GB" sz="1600" dirty="0">
                <a:latin typeface="Consolas"/>
                <a:cs typeface="Consolas"/>
              </a:rPr>
              <a:t>0x200001D4</a:t>
            </a:r>
          </a:p>
        </p:txBody>
      </p:sp>
      <p:sp>
        <p:nvSpPr>
          <p:cNvPr id="44" name="Rectangle 43"/>
          <p:cNvSpPr/>
          <p:nvPr/>
        </p:nvSpPr>
        <p:spPr>
          <a:xfrm>
            <a:off x="6228184" y="120348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solidFill>
                  <a:schemeClr val="tx1"/>
                </a:solidFill>
              </a:rPr>
              <a:t>xxxxxxxx</a:t>
            </a:r>
            <a:endParaRPr lang="en-GB" dirty="0">
              <a:solidFill>
                <a:schemeClr val="tx1"/>
              </a:solidFill>
            </a:endParaRPr>
          </a:p>
        </p:txBody>
      </p:sp>
      <p:sp>
        <p:nvSpPr>
          <p:cNvPr id="45" name="TextBox 44"/>
          <p:cNvSpPr txBox="1"/>
          <p:nvPr/>
        </p:nvSpPr>
        <p:spPr>
          <a:xfrm>
            <a:off x="7524328" y="1203484"/>
            <a:ext cx="1368152" cy="338554"/>
          </a:xfrm>
          <a:prstGeom prst="rect">
            <a:avLst/>
          </a:prstGeom>
          <a:noFill/>
        </p:spPr>
        <p:txBody>
          <a:bodyPr wrap="square" rtlCol="0">
            <a:spAutoFit/>
          </a:bodyPr>
          <a:lstStyle/>
          <a:p>
            <a:pPr algn="ctr"/>
            <a:r>
              <a:rPr lang="en-GB" sz="1600" dirty="0">
                <a:latin typeface="Consolas"/>
                <a:cs typeface="Consolas"/>
              </a:rPr>
              <a:t>0x20000200</a:t>
            </a:r>
          </a:p>
        </p:txBody>
      </p:sp>
      <p:sp>
        <p:nvSpPr>
          <p:cNvPr id="46" name="Rectangle 45"/>
          <p:cNvSpPr/>
          <p:nvPr/>
        </p:nvSpPr>
        <p:spPr>
          <a:xfrm>
            <a:off x="6228184" y="156352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FF0000"/>
                </a:solidFill>
                <a:latin typeface="Consolas" pitchFamily="49" charset="0"/>
                <a:cs typeface="Consolas" pitchFamily="49" charset="0"/>
              </a:rPr>
              <a:t>0x21000000</a:t>
            </a:r>
            <a:endParaRPr lang="en-GB" sz="1600" dirty="0">
              <a:solidFill>
                <a:srgbClr val="FF0000"/>
              </a:solidFill>
            </a:endParaRPr>
          </a:p>
        </p:txBody>
      </p:sp>
      <p:sp>
        <p:nvSpPr>
          <p:cNvPr id="48" name="TextBox 47"/>
          <p:cNvSpPr txBox="1"/>
          <p:nvPr/>
        </p:nvSpPr>
        <p:spPr>
          <a:xfrm>
            <a:off x="7524328" y="1563524"/>
            <a:ext cx="1368152" cy="338554"/>
          </a:xfrm>
          <a:prstGeom prst="rect">
            <a:avLst/>
          </a:prstGeom>
          <a:noFill/>
        </p:spPr>
        <p:txBody>
          <a:bodyPr wrap="square" rtlCol="0">
            <a:spAutoFit/>
          </a:bodyPr>
          <a:lstStyle/>
          <a:p>
            <a:pPr algn="ctr"/>
            <a:r>
              <a:rPr lang="en-GB" sz="1600" dirty="0">
                <a:latin typeface="Consolas"/>
                <a:cs typeface="Consolas"/>
              </a:rPr>
              <a:t>0x200001FC</a:t>
            </a:r>
          </a:p>
        </p:txBody>
      </p:sp>
      <p:sp>
        <p:nvSpPr>
          <p:cNvPr id="49" name="TextBox 48"/>
          <p:cNvSpPr txBox="1"/>
          <p:nvPr/>
        </p:nvSpPr>
        <p:spPr>
          <a:xfrm>
            <a:off x="7524328" y="1923564"/>
            <a:ext cx="1368152" cy="338554"/>
          </a:xfrm>
          <a:prstGeom prst="rect">
            <a:avLst/>
          </a:prstGeom>
          <a:noFill/>
        </p:spPr>
        <p:txBody>
          <a:bodyPr wrap="square" rtlCol="0">
            <a:spAutoFit/>
          </a:bodyPr>
          <a:lstStyle/>
          <a:p>
            <a:pPr algn="ctr"/>
            <a:r>
              <a:rPr lang="en-GB" sz="1600" dirty="0">
                <a:latin typeface="Consolas"/>
                <a:cs typeface="Consolas"/>
              </a:rPr>
              <a:t>0x200001F8</a:t>
            </a:r>
          </a:p>
        </p:txBody>
      </p:sp>
      <p:sp>
        <p:nvSpPr>
          <p:cNvPr id="52" name="TextBox 51"/>
          <p:cNvSpPr txBox="1"/>
          <p:nvPr/>
        </p:nvSpPr>
        <p:spPr>
          <a:xfrm>
            <a:off x="7524328" y="2267000"/>
            <a:ext cx="1368152" cy="338554"/>
          </a:xfrm>
          <a:prstGeom prst="rect">
            <a:avLst/>
          </a:prstGeom>
          <a:noFill/>
        </p:spPr>
        <p:txBody>
          <a:bodyPr wrap="square" rtlCol="0">
            <a:spAutoFit/>
          </a:bodyPr>
          <a:lstStyle/>
          <a:p>
            <a:pPr algn="ctr"/>
            <a:r>
              <a:rPr lang="en-GB" sz="1600" dirty="0">
                <a:latin typeface="Consolas"/>
                <a:cs typeface="Consolas"/>
              </a:rPr>
              <a:t>0x200001F4</a:t>
            </a:r>
          </a:p>
        </p:txBody>
      </p:sp>
      <p:sp>
        <p:nvSpPr>
          <p:cNvPr id="53" name="TextBox 52"/>
          <p:cNvSpPr txBox="1"/>
          <p:nvPr/>
        </p:nvSpPr>
        <p:spPr>
          <a:xfrm>
            <a:off x="7524328" y="2627040"/>
            <a:ext cx="1368152" cy="338554"/>
          </a:xfrm>
          <a:prstGeom prst="rect">
            <a:avLst/>
          </a:prstGeom>
          <a:noFill/>
        </p:spPr>
        <p:txBody>
          <a:bodyPr wrap="square" rtlCol="0">
            <a:spAutoFit/>
          </a:bodyPr>
          <a:lstStyle/>
          <a:p>
            <a:pPr algn="ctr"/>
            <a:r>
              <a:rPr lang="en-GB" sz="1600" dirty="0">
                <a:latin typeface="Consolas"/>
                <a:cs typeface="Consolas"/>
              </a:rPr>
              <a:t>0x200001F0</a:t>
            </a:r>
          </a:p>
        </p:txBody>
      </p:sp>
      <p:sp>
        <p:nvSpPr>
          <p:cNvPr id="55" name="Rectangle 54"/>
          <p:cNvSpPr/>
          <p:nvPr/>
        </p:nvSpPr>
        <p:spPr>
          <a:xfrm>
            <a:off x="6228184" y="550736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solidFill>
                <a:schemeClr val="tx1"/>
              </a:solidFill>
            </a:endParaRPr>
          </a:p>
        </p:txBody>
      </p:sp>
      <p:sp>
        <p:nvSpPr>
          <p:cNvPr id="56" name="Rectangle 55"/>
          <p:cNvSpPr/>
          <p:nvPr/>
        </p:nvSpPr>
        <p:spPr>
          <a:xfrm>
            <a:off x="6228184" y="334712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FF0000"/>
                </a:solidFill>
              </a:rPr>
              <a:t>2</a:t>
            </a:r>
          </a:p>
        </p:txBody>
      </p:sp>
      <p:sp>
        <p:nvSpPr>
          <p:cNvPr id="57" name="TextBox 56"/>
          <p:cNvSpPr txBox="1"/>
          <p:nvPr/>
        </p:nvSpPr>
        <p:spPr>
          <a:xfrm>
            <a:off x="7524328" y="3347120"/>
            <a:ext cx="1368152" cy="338554"/>
          </a:xfrm>
          <a:prstGeom prst="rect">
            <a:avLst/>
          </a:prstGeom>
          <a:noFill/>
        </p:spPr>
        <p:txBody>
          <a:bodyPr wrap="square" rtlCol="0">
            <a:spAutoFit/>
          </a:bodyPr>
          <a:lstStyle/>
          <a:p>
            <a:pPr algn="ctr"/>
            <a:r>
              <a:rPr lang="en-GB" sz="1600" dirty="0">
                <a:latin typeface="Consolas"/>
                <a:cs typeface="Consolas"/>
              </a:rPr>
              <a:t>0x200001E8</a:t>
            </a:r>
          </a:p>
        </p:txBody>
      </p:sp>
      <p:sp>
        <p:nvSpPr>
          <p:cNvPr id="58" name="TextBox 57"/>
          <p:cNvSpPr txBox="1"/>
          <p:nvPr/>
        </p:nvSpPr>
        <p:spPr>
          <a:xfrm>
            <a:off x="7524328" y="5507360"/>
            <a:ext cx="1368152" cy="338554"/>
          </a:xfrm>
          <a:prstGeom prst="rect">
            <a:avLst/>
          </a:prstGeom>
          <a:noFill/>
        </p:spPr>
        <p:txBody>
          <a:bodyPr wrap="square" rtlCol="0">
            <a:spAutoFit/>
          </a:bodyPr>
          <a:lstStyle/>
          <a:p>
            <a:pPr algn="ctr"/>
            <a:r>
              <a:rPr lang="en-GB" sz="1600" dirty="0">
                <a:latin typeface="Consolas"/>
                <a:cs typeface="Consolas"/>
              </a:rPr>
              <a:t>0x200001D0</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24</a:t>
            </a:fld>
            <a:endParaRPr kumimoji="0" lang="en-US"/>
          </a:p>
        </p:txBody>
      </p:sp>
      <p:sp>
        <p:nvSpPr>
          <p:cNvPr id="76" name="Rectangle 75"/>
          <p:cNvSpPr/>
          <p:nvPr/>
        </p:nvSpPr>
        <p:spPr>
          <a:xfrm>
            <a:off x="4042048" y="121920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Consolas" pitchFamily="49" charset="0"/>
                <a:cs typeface="Consolas" pitchFamily="49" charset="0"/>
              </a:rPr>
              <a:t>0</a:t>
            </a:r>
          </a:p>
        </p:txBody>
      </p:sp>
      <p:sp>
        <p:nvSpPr>
          <p:cNvPr id="77" name="TextBox 76"/>
          <p:cNvSpPr txBox="1"/>
          <p:nvPr/>
        </p:nvSpPr>
        <p:spPr>
          <a:xfrm>
            <a:off x="3618384" y="1219200"/>
            <a:ext cx="576064" cy="369332"/>
          </a:xfrm>
          <a:prstGeom prst="rect">
            <a:avLst/>
          </a:prstGeom>
          <a:noFill/>
        </p:spPr>
        <p:txBody>
          <a:bodyPr wrap="square" rtlCol="0">
            <a:spAutoFit/>
          </a:bodyPr>
          <a:lstStyle/>
          <a:p>
            <a:r>
              <a:rPr lang="en-GB" dirty="0">
                <a:latin typeface="Consolas" pitchFamily="49" charset="0"/>
                <a:cs typeface="Consolas" pitchFamily="49" charset="0"/>
              </a:rPr>
              <a:t>R0</a:t>
            </a:r>
          </a:p>
        </p:txBody>
      </p:sp>
      <p:sp>
        <p:nvSpPr>
          <p:cNvPr id="78" name="Rectangle 77"/>
          <p:cNvSpPr/>
          <p:nvPr/>
        </p:nvSpPr>
        <p:spPr>
          <a:xfrm>
            <a:off x="4042048" y="157924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Consolas" pitchFamily="49" charset="0"/>
                <a:cs typeface="Consolas" pitchFamily="49" charset="0"/>
              </a:rPr>
              <a:t>1</a:t>
            </a:r>
          </a:p>
        </p:txBody>
      </p:sp>
      <p:sp>
        <p:nvSpPr>
          <p:cNvPr id="79" name="TextBox 78"/>
          <p:cNvSpPr txBox="1"/>
          <p:nvPr/>
        </p:nvSpPr>
        <p:spPr>
          <a:xfrm>
            <a:off x="3618384" y="1579240"/>
            <a:ext cx="576064" cy="369332"/>
          </a:xfrm>
          <a:prstGeom prst="rect">
            <a:avLst/>
          </a:prstGeom>
          <a:noFill/>
        </p:spPr>
        <p:txBody>
          <a:bodyPr wrap="square" rtlCol="0">
            <a:spAutoFit/>
          </a:bodyPr>
          <a:lstStyle/>
          <a:p>
            <a:r>
              <a:rPr lang="en-GB" dirty="0">
                <a:latin typeface="Consolas" pitchFamily="49" charset="0"/>
                <a:cs typeface="Consolas" pitchFamily="49" charset="0"/>
              </a:rPr>
              <a:t>R1</a:t>
            </a:r>
          </a:p>
        </p:txBody>
      </p:sp>
      <p:sp>
        <p:nvSpPr>
          <p:cNvPr id="83" name="Rectangle 82"/>
          <p:cNvSpPr/>
          <p:nvPr/>
        </p:nvSpPr>
        <p:spPr>
          <a:xfrm>
            <a:off x="4042048" y="193928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Consolas" pitchFamily="49" charset="0"/>
                <a:cs typeface="Consolas" pitchFamily="49" charset="0"/>
              </a:rPr>
              <a:t>2</a:t>
            </a:r>
          </a:p>
        </p:txBody>
      </p:sp>
      <p:sp>
        <p:nvSpPr>
          <p:cNvPr id="84" name="TextBox 83"/>
          <p:cNvSpPr txBox="1"/>
          <p:nvPr/>
        </p:nvSpPr>
        <p:spPr>
          <a:xfrm>
            <a:off x="3618384" y="1939280"/>
            <a:ext cx="576064" cy="369332"/>
          </a:xfrm>
          <a:prstGeom prst="rect">
            <a:avLst/>
          </a:prstGeom>
          <a:noFill/>
        </p:spPr>
        <p:txBody>
          <a:bodyPr wrap="square" rtlCol="0">
            <a:spAutoFit/>
          </a:bodyPr>
          <a:lstStyle/>
          <a:p>
            <a:r>
              <a:rPr lang="en-GB" dirty="0">
                <a:latin typeface="Consolas" pitchFamily="49" charset="0"/>
                <a:cs typeface="Consolas" pitchFamily="49" charset="0"/>
              </a:rPr>
              <a:t>R2</a:t>
            </a:r>
          </a:p>
        </p:txBody>
      </p:sp>
      <p:sp>
        <p:nvSpPr>
          <p:cNvPr id="85" name="Rectangle 84"/>
          <p:cNvSpPr/>
          <p:nvPr/>
        </p:nvSpPr>
        <p:spPr>
          <a:xfrm>
            <a:off x="4042048" y="229932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Consolas" pitchFamily="49" charset="0"/>
                <a:cs typeface="Consolas" pitchFamily="49" charset="0"/>
              </a:rPr>
              <a:t>3</a:t>
            </a:r>
          </a:p>
        </p:txBody>
      </p:sp>
      <p:sp>
        <p:nvSpPr>
          <p:cNvPr id="86" name="TextBox 85"/>
          <p:cNvSpPr txBox="1"/>
          <p:nvPr/>
        </p:nvSpPr>
        <p:spPr>
          <a:xfrm>
            <a:off x="3618384" y="2299320"/>
            <a:ext cx="576064" cy="369332"/>
          </a:xfrm>
          <a:prstGeom prst="rect">
            <a:avLst/>
          </a:prstGeom>
          <a:noFill/>
        </p:spPr>
        <p:txBody>
          <a:bodyPr wrap="square" rtlCol="0">
            <a:spAutoFit/>
          </a:bodyPr>
          <a:lstStyle/>
          <a:p>
            <a:r>
              <a:rPr lang="en-GB" dirty="0">
                <a:latin typeface="Consolas" pitchFamily="49" charset="0"/>
                <a:cs typeface="Consolas" pitchFamily="49" charset="0"/>
              </a:rPr>
              <a:t>R3</a:t>
            </a:r>
          </a:p>
        </p:txBody>
      </p:sp>
      <p:sp>
        <p:nvSpPr>
          <p:cNvPr id="91" name="Rectangle 90"/>
          <p:cNvSpPr/>
          <p:nvPr/>
        </p:nvSpPr>
        <p:spPr>
          <a:xfrm>
            <a:off x="4042048" y="4071228"/>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latin typeface="Consolas" pitchFamily="49" charset="0"/>
                <a:cs typeface="Consolas" pitchFamily="49" charset="0"/>
              </a:rPr>
              <a:t>0x0800001C</a:t>
            </a:r>
            <a:endParaRPr lang="en-GB" dirty="0">
              <a:solidFill>
                <a:srgbClr val="FF0000"/>
              </a:solidFill>
              <a:latin typeface="Consolas" pitchFamily="49" charset="0"/>
              <a:cs typeface="Consolas" pitchFamily="49" charset="0"/>
            </a:endParaRPr>
          </a:p>
        </p:txBody>
      </p:sp>
      <p:sp>
        <p:nvSpPr>
          <p:cNvPr id="92" name="TextBox 91"/>
          <p:cNvSpPr txBox="1"/>
          <p:nvPr/>
        </p:nvSpPr>
        <p:spPr>
          <a:xfrm>
            <a:off x="2971800" y="4071228"/>
            <a:ext cx="1066800" cy="369332"/>
          </a:xfrm>
          <a:prstGeom prst="rect">
            <a:avLst/>
          </a:prstGeom>
          <a:noFill/>
        </p:spPr>
        <p:txBody>
          <a:bodyPr wrap="square" rtlCol="0">
            <a:spAutoFit/>
          </a:bodyPr>
          <a:lstStyle/>
          <a:p>
            <a:r>
              <a:rPr lang="en-GB" dirty="0">
                <a:latin typeface="Consolas" pitchFamily="49" charset="0"/>
                <a:cs typeface="Consolas" pitchFamily="49" charset="0"/>
              </a:rPr>
              <a:t>R15(PC)</a:t>
            </a:r>
          </a:p>
        </p:txBody>
      </p:sp>
      <p:sp>
        <p:nvSpPr>
          <p:cNvPr id="93" name="Rectangle 92"/>
          <p:cNvSpPr/>
          <p:nvPr/>
        </p:nvSpPr>
        <p:spPr>
          <a:xfrm>
            <a:off x="4042048" y="4812268"/>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Consolas" pitchFamily="49" charset="0"/>
                <a:cs typeface="Consolas" pitchFamily="49" charset="0"/>
              </a:rPr>
              <a:t>0x21000000</a:t>
            </a:r>
            <a:endParaRPr lang="en-GB" dirty="0">
              <a:solidFill>
                <a:schemeClr val="tx1"/>
              </a:solidFill>
              <a:latin typeface="Consolas" pitchFamily="49" charset="0"/>
              <a:cs typeface="Consolas" pitchFamily="49" charset="0"/>
            </a:endParaRPr>
          </a:p>
        </p:txBody>
      </p:sp>
      <p:sp>
        <p:nvSpPr>
          <p:cNvPr id="94" name="TextBox 93"/>
          <p:cNvSpPr txBox="1"/>
          <p:nvPr/>
        </p:nvSpPr>
        <p:spPr>
          <a:xfrm>
            <a:off x="3276600" y="4812268"/>
            <a:ext cx="762000" cy="369332"/>
          </a:xfrm>
          <a:prstGeom prst="rect">
            <a:avLst/>
          </a:prstGeom>
          <a:noFill/>
        </p:spPr>
        <p:txBody>
          <a:bodyPr wrap="square" rtlCol="0">
            <a:spAutoFit/>
          </a:bodyPr>
          <a:lstStyle/>
          <a:p>
            <a:pPr algn="r"/>
            <a:r>
              <a:rPr lang="en-GB" dirty="0" err="1">
                <a:latin typeface="Consolas" pitchFamily="49" charset="0"/>
                <a:cs typeface="Consolas" pitchFamily="49" charset="0"/>
              </a:rPr>
              <a:t>xPSR</a:t>
            </a:r>
            <a:endParaRPr lang="en-GB" dirty="0">
              <a:latin typeface="Consolas" pitchFamily="49" charset="0"/>
              <a:cs typeface="Consolas" pitchFamily="49" charset="0"/>
            </a:endParaRPr>
          </a:p>
        </p:txBody>
      </p:sp>
      <p:sp>
        <p:nvSpPr>
          <p:cNvPr id="95" name="Rectangle 94"/>
          <p:cNvSpPr/>
          <p:nvPr/>
        </p:nvSpPr>
        <p:spPr>
          <a:xfrm>
            <a:off x="4042048" y="5269468"/>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00FF"/>
                </a:solidFill>
                <a:latin typeface="Consolas" pitchFamily="49" charset="0"/>
                <a:cs typeface="Consolas" pitchFamily="49" charset="0"/>
              </a:rPr>
              <a:t>0x200001E0</a:t>
            </a:r>
            <a:endParaRPr lang="en-GB" dirty="0">
              <a:solidFill>
                <a:srgbClr val="0000FF"/>
              </a:solidFill>
              <a:latin typeface="Consolas" pitchFamily="49" charset="0"/>
              <a:cs typeface="Consolas" pitchFamily="49" charset="0"/>
            </a:endParaRPr>
          </a:p>
        </p:txBody>
      </p:sp>
      <p:sp>
        <p:nvSpPr>
          <p:cNvPr id="96" name="TextBox 95"/>
          <p:cNvSpPr txBox="1"/>
          <p:nvPr/>
        </p:nvSpPr>
        <p:spPr>
          <a:xfrm>
            <a:off x="3276600" y="5269468"/>
            <a:ext cx="762000" cy="369332"/>
          </a:xfrm>
          <a:prstGeom prst="rect">
            <a:avLst/>
          </a:prstGeom>
          <a:noFill/>
        </p:spPr>
        <p:txBody>
          <a:bodyPr wrap="square" rtlCol="0">
            <a:spAutoFit/>
          </a:bodyPr>
          <a:lstStyle/>
          <a:p>
            <a:pPr algn="r"/>
            <a:r>
              <a:rPr lang="en-GB" dirty="0">
                <a:latin typeface="Consolas" pitchFamily="49" charset="0"/>
                <a:cs typeface="Consolas" pitchFamily="49" charset="0"/>
              </a:rPr>
              <a:t>MSP</a:t>
            </a:r>
          </a:p>
        </p:txBody>
      </p:sp>
      <p:sp>
        <p:nvSpPr>
          <p:cNvPr id="97" name="Rectangle 96"/>
          <p:cNvSpPr/>
          <p:nvPr/>
        </p:nvSpPr>
        <p:spPr>
          <a:xfrm>
            <a:off x="4042048" y="5726668"/>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Consolas" pitchFamily="49" charset="0"/>
                <a:cs typeface="Consolas" pitchFamily="49" charset="0"/>
              </a:rPr>
              <a:t>0x00000000</a:t>
            </a:r>
            <a:endParaRPr lang="en-GB" dirty="0">
              <a:solidFill>
                <a:schemeClr val="tx1"/>
              </a:solidFill>
              <a:latin typeface="Consolas" pitchFamily="49" charset="0"/>
              <a:cs typeface="Consolas" pitchFamily="49" charset="0"/>
            </a:endParaRPr>
          </a:p>
        </p:txBody>
      </p:sp>
      <p:sp>
        <p:nvSpPr>
          <p:cNvPr id="98" name="TextBox 97"/>
          <p:cNvSpPr txBox="1"/>
          <p:nvPr/>
        </p:nvSpPr>
        <p:spPr>
          <a:xfrm>
            <a:off x="3276600" y="5726668"/>
            <a:ext cx="762000" cy="369332"/>
          </a:xfrm>
          <a:prstGeom prst="rect">
            <a:avLst/>
          </a:prstGeom>
          <a:noFill/>
        </p:spPr>
        <p:txBody>
          <a:bodyPr wrap="square" rtlCol="0">
            <a:spAutoFit/>
          </a:bodyPr>
          <a:lstStyle/>
          <a:p>
            <a:pPr algn="r"/>
            <a:r>
              <a:rPr lang="en-GB" dirty="0">
                <a:latin typeface="Consolas" pitchFamily="49" charset="0"/>
                <a:cs typeface="Consolas" pitchFamily="49" charset="0"/>
              </a:rPr>
              <a:t>PSP</a:t>
            </a:r>
          </a:p>
        </p:txBody>
      </p:sp>
      <p:sp>
        <p:nvSpPr>
          <p:cNvPr id="99" name="Rectangle 98"/>
          <p:cNvSpPr/>
          <p:nvPr/>
        </p:nvSpPr>
        <p:spPr>
          <a:xfrm>
            <a:off x="4042048" y="2659618"/>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Consolas" pitchFamily="49" charset="0"/>
                <a:cs typeface="Consolas" pitchFamily="49" charset="0"/>
              </a:rPr>
              <a:t>4</a:t>
            </a:r>
          </a:p>
        </p:txBody>
      </p:sp>
      <p:sp>
        <p:nvSpPr>
          <p:cNvPr id="100" name="TextBox 99"/>
          <p:cNvSpPr txBox="1"/>
          <p:nvPr/>
        </p:nvSpPr>
        <p:spPr>
          <a:xfrm>
            <a:off x="3618384" y="2659618"/>
            <a:ext cx="576064" cy="369332"/>
          </a:xfrm>
          <a:prstGeom prst="rect">
            <a:avLst/>
          </a:prstGeom>
          <a:noFill/>
        </p:spPr>
        <p:txBody>
          <a:bodyPr wrap="square" rtlCol="0">
            <a:spAutoFit/>
          </a:bodyPr>
          <a:lstStyle/>
          <a:p>
            <a:r>
              <a:rPr lang="en-GB" dirty="0">
                <a:latin typeface="Consolas" pitchFamily="49" charset="0"/>
                <a:cs typeface="Consolas" pitchFamily="49" charset="0"/>
              </a:rPr>
              <a:t>R4</a:t>
            </a:r>
          </a:p>
        </p:txBody>
      </p:sp>
      <p:sp>
        <p:nvSpPr>
          <p:cNvPr id="101" name="Rectangle 100"/>
          <p:cNvSpPr/>
          <p:nvPr/>
        </p:nvSpPr>
        <p:spPr>
          <a:xfrm>
            <a:off x="6226175" y="586931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solidFill>
                <a:schemeClr val="tx1"/>
              </a:solidFill>
            </a:endParaRPr>
          </a:p>
        </p:txBody>
      </p:sp>
      <p:sp>
        <p:nvSpPr>
          <p:cNvPr id="102" name="TextBox 101"/>
          <p:cNvSpPr txBox="1"/>
          <p:nvPr/>
        </p:nvSpPr>
        <p:spPr>
          <a:xfrm>
            <a:off x="7522319" y="5869310"/>
            <a:ext cx="1368152" cy="338554"/>
          </a:xfrm>
          <a:prstGeom prst="rect">
            <a:avLst/>
          </a:prstGeom>
          <a:noFill/>
        </p:spPr>
        <p:txBody>
          <a:bodyPr wrap="square" rtlCol="0">
            <a:spAutoFit/>
          </a:bodyPr>
          <a:lstStyle/>
          <a:p>
            <a:pPr algn="ctr"/>
            <a:r>
              <a:rPr lang="en-GB" sz="1600" dirty="0">
                <a:latin typeface="Consolas"/>
                <a:cs typeface="Consolas"/>
              </a:rPr>
              <a:t>0x200001CF</a:t>
            </a:r>
          </a:p>
        </p:txBody>
      </p:sp>
      <p:sp>
        <p:nvSpPr>
          <p:cNvPr id="103" name="Rectangle 102"/>
          <p:cNvSpPr/>
          <p:nvPr/>
        </p:nvSpPr>
        <p:spPr>
          <a:xfrm>
            <a:off x="6229350" y="51435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solidFill>
                <a:schemeClr val="tx1"/>
              </a:solidFill>
            </a:endParaRPr>
          </a:p>
        </p:txBody>
      </p:sp>
      <p:cxnSp>
        <p:nvCxnSpPr>
          <p:cNvPr id="104" name="Straight Connector 103"/>
          <p:cNvCxnSpPr>
            <a:endCxn id="30" idx="1"/>
          </p:cNvCxnSpPr>
          <p:nvPr/>
        </p:nvCxnSpPr>
        <p:spPr>
          <a:xfrm rot="5400000" flipH="1" flipV="1">
            <a:off x="5263102" y="4478138"/>
            <a:ext cx="1196000" cy="734164"/>
          </a:xfrm>
          <a:prstGeom prst="line">
            <a:avLst/>
          </a:prstGeom>
          <a:ln>
            <a:solidFill>
              <a:srgbClr val="3366FF"/>
            </a:solidFill>
            <a:tailEnd type="arrow" w="lg"/>
          </a:ln>
        </p:spPr>
        <p:style>
          <a:lnRef idx="2">
            <a:schemeClr val="accent1"/>
          </a:lnRef>
          <a:fillRef idx="0">
            <a:schemeClr val="accent1"/>
          </a:fillRef>
          <a:effectRef idx="1">
            <a:schemeClr val="accent1"/>
          </a:effectRef>
          <a:fontRef idx="minor">
            <a:schemeClr val="tx1"/>
          </a:fontRef>
        </p:style>
      </p:cxnSp>
      <p:sp>
        <p:nvSpPr>
          <p:cNvPr id="123" name="Content Placeholder 3"/>
          <p:cNvSpPr>
            <a:spLocks noGrp="1"/>
          </p:cNvSpPr>
          <p:nvPr>
            <p:ph sz="half" idx="1"/>
          </p:nvPr>
        </p:nvSpPr>
        <p:spPr>
          <a:xfrm>
            <a:off x="63500" y="1295400"/>
            <a:ext cx="2971800" cy="4953000"/>
          </a:xfrm>
        </p:spPr>
        <p:style>
          <a:lnRef idx="2">
            <a:schemeClr val="accent1"/>
          </a:lnRef>
          <a:fillRef idx="1">
            <a:schemeClr val="lt1"/>
          </a:fillRef>
          <a:effectRef idx="0">
            <a:schemeClr val="accent1"/>
          </a:effectRef>
          <a:fontRef idx="minor">
            <a:schemeClr val="dk1"/>
          </a:fontRef>
        </p:style>
        <p:txBody>
          <a:bodyPr>
            <a:noAutofit/>
          </a:bodyPr>
          <a:lstStyle/>
          <a:p>
            <a:pPr>
              <a:buNone/>
            </a:pPr>
            <a:r>
              <a:rPr lang="en-GB" sz="1500" b="1" dirty="0">
                <a:solidFill>
                  <a:srgbClr val="000000"/>
                </a:solidFill>
                <a:latin typeface="Courier New" pitchFamily="49" charset="0"/>
                <a:cs typeface="Courier New" pitchFamily="49" charset="0"/>
              </a:rPr>
              <a:t>__main PROC</a:t>
            </a:r>
          </a:p>
          <a:p>
            <a:pPr>
              <a:buNone/>
            </a:pPr>
            <a:r>
              <a:rPr lang="en-GB" sz="1500" b="1" dirty="0">
                <a:solidFill>
                  <a:srgbClr val="000000"/>
                </a:solidFill>
                <a:latin typeface="Courier New" pitchFamily="49" charset="0"/>
                <a:cs typeface="Courier New" pitchFamily="49" charset="0"/>
              </a:rPr>
              <a:t>  …</a:t>
            </a:r>
          </a:p>
          <a:p>
            <a:pPr>
              <a:buNone/>
            </a:pPr>
            <a:r>
              <a:rPr lang="en-GB" sz="1500" b="1" dirty="0">
                <a:solidFill>
                  <a:srgbClr val="FF0000"/>
                </a:solidFill>
                <a:latin typeface="Courier New" pitchFamily="49" charset="0"/>
                <a:cs typeface="Courier New" pitchFamily="49" charset="0"/>
              </a:rPr>
              <a:t>  MOV r3,#0</a:t>
            </a:r>
          </a:p>
          <a:p>
            <a:pPr>
              <a:buNone/>
            </a:pPr>
            <a:r>
              <a:rPr lang="en-GB" sz="1500" b="1" dirty="0">
                <a:solidFill>
                  <a:srgbClr val="000000"/>
                </a:solidFill>
                <a:latin typeface="Courier New" pitchFamily="49" charset="0"/>
                <a:cs typeface="Courier New" pitchFamily="49" charset="0"/>
              </a:rPr>
              <a:t>  …</a:t>
            </a:r>
          </a:p>
          <a:p>
            <a:pPr>
              <a:buNone/>
            </a:pPr>
            <a:r>
              <a:rPr lang="en-GB" sz="1500" b="1" dirty="0">
                <a:solidFill>
                  <a:srgbClr val="000000"/>
                </a:solidFill>
                <a:latin typeface="Courier New" pitchFamily="49" charset="0"/>
                <a:cs typeface="Courier New" pitchFamily="49" charset="0"/>
              </a:rPr>
              <a:t>  ENDP</a:t>
            </a:r>
          </a:p>
          <a:p>
            <a:pPr>
              <a:buNone/>
            </a:pPr>
            <a:endParaRPr lang="en-GB" sz="1500" b="1" dirty="0">
              <a:solidFill>
                <a:srgbClr val="000000"/>
              </a:solidFill>
              <a:latin typeface="Courier New" pitchFamily="49" charset="0"/>
              <a:cs typeface="Courier New" pitchFamily="49" charset="0"/>
            </a:endParaRPr>
          </a:p>
          <a:p>
            <a:pPr>
              <a:buNone/>
            </a:pPr>
            <a:r>
              <a:rPr lang="en-US" sz="1500" b="1" dirty="0" err="1">
                <a:solidFill>
                  <a:srgbClr val="3366FF"/>
                </a:solidFill>
                <a:latin typeface="Courier New" pitchFamily="49" charset="0"/>
                <a:cs typeface="Courier New" pitchFamily="49" charset="0"/>
              </a:rPr>
              <a:t>SysTick_Handler</a:t>
            </a:r>
            <a:r>
              <a:rPr lang="en-US" sz="1500" b="1" dirty="0">
                <a:solidFill>
                  <a:srgbClr val="000000"/>
                </a:solidFill>
                <a:latin typeface="Courier New" pitchFamily="49" charset="0"/>
                <a:cs typeface="Courier New" pitchFamily="49" charset="0"/>
              </a:rPr>
              <a:t> PROC</a:t>
            </a:r>
          </a:p>
          <a:p>
            <a:pPr>
              <a:buNone/>
            </a:pPr>
            <a:r>
              <a:rPr lang="en-US" sz="1500" b="1" dirty="0">
                <a:solidFill>
                  <a:srgbClr val="000000"/>
                </a:solidFill>
                <a:latin typeface="Courier New" pitchFamily="49" charset="0"/>
                <a:cs typeface="Courier New" pitchFamily="49" charset="0"/>
              </a:rPr>
              <a:t>  EXPORT </a:t>
            </a:r>
            <a:r>
              <a:rPr lang="en-US" sz="1500" b="1" dirty="0" err="1">
                <a:solidFill>
                  <a:srgbClr val="000000"/>
                </a:solidFill>
                <a:latin typeface="Courier New" pitchFamily="49" charset="0"/>
                <a:cs typeface="Courier New" pitchFamily="49" charset="0"/>
              </a:rPr>
              <a:t>SysTick_Handler</a:t>
            </a:r>
            <a:endParaRPr lang="en-US" sz="1500" b="1" dirty="0">
              <a:solidFill>
                <a:srgbClr val="000000"/>
              </a:solidFill>
              <a:latin typeface="Courier New" pitchFamily="49" charset="0"/>
              <a:cs typeface="Courier New" pitchFamily="49" charset="0"/>
            </a:endParaRPr>
          </a:p>
          <a:p>
            <a:pPr>
              <a:buNone/>
            </a:pPr>
            <a:r>
              <a:rPr lang="en-US" sz="1500" b="1" dirty="0">
                <a:solidFill>
                  <a:srgbClr val="000000"/>
                </a:solidFill>
                <a:latin typeface="Courier New" pitchFamily="49" charset="0"/>
                <a:cs typeface="Courier New" pitchFamily="49" charset="0"/>
              </a:rPr>
              <a:t>  ADD r3, #1</a:t>
            </a:r>
          </a:p>
          <a:p>
            <a:pPr>
              <a:buNone/>
            </a:pPr>
            <a:r>
              <a:rPr lang="en-US" sz="1500" b="1" dirty="0">
                <a:solidFill>
                  <a:srgbClr val="000000"/>
                </a:solidFill>
                <a:latin typeface="Courier New" pitchFamily="49" charset="0"/>
                <a:cs typeface="Courier New" pitchFamily="49" charset="0"/>
              </a:rPr>
              <a:t>  ADD r4, #1</a:t>
            </a:r>
          </a:p>
          <a:p>
            <a:pPr>
              <a:buNone/>
            </a:pPr>
            <a:r>
              <a:rPr lang="en-US" sz="1500" b="1" dirty="0">
                <a:solidFill>
                  <a:srgbClr val="000000"/>
                </a:solidFill>
                <a:latin typeface="Courier New" pitchFamily="49" charset="0"/>
                <a:cs typeface="Courier New" pitchFamily="49" charset="0"/>
              </a:rPr>
              <a:t>  BX  </a:t>
            </a:r>
            <a:r>
              <a:rPr lang="en-US" sz="1500" b="1" dirty="0" err="1">
                <a:solidFill>
                  <a:srgbClr val="000000"/>
                </a:solidFill>
                <a:latin typeface="Courier New" pitchFamily="49" charset="0"/>
                <a:cs typeface="Courier New" pitchFamily="49" charset="0"/>
              </a:rPr>
              <a:t>lr</a:t>
            </a:r>
            <a:endParaRPr lang="en-US" sz="1500" b="1" dirty="0">
              <a:solidFill>
                <a:srgbClr val="000000"/>
              </a:solidFill>
              <a:latin typeface="Courier New" pitchFamily="49" charset="0"/>
              <a:cs typeface="Courier New" pitchFamily="49" charset="0"/>
            </a:endParaRPr>
          </a:p>
          <a:p>
            <a:pPr>
              <a:buNone/>
            </a:pPr>
            <a:r>
              <a:rPr lang="en-US" sz="1500" b="1" dirty="0">
                <a:solidFill>
                  <a:srgbClr val="000000"/>
                </a:solidFill>
                <a:latin typeface="Courier New" pitchFamily="49" charset="0"/>
                <a:cs typeface="Courier New" pitchFamily="49" charset="0"/>
              </a:rPr>
              <a:t>  ENDP</a:t>
            </a:r>
            <a:endParaRPr lang="en-GB" sz="1500" b="1" dirty="0">
              <a:solidFill>
                <a:srgbClr val="000000"/>
              </a:solidFill>
              <a:latin typeface="Courier New" pitchFamily="49" charset="0"/>
              <a:cs typeface="Courier New" pitchFamily="49" charset="0"/>
            </a:endParaRPr>
          </a:p>
          <a:p>
            <a:pPr>
              <a:buNone/>
            </a:pPr>
            <a:r>
              <a:rPr lang="en-GB" sz="1500" b="1" dirty="0">
                <a:solidFill>
                  <a:srgbClr val="000000"/>
                </a:solidFill>
                <a:latin typeface="Courier New" pitchFamily="49" charset="0"/>
                <a:cs typeface="Courier New" pitchFamily="49" charset="0"/>
              </a:rPr>
              <a:t>  </a:t>
            </a:r>
          </a:p>
        </p:txBody>
      </p:sp>
      <p:cxnSp>
        <p:nvCxnSpPr>
          <p:cNvPr id="124" name="Straight Connector 123"/>
          <p:cNvCxnSpPr>
            <a:cxnSpLocks/>
          </p:cNvCxnSpPr>
          <p:nvPr/>
        </p:nvCxnSpPr>
        <p:spPr>
          <a:xfrm rot="10800000" flipV="1">
            <a:off x="1295400" y="1752600"/>
            <a:ext cx="304800" cy="228600"/>
          </a:xfrm>
          <a:prstGeom prst="line">
            <a:avLst/>
          </a:prstGeom>
          <a:ln>
            <a:solidFill>
              <a:srgbClr val="FF0000"/>
            </a:solidFill>
            <a:tailEnd type="arrow" w="lg"/>
          </a:ln>
        </p:spPr>
        <p:style>
          <a:lnRef idx="2">
            <a:schemeClr val="accent1"/>
          </a:lnRef>
          <a:fillRef idx="0">
            <a:schemeClr val="accent1"/>
          </a:fillRef>
          <a:effectRef idx="1">
            <a:schemeClr val="accent1"/>
          </a:effectRef>
          <a:fontRef idx="minor">
            <a:schemeClr val="tx1"/>
          </a:fontRef>
        </p:style>
      </p:cxnSp>
      <p:sp>
        <p:nvSpPr>
          <p:cNvPr id="125" name="TextBox 124"/>
          <p:cNvSpPr txBox="1"/>
          <p:nvPr/>
        </p:nvSpPr>
        <p:spPr>
          <a:xfrm>
            <a:off x="1143000" y="1490246"/>
            <a:ext cx="2057400" cy="338554"/>
          </a:xfrm>
          <a:prstGeom prst="rect">
            <a:avLst/>
          </a:prstGeom>
          <a:noFill/>
        </p:spPr>
        <p:txBody>
          <a:bodyPr wrap="square" rtlCol="0">
            <a:spAutoFit/>
          </a:bodyPr>
          <a:lstStyle/>
          <a:p>
            <a:r>
              <a:rPr lang="en-US" sz="1600" dirty="0" err="1">
                <a:solidFill>
                  <a:srgbClr val="FF0000"/>
                </a:solidFill>
              </a:rPr>
              <a:t>addr</a:t>
            </a:r>
            <a:r>
              <a:rPr lang="en-US" sz="1600" dirty="0">
                <a:solidFill>
                  <a:srgbClr val="FF0000"/>
                </a:solidFill>
              </a:rPr>
              <a:t> = </a:t>
            </a:r>
            <a:r>
              <a:rPr lang="en-US" sz="1600" dirty="0">
                <a:solidFill>
                  <a:srgbClr val="FF0000"/>
                </a:solidFill>
                <a:latin typeface="Consolas"/>
                <a:cs typeface="Consolas"/>
              </a:rPr>
              <a:t>0x08000044</a:t>
            </a:r>
          </a:p>
        </p:txBody>
      </p:sp>
      <p:cxnSp>
        <p:nvCxnSpPr>
          <p:cNvPr id="126" name="Straight Connector 125"/>
          <p:cNvCxnSpPr>
            <a:cxnSpLocks/>
          </p:cNvCxnSpPr>
          <p:nvPr/>
        </p:nvCxnSpPr>
        <p:spPr>
          <a:xfrm rot="5400000">
            <a:off x="824498" y="2894597"/>
            <a:ext cx="306805" cy="304800"/>
          </a:xfrm>
          <a:prstGeom prst="line">
            <a:avLst/>
          </a:prstGeom>
          <a:ln>
            <a:solidFill>
              <a:srgbClr val="0000FF"/>
            </a:solidFill>
            <a:tailEnd type="arrow" w="lg"/>
          </a:ln>
        </p:spPr>
        <p:style>
          <a:lnRef idx="2">
            <a:schemeClr val="accent1"/>
          </a:lnRef>
          <a:fillRef idx="0">
            <a:schemeClr val="accent1"/>
          </a:fillRef>
          <a:effectRef idx="1">
            <a:schemeClr val="accent1"/>
          </a:effectRef>
          <a:fontRef idx="minor">
            <a:schemeClr val="tx1"/>
          </a:fontRef>
        </p:style>
      </p:cxnSp>
      <p:sp>
        <p:nvSpPr>
          <p:cNvPr id="127" name="TextBox 126"/>
          <p:cNvSpPr txBox="1"/>
          <p:nvPr/>
        </p:nvSpPr>
        <p:spPr>
          <a:xfrm>
            <a:off x="1143000" y="2709446"/>
            <a:ext cx="2120900" cy="338554"/>
          </a:xfrm>
          <a:prstGeom prst="rect">
            <a:avLst/>
          </a:prstGeom>
          <a:noFill/>
        </p:spPr>
        <p:txBody>
          <a:bodyPr wrap="square" rtlCol="0">
            <a:spAutoFit/>
          </a:bodyPr>
          <a:lstStyle/>
          <a:p>
            <a:r>
              <a:rPr lang="en-US" sz="1600" dirty="0" err="1">
                <a:solidFill>
                  <a:srgbClr val="3366FF"/>
                </a:solidFill>
              </a:rPr>
              <a:t>addr</a:t>
            </a:r>
            <a:r>
              <a:rPr lang="en-US" sz="1600" dirty="0">
                <a:solidFill>
                  <a:srgbClr val="3366FF"/>
                </a:solidFill>
              </a:rPr>
              <a:t> = </a:t>
            </a:r>
            <a:r>
              <a:rPr lang="en-US" sz="1600" dirty="0">
                <a:solidFill>
                  <a:srgbClr val="3366FF"/>
                </a:solidFill>
                <a:latin typeface="Consolas"/>
                <a:cs typeface="Consolas"/>
              </a:rPr>
              <a:t>0x0800001C</a:t>
            </a:r>
          </a:p>
        </p:txBody>
      </p:sp>
      <p:sp>
        <p:nvSpPr>
          <p:cNvPr id="129" name="TextBox 128"/>
          <p:cNvSpPr txBox="1"/>
          <p:nvPr/>
        </p:nvSpPr>
        <p:spPr>
          <a:xfrm>
            <a:off x="6248400" y="6183868"/>
            <a:ext cx="1219200" cy="369332"/>
          </a:xfrm>
          <a:prstGeom prst="rect">
            <a:avLst/>
          </a:prstGeom>
          <a:noFill/>
        </p:spPr>
        <p:txBody>
          <a:bodyPr wrap="square" rtlCol="0">
            <a:spAutoFit/>
          </a:bodyPr>
          <a:lstStyle/>
          <a:p>
            <a:pPr algn="ctr"/>
            <a:r>
              <a:rPr lang="en-GB" dirty="0">
                <a:latin typeface="Consolas" pitchFamily="49" charset="0"/>
                <a:cs typeface="Consolas" pitchFamily="49" charset="0"/>
              </a:rPr>
              <a:t>Memory</a:t>
            </a:r>
          </a:p>
        </p:txBody>
      </p:sp>
      <p:sp>
        <p:nvSpPr>
          <p:cNvPr id="130" name="TextBox 129"/>
          <p:cNvSpPr txBox="1"/>
          <p:nvPr/>
        </p:nvSpPr>
        <p:spPr>
          <a:xfrm>
            <a:off x="5486400" y="1536700"/>
            <a:ext cx="762000" cy="369332"/>
          </a:xfrm>
          <a:prstGeom prst="rect">
            <a:avLst/>
          </a:prstGeom>
          <a:noFill/>
        </p:spPr>
        <p:txBody>
          <a:bodyPr wrap="square" rtlCol="0">
            <a:spAutoFit/>
          </a:bodyPr>
          <a:lstStyle/>
          <a:p>
            <a:pPr algn="r"/>
            <a:r>
              <a:rPr lang="en-GB" dirty="0" err="1">
                <a:solidFill>
                  <a:srgbClr val="FF0000"/>
                </a:solidFill>
                <a:latin typeface="Consolas" pitchFamily="49" charset="0"/>
                <a:cs typeface="Consolas" pitchFamily="49" charset="0"/>
              </a:rPr>
              <a:t>xPSR</a:t>
            </a:r>
            <a:endParaRPr lang="en-GB" dirty="0">
              <a:solidFill>
                <a:srgbClr val="FF0000"/>
              </a:solidFill>
              <a:latin typeface="Consolas" pitchFamily="49" charset="0"/>
              <a:cs typeface="Consolas" pitchFamily="49" charset="0"/>
            </a:endParaRPr>
          </a:p>
        </p:txBody>
      </p:sp>
      <p:sp>
        <p:nvSpPr>
          <p:cNvPr id="131" name="TextBox 130"/>
          <p:cNvSpPr txBox="1"/>
          <p:nvPr/>
        </p:nvSpPr>
        <p:spPr>
          <a:xfrm>
            <a:off x="5486400" y="1916668"/>
            <a:ext cx="762000" cy="369332"/>
          </a:xfrm>
          <a:prstGeom prst="rect">
            <a:avLst/>
          </a:prstGeom>
          <a:noFill/>
        </p:spPr>
        <p:txBody>
          <a:bodyPr wrap="square" rtlCol="0">
            <a:spAutoFit/>
          </a:bodyPr>
          <a:lstStyle/>
          <a:p>
            <a:pPr algn="r"/>
            <a:r>
              <a:rPr lang="en-GB" dirty="0">
                <a:solidFill>
                  <a:srgbClr val="FF0000"/>
                </a:solidFill>
                <a:latin typeface="Consolas" pitchFamily="49" charset="0"/>
                <a:cs typeface="Consolas" pitchFamily="49" charset="0"/>
              </a:rPr>
              <a:t>PC</a:t>
            </a:r>
          </a:p>
        </p:txBody>
      </p:sp>
      <p:sp>
        <p:nvSpPr>
          <p:cNvPr id="134" name="TextBox 133"/>
          <p:cNvSpPr txBox="1"/>
          <p:nvPr/>
        </p:nvSpPr>
        <p:spPr>
          <a:xfrm>
            <a:off x="5486400" y="2983468"/>
            <a:ext cx="762000" cy="369332"/>
          </a:xfrm>
          <a:prstGeom prst="rect">
            <a:avLst/>
          </a:prstGeom>
          <a:noFill/>
        </p:spPr>
        <p:txBody>
          <a:bodyPr wrap="square" rtlCol="0">
            <a:spAutoFit/>
          </a:bodyPr>
          <a:lstStyle/>
          <a:p>
            <a:pPr algn="r"/>
            <a:r>
              <a:rPr lang="en-GB" dirty="0">
                <a:solidFill>
                  <a:srgbClr val="FF0000"/>
                </a:solidFill>
                <a:latin typeface="Consolas" pitchFamily="49" charset="0"/>
                <a:cs typeface="Consolas" pitchFamily="49" charset="0"/>
              </a:rPr>
              <a:t>R3</a:t>
            </a:r>
          </a:p>
        </p:txBody>
      </p:sp>
      <p:sp>
        <p:nvSpPr>
          <p:cNvPr id="135" name="TextBox 134"/>
          <p:cNvSpPr txBox="1"/>
          <p:nvPr/>
        </p:nvSpPr>
        <p:spPr>
          <a:xfrm>
            <a:off x="5486400" y="3364468"/>
            <a:ext cx="762000" cy="369332"/>
          </a:xfrm>
          <a:prstGeom prst="rect">
            <a:avLst/>
          </a:prstGeom>
          <a:noFill/>
        </p:spPr>
        <p:txBody>
          <a:bodyPr wrap="square" rtlCol="0">
            <a:spAutoFit/>
          </a:bodyPr>
          <a:lstStyle/>
          <a:p>
            <a:pPr algn="r"/>
            <a:r>
              <a:rPr lang="en-GB" dirty="0">
                <a:solidFill>
                  <a:srgbClr val="FF0000"/>
                </a:solidFill>
                <a:latin typeface="Consolas" pitchFamily="49" charset="0"/>
                <a:cs typeface="Consolas" pitchFamily="49" charset="0"/>
              </a:rPr>
              <a:t>R2</a:t>
            </a:r>
          </a:p>
        </p:txBody>
      </p:sp>
      <p:sp>
        <p:nvSpPr>
          <p:cNvPr id="136" name="TextBox 135"/>
          <p:cNvSpPr txBox="1"/>
          <p:nvPr/>
        </p:nvSpPr>
        <p:spPr>
          <a:xfrm>
            <a:off x="5486400" y="3745468"/>
            <a:ext cx="762000" cy="369332"/>
          </a:xfrm>
          <a:prstGeom prst="rect">
            <a:avLst/>
          </a:prstGeom>
          <a:noFill/>
        </p:spPr>
        <p:txBody>
          <a:bodyPr wrap="square" rtlCol="0">
            <a:spAutoFit/>
          </a:bodyPr>
          <a:lstStyle/>
          <a:p>
            <a:pPr algn="r"/>
            <a:r>
              <a:rPr lang="en-GB" dirty="0">
                <a:solidFill>
                  <a:srgbClr val="FF0000"/>
                </a:solidFill>
                <a:latin typeface="Consolas" pitchFamily="49" charset="0"/>
                <a:cs typeface="Consolas" pitchFamily="49" charset="0"/>
              </a:rPr>
              <a:t>R1</a:t>
            </a:r>
          </a:p>
        </p:txBody>
      </p:sp>
      <p:sp>
        <p:nvSpPr>
          <p:cNvPr id="137" name="TextBox 136"/>
          <p:cNvSpPr txBox="1"/>
          <p:nvPr/>
        </p:nvSpPr>
        <p:spPr>
          <a:xfrm>
            <a:off x="5486400" y="4038600"/>
            <a:ext cx="762000" cy="369332"/>
          </a:xfrm>
          <a:prstGeom prst="rect">
            <a:avLst/>
          </a:prstGeom>
          <a:noFill/>
        </p:spPr>
        <p:txBody>
          <a:bodyPr wrap="square" rtlCol="0">
            <a:spAutoFit/>
          </a:bodyPr>
          <a:lstStyle/>
          <a:p>
            <a:pPr algn="r"/>
            <a:r>
              <a:rPr lang="en-GB" dirty="0">
                <a:solidFill>
                  <a:srgbClr val="FF0000"/>
                </a:solidFill>
                <a:latin typeface="Consolas" pitchFamily="49" charset="0"/>
                <a:cs typeface="Consolas" pitchFamily="49" charset="0"/>
              </a:rPr>
              <a:t>R0</a:t>
            </a:r>
          </a:p>
        </p:txBody>
      </p:sp>
      <p:sp>
        <p:nvSpPr>
          <p:cNvPr id="138" name="TextBox 137"/>
          <p:cNvSpPr txBox="1"/>
          <p:nvPr/>
        </p:nvSpPr>
        <p:spPr>
          <a:xfrm>
            <a:off x="5410200" y="457200"/>
            <a:ext cx="2819400" cy="584776"/>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pPr algn="ctr"/>
            <a:r>
              <a:rPr lang="en-US" sz="3200" b="1" dirty="0">
                <a:solidFill>
                  <a:schemeClr val="bg1"/>
                </a:solidFill>
              </a:rPr>
              <a:t>STACKING</a:t>
            </a:r>
          </a:p>
        </p:txBody>
      </p:sp>
      <p:sp>
        <p:nvSpPr>
          <p:cNvPr id="139" name="Rectangle 138"/>
          <p:cNvSpPr/>
          <p:nvPr/>
        </p:nvSpPr>
        <p:spPr>
          <a:xfrm>
            <a:off x="152400" y="5311914"/>
            <a:ext cx="2667000" cy="707886"/>
          </a:xfrm>
          <a:prstGeom prst="rect">
            <a:avLst/>
          </a:prstGeom>
        </p:spPr>
        <p:style>
          <a:lnRef idx="1">
            <a:schemeClr val="accent2"/>
          </a:lnRef>
          <a:fillRef idx="3">
            <a:schemeClr val="accent2"/>
          </a:fillRef>
          <a:effectRef idx="2">
            <a:schemeClr val="accent2"/>
          </a:effectRef>
          <a:fontRef idx="minor">
            <a:schemeClr val="lt1"/>
          </a:fontRef>
        </p:style>
        <p:txBody>
          <a:bodyPr wrap="square">
            <a:spAutoFit/>
          </a:bodyPr>
          <a:lstStyle/>
          <a:p>
            <a:r>
              <a:rPr lang="en-US" sz="2000" b="1" dirty="0"/>
              <a:t>LR = 0xFFFFFFF9 to indicate MSP is used.</a:t>
            </a:r>
          </a:p>
        </p:txBody>
      </p:sp>
      <p:sp>
        <p:nvSpPr>
          <p:cNvPr id="71" name="TextBox 70"/>
          <p:cNvSpPr txBox="1"/>
          <p:nvPr/>
        </p:nvSpPr>
        <p:spPr>
          <a:xfrm>
            <a:off x="2971800" y="3351148"/>
            <a:ext cx="1066800" cy="369332"/>
          </a:xfrm>
          <a:prstGeom prst="rect">
            <a:avLst/>
          </a:prstGeom>
          <a:noFill/>
        </p:spPr>
        <p:txBody>
          <a:bodyPr wrap="square" rtlCol="0">
            <a:spAutoFit/>
          </a:bodyPr>
          <a:lstStyle/>
          <a:p>
            <a:r>
              <a:rPr lang="en-GB" dirty="0">
                <a:latin typeface="Consolas" pitchFamily="49" charset="0"/>
                <a:cs typeface="Consolas" pitchFamily="49" charset="0"/>
              </a:rPr>
              <a:t>R13(SP)</a:t>
            </a:r>
          </a:p>
        </p:txBody>
      </p:sp>
      <p:sp>
        <p:nvSpPr>
          <p:cNvPr id="72" name="TextBox 71"/>
          <p:cNvSpPr txBox="1"/>
          <p:nvPr/>
        </p:nvSpPr>
        <p:spPr>
          <a:xfrm>
            <a:off x="2971800" y="3711188"/>
            <a:ext cx="1066800" cy="369332"/>
          </a:xfrm>
          <a:prstGeom prst="rect">
            <a:avLst/>
          </a:prstGeom>
          <a:noFill/>
        </p:spPr>
        <p:txBody>
          <a:bodyPr wrap="square" rtlCol="0">
            <a:spAutoFit/>
          </a:bodyPr>
          <a:lstStyle/>
          <a:p>
            <a:r>
              <a:rPr lang="en-GB" dirty="0">
                <a:latin typeface="Consolas" pitchFamily="49" charset="0"/>
                <a:cs typeface="Consolas" pitchFamily="49" charset="0"/>
              </a:rPr>
              <a:t>R14(LR)</a:t>
            </a:r>
          </a:p>
        </p:txBody>
      </p:sp>
      <p:sp>
        <p:nvSpPr>
          <p:cNvPr id="73" name="Rectangle 72"/>
          <p:cNvSpPr/>
          <p:nvPr/>
        </p:nvSpPr>
        <p:spPr>
          <a:xfrm>
            <a:off x="4042048" y="3351148"/>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Consolas" pitchFamily="49" charset="0"/>
                <a:cs typeface="Consolas" pitchFamily="49" charset="0"/>
              </a:rPr>
              <a:t>MSP</a:t>
            </a:r>
          </a:p>
        </p:txBody>
      </p:sp>
      <p:sp>
        <p:nvSpPr>
          <p:cNvPr id="74" name="Rectangle 73"/>
          <p:cNvSpPr/>
          <p:nvPr/>
        </p:nvSpPr>
        <p:spPr>
          <a:xfrm>
            <a:off x="4042048" y="3711188"/>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latin typeface="Consolas" pitchFamily="49" charset="0"/>
                <a:cs typeface="Consolas" pitchFamily="49" charset="0"/>
              </a:rPr>
              <a:t>0xFFFFFFF9</a:t>
            </a:r>
            <a:endParaRPr lang="en-GB" dirty="0">
              <a:solidFill>
                <a:schemeClr val="tx1"/>
              </a:solidFill>
              <a:latin typeface="Consolas" pitchFamily="49" charset="0"/>
              <a:cs typeface="Consolas" pitchFamily="49" charset="0"/>
            </a:endParaRPr>
          </a:p>
        </p:txBody>
      </p:sp>
      <p:sp>
        <p:nvSpPr>
          <p:cNvPr id="75" name="Rectangle 74"/>
          <p:cNvSpPr/>
          <p:nvPr/>
        </p:nvSpPr>
        <p:spPr>
          <a:xfrm>
            <a:off x="4038600" y="300133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Consolas" pitchFamily="49" charset="0"/>
                <a:cs typeface="Consolas" pitchFamily="49" charset="0"/>
              </a:rPr>
              <a:t>12</a:t>
            </a:r>
          </a:p>
        </p:txBody>
      </p:sp>
      <p:sp>
        <p:nvSpPr>
          <p:cNvPr id="80" name="TextBox 79"/>
          <p:cNvSpPr txBox="1"/>
          <p:nvPr/>
        </p:nvSpPr>
        <p:spPr>
          <a:xfrm>
            <a:off x="3429000" y="3001330"/>
            <a:ext cx="755923" cy="369332"/>
          </a:xfrm>
          <a:prstGeom prst="rect">
            <a:avLst/>
          </a:prstGeom>
          <a:noFill/>
        </p:spPr>
        <p:txBody>
          <a:bodyPr wrap="square" rtlCol="0">
            <a:spAutoFit/>
          </a:bodyPr>
          <a:lstStyle/>
          <a:p>
            <a:r>
              <a:rPr lang="en-GB" dirty="0">
                <a:latin typeface="Consolas" pitchFamily="49" charset="0"/>
                <a:cs typeface="Consolas" pitchFamily="49" charset="0"/>
              </a:rPr>
              <a:t>R12</a:t>
            </a:r>
          </a:p>
        </p:txBody>
      </p:sp>
      <p:sp>
        <p:nvSpPr>
          <p:cNvPr id="81" name="TextBox 80"/>
          <p:cNvSpPr txBox="1"/>
          <p:nvPr/>
        </p:nvSpPr>
        <p:spPr>
          <a:xfrm>
            <a:off x="5486400" y="2272268"/>
            <a:ext cx="762000" cy="369332"/>
          </a:xfrm>
          <a:prstGeom prst="rect">
            <a:avLst/>
          </a:prstGeom>
          <a:noFill/>
        </p:spPr>
        <p:txBody>
          <a:bodyPr wrap="square" rtlCol="0">
            <a:spAutoFit/>
          </a:bodyPr>
          <a:lstStyle/>
          <a:p>
            <a:pPr algn="r"/>
            <a:r>
              <a:rPr lang="en-GB" dirty="0">
                <a:solidFill>
                  <a:srgbClr val="FF0000"/>
                </a:solidFill>
                <a:latin typeface="Consolas" pitchFamily="49" charset="0"/>
                <a:cs typeface="Consolas" pitchFamily="49" charset="0"/>
              </a:rPr>
              <a:t>LR</a:t>
            </a:r>
          </a:p>
        </p:txBody>
      </p:sp>
      <p:sp>
        <p:nvSpPr>
          <p:cNvPr id="82" name="TextBox 81"/>
          <p:cNvSpPr txBox="1"/>
          <p:nvPr/>
        </p:nvSpPr>
        <p:spPr>
          <a:xfrm>
            <a:off x="5486400" y="2602468"/>
            <a:ext cx="762000" cy="369332"/>
          </a:xfrm>
          <a:prstGeom prst="rect">
            <a:avLst/>
          </a:prstGeom>
          <a:noFill/>
        </p:spPr>
        <p:txBody>
          <a:bodyPr wrap="square" rtlCol="0">
            <a:spAutoFit/>
          </a:bodyPr>
          <a:lstStyle/>
          <a:p>
            <a:pPr algn="r"/>
            <a:r>
              <a:rPr lang="en-GB" dirty="0">
                <a:solidFill>
                  <a:srgbClr val="FF0000"/>
                </a:solidFill>
                <a:latin typeface="Consolas" pitchFamily="49" charset="0"/>
                <a:cs typeface="Consolas" pitchFamily="49" charset="0"/>
              </a:rPr>
              <a:t>R12</a:t>
            </a:r>
          </a:p>
        </p:txBody>
      </p:sp>
      <p:sp>
        <p:nvSpPr>
          <p:cNvPr id="105" name="Rectangle 104"/>
          <p:cNvSpPr/>
          <p:nvPr/>
        </p:nvSpPr>
        <p:spPr>
          <a:xfrm>
            <a:off x="6228184" y="192356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FF0000"/>
                </a:solidFill>
                <a:latin typeface="Consolas" pitchFamily="49" charset="0"/>
                <a:cs typeface="Consolas" pitchFamily="49" charset="0"/>
              </a:rPr>
              <a:t>0x08000044</a:t>
            </a:r>
            <a:endParaRPr lang="en-GB" sz="1600" dirty="0">
              <a:solidFill>
                <a:srgbClr val="FF0000"/>
              </a:solidFill>
            </a:endParaRPr>
          </a:p>
        </p:txBody>
      </p:sp>
      <p:sp>
        <p:nvSpPr>
          <p:cNvPr id="106" name="Rectangle 105"/>
          <p:cNvSpPr/>
          <p:nvPr/>
        </p:nvSpPr>
        <p:spPr>
          <a:xfrm>
            <a:off x="6228184" y="22670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rgbClr val="FF0000"/>
                </a:solidFill>
                <a:latin typeface="Consolas" pitchFamily="49" charset="0"/>
                <a:cs typeface="Consolas" pitchFamily="49" charset="0"/>
              </a:rPr>
              <a:t>0x08001000</a:t>
            </a:r>
          </a:p>
        </p:txBody>
      </p:sp>
      <p:sp>
        <p:nvSpPr>
          <p:cNvPr id="107" name="Rectangle 106"/>
          <p:cNvSpPr/>
          <p:nvPr/>
        </p:nvSpPr>
        <p:spPr>
          <a:xfrm>
            <a:off x="6228184" y="262704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rgbClr val="FF0000"/>
                </a:solidFill>
                <a:latin typeface="Consolas" pitchFamily="49" charset="0"/>
                <a:cs typeface="Consolas" pitchFamily="49" charset="0"/>
              </a:rPr>
              <a:t>12</a:t>
            </a:r>
          </a:p>
        </p:txBody>
      </p:sp>
    </p:spTree>
    <p:extLst>
      <p:ext uri="{BB962C8B-B14F-4D97-AF65-F5344CB8AC3E}">
        <p14:creationId xmlns:p14="http://schemas.microsoft.com/office/powerpoint/2010/main" val="364244445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76200"/>
            <a:ext cx="8229600" cy="914400"/>
          </a:xfrm>
        </p:spPr>
        <p:txBody>
          <a:bodyPr/>
          <a:lstStyle/>
          <a:p>
            <a:r>
              <a:rPr lang="en-GB" dirty="0"/>
              <a:t>Interrupt: Stacking &amp; </a:t>
            </a:r>
            <a:r>
              <a:rPr lang="en-GB" dirty="0" err="1"/>
              <a:t>Unstacking</a:t>
            </a:r>
            <a:endParaRPr lang="en-GB" baseline="30000" dirty="0"/>
          </a:p>
        </p:txBody>
      </p:sp>
      <p:sp>
        <p:nvSpPr>
          <p:cNvPr id="30" name="Rectangle 29"/>
          <p:cNvSpPr/>
          <p:nvPr/>
        </p:nvSpPr>
        <p:spPr>
          <a:xfrm>
            <a:off x="6228184" y="40672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000000"/>
                </a:solidFill>
              </a:rPr>
              <a:t>0</a:t>
            </a:r>
          </a:p>
        </p:txBody>
      </p:sp>
      <p:sp>
        <p:nvSpPr>
          <p:cNvPr id="31" name="TextBox 30"/>
          <p:cNvSpPr txBox="1"/>
          <p:nvPr/>
        </p:nvSpPr>
        <p:spPr>
          <a:xfrm>
            <a:off x="7524328" y="4067200"/>
            <a:ext cx="1368152" cy="338554"/>
          </a:xfrm>
          <a:prstGeom prst="rect">
            <a:avLst/>
          </a:prstGeom>
          <a:noFill/>
        </p:spPr>
        <p:txBody>
          <a:bodyPr wrap="square" rtlCol="0">
            <a:spAutoFit/>
          </a:bodyPr>
          <a:lstStyle/>
          <a:p>
            <a:pPr algn="ctr"/>
            <a:r>
              <a:rPr lang="en-GB" sz="1600" dirty="0">
                <a:solidFill>
                  <a:srgbClr val="000000"/>
                </a:solidFill>
                <a:latin typeface="Consolas"/>
                <a:cs typeface="Consolas"/>
              </a:rPr>
              <a:t>0x200001E0</a:t>
            </a:r>
          </a:p>
        </p:txBody>
      </p:sp>
      <p:sp>
        <p:nvSpPr>
          <p:cNvPr id="32" name="TextBox 31"/>
          <p:cNvSpPr txBox="1"/>
          <p:nvPr/>
        </p:nvSpPr>
        <p:spPr>
          <a:xfrm>
            <a:off x="7524328" y="4427240"/>
            <a:ext cx="1368152" cy="338554"/>
          </a:xfrm>
          <a:prstGeom prst="rect">
            <a:avLst/>
          </a:prstGeom>
          <a:noFill/>
        </p:spPr>
        <p:txBody>
          <a:bodyPr wrap="square" rtlCol="0">
            <a:spAutoFit/>
          </a:bodyPr>
          <a:lstStyle/>
          <a:p>
            <a:pPr algn="ctr"/>
            <a:r>
              <a:rPr lang="en-GB" sz="1600" dirty="0">
                <a:latin typeface="Consolas"/>
                <a:cs typeface="Consolas"/>
              </a:rPr>
              <a:t>0x200001DC</a:t>
            </a:r>
          </a:p>
        </p:txBody>
      </p:sp>
      <p:sp>
        <p:nvSpPr>
          <p:cNvPr id="33" name="TextBox 32"/>
          <p:cNvSpPr txBox="1"/>
          <p:nvPr/>
        </p:nvSpPr>
        <p:spPr>
          <a:xfrm>
            <a:off x="7524328" y="2987080"/>
            <a:ext cx="1368152" cy="338554"/>
          </a:xfrm>
          <a:prstGeom prst="rect">
            <a:avLst/>
          </a:prstGeom>
          <a:noFill/>
        </p:spPr>
        <p:txBody>
          <a:bodyPr wrap="square" rtlCol="0">
            <a:spAutoFit/>
          </a:bodyPr>
          <a:lstStyle/>
          <a:p>
            <a:pPr algn="ctr"/>
            <a:r>
              <a:rPr lang="en-GB" sz="1600" dirty="0">
                <a:solidFill>
                  <a:srgbClr val="000000"/>
                </a:solidFill>
                <a:latin typeface="Consolas"/>
                <a:cs typeface="Consolas"/>
              </a:rPr>
              <a:t>0x200001EC</a:t>
            </a:r>
          </a:p>
        </p:txBody>
      </p:sp>
      <p:sp>
        <p:nvSpPr>
          <p:cNvPr id="36" name="Rectangle 35"/>
          <p:cNvSpPr/>
          <p:nvPr/>
        </p:nvSpPr>
        <p:spPr>
          <a:xfrm>
            <a:off x="6228184" y="442724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solidFill>
                <a:schemeClr val="tx1"/>
              </a:solidFill>
            </a:endParaRPr>
          </a:p>
        </p:txBody>
      </p:sp>
      <p:sp>
        <p:nvSpPr>
          <p:cNvPr id="37" name="Rectangle 36"/>
          <p:cNvSpPr/>
          <p:nvPr/>
        </p:nvSpPr>
        <p:spPr>
          <a:xfrm>
            <a:off x="6228184" y="298708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000000"/>
                </a:solidFill>
              </a:rPr>
              <a:t>3</a:t>
            </a:r>
          </a:p>
        </p:txBody>
      </p:sp>
      <p:sp>
        <p:nvSpPr>
          <p:cNvPr id="38" name="Rectangle 37"/>
          <p:cNvSpPr/>
          <p:nvPr/>
        </p:nvSpPr>
        <p:spPr>
          <a:xfrm>
            <a:off x="6228184" y="478728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solidFill>
                <a:schemeClr val="tx1"/>
              </a:solidFill>
            </a:endParaRPr>
          </a:p>
        </p:txBody>
      </p:sp>
      <p:sp>
        <p:nvSpPr>
          <p:cNvPr id="39" name="Rectangle 38"/>
          <p:cNvSpPr/>
          <p:nvPr/>
        </p:nvSpPr>
        <p:spPr>
          <a:xfrm>
            <a:off x="6228184" y="370716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000000"/>
                </a:solidFill>
              </a:rPr>
              <a:t>1</a:t>
            </a:r>
          </a:p>
        </p:txBody>
      </p:sp>
      <p:sp>
        <p:nvSpPr>
          <p:cNvPr id="41" name="TextBox 40"/>
          <p:cNvSpPr txBox="1"/>
          <p:nvPr/>
        </p:nvSpPr>
        <p:spPr>
          <a:xfrm>
            <a:off x="7524328" y="3707160"/>
            <a:ext cx="1368152" cy="338554"/>
          </a:xfrm>
          <a:prstGeom prst="rect">
            <a:avLst/>
          </a:prstGeom>
          <a:noFill/>
        </p:spPr>
        <p:txBody>
          <a:bodyPr wrap="square" rtlCol="0">
            <a:spAutoFit/>
          </a:bodyPr>
          <a:lstStyle/>
          <a:p>
            <a:pPr algn="ctr"/>
            <a:r>
              <a:rPr lang="en-GB" sz="1600" dirty="0">
                <a:solidFill>
                  <a:srgbClr val="000000"/>
                </a:solidFill>
                <a:latin typeface="Consolas"/>
                <a:cs typeface="Consolas"/>
              </a:rPr>
              <a:t>0x200001E4</a:t>
            </a:r>
          </a:p>
        </p:txBody>
      </p:sp>
      <p:sp>
        <p:nvSpPr>
          <p:cNvPr id="42" name="TextBox 41"/>
          <p:cNvSpPr txBox="1"/>
          <p:nvPr/>
        </p:nvSpPr>
        <p:spPr>
          <a:xfrm>
            <a:off x="7524328" y="4787280"/>
            <a:ext cx="1368152" cy="338554"/>
          </a:xfrm>
          <a:prstGeom prst="rect">
            <a:avLst/>
          </a:prstGeom>
          <a:noFill/>
        </p:spPr>
        <p:txBody>
          <a:bodyPr wrap="square" rtlCol="0">
            <a:spAutoFit/>
          </a:bodyPr>
          <a:lstStyle/>
          <a:p>
            <a:pPr algn="ctr"/>
            <a:r>
              <a:rPr lang="en-GB" sz="1600" dirty="0">
                <a:latin typeface="Consolas"/>
                <a:cs typeface="Consolas"/>
              </a:rPr>
              <a:t>0x200001D8</a:t>
            </a:r>
          </a:p>
        </p:txBody>
      </p:sp>
      <p:sp>
        <p:nvSpPr>
          <p:cNvPr id="43" name="TextBox 42"/>
          <p:cNvSpPr txBox="1"/>
          <p:nvPr/>
        </p:nvSpPr>
        <p:spPr>
          <a:xfrm>
            <a:off x="7524328" y="5147320"/>
            <a:ext cx="1368152" cy="338554"/>
          </a:xfrm>
          <a:prstGeom prst="rect">
            <a:avLst/>
          </a:prstGeom>
          <a:noFill/>
        </p:spPr>
        <p:txBody>
          <a:bodyPr wrap="square" rtlCol="0">
            <a:spAutoFit/>
          </a:bodyPr>
          <a:lstStyle/>
          <a:p>
            <a:pPr algn="ctr"/>
            <a:r>
              <a:rPr lang="en-GB" sz="1600" dirty="0">
                <a:latin typeface="Consolas"/>
                <a:cs typeface="Consolas"/>
              </a:rPr>
              <a:t>0x200001D4</a:t>
            </a:r>
          </a:p>
        </p:txBody>
      </p:sp>
      <p:sp>
        <p:nvSpPr>
          <p:cNvPr id="44" name="Rectangle 43"/>
          <p:cNvSpPr/>
          <p:nvPr/>
        </p:nvSpPr>
        <p:spPr>
          <a:xfrm>
            <a:off x="6228184" y="120348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solidFill>
                  <a:srgbClr val="000000"/>
                </a:solidFill>
              </a:rPr>
              <a:t>xxxxxxxx</a:t>
            </a:r>
            <a:endParaRPr lang="en-GB" dirty="0">
              <a:solidFill>
                <a:srgbClr val="000000"/>
              </a:solidFill>
            </a:endParaRPr>
          </a:p>
        </p:txBody>
      </p:sp>
      <p:sp>
        <p:nvSpPr>
          <p:cNvPr id="45" name="TextBox 44"/>
          <p:cNvSpPr txBox="1"/>
          <p:nvPr/>
        </p:nvSpPr>
        <p:spPr>
          <a:xfrm>
            <a:off x="7524328" y="1203484"/>
            <a:ext cx="1368152" cy="338554"/>
          </a:xfrm>
          <a:prstGeom prst="rect">
            <a:avLst/>
          </a:prstGeom>
          <a:noFill/>
        </p:spPr>
        <p:txBody>
          <a:bodyPr wrap="square" rtlCol="0">
            <a:spAutoFit/>
          </a:bodyPr>
          <a:lstStyle/>
          <a:p>
            <a:pPr algn="ctr"/>
            <a:r>
              <a:rPr lang="en-GB" sz="1600" dirty="0">
                <a:solidFill>
                  <a:srgbClr val="000000"/>
                </a:solidFill>
                <a:latin typeface="Consolas"/>
                <a:cs typeface="Consolas"/>
              </a:rPr>
              <a:t>0x20000200</a:t>
            </a:r>
          </a:p>
        </p:txBody>
      </p:sp>
      <p:sp>
        <p:nvSpPr>
          <p:cNvPr id="46" name="Rectangle 45"/>
          <p:cNvSpPr/>
          <p:nvPr/>
        </p:nvSpPr>
        <p:spPr>
          <a:xfrm>
            <a:off x="6228184" y="156352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000000"/>
                </a:solidFill>
                <a:latin typeface="Consolas" pitchFamily="49" charset="0"/>
                <a:cs typeface="Consolas" pitchFamily="49" charset="0"/>
              </a:rPr>
              <a:t>0x21000000</a:t>
            </a:r>
            <a:endParaRPr lang="en-GB" sz="1600" dirty="0">
              <a:solidFill>
                <a:srgbClr val="000000"/>
              </a:solidFill>
            </a:endParaRPr>
          </a:p>
        </p:txBody>
      </p:sp>
      <p:sp>
        <p:nvSpPr>
          <p:cNvPr id="48" name="TextBox 47"/>
          <p:cNvSpPr txBox="1"/>
          <p:nvPr/>
        </p:nvSpPr>
        <p:spPr>
          <a:xfrm>
            <a:off x="7524328" y="1563524"/>
            <a:ext cx="1368152" cy="338554"/>
          </a:xfrm>
          <a:prstGeom prst="rect">
            <a:avLst/>
          </a:prstGeom>
          <a:noFill/>
        </p:spPr>
        <p:txBody>
          <a:bodyPr wrap="square" rtlCol="0">
            <a:spAutoFit/>
          </a:bodyPr>
          <a:lstStyle/>
          <a:p>
            <a:pPr algn="ctr"/>
            <a:r>
              <a:rPr lang="en-GB" sz="1600" dirty="0">
                <a:solidFill>
                  <a:srgbClr val="000000"/>
                </a:solidFill>
                <a:latin typeface="Consolas"/>
                <a:cs typeface="Consolas"/>
              </a:rPr>
              <a:t>0x200001FC</a:t>
            </a:r>
          </a:p>
        </p:txBody>
      </p:sp>
      <p:sp>
        <p:nvSpPr>
          <p:cNvPr id="49" name="TextBox 48"/>
          <p:cNvSpPr txBox="1"/>
          <p:nvPr/>
        </p:nvSpPr>
        <p:spPr>
          <a:xfrm>
            <a:off x="7524328" y="1923564"/>
            <a:ext cx="1368152" cy="338554"/>
          </a:xfrm>
          <a:prstGeom prst="rect">
            <a:avLst/>
          </a:prstGeom>
          <a:noFill/>
        </p:spPr>
        <p:txBody>
          <a:bodyPr wrap="square" rtlCol="0">
            <a:spAutoFit/>
          </a:bodyPr>
          <a:lstStyle/>
          <a:p>
            <a:pPr algn="ctr"/>
            <a:r>
              <a:rPr lang="en-GB" sz="1600" dirty="0">
                <a:solidFill>
                  <a:srgbClr val="000000"/>
                </a:solidFill>
                <a:latin typeface="Consolas"/>
                <a:cs typeface="Consolas"/>
              </a:rPr>
              <a:t>0x200001F8</a:t>
            </a:r>
          </a:p>
        </p:txBody>
      </p:sp>
      <p:sp>
        <p:nvSpPr>
          <p:cNvPr id="52" name="TextBox 51"/>
          <p:cNvSpPr txBox="1"/>
          <p:nvPr/>
        </p:nvSpPr>
        <p:spPr>
          <a:xfrm>
            <a:off x="7524328" y="2267000"/>
            <a:ext cx="1368152" cy="338554"/>
          </a:xfrm>
          <a:prstGeom prst="rect">
            <a:avLst/>
          </a:prstGeom>
          <a:noFill/>
        </p:spPr>
        <p:txBody>
          <a:bodyPr wrap="square" rtlCol="0">
            <a:spAutoFit/>
          </a:bodyPr>
          <a:lstStyle/>
          <a:p>
            <a:pPr algn="ctr"/>
            <a:r>
              <a:rPr lang="en-GB" sz="1600" dirty="0">
                <a:solidFill>
                  <a:srgbClr val="000000"/>
                </a:solidFill>
                <a:latin typeface="Consolas"/>
                <a:cs typeface="Consolas"/>
              </a:rPr>
              <a:t>0x200001F4</a:t>
            </a:r>
          </a:p>
        </p:txBody>
      </p:sp>
      <p:sp>
        <p:nvSpPr>
          <p:cNvPr id="53" name="TextBox 52"/>
          <p:cNvSpPr txBox="1"/>
          <p:nvPr/>
        </p:nvSpPr>
        <p:spPr>
          <a:xfrm>
            <a:off x="7524328" y="2627040"/>
            <a:ext cx="1368152" cy="338554"/>
          </a:xfrm>
          <a:prstGeom prst="rect">
            <a:avLst/>
          </a:prstGeom>
          <a:noFill/>
        </p:spPr>
        <p:txBody>
          <a:bodyPr wrap="square" rtlCol="0">
            <a:spAutoFit/>
          </a:bodyPr>
          <a:lstStyle/>
          <a:p>
            <a:pPr algn="ctr"/>
            <a:r>
              <a:rPr lang="en-GB" sz="1600" dirty="0">
                <a:solidFill>
                  <a:srgbClr val="000000"/>
                </a:solidFill>
                <a:latin typeface="Consolas"/>
                <a:cs typeface="Consolas"/>
              </a:rPr>
              <a:t>0x200001F0</a:t>
            </a:r>
          </a:p>
        </p:txBody>
      </p:sp>
      <p:sp>
        <p:nvSpPr>
          <p:cNvPr id="55" name="Rectangle 54"/>
          <p:cNvSpPr/>
          <p:nvPr/>
        </p:nvSpPr>
        <p:spPr>
          <a:xfrm>
            <a:off x="6228184" y="550736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solidFill>
                <a:schemeClr val="tx1"/>
              </a:solidFill>
            </a:endParaRPr>
          </a:p>
        </p:txBody>
      </p:sp>
      <p:sp>
        <p:nvSpPr>
          <p:cNvPr id="56" name="Rectangle 55"/>
          <p:cNvSpPr/>
          <p:nvPr/>
        </p:nvSpPr>
        <p:spPr>
          <a:xfrm>
            <a:off x="6228184" y="334712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000000"/>
                </a:solidFill>
              </a:rPr>
              <a:t>2</a:t>
            </a:r>
          </a:p>
        </p:txBody>
      </p:sp>
      <p:sp>
        <p:nvSpPr>
          <p:cNvPr id="57" name="TextBox 56"/>
          <p:cNvSpPr txBox="1"/>
          <p:nvPr/>
        </p:nvSpPr>
        <p:spPr>
          <a:xfrm>
            <a:off x="7524328" y="3347120"/>
            <a:ext cx="1368152" cy="338554"/>
          </a:xfrm>
          <a:prstGeom prst="rect">
            <a:avLst/>
          </a:prstGeom>
          <a:noFill/>
        </p:spPr>
        <p:txBody>
          <a:bodyPr wrap="square" rtlCol="0">
            <a:spAutoFit/>
          </a:bodyPr>
          <a:lstStyle/>
          <a:p>
            <a:pPr algn="ctr"/>
            <a:r>
              <a:rPr lang="en-GB" sz="1600" dirty="0">
                <a:solidFill>
                  <a:srgbClr val="000000"/>
                </a:solidFill>
                <a:latin typeface="Consolas"/>
                <a:cs typeface="Consolas"/>
              </a:rPr>
              <a:t>0x200001E8</a:t>
            </a:r>
          </a:p>
        </p:txBody>
      </p:sp>
      <p:sp>
        <p:nvSpPr>
          <p:cNvPr id="58" name="TextBox 57"/>
          <p:cNvSpPr txBox="1"/>
          <p:nvPr/>
        </p:nvSpPr>
        <p:spPr>
          <a:xfrm>
            <a:off x="7524328" y="5507360"/>
            <a:ext cx="1368152" cy="338554"/>
          </a:xfrm>
          <a:prstGeom prst="rect">
            <a:avLst/>
          </a:prstGeom>
          <a:noFill/>
        </p:spPr>
        <p:txBody>
          <a:bodyPr wrap="square" rtlCol="0">
            <a:spAutoFit/>
          </a:bodyPr>
          <a:lstStyle/>
          <a:p>
            <a:pPr algn="ctr"/>
            <a:r>
              <a:rPr lang="en-GB" sz="1600" dirty="0">
                <a:latin typeface="Consolas"/>
                <a:cs typeface="Consolas"/>
              </a:rPr>
              <a:t>0x200001D0</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25</a:t>
            </a:fld>
            <a:endParaRPr kumimoji="0" lang="en-US"/>
          </a:p>
        </p:txBody>
      </p:sp>
      <p:sp>
        <p:nvSpPr>
          <p:cNvPr id="76" name="Rectangle 75"/>
          <p:cNvSpPr/>
          <p:nvPr/>
        </p:nvSpPr>
        <p:spPr>
          <a:xfrm>
            <a:off x="4042048" y="121920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Consolas" pitchFamily="49" charset="0"/>
                <a:cs typeface="Consolas" pitchFamily="49" charset="0"/>
              </a:rPr>
              <a:t>0</a:t>
            </a:r>
          </a:p>
        </p:txBody>
      </p:sp>
      <p:sp>
        <p:nvSpPr>
          <p:cNvPr id="77" name="TextBox 76"/>
          <p:cNvSpPr txBox="1"/>
          <p:nvPr/>
        </p:nvSpPr>
        <p:spPr>
          <a:xfrm>
            <a:off x="3618384" y="1219200"/>
            <a:ext cx="576064" cy="369332"/>
          </a:xfrm>
          <a:prstGeom prst="rect">
            <a:avLst/>
          </a:prstGeom>
          <a:noFill/>
        </p:spPr>
        <p:txBody>
          <a:bodyPr wrap="square" rtlCol="0">
            <a:spAutoFit/>
          </a:bodyPr>
          <a:lstStyle/>
          <a:p>
            <a:r>
              <a:rPr lang="en-GB" dirty="0">
                <a:latin typeface="Consolas" pitchFamily="49" charset="0"/>
                <a:cs typeface="Consolas" pitchFamily="49" charset="0"/>
              </a:rPr>
              <a:t>R0</a:t>
            </a:r>
          </a:p>
        </p:txBody>
      </p:sp>
      <p:sp>
        <p:nvSpPr>
          <p:cNvPr id="78" name="Rectangle 77"/>
          <p:cNvSpPr/>
          <p:nvPr/>
        </p:nvSpPr>
        <p:spPr>
          <a:xfrm>
            <a:off x="4042048" y="157924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Consolas" pitchFamily="49" charset="0"/>
                <a:cs typeface="Consolas" pitchFamily="49" charset="0"/>
              </a:rPr>
              <a:t>1</a:t>
            </a:r>
          </a:p>
        </p:txBody>
      </p:sp>
      <p:sp>
        <p:nvSpPr>
          <p:cNvPr id="79" name="TextBox 78"/>
          <p:cNvSpPr txBox="1"/>
          <p:nvPr/>
        </p:nvSpPr>
        <p:spPr>
          <a:xfrm>
            <a:off x="3618384" y="1579240"/>
            <a:ext cx="576064" cy="369332"/>
          </a:xfrm>
          <a:prstGeom prst="rect">
            <a:avLst/>
          </a:prstGeom>
          <a:noFill/>
        </p:spPr>
        <p:txBody>
          <a:bodyPr wrap="square" rtlCol="0">
            <a:spAutoFit/>
          </a:bodyPr>
          <a:lstStyle/>
          <a:p>
            <a:r>
              <a:rPr lang="en-GB" dirty="0">
                <a:latin typeface="Consolas" pitchFamily="49" charset="0"/>
                <a:cs typeface="Consolas" pitchFamily="49" charset="0"/>
              </a:rPr>
              <a:t>R1</a:t>
            </a:r>
          </a:p>
        </p:txBody>
      </p:sp>
      <p:sp>
        <p:nvSpPr>
          <p:cNvPr id="83" name="Rectangle 82"/>
          <p:cNvSpPr/>
          <p:nvPr/>
        </p:nvSpPr>
        <p:spPr>
          <a:xfrm>
            <a:off x="4042048" y="193928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Consolas" pitchFamily="49" charset="0"/>
                <a:cs typeface="Consolas" pitchFamily="49" charset="0"/>
              </a:rPr>
              <a:t>2</a:t>
            </a:r>
          </a:p>
        </p:txBody>
      </p:sp>
      <p:sp>
        <p:nvSpPr>
          <p:cNvPr id="84" name="TextBox 83"/>
          <p:cNvSpPr txBox="1"/>
          <p:nvPr/>
        </p:nvSpPr>
        <p:spPr>
          <a:xfrm>
            <a:off x="3618384" y="1939280"/>
            <a:ext cx="576064" cy="369332"/>
          </a:xfrm>
          <a:prstGeom prst="rect">
            <a:avLst/>
          </a:prstGeom>
          <a:noFill/>
        </p:spPr>
        <p:txBody>
          <a:bodyPr wrap="square" rtlCol="0">
            <a:spAutoFit/>
          </a:bodyPr>
          <a:lstStyle/>
          <a:p>
            <a:r>
              <a:rPr lang="en-GB" dirty="0">
                <a:latin typeface="Consolas" pitchFamily="49" charset="0"/>
                <a:cs typeface="Consolas" pitchFamily="49" charset="0"/>
              </a:rPr>
              <a:t>R2</a:t>
            </a:r>
          </a:p>
        </p:txBody>
      </p:sp>
      <p:sp>
        <p:nvSpPr>
          <p:cNvPr id="85" name="Rectangle 84"/>
          <p:cNvSpPr/>
          <p:nvPr/>
        </p:nvSpPr>
        <p:spPr>
          <a:xfrm>
            <a:off x="4042048" y="229932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b="1" dirty="0">
                <a:solidFill>
                  <a:srgbClr val="FF0000"/>
                </a:solidFill>
                <a:latin typeface="Consolas" pitchFamily="49" charset="0"/>
                <a:cs typeface="Consolas" pitchFamily="49" charset="0"/>
              </a:rPr>
              <a:t>4</a:t>
            </a:r>
          </a:p>
        </p:txBody>
      </p:sp>
      <p:sp>
        <p:nvSpPr>
          <p:cNvPr id="86" name="TextBox 85"/>
          <p:cNvSpPr txBox="1"/>
          <p:nvPr/>
        </p:nvSpPr>
        <p:spPr>
          <a:xfrm>
            <a:off x="3618384" y="2299320"/>
            <a:ext cx="576064" cy="369332"/>
          </a:xfrm>
          <a:prstGeom prst="rect">
            <a:avLst/>
          </a:prstGeom>
          <a:noFill/>
        </p:spPr>
        <p:txBody>
          <a:bodyPr wrap="square" rtlCol="0">
            <a:spAutoFit/>
          </a:bodyPr>
          <a:lstStyle/>
          <a:p>
            <a:r>
              <a:rPr lang="en-GB" dirty="0">
                <a:latin typeface="Consolas" pitchFamily="49" charset="0"/>
                <a:cs typeface="Consolas" pitchFamily="49" charset="0"/>
              </a:rPr>
              <a:t>R3</a:t>
            </a:r>
          </a:p>
        </p:txBody>
      </p:sp>
      <p:sp>
        <p:nvSpPr>
          <p:cNvPr id="91" name="Rectangle 90"/>
          <p:cNvSpPr/>
          <p:nvPr/>
        </p:nvSpPr>
        <p:spPr>
          <a:xfrm>
            <a:off x="4042048" y="4071228"/>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Consolas" pitchFamily="49" charset="0"/>
                <a:cs typeface="Consolas" pitchFamily="49" charset="0"/>
              </a:rPr>
              <a:t>0x0800001C</a:t>
            </a:r>
            <a:endParaRPr lang="en-GB" dirty="0">
              <a:solidFill>
                <a:schemeClr val="tx1"/>
              </a:solidFill>
              <a:latin typeface="Consolas" pitchFamily="49" charset="0"/>
              <a:cs typeface="Consolas" pitchFamily="49" charset="0"/>
            </a:endParaRPr>
          </a:p>
        </p:txBody>
      </p:sp>
      <p:sp>
        <p:nvSpPr>
          <p:cNvPr id="92" name="TextBox 91"/>
          <p:cNvSpPr txBox="1"/>
          <p:nvPr/>
        </p:nvSpPr>
        <p:spPr>
          <a:xfrm>
            <a:off x="2971800" y="4071228"/>
            <a:ext cx="1066800" cy="369332"/>
          </a:xfrm>
          <a:prstGeom prst="rect">
            <a:avLst/>
          </a:prstGeom>
          <a:noFill/>
        </p:spPr>
        <p:txBody>
          <a:bodyPr wrap="square" rtlCol="0">
            <a:spAutoFit/>
          </a:bodyPr>
          <a:lstStyle/>
          <a:p>
            <a:r>
              <a:rPr lang="en-GB" dirty="0">
                <a:latin typeface="Consolas" pitchFamily="49" charset="0"/>
                <a:cs typeface="Consolas" pitchFamily="49" charset="0"/>
              </a:rPr>
              <a:t>R15(PC)</a:t>
            </a:r>
          </a:p>
        </p:txBody>
      </p:sp>
      <p:sp>
        <p:nvSpPr>
          <p:cNvPr id="93" name="Rectangle 92"/>
          <p:cNvSpPr/>
          <p:nvPr/>
        </p:nvSpPr>
        <p:spPr>
          <a:xfrm>
            <a:off x="4042048" y="4812268"/>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Consolas" pitchFamily="49" charset="0"/>
                <a:cs typeface="Consolas" pitchFamily="49" charset="0"/>
              </a:rPr>
              <a:t>0x21000000</a:t>
            </a:r>
            <a:endParaRPr lang="en-GB" dirty="0">
              <a:solidFill>
                <a:schemeClr val="tx1"/>
              </a:solidFill>
              <a:latin typeface="Consolas" pitchFamily="49" charset="0"/>
              <a:cs typeface="Consolas" pitchFamily="49" charset="0"/>
            </a:endParaRPr>
          </a:p>
        </p:txBody>
      </p:sp>
      <p:sp>
        <p:nvSpPr>
          <p:cNvPr id="94" name="TextBox 93"/>
          <p:cNvSpPr txBox="1"/>
          <p:nvPr/>
        </p:nvSpPr>
        <p:spPr>
          <a:xfrm>
            <a:off x="3276600" y="4812268"/>
            <a:ext cx="762000" cy="369332"/>
          </a:xfrm>
          <a:prstGeom prst="rect">
            <a:avLst/>
          </a:prstGeom>
          <a:noFill/>
        </p:spPr>
        <p:txBody>
          <a:bodyPr wrap="square" rtlCol="0">
            <a:spAutoFit/>
          </a:bodyPr>
          <a:lstStyle/>
          <a:p>
            <a:pPr algn="r"/>
            <a:r>
              <a:rPr lang="en-GB" dirty="0" err="1">
                <a:latin typeface="Consolas" pitchFamily="49" charset="0"/>
                <a:cs typeface="Consolas" pitchFamily="49" charset="0"/>
              </a:rPr>
              <a:t>xPSR</a:t>
            </a:r>
            <a:endParaRPr lang="en-GB" dirty="0">
              <a:latin typeface="Consolas" pitchFamily="49" charset="0"/>
              <a:cs typeface="Consolas" pitchFamily="49" charset="0"/>
            </a:endParaRPr>
          </a:p>
        </p:txBody>
      </p:sp>
      <p:sp>
        <p:nvSpPr>
          <p:cNvPr id="95" name="Rectangle 94"/>
          <p:cNvSpPr/>
          <p:nvPr/>
        </p:nvSpPr>
        <p:spPr>
          <a:xfrm>
            <a:off x="4042048" y="5269468"/>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00FF"/>
                </a:solidFill>
                <a:latin typeface="Consolas" pitchFamily="49" charset="0"/>
                <a:cs typeface="Consolas" pitchFamily="49" charset="0"/>
              </a:rPr>
              <a:t>0x200001E0</a:t>
            </a:r>
            <a:endParaRPr lang="en-GB" dirty="0">
              <a:solidFill>
                <a:srgbClr val="0000FF"/>
              </a:solidFill>
              <a:latin typeface="Consolas" pitchFamily="49" charset="0"/>
              <a:cs typeface="Consolas" pitchFamily="49" charset="0"/>
            </a:endParaRPr>
          </a:p>
        </p:txBody>
      </p:sp>
      <p:sp>
        <p:nvSpPr>
          <p:cNvPr id="96" name="TextBox 95"/>
          <p:cNvSpPr txBox="1"/>
          <p:nvPr/>
        </p:nvSpPr>
        <p:spPr>
          <a:xfrm>
            <a:off x="3276600" y="5269468"/>
            <a:ext cx="762000" cy="369332"/>
          </a:xfrm>
          <a:prstGeom prst="rect">
            <a:avLst/>
          </a:prstGeom>
          <a:noFill/>
        </p:spPr>
        <p:txBody>
          <a:bodyPr wrap="square" rtlCol="0">
            <a:spAutoFit/>
          </a:bodyPr>
          <a:lstStyle/>
          <a:p>
            <a:pPr algn="r"/>
            <a:r>
              <a:rPr lang="en-GB" dirty="0">
                <a:latin typeface="Consolas" pitchFamily="49" charset="0"/>
                <a:cs typeface="Consolas" pitchFamily="49" charset="0"/>
              </a:rPr>
              <a:t>MSP</a:t>
            </a:r>
          </a:p>
        </p:txBody>
      </p:sp>
      <p:sp>
        <p:nvSpPr>
          <p:cNvPr id="97" name="Rectangle 96"/>
          <p:cNvSpPr/>
          <p:nvPr/>
        </p:nvSpPr>
        <p:spPr>
          <a:xfrm>
            <a:off x="4042048" y="5726668"/>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Consolas" pitchFamily="49" charset="0"/>
                <a:cs typeface="Consolas" pitchFamily="49" charset="0"/>
              </a:rPr>
              <a:t>0x00000000</a:t>
            </a:r>
            <a:endParaRPr lang="en-GB" dirty="0">
              <a:solidFill>
                <a:schemeClr val="tx1"/>
              </a:solidFill>
              <a:latin typeface="Consolas" pitchFamily="49" charset="0"/>
              <a:cs typeface="Consolas" pitchFamily="49" charset="0"/>
            </a:endParaRPr>
          </a:p>
        </p:txBody>
      </p:sp>
      <p:sp>
        <p:nvSpPr>
          <p:cNvPr id="98" name="TextBox 97"/>
          <p:cNvSpPr txBox="1"/>
          <p:nvPr/>
        </p:nvSpPr>
        <p:spPr>
          <a:xfrm>
            <a:off x="3276600" y="5726668"/>
            <a:ext cx="762000" cy="369332"/>
          </a:xfrm>
          <a:prstGeom prst="rect">
            <a:avLst/>
          </a:prstGeom>
          <a:noFill/>
        </p:spPr>
        <p:txBody>
          <a:bodyPr wrap="square" rtlCol="0">
            <a:spAutoFit/>
          </a:bodyPr>
          <a:lstStyle/>
          <a:p>
            <a:pPr algn="r"/>
            <a:r>
              <a:rPr lang="en-GB" dirty="0">
                <a:latin typeface="Consolas" pitchFamily="49" charset="0"/>
                <a:cs typeface="Consolas" pitchFamily="49" charset="0"/>
              </a:rPr>
              <a:t>PSP</a:t>
            </a:r>
          </a:p>
        </p:txBody>
      </p:sp>
      <p:sp>
        <p:nvSpPr>
          <p:cNvPr id="99" name="Rectangle 98"/>
          <p:cNvSpPr/>
          <p:nvPr/>
        </p:nvSpPr>
        <p:spPr>
          <a:xfrm>
            <a:off x="4042048" y="2659618"/>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Consolas" pitchFamily="49" charset="0"/>
                <a:cs typeface="Consolas" pitchFamily="49" charset="0"/>
              </a:rPr>
              <a:t>4</a:t>
            </a:r>
          </a:p>
        </p:txBody>
      </p:sp>
      <p:sp>
        <p:nvSpPr>
          <p:cNvPr id="100" name="TextBox 99"/>
          <p:cNvSpPr txBox="1"/>
          <p:nvPr/>
        </p:nvSpPr>
        <p:spPr>
          <a:xfrm>
            <a:off x="3618384" y="2659618"/>
            <a:ext cx="576064" cy="369332"/>
          </a:xfrm>
          <a:prstGeom prst="rect">
            <a:avLst/>
          </a:prstGeom>
          <a:noFill/>
        </p:spPr>
        <p:txBody>
          <a:bodyPr wrap="square" rtlCol="0">
            <a:spAutoFit/>
          </a:bodyPr>
          <a:lstStyle/>
          <a:p>
            <a:r>
              <a:rPr lang="en-GB" dirty="0">
                <a:latin typeface="Consolas" pitchFamily="49" charset="0"/>
                <a:cs typeface="Consolas" pitchFamily="49" charset="0"/>
              </a:rPr>
              <a:t>R4</a:t>
            </a:r>
          </a:p>
        </p:txBody>
      </p:sp>
      <p:sp>
        <p:nvSpPr>
          <p:cNvPr id="101" name="Rectangle 100"/>
          <p:cNvSpPr/>
          <p:nvPr/>
        </p:nvSpPr>
        <p:spPr>
          <a:xfrm>
            <a:off x="6226175" y="586931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solidFill>
                <a:schemeClr val="tx1"/>
              </a:solidFill>
            </a:endParaRPr>
          </a:p>
        </p:txBody>
      </p:sp>
      <p:sp>
        <p:nvSpPr>
          <p:cNvPr id="102" name="TextBox 101"/>
          <p:cNvSpPr txBox="1"/>
          <p:nvPr/>
        </p:nvSpPr>
        <p:spPr>
          <a:xfrm>
            <a:off x="7522319" y="5869310"/>
            <a:ext cx="1368152" cy="338554"/>
          </a:xfrm>
          <a:prstGeom prst="rect">
            <a:avLst/>
          </a:prstGeom>
          <a:noFill/>
        </p:spPr>
        <p:txBody>
          <a:bodyPr wrap="square" rtlCol="0">
            <a:spAutoFit/>
          </a:bodyPr>
          <a:lstStyle/>
          <a:p>
            <a:pPr algn="ctr"/>
            <a:r>
              <a:rPr lang="en-GB" sz="1600" dirty="0">
                <a:latin typeface="Consolas"/>
                <a:cs typeface="Consolas"/>
              </a:rPr>
              <a:t>0x200001CF</a:t>
            </a:r>
          </a:p>
        </p:txBody>
      </p:sp>
      <p:sp>
        <p:nvSpPr>
          <p:cNvPr id="103" name="Rectangle 102"/>
          <p:cNvSpPr/>
          <p:nvPr/>
        </p:nvSpPr>
        <p:spPr>
          <a:xfrm>
            <a:off x="6229350" y="51435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solidFill>
                <a:schemeClr val="tx1"/>
              </a:solidFill>
            </a:endParaRPr>
          </a:p>
        </p:txBody>
      </p:sp>
      <p:cxnSp>
        <p:nvCxnSpPr>
          <p:cNvPr id="104" name="Straight Connector 103"/>
          <p:cNvCxnSpPr>
            <a:endCxn id="30" idx="1"/>
          </p:cNvCxnSpPr>
          <p:nvPr/>
        </p:nvCxnSpPr>
        <p:spPr>
          <a:xfrm rot="5400000" flipH="1" flipV="1">
            <a:off x="5263102" y="4478138"/>
            <a:ext cx="1196000" cy="734164"/>
          </a:xfrm>
          <a:prstGeom prst="line">
            <a:avLst/>
          </a:prstGeom>
          <a:ln>
            <a:solidFill>
              <a:srgbClr val="3366FF"/>
            </a:solidFill>
            <a:tailEnd type="arrow" w="lg"/>
          </a:ln>
        </p:spPr>
        <p:style>
          <a:lnRef idx="2">
            <a:schemeClr val="accent1"/>
          </a:lnRef>
          <a:fillRef idx="0">
            <a:schemeClr val="accent1"/>
          </a:fillRef>
          <a:effectRef idx="1">
            <a:schemeClr val="accent1"/>
          </a:effectRef>
          <a:fontRef idx="minor">
            <a:schemeClr val="tx1"/>
          </a:fontRef>
        </p:style>
      </p:cxnSp>
      <p:sp>
        <p:nvSpPr>
          <p:cNvPr id="123" name="Content Placeholder 3"/>
          <p:cNvSpPr>
            <a:spLocks noGrp="1"/>
          </p:cNvSpPr>
          <p:nvPr>
            <p:ph sz="half" idx="1"/>
          </p:nvPr>
        </p:nvSpPr>
        <p:spPr>
          <a:xfrm>
            <a:off x="63500" y="1295400"/>
            <a:ext cx="2971800" cy="4953000"/>
          </a:xfrm>
        </p:spPr>
        <p:style>
          <a:lnRef idx="2">
            <a:schemeClr val="accent1"/>
          </a:lnRef>
          <a:fillRef idx="1">
            <a:schemeClr val="lt1"/>
          </a:fillRef>
          <a:effectRef idx="0">
            <a:schemeClr val="accent1"/>
          </a:effectRef>
          <a:fontRef idx="minor">
            <a:schemeClr val="dk1"/>
          </a:fontRef>
        </p:style>
        <p:txBody>
          <a:bodyPr>
            <a:noAutofit/>
          </a:bodyPr>
          <a:lstStyle/>
          <a:p>
            <a:pPr>
              <a:buNone/>
            </a:pPr>
            <a:r>
              <a:rPr lang="en-GB" sz="1500" b="1" dirty="0">
                <a:solidFill>
                  <a:srgbClr val="000000"/>
                </a:solidFill>
                <a:latin typeface="Courier New" pitchFamily="49" charset="0"/>
                <a:cs typeface="Courier New" pitchFamily="49" charset="0"/>
              </a:rPr>
              <a:t>__main PROC</a:t>
            </a:r>
          </a:p>
          <a:p>
            <a:pPr>
              <a:buNone/>
            </a:pPr>
            <a:r>
              <a:rPr lang="en-GB" sz="1500" b="1" dirty="0">
                <a:solidFill>
                  <a:srgbClr val="000000"/>
                </a:solidFill>
                <a:latin typeface="Courier New" pitchFamily="49" charset="0"/>
                <a:cs typeface="Courier New" pitchFamily="49" charset="0"/>
              </a:rPr>
              <a:t>  …</a:t>
            </a:r>
          </a:p>
          <a:p>
            <a:pPr>
              <a:buNone/>
            </a:pPr>
            <a:r>
              <a:rPr lang="en-GB" sz="1500" b="1" dirty="0">
                <a:solidFill>
                  <a:srgbClr val="FF0000"/>
                </a:solidFill>
                <a:latin typeface="Courier New" pitchFamily="49" charset="0"/>
                <a:cs typeface="Courier New" pitchFamily="49" charset="0"/>
              </a:rPr>
              <a:t>  MOV r3,#0</a:t>
            </a:r>
          </a:p>
          <a:p>
            <a:pPr>
              <a:buNone/>
            </a:pPr>
            <a:r>
              <a:rPr lang="en-GB" sz="1500" b="1" dirty="0">
                <a:solidFill>
                  <a:srgbClr val="000000"/>
                </a:solidFill>
                <a:latin typeface="Courier New" pitchFamily="49" charset="0"/>
                <a:cs typeface="Courier New" pitchFamily="49" charset="0"/>
              </a:rPr>
              <a:t>  …</a:t>
            </a:r>
          </a:p>
          <a:p>
            <a:pPr>
              <a:buNone/>
            </a:pPr>
            <a:r>
              <a:rPr lang="en-GB" sz="1500" b="1" dirty="0">
                <a:solidFill>
                  <a:srgbClr val="000000"/>
                </a:solidFill>
                <a:latin typeface="Courier New" pitchFamily="49" charset="0"/>
                <a:cs typeface="Courier New" pitchFamily="49" charset="0"/>
              </a:rPr>
              <a:t>  ENDP</a:t>
            </a:r>
          </a:p>
          <a:p>
            <a:pPr>
              <a:buNone/>
            </a:pPr>
            <a:endParaRPr lang="en-GB" sz="1500" b="1" dirty="0">
              <a:solidFill>
                <a:srgbClr val="000000"/>
              </a:solidFill>
              <a:latin typeface="Courier New" pitchFamily="49" charset="0"/>
              <a:cs typeface="Courier New" pitchFamily="49" charset="0"/>
            </a:endParaRPr>
          </a:p>
          <a:p>
            <a:pPr>
              <a:buNone/>
            </a:pPr>
            <a:r>
              <a:rPr lang="en-US" sz="1500" b="1" dirty="0" err="1">
                <a:solidFill>
                  <a:srgbClr val="3366FF"/>
                </a:solidFill>
                <a:latin typeface="Courier New" pitchFamily="49" charset="0"/>
                <a:cs typeface="Courier New" pitchFamily="49" charset="0"/>
              </a:rPr>
              <a:t>SysTick_Handler</a:t>
            </a:r>
            <a:r>
              <a:rPr lang="en-US" sz="1500" b="1" dirty="0">
                <a:solidFill>
                  <a:srgbClr val="000000"/>
                </a:solidFill>
                <a:latin typeface="Courier New" pitchFamily="49" charset="0"/>
                <a:cs typeface="Courier New" pitchFamily="49" charset="0"/>
              </a:rPr>
              <a:t> PROC</a:t>
            </a:r>
          </a:p>
          <a:p>
            <a:pPr>
              <a:buNone/>
            </a:pPr>
            <a:r>
              <a:rPr lang="en-US" sz="1500" b="1" dirty="0">
                <a:solidFill>
                  <a:srgbClr val="000000"/>
                </a:solidFill>
                <a:latin typeface="Courier New" pitchFamily="49" charset="0"/>
                <a:cs typeface="Courier New" pitchFamily="49" charset="0"/>
              </a:rPr>
              <a:t>  EXPORT </a:t>
            </a:r>
            <a:r>
              <a:rPr lang="en-US" sz="1500" b="1" dirty="0" err="1">
                <a:solidFill>
                  <a:srgbClr val="000000"/>
                </a:solidFill>
                <a:latin typeface="Courier New" pitchFamily="49" charset="0"/>
                <a:cs typeface="Courier New" pitchFamily="49" charset="0"/>
              </a:rPr>
              <a:t>SysTick_Handler</a:t>
            </a:r>
            <a:endParaRPr lang="en-US" sz="1500" b="1" dirty="0">
              <a:solidFill>
                <a:srgbClr val="000000"/>
              </a:solidFill>
              <a:latin typeface="Courier New" pitchFamily="49" charset="0"/>
              <a:cs typeface="Courier New" pitchFamily="49" charset="0"/>
            </a:endParaRPr>
          </a:p>
          <a:p>
            <a:pPr>
              <a:buNone/>
            </a:pPr>
            <a:r>
              <a:rPr lang="en-US" sz="1500" b="1" dirty="0">
                <a:solidFill>
                  <a:srgbClr val="000000"/>
                </a:solidFill>
                <a:latin typeface="Courier New" pitchFamily="49" charset="0"/>
                <a:cs typeface="Courier New" pitchFamily="49" charset="0"/>
              </a:rPr>
              <a:t>  ADD r3, #1</a:t>
            </a:r>
          </a:p>
          <a:p>
            <a:pPr>
              <a:buNone/>
            </a:pPr>
            <a:r>
              <a:rPr lang="en-US" sz="1500" b="1" dirty="0">
                <a:solidFill>
                  <a:srgbClr val="000000"/>
                </a:solidFill>
                <a:latin typeface="Courier New" pitchFamily="49" charset="0"/>
                <a:cs typeface="Courier New" pitchFamily="49" charset="0"/>
              </a:rPr>
              <a:t>  ADD r4, #1</a:t>
            </a:r>
          </a:p>
          <a:p>
            <a:pPr>
              <a:buNone/>
            </a:pPr>
            <a:r>
              <a:rPr lang="en-US" sz="1500" b="1" dirty="0">
                <a:solidFill>
                  <a:srgbClr val="000000"/>
                </a:solidFill>
                <a:latin typeface="Courier New" pitchFamily="49" charset="0"/>
                <a:cs typeface="Courier New" pitchFamily="49" charset="0"/>
              </a:rPr>
              <a:t>  BX  </a:t>
            </a:r>
            <a:r>
              <a:rPr lang="en-US" sz="1500" b="1" dirty="0" err="1">
                <a:solidFill>
                  <a:srgbClr val="000000"/>
                </a:solidFill>
                <a:latin typeface="Courier New" pitchFamily="49" charset="0"/>
                <a:cs typeface="Courier New" pitchFamily="49" charset="0"/>
              </a:rPr>
              <a:t>lr</a:t>
            </a:r>
            <a:endParaRPr lang="en-US" sz="1500" b="1" dirty="0">
              <a:solidFill>
                <a:srgbClr val="000000"/>
              </a:solidFill>
              <a:latin typeface="Courier New" pitchFamily="49" charset="0"/>
              <a:cs typeface="Courier New" pitchFamily="49" charset="0"/>
            </a:endParaRPr>
          </a:p>
          <a:p>
            <a:pPr>
              <a:buNone/>
            </a:pPr>
            <a:r>
              <a:rPr lang="en-US" sz="1500" b="1" dirty="0">
                <a:solidFill>
                  <a:srgbClr val="000000"/>
                </a:solidFill>
                <a:latin typeface="Courier New" pitchFamily="49" charset="0"/>
                <a:cs typeface="Courier New" pitchFamily="49" charset="0"/>
              </a:rPr>
              <a:t>  ENDP</a:t>
            </a:r>
            <a:endParaRPr lang="en-GB" sz="1500" b="1" dirty="0">
              <a:solidFill>
                <a:srgbClr val="000000"/>
              </a:solidFill>
              <a:latin typeface="Courier New" pitchFamily="49" charset="0"/>
              <a:cs typeface="Courier New" pitchFamily="49" charset="0"/>
            </a:endParaRPr>
          </a:p>
          <a:p>
            <a:pPr>
              <a:buNone/>
            </a:pPr>
            <a:r>
              <a:rPr lang="en-GB" sz="1500" b="1" dirty="0">
                <a:solidFill>
                  <a:srgbClr val="000000"/>
                </a:solidFill>
                <a:latin typeface="Courier New" pitchFamily="49" charset="0"/>
                <a:cs typeface="Courier New" pitchFamily="49" charset="0"/>
              </a:rPr>
              <a:t>  </a:t>
            </a:r>
          </a:p>
        </p:txBody>
      </p:sp>
      <p:cxnSp>
        <p:nvCxnSpPr>
          <p:cNvPr id="124" name="Straight Connector 123"/>
          <p:cNvCxnSpPr>
            <a:cxnSpLocks/>
          </p:cNvCxnSpPr>
          <p:nvPr/>
        </p:nvCxnSpPr>
        <p:spPr>
          <a:xfrm rot="10800000" flipV="1">
            <a:off x="1295400" y="1752600"/>
            <a:ext cx="304800" cy="228600"/>
          </a:xfrm>
          <a:prstGeom prst="line">
            <a:avLst/>
          </a:prstGeom>
          <a:ln>
            <a:solidFill>
              <a:srgbClr val="FF0000"/>
            </a:solidFill>
            <a:tailEnd type="arrow" w="lg"/>
          </a:ln>
        </p:spPr>
        <p:style>
          <a:lnRef idx="2">
            <a:schemeClr val="accent1"/>
          </a:lnRef>
          <a:fillRef idx="0">
            <a:schemeClr val="accent1"/>
          </a:fillRef>
          <a:effectRef idx="1">
            <a:schemeClr val="accent1"/>
          </a:effectRef>
          <a:fontRef idx="minor">
            <a:schemeClr val="tx1"/>
          </a:fontRef>
        </p:style>
      </p:cxnSp>
      <p:sp>
        <p:nvSpPr>
          <p:cNvPr id="125" name="TextBox 124"/>
          <p:cNvSpPr txBox="1"/>
          <p:nvPr/>
        </p:nvSpPr>
        <p:spPr>
          <a:xfrm>
            <a:off x="1143000" y="1490246"/>
            <a:ext cx="2057400" cy="338554"/>
          </a:xfrm>
          <a:prstGeom prst="rect">
            <a:avLst/>
          </a:prstGeom>
          <a:noFill/>
        </p:spPr>
        <p:txBody>
          <a:bodyPr wrap="square" rtlCol="0">
            <a:spAutoFit/>
          </a:bodyPr>
          <a:lstStyle/>
          <a:p>
            <a:r>
              <a:rPr lang="en-US" sz="1600" dirty="0" err="1">
                <a:solidFill>
                  <a:srgbClr val="FF0000"/>
                </a:solidFill>
              </a:rPr>
              <a:t>addr</a:t>
            </a:r>
            <a:r>
              <a:rPr lang="en-US" sz="1600" dirty="0">
                <a:solidFill>
                  <a:srgbClr val="FF0000"/>
                </a:solidFill>
              </a:rPr>
              <a:t> = </a:t>
            </a:r>
            <a:r>
              <a:rPr lang="en-US" sz="1600" dirty="0">
                <a:solidFill>
                  <a:srgbClr val="FF0000"/>
                </a:solidFill>
                <a:latin typeface="Consolas"/>
                <a:cs typeface="Consolas"/>
              </a:rPr>
              <a:t>0x08000044</a:t>
            </a:r>
          </a:p>
        </p:txBody>
      </p:sp>
      <p:cxnSp>
        <p:nvCxnSpPr>
          <p:cNvPr id="126" name="Straight Connector 125"/>
          <p:cNvCxnSpPr>
            <a:cxnSpLocks/>
          </p:cNvCxnSpPr>
          <p:nvPr/>
        </p:nvCxnSpPr>
        <p:spPr>
          <a:xfrm rot="5400000">
            <a:off x="824498" y="2894597"/>
            <a:ext cx="306805" cy="304800"/>
          </a:xfrm>
          <a:prstGeom prst="line">
            <a:avLst/>
          </a:prstGeom>
          <a:ln>
            <a:solidFill>
              <a:srgbClr val="0000FF"/>
            </a:solidFill>
            <a:tailEnd type="arrow" w="lg"/>
          </a:ln>
        </p:spPr>
        <p:style>
          <a:lnRef idx="2">
            <a:schemeClr val="accent1"/>
          </a:lnRef>
          <a:fillRef idx="0">
            <a:schemeClr val="accent1"/>
          </a:fillRef>
          <a:effectRef idx="1">
            <a:schemeClr val="accent1"/>
          </a:effectRef>
          <a:fontRef idx="minor">
            <a:schemeClr val="tx1"/>
          </a:fontRef>
        </p:style>
      </p:cxnSp>
      <p:sp>
        <p:nvSpPr>
          <p:cNvPr id="127" name="TextBox 126"/>
          <p:cNvSpPr txBox="1"/>
          <p:nvPr/>
        </p:nvSpPr>
        <p:spPr>
          <a:xfrm>
            <a:off x="1143000" y="2709446"/>
            <a:ext cx="2120900" cy="338554"/>
          </a:xfrm>
          <a:prstGeom prst="rect">
            <a:avLst/>
          </a:prstGeom>
          <a:noFill/>
        </p:spPr>
        <p:txBody>
          <a:bodyPr wrap="square" rtlCol="0">
            <a:spAutoFit/>
          </a:bodyPr>
          <a:lstStyle/>
          <a:p>
            <a:r>
              <a:rPr lang="en-US" sz="1600" dirty="0" err="1">
                <a:solidFill>
                  <a:srgbClr val="3366FF"/>
                </a:solidFill>
              </a:rPr>
              <a:t>addr</a:t>
            </a:r>
            <a:r>
              <a:rPr lang="en-US" sz="1600" dirty="0">
                <a:solidFill>
                  <a:srgbClr val="3366FF"/>
                </a:solidFill>
              </a:rPr>
              <a:t> = </a:t>
            </a:r>
            <a:r>
              <a:rPr lang="en-US" sz="1600" dirty="0">
                <a:solidFill>
                  <a:srgbClr val="3366FF"/>
                </a:solidFill>
                <a:latin typeface="Consolas"/>
                <a:cs typeface="Consolas"/>
              </a:rPr>
              <a:t>0x0800001C</a:t>
            </a:r>
          </a:p>
        </p:txBody>
      </p:sp>
      <p:sp>
        <p:nvSpPr>
          <p:cNvPr id="129" name="TextBox 128"/>
          <p:cNvSpPr txBox="1"/>
          <p:nvPr/>
        </p:nvSpPr>
        <p:spPr>
          <a:xfrm>
            <a:off x="6248400" y="6183868"/>
            <a:ext cx="1219200" cy="369332"/>
          </a:xfrm>
          <a:prstGeom prst="rect">
            <a:avLst/>
          </a:prstGeom>
          <a:noFill/>
        </p:spPr>
        <p:txBody>
          <a:bodyPr wrap="square" rtlCol="0">
            <a:spAutoFit/>
          </a:bodyPr>
          <a:lstStyle/>
          <a:p>
            <a:pPr algn="ctr"/>
            <a:r>
              <a:rPr lang="en-GB" dirty="0">
                <a:latin typeface="Consolas" pitchFamily="49" charset="0"/>
                <a:cs typeface="Consolas" pitchFamily="49" charset="0"/>
              </a:rPr>
              <a:t>Memory</a:t>
            </a:r>
          </a:p>
        </p:txBody>
      </p:sp>
      <p:sp>
        <p:nvSpPr>
          <p:cNvPr id="130" name="TextBox 129"/>
          <p:cNvSpPr txBox="1"/>
          <p:nvPr/>
        </p:nvSpPr>
        <p:spPr>
          <a:xfrm>
            <a:off x="5486400" y="1536700"/>
            <a:ext cx="762000" cy="369332"/>
          </a:xfrm>
          <a:prstGeom prst="rect">
            <a:avLst/>
          </a:prstGeom>
          <a:noFill/>
        </p:spPr>
        <p:txBody>
          <a:bodyPr wrap="square" rtlCol="0">
            <a:spAutoFit/>
          </a:bodyPr>
          <a:lstStyle/>
          <a:p>
            <a:pPr algn="r"/>
            <a:r>
              <a:rPr lang="en-GB" dirty="0" err="1">
                <a:solidFill>
                  <a:srgbClr val="000000"/>
                </a:solidFill>
                <a:latin typeface="Consolas" pitchFamily="49" charset="0"/>
                <a:cs typeface="Consolas" pitchFamily="49" charset="0"/>
              </a:rPr>
              <a:t>xPSR</a:t>
            </a:r>
            <a:endParaRPr lang="en-GB" dirty="0">
              <a:solidFill>
                <a:srgbClr val="000000"/>
              </a:solidFill>
              <a:latin typeface="Consolas" pitchFamily="49" charset="0"/>
              <a:cs typeface="Consolas" pitchFamily="49" charset="0"/>
            </a:endParaRPr>
          </a:p>
        </p:txBody>
      </p:sp>
      <p:sp>
        <p:nvSpPr>
          <p:cNvPr id="131" name="TextBox 130"/>
          <p:cNvSpPr txBox="1"/>
          <p:nvPr/>
        </p:nvSpPr>
        <p:spPr>
          <a:xfrm>
            <a:off x="5486400" y="1916668"/>
            <a:ext cx="762000" cy="369332"/>
          </a:xfrm>
          <a:prstGeom prst="rect">
            <a:avLst/>
          </a:prstGeom>
          <a:noFill/>
        </p:spPr>
        <p:txBody>
          <a:bodyPr wrap="square" rtlCol="0">
            <a:spAutoFit/>
          </a:bodyPr>
          <a:lstStyle/>
          <a:p>
            <a:pPr algn="r"/>
            <a:r>
              <a:rPr lang="en-GB" dirty="0">
                <a:solidFill>
                  <a:srgbClr val="000000"/>
                </a:solidFill>
                <a:latin typeface="Consolas" pitchFamily="49" charset="0"/>
                <a:cs typeface="Consolas" pitchFamily="49" charset="0"/>
              </a:rPr>
              <a:t>PC</a:t>
            </a:r>
          </a:p>
        </p:txBody>
      </p:sp>
      <p:sp>
        <p:nvSpPr>
          <p:cNvPr id="132" name="TextBox 131"/>
          <p:cNvSpPr txBox="1"/>
          <p:nvPr/>
        </p:nvSpPr>
        <p:spPr>
          <a:xfrm>
            <a:off x="5486400" y="2272268"/>
            <a:ext cx="762000" cy="369332"/>
          </a:xfrm>
          <a:prstGeom prst="rect">
            <a:avLst/>
          </a:prstGeom>
          <a:noFill/>
        </p:spPr>
        <p:txBody>
          <a:bodyPr wrap="square" rtlCol="0">
            <a:spAutoFit/>
          </a:bodyPr>
          <a:lstStyle/>
          <a:p>
            <a:pPr algn="r"/>
            <a:r>
              <a:rPr lang="en-GB" dirty="0">
                <a:solidFill>
                  <a:srgbClr val="000000"/>
                </a:solidFill>
                <a:latin typeface="Consolas" pitchFamily="49" charset="0"/>
                <a:cs typeface="Consolas" pitchFamily="49" charset="0"/>
              </a:rPr>
              <a:t>LR</a:t>
            </a:r>
          </a:p>
        </p:txBody>
      </p:sp>
      <p:sp>
        <p:nvSpPr>
          <p:cNvPr id="133" name="TextBox 132"/>
          <p:cNvSpPr txBox="1"/>
          <p:nvPr/>
        </p:nvSpPr>
        <p:spPr>
          <a:xfrm>
            <a:off x="5486400" y="2602468"/>
            <a:ext cx="762000" cy="369332"/>
          </a:xfrm>
          <a:prstGeom prst="rect">
            <a:avLst/>
          </a:prstGeom>
          <a:noFill/>
        </p:spPr>
        <p:txBody>
          <a:bodyPr wrap="square" rtlCol="0">
            <a:spAutoFit/>
          </a:bodyPr>
          <a:lstStyle/>
          <a:p>
            <a:pPr algn="r"/>
            <a:r>
              <a:rPr lang="en-GB" dirty="0">
                <a:solidFill>
                  <a:srgbClr val="000000"/>
                </a:solidFill>
                <a:latin typeface="Consolas" pitchFamily="49" charset="0"/>
                <a:cs typeface="Consolas" pitchFamily="49" charset="0"/>
              </a:rPr>
              <a:t>R12</a:t>
            </a:r>
          </a:p>
        </p:txBody>
      </p:sp>
      <p:sp>
        <p:nvSpPr>
          <p:cNvPr id="134" name="TextBox 133"/>
          <p:cNvSpPr txBox="1"/>
          <p:nvPr/>
        </p:nvSpPr>
        <p:spPr>
          <a:xfrm>
            <a:off x="5486400" y="2983468"/>
            <a:ext cx="762000" cy="369332"/>
          </a:xfrm>
          <a:prstGeom prst="rect">
            <a:avLst/>
          </a:prstGeom>
          <a:noFill/>
        </p:spPr>
        <p:txBody>
          <a:bodyPr wrap="square" rtlCol="0">
            <a:spAutoFit/>
          </a:bodyPr>
          <a:lstStyle/>
          <a:p>
            <a:pPr algn="r"/>
            <a:r>
              <a:rPr lang="en-GB" dirty="0">
                <a:solidFill>
                  <a:srgbClr val="000000"/>
                </a:solidFill>
                <a:latin typeface="Consolas" pitchFamily="49" charset="0"/>
                <a:cs typeface="Consolas" pitchFamily="49" charset="0"/>
              </a:rPr>
              <a:t>R3</a:t>
            </a:r>
          </a:p>
        </p:txBody>
      </p:sp>
      <p:sp>
        <p:nvSpPr>
          <p:cNvPr id="135" name="TextBox 134"/>
          <p:cNvSpPr txBox="1"/>
          <p:nvPr/>
        </p:nvSpPr>
        <p:spPr>
          <a:xfrm>
            <a:off x="5486400" y="3364468"/>
            <a:ext cx="762000" cy="369332"/>
          </a:xfrm>
          <a:prstGeom prst="rect">
            <a:avLst/>
          </a:prstGeom>
          <a:noFill/>
        </p:spPr>
        <p:txBody>
          <a:bodyPr wrap="square" rtlCol="0">
            <a:spAutoFit/>
          </a:bodyPr>
          <a:lstStyle/>
          <a:p>
            <a:pPr algn="r"/>
            <a:r>
              <a:rPr lang="en-GB" dirty="0">
                <a:solidFill>
                  <a:srgbClr val="000000"/>
                </a:solidFill>
                <a:latin typeface="Consolas" pitchFamily="49" charset="0"/>
                <a:cs typeface="Consolas" pitchFamily="49" charset="0"/>
              </a:rPr>
              <a:t>R2</a:t>
            </a:r>
          </a:p>
        </p:txBody>
      </p:sp>
      <p:sp>
        <p:nvSpPr>
          <p:cNvPr id="136" name="TextBox 135"/>
          <p:cNvSpPr txBox="1"/>
          <p:nvPr/>
        </p:nvSpPr>
        <p:spPr>
          <a:xfrm>
            <a:off x="5486400" y="3745468"/>
            <a:ext cx="762000" cy="369332"/>
          </a:xfrm>
          <a:prstGeom prst="rect">
            <a:avLst/>
          </a:prstGeom>
          <a:noFill/>
        </p:spPr>
        <p:txBody>
          <a:bodyPr wrap="square" rtlCol="0">
            <a:spAutoFit/>
          </a:bodyPr>
          <a:lstStyle/>
          <a:p>
            <a:pPr algn="r"/>
            <a:r>
              <a:rPr lang="en-GB" dirty="0">
                <a:solidFill>
                  <a:srgbClr val="000000"/>
                </a:solidFill>
                <a:latin typeface="Consolas" pitchFamily="49" charset="0"/>
                <a:cs typeface="Consolas" pitchFamily="49" charset="0"/>
              </a:rPr>
              <a:t>R1</a:t>
            </a:r>
          </a:p>
        </p:txBody>
      </p:sp>
      <p:sp>
        <p:nvSpPr>
          <p:cNvPr id="137" name="TextBox 136"/>
          <p:cNvSpPr txBox="1"/>
          <p:nvPr/>
        </p:nvSpPr>
        <p:spPr>
          <a:xfrm>
            <a:off x="5486400" y="4038600"/>
            <a:ext cx="762000" cy="369332"/>
          </a:xfrm>
          <a:prstGeom prst="rect">
            <a:avLst/>
          </a:prstGeom>
          <a:noFill/>
        </p:spPr>
        <p:txBody>
          <a:bodyPr wrap="square" rtlCol="0">
            <a:spAutoFit/>
          </a:bodyPr>
          <a:lstStyle/>
          <a:p>
            <a:pPr algn="r"/>
            <a:r>
              <a:rPr lang="en-GB" dirty="0">
                <a:solidFill>
                  <a:srgbClr val="000000"/>
                </a:solidFill>
                <a:latin typeface="Consolas" pitchFamily="49" charset="0"/>
                <a:cs typeface="Consolas" pitchFamily="49" charset="0"/>
              </a:rPr>
              <a:t>R0</a:t>
            </a:r>
          </a:p>
        </p:txBody>
      </p:sp>
      <p:sp>
        <p:nvSpPr>
          <p:cNvPr id="71" name="Left Arrow 70"/>
          <p:cNvSpPr/>
          <p:nvPr/>
        </p:nvSpPr>
        <p:spPr>
          <a:xfrm>
            <a:off x="1676400" y="3810000"/>
            <a:ext cx="449580" cy="233680"/>
          </a:xfrm>
          <a:prstGeom prst="leftArrow">
            <a:avLst/>
          </a:prstGeom>
          <a:solidFill>
            <a:srgbClr val="FF0000"/>
          </a:solidFill>
          <a:ln/>
        </p:spPr>
        <p:style>
          <a:lnRef idx="1">
            <a:schemeClr val="accent1"/>
          </a:lnRef>
          <a:fillRef idx="3">
            <a:schemeClr val="accent1"/>
          </a:fillRef>
          <a:effectRef idx="2">
            <a:schemeClr val="accent1"/>
          </a:effectRef>
          <a:fontRef idx="minor">
            <a:schemeClr val="lt1"/>
          </a:fontRef>
        </p:style>
      </p:sp>
      <p:sp>
        <p:nvSpPr>
          <p:cNvPr id="70" name="TextBox 69"/>
          <p:cNvSpPr txBox="1"/>
          <p:nvPr/>
        </p:nvSpPr>
        <p:spPr>
          <a:xfrm>
            <a:off x="2971800" y="3351148"/>
            <a:ext cx="1066800" cy="369332"/>
          </a:xfrm>
          <a:prstGeom prst="rect">
            <a:avLst/>
          </a:prstGeom>
          <a:noFill/>
        </p:spPr>
        <p:txBody>
          <a:bodyPr wrap="square" rtlCol="0">
            <a:spAutoFit/>
          </a:bodyPr>
          <a:lstStyle/>
          <a:p>
            <a:r>
              <a:rPr lang="en-GB" dirty="0">
                <a:latin typeface="Consolas" pitchFamily="49" charset="0"/>
                <a:cs typeface="Consolas" pitchFamily="49" charset="0"/>
              </a:rPr>
              <a:t>R13(SP)</a:t>
            </a:r>
          </a:p>
        </p:txBody>
      </p:sp>
      <p:sp>
        <p:nvSpPr>
          <p:cNvPr id="72" name="TextBox 71"/>
          <p:cNvSpPr txBox="1"/>
          <p:nvPr/>
        </p:nvSpPr>
        <p:spPr>
          <a:xfrm>
            <a:off x="2971800" y="3711188"/>
            <a:ext cx="1066800" cy="369332"/>
          </a:xfrm>
          <a:prstGeom prst="rect">
            <a:avLst/>
          </a:prstGeom>
          <a:noFill/>
        </p:spPr>
        <p:txBody>
          <a:bodyPr wrap="square" rtlCol="0">
            <a:spAutoFit/>
          </a:bodyPr>
          <a:lstStyle/>
          <a:p>
            <a:r>
              <a:rPr lang="en-GB" dirty="0">
                <a:latin typeface="Consolas" pitchFamily="49" charset="0"/>
                <a:cs typeface="Consolas" pitchFamily="49" charset="0"/>
              </a:rPr>
              <a:t>R14(LR)</a:t>
            </a:r>
          </a:p>
        </p:txBody>
      </p:sp>
      <p:sp>
        <p:nvSpPr>
          <p:cNvPr id="73" name="Rectangle 72"/>
          <p:cNvSpPr/>
          <p:nvPr/>
        </p:nvSpPr>
        <p:spPr>
          <a:xfrm>
            <a:off x="4042048" y="3351148"/>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Consolas" pitchFamily="49" charset="0"/>
                <a:cs typeface="Consolas" pitchFamily="49" charset="0"/>
              </a:rPr>
              <a:t>MSP</a:t>
            </a:r>
          </a:p>
        </p:txBody>
      </p:sp>
      <p:sp>
        <p:nvSpPr>
          <p:cNvPr id="74" name="Rectangle 73"/>
          <p:cNvSpPr/>
          <p:nvPr/>
        </p:nvSpPr>
        <p:spPr>
          <a:xfrm>
            <a:off x="4042048" y="3711188"/>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Consolas" pitchFamily="49" charset="0"/>
                <a:cs typeface="Consolas" pitchFamily="49" charset="0"/>
              </a:rPr>
              <a:t>0xFFFFFFF9</a:t>
            </a:r>
            <a:endParaRPr lang="en-GB" dirty="0">
              <a:solidFill>
                <a:schemeClr val="tx1"/>
              </a:solidFill>
              <a:latin typeface="Consolas" pitchFamily="49" charset="0"/>
              <a:cs typeface="Consolas" pitchFamily="49" charset="0"/>
            </a:endParaRPr>
          </a:p>
        </p:txBody>
      </p:sp>
      <p:sp>
        <p:nvSpPr>
          <p:cNvPr id="75" name="Rectangle 74"/>
          <p:cNvSpPr/>
          <p:nvPr/>
        </p:nvSpPr>
        <p:spPr>
          <a:xfrm>
            <a:off x="4038600" y="300133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Consolas" pitchFamily="49" charset="0"/>
                <a:cs typeface="Consolas" pitchFamily="49" charset="0"/>
              </a:rPr>
              <a:t>12</a:t>
            </a:r>
          </a:p>
        </p:txBody>
      </p:sp>
      <p:sp>
        <p:nvSpPr>
          <p:cNvPr id="80" name="TextBox 79"/>
          <p:cNvSpPr txBox="1"/>
          <p:nvPr/>
        </p:nvSpPr>
        <p:spPr>
          <a:xfrm>
            <a:off x="3429000" y="3001330"/>
            <a:ext cx="755923" cy="369332"/>
          </a:xfrm>
          <a:prstGeom prst="rect">
            <a:avLst/>
          </a:prstGeom>
          <a:noFill/>
        </p:spPr>
        <p:txBody>
          <a:bodyPr wrap="square" rtlCol="0">
            <a:spAutoFit/>
          </a:bodyPr>
          <a:lstStyle/>
          <a:p>
            <a:r>
              <a:rPr lang="en-GB" dirty="0">
                <a:latin typeface="Consolas" pitchFamily="49" charset="0"/>
                <a:cs typeface="Consolas" pitchFamily="49" charset="0"/>
              </a:rPr>
              <a:t>R12</a:t>
            </a:r>
          </a:p>
        </p:txBody>
      </p:sp>
      <p:sp>
        <p:nvSpPr>
          <p:cNvPr id="81" name="Rectangle 80"/>
          <p:cNvSpPr/>
          <p:nvPr/>
        </p:nvSpPr>
        <p:spPr>
          <a:xfrm>
            <a:off x="6228184" y="192356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FF0000"/>
                </a:solidFill>
                <a:latin typeface="Consolas" pitchFamily="49" charset="0"/>
                <a:cs typeface="Consolas" pitchFamily="49" charset="0"/>
              </a:rPr>
              <a:t>0x08000044</a:t>
            </a:r>
            <a:endParaRPr lang="en-GB" sz="1600" dirty="0">
              <a:solidFill>
                <a:srgbClr val="FF0000"/>
              </a:solidFill>
            </a:endParaRPr>
          </a:p>
        </p:txBody>
      </p:sp>
      <p:sp>
        <p:nvSpPr>
          <p:cNvPr id="82" name="Rectangle 81"/>
          <p:cNvSpPr/>
          <p:nvPr/>
        </p:nvSpPr>
        <p:spPr>
          <a:xfrm>
            <a:off x="6228184" y="22670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rgbClr val="FF0000"/>
                </a:solidFill>
                <a:latin typeface="Consolas" pitchFamily="49" charset="0"/>
                <a:cs typeface="Consolas" pitchFamily="49" charset="0"/>
              </a:rPr>
              <a:t>0x08001000</a:t>
            </a:r>
          </a:p>
        </p:txBody>
      </p:sp>
      <p:sp>
        <p:nvSpPr>
          <p:cNvPr id="105" name="Rectangle 104"/>
          <p:cNvSpPr/>
          <p:nvPr/>
        </p:nvSpPr>
        <p:spPr>
          <a:xfrm>
            <a:off x="6228184" y="262704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rgbClr val="FF0000"/>
                </a:solidFill>
                <a:latin typeface="Consolas" pitchFamily="49" charset="0"/>
                <a:cs typeface="Consolas" pitchFamily="49" charset="0"/>
              </a:rPr>
              <a:t>12</a:t>
            </a:r>
          </a:p>
        </p:txBody>
      </p:sp>
    </p:spTree>
    <p:extLst>
      <p:ext uri="{BB962C8B-B14F-4D97-AF65-F5344CB8AC3E}">
        <p14:creationId xmlns:p14="http://schemas.microsoft.com/office/powerpoint/2010/main" val="421741599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76200"/>
            <a:ext cx="8229600" cy="914400"/>
          </a:xfrm>
        </p:spPr>
        <p:txBody>
          <a:bodyPr/>
          <a:lstStyle/>
          <a:p>
            <a:r>
              <a:rPr lang="en-GB" dirty="0"/>
              <a:t>Interrupt: Stacking &amp; </a:t>
            </a:r>
            <a:r>
              <a:rPr lang="en-GB" dirty="0" err="1"/>
              <a:t>Unstacking</a:t>
            </a:r>
            <a:endParaRPr lang="en-GB" baseline="30000" dirty="0"/>
          </a:p>
        </p:txBody>
      </p:sp>
      <p:sp>
        <p:nvSpPr>
          <p:cNvPr id="30" name="Rectangle 29"/>
          <p:cNvSpPr/>
          <p:nvPr/>
        </p:nvSpPr>
        <p:spPr>
          <a:xfrm>
            <a:off x="6228184" y="40672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000000"/>
                </a:solidFill>
              </a:rPr>
              <a:t>0</a:t>
            </a:r>
          </a:p>
        </p:txBody>
      </p:sp>
      <p:sp>
        <p:nvSpPr>
          <p:cNvPr id="31" name="TextBox 30"/>
          <p:cNvSpPr txBox="1"/>
          <p:nvPr/>
        </p:nvSpPr>
        <p:spPr>
          <a:xfrm>
            <a:off x="7524328" y="4067200"/>
            <a:ext cx="1368152" cy="338554"/>
          </a:xfrm>
          <a:prstGeom prst="rect">
            <a:avLst/>
          </a:prstGeom>
          <a:noFill/>
        </p:spPr>
        <p:txBody>
          <a:bodyPr wrap="square" rtlCol="0">
            <a:spAutoFit/>
          </a:bodyPr>
          <a:lstStyle/>
          <a:p>
            <a:pPr algn="ctr"/>
            <a:r>
              <a:rPr lang="en-GB" sz="1600" dirty="0">
                <a:solidFill>
                  <a:srgbClr val="000000"/>
                </a:solidFill>
                <a:latin typeface="Consolas"/>
                <a:cs typeface="Consolas"/>
              </a:rPr>
              <a:t>0x200001E0</a:t>
            </a:r>
          </a:p>
        </p:txBody>
      </p:sp>
      <p:sp>
        <p:nvSpPr>
          <p:cNvPr id="32" name="TextBox 31"/>
          <p:cNvSpPr txBox="1"/>
          <p:nvPr/>
        </p:nvSpPr>
        <p:spPr>
          <a:xfrm>
            <a:off x="7524328" y="4427240"/>
            <a:ext cx="1368152" cy="338554"/>
          </a:xfrm>
          <a:prstGeom prst="rect">
            <a:avLst/>
          </a:prstGeom>
          <a:noFill/>
        </p:spPr>
        <p:txBody>
          <a:bodyPr wrap="square" rtlCol="0">
            <a:spAutoFit/>
          </a:bodyPr>
          <a:lstStyle/>
          <a:p>
            <a:pPr algn="ctr"/>
            <a:r>
              <a:rPr lang="en-GB" sz="1600" dirty="0">
                <a:latin typeface="Consolas"/>
                <a:cs typeface="Consolas"/>
              </a:rPr>
              <a:t>0x200001DC</a:t>
            </a:r>
          </a:p>
        </p:txBody>
      </p:sp>
      <p:sp>
        <p:nvSpPr>
          <p:cNvPr id="33" name="TextBox 32"/>
          <p:cNvSpPr txBox="1"/>
          <p:nvPr/>
        </p:nvSpPr>
        <p:spPr>
          <a:xfrm>
            <a:off x="7524328" y="2987080"/>
            <a:ext cx="1368152" cy="338554"/>
          </a:xfrm>
          <a:prstGeom prst="rect">
            <a:avLst/>
          </a:prstGeom>
          <a:noFill/>
        </p:spPr>
        <p:txBody>
          <a:bodyPr wrap="square" rtlCol="0">
            <a:spAutoFit/>
          </a:bodyPr>
          <a:lstStyle/>
          <a:p>
            <a:pPr algn="ctr"/>
            <a:r>
              <a:rPr lang="en-GB" sz="1600" dirty="0">
                <a:solidFill>
                  <a:srgbClr val="000000"/>
                </a:solidFill>
                <a:latin typeface="Consolas"/>
                <a:cs typeface="Consolas"/>
              </a:rPr>
              <a:t>0x200001EC</a:t>
            </a:r>
          </a:p>
        </p:txBody>
      </p:sp>
      <p:sp>
        <p:nvSpPr>
          <p:cNvPr id="36" name="Rectangle 35"/>
          <p:cNvSpPr/>
          <p:nvPr/>
        </p:nvSpPr>
        <p:spPr>
          <a:xfrm>
            <a:off x="6228184" y="442724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solidFill>
                <a:schemeClr val="tx1"/>
              </a:solidFill>
            </a:endParaRPr>
          </a:p>
        </p:txBody>
      </p:sp>
      <p:sp>
        <p:nvSpPr>
          <p:cNvPr id="37" name="Rectangle 36"/>
          <p:cNvSpPr/>
          <p:nvPr/>
        </p:nvSpPr>
        <p:spPr>
          <a:xfrm>
            <a:off x="6228184" y="298708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000000"/>
                </a:solidFill>
              </a:rPr>
              <a:t>3</a:t>
            </a:r>
          </a:p>
        </p:txBody>
      </p:sp>
      <p:sp>
        <p:nvSpPr>
          <p:cNvPr id="38" name="Rectangle 37"/>
          <p:cNvSpPr/>
          <p:nvPr/>
        </p:nvSpPr>
        <p:spPr>
          <a:xfrm>
            <a:off x="6228184" y="478728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solidFill>
                <a:schemeClr val="tx1"/>
              </a:solidFill>
            </a:endParaRPr>
          </a:p>
        </p:txBody>
      </p:sp>
      <p:sp>
        <p:nvSpPr>
          <p:cNvPr id="39" name="Rectangle 38"/>
          <p:cNvSpPr/>
          <p:nvPr/>
        </p:nvSpPr>
        <p:spPr>
          <a:xfrm>
            <a:off x="6228184" y="370716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000000"/>
                </a:solidFill>
              </a:rPr>
              <a:t>1</a:t>
            </a:r>
          </a:p>
        </p:txBody>
      </p:sp>
      <p:sp>
        <p:nvSpPr>
          <p:cNvPr id="41" name="TextBox 40"/>
          <p:cNvSpPr txBox="1"/>
          <p:nvPr/>
        </p:nvSpPr>
        <p:spPr>
          <a:xfrm>
            <a:off x="7524328" y="3707160"/>
            <a:ext cx="1368152" cy="338554"/>
          </a:xfrm>
          <a:prstGeom prst="rect">
            <a:avLst/>
          </a:prstGeom>
          <a:noFill/>
        </p:spPr>
        <p:txBody>
          <a:bodyPr wrap="square" rtlCol="0">
            <a:spAutoFit/>
          </a:bodyPr>
          <a:lstStyle/>
          <a:p>
            <a:pPr algn="ctr"/>
            <a:r>
              <a:rPr lang="en-GB" sz="1600" dirty="0">
                <a:solidFill>
                  <a:srgbClr val="000000"/>
                </a:solidFill>
                <a:latin typeface="Consolas"/>
                <a:cs typeface="Consolas"/>
              </a:rPr>
              <a:t>0x200001E4</a:t>
            </a:r>
          </a:p>
        </p:txBody>
      </p:sp>
      <p:sp>
        <p:nvSpPr>
          <p:cNvPr id="42" name="TextBox 41"/>
          <p:cNvSpPr txBox="1"/>
          <p:nvPr/>
        </p:nvSpPr>
        <p:spPr>
          <a:xfrm>
            <a:off x="7524328" y="4787280"/>
            <a:ext cx="1368152" cy="338554"/>
          </a:xfrm>
          <a:prstGeom prst="rect">
            <a:avLst/>
          </a:prstGeom>
          <a:noFill/>
        </p:spPr>
        <p:txBody>
          <a:bodyPr wrap="square" rtlCol="0">
            <a:spAutoFit/>
          </a:bodyPr>
          <a:lstStyle/>
          <a:p>
            <a:pPr algn="ctr"/>
            <a:r>
              <a:rPr lang="en-GB" sz="1600" dirty="0">
                <a:latin typeface="Consolas"/>
                <a:cs typeface="Consolas"/>
              </a:rPr>
              <a:t>0x200001D8</a:t>
            </a:r>
          </a:p>
        </p:txBody>
      </p:sp>
      <p:sp>
        <p:nvSpPr>
          <p:cNvPr id="43" name="TextBox 42"/>
          <p:cNvSpPr txBox="1"/>
          <p:nvPr/>
        </p:nvSpPr>
        <p:spPr>
          <a:xfrm>
            <a:off x="7524328" y="5147320"/>
            <a:ext cx="1368152" cy="338554"/>
          </a:xfrm>
          <a:prstGeom prst="rect">
            <a:avLst/>
          </a:prstGeom>
          <a:noFill/>
        </p:spPr>
        <p:txBody>
          <a:bodyPr wrap="square" rtlCol="0">
            <a:spAutoFit/>
          </a:bodyPr>
          <a:lstStyle/>
          <a:p>
            <a:pPr algn="ctr"/>
            <a:r>
              <a:rPr lang="en-GB" sz="1600" dirty="0">
                <a:latin typeface="Consolas"/>
                <a:cs typeface="Consolas"/>
              </a:rPr>
              <a:t>0x200001D4</a:t>
            </a:r>
          </a:p>
        </p:txBody>
      </p:sp>
      <p:sp>
        <p:nvSpPr>
          <p:cNvPr id="44" name="Rectangle 43"/>
          <p:cNvSpPr/>
          <p:nvPr/>
        </p:nvSpPr>
        <p:spPr>
          <a:xfrm>
            <a:off x="6228184" y="120348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solidFill>
                  <a:srgbClr val="000000"/>
                </a:solidFill>
              </a:rPr>
              <a:t>xxxxxxxx</a:t>
            </a:r>
            <a:endParaRPr lang="en-GB" dirty="0">
              <a:solidFill>
                <a:srgbClr val="000000"/>
              </a:solidFill>
            </a:endParaRPr>
          </a:p>
        </p:txBody>
      </p:sp>
      <p:sp>
        <p:nvSpPr>
          <p:cNvPr id="45" name="TextBox 44"/>
          <p:cNvSpPr txBox="1"/>
          <p:nvPr/>
        </p:nvSpPr>
        <p:spPr>
          <a:xfrm>
            <a:off x="7524328" y="1203484"/>
            <a:ext cx="1368152" cy="338554"/>
          </a:xfrm>
          <a:prstGeom prst="rect">
            <a:avLst/>
          </a:prstGeom>
          <a:noFill/>
        </p:spPr>
        <p:txBody>
          <a:bodyPr wrap="square" rtlCol="0">
            <a:spAutoFit/>
          </a:bodyPr>
          <a:lstStyle/>
          <a:p>
            <a:pPr algn="ctr"/>
            <a:r>
              <a:rPr lang="en-GB" sz="1600" dirty="0">
                <a:solidFill>
                  <a:srgbClr val="000000"/>
                </a:solidFill>
                <a:latin typeface="Consolas"/>
                <a:cs typeface="Consolas"/>
              </a:rPr>
              <a:t>0x20000200</a:t>
            </a:r>
          </a:p>
        </p:txBody>
      </p:sp>
      <p:sp>
        <p:nvSpPr>
          <p:cNvPr id="46" name="Rectangle 45"/>
          <p:cNvSpPr/>
          <p:nvPr/>
        </p:nvSpPr>
        <p:spPr>
          <a:xfrm>
            <a:off x="6228184" y="156352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000000"/>
                </a:solidFill>
                <a:latin typeface="Consolas" pitchFamily="49" charset="0"/>
                <a:cs typeface="Consolas" pitchFamily="49" charset="0"/>
              </a:rPr>
              <a:t>0x21000000</a:t>
            </a:r>
            <a:endParaRPr lang="en-GB" sz="1600" dirty="0">
              <a:solidFill>
                <a:srgbClr val="000000"/>
              </a:solidFill>
            </a:endParaRPr>
          </a:p>
        </p:txBody>
      </p:sp>
      <p:sp>
        <p:nvSpPr>
          <p:cNvPr id="48" name="TextBox 47"/>
          <p:cNvSpPr txBox="1"/>
          <p:nvPr/>
        </p:nvSpPr>
        <p:spPr>
          <a:xfrm>
            <a:off x="7524328" y="1563524"/>
            <a:ext cx="1368152" cy="338554"/>
          </a:xfrm>
          <a:prstGeom prst="rect">
            <a:avLst/>
          </a:prstGeom>
          <a:noFill/>
        </p:spPr>
        <p:txBody>
          <a:bodyPr wrap="square" rtlCol="0">
            <a:spAutoFit/>
          </a:bodyPr>
          <a:lstStyle/>
          <a:p>
            <a:pPr algn="ctr"/>
            <a:r>
              <a:rPr lang="en-GB" sz="1600" dirty="0">
                <a:solidFill>
                  <a:srgbClr val="000000"/>
                </a:solidFill>
                <a:latin typeface="Consolas"/>
                <a:cs typeface="Consolas"/>
              </a:rPr>
              <a:t>0x200001FC</a:t>
            </a:r>
          </a:p>
        </p:txBody>
      </p:sp>
      <p:sp>
        <p:nvSpPr>
          <p:cNvPr id="49" name="TextBox 48"/>
          <p:cNvSpPr txBox="1"/>
          <p:nvPr/>
        </p:nvSpPr>
        <p:spPr>
          <a:xfrm>
            <a:off x="7524328" y="1923564"/>
            <a:ext cx="1368152" cy="338554"/>
          </a:xfrm>
          <a:prstGeom prst="rect">
            <a:avLst/>
          </a:prstGeom>
          <a:noFill/>
        </p:spPr>
        <p:txBody>
          <a:bodyPr wrap="square" rtlCol="0">
            <a:spAutoFit/>
          </a:bodyPr>
          <a:lstStyle/>
          <a:p>
            <a:pPr algn="ctr"/>
            <a:r>
              <a:rPr lang="en-GB" sz="1600" dirty="0">
                <a:solidFill>
                  <a:srgbClr val="000000"/>
                </a:solidFill>
                <a:latin typeface="Consolas"/>
                <a:cs typeface="Consolas"/>
              </a:rPr>
              <a:t>0x200001F8</a:t>
            </a:r>
          </a:p>
        </p:txBody>
      </p:sp>
      <p:sp>
        <p:nvSpPr>
          <p:cNvPr id="52" name="TextBox 51"/>
          <p:cNvSpPr txBox="1"/>
          <p:nvPr/>
        </p:nvSpPr>
        <p:spPr>
          <a:xfrm>
            <a:off x="7524328" y="2267000"/>
            <a:ext cx="1368152" cy="338554"/>
          </a:xfrm>
          <a:prstGeom prst="rect">
            <a:avLst/>
          </a:prstGeom>
          <a:noFill/>
        </p:spPr>
        <p:txBody>
          <a:bodyPr wrap="square" rtlCol="0">
            <a:spAutoFit/>
          </a:bodyPr>
          <a:lstStyle/>
          <a:p>
            <a:pPr algn="ctr"/>
            <a:r>
              <a:rPr lang="en-GB" sz="1600" dirty="0">
                <a:solidFill>
                  <a:srgbClr val="000000"/>
                </a:solidFill>
                <a:latin typeface="Consolas"/>
                <a:cs typeface="Consolas"/>
              </a:rPr>
              <a:t>0x200001F4</a:t>
            </a:r>
          </a:p>
        </p:txBody>
      </p:sp>
      <p:sp>
        <p:nvSpPr>
          <p:cNvPr id="53" name="TextBox 52"/>
          <p:cNvSpPr txBox="1"/>
          <p:nvPr/>
        </p:nvSpPr>
        <p:spPr>
          <a:xfrm>
            <a:off x="7524328" y="2627040"/>
            <a:ext cx="1368152" cy="338554"/>
          </a:xfrm>
          <a:prstGeom prst="rect">
            <a:avLst/>
          </a:prstGeom>
          <a:noFill/>
        </p:spPr>
        <p:txBody>
          <a:bodyPr wrap="square" rtlCol="0">
            <a:spAutoFit/>
          </a:bodyPr>
          <a:lstStyle/>
          <a:p>
            <a:pPr algn="ctr"/>
            <a:r>
              <a:rPr lang="en-GB" sz="1600" dirty="0">
                <a:solidFill>
                  <a:srgbClr val="000000"/>
                </a:solidFill>
                <a:latin typeface="Consolas"/>
                <a:cs typeface="Consolas"/>
              </a:rPr>
              <a:t>0x200001F0</a:t>
            </a:r>
          </a:p>
        </p:txBody>
      </p:sp>
      <p:sp>
        <p:nvSpPr>
          <p:cNvPr id="55" name="Rectangle 54"/>
          <p:cNvSpPr/>
          <p:nvPr/>
        </p:nvSpPr>
        <p:spPr>
          <a:xfrm>
            <a:off x="6228184" y="550736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solidFill>
                <a:schemeClr val="tx1"/>
              </a:solidFill>
            </a:endParaRPr>
          </a:p>
        </p:txBody>
      </p:sp>
      <p:sp>
        <p:nvSpPr>
          <p:cNvPr id="56" name="Rectangle 55"/>
          <p:cNvSpPr/>
          <p:nvPr/>
        </p:nvSpPr>
        <p:spPr>
          <a:xfrm>
            <a:off x="6228184" y="334712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000000"/>
                </a:solidFill>
              </a:rPr>
              <a:t>2</a:t>
            </a:r>
          </a:p>
        </p:txBody>
      </p:sp>
      <p:sp>
        <p:nvSpPr>
          <p:cNvPr id="57" name="TextBox 56"/>
          <p:cNvSpPr txBox="1"/>
          <p:nvPr/>
        </p:nvSpPr>
        <p:spPr>
          <a:xfrm>
            <a:off x="7524328" y="3347120"/>
            <a:ext cx="1368152" cy="338554"/>
          </a:xfrm>
          <a:prstGeom prst="rect">
            <a:avLst/>
          </a:prstGeom>
          <a:noFill/>
        </p:spPr>
        <p:txBody>
          <a:bodyPr wrap="square" rtlCol="0">
            <a:spAutoFit/>
          </a:bodyPr>
          <a:lstStyle/>
          <a:p>
            <a:pPr algn="ctr"/>
            <a:r>
              <a:rPr lang="en-GB" sz="1600" dirty="0">
                <a:solidFill>
                  <a:srgbClr val="000000"/>
                </a:solidFill>
                <a:latin typeface="Consolas"/>
                <a:cs typeface="Consolas"/>
              </a:rPr>
              <a:t>0x200001E8</a:t>
            </a:r>
          </a:p>
        </p:txBody>
      </p:sp>
      <p:sp>
        <p:nvSpPr>
          <p:cNvPr id="58" name="TextBox 57"/>
          <p:cNvSpPr txBox="1"/>
          <p:nvPr/>
        </p:nvSpPr>
        <p:spPr>
          <a:xfrm>
            <a:off x="7524328" y="5507360"/>
            <a:ext cx="1368152" cy="338554"/>
          </a:xfrm>
          <a:prstGeom prst="rect">
            <a:avLst/>
          </a:prstGeom>
          <a:noFill/>
        </p:spPr>
        <p:txBody>
          <a:bodyPr wrap="square" rtlCol="0">
            <a:spAutoFit/>
          </a:bodyPr>
          <a:lstStyle/>
          <a:p>
            <a:pPr algn="ctr"/>
            <a:r>
              <a:rPr lang="en-GB" sz="1600" dirty="0">
                <a:latin typeface="Consolas"/>
                <a:cs typeface="Consolas"/>
              </a:rPr>
              <a:t>0x200001D0</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26</a:t>
            </a:fld>
            <a:endParaRPr kumimoji="0" lang="en-US" dirty="0"/>
          </a:p>
        </p:txBody>
      </p:sp>
      <p:sp>
        <p:nvSpPr>
          <p:cNvPr id="76" name="Rectangle 75"/>
          <p:cNvSpPr/>
          <p:nvPr/>
        </p:nvSpPr>
        <p:spPr>
          <a:xfrm>
            <a:off x="4042048" y="121920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Consolas" pitchFamily="49" charset="0"/>
                <a:cs typeface="Consolas" pitchFamily="49" charset="0"/>
              </a:rPr>
              <a:t>0</a:t>
            </a:r>
          </a:p>
        </p:txBody>
      </p:sp>
      <p:sp>
        <p:nvSpPr>
          <p:cNvPr id="77" name="TextBox 76"/>
          <p:cNvSpPr txBox="1"/>
          <p:nvPr/>
        </p:nvSpPr>
        <p:spPr>
          <a:xfrm>
            <a:off x="3618384" y="1219200"/>
            <a:ext cx="576064" cy="369332"/>
          </a:xfrm>
          <a:prstGeom prst="rect">
            <a:avLst/>
          </a:prstGeom>
          <a:noFill/>
        </p:spPr>
        <p:txBody>
          <a:bodyPr wrap="square" rtlCol="0">
            <a:spAutoFit/>
          </a:bodyPr>
          <a:lstStyle/>
          <a:p>
            <a:r>
              <a:rPr lang="en-GB" dirty="0">
                <a:latin typeface="Consolas" pitchFamily="49" charset="0"/>
                <a:cs typeface="Consolas" pitchFamily="49" charset="0"/>
              </a:rPr>
              <a:t>R0</a:t>
            </a:r>
          </a:p>
        </p:txBody>
      </p:sp>
      <p:sp>
        <p:nvSpPr>
          <p:cNvPr id="78" name="Rectangle 77"/>
          <p:cNvSpPr/>
          <p:nvPr/>
        </p:nvSpPr>
        <p:spPr>
          <a:xfrm>
            <a:off x="4042048" y="157924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Consolas" pitchFamily="49" charset="0"/>
                <a:cs typeface="Consolas" pitchFamily="49" charset="0"/>
              </a:rPr>
              <a:t>1</a:t>
            </a:r>
          </a:p>
        </p:txBody>
      </p:sp>
      <p:sp>
        <p:nvSpPr>
          <p:cNvPr id="79" name="TextBox 78"/>
          <p:cNvSpPr txBox="1"/>
          <p:nvPr/>
        </p:nvSpPr>
        <p:spPr>
          <a:xfrm>
            <a:off x="3618384" y="1579240"/>
            <a:ext cx="576064" cy="369332"/>
          </a:xfrm>
          <a:prstGeom prst="rect">
            <a:avLst/>
          </a:prstGeom>
          <a:noFill/>
        </p:spPr>
        <p:txBody>
          <a:bodyPr wrap="square" rtlCol="0">
            <a:spAutoFit/>
          </a:bodyPr>
          <a:lstStyle/>
          <a:p>
            <a:r>
              <a:rPr lang="en-GB" dirty="0">
                <a:latin typeface="Consolas" pitchFamily="49" charset="0"/>
                <a:cs typeface="Consolas" pitchFamily="49" charset="0"/>
              </a:rPr>
              <a:t>R1</a:t>
            </a:r>
          </a:p>
        </p:txBody>
      </p:sp>
      <p:sp>
        <p:nvSpPr>
          <p:cNvPr id="83" name="Rectangle 82"/>
          <p:cNvSpPr/>
          <p:nvPr/>
        </p:nvSpPr>
        <p:spPr>
          <a:xfrm>
            <a:off x="4042048" y="193928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Consolas" pitchFamily="49" charset="0"/>
                <a:cs typeface="Consolas" pitchFamily="49" charset="0"/>
              </a:rPr>
              <a:t>2</a:t>
            </a:r>
          </a:p>
        </p:txBody>
      </p:sp>
      <p:sp>
        <p:nvSpPr>
          <p:cNvPr id="84" name="TextBox 83"/>
          <p:cNvSpPr txBox="1"/>
          <p:nvPr/>
        </p:nvSpPr>
        <p:spPr>
          <a:xfrm>
            <a:off x="3618384" y="1939280"/>
            <a:ext cx="576064" cy="369332"/>
          </a:xfrm>
          <a:prstGeom prst="rect">
            <a:avLst/>
          </a:prstGeom>
          <a:noFill/>
        </p:spPr>
        <p:txBody>
          <a:bodyPr wrap="square" rtlCol="0">
            <a:spAutoFit/>
          </a:bodyPr>
          <a:lstStyle/>
          <a:p>
            <a:r>
              <a:rPr lang="en-GB" dirty="0">
                <a:latin typeface="Consolas" pitchFamily="49" charset="0"/>
                <a:cs typeface="Consolas" pitchFamily="49" charset="0"/>
              </a:rPr>
              <a:t>R2</a:t>
            </a:r>
          </a:p>
        </p:txBody>
      </p:sp>
      <p:sp>
        <p:nvSpPr>
          <p:cNvPr id="85" name="Rectangle 84"/>
          <p:cNvSpPr/>
          <p:nvPr/>
        </p:nvSpPr>
        <p:spPr>
          <a:xfrm>
            <a:off x="4042048" y="229932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Consolas" pitchFamily="49" charset="0"/>
                <a:cs typeface="Consolas" pitchFamily="49" charset="0"/>
              </a:rPr>
              <a:t>4</a:t>
            </a:r>
          </a:p>
        </p:txBody>
      </p:sp>
      <p:sp>
        <p:nvSpPr>
          <p:cNvPr id="86" name="TextBox 85"/>
          <p:cNvSpPr txBox="1"/>
          <p:nvPr/>
        </p:nvSpPr>
        <p:spPr>
          <a:xfrm>
            <a:off x="3618384" y="2299320"/>
            <a:ext cx="576064" cy="369332"/>
          </a:xfrm>
          <a:prstGeom prst="rect">
            <a:avLst/>
          </a:prstGeom>
          <a:noFill/>
        </p:spPr>
        <p:txBody>
          <a:bodyPr wrap="square" rtlCol="0">
            <a:spAutoFit/>
          </a:bodyPr>
          <a:lstStyle/>
          <a:p>
            <a:r>
              <a:rPr lang="en-GB" dirty="0">
                <a:latin typeface="Consolas" pitchFamily="49" charset="0"/>
                <a:cs typeface="Consolas" pitchFamily="49" charset="0"/>
              </a:rPr>
              <a:t>R3</a:t>
            </a:r>
          </a:p>
        </p:txBody>
      </p:sp>
      <p:sp>
        <p:nvSpPr>
          <p:cNvPr id="91" name="Rectangle 90"/>
          <p:cNvSpPr/>
          <p:nvPr/>
        </p:nvSpPr>
        <p:spPr>
          <a:xfrm>
            <a:off x="4042048" y="4071228"/>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latin typeface="Consolas" pitchFamily="49" charset="0"/>
                <a:cs typeface="Consolas" pitchFamily="49" charset="0"/>
              </a:rPr>
              <a:t>0x08000020</a:t>
            </a:r>
            <a:endParaRPr lang="en-GB" dirty="0">
              <a:solidFill>
                <a:srgbClr val="FF0000"/>
              </a:solidFill>
              <a:latin typeface="Consolas" pitchFamily="49" charset="0"/>
              <a:cs typeface="Consolas" pitchFamily="49" charset="0"/>
            </a:endParaRPr>
          </a:p>
        </p:txBody>
      </p:sp>
      <p:sp>
        <p:nvSpPr>
          <p:cNvPr id="92" name="TextBox 91"/>
          <p:cNvSpPr txBox="1"/>
          <p:nvPr/>
        </p:nvSpPr>
        <p:spPr>
          <a:xfrm>
            <a:off x="2971800" y="4071228"/>
            <a:ext cx="1066800" cy="369332"/>
          </a:xfrm>
          <a:prstGeom prst="rect">
            <a:avLst/>
          </a:prstGeom>
          <a:noFill/>
        </p:spPr>
        <p:txBody>
          <a:bodyPr wrap="square" rtlCol="0">
            <a:spAutoFit/>
          </a:bodyPr>
          <a:lstStyle/>
          <a:p>
            <a:r>
              <a:rPr lang="en-GB" dirty="0">
                <a:latin typeface="Consolas" pitchFamily="49" charset="0"/>
                <a:cs typeface="Consolas" pitchFamily="49" charset="0"/>
              </a:rPr>
              <a:t>R15(PC)</a:t>
            </a:r>
          </a:p>
        </p:txBody>
      </p:sp>
      <p:sp>
        <p:nvSpPr>
          <p:cNvPr id="93" name="Rectangle 92"/>
          <p:cNvSpPr/>
          <p:nvPr/>
        </p:nvSpPr>
        <p:spPr>
          <a:xfrm>
            <a:off x="4042048" y="4812268"/>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Consolas" pitchFamily="49" charset="0"/>
                <a:cs typeface="Consolas" pitchFamily="49" charset="0"/>
              </a:rPr>
              <a:t>0x21000000</a:t>
            </a:r>
            <a:endParaRPr lang="en-GB" dirty="0">
              <a:solidFill>
                <a:schemeClr val="tx1"/>
              </a:solidFill>
              <a:latin typeface="Consolas" pitchFamily="49" charset="0"/>
              <a:cs typeface="Consolas" pitchFamily="49" charset="0"/>
            </a:endParaRPr>
          </a:p>
        </p:txBody>
      </p:sp>
      <p:sp>
        <p:nvSpPr>
          <p:cNvPr id="94" name="TextBox 93"/>
          <p:cNvSpPr txBox="1"/>
          <p:nvPr/>
        </p:nvSpPr>
        <p:spPr>
          <a:xfrm>
            <a:off x="3276600" y="4812268"/>
            <a:ext cx="762000" cy="369332"/>
          </a:xfrm>
          <a:prstGeom prst="rect">
            <a:avLst/>
          </a:prstGeom>
          <a:noFill/>
        </p:spPr>
        <p:txBody>
          <a:bodyPr wrap="square" rtlCol="0">
            <a:spAutoFit/>
          </a:bodyPr>
          <a:lstStyle/>
          <a:p>
            <a:pPr algn="r"/>
            <a:r>
              <a:rPr lang="en-GB" dirty="0" err="1">
                <a:latin typeface="Consolas" pitchFamily="49" charset="0"/>
                <a:cs typeface="Consolas" pitchFamily="49" charset="0"/>
              </a:rPr>
              <a:t>xPSR</a:t>
            </a:r>
            <a:endParaRPr lang="en-GB" dirty="0">
              <a:latin typeface="Consolas" pitchFamily="49" charset="0"/>
              <a:cs typeface="Consolas" pitchFamily="49" charset="0"/>
            </a:endParaRPr>
          </a:p>
        </p:txBody>
      </p:sp>
      <p:sp>
        <p:nvSpPr>
          <p:cNvPr id="95" name="Rectangle 94"/>
          <p:cNvSpPr/>
          <p:nvPr/>
        </p:nvSpPr>
        <p:spPr>
          <a:xfrm>
            <a:off x="4042048" y="5269468"/>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00FF"/>
                </a:solidFill>
                <a:latin typeface="Consolas" pitchFamily="49" charset="0"/>
                <a:cs typeface="Consolas" pitchFamily="49" charset="0"/>
              </a:rPr>
              <a:t>0x200001E0</a:t>
            </a:r>
            <a:endParaRPr lang="en-GB" dirty="0">
              <a:solidFill>
                <a:srgbClr val="0000FF"/>
              </a:solidFill>
              <a:latin typeface="Consolas" pitchFamily="49" charset="0"/>
              <a:cs typeface="Consolas" pitchFamily="49" charset="0"/>
            </a:endParaRPr>
          </a:p>
        </p:txBody>
      </p:sp>
      <p:sp>
        <p:nvSpPr>
          <p:cNvPr id="96" name="TextBox 95"/>
          <p:cNvSpPr txBox="1"/>
          <p:nvPr/>
        </p:nvSpPr>
        <p:spPr>
          <a:xfrm>
            <a:off x="3276600" y="5269468"/>
            <a:ext cx="762000" cy="369332"/>
          </a:xfrm>
          <a:prstGeom prst="rect">
            <a:avLst/>
          </a:prstGeom>
          <a:noFill/>
        </p:spPr>
        <p:txBody>
          <a:bodyPr wrap="square" rtlCol="0">
            <a:spAutoFit/>
          </a:bodyPr>
          <a:lstStyle/>
          <a:p>
            <a:pPr algn="r"/>
            <a:r>
              <a:rPr lang="en-GB" dirty="0">
                <a:latin typeface="Consolas" pitchFamily="49" charset="0"/>
                <a:cs typeface="Consolas" pitchFamily="49" charset="0"/>
              </a:rPr>
              <a:t>MSP</a:t>
            </a:r>
          </a:p>
        </p:txBody>
      </p:sp>
      <p:sp>
        <p:nvSpPr>
          <p:cNvPr id="97" name="Rectangle 96"/>
          <p:cNvSpPr/>
          <p:nvPr/>
        </p:nvSpPr>
        <p:spPr>
          <a:xfrm>
            <a:off x="4042048" y="5726668"/>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Consolas" pitchFamily="49" charset="0"/>
                <a:cs typeface="Consolas" pitchFamily="49" charset="0"/>
              </a:rPr>
              <a:t>0x00000000</a:t>
            </a:r>
            <a:endParaRPr lang="en-GB" dirty="0">
              <a:solidFill>
                <a:schemeClr val="tx1"/>
              </a:solidFill>
              <a:latin typeface="Consolas" pitchFamily="49" charset="0"/>
              <a:cs typeface="Consolas" pitchFamily="49" charset="0"/>
            </a:endParaRPr>
          </a:p>
        </p:txBody>
      </p:sp>
      <p:sp>
        <p:nvSpPr>
          <p:cNvPr id="98" name="TextBox 97"/>
          <p:cNvSpPr txBox="1"/>
          <p:nvPr/>
        </p:nvSpPr>
        <p:spPr>
          <a:xfrm>
            <a:off x="3276600" y="5726668"/>
            <a:ext cx="762000" cy="369332"/>
          </a:xfrm>
          <a:prstGeom prst="rect">
            <a:avLst/>
          </a:prstGeom>
          <a:noFill/>
        </p:spPr>
        <p:txBody>
          <a:bodyPr wrap="square" rtlCol="0">
            <a:spAutoFit/>
          </a:bodyPr>
          <a:lstStyle/>
          <a:p>
            <a:pPr algn="r"/>
            <a:r>
              <a:rPr lang="en-GB" dirty="0">
                <a:latin typeface="Consolas" pitchFamily="49" charset="0"/>
                <a:cs typeface="Consolas" pitchFamily="49" charset="0"/>
              </a:rPr>
              <a:t>PSP</a:t>
            </a:r>
          </a:p>
        </p:txBody>
      </p:sp>
      <p:sp>
        <p:nvSpPr>
          <p:cNvPr id="99" name="Rectangle 98"/>
          <p:cNvSpPr/>
          <p:nvPr/>
        </p:nvSpPr>
        <p:spPr>
          <a:xfrm>
            <a:off x="4042048" y="2659618"/>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b="1" dirty="0">
                <a:solidFill>
                  <a:srgbClr val="FF0000"/>
                </a:solidFill>
                <a:latin typeface="Consolas" pitchFamily="49" charset="0"/>
                <a:cs typeface="Consolas" pitchFamily="49" charset="0"/>
              </a:rPr>
              <a:t>5</a:t>
            </a:r>
          </a:p>
        </p:txBody>
      </p:sp>
      <p:sp>
        <p:nvSpPr>
          <p:cNvPr id="100" name="TextBox 99"/>
          <p:cNvSpPr txBox="1"/>
          <p:nvPr/>
        </p:nvSpPr>
        <p:spPr>
          <a:xfrm>
            <a:off x="3618384" y="2659618"/>
            <a:ext cx="576064" cy="369332"/>
          </a:xfrm>
          <a:prstGeom prst="rect">
            <a:avLst/>
          </a:prstGeom>
          <a:noFill/>
        </p:spPr>
        <p:txBody>
          <a:bodyPr wrap="square" rtlCol="0">
            <a:spAutoFit/>
          </a:bodyPr>
          <a:lstStyle/>
          <a:p>
            <a:r>
              <a:rPr lang="en-GB" dirty="0">
                <a:latin typeface="Consolas" pitchFamily="49" charset="0"/>
                <a:cs typeface="Consolas" pitchFamily="49" charset="0"/>
              </a:rPr>
              <a:t>R4</a:t>
            </a:r>
          </a:p>
        </p:txBody>
      </p:sp>
      <p:sp>
        <p:nvSpPr>
          <p:cNvPr id="101" name="Rectangle 100"/>
          <p:cNvSpPr/>
          <p:nvPr/>
        </p:nvSpPr>
        <p:spPr>
          <a:xfrm>
            <a:off x="6226175" y="586931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solidFill>
                <a:schemeClr val="tx1"/>
              </a:solidFill>
            </a:endParaRPr>
          </a:p>
        </p:txBody>
      </p:sp>
      <p:sp>
        <p:nvSpPr>
          <p:cNvPr id="102" name="TextBox 101"/>
          <p:cNvSpPr txBox="1"/>
          <p:nvPr/>
        </p:nvSpPr>
        <p:spPr>
          <a:xfrm>
            <a:off x="7522319" y="5869310"/>
            <a:ext cx="1368152" cy="338554"/>
          </a:xfrm>
          <a:prstGeom prst="rect">
            <a:avLst/>
          </a:prstGeom>
          <a:noFill/>
        </p:spPr>
        <p:txBody>
          <a:bodyPr wrap="square" rtlCol="0">
            <a:spAutoFit/>
          </a:bodyPr>
          <a:lstStyle/>
          <a:p>
            <a:pPr algn="ctr"/>
            <a:r>
              <a:rPr lang="en-GB" sz="1600" dirty="0">
                <a:latin typeface="Consolas"/>
                <a:cs typeface="Consolas"/>
              </a:rPr>
              <a:t>0x200001CF</a:t>
            </a:r>
          </a:p>
        </p:txBody>
      </p:sp>
      <p:sp>
        <p:nvSpPr>
          <p:cNvPr id="103" name="Rectangle 102"/>
          <p:cNvSpPr/>
          <p:nvPr/>
        </p:nvSpPr>
        <p:spPr>
          <a:xfrm>
            <a:off x="6229350" y="51435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solidFill>
                <a:schemeClr val="tx1"/>
              </a:solidFill>
            </a:endParaRPr>
          </a:p>
        </p:txBody>
      </p:sp>
      <p:cxnSp>
        <p:nvCxnSpPr>
          <p:cNvPr id="104" name="Straight Connector 103"/>
          <p:cNvCxnSpPr>
            <a:endCxn id="30" idx="1"/>
          </p:cNvCxnSpPr>
          <p:nvPr/>
        </p:nvCxnSpPr>
        <p:spPr>
          <a:xfrm rot="5400000" flipH="1" flipV="1">
            <a:off x="5263102" y="4478138"/>
            <a:ext cx="1196000" cy="734164"/>
          </a:xfrm>
          <a:prstGeom prst="line">
            <a:avLst/>
          </a:prstGeom>
          <a:ln>
            <a:solidFill>
              <a:srgbClr val="3366FF"/>
            </a:solidFill>
            <a:tailEnd type="arrow" w="lg"/>
          </a:ln>
        </p:spPr>
        <p:style>
          <a:lnRef idx="2">
            <a:schemeClr val="accent1"/>
          </a:lnRef>
          <a:fillRef idx="0">
            <a:schemeClr val="accent1"/>
          </a:fillRef>
          <a:effectRef idx="1">
            <a:schemeClr val="accent1"/>
          </a:effectRef>
          <a:fontRef idx="minor">
            <a:schemeClr val="tx1"/>
          </a:fontRef>
        </p:style>
      </p:cxnSp>
      <p:sp>
        <p:nvSpPr>
          <p:cNvPr id="123" name="Content Placeholder 3"/>
          <p:cNvSpPr>
            <a:spLocks noGrp="1"/>
          </p:cNvSpPr>
          <p:nvPr>
            <p:ph sz="half" idx="1"/>
          </p:nvPr>
        </p:nvSpPr>
        <p:spPr>
          <a:xfrm>
            <a:off x="63500" y="1295400"/>
            <a:ext cx="2971800" cy="4953000"/>
          </a:xfrm>
        </p:spPr>
        <p:style>
          <a:lnRef idx="2">
            <a:schemeClr val="accent1"/>
          </a:lnRef>
          <a:fillRef idx="1">
            <a:schemeClr val="lt1"/>
          </a:fillRef>
          <a:effectRef idx="0">
            <a:schemeClr val="accent1"/>
          </a:effectRef>
          <a:fontRef idx="minor">
            <a:schemeClr val="dk1"/>
          </a:fontRef>
        </p:style>
        <p:txBody>
          <a:bodyPr>
            <a:noAutofit/>
          </a:bodyPr>
          <a:lstStyle/>
          <a:p>
            <a:pPr>
              <a:buNone/>
            </a:pPr>
            <a:r>
              <a:rPr lang="en-GB" sz="1500" b="1" dirty="0">
                <a:solidFill>
                  <a:srgbClr val="000000"/>
                </a:solidFill>
                <a:latin typeface="Courier New" pitchFamily="49" charset="0"/>
                <a:cs typeface="Courier New" pitchFamily="49" charset="0"/>
              </a:rPr>
              <a:t>__main PROC</a:t>
            </a:r>
          </a:p>
          <a:p>
            <a:pPr>
              <a:buNone/>
            </a:pPr>
            <a:r>
              <a:rPr lang="en-GB" sz="1500" b="1" dirty="0">
                <a:solidFill>
                  <a:srgbClr val="000000"/>
                </a:solidFill>
                <a:latin typeface="Courier New" pitchFamily="49" charset="0"/>
                <a:cs typeface="Courier New" pitchFamily="49" charset="0"/>
              </a:rPr>
              <a:t>  …</a:t>
            </a:r>
          </a:p>
          <a:p>
            <a:pPr>
              <a:buNone/>
            </a:pPr>
            <a:r>
              <a:rPr lang="en-GB" sz="1500" b="1" dirty="0">
                <a:solidFill>
                  <a:srgbClr val="FF0000"/>
                </a:solidFill>
                <a:latin typeface="Courier New" pitchFamily="49" charset="0"/>
                <a:cs typeface="Courier New" pitchFamily="49" charset="0"/>
              </a:rPr>
              <a:t>  MOV r3,#0</a:t>
            </a:r>
          </a:p>
          <a:p>
            <a:pPr>
              <a:buNone/>
            </a:pPr>
            <a:r>
              <a:rPr lang="en-GB" sz="1500" b="1" dirty="0">
                <a:solidFill>
                  <a:srgbClr val="000000"/>
                </a:solidFill>
                <a:latin typeface="Courier New" pitchFamily="49" charset="0"/>
                <a:cs typeface="Courier New" pitchFamily="49" charset="0"/>
              </a:rPr>
              <a:t>  …</a:t>
            </a:r>
          </a:p>
          <a:p>
            <a:pPr>
              <a:buNone/>
            </a:pPr>
            <a:r>
              <a:rPr lang="en-GB" sz="1500" b="1" dirty="0">
                <a:solidFill>
                  <a:srgbClr val="000000"/>
                </a:solidFill>
                <a:latin typeface="Courier New" pitchFamily="49" charset="0"/>
                <a:cs typeface="Courier New" pitchFamily="49" charset="0"/>
              </a:rPr>
              <a:t>  ENDP</a:t>
            </a:r>
          </a:p>
          <a:p>
            <a:pPr>
              <a:buNone/>
            </a:pPr>
            <a:endParaRPr lang="en-GB" sz="1500" b="1" dirty="0">
              <a:solidFill>
                <a:srgbClr val="000000"/>
              </a:solidFill>
              <a:latin typeface="Courier New" pitchFamily="49" charset="0"/>
              <a:cs typeface="Courier New" pitchFamily="49" charset="0"/>
            </a:endParaRPr>
          </a:p>
          <a:p>
            <a:pPr>
              <a:buNone/>
            </a:pPr>
            <a:r>
              <a:rPr lang="en-US" sz="1500" b="1" dirty="0" err="1">
                <a:solidFill>
                  <a:srgbClr val="3366FF"/>
                </a:solidFill>
                <a:latin typeface="Courier New" pitchFamily="49" charset="0"/>
                <a:cs typeface="Courier New" pitchFamily="49" charset="0"/>
              </a:rPr>
              <a:t>SysTick_Handler</a:t>
            </a:r>
            <a:r>
              <a:rPr lang="en-US" sz="1500" b="1" dirty="0">
                <a:solidFill>
                  <a:srgbClr val="000000"/>
                </a:solidFill>
                <a:latin typeface="Courier New" pitchFamily="49" charset="0"/>
                <a:cs typeface="Courier New" pitchFamily="49" charset="0"/>
              </a:rPr>
              <a:t> PROC</a:t>
            </a:r>
          </a:p>
          <a:p>
            <a:pPr>
              <a:buNone/>
            </a:pPr>
            <a:r>
              <a:rPr lang="en-US" sz="1500" b="1" dirty="0">
                <a:solidFill>
                  <a:srgbClr val="000000"/>
                </a:solidFill>
                <a:latin typeface="Courier New" pitchFamily="49" charset="0"/>
                <a:cs typeface="Courier New" pitchFamily="49" charset="0"/>
              </a:rPr>
              <a:t>  EXPORT </a:t>
            </a:r>
            <a:r>
              <a:rPr lang="en-US" sz="1500" b="1" dirty="0" err="1">
                <a:solidFill>
                  <a:srgbClr val="000000"/>
                </a:solidFill>
                <a:latin typeface="Courier New" pitchFamily="49" charset="0"/>
                <a:cs typeface="Courier New" pitchFamily="49" charset="0"/>
              </a:rPr>
              <a:t>SysTick_Handler</a:t>
            </a:r>
            <a:endParaRPr lang="en-US" sz="1500" b="1" dirty="0">
              <a:solidFill>
                <a:srgbClr val="000000"/>
              </a:solidFill>
              <a:latin typeface="Courier New" pitchFamily="49" charset="0"/>
              <a:cs typeface="Courier New" pitchFamily="49" charset="0"/>
            </a:endParaRPr>
          </a:p>
          <a:p>
            <a:pPr>
              <a:buNone/>
            </a:pPr>
            <a:r>
              <a:rPr lang="en-US" sz="1500" b="1" dirty="0">
                <a:solidFill>
                  <a:srgbClr val="000000"/>
                </a:solidFill>
                <a:latin typeface="Courier New" pitchFamily="49" charset="0"/>
                <a:cs typeface="Courier New" pitchFamily="49" charset="0"/>
              </a:rPr>
              <a:t>  ADD r3, #1</a:t>
            </a:r>
          </a:p>
          <a:p>
            <a:pPr>
              <a:buNone/>
            </a:pPr>
            <a:r>
              <a:rPr lang="en-US" sz="1500" b="1" dirty="0">
                <a:solidFill>
                  <a:srgbClr val="000000"/>
                </a:solidFill>
                <a:latin typeface="Courier New" pitchFamily="49" charset="0"/>
                <a:cs typeface="Courier New" pitchFamily="49" charset="0"/>
              </a:rPr>
              <a:t>  ADD r4, #1</a:t>
            </a:r>
          </a:p>
          <a:p>
            <a:pPr>
              <a:buNone/>
            </a:pPr>
            <a:r>
              <a:rPr lang="en-US" sz="1500" b="1" dirty="0">
                <a:solidFill>
                  <a:srgbClr val="000000"/>
                </a:solidFill>
                <a:latin typeface="Courier New" pitchFamily="49" charset="0"/>
                <a:cs typeface="Courier New" pitchFamily="49" charset="0"/>
              </a:rPr>
              <a:t>  BX  </a:t>
            </a:r>
            <a:r>
              <a:rPr lang="en-US" sz="1500" b="1" dirty="0" err="1">
                <a:solidFill>
                  <a:srgbClr val="000000"/>
                </a:solidFill>
                <a:latin typeface="Courier New" pitchFamily="49" charset="0"/>
                <a:cs typeface="Courier New" pitchFamily="49" charset="0"/>
              </a:rPr>
              <a:t>lr</a:t>
            </a:r>
            <a:endParaRPr lang="en-US" sz="1500" b="1" dirty="0">
              <a:solidFill>
                <a:srgbClr val="000000"/>
              </a:solidFill>
              <a:latin typeface="Courier New" pitchFamily="49" charset="0"/>
              <a:cs typeface="Courier New" pitchFamily="49" charset="0"/>
            </a:endParaRPr>
          </a:p>
          <a:p>
            <a:pPr>
              <a:buNone/>
            </a:pPr>
            <a:r>
              <a:rPr lang="en-US" sz="1500" b="1" dirty="0">
                <a:solidFill>
                  <a:srgbClr val="000000"/>
                </a:solidFill>
                <a:latin typeface="Courier New" pitchFamily="49" charset="0"/>
                <a:cs typeface="Courier New" pitchFamily="49" charset="0"/>
              </a:rPr>
              <a:t>  ENDP</a:t>
            </a:r>
            <a:endParaRPr lang="en-GB" sz="1500" b="1" dirty="0">
              <a:solidFill>
                <a:srgbClr val="000000"/>
              </a:solidFill>
              <a:latin typeface="Courier New" pitchFamily="49" charset="0"/>
              <a:cs typeface="Courier New" pitchFamily="49" charset="0"/>
            </a:endParaRPr>
          </a:p>
          <a:p>
            <a:pPr>
              <a:buNone/>
            </a:pPr>
            <a:r>
              <a:rPr lang="en-GB" sz="1500" b="1" dirty="0">
                <a:solidFill>
                  <a:srgbClr val="000000"/>
                </a:solidFill>
                <a:latin typeface="Courier New" pitchFamily="49" charset="0"/>
                <a:cs typeface="Courier New" pitchFamily="49" charset="0"/>
              </a:rPr>
              <a:t>  </a:t>
            </a:r>
          </a:p>
        </p:txBody>
      </p:sp>
      <p:cxnSp>
        <p:nvCxnSpPr>
          <p:cNvPr id="124" name="Straight Connector 123"/>
          <p:cNvCxnSpPr>
            <a:cxnSpLocks/>
          </p:cNvCxnSpPr>
          <p:nvPr/>
        </p:nvCxnSpPr>
        <p:spPr>
          <a:xfrm rot="10800000" flipV="1">
            <a:off x="1295400" y="1752600"/>
            <a:ext cx="304800" cy="228600"/>
          </a:xfrm>
          <a:prstGeom prst="line">
            <a:avLst/>
          </a:prstGeom>
          <a:ln>
            <a:solidFill>
              <a:srgbClr val="FF0000"/>
            </a:solidFill>
            <a:tailEnd type="arrow" w="lg"/>
          </a:ln>
        </p:spPr>
        <p:style>
          <a:lnRef idx="2">
            <a:schemeClr val="accent1"/>
          </a:lnRef>
          <a:fillRef idx="0">
            <a:schemeClr val="accent1"/>
          </a:fillRef>
          <a:effectRef idx="1">
            <a:schemeClr val="accent1"/>
          </a:effectRef>
          <a:fontRef idx="minor">
            <a:schemeClr val="tx1"/>
          </a:fontRef>
        </p:style>
      </p:cxnSp>
      <p:sp>
        <p:nvSpPr>
          <p:cNvPr id="125" name="TextBox 124"/>
          <p:cNvSpPr txBox="1"/>
          <p:nvPr/>
        </p:nvSpPr>
        <p:spPr>
          <a:xfrm>
            <a:off x="1143000" y="1490246"/>
            <a:ext cx="2057400" cy="338554"/>
          </a:xfrm>
          <a:prstGeom prst="rect">
            <a:avLst/>
          </a:prstGeom>
          <a:noFill/>
        </p:spPr>
        <p:txBody>
          <a:bodyPr wrap="square" rtlCol="0">
            <a:spAutoFit/>
          </a:bodyPr>
          <a:lstStyle/>
          <a:p>
            <a:r>
              <a:rPr lang="en-US" sz="1600" dirty="0" err="1">
                <a:solidFill>
                  <a:srgbClr val="FF0000"/>
                </a:solidFill>
              </a:rPr>
              <a:t>addr</a:t>
            </a:r>
            <a:r>
              <a:rPr lang="en-US" sz="1600" dirty="0">
                <a:solidFill>
                  <a:srgbClr val="FF0000"/>
                </a:solidFill>
              </a:rPr>
              <a:t> = </a:t>
            </a:r>
            <a:r>
              <a:rPr lang="en-US" sz="1600" dirty="0">
                <a:solidFill>
                  <a:srgbClr val="FF0000"/>
                </a:solidFill>
                <a:latin typeface="Consolas"/>
                <a:cs typeface="Consolas"/>
              </a:rPr>
              <a:t>0x08000044</a:t>
            </a:r>
          </a:p>
        </p:txBody>
      </p:sp>
      <p:cxnSp>
        <p:nvCxnSpPr>
          <p:cNvPr id="126" name="Straight Connector 125"/>
          <p:cNvCxnSpPr>
            <a:cxnSpLocks/>
          </p:cNvCxnSpPr>
          <p:nvPr/>
        </p:nvCxnSpPr>
        <p:spPr>
          <a:xfrm rot="5400000">
            <a:off x="824498" y="2894597"/>
            <a:ext cx="306805" cy="304800"/>
          </a:xfrm>
          <a:prstGeom prst="line">
            <a:avLst/>
          </a:prstGeom>
          <a:ln>
            <a:solidFill>
              <a:srgbClr val="0000FF"/>
            </a:solidFill>
            <a:tailEnd type="arrow" w="lg"/>
          </a:ln>
        </p:spPr>
        <p:style>
          <a:lnRef idx="2">
            <a:schemeClr val="accent1"/>
          </a:lnRef>
          <a:fillRef idx="0">
            <a:schemeClr val="accent1"/>
          </a:fillRef>
          <a:effectRef idx="1">
            <a:schemeClr val="accent1"/>
          </a:effectRef>
          <a:fontRef idx="minor">
            <a:schemeClr val="tx1"/>
          </a:fontRef>
        </p:style>
      </p:cxnSp>
      <p:sp>
        <p:nvSpPr>
          <p:cNvPr id="127" name="TextBox 126"/>
          <p:cNvSpPr txBox="1"/>
          <p:nvPr/>
        </p:nvSpPr>
        <p:spPr>
          <a:xfrm>
            <a:off x="1143000" y="2709446"/>
            <a:ext cx="2120900" cy="338554"/>
          </a:xfrm>
          <a:prstGeom prst="rect">
            <a:avLst/>
          </a:prstGeom>
          <a:noFill/>
        </p:spPr>
        <p:txBody>
          <a:bodyPr wrap="square" rtlCol="0">
            <a:spAutoFit/>
          </a:bodyPr>
          <a:lstStyle/>
          <a:p>
            <a:r>
              <a:rPr lang="en-US" sz="1600" dirty="0" err="1">
                <a:solidFill>
                  <a:srgbClr val="3366FF"/>
                </a:solidFill>
              </a:rPr>
              <a:t>addr</a:t>
            </a:r>
            <a:r>
              <a:rPr lang="en-US" sz="1600" dirty="0">
                <a:solidFill>
                  <a:srgbClr val="3366FF"/>
                </a:solidFill>
              </a:rPr>
              <a:t> = </a:t>
            </a:r>
            <a:r>
              <a:rPr lang="en-US" sz="1600" dirty="0">
                <a:solidFill>
                  <a:srgbClr val="3366FF"/>
                </a:solidFill>
                <a:latin typeface="Consolas"/>
                <a:cs typeface="Consolas"/>
              </a:rPr>
              <a:t>0x0800001C</a:t>
            </a:r>
          </a:p>
        </p:txBody>
      </p:sp>
      <p:sp>
        <p:nvSpPr>
          <p:cNvPr id="129" name="TextBox 128"/>
          <p:cNvSpPr txBox="1"/>
          <p:nvPr/>
        </p:nvSpPr>
        <p:spPr>
          <a:xfrm>
            <a:off x="6248400" y="6183868"/>
            <a:ext cx="1219200" cy="369332"/>
          </a:xfrm>
          <a:prstGeom prst="rect">
            <a:avLst/>
          </a:prstGeom>
          <a:noFill/>
        </p:spPr>
        <p:txBody>
          <a:bodyPr wrap="square" rtlCol="0">
            <a:spAutoFit/>
          </a:bodyPr>
          <a:lstStyle/>
          <a:p>
            <a:pPr algn="ctr"/>
            <a:r>
              <a:rPr lang="en-GB" dirty="0">
                <a:latin typeface="Consolas" pitchFamily="49" charset="0"/>
                <a:cs typeface="Consolas" pitchFamily="49" charset="0"/>
              </a:rPr>
              <a:t>Memory</a:t>
            </a:r>
          </a:p>
        </p:txBody>
      </p:sp>
      <p:sp>
        <p:nvSpPr>
          <p:cNvPr id="130" name="TextBox 129"/>
          <p:cNvSpPr txBox="1"/>
          <p:nvPr/>
        </p:nvSpPr>
        <p:spPr>
          <a:xfrm>
            <a:off x="5486400" y="1536700"/>
            <a:ext cx="762000" cy="369332"/>
          </a:xfrm>
          <a:prstGeom prst="rect">
            <a:avLst/>
          </a:prstGeom>
          <a:noFill/>
        </p:spPr>
        <p:txBody>
          <a:bodyPr wrap="square" rtlCol="0">
            <a:spAutoFit/>
          </a:bodyPr>
          <a:lstStyle/>
          <a:p>
            <a:pPr algn="r"/>
            <a:r>
              <a:rPr lang="en-GB" dirty="0" err="1">
                <a:solidFill>
                  <a:srgbClr val="000000"/>
                </a:solidFill>
                <a:latin typeface="Consolas" pitchFamily="49" charset="0"/>
                <a:cs typeface="Consolas" pitchFamily="49" charset="0"/>
              </a:rPr>
              <a:t>xPSR</a:t>
            </a:r>
            <a:endParaRPr lang="en-GB" dirty="0">
              <a:solidFill>
                <a:srgbClr val="000000"/>
              </a:solidFill>
              <a:latin typeface="Consolas" pitchFamily="49" charset="0"/>
              <a:cs typeface="Consolas" pitchFamily="49" charset="0"/>
            </a:endParaRPr>
          </a:p>
        </p:txBody>
      </p:sp>
      <p:sp>
        <p:nvSpPr>
          <p:cNvPr id="131" name="TextBox 130"/>
          <p:cNvSpPr txBox="1"/>
          <p:nvPr/>
        </p:nvSpPr>
        <p:spPr>
          <a:xfrm>
            <a:off x="5486400" y="1916668"/>
            <a:ext cx="762000" cy="369332"/>
          </a:xfrm>
          <a:prstGeom prst="rect">
            <a:avLst/>
          </a:prstGeom>
          <a:noFill/>
        </p:spPr>
        <p:txBody>
          <a:bodyPr wrap="square" rtlCol="0">
            <a:spAutoFit/>
          </a:bodyPr>
          <a:lstStyle/>
          <a:p>
            <a:pPr algn="r"/>
            <a:r>
              <a:rPr lang="en-GB" dirty="0">
                <a:solidFill>
                  <a:srgbClr val="000000"/>
                </a:solidFill>
                <a:latin typeface="Consolas" pitchFamily="49" charset="0"/>
                <a:cs typeface="Consolas" pitchFamily="49" charset="0"/>
              </a:rPr>
              <a:t>PC</a:t>
            </a:r>
          </a:p>
        </p:txBody>
      </p:sp>
      <p:sp>
        <p:nvSpPr>
          <p:cNvPr id="134" name="TextBox 133"/>
          <p:cNvSpPr txBox="1"/>
          <p:nvPr/>
        </p:nvSpPr>
        <p:spPr>
          <a:xfrm>
            <a:off x="5486400" y="2983468"/>
            <a:ext cx="762000" cy="369332"/>
          </a:xfrm>
          <a:prstGeom prst="rect">
            <a:avLst/>
          </a:prstGeom>
          <a:noFill/>
        </p:spPr>
        <p:txBody>
          <a:bodyPr wrap="square" rtlCol="0">
            <a:spAutoFit/>
          </a:bodyPr>
          <a:lstStyle/>
          <a:p>
            <a:pPr algn="r"/>
            <a:r>
              <a:rPr lang="en-GB" dirty="0">
                <a:solidFill>
                  <a:srgbClr val="000000"/>
                </a:solidFill>
                <a:latin typeface="Consolas" pitchFamily="49" charset="0"/>
                <a:cs typeface="Consolas" pitchFamily="49" charset="0"/>
              </a:rPr>
              <a:t>R3</a:t>
            </a:r>
          </a:p>
        </p:txBody>
      </p:sp>
      <p:sp>
        <p:nvSpPr>
          <p:cNvPr id="135" name="TextBox 134"/>
          <p:cNvSpPr txBox="1"/>
          <p:nvPr/>
        </p:nvSpPr>
        <p:spPr>
          <a:xfrm>
            <a:off x="5486400" y="3364468"/>
            <a:ext cx="762000" cy="369332"/>
          </a:xfrm>
          <a:prstGeom prst="rect">
            <a:avLst/>
          </a:prstGeom>
          <a:noFill/>
        </p:spPr>
        <p:txBody>
          <a:bodyPr wrap="square" rtlCol="0">
            <a:spAutoFit/>
          </a:bodyPr>
          <a:lstStyle/>
          <a:p>
            <a:pPr algn="r"/>
            <a:r>
              <a:rPr lang="en-GB" dirty="0">
                <a:solidFill>
                  <a:srgbClr val="000000"/>
                </a:solidFill>
                <a:latin typeface="Consolas" pitchFamily="49" charset="0"/>
                <a:cs typeface="Consolas" pitchFamily="49" charset="0"/>
              </a:rPr>
              <a:t>R2</a:t>
            </a:r>
          </a:p>
        </p:txBody>
      </p:sp>
      <p:sp>
        <p:nvSpPr>
          <p:cNvPr id="136" name="TextBox 135"/>
          <p:cNvSpPr txBox="1"/>
          <p:nvPr/>
        </p:nvSpPr>
        <p:spPr>
          <a:xfrm>
            <a:off x="5486400" y="3745468"/>
            <a:ext cx="762000" cy="369332"/>
          </a:xfrm>
          <a:prstGeom prst="rect">
            <a:avLst/>
          </a:prstGeom>
          <a:noFill/>
        </p:spPr>
        <p:txBody>
          <a:bodyPr wrap="square" rtlCol="0">
            <a:spAutoFit/>
          </a:bodyPr>
          <a:lstStyle/>
          <a:p>
            <a:pPr algn="r"/>
            <a:r>
              <a:rPr lang="en-GB" dirty="0">
                <a:solidFill>
                  <a:srgbClr val="000000"/>
                </a:solidFill>
                <a:latin typeface="Consolas" pitchFamily="49" charset="0"/>
                <a:cs typeface="Consolas" pitchFamily="49" charset="0"/>
              </a:rPr>
              <a:t>R1</a:t>
            </a:r>
          </a:p>
        </p:txBody>
      </p:sp>
      <p:sp>
        <p:nvSpPr>
          <p:cNvPr id="137" name="TextBox 136"/>
          <p:cNvSpPr txBox="1"/>
          <p:nvPr/>
        </p:nvSpPr>
        <p:spPr>
          <a:xfrm>
            <a:off x="5486400" y="4038600"/>
            <a:ext cx="762000" cy="369332"/>
          </a:xfrm>
          <a:prstGeom prst="rect">
            <a:avLst/>
          </a:prstGeom>
          <a:noFill/>
        </p:spPr>
        <p:txBody>
          <a:bodyPr wrap="square" rtlCol="0">
            <a:spAutoFit/>
          </a:bodyPr>
          <a:lstStyle/>
          <a:p>
            <a:pPr algn="r"/>
            <a:r>
              <a:rPr lang="en-GB" dirty="0">
                <a:solidFill>
                  <a:srgbClr val="000000"/>
                </a:solidFill>
                <a:latin typeface="Consolas" pitchFamily="49" charset="0"/>
                <a:cs typeface="Consolas" pitchFamily="49" charset="0"/>
              </a:rPr>
              <a:t>R0</a:t>
            </a:r>
          </a:p>
        </p:txBody>
      </p:sp>
      <p:sp>
        <p:nvSpPr>
          <p:cNvPr id="71" name="Left Arrow 70"/>
          <p:cNvSpPr/>
          <p:nvPr/>
        </p:nvSpPr>
        <p:spPr>
          <a:xfrm>
            <a:off x="1676400" y="4109720"/>
            <a:ext cx="449580" cy="233680"/>
          </a:xfrm>
          <a:prstGeom prst="leftArrow">
            <a:avLst/>
          </a:prstGeom>
          <a:solidFill>
            <a:srgbClr val="FF0000"/>
          </a:solidFill>
          <a:ln/>
        </p:spPr>
        <p:style>
          <a:lnRef idx="1">
            <a:schemeClr val="accent1"/>
          </a:lnRef>
          <a:fillRef idx="3">
            <a:schemeClr val="accent1"/>
          </a:fillRef>
          <a:effectRef idx="2">
            <a:schemeClr val="accent1"/>
          </a:effectRef>
          <a:fontRef idx="minor">
            <a:schemeClr val="lt1"/>
          </a:fontRef>
        </p:style>
      </p:sp>
      <p:sp>
        <p:nvSpPr>
          <p:cNvPr id="70" name="TextBox 69"/>
          <p:cNvSpPr txBox="1"/>
          <p:nvPr/>
        </p:nvSpPr>
        <p:spPr>
          <a:xfrm>
            <a:off x="2971800" y="3351148"/>
            <a:ext cx="1066800" cy="369332"/>
          </a:xfrm>
          <a:prstGeom prst="rect">
            <a:avLst/>
          </a:prstGeom>
          <a:noFill/>
        </p:spPr>
        <p:txBody>
          <a:bodyPr wrap="square" rtlCol="0">
            <a:spAutoFit/>
          </a:bodyPr>
          <a:lstStyle/>
          <a:p>
            <a:r>
              <a:rPr lang="en-GB" dirty="0">
                <a:latin typeface="Consolas" pitchFamily="49" charset="0"/>
                <a:cs typeface="Consolas" pitchFamily="49" charset="0"/>
              </a:rPr>
              <a:t>R13(SP)</a:t>
            </a:r>
          </a:p>
        </p:txBody>
      </p:sp>
      <p:sp>
        <p:nvSpPr>
          <p:cNvPr id="72" name="TextBox 71"/>
          <p:cNvSpPr txBox="1"/>
          <p:nvPr/>
        </p:nvSpPr>
        <p:spPr>
          <a:xfrm>
            <a:off x="2971800" y="3711188"/>
            <a:ext cx="1066800" cy="369332"/>
          </a:xfrm>
          <a:prstGeom prst="rect">
            <a:avLst/>
          </a:prstGeom>
          <a:noFill/>
        </p:spPr>
        <p:txBody>
          <a:bodyPr wrap="square" rtlCol="0">
            <a:spAutoFit/>
          </a:bodyPr>
          <a:lstStyle/>
          <a:p>
            <a:r>
              <a:rPr lang="en-GB" dirty="0">
                <a:latin typeface="Consolas" pitchFamily="49" charset="0"/>
                <a:cs typeface="Consolas" pitchFamily="49" charset="0"/>
              </a:rPr>
              <a:t>R14(LR)</a:t>
            </a:r>
          </a:p>
        </p:txBody>
      </p:sp>
      <p:sp>
        <p:nvSpPr>
          <p:cNvPr id="73" name="Rectangle 72"/>
          <p:cNvSpPr/>
          <p:nvPr/>
        </p:nvSpPr>
        <p:spPr>
          <a:xfrm>
            <a:off x="4042048" y="3351148"/>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Consolas" pitchFamily="49" charset="0"/>
                <a:cs typeface="Consolas" pitchFamily="49" charset="0"/>
              </a:rPr>
              <a:t>MSP</a:t>
            </a:r>
          </a:p>
        </p:txBody>
      </p:sp>
      <p:sp>
        <p:nvSpPr>
          <p:cNvPr id="74" name="Rectangle 73"/>
          <p:cNvSpPr/>
          <p:nvPr/>
        </p:nvSpPr>
        <p:spPr>
          <a:xfrm>
            <a:off x="4042048" y="3711188"/>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Consolas" pitchFamily="49" charset="0"/>
                <a:cs typeface="Consolas" pitchFamily="49" charset="0"/>
              </a:rPr>
              <a:t>0xFFFFFFF9</a:t>
            </a:r>
            <a:endParaRPr lang="en-GB" dirty="0">
              <a:solidFill>
                <a:schemeClr val="tx1"/>
              </a:solidFill>
              <a:latin typeface="Consolas" pitchFamily="49" charset="0"/>
              <a:cs typeface="Consolas" pitchFamily="49" charset="0"/>
            </a:endParaRPr>
          </a:p>
        </p:txBody>
      </p:sp>
      <p:sp>
        <p:nvSpPr>
          <p:cNvPr id="75" name="Rectangle 74"/>
          <p:cNvSpPr/>
          <p:nvPr/>
        </p:nvSpPr>
        <p:spPr>
          <a:xfrm>
            <a:off x="4038600" y="300133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Consolas" pitchFamily="49" charset="0"/>
                <a:cs typeface="Consolas" pitchFamily="49" charset="0"/>
              </a:rPr>
              <a:t>12</a:t>
            </a:r>
          </a:p>
        </p:txBody>
      </p:sp>
      <p:sp>
        <p:nvSpPr>
          <p:cNvPr id="80" name="TextBox 79"/>
          <p:cNvSpPr txBox="1"/>
          <p:nvPr/>
        </p:nvSpPr>
        <p:spPr>
          <a:xfrm>
            <a:off x="3429000" y="3001330"/>
            <a:ext cx="755923" cy="369332"/>
          </a:xfrm>
          <a:prstGeom prst="rect">
            <a:avLst/>
          </a:prstGeom>
          <a:noFill/>
        </p:spPr>
        <p:txBody>
          <a:bodyPr wrap="square" rtlCol="0">
            <a:spAutoFit/>
          </a:bodyPr>
          <a:lstStyle/>
          <a:p>
            <a:r>
              <a:rPr lang="en-GB" dirty="0">
                <a:latin typeface="Consolas" pitchFamily="49" charset="0"/>
                <a:cs typeface="Consolas" pitchFamily="49" charset="0"/>
              </a:rPr>
              <a:t>R12</a:t>
            </a:r>
          </a:p>
        </p:txBody>
      </p:sp>
      <p:sp>
        <p:nvSpPr>
          <p:cNvPr id="81" name="TextBox 80"/>
          <p:cNvSpPr txBox="1"/>
          <p:nvPr/>
        </p:nvSpPr>
        <p:spPr>
          <a:xfrm>
            <a:off x="5486400" y="2272268"/>
            <a:ext cx="762000" cy="369332"/>
          </a:xfrm>
          <a:prstGeom prst="rect">
            <a:avLst/>
          </a:prstGeom>
          <a:noFill/>
        </p:spPr>
        <p:txBody>
          <a:bodyPr wrap="square" rtlCol="0">
            <a:spAutoFit/>
          </a:bodyPr>
          <a:lstStyle/>
          <a:p>
            <a:pPr algn="r"/>
            <a:r>
              <a:rPr lang="en-GB" dirty="0">
                <a:solidFill>
                  <a:srgbClr val="000000"/>
                </a:solidFill>
                <a:latin typeface="Consolas" pitchFamily="49" charset="0"/>
                <a:cs typeface="Consolas" pitchFamily="49" charset="0"/>
              </a:rPr>
              <a:t>LR</a:t>
            </a:r>
          </a:p>
        </p:txBody>
      </p:sp>
      <p:sp>
        <p:nvSpPr>
          <p:cNvPr id="82" name="TextBox 81"/>
          <p:cNvSpPr txBox="1"/>
          <p:nvPr/>
        </p:nvSpPr>
        <p:spPr>
          <a:xfrm>
            <a:off x="5486400" y="2602468"/>
            <a:ext cx="762000" cy="369332"/>
          </a:xfrm>
          <a:prstGeom prst="rect">
            <a:avLst/>
          </a:prstGeom>
          <a:noFill/>
        </p:spPr>
        <p:txBody>
          <a:bodyPr wrap="square" rtlCol="0">
            <a:spAutoFit/>
          </a:bodyPr>
          <a:lstStyle/>
          <a:p>
            <a:pPr algn="r"/>
            <a:r>
              <a:rPr lang="en-GB" dirty="0">
                <a:solidFill>
                  <a:srgbClr val="000000"/>
                </a:solidFill>
                <a:latin typeface="Consolas" pitchFamily="49" charset="0"/>
                <a:cs typeface="Consolas" pitchFamily="49" charset="0"/>
              </a:rPr>
              <a:t>R12</a:t>
            </a:r>
          </a:p>
        </p:txBody>
      </p:sp>
      <p:sp>
        <p:nvSpPr>
          <p:cNvPr id="108" name="Rectangle 107"/>
          <p:cNvSpPr/>
          <p:nvPr/>
        </p:nvSpPr>
        <p:spPr>
          <a:xfrm>
            <a:off x="6228184" y="192356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Consolas" pitchFamily="49" charset="0"/>
                <a:cs typeface="Consolas" pitchFamily="49" charset="0"/>
              </a:rPr>
              <a:t>0x08000044</a:t>
            </a:r>
            <a:endParaRPr lang="en-GB" sz="1600" dirty="0">
              <a:solidFill>
                <a:schemeClr val="tx1"/>
              </a:solidFill>
            </a:endParaRPr>
          </a:p>
        </p:txBody>
      </p:sp>
      <p:sp>
        <p:nvSpPr>
          <p:cNvPr id="109" name="Rectangle 108"/>
          <p:cNvSpPr/>
          <p:nvPr/>
        </p:nvSpPr>
        <p:spPr>
          <a:xfrm>
            <a:off x="6228184" y="22670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latin typeface="Consolas" pitchFamily="49" charset="0"/>
                <a:cs typeface="Consolas" pitchFamily="49" charset="0"/>
              </a:rPr>
              <a:t>0x08001000</a:t>
            </a:r>
          </a:p>
        </p:txBody>
      </p:sp>
      <p:sp>
        <p:nvSpPr>
          <p:cNvPr id="110" name="Rectangle 109"/>
          <p:cNvSpPr/>
          <p:nvPr/>
        </p:nvSpPr>
        <p:spPr>
          <a:xfrm>
            <a:off x="6228184" y="262704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latin typeface="Consolas" pitchFamily="49" charset="0"/>
                <a:cs typeface="Consolas" pitchFamily="49" charset="0"/>
              </a:rPr>
              <a:t>12</a:t>
            </a:r>
          </a:p>
        </p:txBody>
      </p:sp>
    </p:spTree>
    <p:extLst>
      <p:ext uri="{BB962C8B-B14F-4D97-AF65-F5344CB8AC3E}">
        <p14:creationId xmlns:p14="http://schemas.microsoft.com/office/powerpoint/2010/main" val="318316915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76200"/>
            <a:ext cx="8229600" cy="914400"/>
          </a:xfrm>
        </p:spPr>
        <p:txBody>
          <a:bodyPr/>
          <a:lstStyle/>
          <a:p>
            <a:r>
              <a:rPr lang="en-GB" dirty="0"/>
              <a:t>Interrupt: Stacking &amp; </a:t>
            </a:r>
            <a:r>
              <a:rPr lang="en-GB" dirty="0" err="1"/>
              <a:t>Unstacking</a:t>
            </a:r>
            <a:endParaRPr lang="en-GB" baseline="30000" dirty="0"/>
          </a:p>
        </p:txBody>
      </p:sp>
      <p:sp>
        <p:nvSpPr>
          <p:cNvPr id="30" name="Rectangle 29"/>
          <p:cNvSpPr/>
          <p:nvPr/>
        </p:nvSpPr>
        <p:spPr>
          <a:xfrm>
            <a:off x="6228184" y="40672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000000"/>
                </a:solidFill>
              </a:rPr>
              <a:t>0</a:t>
            </a:r>
          </a:p>
        </p:txBody>
      </p:sp>
      <p:sp>
        <p:nvSpPr>
          <p:cNvPr id="31" name="TextBox 30"/>
          <p:cNvSpPr txBox="1"/>
          <p:nvPr/>
        </p:nvSpPr>
        <p:spPr>
          <a:xfrm>
            <a:off x="7524328" y="4067200"/>
            <a:ext cx="1368152" cy="338554"/>
          </a:xfrm>
          <a:prstGeom prst="rect">
            <a:avLst/>
          </a:prstGeom>
          <a:noFill/>
        </p:spPr>
        <p:txBody>
          <a:bodyPr wrap="square" rtlCol="0">
            <a:spAutoFit/>
          </a:bodyPr>
          <a:lstStyle/>
          <a:p>
            <a:pPr algn="ctr"/>
            <a:r>
              <a:rPr lang="en-GB" sz="1600" dirty="0">
                <a:solidFill>
                  <a:srgbClr val="000000"/>
                </a:solidFill>
                <a:latin typeface="Consolas"/>
                <a:cs typeface="Consolas"/>
              </a:rPr>
              <a:t>0x200001E0</a:t>
            </a:r>
          </a:p>
        </p:txBody>
      </p:sp>
      <p:sp>
        <p:nvSpPr>
          <p:cNvPr id="32" name="TextBox 31"/>
          <p:cNvSpPr txBox="1"/>
          <p:nvPr/>
        </p:nvSpPr>
        <p:spPr>
          <a:xfrm>
            <a:off x="7524328" y="4427240"/>
            <a:ext cx="1368152" cy="338554"/>
          </a:xfrm>
          <a:prstGeom prst="rect">
            <a:avLst/>
          </a:prstGeom>
          <a:noFill/>
        </p:spPr>
        <p:txBody>
          <a:bodyPr wrap="square" rtlCol="0">
            <a:spAutoFit/>
          </a:bodyPr>
          <a:lstStyle/>
          <a:p>
            <a:pPr algn="ctr"/>
            <a:r>
              <a:rPr lang="en-GB" sz="1600" dirty="0">
                <a:latin typeface="Consolas"/>
                <a:cs typeface="Consolas"/>
              </a:rPr>
              <a:t>0x200001DC</a:t>
            </a:r>
          </a:p>
        </p:txBody>
      </p:sp>
      <p:sp>
        <p:nvSpPr>
          <p:cNvPr id="33" name="TextBox 32"/>
          <p:cNvSpPr txBox="1"/>
          <p:nvPr/>
        </p:nvSpPr>
        <p:spPr>
          <a:xfrm>
            <a:off x="7524328" y="2987080"/>
            <a:ext cx="1368152" cy="338554"/>
          </a:xfrm>
          <a:prstGeom prst="rect">
            <a:avLst/>
          </a:prstGeom>
          <a:noFill/>
        </p:spPr>
        <p:txBody>
          <a:bodyPr wrap="square" rtlCol="0">
            <a:spAutoFit/>
          </a:bodyPr>
          <a:lstStyle/>
          <a:p>
            <a:pPr algn="ctr"/>
            <a:r>
              <a:rPr lang="en-GB" sz="1600" dirty="0">
                <a:solidFill>
                  <a:srgbClr val="000000"/>
                </a:solidFill>
                <a:latin typeface="Consolas"/>
                <a:cs typeface="Consolas"/>
              </a:rPr>
              <a:t>0x200001EC</a:t>
            </a:r>
          </a:p>
        </p:txBody>
      </p:sp>
      <p:sp>
        <p:nvSpPr>
          <p:cNvPr id="36" name="Rectangle 35"/>
          <p:cNvSpPr/>
          <p:nvPr/>
        </p:nvSpPr>
        <p:spPr>
          <a:xfrm>
            <a:off x="6228184" y="442724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solidFill>
                <a:schemeClr val="tx1"/>
              </a:solidFill>
            </a:endParaRPr>
          </a:p>
        </p:txBody>
      </p:sp>
      <p:sp>
        <p:nvSpPr>
          <p:cNvPr id="37" name="Rectangle 36"/>
          <p:cNvSpPr/>
          <p:nvPr/>
        </p:nvSpPr>
        <p:spPr>
          <a:xfrm>
            <a:off x="6228184" y="298708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000000"/>
                </a:solidFill>
              </a:rPr>
              <a:t>3</a:t>
            </a:r>
          </a:p>
        </p:txBody>
      </p:sp>
      <p:sp>
        <p:nvSpPr>
          <p:cNvPr id="38" name="Rectangle 37"/>
          <p:cNvSpPr/>
          <p:nvPr/>
        </p:nvSpPr>
        <p:spPr>
          <a:xfrm>
            <a:off x="6228184" y="478728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solidFill>
                <a:schemeClr val="tx1"/>
              </a:solidFill>
            </a:endParaRPr>
          </a:p>
        </p:txBody>
      </p:sp>
      <p:sp>
        <p:nvSpPr>
          <p:cNvPr id="39" name="Rectangle 38"/>
          <p:cNvSpPr/>
          <p:nvPr/>
        </p:nvSpPr>
        <p:spPr>
          <a:xfrm>
            <a:off x="6228184" y="370716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000000"/>
                </a:solidFill>
              </a:rPr>
              <a:t>1</a:t>
            </a:r>
          </a:p>
        </p:txBody>
      </p:sp>
      <p:sp>
        <p:nvSpPr>
          <p:cNvPr id="41" name="TextBox 40"/>
          <p:cNvSpPr txBox="1"/>
          <p:nvPr/>
        </p:nvSpPr>
        <p:spPr>
          <a:xfrm>
            <a:off x="7524328" y="3707160"/>
            <a:ext cx="1368152" cy="338554"/>
          </a:xfrm>
          <a:prstGeom prst="rect">
            <a:avLst/>
          </a:prstGeom>
          <a:noFill/>
        </p:spPr>
        <p:txBody>
          <a:bodyPr wrap="square" rtlCol="0">
            <a:spAutoFit/>
          </a:bodyPr>
          <a:lstStyle/>
          <a:p>
            <a:pPr algn="ctr"/>
            <a:r>
              <a:rPr lang="en-GB" sz="1600" dirty="0">
                <a:solidFill>
                  <a:srgbClr val="000000"/>
                </a:solidFill>
                <a:latin typeface="Consolas"/>
                <a:cs typeface="Consolas"/>
              </a:rPr>
              <a:t>0x200001E4</a:t>
            </a:r>
          </a:p>
        </p:txBody>
      </p:sp>
      <p:sp>
        <p:nvSpPr>
          <p:cNvPr id="42" name="TextBox 41"/>
          <p:cNvSpPr txBox="1"/>
          <p:nvPr/>
        </p:nvSpPr>
        <p:spPr>
          <a:xfrm>
            <a:off x="7524328" y="4787280"/>
            <a:ext cx="1368152" cy="338554"/>
          </a:xfrm>
          <a:prstGeom prst="rect">
            <a:avLst/>
          </a:prstGeom>
          <a:noFill/>
        </p:spPr>
        <p:txBody>
          <a:bodyPr wrap="square" rtlCol="0">
            <a:spAutoFit/>
          </a:bodyPr>
          <a:lstStyle/>
          <a:p>
            <a:pPr algn="ctr"/>
            <a:r>
              <a:rPr lang="en-GB" sz="1600" dirty="0">
                <a:latin typeface="Consolas"/>
                <a:cs typeface="Consolas"/>
              </a:rPr>
              <a:t>0x200001D8</a:t>
            </a:r>
          </a:p>
        </p:txBody>
      </p:sp>
      <p:sp>
        <p:nvSpPr>
          <p:cNvPr id="43" name="TextBox 42"/>
          <p:cNvSpPr txBox="1"/>
          <p:nvPr/>
        </p:nvSpPr>
        <p:spPr>
          <a:xfrm>
            <a:off x="7524328" y="5147320"/>
            <a:ext cx="1368152" cy="338554"/>
          </a:xfrm>
          <a:prstGeom prst="rect">
            <a:avLst/>
          </a:prstGeom>
          <a:noFill/>
        </p:spPr>
        <p:txBody>
          <a:bodyPr wrap="square" rtlCol="0">
            <a:spAutoFit/>
          </a:bodyPr>
          <a:lstStyle/>
          <a:p>
            <a:pPr algn="ctr"/>
            <a:r>
              <a:rPr lang="en-GB" sz="1600" dirty="0">
                <a:latin typeface="Consolas"/>
                <a:cs typeface="Consolas"/>
              </a:rPr>
              <a:t>0x200001D4</a:t>
            </a:r>
          </a:p>
        </p:txBody>
      </p:sp>
      <p:sp>
        <p:nvSpPr>
          <p:cNvPr id="44" name="Rectangle 43"/>
          <p:cNvSpPr/>
          <p:nvPr/>
        </p:nvSpPr>
        <p:spPr>
          <a:xfrm>
            <a:off x="6228184" y="120348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solidFill>
                  <a:srgbClr val="000000"/>
                </a:solidFill>
              </a:rPr>
              <a:t>xxxxxxxx</a:t>
            </a:r>
            <a:endParaRPr lang="en-GB" dirty="0">
              <a:solidFill>
                <a:srgbClr val="000000"/>
              </a:solidFill>
            </a:endParaRPr>
          </a:p>
        </p:txBody>
      </p:sp>
      <p:sp>
        <p:nvSpPr>
          <p:cNvPr id="45" name="TextBox 44"/>
          <p:cNvSpPr txBox="1"/>
          <p:nvPr/>
        </p:nvSpPr>
        <p:spPr>
          <a:xfrm>
            <a:off x="7524328" y="1203484"/>
            <a:ext cx="1368152" cy="338554"/>
          </a:xfrm>
          <a:prstGeom prst="rect">
            <a:avLst/>
          </a:prstGeom>
          <a:noFill/>
        </p:spPr>
        <p:txBody>
          <a:bodyPr wrap="square" rtlCol="0">
            <a:spAutoFit/>
          </a:bodyPr>
          <a:lstStyle/>
          <a:p>
            <a:pPr algn="ctr"/>
            <a:r>
              <a:rPr lang="en-GB" sz="1600" dirty="0">
                <a:solidFill>
                  <a:srgbClr val="000000"/>
                </a:solidFill>
                <a:latin typeface="Consolas"/>
                <a:cs typeface="Consolas"/>
              </a:rPr>
              <a:t>0x20000200</a:t>
            </a:r>
          </a:p>
        </p:txBody>
      </p:sp>
      <p:sp>
        <p:nvSpPr>
          <p:cNvPr id="46" name="Rectangle 45"/>
          <p:cNvSpPr/>
          <p:nvPr/>
        </p:nvSpPr>
        <p:spPr>
          <a:xfrm>
            <a:off x="6228184" y="156352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000000"/>
                </a:solidFill>
                <a:latin typeface="Consolas" pitchFamily="49" charset="0"/>
                <a:cs typeface="Consolas" pitchFamily="49" charset="0"/>
              </a:rPr>
              <a:t>0x21000000</a:t>
            </a:r>
            <a:endParaRPr lang="en-GB" sz="1600" dirty="0">
              <a:solidFill>
                <a:srgbClr val="000000"/>
              </a:solidFill>
            </a:endParaRPr>
          </a:p>
        </p:txBody>
      </p:sp>
      <p:sp>
        <p:nvSpPr>
          <p:cNvPr id="48" name="TextBox 47"/>
          <p:cNvSpPr txBox="1"/>
          <p:nvPr/>
        </p:nvSpPr>
        <p:spPr>
          <a:xfrm>
            <a:off x="7524328" y="1563524"/>
            <a:ext cx="1368152" cy="338554"/>
          </a:xfrm>
          <a:prstGeom prst="rect">
            <a:avLst/>
          </a:prstGeom>
          <a:noFill/>
        </p:spPr>
        <p:txBody>
          <a:bodyPr wrap="square" rtlCol="0">
            <a:spAutoFit/>
          </a:bodyPr>
          <a:lstStyle/>
          <a:p>
            <a:pPr algn="ctr"/>
            <a:r>
              <a:rPr lang="en-GB" sz="1600" dirty="0">
                <a:solidFill>
                  <a:srgbClr val="000000"/>
                </a:solidFill>
                <a:latin typeface="Consolas"/>
                <a:cs typeface="Consolas"/>
              </a:rPr>
              <a:t>0x200001FC</a:t>
            </a:r>
          </a:p>
        </p:txBody>
      </p:sp>
      <p:sp>
        <p:nvSpPr>
          <p:cNvPr id="49" name="TextBox 48"/>
          <p:cNvSpPr txBox="1"/>
          <p:nvPr/>
        </p:nvSpPr>
        <p:spPr>
          <a:xfrm>
            <a:off x="7524328" y="1923564"/>
            <a:ext cx="1368152" cy="338554"/>
          </a:xfrm>
          <a:prstGeom prst="rect">
            <a:avLst/>
          </a:prstGeom>
          <a:noFill/>
        </p:spPr>
        <p:txBody>
          <a:bodyPr wrap="square" rtlCol="0">
            <a:spAutoFit/>
          </a:bodyPr>
          <a:lstStyle/>
          <a:p>
            <a:pPr algn="ctr"/>
            <a:r>
              <a:rPr lang="en-GB" sz="1600" dirty="0">
                <a:solidFill>
                  <a:srgbClr val="000000"/>
                </a:solidFill>
                <a:latin typeface="Consolas"/>
                <a:cs typeface="Consolas"/>
              </a:rPr>
              <a:t>0x200001F8</a:t>
            </a:r>
          </a:p>
        </p:txBody>
      </p:sp>
      <p:sp>
        <p:nvSpPr>
          <p:cNvPr id="52" name="TextBox 51"/>
          <p:cNvSpPr txBox="1"/>
          <p:nvPr/>
        </p:nvSpPr>
        <p:spPr>
          <a:xfrm>
            <a:off x="7524328" y="2267000"/>
            <a:ext cx="1368152" cy="338554"/>
          </a:xfrm>
          <a:prstGeom prst="rect">
            <a:avLst/>
          </a:prstGeom>
          <a:noFill/>
        </p:spPr>
        <p:txBody>
          <a:bodyPr wrap="square" rtlCol="0">
            <a:spAutoFit/>
          </a:bodyPr>
          <a:lstStyle/>
          <a:p>
            <a:pPr algn="ctr"/>
            <a:r>
              <a:rPr lang="en-GB" sz="1600" dirty="0">
                <a:solidFill>
                  <a:srgbClr val="000000"/>
                </a:solidFill>
                <a:latin typeface="Consolas"/>
                <a:cs typeface="Consolas"/>
              </a:rPr>
              <a:t>0x200001F4</a:t>
            </a:r>
          </a:p>
        </p:txBody>
      </p:sp>
      <p:sp>
        <p:nvSpPr>
          <p:cNvPr id="53" name="TextBox 52"/>
          <p:cNvSpPr txBox="1"/>
          <p:nvPr/>
        </p:nvSpPr>
        <p:spPr>
          <a:xfrm>
            <a:off x="7524328" y="2627040"/>
            <a:ext cx="1368152" cy="338554"/>
          </a:xfrm>
          <a:prstGeom prst="rect">
            <a:avLst/>
          </a:prstGeom>
          <a:noFill/>
        </p:spPr>
        <p:txBody>
          <a:bodyPr wrap="square" rtlCol="0">
            <a:spAutoFit/>
          </a:bodyPr>
          <a:lstStyle/>
          <a:p>
            <a:pPr algn="ctr"/>
            <a:r>
              <a:rPr lang="en-GB" sz="1600" dirty="0">
                <a:solidFill>
                  <a:srgbClr val="000000"/>
                </a:solidFill>
                <a:latin typeface="Consolas"/>
                <a:cs typeface="Consolas"/>
              </a:rPr>
              <a:t>0x200001F0</a:t>
            </a:r>
          </a:p>
        </p:txBody>
      </p:sp>
      <p:sp>
        <p:nvSpPr>
          <p:cNvPr id="55" name="Rectangle 54"/>
          <p:cNvSpPr/>
          <p:nvPr/>
        </p:nvSpPr>
        <p:spPr>
          <a:xfrm>
            <a:off x="6228184" y="550736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solidFill>
                <a:schemeClr val="tx1"/>
              </a:solidFill>
            </a:endParaRPr>
          </a:p>
        </p:txBody>
      </p:sp>
      <p:sp>
        <p:nvSpPr>
          <p:cNvPr id="56" name="Rectangle 55"/>
          <p:cNvSpPr/>
          <p:nvPr/>
        </p:nvSpPr>
        <p:spPr>
          <a:xfrm>
            <a:off x="6228184" y="334712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000000"/>
                </a:solidFill>
              </a:rPr>
              <a:t>2</a:t>
            </a:r>
          </a:p>
        </p:txBody>
      </p:sp>
      <p:sp>
        <p:nvSpPr>
          <p:cNvPr id="57" name="TextBox 56"/>
          <p:cNvSpPr txBox="1"/>
          <p:nvPr/>
        </p:nvSpPr>
        <p:spPr>
          <a:xfrm>
            <a:off x="7524328" y="3347120"/>
            <a:ext cx="1368152" cy="338554"/>
          </a:xfrm>
          <a:prstGeom prst="rect">
            <a:avLst/>
          </a:prstGeom>
          <a:noFill/>
        </p:spPr>
        <p:txBody>
          <a:bodyPr wrap="square" rtlCol="0">
            <a:spAutoFit/>
          </a:bodyPr>
          <a:lstStyle/>
          <a:p>
            <a:pPr algn="ctr"/>
            <a:r>
              <a:rPr lang="en-GB" sz="1600" dirty="0">
                <a:solidFill>
                  <a:srgbClr val="000000"/>
                </a:solidFill>
                <a:latin typeface="Consolas"/>
                <a:cs typeface="Consolas"/>
              </a:rPr>
              <a:t>0x200001E8</a:t>
            </a:r>
          </a:p>
        </p:txBody>
      </p:sp>
      <p:sp>
        <p:nvSpPr>
          <p:cNvPr id="58" name="TextBox 57"/>
          <p:cNvSpPr txBox="1"/>
          <p:nvPr/>
        </p:nvSpPr>
        <p:spPr>
          <a:xfrm>
            <a:off x="7524328" y="5507360"/>
            <a:ext cx="1368152" cy="338554"/>
          </a:xfrm>
          <a:prstGeom prst="rect">
            <a:avLst/>
          </a:prstGeom>
          <a:noFill/>
        </p:spPr>
        <p:txBody>
          <a:bodyPr wrap="square" rtlCol="0">
            <a:spAutoFit/>
          </a:bodyPr>
          <a:lstStyle/>
          <a:p>
            <a:pPr algn="ctr"/>
            <a:r>
              <a:rPr lang="en-GB" sz="1600" dirty="0">
                <a:latin typeface="Consolas"/>
                <a:cs typeface="Consolas"/>
              </a:rPr>
              <a:t>0x200001D0</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27</a:t>
            </a:fld>
            <a:endParaRPr kumimoji="0" lang="en-US" dirty="0"/>
          </a:p>
        </p:txBody>
      </p:sp>
      <p:sp>
        <p:nvSpPr>
          <p:cNvPr id="76" name="Rectangle 75"/>
          <p:cNvSpPr/>
          <p:nvPr/>
        </p:nvSpPr>
        <p:spPr>
          <a:xfrm>
            <a:off x="4042048" y="121920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Consolas" pitchFamily="49" charset="0"/>
                <a:cs typeface="Consolas" pitchFamily="49" charset="0"/>
              </a:rPr>
              <a:t>0</a:t>
            </a:r>
          </a:p>
        </p:txBody>
      </p:sp>
      <p:sp>
        <p:nvSpPr>
          <p:cNvPr id="77" name="TextBox 76"/>
          <p:cNvSpPr txBox="1"/>
          <p:nvPr/>
        </p:nvSpPr>
        <p:spPr>
          <a:xfrm>
            <a:off x="3618384" y="1219200"/>
            <a:ext cx="576064" cy="369332"/>
          </a:xfrm>
          <a:prstGeom prst="rect">
            <a:avLst/>
          </a:prstGeom>
          <a:noFill/>
        </p:spPr>
        <p:txBody>
          <a:bodyPr wrap="square" rtlCol="0">
            <a:spAutoFit/>
          </a:bodyPr>
          <a:lstStyle/>
          <a:p>
            <a:r>
              <a:rPr lang="en-GB" dirty="0">
                <a:latin typeface="Consolas" pitchFamily="49" charset="0"/>
                <a:cs typeface="Consolas" pitchFamily="49" charset="0"/>
              </a:rPr>
              <a:t>R0</a:t>
            </a:r>
          </a:p>
        </p:txBody>
      </p:sp>
      <p:sp>
        <p:nvSpPr>
          <p:cNvPr id="78" name="Rectangle 77"/>
          <p:cNvSpPr/>
          <p:nvPr/>
        </p:nvSpPr>
        <p:spPr>
          <a:xfrm>
            <a:off x="4042048" y="157924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Consolas" pitchFamily="49" charset="0"/>
                <a:cs typeface="Consolas" pitchFamily="49" charset="0"/>
              </a:rPr>
              <a:t>1</a:t>
            </a:r>
          </a:p>
        </p:txBody>
      </p:sp>
      <p:sp>
        <p:nvSpPr>
          <p:cNvPr id="79" name="TextBox 78"/>
          <p:cNvSpPr txBox="1"/>
          <p:nvPr/>
        </p:nvSpPr>
        <p:spPr>
          <a:xfrm>
            <a:off x="3618384" y="1579240"/>
            <a:ext cx="576064" cy="369332"/>
          </a:xfrm>
          <a:prstGeom prst="rect">
            <a:avLst/>
          </a:prstGeom>
          <a:noFill/>
        </p:spPr>
        <p:txBody>
          <a:bodyPr wrap="square" rtlCol="0">
            <a:spAutoFit/>
          </a:bodyPr>
          <a:lstStyle/>
          <a:p>
            <a:r>
              <a:rPr lang="en-GB" dirty="0">
                <a:latin typeface="Consolas" pitchFamily="49" charset="0"/>
                <a:cs typeface="Consolas" pitchFamily="49" charset="0"/>
              </a:rPr>
              <a:t>R1</a:t>
            </a:r>
          </a:p>
        </p:txBody>
      </p:sp>
      <p:sp>
        <p:nvSpPr>
          <p:cNvPr id="83" name="Rectangle 82"/>
          <p:cNvSpPr/>
          <p:nvPr/>
        </p:nvSpPr>
        <p:spPr>
          <a:xfrm>
            <a:off x="4042048" y="193928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Consolas" pitchFamily="49" charset="0"/>
                <a:cs typeface="Consolas" pitchFamily="49" charset="0"/>
              </a:rPr>
              <a:t>2</a:t>
            </a:r>
          </a:p>
        </p:txBody>
      </p:sp>
      <p:sp>
        <p:nvSpPr>
          <p:cNvPr id="84" name="TextBox 83"/>
          <p:cNvSpPr txBox="1"/>
          <p:nvPr/>
        </p:nvSpPr>
        <p:spPr>
          <a:xfrm>
            <a:off x="3618384" y="1939280"/>
            <a:ext cx="576064" cy="369332"/>
          </a:xfrm>
          <a:prstGeom prst="rect">
            <a:avLst/>
          </a:prstGeom>
          <a:noFill/>
        </p:spPr>
        <p:txBody>
          <a:bodyPr wrap="square" rtlCol="0">
            <a:spAutoFit/>
          </a:bodyPr>
          <a:lstStyle/>
          <a:p>
            <a:r>
              <a:rPr lang="en-GB" dirty="0">
                <a:latin typeface="Consolas" pitchFamily="49" charset="0"/>
                <a:cs typeface="Consolas" pitchFamily="49" charset="0"/>
              </a:rPr>
              <a:t>R2</a:t>
            </a:r>
          </a:p>
        </p:txBody>
      </p:sp>
      <p:sp>
        <p:nvSpPr>
          <p:cNvPr id="85" name="Rectangle 84"/>
          <p:cNvSpPr/>
          <p:nvPr/>
        </p:nvSpPr>
        <p:spPr>
          <a:xfrm>
            <a:off x="4042048" y="229932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Consolas" pitchFamily="49" charset="0"/>
                <a:cs typeface="Consolas" pitchFamily="49" charset="0"/>
              </a:rPr>
              <a:t>4</a:t>
            </a:r>
          </a:p>
        </p:txBody>
      </p:sp>
      <p:sp>
        <p:nvSpPr>
          <p:cNvPr id="86" name="TextBox 85"/>
          <p:cNvSpPr txBox="1"/>
          <p:nvPr/>
        </p:nvSpPr>
        <p:spPr>
          <a:xfrm>
            <a:off x="3618384" y="2299320"/>
            <a:ext cx="576064" cy="369332"/>
          </a:xfrm>
          <a:prstGeom prst="rect">
            <a:avLst/>
          </a:prstGeom>
          <a:noFill/>
        </p:spPr>
        <p:txBody>
          <a:bodyPr wrap="square" rtlCol="0">
            <a:spAutoFit/>
          </a:bodyPr>
          <a:lstStyle/>
          <a:p>
            <a:r>
              <a:rPr lang="en-GB" dirty="0">
                <a:latin typeface="Consolas" pitchFamily="49" charset="0"/>
                <a:cs typeface="Consolas" pitchFamily="49" charset="0"/>
              </a:rPr>
              <a:t>R3</a:t>
            </a:r>
          </a:p>
        </p:txBody>
      </p:sp>
      <p:sp>
        <p:nvSpPr>
          <p:cNvPr id="91" name="Rectangle 90"/>
          <p:cNvSpPr/>
          <p:nvPr/>
        </p:nvSpPr>
        <p:spPr>
          <a:xfrm>
            <a:off x="4042048" y="4071228"/>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latin typeface="Consolas" pitchFamily="49" charset="0"/>
                <a:cs typeface="Consolas" pitchFamily="49" charset="0"/>
              </a:rPr>
              <a:t>0x08000024</a:t>
            </a:r>
            <a:endParaRPr lang="en-GB" dirty="0">
              <a:solidFill>
                <a:srgbClr val="FF0000"/>
              </a:solidFill>
              <a:latin typeface="Consolas" pitchFamily="49" charset="0"/>
              <a:cs typeface="Consolas" pitchFamily="49" charset="0"/>
            </a:endParaRPr>
          </a:p>
        </p:txBody>
      </p:sp>
      <p:sp>
        <p:nvSpPr>
          <p:cNvPr id="92" name="TextBox 91"/>
          <p:cNvSpPr txBox="1"/>
          <p:nvPr/>
        </p:nvSpPr>
        <p:spPr>
          <a:xfrm>
            <a:off x="2971800" y="4071228"/>
            <a:ext cx="1066800" cy="369332"/>
          </a:xfrm>
          <a:prstGeom prst="rect">
            <a:avLst/>
          </a:prstGeom>
          <a:noFill/>
        </p:spPr>
        <p:txBody>
          <a:bodyPr wrap="square" rtlCol="0">
            <a:spAutoFit/>
          </a:bodyPr>
          <a:lstStyle/>
          <a:p>
            <a:r>
              <a:rPr lang="en-GB" dirty="0">
                <a:latin typeface="Consolas" pitchFamily="49" charset="0"/>
                <a:cs typeface="Consolas" pitchFamily="49" charset="0"/>
              </a:rPr>
              <a:t>R15(PC)</a:t>
            </a:r>
          </a:p>
        </p:txBody>
      </p:sp>
      <p:sp>
        <p:nvSpPr>
          <p:cNvPr id="93" name="Rectangle 92"/>
          <p:cNvSpPr/>
          <p:nvPr/>
        </p:nvSpPr>
        <p:spPr>
          <a:xfrm>
            <a:off x="4042048" y="4812268"/>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Consolas" pitchFamily="49" charset="0"/>
                <a:cs typeface="Consolas" pitchFamily="49" charset="0"/>
              </a:rPr>
              <a:t>0x21000000</a:t>
            </a:r>
            <a:endParaRPr lang="en-GB" dirty="0">
              <a:solidFill>
                <a:schemeClr val="tx1"/>
              </a:solidFill>
              <a:latin typeface="Consolas" pitchFamily="49" charset="0"/>
              <a:cs typeface="Consolas" pitchFamily="49" charset="0"/>
            </a:endParaRPr>
          </a:p>
        </p:txBody>
      </p:sp>
      <p:sp>
        <p:nvSpPr>
          <p:cNvPr id="94" name="TextBox 93"/>
          <p:cNvSpPr txBox="1"/>
          <p:nvPr/>
        </p:nvSpPr>
        <p:spPr>
          <a:xfrm>
            <a:off x="3276600" y="4812268"/>
            <a:ext cx="762000" cy="369332"/>
          </a:xfrm>
          <a:prstGeom prst="rect">
            <a:avLst/>
          </a:prstGeom>
          <a:noFill/>
        </p:spPr>
        <p:txBody>
          <a:bodyPr wrap="square" rtlCol="0">
            <a:spAutoFit/>
          </a:bodyPr>
          <a:lstStyle/>
          <a:p>
            <a:pPr algn="r"/>
            <a:r>
              <a:rPr lang="en-GB" dirty="0" err="1">
                <a:latin typeface="Consolas" pitchFamily="49" charset="0"/>
                <a:cs typeface="Consolas" pitchFamily="49" charset="0"/>
              </a:rPr>
              <a:t>xPSR</a:t>
            </a:r>
            <a:endParaRPr lang="en-GB" dirty="0">
              <a:latin typeface="Consolas" pitchFamily="49" charset="0"/>
              <a:cs typeface="Consolas" pitchFamily="49" charset="0"/>
            </a:endParaRPr>
          </a:p>
        </p:txBody>
      </p:sp>
      <p:sp>
        <p:nvSpPr>
          <p:cNvPr id="95" name="Rectangle 94"/>
          <p:cNvSpPr/>
          <p:nvPr/>
        </p:nvSpPr>
        <p:spPr>
          <a:xfrm>
            <a:off x="4042048" y="5269468"/>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00FF"/>
                </a:solidFill>
                <a:latin typeface="Consolas" pitchFamily="49" charset="0"/>
                <a:cs typeface="Consolas" pitchFamily="49" charset="0"/>
              </a:rPr>
              <a:t>0x200001E0</a:t>
            </a:r>
            <a:endParaRPr lang="en-GB" dirty="0">
              <a:solidFill>
                <a:srgbClr val="0000FF"/>
              </a:solidFill>
              <a:latin typeface="Consolas" pitchFamily="49" charset="0"/>
              <a:cs typeface="Consolas" pitchFamily="49" charset="0"/>
            </a:endParaRPr>
          </a:p>
        </p:txBody>
      </p:sp>
      <p:sp>
        <p:nvSpPr>
          <p:cNvPr id="96" name="TextBox 95"/>
          <p:cNvSpPr txBox="1"/>
          <p:nvPr/>
        </p:nvSpPr>
        <p:spPr>
          <a:xfrm>
            <a:off x="3276600" y="5269468"/>
            <a:ext cx="762000" cy="369332"/>
          </a:xfrm>
          <a:prstGeom prst="rect">
            <a:avLst/>
          </a:prstGeom>
          <a:noFill/>
        </p:spPr>
        <p:txBody>
          <a:bodyPr wrap="square" rtlCol="0">
            <a:spAutoFit/>
          </a:bodyPr>
          <a:lstStyle/>
          <a:p>
            <a:pPr algn="r"/>
            <a:r>
              <a:rPr lang="en-GB" dirty="0">
                <a:latin typeface="Consolas" pitchFamily="49" charset="0"/>
                <a:cs typeface="Consolas" pitchFamily="49" charset="0"/>
              </a:rPr>
              <a:t>MSP</a:t>
            </a:r>
          </a:p>
        </p:txBody>
      </p:sp>
      <p:sp>
        <p:nvSpPr>
          <p:cNvPr id="97" name="Rectangle 96"/>
          <p:cNvSpPr/>
          <p:nvPr/>
        </p:nvSpPr>
        <p:spPr>
          <a:xfrm>
            <a:off x="4042048" y="5726668"/>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Consolas" pitchFamily="49" charset="0"/>
                <a:cs typeface="Consolas" pitchFamily="49" charset="0"/>
              </a:rPr>
              <a:t>0x00000000</a:t>
            </a:r>
            <a:endParaRPr lang="en-GB" dirty="0">
              <a:solidFill>
                <a:schemeClr val="tx1"/>
              </a:solidFill>
              <a:latin typeface="Consolas" pitchFamily="49" charset="0"/>
              <a:cs typeface="Consolas" pitchFamily="49" charset="0"/>
            </a:endParaRPr>
          </a:p>
        </p:txBody>
      </p:sp>
      <p:sp>
        <p:nvSpPr>
          <p:cNvPr id="98" name="TextBox 97"/>
          <p:cNvSpPr txBox="1"/>
          <p:nvPr/>
        </p:nvSpPr>
        <p:spPr>
          <a:xfrm>
            <a:off x="3276600" y="5726668"/>
            <a:ext cx="762000" cy="369332"/>
          </a:xfrm>
          <a:prstGeom prst="rect">
            <a:avLst/>
          </a:prstGeom>
          <a:noFill/>
        </p:spPr>
        <p:txBody>
          <a:bodyPr wrap="square" rtlCol="0">
            <a:spAutoFit/>
          </a:bodyPr>
          <a:lstStyle/>
          <a:p>
            <a:pPr algn="r"/>
            <a:r>
              <a:rPr lang="en-GB" dirty="0">
                <a:latin typeface="Consolas" pitchFamily="49" charset="0"/>
                <a:cs typeface="Consolas" pitchFamily="49" charset="0"/>
              </a:rPr>
              <a:t>PSP</a:t>
            </a:r>
          </a:p>
        </p:txBody>
      </p:sp>
      <p:sp>
        <p:nvSpPr>
          <p:cNvPr id="99" name="Rectangle 98"/>
          <p:cNvSpPr/>
          <p:nvPr/>
        </p:nvSpPr>
        <p:spPr>
          <a:xfrm>
            <a:off x="4042048" y="2659618"/>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Consolas" pitchFamily="49" charset="0"/>
                <a:cs typeface="Consolas" pitchFamily="49" charset="0"/>
              </a:rPr>
              <a:t>5</a:t>
            </a:r>
          </a:p>
        </p:txBody>
      </p:sp>
      <p:sp>
        <p:nvSpPr>
          <p:cNvPr id="100" name="TextBox 99"/>
          <p:cNvSpPr txBox="1"/>
          <p:nvPr/>
        </p:nvSpPr>
        <p:spPr>
          <a:xfrm>
            <a:off x="3618384" y="2659618"/>
            <a:ext cx="576064" cy="369332"/>
          </a:xfrm>
          <a:prstGeom prst="rect">
            <a:avLst/>
          </a:prstGeom>
          <a:noFill/>
        </p:spPr>
        <p:txBody>
          <a:bodyPr wrap="square" rtlCol="0">
            <a:spAutoFit/>
          </a:bodyPr>
          <a:lstStyle/>
          <a:p>
            <a:r>
              <a:rPr lang="en-GB" dirty="0">
                <a:latin typeface="Consolas" pitchFamily="49" charset="0"/>
                <a:cs typeface="Consolas" pitchFamily="49" charset="0"/>
              </a:rPr>
              <a:t>R4</a:t>
            </a:r>
          </a:p>
        </p:txBody>
      </p:sp>
      <p:sp>
        <p:nvSpPr>
          <p:cNvPr id="101" name="Rectangle 100"/>
          <p:cNvSpPr/>
          <p:nvPr/>
        </p:nvSpPr>
        <p:spPr>
          <a:xfrm>
            <a:off x="6226175" y="586931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solidFill>
                <a:schemeClr val="tx1"/>
              </a:solidFill>
            </a:endParaRPr>
          </a:p>
        </p:txBody>
      </p:sp>
      <p:sp>
        <p:nvSpPr>
          <p:cNvPr id="102" name="TextBox 101"/>
          <p:cNvSpPr txBox="1"/>
          <p:nvPr/>
        </p:nvSpPr>
        <p:spPr>
          <a:xfrm>
            <a:off x="7522319" y="5869310"/>
            <a:ext cx="1368152" cy="338554"/>
          </a:xfrm>
          <a:prstGeom prst="rect">
            <a:avLst/>
          </a:prstGeom>
          <a:noFill/>
        </p:spPr>
        <p:txBody>
          <a:bodyPr wrap="square" rtlCol="0">
            <a:spAutoFit/>
          </a:bodyPr>
          <a:lstStyle/>
          <a:p>
            <a:pPr algn="ctr"/>
            <a:r>
              <a:rPr lang="en-GB" sz="1600" dirty="0">
                <a:latin typeface="Consolas"/>
                <a:cs typeface="Consolas"/>
              </a:rPr>
              <a:t>0x200001CF</a:t>
            </a:r>
          </a:p>
        </p:txBody>
      </p:sp>
      <p:sp>
        <p:nvSpPr>
          <p:cNvPr id="103" name="Rectangle 102"/>
          <p:cNvSpPr/>
          <p:nvPr/>
        </p:nvSpPr>
        <p:spPr>
          <a:xfrm>
            <a:off x="6229350" y="51435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solidFill>
                <a:schemeClr val="tx1"/>
              </a:solidFill>
            </a:endParaRPr>
          </a:p>
        </p:txBody>
      </p:sp>
      <p:cxnSp>
        <p:nvCxnSpPr>
          <p:cNvPr id="104" name="Straight Connector 103"/>
          <p:cNvCxnSpPr>
            <a:endCxn id="30" idx="1"/>
          </p:cNvCxnSpPr>
          <p:nvPr/>
        </p:nvCxnSpPr>
        <p:spPr>
          <a:xfrm rot="5400000" flipH="1" flipV="1">
            <a:off x="5263102" y="4478138"/>
            <a:ext cx="1196000" cy="734164"/>
          </a:xfrm>
          <a:prstGeom prst="line">
            <a:avLst/>
          </a:prstGeom>
          <a:ln>
            <a:solidFill>
              <a:srgbClr val="3366FF"/>
            </a:solidFill>
            <a:tailEnd type="arrow" w="lg"/>
          </a:ln>
        </p:spPr>
        <p:style>
          <a:lnRef idx="2">
            <a:schemeClr val="accent1"/>
          </a:lnRef>
          <a:fillRef idx="0">
            <a:schemeClr val="accent1"/>
          </a:fillRef>
          <a:effectRef idx="1">
            <a:schemeClr val="accent1"/>
          </a:effectRef>
          <a:fontRef idx="minor">
            <a:schemeClr val="tx1"/>
          </a:fontRef>
        </p:style>
      </p:cxnSp>
      <p:sp>
        <p:nvSpPr>
          <p:cNvPr id="123" name="Content Placeholder 3"/>
          <p:cNvSpPr>
            <a:spLocks noGrp="1"/>
          </p:cNvSpPr>
          <p:nvPr>
            <p:ph sz="half" idx="1"/>
          </p:nvPr>
        </p:nvSpPr>
        <p:spPr>
          <a:xfrm>
            <a:off x="63500" y="1295400"/>
            <a:ext cx="2971800" cy="4953000"/>
          </a:xfrm>
        </p:spPr>
        <p:style>
          <a:lnRef idx="2">
            <a:schemeClr val="accent1"/>
          </a:lnRef>
          <a:fillRef idx="1">
            <a:schemeClr val="lt1"/>
          </a:fillRef>
          <a:effectRef idx="0">
            <a:schemeClr val="accent1"/>
          </a:effectRef>
          <a:fontRef idx="minor">
            <a:schemeClr val="dk1"/>
          </a:fontRef>
        </p:style>
        <p:txBody>
          <a:bodyPr>
            <a:noAutofit/>
          </a:bodyPr>
          <a:lstStyle/>
          <a:p>
            <a:pPr>
              <a:buNone/>
            </a:pPr>
            <a:r>
              <a:rPr lang="en-GB" sz="1500" b="1" dirty="0">
                <a:solidFill>
                  <a:srgbClr val="000000"/>
                </a:solidFill>
                <a:latin typeface="Courier New" pitchFamily="49" charset="0"/>
                <a:cs typeface="Courier New" pitchFamily="49" charset="0"/>
              </a:rPr>
              <a:t>__main PROC</a:t>
            </a:r>
          </a:p>
          <a:p>
            <a:pPr>
              <a:buNone/>
            </a:pPr>
            <a:r>
              <a:rPr lang="en-GB" sz="1500" b="1" dirty="0">
                <a:solidFill>
                  <a:srgbClr val="000000"/>
                </a:solidFill>
                <a:latin typeface="Courier New" pitchFamily="49" charset="0"/>
                <a:cs typeface="Courier New" pitchFamily="49" charset="0"/>
              </a:rPr>
              <a:t>  …</a:t>
            </a:r>
          </a:p>
          <a:p>
            <a:pPr>
              <a:buNone/>
            </a:pPr>
            <a:r>
              <a:rPr lang="en-GB" sz="1500" b="1" dirty="0">
                <a:solidFill>
                  <a:srgbClr val="FF0000"/>
                </a:solidFill>
                <a:latin typeface="Courier New" pitchFamily="49" charset="0"/>
                <a:cs typeface="Courier New" pitchFamily="49" charset="0"/>
              </a:rPr>
              <a:t>  MOV r3,#0</a:t>
            </a:r>
          </a:p>
          <a:p>
            <a:pPr>
              <a:buNone/>
            </a:pPr>
            <a:r>
              <a:rPr lang="en-GB" sz="1500" b="1" dirty="0">
                <a:solidFill>
                  <a:srgbClr val="000000"/>
                </a:solidFill>
                <a:latin typeface="Courier New" pitchFamily="49" charset="0"/>
                <a:cs typeface="Courier New" pitchFamily="49" charset="0"/>
              </a:rPr>
              <a:t>  …</a:t>
            </a:r>
          </a:p>
          <a:p>
            <a:pPr>
              <a:buNone/>
            </a:pPr>
            <a:r>
              <a:rPr lang="en-GB" sz="1500" b="1" dirty="0">
                <a:solidFill>
                  <a:srgbClr val="000000"/>
                </a:solidFill>
                <a:latin typeface="Courier New" pitchFamily="49" charset="0"/>
                <a:cs typeface="Courier New" pitchFamily="49" charset="0"/>
              </a:rPr>
              <a:t>  ENDP</a:t>
            </a:r>
          </a:p>
          <a:p>
            <a:pPr>
              <a:buNone/>
            </a:pPr>
            <a:endParaRPr lang="en-GB" sz="1500" b="1" dirty="0">
              <a:solidFill>
                <a:srgbClr val="000000"/>
              </a:solidFill>
              <a:latin typeface="Courier New" pitchFamily="49" charset="0"/>
              <a:cs typeface="Courier New" pitchFamily="49" charset="0"/>
            </a:endParaRPr>
          </a:p>
          <a:p>
            <a:pPr>
              <a:buNone/>
            </a:pPr>
            <a:r>
              <a:rPr lang="en-US" sz="1500" b="1" dirty="0" err="1">
                <a:solidFill>
                  <a:srgbClr val="3366FF"/>
                </a:solidFill>
                <a:latin typeface="Courier New" pitchFamily="49" charset="0"/>
                <a:cs typeface="Courier New" pitchFamily="49" charset="0"/>
              </a:rPr>
              <a:t>SysTick_Handler</a:t>
            </a:r>
            <a:r>
              <a:rPr lang="en-US" sz="1500" b="1" dirty="0">
                <a:solidFill>
                  <a:srgbClr val="000000"/>
                </a:solidFill>
                <a:latin typeface="Courier New" pitchFamily="49" charset="0"/>
                <a:cs typeface="Courier New" pitchFamily="49" charset="0"/>
              </a:rPr>
              <a:t> PROC</a:t>
            </a:r>
          </a:p>
          <a:p>
            <a:pPr>
              <a:buNone/>
            </a:pPr>
            <a:r>
              <a:rPr lang="en-US" sz="1500" b="1" dirty="0">
                <a:solidFill>
                  <a:srgbClr val="000000"/>
                </a:solidFill>
                <a:latin typeface="Courier New" pitchFamily="49" charset="0"/>
                <a:cs typeface="Courier New" pitchFamily="49" charset="0"/>
              </a:rPr>
              <a:t>  EXPORT </a:t>
            </a:r>
            <a:r>
              <a:rPr lang="en-US" sz="1500" b="1" dirty="0" err="1">
                <a:solidFill>
                  <a:srgbClr val="000000"/>
                </a:solidFill>
                <a:latin typeface="Courier New" pitchFamily="49" charset="0"/>
                <a:cs typeface="Courier New" pitchFamily="49" charset="0"/>
              </a:rPr>
              <a:t>SysTick_Handler</a:t>
            </a:r>
            <a:endParaRPr lang="en-US" sz="1500" b="1" dirty="0">
              <a:solidFill>
                <a:srgbClr val="000000"/>
              </a:solidFill>
              <a:latin typeface="Courier New" pitchFamily="49" charset="0"/>
              <a:cs typeface="Courier New" pitchFamily="49" charset="0"/>
            </a:endParaRPr>
          </a:p>
          <a:p>
            <a:pPr>
              <a:buNone/>
            </a:pPr>
            <a:r>
              <a:rPr lang="en-US" sz="1500" b="1" dirty="0">
                <a:solidFill>
                  <a:srgbClr val="000000"/>
                </a:solidFill>
                <a:latin typeface="Courier New" pitchFamily="49" charset="0"/>
                <a:cs typeface="Courier New" pitchFamily="49" charset="0"/>
              </a:rPr>
              <a:t>  ADD r3, #1</a:t>
            </a:r>
          </a:p>
          <a:p>
            <a:pPr>
              <a:buNone/>
            </a:pPr>
            <a:r>
              <a:rPr lang="en-US" sz="1500" b="1" dirty="0">
                <a:solidFill>
                  <a:srgbClr val="000000"/>
                </a:solidFill>
                <a:latin typeface="Courier New" pitchFamily="49" charset="0"/>
                <a:cs typeface="Courier New" pitchFamily="49" charset="0"/>
              </a:rPr>
              <a:t>  ADD r4, #1</a:t>
            </a:r>
          </a:p>
          <a:p>
            <a:pPr>
              <a:buNone/>
            </a:pPr>
            <a:r>
              <a:rPr lang="en-US" sz="1500" b="1" dirty="0">
                <a:solidFill>
                  <a:srgbClr val="000000"/>
                </a:solidFill>
                <a:latin typeface="Courier New" pitchFamily="49" charset="0"/>
                <a:cs typeface="Courier New" pitchFamily="49" charset="0"/>
              </a:rPr>
              <a:t>  BX  </a:t>
            </a:r>
            <a:r>
              <a:rPr lang="en-US" sz="1500" b="1" dirty="0" err="1">
                <a:solidFill>
                  <a:srgbClr val="000000"/>
                </a:solidFill>
                <a:latin typeface="Courier New" pitchFamily="49" charset="0"/>
                <a:cs typeface="Courier New" pitchFamily="49" charset="0"/>
              </a:rPr>
              <a:t>lr</a:t>
            </a:r>
            <a:endParaRPr lang="en-US" sz="1500" b="1" dirty="0">
              <a:solidFill>
                <a:srgbClr val="000000"/>
              </a:solidFill>
              <a:latin typeface="Courier New" pitchFamily="49" charset="0"/>
              <a:cs typeface="Courier New" pitchFamily="49" charset="0"/>
            </a:endParaRPr>
          </a:p>
          <a:p>
            <a:pPr>
              <a:buNone/>
            </a:pPr>
            <a:r>
              <a:rPr lang="en-US" sz="1500" b="1" dirty="0">
                <a:solidFill>
                  <a:srgbClr val="000000"/>
                </a:solidFill>
                <a:latin typeface="Courier New" pitchFamily="49" charset="0"/>
                <a:cs typeface="Courier New" pitchFamily="49" charset="0"/>
              </a:rPr>
              <a:t>  ENDP</a:t>
            </a:r>
            <a:endParaRPr lang="en-GB" sz="1500" b="1" dirty="0">
              <a:solidFill>
                <a:srgbClr val="000000"/>
              </a:solidFill>
              <a:latin typeface="Courier New" pitchFamily="49" charset="0"/>
              <a:cs typeface="Courier New" pitchFamily="49" charset="0"/>
            </a:endParaRPr>
          </a:p>
          <a:p>
            <a:pPr>
              <a:buNone/>
            </a:pPr>
            <a:r>
              <a:rPr lang="en-GB" sz="1500" b="1" dirty="0">
                <a:solidFill>
                  <a:srgbClr val="000000"/>
                </a:solidFill>
                <a:latin typeface="Courier New" pitchFamily="49" charset="0"/>
                <a:cs typeface="Courier New" pitchFamily="49" charset="0"/>
              </a:rPr>
              <a:t>  </a:t>
            </a:r>
          </a:p>
        </p:txBody>
      </p:sp>
      <p:cxnSp>
        <p:nvCxnSpPr>
          <p:cNvPr id="124" name="Straight Connector 123"/>
          <p:cNvCxnSpPr>
            <a:cxnSpLocks/>
          </p:cNvCxnSpPr>
          <p:nvPr/>
        </p:nvCxnSpPr>
        <p:spPr>
          <a:xfrm rot="10800000" flipV="1">
            <a:off x="1295400" y="1752600"/>
            <a:ext cx="304800" cy="228600"/>
          </a:xfrm>
          <a:prstGeom prst="line">
            <a:avLst/>
          </a:prstGeom>
          <a:ln>
            <a:solidFill>
              <a:srgbClr val="FF0000"/>
            </a:solidFill>
            <a:tailEnd type="arrow" w="lg"/>
          </a:ln>
        </p:spPr>
        <p:style>
          <a:lnRef idx="2">
            <a:schemeClr val="accent1"/>
          </a:lnRef>
          <a:fillRef idx="0">
            <a:schemeClr val="accent1"/>
          </a:fillRef>
          <a:effectRef idx="1">
            <a:schemeClr val="accent1"/>
          </a:effectRef>
          <a:fontRef idx="minor">
            <a:schemeClr val="tx1"/>
          </a:fontRef>
        </p:style>
      </p:cxnSp>
      <p:sp>
        <p:nvSpPr>
          <p:cNvPr id="125" name="TextBox 124"/>
          <p:cNvSpPr txBox="1"/>
          <p:nvPr/>
        </p:nvSpPr>
        <p:spPr>
          <a:xfrm>
            <a:off x="1143000" y="1490246"/>
            <a:ext cx="2057400" cy="338554"/>
          </a:xfrm>
          <a:prstGeom prst="rect">
            <a:avLst/>
          </a:prstGeom>
          <a:noFill/>
        </p:spPr>
        <p:txBody>
          <a:bodyPr wrap="square" rtlCol="0">
            <a:spAutoFit/>
          </a:bodyPr>
          <a:lstStyle/>
          <a:p>
            <a:r>
              <a:rPr lang="en-US" sz="1600" dirty="0" err="1">
                <a:solidFill>
                  <a:srgbClr val="FF0000"/>
                </a:solidFill>
              </a:rPr>
              <a:t>addr</a:t>
            </a:r>
            <a:r>
              <a:rPr lang="en-US" sz="1600" dirty="0">
                <a:solidFill>
                  <a:srgbClr val="FF0000"/>
                </a:solidFill>
              </a:rPr>
              <a:t> = </a:t>
            </a:r>
            <a:r>
              <a:rPr lang="en-US" sz="1600" dirty="0">
                <a:solidFill>
                  <a:srgbClr val="FF0000"/>
                </a:solidFill>
                <a:latin typeface="Consolas"/>
                <a:cs typeface="Consolas"/>
              </a:rPr>
              <a:t>0x08000044</a:t>
            </a:r>
          </a:p>
        </p:txBody>
      </p:sp>
      <p:cxnSp>
        <p:nvCxnSpPr>
          <p:cNvPr id="126" name="Straight Connector 125"/>
          <p:cNvCxnSpPr>
            <a:cxnSpLocks/>
          </p:cNvCxnSpPr>
          <p:nvPr/>
        </p:nvCxnSpPr>
        <p:spPr>
          <a:xfrm rot="5400000">
            <a:off x="824498" y="2894597"/>
            <a:ext cx="306805" cy="304800"/>
          </a:xfrm>
          <a:prstGeom prst="line">
            <a:avLst/>
          </a:prstGeom>
          <a:ln>
            <a:solidFill>
              <a:srgbClr val="0000FF"/>
            </a:solidFill>
            <a:tailEnd type="arrow" w="lg"/>
          </a:ln>
        </p:spPr>
        <p:style>
          <a:lnRef idx="2">
            <a:schemeClr val="accent1"/>
          </a:lnRef>
          <a:fillRef idx="0">
            <a:schemeClr val="accent1"/>
          </a:fillRef>
          <a:effectRef idx="1">
            <a:schemeClr val="accent1"/>
          </a:effectRef>
          <a:fontRef idx="minor">
            <a:schemeClr val="tx1"/>
          </a:fontRef>
        </p:style>
      </p:cxnSp>
      <p:sp>
        <p:nvSpPr>
          <p:cNvPr id="127" name="TextBox 126"/>
          <p:cNvSpPr txBox="1"/>
          <p:nvPr/>
        </p:nvSpPr>
        <p:spPr>
          <a:xfrm>
            <a:off x="1143000" y="2709446"/>
            <a:ext cx="2120900" cy="338554"/>
          </a:xfrm>
          <a:prstGeom prst="rect">
            <a:avLst/>
          </a:prstGeom>
          <a:noFill/>
        </p:spPr>
        <p:txBody>
          <a:bodyPr wrap="square" rtlCol="0">
            <a:spAutoFit/>
          </a:bodyPr>
          <a:lstStyle/>
          <a:p>
            <a:r>
              <a:rPr lang="en-US" sz="1600" dirty="0" err="1">
                <a:solidFill>
                  <a:srgbClr val="3366FF"/>
                </a:solidFill>
              </a:rPr>
              <a:t>addr</a:t>
            </a:r>
            <a:r>
              <a:rPr lang="en-US" sz="1600" dirty="0">
                <a:solidFill>
                  <a:srgbClr val="3366FF"/>
                </a:solidFill>
              </a:rPr>
              <a:t> = </a:t>
            </a:r>
            <a:r>
              <a:rPr lang="en-US" sz="1600" dirty="0">
                <a:solidFill>
                  <a:srgbClr val="3366FF"/>
                </a:solidFill>
                <a:latin typeface="Consolas"/>
                <a:cs typeface="Consolas"/>
              </a:rPr>
              <a:t>0x0800001C</a:t>
            </a:r>
          </a:p>
        </p:txBody>
      </p:sp>
      <p:sp>
        <p:nvSpPr>
          <p:cNvPr id="129" name="TextBox 128"/>
          <p:cNvSpPr txBox="1"/>
          <p:nvPr/>
        </p:nvSpPr>
        <p:spPr>
          <a:xfrm>
            <a:off x="6248400" y="6183868"/>
            <a:ext cx="1219200" cy="369332"/>
          </a:xfrm>
          <a:prstGeom prst="rect">
            <a:avLst/>
          </a:prstGeom>
          <a:noFill/>
        </p:spPr>
        <p:txBody>
          <a:bodyPr wrap="square" rtlCol="0">
            <a:spAutoFit/>
          </a:bodyPr>
          <a:lstStyle/>
          <a:p>
            <a:pPr algn="ctr"/>
            <a:r>
              <a:rPr lang="en-GB" dirty="0">
                <a:latin typeface="Consolas" pitchFamily="49" charset="0"/>
                <a:cs typeface="Consolas" pitchFamily="49" charset="0"/>
              </a:rPr>
              <a:t>Memory</a:t>
            </a:r>
          </a:p>
        </p:txBody>
      </p:sp>
      <p:sp>
        <p:nvSpPr>
          <p:cNvPr id="130" name="TextBox 129"/>
          <p:cNvSpPr txBox="1"/>
          <p:nvPr/>
        </p:nvSpPr>
        <p:spPr>
          <a:xfrm>
            <a:off x="5486400" y="1536700"/>
            <a:ext cx="762000" cy="369332"/>
          </a:xfrm>
          <a:prstGeom prst="rect">
            <a:avLst/>
          </a:prstGeom>
          <a:noFill/>
        </p:spPr>
        <p:txBody>
          <a:bodyPr wrap="square" rtlCol="0">
            <a:spAutoFit/>
          </a:bodyPr>
          <a:lstStyle/>
          <a:p>
            <a:pPr algn="r"/>
            <a:r>
              <a:rPr lang="en-GB" dirty="0" err="1">
                <a:solidFill>
                  <a:srgbClr val="000000"/>
                </a:solidFill>
                <a:latin typeface="Consolas" pitchFamily="49" charset="0"/>
                <a:cs typeface="Consolas" pitchFamily="49" charset="0"/>
              </a:rPr>
              <a:t>xPSR</a:t>
            </a:r>
            <a:endParaRPr lang="en-GB" dirty="0">
              <a:solidFill>
                <a:srgbClr val="000000"/>
              </a:solidFill>
              <a:latin typeface="Consolas" pitchFamily="49" charset="0"/>
              <a:cs typeface="Consolas" pitchFamily="49" charset="0"/>
            </a:endParaRPr>
          </a:p>
        </p:txBody>
      </p:sp>
      <p:sp>
        <p:nvSpPr>
          <p:cNvPr id="131" name="TextBox 130"/>
          <p:cNvSpPr txBox="1"/>
          <p:nvPr/>
        </p:nvSpPr>
        <p:spPr>
          <a:xfrm>
            <a:off x="5486400" y="1916668"/>
            <a:ext cx="762000" cy="369332"/>
          </a:xfrm>
          <a:prstGeom prst="rect">
            <a:avLst/>
          </a:prstGeom>
          <a:noFill/>
        </p:spPr>
        <p:txBody>
          <a:bodyPr wrap="square" rtlCol="0">
            <a:spAutoFit/>
          </a:bodyPr>
          <a:lstStyle/>
          <a:p>
            <a:pPr algn="r"/>
            <a:r>
              <a:rPr lang="en-GB" dirty="0">
                <a:solidFill>
                  <a:srgbClr val="000000"/>
                </a:solidFill>
                <a:latin typeface="Consolas" pitchFamily="49" charset="0"/>
                <a:cs typeface="Consolas" pitchFamily="49" charset="0"/>
              </a:rPr>
              <a:t>PC</a:t>
            </a:r>
          </a:p>
        </p:txBody>
      </p:sp>
      <p:sp>
        <p:nvSpPr>
          <p:cNvPr id="134" name="TextBox 133"/>
          <p:cNvSpPr txBox="1"/>
          <p:nvPr/>
        </p:nvSpPr>
        <p:spPr>
          <a:xfrm>
            <a:off x="5486400" y="2983468"/>
            <a:ext cx="762000" cy="369332"/>
          </a:xfrm>
          <a:prstGeom prst="rect">
            <a:avLst/>
          </a:prstGeom>
          <a:noFill/>
        </p:spPr>
        <p:txBody>
          <a:bodyPr wrap="square" rtlCol="0">
            <a:spAutoFit/>
          </a:bodyPr>
          <a:lstStyle/>
          <a:p>
            <a:pPr algn="r"/>
            <a:r>
              <a:rPr lang="en-GB" dirty="0">
                <a:solidFill>
                  <a:srgbClr val="000000"/>
                </a:solidFill>
                <a:latin typeface="Consolas" pitchFamily="49" charset="0"/>
                <a:cs typeface="Consolas" pitchFamily="49" charset="0"/>
              </a:rPr>
              <a:t>R3</a:t>
            </a:r>
          </a:p>
        </p:txBody>
      </p:sp>
      <p:sp>
        <p:nvSpPr>
          <p:cNvPr id="135" name="TextBox 134"/>
          <p:cNvSpPr txBox="1"/>
          <p:nvPr/>
        </p:nvSpPr>
        <p:spPr>
          <a:xfrm>
            <a:off x="5486400" y="3364468"/>
            <a:ext cx="762000" cy="369332"/>
          </a:xfrm>
          <a:prstGeom prst="rect">
            <a:avLst/>
          </a:prstGeom>
          <a:noFill/>
        </p:spPr>
        <p:txBody>
          <a:bodyPr wrap="square" rtlCol="0">
            <a:spAutoFit/>
          </a:bodyPr>
          <a:lstStyle/>
          <a:p>
            <a:pPr algn="r"/>
            <a:r>
              <a:rPr lang="en-GB" dirty="0">
                <a:solidFill>
                  <a:srgbClr val="000000"/>
                </a:solidFill>
                <a:latin typeface="Consolas" pitchFamily="49" charset="0"/>
                <a:cs typeface="Consolas" pitchFamily="49" charset="0"/>
              </a:rPr>
              <a:t>R2</a:t>
            </a:r>
          </a:p>
        </p:txBody>
      </p:sp>
      <p:sp>
        <p:nvSpPr>
          <p:cNvPr id="136" name="TextBox 135"/>
          <p:cNvSpPr txBox="1"/>
          <p:nvPr/>
        </p:nvSpPr>
        <p:spPr>
          <a:xfrm>
            <a:off x="5486400" y="3745468"/>
            <a:ext cx="762000" cy="369332"/>
          </a:xfrm>
          <a:prstGeom prst="rect">
            <a:avLst/>
          </a:prstGeom>
          <a:noFill/>
        </p:spPr>
        <p:txBody>
          <a:bodyPr wrap="square" rtlCol="0">
            <a:spAutoFit/>
          </a:bodyPr>
          <a:lstStyle/>
          <a:p>
            <a:pPr algn="r"/>
            <a:r>
              <a:rPr lang="en-GB" dirty="0">
                <a:solidFill>
                  <a:srgbClr val="000000"/>
                </a:solidFill>
                <a:latin typeface="Consolas" pitchFamily="49" charset="0"/>
                <a:cs typeface="Consolas" pitchFamily="49" charset="0"/>
              </a:rPr>
              <a:t>R1</a:t>
            </a:r>
          </a:p>
        </p:txBody>
      </p:sp>
      <p:sp>
        <p:nvSpPr>
          <p:cNvPr id="137" name="TextBox 136"/>
          <p:cNvSpPr txBox="1"/>
          <p:nvPr/>
        </p:nvSpPr>
        <p:spPr>
          <a:xfrm>
            <a:off x="5486400" y="4038600"/>
            <a:ext cx="762000" cy="369332"/>
          </a:xfrm>
          <a:prstGeom prst="rect">
            <a:avLst/>
          </a:prstGeom>
          <a:noFill/>
        </p:spPr>
        <p:txBody>
          <a:bodyPr wrap="square" rtlCol="0">
            <a:spAutoFit/>
          </a:bodyPr>
          <a:lstStyle/>
          <a:p>
            <a:pPr algn="r"/>
            <a:r>
              <a:rPr lang="en-GB" dirty="0">
                <a:solidFill>
                  <a:srgbClr val="000000"/>
                </a:solidFill>
                <a:latin typeface="Consolas" pitchFamily="49" charset="0"/>
                <a:cs typeface="Consolas" pitchFamily="49" charset="0"/>
              </a:rPr>
              <a:t>R0</a:t>
            </a:r>
          </a:p>
        </p:txBody>
      </p:sp>
      <p:sp>
        <p:nvSpPr>
          <p:cNvPr id="71" name="Left Arrow 70"/>
          <p:cNvSpPr/>
          <p:nvPr/>
        </p:nvSpPr>
        <p:spPr>
          <a:xfrm>
            <a:off x="1676400" y="4445000"/>
            <a:ext cx="449580" cy="233680"/>
          </a:xfrm>
          <a:prstGeom prst="leftArrow">
            <a:avLst/>
          </a:prstGeom>
          <a:solidFill>
            <a:srgbClr val="FF0000"/>
          </a:solidFill>
          <a:ln/>
        </p:spPr>
        <p:style>
          <a:lnRef idx="1">
            <a:schemeClr val="accent1"/>
          </a:lnRef>
          <a:fillRef idx="3">
            <a:schemeClr val="accent1"/>
          </a:fillRef>
          <a:effectRef idx="2">
            <a:schemeClr val="accent1"/>
          </a:effectRef>
          <a:fontRef idx="minor">
            <a:schemeClr val="lt1"/>
          </a:fontRef>
        </p:style>
      </p:sp>
      <p:sp>
        <p:nvSpPr>
          <p:cNvPr id="70" name="Rectangle 69"/>
          <p:cNvSpPr/>
          <p:nvPr/>
        </p:nvSpPr>
        <p:spPr>
          <a:xfrm>
            <a:off x="152400" y="5311914"/>
            <a:ext cx="2667000" cy="707886"/>
          </a:xfrm>
          <a:prstGeom prst="rect">
            <a:avLst/>
          </a:prstGeom>
        </p:spPr>
        <p:style>
          <a:lnRef idx="1">
            <a:schemeClr val="accent2"/>
          </a:lnRef>
          <a:fillRef idx="3">
            <a:schemeClr val="accent2"/>
          </a:fillRef>
          <a:effectRef idx="2">
            <a:schemeClr val="accent2"/>
          </a:effectRef>
          <a:fontRef idx="minor">
            <a:schemeClr val="lt1"/>
          </a:fontRef>
        </p:style>
        <p:txBody>
          <a:bodyPr wrap="square">
            <a:spAutoFit/>
          </a:bodyPr>
          <a:lstStyle/>
          <a:p>
            <a:r>
              <a:rPr lang="en-US" sz="2000" b="1" dirty="0"/>
              <a:t>LR = 0xFFFFFFF9 to indicate MSP is used.</a:t>
            </a:r>
          </a:p>
        </p:txBody>
      </p:sp>
      <p:sp>
        <p:nvSpPr>
          <p:cNvPr id="72" name="TextBox 71"/>
          <p:cNvSpPr txBox="1"/>
          <p:nvPr/>
        </p:nvSpPr>
        <p:spPr>
          <a:xfrm>
            <a:off x="2971800" y="3351148"/>
            <a:ext cx="1066800" cy="369332"/>
          </a:xfrm>
          <a:prstGeom prst="rect">
            <a:avLst/>
          </a:prstGeom>
          <a:noFill/>
        </p:spPr>
        <p:txBody>
          <a:bodyPr wrap="square" rtlCol="0">
            <a:spAutoFit/>
          </a:bodyPr>
          <a:lstStyle/>
          <a:p>
            <a:r>
              <a:rPr lang="en-GB" dirty="0">
                <a:latin typeface="Consolas" pitchFamily="49" charset="0"/>
                <a:cs typeface="Consolas" pitchFamily="49" charset="0"/>
              </a:rPr>
              <a:t>R13(SP)</a:t>
            </a:r>
          </a:p>
        </p:txBody>
      </p:sp>
      <p:sp>
        <p:nvSpPr>
          <p:cNvPr id="73" name="TextBox 72"/>
          <p:cNvSpPr txBox="1"/>
          <p:nvPr/>
        </p:nvSpPr>
        <p:spPr>
          <a:xfrm>
            <a:off x="2971800" y="3711188"/>
            <a:ext cx="1066800" cy="369332"/>
          </a:xfrm>
          <a:prstGeom prst="rect">
            <a:avLst/>
          </a:prstGeom>
          <a:noFill/>
        </p:spPr>
        <p:txBody>
          <a:bodyPr wrap="square" rtlCol="0">
            <a:spAutoFit/>
          </a:bodyPr>
          <a:lstStyle/>
          <a:p>
            <a:r>
              <a:rPr lang="en-GB" dirty="0">
                <a:latin typeface="Consolas" pitchFamily="49" charset="0"/>
                <a:cs typeface="Consolas" pitchFamily="49" charset="0"/>
              </a:rPr>
              <a:t>R14(LR)</a:t>
            </a:r>
          </a:p>
        </p:txBody>
      </p:sp>
      <p:sp>
        <p:nvSpPr>
          <p:cNvPr id="74" name="Rectangle 73"/>
          <p:cNvSpPr/>
          <p:nvPr/>
        </p:nvSpPr>
        <p:spPr>
          <a:xfrm>
            <a:off x="4042048" y="3351148"/>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Consolas" pitchFamily="49" charset="0"/>
                <a:cs typeface="Consolas" pitchFamily="49" charset="0"/>
              </a:rPr>
              <a:t>MSP</a:t>
            </a:r>
          </a:p>
        </p:txBody>
      </p:sp>
      <p:sp>
        <p:nvSpPr>
          <p:cNvPr id="75" name="Rectangle 74"/>
          <p:cNvSpPr/>
          <p:nvPr/>
        </p:nvSpPr>
        <p:spPr>
          <a:xfrm>
            <a:off x="4042048" y="3711188"/>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Consolas" pitchFamily="49" charset="0"/>
                <a:cs typeface="Consolas" pitchFamily="49" charset="0"/>
              </a:rPr>
              <a:t>0xFFFFFFF9</a:t>
            </a:r>
            <a:endParaRPr lang="en-GB" dirty="0">
              <a:solidFill>
                <a:schemeClr val="tx1"/>
              </a:solidFill>
              <a:latin typeface="Consolas" pitchFamily="49" charset="0"/>
              <a:cs typeface="Consolas" pitchFamily="49" charset="0"/>
            </a:endParaRPr>
          </a:p>
        </p:txBody>
      </p:sp>
      <p:sp>
        <p:nvSpPr>
          <p:cNvPr id="80" name="Rectangle 79"/>
          <p:cNvSpPr/>
          <p:nvPr/>
        </p:nvSpPr>
        <p:spPr>
          <a:xfrm>
            <a:off x="4038600" y="300133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Consolas" pitchFamily="49" charset="0"/>
                <a:cs typeface="Consolas" pitchFamily="49" charset="0"/>
              </a:rPr>
              <a:t>12</a:t>
            </a:r>
          </a:p>
        </p:txBody>
      </p:sp>
      <p:sp>
        <p:nvSpPr>
          <p:cNvPr id="81" name="TextBox 80"/>
          <p:cNvSpPr txBox="1"/>
          <p:nvPr/>
        </p:nvSpPr>
        <p:spPr>
          <a:xfrm>
            <a:off x="3429000" y="3001330"/>
            <a:ext cx="755923" cy="369332"/>
          </a:xfrm>
          <a:prstGeom prst="rect">
            <a:avLst/>
          </a:prstGeom>
          <a:noFill/>
        </p:spPr>
        <p:txBody>
          <a:bodyPr wrap="square" rtlCol="0">
            <a:spAutoFit/>
          </a:bodyPr>
          <a:lstStyle/>
          <a:p>
            <a:r>
              <a:rPr lang="en-GB" dirty="0">
                <a:latin typeface="Consolas" pitchFamily="49" charset="0"/>
                <a:cs typeface="Consolas" pitchFamily="49" charset="0"/>
              </a:rPr>
              <a:t>R12</a:t>
            </a:r>
          </a:p>
        </p:txBody>
      </p:sp>
      <p:sp>
        <p:nvSpPr>
          <p:cNvPr id="82" name="TextBox 81"/>
          <p:cNvSpPr txBox="1"/>
          <p:nvPr/>
        </p:nvSpPr>
        <p:spPr>
          <a:xfrm>
            <a:off x="5486400" y="2272268"/>
            <a:ext cx="762000" cy="369332"/>
          </a:xfrm>
          <a:prstGeom prst="rect">
            <a:avLst/>
          </a:prstGeom>
          <a:noFill/>
        </p:spPr>
        <p:txBody>
          <a:bodyPr wrap="square" rtlCol="0">
            <a:spAutoFit/>
          </a:bodyPr>
          <a:lstStyle/>
          <a:p>
            <a:pPr algn="r"/>
            <a:r>
              <a:rPr lang="en-GB" dirty="0">
                <a:solidFill>
                  <a:srgbClr val="000000"/>
                </a:solidFill>
                <a:latin typeface="Consolas" pitchFamily="49" charset="0"/>
                <a:cs typeface="Consolas" pitchFamily="49" charset="0"/>
              </a:rPr>
              <a:t>LR</a:t>
            </a:r>
          </a:p>
        </p:txBody>
      </p:sp>
      <p:sp>
        <p:nvSpPr>
          <p:cNvPr id="105" name="TextBox 104"/>
          <p:cNvSpPr txBox="1"/>
          <p:nvPr/>
        </p:nvSpPr>
        <p:spPr>
          <a:xfrm>
            <a:off x="5486400" y="2602468"/>
            <a:ext cx="762000" cy="369332"/>
          </a:xfrm>
          <a:prstGeom prst="rect">
            <a:avLst/>
          </a:prstGeom>
          <a:noFill/>
        </p:spPr>
        <p:txBody>
          <a:bodyPr wrap="square" rtlCol="0">
            <a:spAutoFit/>
          </a:bodyPr>
          <a:lstStyle/>
          <a:p>
            <a:pPr algn="r"/>
            <a:r>
              <a:rPr lang="en-GB" dirty="0">
                <a:solidFill>
                  <a:srgbClr val="000000"/>
                </a:solidFill>
                <a:latin typeface="Consolas" pitchFamily="49" charset="0"/>
                <a:cs typeface="Consolas" pitchFamily="49" charset="0"/>
              </a:rPr>
              <a:t>R12</a:t>
            </a:r>
          </a:p>
        </p:txBody>
      </p:sp>
      <p:sp>
        <p:nvSpPr>
          <p:cNvPr id="106" name="Rectangle 105"/>
          <p:cNvSpPr/>
          <p:nvPr/>
        </p:nvSpPr>
        <p:spPr>
          <a:xfrm>
            <a:off x="6228184" y="192356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Consolas" pitchFamily="49" charset="0"/>
                <a:cs typeface="Consolas" pitchFamily="49" charset="0"/>
              </a:rPr>
              <a:t>0x08000044</a:t>
            </a:r>
            <a:endParaRPr lang="en-GB" sz="1600" dirty="0">
              <a:solidFill>
                <a:schemeClr val="tx1"/>
              </a:solidFill>
            </a:endParaRPr>
          </a:p>
        </p:txBody>
      </p:sp>
      <p:sp>
        <p:nvSpPr>
          <p:cNvPr id="107" name="Rectangle 106"/>
          <p:cNvSpPr/>
          <p:nvPr/>
        </p:nvSpPr>
        <p:spPr>
          <a:xfrm>
            <a:off x="6228184" y="22670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latin typeface="Consolas" pitchFamily="49" charset="0"/>
                <a:cs typeface="Consolas" pitchFamily="49" charset="0"/>
              </a:rPr>
              <a:t>0x08001000</a:t>
            </a:r>
          </a:p>
        </p:txBody>
      </p:sp>
      <p:sp>
        <p:nvSpPr>
          <p:cNvPr id="108" name="Rectangle 107"/>
          <p:cNvSpPr/>
          <p:nvPr/>
        </p:nvSpPr>
        <p:spPr>
          <a:xfrm>
            <a:off x="6228184" y="262704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latin typeface="Consolas" pitchFamily="49" charset="0"/>
                <a:cs typeface="Consolas" pitchFamily="49" charset="0"/>
              </a:rPr>
              <a:t>12</a:t>
            </a:r>
          </a:p>
        </p:txBody>
      </p:sp>
    </p:spTree>
    <p:extLst>
      <p:ext uri="{BB962C8B-B14F-4D97-AF65-F5344CB8AC3E}">
        <p14:creationId xmlns:p14="http://schemas.microsoft.com/office/powerpoint/2010/main" val="265434828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76200"/>
            <a:ext cx="8229600" cy="914400"/>
          </a:xfrm>
        </p:spPr>
        <p:txBody>
          <a:bodyPr/>
          <a:lstStyle/>
          <a:p>
            <a:r>
              <a:rPr lang="en-GB" dirty="0"/>
              <a:t>Interrupt: Stacking &amp; </a:t>
            </a:r>
            <a:r>
              <a:rPr lang="en-GB" dirty="0" err="1"/>
              <a:t>Unstacking</a:t>
            </a:r>
            <a:endParaRPr lang="en-GB" baseline="30000" dirty="0"/>
          </a:p>
        </p:txBody>
      </p:sp>
      <p:sp>
        <p:nvSpPr>
          <p:cNvPr id="30" name="Rectangle 29"/>
          <p:cNvSpPr/>
          <p:nvPr/>
        </p:nvSpPr>
        <p:spPr>
          <a:xfrm>
            <a:off x="6228184" y="40672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000000"/>
                </a:solidFill>
              </a:rPr>
              <a:t>0</a:t>
            </a:r>
          </a:p>
        </p:txBody>
      </p:sp>
      <p:sp>
        <p:nvSpPr>
          <p:cNvPr id="31" name="TextBox 30"/>
          <p:cNvSpPr txBox="1"/>
          <p:nvPr/>
        </p:nvSpPr>
        <p:spPr>
          <a:xfrm>
            <a:off x="7524328" y="4067200"/>
            <a:ext cx="1368152" cy="338554"/>
          </a:xfrm>
          <a:prstGeom prst="rect">
            <a:avLst/>
          </a:prstGeom>
          <a:noFill/>
        </p:spPr>
        <p:txBody>
          <a:bodyPr wrap="square" rtlCol="0">
            <a:spAutoFit/>
          </a:bodyPr>
          <a:lstStyle/>
          <a:p>
            <a:pPr algn="ctr"/>
            <a:r>
              <a:rPr lang="en-GB" sz="1600" dirty="0">
                <a:solidFill>
                  <a:srgbClr val="000000"/>
                </a:solidFill>
                <a:latin typeface="Consolas"/>
                <a:cs typeface="Consolas"/>
              </a:rPr>
              <a:t>0x200001E0</a:t>
            </a:r>
          </a:p>
        </p:txBody>
      </p:sp>
      <p:sp>
        <p:nvSpPr>
          <p:cNvPr id="32" name="TextBox 31"/>
          <p:cNvSpPr txBox="1"/>
          <p:nvPr/>
        </p:nvSpPr>
        <p:spPr>
          <a:xfrm>
            <a:off x="7524328" y="4427240"/>
            <a:ext cx="1368152" cy="338554"/>
          </a:xfrm>
          <a:prstGeom prst="rect">
            <a:avLst/>
          </a:prstGeom>
          <a:noFill/>
        </p:spPr>
        <p:txBody>
          <a:bodyPr wrap="square" rtlCol="0">
            <a:spAutoFit/>
          </a:bodyPr>
          <a:lstStyle/>
          <a:p>
            <a:pPr algn="ctr"/>
            <a:r>
              <a:rPr lang="en-GB" sz="1600" dirty="0">
                <a:latin typeface="Consolas"/>
                <a:cs typeface="Consolas"/>
              </a:rPr>
              <a:t>0x200001DC</a:t>
            </a:r>
          </a:p>
        </p:txBody>
      </p:sp>
      <p:sp>
        <p:nvSpPr>
          <p:cNvPr id="33" name="TextBox 32"/>
          <p:cNvSpPr txBox="1"/>
          <p:nvPr/>
        </p:nvSpPr>
        <p:spPr>
          <a:xfrm>
            <a:off x="7524328" y="2987080"/>
            <a:ext cx="1368152" cy="338554"/>
          </a:xfrm>
          <a:prstGeom prst="rect">
            <a:avLst/>
          </a:prstGeom>
          <a:noFill/>
        </p:spPr>
        <p:txBody>
          <a:bodyPr wrap="square" rtlCol="0">
            <a:spAutoFit/>
          </a:bodyPr>
          <a:lstStyle/>
          <a:p>
            <a:pPr algn="ctr"/>
            <a:r>
              <a:rPr lang="en-GB" sz="1600" dirty="0">
                <a:solidFill>
                  <a:srgbClr val="000000"/>
                </a:solidFill>
                <a:latin typeface="Consolas"/>
                <a:cs typeface="Consolas"/>
              </a:rPr>
              <a:t>0x200001EC</a:t>
            </a:r>
          </a:p>
        </p:txBody>
      </p:sp>
      <p:sp>
        <p:nvSpPr>
          <p:cNvPr id="36" name="Rectangle 35"/>
          <p:cNvSpPr/>
          <p:nvPr/>
        </p:nvSpPr>
        <p:spPr>
          <a:xfrm>
            <a:off x="6228184" y="442724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solidFill>
                <a:schemeClr val="tx1"/>
              </a:solidFill>
            </a:endParaRPr>
          </a:p>
        </p:txBody>
      </p:sp>
      <p:sp>
        <p:nvSpPr>
          <p:cNvPr id="37" name="Rectangle 36"/>
          <p:cNvSpPr/>
          <p:nvPr/>
        </p:nvSpPr>
        <p:spPr>
          <a:xfrm>
            <a:off x="6228184" y="298708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000000"/>
                </a:solidFill>
              </a:rPr>
              <a:t>3</a:t>
            </a:r>
          </a:p>
        </p:txBody>
      </p:sp>
      <p:sp>
        <p:nvSpPr>
          <p:cNvPr id="38" name="Rectangle 37"/>
          <p:cNvSpPr/>
          <p:nvPr/>
        </p:nvSpPr>
        <p:spPr>
          <a:xfrm>
            <a:off x="6228184" y="478728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solidFill>
                <a:schemeClr val="tx1"/>
              </a:solidFill>
            </a:endParaRPr>
          </a:p>
        </p:txBody>
      </p:sp>
      <p:sp>
        <p:nvSpPr>
          <p:cNvPr id="39" name="Rectangle 38"/>
          <p:cNvSpPr/>
          <p:nvPr/>
        </p:nvSpPr>
        <p:spPr>
          <a:xfrm>
            <a:off x="6228184" y="370716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000000"/>
                </a:solidFill>
              </a:rPr>
              <a:t>1</a:t>
            </a:r>
          </a:p>
        </p:txBody>
      </p:sp>
      <p:sp>
        <p:nvSpPr>
          <p:cNvPr id="41" name="TextBox 40"/>
          <p:cNvSpPr txBox="1"/>
          <p:nvPr/>
        </p:nvSpPr>
        <p:spPr>
          <a:xfrm>
            <a:off x="7524328" y="3707160"/>
            <a:ext cx="1368152" cy="338554"/>
          </a:xfrm>
          <a:prstGeom prst="rect">
            <a:avLst/>
          </a:prstGeom>
          <a:noFill/>
        </p:spPr>
        <p:txBody>
          <a:bodyPr wrap="square" rtlCol="0">
            <a:spAutoFit/>
          </a:bodyPr>
          <a:lstStyle/>
          <a:p>
            <a:pPr algn="ctr"/>
            <a:r>
              <a:rPr lang="en-GB" sz="1600" dirty="0">
                <a:solidFill>
                  <a:srgbClr val="000000"/>
                </a:solidFill>
                <a:latin typeface="Consolas"/>
                <a:cs typeface="Consolas"/>
              </a:rPr>
              <a:t>0x200001E4</a:t>
            </a:r>
          </a:p>
        </p:txBody>
      </p:sp>
      <p:sp>
        <p:nvSpPr>
          <p:cNvPr id="42" name="TextBox 41"/>
          <p:cNvSpPr txBox="1"/>
          <p:nvPr/>
        </p:nvSpPr>
        <p:spPr>
          <a:xfrm>
            <a:off x="7524328" y="4787280"/>
            <a:ext cx="1368152" cy="338554"/>
          </a:xfrm>
          <a:prstGeom prst="rect">
            <a:avLst/>
          </a:prstGeom>
          <a:noFill/>
        </p:spPr>
        <p:txBody>
          <a:bodyPr wrap="square" rtlCol="0">
            <a:spAutoFit/>
          </a:bodyPr>
          <a:lstStyle/>
          <a:p>
            <a:pPr algn="ctr"/>
            <a:r>
              <a:rPr lang="en-GB" sz="1600" dirty="0">
                <a:latin typeface="Consolas"/>
                <a:cs typeface="Consolas"/>
              </a:rPr>
              <a:t>0x200001D8</a:t>
            </a:r>
          </a:p>
        </p:txBody>
      </p:sp>
      <p:sp>
        <p:nvSpPr>
          <p:cNvPr id="43" name="TextBox 42"/>
          <p:cNvSpPr txBox="1"/>
          <p:nvPr/>
        </p:nvSpPr>
        <p:spPr>
          <a:xfrm>
            <a:off x="7524328" y="5147320"/>
            <a:ext cx="1368152" cy="338554"/>
          </a:xfrm>
          <a:prstGeom prst="rect">
            <a:avLst/>
          </a:prstGeom>
          <a:noFill/>
        </p:spPr>
        <p:txBody>
          <a:bodyPr wrap="square" rtlCol="0">
            <a:spAutoFit/>
          </a:bodyPr>
          <a:lstStyle/>
          <a:p>
            <a:pPr algn="ctr"/>
            <a:r>
              <a:rPr lang="en-GB" sz="1600" dirty="0">
                <a:latin typeface="Consolas"/>
                <a:cs typeface="Consolas"/>
              </a:rPr>
              <a:t>0x200001D4</a:t>
            </a:r>
          </a:p>
        </p:txBody>
      </p:sp>
      <p:sp>
        <p:nvSpPr>
          <p:cNvPr id="44" name="Rectangle 43"/>
          <p:cNvSpPr/>
          <p:nvPr/>
        </p:nvSpPr>
        <p:spPr>
          <a:xfrm>
            <a:off x="6228184" y="120348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solidFill>
                  <a:srgbClr val="000000"/>
                </a:solidFill>
              </a:rPr>
              <a:t>xxxxxxxx</a:t>
            </a:r>
            <a:endParaRPr lang="en-GB" dirty="0">
              <a:solidFill>
                <a:srgbClr val="000000"/>
              </a:solidFill>
            </a:endParaRPr>
          </a:p>
        </p:txBody>
      </p:sp>
      <p:sp>
        <p:nvSpPr>
          <p:cNvPr id="45" name="TextBox 44"/>
          <p:cNvSpPr txBox="1"/>
          <p:nvPr/>
        </p:nvSpPr>
        <p:spPr>
          <a:xfrm>
            <a:off x="7524328" y="1203484"/>
            <a:ext cx="1368152" cy="338554"/>
          </a:xfrm>
          <a:prstGeom prst="rect">
            <a:avLst/>
          </a:prstGeom>
          <a:noFill/>
        </p:spPr>
        <p:txBody>
          <a:bodyPr wrap="square" rtlCol="0">
            <a:spAutoFit/>
          </a:bodyPr>
          <a:lstStyle/>
          <a:p>
            <a:pPr algn="ctr"/>
            <a:r>
              <a:rPr lang="en-GB" sz="1600" dirty="0">
                <a:solidFill>
                  <a:srgbClr val="000000"/>
                </a:solidFill>
                <a:latin typeface="Consolas"/>
                <a:cs typeface="Consolas"/>
              </a:rPr>
              <a:t>0x20000200</a:t>
            </a:r>
          </a:p>
        </p:txBody>
      </p:sp>
      <p:sp>
        <p:nvSpPr>
          <p:cNvPr id="46" name="Rectangle 45"/>
          <p:cNvSpPr/>
          <p:nvPr/>
        </p:nvSpPr>
        <p:spPr>
          <a:xfrm>
            <a:off x="6228184" y="156352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000000"/>
                </a:solidFill>
                <a:latin typeface="Consolas" pitchFamily="49" charset="0"/>
                <a:cs typeface="Consolas" pitchFamily="49" charset="0"/>
              </a:rPr>
              <a:t>0x21000000</a:t>
            </a:r>
            <a:endParaRPr lang="en-GB" sz="1600" dirty="0">
              <a:solidFill>
                <a:srgbClr val="000000"/>
              </a:solidFill>
            </a:endParaRPr>
          </a:p>
        </p:txBody>
      </p:sp>
      <p:sp>
        <p:nvSpPr>
          <p:cNvPr id="48" name="TextBox 47"/>
          <p:cNvSpPr txBox="1"/>
          <p:nvPr/>
        </p:nvSpPr>
        <p:spPr>
          <a:xfrm>
            <a:off x="7524328" y="1563524"/>
            <a:ext cx="1368152" cy="338554"/>
          </a:xfrm>
          <a:prstGeom prst="rect">
            <a:avLst/>
          </a:prstGeom>
          <a:noFill/>
        </p:spPr>
        <p:txBody>
          <a:bodyPr wrap="square" rtlCol="0">
            <a:spAutoFit/>
          </a:bodyPr>
          <a:lstStyle/>
          <a:p>
            <a:pPr algn="ctr"/>
            <a:r>
              <a:rPr lang="en-GB" sz="1600" dirty="0">
                <a:solidFill>
                  <a:srgbClr val="000000"/>
                </a:solidFill>
                <a:latin typeface="Consolas"/>
                <a:cs typeface="Consolas"/>
              </a:rPr>
              <a:t>0x200001FC</a:t>
            </a:r>
          </a:p>
        </p:txBody>
      </p:sp>
      <p:sp>
        <p:nvSpPr>
          <p:cNvPr id="49" name="TextBox 48"/>
          <p:cNvSpPr txBox="1"/>
          <p:nvPr/>
        </p:nvSpPr>
        <p:spPr>
          <a:xfrm>
            <a:off x="7524328" y="1923564"/>
            <a:ext cx="1368152" cy="338554"/>
          </a:xfrm>
          <a:prstGeom prst="rect">
            <a:avLst/>
          </a:prstGeom>
          <a:noFill/>
        </p:spPr>
        <p:txBody>
          <a:bodyPr wrap="square" rtlCol="0">
            <a:spAutoFit/>
          </a:bodyPr>
          <a:lstStyle/>
          <a:p>
            <a:pPr algn="ctr"/>
            <a:r>
              <a:rPr lang="en-GB" sz="1600" dirty="0">
                <a:solidFill>
                  <a:srgbClr val="000000"/>
                </a:solidFill>
                <a:latin typeface="Consolas"/>
                <a:cs typeface="Consolas"/>
              </a:rPr>
              <a:t>0x200001F8</a:t>
            </a:r>
          </a:p>
        </p:txBody>
      </p:sp>
      <p:sp>
        <p:nvSpPr>
          <p:cNvPr id="52" name="TextBox 51"/>
          <p:cNvSpPr txBox="1"/>
          <p:nvPr/>
        </p:nvSpPr>
        <p:spPr>
          <a:xfrm>
            <a:off x="7524328" y="2267000"/>
            <a:ext cx="1368152" cy="338554"/>
          </a:xfrm>
          <a:prstGeom prst="rect">
            <a:avLst/>
          </a:prstGeom>
          <a:noFill/>
        </p:spPr>
        <p:txBody>
          <a:bodyPr wrap="square" rtlCol="0">
            <a:spAutoFit/>
          </a:bodyPr>
          <a:lstStyle/>
          <a:p>
            <a:pPr algn="ctr"/>
            <a:r>
              <a:rPr lang="en-GB" sz="1600" dirty="0">
                <a:solidFill>
                  <a:srgbClr val="000000"/>
                </a:solidFill>
                <a:latin typeface="Consolas"/>
                <a:cs typeface="Consolas"/>
              </a:rPr>
              <a:t>0x200001F4</a:t>
            </a:r>
          </a:p>
        </p:txBody>
      </p:sp>
      <p:sp>
        <p:nvSpPr>
          <p:cNvPr id="53" name="TextBox 52"/>
          <p:cNvSpPr txBox="1"/>
          <p:nvPr/>
        </p:nvSpPr>
        <p:spPr>
          <a:xfrm>
            <a:off x="7524328" y="2627040"/>
            <a:ext cx="1368152" cy="338554"/>
          </a:xfrm>
          <a:prstGeom prst="rect">
            <a:avLst/>
          </a:prstGeom>
          <a:noFill/>
        </p:spPr>
        <p:txBody>
          <a:bodyPr wrap="square" rtlCol="0">
            <a:spAutoFit/>
          </a:bodyPr>
          <a:lstStyle/>
          <a:p>
            <a:pPr algn="ctr"/>
            <a:r>
              <a:rPr lang="en-GB" sz="1600" dirty="0">
                <a:solidFill>
                  <a:srgbClr val="000000"/>
                </a:solidFill>
                <a:latin typeface="Consolas"/>
                <a:cs typeface="Consolas"/>
              </a:rPr>
              <a:t>0x200001F0</a:t>
            </a:r>
          </a:p>
        </p:txBody>
      </p:sp>
      <p:sp>
        <p:nvSpPr>
          <p:cNvPr id="55" name="Rectangle 54"/>
          <p:cNvSpPr/>
          <p:nvPr/>
        </p:nvSpPr>
        <p:spPr>
          <a:xfrm>
            <a:off x="6228184" y="550736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solidFill>
                <a:schemeClr val="tx1"/>
              </a:solidFill>
            </a:endParaRPr>
          </a:p>
        </p:txBody>
      </p:sp>
      <p:sp>
        <p:nvSpPr>
          <p:cNvPr id="56" name="Rectangle 55"/>
          <p:cNvSpPr/>
          <p:nvPr/>
        </p:nvSpPr>
        <p:spPr>
          <a:xfrm>
            <a:off x="6228184" y="334712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000000"/>
                </a:solidFill>
              </a:rPr>
              <a:t>2</a:t>
            </a:r>
          </a:p>
        </p:txBody>
      </p:sp>
      <p:sp>
        <p:nvSpPr>
          <p:cNvPr id="57" name="TextBox 56"/>
          <p:cNvSpPr txBox="1"/>
          <p:nvPr/>
        </p:nvSpPr>
        <p:spPr>
          <a:xfrm>
            <a:off x="7524328" y="3347120"/>
            <a:ext cx="1368152" cy="338554"/>
          </a:xfrm>
          <a:prstGeom prst="rect">
            <a:avLst/>
          </a:prstGeom>
          <a:noFill/>
        </p:spPr>
        <p:txBody>
          <a:bodyPr wrap="square" rtlCol="0">
            <a:spAutoFit/>
          </a:bodyPr>
          <a:lstStyle/>
          <a:p>
            <a:pPr algn="ctr"/>
            <a:r>
              <a:rPr lang="en-GB" sz="1600" dirty="0">
                <a:solidFill>
                  <a:srgbClr val="000000"/>
                </a:solidFill>
                <a:latin typeface="Consolas"/>
                <a:cs typeface="Consolas"/>
              </a:rPr>
              <a:t>0x200001E8</a:t>
            </a:r>
          </a:p>
        </p:txBody>
      </p:sp>
      <p:sp>
        <p:nvSpPr>
          <p:cNvPr id="58" name="TextBox 57"/>
          <p:cNvSpPr txBox="1"/>
          <p:nvPr/>
        </p:nvSpPr>
        <p:spPr>
          <a:xfrm>
            <a:off x="7524328" y="5507360"/>
            <a:ext cx="1368152" cy="338554"/>
          </a:xfrm>
          <a:prstGeom prst="rect">
            <a:avLst/>
          </a:prstGeom>
          <a:noFill/>
        </p:spPr>
        <p:txBody>
          <a:bodyPr wrap="square" rtlCol="0">
            <a:spAutoFit/>
          </a:bodyPr>
          <a:lstStyle/>
          <a:p>
            <a:pPr algn="ctr"/>
            <a:r>
              <a:rPr lang="en-GB" sz="1600" dirty="0">
                <a:latin typeface="Consolas"/>
                <a:cs typeface="Consolas"/>
              </a:rPr>
              <a:t>0x200001D0</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28</a:t>
            </a:fld>
            <a:endParaRPr kumimoji="0" lang="en-US" dirty="0"/>
          </a:p>
        </p:txBody>
      </p:sp>
      <p:sp>
        <p:nvSpPr>
          <p:cNvPr id="76" name="Rectangle 75"/>
          <p:cNvSpPr/>
          <p:nvPr/>
        </p:nvSpPr>
        <p:spPr>
          <a:xfrm>
            <a:off x="4042048" y="121920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Consolas" pitchFamily="49" charset="0"/>
                <a:cs typeface="Consolas" pitchFamily="49" charset="0"/>
              </a:rPr>
              <a:t>0</a:t>
            </a:r>
          </a:p>
        </p:txBody>
      </p:sp>
      <p:sp>
        <p:nvSpPr>
          <p:cNvPr id="77" name="TextBox 76"/>
          <p:cNvSpPr txBox="1"/>
          <p:nvPr/>
        </p:nvSpPr>
        <p:spPr>
          <a:xfrm>
            <a:off x="3618384" y="1219200"/>
            <a:ext cx="576064" cy="369332"/>
          </a:xfrm>
          <a:prstGeom prst="rect">
            <a:avLst/>
          </a:prstGeom>
          <a:noFill/>
        </p:spPr>
        <p:txBody>
          <a:bodyPr wrap="square" rtlCol="0">
            <a:spAutoFit/>
          </a:bodyPr>
          <a:lstStyle/>
          <a:p>
            <a:r>
              <a:rPr lang="en-GB" dirty="0">
                <a:latin typeface="Consolas" pitchFamily="49" charset="0"/>
                <a:cs typeface="Consolas" pitchFamily="49" charset="0"/>
              </a:rPr>
              <a:t>R0</a:t>
            </a:r>
          </a:p>
        </p:txBody>
      </p:sp>
      <p:sp>
        <p:nvSpPr>
          <p:cNvPr id="78" name="Rectangle 77"/>
          <p:cNvSpPr/>
          <p:nvPr/>
        </p:nvSpPr>
        <p:spPr>
          <a:xfrm>
            <a:off x="4042048" y="157924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Consolas" pitchFamily="49" charset="0"/>
                <a:cs typeface="Consolas" pitchFamily="49" charset="0"/>
              </a:rPr>
              <a:t>1</a:t>
            </a:r>
          </a:p>
        </p:txBody>
      </p:sp>
      <p:sp>
        <p:nvSpPr>
          <p:cNvPr id="79" name="TextBox 78"/>
          <p:cNvSpPr txBox="1"/>
          <p:nvPr/>
        </p:nvSpPr>
        <p:spPr>
          <a:xfrm>
            <a:off x="3618384" y="1579240"/>
            <a:ext cx="576064" cy="369332"/>
          </a:xfrm>
          <a:prstGeom prst="rect">
            <a:avLst/>
          </a:prstGeom>
          <a:noFill/>
        </p:spPr>
        <p:txBody>
          <a:bodyPr wrap="square" rtlCol="0">
            <a:spAutoFit/>
          </a:bodyPr>
          <a:lstStyle/>
          <a:p>
            <a:r>
              <a:rPr lang="en-GB" dirty="0">
                <a:latin typeface="Consolas" pitchFamily="49" charset="0"/>
                <a:cs typeface="Consolas" pitchFamily="49" charset="0"/>
              </a:rPr>
              <a:t>R1</a:t>
            </a:r>
          </a:p>
        </p:txBody>
      </p:sp>
      <p:sp>
        <p:nvSpPr>
          <p:cNvPr id="83" name="Rectangle 82"/>
          <p:cNvSpPr/>
          <p:nvPr/>
        </p:nvSpPr>
        <p:spPr>
          <a:xfrm>
            <a:off x="4042048" y="193928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Consolas" pitchFamily="49" charset="0"/>
                <a:cs typeface="Consolas" pitchFamily="49" charset="0"/>
              </a:rPr>
              <a:t>2</a:t>
            </a:r>
          </a:p>
        </p:txBody>
      </p:sp>
      <p:sp>
        <p:nvSpPr>
          <p:cNvPr id="84" name="TextBox 83"/>
          <p:cNvSpPr txBox="1"/>
          <p:nvPr/>
        </p:nvSpPr>
        <p:spPr>
          <a:xfrm>
            <a:off x="3618384" y="1939280"/>
            <a:ext cx="576064" cy="369332"/>
          </a:xfrm>
          <a:prstGeom prst="rect">
            <a:avLst/>
          </a:prstGeom>
          <a:noFill/>
        </p:spPr>
        <p:txBody>
          <a:bodyPr wrap="square" rtlCol="0">
            <a:spAutoFit/>
          </a:bodyPr>
          <a:lstStyle/>
          <a:p>
            <a:r>
              <a:rPr lang="en-GB" dirty="0">
                <a:latin typeface="Consolas" pitchFamily="49" charset="0"/>
                <a:cs typeface="Consolas" pitchFamily="49" charset="0"/>
              </a:rPr>
              <a:t>R2</a:t>
            </a:r>
          </a:p>
        </p:txBody>
      </p:sp>
      <p:sp>
        <p:nvSpPr>
          <p:cNvPr id="85" name="Rectangle 84"/>
          <p:cNvSpPr/>
          <p:nvPr/>
        </p:nvSpPr>
        <p:spPr>
          <a:xfrm>
            <a:off x="4042048" y="229932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Consolas" pitchFamily="49" charset="0"/>
                <a:cs typeface="Consolas" pitchFamily="49" charset="0"/>
              </a:rPr>
              <a:t>4</a:t>
            </a:r>
          </a:p>
        </p:txBody>
      </p:sp>
      <p:sp>
        <p:nvSpPr>
          <p:cNvPr id="86" name="TextBox 85"/>
          <p:cNvSpPr txBox="1"/>
          <p:nvPr/>
        </p:nvSpPr>
        <p:spPr>
          <a:xfrm>
            <a:off x="3618384" y="2299320"/>
            <a:ext cx="576064" cy="369332"/>
          </a:xfrm>
          <a:prstGeom prst="rect">
            <a:avLst/>
          </a:prstGeom>
          <a:noFill/>
        </p:spPr>
        <p:txBody>
          <a:bodyPr wrap="square" rtlCol="0">
            <a:spAutoFit/>
          </a:bodyPr>
          <a:lstStyle/>
          <a:p>
            <a:r>
              <a:rPr lang="en-GB" dirty="0">
                <a:latin typeface="Consolas" pitchFamily="49" charset="0"/>
                <a:cs typeface="Consolas" pitchFamily="49" charset="0"/>
              </a:rPr>
              <a:t>R3</a:t>
            </a:r>
          </a:p>
        </p:txBody>
      </p:sp>
      <p:sp>
        <p:nvSpPr>
          <p:cNvPr id="91" name="Rectangle 90"/>
          <p:cNvSpPr/>
          <p:nvPr/>
        </p:nvSpPr>
        <p:spPr>
          <a:xfrm>
            <a:off x="4042048" y="4071228"/>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latin typeface="Consolas" pitchFamily="49" charset="0"/>
                <a:cs typeface="Consolas" pitchFamily="49" charset="0"/>
              </a:rPr>
              <a:t>0x08000024</a:t>
            </a:r>
            <a:endParaRPr lang="en-GB" dirty="0">
              <a:solidFill>
                <a:srgbClr val="FF0000"/>
              </a:solidFill>
              <a:latin typeface="Consolas" pitchFamily="49" charset="0"/>
              <a:cs typeface="Consolas" pitchFamily="49" charset="0"/>
            </a:endParaRPr>
          </a:p>
        </p:txBody>
      </p:sp>
      <p:sp>
        <p:nvSpPr>
          <p:cNvPr id="92" name="TextBox 91"/>
          <p:cNvSpPr txBox="1"/>
          <p:nvPr/>
        </p:nvSpPr>
        <p:spPr>
          <a:xfrm>
            <a:off x="2971800" y="4071228"/>
            <a:ext cx="1066800" cy="369332"/>
          </a:xfrm>
          <a:prstGeom prst="rect">
            <a:avLst/>
          </a:prstGeom>
          <a:noFill/>
        </p:spPr>
        <p:txBody>
          <a:bodyPr wrap="square" rtlCol="0">
            <a:spAutoFit/>
          </a:bodyPr>
          <a:lstStyle/>
          <a:p>
            <a:r>
              <a:rPr lang="en-GB" dirty="0">
                <a:latin typeface="Consolas" pitchFamily="49" charset="0"/>
                <a:cs typeface="Consolas" pitchFamily="49" charset="0"/>
              </a:rPr>
              <a:t>R15(PC)</a:t>
            </a:r>
          </a:p>
        </p:txBody>
      </p:sp>
      <p:sp>
        <p:nvSpPr>
          <p:cNvPr id="93" name="Rectangle 92"/>
          <p:cNvSpPr/>
          <p:nvPr/>
        </p:nvSpPr>
        <p:spPr>
          <a:xfrm>
            <a:off x="4042048" y="4812268"/>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Consolas" pitchFamily="49" charset="0"/>
                <a:cs typeface="Consolas" pitchFamily="49" charset="0"/>
              </a:rPr>
              <a:t>0x21000000</a:t>
            </a:r>
            <a:endParaRPr lang="en-GB" dirty="0">
              <a:solidFill>
                <a:schemeClr val="tx1"/>
              </a:solidFill>
              <a:latin typeface="Consolas" pitchFamily="49" charset="0"/>
              <a:cs typeface="Consolas" pitchFamily="49" charset="0"/>
            </a:endParaRPr>
          </a:p>
        </p:txBody>
      </p:sp>
      <p:sp>
        <p:nvSpPr>
          <p:cNvPr id="94" name="TextBox 93"/>
          <p:cNvSpPr txBox="1"/>
          <p:nvPr/>
        </p:nvSpPr>
        <p:spPr>
          <a:xfrm>
            <a:off x="3276600" y="4812268"/>
            <a:ext cx="762000" cy="369332"/>
          </a:xfrm>
          <a:prstGeom prst="rect">
            <a:avLst/>
          </a:prstGeom>
          <a:noFill/>
        </p:spPr>
        <p:txBody>
          <a:bodyPr wrap="square" rtlCol="0">
            <a:spAutoFit/>
          </a:bodyPr>
          <a:lstStyle/>
          <a:p>
            <a:pPr algn="r"/>
            <a:r>
              <a:rPr lang="en-GB" dirty="0" err="1">
                <a:latin typeface="Consolas" pitchFamily="49" charset="0"/>
                <a:cs typeface="Consolas" pitchFamily="49" charset="0"/>
              </a:rPr>
              <a:t>xPSR</a:t>
            </a:r>
            <a:endParaRPr lang="en-GB" dirty="0">
              <a:latin typeface="Consolas" pitchFamily="49" charset="0"/>
              <a:cs typeface="Consolas" pitchFamily="49" charset="0"/>
            </a:endParaRPr>
          </a:p>
        </p:txBody>
      </p:sp>
      <p:sp>
        <p:nvSpPr>
          <p:cNvPr id="95" name="Rectangle 94"/>
          <p:cNvSpPr/>
          <p:nvPr/>
        </p:nvSpPr>
        <p:spPr>
          <a:xfrm>
            <a:off x="4042048" y="5269468"/>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00FF"/>
                </a:solidFill>
                <a:latin typeface="Consolas" pitchFamily="49" charset="0"/>
                <a:cs typeface="Consolas" pitchFamily="49" charset="0"/>
              </a:rPr>
              <a:t>0x200001E0</a:t>
            </a:r>
            <a:endParaRPr lang="en-GB" dirty="0">
              <a:solidFill>
                <a:srgbClr val="0000FF"/>
              </a:solidFill>
              <a:latin typeface="Consolas" pitchFamily="49" charset="0"/>
              <a:cs typeface="Consolas" pitchFamily="49" charset="0"/>
            </a:endParaRPr>
          </a:p>
        </p:txBody>
      </p:sp>
      <p:sp>
        <p:nvSpPr>
          <p:cNvPr id="96" name="TextBox 95"/>
          <p:cNvSpPr txBox="1"/>
          <p:nvPr/>
        </p:nvSpPr>
        <p:spPr>
          <a:xfrm>
            <a:off x="3276600" y="5269468"/>
            <a:ext cx="762000" cy="369332"/>
          </a:xfrm>
          <a:prstGeom prst="rect">
            <a:avLst/>
          </a:prstGeom>
          <a:noFill/>
        </p:spPr>
        <p:txBody>
          <a:bodyPr wrap="square" rtlCol="0">
            <a:spAutoFit/>
          </a:bodyPr>
          <a:lstStyle/>
          <a:p>
            <a:pPr algn="r"/>
            <a:r>
              <a:rPr lang="en-GB" dirty="0">
                <a:latin typeface="Consolas" pitchFamily="49" charset="0"/>
                <a:cs typeface="Consolas" pitchFamily="49" charset="0"/>
              </a:rPr>
              <a:t>MSP</a:t>
            </a:r>
          </a:p>
        </p:txBody>
      </p:sp>
      <p:sp>
        <p:nvSpPr>
          <p:cNvPr id="97" name="Rectangle 96"/>
          <p:cNvSpPr/>
          <p:nvPr/>
        </p:nvSpPr>
        <p:spPr>
          <a:xfrm>
            <a:off x="4042048" y="5726668"/>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Consolas" pitchFamily="49" charset="0"/>
                <a:cs typeface="Consolas" pitchFamily="49" charset="0"/>
              </a:rPr>
              <a:t>0x00000000</a:t>
            </a:r>
            <a:endParaRPr lang="en-GB" dirty="0">
              <a:solidFill>
                <a:schemeClr val="tx1"/>
              </a:solidFill>
              <a:latin typeface="Consolas" pitchFamily="49" charset="0"/>
              <a:cs typeface="Consolas" pitchFamily="49" charset="0"/>
            </a:endParaRPr>
          </a:p>
        </p:txBody>
      </p:sp>
      <p:sp>
        <p:nvSpPr>
          <p:cNvPr id="98" name="TextBox 97"/>
          <p:cNvSpPr txBox="1"/>
          <p:nvPr/>
        </p:nvSpPr>
        <p:spPr>
          <a:xfrm>
            <a:off x="3276600" y="5726668"/>
            <a:ext cx="762000" cy="369332"/>
          </a:xfrm>
          <a:prstGeom prst="rect">
            <a:avLst/>
          </a:prstGeom>
          <a:noFill/>
        </p:spPr>
        <p:txBody>
          <a:bodyPr wrap="square" rtlCol="0">
            <a:spAutoFit/>
          </a:bodyPr>
          <a:lstStyle/>
          <a:p>
            <a:pPr algn="r"/>
            <a:r>
              <a:rPr lang="en-GB" dirty="0">
                <a:latin typeface="Consolas" pitchFamily="49" charset="0"/>
                <a:cs typeface="Consolas" pitchFamily="49" charset="0"/>
              </a:rPr>
              <a:t>PSP</a:t>
            </a:r>
          </a:p>
        </p:txBody>
      </p:sp>
      <p:sp>
        <p:nvSpPr>
          <p:cNvPr id="99" name="Rectangle 98"/>
          <p:cNvSpPr/>
          <p:nvPr/>
        </p:nvSpPr>
        <p:spPr>
          <a:xfrm>
            <a:off x="4042048" y="2659618"/>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Consolas" pitchFamily="49" charset="0"/>
                <a:cs typeface="Consolas" pitchFamily="49" charset="0"/>
              </a:rPr>
              <a:t>5</a:t>
            </a:r>
          </a:p>
        </p:txBody>
      </p:sp>
      <p:sp>
        <p:nvSpPr>
          <p:cNvPr id="100" name="TextBox 99"/>
          <p:cNvSpPr txBox="1"/>
          <p:nvPr/>
        </p:nvSpPr>
        <p:spPr>
          <a:xfrm>
            <a:off x="3618384" y="2659618"/>
            <a:ext cx="576064" cy="369332"/>
          </a:xfrm>
          <a:prstGeom prst="rect">
            <a:avLst/>
          </a:prstGeom>
          <a:noFill/>
        </p:spPr>
        <p:txBody>
          <a:bodyPr wrap="square" rtlCol="0">
            <a:spAutoFit/>
          </a:bodyPr>
          <a:lstStyle/>
          <a:p>
            <a:r>
              <a:rPr lang="en-GB" dirty="0">
                <a:latin typeface="Consolas" pitchFamily="49" charset="0"/>
                <a:cs typeface="Consolas" pitchFamily="49" charset="0"/>
              </a:rPr>
              <a:t>R4</a:t>
            </a:r>
          </a:p>
        </p:txBody>
      </p:sp>
      <p:sp>
        <p:nvSpPr>
          <p:cNvPr id="101" name="Rectangle 100"/>
          <p:cNvSpPr/>
          <p:nvPr/>
        </p:nvSpPr>
        <p:spPr>
          <a:xfrm>
            <a:off x="6226175" y="586931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solidFill>
                <a:schemeClr val="tx1"/>
              </a:solidFill>
            </a:endParaRPr>
          </a:p>
        </p:txBody>
      </p:sp>
      <p:sp>
        <p:nvSpPr>
          <p:cNvPr id="102" name="TextBox 101"/>
          <p:cNvSpPr txBox="1"/>
          <p:nvPr/>
        </p:nvSpPr>
        <p:spPr>
          <a:xfrm>
            <a:off x="7522319" y="5869310"/>
            <a:ext cx="1368152" cy="338554"/>
          </a:xfrm>
          <a:prstGeom prst="rect">
            <a:avLst/>
          </a:prstGeom>
          <a:noFill/>
        </p:spPr>
        <p:txBody>
          <a:bodyPr wrap="square" rtlCol="0">
            <a:spAutoFit/>
          </a:bodyPr>
          <a:lstStyle/>
          <a:p>
            <a:pPr algn="ctr"/>
            <a:r>
              <a:rPr lang="en-GB" sz="1600" dirty="0">
                <a:latin typeface="Consolas"/>
                <a:cs typeface="Consolas"/>
              </a:rPr>
              <a:t>0x200001CF</a:t>
            </a:r>
          </a:p>
        </p:txBody>
      </p:sp>
      <p:sp>
        <p:nvSpPr>
          <p:cNvPr id="103" name="Rectangle 102"/>
          <p:cNvSpPr/>
          <p:nvPr/>
        </p:nvSpPr>
        <p:spPr>
          <a:xfrm>
            <a:off x="6229350" y="51435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solidFill>
                <a:schemeClr val="tx1"/>
              </a:solidFill>
            </a:endParaRPr>
          </a:p>
        </p:txBody>
      </p:sp>
      <p:cxnSp>
        <p:nvCxnSpPr>
          <p:cNvPr id="104" name="Straight Connector 103"/>
          <p:cNvCxnSpPr>
            <a:endCxn id="30" idx="1"/>
          </p:cNvCxnSpPr>
          <p:nvPr/>
        </p:nvCxnSpPr>
        <p:spPr>
          <a:xfrm rot="5400000" flipH="1" flipV="1">
            <a:off x="5263102" y="4478138"/>
            <a:ext cx="1196000" cy="734164"/>
          </a:xfrm>
          <a:prstGeom prst="line">
            <a:avLst/>
          </a:prstGeom>
          <a:ln>
            <a:solidFill>
              <a:srgbClr val="3366FF"/>
            </a:solidFill>
            <a:tailEnd type="arrow" w="lg"/>
          </a:ln>
        </p:spPr>
        <p:style>
          <a:lnRef idx="2">
            <a:schemeClr val="accent1"/>
          </a:lnRef>
          <a:fillRef idx="0">
            <a:schemeClr val="accent1"/>
          </a:fillRef>
          <a:effectRef idx="1">
            <a:schemeClr val="accent1"/>
          </a:effectRef>
          <a:fontRef idx="minor">
            <a:schemeClr val="tx1"/>
          </a:fontRef>
        </p:style>
      </p:cxnSp>
      <p:sp>
        <p:nvSpPr>
          <p:cNvPr id="123" name="Content Placeholder 3"/>
          <p:cNvSpPr>
            <a:spLocks noGrp="1"/>
          </p:cNvSpPr>
          <p:nvPr>
            <p:ph sz="half" idx="1"/>
          </p:nvPr>
        </p:nvSpPr>
        <p:spPr>
          <a:xfrm>
            <a:off x="63500" y="1295400"/>
            <a:ext cx="2971800" cy="4953000"/>
          </a:xfrm>
        </p:spPr>
        <p:style>
          <a:lnRef idx="2">
            <a:schemeClr val="accent1"/>
          </a:lnRef>
          <a:fillRef idx="1">
            <a:schemeClr val="lt1"/>
          </a:fillRef>
          <a:effectRef idx="0">
            <a:schemeClr val="accent1"/>
          </a:effectRef>
          <a:fontRef idx="minor">
            <a:schemeClr val="dk1"/>
          </a:fontRef>
        </p:style>
        <p:txBody>
          <a:bodyPr>
            <a:noAutofit/>
          </a:bodyPr>
          <a:lstStyle/>
          <a:p>
            <a:pPr>
              <a:buNone/>
            </a:pPr>
            <a:r>
              <a:rPr lang="en-GB" sz="1500" b="1" dirty="0">
                <a:solidFill>
                  <a:srgbClr val="000000"/>
                </a:solidFill>
                <a:latin typeface="Courier New" pitchFamily="49" charset="0"/>
                <a:cs typeface="Courier New" pitchFamily="49" charset="0"/>
              </a:rPr>
              <a:t>__main PROC</a:t>
            </a:r>
          </a:p>
          <a:p>
            <a:pPr>
              <a:buNone/>
            </a:pPr>
            <a:r>
              <a:rPr lang="en-GB" sz="1500" b="1" dirty="0">
                <a:solidFill>
                  <a:srgbClr val="000000"/>
                </a:solidFill>
                <a:latin typeface="Courier New" pitchFamily="49" charset="0"/>
                <a:cs typeface="Courier New" pitchFamily="49" charset="0"/>
              </a:rPr>
              <a:t>  …</a:t>
            </a:r>
          </a:p>
          <a:p>
            <a:pPr>
              <a:buNone/>
            </a:pPr>
            <a:r>
              <a:rPr lang="en-GB" sz="1500" b="1" dirty="0">
                <a:solidFill>
                  <a:srgbClr val="FF0000"/>
                </a:solidFill>
                <a:latin typeface="Courier New" pitchFamily="49" charset="0"/>
                <a:cs typeface="Courier New" pitchFamily="49" charset="0"/>
              </a:rPr>
              <a:t>  MOV r3,#0</a:t>
            </a:r>
          </a:p>
          <a:p>
            <a:pPr>
              <a:buNone/>
            </a:pPr>
            <a:r>
              <a:rPr lang="en-GB" sz="1500" b="1" dirty="0">
                <a:solidFill>
                  <a:srgbClr val="000000"/>
                </a:solidFill>
                <a:latin typeface="Courier New" pitchFamily="49" charset="0"/>
                <a:cs typeface="Courier New" pitchFamily="49" charset="0"/>
              </a:rPr>
              <a:t>  …</a:t>
            </a:r>
          </a:p>
          <a:p>
            <a:pPr>
              <a:buNone/>
            </a:pPr>
            <a:r>
              <a:rPr lang="en-GB" sz="1500" b="1" dirty="0">
                <a:solidFill>
                  <a:srgbClr val="000000"/>
                </a:solidFill>
                <a:latin typeface="Courier New" pitchFamily="49" charset="0"/>
                <a:cs typeface="Courier New" pitchFamily="49" charset="0"/>
              </a:rPr>
              <a:t>  ENDP</a:t>
            </a:r>
          </a:p>
          <a:p>
            <a:pPr>
              <a:buNone/>
            </a:pPr>
            <a:endParaRPr lang="en-GB" sz="1500" b="1" dirty="0">
              <a:solidFill>
                <a:srgbClr val="000000"/>
              </a:solidFill>
              <a:latin typeface="Courier New" pitchFamily="49" charset="0"/>
              <a:cs typeface="Courier New" pitchFamily="49" charset="0"/>
            </a:endParaRPr>
          </a:p>
          <a:p>
            <a:pPr>
              <a:buNone/>
            </a:pPr>
            <a:r>
              <a:rPr lang="en-US" sz="1500" b="1" dirty="0" err="1">
                <a:solidFill>
                  <a:srgbClr val="3366FF"/>
                </a:solidFill>
                <a:latin typeface="Courier New" pitchFamily="49" charset="0"/>
                <a:cs typeface="Courier New" pitchFamily="49" charset="0"/>
              </a:rPr>
              <a:t>SysTick_Handler</a:t>
            </a:r>
            <a:r>
              <a:rPr lang="en-US" sz="1500" b="1" dirty="0">
                <a:solidFill>
                  <a:srgbClr val="000000"/>
                </a:solidFill>
                <a:latin typeface="Courier New" pitchFamily="49" charset="0"/>
                <a:cs typeface="Courier New" pitchFamily="49" charset="0"/>
              </a:rPr>
              <a:t> PROC</a:t>
            </a:r>
          </a:p>
          <a:p>
            <a:pPr>
              <a:buNone/>
            </a:pPr>
            <a:r>
              <a:rPr lang="en-US" sz="1500" b="1" dirty="0">
                <a:solidFill>
                  <a:srgbClr val="000000"/>
                </a:solidFill>
                <a:latin typeface="Courier New" pitchFamily="49" charset="0"/>
                <a:cs typeface="Courier New" pitchFamily="49" charset="0"/>
              </a:rPr>
              <a:t>  EXPORT </a:t>
            </a:r>
            <a:r>
              <a:rPr lang="en-US" sz="1500" b="1" dirty="0" err="1">
                <a:solidFill>
                  <a:srgbClr val="000000"/>
                </a:solidFill>
                <a:latin typeface="Courier New" pitchFamily="49" charset="0"/>
                <a:cs typeface="Courier New" pitchFamily="49" charset="0"/>
              </a:rPr>
              <a:t>SysTick_Handler</a:t>
            </a:r>
            <a:endParaRPr lang="en-US" sz="1500" b="1" dirty="0">
              <a:solidFill>
                <a:srgbClr val="000000"/>
              </a:solidFill>
              <a:latin typeface="Courier New" pitchFamily="49" charset="0"/>
              <a:cs typeface="Courier New" pitchFamily="49" charset="0"/>
            </a:endParaRPr>
          </a:p>
          <a:p>
            <a:pPr>
              <a:buNone/>
            </a:pPr>
            <a:r>
              <a:rPr lang="en-US" sz="1500" b="1" dirty="0">
                <a:solidFill>
                  <a:srgbClr val="000000"/>
                </a:solidFill>
                <a:latin typeface="Courier New" pitchFamily="49" charset="0"/>
                <a:cs typeface="Courier New" pitchFamily="49" charset="0"/>
              </a:rPr>
              <a:t>  ADD r3, #1</a:t>
            </a:r>
          </a:p>
          <a:p>
            <a:pPr>
              <a:buNone/>
            </a:pPr>
            <a:r>
              <a:rPr lang="en-US" sz="1500" b="1" dirty="0">
                <a:solidFill>
                  <a:srgbClr val="000000"/>
                </a:solidFill>
                <a:latin typeface="Courier New" pitchFamily="49" charset="0"/>
                <a:cs typeface="Courier New" pitchFamily="49" charset="0"/>
              </a:rPr>
              <a:t>  ADD r4, #1</a:t>
            </a:r>
          </a:p>
          <a:p>
            <a:pPr>
              <a:buNone/>
            </a:pPr>
            <a:r>
              <a:rPr lang="en-US" sz="1500" b="1" dirty="0">
                <a:solidFill>
                  <a:srgbClr val="000000"/>
                </a:solidFill>
                <a:latin typeface="Courier New" pitchFamily="49" charset="0"/>
                <a:cs typeface="Courier New" pitchFamily="49" charset="0"/>
              </a:rPr>
              <a:t>  BX  </a:t>
            </a:r>
            <a:r>
              <a:rPr lang="en-US" sz="1500" b="1" dirty="0" err="1">
                <a:solidFill>
                  <a:srgbClr val="000000"/>
                </a:solidFill>
                <a:latin typeface="Courier New" pitchFamily="49" charset="0"/>
                <a:cs typeface="Courier New" pitchFamily="49" charset="0"/>
              </a:rPr>
              <a:t>lr</a:t>
            </a:r>
            <a:endParaRPr lang="en-US" sz="1500" b="1" dirty="0">
              <a:solidFill>
                <a:srgbClr val="000000"/>
              </a:solidFill>
              <a:latin typeface="Courier New" pitchFamily="49" charset="0"/>
              <a:cs typeface="Courier New" pitchFamily="49" charset="0"/>
            </a:endParaRPr>
          </a:p>
          <a:p>
            <a:pPr>
              <a:buNone/>
            </a:pPr>
            <a:r>
              <a:rPr lang="en-US" sz="1500" b="1" dirty="0">
                <a:solidFill>
                  <a:srgbClr val="000000"/>
                </a:solidFill>
                <a:latin typeface="Courier New" pitchFamily="49" charset="0"/>
                <a:cs typeface="Courier New" pitchFamily="49" charset="0"/>
              </a:rPr>
              <a:t>  ENDP</a:t>
            </a:r>
            <a:endParaRPr lang="en-GB" sz="1500" b="1" dirty="0">
              <a:solidFill>
                <a:srgbClr val="000000"/>
              </a:solidFill>
              <a:latin typeface="Courier New" pitchFamily="49" charset="0"/>
              <a:cs typeface="Courier New" pitchFamily="49" charset="0"/>
            </a:endParaRPr>
          </a:p>
          <a:p>
            <a:pPr>
              <a:buNone/>
            </a:pPr>
            <a:r>
              <a:rPr lang="en-GB" sz="1500" b="1" dirty="0">
                <a:solidFill>
                  <a:srgbClr val="000000"/>
                </a:solidFill>
                <a:latin typeface="Courier New" pitchFamily="49" charset="0"/>
                <a:cs typeface="Courier New" pitchFamily="49" charset="0"/>
              </a:rPr>
              <a:t>  </a:t>
            </a:r>
          </a:p>
        </p:txBody>
      </p:sp>
      <p:cxnSp>
        <p:nvCxnSpPr>
          <p:cNvPr id="124" name="Straight Connector 123"/>
          <p:cNvCxnSpPr>
            <a:cxnSpLocks/>
          </p:cNvCxnSpPr>
          <p:nvPr/>
        </p:nvCxnSpPr>
        <p:spPr>
          <a:xfrm rot="10800000" flipV="1">
            <a:off x="1295400" y="1752600"/>
            <a:ext cx="304800" cy="228600"/>
          </a:xfrm>
          <a:prstGeom prst="line">
            <a:avLst/>
          </a:prstGeom>
          <a:ln>
            <a:solidFill>
              <a:srgbClr val="FF0000"/>
            </a:solidFill>
            <a:tailEnd type="arrow" w="lg"/>
          </a:ln>
        </p:spPr>
        <p:style>
          <a:lnRef idx="2">
            <a:schemeClr val="accent1"/>
          </a:lnRef>
          <a:fillRef idx="0">
            <a:schemeClr val="accent1"/>
          </a:fillRef>
          <a:effectRef idx="1">
            <a:schemeClr val="accent1"/>
          </a:effectRef>
          <a:fontRef idx="minor">
            <a:schemeClr val="tx1"/>
          </a:fontRef>
        </p:style>
      </p:cxnSp>
      <p:sp>
        <p:nvSpPr>
          <p:cNvPr id="125" name="TextBox 124"/>
          <p:cNvSpPr txBox="1"/>
          <p:nvPr/>
        </p:nvSpPr>
        <p:spPr>
          <a:xfrm>
            <a:off x="1143000" y="1490246"/>
            <a:ext cx="2057400" cy="338554"/>
          </a:xfrm>
          <a:prstGeom prst="rect">
            <a:avLst/>
          </a:prstGeom>
          <a:noFill/>
        </p:spPr>
        <p:txBody>
          <a:bodyPr wrap="square" rtlCol="0">
            <a:spAutoFit/>
          </a:bodyPr>
          <a:lstStyle/>
          <a:p>
            <a:r>
              <a:rPr lang="en-US" sz="1600" dirty="0" err="1">
                <a:solidFill>
                  <a:srgbClr val="FF0000"/>
                </a:solidFill>
              </a:rPr>
              <a:t>addr</a:t>
            </a:r>
            <a:r>
              <a:rPr lang="en-US" sz="1600" dirty="0">
                <a:solidFill>
                  <a:srgbClr val="FF0000"/>
                </a:solidFill>
              </a:rPr>
              <a:t> = </a:t>
            </a:r>
            <a:r>
              <a:rPr lang="en-US" sz="1600" dirty="0">
                <a:solidFill>
                  <a:srgbClr val="FF0000"/>
                </a:solidFill>
                <a:latin typeface="Consolas"/>
                <a:cs typeface="Consolas"/>
              </a:rPr>
              <a:t>0x08000044</a:t>
            </a:r>
          </a:p>
        </p:txBody>
      </p:sp>
      <p:cxnSp>
        <p:nvCxnSpPr>
          <p:cNvPr id="126" name="Straight Connector 125"/>
          <p:cNvCxnSpPr>
            <a:cxnSpLocks/>
          </p:cNvCxnSpPr>
          <p:nvPr/>
        </p:nvCxnSpPr>
        <p:spPr>
          <a:xfrm rot="5400000">
            <a:off x="824498" y="2894597"/>
            <a:ext cx="306805" cy="304800"/>
          </a:xfrm>
          <a:prstGeom prst="line">
            <a:avLst/>
          </a:prstGeom>
          <a:ln>
            <a:solidFill>
              <a:srgbClr val="0000FF"/>
            </a:solidFill>
            <a:tailEnd type="arrow" w="lg"/>
          </a:ln>
        </p:spPr>
        <p:style>
          <a:lnRef idx="2">
            <a:schemeClr val="accent1"/>
          </a:lnRef>
          <a:fillRef idx="0">
            <a:schemeClr val="accent1"/>
          </a:fillRef>
          <a:effectRef idx="1">
            <a:schemeClr val="accent1"/>
          </a:effectRef>
          <a:fontRef idx="minor">
            <a:schemeClr val="tx1"/>
          </a:fontRef>
        </p:style>
      </p:cxnSp>
      <p:sp>
        <p:nvSpPr>
          <p:cNvPr id="127" name="TextBox 126"/>
          <p:cNvSpPr txBox="1"/>
          <p:nvPr/>
        </p:nvSpPr>
        <p:spPr>
          <a:xfrm>
            <a:off x="1143000" y="2709446"/>
            <a:ext cx="2120900" cy="338554"/>
          </a:xfrm>
          <a:prstGeom prst="rect">
            <a:avLst/>
          </a:prstGeom>
          <a:noFill/>
        </p:spPr>
        <p:txBody>
          <a:bodyPr wrap="square" rtlCol="0">
            <a:spAutoFit/>
          </a:bodyPr>
          <a:lstStyle/>
          <a:p>
            <a:r>
              <a:rPr lang="en-US" sz="1600" dirty="0" err="1">
                <a:solidFill>
                  <a:srgbClr val="3366FF"/>
                </a:solidFill>
              </a:rPr>
              <a:t>addr</a:t>
            </a:r>
            <a:r>
              <a:rPr lang="en-US" sz="1600" dirty="0">
                <a:solidFill>
                  <a:srgbClr val="3366FF"/>
                </a:solidFill>
              </a:rPr>
              <a:t> = </a:t>
            </a:r>
            <a:r>
              <a:rPr lang="en-US" sz="1600" dirty="0">
                <a:solidFill>
                  <a:srgbClr val="3366FF"/>
                </a:solidFill>
                <a:latin typeface="Consolas"/>
                <a:cs typeface="Consolas"/>
              </a:rPr>
              <a:t>0x0800001C</a:t>
            </a:r>
          </a:p>
        </p:txBody>
      </p:sp>
      <p:sp>
        <p:nvSpPr>
          <p:cNvPr id="129" name="TextBox 128"/>
          <p:cNvSpPr txBox="1"/>
          <p:nvPr/>
        </p:nvSpPr>
        <p:spPr>
          <a:xfrm>
            <a:off x="6248400" y="6183868"/>
            <a:ext cx="1219200" cy="369332"/>
          </a:xfrm>
          <a:prstGeom prst="rect">
            <a:avLst/>
          </a:prstGeom>
          <a:noFill/>
        </p:spPr>
        <p:txBody>
          <a:bodyPr wrap="square" rtlCol="0">
            <a:spAutoFit/>
          </a:bodyPr>
          <a:lstStyle/>
          <a:p>
            <a:pPr algn="ctr"/>
            <a:r>
              <a:rPr lang="en-GB" dirty="0">
                <a:latin typeface="Consolas" pitchFamily="49" charset="0"/>
                <a:cs typeface="Consolas" pitchFamily="49" charset="0"/>
              </a:rPr>
              <a:t>Memory</a:t>
            </a:r>
          </a:p>
        </p:txBody>
      </p:sp>
      <p:sp>
        <p:nvSpPr>
          <p:cNvPr id="130" name="TextBox 129"/>
          <p:cNvSpPr txBox="1"/>
          <p:nvPr/>
        </p:nvSpPr>
        <p:spPr>
          <a:xfrm>
            <a:off x="5486400" y="1536700"/>
            <a:ext cx="762000" cy="369332"/>
          </a:xfrm>
          <a:prstGeom prst="rect">
            <a:avLst/>
          </a:prstGeom>
          <a:noFill/>
        </p:spPr>
        <p:txBody>
          <a:bodyPr wrap="square" rtlCol="0">
            <a:spAutoFit/>
          </a:bodyPr>
          <a:lstStyle/>
          <a:p>
            <a:pPr algn="r"/>
            <a:r>
              <a:rPr lang="en-GB" dirty="0" err="1">
                <a:solidFill>
                  <a:srgbClr val="000000"/>
                </a:solidFill>
                <a:latin typeface="Consolas" pitchFamily="49" charset="0"/>
                <a:cs typeface="Consolas" pitchFamily="49" charset="0"/>
              </a:rPr>
              <a:t>xPSR</a:t>
            </a:r>
            <a:endParaRPr lang="en-GB" dirty="0">
              <a:solidFill>
                <a:srgbClr val="000000"/>
              </a:solidFill>
              <a:latin typeface="Consolas" pitchFamily="49" charset="0"/>
              <a:cs typeface="Consolas" pitchFamily="49" charset="0"/>
            </a:endParaRPr>
          </a:p>
        </p:txBody>
      </p:sp>
      <p:sp>
        <p:nvSpPr>
          <p:cNvPr id="131" name="TextBox 130"/>
          <p:cNvSpPr txBox="1"/>
          <p:nvPr/>
        </p:nvSpPr>
        <p:spPr>
          <a:xfrm>
            <a:off x="5486400" y="1916668"/>
            <a:ext cx="762000" cy="369332"/>
          </a:xfrm>
          <a:prstGeom prst="rect">
            <a:avLst/>
          </a:prstGeom>
          <a:noFill/>
        </p:spPr>
        <p:txBody>
          <a:bodyPr wrap="square" rtlCol="0">
            <a:spAutoFit/>
          </a:bodyPr>
          <a:lstStyle/>
          <a:p>
            <a:pPr algn="r"/>
            <a:r>
              <a:rPr lang="en-GB" dirty="0">
                <a:solidFill>
                  <a:srgbClr val="000000"/>
                </a:solidFill>
                <a:latin typeface="Consolas" pitchFamily="49" charset="0"/>
                <a:cs typeface="Consolas" pitchFamily="49" charset="0"/>
              </a:rPr>
              <a:t>PC</a:t>
            </a:r>
          </a:p>
        </p:txBody>
      </p:sp>
      <p:sp>
        <p:nvSpPr>
          <p:cNvPr id="134" name="TextBox 133"/>
          <p:cNvSpPr txBox="1"/>
          <p:nvPr/>
        </p:nvSpPr>
        <p:spPr>
          <a:xfrm>
            <a:off x="5486400" y="2983468"/>
            <a:ext cx="762000" cy="369332"/>
          </a:xfrm>
          <a:prstGeom prst="rect">
            <a:avLst/>
          </a:prstGeom>
          <a:noFill/>
        </p:spPr>
        <p:txBody>
          <a:bodyPr wrap="square" rtlCol="0">
            <a:spAutoFit/>
          </a:bodyPr>
          <a:lstStyle/>
          <a:p>
            <a:pPr algn="r"/>
            <a:r>
              <a:rPr lang="en-GB" dirty="0">
                <a:solidFill>
                  <a:srgbClr val="000000"/>
                </a:solidFill>
                <a:latin typeface="Consolas" pitchFamily="49" charset="0"/>
                <a:cs typeface="Consolas" pitchFamily="49" charset="0"/>
              </a:rPr>
              <a:t>R3</a:t>
            </a:r>
          </a:p>
        </p:txBody>
      </p:sp>
      <p:sp>
        <p:nvSpPr>
          <p:cNvPr id="135" name="TextBox 134"/>
          <p:cNvSpPr txBox="1"/>
          <p:nvPr/>
        </p:nvSpPr>
        <p:spPr>
          <a:xfrm>
            <a:off x="5486400" y="3364468"/>
            <a:ext cx="762000" cy="369332"/>
          </a:xfrm>
          <a:prstGeom prst="rect">
            <a:avLst/>
          </a:prstGeom>
          <a:noFill/>
        </p:spPr>
        <p:txBody>
          <a:bodyPr wrap="square" rtlCol="0">
            <a:spAutoFit/>
          </a:bodyPr>
          <a:lstStyle/>
          <a:p>
            <a:pPr algn="r"/>
            <a:r>
              <a:rPr lang="en-GB" dirty="0">
                <a:solidFill>
                  <a:srgbClr val="000000"/>
                </a:solidFill>
                <a:latin typeface="Consolas" pitchFamily="49" charset="0"/>
                <a:cs typeface="Consolas" pitchFamily="49" charset="0"/>
              </a:rPr>
              <a:t>R2</a:t>
            </a:r>
          </a:p>
        </p:txBody>
      </p:sp>
      <p:sp>
        <p:nvSpPr>
          <p:cNvPr id="136" name="TextBox 135"/>
          <p:cNvSpPr txBox="1"/>
          <p:nvPr/>
        </p:nvSpPr>
        <p:spPr>
          <a:xfrm>
            <a:off x="5486400" y="3745468"/>
            <a:ext cx="762000" cy="369332"/>
          </a:xfrm>
          <a:prstGeom prst="rect">
            <a:avLst/>
          </a:prstGeom>
          <a:noFill/>
        </p:spPr>
        <p:txBody>
          <a:bodyPr wrap="square" rtlCol="0">
            <a:spAutoFit/>
          </a:bodyPr>
          <a:lstStyle/>
          <a:p>
            <a:pPr algn="r"/>
            <a:r>
              <a:rPr lang="en-GB" dirty="0">
                <a:solidFill>
                  <a:srgbClr val="000000"/>
                </a:solidFill>
                <a:latin typeface="Consolas" pitchFamily="49" charset="0"/>
                <a:cs typeface="Consolas" pitchFamily="49" charset="0"/>
              </a:rPr>
              <a:t>R1</a:t>
            </a:r>
          </a:p>
        </p:txBody>
      </p:sp>
      <p:sp>
        <p:nvSpPr>
          <p:cNvPr id="137" name="TextBox 136"/>
          <p:cNvSpPr txBox="1"/>
          <p:nvPr/>
        </p:nvSpPr>
        <p:spPr>
          <a:xfrm>
            <a:off x="5486400" y="4038600"/>
            <a:ext cx="762000" cy="369332"/>
          </a:xfrm>
          <a:prstGeom prst="rect">
            <a:avLst/>
          </a:prstGeom>
          <a:noFill/>
        </p:spPr>
        <p:txBody>
          <a:bodyPr wrap="square" rtlCol="0">
            <a:spAutoFit/>
          </a:bodyPr>
          <a:lstStyle/>
          <a:p>
            <a:pPr algn="r"/>
            <a:r>
              <a:rPr lang="en-GB" dirty="0">
                <a:solidFill>
                  <a:srgbClr val="000000"/>
                </a:solidFill>
                <a:latin typeface="Consolas" pitchFamily="49" charset="0"/>
                <a:cs typeface="Consolas" pitchFamily="49" charset="0"/>
              </a:rPr>
              <a:t>R0</a:t>
            </a:r>
          </a:p>
        </p:txBody>
      </p:sp>
      <p:sp>
        <p:nvSpPr>
          <p:cNvPr id="71" name="Left Arrow 70"/>
          <p:cNvSpPr/>
          <p:nvPr/>
        </p:nvSpPr>
        <p:spPr>
          <a:xfrm>
            <a:off x="1676400" y="4445000"/>
            <a:ext cx="449580" cy="233680"/>
          </a:xfrm>
          <a:prstGeom prst="leftArrow">
            <a:avLst/>
          </a:prstGeom>
          <a:solidFill>
            <a:srgbClr val="FF0000"/>
          </a:solidFill>
          <a:ln/>
        </p:spPr>
        <p:style>
          <a:lnRef idx="1">
            <a:schemeClr val="accent1"/>
          </a:lnRef>
          <a:fillRef idx="3">
            <a:schemeClr val="accent1"/>
          </a:fillRef>
          <a:effectRef idx="2">
            <a:schemeClr val="accent1"/>
          </a:effectRef>
          <a:fontRef idx="minor">
            <a:schemeClr val="lt1"/>
          </a:fontRef>
        </p:style>
      </p:sp>
      <p:sp>
        <p:nvSpPr>
          <p:cNvPr id="70" name="Rectangle 69"/>
          <p:cNvSpPr/>
          <p:nvPr/>
        </p:nvSpPr>
        <p:spPr>
          <a:xfrm>
            <a:off x="152400" y="5311914"/>
            <a:ext cx="2667000" cy="707886"/>
          </a:xfrm>
          <a:prstGeom prst="rect">
            <a:avLst/>
          </a:prstGeom>
        </p:spPr>
        <p:style>
          <a:lnRef idx="1">
            <a:schemeClr val="accent2"/>
          </a:lnRef>
          <a:fillRef idx="3">
            <a:schemeClr val="accent2"/>
          </a:fillRef>
          <a:effectRef idx="2">
            <a:schemeClr val="accent2"/>
          </a:effectRef>
          <a:fontRef idx="minor">
            <a:schemeClr val="lt1"/>
          </a:fontRef>
        </p:style>
        <p:txBody>
          <a:bodyPr wrap="square">
            <a:spAutoFit/>
          </a:bodyPr>
          <a:lstStyle/>
          <a:p>
            <a:r>
              <a:rPr lang="en-US" sz="2000" b="1" dirty="0"/>
              <a:t>LR = 0xFFFFFFF9 to indicate MSP is used.</a:t>
            </a:r>
          </a:p>
        </p:txBody>
      </p:sp>
      <p:sp>
        <p:nvSpPr>
          <p:cNvPr id="72" name="TextBox 71"/>
          <p:cNvSpPr txBox="1"/>
          <p:nvPr/>
        </p:nvSpPr>
        <p:spPr>
          <a:xfrm>
            <a:off x="5334000" y="482024"/>
            <a:ext cx="3124200" cy="584776"/>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pPr algn="ctr"/>
            <a:r>
              <a:rPr lang="en-US" sz="3200" b="1" dirty="0">
                <a:solidFill>
                  <a:schemeClr val="bg1"/>
                </a:solidFill>
              </a:rPr>
              <a:t>UNSTACKING</a:t>
            </a:r>
          </a:p>
        </p:txBody>
      </p:sp>
      <p:sp>
        <p:nvSpPr>
          <p:cNvPr id="73" name="TextBox 72"/>
          <p:cNvSpPr txBox="1"/>
          <p:nvPr/>
        </p:nvSpPr>
        <p:spPr>
          <a:xfrm>
            <a:off x="2971800" y="3351148"/>
            <a:ext cx="1066800" cy="369332"/>
          </a:xfrm>
          <a:prstGeom prst="rect">
            <a:avLst/>
          </a:prstGeom>
          <a:noFill/>
        </p:spPr>
        <p:txBody>
          <a:bodyPr wrap="square" rtlCol="0">
            <a:spAutoFit/>
          </a:bodyPr>
          <a:lstStyle/>
          <a:p>
            <a:r>
              <a:rPr lang="en-GB" dirty="0">
                <a:latin typeface="Consolas" pitchFamily="49" charset="0"/>
                <a:cs typeface="Consolas" pitchFamily="49" charset="0"/>
              </a:rPr>
              <a:t>R13(SP)</a:t>
            </a:r>
          </a:p>
        </p:txBody>
      </p:sp>
      <p:sp>
        <p:nvSpPr>
          <p:cNvPr id="74" name="TextBox 73"/>
          <p:cNvSpPr txBox="1"/>
          <p:nvPr/>
        </p:nvSpPr>
        <p:spPr>
          <a:xfrm>
            <a:off x="2971800" y="3711188"/>
            <a:ext cx="1066800" cy="369332"/>
          </a:xfrm>
          <a:prstGeom prst="rect">
            <a:avLst/>
          </a:prstGeom>
          <a:noFill/>
        </p:spPr>
        <p:txBody>
          <a:bodyPr wrap="square" rtlCol="0">
            <a:spAutoFit/>
          </a:bodyPr>
          <a:lstStyle/>
          <a:p>
            <a:r>
              <a:rPr lang="en-GB" dirty="0">
                <a:latin typeface="Consolas" pitchFamily="49" charset="0"/>
                <a:cs typeface="Consolas" pitchFamily="49" charset="0"/>
              </a:rPr>
              <a:t>R14(LR)</a:t>
            </a:r>
          </a:p>
        </p:txBody>
      </p:sp>
      <p:sp>
        <p:nvSpPr>
          <p:cNvPr id="75" name="Rectangle 74"/>
          <p:cNvSpPr/>
          <p:nvPr/>
        </p:nvSpPr>
        <p:spPr>
          <a:xfrm>
            <a:off x="4042048" y="3351148"/>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Consolas" pitchFamily="49" charset="0"/>
                <a:cs typeface="Consolas" pitchFamily="49" charset="0"/>
              </a:rPr>
              <a:t>MSP</a:t>
            </a:r>
          </a:p>
        </p:txBody>
      </p:sp>
      <p:sp>
        <p:nvSpPr>
          <p:cNvPr id="80" name="Rectangle 79"/>
          <p:cNvSpPr/>
          <p:nvPr/>
        </p:nvSpPr>
        <p:spPr>
          <a:xfrm>
            <a:off x="4042048" y="3711188"/>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Consolas" pitchFamily="49" charset="0"/>
                <a:cs typeface="Consolas" pitchFamily="49" charset="0"/>
              </a:rPr>
              <a:t>0xFFFFFFF9</a:t>
            </a:r>
            <a:endParaRPr lang="en-GB" dirty="0">
              <a:solidFill>
                <a:schemeClr val="tx1"/>
              </a:solidFill>
              <a:latin typeface="Consolas" pitchFamily="49" charset="0"/>
              <a:cs typeface="Consolas" pitchFamily="49" charset="0"/>
            </a:endParaRPr>
          </a:p>
        </p:txBody>
      </p:sp>
      <p:sp>
        <p:nvSpPr>
          <p:cNvPr id="81" name="Rectangle 80"/>
          <p:cNvSpPr/>
          <p:nvPr/>
        </p:nvSpPr>
        <p:spPr>
          <a:xfrm>
            <a:off x="4038600" y="300133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Consolas" pitchFamily="49" charset="0"/>
                <a:cs typeface="Consolas" pitchFamily="49" charset="0"/>
              </a:rPr>
              <a:t>12</a:t>
            </a:r>
          </a:p>
        </p:txBody>
      </p:sp>
      <p:sp>
        <p:nvSpPr>
          <p:cNvPr id="82" name="TextBox 81"/>
          <p:cNvSpPr txBox="1"/>
          <p:nvPr/>
        </p:nvSpPr>
        <p:spPr>
          <a:xfrm>
            <a:off x="3429000" y="3001330"/>
            <a:ext cx="755923" cy="369332"/>
          </a:xfrm>
          <a:prstGeom prst="rect">
            <a:avLst/>
          </a:prstGeom>
          <a:noFill/>
        </p:spPr>
        <p:txBody>
          <a:bodyPr wrap="square" rtlCol="0">
            <a:spAutoFit/>
          </a:bodyPr>
          <a:lstStyle/>
          <a:p>
            <a:r>
              <a:rPr lang="en-GB" dirty="0">
                <a:latin typeface="Consolas" pitchFamily="49" charset="0"/>
                <a:cs typeface="Consolas" pitchFamily="49" charset="0"/>
              </a:rPr>
              <a:t>R12</a:t>
            </a:r>
          </a:p>
        </p:txBody>
      </p:sp>
      <p:sp>
        <p:nvSpPr>
          <p:cNvPr id="105" name="TextBox 104"/>
          <p:cNvSpPr txBox="1"/>
          <p:nvPr/>
        </p:nvSpPr>
        <p:spPr>
          <a:xfrm>
            <a:off x="5486400" y="2272268"/>
            <a:ext cx="762000" cy="369332"/>
          </a:xfrm>
          <a:prstGeom prst="rect">
            <a:avLst/>
          </a:prstGeom>
          <a:noFill/>
        </p:spPr>
        <p:txBody>
          <a:bodyPr wrap="square" rtlCol="0">
            <a:spAutoFit/>
          </a:bodyPr>
          <a:lstStyle/>
          <a:p>
            <a:pPr algn="r"/>
            <a:r>
              <a:rPr lang="en-GB" dirty="0">
                <a:solidFill>
                  <a:srgbClr val="000000"/>
                </a:solidFill>
                <a:latin typeface="Consolas" pitchFamily="49" charset="0"/>
                <a:cs typeface="Consolas" pitchFamily="49" charset="0"/>
              </a:rPr>
              <a:t>LR</a:t>
            </a:r>
          </a:p>
        </p:txBody>
      </p:sp>
      <p:sp>
        <p:nvSpPr>
          <p:cNvPr id="106" name="TextBox 105"/>
          <p:cNvSpPr txBox="1"/>
          <p:nvPr/>
        </p:nvSpPr>
        <p:spPr>
          <a:xfrm>
            <a:off x="5486400" y="2602468"/>
            <a:ext cx="762000" cy="369332"/>
          </a:xfrm>
          <a:prstGeom prst="rect">
            <a:avLst/>
          </a:prstGeom>
          <a:noFill/>
        </p:spPr>
        <p:txBody>
          <a:bodyPr wrap="square" rtlCol="0">
            <a:spAutoFit/>
          </a:bodyPr>
          <a:lstStyle/>
          <a:p>
            <a:pPr algn="r"/>
            <a:r>
              <a:rPr lang="en-GB" dirty="0">
                <a:solidFill>
                  <a:srgbClr val="000000"/>
                </a:solidFill>
                <a:latin typeface="Consolas" pitchFamily="49" charset="0"/>
                <a:cs typeface="Consolas" pitchFamily="49" charset="0"/>
              </a:rPr>
              <a:t>R12</a:t>
            </a:r>
          </a:p>
        </p:txBody>
      </p:sp>
      <p:sp>
        <p:nvSpPr>
          <p:cNvPr id="107" name="Rectangle 106"/>
          <p:cNvSpPr/>
          <p:nvPr/>
        </p:nvSpPr>
        <p:spPr>
          <a:xfrm>
            <a:off x="6228184" y="192356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Consolas" pitchFamily="49" charset="0"/>
                <a:cs typeface="Consolas" pitchFamily="49" charset="0"/>
              </a:rPr>
              <a:t>0x08000044</a:t>
            </a:r>
            <a:endParaRPr lang="en-GB" sz="1600" dirty="0">
              <a:solidFill>
                <a:schemeClr val="tx1"/>
              </a:solidFill>
            </a:endParaRPr>
          </a:p>
        </p:txBody>
      </p:sp>
      <p:sp>
        <p:nvSpPr>
          <p:cNvPr id="108" name="Rectangle 107"/>
          <p:cNvSpPr/>
          <p:nvPr/>
        </p:nvSpPr>
        <p:spPr>
          <a:xfrm>
            <a:off x="6228184" y="22670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latin typeface="Consolas" pitchFamily="49" charset="0"/>
                <a:cs typeface="Consolas" pitchFamily="49" charset="0"/>
              </a:rPr>
              <a:t>0x08001000</a:t>
            </a:r>
          </a:p>
        </p:txBody>
      </p:sp>
      <p:sp>
        <p:nvSpPr>
          <p:cNvPr id="109" name="Rectangle 108"/>
          <p:cNvSpPr/>
          <p:nvPr/>
        </p:nvSpPr>
        <p:spPr>
          <a:xfrm>
            <a:off x="6228184" y="262704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latin typeface="Consolas" pitchFamily="49" charset="0"/>
                <a:cs typeface="Consolas" pitchFamily="49" charset="0"/>
              </a:rPr>
              <a:t>12</a:t>
            </a:r>
          </a:p>
        </p:txBody>
      </p:sp>
    </p:spTree>
    <p:extLst>
      <p:ext uri="{BB962C8B-B14F-4D97-AF65-F5344CB8AC3E}">
        <p14:creationId xmlns:p14="http://schemas.microsoft.com/office/powerpoint/2010/main" val="24826888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76200"/>
            <a:ext cx="8229600" cy="914400"/>
          </a:xfrm>
        </p:spPr>
        <p:txBody>
          <a:bodyPr/>
          <a:lstStyle/>
          <a:p>
            <a:r>
              <a:rPr lang="en-GB" dirty="0"/>
              <a:t>Interrupt: Stacking &amp; </a:t>
            </a:r>
            <a:r>
              <a:rPr lang="en-GB" dirty="0" err="1"/>
              <a:t>Unstacking</a:t>
            </a:r>
            <a:endParaRPr lang="en-GB" baseline="30000" dirty="0"/>
          </a:p>
        </p:txBody>
      </p:sp>
      <p:sp>
        <p:nvSpPr>
          <p:cNvPr id="4" name="Content Placeholder 3"/>
          <p:cNvSpPr>
            <a:spLocks noGrp="1"/>
          </p:cNvSpPr>
          <p:nvPr>
            <p:ph sz="half" idx="1"/>
          </p:nvPr>
        </p:nvSpPr>
        <p:spPr>
          <a:xfrm>
            <a:off x="63500" y="1295400"/>
            <a:ext cx="2971800" cy="4953000"/>
          </a:xfrm>
        </p:spPr>
        <p:style>
          <a:lnRef idx="2">
            <a:schemeClr val="accent1"/>
          </a:lnRef>
          <a:fillRef idx="1">
            <a:schemeClr val="lt1"/>
          </a:fillRef>
          <a:effectRef idx="0">
            <a:schemeClr val="accent1"/>
          </a:effectRef>
          <a:fontRef idx="minor">
            <a:schemeClr val="dk1"/>
          </a:fontRef>
        </p:style>
        <p:txBody>
          <a:bodyPr>
            <a:noAutofit/>
          </a:bodyPr>
          <a:lstStyle/>
          <a:p>
            <a:pPr>
              <a:buNone/>
            </a:pPr>
            <a:r>
              <a:rPr lang="en-GB" sz="1500" b="1" dirty="0">
                <a:solidFill>
                  <a:srgbClr val="000000"/>
                </a:solidFill>
                <a:latin typeface="Courier New" pitchFamily="49" charset="0"/>
                <a:cs typeface="Courier New" pitchFamily="49" charset="0"/>
              </a:rPr>
              <a:t>__main PROC</a:t>
            </a:r>
          </a:p>
          <a:p>
            <a:pPr>
              <a:buNone/>
            </a:pPr>
            <a:r>
              <a:rPr lang="en-GB" sz="1500" b="1" dirty="0">
                <a:solidFill>
                  <a:srgbClr val="000000"/>
                </a:solidFill>
                <a:latin typeface="Courier New" pitchFamily="49" charset="0"/>
                <a:cs typeface="Courier New" pitchFamily="49" charset="0"/>
              </a:rPr>
              <a:t>  …</a:t>
            </a:r>
          </a:p>
          <a:p>
            <a:pPr>
              <a:buNone/>
            </a:pPr>
            <a:r>
              <a:rPr lang="en-GB" sz="1500" b="1" dirty="0">
                <a:solidFill>
                  <a:srgbClr val="FF0000"/>
                </a:solidFill>
                <a:latin typeface="Courier New" pitchFamily="49" charset="0"/>
                <a:cs typeface="Courier New" pitchFamily="49" charset="0"/>
              </a:rPr>
              <a:t>  MOV r3,#0</a:t>
            </a:r>
          </a:p>
          <a:p>
            <a:pPr>
              <a:buNone/>
            </a:pPr>
            <a:r>
              <a:rPr lang="en-GB" sz="1500" b="1" dirty="0">
                <a:solidFill>
                  <a:srgbClr val="000000"/>
                </a:solidFill>
                <a:latin typeface="Courier New" pitchFamily="49" charset="0"/>
                <a:cs typeface="Courier New" pitchFamily="49" charset="0"/>
              </a:rPr>
              <a:t>  …</a:t>
            </a:r>
          </a:p>
          <a:p>
            <a:pPr>
              <a:buNone/>
            </a:pPr>
            <a:r>
              <a:rPr lang="en-GB" sz="1500" b="1" dirty="0">
                <a:solidFill>
                  <a:srgbClr val="000000"/>
                </a:solidFill>
                <a:latin typeface="Courier New" pitchFamily="49" charset="0"/>
                <a:cs typeface="Courier New" pitchFamily="49" charset="0"/>
              </a:rPr>
              <a:t>  ENDP</a:t>
            </a:r>
          </a:p>
          <a:p>
            <a:pPr>
              <a:buNone/>
            </a:pPr>
            <a:endParaRPr lang="en-GB" sz="1500" b="1" dirty="0">
              <a:solidFill>
                <a:srgbClr val="000000"/>
              </a:solidFill>
              <a:latin typeface="Courier New" pitchFamily="49" charset="0"/>
              <a:cs typeface="Courier New" pitchFamily="49" charset="0"/>
            </a:endParaRPr>
          </a:p>
          <a:p>
            <a:pPr>
              <a:buNone/>
            </a:pPr>
            <a:r>
              <a:rPr lang="en-US" sz="1500" b="1" dirty="0" err="1">
                <a:solidFill>
                  <a:srgbClr val="3366FF"/>
                </a:solidFill>
                <a:latin typeface="Courier New" pitchFamily="49" charset="0"/>
                <a:cs typeface="Courier New" pitchFamily="49" charset="0"/>
              </a:rPr>
              <a:t>SysTick_Handler</a:t>
            </a:r>
            <a:r>
              <a:rPr lang="en-US" sz="1500" b="1" dirty="0">
                <a:solidFill>
                  <a:srgbClr val="000000"/>
                </a:solidFill>
                <a:latin typeface="Courier New" pitchFamily="49" charset="0"/>
                <a:cs typeface="Courier New" pitchFamily="49" charset="0"/>
              </a:rPr>
              <a:t> PROC</a:t>
            </a:r>
          </a:p>
          <a:p>
            <a:pPr>
              <a:buNone/>
            </a:pPr>
            <a:r>
              <a:rPr lang="en-US" sz="1500" b="1" dirty="0">
                <a:solidFill>
                  <a:srgbClr val="000000"/>
                </a:solidFill>
                <a:latin typeface="Courier New" pitchFamily="49" charset="0"/>
                <a:cs typeface="Courier New" pitchFamily="49" charset="0"/>
              </a:rPr>
              <a:t>  EXPORT </a:t>
            </a:r>
            <a:r>
              <a:rPr lang="en-US" sz="1500" b="1" dirty="0" err="1">
                <a:solidFill>
                  <a:srgbClr val="000000"/>
                </a:solidFill>
                <a:latin typeface="Courier New" pitchFamily="49" charset="0"/>
                <a:cs typeface="Courier New" pitchFamily="49" charset="0"/>
              </a:rPr>
              <a:t>SysTick_Handler</a:t>
            </a:r>
            <a:endParaRPr lang="en-US" sz="1500" b="1" dirty="0">
              <a:solidFill>
                <a:srgbClr val="000000"/>
              </a:solidFill>
              <a:latin typeface="Courier New" pitchFamily="49" charset="0"/>
              <a:cs typeface="Courier New" pitchFamily="49" charset="0"/>
            </a:endParaRPr>
          </a:p>
          <a:p>
            <a:pPr>
              <a:buNone/>
            </a:pPr>
            <a:r>
              <a:rPr lang="en-US" sz="1500" b="1" dirty="0">
                <a:solidFill>
                  <a:srgbClr val="000000"/>
                </a:solidFill>
                <a:latin typeface="Courier New" pitchFamily="49" charset="0"/>
                <a:cs typeface="Courier New" pitchFamily="49" charset="0"/>
              </a:rPr>
              <a:t>  ADD r3, #1</a:t>
            </a:r>
          </a:p>
          <a:p>
            <a:pPr>
              <a:buNone/>
            </a:pPr>
            <a:r>
              <a:rPr lang="en-US" sz="1500" b="1" dirty="0">
                <a:solidFill>
                  <a:srgbClr val="000000"/>
                </a:solidFill>
                <a:latin typeface="Courier New" pitchFamily="49" charset="0"/>
                <a:cs typeface="Courier New" pitchFamily="49" charset="0"/>
              </a:rPr>
              <a:t>  ADD r4, #1</a:t>
            </a:r>
          </a:p>
          <a:p>
            <a:pPr>
              <a:buNone/>
            </a:pPr>
            <a:r>
              <a:rPr lang="en-US" sz="1500" b="1" dirty="0">
                <a:solidFill>
                  <a:srgbClr val="000000"/>
                </a:solidFill>
                <a:latin typeface="Courier New" pitchFamily="49" charset="0"/>
                <a:cs typeface="Courier New" pitchFamily="49" charset="0"/>
              </a:rPr>
              <a:t>  BX  </a:t>
            </a:r>
            <a:r>
              <a:rPr lang="en-US" sz="1500" b="1" dirty="0" err="1">
                <a:solidFill>
                  <a:srgbClr val="000000"/>
                </a:solidFill>
                <a:latin typeface="Courier New" pitchFamily="49" charset="0"/>
                <a:cs typeface="Courier New" pitchFamily="49" charset="0"/>
              </a:rPr>
              <a:t>lr</a:t>
            </a:r>
            <a:endParaRPr lang="en-US" sz="1500" b="1" dirty="0">
              <a:solidFill>
                <a:srgbClr val="000000"/>
              </a:solidFill>
              <a:latin typeface="Courier New" pitchFamily="49" charset="0"/>
              <a:cs typeface="Courier New" pitchFamily="49" charset="0"/>
            </a:endParaRPr>
          </a:p>
          <a:p>
            <a:pPr>
              <a:buNone/>
            </a:pPr>
            <a:r>
              <a:rPr lang="en-US" sz="1500" b="1" dirty="0">
                <a:solidFill>
                  <a:srgbClr val="000000"/>
                </a:solidFill>
                <a:latin typeface="Courier New" pitchFamily="49" charset="0"/>
                <a:cs typeface="Courier New" pitchFamily="49" charset="0"/>
              </a:rPr>
              <a:t>  ENDP</a:t>
            </a:r>
            <a:endParaRPr lang="en-GB" sz="1500" b="1" dirty="0">
              <a:solidFill>
                <a:srgbClr val="000000"/>
              </a:solidFill>
              <a:latin typeface="Courier New" pitchFamily="49" charset="0"/>
              <a:cs typeface="Courier New" pitchFamily="49" charset="0"/>
            </a:endParaRPr>
          </a:p>
          <a:p>
            <a:pPr>
              <a:buNone/>
            </a:pPr>
            <a:r>
              <a:rPr lang="en-GB" sz="1500" b="1" dirty="0">
                <a:solidFill>
                  <a:srgbClr val="000000"/>
                </a:solidFill>
                <a:latin typeface="Courier New" pitchFamily="49" charset="0"/>
                <a:cs typeface="Courier New" pitchFamily="49" charset="0"/>
              </a:rPr>
              <a:t>  </a:t>
            </a:r>
          </a:p>
        </p:txBody>
      </p:sp>
      <p:sp>
        <p:nvSpPr>
          <p:cNvPr id="30" name="Rectangle 29"/>
          <p:cNvSpPr/>
          <p:nvPr/>
        </p:nvSpPr>
        <p:spPr>
          <a:xfrm>
            <a:off x="6228184" y="40672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solidFill>
                <a:schemeClr val="tx1"/>
              </a:solidFill>
            </a:endParaRPr>
          </a:p>
        </p:txBody>
      </p:sp>
      <p:sp>
        <p:nvSpPr>
          <p:cNvPr id="31" name="TextBox 30"/>
          <p:cNvSpPr txBox="1"/>
          <p:nvPr/>
        </p:nvSpPr>
        <p:spPr>
          <a:xfrm>
            <a:off x="7524328" y="4067200"/>
            <a:ext cx="1368152" cy="338554"/>
          </a:xfrm>
          <a:prstGeom prst="rect">
            <a:avLst/>
          </a:prstGeom>
          <a:noFill/>
        </p:spPr>
        <p:txBody>
          <a:bodyPr wrap="square" rtlCol="0">
            <a:spAutoFit/>
          </a:bodyPr>
          <a:lstStyle/>
          <a:p>
            <a:pPr algn="ctr"/>
            <a:r>
              <a:rPr lang="en-GB" sz="1600" dirty="0">
                <a:latin typeface="Consolas"/>
                <a:cs typeface="Consolas"/>
              </a:rPr>
              <a:t>0x200001E0</a:t>
            </a:r>
          </a:p>
        </p:txBody>
      </p:sp>
      <p:sp>
        <p:nvSpPr>
          <p:cNvPr id="32" name="TextBox 31"/>
          <p:cNvSpPr txBox="1"/>
          <p:nvPr/>
        </p:nvSpPr>
        <p:spPr>
          <a:xfrm>
            <a:off x="7524328" y="4427240"/>
            <a:ext cx="1368152" cy="338554"/>
          </a:xfrm>
          <a:prstGeom prst="rect">
            <a:avLst/>
          </a:prstGeom>
          <a:noFill/>
        </p:spPr>
        <p:txBody>
          <a:bodyPr wrap="square" rtlCol="0">
            <a:spAutoFit/>
          </a:bodyPr>
          <a:lstStyle/>
          <a:p>
            <a:pPr algn="ctr"/>
            <a:r>
              <a:rPr lang="en-GB" sz="1600" dirty="0">
                <a:latin typeface="Consolas"/>
                <a:cs typeface="Consolas"/>
              </a:rPr>
              <a:t>0x200001DC</a:t>
            </a:r>
          </a:p>
        </p:txBody>
      </p:sp>
      <p:sp>
        <p:nvSpPr>
          <p:cNvPr id="33" name="TextBox 32"/>
          <p:cNvSpPr txBox="1"/>
          <p:nvPr/>
        </p:nvSpPr>
        <p:spPr>
          <a:xfrm>
            <a:off x="7524328" y="2987080"/>
            <a:ext cx="1368152" cy="338554"/>
          </a:xfrm>
          <a:prstGeom prst="rect">
            <a:avLst/>
          </a:prstGeom>
          <a:noFill/>
        </p:spPr>
        <p:txBody>
          <a:bodyPr wrap="square" rtlCol="0">
            <a:spAutoFit/>
          </a:bodyPr>
          <a:lstStyle/>
          <a:p>
            <a:pPr algn="ctr"/>
            <a:r>
              <a:rPr lang="en-GB" sz="1600" dirty="0">
                <a:latin typeface="Consolas"/>
                <a:cs typeface="Consolas"/>
              </a:rPr>
              <a:t>0x200001EC</a:t>
            </a:r>
          </a:p>
        </p:txBody>
      </p:sp>
      <p:sp>
        <p:nvSpPr>
          <p:cNvPr id="36" name="Rectangle 35"/>
          <p:cNvSpPr/>
          <p:nvPr/>
        </p:nvSpPr>
        <p:spPr>
          <a:xfrm>
            <a:off x="6228184" y="442724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solidFill>
                <a:schemeClr val="tx1"/>
              </a:solidFill>
            </a:endParaRPr>
          </a:p>
        </p:txBody>
      </p:sp>
      <p:sp>
        <p:nvSpPr>
          <p:cNvPr id="37" name="Rectangle 36"/>
          <p:cNvSpPr/>
          <p:nvPr/>
        </p:nvSpPr>
        <p:spPr>
          <a:xfrm>
            <a:off x="6228184" y="298708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solidFill>
                <a:schemeClr val="tx1"/>
              </a:solidFill>
            </a:endParaRPr>
          </a:p>
        </p:txBody>
      </p:sp>
      <p:sp>
        <p:nvSpPr>
          <p:cNvPr id="38" name="Rectangle 37"/>
          <p:cNvSpPr/>
          <p:nvPr/>
        </p:nvSpPr>
        <p:spPr>
          <a:xfrm>
            <a:off x="6228184" y="478728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solidFill>
                <a:schemeClr val="tx1"/>
              </a:solidFill>
            </a:endParaRPr>
          </a:p>
        </p:txBody>
      </p:sp>
      <p:sp>
        <p:nvSpPr>
          <p:cNvPr id="39" name="Rectangle 38"/>
          <p:cNvSpPr/>
          <p:nvPr/>
        </p:nvSpPr>
        <p:spPr>
          <a:xfrm>
            <a:off x="6228184" y="370716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solidFill>
                <a:schemeClr val="tx1"/>
              </a:solidFill>
            </a:endParaRPr>
          </a:p>
        </p:txBody>
      </p:sp>
      <p:sp>
        <p:nvSpPr>
          <p:cNvPr id="41" name="TextBox 40"/>
          <p:cNvSpPr txBox="1"/>
          <p:nvPr/>
        </p:nvSpPr>
        <p:spPr>
          <a:xfrm>
            <a:off x="7524328" y="3707160"/>
            <a:ext cx="1368152" cy="338554"/>
          </a:xfrm>
          <a:prstGeom prst="rect">
            <a:avLst/>
          </a:prstGeom>
          <a:noFill/>
        </p:spPr>
        <p:txBody>
          <a:bodyPr wrap="square" rtlCol="0">
            <a:spAutoFit/>
          </a:bodyPr>
          <a:lstStyle/>
          <a:p>
            <a:pPr algn="ctr"/>
            <a:r>
              <a:rPr lang="en-GB" sz="1600" dirty="0">
                <a:latin typeface="Consolas"/>
                <a:cs typeface="Consolas"/>
              </a:rPr>
              <a:t>0x200001E4</a:t>
            </a:r>
          </a:p>
        </p:txBody>
      </p:sp>
      <p:sp>
        <p:nvSpPr>
          <p:cNvPr id="42" name="TextBox 41"/>
          <p:cNvSpPr txBox="1"/>
          <p:nvPr/>
        </p:nvSpPr>
        <p:spPr>
          <a:xfrm>
            <a:off x="7524328" y="4787280"/>
            <a:ext cx="1368152" cy="338554"/>
          </a:xfrm>
          <a:prstGeom prst="rect">
            <a:avLst/>
          </a:prstGeom>
          <a:noFill/>
        </p:spPr>
        <p:txBody>
          <a:bodyPr wrap="square" rtlCol="0">
            <a:spAutoFit/>
          </a:bodyPr>
          <a:lstStyle/>
          <a:p>
            <a:pPr algn="ctr"/>
            <a:r>
              <a:rPr lang="en-GB" sz="1600" dirty="0">
                <a:latin typeface="Consolas"/>
                <a:cs typeface="Consolas"/>
              </a:rPr>
              <a:t>0x200001D8</a:t>
            </a:r>
          </a:p>
        </p:txBody>
      </p:sp>
      <p:sp>
        <p:nvSpPr>
          <p:cNvPr id="43" name="TextBox 42"/>
          <p:cNvSpPr txBox="1"/>
          <p:nvPr/>
        </p:nvSpPr>
        <p:spPr>
          <a:xfrm>
            <a:off x="7524328" y="5147320"/>
            <a:ext cx="1368152" cy="338554"/>
          </a:xfrm>
          <a:prstGeom prst="rect">
            <a:avLst/>
          </a:prstGeom>
          <a:noFill/>
        </p:spPr>
        <p:txBody>
          <a:bodyPr wrap="square" rtlCol="0">
            <a:spAutoFit/>
          </a:bodyPr>
          <a:lstStyle/>
          <a:p>
            <a:pPr algn="ctr"/>
            <a:r>
              <a:rPr lang="en-GB" sz="1600" dirty="0">
                <a:latin typeface="Consolas"/>
                <a:cs typeface="Consolas"/>
              </a:rPr>
              <a:t>0x200001D4</a:t>
            </a:r>
          </a:p>
        </p:txBody>
      </p:sp>
      <p:sp>
        <p:nvSpPr>
          <p:cNvPr id="44" name="Rectangle 43"/>
          <p:cNvSpPr/>
          <p:nvPr/>
        </p:nvSpPr>
        <p:spPr>
          <a:xfrm>
            <a:off x="6228184" y="120348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solidFill>
                  <a:schemeClr val="tx1"/>
                </a:solidFill>
              </a:rPr>
              <a:t>xxxxxxxx</a:t>
            </a:r>
            <a:endParaRPr lang="en-GB" dirty="0">
              <a:solidFill>
                <a:schemeClr val="tx1"/>
              </a:solidFill>
            </a:endParaRPr>
          </a:p>
        </p:txBody>
      </p:sp>
      <p:sp>
        <p:nvSpPr>
          <p:cNvPr id="45" name="TextBox 44"/>
          <p:cNvSpPr txBox="1"/>
          <p:nvPr/>
        </p:nvSpPr>
        <p:spPr>
          <a:xfrm>
            <a:off x="7524328" y="1203484"/>
            <a:ext cx="1368152" cy="338554"/>
          </a:xfrm>
          <a:prstGeom prst="rect">
            <a:avLst/>
          </a:prstGeom>
          <a:noFill/>
        </p:spPr>
        <p:txBody>
          <a:bodyPr wrap="square" rtlCol="0">
            <a:spAutoFit/>
          </a:bodyPr>
          <a:lstStyle/>
          <a:p>
            <a:pPr algn="ctr"/>
            <a:r>
              <a:rPr lang="en-GB" sz="1600" dirty="0">
                <a:latin typeface="Consolas"/>
                <a:cs typeface="Consolas"/>
              </a:rPr>
              <a:t>0x20000200</a:t>
            </a:r>
          </a:p>
        </p:txBody>
      </p:sp>
      <p:sp>
        <p:nvSpPr>
          <p:cNvPr id="46" name="Rectangle 45"/>
          <p:cNvSpPr/>
          <p:nvPr/>
        </p:nvSpPr>
        <p:spPr>
          <a:xfrm>
            <a:off x="6228184" y="156352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dirty="0">
              <a:solidFill>
                <a:schemeClr val="tx1"/>
              </a:solidFill>
            </a:endParaRPr>
          </a:p>
        </p:txBody>
      </p:sp>
      <p:sp>
        <p:nvSpPr>
          <p:cNvPr id="47" name="Rectangle 46"/>
          <p:cNvSpPr/>
          <p:nvPr/>
        </p:nvSpPr>
        <p:spPr>
          <a:xfrm>
            <a:off x="6228184" y="192356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dirty="0"/>
          </a:p>
        </p:txBody>
      </p:sp>
      <p:sp>
        <p:nvSpPr>
          <p:cNvPr id="48" name="TextBox 47"/>
          <p:cNvSpPr txBox="1"/>
          <p:nvPr/>
        </p:nvSpPr>
        <p:spPr>
          <a:xfrm>
            <a:off x="7524328" y="1563524"/>
            <a:ext cx="1368152" cy="338554"/>
          </a:xfrm>
          <a:prstGeom prst="rect">
            <a:avLst/>
          </a:prstGeom>
          <a:noFill/>
        </p:spPr>
        <p:txBody>
          <a:bodyPr wrap="square" rtlCol="0">
            <a:spAutoFit/>
          </a:bodyPr>
          <a:lstStyle/>
          <a:p>
            <a:pPr algn="ctr"/>
            <a:r>
              <a:rPr lang="en-GB" sz="1600" dirty="0">
                <a:latin typeface="Consolas"/>
                <a:cs typeface="Consolas"/>
              </a:rPr>
              <a:t>0x200001FC</a:t>
            </a:r>
          </a:p>
        </p:txBody>
      </p:sp>
      <p:sp>
        <p:nvSpPr>
          <p:cNvPr id="49" name="TextBox 48"/>
          <p:cNvSpPr txBox="1"/>
          <p:nvPr/>
        </p:nvSpPr>
        <p:spPr>
          <a:xfrm>
            <a:off x="7524328" y="1923564"/>
            <a:ext cx="1368152" cy="338554"/>
          </a:xfrm>
          <a:prstGeom prst="rect">
            <a:avLst/>
          </a:prstGeom>
          <a:noFill/>
        </p:spPr>
        <p:txBody>
          <a:bodyPr wrap="square" rtlCol="0">
            <a:spAutoFit/>
          </a:bodyPr>
          <a:lstStyle/>
          <a:p>
            <a:pPr algn="ctr"/>
            <a:r>
              <a:rPr lang="en-GB" sz="1600" dirty="0">
                <a:latin typeface="Consolas"/>
                <a:cs typeface="Consolas"/>
              </a:rPr>
              <a:t>0x200001F8</a:t>
            </a:r>
          </a:p>
        </p:txBody>
      </p:sp>
      <p:sp>
        <p:nvSpPr>
          <p:cNvPr id="51" name="Rectangle 50"/>
          <p:cNvSpPr/>
          <p:nvPr/>
        </p:nvSpPr>
        <p:spPr>
          <a:xfrm>
            <a:off x="6228184" y="22670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dirty="0">
              <a:solidFill>
                <a:srgbClr val="000000"/>
              </a:solidFill>
              <a:latin typeface="Consolas" pitchFamily="49" charset="0"/>
              <a:cs typeface="Consolas" pitchFamily="49" charset="0"/>
            </a:endParaRPr>
          </a:p>
        </p:txBody>
      </p:sp>
      <p:sp>
        <p:nvSpPr>
          <p:cNvPr id="52" name="TextBox 51"/>
          <p:cNvSpPr txBox="1"/>
          <p:nvPr/>
        </p:nvSpPr>
        <p:spPr>
          <a:xfrm>
            <a:off x="7524328" y="2267000"/>
            <a:ext cx="1368152" cy="338554"/>
          </a:xfrm>
          <a:prstGeom prst="rect">
            <a:avLst/>
          </a:prstGeom>
          <a:noFill/>
        </p:spPr>
        <p:txBody>
          <a:bodyPr wrap="square" rtlCol="0">
            <a:spAutoFit/>
          </a:bodyPr>
          <a:lstStyle/>
          <a:p>
            <a:pPr algn="ctr"/>
            <a:r>
              <a:rPr lang="en-GB" sz="1600" dirty="0">
                <a:latin typeface="Consolas"/>
                <a:cs typeface="Consolas"/>
              </a:rPr>
              <a:t>0x200001F4</a:t>
            </a:r>
          </a:p>
        </p:txBody>
      </p:sp>
      <p:sp>
        <p:nvSpPr>
          <p:cNvPr id="53" name="TextBox 52"/>
          <p:cNvSpPr txBox="1"/>
          <p:nvPr/>
        </p:nvSpPr>
        <p:spPr>
          <a:xfrm>
            <a:off x="7524328" y="2627040"/>
            <a:ext cx="1368152" cy="338554"/>
          </a:xfrm>
          <a:prstGeom prst="rect">
            <a:avLst/>
          </a:prstGeom>
          <a:noFill/>
        </p:spPr>
        <p:txBody>
          <a:bodyPr wrap="square" rtlCol="0">
            <a:spAutoFit/>
          </a:bodyPr>
          <a:lstStyle/>
          <a:p>
            <a:pPr algn="ctr"/>
            <a:r>
              <a:rPr lang="en-GB" sz="1600" dirty="0">
                <a:latin typeface="Consolas"/>
                <a:cs typeface="Consolas"/>
              </a:rPr>
              <a:t>0x200001F0</a:t>
            </a:r>
          </a:p>
        </p:txBody>
      </p:sp>
      <p:sp>
        <p:nvSpPr>
          <p:cNvPr id="54" name="Rectangle 53"/>
          <p:cNvSpPr/>
          <p:nvPr/>
        </p:nvSpPr>
        <p:spPr>
          <a:xfrm>
            <a:off x="6228184" y="262704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dirty="0">
              <a:solidFill>
                <a:schemeClr val="tx1"/>
              </a:solidFill>
              <a:latin typeface="Consolas" pitchFamily="49" charset="0"/>
              <a:cs typeface="Consolas" pitchFamily="49" charset="0"/>
            </a:endParaRPr>
          </a:p>
        </p:txBody>
      </p:sp>
      <p:sp>
        <p:nvSpPr>
          <p:cNvPr id="55" name="Rectangle 54"/>
          <p:cNvSpPr/>
          <p:nvPr/>
        </p:nvSpPr>
        <p:spPr>
          <a:xfrm>
            <a:off x="6228184" y="550736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solidFill>
                <a:schemeClr val="tx1"/>
              </a:solidFill>
            </a:endParaRPr>
          </a:p>
        </p:txBody>
      </p:sp>
      <p:sp>
        <p:nvSpPr>
          <p:cNvPr id="56" name="Rectangle 55"/>
          <p:cNvSpPr/>
          <p:nvPr/>
        </p:nvSpPr>
        <p:spPr>
          <a:xfrm>
            <a:off x="6228184" y="334712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solidFill>
                <a:schemeClr val="tx1"/>
              </a:solidFill>
            </a:endParaRPr>
          </a:p>
        </p:txBody>
      </p:sp>
      <p:sp>
        <p:nvSpPr>
          <p:cNvPr id="57" name="TextBox 56"/>
          <p:cNvSpPr txBox="1"/>
          <p:nvPr/>
        </p:nvSpPr>
        <p:spPr>
          <a:xfrm>
            <a:off x="7524328" y="3347120"/>
            <a:ext cx="1368152" cy="338554"/>
          </a:xfrm>
          <a:prstGeom prst="rect">
            <a:avLst/>
          </a:prstGeom>
          <a:noFill/>
        </p:spPr>
        <p:txBody>
          <a:bodyPr wrap="square" rtlCol="0">
            <a:spAutoFit/>
          </a:bodyPr>
          <a:lstStyle/>
          <a:p>
            <a:pPr algn="ctr"/>
            <a:r>
              <a:rPr lang="en-GB" sz="1600" dirty="0">
                <a:latin typeface="Consolas"/>
                <a:cs typeface="Consolas"/>
              </a:rPr>
              <a:t>0x200001E8</a:t>
            </a:r>
          </a:p>
        </p:txBody>
      </p:sp>
      <p:sp>
        <p:nvSpPr>
          <p:cNvPr id="58" name="TextBox 57"/>
          <p:cNvSpPr txBox="1"/>
          <p:nvPr/>
        </p:nvSpPr>
        <p:spPr>
          <a:xfrm>
            <a:off x="7524328" y="5507360"/>
            <a:ext cx="1368152" cy="338554"/>
          </a:xfrm>
          <a:prstGeom prst="rect">
            <a:avLst/>
          </a:prstGeom>
          <a:noFill/>
        </p:spPr>
        <p:txBody>
          <a:bodyPr wrap="square" rtlCol="0">
            <a:spAutoFit/>
          </a:bodyPr>
          <a:lstStyle/>
          <a:p>
            <a:pPr algn="ctr"/>
            <a:r>
              <a:rPr lang="en-GB" sz="1600" dirty="0">
                <a:latin typeface="Consolas"/>
                <a:cs typeface="Consolas"/>
              </a:rPr>
              <a:t>0x200001D0</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29</a:t>
            </a:fld>
            <a:endParaRPr kumimoji="0" lang="en-US"/>
          </a:p>
        </p:txBody>
      </p:sp>
      <p:sp>
        <p:nvSpPr>
          <p:cNvPr id="76" name="Rectangle 75"/>
          <p:cNvSpPr/>
          <p:nvPr/>
        </p:nvSpPr>
        <p:spPr>
          <a:xfrm>
            <a:off x="4042048" y="121920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Consolas" pitchFamily="49" charset="0"/>
                <a:cs typeface="Consolas" pitchFamily="49" charset="0"/>
              </a:rPr>
              <a:t>0</a:t>
            </a:r>
          </a:p>
        </p:txBody>
      </p:sp>
      <p:sp>
        <p:nvSpPr>
          <p:cNvPr id="77" name="TextBox 76"/>
          <p:cNvSpPr txBox="1"/>
          <p:nvPr/>
        </p:nvSpPr>
        <p:spPr>
          <a:xfrm>
            <a:off x="3618384" y="1219200"/>
            <a:ext cx="576064" cy="369332"/>
          </a:xfrm>
          <a:prstGeom prst="rect">
            <a:avLst/>
          </a:prstGeom>
          <a:noFill/>
        </p:spPr>
        <p:txBody>
          <a:bodyPr wrap="square" rtlCol="0">
            <a:spAutoFit/>
          </a:bodyPr>
          <a:lstStyle/>
          <a:p>
            <a:r>
              <a:rPr lang="en-GB" dirty="0">
                <a:latin typeface="Consolas" pitchFamily="49" charset="0"/>
                <a:cs typeface="Consolas" pitchFamily="49" charset="0"/>
              </a:rPr>
              <a:t>R0</a:t>
            </a:r>
          </a:p>
        </p:txBody>
      </p:sp>
      <p:sp>
        <p:nvSpPr>
          <p:cNvPr id="78" name="Rectangle 77"/>
          <p:cNvSpPr/>
          <p:nvPr/>
        </p:nvSpPr>
        <p:spPr>
          <a:xfrm>
            <a:off x="4042048" y="157924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Consolas" pitchFamily="49" charset="0"/>
                <a:cs typeface="Consolas" pitchFamily="49" charset="0"/>
              </a:rPr>
              <a:t>1</a:t>
            </a:r>
          </a:p>
        </p:txBody>
      </p:sp>
      <p:sp>
        <p:nvSpPr>
          <p:cNvPr id="79" name="TextBox 78"/>
          <p:cNvSpPr txBox="1"/>
          <p:nvPr/>
        </p:nvSpPr>
        <p:spPr>
          <a:xfrm>
            <a:off x="3618384" y="1579240"/>
            <a:ext cx="576064" cy="369332"/>
          </a:xfrm>
          <a:prstGeom prst="rect">
            <a:avLst/>
          </a:prstGeom>
          <a:noFill/>
        </p:spPr>
        <p:txBody>
          <a:bodyPr wrap="square" rtlCol="0">
            <a:spAutoFit/>
          </a:bodyPr>
          <a:lstStyle/>
          <a:p>
            <a:r>
              <a:rPr lang="en-GB" dirty="0">
                <a:latin typeface="Consolas" pitchFamily="49" charset="0"/>
                <a:cs typeface="Consolas" pitchFamily="49" charset="0"/>
              </a:rPr>
              <a:t>R1</a:t>
            </a:r>
          </a:p>
        </p:txBody>
      </p:sp>
      <p:sp>
        <p:nvSpPr>
          <p:cNvPr id="83" name="Rectangle 82"/>
          <p:cNvSpPr/>
          <p:nvPr/>
        </p:nvSpPr>
        <p:spPr>
          <a:xfrm>
            <a:off x="4042048" y="193928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Consolas" pitchFamily="49" charset="0"/>
                <a:cs typeface="Consolas" pitchFamily="49" charset="0"/>
              </a:rPr>
              <a:t>2</a:t>
            </a:r>
          </a:p>
        </p:txBody>
      </p:sp>
      <p:sp>
        <p:nvSpPr>
          <p:cNvPr id="84" name="TextBox 83"/>
          <p:cNvSpPr txBox="1"/>
          <p:nvPr/>
        </p:nvSpPr>
        <p:spPr>
          <a:xfrm>
            <a:off x="3618384" y="1939280"/>
            <a:ext cx="576064" cy="369332"/>
          </a:xfrm>
          <a:prstGeom prst="rect">
            <a:avLst/>
          </a:prstGeom>
          <a:noFill/>
        </p:spPr>
        <p:txBody>
          <a:bodyPr wrap="square" rtlCol="0">
            <a:spAutoFit/>
          </a:bodyPr>
          <a:lstStyle/>
          <a:p>
            <a:r>
              <a:rPr lang="en-GB" dirty="0">
                <a:latin typeface="Consolas" pitchFamily="49" charset="0"/>
                <a:cs typeface="Consolas" pitchFamily="49" charset="0"/>
              </a:rPr>
              <a:t>R2</a:t>
            </a:r>
          </a:p>
        </p:txBody>
      </p:sp>
      <p:sp>
        <p:nvSpPr>
          <p:cNvPr id="85" name="Rectangle 84"/>
          <p:cNvSpPr/>
          <p:nvPr/>
        </p:nvSpPr>
        <p:spPr>
          <a:xfrm>
            <a:off x="4042048" y="229932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b="1" dirty="0">
                <a:solidFill>
                  <a:srgbClr val="FF0000"/>
                </a:solidFill>
                <a:latin typeface="Consolas" pitchFamily="49" charset="0"/>
                <a:cs typeface="Consolas" pitchFamily="49" charset="0"/>
              </a:rPr>
              <a:t>3</a:t>
            </a:r>
          </a:p>
        </p:txBody>
      </p:sp>
      <p:sp>
        <p:nvSpPr>
          <p:cNvPr id="86" name="TextBox 85"/>
          <p:cNvSpPr txBox="1"/>
          <p:nvPr/>
        </p:nvSpPr>
        <p:spPr>
          <a:xfrm>
            <a:off x="3618384" y="2299320"/>
            <a:ext cx="576064" cy="369332"/>
          </a:xfrm>
          <a:prstGeom prst="rect">
            <a:avLst/>
          </a:prstGeom>
          <a:noFill/>
        </p:spPr>
        <p:txBody>
          <a:bodyPr wrap="square" rtlCol="0">
            <a:spAutoFit/>
          </a:bodyPr>
          <a:lstStyle/>
          <a:p>
            <a:r>
              <a:rPr lang="en-GB" dirty="0">
                <a:latin typeface="Consolas" pitchFamily="49" charset="0"/>
                <a:cs typeface="Consolas" pitchFamily="49" charset="0"/>
              </a:rPr>
              <a:t>R3</a:t>
            </a:r>
          </a:p>
        </p:txBody>
      </p:sp>
      <p:sp>
        <p:nvSpPr>
          <p:cNvPr id="87" name="Rectangle 86"/>
          <p:cNvSpPr/>
          <p:nvPr/>
        </p:nvSpPr>
        <p:spPr>
          <a:xfrm>
            <a:off x="4042048" y="3351148"/>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Consolas" pitchFamily="49" charset="0"/>
                <a:cs typeface="Consolas" pitchFamily="49" charset="0"/>
              </a:rPr>
              <a:t>MSP</a:t>
            </a:r>
          </a:p>
        </p:txBody>
      </p:sp>
      <p:sp>
        <p:nvSpPr>
          <p:cNvPr id="89" name="Rectangle 88"/>
          <p:cNvSpPr/>
          <p:nvPr/>
        </p:nvSpPr>
        <p:spPr>
          <a:xfrm>
            <a:off x="4042048" y="3711188"/>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FF0000"/>
                </a:solidFill>
                <a:latin typeface="Consolas" pitchFamily="49" charset="0"/>
                <a:cs typeface="Consolas" pitchFamily="49" charset="0"/>
              </a:rPr>
              <a:t>0x08001000</a:t>
            </a:r>
          </a:p>
        </p:txBody>
      </p:sp>
      <p:sp>
        <p:nvSpPr>
          <p:cNvPr id="91" name="Rectangle 90"/>
          <p:cNvSpPr/>
          <p:nvPr/>
        </p:nvSpPr>
        <p:spPr>
          <a:xfrm>
            <a:off x="4042048" y="4071228"/>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latin typeface="Consolas" pitchFamily="49" charset="0"/>
                <a:cs typeface="Consolas" pitchFamily="49" charset="0"/>
              </a:rPr>
              <a:t>0x08000044</a:t>
            </a:r>
            <a:endParaRPr lang="en-GB" dirty="0">
              <a:solidFill>
                <a:srgbClr val="FF0000"/>
              </a:solidFill>
              <a:latin typeface="Consolas" pitchFamily="49" charset="0"/>
              <a:cs typeface="Consolas" pitchFamily="49" charset="0"/>
            </a:endParaRPr>
          </a:p>
        </p:txBody>
      </p:sp>
      <p:sp>
        <p:nvSpPr>
          <p:cNvPr id="92" name="TextBox 91"/>
          <p:cNvSpPr txBox="1"/>
          <p:nvPr/>
        </p:nvSpPr>
        <p:spPr>
          <a:xfrm>
            <a:off x="2971800" y="4071228"/>
            <a:ext cx="1066800" cy="369332"/>
          </a:xfrm>
          <a:prstGeom prst="rect">
            <a:avLst/>
          </a:prstGeom>
          <a:noFill/>
        </p:spPr>
        <p:txBody>
          <a:bodyPr wrap="square" rtlCol="0">
            <a:spAutoFit/>
          </a:bodyPr>
          <a:lstStyle/>
          <a:p>
            <a:r>
              <a:rPr lang="en-GB" dirty="0">
                <a:latin typeface="Consolas" pitchFamily="49" charset="0"/>
                <a:cs typeface="Consolas" pitchFamily="49" charset="0"/>
              </a:rPr>
              <a:t>R15(PC)</a:t>
            </a:r>
          </a:p>
        </p:txBody>
      </p:sp>
      <p:sp>
        <p:nvSpPr>
          <p:cNvPr id="93" name="Rectangle 92"/>
          <p:cNvSpPr/>
          <p:nvPr/>
        </p:nvSpPr>
        <p:spPr>
          <a:xfrm>
            <a:off x="4042048" y="4812268"/>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Consolas" pitchFamily="49" charset="0"/>
                <a:cs typeface="Consolas" pitchFamily="49" charset="0"/>
              </a:rPr>
              <a:t>0x21000000</a:t>
            </a:r>
            <a:endParaRPr lang="en-GB" dirty="0">
              <a:solidFill>
                <a:schemeClr val="tx1"/>
              </a:solidFill>
              <a:latin typeface="Consolas" pitchFamily="49" charset="0"/>
              <a:cs typeface="Consolas" pitchFamily="49" charset="0"/>
            </a:endParaRPr>
          </a:p>
        </p:txBody>
      </p:sp>
      <p:sp>
        <p:nvSpPr>
          <p:cNvPr id="94" name="TextBox 93"/>
          <p:cNvSpPr txBox="1"/>
          <p:nvPr/>
        </p:nvSpPr>
        <p:spPr>
          <a:xfrm>
            <a:off x="3276600" y="4812268"/>
            <a:ext cx="762000" cy="369332"/>
          </a:xfrm>
          <a:prstGeom prst="rect">
            <a:avLst/>
          </a:prstGeom>
          <a:noFill/>
        </p:spPr>
        <p:txBody>
          <a:bodyPr wrap="square" rtlCol="0">
            <a:spAutoFit/>
          </a:bodyPr>
          <a:lstStyle/>
          <a:p>
            <a:pPr algn="r"/>
            <a:r>
              <a:rPr lang="en-GB" dirty="0" err="1">
                <a:latin typeface="Consolas" pitchFamily="49" charset="0"/>
                <a:cs typeface="Consolas" pitchFamily="49" charset="0"/>
              </a:rPr>
              <a:t>xPSR</a:t>
            </a:r>
            <a:endParaRPr lang="en-GB" dirty="0">
              <a:latin typeface="Consolas" pitchFamily="49" charset="0"/>
              <a:cs typeface="Consolas" pitchFamily="49" charset="0"/>
            </a:endParaRPr>
          </a:p>
        </p:txBody>
      </p:sp>
      <p:sp>
        <p:nvSpPr>
          <p:cNvPr id="95" name="Rectangle 94"/>
          <p:cNvSpPr/>
          <p:nvPr/>
        </p:nvSpPr>
        <p:spPr>
          <a:xfrm>
            <a:off x="4042048" y="5269468"/>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00FF"/>
                </a:solidFill>
                <a:latin typeface="Consolas" pitchFamily="49" charset="0"/>
                <a:cs typeface="Consolas" pitchFamily="49" charset="0"/>
              </a:rPr>
              <a:t>0x20000200</a:t>
            </a:r>
            <a:endParaRPr lang="en-GB" dirty="0">
              <a:solidFill>
                <a:srgbClr val="0000FF"/>
              </a:solidFill>
              <a:latin typeface="Consolas" pitchFamily="49" charset="0"/>
              <a:cs typeface="Consolas" pitchFamily="49" charset="0"/>
            </a:endParaRPr>
          </a:p>
        </p:txBody>
      </p:sp>
      <p:sp>
        <p:nvSpPr>
          <p:cNvPr id="96" name="TextBox 95"/>
          <p:cNvSpPr txBox="1"/>
          <p:nvPr/>
        </p:nvSpPr>
        <p:spPr>
          <a:xfrm>
            <a:off x="3276600" y="5269468"/>
            <a:ext cx="762000" cy="369332"/>
          </a:xfrm>
          <a:prstGeom prst="rect">
            <a:avLst/>
          </a:prstGeom>
          <a:noFill/>
        </p:spPr>
        <p:txBody>
          <a:bodyPr wrap="square" rtlCol="0">
            <a:spAutoFit/>
          </a:bodyPr>
          <a:lstStyle/>
          <a:p>
            <a:pPr algn="r"/>
            <a:r>
              <a:rPr lang="en-GB" dirty="0">
                <a:latin typeface="Consolas" pitchFamily="49" charset="0"/>
                <a:cs typeface="Consolas" pitchFamily="49" charset="0"/>
              </a:rPr>
              <a:t>MSP</a:t>
            </a:r>
          </a:p>
        </p:txBody>
      </p:sp>
      <p:sp>
        <p:nvSpPr>
          <p:cNvPr id="97" name="Rectangle 96"/>
          <p:cNvSpPr/>
          <p:nvPr/>
        </p:nvSpPr>
        <p:spPr>
          <a:xfrm>
            <a:off x="4042048" y="5726668"/>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Consolas" pitchFamily="49" charset="0"/>
                <a:cs typeface="Consolas" pitchFamily="49" charset="0"/>
              </a:rPr>
              <a:t>0x00000000</a:t>
            </a:r>
            <a:endParaRPr lang="en-GB" dirty="0">
              <a:solidFill>
                <a:schemeClr val="tx1"/>
              </a:solidFill>
              <a:latin typeface="Consolas" pitchFamily="49" charset="0"/>
              <a:cs typeface="Consolas" pitchFamily="49" charset="0"/>
            </a:endParaRPr>
          </a:p>
        </p:txBody>
      </p:sp>
      <p:sp>
        <p:nvSpPr>
          <p:cNvPr id="98" name="TextBox 97"/>
          <p:cNvSpPr txBox="1"/>
          <p:nvPr/>
        </p:nvSpPr>
        <p:spPr>
          <a:xfrm>
            <a:off x="3276600" y="5726668"/>
            <a:ext cx="762000" cy="369332"/>
          </a:xfrm>
          <a:prstGeom prst="rect">
            <a:avLst/>
          </a:prstGeom>
          <a:noFill/>
        </p:spPr>
        <p:txBody>
          <a:bodyPr wrap="square" rtlCol="0">
            <a:spAutoFit/>
          </a:bodyPr>
          <a:lstStyle/>
          <a:p>
            <a:pPr algn="r"/>
            <a:r>
              <a:rPr lang="en-GB" dirty="0">
                <a:latin typeface="Consolas" pitchFamily="49" charset="0"/>
                <a:cs typeface="Consolas" pitchFamily="49" charset="0"/>
              </a:rPr>
              <a:t>PSP</a:t>
            </a:r>
          </a:p>
        </p:txBody>
      </p:sp>
      <p:sp>
        <p:nvSpPr>
          <p:cNvPr id="99" name="Rectangle 98"/>
          <p:cNvSpPr/>
          <p:nvPr/>
        </p:nvSpPr>
        <p:spPr>
          <a:xfrm>
            <a:off x="4042048" y="2659618"/>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b="1" dirty="0">
                <a:solidFill>
                  <a:srgbClr val="FF0000"/>
                </a:solidFill>
                <a:latin typeface="Consolas" pitchFamily="49" charset="0"/>
                <a:cs typeface="Consolas" pitchFamily="49" charset="0"/>
              </a:rPr>
              <a:t>5</a:t>
            </a:r>
          </a:p>
        </p:txBody>
      </p:sp>
      <p:sp>
        <p:nvSpPr>
          <p:cNvPr id="100" name="TextBox 99"/>
          <p:cNvSpPr txBox="1"/>
          <p:nvPr/>
        </p:nvSpPr>
        <p:spPr>
          <a:xfrm>
            <a:off x="3618384" y="2659618"/>
            <a:ext cx="576064" cy="369332"/>
          </a:xfrm>
          <a:prstGeom prst="rect">
            <a:avLst/>
          </a:prstGeom>
          <a:noFill/>
        </p:spPr>
        <p:txBody>
          <a:bodyPr wrap="square" rtlCol="0">
            <a:spAutoFit/>
          </a:bodyPr>
          <a:lstStyle/>
          <a:p>
            <a:r>
              <a:rPr lang="en-GB" dirty="0">
                <a:latin typeface="Consolas" pitchFamily="49" charset="0"/>
                <a:cs typeface="Consolas" pitchFamily="49" charset="0"/>
              </a:rPr>
              <a:t>R4</a:t>
            </a:r>
          </a:p>
        </p:txBody>
      </p:sp>
      <p:sp>
        <p:nvSpPr>
          <p:cNvPr id="101" name="Rectangle 100"/>
          <p:cNvSpPr/>
          <p:nvPr/>
        </p:nvSpPr>
        <p:spPr>
          <a:xfrm>
            <a:off x="6226175" y="586931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solidFill>
                <a:schemeClr val="tx1"/>
              </a:solidFill>
            </a:endParaRPr>
          </a:p>
        </p:txBody>
      </p:sp>
      <p:sp>
        <p:nvSpPr>
          <p:cNvPr id="102" name="TextBox 101"/>
          <p:cNvSpPr txBox="1"/>
          <p:nvPr/>
        </p:nvSpPr>
        <p:spPr>
          <a:xfrm>
            <a:off x="7522319" y="5869310"/>
            <a:ext cx="1368152" cy="338554"/>
          </a:xfrm>
          <a:prstGeom prst="rect">
            <a:avLst/>
          </a:prstGeom>
          <a:noFill/>
        </p:spPr>
        <p:txBody>
          <a:bodyPr wrap="square" rtlCol="0">
            <a:spAutoFit/>
          </a:bodyPr>
          <a:lstStyle/>
          <a:p>
            <a:pPr algn="ctr"/>
            <a:r>
              <a:rPr lang="en-GB" sz="1600" dirty="0">
                <a:latin typeface="Consolas"/>
                <a:cs typeface="Consolas"/>
              </a:rPr>
              <a:t>0x200001CF</a:t>
            </a:r>
          </a:p>
        </p:txBody>
      </p:sp>
      <p:sp>
        <p:nvSpPr>
          <p:cNvPr id="103" name="Rectangle 102"/>
          <p:cNvSpPr/>
          <p:nvPr/>
        </p:nvSpPr>
        <p:spPr>
          <a:xfrm>
            <a:off x="6229350" y="51435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solidFill>
                <a:schemeClr val="tx1"/>
              </a:solidFill>
            </a:endParaRPr>
          </a:p>
        </p:txBody>
      </p:sp>
      <p:cxnSp>
        <p:nvCxnSpPr>
          <p:cNvPr id="104" name="Straight Connector 103"/>
          <p:cNvCxnSpPr>
            <a:endCxn id="44" idx="1"/>
          </p:cNvCxnSpPr>
          <p:nvPr/>
        </p:nvCxnSpPr>
        <p:spPr>
          <a:xfrm rot="5400000" flipH="1" flipV="1">
            <a:off x="3831244" y="3046280"/>
            <a:ext cx="4059716" cy="734164"/>
          </a:xfrm>
          <a:prstGeom prst="line">
            <a:avLst/>
          </a:prstGeom>
          <a:ln w="19050" cap="flat" cmpd="sng" algn="ctr">
            <a:solidFill>
              <a:srgbClr val="3366FF"/>
            </a:solidFill>
            <a:prstDash val="solid"/>
            <a:round/>
            <a:headEnd type="none" w="med" len="med"/>
            <a:tailEnd type="arrow" w="lg" len="med"/>
          </a:ln>
        </p:spPr>
        <p:style>
          <a:lnRef idx="2">
            <a:schemeClr val="accent1"/>
          </a:lnRef>
          <a:fillRef idx="0">
            <a:schemeClr val="accent1"/>
          </a:fillRef>
          <a:effectRef idx="1">
            <a:schemeClr val="accent1"/>
          </a:effectRef>
          <a:fontRef idx="minor">
            <a:schemeClr val="tx1"/>
          </a:fontRef>
        </p:style>
      </p:cxnSp>
      <p:cxnSp>
        <p:nvCxnSpPr>
          <p:cNvPr id="106" name="Straight Connector 105"/>
          <p:cNvCxnSpPr>
            <a:cxnSpLocks/>
          </p:cNvCxnSpPr>
          <p:nvPr/>
        </p:nvCxnSpPr>
        <p:spPr>
          <a:xfrm rot="10800000" flipV="1">
            <a:off x="1295400" y="1752600"/>
            <a:ext cx="304800" cy="228600"/>
          </a:xfrm>
          <a:prstGeom prst="line">
            <a:avLst/>
          </a:prstGeom>
          <a:ln>
            <a:solidFill>
              <a:srgbClr val="FF0000"/>
            </a:solidFill>
            <a:tailEnd type="arrow" w="lg"/>
          </a:ln>
        </p:spPr>
        <p:style>
          <a:lnRef idx="2">
            <a:schemeClr val="accent1"/>
          </a:lnRef>
          <a:fillRef idx="0">
            <a:schemeClr val="accent1"/>
          </a:fillRef>
          <a:effectRef idx="1">
            <a:schemeClr val="accent1"/>
          </a:effectRef>
          <a:fontRef idx="minor">
            <a:schemeClr val="tx1"/>
          </a:fontRef>
        </p:style>
      </p:cxnSp>
      <p:sp>
        <p:nvSpPr>
          <p:cNvPr id="109" name="TextBox 108"/>
          <p:cNvSpPr txBox="1"/>
          <p:nvPr/>
        </p:nvSpPr>
        <p:spPr>
          <a:xfrm>
            <a:off x="1143000" y="1490246"/>
            <a:ext cx="2057400" cy="338554"/>
          </a:xfrm>
          <a:prstGeom prst="rect">
            <a:avLst/>
          </a:prstGeom>
          <a:noFill/>
        </p:spPr>
        <p:txBody>
          <a:bodyPr wrap="square" rtlCol="0">
            <a:spAutoFit/>
          </a:bodyPr>
          <a:lstStyle/>
          <a:p>
            <a:r>
              <a:rPr lang="en-US" sz="1600" dirty="0" err="1">
                <a:solidFill>
                  <a:srgbClr val="FF0000"/>
                </a:solidFill>
              </a:rPr>
              <a:t>addr</a:t>
            </a:r>
            <a:r>
              <a:rPr lang="en-US" sz="1600" dirty="0">
                <a:solidFill>
                  <a:srgbClr val="FF0000"/>
                </a:solidFill>
              </a:rPr>
              <a:t> = </a:t>
            </a:r>
            <a:r>
              <a:rPr lang="en-US" sz="1600" dirty="0">
                <a:solidFill>
                  <a:srgbClr val="FF0000"/>
                </a:solidFill>
                <a:latin typeface="Consolas"/>
                <a:cs typeface="Consolas"/>
              </a:rPr>
              <a:t>0x08000044</a:t>
            </a:r>
          </a:p>
        </p:txBody>
      </p:sp>
      <p:cxnSp>
        <p:nvCxnSpPr>
          <p:cNvPr id="119" name="Straight Connector 118"/>
          <p:cNvCxnSpPr>
            <a:cxnSpLocks/>
          </p:cNvCxnSpPr>
          <p:nvPr/>
        </p:nvCxnSpPr>
        <p:spPr>
          <a:xfrm rot="5400000">
            <a:off x="824498" y="2894597"/>
            <a:ext cx="306805" cy="304800"/>
          </a:xfrm>
          <a:prstGeom prst="line">
            <a:avLst/>
          </a:prstGeom>
          <a:ln>
            <a:solidFill>
              <a:srgbClr val="0000FF"/>
            </a:solidFill>
            <a:tailEnd type="arrow" w="lg"/>
          </a:ln>
        </p:spPr>
        <p:style>
          <a:lnRef idx="2">
            <a:schemeClr val="accent1"/>
          </a:lnRef>
          <a:fillRef idx="0">
            <a:schemeClr val="accent1"/>
          </a:fillRef>
          <a:effectRef idx="1">
            <a:schemeClr val="accent1"/>
          </a:effectRef>
          <a:fontRef idx="minor">
            <a:schemeClr val="tx1"/>
          </a:fontRef>
        </p:style>
      </p:cxnSp>
      <p:sp>
        <p:nvSpPr>
          <p:cNvPr id="120" name="TextBox 119"/>
          <p:cNvSpPr txBox="1"/>
          <p:nvPr/>
        </p:nvSpPr>
        <p:spPr>
          <a:xfrm>
            <a:off x="1143000" y="2709446"/>
            <a:ext cx="2120900" cy="338554"/>
          </a:xfrm>
          <a:prstGeom prst="rect">
            <a:avLst/>
          </a:prstGeom>
          <a:noFill/>
        </p:spPr>
        <p:txBody>
          <a:bodyPr wrap="square" rtlCol="0">
            <a:spAutoFit/>
          </a:bodyPr>
          <a:lstStyle/>
          <a:p>
            <a:r>
              <a:rPr lang="en-US" sz="1600" dirty="0" err="1">
                <a:solidFill>
                  <a:srgbClr val="3366FF"/>
                </a:solidFill>
              </a:rPr>
              <a:t>addr</a:t>
            </a:r>
            <a:r>
              <a:rPr lang="en-US" sz="1600" dirty="0">
                <a:solidFill>
                  <a:srgbClr val="3366FF"/>
                </a:solidFill>
              </a:rPr>
              <a:t> = </a:t>
            </a:r>
            <a:r>
              <a:rPr lang="en-US" sz="1600" dirty="0">
                <a:solidFill>
                  <a:srgbClr val="3366FF"/>
                </a:solidFill>
                <a:latin typeface="Consolas"/>
                <a:cs typeface="Consolas"/>
              </a:rPr>
              <a:t>0x0800001C</a:t>
            </a:r>
          </a:p>
        </p:txBody>
      </p:sp>
      <p:sp>
        <p:nvSpPr>
          <p:cNvPr id="65" name="TextBox 64"/>
          <p:cNvSpPr txBox="1"/>
          <p:nvPr/>
        </p:nvSpPr>
        <p:spPr>
          <a:xfrm>
            <a:off x="6248400" y="6183868"/>
            <a:ext cx="1219200" cy="369332"/>
          </a:xfrm>
          <a:prstGeom prst="rect">
            <a:avLst/>
          </a:prstGeom>
          <a:noFill/>
        </p:spPr>
        <p:txBody>
          <a:bodyPr wrap="square" rtlCol="0">
            <a:spAutoFit/>
          </a:bodyPr>
          <a:lstStyle/>
          <a:p>
            <a:pPr algn="ctr"/>
            <a:r>
              <a:rPr lang="en-GB" dirty="0">
                <a:latin typeface="Consolas" pitchFamily="49" charset="0"/>
                <a:cs typeface="Consolas" pitchFamily="49" charset="0"/>
              </a:rPr>
              <a:t>Memory</a:t>
            </a:r>
          </a:p>
        </p:txBody>
      </p:sp>
      <p:sp>
        <p:nvSpPr>
          <p:cNvPr id="61" name="Rectangle 60"/>
          <p:cNvSpPr/>
          <p:nvPr/>
        </p:nvSpPr>
        <p:spPr>
          <a:xfrm>
            <a:off x="238125" y="4956557"/>
            <a:ext cx="2667000" cy="1754326"/>
          </a:xfrm>
          <a:prstGeom prst="rect">
            <a:avLst/>
          </a:prstGeom>
        </p:spPr>
        <p:style>
          <a:lnRef idx="1">
            <a:schemeClr val="accent2"/>
          </a:lnRef>
          <a:fillRef idx="3">
            <a:schemeClr val="accent2"/>
          </a:fillRef>
          <a:effectRef idx="2">
            <a:schemeClr val="accent2"/>
          </a:effectRef>
          <a:fontRef idx="minor">
            <a:schemeClr val="lt1"/>
          </a:fontRef>
        </p:style>
        <p:txBody>
          <a:bodyPr wrap="square">
            <a:spAutoFit/>
          </a:bodyPr>
          <a:lstStyle/>
          <a:p>
            <a:r>
              <a:rPr lang="en-US" dirty="0" smtClean="0"/>
              <a:t>R3 is restored to its old value of 3 before </a:t>
            </a:r>
            <a:r>
              <a:rPr lang="en-US" dirty="0"/>
              <a:t>calling </a:t>
            </a:r>
            <a:r>
              <a:rPr lang="en-US" dirty="0" err="1" smtClean="0"/>
              <a:t>SysTick_Handler</a:t>
            </a:r>
            <a:r>
              <a:rPr lang="en-US" dirty="0" smtClean="0"/>
              <a:t>; </a:t>
            </a:r>
            <a:r>
              <a:rPr lang="en-US" dirty="0"/>
              <a:t>the </a:t>
            </a:r>
            <a:r>
              <a:rPr lang="en-US" dirty="0" smtClean="0"/>
              <a:t>new computed </a:t>
            </a:r>
            <a:r>
              <a:rPr lang="en-US" dirty="0"/>
              <a:t>value of </a:t>
            </a:r>
            <a:r>
              <a:rPr lang="en-US" dirty="0" smtClean="0"/>
              <a:t>r3=4 </a:t>
            </a:r>
            <a:r>
              <a:rPr lang="en-US" dirty="0"/>
              <a:t>is </a:t>
            </a:r>
            <a:r>
              <a:rPr lang="en-US" dirty="0" smtClean="0"/>
              <a:t>lost</a:t>
            </a:r>
            <a:r>
              <a:rPr lang="en-US" dirty="0"/>
              <a:t> </a:t>
            </a:r>
            <a:r>
              <a:rPr lang="en-US" dirty="0" smtClean="0"/>
              <a:t>after returning from </a:t>
            </a:r>
            <a:r>
              <a:rPr lang="en-US" dirty="0" err="1" smtClean="0"/>
              <a:t>SysTick_Handler</a:t>
            </a:r>
            <a:r>
              <a:rPr lang="en-US" dirty="0" smtClean="0"/>
              <a:t>!</a:t>
            </a:r>
            <a:endParaRPr lang="en-US" dirty="0"/>
          </a:p>
        </p:txBody>
      </p:sp>
      <p:sp>
        <p:nvSpPr>
          <p:cNvPr id="62" name="TextBox 61"/>
          <p:cNvSpPr txBox="1"/>
          <p:nvPr/>
        </p:nvSpPr>
        <p:spPr>
          <a:xfrm>
            <a:off x="5334000" y="482024"/>
            <a:ext cx="3124200" cy="584776"/>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pPr algn="ctr"/>
            <a:r>
              <a:rPr lang="en-US" sz="3200" b="1" dirty="0">
                <a:solidFill>
                  <a:schemeClr val="bg1"/>
                </a:solidFill>
              </a:rPr>
              <a:t>UNSTACKING</a:t>
            </a:r>
          </a:p>
        </p:txBody>
      </p:sp>
      <p:sp>
        <p:nvSpPr>
          <p:cNvPr id="63" name="TextBox 62"/>
          <p:cNvSpPr txBox="1"/>
          <p:nvPr/>
        </p:nvSpPr>
        <p:spPr>
          <a:xfrm>
            <a:off x="2971800" y="3351148"/>
            <a:ext cx="1066800" cy="369332"/>
          </a:xfrm>
          <a:prstGeom prst="rect">
            <a:avLst/>
          </a:prstGeom>
          <a:noFill/>
        </p:spPr>
        <p:txBody>
          <a:bodyPr wrap="square" rtlCol="0">
            <a:spAutoFit/>
          </a:bodyPr>
          <a:lstStyle/>
          <a:p>
            <a:r>
              <a:rPr lang="en-GB" dirty="0">
                <a:latin typeface="Consolas" pitchFamily="49" charset="0"/>
                <a:cs typeface="Consolas" pitchFamily="49" charset="0"/>
              </a:rPr>
              <a:t>R13(SP)</a:t>
            </a:r>
          </a:p>
        </p:txBody>
      </p:sp>
      <p:sp>
        <p:nvSpPr>
          <p:cNvPr id="64" name="TextBox 63"/>
          <p:cNvSpPr txBox="1"/>
          <p:nvPr/>
        </p:nvSpPr>
        <p:spPr>
          <a:xfrm>
            <a:off x="2971800" y="3711188"/>
            <a:ext cx="1066800" cy="369332"/>
          </a:xfrm>
          <a:prstGeom prst="rect">
            <a:avLst/>
          </a:prstGeom>
          <a:noFill/>
        </p:spPr>
        <p:txBody>
          <a:bodyPr wrap="square" rtlCol="0">
            <a:spAutoFit/>
          </a:bodyPr>
          <a:lstStyle/>
          <a:p>
            <a:r>
              <a:rPr lang="en-GB" dirty="0">
                <a:latin typeface="Consolas" pitchFamily="49" charset="0"/>
                <a:cs typeface="Consolas" pitchFamily="49" charset="0"/>
              </a:rPr>
              <a:t>R14(LR)</a:t>
            </a:r>
          </a:p>
        </p:txBody>
      </p:sp>
      <p:sp>
        <p:nvSpPr>
          <p:cNvPr id="66" name="Rectangle 65"/>
          <p:cNvSpPr/>
          <p:nvPr/>
        </p:nvSpPr>
        <p:spPr>
          <a:xfrm>
            <a:off x="4038600" y="300133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Consolas" pitchFamily="49" charset="0"/>
                <a:cs typeface="Consolas" pitchFamily="49" charset="0"/>
              </a:rPr>
              <a:t>12</a:t>
            </a:r>
          </a:p>
        </p:txBody>
      </p:sp>
      <p:sp>
        <p:nvSpPr>
          <p:cNvPr id="67" name="TextBox 66"/>
          <p:cNvSpPr txBox="1"/>
          <p:nvPr/>
        </p:nvSpPr>
        <p:spPr>
          <a:xfrm>
            <a:off x="3429000" y="3001330"/>
            <a:ext cx="755923" cy="369332"/>
          </a:xfrm>
          <a:prstGeom prst="rect">
            <a:avLst/>
          </a:prstGeom>
          <a:noFill/>
        </p:spPr>
        <p:txBody>
          <a:bodyPr wrap="square" rtlCol="0">
            <a:spAutoFit/>
          </a:bodyPr>
          <a:lstStyle/>
          <a:p>
            <a:r>
              <a:rPr lang="en-GB" dirty="0">
                <a:latin typeface="Consolas" pitchFamily="49" charset="0"/>
                <a:cs typeface="Consolas" pitchFamily="49" charset="0"/>
              </a:rPr>
              <a:t>R12</a:t>
            </a:r>
          </a:p>
        </p:txBody>
      </p:sp>
    </p:spTree>
    <p:extLst>
      <p:ext uri="{BB962C8B-B14F-4D97-AF65-F5344CB8AC3E}">
        <p14:creationId xmlns:p14="http://schemas.microsoft.com/office/powerpoint/2010/main" val="337219590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Interrupt Vector Table</a:t>
            </a:r>
          </a:p>
        </p:txBody>
      </p:sp>
      <p:sp>
        <p:nvSpPr>
          <p:cNvPr id="3" name="Slide Number Placeholder 2"/>
          <p:cNvSpPr>
            <a:spLocks noGrp="1"/>
          </p:cNvSpPr>
          <p:nvPr>
            <p:ph type="sldNum" sz="quarter" idx="12"/>
          </p:nvPr>
        </p:nvSpPr>
        <p:spPr/>
        <p:txBody>
          <a:bodyPr/>
          <a:lstStyle/>
          <a:p>
            <a:pPr defTabSz="685800"/>
            <a:fld id="{EA7C8D44-3667-46F6-9772-CC52308E2A7F}" type="slidenum">
              <a:rPr lang="en-US">
                <a:solidFill>
                  <a:srgbClr val="1F497D"/>
                </a:solidFill>
                <a:latin typeface="Gill Sans MT"/>
              </a:rPr>
              <a:pPr defTabSz="685800"/>
              <a:t>3</a:t>
            </a:fld>
            <a:endParaRPr lang="en-US" dirty="0">
              <a:solidFill>
                <a:srgbClr val="1F497D"/>
              </a:solidFill>
              <a:latin typeface="Gill Sans MT"/>
            </a:endParaRPr>
          </a:p>
        </p:txBody>
      </p:sp>
      <p:grpSp>
        <p:nvGrpSpPr>
          <p:cNvPr id="7" name="Group 6"/>
          <p:cNvGrpSpPr/>
          <p:nvPr/>
        </p:nvGrpSpPr>
        <p:grpSpPr>
          <a:xfrm>
            <a:off x="97225" y="1769925"/>
            <a:ext cx="4417625" cy="4116526"/>
            <a:chOff x="3929333" y="1006354"/>
            <a:chExt cx="2153739" cy="1707232"/>
          </a:xfrm>
        </p:grpSpPr>
        <p:pic>
          <p:nvPicPr>
            <p:cNvPr id="13" name="Picture 3"/>
            <p:cNvPicPr>
              <a:picLocks noChangeAspect="1" noChangeArrowheads="1"/>
            </p:cNvPicPr>
            <p:nvPr/>
          </p:nvPicPr>
          <p:blipFill>
            <a:blip r:embed="rId3" cstate="print"/>
            <a:srcRect/>
            <a:stretch>
              <a:fillRect/>
            </a:stretch>
          </p:blipFill>
          <p:spPr bwMode="auto">
            <a:xfrm>
              <a:off x="3929333" y="1006354"/>
              <a:ext cx="2153739" cy="1707232"/>
            </a:xfrm>
            <a:prstGeom prst="rect">
              <a:avLst/>
            </a:prstGeom>
            <a:noFill/>
            <a:ln w="9525">
              <a:noFill/>
              <a:miter lim="800000"/>
              <a:headEnd/>
              <a:tailEnd/>
            </a:ln>
          </p:spPr>
        </p:pic>
        <p:sp>
          <p:nvSpPr>
            <p:cNvPr id="14" name="TextBox 13"/>
            <p:cNvSpPr txBox="1"/>
            <p:nvPr/>
          </p:nvSpPr>
          <p:spPr>
            <a:xfrm>
              <a:off x="4471440" y="1362696"/>
              <a:ext cx="90063" cy="124452"/>
            </a:xfrm>
            <a:prstGeom prst="rect">
              <a:avLst/>
            </a:prstGeom>
            <a:noFill/>
          </p:spPr>
          <p:txBody>
            <a:bodyPr wrap="none" rtlCol="0">
              <a:spAutoFit/>
            </a:bodyPr>
            <a:lstStyle/>
            <a:p>
              <a:pPr defTabSz="685800"/>
              <a:endParaRPr lang="en-US" sz="1350" dirty="0">
                <a:solidFill>
                  <a:prstClr val="white"/>
                </a:solidFill>
                <a:latin typeface="Gill Sans MT"/>
              </a:endParaRPr>
            </a:p>
          </p:txBody>
        </p:sp>
      </p:grpSp>
      <p:sp>
        <p:nvSpPr>
          <p:cNvPr id="8" name="TextBox 7"/>
          <p:cNvSpPr txBox="1"/>
          <p:nvPr/>
        </p:nvSpPr>
        <p:spPr>
          <a:xfrm>
            <a:off x="57150" y="3111997"/>
            <a:ext cx="515590" cy="276999"/>
          </a:xfrm>
          <a:prstGeom prst="rect">
            <a:avLst/>
          </a:prstGeom>
          <a:noFill/>
        </p:spPr>
        <p:txBody>
          <a:bodyPr wrap="none" rtlCol="0">
            <a:spAutoFit/>
          </a:bodyPr>
          <a:lstStyle/>
          <a:p>
            <a:pPr defTabSz="685800"/>
            <a:r>
              <a:rPr lang="en-US" sz="1200" b="1" dirty="0">
                <a:solidFill>
                  <a:prstClr val="black"/>
                </a:solidFill>
                <a:latin typeface="Gill Sans MT"/>
              </a:rPr>
              <a:t>PA.3</a:t>
            </a:r>
          </a:p>
        </p:txBody>
      </p:sp>
      <p:sp>
        <p:nvSpPr>
          <p:cNvPr id="9" name="Flowchart: Manual Operation 8"/>
          <p:cNvSpPr/>
          <p:nvPr/>
        </p:nvSpPr>
        <p:spPr>
          <a:xfrm rot="16200000" flipH="1">
            <a:off x="759483" y="3406597"/>
            <a:ext cx="1117472" cy="311359"/>
          </a:xfrm>
          <a:prstGeom prst="flowChartManualOperation">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a:solidFill>
                <a:prstClr val="white"/>
              </a:solidFill>
              <a:latin typeface="Gill Sans MT"/>
            </a:endParaRPr>
          </a:p>
        </p:txBody>
      </p:sp>
      <p:cxnSp>
        <p:nvCxnSpPr>
          <p:cNvPr id="10" name="Straight Arrow Connector 9"/>
          <p:cNvCxnSpPr/>
          <p:nvPr/>
        </p:nvCxnSpPr>
        <p:spPr>
          <a:xfrm>
            <a:off x="476245" y="3259526"/>
            <a:ext cx="686294"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9" idx="2"/>
            <a:endCxn id="4" idx="1"/>
          </p:cNvCxnSpPr>
          <p:nvPr/>
        </p:nvCxnSpPr>
        <p:spPr>
          <a:xfrm flipV="1">
            <a:off x="1473899" y="3556185"/>
            <a:ext cx="485530" cy="6092"/>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1441478" y="3241240"/>
            <a:ext cx="612668" cy="276999"/>
          </a:xfrm>
          <a:prstGeom prst="rect">
            <a:avLst/>
          </a:prstGeom>
          <a:noFill/>
        </p:spPr>
        <p:txBody>
          <a:bodyPr wrap="none" rtlCol="0">
            <a:spAutoFit/>
          </a:bodyPr>
          <a:lstStyle/>
          <a:p>
            <a:pPr defTabSz="685800"/>
            <a:r>
              <a:rPr lang="en-US" sz="1200" dirty="0">
                <a:solidFill>
                  <a:prstClr val="white"/>
                </a:solidFill>
                <a:latin typeface="Arial" panose="020B0604020202020204" pitchFamily="34" charset="0"/>
                <a:cs typeface="Arial" panose="020B0604020202020204" pitchFamily="34" charset="0"/>
              </a:rPr>
              <a:t>EXTI3</a:t>
            </a:r>
          </a:p>
        </p:txBody>
      </p:sp>
      <p:sp>
        <p:nvSpPr>
          <p:cNvPr id="4" name="Rectangle 3"/>
          <p:cNvSpPr/>
          <p:nvPr/>
        </p:nvSpPr>
        <p:spPr>
          <a:xfrm>
            <a:off x="1959429" y="3175309"/>
            <a:ext cx="424154" cy="761752"/>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defTabSz="685800"/>
            <a:r>
              <a:rPr lang="en-US" sz="1500" b="1" dirty="0">
                <a:solidFill>
                  <a:prstClr val="white"/>
                </a:solidFill>
                <a:latin typeface="Gill Sans MT"/>
              </a:rPr>
              <a:t>NVIC</a:t>
            </a:r>
          </a:p>
        </p:txBody>
      </p:sp>
      <p:sp>
        <p:nvSpPr>
          <p:cNvPr id="17" name="Rectangle 16"/>
          <p:cNvSpPr/>
          <p:nvPr/>
        </p:nvSpPr>
        <p:spPr>
          <a:xfrm>
            <a:off x="3098131" y="3172879"/>
            <a:ext cx="585981" cy="771636"/>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defTabSz="685800"/>
            <a:r>
              <a:rPr lang="en-US" sz="1500" b="1" dirty="0">
                <a:solidFill>
                  <a:prstClr val="white"/>
                </a:solidFill>
                <a:latin typeface="Gill Sans MT"/>
              </a:rPr>
              <a:t>Cortex-M4</a:t>
            </a:r>
          </a:p>
        </p:txBody>
      </p:sp>
      <p:cxnSp>
        <p:nvCxnSpPr>
          <p:cNvPr id="18" name="Straight Arrow Connector 17"/>
          <p:cNvCxnSpPr>
            <a:stCxn id="4" idx="3"/>
            <a:endCxn id="17" idx="1"/>
          </p:cNvCxnSpPr>
          <p:nvPr/>
        </p:nvCxnSpPr>
        <p:spPr>
          <a:xfrm>
            <a:off x="2383583" y="3556185"/>
            <a:ext cx="714548" cy="2512"/>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1231780" y="2672141"/>
            <a:ext cx="2250145" cy="507831"/>
          </a:xfrm>
          <a:prstGeom prst="rect">
            <a:avLst/>
          </a:prstGeom>
          <a:noFill/>
        </p:spPr>
        <p:txBody>
          <a:bodyPr wrap="square" rtlCol="0">
            <a:spAutoFit/>
          </a:bodyPr>
          <a:lstStyle/>
          <a:p>
            <a:pPr algn="ctr" defTabSz="685800"/>
            <a:r>
              <a:rPr lang="en-US" sz="1350" dirty="0">
                <a:solidFill>
                  <a:prstClr val="white"/>
                </a:solidFill>
                <a:latin typeface="Gill Sans MT"/>
              </a:rPr>
              <a:t>Nested-Vectored Interrupt Controller (NVIC)</a:t>
            </a:r>
          </a:p>
        </p:txBody>
      </p:sp>
      <p:sp>
        <p:nvSpPr>
          <p:cNvPr id="27" name="TextBox 26"/>
          <p:cNvSpPr txBox="1"/>
          <p:nvPr/>
        </p:nvSpPr>
        <p:spPr>
          <a:xfrm>
            <a:off x="5458252" y="2005898"/>
            <a:ext cx="1292277" cy="300082"/>
          </a:xfrm>
          <a:prstGeom prst="rect">
            <a:avLst/>
          </a:prstGeom>
          <a:noFill/>
        </p:spPr>
        <p:txBody>
          <a:bodyPr wrap="none" rtlCol="0">
            <a:spAutoFit/>
          </a:bodyPr>
          <a:lstStyle/>
          <a:p>
            <a:pPr defTabSz="685800"/>
            <a:r>
              <a:rPr lang="en-US" sz="1350" dirty="0" smtClean="0">
                <a:solidFill>
                  <a:srgbClr val="C00000"/>
                </a:solidFill>
                <a:latin typeface="Gill Sans MT"/>
              </a:rPr>
              <a:t>ISR </a:t>
            </a:r>
            <a:r>
              <a:rPr lang="en-US" sz="1350" dirty="0">
                <a:solidFill>
                  <a:srgbClr val="C00000"/>
                </a:solidFill>
                <a:latin typeface="Gill Sans MT"/>
              </a:rPr>
              <a:t>Vector Table</a:t>
            </a:r>
          </a:p>
        </p:txBody>
      </p:sp>
      <p:graphicFrame>
        <p:nvGraphicFramePr>
          <p:cNvPr id="5" name="Content Placeholder 4"/>
          <p:cNvGraphicFramePr>
            <a:graphicFrameLocks noGrp="1"/>
          </p:cNvGraphicFramePr>
          <p:nvPr>
            <p:ph sz="quarter" idx="1"/>
            <p:extLst>
              <p:ext uri="{D42A27DB-BD31-4B8C-83A1-F6EECF244321}">
                <p14:modId xmlns:p14="http://schemas.microsoft.com/office/powerpoint/2010/main" val="2991946942"/>
              </p:ext>
            </p:extLst>
          </p:nvPr>
        </p:nvGraphicFramePr>
        <p:xfrm>
          <a:off x="4263394" y="2358682"/>
          <a:ext cx="4766306" cy="2186940"/>
        </p:xfrm>
        <a:graphic>
          <a:graphicData uri="http://schemas.openxmlformats.org/drawingml/2006/table">
            <a:tbl>
              <a:tblPr firstRow="1" bandRow="1">
                <a:tableStyleId>{5C22544A-7EE6-4342-B048-85BDC9FD1C3A}</a:tableStyleId>
              </a:tblPr>
              <a:tblGrid>
                <a:gridCol w="1665949">
                  <a:extLst>
                    <a:ext uri="{9D8B030D-6E8A-4147-A177-3AD203B41FA5}">
                      <a16:colId xmlns:a16="http://schemas.microsoft.com/office/drawing/2014/main" val="3696067461"/>
                    </a:ext>
                  </a:extLst>
                </a:gridCol>
                <a:gridCol w="3100357">
                  <a:extLst>
                    <a:ext uri="{9D8B030D-6E8A-4147-A177-3AD203B41FA5}">
                      <a16:colId xmlns:a16="http://schemas.microsoft.com/office/drawing/2014/main" val="2927982993"/>
                    </a:ext>
                  </a:extLst>
                </a:gridCol>
              </a:tblGrid>
              <a:tr h="480060">
                <a:tc>
                  <a:txBody>
                    <a:bodyPr/>
                    <a:lstStyle/>
                    <a:p>
                      <a:pPr algn="ctr"/>
                      <a:r>
                        <a:rPr lang="en-US" sz="1400" dirty="0"/>
                        <a:t>Interrupt Number </a:t>
                      </a:r>
                    </a:p>
                    <a:p>
                      <a:pPr algn="ctr"/>
                      <a:r>
                        <a:rPr lang="en-US" sz="1400" dirty="0"/>
                        <a:t>(8 bits)</a:t>
                      </a:r>
                    </a:p>
                  </a:txBody>
                  <a:tcPr marL="68580" marR="68580" marT="34290" marB="34290"/>
                </a:tc>
                <a:tc>
                  <a:txBody>
                    <a:bodyPr/>
                    <a:lstStyle/>
                    <a:p>
                      <a:pPr algn="ctr"/>
                      <a:r>
                        <a:rPr lang="en-US" sz="1400" dirty="0"/>
                        <a:t>Memory Address of ISR </a:t>
                      </a:r>
                    </a:p>
                    <a:p>
                      <a:pPr algn="ctr"/>
                      <a:r>
                        <a:rPr lang="en-US" sz="1400" dirty="0"/>
                        <a:t>(32 bits)</a:t>
                      </a:r>
                    </a:p>
                  </a:txBody>
                  <a:tcPr marL="68580" marR="68580" marT="34290" marB="34290"/>
                </a:tc>
                <a:extLst>
                  <a:ext uri="{0D108BD9-81ED-4DB2-BD59-A6C34878D82A}">
                    <a16:rowId xmlns:a16="http://schemas.microsoft.com/office/drawing/2014/main" val="3128780262"/>
                  </a:ext>
                </a:extLst>
              </a:tr>
              <a:tr h="278130">
                <a:tc>
                  <a:txBody>
                    <a:bodyPr/>
                    <a:lstStyle/>
                    <a:p>
                      <a:pPr algn="ctr"/>
                      <a:r>
                        <a:rPr lang="en-US" sz="1400" dirty="0">
                          <a:latin typeface="Arial" panose="020B0604020202020204" pitchFamily="34" charset="0"/>
                          <a:cs typeface="Arial" panose="020B0604020202020204" pitchFamily="34" charset="0"/>
                        </a:rPr>
                        <a:t>1</a:t>
                      </a:r>
                    </a:p>
                  </a:txBody>
                  <a:tcPr marL="68580" marR="68580" marT="34290" marB="34290"/>
                </a:tc>
                <a:tc>
                  <a:txBody>
                    <a:bodyPr/>
                    <a:lstStyle/>
                    <a:p>
                      <a:pPr algn="l"/>
                      <a:r>
                        <a:rPr lang="en-US" sz="1400" dirty="0" smtClean="0">
                          <a:latin typeface="Arial" panose="020B0604020202020204" pitchFamily="34" charset="0"/>
                          <a:cs typeface="Arial" panose="020B0604020202020204" pitchFamily="34" charset="0"/>
                        </a:rPr>
                        <a:t>ISR for </a:t>
                      </a:r>
                      <a:r>
                        <a:rPr lang="en-US" sz="1400" dirty="0">
                          <a:latin typeface="Arial" panose="020B0604020202020204" pitchFamily="34" charset="0"/>
                          <a:cs typeface="Arial" panose="020B0604020202020204" pitchFamily="34" charset="0"/>
                        </a:rPr>
                        <a:t>interrupt 1</a:t>
                      </a:r>
                    </a:p>
                  </a:txBody>
                  <a:tcPr marL="68580" marR="68580" marT="34290" marB="34290"/>
                </a:tc>
                <a:extLst>
                  <a:ext uri="{0D108BD9-81ED-4DB2-BD59-A6C34878D82A}">
                    <a16:rowId xmlns:a16="http://schemas.microsoft.com/office/drawing/2014/main" val="65298044"/>
                  </a:ext>
                </a:extLst>
              </a:tr>
              <a:tr h="278130">
                <a:tc>
                  <a:txBody>
                    <a:bodyPr/>
                    <a:lstStyle/>
                    <a:p>
                      <a:pPr algn="ctr"/>
                      <a:r>
                        <a:rPr lang="en-US" sz="1400" dirty="0">
                          <a:latin typeface="Arial" panose="020B0604020202020204" pitchFamily="34" charset="0"/>
                          <a:cs typeface="Arial" panose="020B0604020202020204" pitchFamily="34" charset="0"/>
                        </a:rPr>
                        <a:t>2</a:t>
                      </a:r>
                    </a:p>
                  </a:txBody>
                  <a:tcPr marL="68580" marR="68580" marT="34290" marB="34290"/>
                </a:tc>
                <a:tc>
                  <a:txBody>
                    <a:bodyPr/>
                    <a:lstStyle/>
                    <a:p>
                      <a:pPr algn="l"/>
                      <a:r>
                        <a:rPr lang="en-US" sz="1400" dirty="0" smtClean="0">
                          <a:latin typeface="Arial" panose="020B0604020202020204" pitchFamily="34" charset="0"/>
                          <a:cs typeface="Arial" panose="020B0604020202020204" pitchFamily="34" charset="0"/>
                        </a:rPr>
                        <a:t>ISR </a:t>
                      </a:r>
                      <a:r>
                        <a:rPr lang="en-US" sz="1400" dirty="0">
                          <a:latin typeface="Arial" panose="020B0604020202020204" pitchFamily="34" charset="0"/>
                          <a:cs typeface="Arial" panose="020B0604020202020204" pitchFamily="34" charset="0"/>
                        </a:rPr>
                        <a:t>for interrupt 2</a:t>
                      </a:r>
                    </a:p>
                  </a:txBody>
                  <a:tcPr marL="68580" marR="68580" marT="34290" marB="34290"/>
                </a:tc>
                <a:extLst>
                  <a:ext uri="{0D108BD9-81ED-4DB2-BD59-A6C34878D82A}">
                    <a16:rowId xmlns:a16="http://schemas.microsoft.com/office/drawing/2014/main" val="3266122264"/>
                  </a:ext>
                </a:extLst>
              </a:tr>
              <a:tr h="278130">
                <a:tc>
                  <a:txBody>
                    <a:bodyPr/>
                    <a:lstStyle/>
                    <a:p>
                      <a:pPr algn="ctr"/>
                      <a:r>
                        <a:rPr lang="en-US" sz="1400" dirty="0">
                          <a:latin typeface="Arial" panose="020B0604020202020204" pitchFamily="34" charset="0"/>
                          <a:cs typeface="Arial" panose="020B0604020202020204" pitchFamily="34" charset="0"/>
                        </a:rPr>
                        <a:t>3</a:t>
                      </a:r>
                    </a:p>
                  </a:txBody>
                  <a:tcPr marL="68580" marR="68580" marT="34290" marB="34290"/>
                </a:tc>
                <a:tc>
                  <a:txBody>
                    <a:bodyPr/>
                    <a:lstStyle/>
                    <a:p>
                      <a:pPr algn="l"/>
                      <a:r>
                        <a:rPr lang="en-US" sz="1400" dirty="0" smtClean="0">
                          <a:latin typeface="Arial" panose="020B0604020202020204" pitchFamily="34" charset="0"/>
                          <a:cs typeface="Arial" panose="020B0604020202020204" pitchFamily="34" charset="0"/>
                        </a:rPr>
                        <a:t>ISR </a:t>
                      </a:r>
                      <a:r>
                        <a:rPr lang="en-US" sz="1400" dirty="0">
                          <a:latin typeface="Arial" panose="020B0604020202020204" pitchFamily="34" charset="0"/>
                          <a:cs typeface="Arial" panose="020B0604020202020204" pitchFamily="34" charset="0"/>
                        </a:rPr>
                        <a:t>for interrupt 3</a:t>
                      </a:r>
                    </a:p>
                  </a:txBody>
                  <a:tcPr marL="68580" marR="68580" marT="34290" marB="34290"/>
                </a:tc>
                <a:extLst>
                  <a:ext uri="{0D108BD9-81ED-4DB2-BD59-A6C34878D82A}">
                    <a16:rowId xmlns:a16="http://schemas.microsoft.com/office/drawing/2014/main" val="3100880944"/>
                  </a:ext>
                </a:extLst>
              </a:tr>
              <a:tr h="278130">
                <a:tc>
                  <a:txBody>
                    <a:bodyPr/>
                    <a:lstStyle/>
                    <a:p>
                      <a:pPr algn="ctr"/>
                      <a:r>
                        <a:rPr lang="en-US" sz="1400" dirty="0">
                          <a:latin typeface="Arial" panose="020B0604020202020204" pitchFamily="34" charset="0"/>
                          <a:cs typeface="Arial" panose="020B0604020202020204" pitchFamily="34" charset="0"/>
                        </a:rPr>
                        <a:t>4</a:t>
                      </a:r>
                    </a:p>
                  </a:txBody>
                  <a:tcPr marL="68580" marR="68580" marT="34290" marB="34290"/>
                </a:tc>
                <a:tc>
                  <a:txBody>
                    <a:bodyPr/>
                    <a:lstStyle/>
                    <a:p>
                      <a:pPr algn="l"/>
                      <a:r>
                        <a:rPr lang="en-US" sz="1400" dirty="0" smtClean="0">
                          <a:latin typeface="Arial" panose="020B0604020202020204" pitchFamily="34" charset="0"/>
                          <a:cs typeface="Arial" panose="020B0604020202020204" pitchFamily="34" charset="0"/>
                        </a:rPr>
                        <a:t>ISR </a:t>
                      </a:r>
                      <a:r>
                        <a:rPr lang="en-US" sz="1400" dirty="0">
                          <a:latin typeface="Arial" panose="020B0604020202020204" pitchFamily="34" charset="0"/>
                          <a:cs typeface="Arial" panose="020B0604020202020204" pitchFamily="34" charset="0"/>
                        </a:rPr>
                        <a:t>for interrupt 4</a:t>
                      </a:r>
                    </a:p>
                  </a:txBody>
                  <a:tcPr marL="68580" marR="68580" marT="34290" marB="34290"/>
                </a:tc>
                <a:extLst>
                  <a:ext uri="{0D108BD9-81ED-4DB2-BD59-A6C34878D82A}">
                    <a16:rowId xmlns:a16="http://schemas.microsoft.com/office/drawing/2014/main" val="173286262"/>
                  </a:ext>
                </a:extLst>
              </a:tr>
              <a:tr h="278130">
                <a:tc>
                  <a:txBody>
                    <a:bodyPr/>
                    <a:lstStyle/>
                    <a:p>
                      <a:pPr algn="ctr"/>
                      <a:r>
                        <a:rPr lang="en-US" sz="1400" dirty="0">
                          <a:latin typeface="Arial" panose="020B0604020202020204" pitchFamily="34" charset="0"/>
                          <a:cs typeface="Arial" panose="020B0604020202020204" pitchFamily="34" charset="0"/>
                        </a:rPr>
                        <a:t>5</a:t>
                      </a:r>
                    </a:p>
                  </a:txBody>
                  <a:tcPr marL="68580" marR="68580" marT="34290" marB="34290"/>
                </a:tc>
                <a:tc>
                  <a:txBody>
                    <a:bodyPr/>
                    <a:lstStyle/>
                    <a:p>
                      <a:pPr algn="l"/>
                      <a:r>
                        <a:rPr lang="en-US" sz="1400" dirty="0" smtClean="0">
                          <a:latin typeface="Arial" panose="020B0604020202020204" pitchFamily="34" charset="0"/>
                          <a:cs typeface="Arial" panose="020B0604020202020204" pitchFamily="34" charset="0"/>
                        </a:rPr>
                        <a:t>ISR </a:t>
                      </a:r>
                      <a:r>
                        <a:rPr lang="en-US" sz="1400" dirty="0">
                          <a:latin typeface="Arial" panose="020B0604020202020204" pitchFamily="34" charset="0"/>
                          <a:cs typeface="Arial" panose="020B0604020202020204" pitchFamily="34" charset="0"/>
                        </a:rPr>
                        <a:t>for interrupt 5</a:t>
                      </a:r>
                    </a:p>
                  </a:txBody>
                  <a:tcPr marL="68580" marR="68580" marT="34290" marB="34290"/>
                </a:tc>
                <a:extLst>
                  <a:ext uri="{0D108BD9-81ED-4DB2-BD59-A6C34878D82A}">
                    <a16:rowId xmlns:a16="http://schemas.microsoft.com/office/drawing/2014/main" val="1230519084"/>
                  </a:ext>
                </a:extLst>
              </a:tr>
              <a:tr h="278130">
                <a:tc>
                  <a:txBody>
                    <a:bodyPr/>
                    <a:lstStyle/>
                    <a:p>
                      <a:pPr algn="ctr"/>
                      <a:r>
                        <a:rPr lang="en-US" sz="1400" dirty="0">
                          <a:latin typeface="Arial" panose="020B0604020202020204" pitchFamily="34" charset="0"/>
                          <a:cs typeface="Arial" panose="020B0604020202020204" pitchFamily="34" charset="0"/>
                        </a:rPr>
                        <a:t>…</a:t>
                      </a:r>
                    </a:p>
                  </a:txBody>
                  <a:tcPr marL="68580" marR="68580" marT="34290" marB="34290"/>
                </a:tc>
                <a:tc>
                  <a:txBody>
                    <a:bodyPr/>
                    <a:lstStyle/>
                    <a:p>
                      <a:pPr algn="l"/>
                      <a:r>
                        <a:rPr lang="en-US" sz="1400" dirty="0">
                          <a:latin typeface="Arial" panose="020B0604020202020204" pitchFamily="34" charset="0"/>
                          <a:cs typeface="Arial" panose="020B0604020202020204" pitchFamily="34" charset="0"/>
                        </a:rPr>
                        <a:t>…</a:t>
                      </a:r>
                    </a:p>
                  </a:txBody>
                  <a:tcPr marL="68580" marR="68580" marT="34290" marB="34290"/>
                </a:tc>
                <a:extLst>
                  <a:ext uri="{0D108BD9-81ED-4DB2-BD59-A6C34878D82A}">
                    <a16:rowId xmlns:a16="http://schemas.microsoft.com/office/drawing/2014/main" val="3055325571"/>
                  </a:ext>
                </a:extLst>
              </a:tr>
            </a:tbl>
          </a:graphicData>
        </a:graphic>
      </p:graphicFrame>
      <p:sp>
        <p:nvSpPr>
          <p:cNvPr id="28" name="TextBox 27"/>
          <p:cNvSpPr txBox="1"/>
          <p:nvPr/>
        </p:nvSpPr>
        <p:spPr>
          <a:xfrm>
            <a:off x="5032891" y="4796310"/>
            <a:ext cx="3227312" cy="507831"/>
          </a:xfrm>
          <a:prstGeom prst="rect">
            <a:avLst/>
          </a:prstGeom>
          <a:noFill/>
        </p:spPr>
        <p:txBody>
          <a:bodyPr wrap="square" rtlCol="0">
            <a:spAutoFit/>
          </a:bodyPr>
          <a:lstStyle/>
          <a:p>
            <a:pPr algn="ctr" defTabSz="685800"/>
            <a:r>
              <a:rPr lang="en-US" sz="1350" dirty="0">
                <a:solidFill>
                  <a:srgbClr val="C00000"/>
                </a:solidFill>
                <a:latin typeface="Arial" panose="020B0604020202020204" pitchFamily="34" charset="0"/>
                <a:cs typeface="Arial" panose="020B0604020202020204" pitchFamily="34" charset="0"/>
              </a:rPr>
              <a:t>When interrupt x is triggered, jump to the ISR for interrupt x. (1 ≤ x ≤ 255)</a:t>
            </a:r>
          </a:p>
        </p:txBody>
      </p:sp>
      <p:cxnSp>
        <p:nvCxnSpPr>
          <p:cNvPr id="19" name="Straight Arrow Connector 18"/>
          <p:cNvCxnSpPr/>
          <p:nvPr/>
        </p:nvCxnSpPr>
        <p:spPr>
          <a:xfrm flipH="1">
            <a:off x="6515100" y="2071799"/>
            <a:ext cx="1085850" cy="82702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7378237" y="1807912"/>
            <a:ext cx="1492716" cy="300082"/>
          </a:xfrm>
          <a:prstGeom prst="rect">
            <a:avLst/>
          </a:prstGeom>
          <a:noFill/>
        </p:spPr>
        <p:txBody>
          <a:bodyPr wrap="none" rtlCol="0">
            <a:spAutoFit/>
          </a:bodyPr>
          <a:lstStyle/>
          <a:p>
            <a:pPr defTabSz="685800"/>
            <a:r>
              <a:rPr lang="en-US" sz="1350" dirty="0">
                <a:solidFill>
                  <a:srgbClr val="FF0000"/>
                </a:solidFill>
                <a:latin typeface="Arial" panose="020B0604020202020204" pitchFamily="34" charset="0"/>
                <a:cs typeface="Arial" panose="020B0604020202020204" pitchFamily="34" charset="0"/>
              </a:rPr>
              <a:t>Address of ISR 1</a:t>
            </a:r>
          </a:p>
        </p:txBody>
      </p:sp>
      <p:sp>
        <p:nvSpPr>
          <p:cNvPr id="24" name="Rectangle 23"/>
          <p:cNvSpPr/>
          <p:nvPr/>
        </p:nvSpPr>
        <p:spPr>
          <a:xfrm>
            <a:off x="2194285" y="4096216"/>
            <a:ext cx="1582505" cy="276999"/>
          </a:xfrm>
          <a:prstGeom prst="rect">
            <a:avLst/>
          </a:prstGeom>
        </p:spPr>
        <p:txBody>
          <a:bodyPr wrap="square">
            <a:spAutoFit/>
          </a:bodyPr>
          <a:lstStyle/>
          <a:p>
            <a:pPr defTabSz="685800"/>
            <a:r>
              <a:rPr lang="en-US" sz="1200" dirty="0">
                <a:solidFill>
                  <a:prstClr val="white"/>
                </a:solidFill>
                <a:latin typeface="Arial" panose="020B0604020202020204" pitchFamily="34" charset="0"/>
                <a:cs typeface="Arial" panose="020B0604020202020204" pitchFamily="34" charset="0"/>
              </a:rPr>
              <a:t>EXTI3_IRQHandler</a:t>
            </a:r>
          </a:p>
        </p:txBody>
      </p:sp>
      <p:sp>
        <p:nvSpPr>
          <p:cNvPr id="29" name="Rectangle 28"/>
          <p:cNvSpPr/>
          <p:nvPr/>
        </p:nvSpPr>
        <p:spPr>
          <a:xfrm>
            <a:off x="1715396" y="4441857"/>
            <a:ext cx="904808" cy="5873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en-US" sz="1350" dirty="0">
                <a:solidFill>
                  <a:prstClr val="white"/>
                </a:solidFill>
                <a:latin typeface="Gill Sans MT"/>
              </a:rPr>
              <a:t>Interrupt Vector Table</a:t>
            </a:r>
          </a:p>
        </p:txBody>
      </p:sp>
      <p:cxnSp>
        <p:nvCxnSpPr>
          <p:cNvPr id="31" name="Straight Arrow Connector 30"/>
          <p:cNvCxnSpPr>
            <a:stCxn id="29" idx="0"/>
          </p:cNvCxnSpPr>
          <p:nvPr/>
        </p:nvCxnSpPr>
        <p:spPr>
          <a:xfrm flipV="1">
            <a:off x="2167800" y="3944515"/>
            <a:ext cx="7565" cy="497342"/>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091836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8" grpId="0"/>
      <p:bldP spid="22"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76200"/>
            <a:ext cx="8229600" cy="914400"/>
          </a:xfrm>
        </p:spPr>
        <p:txBody>
          <a:bodyPr/>
          <a:lstStyle/>
          <a:p>
            <a:r>
              <a:rPr lang="en-GB" dirty="0"/>
              <a:t>Interrupt: Stacking &amp; </a:t>
            </a:r>
            <a:r>
              <a:rPr lang="en-GB" dirty="0" err="1"/>
              <a:t>Unstacking</a:t>
            </a:r>
            <a:endParaRPr lang="en-GB" baseline="30000" dirty="0"/>
          </a:p>
        </p:txBody>
      </p:sp>
      <p:sp>
        <p:nvSpPr>
          <p:cNvPr id="4" name="Content Placeholder 3"/>
          <p:cNvSpPr>
            <a:spLocks noGrp="1"/>
          </p:cNvSpPr>
          <p:nvPr>
            <p:ph sz="half" idx="1"/>
          </p:nvPr>
        </p:nvSpPr>
        <p:spPr>
          <a:xfrm>
            <a:off x="63500" y="1295400"/>
            <a:ext cx="2971800" cy="4953000"/>
          </a:xfrm>
        </p:spPr>
        <p:style>
          <a:lnRef idx="2">
            <a:schemeClr val="accent1"/>
          </a:lnRef>
          <a:fillRef idx="1">
            <a:schemeClr val="lt1"/>
          </a:fillRef>
          <a:effectRef idx="0">
            <a:schemeClr val="accent1"/>
          </a:effectRef>
          <a:fontRef idx="minor">
            <a:schemeClr val="dk1"/>
          </a:fontRef>
        </p:style>
        <p:txBody>
          <a:bodyPr>
            <a:noAutofit/>
          </a:bodyPr>
          <a:lstStyle/>
          <a:p>
            <a:pPr>
              <a:buNone/>
            </a:pPr>
            <a:r>
              <a:rPr lang="en-GB" sz="1500" b="1" dirty="0">
                <a:solidFill>
                  <a:srgbClr val="000000"/>
                </a:solidFill>
                <a:latin typeface="Courier New" pitchFamily="49" charset="0"/>
                <a:cs typeface="Courier New" pitchFamily="49" charset="0"/>
              </a:rPr>
              <a:t>__main PROC</a:t>
            </a:r>
          </a:p>
          <a:p>
            <a:pPr>
              <a:buNone/>
            </a:pPr>
            <a:r>
              <a:rPr lang="en-GB" sz="1500" b="1" dirty="0">
                <a:solidFill>
                  <a:srgbClr val="000000"/>
                </a:solidFill>
                <a:latin typeface="Courier New" pitchFamily="49" charset="0"/>
                <a:cs typeface="Courier New" pitchFamily="49" charset="0"/>
              </a:rPr>
              <a:t>  …</a:t>
            </a:r>
          </a:p>
          <a:p>
            <a:pPr>
              <a:buNone/>
            </a:pPr>
            <a:r>
              <a:rPr lang="en-GB" sz="1500" b="1" dirty="0">
                <a:solidFill>
                  <a:srgbClr val="FF0000"/>
                </a:solidFill>
                <a:latin typeface="Courier New" pitchFamily="49" charset="0"/>
                <a:cs typeface="Courier New" pitchFamily="49" charset="0"/>
              </a:rPr>
              <a:t>  MOV r3,#0</a:t>
            </a:r>
          </a:p>
          <a:p>
            <a:pPr>
              <a:buNone/>
            </a:pPr>
            <a:r>
              <a:rPr lang="en-GB" sz="1500" b="1" dirty="0">
                <a:solidFill>
                  <a:srgbClr val="000000"/>
                </a:solidFill>
                <a:latin typeface="Courier New" pitchFamily="49" charset="0"/>
                <a:cs typeface="Courier New" pitchFamily="49" charset="0"/>
              </a:rPr>
              <a:t>  …</a:t>
            </a:r>
          </a:p>
          <a:p>
            <a:pPr>
              <a:buNone/>
            </a:pPr>
            <a:r>
              <a:rPr lang="en-GB" sz="1500" b="1" dirty="0">
                <a:solidFill>
                  <a:srgbClr val="000000"/>
                </a:solidFill>
                <a:latin typeface="Courier New" pitchFamily="49" charset="0"/>
                <a:cs typeface="Courier New" pitchFamily="49" charset="0"/>
              </a:rPr>
              <a:t>  ENDP</a:t>
            </a:r>
          </a:p>
          <a:p>
            <a:pPr>
              <a:buNone/>
            </a:pPr>
            <a:endParaRPr lang="en-GB" sz="1500" b="1" dirty="0">
              <a:solidFill>
                <a:srgbClr val="000000"/>
              </a:solidFill>
              <a:latin typeface="Courier New" pitchFamily="49" charset="0"/>
              <a:cs typeface="Courier New" pitchFamily="49" charset="0"/>
            </a:endParaRPr>
          </a:p>
          <a:p>
            <a:pPr>
              <a:buNone/>
            </a:pPr>
            <a:r>
              <a:rPr lang="en-US" sz="1500" b="1" dirty="0" err="1">
                <a:solidFill>
                  <a:srgbClr val="3366FF"/>
                </a:solidFill>
                <a:latin typeface="Courier New" pitchFamily="49" charset="0"/>
                <a:cs typeface="Courier New" pitchFamily="49" charset="0"/>
              </a:rPr>
              <a:t>SysTick_Handler</a:t>
            </a:r>
            <a:r>
              <a:rPr lang="en-US" sz="1500" b="1" dirty="0">
                <a:solidFill>
                  <a:srgbClr val="000000"/>
                </a:solidFill>
                <a:latin typeface="Courier New" pitchFamily="49" charset="0"/>
                <a:cs typeface="Courier New" pitchFamily="49" charset="0"/>
              </a:rPr>
              <a:t> PROC</a:t>
            </a:r>
          </a:p>
          <a:p>
            <a:pPr>
              <a:buNone/>
            </a:pPr>
            <a:r>
              <a:rPr lang="en-US" sz="1500" b="1" dirty="0">
                <a:solidFill>
                  <a:srgbClr val="000000"/>
                </a:solidFill>
                <a:latin typeface="Courier New" pitchFamily="49" charset="0"/>
                <a:cs typeface="Courier New" pitchFamily="49" charset="0"/>
              </a:rPr>
              <a:t>  EXPORT </a:t>
            </a:r>
            <a:r>
              <a:rPr lang="en-US" sz="1500" b="1" dirty="0" err="1">
                <a:solidFill>
                  <a:srgbClr val="000000"/>
                </a:solidFill>
                <a:latin typeface="Courier New" pitchFamily="49" charset="0"/>
                <a:cs typeface="Courier New" pitchFamily="49" charset="0"/>
              </a:rPr>
              <a:t>SysTick_Handler</a:t>
            </a:r>
            <a:endParaRPr lang="en-US" sz="1500" b="1" dirty="0">
              <a:solidFill>
                <a:srgbClr val="000000"/>
              </a:solidFill>
              <a:latin typeface="Courier New" pitchFamily="49" charset="0"/>
              <a:cs typeface="Courier New" pitchFamily="49" charset="0"/>
            </a:endParaRPr>
          </a:p>
          <a:p>
            <a:pPr>
              <a:buNone/>
            </a:pPr>
            <a:r>
              <a:rPr lang="en-US" sz="1500" b="1" dirty="0">
                <a:solidFill>
                  <a:srgbClr val="000000"/>
                </a:solidFill>
                <a:latin typeface="Courier New" pitchFamily="49" charset="0"/>
                <a:cs typeface="Courier New" pitchFamily="49" charset="0"/>
              </a:rPr>
              <a:t>  ADD r3, #1</a:t>
            </a:r>
          </a:p>
          <a:p>
            <a:pPr>
              <a:buNone/>
            </a:pPr>
            <a:r>
              <a:rPr lang="en-US" sz="1500" b="1" dirty="0">
                <a:solidFill>
                  <a:srgbClr val="000000"/>
                </a:solidFill>
                <a:latin typeface="Courier New" pitchFamily="49" charset="0"/>
                <a:cs typeface="Courier New" pitchFamily="49" charset="0"/>
              </a:rPr>
              <a:t>  ADD r4, #1</a:t>
            </a:r>
          </a:p>
          <a:p>
            <a:pPr>
              <a:buNone/>
            </a:pPr>
            <a:r>
              <a:rPr lang="en-US" sz="1500" b="1" dirty="0">
                <a:solidFill>
                  <a:srgbClr val="000000"/>
                </a:solidFill>
                <a:latin typeface="Courier New" pitchFamily="49" charset="0"/>
                <a:cs typeface="Courier New" pitchFamily="49" charset="0"/>
              </a:rPr>
              <a:t>  BX  </a:t>
            </a:r>
            <a:r>
              <a:rPr lang="en-US" sz="1500" b="1" dirty="0" err="1">
                <a:solidFill>
                  <a:srgbClr val="000000"/>
                </a:solidFill>
                <a:latin typeface="Courier New" pitchFamily="49" charset="0"/>
                <a:cs typeface="Courier New" pitchFamily="49" charset="0"/>
              </a:rPr>
              <a:t>lr</a:t>
            </a:r>
            <a:endParaRPr lang="en-US" sz="1500" b="1" dirty="0">
              <a:solidFill>
                <a:srgbClr val="000000"/>
              </a:solidFill>
              <a:latin typeface="Courier New" pitchFamily="49" charset="0"/>
              <a:cs typeface="Courier New" pitchFamily="49" charset="0"/>
            </a:endParaRPr>
          </a:p>
          <a:p>
            <a:pPr>
              <a:buNone/>
            </a:pPr>
            <a:r>
              <a:rPr lang="en-US" sz="1500" b="1" dirty="0">
                <a:solidFill>
                  <a:srgbClr val="000000"/>
                </a:solidFill>
                <a:latin typeface="Courier New" pitchFamily="49" charset="0"/>
                <a:cs typeface="Courier New" pitchFamily="49" charset="0"/>
              </a:rPr>
              <a:t>  ENDP</a:t>
            </a:r>
            <a:endParaRPr lang="en-GB" sz="1500" b="1" dirty="0">
              <a:solidFill>
                <a:srgbClr val="000000"/>
              </a:solidFill>
              <a:latin typeface="Courier New" pitchFamily="49" charset="0"/>
              <a:cs typeface="Courier New" pitchFamily="49" charset="0"/>
            </a:endParaRPr>
          </a:p>
          <a:p>
            <a:pPr>
              <a:buNone/>
            </a:pPr>
            <a:r>
              <a:rPr lang="en-GB" sz="1500" b="1" dirty="0">
                <a:solidFill>
                  <a:srgbClr val="000000"/>
                </a:solidFill>
                <a:latin typeface="Courier New" pitchFamily="49" charset="0"/>
                <a:cs typeface="Courier New" pitchFamily="49" charset="0"/>
              </a:rPr>
              <a:t>  </a:t>
            </a:r>
          </a:p>
        </p:txBody>
      </p:sp>
      <p:sp>
        <p:nvSpPr>
          <p:cNvPr id="30" name="Rectangle 29"/>
          <p:cNvSpPr/>
          <p:nvPr/>
        </p:nvSpPr>
        <p:spPr>
          <a:xfrm>
            <a:off x="6228184" y="40672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solidFill>
                <a:schemeClr val="tx1"/>
              </a:solidFill>
            </a:endParaRPr>
          </a:p>
        </p:txBody>
      </p:sp>
      <p:sp>
        <p:nvSpPr>
          <p:cNvPr id="31" name="TextBox 30"/>
          <p:cNvSpPr txBox="1"/>
          <p:nvPr/>
        </p:nvSpPr>
        <p:spPr>
          <a:xfrm>
            <a:off x="7524328" y="4067200"/>
            <a:ext cx="1368152" cy="338554"/>
          </a:xfrm>
          <a:prstGeom prst="rect">
            <a:avLst/>
          </a:prstGeom>
          <a:noFill/>
        </p:spPr>
        <p:txBody>
          <a:bodyPr wrap="square" rtlCol="0">
            <a:spAutoFit/>
          </a:bodyPr>
          <a:lstStyle/>
          <a:p>
            <a:pPr algn="ctr"/>
            <a:r>
              <a:rPr lang="en-GB" sz="1600" dirty="0">
                <a:latin typeface="Consolas"/>
                <a:cs typeface="Consolas"/>
              </a:rPr>
              <a:t>0x200001E0</a:t>
            </a:r>
          </a:p>
        </p:txBody>
      </p:sp>
      <p:sp>
        <p:nvSpPr>
          <p:cNvPr id="32" name="TextBox 31"/>
          <p:cNvSpPr txBox="1"/>
          <p:nvPr/>
        </p:nvSpPr>
        <p:spPr>
          <a:xfrm>
            <a:off x="7524328" y="4427240"/>
            <a:ext cx="1368152" cy="338554"/>
          </a:xfrm>
          <a:prstGeom prst="rect">
            <a:avLst/>
          </a:prstGeom>
          <a:noFill/>
        </p:spPr>
        <p:txBody>
          <a:bodyPr wrap="square" rtlCol="0">
            <a:spAutoFit/>
          </a:bodyPr>
          <a:lstStyle/>
          <a:p>
            <a:pPr algn="ctr"/>
            <a:r>
              <a:rPr lang="en-GB" sz="1600" dirty="0">
                <a:latin typeface="Consolas"/>
                <a:cs typeface="Consolas"/>
              </a:rPr>
              <a:t>0x200001DC</a:t>
            </a:r>
          </a:p>
        </p:txBody>
      </p:sp>
      <p:sp>
        <p:nvSpPr>
          <p:cNvPr id="33" name="TextBox 32"/>
          <p:cNvSpPr txBox="1"/>
          <p:nvPr/>
        </p:nvSpPr>
        <p:spPr>
          <a:xfrm>
            <a:off x="7524328" y="2987080"/>
            <a:ext cx="1368152" cy="338554"/>
          </a:xfrm>
          <a:prstGeom prst="rect">
            <a:avLst/>
          </a:prstGeom>
          <a:noFill/>
        </p:spPr>
        <p:txBody>
          <a:bodyPr wrap="square" rtlCol="0">
            <a:spAutoFit/>
          </a:bodyPr>
          <a:lstStyle/>
          <a:p>
            <a:pPr algn="ctr"/>
            <a:r>
              <a:rPr lang="en-GB" sz="1600" dirty="0">
                <a:latin typeface="Consolas"/>
                <a:cs typeface="Consolas"/>
              </a:rPr>
              <a:t>0x200001EC</a:t>
            </a:r>
          </a:p>
        </p:txBody>
      </p:sp>
      <p:sp>
        <p:nvSpPr>
          <p:cNvPr id="36" name="Rectangle 35"/>
          <p:cNvSpPr/>
          <p:nvPr/>
        </p:nvSpPr>
        <p:spPr>
          <a:xfrm>
            <a:off x="6228184" y="442724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solidFill>
                <a:schemeClr val="tx1"/>
              </a:solidFill>
            </a:endParaRPr>
          </a:p>
        </p:txBody>
      </p:sp>
      <p:sp>
        <p:nvSpPr>
          <p:cNvPr id="37" name="Rectangle 36"/>
          <p:cNvSpPr/>
          <p:nvPr/>
        </p:nvSpPr>
        <p:spPr>
          <a:xfrm>
            <a:off x="6228184" y="298708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solidFill>
                <a:schemeClr val="tx1"/>
              </a:solidFill>
            </a:endParaRPr>
          </a:p>
        </p:txBody>
      </p:sp>
      <p:sp>
        <p:nvSpPr>
          <p:cNvPr id="38" name="Rectangle 37"/>
          <p:cNvSpPr/>
          <p:nvPr/>
        </p:nvSpPr>
        <p:spPr>
          <a:xfrm>
            <a:off x="6228184" y="478728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solidFill>
                <a:schemeClr val="tx1"/>
              </a:solidFill>
            </a:endParaRPr>
          </a:p>
        </p:txBody>
      </p:sp>
      <p:sp>
        <p:nvSpPr>
          <p:cNvPr id="39" name="Rectangle 38"/>
          <p:cNvSpPr/>
          <p:nvPr/>
        </p:nvSpPr>
        <p:spPr>
          <a:xfrm>
            <a:off x="6228184" y="370716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solidFill>
                <a:schemeClr val="tx1"/>
              </a:solidFill>
            </a:endParaRPr>
          </a:p>
        </p:txBody>
      </p:sp>
      <p:sp>
        <p:nvSpPr>
          <p:cNvPr id="41" name="TextBox 40"/>
          <p:cNvSpPr txBox="1"/>
          <p:nvPr/>
        </p:nvSpPr>
        <p:spPr>
          <a:xfrm>
            <a:off x="7524328" y="3707160"/>
            <a:ext cx="1368152" cy="338554"/>
          </a:xfrm>
          <a:prstGeom prst="rect">
            <a:avLst/>
          </a:prstGeom>
          <a:noFill/>
        </p:spPr>
        <p:txBody>
          <a:bodyPr wrap="square" rtlCol="0">
            <a:spAutoFit/>
          </a:bodyPr>
          <a:lstStyle/>
          <a:p>
            <a:pPr algn="ctr"/>
            <a:r>
              <a:rPr lang="en-GB" sz="1600" dirty="0">
                <a:latin typeface="Consolas"/>
                <a:cs typeface="Consolas"/>
              </a:rPr>
              <a:t>0x200001E4</a:t>
            </a:r>
          </a:p>
        </p:txBody>
      </p:sp>
      <p:sp>
        <p:nvSpPr>
          <p:cNvPr id="42" name="TextBox 41"/>
          <p:cNvSpPr txBox="1"/>
          <p:nvPr/>
        </p:nvSpPr>
        <p:spPr>
          <a:xfrm>
            <a:off x="7524328" y="4787280"/>
            <a:ext cx="1368152" cy="338554"/>
          </a:xfrm>
          <a:prstGeom prst="rect">
            <a:avLst/>
          </a:prstGeom>
          <a:noFill/>
        </p:spPr>
        <p:txBody>
          <a:bodyPr wrap="square" rtlCol="0">
            <a:spAutoFit/>
          </a:bodyPr>
          <a:lstStyle/>
          <a:p>
            <a:pPr algn="ctr"/>
            <a:r>
              <a:rPr lang="en-GB" sz="1600" dirty="0">
                <a:latin typeface="Consolas"/>
                <a:cs typeface="Consolas"/>
              </a:rPr>
              <a:t>0x200001D8</a:t>
            </a:r>
          </a:p>
        </p:txBody>
      </p:sp>
      <p:sp>
        <p:nvSpPr>
          <p:cNvPr id="43" name="TextBox 42"/>
          <p:cNvSpPr txBox="1"/>
          <p:nvPr/>
        </p:nvSpPr>
        <p:spPr>
          <a:xfrm>
            <a:off x="7524328" y="5147320"/>
            <a:ext cx="1368152" cy="338554"/>
          </a:xfrm>
          <a:prstGeom prst="rect">
            <a:avLst/>
          </a:prstGeom>
          <a:noFill/>
        </p:spPr>
        <p:txBody>
          <a:bodyPr wrap="square" rtlCol="0">
            <a:spAutoFit/>
          </a:bodyPr>
          <a:lstStyle/>
          <a:p>
            <a:pPr algn="ctr"/>
            <a:r>
              <a:rPr lang="en-GB" sz="1600" dirty="0">
                <a:latin typeface="Consolas"/>
                <a:cs typeface="Consolas"/>
              </a:rPr>
              <a:t>0x200001D4</a:t>
            </a:r>
          </a:p>
        </p:txBody>
      </p:sp>
      <p:sp>
        <p:nvSpPr>
          <p:cNvPr id="44" name="Rectangle 43"/>
          <p:cNvSpPr/>
          <p:nvPr/>
        </p:nvSpPr>
        <p:spPr>
          <a:xfrm>
            <a:off x="6228184" y="120348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solidFill>
                  <a:schemeClr val="tx1"/>
                </a:solidFill>
              </a:rPr>
              <a:t>xxxxxxxx</a:t>
            </a:r>
            <a:endParaRPr lang="en-GB" dirty="0">
              <a:solidFill>
                <a:schemeClr val="tx1"/>
              </a:solidFill>
            </a:endParaRPr>
          </a:p>
        </p:txBody>
      </p:sp>
      <p:sp>
        <p:nvSpPr>
          <p:cNvPr id="45" name="TextBox 44"/>
          <p:cNvSpPr txBox="1"/>
          <p:nvPr/>
        </p:nvSpPr>
        <p:spPr>
          <a:xfrm>
            <a:off x="7524328" y="1203484"/>
            <a:ext cx="1368152" cy="338554"/>
          </a:xfrm>
          <a:prstGeom prst="rect">
            <a:avLst/>
          </a:prstGeom>
          <a:noFill/>
        </p:spPr>
        <p:txBody>
          <a:bodyPr wrap="square" rtlCol="0">
            <a:spAutoFit/>
          </a:bodyPr>
          <a:lstStyle/>
          <a:p>
            <a:pPr algn="ctr"/>
            <a:r>
              <a:rPr lang="en-GB" sz="1600" dirty="0">
                <a:latin typeface="Consolas"/>
                <a:cs typeface="Consolas"/>
              </a:rPr>
              <a:t>0x20000200</a:t>
            </a:r>
          </a:p>
        </p:txBody>
      </p:sp>
      <p:sp>
        <p:nvSpPr>
          <p:cNvPr id="46" name="Rectangle 45"/>
          <p:cNvSpPr/>
          <p:nvPr/>
        </p:nvSpPr>
        <p:spPr>
          <a:xfrm>
            <a:off x="6228184" y="156352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dirty="0">
              <a:solidFill>
                <a:schemeClr val="tx1"/>
              </a:solidFill>
            </a:endParaRPr>
          </a:p>
        </p:txBody>
      </p:sp>
      <p:sp>
        <p:nvSpPr>
          <p:cNvPr id="47" name="Rectangle 46"/>
          <p:cNvSpPr/>
          <p:nvPr/>
        </p:nvSpPr>
        <p:spPr>
          <a:xfrm>
            <a:off x="6228184" y="192356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dirty="0"/>
          </a:p>
        </p:txBody>
      </p:sp>
      <p:sp>
        <p:nvSpPr>
          <p:cNvPr id="48" name="TextBox 47"/>
          <p:cNvSpPr txBox="1"/>
          <p:nvPr/>
        </p:nvSpPr>
        <p:spPr>
          <a:xfrm>
            <a:off x="7524328" y="1563524"/>
            <a:ext cx="1368152" cy="338554"/>
          </a:xfrm>
          <a:prstGeom prst="rect">
            <a:avLst/>
          </a:prstGeom>
          <a:noFill/>
        </p:spPr>
        <p:txBody>
          <a:bodyPr wrap="square" rtlCol="0">
            <a:spAutoFit/>
          </a:bodyPr>
          <a:lstStyle/>
          <a:p>
            <a:pPr algn="ctr"/>
            <a:r>
              <a:rPr lang="en-GB" sz="1600" dirty="0">
                <a:latin typeface="Consolas"/>
                <a:cs typeface="Consolas"/>
              </a:rPr>
              <a:t>0x200001FC</a:t>
            </a:r>
          </a:p>
        </p:txBody>
      </p:sp>
      <p:sp>
        <p:nvSpPr>
          <p:cNvPr id="49" name="TextBox 48"/>
          <p:cNvSpPr txBox="1"/>
          <p:nvPr/>
        </p:nvSpPr>
        <p:spPr>
          <a:xfrm>
            <a:off x="7524328" y="1923564"/>
            <a:ext cx="1368152" cy="338554"/>
          </a:xfrm>
          <a:prstGeom prst="rect">
            <a:avLst/>
          </a:prstGeom>
          <a:noFill/>
        </p:spPr>
        <p:txBody>
          <a:bodyPr wrap="square" rtlCol="0">
            <a:spAutoFit/>
          </a:bodyPr>
          <a:lstStyle/>
          <a:p>
            <a:pPr algn="ctr"/>
            <a:r>
              <a:rPr lang="en-GB" sz="1600" dirty="0">
                <a:latin typeface="Consolas"/>
                <a:cs typeface="Consolas"/>
              </a:rPr>
              <a:t>0x200001F8</a:t>
            </a:r>
          </a:p>
        </p:txBody>
      </p:sp>
      <p:sp>
        <p:nvSpPr>
          <p:cNvPr id="51" name="Rectangle 50"/>
          <p:cNvSpPr/>
          <p:nvPr/>
        </p:nvSpPr>
        <p:spPr>
          <a:xfrm>
            <a:off x="6228184" y="22670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dirty="0">
              <a:solidFill>
                <a:srgbClr val="000000"/>
              </a:solidFill>
              <a:latin typeface="Consolas" pitchFamily="49" charset="0"/>
              <a:cs typeface="Consolas" pitchFamily="49" charset="0"/>
            </a:endParaRPr>
          </a:p>
        </p:txBody>
      </p:sp>
      <p:sp>
        <p:nvSpPr>
          <p:cNvPr id="52" name="TextBox 51"/>
          <p:cNvSpPr txBox="1"/>
          <p:nvPr/>
        </p:nvSpPr>
        <p:spPr>
          <a:xfrm>
            <a:off x="7524328" y="2267000"/>
            <a:ext cx="1368152" cy="338554"/>
          </a:xfrm>
          <a:prstGeom prst="rect">
            <a:avLst/>
          </a:prstGeom>
          <a:noFill/>
        </p:spPr>
        <p:txBody>
          <a:bodyPr wrap="square" rtlCol="0">
            <a:spAutoFit/>
          </a:bodyPr>
          <a:lstStyle/>
          <a:p>
            <a:pPr algn="ctr"/>
            <a:r>
              <a:rPr lang="en-GB" sz="1600" dirty="0">
                <a:latin typeface="Consolas"/>
                <a:cs typeface="Consolas"/>
              </a:rPr>
              <a:t>0x200001F4</a:t>
            </a:r>
          </a:p>
        </p:txBody>
      </p:sp>
      <p:sp>
        <p:nvSpPr>
          <p:cNvPr id="53" name="TextBox 52"/>
          <p:cNvSpPr txBox="1"/>
          <p:nvPr/>
        </p:nvSpPr>
        <p:spPr>
          <a:xfrm>
            <a:off x="7524328" y="2627040"/>
            <a:ext cx="1368152" cy="338554"/>
          </a:xfrm>
          <a:prstGeom prst="rect">
            <a:avLst/>
          </a:prstGeom>
          <a:noFill/>
        </p:spPr>
        <p:txBody>
          <a:bodyPr wrap="square" rtlCol="0">
            <a:spAutoFit/>
          </a:bodyPr>
          <a:lstStyle/>
          <a:p>
            <a:pPr algn="ctr"/>
            <a:r>
              <a:rPr lang="en-GB" sz="1600" dirty="0">
                <a:latin typeface="Consolas"/>
                <a:cs typeface="Consolas"/>
              </a:rPr>
              <a:t>0x200001F0</a:t>
            </a:r>
          </a:p>
        </p:txBody>
      </p:sp>
      <p:sp>
        <p:nvSpPr>
          <p:cNvPr id="54" name="Rectangle 53"/>
          <p:cNvSpPr/>
          <p:nvPr/>
        </p:nvSpPr>
        <p:spPr>
          <a:xfrm>
            <a:off x="6228184" y="262704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dirty="0">
              <a:solidFill>
                <a:schemeClr val="tx1"/>
              </a:solidFill>
              <a:latin typeface="Consolas" pitchFamily="49" charset="0"/>
              <a:cs typeface="Consolas" pitchFamily="49" charset="0"/>
            </a:endParaRPr>
          </a:p>
        </p:txBody>
      </p:sp>
      <p:sp>
        <p:nvSpPr>
          <p:cNvPr id="55" name="Rectangle 54"/>
          <p:cNvSpPr/>
          <p:nvPr/>
        </p:nvSpPr>
        <p:spPr>
          <a:xfrm>
            <a:off x="6228184" y="550736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solidFill>
                <a:schemeClr val="tx1"/>
              </a:solidFill>
            </a:endParaRPr>
          </a:p>
        </p:txBody>
      </p:sp>
      <p:sp>
        <p:nvSpPr>
          <p:cNvPr id="56" name="Rectangle 55"/>
          <p:cNvSpPr/>
          <p:nvPr/>
        </p:nvSpPr>
        <p:spPr>
          <a:xfrm>
            <a:off x="6228184" y="334712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solidFill>
                <a:schemeClr val="tx1"/>
              </a:solidFill>
            </a:endParaRPr>
          </a:p>
        </p:txBody>
      </p:sp>
      <p:sp>
        <p:nvSpPr>
          <p:cNvPr id="57" name="TextBox 56"/>
          <p:cNvSpPr txBox="1"/>
          <p:nvPr/>
        </p:nvSpPr>
        <p:spPr>
          <a:xfrm>
            <a:off x="7524328" y="3347120"/>
            <a:ext cx="1368152" cy="338554"/>
          </a:xfrm>
          <a:prstGeom prst="rect">
            <a:avLst/>
          </a:prstGeom>
          <a:noFill/>
        </p:spPr>
        <p:txBody>
          <a:bodyPr wrap="square" rtlCol="0">
            <a:spAutoFit/>
          </a:bodyPr>
          <a:lstStyle/>
          <a:p>
            <a:pPr algn="ctr"/>
            <a:r>
              <a:rPr lang="en-GB" sz="1600" dirty="0">
                <a:latin typeface="Consolas"/>
                <a:cs typeface="Consolas"/>
              </a:rPr>
              <a:t>0x200001E8</a:t>
            </a:r>
          </a:p>
        </p:txBody>
      </p:sp>
      <p:sp>
        <p:nvSpPr>
          <p:cNvPr id="58" name="TextBox 57"/>
          <p:cNvSpPr txBox="1"/>
          <p:nvPr/>
        </p:nvSpPr>
        <p:spPr>
          <a:xfrm>
            <a:off x="7524328" y="5507360"/>
            <a:ext cx="1368152" cy="338554"/>
          </a:xfrm>
          <a:prstGeom prst="rect">
            <a:avLst/>
          </a:prstGeom>
          <a:noFill/>
        </p:spPr>
        <p:txBody>
          <a:bodyPr wrap="square" rtlCol="0">
            <a:spAutoFit/>
          </a:bodyPr>
          <a:lstStyle/>
          <a:p>
            <a:pPr algn="ctr"/>
            <a:r>
              <a:rPr lang="en-GB" sz="1600" dirty="0">
                <a:latin typeface="Consolas"/>
                <a:cs typeface="Consolas"/>
              </a:rPr>
              <a:t>0x200001D0</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30</a:t>
            </a:fld>
            <a:endParaRPr kumimoji="0" lang="en-US" dirty="0"/>
          </a:p>
        </p:txBody>
      </p:sp>
      <p:sp>
        <p:nvSpPr>
          <p:cNvPr id="76" name="Rectangle 75"/>
          <p:cNvSpPr/>
          <p:nvPr/>
        </p:nvSpPr>
        <p:spPr>
          <a:xfrm>
            <a:off x="4042048" y="121920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Consolas" pitchFamily="49" charset="0"/>
                <a:cs typeface="Consolas" pitchFamily="49" charset="0"/>
              </a:rPr>
              <a:t>0</a:t>
            </a:r>
          </a:p>
        </p:txBody>
      </p:sp>
      <p:sp>
        <p:nvSpPr>
          <p:cNvPr id="77" name="TextBox 76"/>
          <p:cNvSpPr txBox="1"/>
          <p:nvPr/>
        </p:nvSpPr>
        <p:spPr>
          <a:xfrm>
            <a:off x="3618384" y="1219200"/>
            <a:ext cx="576064" cy="369332"/>
          </a:xfrm>
          <a:prstGeom prst="rect">
            <a:avLst/>
          </a:prstGeom>
          <a:noFill/>
        </p:spPr>
        <p:txBody>
          <a:bodyPr wrap="square" rtlCol="0">
            <a:spAutoFit/>
          </a:bodyPr>
          <a:lstStyle/>
          <a:p>
            <a:r>
              <a:rPr lang="en-GB" dirty="0">
                <a:latin typeface="Consolas" pitchFamily="49" charset="0"/>
                <a:cs typeface="Consolas" pitchFamily="49" charset="0"/>
              </a:rPr>
              <a:t>R0</a:t>
            </a:r>
          </a:p>
        </p:txBody>
      </p:sp>
      <p:sp>
        <p:nvSpPr>
          <p:cNvPr id="78" name="Rectangle 77"/>
          <p:cNvSpPr/>
          <p:nvPr/>
        </p:nvSpPr>
        <p:spPr>
          <a:xfrm>
            <a:off x="4042048" y="157924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Consolas" pitchFamily="49" charset="0"/>
                <a:cs typeface="Consolas" pitchFamily="49" charset="0"/>
              </a:rPr>
              <a:t>1</a:t>
            </a:r>
          </a:p>
        </p:txBody>
      </p:sp>
      <p:sp>
        <p:nvSpPr>
          <p:cNvPr id="79" name="TextBox 78"/>
          <p:cNvSpPr txBox="1"/>
          <p:nvPr/>
        </p:nvSpPr>
        <p:spPr>
          <a:xfrm>
            <a:off x="3618384" y="1579240"/>
            <a:ext cx="576064" cy="369332"/>
          </a:xfrm>
          <a:prstGeom prst="rect">
            <a:avLst/>
          </a:prstGeom>
          <a:noFill/>
        </p:spPr>
        <p:txBody>
          <a:bodyPr wrap="square" rtlCol="0">
            <a:spAutoFit/>
          </a:bodyPr>
          <a:lstStyle/>
          <a:p>
            <a:r>
              <a:rPr lang="en-GB" dirty="0">
                <a:latin typeface="Consolas" pitchFamily="49" charset="0"/>
                <a:cs typeface="Consolas" pitchFamily="49" charset="0"/>
              </a:rPr>
              <a:t>R1</a:t>
            </a:r>
          </a:p>
        </p:txBody>
      </p:sp>
      <p:sp>
        <p:nvSpPr>
          <p:cNvPr id="83" name="Rectangle 82"/>
          <p:cNvSpPr/>
          <p:nvPr/>
        </p:nvSpPr>
        <p:spPr>
          <a:xfrm>
            <a:off x="4042048" y="193928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Consolas" pitchFamily="49" charset="0"/>
                <a:cs typeface="Consolas" pitchFamily="49" charset="0"/>
              </a:rPr>
              <a:t>2</a:t>
            </a:r>
          </a:p>
        </p:txBody>
      </p:sp>
      <p:sp>
        <p:nvSpPr>
          <p:cNvPr id="84" name="TextBox 83"/>
          <p:cNvSpPr txBox="1"/>
          <p:nvPr/>
        </p:nvSpPr>
        <p:spPr>
          <a:xfrm>
            <a:off x="3618384" y="1939280"/>
            <a:ext cx="576064" cy="369332"/>
          </a:xfrm>
          <a:prstGeom prst="rect">
            <a:avLst/>
          </a:prstGeom>
          <a:noFill/>
        </p:spPr>
        <p:txBody>
          <a:bodyPr wrap="square" rtlCol="0">
            <a:spAutoFit/>
          </a:bodyPr>
          <a:lstStyle/>
          <a:p>
            <a:r>
              <a:rPr lang="en-GB" dirty="0">
                <a:latin typeface="Consolas" pitchFamily="49" charset="0"/>
                <a:cs typeface="Consolas" pitchFamily="49" charset="0"/>
              </a:rPr>
              <a:t>R2</a:t>
            </a:r>
          </a:p>
        </p:txBody>
      </p:sp>
      <p:sp>
        <p:nvSpPr>
          <p:cNvPr id="85" name="Rectangle 84"/>
          <p:cNvSpPr/>
          <p:nvPr/>
        </p:nvSpPr>
        <p:spPr>
          <a:xfrm>
            <a:off x="4042048" y="229932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b="1" dirty="0">
                <a:solidFill>
                  <a:srgbClr val="FF0000"/>
                </a:solidFill>
                <a:latin typeface="Consolas" pitchFamily="49" charset="0"/>
                <a:cs typeface="Consolas" pitchFamily="49" charset="0"/>
              </a:rPr>
              <a:t>3</a:t>
            </a:r>
          </a:p>
        </p:txBody>
      </p:sp>
      <p:sp>
        <p:nvSpPr>
          <p:cNvPr id="86" name="TextBox 85"/>
          <p:cNvSpPr txBox="1"/>
          <p:nvPr/>
        </p:nvSpPr>
        <p:spPr>
          <a:xfrm>
            <a:off x="3618384" y="2299320"/>
            <a:ext cx="576064" cy="369332"/>
          </a:xfrm>
          <a:prstGeom prst="rect">
            <a:avLst/>
          </a:prstGeom>
          <a:noFill/>
        </p:spPr>
        <p:txBody>
          <a:bodyPr wrap="square" rtlCol="0">
            <a:spAutoFit/>
          </a:bodyPr>
          <a:lstStyle/>
          <a:p>
            <a:r>
              <a:rPr lang="en-GB" dirty="0">
                <a:latin typeface="Consolas" pitchFamily="49" charset="0"/>
                <a:cs typeface="Consolas" pitchFamily="49" charset="0"/>
              </a:rPr>
              <a:t>R3</a:t>
            </a:r>
          </a:p>
        </p:txBody>
      </p:sp>
      <p:sp>
        <p:nvSpPr>
          <p:cNvPr id="87" name="Rectangle 86"/>
          <p:cNvSpPr/>
          <p:nvPr/>
        </p:nvSpPr>
        <p:spPr>
          <a:xfrm>
            <a:off x="4042048" y="3351148"/>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Consolas" pitchFamily="49" charset="0"/>
                <a:cs typeface="Consolas" pitchFamily="49" charset="0"/>
              </a:rPr>
              <a:t>0x08001000</a:t>
            </a:r>
          </a:p>
        </p:txBody>
      </p:sp>
      <p:sp>
        <p:nvSpPr>
          <p:cNvPr id="89" name="Rectangle 88"/>
          <p:cNvSpPr/>
          <p:nvPr/>
        </p:nvSpPr>
        <p:spPr>
          <a:xfrm>
            <a:off x="4042048" y="3711188"/>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Consolas" pitchFamily="49" charset="0"/>
                <a:cs typeface="Consolas" pitchFamily="49" charset="0"/>
              </a:rPr>
              <a:t>MSP</a:t>
            </a:r>
            <a:endParaRPr lang="en-GB" dirty="0">
              <a:solidFill>
                <a:schemeClr val="tx1"/>
              </a:solidFill>
              <a:latin typeface="Consolas" pitchFamily="49" charset="0"/>
              <a:cs typeface="Consolas" pitchFamily="49" charset="0"/>
            </a:endParaRPr>
          </a:p>
        </p:txBody>
      </p:sp>
      <p:sp>
        <p:nvSpPr>
          <p:cNvPr id="91" name="Rectangle 90"/>
          <p:cNvSpPr/>
          <p:nvPr/>
        </p:nvSpPr>
        <p:spPr>
          <a:xfrm>
            <a:off x="4042048" y="4071228"/>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latin typeface="Consolas" pitchFamily="49" charset="0"/>
                <a:cs typeface="Consolas" pitchFamily="49" charset="0"/>
              </a:rPr>
              <a:t>0x08000044</a:t>
            </a:r>
            <a:endParaRPr lang="en-GB" dirty="0">
              <a:solidFill>
                <a:srgbClr val="FF0000"/>
              </a:solidFill>
              <a:latin typeface="Consolas" pitchFamily="49" charset="0"/>
              <a:cs typeface="Consolas" pitchFamily="49" charset="0"/>
            </a:endParaRPr>
          </a:p>
        </p:txBody>
      </p:sp>
      <p:sp>
        <p:nvSpPr>
          <p:cNvPr id="92" name="TextBox 91"/>
          <p:cNvSpPr txBox="1"/>
          <p:nvPr/>
        </p:nvSpPr>
        <p:spPr>
          <a:xfrm>
            <a:off x="2971800" y="4071228"/>
            <a:ext cx="1066800" cy="369332"/>
          </a:xfrm>
          <a:prstGeom prst="rect">
            <a:avLst/>
          </a:prstGeom>
          <a:noFill/>
        </p:spPr>
        <p:txBody>
          <a:bodyPr wrap="square" rtlCol="0">
            <a:spAutoFit/>
          </a:bodyPr>
          <a:lstStyle/>
          <a:p>
            <a:r>
              <a:rPr lang="en-GB" dirty="0">
                <a:latin typeface="Consolas" pitchFamily="49" charset="0"/>
                <a:cs typeface="Consolas" pitchFamily="49" charset="0"/>
              </a:rPr>
              <a:t>R15(PC)</a:t>
            </a:r>
          </a:p>
        </p:txBody>
      </p:sp>
      <p:sp>
        <p:nvSpPr>
          <p:cNvPr id="93" name="Rectangle 92"/>
          <p:cNvSpPr/>
          <p:nvPr/>
        </p:nvSpPr>
        <p:spPr>
          <a:xfrm>
            <a:off x="4042048" y="4812268"/>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Consolas" pitchFamily="49" charset="0"/>
                <a:cs typeface="Consolas" pitchFamily="49" charset="0"/>
              </a:rPr>
              <a:t>0x21000000</a:t>
            </a:r>
            <a:endParaRPr lang="en-GB" dirty="0">
              <a:solidFill>
                <a:schemeClr val="tx1"/>
              </a:solidFill>
              <a:latin typeface="Consolas" pitchFamily="49" charset="0"/>
              <a:cs typeface="Consolas" pitchFamily="49" charset="0"/>
            </a:endParaRPr>
          </a:p>
        </p:txBody>
      </p:sp>
      <p:sp>
        <p:nvSpPr>
          <p:cNvPr id="94" name="TextBox 93"/>
          <p:cNvSpPr txBox="1"/>
          <p:nvPr/>
        </p:nvSpPr>
        <p:spPr>
          <a:xfrm>
            <a:off x="3276600" y="4812268"/>
            <a:ext cx="762000" cy="369332"/>
          </a:xfrm>
          <a:prstGeom prst="rect">
            <a:avLst/>
          </a:prstGeom>
          <a:noFill/>
        </p:spPr>
        <p:txBody>
          <a:bodyPr wrap="square" rtlCol="0">
            <a:spAutoFit/>
          </a:bodyPr>
          <a:lstStyle/>
          <a:p>
            <a:pPr algn="r"/>
            <a:r>
              <a:rPr lang="en-GB" dirty="0" err="1">
                <a:latin typeface="Consolas" pitchFamily="49" charset="0"/>
                <a:cs typeface="Consolas" pitchFamily="49" charset="0"/>
              </a:rPr>
              <a:t>xPSR</a:t>
            </a:r>
            <a:endParaRPr lang="en-GB" dirty="0">
              <a:latin typeface="Consolas" pitchFamily="49" charset="0"/>
              <a:cs typeface="Consolas" pitchFamily="49" charset="0"/>
            </a:endParaRPr>
          </a:p>
        </p:txBody>
      </p:sp>
      <p:sp>
        <p:nvSpPr>
          <p:cNvPr id="95" name="Rectangle 94"/>
          <p:cNvSpPr/>
          <p:nvPr/>
        </p:nvSpPr>
        <p:spPr>
          <a:xfrm>
            <a:off x="4042048" y="5269468"/>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00FF"/>
                </a:solidFill>
                <a:latin typeface="Consolas" pitchFamily="49" charset="0"/>
                <a:cs typeface="Consolas" pitchFamily="49" charset="0"/>
              </a:rPr>
              <a:t>0x20000200</a:t>
            </a:r>
            <a:endParaRPr lang="en-GB" dirty="0">
              <a:solidFill>
                <a:srgbClr val="0000FF"/>
              </a:solidFill>
              <a:latin typeface="Consolas" pitchFamily="49" charset="0"/>
              <a:cs typeface="Consolas" pitchFamily="49" charset="0"/>
            </a:endParaRPr>
          </a:p>
        </p:txBody>
      </p:sp>
      <p:sp>
        <p:nvSpPr>
          <p:cNvPr id="96" name="TextBox 95"/>
          <p:cNvSpPr txBox="1"/>
          <p:nvPr/>
        </p:nvSpPr>
        <p:spPr>
          <a:xfrm>
            <a:off x="3276600" y="5269468"/>
            <a:ext cx="762000" cy="369332"/>
          </a:xfrm>
          <a:prstGeom prst="rect">
            <a:avLst/>
          </a:prstGeom>
          <a:noFill/>
        </p:spPr>
        <p:txBody>
          <a:bodyPr wrap="square" rtlCol="0">
            <a:spAutoFit/>
          </a:bodyPr>
          <a:lstStyle/>
          <a:p>
            <a:pPr algn="r"/>
            <a:r>
              <a:rPr lang="en-GB" dirty="0">
                <a:latin typeface="Consolas" pitchFamily="49" charset="0"/>
                <a:cs typeface="Consolas" pitchFamily="49" charset="0"/>
              </a:rPr>
              <a:t>MSP</a:t>
            </a:r>
          </a:p>
        </p:txBody>
      </p:sp>
      <p:sp>
        <p:nvSpPr>
          <p:cNvPr id="97" name="Rectangle 96"/>
          <p:cNvSpPr/>
          <p:nvPr/>
        </p:nvSpPr>
        <p:spPr>
          <a:xfrm>
            <a:off x="4042048" y="5726668"/>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Consolas" pitchFamily="49" charset="0"/>
                <a:cs typeface="Consolas" pitchFamily="49" charset="0"/>
              </a:rPr>
              <a:t>0x00000000</a:t>
            </a:r>
            <a:endParaRPr lang="en-GB" dirty="0">
              <a:solidFill>
                <a:schemeClr val="tx1"/>
              </a:solidFill>
              <a:latin typeface="Consolas" pitchFamily="49" charset="0"/>
              <a:cs typeface="Consolas" pitchFamily="49" charset="0"/>
            </a:endParaRPr>
          </a:p>
        </p:txBody>
      </p:sp>
      <p:sp>
        <p:nvSpPr>
          <p:cNvPr id="98" name="TextBox 97"/>
          <p:cNvSpPr txBox="1"/>
          <p:nvPr/>
        </p:nvSpPr>
        <p:spPr>
          <a:xfrm>
            <a:off x="3276600" y="5726668"/>
            <a:ext cx="762000" cy="369332"/>
          </a:xfrm>
          <a:prstGeom prst="rect">
            <a:avLst/>
          </a:prstGeom>
          <a:noFill/>
        </p:spPr>
        <p:txBody>
          <a:bodyPr wrap="square" rtlCol="0">
            <a:spAutoFit/>
          </a:bodyPr>
          <a:lstStyle/>
          <a:p>
            <a:pPr algn="r"/>
            <a:r>
              <a:rPr lang="en-GB" dirty="0">
                <a:latin typeface="Consolas" pitchFamily="49" charset="0"/>
                <a:cs typeface="Consolas" pitchFamily="49" charset="0"/>
              </a:rPr>
              <a:t>PSP</a:t>
            </a:r>
          </a:p>
        </p:txBody>
      </p:sp>
      <p:sp>
        <p:nvSpPr>
          <p:cNvPr id="99" name="Rectangle 98"/>
          <p:cNvSpPr/>
          <p:nvPr/>
        </p:nvSpPr>
        <p:spPr>
          <a:xfrm>
            <a:off x="4042048" y="2659618"/>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b="1" dirty="0">
                <a:solidFill>
                  <a:srgbClr val="FF0000"/>
                </a:solidFill>
                <a:latin typeface="Consolas" pitchFamily="49" charset="0"/>
                <a:cs typeface="Consolas" pitchFamily="49" charset="0"/>
              </a:rPr>
              <a:t>5</a:t>
            </a:r>
          </a:p>
        </p:txBody>
      </p:sp>
      <p:sp>
        <p:nvSpPr>
          <p:cNvPr id="100" name="TextBox 99"/>
          <p:cNvSpPr txBox="1"/>
          <p:nvPr/>
        </p:nvSpPr>
        <p:spPr>
          <a:xfrm>
            <a:off x="3618384" y="2659618"/>
            <a:ext cx="576064" cy="369332"/>
          </a:xfrm>
          <a:prstGeom prst="rect">
            <a:avLst/>
          </a:prstGeom>
          <a:noFill/>
        </p:spPr>
        <p:txBody>
          <a:bodyPr wrap="square" rtlCol="0">
            <a:spAutoFit/>
          </a:bodyPr>
          <a:lstStyle/>
          <a:p>
            <a:r>
              <a:rPr lang="en-GB" dirty="0">
                <a:latin typeface="Consolas" pitchFamily="49" charset="0"/>
                <a:cs typeface="Consolas" pitchFamily="49" charset="0"/>
              </a:rPr>
              <a:t>R4</a:t>
            </a:r>
          </a:p>
        </p:txBody>
      </p:sp>
      <p:sp>
        <p:nvSpPr>
          <p:cNvPr id="101" name="Rectangle 100"/>
          <p:cNvSpPr/>
          <p:nvPr/>
        </p:nvSpPr>
        <p:spPr>
          <a:xfrm>
            <a:off x="6226175" y="586931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solidFill>
                <a:schemeClr val="tx1"/>
              </a:solidFill>
            </a:endParaRPr>
          </a:p>
        </p:txBody>
      </p:sp>
      <p:sp>
        <p:nvSpPr>
          <p:cNvPr id="102" name="TextBox 101"/>
          <p:cNvSpPr txBox="1"/>
          <p:nvPr/>
        </p:nvSpPr>
        <p:spPr>
          <a:xfrm>
            <a:off x="7522319" y="5869310"/>
            <a:ext cx="1368152" cy="338554"/>
          </a:xfrm>
          <a:prstGeom prst="rect">
            <a:avLst/>
          </a:prstGeom>
          <a:noFill/>
        </p:spPr>
        <p:txBody>
          <a:bodyPr wrap="square" rtlCol="0">
            <a:spAutoFit/>
          </a:bodyPr>
          <a:lstStyle/>
          <a:p>
            <a:pPr algn="ctr"/>
            <a:r>
              <a:rPr lang="en-GB" sz="1600" dirty="0">
                <a:latin typeface="Consolas"/>
                <a:cs typeface="Consolas"/>
              </a:rPr>
              <a:t>0x200001CF</a:t>
            </a:r>
          </a:p>
        </p:txBody>
      </p:sp>
      <p:sp>
        <p:nvSpPr>
          <p:cNvPr id="103" name="Rectangle 102"/>
          <p:cNvSpPr/>
          <p:nvPr/>
        </p:nvSpPr>
        <p:spPr>
          <a:xfrm>
            <a:off x="6229350" y="51435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solidFill>
                <a:schemeClr val="tx1"/>
              </a:solidFill>
            </a:endParaRPr>
          </a:p>
        </p:txBody>
      </p:sp>
      <p:cxnSp>
        <p:nvCxnSpPr>
          <p:cNvPr id="104" name="Straight Connector 103"/>
          <p:cNvCxnSpPr>
            <a:endCxn id="44" idx="1"/>
          </p:cNvCxnSpPr>
          <p:nvPr/>
        </p:nvCxnSpPr>
        <p:spPr>
          <a:xfrm rot="5400000" flipH="1" flipV="1">
            <a:off x="3831244" y="3046280"/>
            <a:ext cx="4059716" cy="734164"/>
          </a:xfrm>
          <a:prstGeom prst="line">
            <a:avLst/>
          </a:prstGeom>
          <a:ln w="19050" cap="flat" cmpd="sng" algn="ctr">
            <a:solidFill>
              <a:srgbClr val="3366FF"/>
            </a:solidFill>
            <a:prstDash val="solid"/>
            <a:round/>
            <a:headEnd type="none" w="med" len="med"/>
            <a:tailEnd type="arrow" w="lg" len="med"/>
          </a:ln>
        </p:spPr>
        <p:style>
          <a:lnRef idx="2">
            <a:schemeClr val="accent1"/>
          </a:lnRef>
          <a:fillRef idx="0">
            <a:schemeClr val="accent1"/>
          </a:fillRef>
          <a:effectRef idx="1">
            <a:schemeClr val="accent1"/>
          </a:effectRef>
          <a:fontRef idx="minor">
            <a:schemeClr val="tx1"/>
          </a:fontRef>
        </p:style>
      </p:cxnSp>
      <p:cxnSp>
        <p:nvCxnSpPr>
          <p:cNvPr id="106" name="Straight Connector 105"/>
          <p:cNvCxnSpPr>
            <a:cxnSpLocks/>
          </p:cNvCxnSpPr>
          <p:nvPr/>
        </p:nvCxnSpPr>
        <p:spPr>
          <a:xfrm rot="10800000" flipV="1">
            <a:off x="1295400" y="1752600"/>
            <a:ext cx="304800" cy="228600"/>
          </a:xfrm>
          <a:prstGeom prst="line">
            <a:avLst/>
          </a:prstGeom>
          <a:ln>
            <a:solidFill>
              <a:srgbClr val="FF0000"/>
            </a:solidFill>
            <a:tailEnd type="arrow" w="lg"/>
          </a:ln>
        </p:spPr>
        <p:style>
          <a:lnRef idx="2">
            <a:schemeClr val="accent1"/>
          </a:lnRef>
          <a:fillRef idx="0">
            <a:schemeClr val="accent1"/>
          </a:fillRef>
          <a:effectRef idx="1">
            <a:schemeClr val="accent1"/>
          </a:effectRef>
          <a:fontRef idx="minor">
            <a:schemeClr val="tx1"/>
          </a:fontRef>
        </p:style>
      </p:cxnSp>
      <p:sp>
        <p:nvSpPr>
          <p:cNvPr id="109" name="TextBox 108"/>
          <p:cNvSpPr txBox="1"/>
          <p:nvPr/>
        </p:nvSpPr>
        <p:spPr>
          <a:xfrm>
            <a:off x="1143000" y="1490246"/>
            <a:ext cx="2057400" cy="338554"/>
          </a:xfrm>
          <a:prstGeom prst="rect">
            <a:avLst/>
          </a:prstGeom>
          <a:noFill/>
        </p:spPr>
        <p:txBody>
          <a:bodyPr wrap="square" rtlCol="0">
            <a:spAutoFit/>
          </a:bodyPr>
          <a:lstStyle/>
          <a:p>
            <a:r>
              <a:rPr lang="en-US" sz="1600" dirty="0" err="1">
                <a:solidFill>
                  <a:srgbClr val="FF0000"/>
                </a:solidFill>
              </a:rPr>
              <a:t>addr</a:t>
            </a:r>
            <a:r>
              <a:rPr lang="en-US" sz="1600" dirty="0">
                <a:solidFill>
                  <a:srgbClr val="FF0000"/>
                </a:solidFill>
              </a:rPr>
              <a:t> = </a:t>
            </a:r>
            <a:r>
              <a:rPr lang="en-US" sz="1600" dirty="0">
                <a:solidFill>
                  <a:srgbClr val="FF0000"/>
                </a:solidFill>
                <a:latin typeface="Consolas"/>
                <a:cs typeface="Consolas"/>
              </a:rPr>
              <a:t>0x08000044</a:t>
            </a:r>
          </a:p>
        </p:txBody>
      </p:sp>
      <p:cxnSp>
        <p:nvCxnSpPr>
          <p:cNvPr id="119" name="Straight Connector 118"/>
          <p:cNvCxnSpPr>
            <a:cxnSpLocks/>
          </p:cNvCxnSpPr>
          <p:nvPr/>
        </p:nvCxnSpPr>
        <p:spPr>
          <a:xfrm rot="5400000">
            <a:off x="824498" y="2894597"/>
            <a:ext cx="306805" cy="304800"/>
          </a:xfrm>
          <a:prstGeom prst="line">
            <a:avLst/>
          </a:prstGeom>
          <a:ln>
            <a:solidFill>
              <a:srgbClr val="0000FF"/>
            </a:solidFill>
            <a:tailEnd type="arrow" w="lg"/>
          </a:ln>
        </p:spPr>
        <p:style>
          <a:lnRef idx="2">
            <a:schemeClr val="accent1"/>
          </a:lnRef>
          <a:fillRef idx="0">
            <a:schemeClr val="accent1"/>
          </a:fillRef>
          <a:effectRef idx="1">
            <a:schemeClr val="accent1"/>
          </a:effectRef>
          <a:fontRef idx="minor">
            <a:schemeClr val="tx1"/>
          </a:fontRef>
        </p:style>
      </p:cxnSp>
      <p:sp>
        <p:nvSpPr>
          <p:cNvPr id="120" name="TextBox 119"/>
          <p:cNvSpPr txBox="1"/>
          <p:nvPr/>
        </p:nvSpPr>
        <p:spPr>
          <a:xfrm>
            <a:off x="1143000" y="2709446"/>
            <a:ext cx="2120900" cy="338554"/>
          </a:xfrm>
          <a:prstGeom prst="rect">
            <a:avLst/>
          </a:prstGeom>
          <a:noFill/>
        </p:spPr>
        <p:txBody>
          <a:bodyPr wrap="square" rtlCol="0">
            <a:spAutoFit/>
          </a:bodyPr>
          <a:lstStyle/>
          <a:p>
            <a:r>
              <a:rPr lang="en-US" sz="1600" dirty="0" err="1">
                <a:solidFill>
                  <a:srgbClr val="3366FF"/>
                </a:solidFill>
              </a:rPr>
              <a:t>addr</a:t>
            </a:r>
            <a:r>
              <a:rPr lang="en-US" sz="1600" dirty="0">
                <a:solidFill>
                  <a:srgbClr val="3366FF"/>
                </a:solidFill>
              </a:rPr>
              <a:t> = </a:t>
            </a:r>
            <a:r>
              <a:rPr lang="en-US" sz="1600" dirty="0">
                <a:solidFill>
                  <a:srgbClr val="3366FF"/>
                </a:solidFill>
                <a:latin typeface="Consolas"/>
                <a:cs typeface="Consolas"/>
              </a:rPr>
              <a:t>0x0800001C</a:t>
            </a:r>
          </a:p>
        </p:txBody>
      </p:sp>
      <p:sp>
        <p:nvSpPr>
          <p:cNvPr id="65" name="TextBox 64"/>
          <p:cNvSpPr txBox="1"/>
          <p:nvPr/>
        </p:nvSpPr>
        <p:spPr>
          <a:xfrm>
            <a:off x="6248400" y="6183868"/>
            <a:ext cx="1219200" cy="369332"/>
          </a:xfrm>
          <a:prstGeom prst="rect">
            <a:avLst/>
          </a:prstGeom>
          <a:noFill/>
        </p:spPr>
        <p:txBody>
          <a:bodyPr wrap="square" rtlCol="0">
            <a:spAutoFit/>
          </a:bodyPr>
          <a:lstStyle/>
          <a:p>
            <a:pPr algn="ctr"/>
            <a:r>
              <a:rPr lang="en-GB" dirty="0">
                <a:latin typeface="Consolas" pitchFamily="49" charset="0"/>
                <a:cs typeface="Consolas" pitchFamily="49" charset="0"/>
              </a:rPr>
              <a:t>Memory</a:t>
            </a:r>
          </a:p>
        </p:txBody>
      </p:sp>
      <p:sp>
        <p:nvSpPr>
          <p:cNvPr id="61" name="Rectangle 60"/>
          <p:cNvSpPr/>
          <p:nvPr/>
        </p:nvSpPr>
        <p:spPr>
          <a:xfrm>
            <a:off x="152400" y="5311914"/>
            <a:ext cx="2667000" cy="707886"/>
          </a:xfrm>
          <a:prstGeom prst="rect">
            <a:avLst/>
          </a:prstGeom>
        </p:spPr>
        <p:style>
          <a:lnRef idx="1">
            <a:schemeClr val="accent2"/>
          </a:lnRef>
          <a:fillRef idx="3">
            <a:schemeClr val="accent2"/>
          </a:fillRef>
          <a:effectRef idx="2">
            <a:schemeClr val="accent2"/>
          </a:effectRef>
          <a:fontRef idx="minor">
            <a:schemeClr val="lt1"/>
          </a:fontRef>
        </p:style>
        <p:txBody>
          <a:bodyPr wrap="square">
            <a:spAutoFit/>
          </a:bodyPr>
          <a:lstStyle/>
          <a:p>
            <a:r>
              <a:rPr lang="en-US" sz="2000" dirty="0"/>
              <a:t>The Main program </a:t>
            </a:r>
            <a:r>
              <a:rPr lang="en-US" sz="2000" dirty="0" smtClean="0"/>
              <a:t>resumes</a:t>
            </a:r>
            <a:r>
              <a:rPr lang="en-US" sz="2000" dirty="0"/>
              <a:t> </a:t>
            </a:r>
            <a:r>
              <a:rPr lang="en-US" sz="2000" dirty="0" smtClean="0"/>
              <a:t>execution</a:t>
            </a:r>
            <a:endParaRPr lang="en-US" sz="2000" dirty="0"/>
          </a:p>
        </p:txBody>
      </p:sp>
      <p:sp>
        <p:nvSpPr>
          <p:cNvPr id="62" name="TextBox 61"/>
          <p:cNvSpPr txBox="1"/>
          <p:nvPr/>
        </p:nvSpPr>
        <p:spPr>
          <a:xfrm>
            <a:off x="2971800" y="3351148"/>
            <a:ext cx="1066800" cy="369332"/>
          </a:xfrm>
          <a:prstGeom prst="rect">
            <a:avLst/>
          </a:prstGeom>
          <a:noFill/>
        </p:spPr>
        <p:txBody>
          <a:bodyPr wrap="square" rtlCol="0">
            <a:spAutoFit/>
          </a:bodyPr>
          <a:lstStyle/>
          <a:p>
            <a:r>
              <a:rPr lang="en-GB" dirty="0">
                <a:latin typeface="Consolas" pitchFamily="49" charset="0"/>
                <a:cs typeface="Consolas" pitchFamily="49" charset="0"/>
              </a:rPr>
              <a:t>R13(SP)</a:t>
            </a:r>
          </a:p>
        </p:txBody>
      </p:sp>
      <p:sp>
        <p:nvSpPr>
          <p:cNvPr id="63" name="TextBox 62"/>
          <p:cNvSpPr txBox="1"/>
          <p:nvPr/>
        </p:nvSpPr>
        <p:spPr>
          <a:xfrm>
            <a:off x="2971800" y="3711188"/>
            <a:ext cx="1066800" cy="369332"/>
          </a:xfrm>
          <a:prstGeom prst="rect">
            <a:avLst/>
          </a:prstGeom>
          <a:noFill/>
        </p:spPr>
        <p:txBody>
          <a:bodyPr wrap="square" rtlCol="0">
            <a:spAutoFit/>
          </a:bodyPr>
          <a:lstStyle/>
          <a:p>
            <a:r>
              <a:rPr lang="en-GB" dirty="0">
                <a:latin typeface="Consolas" pitchFamily="49" charset="0"/>
                <a:cs typeface="Consolas" pitchFamily="49" charset="0"/>
              </a:rPr>
              <a:t>R14(LR)</a:t>
            </a:r>
          </a:p>
        </p:txBody>
      </p:sp>
      <p:sp>
        <p:nvSpPr>
          <p:cNvPr id="64" name="Rectangle 63"/>
          <p:cNvSpPr/>
          <p:nvPr/>
        </p:nvSpPr>
        <p:spPr>
          <a:xfrm>
            <a:off x="4038600" y="300133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Consolas" pitchFamily="49" charset="0"/>
                <a:cs typeface="Consolas" pitchFamily="49" charset="0"/>
              </a:rPr>
              <a:t>12</a:t>
            </a:r>
          </a:p>
        </p:txBody>
      </p:sp>
      <p:sp>
        <p:nvSpPr>
          <p:cNvPr id="66" name="TextBox 65"/>
          <p:cNvSpPr txBox="1"/>
          <p:nvPr/>
        </p:nvSpPr>
        <p:spPr>
          <a:xfrm>
            <a:off x="3429000" y="3001330"/>
            <a:ext cx="755923" cy="369332"/>
          </a:xfrm>
          <a:prstGeom prst="rect">
            <a:avLst/>
          </a:prstGeom>
          <a:noFill/>
        </p:spPr>
        <p:txBody>
          <a:bodyPr wrap="square" rtlCol="0">
            <a:spAutoFit/>
          </a:bodyPr>
          <a:lstStyle/>
          <a:p>
            <a:r>
              <a:rPr lang="en-GB" dirty="0">
                <a:latin typeface="Consolas" pitchFamily="49" charset="0"/>
                <a:cs typeface="Consolas" pitchFamily="49" charset="0"/>
              </a:rPr>
              <a:t>R12</a:t>
            </a:r>
          </a:p>
        </p:txBody>
      </p:sp>
    </p:spTree>
    <p:extLst>
      <p:ext uri="{BB962C8B-B14F-4D97-AF65-F5344CB8AC3E}">
        <p14:creationId xmlns:p14="http://schemas.microsoft.com/office/powerpoint/2010/main" val="135736817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Slide Number Placeholder 2"/>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31</a:t>
            </a:fld>
            <a:endParaRPr kumimoji="0" lang="en-US"/>
          </a:p>
        </p:txBody>
      </p:sp>
      <p:sp>
        <p:nvSpPr>
          <p:cNvPr id="4" name="Content Placeholder 3"/>
          <p:cNvSpPr>
            <a:spLocks noGrp="1"/>
          </p:cNvSpPr>
          <p:nvPr>
            <p:ph sz="quarter" idx="1"/>
          </p:nvPr>
        </p:nvSpPr>
        <p:spPr>
          <a:xfrm>
            <a:off x="457200" y="1219200"/>
            <a:ext cx="8229600" cy="4937760"/>
          </a:xfrm>
        </p:spPr>
        <p:txBody>
          <a:bodyPr>
            <a:normAutofit/>
          </a:bodyPr>
          <a:lstStyle/>
          <a:p>
            <a:pPr marL="0" indent="0" algn="ctr">
              <a:buNone/>
            </a:pPr>
            <a:r>
              <a:rPr lang="en-US" altLang="zh-CN" sz="4800" dirty="0" smtClean="0"/>
              <a:t>Another example with a function call in the interrupt handler</a:t>
            </a:r>
            <a:endParaRPr lang="en-US" sz="4800" dirty="0"/>
          </a:p>
        </p:txBody>
      </p:sp>
    </p:spTree>
    <p:extLst>
      <p:ext uri="{BB962C8B-B14F-4D97-AF65-F5344CB8AC3E}">
        <p14:creationId xmlns:p14="http://schemas.microsoft.com/office/powerpoint/2010/main" val="221593221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76200"/>
            <a:ext cx="8229600" cy="914400"/>
          </a:xfrm>
        </p:spPr>
        <p:txBody>
          <a:bodyPr/>
          <a:lstStyle/>
          <a:p>
            <a:r>
              <a:rPr lang="en-GB" dirty="0"/>
              <a:t>Interrupt: Stacking &amp; </a:t>
            </a:r>
            <a:r>
              <a:rPr lang="en-GB" dirty="0" err="1"/>
              <a:t>Unstacking</a:t>
            </a:r>
            <a:endParaRPr lang="en-GB" baseline="30000" dirty="0"/>
          </a:p>
        </p:txBody>
      </p:sp>
      <p:sp>
        <p:nvSpPr>
          <p:cNvPr id="4" name="Content Placeholder 3"/>
          <p:cNvSpPr>
            <a:spLocks noGrp="1"/>
          </p:cNvSpPr>
          <p:nvPr>
            <p:ph sz="half" idx="1"/>
          </p:nvPr>
        </p:nvSpPr>
        <p:spPr>
          <a:xfrm>
            <a:off x="63500" y="1295400"/>
            <a:ext cx="2971800" cy="4953000"/>
          </a:xfrm>
        </p:spPr>
        <p:style>
          <a:lnRef idx="2">
            <a:schemeClr val="accent1"/>
          </a:lnRef>
          <a:fillRef idx="1">
            <a:schemeClr val="lt1"/>
          </a:fillRef>
          <a:effectRef idx="0">
            <a:schemeClr val="accent1"/>
          </a:effectRef>
          <a:fontRef idx="minor">
            <a:schemeClr val="dk1"/>
          </a:fontRef>
        </p:style>
        <p:txBody>
          <a:bodyPr>
            <a:noAutofit/>
          </a:bodyPr>
          <a:lstStyle/>
          <a:p>
            <a:pPr>
              <a:buNone/>
            </a:pPr>
            <a:r>
              <a:rPr lang="en-GB" sz="1500" b="1" dirty="0">
                <a:solidFill>
                  <a:srgbClr val="000000"/>
                </a:solidFill>
                <a:latin typeface="Courier New" pitchFamily="49" charset="0"/>
                <a:cs typeface="Courier New" pitchFamily="49" charset="0"/>
              </a:rPr>
              <a:t>__main PROC</a:t>
            </a:r>
          </a:p>
          <a:p>
            <a:pPr>
              <a:buNone/>
            </a:pPr>
            <a:r>
              <a:rPr lang="en-GB" sz="1500" b="1" dirty="0">
                <a:solidFill>
                  <a:srgbClr val="000000"/>
                </a:solidFill>
                <a:latin typeface="Courier New" pitchFamily="49" charset="0"/>
                <a:cs typeface="Courier New" pitchFamily="49" charset="0"/>
              </a:rPr>
              <a:t>  …</a:t>
            </a:r>
          </a:p>
          <a:p>
            <a:pPr>
              <a:buNone/>
            </a:pPr>
            <a:r>
              <a:rPr lang="en-GB" sz="1500" b="1" dirty="0">
                <a:solidFill>
                  <a:srgbClr val="FF0000"/>
                </a:solidFill>
                <a:latin typeface="Courier New" pitchFamily="49" charset="0"/>
                <a:cs typeface="Courier New" pitchFamily="49" charset="0"/>
              </a:rPr>
              <a:t>  MOV r3,#0</a:t>
            </a:r>
          </a:p>
          <a:p>
            <a:pPr>
              <a:buNone/>
            </a:pPr>
            <a:r>
              <a:rPr lang="en-GB" sz="1500" b="1" dirty="0">
                <a:solidFill>
                  <a:srgbClr val="000000"/>
                </a:solidFill>
                <a:latin typeface="Courier New" pitchFamily="49" charset="0"/>
                <a:cs typeface="Courier New" pitchFamily="49" charset="0"/>
              </a:rPr>
              <a:t>  …</a:t>
            </a:r>
          </a:p>
          <a:p>
            <a:pPr>
              <a:buNone/>
            </a:pPr>
            <a:r>
              <a:rPr lang="en-GB" sz="1500" b="1" dirty="0">
                <a:solidFill>
                  <a:srgbClr val="000000"/>
                </a:solidFill>
                <a:latin typeface="Courier New" pitchFamily="49" charset="0"/>
                <a:cs typeface="Courier New" pitchFamily="49" charset="0"/>
              </a:rPr>
              <a:t>  ENDP</a:t>
            </a:r>
          </a:p>
          <a:p>
            <a:pPr>
              <a:buNone/>
            </a:pPr>
            <a:endParaRPr lang="en-GB" sz="1500" b="1" dirty="0">
              <a:solidFill>
                <a:srgbClr val="000000"/>
              </a:solidFill>
              <a:latin typeface="Courier New" pitchFamily="49" charset="0"/>
              <a:cs typeface="Courier New" pitchFamily="49" charset="0"/>
            </a:endParaRPr>
          </a:p>
          <a:p>
            <a:pPr>
              <a:buNone/>
            </a:pPr>
            <a:r>
              <a:rPr lang="en-US" sz="1500" b="1" dirty="0" err="1">
                <a:solidFill>
                  <a:srgbClr val="3366FF"/>
                </a:solidFill>
                <a:latin typeface="Courier New" pitchFamily="49" charset="0"/>
                <a:cs typeface="Courier New" pitchFamily="49" charset="0"/>
              </a:rPr>
              <a:t>SysTick_Handler</a:t>
            </a:r>
            <a:r>
              <a:rPr lang="en-US" sz="1500" b="1" dirty="0">
                <a:solidFill>
                  <a:srgbClr val="000000"/>
                </a:solidFill>
                <a:latin typeface="Courier New" pitchFamily="49" charset="0"/>
                <a:cs typeface="Courier New" pitchFamily="49" charset="0"/>
              </a:rPr>
              <a:t> PROC</a:t>
            </a:r>
          </a:p>
          <a:p>
            <a:pPr>
              <a:buNone/>
            </a:pPr>
            <a:r>
              <a:rPr lang="en-US" sz="1500" b="1" dirty="0">
                <a:solidFill>
                  <a:srgbClr val="000000"/>
                </a:solidFill>
                <a:latin typeface="Courier New" pitchFamily="49" charset="0"/>
                <a:cs typeface="Courier New" pitchFamily="49" charset="0"/>
              </a:rPr>
              <a:t>  EXPORT </a:t>
            </a:r>
            <a:r>
              <a:rPr lang="en-US" sz="1500" b="1" dirty="0" err="1">
                <a:solidFill>
                  <a:srgbClr val="000000"/>
                </a:solidFill>
                <a:latin typeface="Courier New" pitchFamily="49" charset="0"/>
                <a:cs typeface="Courier New" pitchFamily="49" charset="0"/>
              </a:rPr>
              <a:t>SysTick_Handler</a:t>
            </a:r>
            <a:endParaRPr lang="en-US" sz="1500" b="1" dirty="0">
              <a:solidFill>
                <a:srgbClr val="000000"/>
              </a:solidFill>
              <a:latin typeface="Courier New" pitchFamily="49" charset="0"/>
              <a:cs typeface="Courier New" pitchFamily="49" charset="0"/>
            </a:endParaRPr>
          </a:p>
          <a:p>
            <a:pPr>
              <a:buNone/>
            </a:pPr>
            <a:r>
              <a:rPr lang="en-US" sz="1500" b="1" dirty="0">
                <a:solidFill>
                  <a:srgbClr val="000000"/>
                </a:solidFill>
                <a:latin typeface="Courier New" pitchFamily="49" charset="0"/>
                <a:cs typeface="Courier New" pitchFamily="49" charset="0"/>
              </a:rPr>
              <a:t>  ADD r4, #1</a:t>
            </a:r>
          </a:p>
          <a:p>
            <a:pPr>
              <a:buNone/>
            </a:pPr>
            <a:r>
              <a:rPr lang="en-US" sz="1500" b="1" dirty="0">
                <a:solidFill>
                  <a:srgbClr val="FF0000"/>
                </a:solidFill>
                <a:latin typeface="Courier New" pitchFamily="49" charset="0"/>
                <a:cs typeface="Courier New" pitchFamily="49" charset="0"/>
              </a:rPr>
              <a:t>  BL  sine</a:t>
            </a:r>
          </a:p>
          <a:p>
            <a:pPr>
              <a:buNone/>
            </a:pPr>
            <a:r>
              <a:rPr lang="en-US" sz="1500" b="1" dirty="0">
                <a:solidFill>
                  <a:srgbClr val="000000"/>
                </a:solidFill>
                <a:latin typeface="Courier New" pitchFamily="49" charset="0"/>
                <a:cs typeface="Courier New" pitchFamily="49" charset="0"/>
              </a:rPr>
              <a:t>  BX  </a:t>
            </a:r>
            <a:r>
              <a:rPr lang="en-US" sz="1500" b="1" dirty="0" err="1">
                <a:solidFill>
                  <a:srgbClr val="000000"/>
                </a:solidFill>
                <a:latin typeface="Courier New" pitchFamily="49" charset="0"/>
                <a:cs typeface="Courier New" pitchFamily="49" charset="0"/>
              </a:rPr>
              <a:t>lr</a:t>
            </a:r>
            <a:endParaRPr lang="en-US" sz="1500" b="1" dirty="0">
              <a:solidFill>
                <a:srgbClr val="000000"/>
              </a:solidFill>
              <a:latin typeface="Courier New" pitchFamily="49" charset="0"/>
              <a:cs typeface="Courier New" pitchFamily="49" charset="0"/>
            </a:endParaRPr>
          </a:p>
          <a:p>
            <a:pPr>
              <a:buNone/>
            </a:pPr>
            <a:r>
              <a:rPr lang="en-US" sz="1500" b="1" dirty="0">
                <a:solidFill>
                  <a:srgbClr val="000000"/>
                </a:solidFill>
                <a:latin typeface="Courier New" pitchFamily="49" charset="0"/>
                <a:cs typeface="Courier New" pitchFamily="49" charset="0"/>
              </a:rPr>
              <a:t>  ENDP</a:t>
            </a:r>
            <a:endParaRPr lang="en-GB" sz="1500" b="1" dirty="0">
              <a:solidFill>
                <a:srgbClr val="000000"/>
              </a:solidFill>
              <a:latin typeface="Courier New" pitchFamily="49" charset="0"/>
              <a:cs typeface="Courier New" pitchFamily="49" charset="0"/>
            </a:endParaRPr>
          </a:p>
          <a:p>
            <a:pPr>
              <a:buNone/>
            </a:pPr>
            <a:r>
              <a:rPr lang="en-GB" sz="1500" b="1" dirty="0">
                <a:solidFill>
                  <a:srgbClr val="000000"/>
                </a:solidFill>
                <a:latin typeface="Courier New" pitchFamily="49" charset="0"/>
                <a:cs typeface="Courier New" pitchFamily="49" charset="0"/>
              </a:rPr>
              <a:t>  </a:t>
            </a:r>
          </a:p>
        </p:txBody>
      </p:sp>
      <p:sp>
        <p:nvSpPr>
          <p:cNvPr id="30" name="Rectangle 29"/>
          <p:cNvSpPr/>
          <p:nvPr/>
        </p:nvSpPr>
        <p:spPr>
          <a:xfrm>
            <a:off x="6228184" y="40672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solidFill>
                <a:schemeClr val="tx1"/>
              </a:solidFill>
            </a:endParaRPr>
          </a:p>
        </p:txBody>
      </p:sp>
      <p:sp>
        <p:nvSpPr>
          <p:cNvPr id="31" name="TextBox 30"/>
          <p:cNvSpPr txBox="1"/>
          <p:nvPr/>
        </p:nvSpPr>
        <p:spPr>
          <a:xfrm>
            <a:off x="7524328" y="4067200"/>
            <a:ext cx="1368152" cy="338554"/>
          </a:xfrm>
          <a:prstGeom prst="rect">
            <a:avLst/>
          </a:prstGeom>
          <a:noFill/>
        </p:spPr>
        <p:txBody>
          <a:bodyPr wrap="square" rtlCol="0">
            <a:spAutoFit/>
          </a:bodyPr>
          <a:lstStyle/>
          <a:p>
            <a:pPr algn="ctr"/>
            <a:r>
              <a:rPr lang="en-GB" sz="1600" dirty="0">
                <a:latin typeface="Consolas"/>
                <a:cs typeface="Consolas"/>
              </a:rPr>
              <a:t>0x200001E0</a:t>
            </a:r>
          </a:p>
        </p:txBody>
      </p:sp>
      <p:sp>
        <p:nvSpPr>
          <p:cNvPr id="32" name="TextBox 31"/>
          <p:cNvSpPr txBox="1"/>
          <p:nvPr/>
        </p:nvSpPr>
        <p:spPr>
          <a:xfrm>
            <a:off x="7524328" y="4427240"/>
            <a:ext cx="1368152" cy="338554"/>
          </a:xfrm>
          <a:prstGeom prst="rect">
            <a:avLst/>
          </a:prstGeom>
          <a:noFill/>
        </p:spPr>
        <p:txBody>
          <a:bodyPr wrap="square" rtlCol="0">
            <a:spAutoFit/>
          </a:bodyPr>
          <a:lstStyle/>
          <a:p>
            <a:pPr algn="ctr"/>
            <a:r>
              <a:rPr lang="en-GB" sz="1600" dirty="0">
                <a:latin typeface="Consolas"/>
                <a:cs typeface="Consolas"/>
              </a:rPr>
              <a:t>0x200001DC</a:t>
            </a:r>
          </a:p>
        </p:txBody>
      </p:sp>
      <p:sp>
        <p:nvSpPr>
          <p:cNvPr id="33" name="TextBox 32"/>
          <p:cNvSpPr txBox="1"/>
          <p:nvPr/>
        </p:nvSpPr>
        <p:spPr>
          <a:xfrm>
            <a:off x="7524328" y="2987080"/>
            <a:ext cx="1368152" cy="338554"/>
          </a:xfrm>
          <a:prstGeom prst="rect">
            <a:avLst/>
          </a:prstGeom>
          <a:noFill/>
        </p:spPr>
        <p:txBody>
          <a:bodyPr wrap="square" rtlCol="0">
            <a:spAutoFit/>
          </a:bodyPr>
          <a:lstStyle/>
          <a:p>
            <a:pPr algn="ctr"/>
            <a:r>
              <a:rPr lang="en-GB" sz="1600" dirty="0">
                <a:latin typeface="Consolas"/>
                <a:cs typeface="Consolas"/>
              </a:rPr>
              <a:t>0x200001EC</a:t>
            </a:r>
          </a:p>
        </p:txBody>
      </p:sp>
      <p:sp>
        <p:nvSpPr>
          <p:cNvPr id="36" name="Rectangle 35"/>
          <p:cNvSpPr/>
          <p:nvPr/>
        </p:nvSpPr>
        <p:spPr>
          <a:xfrm>
            <a:off x="6228184" y="442724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solidFill>
                <a:schemeClr val="tx1"/>
              </a:solidFill>
            </a:endParaRPr>
          </a:p>
        </p:txBody>
      </p:sp>
      <p:sp>
        <p:nvSpPr>
          <p:cNvPr id="37" name="Rectangle 36"/>
          <p:cNvSpPr/>
          <p:nvPr/>
        </p:nvSpPr>
        <p:spPr>
          <a:xfrm>
            <a:off x="6228184" y="298708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solidFill>
                <a:schemeClr val="tx1"/>
              </a:solidFill>
            </a:endParaRPr>
          </a:p>
        </p:txBody>
      </p:sp>
      <p:sp>
        <p:nvSpPr>
          <p:cNvPr id="38" name="Rectangle 37"/>
          <p:cNvSpPr/>
          <p:nvPr/>
        </p:nvSpPr>
        <p:spPr>
          <a:xfrm>
            <a:off x="6228184" y="478728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solidFill>
                <a:schemeClr val="tx1"/>
              </a:solidFill>
            </a:endParaRPr>
          </a:p>
        </p:txBody>
      </p:sp>
      <p:sp>
        <p:nvSpPr>
          <p:cNvPr id="39" name="Rectangle 38"/>
          <p:cNvSpPr/>
          <p:nvPr/>
        </p:nvSpPr>
        <p:spPr>
          <a:xfrm>
            <a:off x="6228184" y="370716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solidFill>
                <a:schemeClr val="tx1"/>
              </a:solidFill>
            </a:endParaRPr>
          </a:p>
        </p:txBody>
      </p:sp>
      <p:sp>
        <p:nvSpPr>
          <p:cNvPr id="41" name="TextBox 40"/>
          <p:cNvSpPr txBox="1"/>
          <p:nvPr/>
        </p:nvSpPr>
        <p:spPr>
          <a:xfrm>
            <a:off x="7524328" y="3707160"/>
            <a:ext cx="1368152" cy="338554"/>
          </a:xfrm>
          <a:prstGeom prst="rect">
            <a:avLst/>
          </a:prstGeom>
          <a:noFill/>
        </p:spPr>
        <p:txBody>
          <a:bodyPr wrap="square" rtlCol="0">
            <a:spAutoFit/>
          </a:bodyPr>
          <a:lstStyle/>
          <a:p>
            <a:pPr algn="ctr"/>
            <a:r>
              <a:rPr lang="en-GB" sz="1600" dirty="0">
                <a:latin typeface="Consolas"/>
                <a:cs typeface="Consolas"/>
              </a:rPr>
              <a:t>0x200001E4</a:t>
            </a:r>
          </a:p>
        </p:txBody>
      </p:sp>
      <p:sp>
        <p:nvSpPr>
          <p:cNvPr id="42" name="TextBox 41"/>
          <p:cNvSpPr txBox="1"/>
          <p:nvPr/>
        </p:nvSpPr>
        <p:spPr>
          <a:xfrm>
            <a:off x="7524328" y="4787280"/>
            <a:ext cx="1368152" cy="338554"/>
          </a:xfrm>
          <a:prstGeom prst="rect">
            <a:avLst/>
          </a:prstGeom>
          <a:noFill/>
        </p:spPr>
        <p:txBody>
          <a:bodyPr wrap="square" rtlCol="0">
            <a:spAutoFit/>
          </a:bodyPr>
          <a:lstStyle/>
          <a:p>
            <a:pPr algn="ctr"/>
            <a:r>
              <a:rPr lang="en-GB" sz="1600" dirty="0">
                <a:latin typeface="Consolas"/>
                <a:cs typeface="Consolas"/>
              </a:rPr>
              <a:t>0x200001D8</a:t>
            </a:r>
          </a:p>
        </p:txBody>
      </p:sp>
      <p:sp>
        <p:nvSpPr>
          <p:cNvPr id="43" name="TextBox 42"/>
          <p:cNvSpPr txBox="1"/>
          <p:nvPr/>
        </p:nvSpPr>
        <p:spPr>
          <a:xfrm>
            <a:off x="7524328" y="5147320"/>
            <a:ext cx="1368152" cy="338554"/>
          </a:xfrm>
          <a:prstGeom prst="rect">
            <a:avLst/>
          </a:prstGeom>
          <a:noFill/>
        </p:spPr>
        <p:txBody>
          <a:bodyPr wrap="square" rtlCol="0">
            <a:spAutoFit/>
          </a:bodyPr>
          <a:lstStyle/>
          <a:p>
            <a:pPr algn="ctr"/>
            <a:r>
              <a:rPr lang="en-GB" sz="1600" dirty="0">
                <a:latin typeface="Consolas"/>
                <a:cs typeface="Consolas"/>
              </a:rPr>
              <a:t>0x200001D4</a:t>
            </a:r>
          </a:p>
        </p:txBody>
      </p:sp>
      <p:sp>
        <p:nvSpPr>
          <p:cNvPr id="44" name="Rectangle 43"/>
          <p:cNvSpPr/>
          <p:nvPr/>
        </p:nvSpPr>
        <p:spPr>
          <a:xfrm>
            <a:off x="6228184" y="120348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solidFill>
                  <a:schemeClr val="tx1"/>
                </a:solidFill>
              </a:rPr>
              <a:t>xxxxxxxx</a:t>
            </a:r>
            <a:endParaRPr lang="en-GB" dirty="0">
              <a:solidFill>
                <a:schemeClr val="tx1"/>
              </a:solidFill>
            </a:endParaRPr>
          </a:p>
        </p:txBody>
      </p:sp>
      <p:sp>
        <p:nvSpPr>
          <p:cNvPr id="45" name="TextBox 44"/>
          <p:cNvSpPr txBox="1"/>
          <p:nvPr/>
        </p:nvSpPr>
        <p:spPr>
          <a:xfrm>
            <a:off x="7524328" y="1203484"/>
            <a:ext cx="1368152" cy="338554"/>
          </a:xfrm>
          <a:prstGeom prst="rect">
            <a:avLst/>
          </a:prstGeom>
          <a:noFill/>
        </p:spPr>
        <p:txBody>
          <a:bodyPr wrap="square" rtlCol="0">
            <a:spAutoFit/>
          </a:bodyPr>
          <a:lstStyle/>
          <a:p>
            <a:pPr algn="ctr"/>
            <a:r>
              <a:rPr lang="en-GB" sz="1600" dirty="0">
                <a:latin typeface="Consolas"/>
                <a:cs typeface="Consolas"/>
              </a:rPr>
              <a:t>0x20000200</a:t>
            </a:r>
          </a:p>
        </p:txBody>
      </p:sp>
      <p:sp>
        <p:nvSpPr>
          <p:cNvPr id="46" name="Rectangle 45"/>
          <p:cNvSpPr/>
          <p:nvPr/>
        </p:nvSpPr>
        <p:spPr>
          <a:xfrm>
            <a:off x="6228184" y="156352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dirty="0">
              <a:solidFill>
                <a:schemeClr val="tx1"/>
              </a:solidFill>
            </a:endParaRPr>
          </a:p>
        </p:txBody>
      </p:sp>
      <p:sp>
        <p:nvSpPr>
          <p:cNvPr id="47" name="Rectangle 46"/>
          <p:cNvSpPr/>
          <p:nvPr/>
        </p:nvSpPr>
        <p:spPr>
          <a:xfrm>
            <a:off x="6228184" y="192356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dirty="0"/>
          </a:p>
        </p:txBody>
      </p:sp>
      <p:sp>
        <p:nvSpPr>
          <p:cNvPr id="48" name="TextBox 47"/>
          <p:cNvSpPr txBox="1"/>
          <p:nvPr/>
        </p:nvSpPr>
        <p:spPr>
          <a:xfrm>
            <a:off x="7524328" y="1563524"/>
            <a:ext cx="1368152" cy="338554"/>
          </a:xfrm>
          <a:prstGeom prst="rect">
            <a:avLst/>
          </a:prstGeom>
          <a:noFill/>
        </p:spPr>
        <p:txBody>
          <a:bodyPr wrap="square" rtlCol="0">
            <a:spAutoFit/>
          </a:bodyPr>
          <a:lstStyle/>
          <a:p>
            <a:pPr algn="ctr"/>
            <a:r>
              <a:rPr lang="en-GB" sz="1600" dirty="0">
                <a:latin typeface="Consolas"/>
                <a:cs typeface="Consolas"/>
              </a:rPr>
              <a:t>0x200001FC</a:t>
            </a:r>
          </a:p>
        </p:txBody>
      </p:sp>
      <p:sp>
        <p:nvSpPr>
          <p:cNvPr id="49" name="TextBox 48"/>
          <p:cNvSpPr txBox="1"/>
          <p:nvPr/>
        </p:nvSpPr>
        <p:spPr>
          <a:xfrm>
            <a:off x="7524328" y="1923564"/>
            <a:ext cx="1368152" cy="338554"/>
          </a:xfrm>
          <a:prstGeom prst="rect">
            <a:avLst/>
          </a:prstGeom>
          <a:noFill/>
        </p:spPr>
        <p:txBody>
          <a:bodyPr wrap="square" rtlCol="0">
            <a:spAutoFit/>
          </a:bodyPr>
          <a:lstStyle/>
          <a:p>
            <a:pPr algn="ctr"/>
            <a:r>
              <a:rPr lang="en-GB" sz="1600" dirty="0">
                <a:latin typeface="Consolas"/>
                <a:cs typeface="Consolas"/>
              </a:rPr>
              <a:t>0x200001F8</a:t>
            </a:r>
          </a:p>
        </p:txBody>
      </p:sp>
      <p:sp>
        <p:nvSpPr>
          <p:cNvPr id="51" name="Rectangle 50"/>
          <p:cNvSpPr/>
          <p:nvPr/>
        </p:nvSpPr>
        <p:spPr>
          <a:xfrm>
            <a:off x="6228184" y="22670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dirty="0">
              <a:solidFill>
                <a:srgbClr val="000000"/>
              </a:solidFill>
              <a:latin typeface="Consolas" pitchFamily="49" charset="0"/>
              <a:cs typeface="Consolas" pitchFamily="49" charset="0"/>
            </a:endParaRPr>
          </a:p>
        </p:txBody>
      </p:sp>
      <p:sp>
        <p:nvSpPr>
          <p:cNvPr id="52" name="TextBox 51"/>
          <p:cNvSpPr txBox="1"/>
          <p:nvPr/>
        </p:nvSpPr>
        <p:spPr>
          <a:xfrm>
            <a:off x="7524328" y="2267000"/>
            <a:ext cx="1368152" cy="338554"/>
          </a:xfrm>
          <a:prstGeom prst="rect">
            <a:avLst/>
          </a:prstGeom>
          <a:noFill/>
        </p:spPr>
        <p:txBody>
          <a:bodyPr wrap="square" rtlCol="0">
            <a:spAutoFit/>
          </a:bodyPr>
          <a:lstStyle/>
          <a:p>
            <a:pPr algn="ctr"/>
            <a:r>
              <a:rPr lang="en-GB" sz="1600" dirty="0">
                <a:latin typeface="Consolas"/>
                <a:cs typeface="Consolas"/>
              </a:rPr>
              <a:t>0x200001F4</a:t>
            </a:r>
          </a:p>
        </p:txBody>
      </p:sp>
      <p:sp>
        <p:nvSpPr>
          <p:cNvPr id="53" name="TextBox 52"/>
          <p:cNvSpPr txBox="1"/>
          <p:nvPr/>
        </p:nvSpPr>
        <p:spPr>
          <a:xfrm>
            <a:off x="7524328" y="2627040"/>
            <a:ext cx="1368152" cy="338554"/>
          </a:xfrm>
          <a:prstGeom prst="rect">
            <a:avLst/>
          </a:prstGeom>
          <a:noFill/>
        </p:spPr>
        <p:txBody>
          <a:bodyPr wrap="square" rtlCol="0">
            <a:spAutoFit/>
          </a:bodyPr>
          <a:lstStyle/>
          <a:p>
            <a:pPr algn="ctr"/>
            <a:r>
              <a:rPr lang="en-GB" sz="1600" dirty="0">
                <a:latin typeface="Consolas"/>
                <a:cs typeface="Consolas"/>
              </a:rPr>
              <a:t>0x200001F0</a:t>
            </a:r>
          </a:p>
        </p:txBody>
      </p:sp>
      <p:sp>
        <p:nvSpPr>
          <p:cNvPr id="54" name="Rectangle 53"/>
          <p:cNvSpPr/>
          <p:nvPr/>
        </p:nvSpPr>
        <p:spPr>
          <a:xfrm>
            <a:off x="6228184" y="262704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dirty="0">
              <a:solidFill>
                <a:schemeClr val="tx1"/>
              </a:solidFill>
              <a:latin typeface="Consolas" pitchFamily="49" charset="0"/>
              <a:cs typeface="Consolas" pitchFamily="49" charset="0"/>
            </a:endParaRPr>
          </a:p>
        </p:txBody>
      </p:sp>
      <p:sp>
        <p:nvSpPr>
          <p:cNvPr id="55" name="Rectangle 54"/>
          <p:cNvSpPr/>
          <p:nvPr/>
        </p:nvSpPr>
        <p:spPr>
          <a:xfrm>
            <a:off x="6228184" y="550736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solidFill>
                <a:schemeClr val="tx1"/>
              </a:solidFill>
            </a:endParaRPr>
          </a:p>
        </p:txBody>
      </p:sp>
      <p:sp>
        <p:nvSpPr>
          <p:cNvPr id="56" name="Rectangle 55"/>
          <p:cNvSpPr/>
          <p:nvPr/>
        </p:nvSpPr>
        <p:spPr>
          <a:xfrm>
            <a:off x="6228184" y="334712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solidFill>
                <a:schemeClr val="tx1"/>
              </a:solidFill>
            </a:endParaRPr>
          </a:p>
        </p:txBody>
      </p:sp>
      <p:sp>
        <p:nvSpPr>
          <p:cNvPr id="57" name="TextBox 56"/>
          <p:cNvSpPr txBox="1"/>
          <p:nvPr/>
        </p:nvSpPr>
        <p:spPr>
          <a:xfrm>
            <a:off x="7524328" y="3347120"/>
            <a:ext cx="1368152" cy="338554"/>
          </a:xfrm>
          <a:prstGeom prst="rect">
            <a:avLst/>
          </a:prstGeom>
          <a:noFill/>
        </p:spPr>
        <p:txBody>
          <a:bodyPr wrap="square" rtlCol="0">
            <a:spAutoFit/>
          </a:bodyPr>
          <a:lstStyle/>
          <a:p>
            <a:pPr algn="ctr"/>
            <a:r>
              <a:rPr lang="en-GB" sz="1600" dirty="0">
                <a:latin typeface="Consolas"/>
                <a:cs typeface="Consolas"/>
              </a:rPr>
              <a:t>0x200001E8</a:t>
            </a:r>
          </a:p>
        </p:txBody>
      </p:sp>
      <p:sp>
        <p:nvSpPr>
          <p:cNvPr id="58" name="TextBox 57"/>
          <p:cNvSpPr txBox="1"/>
          <p:nvPr/>
        </p:nvSpPr>
        <p:spPr>
          <a:xfrm>
            <a:off x="7524328" y="5507360"/>
            <a:ext cx="1368152" cy="338554"/>
          </a:xfrm>
          <a:prstGeom prst="rect">
            <a:avLst/>
          </a:prstGeom>
          <a:noFill/>
        </p:spPr>
        <p:txBody>
          <a:bodyPr wrap="square" rtlCol="0">
            <a:spAutoFit/>
          </a:bodyPr>
          <a:lstStyle/>
          <a:p>
            <a:pPr algn="ctr"/>
            <a:r>
              <a:rPr lang="en-GB" sz="1600" dirty="0">
                <a:latin typeface="Consolas"/>
                <a:cs typeface="Consolas"/>
              </a:rPr>
              <a:t>0x200001D0</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32</a:t>
            </a:fld>
            <a:endParaRPr kumimoji="0" lang="en-US"/>
          </a:p>
        </p:txBody>
      </p:sp>
      <p:sp>
        <p:nvSpPr>
          <p:cNvPr id="76" name="Rectangle 75"/>
          <p:cNvSpPr/>
          <p:nvPr/>
        </p:nvSpPr>
        <p:spPr>
          <a:xfrm>
            <a:off x="4042048" y="121920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Consolas" pitchFamily="49" charset="0"/>
                <a:cs typeface="Consolas" pitchFamily="49" charset="0"/>
              </a:rPr>
              <a:t>0</a:t>
            </a:r>
          </a:p>
        </p:txBody>
      </p:sp>
      <p:sp>
        <p:nvSpPr>
          <p:cNvPr id="77" name="TextBox 76"/>
          <p:cNvSpPr txBox="1"/>
          <p:nvPr/>
        </p:nvSpPr>
        <p:spPr>
          <a:xfrm>
            <a:off x="3618384" y="1219200"/>
            <a:ext cx="576064" cy="369332"/>
          </a:xfrm>
          <a:prstGeom prst="rect">
            <a:avLst/>
          </a:prstGeom>
          <a:noFill/>
        </p:spPr>
        <p:txBody>
          <a:bodyPr wrap="square" rtlCol="0">
            <a:spAutoFit/>
          </a:bodyPr>
          <a:lstStyle/>
          <a:p>
            <a:r>
              <a:rPr lang="en-GB" dirty="0">
                <a:latin typeface="Consolas" pitchFamily="49" charset="0"/>
                <a:cs typeface="Consolas" pitchFamily="49" charset="0"/>
              </a:rPr>
              <a:t>R0</a:t>
            </a:r>
          </a:p>
        </p:txBody>
      </p:sp>
      <p:sp>
        <p:nvSpPr>
          <p:cNvPr id="78" name="Rectangle 77"/>
          <p:cNvSpPr/>
          <p:nvPr/>
        </p:nvSpPr>
        <p:spPr>
          <a:xfrm>
            <a:off x="4042048" y="157924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Consolas" pitchFamily="49" charset="0"/>
                <a:cs typeface="Consolas" pitchFamily="49" charset="0"/>
              </a:rPr>
              <a:t>1</a:t>
            </a:r>
          </a:p>
        </p:txBody>
      </p:sp>
      <p:sp>
        <p:nvSpPr>
          <p:cNvPr id="79" name="TextBox 78"/>
          <p:cNvSpPr txBox="1"/>
          <p:nvPr/>
        </p:nvSpPr>
        <p:spPr>
          <a:xfrm>
            <a:off x="3618384" y="1579240"/>
            <a:ext cx="576064" cy="369332"/>
          </a:xfrm>
          <a:prstGeom prst="rect">
            <a:avLst/>
          </a:prstGeom>
          <a:noFill/>
        </p:spPr>
        <p:txBody>
          <a:bodyPr wrap="square" rtlCol="0">
            <a:spAutoFit/>
          </a:bodyPr>
          <a:lstStyle/>
          <a:p>
            <a:r>
              <a:rPr lang="en-GB" dirty="0">
                <a:latin typeface="Consolas" pitchFamily="49" charset="0"/>
                <a:cs typeface="Consolas" pitchFamily="49" charset="0"/>
              </a:rPr>
              <a:t>R1</a:t>
            </a:r>
          </a:p>
        </p:txBody>
      </p:sp>
      <p:sp>
        <p:nvSpPr>
          <p:cNvPr id="83" name="Rectangle 82"/>
          <p:cNvSpPr/>
          <p:nvPr/>
        </p:nvSpPr>
        <p:spPr>
          <a:xfrm>
            <a:off x="4042048" y="193928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Consolas" pitchFamily="49" charset="0"/>
                <a:cs typeface="Consolas" pitchFamily="49" charset="0"/>
              </a:rPr>
              <a:t>2</a:t>
            </a:r>
          </a:p>
        </p:txBody>
      </p:sp>
      <p:sp>
        <p:nvSpPr>
          <p:cNvPr id="84" name="TextBox 83"/>
          <p:cNvSpPr txBox="1"/>
          <p:nvPr/>
        </p:nvSpPr>
        <p:spPr>
          <a:xfrm>
            <a:off x="3618384" y="1939280"/>
            <a:ext cx="576064" cy="369332"/>
          </a:xfrm>
          <a:prstGeom prst="rect">
            <a:avLst/>
          </a:prstGeom>
          <a:noFill/>
        </p:spPr>
        <p:txBody>
          <a:bodyPr wrap="square" rtlCol="0">
            <a:spAutoFit/>
          </a:bodyPr>
          <a:lstStyle/>
          <a:p>
            <a:r>
              <a:rPr lang="en-GB" dirty="0">
                <a:latin typeface="Consolas" pitchFamily="49" charset="0"/>
                <a:cs typeface="Consolas" pitchFamily="49" charset="0"/>
              </a:rPr>
              <a:t>R2</a:t>
            </a:r>
          </a:p>
        </p:txBody>
      </p:sp>
      <p:sp>
        <p:nvSpPr>
          <p:cNvPr id="85" name="Rectangle 84"/>
          <p:cNvSpPr/>
          <p:nvPr/>
        </p:nvSpPr>
        <p:spPr>
          <a:xfrm>
            <a:off x="4042048" y="229932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Consolas" pitchFamily="49" charset="0"/>
                <a:cs typeface="Consolas" pitchFamily="49" charset="0"/>
              </a:rPr>
              <a:t>3</a:t>
            </a:r>
          </a:p>
        </p:txBody>
      </p:sp>
      <p:sp>
        <p:nvSpPr>
          <p:cNvPr id="86" name="TextBox 85"/>
          <p:cNvSpPr txBox="1"/>
          <p:nvPr/>
        </p:nvSpPr>
        <p:spPr>
          <a:xfrm>
            <a:off x="3618384" y="2299320"/>
            <a:ext cx="576064" cy="369332"/>
          </a:xfrm>
          <a:prstGeom prst="rect">
            <a:avLst/>
          </a:prstGeom>
          <a:noFill/>
        </p:spPr>
        <p:txBody>
          <a:bodyPr wrap="square" rtlCol="0">
            <a:spAutoFit/>
          </a:bodyPr>
          <a:lstStyle/>
          <a:p>
            <a:r>
              <a:rPr lang="en-GB" dirty="0">
                <a:latin typeface="Consolas" pitchFamily="49" charset="0"/>
                <a:cs typeface="Consolas" pitchFamily="49" charset="0"/>
              </a:rPr>
              <a:t>R3</a:t>
            </a:r>
          </a:p>
        </p:txBody>
      </p:sp>
      <p:sp>
        <p:nvSpPr>
          <p:cNvPr id="87" name="Rectangle 86"/>
          <p:cNvSpPr/>
          <p:nvPr/>
        </p:nvSpPr>
        <p:spPr>
          <a:xfrm>
            <a:off x="4042048" y="3351148"/>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Consolas" pitchFamily="49" charset="0"/>
                <a:cs typeface="Consolas" pitchFamily="49" charset="0"/>
              </a:rPr>
              <a:t>MSP</a:t>
            </a:r>
          </a:p>
        </p:txBody>
      </p:sp>
      <p:sp>
        <p:nvSpPr>
          <p:cNvPr id="89" name="Rectangle 88"/>
          <p:cNvSpPr/>
          <p:nvPr/>
        </p:nvSpPr>
        <p:spPr>
          <a:xfrm>
            <a:off x="4042048" y="3711188"/>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Consolas" pitchFamily="49" charset="0"/>
                <a:cs typeface="Consolas" pitchFamily="49" charset="0"/>
              </a:rPr>
              <a:t>0x08001000</a:t>
            </a:r>
          </a:p>
        </p:txBody>
      </p:sp>
      <p:sp>
        <p:nvSpPr>
          <p:cNvPr id="91" name="Rectangle 90"/>
          <p:cNvSpPr/>
          <p:nvPr/>
        </p:nvSpPr>
        <p:spPr>
          <a:xfrm>
            <a:off x="4042048" y="4071228"/>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Consolas" pitchFamily="49" charset="0"/>
                <a:cs typeface="Consolas" pitchFamily="49" charset="0"/>
              </a:rPr>
              <a:t>0x08000044</a:t>
            </a:r>
            <a:endParaRPr lang="en-GB" dirty="0">
              <a:solidFill>
                <a:schemeClr val="tx1"/>
              </a:solidFill>
              <a:latin typeface="Consolas" pitchFamily="49" charset="0"/>
              <a:cs typeface="Consolas" pitchFamily="49" charset="0"/>
            </a:endParaRPr>
          </a:p>
        </p:txBody>
      </p:sp>
      <p:sp>
        <p:nvSpPr>
          <p:cNvPr id="92" name="TextBox 91"/>
          <p:cNvSpPr txBox="1"/>
          <p:nvPr/>
        </p:nvSpPr>
        <p:spPr>
          <a:xfrm>
            <a:off x="2971800" y="4071228"/>
            <a:ext cx="1066800" cy="369332"/>
          </a:xfrm>
          <a:prstGeom prst="rect">
            <a:avLst/>
          </a:prstGeom>
          <a:noFill/>
        </p:spPr>
        <p:txBody>
          <a:bodyPr wrap="square" rtlCol="0">
            <a:spAutoFit/>
          </a:bodyPr>
          <a:lstStyle/>
          <a:p>
            <a:r>
              <a:rPr lang="en-GB" dirty="0">
                <a:latin typeface="Consolas" pitchFamily="49" charset="0"/>
                <a:cs typeface="Consolas" pitchFamily="49" charset="0"/>
              </a:rPr>
              <a:t>R15(PC)</a:t>
            </a:r>
          </a:p>
        </p:txBody>
      </p:sp>
      <p:sp>
        <p:nvSpPr>
          <p:cNvPr id="93" name="Rectangle 92"/>
          <p:cNvSpPr/>
          <p:nvPr/>
        </p:nvSpPr>
        <p:spPr>
          <a:xfrm>
            <a:off x="4042048" y="4812268"/>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Consolas" pitchFamily="49" charset="0"/>
                <a:cs typeface="Consolas" pitchFamily="49" charset="0"/>
              </a:rPr>
              <a:t>0x21000000</a:t>
            </a:r>
            <a:endParaRPr lang="en-GB" dirty="0">
              <a:solidFill>
                <a:schemeClr val="tx1"/>
              </a:solidFill>
              <a:latin typeface="Consolas" pitchFamily="49" charset="0"/>
              <a:cs typeface="Consolas" pitchFamily="49" charset="0"/>
            </a:endParaRPr>
          </a:p>
        </p:txBody>
      </p:sp>
      <p:sp>
        <p:nvSpPr>
          <p:cNvPr id="94" name="TextBox 93"/>
          <p:cNvSpPr txBox="1"/>
          <p:nvPr/>
        </p:nvSpPr>
        <p:spPr>
          <a:xfrm>
            <a:off x="3276600" y="4812268"/>
            <a:ext cx="762000" cy="369332"/>
          </a:xfrm>
          <a:prstGeom prst="rect">
            <a:avLst/>
          </a:prstGeom>
          <a:noFill/>
        </p:spPr>
        <p:txBody>
          <a:bodyPr wrap="square" rtlCol="0">
            <a:spAutoFit/>
          </a:bodyPr>
          <a:lstStyle/>
          <a:p>
            <a:pPr algn="r"/>
            <a:r>
              <a:rPr lang="en-GB" dirty="0" err="1">
                <a:latin typeface="Consolas" pitchFamily="49" charset="0"/>
                <a:cs typeface="Consolas" pitchFamily="49" charset="0"/>
              </a:rPr>
              <a:t>xPSR</a:t>
            </a:r>
            <a:endParaRPr lang="en-GB" dirty="0">
              <a:latin typeface="Consolas" pitchFamily="49" charset="0"/>
              <a:cs typeface="Consolas" pitchFamily="49" charset="0"/>
            </a:endParaRPr>
          </a:p>
        </p:txBody>
      </p:sp>
      <p:sp>
        <p:nvSpPr>
          <p:cNvPr id="95" name="Rectangle 94"/>
          <p:cNvSpPr/>
          <p:nvPr/>
        </p:nvSpPr>
        <p:spPr>
          <a:xfrm>
            <a:off x="4042048" y="5269468"/>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00FF"/>
                </a:solidFill>
                <a:latin typeface="Consolas" pitchFamily="49" charset="0"/>
                <a:cs typeface="Consolas" pitchFamily="49" charset="0"/>
              </a:rPr>
              <a:t>0x20000200</a:t>
            </a:r>
            <a:endParaRPr lang="en-GB" dirty="0">
              <a:solidFill>
                <a:srgbClr val="0000FF"/>
              </a:solidFill>
              <a:latin typeface="Consolas" pitchFamily="49" charset="0"/>
              <a:cs typeface="Consolas" pitchFamily="49" charset="0"/>
            </a:endParaRPr>
          </a:p>
        </p:txBody>
      </p:sp>
      <p:sp>
        <p:nvSpPr>
          <p:cNvPr id="96" name="TextBox 95"/>
          <p:cNvSpPr txBox="1"/>
          <p:nvPr/>
        </p:nvSpPr>
        <p:spPr>
          <a:xfrm>
            <a:off x="3276600" y="5269468"/>
            <a:ext cx="762000" cy="369332"/>
          </a:xfrm>
          <a:prstGeom prst="rect">
            <a:avLst/>
          </a:prstGeom>
          <a:noFill/>
        </p:spPr>
        <p:txBody>
          <a:bodyPr wrap="square" rtlCol="0">
            <a:spAutoFit/>
          </a:bodyPr>
          <a:lstStyle/>
          <a:p>
            <a:pPr algn="r"/>
            <a:r>
              <a:rPr lang="en-GB" dirty="0">
                <a:latin typeface="Consolas" pitchFamily="49" charset="0"/>
                <a:cs typeface="Consolas" pitchFamily="49" charset="0"/>
              </a:rPr>
              <a:t>MSP</a:t>
            </a:r>
          </a:p>
        </p:txBody>
      </p:sp>
      <p:sp>
        <p:nvSpPr>
          <p:cNvPr id="97" name="Rectangle 96"/>
          <p:cNvSpPr/>
          <p:nvPr/>
        </p:nvSpPr>
        <p:spPr>
          <a:xfrm>
            <a:off x="4042048" y="5726668"/>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Consolas" pitchFamily="49" charset="0"/>
                <a:cs typeface="Consolas" pitchFamily="49" charset="0"/>
              </a:rPr>
              <a:t>0x00000000</a:t>
            </a:r>
            <a:endParaRPr lang="en-GB" dirty="0">
              <a:solidFill>
                <a:schemeClr val="tx1"/>
              </a:solidFill>
              <a:latin typeface="Consolas" pitchFamily="49" charset="0"/>
              <a:cs typeface="Consolas" pitchFamily="49" charset="0"/>
            </a:endParaRPr>
          </a:p>
        </p:txBody>
      </p:sp>
      <p:sp>
        <p:nvSpPr>
          <p:cNvPr id="98" name="TextBox 97"/>
          <p:cNvSpPr txBox="1"/>
          <p:nvPr/>
        </p:nvSpPr>
        <p:spPr>
          <a:xfrm>
            <a:off x="3276600" y="5726668"/>
            <a:ext cx="762000" cy="369332"/>
          </a:xfrm>
          <a:prstGeom prst="rect">
            <a:avLst/>
          </a:prstGeom>
          <a:noFill/>
        </p:spPr>
        <p:txBody>
          <a:bodyPr wrap="square" rtlCol="0">
            <a:spAutoFit/>
          </a:bodyPr>
          <a:lstStyle/>
          <a:p>
            <a:pPr algn="r"/>
            <a:r>
              <a:rPr lang="en-GB" dirty="0">
                <a:latin typeface="Consolas" pitchFamily="49" charset="0"/>
                <a:cs typeface="Consolas" pitchFamily="49" charset="0"/>
              </a:rPr>
              <a:t>PSP</a:t>
            </a:r>
          </a:p>
        </p:txBody>
      </p:sp>
      <p:sp>
        <p:nvSpPr>
          <p:cNvPr id="99" name="Rectangle 98"/>
          <p:cNvSpPr/>
          <p:nvPr/>
        </p:nvSpPr>
        <p:spPr>
          <a:xfrm>
            <a:off x="4042048" y="2659618"/>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Consolas" pitchFamily="49" charset="0"/>
                <a:cs typeface="Consolas" pitchFamily="49" charset="0"/>
              </a:rPr>
              <a:t>4</a:t>
            </a:r>
          </a:p>
        </p:txBody>
      </p:sp>
      <p:sp>
        <p:nvSpPr>
          <p:cNvPr id="100" name="TextBox 99"/>
          <p:cNvSpPr txBox="1"/>
          <p:nvPr/>
        </p:nvSpPr>
        <p:spPr>
          <a:xfrm>
            <a:off x="3618384" y="2659618"/>
            <a:ext cx="576064" cy="369332"/>
          </a:xfrm>
          <a:prstGeom prst="rect">
            <a:avLst/>
          </a:prstGeom>
          <a:noFill/>
        </p:spPr>
        <p:txBody>
          <a:bodyPr wrap="square" rtlCol="0">
            <a:spAutoFit/>
          </a:bodyPr>
          <a:lstStyle/>
          <a:p>
            <a:r>
              <a:rPr lang="en-GB" dirty="0">
                <a:latin typeface="Consolas" pitchFamily="49" charset="0"/>
                <a:cs typeface="Consolas" pitchFamily="49" charset="0"/>
              </a:rPr>
              <a:t>R4</a:t>
            </a:r>
          </a:p>
        </p:txBody>
      </p:sp>
      <p:sp>
        <p:nvSpPr>
          <p:cNvPr id="101" name="Rectangle 100"/>
          <p:cNvSpPr/>
          <p:nvPr/>
        </p:nvSpPr>
        <p:spPr>
          <a:xfrm>
            <a:off x="6226175" y="586931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solidFill>
                <a:schemeClr val="tx1"/>
              </a:solidFill>
            </a:endParaRPr>
          </a:p>
        </p:txBody>
      </p:sp>
      <p:sp>
        <p:nvSpPr>
          <p:cNvPr id="102" name="TextBox 101"/>
          <p:cNvSpPr txBox="1"/>
          <p:nvPr/>
        </p:nvSpPr>
        <p:spPr>
          <a:xfrm>
            <a:off x="7522319" y="5869310"/>
            <a:ext cx="1368152" cy="338554"/>
          </a:xfrm>
          <a:prstGeom prst="rect">
            <a:avLst/>
          </a:prstGeom>
          <a:noFill/>
        </p:spPr>
        <p:txBody>
          <a:bodyPr wrap="square" rtlCol="0">
            <a:spAutoFit/>
          </a:bodyPr>
          <a:lstStyle/>
          <a:p>
            <a:pPr algn="ctr"/>
            <a:r>
              <a:rPr lang="en-GB" sz="1600" dirty="0">
                <a:latin typeface="Consolas"/>
                <a:cs typeface="Consolas"/>
              </a:rPr>
              <a:t>0x200001CF</a:t>
            </a:r>
          </a:p>
        </p:txBody>
      </p:sp>
      <p:sp>
        <p:nvSpPr>
          <p:cNvPr id="103" name="Rectangle 102"/>
          <p:cNvSpPr/>
          <p:nvPr/>
        </p:nvSpPr>
        <p:spPr>
          <a:xfrm>
            <a:off x="6229350" y="51435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solidFill>
                <a:schemeClr val="tx1"/>
              </a:solidFill>
            </a:endParaRPr>
          </a:p>
        </p:txBody>
      </p:sp>
      <p:cxnSp>
        <p:nvCxnSpPr>
          <p:cNvPr id="104" name="Straight Connector 103"/>
          <p:cNvCxnSpPr>
            <a:endCxn id="44" idx="1"/>
          </p:cNvCxnSpPr>
          <p:nvPr/>
        </p:nvCxnSpPr>
        <p:spPr>
          <a:xfrm rot="5400000" flipH="1" flipV="1">
            <a:off x="3831244" y="3046280"/>
            <a:ext cx="4059716" cy="734164"/>
          </a:xfrm>
          <a:prstGeom prst="line">
            <a:avLst/>
          </a:prstGeom>
          <a:ln w="19050" cap="flat" cmpd="sng" algn="ctr">
            <a:solidFill>
              <a:srgbClr val="3366FF"/>
            </a:solidFill>
            <a:prstDash val="solid"/>
            <a:round/>
            <a:headEnd type="none" w="med" len="med"/>
            <a:tailEnd type="arrow" w="lg" len="med"/>
          </a:ln>
        </p:spPr>
        <p:style>
          <a:lnRef idx="2">
            <a:schemeClr val="accent1"/>
          </a:lnRef>
          <a:fillRef idx="0">
            <a:schemeClr val="accent1"/>
          </a:fillRef>
          <a:effectRef idx="1">
            <a:schemeClr val="accent1"/>
          </a:effectRef>
          <a:fontRef idx="minor">
            <a:schemeClr val="tx1"/>
          </a:fontRef>
        </p:style>
      </p:cxnSp>
      <p:cxnSp>
        <p:nvCxnSpPr>
          <p:cNvPr id="106" name="Straight Connector 105"/>
          <p:cNvCxnSpPr>
            <a:cxnSpLocks/>
          </p:cNvCxnSpPr>
          <p:nvPr/>
        </p:nvCxnSpPr>
        <p:spPr>
          <a:xfrm rot="10800000" flipV="1">
            <a:off x="1295400" y="1752600"/>
            <a:ext cx="304800" cy="228600"/>
          </a:xfrm>
          <a:prstGeom prst="line">
            <a:avLst/>
          </a:prstGeom>
          <a:ln>
            <a:solidFill>
              <a:srgbClr val="FF0000"/>
            </a:solidFill>
            <a:tailEnd type="arrow" w="lg"/>
          </a:ln>
        </p:spPr>
        <p:style>
          <a:lnRef idx="2">
            <a:schemeClr val="accent1"/>
          </a:lnRef>
          <a:fillRef idx="0">
            <a:schemeClr val="accent1"/>
          </a:fillRef>
          <a:effectRef idx="1">
            <a:schemeClr val="accent1"/>
          </a:effectRef>
          <a:fontRef idx="minor">
            <a:schemeClr val="tx1"/>
          </a:fontRef>
        </p:style>
      </p:cxnSp>
      <p:sp>
        <p:nvSpPr>
          <p:cNvPr id="109" name="TextBox 108"/>
          <p:cNvSpPr txBox="1"/>
          <p:nvPr/>
        </p:nvSpPr>
        <p:spPr>
          <a:xfrm>
            <a:off x="1143000" y="1490246"/>
            <a:ext cx="2057400" cy="338554"/>
          </a:xfrm>
          <a:prstGeom prst="rect">
            <a:avLst/>
          </a:prstGeom>
          <a:noFill/>
        </p:spPr>
        <p:txBody>
          <a:bodyPr wrap="square" rtlCol="0">
            <a:spAutoFit/>
          </a:bodyPr>
          <a:lstStyle/>
          <a:p>
            <a:r>
              <a:rPr lang="en-US" sz="1600" dirty="0" err="1">
                <a:solidFill>
                  <a:srgbClr val="FF0000"/>
                </a:solidFill>
              </a:rPr>
              <a:t>addr</a:t>
            </a:r>
            <a:r>
              <a:rPr lang="en-US" sz="1600" dirty="0">
                <a:solidFill>
                  <a:srgbClr val="FF0000"/>
                </a:solidFill>
              </a:rPr>
              <a:t> = </a:t>
            </a:r>
            <a:r>
              <a:rPr lang="en-US" sz="1600" dirty="0">
                <a:solidFill>
                  <a:srgbClr val="FF0000"/>
                </a:solidFill>
                <a:latin typeface="Consolas"/>
                <a:cs typeface="Consolas"/>
              </a:rPr>
              <a:t>0x08000044</a:t>
            </a:r>
          </a:p>
        </p:txBody>
      </p:sp>
      <p:cxnSp>
        <p:nvCxnSpPr>
          <p:cNvPr id="119" name="Straight Connector 118"/>
          <p:cNvCxnSpPr>
            <a:cxnSpLocks/>
          </p:cNvCxnSpPr>
          <p:nvPr/>
        </p:nvCxnSpPr>
        <p:spPr>
          <a:xfrm rot="5400000">
            <a:off x="824498" y="2894597"/>
            <a:ext cx="306805" cy="304800"/>
          </a:xfrm>
          <a:prstGeom prst="line">
            <a:avLst/>
          </a:prstGeom>
          <a:ln>
            <a:solidFill>
              <a:srgbClr val="0000FF"/>
            </a:solidFill>
            <a:tailEnd type="arrow" w="lg"/>
          </a:ln>
        </p:spPr>
        <p:style>
          <a:lnRef idx="2">
            <a:schemeClr val="accent1"/>
          </a:lnRef>
          <a:fillRef idx="0">
            <a:schemeClr val="accent1"/>
          </a:fillRef>
          <a:effectRef idx="1">
            <a:schemeClr val="accent1"/>
          </a:effectRef>
          <a:fontRef idx="minor">
            <a:schemeClr val="tx1"/>
          </a:fontRef>
        </p:style>
      </p:cxnSp>
      <p:sp>
        <p:nvSpPr>
          <p:cNvPr id="120" name="TextBox 119"/>
          <p:cNvSpPr txBox="1"/>
          <p:nvPr/>
        </p:nvSpPr>
        <p:spPr>
          <a:xfrm>
            <a:off x="1143000" y="2709446"/>
            <a:ext cx="2120900" cy="338554"/>
          </a:xfrm>
          <a:prstGeom prst="rect">
            <a:avLst/>
          </a:prstGeom>
          <a:noFill/>
        </p:spPr>
        <p:txBody>
          <a:bodyPr wrap="square" rtlCol="0">
            <a:spAutoFit/>
          </a:bodyPr>
          <a:lstStyle/>
          <a:p>
            <a:r>
              <a:rPr lang="en-US" sz="1600" dirty="0" err="1">
                <a:solidFill>
                  <a:srgbClr val="3366FF"/>
                </a:solidFill>
              </a:rPr>
              <a:t>addr</a:t>
            </a:r>
            <a:r>
              <a:rPr lang="en-US" sz="1600" dirty="0">
                <a:solidFill>
                  <a:srgbClr val="3366FF"/>
                </a:solidFill>
              </a:rPr>
              <a:t> = </a:t>
            </a:r>
            <a:r>
              <a:rPr lang="en-US" sz="1600" dirty="0">
                <a:solidFill>
                  <a:srgbClr val="3366FF"/>
                </a:solidFill>
                <a:latin typeface="Consolas"/>
                <a:cs typeface="Consolas"/>
              </a:rPr>
              <a:t>0x0800001C</a:t>
            </a:r>
          </a:p>
        </p:txBody>
      </p:sp>
      <p:sp>
        <p:nvSpPr>
          <p:cNvPr id="65" name="TextBox 64"/>
          <p:cNvSpPr txBox="1"/>
          <p:nvPr/>
        </p:nvSpPr>
        <p:spPr>
          <a:xfrm>
            <a:off x="6248400" y="6183868"/>
            <a:ext cx="1219200" cy="369332"/>
          </a:xfrm>
          <a:prstGeom prst="rect">
            <a:avLst/>
          </a:prstGeom>
          <a:noFill/>
        </p:spPr>
        <p:txBody>
          <a:bodyPr wrap="square" rtlCol="0">
            <a:spAutoFit/>
          </a:bodyPr>
          <a:lstStyle/>
          <a:p>
            <a:pPr algn="ctr"/>
            <a:r>
              <a:rPr lang="en-GB" dirty="0">
                <a:latin typeface="Consolas" pitchFamily="49" charset="0"/>
                <a:cs typeface="Consolas" pitchFamily="49" charset="0"/>
              </a:rPr>
              <a:t>Memory</a:t>
            </a:r>
          </a:p>
        </p:txBody>
      </p:sp>
      <p:sp>
        <p:nvSpPr>
          <p:cNvPr id="61" name="TextBox 60"/>
          <p:cNvSpPr txBox="1"/>
          <p:nvPr/>
        </p:nvSpPr>
        <p:spPr>
          <a:xfrm>
            <a:off x="2971800" y="3351148"/>
            <a:ext cx="1066800" cy="369332"/>
          </a:xfrm>
          <a:prstGeom prst="rect">
            <a:avLst/>
          </a:prstGeom>
          <a:noFill/>
        </p:spPr>
        <p:txBody>
          <a:bodyPr wrap="square" rtlCol="0">
            <a:spAutoFit/>
          </a:bodyPr>
          <a:lstStyle/>
          <a:p>
            <a:r>
              <a:rPr lang="en-GB" dirty="0">
                <a:latin typeface="Consolas" pitchFamily="49" charset="0"/>
                <a:cs typeface="Consolas" pitchFamily="49" charset="0"/>
              </a:rPr>
              <a:t>R13(SP)</a:t>
            </a:r>
          </a:p>
        </p:txBody>
      </p:sp>
      <p:sp>
        <p:nvSpPr>
          <p:cNvPr id="62" name="TextBox 61"/>
          <p:cNvSpPr txBox="1"/>
          <p:nvPr/>
        </p:nvSpPr>
        <p:spPr>
          <a:xfrm>
            <a:off x="2971800" y="3711188"/>
            <a:ext cx="1066800" cy="369332"/>
          </a:xfrm>
          <a:prstGeom prst="rect">
            <a:avLst/>
          </a:prstGeom>
          <a:noFill/>
        </p:spPr>
        <p:txBody>
          <a:bodyPr wrap="square" rtlCol="0">
            <a:spAutoFit/>
          </a:bodyPr>
          <a:lstStyle/>
          <a:p>
            <a:r>
              <a:rPr lang="en-GB" dirty="0">
                <a:latin typeface="Consolas" pitchFamily="49" charset="0"/>
                <a:cs typeface="Consolas" pitchFamily="49" charset="0"/>
              </a:rPr>
              <a:t>R14(LR)</a:t>
            </a:r>
          </a:p>
        </p:txBody>
      </p:sp>
      <p:sp>
        <p:nvSpPr>
          <p:cNvPr id="63" name="Rectangle 62"/>
          <p:cNvSpPr/>
          <p:nvPr/>
        </p:nvSpPr>
        <p:spPr>
          <a:xfrm>
            <a:off x="4038600" y="300133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Consolas" pitchFamily="49" charset="0"/>
                <a:cs typeface="Consolas" pitchFamily="49" charset="0"/>
              </a:rPr>
              <a:t>12</a:t>
            </a:r>
          </a:p>
        </p:txBody>
      </p:sp>
      <p:sp>
        <p:nvSpPr>
          <p:cNvPr id="64" name="TextBox 63"/>
          <p:cNvSpPr txBox="1"/>
          <p:nvPr/>
        </p:nvSpPr>
        <p:spPr>
          <a:xfrm>
            <a:off x="3429000" y="3001330"/>
            <a:ext cx="755923" cy="369332"/>
          </a:xfrm>
          <a:prstGeom prst="rect">
            <a:avLst/>
          </a:prstGeom>
          <a:noFill/>
        </p:spPr>
        <p:txBody>
          <a:bodyPr wrap="square" rtlCol="0">
            <a:spAutoFit/>
          </a:bodyPr>
          <a:lstStyle/>
          <a:p>
            <a:r>
              <a:rPr lang="en-GB" dirty="0">
                <a:latin typeface="Consolas" pitchFamily="49" charset="0"/>
                <a:cs typeface="Consolas" pitchFamily="49" charset="0"/>
              </a:rPr>
              <a:t>R12</a:t>
            </a:r>
          </a:p>
        </p:txBody>
      </p:sp>
      <p:sp>
        <p:nvSpPr>
          <p:cNvPr id="66" name="Horizontal Scroll 65"/>
          <p:cNvSpPr/>
          <p:nvPr/>
        </p:nvSpPr>
        <p:spPr>
          <a:xfrm>
            <a:off x="29686" y="-76201"/>
            <a:ext cx="2256314" cy="762000"/>
          </a:xfrm>
          <a:prstGeom prst="horizontalScroll">
            <a:avLst/>
          </a:prstGeom>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ln w="9525" cap="flat" cmpd="sng" algn="ctr">
            <a:solidFill>
              <a:srgbClr val="4F81BD">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smtClean="0">
                <a:ln>
                  <a:noFill/>
                </a:ln>
                <a:solidFill>
                  <a:prstClr val="black"/>
                </a:solidFill>
                <a:effectLst/>
                <a:uLnTx/>
                <a:uFillTx/>
                <a:latin typeface="Calibri"/>
                <a:ea typeface="+mn-ea"/>
                <a:cs typeface="+mn-cs"/>
              </a:rPr>
              <a:t>Buggy Program</a:t>
            </a:r>
          </a:p>
        </p:txBody>
      </p:sp>
    </p:spTree>
    <p:extLst>
      <p:ext uri="{BB962C8B-B14F-4D97-AF65-F5344CB8AC3E}">
        <p14:creationId xmlns:p14="http://schemas.microsoft.com/office/powerpoint/2010/main" val="373691084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76200"/>
            <a:ext cx="8229600" cy="914400"/>
          </a:xfrm>
        </p:spPr>
        <p:txBody>
          <a:bodyPr/>
          <a:lstStyle/>
          <a:p>
            <a:r>
              <a:rPr lang="en-GB" dirty="0"/>
              <a:t>Interrupt: Stacking &amp; </a:t>
            </a:r>
            <a:r>
              <a:rPr lang="en-GB" dirty="0" err="1"/>
              <a:t>Unstacking</a:t>
            </a:r>
            <a:endParaRPr lang="en-GB" baseline="30000" dirty="0"/>
          </a:p>
        </p:txBody>
      </p:sp>
      <p:sp>
        <p:nvSpPr>
          <p:cNvPr id="30" name="Rectangle 29"/>
          <p:cNvSpPr/>
          <p:nvPr/>
        </p:nvSpPr>
        <p:spPr>
          <a:xfrm>
            <a:off x="6228184" y="40672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FF0000"/>
                </a:solidFill>
              </a:rPr>
              <a:t>0</a:t>
            </a:r>
          </a:p>
        </p:txBody>
      </p:sp>
      <p:sp>
        <p:nvSpPr>
          <p:cNvPr id="31" name="TextBox 30"/>
          <p:cNvSpPr txBox="1"/>
          <p:nvPr/>
        </p:nvSpPr>
        <p:spPr>
          <a:xfrm>
            <a:off x="7524328" y="4067200"/>
            <a:ext cx="1368152" cy="338554"/>
          </a:xfrm>
          <a:prstGeom prst="rect">
            <a:avLst/>
          </a:prstGeom>
          <a:noFill/>
        </p:spPr>
        <p:txBody>
          <a:bodyPr wrap="square" rtlCol="0">
            <a:spAutoFit/>
          </a:bodyPr>
          <a:lstStyle/>
          <a:p>
            <a:pPr algn="ctr"/>
            <a:r>
              <a:rPr lang="en-GB" sz="1600" dirty="0">
                <a:latin typeface="Consolas"/>
                <a:cs typeface="Consolas"/>
              </a:rPr>
              <a:t>0x200001E0</a:t>
            </a:r>
          </a:p>
        </p:txBody>
      </p:sp>
      <p:sp>
        <p:nvSpPr>
          <p:cNvPr id="32" name="TextBox 31"/>
          <p:cNvSpPr txBox="1"/>
          <p:nvPr/>
        </p:nvSpPr>
        <p:spPr>
          <a:xfrm>
            <a:off x="7524328" y="4427240"/>
            <a:ext cx="1368152" cy="338554"/>
          </a:xfrm>
          <a:prstGeom prst="rect">
            <a:avLst/>
          </a:prstGeom>
          <a:noFill/>
        </p:spPr>
        <p:txBody>
          <a:bodyPr wrap="square" rtlCol="0">
            <a:spAutoFit/>
          </a:bodyPr>
          <a:lstStyle/>
          <a:p>
            <a:pPr algn="ctr"/>
            <a:r>
              <a:rPr lang="en-GB" sz="1600" dirty="0">
                <a:latin typeface="Consolas"/>
                <a:cs typeface="Consolas"/>
              </a:rPr>
              <a:t>0x200001DC</a:t>
            </a:r>
          </a:p>
        </p:txBody>
      </p:sp>
      <p:sp>
        <p:nvSpPr>
          <p:cNvPr id="33" name="TextBox 32"/>
          <p:cNvSpPr txBox="1"/>
          <p:nvPr/>
        </p:nvSpPr>
        <p:spPr>
          <a:xfrm>
            <a:off x="7524328" y="2987080"/>
            <a:ext cx="1368152" cy="338554"/>
          </a:xfrm>
          <a:prstGeom prst="rect">
            <a:avLst/>
          </a:prstGeom>
          <a:noFill/>
        </p:spPr>
        <p:txBody>
          <a:bodyPr wrap="square" rtlCol="0">
            <a:spAutoFit/>
          </a:bodyPr>
          <a:lstStyle/>
          <a:p>
            <a:pPr algn="ctr"/>
            <a:r>
              <a:rPr lang="en-GB" sz="1600" dirty="0">
                <a:latin typeface="Consolas"/>
                <a:cs typeface="Consolas"/>
              </a:rPr>
              <a:t>0x200001EC</a:t>
            </a:r>
          </a:p>
        </p:txBody>
      </p:sp>
      <p:sp>
        <p:nvSpPr>
          <p:cNvPr id="36" name="Rectangle 35"/>
          <p:cNvSpPr/>
          <p:nvPr/>
        </p:nvSpPr>
        <p:spPr>
          <a:xfrm>
            <a:off x="6228184" y="442724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solidFill>
                <a:schemeClr val="tx1"/>
              </a:solidFill>
            </a:endParaRPr>
          </a:p>
        </p:txBody>
      </p:sp>
      <p:sp>
        <p:nvSpPr>
          <p:cNvPr id="37" name="Rectangle 36"/>
          <p:cNvSpPr/>
          <p:nvPr/>
        </p:nvSpPr>
        <p:spPr>
          <a:xfrm>
            <a:off x="6228184" y="298708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FF0000"/>
                </a:solidFill>
              </a:rPr>
              <a:t>3</a:t>
            </a:r>
          </a:p>
        </p:txBody>
      </p:sp>
      <p:sp>
        <p:nvSpPr>
          <p:cNvPr id="38" name="Rectangle 37"/>
          <p:cNvSpPr/>
          <p:nvPr/>
        </p:nvSpPr>
        <p:spPr>
          <a:xfrm>
            <a:off x="6228184" y="478728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solidFill>
                <a:schemeClr val="tx1"/>
              </a:solidFill>
            </a:endParaRPr>
          </a:p>
        </p:txBody>
      </p:sp>
      <p:sp>
        <p:nvSpPr>
          <p:cNvPr id="39" name="Rectangle 38"/>
          <p:cNvSpPr/>
          <p:nvPr/>
        </p:nvSpPr>
        <p:spPr>
          <a:xfrm>
            <a:off x="6228184" y="370716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FF0000"/>
                </a:solidFill>
              </a:rPr>
              <a:t>1</a:t>
            </a:r>
          </a:p>
        </p:txBody>
      </p:sp>
      <p:sp>
        <p:nvSpPr>
          <p:cNvPr id="41" name="TextBox 40"/>
          <p:cNvSpPr txBox="1"/>
          <p:nvPr/>
        </p:nvSpPr>
        <p:spPr>
          <a:xfrm>
            <a:off x="7524328" y="3707160"/>
            <a:ext cx="1368152" cy="338554"/>
          </a:xfrm>
          <a:prstGeom prst="rect">
            <a:avLst/>
          </a:prstGeom>
          <a:noFill/>
        </p:spPr>
        <p:txBody>
          <a:bodyPr wrap="square" rtlCol="0">
            <a:spAutoFit/>
          </a:bodyPr>
          <a:lstStyle/>
          <a:p>
            <a:pPr algn="ctr"/>
            <a:r>
              <a:rPr lang="en-GB" sz="1600" dirty="0">
                <a:latin typeface="Consolas"/>
                <a:cs typeface="Consolas"/>
              </a:rPr>
              <a:t>0x200001E4</a:t>
            </a:r>
          </a:p>
        </p:txBody>
      </p:sp>
      <p:sp>
        <p:nvSpPr>
          <p:cNvPr id="42" name="TextBox 41"/>
          <p:cNvSpPr txBox="1"/>
          <p:nvPr/>
        </p:nvSpPr>
        <p:spPr>
          <a:xfrm>
            <a:off x="7524328" y="4787280"/>
            <a:ext cx="1368152" cy="338554"/>
          </a:xfrm>
          <a:prstGeom prst="rect">
            <a:avLst/>
          </a:prstGeom>
          <a:noFill/>
        </p:spPr>
        <p:txBody>
          <a:bodyPr wrap="square" rtlCol="0">
            <a:spAutoFit/>
          </a:bodyPr>
          <a:lstStyle/>
          <a:p>
            <a:pPr algn="ctr"/>
            <a:r>
              <a:rPr lang="en-GB" sz="1600" dirty="0">
                <a:latin typeface="Consolas"/>
                <a:cs typeface="Consolas"/>
              </a:rPr>
              <a:t>0x200001D8</a:t>
            </a:r>
          </a:p>
        </p:txBody>
      </p:sp>
      <p:sp>
        <p:nvSpPr>
          <p:cNvPr id="43" name="TextBox 42"/>
          <p:cNvSpPr txBox="1"/>
          <p:nvPr/>
        </p:nvSpPr>
        <p:spPr>
          <a:xfrm>
            <a:off x="7524328" y="5147320"/>
            <a:ext cx="1368152" cy="338554"/>
          </a:xfrm>
          <a:prstGeom prst="rect">
            <a:avLst/>
          </a:prstGeom>
          <a:noFill/>
        </p:spPr>
        <p:txBody>
          <a:bodyPr wrap="square" rtlCol="0">
            <a:spAutoFit/>
          </a:bodyPr>
          <a:lstStyle/>
          <a:p>
            <a:pPr algn="ctr"/>
            <a:r>
              <a:rPr lang="en-GB" sz="1600" dirty="0">
                <a:latin typeface="Consolas"/>
                <a:cs typeface="Consolas"/>
              </a:rPr>
              <a:t>0x200001D4</a:t>
            </a:r>
          </a:p>
        </p:txBody>
      </p:sp>
      <p:sp>
        <p:nvSpPr>
          <p:cNvPr id="44" name="Rectangle 43"/>
          <p:cNvSpPr/>
          <p:nvPr/>
        </p:nvSpPr>
        <p:spPr>
          <a:xfrm>
            <a:off x="6228184" y="120348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solidFill>
                  <a:schemeClr val="tx1"/>
                </a:solidFill>
              </a:rPr>
              <a:t>xxxxxxxx</a:t>
            </a:r>
            <a:endParaRPr lang="en-GB" dirty="0">
              <a:solidFill>
                <a:schemeClr val="tx1"/>
              </a:solidFill>
            </a:endParaRPr>
          </a:p>
        </p:txBody>
      </p:sp>
      <p:sp>
        <p:nvSpPr>
          <p:cNvPr id="45" name="TextBox 44"/>
          <p:cNvSpPr txBox="1"/>
          <p:nvPr/>
        </p:nvSpPr>
        <p:spPr>
          <a:xfrm>
            <a:off x="7524328" y="1203484"/>
            <a:ext cx="1368152" cy="338554"/>
          </a:xfrm>
          <a:prstGeom prst="rect">
            <a:avLst/>
          </a:prstGeom>
          <a:noFill/>
        </p:spPr>
        <p:txBody>
          <a:bodyPr wrap="square" rtlCol="0">
            <a:spAutoFit/>
          </a:bodyPr>
          <a:lstStyle/>
          <a:p>
            <a:pPr algn="ctr"/>
            <a:r>
              <a:rPr lang="en-GB" sz="1600" dirty="0">
                <a:latin typeface="Consolas"/>
                <a:cs typeface="Consolas"/>
              </a:rPr>
              <a:t>0x20000200</a:t>
            </a:r>
          </a:p>
        </p:txBody>
      </p:sp>
      <p:sp>
        <p:nvSpPr>
          <p:cNvPr id="46" name="Rectangle 45"/>
          <p:cNvSpPr/>
          <p:nvPr/>
        </p:nvSpPr>
        <p:spPr>
          <a:xfrm>
            <a:off x="6228184" y="156352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FF0000"/>
                </a:solidFill>
                <a:latin typeface="Consolas" pitchFamily="49" charset="0"/>
                <a:cs typeface="Consolas" pitchFamily="49" charset="0"/>
              </a:rPr>
              <a:t>0x21000000</a:t>
            </a:r>
            <a:endParaRPr lang="en-GB" sz="1600" dirty="0">
              <a:solidFill>
                <a:srgbClr val="FF0000"/>
              </a:solidFill>
            </a:endParaRPr>
          </a:p>
        </p:txBody>
      </p:sp>
      <p:sp>
        <p:nvSpPr>
          <p:cNvPr id="47" name="Rectangle 46"/>
          <p:cNvSpPr/>
          <p:nvPr/>
        </p:nvSpPr>
        <p:spPr>
          <a:xfrm>
            <a:off x="6228184" y="192356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rgbClr val="FF0000"/>
                </a:solidFill>
                <a:latin typeface="Consolas" pitchFamily="49" charset="0"/>
                <a:cs typeface="Consolas" pitchFamily="49" charset="0"/>
              </a:rPr>
              <a:t>0x00000002</a:t>
            </a:r>
            <a:endParaRPr lang="en-GB" sz="1600" dirty="0">
              <a:solidFill>
                <a:srgbClr val="FF0000"/>
              </a:solidFill>
            </a:endParaRPr>
          </a:p>
        </p:txBody>
      </p:sp>
      <p:sp>
        <p:nvSpPr>
          <p:cNvPr id="48" name="TextBox 47"/>
          <p:cNvSpPr txBox="1"/>
          <p:nvPr/>
        </p:nvSpPr>
        <p:spPr>
          <a:xfrm>
            <a:off x="7524328" y="1563524"/>
            <a:ext cx="1368152" cy="338554"/>
          </a:xfrm>
          <a:prstGeom prst="rect">
            <a:avLst/>
          </a:prstGeom>
          <a:noFill/>
        </p:spPr>
        <p:txBody>
          <a:bodyPr wrap="square" rtlCol="0">
            <a:spAutoFit/>
          </a:bodyPr>
          <a:lstStyle/>
          <a:p>
            <a:pPr algn="ctr"/>
            <a:r>
              <a:rPr lang="en-GB" sz="1600" dirty="0">
                <a:latin typeface="Consolas"/>
                <a:cs typeface="Consolas"/>
              </a:rPr>
              <a:t>0x200001FC</a:t>
            </a:r>
          </a:p>
        </p:txBody>
      </p:sp>
      <p:sp>
        <p:nvSpPr>
          <p:cNvPr id="49" name="TextBox 48"/>
          <p:cNvSpPr txBox="1"/>
          <p:nvPr/>
        </p:nvSpPr>
        <p:spPr>
          <a:xfrm>
            <a:off x="7524328" y="1923564"/>
            <a:ext cx="1368152" cy="338554"/>
          </a:xfrm>
          <a:prstGeom prst="rect">
            <a:avLst/>
          </a:prstGeom>
          <a:noFill/>
        </p:spPr>
        <p:txBody>
          <a:bodyPr wrap="square" rtlCol="0">
            <a:spAutoFit/>
          </a:bodyPr>
          <a:lstStyle/>
          <a:p>
            <a:pPr algn="ctr"/>
            <a:r>
              <a:rPr lang="en-GB" sz="1600" dirty="0">
                <a:latin typeface="Consolas"/>
                <a:cs typeface="Consolas"/>
              </a:rPr>
              <a:t>0x200001F8</a:t>
            </a:r>
          </a:p>
        </p:txBody>
      </p:sp>
      <p:sp>
        <p:nvSpPr>
          <p:cNvPr id="51" name="Rectangle 50"/>
          <p:cNvSpPr/>
          <p:nvPr/>
        </p:nvSpPr>
        <p:spPr>
          <a:xfrm>
            <a:off x="6228184" y="22670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FF0000"/>
                </a:solidFill>
                <a:latin typeface="Consolas" pitchFamily="49" charset="0"/>
                <a:cs typeface="Consolas" pitchFamily="49" charset="0"/>
              </a:rPr>
              <a:t>0x20000200</a:t>
            </a:r>
            <a:endParaRPr lang="en-GB" sz="1600" dirty="0">
              <a:solidFill>
                <a:srgbClr val="FF0000"/>
              </a:solidFill>
              <a:latin typeface="Consolas" pitchFamily="49" charset="0"/>
              <a:cs typeface="Consolas" pitchFamily="49" charset="0"/>
            </a:endParaRPr>
          </a:p>
        </p:txBody>
      </p:sp>
      <p:sp>
        <p:nvSpPr>
          <p:cNvPr id="52" name="TextBox 51"/>
          <p:cNvSpPr txBox="1"/>
          <p:nvPr/>
        </p:nvSpPr>
        <p:spPr>
          <a:xfrm>
            <a:off x="7524328" y="2267000"/>
            <a:ext cx="1368152" cy="338554"/>
          </a:xfrm>
          <a:prstGeom prst="rect">
            <a:avLst/>
          </a:prstGeom>
          <a:noFill/>
        </p:spPr>
        <p:txBody>
          <a:bodyPr wrap="square" rtlCol="0">
            <a:spAutoFit/>
          </a:bodyPr>
          <a:lstStyle/>
          <a:p>
            <a:pPr algn="ctr"/>
            <a:r>
              <a:rPr lang="en-GB" sz="1600" dirty="0">
                <a:latin typeface="Consolas"/>
                <a:cs typeface="Consolas"/>
              </a:rPr>
              <a:t>0x200001F4</a:t>
            </a:r>
          </a:p>
        </p:txBody>
      </p:sp>
      <p:sp>
        <p:nvSpPr>
          <p:cNvPr id="53" name="TextBox 52"/>
          <p:cNvSpPr txBox="1"/>
          <p:nvPr/>
        </p:nvSpPr>
        <p:spPr>
          <a:xfrm>
            <a:off x="7524328" y="2627040"/>
            <a:ext cx="1368152" cy="338554"/>
          </a:xfrm>
          <a:prstGeom prst="rect">
            <a:avLst/>
          </a:prstGeom>
          <a:noFill/>
        </p:spPr>
        <p:txBody>
          <a:bodyPr wrap="square" rtlCol="0">
            <a:spAutoFit/>
          </a:bodyPr>
          <a:lstStyle/>
          <a:p>
            <a:pPr algn="ctr"/>
            <a:r>
              <a:rPr lang="en-GB" sz="1600" dirty="0">
                <a:latin typeface="Consolas"/>
                <a:cs typeface="Consolas"/>
              </a:rPr>
              <a:t>0x200001F0</a:t>
            </a:r>
          </a:p>
        </p:txBody>
      </p:sp>
      <p:sp>
        <p:nvSpPr>
          <p:cNvPr id="54" name="Rectangle 53"/>
          <p:cNvSpPr/>
          <p:nvPr/>
        </p:nvSpPr>
        <p:spPr>
          <a:xfrm>
            <a:off x="6228184" y="262704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rgbClr val="FF0000"/>
                </a:solidFill>
                <a:latin typeface="Consolas" pitchFamily="49" charset="0"/>
                <a:cs typeface="Consolas" pitchFamily="49" charset="0"/>
              </a:rPr>
              <a:t>0x08001000</a:t>
            </a:r>
          </a:p>
        </p:txBody>
      </p:sp>
      <p:sp>
        <p:nvSpPr>
          <p:cNvPr id="55" name="Rectangle 54"/>
          <p:cNvSpPr/>
          <p:nvPr/>
        </p:nvSpPr>
        <p:spPr>
          <a:xfrm>
            <a:off x="6228184" y="550736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solidFill>
                <a:schemeClr val="tx1"/>
              </a:solidFill>
            </a:endParaRPr>
          </a:p>
        </p:txBody>
      </p:sp>
      <p:sp>
        <p:nvSpPr>
          <p:cNvPr id="56" name="Rectangle 55"/>
          <p:cNvSpPr/>
          <p:nvPr/>
        </p:nvSpPr>
        <p:spPr>
          <a:xfrm>
            <a:off x="6228184" y="334712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FF0000"/>
                </a:solidFill>
              </a:rPr>
              <a:t>2</a:t>
            </a:r>
          </a:p>
        </p:txBody>
      </p:sp>
      <p:sp>
        <p:nvSpPr>
          <p:cNvPr id="57" name="TextBox 56"/>
          <p:cNvSpPr txBox="1"/>
          <p:nvPr/>
        </p:nvSpPr>
        <p:spPr>
          <a:xfrm>
            <a:off x="7524328" y="3347120"/>
            <a:ext cx="1368152" cy="338554"/>
          </a:xfrm>
          <a:prstGeom prst="rect">
            <a:avLst/>
          </a:prstGeom>
          <a:noFill/>
        </p:spPr>
        <p:txBody>
          <a:bodyPr wrap="square" rtlCol="0">
            <a:spAutoFit/>
          </a:bodyPr>
          <a:lstStyle/>
          <a:p>
            <a:pPr algn="ctr"/>
            <a:r>
              <a:rPr lang="en-GB" sz="1600" dirty="0">
                <a:latin typeface="Consolas"/>
                <a:cs typeface="Consolas"/>
              </a:rPr>
              <a:t>0x200001E8</a:t>
            </a:r>
          </a:p>
        </p:txBody>
      </p:sp>
      <p:sp>
        <p:nvSpPr>
          <p:cNvPr id="58" name="TextBox 57"/>
          <p:cNvSpPr txBox="1"/>
          <p:nvPr/>
        </p:nvSpPr>
        <p:spPr>
          <a:xfrm>
            <a:off x="7524328" y="5507360"/>
            <a:ext cx="1368152" cy="338554"/>
          </a:xfrm>
          <a:prstGeom prst="rect">
            <a:avLst/>
          </a:prstGeom>
          <a:noFill/>
        </p:spPr>
        <p:txBody>
          <a:bodyPr wrap="square" rtlCol="0">
            <a:spAutoFit/>
          </a:bodyPr>
          <a:lstStyle/>
          <a:p>
            <a:pPr algn="ctr"/>
            <a:r>
              <a:rPr lang="en-GB" sz="1600" dirty="0">
                <a:latin typeface="Consolas"/>
                <a:cs typeface="Consolas"/>
              </a:rPr>
              <a:t>0x200001D0</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33</a:t>
            </a:fld>
            <a:endParaRPr kumimoji="0" lang="en-US"/>
          </a:p>
        </p:txBody>
      </p:sp>
      <p:sp>
        <p:nvSpPr>
          <p:cNvPr id="76" name="Rectangle 75"/>
          <p:cNvSpPr/>
          <p:nvPr/>
        </p:nvSpPr>
        <p:spPr>
          <a:xfrm>
            <a:off x="4042048" y="121920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Consolas" pitchFamily="49" charset="0"/>
                <a:cs typeface="Consolas" pitchFamily="49" charset="0"/>
              </a:rPr>
              <a:t>0</a:t>
            </a:r>
          </a:p>
        </p:txBody>
      </p:sp>
      <p:sp>
        <p:nvSpPr>
          <p:cNvPr id="77" name="TextBox 76"/>
          <p:cNvSpPr txBox="1"/>
          <p:nvPr/>
        </p:nvSpPr>
        <p:spPr>
          <a:xfrm>
            <a:off x="3618384" y="1219200"/>
            <a:ext cx="576064" cy="369332"/>
          </a:xfrm>
          <a:prstGeom prst="rect">
            <a:avLst/>
          </a:prstGeom>
          <a:noFill/>
        </p:spPr>
        <p:txBody>
          <a:bodyPr wrap="square" rtlCol="0">
            <a:spAutoFit/>
          </a:bodyPr>
          <a:lstStyle/>
          <a:p>
            <a:r>
              <a:rPr lang="en-GB" dirty="0">
                <a:latin typeface="Consolas" pitchFamily="49" charset="0"/>
                <a:cs typeface="Consolas" pitchFamily="49" charset="0"/>
              </a:rPr>
              <a:t>R0</a:t>
            </a:r>
          </a:p>
        </p:txBody>
      </p:sp>
      <p:sp>
        <p:nvSpPr>
          <p:cNvPr id="78" name="Rectangle 77"/>
          <p:cNvSpPr/>
          <p:nvPr/>
        </p:nvSpPr>
        <p:spPr>
          <a:xfrm>
            <a:off x="4042048" y="157924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Consolas" pitchFamily="49" charset="0"/>
                <a:cs typeface="Consolas" pitchFamily="49" charset="0"/>
              </a:rPr>
              <a:t>1</a:t>
            </a:r>
          </a:p>
        </p:txBody>
      </p:sp>
      <p:sp>
        <p:nvSpPr>
          <p:cNvPr id="79" name="TextBox 78"/>
          <p:cNvSpPr txBox="1"/>
          <p:nvPr/>
        </p:nvSpPr>
        <p:spPr>
          <a:xfrm>
            <a:off x="3618384" y="1579240"/>
            <a:ext cx="576064" cy="369332"/>
          </a:xfrm>
          <a:prstGeom prst="rect">
            <a:avLst/>
          </a:prstGeom>
          <a:noFill/>
        </p:spPr>
        <p:txBody>
          <a:bodyPr wrap="square" rtlCol="0">
            <a:spAutoFit/>
          </a:bodyPr>
          <a:lstStyle/>
          <a:p>
            <a:r>
              <a:rPr lang="en-GB" dirty="0">
                <a:latin typeface="Consolas" pitchFamily="49" charset="0"/>
                <a:cs typeface="Consolas" pitchFamily="49" charset="0"/>
              </a:rPr>
              <a:t>R1</a:t>
            </a:r>
          </a:p>
        </p:txBody>
      </p:sp>
      <p:sp>
        <p:nvSpPr>
          <p:cNvPr id="83" name="Rectangle 82"/>
          <p:cNvSpPr/>
          <p:nvPr/>
        </p:nvSpPr>
        <p:spPr>
          <a:xfrm>
            <a:off x="4042048" y="193928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Consolas" pitchFamily="49" charset="0"/>
                <a:cs typeface="Consolas" pitchFamily="49" charset="0"/>
              </a:rPr>
              <a:t>2</a:t>
            </a:r>
          </a:p>
        </p:txBody>
      </p:sp>
      <p:sp>
        <p:nvSpPr>
          <p:cNvPr id="84" name="TextBox 83"/>
          <p:cNvSpPr txBox="1"/>
          <p:nvPr/>
        </p:nvSpPr>
        <p:spPr>
          <a:xfrm>
            <a:off x="3618384" y="1939280"/>
            <a:ext cx="576064" cy="369332"/>
          </a:xfrm>
          <a:prstGeom prst="rect">
            <a:avLst/>
          </a:prstGeom>
          <a:noFill/>
        </p:spPr>
        <p:txBody>
          <a:bodyPr wrap="square" rtlCol="0">
            <a:spAutoFit/>
          </a:bodyPr>
          <a:lstStyle/>
          <a:p>
            <a:r>
              <a:rPr lang="en-GB" dirty="0">
                <a:latin typeface="Consolas" pitchFamily="49" charset="0"/>
                <a:cs typeface="Consolas" pitchFamily="49" charset="0"/>
              </a:rPr>
              <a:t>R2</a:t>
            </a:r>
          </a:p>
        </p:txBody>
      </p:sp>
      <p:sp>
        <p:nvSpPr>
          <p:cNvPr id="85" name="Rectangle 84"/>
          <p:cNvSpPr/>
          <p:nvPr/>
        </p:nvSpPr>
        <p:spPr>
          <a:xfrm>
            <a:off x="4042048" y="229932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Consolas" pitchFamily="49" charset="0"/>
                <a:cs typeface="Consolas" pitchFamily="49" charset="0"/>
              </a:rPr>
              <a:t>3</a:t>
            </a:r>
          </a:p>
        </p:txBody>
      </p:sp>
      <p:sp>
        <p:nvSpPr>
          <p:cNvPr id="86" name="TextBox 85"/>
          <p:cNvSpPr txBox="1"/>
          <p:nvPr/>
        </p:nvSpPr>
        <p:spPr>
          <a:xfrm>
            <a:off x="3618384" y="2299320"/>
            <a:ext cx="576064" cy="369332"/>
          </a:xfrm>
          <a:prstGeom prst="rect">
            <a:avLst/>
          </a:prstGeom>
          <a:noFill/>
        </p:spPr>
        <p:txBody>
          <a:bodyPr wrap="square" rtlCol="0">
            <a:spAutoFit/>
          </a:bodyPr>
          <a:lstStyle/>
          <a:p>
            <a:r>
              <a:rPr lang="en-GB" dirty="0">
                <a:latin typeface="Consolas" pitchFamily="49" charset="0"/>
                <a:cs typeface="Consolas" pitchFamily="49" charset="0"/>
              </a:rPr>
              <a:t>R3</a:t>
            </a:r>
          </a:p>
        </p:txBody>
      </p:sp>
      <p:sp>
        <p:nvSpPr>
          <p:cNvPr id="87" name="Rectangle 86"/>
          <p:cNvSpPr/>
          <p:nvPr/>
        </p:nvSpPr>
        <p:spPr>
          <a:xfrm>
            <a:off x="4042048" y="3351148"/>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rgbClr val="FF0000"/>
                </a:solidFill>
                <a:latin typeface="Consolas" pitchFamily="49" charset="0"/>
                <a:cs typeface="Consolas" pitchFamily="49" charset="0"/>
              </a:rPr>
              <a:t>MSP</a:t>
            </a:r>
          </a:p>
        </p:txBody>
      </p:sp>
      <p:sp>
        <p:nvSpPr>
          <p:cNvPr id="89" name="Rectangle 88"/>
          <p:cNvSpPr/>
          <p:nvPr/>
        </p:nvSpPr>
        <p:spPr>
          <a:xfrm>
            <a:off x="4042048" y="3711188"/>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latin typeface="Consolas" pitchFamily="49" charset="0"/>
                <a:cs typeface="Consolas" pitchFamily="49" charset="0"/>
              </a:rPr>
              <a:t>0xFFFFFFF9</a:t>
            </a:r>
            <a:endParaRPr lang="en-GB" dirty="0">
              <a:solidFill>
                <a:schemeClr val="tx1"/>
              </a:solidFill>
              <a:latin typeface="Consolas" pitchFamily="49" charset="0"/>
              <a:cs typeface="Consolas" pitchFamily="49" charset="0"/>
            </a:endParaRPr>
          </a:p>
        </p:txBody>
      </p:sp>
      <p:sp>
        <p:nvSpPr>
          <p:cNvPr id="91" name="Rectangle 90"/>
          <p:cNvSpPr/>
          <p:nvPr/>
        </p:nvSpPr>
        <p:spPr>
          <a:xfrm>
            <a:off x="4042048" y="4071228"/>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latin typeface="Consolas" pitchFamily="49" charset="0"/>
                <a:cs typeface="Consolas" pitchFamily="49" charset="0"/>
              </a:rPr>
              <a:t>0x0800001C</a:t>
            </a:r>
            <a:endParaRPr lang="en-GB" dirty="0">
              <a:solidFill>
                <a:srgbClr val="FF0000"/>
              </a:solidFill>
              <a:latin typeface="Consolas" pitchFamily="49" charset="0"/>
              <a:cs typeface="Consolas" pitchFamily="49" charset="0"/>
            </a:endParaRPr>
          </a:p>
        </p:txBody>
      </p:sp>
      <p:sp>
        <p:nvSpPr>
          <p:cNvPr id="92" name="TextBox 91"/>
          <p:cNvSpPr txBox="1"/>
          <p:nvPr/>
        </p:nvSpPr>
        <p:spPr>
          <a:xfrm>
            <a:off x="2971800" y="4071228"/>
            <a:ext cx="1066800" cy="369332"/>
          </a:xfrm>
          <a:prstGeom prst="rect">
            <a:avLst/>
          </a:prstGeom>
          <a:noFill/>
        </p:spPr>
        <p:txBody>
          <a:bodyPr wrap="square" rtlCol="0">
            <a:spAutoFit/>
          </a:bodyPr>
          <a:lstStyle/>
          <a:p>
            <a:r>
              <a:rPr lang="en-GB" dirty="0">
                <a:latin typeface="Consolas" pitchFamily="49" charset="0"/>
                <a:cs typeface="Consolas" pitchFamily="49" charset="0"/>
              </a:rPr>
              <a:t>R15(PC)</a:t>
            </a:r>
          </a:p>
        </p:txBody>
      </p:sp>
      <p:sp>
        <p:nvSpPr>
          <p:cNvPr id="93" name="Rectangle 92"/>
          <p:cNvSpPr/>
          <p:nvPr/>
        </p:nvSpPr>
        <p:spPr>
          <a:xfrm>
            <a:off x="4042048" y="4812268"/>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Consolas" pitchFamily="49" charset="0"/>
                <a:cs typeface="Consolas" pitchFamily="49" charset="0"/>
              </a:rPr>
              <a:t>0x21000000</a:t>
            </a:r>
            <a:endParaRPr lang="en-GB" dirty="0">
              <a:solidFill>
                <a:schemeClr val="tx1"/>
              </a:solidFill>
              <a:latin typeface="Consolas" pitchFamily="49" charset="0"/>
              <a:cs typeface="Consolas" pitchFamily="49" charset="0"/>
            </a:endParaRPr>
          </a:p>
        </p:txBody>
      </p:sp>
      <p:sp>
        <p:nvSpPr>
          <p:cNvPr id="94" name="TextBox 93"/>
          <p:cNvSpPr txBox="1"/>
          <p:nvPr/>
        </p:nvSpPr>
        <p:spPr>
          <a:xfrm>
            <a:off x="3276600" y="4812268"/>
            <a:ext cx="762000" cy="369332"/>
          </a:xfrm>
          <a:prstGeom prst="rect">
            <a:avLst/>
          </a:prstGeom>
          <a:noFill/>
        </p:spPr>
        <p:txBody>
          <a:bodyPr wrap="square" rtlCol="0">
            <a:spAutoFit/>
          </a:bodyPr>
          <a:lstStyle/>
          <a:p>
            <a:pPr algn="r"/>
            <a:r>
              <a:rPr lang="en-GB" dirty="0" err="1">
                <a:latin typeface="Consolas" pitchFamily="49" charset="0"/>
                <a:cs typeface="Consolas" pitchFamily="49" charset="0"/>
              </a:rPr>
              <a:t>xPSR</a:t>
            </a:r>
            <a:endParaRPr lang="en-GB" dirty="0">
              <a:latin typeface="Consolas" pitchFamily="49" charset="0"/>
              <a:cs typeface="Consolas" pitchFamily="49" charset="0"/>
            </a:endParaRPr>
          </a:p>
        </p:txBody>
      </p:sp>
      <p:sp>
        <p:nvSpPr>
          <p:cNvPr id="95" name="Rectangle 94"/>
          <p:cNvSpPr/>
          <p:nvPr/>
        </p:nvSpPr>
        <p:spPr>
          <a:xfrm>
            <a:off x="4042048" y="5269468"/>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00FF"/>
                </a:solidFill>
                <a:latin typeface="Consolas" pitchFamily="49" charset="0"/>
                <a:cs typeface="Consolas" pitchFamily="49" charset="0"/>
              </a:rPr>
              <a:t>0x200001E0</a:t>
            </a:r>
            <a:endParaRPr lang="en-GB" dirty="0">
              <a:solidFill>
                <a:srgbClr val="0000FF"/>
              </a:solidFill>
              <a:latin typeface="Consolas" pitchFamily="49" charset="0"/>
              <a:cs typeface="Consolas" pitchFamily="49" charset="0"/>
            </a:endParaRPr>
          </a:p>
        </p:txBody>
      </p:sp>
      <p:sp>
        <p:nvSpPr>
          <p:cNvPr id="96" name="TextBox 95"/>
          <p:cNvSpPr txBox="1"/>
          <p:nvPr/>
        </p:nvSpPr>
        <p:spPr>
          <a:xfrm>
            <a:off x="3276600" y="5269468"/>
            <a:ext cx="762000" cy="369332"/>
          </a:xfrm>
          <a:prstGeom prst="rect">
            <a:avLst/>
          </a:prstGeom>
          <a:noFill/>
        </p:spPr>
        <p:txBody>
          <a:bodyPr wrap="square" rtlCol="0">
            <a:spAutoFit/>
          </a:bodyPr>
          <a:lstStyle/>
          <a:p>
            <a:pPr algn="r"/>
            <a:r>
              <a:rPr lang="en-GB" dirty="0">
                <a:latin typeface="Consolas" pitchFamily="49" charset="0"/>
                <a:cs typeface="Consolas" pitchFamily="49" charset="0"/>
              </a:rPr>
              <a:t>MSP</a:t>
            </a:r>
          </a:p>
        </p:txBody>
      </p:sp>
      <p:sp>
        <p:nvSpPr>
          <p:cNvPr id="97" name="Rectangle 96"/>
          <p:cNvSpPr/>
          <p:nvPr/>
        </p:nvSpPr>
        <p:spPr>
          <a:xfrm>
            <a:off x="4042048" y="5726668"/>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Consolas" pitchFamily="49" charset="0"/>
                <a:cs typeface="Consolas" pitchFamily="49" charset="0"/>
              </a:rPr>
              <a:t>0x00000000</a:t>
            </a:r>
            <a:endParaRPr lang="en-GB" dirty="0">
              <a:solidFill>
                <a:schemeClr val="tx1"/>
              </a:solidFill>
              <a:latin typeface="Consolas" pitchFamily="49" charset="0"/>
              <a:cs typeface="Consolas" pitchFamily="49" charset="0"/>
            </a:endParaRPr>
          </a:p>
        </p:txBody>
      </p:sp>
      <p:sp>
        <p:nvSpPr>
          <p:cNvPr id="98" name="TextBox 97"/>
          <p:cNvSpPr txBox="1"/>
          <p:nvPr/>
        </p:nvSpPr>
        <p:spPr>
          <a:xfrm>
            <a:off x="3276600" y="5726668"/>
            <a:ext cx="762000" cy="369332"/>
          </a:xfrm>
          <a:prstGeom prst="rect">
            <a:avLst/>
          </a:prstGeom>
          <a:noFill/>
        </p:spPr>
        <p:txBody>
          <a:bodyPr wrap="square" rtlCol="0">
            <a:spAutoFit/>
          </a:bodyPr>
          <a:lstStyle/>
          <a:p>
            <a:pPr algn="r"/>
            <a:r>
              <a:rPr lang="en-GB" dirty="0">
                <a:latin typeface="Consolas" pitchFamily="49" charset="0"/>
                <a:cs typeface="Consolas" pitchFamily="49" charset="0"/>
              </a:rPr>
              <a:t>PSP</a:t>
            </a:r>
          </a:p>
        </p:txBody>
      </p:sp>
      <p:sp>
        <p:nvSpPr>
          <p:cNvPr id="99" name="Rectangle 98"/>
          <p:cNvSpPr/>
          <p:nvPr/>
        </p:nvSpPr>
        <p:spPr>
          <a:xfrm>
            <a:off x="4042048" y="2659618"/>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Consolas" pitchFamily="49" charset="0"/>
                <a:cs typeface="Consolas" pitchFamily="49" charset="0"/>
              </a:rPr>
              <a:t>4</a:t>
            </a:r>
          </a:p>
        </p:txBody>
      </p:sp>
      <p:sp>
        <p:nvSpPr>
          <p:cNvPr id="100" name="TextBox 99"/>
          <p:cNvSpPr txBox="1"/>
          <p:nvPr/>
        </p:nvSpPr>
        <p:spPr>
          <a:xfrm>
            <a:off x="3618384" y="2659618"/>
            <a:ext cx="576064" cy="369332"/>
          </a:xfrm>
          <a:prstGeom prst="rect">
            <a:avLst/>
          </a:prstGeom>
          <a:noFill/>
        </p:spPr>
        <p:txBody>
          <a:bodyPr wrap="square" rtlCol="0">
            <a:spAutoFit/>
          </a:bodyPr>
          <a:lstStyle/>
          <a:p>
            <a:r>
              <a:rPr lang="en-GB" dirty="0">
                <a:latin typeface="Consolas" pitchFamily="49" charset="0"/>
                <a:cs typeface="Consolas" pitchFamily="49" charset="0"/>
              </a:rPr>
              <a:t>R4</a:t>
            </a:r>
          </a:p>
        </p:txBody>
      </p:sp>
      <p:sp>
        <p:nvSpPr>
          <p:cNvPr id="101" name="Rectangle 100"/>
          <p:cNvSpPr/>
          <p:nvPr/>
        </p:nvSpPr>
        <p:spPr>
          <a:xfrm>
            <a:off x="6226175" y="586931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solidFill>
                <a:schemeClr val="tx1"/>
              </a:solidFill>
            </a:endParaRPr>
          </a:p>
        </p:txBody>
      </p:sp>
      <p:sp>
        <p:nvSpPr>
          <p:cNvPr id="102" name="TextBox 101"/>
          <p:cNvSpPr txBox="1"/>
          <p:nvPr/>
        </p:nvSpPr>
        <p:spPr>
          <a:xfrm>
            <a:off x="7522319" y="5869310"/>
            <a:ext cx="1368152" cy="338554"/>
          </a:xfrm>
          <a:prstGeom prst="rect">
            <a:avLst/>
          </a:prstGeom>
          <a:noFill/>
        </p:spPr>
        <p:txBody>
          <a:bodyPr wrap="square" rtlCol="0">
            <a:spAutoFit/>
          </a:bodyPr>
          <a:lstStyle/>
          <a:p>
            <a:pPr algn="ctr"/>
            <a:r>
              <a:rPr lang="en-GB" sz="1600" dirty="0">
                <a:latin typeface="Consolas"/>
                <a:cs typeface="Consolas"/>
              </a:rPr>
              <a:t>0x200001CF</a:t>
            </a:r>
          </a:p>
        </p:txBody>
      </p:sp>
      <p:sp>
        <p:nvSpPr>
          <p:cNvPr id="103" name="Rectangle 102"/>
          <p:cNvSpPr/>
          <p:nvPr/>
        </p:nvSpPr>
        <p:spPr>
          <a:xfrm>
            <a:off x="6229350" y="51435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solidFill>
                <a:schemeClr val="tx1"/>
              </a:solidFill>
            </a:endParaRPr>
          </a:p>
        </p:txBody>
      </p:sp>
      <p:cxnSp>
        <p:nvCxnSpPr>
          <p:cNvPr id="104" name="Straight Connector 103"/>
          <p:cNvCxnSpPr>
            <a:endCxn id="30" idx="1"/>
          </p:cNvCxnSpPr>
          <p:nvPr/>
        </p:nvCxnSpPr>
        <p:spPr>
          <a:xfrm rot="5400000" flipH="1" flipV="1">
            <a:off x="5263102" y="4478138"/>
            <a:ext cx="1196000" cy="734164"/>
          </a:xfrm>
          <a:prstGeom prst="line">
            <a:avLst/>
          </a:prstGeom>
          <a:ln>
            <a:solidFill>
              <a:srgbClr val="3366FF"/>
            </a:solidFill>
            <a:tailEnd type="arrow" w="lg"/>
          </a:ln>
        </p:spPr>
        <p:style>
          <a:lnRef idx="2">
            <a:schemeClr val="accent1"/>
          </a:lnRef>
          <a:fillRef idx="0">
            <a:schemeClr val="accent1"/>
          </a:fillRef>
          <a:effectRef idx="1">
            <a:schemeClr val="accent1"/>
          </a:effectRef>
          <a:fontRef idx="minor">
            <a:schemeClr val="tx1"/>
          </a:fontRef>
        </p:style>
      </p:cxnSp>
      <p:sp>
        <p:nvSpPr>
          <p:cNvPr id="123" name="Content Placeholder 3"/>
          <p:cNvSpPr>
            <a:spLocks noGrp="1"/>
          </p:cNvSpPr>
          <p:nvPr>
            <p:ph sz="half" idx="1"/>
          </p:nvPr>
        </p:nvSpPr>
        <p:spPr>
          <a:xfrm>
            <a:off x="63500" y="1295400"/>
            <a:ext cx="2971800" cy="4953000"/>
          </a:xfrm>
        </p:spPr>
        <p:style>
          <a:lnRef idx="2">
            <a:schemeClr val="accent1"/>
          </a:lnRef>
          <a:fillRef idx="1">
            <a:schemeClr val="lt1"/>
          </a:fillRef>
          <a:effectRef idx="0">
            <a:schemeClr val="accent1"/>
          </a:effectRef>
          <a:fontRef idx="minor">
            <a:schemeClr val="dk1"/>
          </a:fontRef>
        </p:style>
        <p:txBody>
          <a:bodyPr>
            <a:noAutofit/>
          </a:bodyPr>
          <a:lstStyle/>
          <a:p>
            <a:pPr>
              <a:buNone/>
            </a:pPr>
            <a:r>
              <a:rPr lang="en-GB" sz="1500" b="1" dirty="0">
                <a:solidFill>
                  <a:srgbClr val="000000"/>
                </a:solidFill>
                <a:latin typeface="Courier New" pitchFamily="49" charset="0"/>
                <a:cs typeface="Courier New" pitchFamily="49" charset="0"/>
              </a:rPr>
              <a:t>__main PROC</a:t>
            </a:r>
          </a:p>
          <a:p>
            <a:pPr>
              <a:buNone/>
            </a:pPr>
            <a:r>
              <a:rPr lang="en-GB" sz="1500" b="1" dirty="0">
                <a:solidFill>
                  <a:srgbClr val="000000"/>
                </a:solidFill>
                <a:latin typeface="Courier New" pitchFamily="49" charset="0"/>
                <a:cs typeface="Courier New" pitchFamily="49" charset="0"/>
              </a:rPr>
              <a:t>  …</a:t>
            </a:r>
          </a:p>
          <a:p>
            <a:pPr>
              <a:buNone/>
            </a:pPr>
            <a:r>
              <a:rPr lang="en-GB" sz="1500" b="1" dirty="0">
                <a:solidFill>
                  <a:srgbClr val="FF0000"/>
                </a:solidFill>
                <a:latin typeface="Courier New" pitchFamily="49" charset="0"/>
                <a:cs typeface="Courier New" pitchFamily="49" charset="0"/>
              </a:rPr>
              <a:t>  MOV r3,#0</a:t>
            </a:r>
          </a:p>
          <a:p>
            <a:pPr>
              <a:buNone/>
            </a:pPr>
            <a:r>
              <a:rPr lang="en-GB" sz="1500" b="1" dirty="0">
                <a:solidFill>
                  <a:srgbClr val="000000"/>
                </a:solidFill>
                <a:latin typeface="Courier New" pitchFamily="49" charset="0"/>
                <a:cs typeface="Courier New" pitchFamily="49" charset="0"/>
              </a:rPr>
              <a:t>  …</a:t>
            </a:r>
          </a:p>
          <a:p>
            <a:pPr>
              <a:buNone/>
            </a:pPr>
            <a:r>
              <a:rPr lang="en-GB" sz="1500" b="1" dirty="0">
                <a:solidFill>
                  <a:srgbClr val="000000"/>
                </a:solidFill>
                <a:latin typeface="Courier New" pitchFamily="49" charset="0"/>
                <a:cs typeface="Courier New" pitchFamily="49" charset="0"/>
              </a:rPr>
              <a:t>  ENDP</a:t>
            </a:r>
          </a:p>
          <a:p>
            <a:pPr>
              <a:buNone/>
            </a:pPr>
            <a:endParaRPr lang="en-GB" sz="1500" b="1" dirty="0">
              <a:solidFill>
                <a:srgbClr val="000000"/>
              </a:solidFill>
              <a:latin typeface="Courier New" pitchFamily="49" charset="0"/>
              <a:cs typeface="Courier New" pitchFamily="49" charset="0"/>
            </a:endParaRPr>
          </a:p>
          <a:p>
            <a:pPr>
              <a:buNone/>
            </a:pPr>
            <a:r>
              <a:rPr lang="en-US" sz="1500" b="1" dirty="0" err="1">
                <a:solidFill>
                  <a:srgbClr val="3366FF"/>
                </a:solidFill>
                <a:latin typeface="Courier New" pitchFamily="49" charset="0"/>
                <a:cs typeface="Courier New" pitchFamily="49" charset="0"/>
              </a:rPr>
              <a:t>SysTick_Handler</a:t>
            </a:r>
            <a:r>
              <a:rPr lang="en-US" sz="1500" b="1" dirty="0">
                <a:solidFill>
                  <a:srgbClr val="000000"/>
                </a:solidFill>
                <a:latin typeface="Courier New" pitchFamily="49" charset="0"/>
                <a:cs typeface="Courier New" pitchFamily="49" charset="0"/>
              </a:rPr>
              <a:t> PROC</a:t>
            </a:r>
          </a:p>
          <a:p>
            <a:pPr>
              <a:buNone/>
            </a:pPr>
            <a:r>
              <a:rPr lang="en-US" sz="1500" b="1" dirty="0">
                <a:solidFill>
                  <a:srgbClr val="000000"/>
                </a:solidFill>
                <a:latin typeface="Courier New" pitchFamily="49" charset="0"/>
                <a:cs typeface="Courier New" pitchFamily="49" charset="0"/>
              </a:rPr>
              <a:t>  EXPORT </a:t>
            </a:r>
            <a:r>
              <a:rPr lang="en-US" sz="1500" b="1" dirty="0" err="1">
                <a:solidFill>
                  <a:srgbClr val="000000"/>
                </a:solidFill>
                <a:latin typeface="Courier New" pitchFamily="49" charset="0"/>
                <a:cs typeface="Courier New" pitchFamily="49" charset="0"/>
              </a:rPr>
              <a:t>SysTick_Handler</a:t>
            </a:r>
            <a:endParaRPr lang="en-US" sz="1500" b="1" dirty="0">
              <a:solidFill>
                <a:srgbClr val="000000"/>
              </a:solidFill>
              <a:latin typeface="Courier New" pitchFamily="49" charset="0"/>
              <a:cs typeface="Courier New" pitchFamily="49" charset="0"/>
            </a:endParaRPr>
          </a:p>
          <a:p>
            <a:pPr>
              <a:buNone/>
            </a:pPr>
            <a:r>
              <a:rPr lang="en-US" sz="1500" b="1" dirty="0">
                <a:solidFill>
                  <a:srgbClr val="000000"/>
                </a:solidFill>
                <a:latin typeface="Courier New" pitchFamily="49" charset="0"/>
                <a:cs typeface="Courier New" pitchFamily="49" charset="0"/>
              </a:rPr>
              <a:t>  ADD r4, #1</a:t>
            </a:r>
          </a:p>
          <a:p>
            <a:pPr>
              <a:buNone/>
            </a:pPr>
            <a:r>
              <a:rPr lang="en-US" sz="1500" b="1" dirty="0">
                <a:solidFill>
                  <a:srgbClr val="FF0000"/>
                </a:solidFill>
                <a:latin typeface="Courier New" pitchFamily="49" charset="0"/>
                <a:cs typeface="Courier New" pitchFamily="49" charset="0"/>
              </a:rPr>
              <a:t>  BL  sine</a:t>
            </a:r>
          </a:p>
          <a:p>
            <a:pPr>
              <a:buNone/>
            </a:pPr>
            <a:r>
              <a:rPr lang="en-US" sz="1500" b="1" dirty="0">
                <a:solidFill>
                  <a:srgbClr val="000000"/>
                </a:solidFill>
                <a:latin typeface="Courier New" pitchFamily="49" charset="0"/>
                <a:cs typeface="Courier New" pitchFamily="49" charset="0"/>
              </a:rPr>
              <a:t>  BX  </a:t>
            </a:r>
            <a:r>
              <a:rPr lang="en-US" sz="1500" b="1" dirty="0" err="1">
                <a:solidFill>
                  <a:srgbClr val="000000"/>
                </a:solidFill>
                <a:latin typeface="Courier New" pitchFamily="49" charset="0"/>
                <a:cs typeface="Courier New" pitchFamily="49" charset="0"/>
              </a:rPr>
              <a:t>lr</a:t>
            </a:r>
            <a:endParaRPr lang="en-US" sz="1500" b="1" dirty="0">
              <a:solidFill>
                <a:srgbClr val="000000"/>
              </a:solidFill>
              <a:latin typeface="Courier New" pitchFamily="49" charset="0"/>
              <a:cs typeface="Courier New" pitchFamily="49" charset="0"/>
            </a:endParaRPr>
          </a:p>
          <a:p>
            <a:pPr>
              <a:buNone/>
            </a:pPr>
            <a:r>
              <a:rPr lang="en-US" sz="1500" b="1" dirty="0">
                <a:solidFill>
                  <a:srgbClr val="000000"/>
                </a:solidFill>
                <a:latin typeface="Courier New" pitchFamily="49" charset="0"/>
                <a:cs typeface="Courier New" pitchFamily="49" charset="0"/>
              </a:rPr>
              <a:t>  ENDP</a:t>
            </a:r>
            <a:endParaRPr lang="en-GB" sz="1500" b="1" dirty="0">
              <a:solidFill>
                <a:srgbClr val="000000"/>
              </a:solidFill>
              <a:latin typeface="Courier New" pitchFamily="49" charset="0"/>
              <a:cs typeface="Courier New" pitchFamily="49" charset="0"/>
            </a:endParaRPr>
          </a:p>
          <a:p>
            <a:pPr>
              <a:buNone/>
            </a:pPr>
            <a:r>
              <a:rPr lang="en-GB" sz="1500" b="1" dirty="0">
                <a:solidFill>
                  <a:srgbClr val="000000"/>
                </a:solidFill>
                <a:latin typeface="Courier New" pitchFamily="49" charset="0"/>
                <a:cs typeface="Courier New" pitchFamily="49" charset="0"/>
              </a:rPr>
              <a:t>  </a:t>
            </a:r>
          </a:p>
        </p:txBody>
      </p:sp>
      <p:cxnSp>
        <p:nvCxnSpPr>
          <p:cNvPr id="124" name="Straight Connector 123"/>
          <p:cNvCxnSpPr>
            <a:cxnSpLocks/>
          </p:cNvCxnSpPr>
          <p:nvPr/>
        </p:nvCxnSpPr>
        <p:spPr>
          <a:xfrm rot="10800000" flipV="1">
            <a:off x="1295400" y="1752600"/>
            <a:ext cx="304800" cy="228600"/>
          </a:xfrm>
          <a:prstGeom prst="line">
            <a:avLst/>
          </a:prstGeom>
          <a:ln>
            <a:solidFill>
              <a:srgbClr val="FF0000"/>
            </a:solidFill>
            <a:tailEnd type="arrow" w="lg"/>
          </a:ln>
        </p:spPr>
        <p:style>
          <a:lnRef idx="2">
            <a:schemeClr val="accent1"/>
          </a:lnRef>
          <a:fillRef idx="0">
            <a:schemeClr val="accent1"/>
          </a:fillRef>
          <a:effectRef idx="1">
            <a:schemeClr val="accent1"/>
          </a:effectRef>
          <a:fontRef idx="minor">
            <a:schemeClr val="tx1"/>
          </a:fontRef>
        </p:style>
      </p:cxnSp>
      <p:sp>
        <p:nvSpPr>
          <p:cNvPr id="125" name="TextBox 124"/>
          <p:cNvSpPr txBox="1"/>
          <p:nvPr/>
        </p:nvSpPr>
        <p:spPr>
          <a:xfrm>
            <a:off x="1143000" y="1490246"/>
            <a:ext cx="2057400" cy="338554"/>
          </a:xfrm>
          <a:prstGeom prst="rect">
            <a:avLst/>
          </a:prstGeom>
          <a:noFill/>
        </p:spPr>
        <p:txBody>
          <a:bodyPr wrap="square" rtlCol="0">
            <a:spAutoFit/>
          </a:bodyPr>
          <a:lstStyle/>
          <a:p>
            <a:r>
              <a:rPr lang="en-US" sz="1600" dirty="0" err="1">
                <a:solidFill>
                  <a:srgbClr val="FF0000"/>
                </a:solidFill>
              </a:rPr>
              <a:t>addr</a:t>
            </a:r>
            <a:r>
              <a:rPr lang="en-US" sz="1600" dirty="0">
                <a:solidFill>
                  <a:srgbClr val="FF0000"/>
                </a:solidFill>
              </a:rPr>
              <a:t> = </a:t>
            </a:r>
            <a:r>
              <a:rPr lang="en-US" sz="1600" dirty="0">
                <a:solidFill>
                  <a:srgbClr val="FF0000"/>
                </a:solidFill>
                <a:latin typeface="Consolas"/>
                <a:cs typeface="Consolas"/>
              </a:rPr>
              <a:t>0x08000044</a:t>
            </a:r>
          </a:p>
        </p:txBody>
      </p:sp>
      <p:cxnSp>
        <p:nvCxnSpPr>
          <p:cNvPr id="126" name="Straight Connector 125"/>
          <p:cNvCxnSpPr>
            <a:cxnSpLocks/>
          </p:cNvCxnSpPr>
          <p:nvPr/>
        </p:nvCxnSpPr>
        <p:spPr>
          <a:xfrm rot="5400000">
            <a:off x="824498" y="2894597"/>
            <a:ext cx="306805" cy="304800"/>
          </a:xfrm>
          <a:prstGeom prst="line">
            <a:avLst/>
          </a:prstGeom>
          <a:ln>
            <a:solidFill>
              <a:srgbClr val="0000FF"/>
            </a:solidFill>
            <a:tailEnd type="arrow" w="lg"/>
          </a:ln>
        </p:spPr>
        <p:style>
          <a:lnRef idx="2">
            <a:schemeClr val="accent1"/>
          </a:lnRef>
          <a:fillRef idx="0">
            <a:schemeClr val="accent1"/>
          </a:fillRef>
          <a:effectRef idx="1">
            <a:schemeClr val="accent1"/>
          </a:effectRef>
          <a:fontRef idx="minor">
            <a:schemeClr val="tx1"/>
          </a:fontRef>
        </p:style>
      </p:cxnSp>
      <p:sp>
        <p:nvSpPr>
          <p:cNvPr id="127" name="TextBox 126"/>
          <p:cNvSpPr txBox="1"/>
          <p:nvPr/>
        </p:nvSpPr>
        <p:spPr>
          <a:xfrm>
            <a:off x="1143000" y="2709446"/>
            <a:ext cx="2120900" cy="338554"/>
          </a:xfrm>
          <a:prstGeom prst="rect">
            <a:avLst/>
          </a:prstGeom>
          <a:noFill/>
        </p:spPr>
        <p:txBody>
          <a:bodyPr wrap="square" rtlCol="0">
            <a:spAutoFit/>
          </a:bodyPr>
          <a:lstStyle/>
          <a:p>
            <a:r>
              <a:rPr lang="en-US" sz="1600" dirty="0" err="1">
                <a:solidFill>
                  <a:srgbClr val="3366FF"/>
                </a:solidFill>
              </a:rPr>
              <a:t>addr</a:t>
            </a:r>
            <a:r>
              <a:rPr lang="en-US" sz="1600" dirty="0">
                <a:solidFill>
                  <a:srgbClr val="3366FF"/>
                </a:solidFill>
              </a:rPr>
              <a:t> = </a:t>
            </a:r>
            <a:r>
              <a:rPr lang="en-US" sz="1600" dirty="0">
                <a:solidFill>
                  <a:srgbClr val="3366FF"/>
                </a:solidFill>
                <a:latin typeface="Consolas"/>
                <a:cs typeface="Consolas"/>
              </a:rPr>
              <a:t>0x0800001C</a:t>
            </a:r>
          </a:p>
        </p:txBody>
      </p:sp>
      <p:sp>
        <p:nvSpPr>
          <p:cNvPr id="129" name="TextBox 128"/>
          <p:cNvSpPr txBox="1"/>
          <p:nvPr/>
        </p:nvSpPr>
        <p:spPr>
          <a:xfrm>
            <a:off x="6248400" y="6183868"/>
            <a:ext cx="1219200" cy="369332"/>
          </a:xfrm>
          <a:prstGeom prst="rect">
            <a:avLst/>
          </a:prstGeom>
          <a:noFill/>
        </p:spPr>
        <p:txBody>
          <a:bodyPr wrap="square" rtlCol="0">
            <a:spAutoFit/>
          </a:bodyPr>
          <a:lstStyle/>
          <a:p>
            <a:pPr algn="ctr"/>
            <a:r>
              <a:rPr lang="en-GB" dirty="0">
                <a:latin typeface="Consolas" pitchFamily="49" charset="0"/>
                <a:cs typeface="Consolas" pitchFamily="49" charset="0"/>
              </a:rPr>
              <a:t>Memory</a:t>
            </a:r>
          </a:p>
        </p:txBody>
      </p:sp>
      <p:sp>
        <p:nvSpPr>
          <p:cNvPr id="130" name="TextBox 129"/>
          <p:cNvSpPr txBox="1"/>
          <p:nvPr/>
        </p:nvSpPr>
        <p:spPr>
          <a:xfrm>
            <a:off x="5486400" y="1536700"/>
            <a:ext cx="762000" cy="369332"/>
          </a:xfrm>
          <a:prstGeom prst="rect">
            <a:avLst/>
          </a:prstGeom>
          <a:noFill/>
        </p:spPr>
        <p:txBody>
          <a:bodyPr wrap="square" rtlCol="0">
            <a:spAutoFit/>
          </a:bodyPr>
          <a:lstStyle/>
          <a:p>
            <a:pPr algn="r"/>
            <a:r>
              <a:rPr lang="en-GB" dirty="0" err="1">
                <a:solidFill>
                  <a:srgbClr val="FF0000"/>
                </a:solidFill>
                <a:latin typeface="Consolas" pitchFamily="49" charset="0"/>
                <a:cs typeface="Consolas" pitchFamily="49" charset="0"/>
              </a:rPr>
              <a:t>xPSR</a:t>
            </a:r>
            <a:endParaRPr lang="en-GB" dirty="0">
              <a:solidFill>
                <a:srgbClr val="FF0000"/>
              </a:solidFill>
              <a:latin typeface="Consolas" pitchFamily="49" charset="0"/>
              <a:cs typeface="Consolas" pitchFamily="49" charset="0"/>
            </a:endParaRPr>
          </a:p>
        </p:txBody>
      </p:sp>
      <p:sp>
        <p:nvSpPr>
          <p:cNvPr id="131" name="TextBox 130"/>
          <p:cNvSpPr txBox="1"/>
          <p:nvPr/>
        </p:nvSpPr>
        <p:spPr>
          <a:xfrm>
            <a:off x="5486400" y="1916668"/>
            <a:ext cx="762000" cy="369332"/>
          </a:xfrm>
          <a:prstGeom prst="rect">
            <a:avLst/>
          </a:prstGeom>
          <a:noFill/>
        </p:spPr>
        <p:txBody>
          <a:bodyPr wrap="square" rtlCol="0">
            <a:spAutoFit/>
          </a:bodyPr>
          <a:lstStyle/>
          <a:p>
            <a:pPr algn="r"/>
            <a:r>
              <a:rPr lang="en-GB" dirty="0">
                <a:solidFill>
                  <a:srgbClr val="FF0000"/>
                </a:solidFill>
                <a:latin typeface="Consolas" pitchFamily="49" charset="0"/>
                <a:cs typeface="Consolas" pitchFamily="49" charset="0"/>
              </a:rPr>
              <a:t>PC</a:t>
            </a:r>
          </a:p>
        </p:txBody>
      </p:sp>
      <p:sp>
        <p:nvSpPr>
          <p:cNvPr id="132" name="TextBox 131"/>
          <p:cNvSpPr txBox="1"/>
          <p:nvPr/>
        </p:nvSpPr>
        <p:spPr>
          <a:xfrm>
            <a:off x="5486400" y="2272268"/>
            <a:ext cx="762000" cy="369332"/>
          </a:xfrm>
          <a:prstGeom prst="rect">
            <a:avLst/>
          </a:prstGeom>
          <a:noFill/>
        </p:spPr>
        <p:txBody>
          <a:bodyPr wrap="square" rtlCol="0">
            <a:spAutoFit/>
          </a:bodyPr>
          <a:lstStyle/>
          <a:p>
            <a:pPr algn="r"/>
            <a:r>
              <a:rPr lang="en-GB" dirty="0">
                <a:solidFill>
                  <a:srgbClr val="FF0000"/>
                </a:solidFill>
                <a:latin typeface="Consolas" pitchFamily="49" charset="0"/>
                <a:cs typeface="Consolas" pitchFamily="49" charset="0"/>
              </a:rPr>
              <a:t>SP</a:t>
            </a:r>
          </a:p>
        </p:txBody>
      </p:sp>
      <p:sp>
        <p:nvSpPr>
          <p:cNvPr id="133" name="TextBox 132"/>
          <p:cNvSpPr txBox="1"/>
          <p:nvPr/>
        </p:nvSpPr>
        <p:spPr>
          <a:xfrm>
            <a:off x="5486400" y="2602468"/>
            <a:ext cx="762000" cy="369332"/>
          </a:xfrm>
          <a:prstGeom prst="rect">
            <a:avLst/>
          </a:prstGeom>
          <a:noFill/>
        </p:spPr>
        <p:txBody>
          <a:bodyPr wrap="square" rtlCol="0">
            <a:spAutoFit/>
          </a:bodyPr>
          <a:lstStyle/>
          <a:p>
            <a:pPr algn="r"/>
            <a:r>
              <a:rPr lang="en-GB" dirty="0">
                <a:solidFill>
                  <a:srgbClr val="FF0000"/>
                </a:solidFill>
                <a:latin typeface="Consolas" pitchFamily="49" charset="0"/>
                <a:cs typeface="Consolas" pitchFamily="49" charset="0"/>
              </a:rPr>
              <a:t>LR</a:t>
            </a:r>
          </a:p>
        </p:txBody>
      </p:sp>
      <p:sp>
        <p:nvSpPr>
          <p:cNvPr id="134" name="TextBox 133"/>
          <p:cNvSpPr txBox="1"/>
          <p:nvPr/>
        </p:nvSpPr>
        <p:spPr>
          <a:xfrm>
            <a:off x="5486400" y="2983468"/>
            <a:ext cx="762000" cy="369332"/>
          </a:xfrm>
          <a:prstGeom prst="rect">
            <a:avLst/>
          </a:prstGeom>
          <a:noFill/>
        </p:spPr>
        <p:txBody>
          <a:bodyPr wrap="square" rtlCol="0">
            <a:spAutoFit/>
          </a:bodyPr>
          <a:lstStyle/>
          <a:p>
            <a:pPr algn="r"/>
            <a:r>
              <a:rPr lang="en-GB" dirty="0">
                <a:solidFill>
                  <a:srgbClr val="FF0000"/>
                </a:solidFill>
                <a:latin typeface="Consolas" pitchFamily="49" charset="0"/>
                <a:cs typeface="Consolas" pitchFamily="49" charset="0"/>
              </a:rPr>
              <a:t>R3</a:t>
            </a:r>
          </a:p>
        </p:txBody>
      </p:sp>
      <p:sp>
        <p:nvSpPr>
          <p:cNvPr id="135" name="TextBox 134"/>
          <p:cNvSpPr txBox="1"/>
          <p:nvPr/>
        </p:nvSpPr>
        <p:spPr>
          <a:xfrm>
            <a:off x="5486400" y="3364468"/>
            <a:ext cx="762000" cy="369332"/>
          </a:xfrm>
          <a:prstGeom prst="rect">
            <a:avLst/>
          </a:prstGeom>
          <a:noFill/>
        </p:spPr>
        <p:txBody>
          <a:bodyPr wrap="square" rtlCol="0">
            <a:spAutoFit/>
          </a:bodyPr>
          <a:lstStyle/>
          <a:p>
            <a:pPr algn="r"/>
            <a:r>
              <a:rPr lang="en-GB" dirty="0">
                <a:solidFill>
                  <a:srgbClr val="FF0000"/>
                </a:solidFill>
                <a:latin typeface="Consolas" pitchFamily="49" charset="0"/>
                <a:cs typeface="Consolas" pitchFamily="49" charset="0"/>
              </a:rPr>
              <a:t>R2</a:t>
            </a:r>
          </a:p>
        </p:txBody>
      </p:sp>
      <p:sp>
        <p:nvSpPr>
          <p:cNvPr id="136" name="TextBox 135"/>
          <p:cNvSpPr txBox="1"/>
          <p:nvPr/>
        </p:nvSpPr>
        <p:spPr>
          <a:xfrm>
            <a:off x="5486400" y="3745468"/>
            <a:ext cx="762000" cy="369332"/>
          </a:xfrm>
          <a:prstGeom prst="rect">
            <a:avLst/>
          </a:prstGeom>
          <a:noFill/>
        </p:spPr>
        <p:txBody>
          <a:bodyPr wrap="square" rtlCol="0">
            <a:spAutoFit/>
          </a:bodyPr>
          <a:lstStyle/>
          <a:p>
            <a:pPr algn="r"/>
            <a:r>
              <a:rPr lang="en-GB" dirty="0">
                <a:solidFill>
                  <a:srgbClr val="FF0000"/>
                </a:solidFill>
                <a:latin typeface="Consolas" pitchFamily="49" charset="0"/>
                <a:cs typeface="Consolas" pitchFamily="49" charset="0"/>
              </a:rPr>
              <a:t>R1</a:t>
            </a:r>
          </a:p>
        </p:txBody>
      </p:sp>
      <p:sp>
        <p:nvSpPr>
          <p:cNvPr id="137" name="TextBox 136"/>
          <p:cNvSpPr txBox="1"/>
          <p:nvPr/>
        </p:nvSpPr>
        <p:spPr>
          <a:xfrm>
            <a:off x="5486400" y="4038600"/>
            <a:ext cx="762000" cy="369332"/>
          </a:xfrm>
          <a:prstGeom prst="rect">
            <a:avLst/>
          </a:prstGeom>
          <a:noFill/>
        </p:spPr>
        <p:txBody>
          <a:bodyPr wrap="square" rtlCol="0">
            <a:spAutoFit/>
          </a:bodyPr>
          <a:lstStyle/>
          <a:p>
            <a:pPr algn="r"/>
            <a:r>
              <a:rPr lang="en-GB" dirty="0">
                <a:solidFill>
                  <a:srgbClr val="FF0000"/>
                </a:solidFill>
                <a:latin typeface="Consolas" pitchFamily="49" charset="0"/>
                <a:cs typeface="Consolas" pitchFamily="49" charset="0"/>
              </a:rPr>
              <a:t>R0</a:t>
            </a:r>
          </a:p>
        </p:txBody>
      </p:sp>
      <p:sp>
        <p:nvSpPr>
          <p:cNvPr id="138" name="TextBox 137"/>
          <p:cNvSpPr txBox="1"/>
          <p:nvPr/>
        </p:nvSpPr>
        <p:spPr>
          <a:xfrm>
            <a:off x="5410200" y="457200"/>
            <a:ext cx="2819400" cy="584776"/>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pPr algn="ctr"/>
            <a:r>
              <a:rPr lang="en-US" sz="3200" b="1" dirty="0">
                <a:solidFill>
                  <a:schemeClr val="bg1"/>
                </a:solidFill>
              </a:rPr>
              <a:t>STACKING</a:t>
            </a:r>
          </a:p>
        </p:txBody>
      </p:sp>
      <p:sp>
        <p:nvSpPr>
          <p:cNvPr id="139" name="Rectangle 138"/>
          <p:cNvSpPr/>
          <p:nvPr/>
        </p:nvSpPr>
        <p:spPr>
          <a:xfrm>
            <a:off x="152400" y="5311914"/>
            <a:ext cx="2667000" cy="707886"/>
          </a:xfrm>
          <a:prstGeom prst="rect">
            <a:avLst/>
          </a:prstGeom>
        </p:spPr>
        <p:style>
          <a:lnRef idx="1">
            <a:schemeClr val="accent2"/>
          </a:lnRef>
          <a:fillRef idx="3">
            <a:schemeClr val="accent2"/>
          </a:fillRef>
          <a:effectRef idx="2">
            <a:schemeClr val="accent2"/>
          </a:effectRef>
          <a:fontRef idx="minor">
            <a:schemeClr val="lt1"/>
          </a:fontRef>
        </p:style>
        <p:txBody>
          <a:bodyPr wrap="square">
            <a:spAutoFit/>
          </a:bodyPr>
          <a:lstStyle/>
          <a:p>
            <a:r>
              <a:rPr lang="en-US" sz="2000" b="1" dirty="0"/>
              <a:t>LR = 0xFFFFFFF9 to indicate MSP is used.</a:t>
            </a:r>
          </a:p>
        </p:txBody>
      </p:sp>
      <p:sp>
        <p:nvSpPr>
          <p:cNvPr id="71" name="TextBox 70"/>
          <p:cNvSpPr txBox="1"/>
          <p:nvPr/>
        </p:nvSpPr>
        <p:spPr>
          <a:xfrm>
            <a:off x="2971800" y="3351148"/>
            <a:ext cx="1066800" cy="369332"/>
          </a:xfrm>
          <a:prstGeom prst="rect">
            <a:avLst/>
          </a:prstGeom>
          <a:noFill/>
        </p:spPr>
        <p:txBody>
          <a:bodyPr wrap="square" rtlCol="0">
            <a:spAutoFit/>
          </a:bodyPr>
          <a:lstStyle/>
          <a:p>
            <a:r>
              <a:rPr lang="en-GB" dirty="0">
                <a:latin typeface="Consolas" pitchFamily="49" charset="0"/>
                <a:cs typeface="Consolas" pitchFamily="49" charset="0"/>
              </a:rPr>
              <a:t>R13(SP)</a:t>
            </a:r>
          </a:p>
        </p:txBody>
      </p:sp>
      <p:sp>
        <p:nvSpPr>
          <p:cNvPr id="72" name="TextBox 71"/>
          <p:cNvSpPr txBox="1"/>
          <p:nvPr/>
        </p:nvSpPr>
        <p:spPr>
          <a:xfrm>
            <a:off x="2971800" y="3711188"/>
            <a:ext cx="1066800" cy="369332"/>
          </a:xfrm>
          <a:prstGeom prst="rect">
            <a:avLst/>
          </a:prstGeom>
          <a:noFill/>
        </p:spPr>
        <p:txBody>
          <a:bodyPr wrap="square" rtlCol="0">
            <a:spAutoFit/>
          </a:bodyPr>
          <a:lstStyle/>
          <a:p>
            <a:r>
              <a:rPr lang="en-GB" dirty="0">
                <a:latin typeface="Consolas" pitchFamily="49" charset="0"/>
                <a:cs typeface="Consolas" pitchFamily="49" charset="0"/>
              </a:rPr>
              <a:t>R14(LR)</a:t>
            </a:r>
          </a:p>
        </p:txBody>
      </p:sp>
      <p:sp>
        <p:nvSpPr>
          <p:cNvPr id="73" name="Rectangle 72"/>
          <p:cNvSpPr/>
          <p:nvPr/>
        </p:nvSpPr>
        <p:spPr>
          <a:xfrm>
            <a:off x="4038600" y="300133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Consolas" pitchFamily="49" charset="0"/>
                <a:cs typeface="Consolas" pitchFamily="49" charset="0"/>
              </a:rPr>
              <a:t>12</a:t>
            </a:r>
          </a:p>
        </p:txBody>
      </p:sp>
      <p:sp>
        <p:nvSpPr>
          <p:cNvPr id="74" name="TextBox 73"/>
          <p:cNvSpPr txBox="1"/>
          <p:nvPr/>
        </p:nvSpPr>
        <p:spPr>
          <a:xfrm>
            <a:off x="3429000" y="3001330"/>
            <a:ext cx="755923" cy="369332"/>
          </a:xfrm>
          <a:prstGeom prst="rect">
            <a:avLst/>
          </a:prstGeom>
          <a:noFill/>
        </p:spPr>
        <p:txBody>
          <a:bodyPr wrap="square" rtlCol="0">
            <a:spAutoFit/>
          </a:bodyPr>
          <a:lstStyle/>
          <a:p>
            <a:r>
              <a:rPr lang="en-GB" dirty="0">
                <a:latin typeface="Consolas" pitchFamily="49" charset="0"/>
                <a:cs typeface="Consolas" pitchFamily="49" charset="0"/>
              </a:rPr>
              <a:t>R12</a:t>
            </a:r>
          </a:p>
        </p:txBody>
      </p:sp>
      <p:sp>
        <p:nvSpPr>
          <p:cNvPr id="75" name="Horizontal Scroll 74"/>
          <p:cNvSpPr/>
          <p:nvPr/>
        </p:nvSpPr>
        <p:spPr>
          <a:xfrm>
            <a:off x="29686" y="-76201"/>
            <a:ext cx="2256314" cy="762000"/>
          </a:xfrm>
          <a:prstGeom prst="horizontalScroll">
            <a:avLst/>
          </a:prstGeom>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ln w="9525" cap="flat" cmpd="sng" algn="ctr">
            <a:solidFill>
              <a:srgbClr val="4F81BD">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smtClean="0">
                <a:ln>
                  <a:noFill/>
                </a:ln>
                <a:solidFill>
                  <a:prstClr val="black"/>
                </a:solidFill>
                <a:effectLst/>
                <a:uLnTx/>
                <a:uFillTx/>
                <a:latin typeface="Calibri"/>
                <a:ea typeface="+mn-ea"/>
                <a:cs typeface="+mn-cs"/>
              </a:rPr>
              <a:t>Buggy Program</a:t>
            </a:r>
          </a:p>
        </p:txBody>
      </p:sp>
    </p:spTree>
    <p:extLst>
      <p:ext uri="{BB962C8B-B14F-4D97-AF65-F5344CB8AC3E}">
        <p14:creationId xmlns:p14="http://schemas.microsoft.com/office/powerpoint/2010/main" val="160848078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76200"/>
            <a:ext cx="8229600" cy="914400"/>
          </a:xfrm>
        </p:spPr>
        <p:txBody>
          <a:bodyPr/>
          <a:lstStyle/>
          <a:p>
            <a:r>
              <a:rPr lang="en-GB" dirty="0"/>
              <a:t>Interrupt: Stacking &amp; </a:t>
            </a:r>
            <a:r>
              <a:rPr lang="en-GB" dirty="0" err="1"/>
              <a:t>Unstacking</a:t>
            </a:r>
            <a:endParaRPr lang="en-GB" baseline="30000" dirty="0"/>
          </a:p>
        </p:txBody>
      </p:sp>
      <p:sp>
        <p:nvSpPr>
          <p:cNvPr id="30" name="Rectangle 29"/>
          <p:cNvSpPr/>
          <p:nvPr/>
        </p:nvSpPr>
        <p:spPr>
          <a:xfrm>
            <a:off x="6228184" y="40672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FF0000"/>
                </a:solidFill>
              </a:rPr>
              <a:t>0</a:t>
            </a:r>
          </a:p>
        </p:txBody>
      </p:sp>
      <p:sp>
        <p:nvSpPr>
          <p:cNvPr id="31" name="TextBox 30"/>
          <p:cNvSpPr txBox="1"/>
          <p:nvPr/>
        </p:nvSpPr>
        <p:spPr>
          <a:xfrm>
            <a:off x="7524328" y="4067200"/>
            <a:ext cx="1368152" cy="338554"/>
          </a:xfrm>
          <a:prstGeom prst="rect">
            <a:avLst/>
          </a:prstGeom>
          <a:noFill/>
        </p:spPr>
        <p:txBody>
          <a:bodyPr wrap="square" rtlCol="0">
            <a:spAutoFit/>
          </a:bodyPr>
          <a:lstStyle/>
          <a:p>
            <a:pPr algn="ctr"/>
            <a:r>
              <a:rPr lang="en-GB" sz="1600" dirty="0">
                <a:latin typeface="Consolas"/>
                <a:cs typeface="Consolas"/>
              </a:rPr>
              <a:t>0x200001E0</a:t>
            </a:r>
          </a:p>
        </p:txBody>
      </p:sp>
      <p:sp>
        <p:nvSpPr>
          <p:cNvPr id="32" name="TextBox 31"/>
          <p:cNvSpPr txBox="1"/>
          <p:nvPr/>
        </p:nvSpPr>
        <p:spPr>
          <a:xfrm>
            <a:off x="7524328" y="4427240"/>
            <a:ext cx="1368152" cy="338554"/>
          </a:xfrm>
          <a:prstGeom prst="rect">
            <a:avLst/>
          </a:prstGeom>
          <a:noFill/>
        </p:spPr>
        <p:txBody>
          <a:bodyPr wrap="square" rtlCol="0">
            <a:spAutoFit/>
          </a:bodyPr>
          <a:lstStyle/>
          <a:p>
            <a:pPr algn="ctr"/>
            <a:r>
              <a:rPr lang="en-GB" sz="1600" dirty="0">
                <a:latin typeface="Consolas"/>
                <a:cs typeface="Consolas"/>
              </a:rPr>
              <a:t>0x200001DC</a:t>
            </a:r>
          </a:p>
        </p:txBody>
      </p:sp>
      <p:sp>
        <p:nvSpPr>
          <p:cNvPr id="33" name="TextBox 32"/>
          <p:cNvSpPr txBox="1"/>
          <p:nvPr/>
        </p:nvSpPr>
        <p:spPr>
          <a:xfrm>
            <a:off x="7524328" y="2987080"/>
            <a:ext cx="1368152" cy="338554"/>
          </a:xfrm>
          <a:prstGeom prst="rect">
            <a:avLst/>
          </a:prstGeom>
          <a:noFill/>
        </p:spPr>
        <p:txBody>
          <a:bodyPr wrap="square" rtlCol="0">
            <a:spAutoFit/>
          </a:bodyPr>
          <a:lstStyle/>
          <a:p>
            <a:pPr algn="ctr"/>
            <a:r>
              <a:rPr lang="en-GB" sz="1600" dirty="0">
                <a:latin typeface="Consolas"/>
                <a:cs typeface="Consolas"/>
              </a:rPr>
              <a:t>0x200001EC</a:t>
            </a:r>
          </a:p>
        </p:txBody>
      </p:sp>
      <p:sp>
        <p:nvSpPr>
          <p:cNvPr id="36" name="Rectangle 35"/>
          <p:cNvSpPr/>
          <p:nvPr/>
        </p:nvSpPr>
        <p:spPr>
          <a:xfrm>
            <a:off x="6228184" y="442724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solidFill>
                <a:schemeClr val="tx1"/>
              </a:solidFill>
            </a:endParaRPr>
          </a:p>
        </p:txBody>
      </p:sp>
      <p:sp>
        <p:nvSpPr>
          <p:cNvPr id="37" name="Rectangle 36"/>
          <p:cNvSpPr/>
          <p:nvPr/>
        </p:nvSpPr>
        <p:spPr>
          <a:xfrm>
            <a:off x="6228184" y="298708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FF0000"/>
                </a:solidFill>
              </a:rPr>
              <a:t>3</a:t>
            </a:r>
          </a:p>
        </p:txBody>
      </p:sp>
      <p:sp>
        <p:nvSpPr>
          <p:cNvPr id="38" name="Rectangle 37"/>
          <p:cNvSpPr/>
          <p:nvPr/>
        </p:nvSpPr>
        <p:spPr>
          <a:xfrm>
            <a:off x="6228184" y="478728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solidFill>
                <a:schemeClr val="tx1"/>
              </a:solidFill>
            </a:endParaRPr>
          </a:p>
        </p:txBody>
      </p:sp>
      <p:sp>
        <p:nvSpPr>
          <p:cNvPr id="39" name="Rectangle 38"/>
          <p:cNvSpPr/>
          <p:nvPr/>
        </p:nvSpPr>
        <p:spPr>
          <a:xfrm>
            <a:off x="6228184" y="370716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FF0000"/>
                </a:solidFill>
              </a:rPr>
              <a:t>1</a:t>
            </a:r>
          </a:p>
        </p:txBody>
      </p:sp>
      <p:sp>
        <p:nvSpPr>
          <p:cNvPr id="41" name="TextBox 40"/>
          <p:cNvSpPr txBox="1"/>
          <p:nvPr/>
        </p:nvSpPr>
        <p:spPr>
          <a:xfrm>
            <a:off x="7524328" y="3707160"/>
            <a:ext cx="1368152" cy="338554"/>
          </a:xfrm>
          <a:prstGeom prst="rect">
            <a:avLst/>
          </a:prstGeom>
          <a:noFill/>
        </p:spPr>
        <p:txBody>
          <a:bodyPr wrap="square" rtlCol="0">
            <a:spAutoFit/>
          </a:bodyPr>
          <a:lstStyle/>
          <a:p>
            <a:pPr algn="ctr"/>
            <a:r>
              <a:rPr lang="en-GB" sz="1600" dirty="0">
                <a:latin typeface="Consolas"/>
                <a:cs typeface="Consolas"/>
              </a:rPr>
              <a:t>0x200001E4</a:t>
            </a:r>
          </a:p>
        </p:txBody>
      </p:sp>
      <p:sp>
        <p:nvSpPr>
          <p:cNvPr id="42" name="TextBox 41"/>
          <p:cNvSpPr txBox="1"/>
          <p:nvPr/>
        </p:nvSpPr>
        <p:spPr>
          <a:xfrm>
            <a:off x="7524328" y="4787280"/>
            <a:ext cx="1368152" cy="338554"/>
          </a:xfrm>
          <a:prstGeom prst="rect">
            <a:avLst/>
          </a:prstGeom>
          <a:noFill/>
        </p:spPr>
        <p:txBody>
          <a:bodyPr wrap="square" rtlCol="0">
            <a:spAutoFit/>
          </a:bodyPr>
          <a:lstStyle/>
          <a:p>
            <a:pPr algn="ctr"/>
            <a:r>
              <a:rPr lang="en-GB" sz="1600" dirty="0">
                <a:latin typeface="Consolas"/>
                <a:cs typeface="Consolas"/>
              </a:rPr>
              <a:t>0x200001D8</a:t>
            </a:r>
          </a:p>
        </p:txBody>
      </p:sp>
      <p:sp>
        <p:nvSpPr>
          <p:cNvPr id="43" name="TextBox 42"/>
          <p:cNvSpPr txBox="1"/>
          <p:nvPr/>
        </p:nvSpPr>
        <p:spPr>
          <a:xfrm>
            <a:off x="7524328" y="5147320"/>
            <a:ext cx="1368152" cy="338554"/>
          </a:xfrm>
          <a:prstGeom prst="rect">
            <a:avLst/>
          </a:prstGeom>
          <a:noFill/>
        </p:spPr>
        <p:txBody>
          <a:bodyPr wrap="square" rtlCol="0">
            <a:spAutoFit/>
          </a:bodyPr>
          <a:lstStyle/>
          <a:p>
            <a:pPr algn="ctr"/>
            <a:r>
              <a:rPr lang="en-GB" sz="1600" dirty="0">
                <a:latin typeface="Consolas"/>
                <a:cs typeface="Consolas"/>
              </a:rPr>
              <a:t>0x200001D4</a:t>
            </a:r>
          </a:p>
        </p:txBody>
      </p:sp>
      <p:sp>
        <p:nvSpPr>
          <p:cNvPr id="44" name="Rectangle 43"/>
          <p:cNvSpPr/>
          <p:nvPr/>
        </p:nvSpPr>
        <p:spPr>
          <a:xfrm>
            <a:off x="6228184" y="120348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solidFill>
                  <a:schemeClr val="tx1"/>
                </a:solidFill>
              </a:rPr>
              <a:t>xxxxxxxx</a:t>
            </a:r>
            <a:endParaRPr lang="en-GB" dirty="0">
              <a:solidFill>
                <a:schemeClr val="tx1"/>
              </a:solidFill>
            </a:endParaRPr>
          </a:p>
        </p:txBody>
      </p:sp>
      <p:sp>
        <p:nvSpPr>
          <p:cNvPr id="45" name="TextBox 44"/>
          <p:cNvSpPr txBox="1"/>
          <p:nvPr/>
        </p:nvSpPr>
        <p:spPr>
          <a:xfrm>
            <a:off x="7524328" y="1203484"/>
            <a:ext cx="1368152" cy="338554"/>
          </a:xfrm>
          <a:prstGeom prst="rect">
            <a:avLst/>
          </a:prstGeom>
          <a:noFill/>
        </p:spPr>
        <p:txBody>
          <a:bodyPr wrap="square" rtlCol="0">
            <a:spAutoFit/>
          </a:bodyPr>
          <a:lstStyle/>
          <a:p>
            <a:pPr algn="ctr"/>
            <a:r>
              <a:rPr lang="en-GB" sz="1600" dirty="0">
                <a:latin typeface="Consolas"/>
                <a:cs typeface="Consolas"/>
              </a:rPr>
              <a:t>0x20000200</a:t>
            </a:r>
          </a:p>
        </p:txBody>
      </p:sp>
      <p:sp>
        <p:nvSpPr>
          <p:cNvPr id="46" name="Rectangle 45"/>
          <p:cNvSpPr/>
          <p:nvPr/>
        </p:nvSpPr>
        <p:spPr>
          <a:xfrm>
            <a:off x="6228184" y="156352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FF0000"/>
                </a:solidFill>
                <a:latin typeface="Consolas" pitchFamily="49" charset="0"/>
                <a:cs typeface="Consolas" pitchFamily="49" charset="0"/>
              </a:rPr>
              <a:t>0x21000000</a:t>
            </a:r>
            <a:endParaRPr lang="en-GB" sz="1600" dirty="0">
              <a:solidFill>
                <a:srgbClr val="FF0000"/>
              </a:solidFill>
            </a:endParaRPr>
          </a:p>
        </p:txBody>
      </p:sp>
      <p:sp>
        <p:nvSpPr>
          <p:cNvPr id="47" name="Rectangle 46"/>
          <p:cNvSpPr/>
          <p:nvPr/>
        </p:nvSpPr>
        <p:spPr>
          <a:xfrm>
            <a:off x="6228184" y="192356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rgbClr val="FF0000"/>
                </a:solidFill>
                <a:latin typeface="Consolas" pitchFamily="49" charset="0"/>
                <a:cs typeface="Consolas" pitchFamily="49" charset="0"/>
              </a:rPr>
              <a:t>0x00000002</a:t>
            </a:r>
            <a:endParaRPr lang="en-GB" sz="1600" dirty="0">
              <a:solidFill>
                <a:srgbClr val="FF0000"/>
              </a:solidFill>
            </a:endParaRPr>
          </a:p>
        </p:txBody>
      </p:sp>
      <p:sp>
        <p:nvSpPr>
          <p:cNvPr id="48" name="TextBox 47"/>
          <p:cNvSpPr txBox="1"/>
          <p:nvPr/>
        </p:nvSpPr>
        <p:spPr>
          <a:xfrm>
            <a:off x="7524328" y="1563524"/>
            <a:ext cx="1368152" cy="338554"/>
          </a:xfrm>
          <a:prstGeom prst="rect">
            <a:avLst/>
          </a:prstGeom>
          <a:noFill/>
        </p:spPr>
        <p:txBody>
          <a:bodyPr wrap="square" rtlCol="0">
            <a:spAutoFit/>
          </a:bodyPr>
          <a:lstStyle/>
          <a:p>
            <a:pPr algn="ctr"/>
            <a:r>
              <a:rPr lang="en-GB" sz="1600" dirty="0">
                <a:latin typeface="Consolas"/>
                <a:cs typeface="Consolas"/>
              </a:rPr>
              <a:t>0x200001FC</a:t>
            </a:r>
          </a:p>
        </p:txBody>
      </p:sp>
      <p:sp>
        <p:nvSpPr>
          <p:cNvPr id="49" name="TextBox 48"/>
          <p:cNvSpPr txBox="1"/>
          <p:nvPr/>
        </p:nvSpPr>
        <p:spPr>
          <a:xfrm>
            <a:off x="7524328" y="1923564"/>
            <a:ext cx="1368152" cy="338554"/>
          </a:xfrm>
          <a:prstGeom prst="rect">
            <a:avLst/>
          </a:prstGeom>
          <a:noFill/>
        </p:spPr>
        <p:txBody>
          <a:bodyPr wrap="square" rtlCol="0">
            <a:spAutoFit/>
          </a:bodyPr>
          <a:lstStyle/>
          <a:p>
            <a:pPr algn="ctr"/>
            <a:r>
              <a:rPr lang="en-GB" sz="1600" dirty="0">
                <a:latin typeface="Consolas"/>
                <a:cs typeface="Consolas"/>
              </a:rPr>
              <a:t>0x200001F8</a:t>
            </a:r>
          </a:p>
        </p:txBody>
      </p:sp>
      <p:sp>
        <p:nvSpPr>
          <p:cNvPr id="51" name="Rectangle 50"/>
          <p:cNvSpPr/>
          <p:nvPr/>
        </p:nvSpPr>
        <p:spPr>
          <a:xfrm>
            <a:off x="6228184" y="22670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FF0000"/>
                </a:solidFill>
                <a:latin typeface="Consolas" pitchFamily="49" charset="0"/>
                <a:cs typeface="Consolas" pitchFamily="49" charset="0"/>
              </a:rPr>
              <a:t>0x20000200</a:t>
            </a:r>
            <a:endParaRPr lang="en-GB" sz="1600" dirty="0">
              <a:solidFill>
                <a:srgbClr val="FF0000"/>
              </a:solidFill>
              <a:latin typeface="Consolas" pitchFamily="49" charset="0"/>
              <a:cs typeface="Consolas" pitchFamily="49" charset="0"/>
            </a:endParaRPr>
          </a:p>
        </p:txBody>
      </p:sp>
      <p:sp>
        <p:nvSpPr>
          <p:cNvPr id="52" name="TextBox 51"/>
          <p:cNvSpPr txBox="1"/>
          <p:nvPr/>
        </p:nvSpPr>
        <p:spPr>
          <a:xfrm>
            <a:off x="7524328" y="2267000"/>
            <a:ext cx="1368152" cy="338554"/>
          </a:xfrm>
          <a:prstGeom prst="rect">
            <a:avLst/>
          </a:prstGeom>
          <a:noFill/>
        </p:spPr>
        <p:txBody>
          <a:bodyPr wrap="square" rtlCol="0">
            <a:spAutoFit/>
          </a:bodyPr>
          <a:lstStyle/>
          <a:p>
            <a:pPr algn="ctr"/>
            <a:r>
              <a:rPr lang="en-GB" sz="1600" dirty="0">
                <a:latin typeface="Consolas"/>
                <a:cs typeface="Consolas"/>
              </a:rPr>
              <a:t>0x200001F4</a:t>
            </a:r>
          </a:p>
        </p:txBody>
      </p:sp>
      <p:sp>
        <p:nvSpPr>
          <p:cNvPr id="53" name="TextBox 52"/>
          <p:cNvSpPr txBox="1"/>
          <p:nvPr/>
        </p:nvSpPr>
        <p:spPr>
          <a:xfrm>
            <a:off x="7524328" y="2627040"/>
            <a:ext cx="1368152" cy="338554"/>
          </a:xfrm>
          <a:prstGeom prst="rect">
            <a:avLst/>
          </a:prstGeom>
          <a:noFill/>
        </p:spPr>
        <p:txBody>
          <a:bodyPr wrap="square" rtlCol="0">
            <a:spAutoFit/>
          </a:bodyPr>
          <a:lstStyle/>
          <a:p>
            <a:pPr algn="ctr"/>
            <a:r>
              <a:rPr lang="en-GB" sz="1600" dirty="0">
                <a:latin typeface="Consolas"/>
                <a:cs typeface="Consolas"/>
              </a:rPr>
              <a:t>0x200001F0</a:t>
            </a:r>
          </a:p>
        </p:txBody>
      </p:sp>
      <p:sp>
        <p:nvSpPr>
          <p:cNvPr id="54" name="Rectangle 53"/>
          <p:cNvSpPr/>
          <p:nvPr/>
        </p:nvSpPr>
        <p:spPr>
          <a:xfrm>
            <a:off x="6228184" y="262704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rgbClr val="FF0000"/>
                </a:solidFill>
                <a:latin typeface="Consolas" pitchFamily="49" charset="0"/>
                <a:cs typeface="Consolas" pitchFamily="49" charset="0"/>
              </a:rPr>
              <a:t>0x08001000</a:t>
            </a:r>
          </a:p>
        </p:txBody>
      </p:sp>
      <p:sp>
        <p:nvSpPr>
          <p:cNvPr id="55" name="Rectangle 54"/>
          <p:cNvSpPr/>
          <p:nvPr/>
        </p:nvSpPr>
        <p:spPr>
          <a:xfrm>
            <a:off x="6228184" y="550736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solidFill>
                <a:schemeClr val="tx1"/>
              </a:solidFill>
            </a:endParaRPr>
          </a:p>
        </p:txBody>
      </p:sp>
      <p:sp>
        <p:nvSpPr>
          <p:cNvPr id="56" name="Rectangle 55"/>
          <p:cNvSpPr/>
          <p:nvPr/>
        </p:nvSpPr>
        <p:spPr>
          <a:xfrm>
            <a:off x="6228184" y="334712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FF0000"/>
                </a:solidFill>
              </a:rPr>
              <a:t>2</a:t>
            </a:r>
          </a:p>
        </p:txBody>
      </p:sp>
      <p:sp>
        <p:nvSpPr>
          <p:cNvPr id="57" name="TextBox 56"/>
          <p:cNvSpPr txBox="1"/>
          <p:nvPr/>
        </p:nvSpPr>
        <p:spPr>
          <a:xfrm>
            <a:off x="7524328" y="3347120"/>
            <a:ext cx="1368152" cy="338554"/>
          </a:xfrm>
          <a:prstGeom prst="rect">
            <a:avLst/>
          </a:prstGeom>
          <a:noFill/>
        </p:spPr>
        <p:txBody>
          <a:bodyPr wrap="square" rtlCol="0">
            <a:spAutoFit/>
          </a:bodyPr>
          <a:lstStyle/>
          <a:p>
            <a:pPr algn="ctr"/>
            <a:r>
              <a:rPr lang="en-GB" sz="1600" dirty="0">
                <a:latin typeface="Consolas"/>
                <a:cs typeface="Consolas"/>
              </a:rPr>
              <a:t>0x200001E8</a:t>
            </a:r>
          </a:p>
        </p:txBody>
      </p:sp>
      <p:sp>
        <p:nvSpPr>
          <p:cNvPr id="58" name="TextBox 57"/>
          <p:cNvSpPr txBox="1"/>
          <p:nvPr/>
        </p:nvSpPr>
        <p:spPr>
          <a:xfrm>
            <a:off x="7524328" y="5507360"/>
            <a:ext cx="1368152" cy="338554"/>
          </a:xfrm>
          <a:prstGeom prst="rect">
            <a:avLst/>
          </a:prstGeom>
          <a:noFill/>
        </p:spPr>
        <p:txBody>
          <a:bodyPr wrap="square" rtlCol="0">
            <a:spAutoFit/>
          </a:bodyPr>
          <a:lstStyle/>
          <a:p>
            <a:pPr algn="ctr"/>
            <a:r>
              <a:rPr lang="en-GB" sz="1600" dirty="0">
                <a:latin typeface="Consolas"/>
                <a:cs typeface="Consolas"/>
              </a:rPr>
              <a:t>0x200001D0</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34</a:t>
            </a:fld>
            <a:endParaRPr kumimoji="0" lang="en-US" dirty="0"/>
          </a:p>
        </p:txBody>
      </p:sp>
      <p:sp>
        <p:nvSpPr>
          <p:cNvPr id="76" name="Rectangle 75"/>
          <p:cNvSpPr/>
          <p:nvPr/>
        </p:nvSpPr>
        <p:spPr>
          <a:xfrm>
            <a:off x="4042048" y="121920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Consolas" pitchFamily="49" charset="0"/>
                <a:cs typeface="Consolas" pitchFamily="49" charset="0"/>
              </a:rPr>
              <a:t>0</a:t>
            </a:r>
          </a:p>
        </p:txBody>
      </p:sp>
      <p:sp>
        <p:nvSpPr>
          <p:cNvPr id="77" name="TextBox 76"/>
          <p:cNvSpPr txBox="1"/>
          <p:nvPr/>
        </p:nvSpPr>
        <p:spPr>
          <a:xfrm>
            <a:off x="3618384" y="1219200"/>
            <a:ext cx="576064" cy="369332"/>
          </a:xfrm>
          <a:prstGeom prst="rect">
            <a:avLst/>
          </a:prstGeom>
          <a:noFill/>
        </p:spPr>
        <p:txBody>
          <a:bodyPr wrap="square" rtlCol="0">
            <a:spAutoFit/>
          </a:bodyPr>
          <a:lstStyle/>
          <a:p>
            <a:r>
              <a:rPr lang="en-GB" dirty="0">
                <a:latin typeface="Consolas" pitchFamily="49" charset="0"/>
                <a:cs typeface="Consolas" pitchFamily="49" charset="0"/>
              </a:rPr>
              <a:t>R0</a:t>
            </a:r>
          </a:p>
        </p:txBody>
      </p:sp>
      <p:sp>
        <p:nvSpPr>
          <p:cNvPr id="78" name="Rectangle 77"/>
          <p:cNvSpPr/>
          <p:nvPr/>
        </p:nvSpPr>
        <p:spPr>
          <a:xfrm>
            <a:off x="4042048" y="157924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Consolas" pitchFamily="49" charset="0"/>
                <a:cs typeface="Consolas" pitchFamily="49" charset="0"/>
              </a:rPr>
              <a:t>1</a:t>
            </a:r>
          </a:p>
        </p:txBody>
      </p:sp>
      <p:sp>
        <p:nvSpPr>
          <p:cNvPr id="79" name="TextBox 78"/>
          <p:cNvSpPr txBox="1"/>
          <p:nvPr/>
        </p:nvSpPr>
        <p:spPr>
          <a:xfrm>
            <a:off x="3618384" y="1579240"/>
            <a:ext cx="576064" cy="369332"/>
          </a:xfrm>
          <a:prstGeom prst="rect">
            <a:avLst/>
          </a:prstGeom>
          <a:noFill/>
        </p:spPr>
        <p:txBody>
          <a:bodyPr wrap="square" rtlCol="0">
            <a:spAutoFit/>
          </a:bodyPr>
          <a:lstStyle/>
          <a:p>
            <a:r>
              <a:rPr lang="en-GB" dirty="0">
                <a:latin typeface="Consolas" pitchFamily="49" charset="0"/>
                <a:cs typeface="Consolas" pitchFamily="49" charset="0"/>
              </a:rPr>
              <a:t>R1</a:t>
            </a:r>
          </a:p>
        </p:txBody>
      </p:sp>
      <p:sp>
        <p:nvSpPr>
          <p:cNvPr id="83" name="Rectangle 82"/>
          <p:cNvSpPr/>
          <p:nvPr/>
        </p:nvSpPr>
        <p:spPr>
          <a:xfrm>
            <a:off x="4042048" y="193928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Consolas" pitchFamily="49" charset="0"/>
                <a:cs typeface="Consolas" pitchFamily="49" charset="0"/>
              </a:rPr>
              <a:t>2</a:t>
            </a:r>
          </a:p>
        </p:txBody>
      </p:sp>
      <p:sp>
        <p:nvSpPr>
          <p:cNvPr id="84" name="TextBox 83"/>
          <p:cNvSpPr txBox="1"/>
          <p:nvPr/>
        </p:nvSpPr>
        <p:spPr>
          <a:xfrm>
            <a:off x="3618384" y="1939280"/>
            <a:ext cx="576064" cy="369332"/>
          </a:xfrm>
          <a:prstGeom prst="rect">
            <a:avLst/>
          </a:prstGeom>
          <a:noFill/>
        </p:spPr>
        <p:txBody>
          <a:bodyPr wrap="square" rtlCol="0">
            <a:spAutoFit/>
          </a:bodyPr>
          <a:lstStyle/>
          <a:p>
            <a:r>
              <a:rPr lang="en-GB" dirty="0">
                <a:latin typeface="Consolas" pitchFamily="49" charset="0"/>
                <a:cs typeface="Consolas" pitchFamily="49" charset="0"/>
              </a:rPr>
              <a:t>R2</a:t>
            </a:r>
          </a:p>
        </p:txBody>
      </p:sp>
      <p:sp>
        <p:nvSpPr>
          <p:cNvPr id="85" name="Rectangle 84"/>
          <p:cNvSpPr/>
          <p:nvPr/>
        </p:nvSpPr>
        <p:spPr>
          <a:xfrm>
            <a:off x="4042048" y="229932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Consolas" pitchFamily="49" charset="0"/>
                <a:cs typeface="Consolas" pitchFamily="49" charset="0"/>
              </a:rPr>
              <a:t>3</a:t>
            </a:r>
          </a:p>
        </p:txBody>
      </p:sp>
      <p:sp>
        <p:nvSpPr>
          <p:cNvPr id="86" name="TextBox 85"/>
          <p:cNvSpPr txBox="1"/>
          <p:nvPr/>
        </p:nvSpPr>
        <p:spPr>
          <a:xfrm>
            <a:off x="3618384" y="2299320"/>
            <a:ext cx="576064" cy="369332"/>
          </a:xfrm>
          <a:prstGeom prst="rect">
            <a:avLst/>
          </a:prstGeom>
          <a:noFill/>
        </p:spPr>
        <p:txBody>
          <a:bodyPr wrap="square" rtlCol="0">
            <a:spAutoFit/>
          </a:bodyPr>
          <a:lstStyle/>
          <a:p>
            <a:r>
              <a:rPr lang="en-GB" dirty="0">
                <a:latin typeface="Consolas" pitchFamily="49" charset="0"/>
                <a:cs typeface="Consolas" pitchFamily="49" charset="0"/>
              </a:rPr>
              <a:t>R3</a:t>
            </a:r>
          </a:p>
        </p:txBody>
      </p:sp>
      <p:sp>
        <p:nvSpPr>
          <p:cNvPr id="87" name="Rectangle 86"/>
          <p:cNvSpPr/>
          <p:nvPr/>
        </p:nvSpPr>
        <p:spPr>
          <a:xfrm>
            <a:off x="4042048" y="3351148"/>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Consolas" pitchFamily="49" charset="0"/>
                <a:cs typeface="Consolas" pitchFamily="49" charset="0"/>
              </a:rPr>
              <a:t>MSP</a:t>
            </a:r>
          </a:p>
        </p:txBody>
      </p:sp>
      <p:sp>
        <p:nvSpPr>
          <p:cNvPr id="89" name="Rectangle 88"/>
          <p:cNvSpPr/>
          <p:nvPr/>
        </p:nvSpPr>
        <p:spPr>
          <a:xfrm>
            <a:off x="4042048" y="3711188"/>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latin typeface="Consolas" pitchFamily="49" charset="0"/>
                <a:cs typeface="Consolas" pitchFamily="49" charset="0"/>
              </a:rPr>
              <a:t>0x08000024</a:t>
            </a:r>
            <a:endParaRPr lang="en-GB" dirty="0">
              <a:solidFill>
                <a:schemeClr val="tx1"/>
              </a:solidFill>
              <a:latin typeface="Consolas" pitchFamily="49" charset="0"/>
              <a:cs typeface="Consolas" pitchFamily="49" charset="0"/>
            </a:endParaRPr>
          </a:p>
        </p:txBody>
      </p:sp>
      <p:sp>
        <p:nvSpPr>
          <p:cNvPr id="91" name="Rectangle 90"/>
          <p:cNvSpPr/>
          <p:nvPr/>
        </p:nvSpPr>
        <p:spPr>
          <a:xfrm>
            <a:off x="4042048" y="4071228"/>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latin typeface="Consolas" pitchFamily="49" charset="0"/>
                <a:cs typeface="Consolas" pitchFamily="49" charset="0"/>
              </a:rPr>
              <a:t>0x080000F0</a:t>
            </a:r>
            <a:endParaRPr lang="en-GB" dirty="0">
              <a:solidFill>
                <a:srgbClr val="FF0000"/>
              </a:solidFill>
              <a:latin typeface="Consolas" pitchFamily="49" charset="0"/>
              <a:cs typeface="Consolas" pitchFamily="49" charset="0"/>
            </a:endParaRPr>
          </a:p>
        </p:txBody>
      </p:sp>
      <p:sp>
        <p:nvSpPr>
          <p:cNvPr id="92" name="TextBox 91"/>
          <p:cNvSpPr txBox="1"/>
          <p:nvPr/>
        </p:nvSpPr>
        <p:spPr>
          <a:xfrm>
            <a:off x="2971800" y="4071228"/>
            <a:ext cx="1066800" cy="369332"/>
          </a:xfrm>
          <a:prstGeom prst="rect">
            <a:avLst/>
          </a:prstGeom>
          <a:noFill/>
        </p:spPr>
        <p:txBody>
          <a:bodyPr wrap="square" rtlCol="0">
            <a:spAutoFit/>
          </a:bodyPr>
          <a:lstStyle/>
          <a:p>
            <a:r>
              <a:rPr lang="en-GB" dirty="0">
                <a:latin typeface="Consolas" pitchFamily="49" charset="0"/>
                <a:cs typeface="Consolas" pitchFamily="49" charset="0"/>
              </a:rPr>
              <a:t>R15(PC)</a:t>
            </a:r>
          </a:p>
        </p:txBody>
      </p:sp>
      <p:sp>
        <p:nvSpPr>
          <p:cNvPr id="93" name="Rectangle 92"/>
          <p:cNvSpPr/>
          <p:nvPr/>
        </p:nvSpPr>
        <p:spPr>
          <a:xfrm>
            <a:off x="4042048" y="4812268"/>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Consolas" pitchFamily="49" charset="0"/>
                <a:cs typeface="Consolas" pitchFamily="49" charset="0"/>
              </a:rPr>
              <a:t>0x21000000</a:t>
            </a:r>
            <a:endParaRPr lang="en-GB" dirty="0">
              <a:solidFill>
                <a:schemeClr val="tx1"/>
              </a:solidFill>
              <a:latin typeface="Consolas" pitchFamily="49" charset="0"/>
              <a:cs typeface="Consolas" pitchFamily="49" charset="0"/>
            </a:endParaRPr>
          </a:p>
        </p:txBody>
      </p:sp>
      <p:sp>
        <p:nvSpPr>
          <p:cNvPr id="94" name="TextBox 93"/>
          <p:cNvSpPr txBox="1"/>
          <p:nvPr/>
        </p:nvSpPr>
        <p:spPr>
          <a:xfrm>
            <a:off x="3276600" y="4812268"/>
            <a:ext cx="762000" cy="369332"/>
          </a:xfrm>
          <a:prstGeom prst="rect">
            <a:avLst/>
          </a:prstGeom>
          <a:noFill/>
        </p:spPr>
        <p:txBody>
          <a:bodyPr wrap="square" rtlCol="0">
            <a:spAutoFit/>
          </a:bodyPr>
          <a:lstStyle/>
          <a:p>
            <a:pPr algn="r"/>
            <a:r>
              <a:rPr lang="en-GB" dirty="0" err="1">
                <a:latin typeface="Consolas" pitchFamily="49" charset="0"/>
                <a:cs typeface="Consolas" pitchFamily="49" charset="0"/>
              </a:rPr>
              <a:t>xPSR</a:t>
            </a:r>
            <a:endParaRPr lang="en-GB" dirty="0">
              <a:latin typeface="Consolas" pitchFamily="49" charset="0"/>
              <a:cs typeface="Consolas" pitchFamily="49" charset="0"/>
            </a:endParaRPr>
          </a:p>
        </p:txBody>
      </p:sp>
      <p:sp>
        <p:nvSpPr>
          <p:cNvPr id="95" name="Rectangle 94"/>
          <p:cNvSpPr/>
          <p:nvPr/>
        </p:nvSpPr>
        <p:spPr>
          <a:xfrm>
            <a:off x="4042048" y="5269468"/>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00FF"/>
                </a:solidFill>
                <a:latin typeface="Consolas" pitchFamily="49" charset="0"/>
                <a:cs typeface="Consolas" pitchFamily="49" charset="0"/>
              </a:rPr>
              <a:t>0x200001E0</a:t>
            </a:r>
            <a:endParaRPr lang="en-GB" dirty="0">
              <a:solidFill>
                <a:srgbClr val="0000FF"/>
              </a:solidFill>
              <a:latin typeface="Consolas" pitchFamily="49" charset="0"/>
              <a:cs typeface="Consolas" pitchFamily="49" charset="0"/>
            </a:endParaRPr>
          </a:p>
        </p:txBody>
      </p:sp>
      <p:sp>
        <p:nvSpPr>
          <p:cNvPr id="96" name="TextBox 95"/>
          <p:cNvSpPr txBox="1"/>
          <p:nvPr/>
        </p:nvSpPr>
        <p:spPr>
          <a:xfrm>
            <a:off x="3276600" y="5269468"/>
            <a:ext cx="762000" cy="369332"/>
          </a:xfrm>
          <a:prstGeom prst="rect">
            <a:avLst/>
          </a:prstGeom>
          <a:noFill/>
        </p:spPr>
        <p:txBody>
          <a:bodyPr wrap="square" rtlCol="0">
            <a:spAutoFit/>
          </a:bodyPr>
          <a:lstStyle/>
          <a:p>
            <a:pPr algn="r"/>
            <a:r>
              <a:rPr lang="en-GB" dirty="0">
                <a:latin typeface="Consolas" pitchFamily="49" charset="0"/>
                <a:cs typeface="Consolas" pitchFamily="49" charset="0"/>
              </a:rPr>
              <a:t>MSP</a:t>
            </a:r>
          </a:p>
        </p:txBody>
      </p:sp>
      <p:sp>
        <p:nvSpPr>
          <p:cNvPr id="97" name="Rectangle 96"/>
          <p:cNvSpPr/>
          <p:nvPr/>
        </p:nvSpPr>
        <p:spPr>
          <a:xfrm>
            <a:off x="4042048" y="5726668"/>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Consolas" pitchFamily="49" charset="0"/>
                <a:cs typeface="Consolas" pitchFamily="49" charset="0"/>
              </a:rPr>
              <a:t>0x00000000</a:t>
            </a:r>
            <a:endParaRPr lang="en-GB" dirty="0">
              <a:solidFill>
                <a:schemeClr val="tx1"/>
              </a:solidFill>
              <a:latin typeface="Consolas" pitchFamily="49" charset="0"/>
              <a:cs typeface="Consolas" pitchFamily="49" charset="0"/>
            </a:endParaRPr>
          </a:p>
        </p:txBody>
      </p:sp>
      <p:sp>
        <p:nvSpPr>
          <p:cNvPr id="98" name="TextBox 97"/>
          <p:cNvSpPr txBox="1"/>
          <p:nvPr/>
        </p:nvSpPr>
        <p:spPr>
          <a:xfrm>
            <a:off x="3276600" y="5726668"/>
            <a:ext cx="762000" cy="369332"/>
          </a:xfrm>
          <a:prstGeom prst="rect">
            <a:avLst/>
          </a:prstGeom>
          <a:noFill/>
        </p:spPr>
        <p:txBody>
          <a:bodyPr wrap="square" rtlCol="0">
            <a:spAutoFit/>
          </a:bodyPr>
          <a:lstStyle/>
          <a:p>
            <a:pPr algn="r"/>
            <a:r>
              <a:rPr lang="en-GB" dirty="0">
                <a:latin typeface="Consolas" pitchFamily="49" charset="0"/>
                <a:cs typeface="Consolas" pitchFamily="49" charset="0"/>
              </a:rPr>
              <a:t>PSP</a:t>
            </a:r>
          </a:p>
        </p:txBody>
      </p:sp>
      <p:sp>
        <p:nvSpPr>
          <p:cNvPr id="99" name="Rectangle 98"/>
          <p:cNvSpPr/>
          <p:nvPr/>
        </p:nvSpPr>
        <p:spPr>
          <a:xfrm>
            <a:off x="4042048" y="2659618"/>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Consolas" pitchFamily="49" charset="0"/>
                <a:cs typeface="Consolas" pitchFamily="49" charset="0"/>
              </a:rPr>
              <a:t>4</a:t>
            </a:r>
          </a:p>
        </p:txBody>
      </p:sp>
      <p:sp>
        <p:nvSpPr>
          <p:cNvPr id="100" name="TextBox 99"/>
          <p:cNvSpPr txBox="1"/>
          <p:nvPr/>
        </p:nvSpPr>
        <p:spPr>
          <a:xfrm>
            <a:off x="3618384" y="2659618"/>
            <a:ext cx="576064" cy="369332"/>
          </a:xfrm>
          <a:prstGeom prst="rect">
            <a:avLst/>
          </a:prstGeom>
          <a:noFill/>
        </p:spPr>
        <p:txBody>
          <a:bodyPr wrap="square" rtlCol="0">
            <a:spAutoFit/>
          </a:bodyPr>
          <a:lstStyle/>
          <a:p>
            <a:r>
              <a:rPr lang="en-GB" dirty="0">
                <a:latin typeface="Consolas" pitchFamily="49" charset="0"/>
                <a:cs typeface="Consolas" pitchFamily="49" charset="0"/>
              </a:rPr>
              <a:t>R4</a:t>
            </a:r>
          </a:p>
        </p:txBody>
      </p:sp>
      <p:sp>
        <p:nvSpPr>
          <p:cNvPr id="101" name="Rectangle 100"/>
          <p:cNvSpPr/>
          <p:nvPr/>
        </p:nvSpPr>
        <p:spPr>
          <a:xfrm>
            <a:off x="6226175" y="586931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solidFill>
                <a:schemeClr val="tx1"/>
              </a:solidFill>
            </a:endParaRPr>
          </a:p>
        </p:txBody>
      </p:sp>
      <p:sp>
        <p:nvSpPr>
          <p:cNvPr id="102" name="TextBox 101"/>
          <p:cNvSpPr txBox="1"/>
          <p:nvPr/>
        </p:nvSpPr>
        <p:spPr>
          <a:xfrm>
            <a:off x="7522319" y="5869310"/>
            <a:ext cx="1368152" cy="338554"/>
          </a:xfrm>
          <a:prstGeom prst="rect">
            <a:avLst/>
          </a:prstGeom>
          <a:noFill/>
        </p:spPr>
        <p:txBody>
          <a:bodyPr wrap="square" rtlCol="0">
            <a:spAutoFit/>
          </a:bodyPr>
          <a:lstStyle/>
          <a:p>
            <a:pPr algn="ctr"/>
            <a:r>
              <a:rPr lang="en-GB" sz="1600" dirty="0">
                <a:latin typeface="Consolas"/>
                <a:cs typeface="Consolas"/>
              </a:rPr>
              <a:t>0x200001CF</a:t>
            </a:r>
          </a:p>
        </p:txBody>
      </p:sp>
      <p:sp>
        <p:nvSpPr>
          <p:cNvPr id="103" name="Rectangle 102"/>
          <p:cNvSpPr/>
          <p:nvPr/>
        </p:nvSpPr>
        <p:spPr>
          <a:xfrm>
            <a:off x="6229350" y="51435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solidFill>
                <a:schemeClr val="tx1"/>
              </a:solidFill>
            </a:endParaRPr>
          </a:p>
        </p:txBody>
      </p:sp>
      <p:cxnSp>
        <p:nvCxnSpPr>
          <p:cNvPr id="104" name="Straight Connector 103"/>
          <p:cNvCxnSpPr>
            <a:endCxn id="30" idx="1"/>
          </p:cNvCxnSpPr>
          <p:nvPr/>
        </p:nvCxnSpPr>
        <p:spPr>
          <a:xfrm rot="5400000" flipH="1" flipV="1">
            <a:off x="5263102" y="4478138"/>
            <a:ext cx="1196000" cy="734164"/>
          </a:xfrm>
          <a:prstGeom prst="line">
            <a:avLst/>
          </a:prstGeom>
          <a:ln>
            <a:solidFill>
              <a:srgbClr val="3366FF"/>
            </a:solidFill>
            <a:tailEnd type="arrow" w="lg"/>
          </a:ln>
        </p:spPr>
        <p:style>
          <a:lnRef idx="2">
            <a:schemeClr val="accent1"/>
          </a:lnRef>
          <a:fillRef idx="0">
            <a:schemeClr val="accent1"/>
          </a:fillRef>
          <a:effectRef idx="1">
            <a:schemeClr val="accent1"/>
          </a:effectRef>
          <a:fontRef idx="minor">
            <a:schemeClr val="tx1"/>
          </a:fontRef>
        </p:style>
      </p:cxnSp>
      <p:sp>
        <p:nvSpPr>
          <p:cNvPr id="123" name="Content Placeholder 3"/>
          <p:cNvSpPr>
            <a:spLocks noGrp="1"/>
          </p:cNvSpPr>
          <p:nvPr>
            <p:ph sz="half" idx="1"/>
          </p:nvPr>
        </p:nvSpPr>
        <p:spPr>
          <a:xfrm>
            <a:off x="63500" y="1295400"/>
            <a:ext cx="2971800" cy="4953000"/>
          </a:xfrm>
        </p:spPr>
        <p:style>
          <a:lnRef idx="2">
            <a:schemeClr val="accent1"/>
          </a:lnRef>
          <a:fillRef idx="1">
            <a:schemeClr val="lt1"/>
          </a:fillRef>
          <a:effectRef idx="0">
            <a:schemeClr val="accent1"/>
          </a:effectRef>
          <a:fontRef idx="minor">
            <a:schemeClr val="dk1"/>
          </a:fontRef>
        </p:style>
        <p:txBody>
          <a:bodyPr>
            <a:noAutofit/>
          </a:bodyPr>
          <a:lstStyle/>
          <a:p>
            <a:pPr>
              <a:buNone/>
            </a:pPr>
            <a:r>
              <a:rPr lang="en-GB" sz="1500" b="1" dirty="0">
                <a:solidFill>
                  <a:srgbClr val="000000"/>
                </a:solidFill>
                <a:latin typeface="Courier New" pitchFamily="49" charset="0"/>
                <a:cs typeface="Courier New" pitchFamily="49" charset="0"/>
              </a:rPr>
              <a:t>__main PROC</a:t>
            </a:r>
          </a:p>
          <a:p>
            <a:pPr>
              <a:buNone/>
            </a:pPr>
            <a:r>
              <a:rPr lang="en-GB" sz="1500" b="1" dirty="0">
                <a:solidFill>
                  <a:srgbClr val="000000"/>
                </a:solidFill>
                <a:latin typeface="Courier New" pitchFamily="49" charset="0"/>
                <a:cs typeface="Courier New" pitchFamily="49" charset="0"/>
              </a:rPr>
              <a:t>  …</a:t>
            </a:r>
          </a:p>
          <a:p>
            <a:pPr>
              <a:buNone/>
            </a:pPr>
            <a:r>
              <a:rPr lang="en-GB" sz="1500" b="1" dirty="0">
                <a:solidFill>
                  <a:srgbClr val="FF0000"/>
                </a:solidFill>
                <a:latin typeface="Courier New" pitchFamily="49" charset="0"/>
                <a:cs typeface="Courier New" pitchFamily="49" charset="0"/>
              </a:rPr>
              <a:t>  MOV r3,#0</a:t>
            </a:r>
          </a:p>
          <a:p>
            <a:pPr>
              <a:buNone/>
            </a:pPr>
            <a:r>
              <a:rPr lang="en-GB" sz="1500" b="1" dirty="0">
                <a:solidFill>
                  <a:srgbClr val="000000"/>
                </a:solidFill>
                <a:latin typeface="Courier New" pitchFamily="49" charset="0"/>
                <a:cs typeface="Courier New" pitchFamily="49" charset="0"/>
              </a:rPr>
              <a:t>  …</a:t>
            </a:r>
          </a:p>
          <a:p>
            <a:pPr>
              <a:buNone/>
            </a:pPr>
            <a:r>
              <a:rPr lang="en-GB" sz="1500" b="1" dirty="0">
                <a:solidFill>
                  <a:srgbClr val="000000"/>
                </a:solidFill>
                <a:latin typeface="Courier New" pitchFamily="49" charset="0"/>
                <a:cs typeface="Courier New" pitchFamily="49" charset="0"/>
              </a:rPr>
              <a:t>  ENDP</a:t>
            </a:r>
          </a:p>
          <a:p>
            <a:pPr>
              <a:buNone/>
            </a:pPr>
            <a:endParaRPr lang="en-GB" sz="1500" b="1" dirty="0">
              <a:solidFill>
                <a:srgbClr val="000000"/>
              </a:solidFill>
              <a:latin typeface="Courier New" pitchFamily="49" charset="0"/>
              <a:cs typeface="Courier New" pitchFamily="49" charset="0"/>
            </a:endParaRPr>
          </a:p>
          <a:p>
            <a:pPr>
              <a:buNone/>
            </a:pPr>
            <a:r>
              <a:rPr lang="en-US" sz="1500" b="1" dirty="0" err="1">
                <a:solidFill>
                  <a:srgbClr val="3366FF"/>
                </a:solidFill>
                <a:latin typeface="Courier New" pitchFamily="49" charset="0"/>
                <a:cs typeface="Courier New" pitchFamily="49" charset="0"/>
              </a:rPr>
              <a:t>SysTick_Handler</a:t>
            </a:r>
            <a:r>
              <a:rPr lang="en-US" sz="1500" b="1" dirty="0">
                <a:solidFill>
                  <a:srgbClr val="000000"/>
                </a:solidFill>
                <a:latin typeface="Courier New" pitchFamily="49" charset="0"/>
                <a:cs typeface="Courier New" pitchFamily="49" charset="0"/>
              </a:rPr>
              <a:t> PROC</a:t>
            </a:r>
          </a:p>
          <a:p>
            <a:pPr>
              <a:buNone/>
            </a:pPr>
            <a:r>
              <a:rPr lang="en-US" sz="1500" b="1" dirty="0">
                <a:solidFill>
                  <a:srgbClr val="000000"/>
                </a:solidFill>
                <a:latin typeface="Courier New" pitchFamily="49" charset="0"/>
                <a:cs typeface="Courier New" pitchFamily="49" charset="0"/>
              </a:rPr>
              <a:t>  EXPORT </a:t>
            </a:r>
            <a:r>
              <a:rPr lang="en-US" sz="1500" b="1" dirty="0" err="1">
                <a:solidFill>
                  <a:srgbClr val="000000"/>
                </a:solidFill>
                <a:latin typeface="Courier New" pitchFamily="49" charset="0"/>
                <a:cs typeface="Courier New" pitchFamily="49" charset="0"/>
              </a:rPr>
              <a:t>SysTick_Handler</a:t>
            </a:r>
            <a:endParaRPr lang="en-US" sz="1500" b="1" dirty="0">
              <a:solidFill>
                <a:srgbClr val="000000"/>
              </a:solidFill>
              <a:latin typeface="Courier New" pitchFamily="49" charset="0"/>
              <a:cs typeface="Courier New" pitchFamily="49" charset="0"/>
            </a:endParaRPr>
          </a:p>
          <a:p>
            <a:pPr>
              <a:buNone/>
            </a:pPr>
            <a:r>
              <a:rPr lang="en-US" sz="1500" b="1" dirty="0">
                <a:solidFill>
                  <a:srgbClr val="000000"/>
                </a:solidFill>
                <a:latin typeface="Courier New" pitchFamily="49" charset="0"/>
                <a:cs typeface="Courier New" pitchFamily="49" charset="0"/>
              </a:rPr>
              <a:t>  ADD r4, #1</a:t>
            </a:r>
          </a:p>
          <a:p>
            <a:pPr>
              <a:buNone/>
            </a:pPr>
            <a:r>
              <a:rPr lang="en-US" sz="1500" b="1" dirty="0">
                <a:solidFill>
                  <a:srgbClr val="FF0000"/>
                </a:solidFill>
                <a:latin typeface="Courier New" pitchFamily="49" charset="0"/>
                <a:cs typeface="Courier New" pitchFamily="49" charset="0"/>
              </a:rPr>
              <a:t>  BL  sine</a:t>
            </a:r>
          </a:p>
          <a:p>
            <a:pPr>
              <a:buNone/>
            </a:pPr>
            <a:r>
              <a:rPr lang="en-US" sz="1500" b="1" dirty="0">
                <a:solidFill>
                  <a:srgbClr val="000000"/>
                </a:solidFill>
                <a:latin typeface="Courier New" pitchFamily="49" charset="0"/>
                <a:cs typeface="Courier New" pitchFamily="49" charset="0"/>
              </a:rPr>
              <a:t>  BX  </a:t>
            </a:r>
            <a:r>
              <a:rPr lang="en-US" sz="1500" b="1" dirty="0" err="1">
                <a:solidFill>
                  <a:srgbClr val="000000"/>
                </a:solidFill>
                <a:latin typeface="Courier New" pitchFamily="49" charset="0"/>
                <a:cs typeface="Courier New" pitchFamily="49" charset="0"/>
              </a:rPr>
              <a:t>lr</a:t>
            </a:r>
            <a:endParaRPr lang="en-US" sz="1500" b="1" dirty="0">
              <a:solidFill>
                <a:srgbClr val="000000"/>
              </a:solidFill>
              <a:latin typeface="Courier New" pitchFamily="49" charset="0"/>
              <a:cs typeface="Courier New" pitchFamily="49" charset="0"/>
            </a:endParaRPr>
          </a:p>
          <a:p>
            <a:pPr>
              <a:buNone/>
            </a:pPr>
            <a:r>
              <a:rPr lang="en-US" sz="1500" b="1" dirty="0">
                <a:solidFill>
                  <a:srgbClr val="000000"/>
                </a:solidFill>
                <a:latin typeface="Courier New" pitchFamily="49" charset="0"/>
                <a:cs typeface="Courier New" pitchFamily="49" charset="0"/>
              </a:rPr>
              <a:t>  ENDP</a:t>
            </a:r>
            <a:endParaRPr lang="en-GB" sz="1500" b="1" dirty="0">
              <a:solidFill>
                <a:srgbClr val="000000"/>
              </a:solidFill>
              <a:latin typeface="Courier New" pitchFamily="49" charset="0"/>
              <a:cs typeface="Courier New" pitchFamily="49" charset="0"/>
            </a:endParaRPr>
          </a:p>
          <a:p>
            <a:pPr>
              <a:buNone/>
            </a:pPr>
            <a:r>
              <a:rPr lang="en-GB" sz="1500" b="1" dirty="0">
                <a:solidFill>
                  <a:srgbClr val="000000"/>
                </a:solidFill>
                <a:latin typeface="Courier New" pitchFamily="49" charset="0"/>
                <a:cs typeface="Courier New" pitchFamily="49" charset="0"/>
              </a:rPr>
              <a:t>  </a:t>
            </a:r>
          </a:p>
        </p:txBody>
      </p:sp>
      <p:cxnSp>
        <p:nvCxnSpPr>
          <p:cNvPr id="124" name="Straight Connector 123"/>
          <p:cNvCxnSpPr>
            <a:cxnSpLocks/>
          </p:cNvCxnSpPr>
          <p:nvPr/>
        </p:nvCxnSpPr>
        <p:spPr>
          <a:xfrm rot="10800000" flipV="1">
            <a:off x="1295400" y="1752600"/>
            <a:ext cx="304800" cy="228600"/>
          </a:xfrm>
          <a:prstGeom prst="line">
            <a:avLst/>
          </a:prstGeom>
          <a:ln>
            <a:solidFill>
              <a:srgbClr val="FF0000"/>
            </a:solidFill>
            <a:tailEnd type="arrow" w="lg"/>
          </a:ln>
        </p:spPr>
        <p:style>
          <a:lnRef idx="2">
            <a:schemeClr val="accent1"/>
          </a:lnRef>
          <a:fillRef idx="0">
            <a:schemeClr val="accent1"/>
          </a:fillRef>
          <a:effectRef idx="1">
            <a:schemeClr val="accent1"/>
          </a:effectRef>
          <a:fontRef idx="minor">
            <a:schemeClr val="tx1"/>
          </a:fontRef>
        </p:style>
      </p:cxnSp>
      <p:sp>
        <p:nvSpPr>
          <p:cNvPr id="125" name="TextBox 124"/>
          <p:cNvSpPr txBox="1"/>
          <p:nvPr/>
        </p:nvSpPr>
        <p:spPr>
          <a:xfrm>
            <a:off x="1143000" y="1490246"/>
            <a:ext cx="2057400" cy="338554"/>
          </a:xfrm>
          <a:prstGeom prst="rect">
            <a:avLst/>
          </a:prstGeom>
          <a:noFill/>
        </p:spPr>
        <p:txBody>
          <a:bodyPr wrap="square" rtlCol="0">
            <a:spAutoFit/>
          </a:bodyPr>
          <a:lstStyle/>
          <a:p>
            <a:r>
              <a:rPr lang="en-US" sz="1600" dirty="0" err="1">
                <a:solidFill>
                  <a:srgbClr val="FF0000"/>
                </a:solidFill>
              </a:rPr>
              <a:t>addr</a:t>
            </a:r>
            <a:r>
              <a:rPr lang="en-US" sz="1600" dirty="0">
                <a:solidFill>
                  <a:srgbClr val="FF0000"/>
                </a:solidFill>
              </a:rPr>
              <a:t> = </a:t>
            </a:r>
            <a:r>
              <a:rPr lang="en-US" sz="1600" dirty="0">
                <a:solidFill>
                  <a:srgbClr val="FF0000"/>
                </a:solidFill>
                <a:latin typeface="Consolas"/>
                <a:cs typeface="Consolas"/>
              </a:rPr>
              <a:t>0x08000044</a:t>
            </a:r>
          </a:p>
        </p:txBody>
      </p:sp>
      <p:cxnSp>
        <p:nvCxnSpPr>
          <p:cNvPr id="126" name="Straight Connector 125"/>
          <p:cNvCxnSpPr>
            <a:cxnSpLocks/>
          </p:cNvCxnSpPr>
          <p:nvPr/>
        </p:nvCxnSpPr>
        <p:spPr>
          <a:xfrm rot="5400000">
            <a:off x="824498" y="2894597"/>
            <a:ext cx="306805" cy="304800"/>
          </a:xfrm>
          <a:prstGeom prst="line">
            <a:avLst/>
          </a:prstGeom>
          <a:ln>
            <a:solidFill>
              <a:srgbClr val="0000FF"/>
            </a:solidFill>
            <a:tailEnd type="arrow" w="lg"/>
          </a:ln>
        </p:spPr>
        <p:style>
          <a:lnRef idx="2">
            <a:schemeClr val="accent1"/>
          </a:lnRef>
          <a:fillRef idx="0">
            <a:schemeClr val="accent1"/>
          </a:fillRef>
          <a:effectRef idx="1">
            <a:schemeClr val="accent1"/>
          </a:effectRef>
          <a:fontRef idx="minor">
            <a:schemeClr val="tx1"/>
          </a:fontRef>
        </p:style>
      </p:cxnSp>
      <p:sp>
        <p:nvSpPr>
          <p:cNvPr id="127" name="TextBox 126"/>
          <p:cNvSpPr txBox="1"/>
          <p:nvPr/>
        </p:nvSpPr>
        <p:spPr>
          <a:xfrm>
            <a:off x="1143000" y="2709446"/>
            <a:ext cx="2120900" cy="338554"/>
          </a:xfrm>
          <a:prstGeom prst="rect">
            <a:avLst/>
          </a:prstGeom>
          <a:noFill/>
        </p:spPr>
        <p:txBody>
          <a:bodyPr wrap="square" rtlCol="0">
            <a:spAutoFit/>
          </a:bodyPr>
          <a:lstStyle/>
          <a:p>
            <a:r>
              <a:rPr lang="en-US" sz="1600" dirty="0" err="1">
                <a:solidFill>
                  <a:srgbClr val="3366FF"/>
                </a:solidFill>
              </a:rPr>
              <a:t>addr</a:t>
            </a:r>
            <a:r>
              <a:rPr lang="en-US" sz="1600" dirty="0">
                <a:solidFill>
                  <a:srgbClr val="3366FF"/>
                </a:solidFill>
              </a:rPr>
              <a:t> = </a:t>
            </a:r>
            <a:r>
              <a:rPr lang="en-US" sz="1600" dirty="0">
                <a:solidFill>
                  <a:srgbClr val="3366FF"/>
                </a:solidFill>
                <a:latin typeface="Consolas"/>
                <a:cs typeface="Consolas"/>
              </a:rPr>
              <a:t>0x0800001C</a:t>
            </a:r>
          </a:p>
        </p:txBody>
      </p:sp>
      <p:sp>
        <p:nvSpPr>
          <p:cNvPr id="129" name="TextBox 128"/>
          <p:cNvSpPr txBox="1"/>
          <p:nvPr/>
        </p:nvSpPr>
        <p:spPr>
          <a:xfrm>
            <a:off x="6248400" y="6183868"/>
            <a:ext cx="1219200" cy="369332"/>
          </a:xfrm>
          <a:prstGeom prst="rect">
            <a:avLst/>
          </a:prstGeom>
          <a:noFill/>
        </p:spPr>
        <p:txBody>
          <a:bodyPr wrap="square" rtlCol="0">
            <a:spAutoFit/>
          </a:bodyPr>
          <a:lstStyle/>
          <a:p>
            <a:pPr algn="ctr"/>
            <a:r>
              <a:rPr lang="en-GB" dirty="0">
                <a:latin typeface="Consolas" pitchFamily="49" charset="0"/>
                <a:cs typeface="Consolas" pitchFamily="49" charset="0"/>
              </a:rPr>
              <a:t>Memory</a:t>
            </a:r>
          </a:p>
        </p:txBody>
      </p:sp>
      <p:sp>
        <p:nvSpPr>
          <p:cNvPr id="130" name="TextBox 129"/>
          <p:cNvSpPr txBox="1"/>
          <p:nvPr/>
        </p:nvSpPr>
        <p:spPr>
          <a:xfrm>
            <a:off x="5486400" y="1536700"/>
            <a:ext cx="762000" cy="369332"/>
          </a:xfrm>
          <a:prstGeom prst="rect">
            <a:avLst/>
          </a:prstGeom>
          <a:noFill/>
        </p:spPr>
        <p:txBody>
          <a:bodyPr wrap="square" rtlCol="0">
            <a:spAutoFit/>
          </a:bodyPr>
          <a:lstStyle/>
          <a:p>
            <a:pPr algn="r"/>
            <a:r>
              <a:rPr lang="en-GB" dirty="0" err="1">
                <a:solidFill>
                  <a:srgbClr val="FF0000"/>
                </a:solidFill>
                <a:latin typeface="Consolas" pitchFamily="49" charset="0"/>
                <a:cs typeface="Consolas" pitchFamily="49" charset="0"/>
              </a:rPr>
              <a:t>xPSR</a:t>
            </a:r>
            <a:endParaRPr lang="en-GB" dirty="0">
              <a:solidFill>
                <a:srgbClr val="FF0000"/>
              </a:solidFill>
              <a:latin typeface="Consolas" pitchFamily="49" charset="0"/>
              <a:cs typeface="Consolas" pitchFamily="49" charset="0"/>
            </a:endParaRPr>
          </a:p>
        </p:txBody>
      </p:sp>
      <p:sp>
        <p:nvSpPr>
          <p:cNvPr id="131" name="TextBox 130"/>
          <p:cNvSpPr txBox="1"/>
          <p:nvPr/>
        </p:nvSpPr>
        <p:spPr>
          <a:xfrm>
            <a:off x="5486400" y="1916668"/>
            <a:ext cx="762000" cy="369332"/>
          </a:xfrm>
          <a:prstGeom prst="rect">
            <a:avLst/>
          </a:prstGeom>
          <a:noFill/>
        </p:spPr>
        <p:txBody>
          <a:bodyPr wrap="square" rtlCol="0">
            <a:spAutoFit/>
          </a:bodyPr>
          <a:lstStyle/>
          <a:p>
            <a:pPr algn="r"/>
            <a:r>
              <a:rPr lang="en-GB" dirty="0">
                <a:solidFill>
                  <a:srgbClr val="FF0000"/>
                </a:solidFill>
                <a:latin typeface="Consolas" pitchFamily="49" charset="0"/>
                <a:cs typeface="Consolas" pitchFamily="49" charset="0"/>
              </a:rPr>
              <a:t>PC</a:t>
            </a:r>
          </a:p>
        </p:txBody>
      </p:sp>
      <p:sp>
        <p:nvSpPr>
          <p:cNvPr id="132" name="TextBox 131"/>
          <p:cNvSpPr txBox="1"/>
          <p:nvPr/>
        </p:nvSpPr>
        <p:spPr>
          <a:xfrm>
            <a:off x="5486400" y="2272268"/>
            <a:ext cx="762000" cy="369332"/>
          </a:xfrm>
          <a:prstGeom prst="rect">
            <a:avLst/>
          </a:prstGeom>
          <a:noFill/>
        </p:spPr>
        <p:txBody>
          <a:bodyPr wrap="square" rtlCol="0">
            <a:spAutoFit/>
          </a:bodyPr>
          <a:lstStyle/>
          <a:p>
            <a:pPr algn="r"/>
            <a:r>
              <a:rPr lang="en-GB" dirty="0">
                <a:solidFill>
                  <a:srgbClr val="FF0000"/>
                </a:solidFill>
                <a:latin typeface="Consolas" pitchFamily="49" charset="0"/>
                <a:cs typeface="Consolas" pitchFamily="49" charset="0"/>
              </a:rPr>
              <a:t>SP</a:t>
            </a:r>
          </a:p>
        </p:txBody>
      </p:sp>
      <p:sp>
        <p:nvSpPr>
          <p:cNvPr id="133" name="TextBox 132"/>
          <p:cNvSpPr txBox="1"/>
          <p:nvPr/>
        </p:nvSpPr>
        <p:spPr>
          <a:xfrm>
            <a:off x="5486400" y="2602468"/>
            <a:ext cx="762000" cy="369332"/>
          </a:xfrm>
          <a:prstGeom prst="rect">
            <a:avLst/>
          </a:prstGeom>
          <a:noFill/>
        </p:spPr>
        <p:txBody>
          <a:bodyPr wrap="square" rtlCol="0">
            <a:spAutoFit/>
          </a:bodyPr>
          <a:lstStyle/>
          <a:p>
            <a:pPr algn="r"/>
            <a:r>
              <a:rPr lang="en-GB" dirty="0">
                <a:solidFill>
                  <a:srgbClr val="FF0000"/>
                </a:solidFill>
                <a:latin typeface="Consolas" pitchFamily="49" charset="0"/>
                <a:cs typeface="Consolas" pitchFamily="49" charset="0"/>
              </a:rPr>
              <a:t>LR</a:t>
            </a:r>
          </a:p>
        </p:txBody>
      </p:sp>
      <p:sp>
        <p:nvSpPr>
          <p:cNvPr id="134" name="TextBox 133"/>
          <p:cNvSpPr txBox="1"/>
          <p:nvPr/>
        </p:nvSpPr>
        <p:spPr>
          <a:xfrm>
            <a:off x="5486400" y="2983468"/>
            <a:ext cx="762000" cy="369332"/>
          </a:xfrm>
          <a:prstGeom prst="rect">
            <a:avLst/>
          </a:prstGeom>
          <a:noFill/>
        </p:spPr>
        <p:txBody>
          <a:bodyPr wrap="square" rtlCol="0">
            <a:spAutoFit/>
          </a:bodyPr>
          <a:lstStyle/>
          <a:p>
            <a:pPr algn="r"/>
            <a:r>
              <a:rPr lang="en-GB" dirty="0">
                <a:solidFill>
                  <a:srgbClr val="FF0000"/>
                </a:solidFill>
                <a:latin typeface="Consolas" pitchFamily="49" charset="0"/>
                <a:cs typeface="Consolas" pitchFamily="49" charset="0"/>
              </a:rPr>
              <a:t>R3</a:t>
            </a:r>
          </a:p>
        </p:txBody>
      </p:sp>
      <p:sp>
        <p:nvSpPr>
          <p:cNvPr id="135" name="TextBox 134"/>
          <p:cNvSpPr txBox="1"/>
          <p:nvPr/>
        </p:nvSpPr>
        <p:spPr>
          <a:xfrm>
            <a:off x="5486400" y="3364468"/>
            <a:ext cx="762000" cy="369332"/>
          </a:xfrm>
          <a:prstGeom prst="rect">
            <a:avLst/>
          </a:prstGeom>
          <a:noFill/>
        </p:spPr>
        <p:txBody>
          <a:bodyPr wrap="square" rtlCol="0">
            <a:spAutoFit/>
          </a:bodyPr>
          <a:lstStyle/>
          <a:p>
            <a:pPr algn="r"/>
            <a:r>
              <a:rPr lang="en-GB" dirty="0">
                <a:solidFill>
                  <a:srgbClr val="FF0000"/>
                </a:solidFill>
                <a:latin typeface="Consolas" pitchFamily="49" charset="0"/>
                <a:cs typeface="Consolas" pitchFamily="49" charset="0"/>
              </a:rPr>
              <a:t>R2</a:t>
            </a:r>
          </a:p>
        </p:txBody>
      </p:sp>
      <p:sp>
        <p:nvSpPr>
          <p:cNvPr id="136" name="TextBox 135"/>
          <p:cNvSpPr txBox="1"/>
          <p:nvPr/>
        </p:nvSpPr>
        <p:spPr>
          <a:xfrm>
            <a:off x="5486400" y="3745468"/>
            <a:ext cx="762000" cy="369332"/>
          </a:xfrm>
          <a:prstGeom prst="rect">
            <a:avLst/>
          </a:prstGeom>
          <a:noFill/>
        </p:spPr>
        <p:txBody>
          <a:bodyPr wrap="square" rtlCol="0">
            <a:spAutoFit/>
          </a:bodyPr>
          <a:lstStyle/>
          <a:p>
            <a:pPr algn="r"/>
            <a:r>
              <a:rPr lang="en-GB" dirty="0">
                <a:solidFill>
                  <a:srgbClr val="FF0000"/>
                </a:solidFill>
                <a:latin typeface="Consolas" pitchFamily="49" charset="0"/>
                <a:cs typeface="Consolas" pitchFamily="49" charset="0"/>
              </a:rPr>
              <a:t>R1</a:t>
            </a:r>
          </a:p>
        </p:txBody>
      </p:sp>
      <p:sp>
        <p:nvSpPr>
          <p:cNvPr id="137" name="TextBox 136"/>
          <p:cNvSpPr txBox="1"/>
          <p:nvPr/>
        </p:nvSpPr>
        <p:spPr>
          <a:xfrm>
            <a:off x="5486400" y="4038600"/>
            <a:ext cx="762000" cy="369332"/>
          </a:xfrm>
          <a:prstGeom prst="rect">
            <a:avLst/>
          </a:prstGeom>
          <a:noFill/>
        </p:spPr>
        <p:txBody>
          <a:bodyPr wrap="square" rtlCol="0">
            <a:spAutoFit/>
          </a:bodyPr>
          <a:lstStyle/>
          <a:p>
            <a:pPr algn="r"/>
            <a:r>
              <a:rPr lang="en-GB" dirty="0">
                <a:solidFill>
                  <a:srgbClr val="FF0000"/>
                </a:solidFill>
                <a:latin typeface="Consolas" pitchFamily="49" charset="0"/>
                <a:cs typeface="Consolas" pitchFamily="49" charset="0"/>
              </a:rPr>
              <a:t>R0</a:t>
            </a:r>
          </a:p>
        </p:txBody>
      </p:sp>
      <p:sp>
        <p:nvSpPr>
          <p:cNvPr id="138" name="TextBox 137"/>
          <p:cNvSpPr txBox="1"/>
          <p:nvPr/>
        </p:nvSpPr>
        <p:spPr>
          <a:xfrm>
            <a:off x="5410200" y="457200"/>
            <a:ext cx="2819400" cy="584776"/>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pPr algn="ctr"/>
            <a:r>
              <a:rPr lang="en-US" sz="3200" b="1" dirty="0">
                <a:solidFill>
                  <a:schemeClr val="bg1"/>
                </a:solidFill>
              </a:rPr>
              <a:t>STACKING</a:t>
            </a:r>
          </a:p>
        </p:txBody>
      </p:sp>
      <p:sp>
        <p:nvSpPr>
          <p:cNvPr id="139" name="Rectangle 138"/>
          <p:cNvSpPr/>
          <p:nvPr/>
        </p:nvSpPr>
        <p:spPr>
          <a:xfrm>
            <a:off x="152400" y="4961369"/>
            <a:ext cx="2667000" cy="1200329"/>
          </a:xfrm>
          <a:prstGeom prst="rect">
            <a:avLst/>
          </a:prstGeom>
        </p:spPr>
        <p:style>
          <a:lnRef idx="1">
            <a:schemeClr val="accent2"/>
          </a:lnRef>
          <a:fillRef idx="3">
            <a:schemeClr val="accent2"/>
          </a:fillRef>
          <a:effectRef idx="2">
            <a:schemeClr val="accent2"/>
          </a:effectRef>
          <a:fontRef idx="minor">
            <a:schemeClr val="lt1"/>
          </a:fontRef>
        </p:style>
        <p:txBody>
          <a:bodyPr wrap="square">
            <a:spAutoFit/>
          </a:bodyPr>
          <a:lstStyle/>
          <a:p>
            <a:r>
              <a:rPr lang="en-US" dirty="0"/>
              <a:t>BL </a:t>
            </a:r>
            <a:r>
              <a:rPr lang="en-US" dirty="0" smtClean="0"/>
              <a:t>sine: Updates </a:t>
            </a:r>
            <a:r>
              <a:rPr lang="en-US" dirty="0"/>
              <a:t>LR </a:t>
            </a:r>
            <a:r>
              <a:rPr lang="en-US" dirty="0" smtClean="0"/>
              <a:t>register to contain address of instruction right after function call BL sine</a:t>
            </a:r>
            <a:endParaRPr lang="en-US" dirty="0"/>
          </a:p>
        </p:txBody>
      </p:sp>
      <p:sp>
        <p:nvSpPr>
          <p:cNvPr id="71" name="Left Arrow 70"/>
          <p:cNvSpPr/>
          <p:nvPr/>
        </p:nvSpPr>
        <p:spPr>
          <a:xfrm>
            <a:off x="1600200" y="4114800"/>
            <a:ext cx="449580" cy="233680"/>
          </a:xfrm>
          <a:prstGeom prst="leftArrow">
            <a:avLst/>
          </a:prstGeom>
          <a:solidFill>
            <a:srgbClr val="FF0000"/>
          </a:solidFill>
          <a:ln/>
        </p:spPr>
        <p:style>
          <a:lnRef idx="1">
            <a:schemeClr val="accent1"/>
          </a:lnRef>
          <a:fillRef idx="3">
            <a:schemeClr val="accent1"/>
          </a:fillRef>
          <a:effectRef idx="2">
            <a:schemeClr val="accent1"/>
          </a:effectRef>
          <a:fontRef idx="minor">
            <a:schemeClr val="lt1"/>
          </a:fontRef>
        </p:style>
      </p:sp>
      <p:sp>
        <p:nvSpPr>
          <p:cNvPr id="72" name="TextBox 71"/>
          <p:cNvSpPr txBox="1"/>
          <p:nvPr/>
        </p:nvSpPr>
        <p:spPr>
          <a:xfrm>
            <a:off x="2971800" y="3351148"/>
            <a:ext cx="1066800" cy="369332"/>
          </a:xfrm>
          <a:prstGeom prst="rect">
            <a:avLst/>
          </a:prstGeom>
          <a:noFill/>
        </p:spPr>
        <p:txBody>
          <a:bodyPr wrap="square" rtlCol="0">
            <a:spAutoFit/>
          </a:bodyPr>
          <a:lstStyle/>
          <a:p>
            <a:r>
              <a:rPr lang="en-GB" dirty="0">
                <a:latin typeface="Consolas" pitchFamily="49" charset="0"/>
                <a:cs typeface="Consolas" pitchFamily="49" charset="0"/>
              </a:rPr>
              <a:t>R13(SP)</a:t>
            </a:r>
          </a:p>
        </p:txBody>
      </p:sp>
      <p:sp>
        <p:nvSpPr>
          <p:cNvPr id="73" name="TextBox 72"/>
          <p:cNvSpPr txBox="1"/>
          <p:nvPr/>
        </p:nvSpPr>
        <p:spPr>
          <a:xfrm>
            <a:off x="2971800" y="3711188"/>
            <a:ext cx="1066800" cy="369332"/>
          </a:xfrm>
          <a:prstGeom prst="rect">
            <a:avLst/>
          </a:prstGeom>
          <a:noFill/>
        </p:spPr>
        <p:txBody>
          <a:bodyPr wrap="square" rtlCol="0">
            <a:spAutoFit/>
          </a:bodyPr>
          <a:lstStyle/>
          <a:p>
            <a:r>
              <a:rPr lang="en-GB" dirty="0">
                <a:latin typeface="Consolas" pitchFamily="49" charset="0"/>
                <a:cs typeface="Consolas" pitchFamily="49" charset="0"/>
              </a:rPr>
              <a:t>R14(LR)</a:t>
            </a:r>
          </a:p>
        </p:txBody>
      </p:sp>
      <p:sp>
        <p:nvSpPr>
          <p:cNvPr id="74" name="Rectangle 73"/>
          <p:cNvSpPr/>
          <p:nvPr/>
        </p:nvSpPr>
        <p:spPr>
          <a:xfrm>
            <a:off x="4038600" y="300133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Consolas" pitchFamily="49" charset="0"/>
                <a:cs typeface="Consolas" pitchFamily="49" charset="0"/>
              </a:rPr>
              <a:t>12</a:t>
            </a:r>
          </a:p>
        </p:txBody>
      </p:sp>
      <p:sp>
        <p:nvSpPr>
          <p:cNvPr id="75" name="TextBox 74"/>
          <p:cNvSpPr txBox="1"/>
          <p:nvPr/>
        </p:nvSpPr>
        <p:spPr>
          <a:xfrm>
            <a:off x="3429000" y="3001330"/>
            <a:ext cx="755923" cy="369332"/>
          </a:xfrm>
          <a:prstGeom prst="rect">
            <a:avLst/>
          </a:prstGeom>
          <a:noFill/>
        </p:spPr>
        <p:txBody>
          <a:bodyPr wrap="square" rtlCol="0">
            <a:spAutoFit/>
          </a:bodyPr>
          <a:lstStyle/>
          <a:p>
            <a:r>
              <a:rPr lang="en-GB" dirty="0">
                <a:latin typeface="Consolas" pitchFamily="49" charset="0"/>
                <a:cs typeface="Consolas" pitchFamily="49" charset="0"/>
              </a:rPr>
              <a:t>R12</a:t>
            </a:r>
          </a:p>
        </p:txBody>
      </p:sp>
      <p:sp>
        <p:nvSpPr>
          <p:cNvPr id="4" name="Rounded Rectangular Callout 3"/>
          <p:cNvSpPr/>
          <p:nvPr/>
        </p:nvSpPr>
        <p:spPr>
          <a:xfrm>
            <a:off x="2971800" y="4437615"/>
            <a:ext cx="1447799" cy="383945"/>
          </a:xfrm>
          <a:prstGeom prst="wedgeRoundRectCallout">
            <a:avLst>
              <a:gd name="adj1" fmla="val 26832"/>
              <a:gd name="adj2" fmla="val -14631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LR=Function call return address</a:t>
            </a:r>
            <a:endParaRPr lang="en-US" sz="1400" dirty="0"/>
          </a:p>
        </p:txBody>
      </p:sp>
      <p:sp>
        <p:nvSpPr>
          <p:cNvPr id="80" name="Rounded Rectangular Callout 79"/>
          <p:cNvSpPr/>
          <p:nvPr/>
        </p:nvSpPr>
        <p:spPr>
          <a:xfrm>
            <a:off x="4514700" y="4437615"/>
            <a:ext cx="1962300" cy="383945"/>
          </a:xfrm>
          <a:prstGeom prst="wedgeRoundRectCallout">
            <a:avLst>
              <a:gd name="adj1" fmla="val -18682"/>
              <a:gd name="adj2" fmla="val -68682"/>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PC=Instruction address of sine function</a:t>
            </a:r>
            <a:endParaRPr lang="en-US" sz="1400" dirty="0"/>
          </a:p>
        </p:txBody>
      </p:sp>
      <p:sp>
        <p:nvSpPr>
          <p:cNvPr id="81" name="Horizontal Scroll 80"/>
          <p:cNvSpPr/>
          <p:nvPr/>
        </p:nvSpPr>
        <p:spPr>
          <a:xfrm>
            <a:off x="29686" y="-76201"/>
            <a:ext cx="2256314" cy="762000"/>
          </a:xfrm>
          <a:prstGeom prst="horizontalScroll">
            <a:avLst/>
          </a:prstGeom>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ln w="9525" cap="flat" cmpd="sng" algn="ctr">
            <a:solidFill>
              <a:srgbClr val="4F81BD">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smtClean="0">
                <a:ln>
                  <a:noFill/>
                </a:ln>
                <a:solidFill>
                  <a:prstClr val="black"/>
                </a:solidFill>
                <a:effectLst/>
                <a:uLnTx/>
                <a:uFillTx/>
                <a:latin typeface="Calibri"/>
                <a:ea typeface="+mn-ea"/>
                <a:cs typeface="+mn-cs"/>
              </a:rPr>
              <a:t>Buggy Program</a:t>
            </a:r>
          </a:p>
        </p:txBody>
      </p:sp>
    </p:spTree>
    <p:extLst>
      <p:ext uri="{BB962C8B-B14F-4D97-AF65-F5344CB8AC3E}">
        <p14:creationId xmlns:p14="http://schemas.microsoft.com/office/powerpoint/2010/main" val="380657119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76200"/>
            <a:ext cx="8229600" cy="914400"/>
          </a:xfrm>
        </p:spPr>
        <p:txBody>
          <a:bodyPr/>
          <a:lstStyle/>
          <a:p>
            <a:r>
              <a:rPr lang="en-GB" dirty="0"/>
              <a:t>Interrupt: Stacking &amp; </a:t>
            </a:r>
            <a:r>
              <a:rPr lang="en-GB" dirty="0" err="1"/>
              <a:t>Unstacking</a:t>
            </a:r>
            <a:endParaRPr lang="en-GB" baseline="30000" dirty="0"/>
          </a:p>
        </p:txBody>
      </p:sp>
      <p:sp>
        <p:nvSpPr>
          <p:cNvPr id="30" name="Rectangle 29"/>
          <p:cNvSpPr/>
          <p:nvPr/>
        </p:nvSpPr>
        <p:spPr>
          <a:xfrm>
            <a:off x="6228184" y="40672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FF0000"/>
                </a:solidFill>
              </a:rPr>
              <a:t>0</a:t>
            </a:r>
          </a:p>
        </p:txBody>
      </p:sp>
      <p:sp>
        <p:nvSpPr>
          <p:cNvPr id="31" name="TextBox 30"/>
          <p:cNvSpPr txBox="1"/>
          <p:nvPr/>
        </p:nvSpPr>
        <p:spPr>
          <a:xfrm>
            <a:off x="7524328" y="4067200"/>
            <a:ext cx="1368152" cy="338554"/>
          </a:xfrm>
          <a:prstGeom prst="rect">
            <a:avLst/>
          </a:prstGeom>
          <a:noFill/>
        </p:spPr>
        <p:txBody>
          <a:bodyPr wrap="square" rtlCol="0">
            <a:spAutoFit/>
          </a:bodyPr>
          <a:lstStyle/>
          <a:p>
            <a:pPr algn="ctr"/>
            <a:r>
              <a:rPr lang="en-GB" sz="1600" dirty="0">
                <a:latin typeface="Consolas"/>
                <a:cs typeface="Consolas"/>
              </a:rPr>
              <a:t>0x200001E0</a:t>
            </a:r>
          </a:p>
        </p:txBody>
      </p:sp>
      <p:sp>
        <p:nvSpPr>
          <p:cNvPr id="32" name="TextBox 31"/>
          <p:cNvSpPr txBox="1"/>
          <p:nvPr/>
        </p:nvSpPr>
        <p:spPr>
          <a:xfrm>
            <a:off x="7524328" y="4427240"/>
            <a:ext cx="1368152" cy="338554"/>
          </a:xfrm>
          <a:prstGeom prst="rect">
            <a:avLst/>
          </a:prstGeom>
          <a:noFill/>
        </p:spPr>
        <p:txBody>
          <a:bodyPr wrap="square" rtlCol="0">
            <a:spAutoFit/>
          </a:bodyPr>
          <a:lstStyle/>
          <a:p>
            <a:pPr algn="ctr"/>
            <a:r>
              <a:rPr lang="en-GB" sz="1600" dirty="0">
                <a:latin typeface="Consolas"/>
                <a:cs typeface="Consolas"/>
              </a:rPr>
              <a:t>0x200001DC</a:t>
            </a:r>
          </a:p>
        </p:txBody>
      </p:sp>
      <p:sp>
        <p:nvSpPr>
          <p:cNvPr id="33" name="TextBox 32"/>
          <p:cNvSpPr txBox="1"/>
          <p:nvPr/>
        </p:nvSpPr>
        <p:spPr>
          <a:xfrm>
            <a:off x="7524328" y="2987080"/>
            <a:ext cx="1368152" cy="338554"/>
          </a:xfrm>
          <a:prstGeom prst="rect">
            <a:avLst/>
          </a:prstGeom>
          <a:noFill/>
        </p:spPr>
        <p:txBody>
          <a:bodyPr wrap="square" rtlCol="0">
            <a:spAutoFit/>
          </a:bodyPr>
          <a:lstStyle/>
          <a:p>
            <a:pPr algn="ctr"/>
            <a:r>
              <a:rPr lang="en-GB" sz="1600" dirty="0">
                <a:latin typeface="Consolas"/>
                <a:cs typeface="Consolas"/>
              </a:rPr>
              <a:t>0x200001EC</a:t>
            </a:r>
          </a:p>
        </p:txBody>
      </p:sp>
      <p:sp>
        <p:nvSpPr>
          <p:cNvPr id="36" name="Rectangle 35"/>
          <p:cNvSpPr/>
          <p:nvPr/>
        </p:nvSpPr>
        <p:spPr>
          <a:xfrm>
            <a:off x="6228184" y="442724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solidFill>
                <a:schemeClr val="tx1"/>
              </a:solidFill>
            </a:endParaRPr>
          </a:p>
        </p:txBody>
      </p:sp>
      <p:sp>
        <p:nvSpPr>
          <p:cNvPr id="37" name="Rectangle 36"/>
          <p:cNvSpPr/>
          <p:nvPr/>
        </p:nvSpPr>
        <p:spPr>
          <a:xfrm>
            <a:off x="6228184" y="298708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FF0000"/>
                </a:solidFill>
              </a:rPr>
              <a:t>3</a:t>
            </a:r>
          </a:p>
        </p:txBody>
      </p:sp>
      <p:sp>
        <p:nvSpPr>
          <p:cNvPr id="38" name="Rectangle 37"/>
          <p:cNvSpPr/>
          <p:nvPr/>
        </p:nvSpPr>
        <p:spPr>
          <a:xfrm>
            <a:off x="6228184" y="478728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solidFill>
                <a:schemeClr val="tx1"/>
              </a:solidFill>
            </a:endParaRPr>
          </a:p>
        </p:txBody>
      </p:sp>
      <p:sp>
        <p:nvSpPr>
          <p:cNvPr id="39" name="Rectangle 38"/>
          <p:cNvSpPr/>
          <p:nvPr/>
        </p:nvSpPr>
        <p:spPr>
          <a:xfrm>
            <a:off x="6228184" y="370716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FF0000"/>
                </a:solidFill>
              </a:rPr>
              <a:t>1</a:t>
            </a:r>
          </a:p>
        </p:txBody>
      </p:sp>
      <p:sp>
        <p:nvSpPr>
          <p:cNvPr id="41" name="TextBox 40"/>
          <p:cNvSpPr txBox="1"/>
          <p:nvPr/>
        </p:nvSpPr>
        <p:spPr>
          <a:xfrm>
            <a:off x="7524328" y="3707160"/>
            <a:ext cx="1368152" cy="338554"/>
          </a:xfrm>
          <a:prstGeom prst="rect">
            <a:avLst/>
          </a:prstGeom>
          <a:noFill/>
        </p:spPr>
        <p:txBody>
          <a:bodyPr wrap="square" rtlCol="0">
            <a:spAutoFit/>
          </a:bodyPr>
          <a:lstStyle/>
          <a:p>
            <a:pPr algn="ctr"/>
            <a:r>
              <a:rPr lang="en-GB" sz="1600" dirty="0">
                <a:latin typeface="Consolas"/>
                <a:cs typeface="Consolas"/>
              </a:rPr>
              <a:t>0x200001E4</a:t>
            </a:r>
          </a:p>
        </p:txBody>
      </p:sp>
      <p:sp>
        <p:nvSpPr>
          <p:cNvPr id="42" name="TextBox 41"/>
          <p:cNvSpPr txBox="1"/>
          <p:nvPr/>
        </p:nvSpPr>
        <p:spPr>
          <a:xfrm>
            <a:off x="7524328" y="4787280"/>
            <a:ext cx="1368152" cy="338554"/>
          </a:xfrm>
          <a:prstGeom prst="rect">
            <a:avLst/>
          </a:prstGeom>
          <a:noFill/>
        </p:spPr>
        <p:txBody>
          <a:bodyPr wrap="square" rtlCol="0">
            <a:spAutoFit/>
          </a:bodyPr>
          <a:lstStyle/>
          <a:p>
            <a:pPr algn="ctr"/>
            <a:r>
              <a:rPr lang="en-GB" sz="1600" dirty="0">
                <a:latin typeface="Consolas"/>
                <a:cs typeface="Consolas"/>
              </a:rPr>
              <a:t>0x200001D8</a:t>
            </a:r>
          </a:p>
        </p:txBody>
      </p:sp>
      <p:sp>
        <p:nvSpPr>
          <p:cNvPr id="43" name="TextBox 42"/>
          <p:cNvSpPr txBox="1"/>
          <p:nvPr/>
        </p:nvSpPr>
        <p:spPr>
          <a:xfrm>
            <a:off x="7524328" y="5147320"/>
            <a:ext cx="1368152" cy="338554"/>
          </a:xfrm>
          <a:prstGeom prst="rect">
            <a:avLst/>
          </a:prstGeom>
          <a:noFill/>
        </p:spPr>
        <p:txBody>
          <a:bodyPr wrap="square" rtlCol="0">
            <a:spAutoFit/>
          </a:bodyPr>
          <a:lstStyle/>
          <a:p>
            <a:pPr algn="ctr"/>
            <a:r>
              <a:rPr lang="en-GB" sz="1600" dirty="0">
                <a:latin typeface="Consolas"/>
                <a:cs typeface="Consolas"/>
              </a:rPr>
              <a:t>0x200001D4</a:t>
            </a:r>
          </a:p>
        </p:txBody>
      </p:sp>
      <p:sp>
        <p:nvSpPr>
          <p:cNvPr id="44" name="Rectangle 43"/>
          <p:cNvSpPr/>
          <p:nvPr/>
        </p:nvSpPr>
        <p:spPr>
          <a:xfrm>
            <a:off x="6228184" y="120348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solidFill>
                  <a:schemeClr val="tx1"/>
                </a:solidFill>
              </a:rPr>
              <a:t>xxxxxxxx</a:t>
            </a:r>
            <a:endParaRPr lang="en-GB" dirty="0">
              <a:solidFill>
                <a:schemeClr val="tx1"/>
              </a:solidFill>
            </a:endParaRPr>
          </a:p>
        </p:txBody>
      </p:sp>
      <p:sp>
        <p:nvSpPr>
          <p:cNvPr id="45" name="TextBox 44"/>
          <p:cNvSpPr txBox="1"/>
          <p:nvPr/>
        </p:nvSpPr>
        <p:spPr>
          <a:xfrm>
            <a:off x="7524328" y="1203484"/>
            <a:ext cx="1368152" cy="338554"/>
          </a:xfrm>
          <a:prstGeom prst="rect">
            <a:avLst/>
          </a:prstGeom>
          <a:noFill/>
        </p:spPr>
        <p:txBody>
          <a:bodyPr wrap="square" rtlCol="0">
            <a:spAutoFit/>
          </a:bodyPr>
          <a:lstStyle/>
          <a:p>
            <a:pPr algn="ctr"/>
            <a:r>
              <a:rPr lang="en-GB" sz="1600" dirty="0">
                <a:latin typeface="Consolas"/>
                <a:cs typeface="Consolas"/>
              </a:rPr>
              <a:t>0x20000200</a:t>
            </a:r>
          </a:p>
        </p:txBody>
      </p:sp>
      <p:sp>
        <p:nvSpPr>
          <p:cNvPr id="46" name="Rectangle 45"/>
          <p:cNvSpPr/>
          <p:nvPr/>
        </p:nvSpPr>
        <p:spPr>
          <a:xfrm>
            <a:off x="6228184" y="156352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FF0000"/>
                </a:solidFill>
                <a:latin typeface="Consolas" pitchFamily="49" charset="0"/>
                <a:cs typeface="Consolas" pitchFamily="49" charset="0"/>
              </a:rPr>
              <a:t>0x21000000</a:t>
            </a:r>
            <a:endParaRPr lang="en-GB" sz="1600" dirty="0">
              <a:solidFill>
                <a:srgbClr val="FF0000"/>
              </a:solidFill>
            </a:endParaRPr>
          </a:p>
        </p:txBody>
      </p:sp>
      <p:sp>
        <p:nvSpPr>
          <p:cNvPr id="47" name="Rectangle 46"/>
          <p:cNvSpPr/>
          <p:nvPr/>
        </p:nvSpPr>
        <p:spPr>
          <a:xfrm>
            <a:off x="6228184" y="192356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rgbClr val="FF0000"/>
                </a:solidFill>
                <a:latin typeface="Consolas" pitchFamily="49" charset="0"/>
                <a:cs typeface="Consolas" pitchFamily="49" charset="0"/>
              </a:rPr>
              <a:t>0x00000002</a:t>
            </a:r>
            <a:endParaRPr lang="en-GB" sz="1600" dirty="0">
              <a:solidFill>
                <a:srgbClr val="FF0000"/>
              </a:solidFill>
            </a:endParaRPr>
          </a:p>
        </p:txBody>
      </p:sp>
      <p:sp>
        <p:nvSpPr>
          <p:cNvPr id="48" name="TextBox 47"/>
          <p:cNvSpPr txBox="1"/>
          <p:nvPr/>
        </p:nvSpPr>
        <p:spPr>
          <a:xfrm>
            <a:off x="7524328" y="1563524"/>
            <a:ext cx="1368152" cy="338554"/>
          </a:xfrm>
          <a:prstGeom prst="rect">
            <a:avLst/>
          </a:prstGeom>
          <a:noFill/>
        </p:spPr>
        <p:txBody>
          <a:bodyPr wrap="square" rtlCol="0">
            <a:spAutoFit/>
          </a:bodyPr>
          <a:lstStyle/>
          <a:p>
            <a:pPr algn="ctr"/>
            <a:r>
              <a:rPr lang="en-GB" sz="1600" dirty="0">
                <a:latin typeface="Consolas"/>
                <a:cs typeface="Consolas"/>
              </a:rPr>
              <a:t>0x200001FC</a:t>
            </a:r>
          </a:p>
        </p:txBody>
      </p:sp>
      <p:sp>
        <p:nvSpPr>
          <p:cNvPr id="49" name="TextBox 48"/>
          <p:cNvSpPr txBox="1"/>
          <p:nvPr/>
        </p:nvSpPr>
        <p:spPr>
          <a:xfrm>
            <a:off x="7524328" y="1923564"/>
            <a:ext cx="1368152" cy="338554"/>
          </a:xfrm>
          <a:prstGeom prst="rect">
            <a:avLst/>
          </a:prstGeom>
          <a:noFill/>
        </p:spPr>
        <p:txBody>
          <a:bodyPr wrap="square" rtlCol="0">
            <a:spAutoFit/>
          </a:bodyPr>
          <a:lstStyle/>
          <a:p>
            <a:pPr algn="ctr"/>
            <a:r>
              <a:rPr lang="en-GB" sz="1600" dirty="0">
                <a:latin typeface="Consolas"/>
                <a:cs typeface="Consolas"/>
              </a:rPr>
              <a:t>0x200001F8</a:t>
            </a:r>
          </a:p>
        </p:txBody>
      </p:sp>
      <p:sp>
        <p:nvSpPr>
          <p:cNvPr id="51" name="Rectangle 50"/>
          <p:cNvSpPr/>
          <p:nvPr/>
        </p:nvSpPr>
        <p:spPr>
          <a:xfrm>
            <a:off x="6228184" y="22670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FF0000"/>
                </a:solidFill>
                <a:latin typeface="Consolas" pitchFamily="49" charset="0"/>
                <a:cs typeface="Consolas" pitchFamily="49" charset="0"/>
              </a:rPr>
              <a:t>0x20000200</a:t>
            </a:r>
            <a:endParaRPr lang="en-GB" sz="1600" dirty="0">
              <a:solidFill>
                <a:srgbClr val="FF0000"/>
              </a:solidFill>
              <a:latin typeface="Consolas" pitchFamily="49" charset="0"/>
              <a:cs typeface="Consolas" pitchFamily="49" charset="0"/>
            </a:endParaRPr>
          </a:p>
        </p:txBody>
      </p:sp>
      <p:sp>
        <p:nvSpPr>
          <p:cNvPr id="52" name="TextBox 51"/>
          <p:cNvSpPr txBox="1"/>
          <p:nvPr/>
        </p:nvSpPr>
        <p:spPr>
          <a:xfrm>
            <a:off x="7524328" y="2267000"/>
            <a:ext cx="1368152" cy="338554"/>
          </a:xfrm>
          <a:prstGeom prst="rect">
            <a:avLst/>
          </a:prstGeom>
          <a:noFill/>
        </p:spPr>
        <p:txBody>
          <a:bodyPr wrap="square" rtlCol="0">
            <a:spAutoFit/>
          </a:bodyPr>
          <a:lstStyle/>
          <a:p>
            <a:pPr algn="ctr"/>
            <a:r>
              <a:rPr lang="en-GB" sz="1600" dirty="0">
                <a:latin typeface="Consolas"/>
                <a:cs typeface="Consolas"/>
              </a:rPr>
              <a:t>0x200001F4</a:t>
            </a:r>
          </a:p>
        </p:txBody>
      </p:sp>
      <p:sp>
        <p:nvSpPr>
          <p:cNvPr id="53" name="TextBox 52"/>
          <p:cNvSpPr txBox="1"/>
          <p:nvPr/>
        </p:nvSpPr>
        <p:spPr>
          <a:xfrm>
            <a:off x="7524328" y="2627040"/>
            <a:ext cx="1368152" cy="338554"/>
          </a:xfrm>
          <a:prstGeom prst="rect">
            <a:avLst/>
          </a:prstGeom>
          <a:noFill/>
        </p:spPr>
        <p:txBody>
          <a:bodyPr wrap="square" rtlCol="0">
            <a:spAutoFit/>
          </a:bodyPr>
          <a:lstStyle/>
          <a:p>
            <a:pPr algn="ctr"/>
            <a:r>
              <a:rPr lang="en-GB" sz="1600" dirty="0">
                <a:latin typeface="Consolas"/>
                <a:cs typeface="Consolas"/>
              </a:rPr>
              <a:t>0x200001F0</a:t>
            </a:r>
          </a:p>
        </p:txBody>
      </p:sp>
      <p:sp>
        <p:nvSpPr>
          <p:cNvPr id="54" name="Rectangle 53"/>
          <p:cNvSpPr/>
          <p:nvPr/>
        </p:nvSpPr>
        <p:spPr>
          <a:xfrm>
            <a:off x="6228184" y="262704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rgbClr val="FF0000"/>
                </a:solidFill>
                <a:latin typeface="Consolas" pitchFamily="49" charset="0"/>
                <a:cs typeface="Consolas" pitchFamily="49" charset="0"/>
              </a:rPr>
              <a:t>0x08001000</a:t>
            </a:r>
          </a:p>
        </p:txBody>
      </p:sp>
      <p:sp>
        <p:nvSpPr>
          <p:cNvPr id="55" name="Rectangle 54"/>
          <p:cNvSpPr/>
          <p:nvPr/>
        </p:nvSpPr>
        <p:spPr>
          <a:xfrm>
            <a:off x="6228184" y="550736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solidFill>
                <a:schemeClr val="tx1"/>
              </a:solidFill>
            </a:endParaRPr>
          </a:p>
        </p:txBody>
      </p:sp>
      <p:sp>
        <p:nvSpPr>
          <p:cNvPr id="56" name="Rectangle 55"/>
          <p:cNvSpPr/>
          <p:nvPr/>
        </p:nvSpPr>
        <p:spPr>
          <a:xfrm>
            <a:off x="6228184" y="334712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FF0000"/>
                </a:solidFill>
              </a:rPr>
              <a:t>2</a:t>
            </a:r>
          </a:p>
        </p:txBody>
      </p:sp>
      <p:sp>
        <p:nvSpPr>
          <p:cNvPr id="57" name="TextBox 56"/>
          <p:cNvSpPr txBox="1"/>
          <p:nvPr/>
        </p:nvSpPr>
        <p:spPr>
          <a:xfrm>
            <a:off x="7524328" y="3347120"/>
            <a:ext cx="1368152" cy="338554"/>
          </a:xfrm>
          <a:prstGeom prst="rect">
            <a:avLst/>
          </a:prstGeom>
          <a:noFill/>
        </p:spPr>
        <p:txBody>
          <a:bodyPr wrap="square" rtlCol="0">
            <a:spAutoFit/>
          </a:bodyPr>
          <a:lstStyle/>
          <a:p>
            <a:pPr algn="ctr"/>
            <a:r>
              <a:rPr lang="en-GB" sz="1600" dirty="0">
                <a:latin typeface="Consolas"/>
                <a:cs typeface="Consolas"/>
              </a:rPr>
              <a:t>0x200001E8</a:t>
            </a:r>
          </a:p>
        </p:txBody>
      </p:sp>
      <p:sp>
        <p:nvSpPr>
          <p:cNvPr id="58" name="TextBox 57"/>
          <p:cNvSpPr txBox="1"/>
          <p:nvPr/>
        </p:nvSpPr>
        <p:spPr>
          <a:xfrm>
            <a:off x="7524328" y="5507360"/>
            <a:ext cx="1368152" cy="338554"/>
          </a:xfrm>
          <a:prstGeom prst="rect">
            <a:avLst/>
          </a:prstGeom>
          <a:noFill/>
        </p:spPr>
        <p:txBody>
          <a:bodyPr wrap="square" rtlCol="0">
            <a:spAutoFit/>
          </a:bodyPr>
          <a:lstStyle/>
          <a:p>
            <a:pPr algn="ctr"/>
            <a:r>
              <a:rPr lang="en-GB" sz="1600" dirty="0">
                <a:latin typeface="Consolas"/>
                <a:cs typeface="Consolas"/>
              </a:rPr>
              <a:t>0x200001D0</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35</a:t>
            </a:fld>
            <a:endParaRPr kumimoji="0" lang="en-US" dirty="0"/>
          </a:p>
        </p:txBody>
      </p:sp>
      <p:sp>
        <p:nvSpPr>
          <p:cNvPr id="76" name="Rectangle 75"/>
          <p:cNvSpPr/>
          <p:nvPr/>
        </p:nvSpPr>
        <p:spPr>
          <a:xfrm>
            <a:off x="4042048" y="121920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Consolas" pitchFamily="49" charset="0"/>
                <a:cs typeface="Consolas" pitchFamily="49" charset="0"/>
              </a:rPr>
              <a:t>0</a:t>
            </a:r>
          </a:p>
        </p:txBody>
      </p:sp>
      <p:sp>
        <p:nvSpPr>
          <p:cNvPr id="77" name="TextBox 76"/>
          <p:cNvSpPr txBox="1"/>
          <p:nvPr/>
        </p:nvSpPr>
        <p:spPr>
          <a:xfrm>
            <a:off x="3618384" y="1219200"/>
            <a:ext cx="576064" cy="369332"/>
          </a:xfrm>
          <a:prstGeom prst="rect">
            <a:avLst/>
          </a:prstGeom>
          <a:noFill/>
        </p:spPr>
        <p:txBody>
          <a:bodyPr wrap="square" rtlCol="0">
            <a:spAutoFit/>
          </a:bodyPr>
          <a:lstStyle/>
          <a:p>
            <a:r>
              <a:rPr lang="en-GB" dirty="0">
                <a:latin typeface="Consolas" pitchFamily="49" charset="0"/>
                <a:cs typeface="Consolas" pitchFamily="49" charset="0"/>
              </a:rPr>
              <a:t>R0</a:t>
            </a:r>
          </a:p>
        </p:txBody>
      </p:sp>
      <p:sp>
        <p:nvSpPr>
          <p:cNvPr id="78" name="Rectangle 77"/>
          <p:cNvSpPr/>
          <p:nvPr/>
        </p:nvSpPr>
        <p:spPr>
          <a:xfrm>
            <a:off x="4042048" y="157924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Consolas" pitchFamily="49" charset="0"/>
                <a:cs typeface="Consolas" pitchFamily="49" charset="0"/>
              </a:rPr>
              <a:t>1</a:t>
            </a:r>
          </a:p>
        </p:txBody>
      </p:sp>
      <p:sp>
        <p:nvSpPr>
          <p:cNvPr id="79" name="TextBox 78"/>
          <p:cNvSpPr txBox="1"/>
          <p:nvPr/>
        </p:nvSpPr>
        <p:spPr>
          <a:xfrm>
            <a:off x="3618384" y="1579240"/>
            <a:ext cx="576064" cy="369332"/>
          </a:xfrm>
          <a:prstGeom prst="rect">
            <a:avLst/>
          </a:prstGeom>
          <a:noFill/>
        </p:spPr>
        <p:txBody>
          <a:bodyPr wrap="square" rtlCol="0">
            <a:spAutoFit/>
          </a:bodyPr>
          <a:lstStyle/>
          <a:p>
            <a:r>
              <a:rPr lang="en-GB" dirty="0">
                <a:latin typeface="Consolas" pitchFamily="49" charset="0"/>
                <a:cs typeface="Consolas" pitchFamily="49" charset="0"/>
              </a:rPr>
              <a:t>R1</a:t>
            </a:r>
          </a:p>
        </p:txBody>
      </p:sp>
      <p:sp>
        <p:nvSpPr>
          <p:cNvPr id="83" name="Rectangle 82"/>
          <p:cNvSpPr/>
          <p:nvPr/>
        </p:nvSpPr>
        <p:spPr>
          <a:xfrm>
            <a:off x="4042048" y="193928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Consolas" pitchFamily="49" charset="0"/>
                <a:cs typeface="Consolas" pitchFamily="49" charset="0"/>
              </a:rPr>
              <a:t>2</a:t>
            </a:r>
          </a:p>
        </p:txBody>
      </p:sp>
      <p:sp>
        <p:nvSpPr>
          <p:cNvPr id="84" name="TextBox 83"/>
          <p:cNvSpPr txBox="1"/>
          <p:nvPr/>
        </p:nvSpPr>
        <p:spPr>
          <a:xfrm>
            <a:off x="3618384" y="1939280"/>
            <a:ext cx="576064" cy="369332"/>
          </a:xfrm>
          <a:prstGeom prst="rect">
            <a:avLst/>
          </a:prstGeom>
          <a:noFill/>
        </p:spPr>
        <p:txBody>
          <a:bodyPr wrap="square" rtlCol="0">
            <a:spAutoFit/>
          </a:bodyPr>
          <a:lstStyle/>
          <a:p>
            <a:r>
              <a:rPr lang="en-GB" dirty="0">
                <a:latin typeface="Consolas" pitchFamily="49" charset="0"/>
                <a:cs typeface="Consolas" pitchFamily="49" charset="0"/>
              </a:rPr>
              <a:t>R2</a:t>
            </a:r>
          </a:p>
        </p:txBody>
      </p:sp>
      <p:sp>
        <p:nvSpPr>
          <p:cNvPr id="85" name="Rectangle 84"/>
          <p:cNvSpPr/>
          <p:nvPr/>
        </p:nvSpPr>
        <p:spPr>
          <a:xfrm>
            <a:off x="4042048" y="229932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Consolas" pitchFamily="49" charset="0"/>
                <a:cs typeface="Consolas" pitchFamily="49" charset="0"/>
              </a:rPr>
              <a:t>3</a:t>
            </a:r>
          </a:p>
        </p:txBody>
      </p:sp>
      <p:sp>
        <p:nvSpPr>
          <p:cNvPr id="86" name="TextBox 85"/>
          <p:cNvSpPr txBox="1"/>
          <p:nvPr/>
        </p:nvSpPr>
        <p:spPr>
          <a:xfrm>
            <a:off x="3618384" y="2299320"/>
            <a:ext cx="576064" cy="369332"/>
          </a:xfrm>
          <a:prstGeom prst="rect">
            <a:avLst/>
          </a:prstGeom>
          <a:noFill/>
        </p:spPr>
        <p:txBody>
          <a:bodyPr wrap="square" rtlCol="0">
            <a:spAutoFit/>
          </a:bodyPr>
          <a:lstStyle/>
          <a:p>
            <a:r>
              <a:rPr lang="en-GB" dirty="0">
                <a:latin typeface="Consolas" pitchFamily="49" charset="0"/>
                <a:cs typeface="Consolas" pitchFamily="49" charset="0"/>
              </a:rPr>
              <a:t>R3</a:t>
            </a:r>
          </a:p>
        </p:txBody>
      </p:sp>
      <p:sp>
        <p:nvSpPr>
          <p:cNvPr id="87" name="Rectangle 86"/>
          <p:cNvSpPr/>
          <p:nvPr/>
        </p:nvSpPr>
        <p:spPr>
          <a:xfrm>
            <a:off x="4042048" y="3351148"/>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Consolas" pitchFamily="49" charset="0"/>
                <a:cs typeface="Consolas" pitchFamily="49" charset="0"/>
              </a:rPr>
              <a:t>MSP</a:t>
            </a:r>
          </a:p>
        </p:txBody>
      </p:sp>
      <p:sp>
        <p:nvSpPr>
          <p:cNvPr id="89" name="Rectangle 88"/>
          <p:cNvSpPr/>
          <p:nvPr/>
        </p:nvSpPr>
        <p:spPr>
          <a:xfrm>
            <a:off x="4042048" y="3711188"/>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latin typeface="Consolas" pitchFamily="49" charset="0"/>
                <a:cs typeface="Consolas" pitchFamily="49" charset="0"/>
              </a:rPr>
              <a:t>0x08000024</a:t>
            </a:r>
            <a:endParaRPr lang="en-GB" dirty="0">
              <a:solidFill>
                <a:schemeClr val="tx1"/>
              </a:solidFill>
              <a:latin typeface="Consolas" pitchFamily="49" charset="0"/>
              <a:cs typeface="Consolas" pitchFamily="49" charset="0"/>
            </a:endParaRPr>
          </a:p>
        </p:txBody>
      </p:sp>
      <p:sp>
        <p:nvSpPr>
          <p:cNvPr id="91" name="Rectangle 90"/>
          <p:cNvSpPr/>
          <p:nvPr/>
        </p:nvSpPr>
        <p:spPr>
          <a:xfrm>
            <a:off x="4042048" y="4071228"/>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latin typeface="Consolas" pitchFamily="49" charset="0"/>
                <a:cs typeface="Consolas" pitchFamily="49" charset="0"/>
              </a:rPr>
              <a:t>0x080000F0</a:t>
            </a:r>
            <a:endParaRPr lang="en-GB" dirty="0">
              <a:solidFill>
                <a:srgbClr val="FF0000"/>
              </a:solidFill>
              <a:latin typeface="Consolas" pitchFamily="49" charset="0"/>
              <a:cs typeface="Consolas" pitchFamily="49" charset="0"/>
            </a:endParaRPr>
          </a:p>
        </p:txBody>
      </p:sp>
      <p:sp>
        <p:nvSpPr>
          <p:cNvPr id="92" name="TextBox 91"/>
          <p:cNvSpPr txBox="1"/>
          <p:nvPr/>
        </p:nvSpPr>
        <p:spPr>
          <a:xfrm>
            <a:off x="2971800" y="4071228"/>
            <a:ext cx="1066800" cy="369332"/>
          </a:xfrm>
          <a:prstGeom prst="rect">
            <a:avLst/>
          </a:prstGeom>
          <a:noFill/>
        </p:spPr>
        <p:txBody>
          <a:bodyPr wrap="square" rtlCol="0">
            <a:spAutoFit/>
          </a:bodyPr>
          <a:lstStyle/>
          <a:p>
            <a:r>
              <a:rPr lang="en-GB" dirty="0">
                <a:latin typeface="Consolas" pitchFamily="49" charset="0"/>
                <a:cs typeface="Consolas" pitchFamily="49" charset="0"/>
              </a:rPr>
              <a:t>R15(PC)</a:t>
            </a:r>
          </a:p>
        </p:txBody>
      </p:sp>
      <p:sp>
        <p:nvSpPr>
          <p:cNvPr id="93" name="Rectangle 92"/>
          <p:cNvSpPr/>
          <p:nvPr/>
        </p:nvSpPr>
        <p:spPr>
          <a:xfrm>
            <a:off x="4042048" y="4812268"/>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Consolas" pitchFamily="49" charset="0"/>
                <a:cs typeface="Consolas" pitchFamily="49" charset="0"/>
              </a:rPr>
              <a:t>0x21000000</a:t>
            </a:r>
            <a:endParaRPr lang="en-GB" dirty="0">
              <a:solidFill>
                <a:schemeClr val="tx1"/>
              </a:solidFill>
              <a:latin typeface="Consolas" pitchFamily="49" charset="0"/>
              <a:cs typeface="Consolas" pitchFamily="49" charset="0"/>
            </a:endParaRPr>
          </a:p>
        </p:txBody>
      </p:sp>
      <p:sp>
        <p:nvSpPr>
          <p:cNvPr id="94" name="TextBox 93"/>
          <p:cNvSpPr txBox="1"/>
          <p:nvPr/>
        </p:nvSpPr>
        <p:spPr>
          <a:xfrm>
            <a:off x="3276600" y="4812268"/>
            <a:ext cx="762000" cy="369332"/>
          </a:xfrm>
          <a:prstGeom prst="rect">
            <a:avLst/>
          </a:prstGeom>
          <a:noFill/>
        </p:spPr>
        <p:txBody>
          <a:bodyPr wrap="square" rtlCol="0">
            <a:spAutoFit/>
          </a:bodyPr>
          <a:lstStyle/>
          <a:p>
            <a:pPr algn="r"/>
            <a:r>
              <a:rPr lang="en-GB" dirty="0" err="1">
                <a:latin typeface="Consolas" pitchFamily="49" charset="0"/>
                <a:cs typeface="Consolas" pitchFamily="49" charset="0"/>
              </a:rPr>
              <a:t>xPSR</a:t>
            </a:r>
            <a:endParaRPr lang="en-GB" dirty="0">
              <a:latin typeface="Consolas" pitchFamily="49" charset="0"/>
              <a:cs typeface="Consolas" pitchFamily="49" charset="0"/>
            </a:endParaRPr>
          </a:p>
        </p:txBody>
      </p:sp>
      <p:sp>
        <p:nvSpPr>
          <p:cNvPr id="95" name="Rectangle 94"/>
          <p:cNvSpPr/>
          <p:nvPr/>
        </p:nvSpPr>
        <p:spPr>
          <a:xfrm>
            <a:off x="4042048" y="5269468"/>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00FF"/>
                </a:solidFill>
                <a:latin typeface="Consolas" pitchFamily="49" charset="0"/>
                <a:cs typeface="Consolas" pitchFamily="49" charset="0"/>
              </a:rPr>
              <a:t>0x200001E0</a:t>
            </a:r>
            <a:endParaRPr lang="en-GB" dirty="0">
              <a:solidFill>
                <a:srgbClr val="0000FF"/>
              </a:solidFill>
              <a:latin typeface="Consolas" pitchFamily="49" charset="0"/>
              <a:cs typeface="Consolas" pitchFamily="49" charset="0"/>
            </a:endParaRPr>
          </a:p>
        </p:txBody>
      </p:sp>
      <p:sp>
        <p:nvSpPr>
          <p:cNvPr id="96" name="TextBox 95"/>
          <p:cNvSpPr txBox="1"/>
          <p:nvPr/>
        </p:nvSpPr>
        <p:spPr>
          <a:xfrm>
            <a:off x="3276600" y="5269468"/>
            <a:ext cx="762000" cy="369332"/>
          </a:xfrm>
          <a:prstGeom prst="rect">
            <a:avLst/>
          </a:prstGeom>
          <a:noFill/>
        </p:spPr>
        <p:txBody>
          <a:bodyPr wrap="square" rtlCol="0">
            <a:spAutoFit/>
          </a:bodyPr>
          <a:lstStyle/>
          <a:p>
            <a:pPr algn="r"/>
            <a:r>
              <a:rPr lang="en-GB" dirty="0">
                <a:latin typeface="Consolas" pitchFamily="49" charset="0"/>
                <a:cs typeface="Consolas" pitchFamily="49" charset="0"/>
              </a:rPr>
              <a:t>MSP</a:t>
            </a:r>
          </a:p>
        </p:txBody>
      </p:sp>
      <p:sp>
        <p:nvSpPr>
          <p:cNvPr id="97" name="Rectangle 96"/>
          <p:cNvSpPr/>
          <p:nvPr/>
        </p:nvSpPr>
        <p:spPr>
          <a:xfrm>
            <a:off x="4042048" y="5726668"/>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Consolas" pitchFamily="49" charset="0"/>
                <a:cs typeface="Consolas" pitchFamily="49" charset="0"/>
              </a:rPr>
              <a:t>0x00000000</a:t>
            </a:r>
            <a:endParaRPr lang="en-GB" dirty="0">
              <a:solidFill>
                <a:schemeClr val="tx1"/>
              </a:solidFill>
              <a:latin typeface="Consolas" pitchFamily="49" charset="0"/>
              <a:cs typeface="Consolas" pitchFamily="49" charset="0"/>
            </a:endParaRPr>
          </a:p>
        </p:txBody>
      </p:sp>
      <p:sp>
        <p:nvSpPr>
          <p:cNvPr id="98" name="TextBox 97"/>
          <p:cNvSpPr txBox="1"/>
          <p:nvPr/>
        </p:nvSpPr>
        <p:spPr>
          <a:xfrm>
            <a:off x="3276600" y="5726668"/>
            <a:ext cx="762000" cy="369332"/>
          </a:xfrm>
          <a:prstGeom prst="rect">
            <a:avLst/>
          </a:prstGeom>
          <a:noFill/>
        </p:spPr>
        <p:txBody>
          <a:bodyPr wrap="square" rtlCol="0">
            <a:spAutoFit/>
          </a:bodyPr>
          <a:lstStyle/>
          <a:p>
            <a:pPr algn="r"/>
            <a:r>
              <a:rPr lang="en-GB" dirty="0">
                <a:latin typeface="Consolas" pitchFamily="49" charset="0"/>
                <a:cs typeface="Consolas" pitchFamily="49" charset="0"/>
              </a:rPr>
              <a:t>PSP</a:t>
            </a:r>
          </a:p>
        </p:txBody>
      </p:sp>
      <p:sp>
        <p:nvSpPr>
          <p:cNvPr id="99" name="Rectangle 98"/>
          <p:cNvSpPr/>
          <p:nvPr/>
        </p:nvSpPr>
        <p:spPr>
          <a:xfrm>
            <a:off x="4042048" y="2659618"/>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Consolas" pitchFamily="49" charset="0"/>
                <a:cs typeface="Consolas" pitchFamily="49" charset="0"/>
              </a:rPr>
              <a:t>4</a:t>
            </a:r>
          </a:p>
        </p:txBody>
      </p:sp>
      <p:sp>
        <p:nvSpPr>
          <p:cNvPr id="100" name="TextBox 99"/>
          <p:cNvSpPr txBox="1"/>
          <p:nvPr/>
        </p:nvSpPr>
        <p:spPr>
          <a:xfrm>
            <a:off x="3618384" y="2659618"/>
            <a:ext cx="576064" cy="369332"/>
          </a:xfrm>
          <a:prstGeom prst="rect">
            <a:avLst/>
          </a:prstGeom>
          <a:noFill/>
        </p:spPr>
        <p:txBody>
          <a:bodyPr wrap="square" rtlCol="0">
            <a:spAutoFit/>
          </a:bodyPr>
          <a:lstStyle/>
          <a:p>
            <a:r>
              <a:rPr lang="en-GB" dirty="0">
                <a:latin typeface="Consolas" pitchFamily="49" charset="0"/>
                <a:cs typeface="Consolas" pitchFamily="49" charset="0"/>
              </a:rPr>
              <a:t>R4</a:t>
            </a:r>
          </a:p>
        </p:txBody>
      </p:sp>
      <p:sp>
        <p:nvSpPr>
          <p:cNvPr id="101" name="Rectangle 100"/>
          <p:cNvSpPr/>
          <p:nvPr/>
        </p:nvSpPr>
        <p:spPr>
          <a:xfrm>
            <a:off x="6226175" y="586931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solidFill>
                <a:schemeClr val="tx1"/>
              </a:solidFill>
            </a:endParaRPr>
          </a:p>
        </p:txBody>
      </p:sp>
      <p:sp>
        <p:nvSpPr>
          <p:cNvPr id="102" name="TextBox 101"/>
          <p:cNvSpPr txBox="1"/>
          <p:nvPr/>
        </p:nvSpPr>
        <p:spPr>
          <a:xfrm>
            <a:off x="7522319" y="5869310"/>
            <a:ext cx="1368152" cy="338554"/>
          </a:xfrm>
          <a:prstGeom prst="rect">
            <a:avLst/>
          </a:prstGeom>
          <a:noFill/>
        </p:spPr>
        <p:txBody>
          <a:bodyPr wrap="square" rtlCol="0">
            <a:spAutoFit/>
          </a:bodyPr>
          <a:lstStyle/>
          <a:p>
            <a:pPr algn="ctr"/>
            <a:r>
              <a:rPr lang="en-GB" sz="1600" dirty="0">
                <a:latin typeface="Consolas"/>
                <a:cs typeface="Consolas"/>
              </a:rPr>
              <a:t>0x200001CF</a:t>
            </a:r>
          </a:p>
        </p:txBody>
      </p:sp>
      <p:sp>
        <p:nvSpPr>
          <p:cNvPr id="103" name="Rectangle 102"/>
          <p:cNvSpPr/>
          <p:nvPr/>
        </p:nvSpPr>
        <p:spPr>
          <a:xfrm>
            <a:off x="6229350" y="51435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solidFill>
                <a:schemeClr val="tx1"/>
              </a:solidFill>
            </a:endParaRPr>
          </a:p>
        </p:txBody>
      </p:sp>
      <p:cxnSp>
        <p:nvCxnSpPr>
          <p:cNvPr id="104" name="Straight Connector 103"/>
          <p:cNvCxnSpPr>
            <a:endCxn id="30" idx="1"/>
          </p:cNvCxnSpPr>
          <p:nvPr/>
        </p:nvCxnSpPr>
        <p:spPr>
          <a:xfrm rot="5400000" flipH="1" flipV="1">
            <a:off x="5263102" y="4478138"/>
            <a:ext cx="1196000" cy="734164"/>
          </a:xfrm>
          <a:prstGeom prst="line">
            <a:avLst/>
          </a:prstGeom>
          <a:ln>
            <a:solidFill>
              <a:srgbClr val="3366FF"/>
            </a:solidFill>
            <a:tailEnd type="arrow" w="lg"/>
          </a:ln>
        </p:spPr>
        <p:style>
          <a:lnRef idx="2">
            <a:schemeClr val="accent1"/>
          </a:lnRef>
          <a:fillRef idx="0">
            <a:schemeClr val="accent1"/>
          </a:fillRef>
          <a:effectRef idx="1">
            <a:schemeClr val="accent1"/>
          </a:effectRef>
          <a:fontRef idx="minor">
            <a:schemeClr val="tx1"/>
          </a:fontRef>
        </p:style>
      </p:cxnSp>
      <p:sp>
        <p:nvSpPr>
          <p:cNvPr id="123" name="Content Placeholder 3"/>
          <p:cNvSpPr>
            <a:spLocks noGrp="1"/>
          </p:cNvSpPr>
          <p:nvPr>
            <p:ph sz="half" idx="1"/>
          </p:nvPr>
        </p:nvSpPr>
        <p:spPr>
          <a:xfrm>
            <a:off x="63500" y="1295400"/>
            <a:ext cx="2971800" cy="4953000"/>
          </a:xfrm>
        </p:spPr>
        <p:style>
          <a:lnRef idx="2">
            <a:schemeClr val="accent1"/>
          </a:lnRef>
          <a:fillRef idx="1">
            <a:schemeClr val="lt1"/>
          </a:fillRef>
          <a:effectRef idx="0">
            <a:schemeClr val="accent1"/>
          </a:effectRef>
          <a:fontRef idx="minor">
            <a:schemeClr val="dk1"/>
          </a:fontRef>
        </p:style>
        <p:txBody>
          <a:bodyPr>
            <a:noAutofit/>
          </a:bodyPr>
          <a:lstStyle/>
          <a:p>
            <a:pPr>
              <a:buNone/>
            </a:pPr>
            <a:r>
              <a:rPr lang="en-GB" sz="1500" b="1" dirty="0">
                <a:solidFill>
                  <a:srgbClr val="000000"/>
                </a:solidFill>
                <a:latin typeface="Courier New" pitchFamily="49" charset="0"/>
                <a:cs typeface="Courier New" pitchFamily="49" charset="0"/>
              </a:rPr>
              <a:t>__main PROC</a:t>
            </a:r>
          </a:p>
          <a:p>
            <a:pPr>
              <a:buNone/>
            </a:pPr>
            <a:r>
              <a:rPr lang="en-GB" sz="1500" b="1" dirty="0">
                <a:solidFill>
                  <a:srgbClr val="000000"/>
                </a:solidFill>
                <a:latin typeface="Courier New" pitchFamily="49" charset="0"/>
                <a:cs typeface="Courier New" pitchFamily="49" charset="0"/>
              </a:rPr>
              <a:t>  …</a:t>
            </a:r>
          </a:p>
          <a:p>
            <a:pPr>
              <a:buNone/>
            </a:pPr>
            <a:r>
              <a:rPr lang="en-GB" sz="1500" b="1" dirty="0">
                <a:solidFill>
                  <a:srgbClr val="FF0000"/>
                </a:solidFill>
                <a:latin typeface="Courier New" pitchFamily="49" charset="0"/>
                <a:cs typeface="Courier New" pitchFamily="49" charset="0"/>
              </a:rPr>
              <a:t>  MOV r3,#0</a:t>
            </a:r>
          </a:p>
          <a:p>
            <a:pPr>
              <a:buNone/>
            </a:pPr>
            <a:r>
              <a:rPr lang="en-GB" sz="1500" b="1" dirty="0">
                <a:solidFill>
                  <a:srgbClr val="000000"/>
                </a:solidFill>
                <a:latin typeface="Courier New" pitchFamily="49" charset="0"/>
                <a:cs typeface="Courier New" pitchFamily="49" charset="0"/>
              </a:rPr>
              <a:t>  …</a:t>
            </a:r>
          </a:p>
          <a:p>
            <a:pPr>
              <a:buNone/>
            </a:pPr>
            <a:r>
              <a:rPr lang="en-GB" sz="1500" b="1" dirty="0">
                <a:solidFill>
                  <a:srgbClr val="000000"/>
                </a:solidFill>
                <a:latin typeface="Courier New" pitchFamily="49" charset="0"/>
                <a:cs typeface="Courier New" pitchFamily="49" charset="0"/>
              </a:rPr>
              <a:t>  ENDP</a:t>
            </a:r>
          </a:p>
          <a:p>
            <a:pPr>
              <a:buNone/>
            </a:pPr>
            <a:endParaRPr lang="en-GB" sz="1500" b="1" dirty="0">
              <a:solidFill>
                <a:srgbClr val="000000"/>
              </a:solidFill>
              <a:latin typeface="Courier New" pitchFamily="49" charset="0"/>
              <a:cs typeface="Courier New" pitchFamily="49" charset="0"/>
            </a:endParaRPr>
          </a:p>
          <a:p>
            <a:pPr>
              <a:buNone/>
            </a:pPr>
            <a:r>
              <a:rPr lang="en-US" sz="1500" b="1" dirty="0" err="1">
                <a:solidFill>
                  <a:srgbClr val="3366FF"/>
                </a:solidFill>
                <a:latin typeface="Courier New" pitchFamily="49" charset="0"/>
                <a:cs typeface="Courier New" pitchFamily="49" charset="0"/>
              </a:rPr>
              <a:t>SysTick_Handler</a:t>
            </a:r>
            <a:r>
              <a:rPr lang="en-US" sz="1500" b="1" dirty="0">
                <a:solidFill>
                  <a:srgbClr val="000000"/>
                </a:solidFill>
                <a:latin typeface="Courier New" pitchFamily="49" charset="0"/>
                <a:cs typeface="Courier New" pitchFamily="49" charset="0"/>
              </a:rPr>
              <a:t> PROC</a:t>
            </a:r>
          </a:p>
          <a:p>
            <a:pPr>
              <a:buNone/>
            </a:pPr>
            <a:r>
              <a:rPr lang="en-US" sz="1500" b="1" dirty="0">
                <a:solidFill>
                  <a:srgbClr val="000000"/>
                </a:solidFill>
                <a:latin typeface="Courier New" pitchFamily="49" charset="0"/>
                <a:cs typeface="Courier New" pitchFamily="49" charset="0"/>
              </a:rPr>
              <a:t>  EXPORT </a:t>
            </a:r>
            <a:r>
              <a:rPr lang="en-US" sz="1500" b="1" dirty="0" err="1">
                <a:solidFill>
                  <a:srgbClr val="000000"/>
                </a:solidFill>
                <a:latin typeface="Courier New" pitchFamily="49" charset="0"/>
                <a:cs typeface="Courier New" pitchFamily="49" charset="0"/>
              </a:rPr>
              <a:t>SysTick_Handler</a:t>
            </a:r>
            <a:endParaRPr lang="en-US" sz="1500" b="1" dirty="0">
              <a:solidFill>
                <a:srgbClr val="000000"/>
              </a:solidFill>
              <a:latin typeface="Courier New" pitchFamily="49" charset="0"/>
              <a:cs typeface="Courier New" pitchFamily="49" charset="0"/>
            </a:endParaRPr>
          </a:p>
          <a:p>
            <a:pPr>
              <a:buNone/>
            </a:pPr>
            <a:r>
              <a:rPr lang="en-US" sz="1500" b="1" dirty="0">
                <a:solidFill>
                  <a:srgbClr val="000000"/>
                </a:solidFill>
                <a:latin typeface="Courier New" pitchFamily="49" charset="0"/>
                <a:cs typeface="Courier New" pitchFamily="49" charset="0"/>
              </a:rPr>
              <a:t>  ADD r4, #1</a:t>
            </a:r>
          </a:p>
          <a:p>
            <a:pPr>
              <a:buNone/>
            </a:pPr>
            <a:r>
              <a:rPr lang="en-US" sz="1500" b="1" dirty="0">
                <a:solidFill>
                  <a:srgbClr val="FF0000"/>
                </a:solidFill>
                <a:latin typeface="Courier New" pitchFamily="49" charset="0"/>
                <a:cs typeface="Courier New" pitchFamily="49" charset="0"/>
              </a:rPr>
              <a:t>  BL  sine</a:t>
            </a:r>
          </a:p>
          <a:p>
            <a:pPr>
              <a:buNone/>
            </a:pPr>
            <a:r>
              <a:rPr lang="en-US" sz="1500" b="1" dirty="0">
                <a:solidFill>
                  <a:srgbClr val="000000"/>
                </a:solidFill>
                <a:latin typeface="Courier New" pitchFamily="49" charset="0"/>
                <a:cs typeface="Courier New" pitchFamily="49" charset="0"/>
              </a:rPr>
              <a:t>  BX  </a:t>
            </a:r>
            <a:r>
              <a:rPr lang="en-US" sz="1500" b="1" dirty="0" err="1">
                <a:solidFill>
                  <a:srgbClr val="000000"/>
                </a:solidFill>
                <a:latin typeface="Courier New" pitchFamily="49" charset="0"/>
                <a:cs typeface="Courier New" pitchFamily="49" charset="0"/>
              </a:rPr>
              <a:t>lr</a:t>
            </a:r>
            <a:endParaRPr lang="en-US" sz="1500" b="1" dirty="0">
              <a:solidFill>
                <a:srgbClr val="000000"/>
              </a:solidFill>
              <a:latin typeface="Courier New" pitchFamily="49" charset="0"/>
              <a:cs typeface="Courier New" pitchFamily="49" charset="0"/>
            </a:endParaRPr>
          </a:p>
          <a:p>
            <a:pPr>
              <a:buNone/>
            </a:pPr>
            <a:r>
              <a:rPr lang="en-US" sz="1500" b="1" dirty="0">
                <a:solidFill>
                  <a:srgbClr val="000000"/>
                </a:solidFill>
                <a:latin typeface="Courier New" pitchFamily="49" charset="0"/>
                <a:cs typeface="Courier New" pitchFamily="49" charset="0"/>
              </a:rPr>
              <a:t>  ENDP</a:t>
            </a:r>
            <a:endParaRPr lang="en-GB" sz="1500" b="1" dirty="0">
              <a:solidFill>
                <a:srgbClr val="000000"/>
              </a:solidFill>
              <a:latin typeface="Courier New" pitchFamily="49" charset="0"/>
              <a:cs typeface="Courier New" pitchFamily="49" charset="0"/>
            </a:endParaRPr>
          </a:p>
          <a:p>
            <a:pPr>
              <a:buNone/>
            </a:pPr>
            <a:r>
              <a:rPr lang="en-GB" sz="1500" b="1" dirty="0">
                <a:solidFill>
                  <a:srgbClr val="000000"/>
                </a:solidFill>
                <a:latin typeface="Courier New" pitchFamily="49" charset="0"/>
                <a:cs typeface="Courier New" pitchFamily="49" charset="0"/>
              </a:rPr>
              <a:t>  </a:t>
            </a:r>
          </a:p>
        </p:txBody>
      </p:sp>
      <p:cxnSp>
        <p:nvCxnSpPr>
          <p:cNvPr id="124" name="Straight Connector 123"/>
          <p:cNvCxnSpPr>
            <a:cxnSpLocks/>
          </p:cNvCxnSpPr>
          <p:nvPr/>
        </p:nvCxnSpPr>
        <p:spPr>
          <a:xfrm rot="10800000" flipV="1">
            <a:off x="1295400" y="1752600"/>
            <a:ext cx="304800" cy="228600"/>
          </a:xfrm>
          <a:prstGeom prst="line">
            <a:avLst/>
          </a:prstGeom>
          <a:ln>
            <a:solidFill>
              <a:srgbClr val="FF0000"/>
            </a:solidFill>
            <a:tailEnd type="arrow" w="lg"/>
          </a:ln>
        </p:spPr>
        <p:style>
          <a:lnRef idx="2">
            <a:schemeClr val="accent1"/>
          </a:lnRef>
          <a:fillRef idx="0">
            <a:schemeClr val="accent1"/>
          </a:fillRef>
          <a:effectRef idx="1">
            <a:schemeClr val="accent1"/>
          </a:effectRef>
          <a:fontRef idx="minor">
            <a:schemeClr val="tx1"/>
          </a:fontRef>
        </p:style>
      </p:cxnSp>
      <p:sp>
        <p:nvSpPr>
          <p:cNvPr id="125" name="TextBox 124"/>
          <p:cNvSpPr txBox="1"/>
          <p:nvPr/>
        </p:nvSpPr>
        <p:spPr>
          <a:xfrm>
            <a:off x="1143000" y="1490246"/>
            <a:ext cx="2057400" cy="338554"/>
          </a:xfrm>
          <a:prstGeom prst="rect">
            <a:avLst/>
          </a:prstGeom>
          <a:noFill/>
        </p:spPr>
        <p:txBody>
          <a:bodyPr wrap="square" rtlCol="0">
            <a:spAutoFit/>
          </a:bodyPr>
          <a:lstStyle/>
          <a:p>
            <a:r>
              <a:rPr lang="en-US" sz="1600" dirty="0" err="1">
                <a:solidFill>
                  <a:srgbClr val="FF0000"/>
                </a:solidFill>
              </a:rPr>
              <a:t>addr</a:t>
            </a:r>
            <a:r>
              <a:rPr lang="en-US" sz="1600" dirty="0">
                <a:solidFill>
                  <a:srgbClr val="FF0000"/>
                </a:solidFill>
              </a:rPr>
              <a:t> = </a:t>
            </a:r>
            <a:r>
              <a:rPr lang="en-US" sz="1600" dirty="0">
                <a:solidFill>
                  <a:srgbClr val="FF0000"/>
                </a:solidFill>
                <a:latin typeface="Consolas"/>
                <a:cs typeface="Consolas"/>
              </a:rPr>
              <a:t>0x08000044</a:t>
            </a:r>
          </a:p>
        </p:txBody>
      </p:sp>
      <p:cxnSp>
        <p:nvCxnSpPr>
          <p:cNvPr id="126" name="Straight Connector 125"/>
          <p:cNvCxnSpPr>
            <a:cxnSpLocks/>
          </p:cNvCxnSpPr>
          <p:nvPr/>
        </p:nvCxnSpPr>
        <p:spPr>
          <a:xfrm rot="5400000">
            <a:off x="824498" y="2894597"/>
            <a:ext cx="306805" cy="304800"/>
          </a:xfrm>
          <a:prstGeom prst="line">
            <a:avLst/>
          </a:prstGeom>
          <a:ln>
            <a:solidFill>
              <a:srgbClr val="0000FF"/>
            </a:solidFill>
            <a:tailEnd type="arrow" w="lg"/>
          </a:ln>
        </p:spPr>
        <p:style>
          <a:lnRef idx="2">
            <a:schemeClr val="accent1"/>
          </a:lnRef>
          <a:fillRef idx="0">
            <a:schemeClr val="accent1"/>
          </a:fillRef>
          <a:effectRef idx="1">
            <a:schemeClr val="accent1"/>
          </a:effectRef>
          <a:fontRef idx="minor">
            <a:schemeClr val="tx1"/>
          </a:fontRef>
        </p:style>
      </p:cxnSp>
      <p:sp>
        <p:nvSpPr>
          <p:cNvPr id="127" name="TextBox 126"/>
          <p:cNvSpPr txBox="1"/>
          <p:nvPr/>
        </p:nvSpPr>
        <p:spPr>
          <a:xfrm>
            <a:off x="1143000" y="2709446"/>
            <a:ext cx="2120900" cy="338554"/>
          </a:xfrm>
          <a:prstGeom prst="rect">
            <a:avLst/>
          </a:prstGeom>
          <a:noFill/>
        </p:spPr>
        <p:txBody>
          <a:bodyPr wrap="square" rtlCol="0">
            <a:spAutoFit/>
          </a:bodyPr>
          <a:lstStyle/>
          <a:p>
            <a:r>
              <a:rPr lang="en-US" sz="1600" dirty="0" err="1">
                <a:solidFill>
                  <a:srgbClr val="3366FF"/>
                </a:solidFill>
              </a:rPr>
              <a:t>addr</a:t>
            </a:r>
            <a:r>
              <a:rPr lang="en-US" sz="1600" dirty="0">
                <a:solidFill>
                  <a:srgbClr val="3366FF"/>
                </a:solidFill>
              </a:rPr>
              <a:t> = </a:t>
            </a:r>
            <a:r>
              <a:rPr lang="en-US" sz="1600" dirty="0">
                <a:solidFill>
                  <a:srgbClr val="3366FF"/>
                </a:solidFill>
                <a:latin typeface="Consolas"/>
                <a:cs typeface="Consolas"/>
              </a:rPr>
              <a:t>0x0800001C</a:t>
            </a:r>
          </a:p>
        </p:txBody>
      </p:sp>
      <p:sp>
        <p:nvSpPr>
          <p:cNvPr id="129" name="TextBox 128"/>
          <p:cNvSpPr txBox="1"/>
          <p:nvPr/>
        </p:nvSpPr>
        <p:spPr>
          <a:xfrm>
            <a:off x="6248400" y="6183868"/>
            <a:ext cx="1219200" cy="369332"/>
          </a:xfrm>
          <a:prstGeom prst="rect">
            <a:avLst/>
          </a:prstGeom>
          <a:noFill/>
        </p:spPr>
        <p:txBody>
          <a:bodyPr wrap="square" rtlCol="0">
            <a:spAutoFit/>
          </a:bodyPr>
          <a:lstStyle/>
          <a:p>
            <a:pPr algn="ctr"/>
            <a:r>
              <a:rPr lang="en-GB" dirty="0">
                <a:latin typeface="Consolas" pitchFamily="49" charset="0"/>
                <a:cs typeface="Consolas" pitchFamily="49" charset="0"/>
              </a:rPr>
              <a:t>Memory</a:t>
            </a:r>
          </a:p>
        </p:txBody>
      </p:sp>
      <p:sp>
        <p:nvSpPr>
          <p:cNvPr id="130" name="TextBox 129"/>
          <p:cNvSpPr txBox="1"/>
          <p:nvPr/>
        </p:nvSpPr>
        <p:spPr>
          <a:xfrm>
            <a:off x="5486400" y="1536700"/>
            <a:ext cx="762000" cy="369332"/>
          </a:xfrm>
          <a:prstGeom prst="rect">
            <a:avLst/>
          </a:prstGeom>
          <a:noFill/>
        </p:spPr>
        <p:txBody>
          <a:bodyPr wrap="square" rtlCol="0">
            <a:spAutoFit/>
          </a:bodyPr>
          <a:lstStyle/>
          <a:p>
            <a:pPr algn="r"/>
            <a:r>
              <a:rPr lang="en-GB" dirty="0" err="1">
                <a:solidFill>
                  <a:srgbClr val="FF0000"/>
                </a:solidFill>
                <a:latin typeface="Consolas" pitchFamily="49" charset="0"/>
                <a:cs typeface="Consolas" pitchFamily="49" charset="0"/>
              </a:rPr>
              <a:t>xPSR</a:t>
            </a:r>
            <a:endParaRPr lang="en-GB" dirty="0">
              <a:solidFill>
                <a:srgbClr val="FF0000"/>
              </a:solidFill>
              <a:latin typeface="Consolas" pitchFamily="49" charset="0"/>
              <a:cs typeface="Consolas" pitchFamily="49" charset="0"/>
            </a:endParaRPr>
          </a:p>
        </p:txBody>
      </p:sp>
      <p:sp>
        <p:nvSpPr>
          <p:cNvPr id="131" name="TextBox 130"/>
          <p:cNvSpPr txBox="1"/>
          <p:nvPr/>
        </p:nvSpPr>
        <p:spPr>
          <a:xfrm>
            <a:off x="5486400" y="1916668"/>
            <a:ext cx="762000" cy="369332"/>
          </a:xfrm>
          <a:prstGeom prst="rect">
            <a:avLst/>
          </a:prstGeom>
          <a:noFill/>
        </p:spPr>
        <p:txBody>
          <a:bodyPr wrap="square" rtlCol="0">
            <a:spAutoFit/>
          </a:bodyPr>
          <a:lstStyle/>
          <a:p>
            <a:pPr algn="r"/>
            <a:r>
              <a:rPr lang="en-GB" dirty="0">
                <a:solidFill>
                  <a:srgbClr val="FF0000"/>
                </a:solidFill>
                <a:latin typeface="Consolas" pitchFamily="49" charset="0"/>
                <a:cs typeface="Consolas" pitchFamily="49" charset="0"/>
              </a:rPr>
              <a:t>PC</a:t>
            </a:r>
          </a:p>
        </p:txBody>
      </p:sp>
      <p:sp>
        <p:nvSpPr>
          <p:cNvPr id="132" name="TextBox 131"/>
          <p:cNvSpPr txBox="1"/>
          <p:nvPr/>
        </p:nvSpPr>
        <p:spPr>
          <a:xfrm>
            <a:off x="5486400" y="2272268"/>
            <a:ext cx="762000" cy="369332"/>
          </a:xfrm>
          <a:prstGeom prst="rect">
            <a:avLst/>
          </a:prstGeom>
          <a:noFill/>
        </p:spPr>
        <p:txBody>
          <a:bodyPr wrap="square" rtlCol="0">
            <a:spAutoFit/>
          </a:bodyPr>
          <a:lstStyle/>
          <a:p>
            <a:pPr algn="r"/>
            <a:r>
              <a:rPr lang="en-GB" dirty="0">
                <a:solidFill>
                  <a:srgbClr val="FF0000"/>
                </a:solidFill>
                <a:latin typeface="Consolas" pitchFamily="49" charset="0"/>
                <a:cs typeface="Consolas" pitchFamily="49" charset="0"/>
              </a:rPr>
              <a:t>SP</a:t>
            </a:r>
          </a:p>
        </p:txBody>
      </p:sp>
      <p:sp>
        <p:nvSpPr>
          <p:cNvPr id="133" name="TextBox 132"/>
          <p:cNvSpPr txBox="1"/>
          <p:nvPr/>
        </p:nvSpPr>
        <p:spPr>
          <a:xfrm>
            <a:off x="5486400" y="2602468"/>
            <a:ext cx="762000" cy="369332"/>
          </a:xfrm>
          <a:prstGeom prst="rect">
            <a:avLst/>
          </a:prstGeom>
          <a:noFill/>
        </p:spPr>
        <p:txBody>
          <a:bodyPr wrap="square" rtlCol="0">
            <a:spAutoFit/>
          </a:bodyPr>
          <a:lstStyle/>
          <a:p>
            <a:pPr algn="r"/>
            <a:r>
              <a:rPr lang="en-GB" dirty="0">
                <a:solidFill>
                  <a:srgbClr val="FF0000"/>
                </a:solidFill>
                <a:latin typeface="Consolas" pitchFamily="49" charset="0"/>
                <a:cs typeface="Consolas" pitchFamily="49" charset="0"/>
              </a:rPr>
              <a:t>LR</a:t>
            </a:r>
          </a:p>
        </p:txBody>
      </p:sp>
      <p:sp>
        <p:nvSpPr>
          <p:cNvPr id="134" name="TextBox 133"/>
          <p:cNvSpPr txBox="1"/>
          <p:nvPr/>
        </p:nvSpPr>
        <p:spPr>
          <a:xfrm>
            <a:off x="5486400" y="2983468"/>
            <a:ext cx="762000" cy="369332"/>
          </a:xfrm>
          <a:prstGeom prst="rect">
            <a:avLst/>
          </a:prstGeom>
          <a:noFill/>
        </p:spPr>
        <p:txBody>
          <a:bodyPr wrap="square" rtlCol="0">
            <a:spAutoFit/>
          </a:bodyPr>
          <a:lstStyle/>
          <a:p>
            <a:pPr algn="r"/>
            <a:r>
              <a:rPr lang="en-GB" dirty="0">
                <a:solidFill>
                  <a:srgbClr val="FF0000"/>
                </a:solidFill>
                <a:latin typeface="Consolas" pitchFamily="49" charset="0"/>
                <a:cs typeface="Consolas" pitchFamily="49" charset="0"/>
              </a:rPr>
              <a:t>R3</a:t>
            </a:r>
          </a:p>
        </p:txBody>
      </p:sp>
      <p:sp>
        <p:nvSpPr>
          <p:cNvPr id="135" name="TextBox 134"/>
          <p:cNvSpPr txBox="1"/>
          <p:nvPr/>
        </p:nvSpPr>
        <p:spPr>
          <a:xfrm>
            <a:off x="5486400" y="3364468"/>
            <a:ext cx="762000" cy="369332"/>
          </a:xfrm>
          <a:prstGeom prst="rect">
            <a:avLst/>
          </a:prstGeom>
          <a:noFill/>
        </p:spPr>
        <p:txBody>
          <a:bodyPr wrap="square" rtlCol="0">
            <a:spAutoFit/>
          </a:bodyPr>
          <a:lstStyle/>
          <a:p>
            <a:pPr algn="r"/>
            <a:r>
              <a:rPr lang="en-GB" dirty="0">
                <a:solidFill>
                  <a:srgbClr val="FF0000"/>
                </a:solidFill>
                <a:latin typeface="Consolas" pitchFamily="49" charset="0"/>
                <a:cs typeface="Consolas" pitchFamily="49" charset="0"/>
              </a:rPr>
              <a:t>R2</a:t>
            </a:r>
          </a:p>
        </p:txBody>
      </p:sp>
      <p:sp>
        <p:nvSpPr>
          <p:cNvPr id="136" name="TextBox 135"/>
          <p:cNvSpPr txBox="1"/>
          <p:nvPr/>
        </p:nvSpPr>
        <p:spPr>
          <a:xfrm>
            <a:off x="5486400" y="3745468"/>
            <a:ext cx="762000" cy="369332"/>
          </a:xfrm>
          <a:prstGeom prst="rect">
            <a:avLst/>
          </a:prstGeom>
          <a:noFill/>
        </p:spPr>
        <p:txBody>
          <a:bodyPr wrap="square" rtlCol="0">
            <a:spAutoFit/>
          </a:bodyPr>
          <a:lstStyle/>
          <a:p>
            <a:pPr algn="r"/>
            <a:r>
              <a:rPr lang="en-GB" dirty="0">
                <a:solidFill>
                  <a:srgbClr val="FF0000"/>
                </a:solidFill>
                <a:latin typeface="Consolas" pitchFamily="49" charset="0"/>
                <a:cs typeface="Consolas" pitchFamily="49" charset="0"/>
              </a:rPr>
              <a:t>R1</a:t>
            </a:r>
          </a:p>
        </p:txBody>
      </p:sp>
      <p:sp>
        <p:nvSpPr>
          <p:cNvPr id="137" name="TextBox 136"/>
          <p:cNvSpPr txBox="1"/>
          <p:nvPr/>
        </p:nvSpPr>
        <p:spPr>
          <a:xfrm>
            <a:off x="5486400" y="4038600"/>
            <a:ext cx="762000" cy="369332"/>
          </a:xfrm>
          <a:prstGeom prst="rect">
            <a:avLst/>
          </a:prstGeom>
          <a:noFill/>
        </p:spPr>
        <p:txBody>
          <a:bodyPr wrap="square" rtlCol="0">
            <a:spAutoFit/>
          </a:bodyPr>
          <a:lstStyle/>
          <a:p>
            <a:pPr algn="r"/>
            <a:r>
              <a:rPr lang="en-GB" dirty="0">
                <a:solidFill>
                  <a:srgbClr val="FF0000"/>
                </a:solidFill>
                <a:latin typeface="Consolas" pitchFamily="49" charset="0"/>
                <a:cs typeface="Consolas" pitchFamily="49" charset="0"/>
              </a:rPr>
              <a:t>R0</a:t>
            </a:r>
          </a:p>
        </p:txBody>
      </p:sp>
      <p:sp>
        <p:nvSpPr>
          <p:cNvPr id="138" name="TextBox 137"/>
          <p:cNvSpPr txBox="1"/>
          <p:nvPr/>
        </p:nvSpPr>
        <p:spPr>
          <a:xfrm>
            <a:off x="5410200" y="457200"/>
            <a:ext cx="2819400" cy="584776"/>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pPr algn="ctr"/>
            <a:r>
              <a:rPr lang="en-US" sz="3200" b="1" dirty="0">
                <a:solidFill>
                  <a:schemeClr val="bg1"/>
                </a:solidFill>
              </a:rPr>
              <a:t>STACKING</a:t>
            </a:r>
          </a:p>
        </p:txBody>
      </p:sp>
      <p:sp>
        <p:nvSpPr>
          <p:cNvPr id="139" name="Rectangle 138"/>
          <p:cNvSpPr/>
          <p:nvPr/>
        </p:nvSpPr>
        <p:spPr>
          <a:xfrm>
            <a:off x="152400" y="5311914"/>
            <a:ext cx="2667000" cy="707886"/>
          </a:xfrm>
          <a:prstGeom prst="rect">
            <a:avLst/>
          </a:prstGeom>
        </p:spPr>
        <p:style>
          <a:lnRef idx="1">
            <a:schemeClr val="accent2"/>
          </a:lnRef>
          <a:fillRef idx="3">
            <a:schemeClr val="accent2"/>
          </a:fillRef>
          <a:effectRef idx="2">
            <a:schemeClr val="accent2"/>
          </a:effectRef>
          <a:fontRef idx="minor">
            <a:schemeClr val="lt1"/>
          </a:fontRef>
        </p:style>
        <p:txBody>
          <a:bodyPr wrap="square">
            <a:spAutoFit/>
          </a:bodyPr>
          <a:lstStyle/>
          <a:p>
            <a:r>
              <a:rPr lang="en-US" sz="2000" b="1" dirty="0"/>
              <a:t>BL sine </a:t>
            </a:r>
          </a:p>
          <a:p>
            <a:r>
              <a:rPr lang="en-US" sz="2000" b="1" dirty="0"/>
              <a:t>Updates LR register</a:t>
            </a:r>
          </a:p>
        </p:txBody>
      </p:sp>
      <p:sp>
        <p:nvSpPr>
          <p:cNvPr id="71" name="Left Arrow 70"/>
          <p:cNvSpPr/>
          <p:nvPr/>
        </p:nvSpPr>
        <p:spPr>
          <a:xfrm>
            <a:off x="1524000" y="4414520"/>
            <a:ext cx="449580" cy="233680"/>
          </a:xfrm>
          <a:prstGeom prst="leftArrow">
            <a:avLst/>
          </a:prstGeom>
          <a:solidFill>
            <a:srgbClr val="FF0000"/>
          </a:solidFill>
          <a:ln/>
        </p:spPr>
        <p:style>
          <a:lnRef idx="1">
            <a:schemeClr val="accent1"/>
          </a:lnRef>
          <a:fillRef idx="3">
            <a:schemeClr val="accent1"/>
          </a:fillRef>
          <a:effectRef idx="2">
            <a:schemeClr val="accent1"/>
          </a:effectRef>
          <a:fontRef idx="minor">
            <a:schemeClr val="lt1"/>
          </a:fontRef>
        </p:style>
      </p:sp>
      <p:sp>
        <p:nvSpPr>
          <p:cNvPr id="72" name="TextBox 71"/>
          <p:cNvSpPr txBox="1"/>
          <p:nvPr/>
        </p:nvSpPr>
        <p:spPr>
          <a:xfrm>
            <a:off x="2971800" y="3351148"/>
            <a:ext cx="1066800" cy="369332"/>
          </a:xfrm>
          <a:prstGeom prst="rect">
            <a:avLst/>
          </a:prstGeom>
          <a:noFill/>
        </p:spPr>
        <p:txBody>
          <a:bodyPr wrap="square" rtlCol="0">
            <a:spAutoFit/>
          </a:bodyPr>
          <a:lstStyle/>
          <a:p>
            <a:r>
              <a:rPr lang="en-GB" dirty="0">
                <a:latin typeface="Consolas" pitchFamily="49" charset="0"/>
                <a:cs typeface="Consolas" pitchFamily="49" charset="0"/>
              </a:rPr>
              <a:t>R13(SP)</a:t>
            </a:r>
          </a:p>
        </p:txBody>
      </p:sp>
      <p:sp>
        <p:nvSpPr>
          <p:cNvPr id="73" name="TextBox 72"/>
          <p:cNvSpPr txBox="1"/>
          <p:nvPr/>
        </p:nvSpPr>
        <p:spPr>
          <a:xfrm>
            <a:off x="2971800" y="3711188"/>
            <a:ext cx="1066800" cy="369332"/>
          </a:xfrm>
          <a:prstGeom prst="rect">
            <a:avLst/>
          </a:prstGeom>
          <a:noFill/>
        </p:spPr>
        <p:txBody>
          <a:bodyPr wrap="square" rtlCol="0">
            <a:spAutoFit/>
          </a:bodyPr>
          <a:lstStyle/>
          <a:p>
            <a:r>
              <a:rPr lang="en-GB" dirty="0">
                <a:latin typeface="Consolas" pitchFamily="49" charset="0"/>
                <a:cs typeface="Consolas" pitchFamily="49" charset="0"/>
              </a:rPr>
              <a:t>R14(LR)</a:t>
            </a:r>
          </a:p>
        </p:txBody>
      </p:sp>
      <p:sp>
        <p:nvSpPr>
          <p:cNvPr id="74" name="Rectangle 73"/>
          <p:cNvSpPr/>
          <p:nvPr/>
        </p:nvSpPr>
        <p:spPr>
          <a:xfrm>
            <a:off x="4038600" y="300133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Consolas" pitchFamily="49" charset="0"/>
                <a:cs typeface="Consolas" pitchFamily="49" charset="0"/>
              </a:rPr>
              <a:t>12</a:t>
            </a:r>
          </a:p>
        </p:txBody>
      </p:sp>
      <p:sp>
        <p:nvSpPr>
          <p:cNvPr id="75" name="TextBox 74"/>
          <p:cNvSpPr txBox="1"/>
          <p:nvPr/>
        </p:nvSpPr>
        <p:spPr>
          <a:xfrm>
            <a:off x="3429000" y="3001330"/>
            <a:ext cx="755923" cy="369332"/>
          </a:xfrm>
          <a:prstGeom prst="rect">
            <a:avLst/>
          </a:prstGeom>
          <a:noFill/>
        </p:spPr>
        <p:txBody>
          <a:bodyPr wrap="square" rtlCol="0">
            <a:spAutoFit/>
          </a:bodyPr>
          <a:lstStyle/>
          <a:p>
            <a:r>
              <a:rPr lang="en-GB" dirty="0">
                <a:latin typeface="Consolas" pitchFamily="49" charset="0"/>
                <a:cs typeface="Consolas" pitchFamily="49" charset="0"/>
              </a:rPr>
              <a:t>R12</a:t>
            </a:r>
          </a:p>
        </p:txBody>
      </p:sp>
      <p:sp>
        <p:nvSpPr>
          <p:cNvPr id="80" name="Horizontal Scroll 79"/>
          <p:cNvSpPr/>
          <p:nvPr/>
        </p:nvSpPr>
        <p:spPr>
          <a:xfrm>
            <a:off x="29686" y="-76201"/>
            <a:ext cx="2256314" cy="762000"/>
          </a:xfrm>
          <a:prstGeom prst="horizontalScroll">
            <a:avLst/>
          </a:prstGeom>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ln w="9525" cap="flat" cmpd="sng" algn="ctr">
            <a:solidFill>
              <a:srgbClr val="4F81BD">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smtClean="0">
                <a:ln>
                  <a:noFill/>
                </a:ln>
                <a:solidFill>
                  <a:prstClr val="black"/>
                </a:solidFill>
                <a:effectLst/>
                <a:uLnTx/>
                <a:uFillTx/>
                <a:latin typeface="Calibri"/>
                <a:ea typeface="+mn-ea"/>
                <a:cs typeface="+mn-cs"/>
              </a:rPr>
              <a:t>Buggy Program</a:t>
            </a:r>
          </a:p>
        </p:txBody>
      </p:sp>
    </p:spTree>
    <p:extLst>
      <p:ext uri="{BB962C8B-B14F-4D97-AF65-F5344CB8AC3E}">
        <p14:creationId xmlns:p14="http://schemas.microsoft.com/office/powerpoint/2010/main" val="117398549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76200"/>
            <a:ext cx="8229600" cy="914400"/>
          </a:xfrm>
        </p:spPr>
        <p:txBody>
          <a:bodyPr/>
          <a:lstStyle/>
          <a:p>
            <a:r>
              <a:rPr lang="en-GB" dirty="0"/>
              <a:t>Interrupt: Stacking &amp; </a:t>
            </a:r>
            <a:r>
              <a:rPr lang="en-GB" dirty="0" err="1"/>
              <a:t>Unstacking</a:t>
            </a:r>
            <a:endParaRPr lang="en-GB" baseline="30000" dirty="0"/>
          </a:p>
        </p:txBody>
      </p:sp>
      <p:sp>
        <p:nvSpPr>
          <p:cNvPr id="30" name="Rectangle 29"/>
          <p:cNvSpPr/>
          <p:nvPr/>
        </p:nvSpPr>
        <p:spPr>
          <a:xfrm>
            <a:off x="6228184" y="40672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FF0000"/>
                </a:solidFill>
              </a:rPr>
              <a:t>0</a:t>
            </a:r>
          </a:p>
        </p:txBody>
      </p:sp>
      <p:sp>
        <p:nvSpPr>
          <p:cNvPr id="31" name="TextBox 30"/>
          <p:cNvSpPr txBox="1"/>
          <p:nvPr/>
        </p:nvSpPr>
        <p:spPr>
          <a:xfrm>
            <a:off x="7524328" y="4067200"/>
            <a:ext cx="1368152" cy="338554"/>
          </a:xfrm>
          <a:prstGeom prst="rect">
            <a:avLst/>
          </a:prstGeom>
          <a:noFill/>
        </p:spPr>
        <p:txBody>
          <a:bodyPr wrap="square" rtlCol="0">
            <a:spAutoFit/>
          </a:bodyPr>
          <a:lstStyle/>
          <a:p>
            <a:pPr algn="ctr"/>
            <a:r>
              <a:rPr lang="en-GB" sz="1600" dirty="0">
                <a:latin typeface="Consolas"/>
                <a:cs typeface="Consolas"/>
              </a:rPr>
              <a:t>0x200001E0</a:t>
            </a:r>
          </a:p>
        </p:txBody>
      </p:sp>
      <p:sp>
        <p:nvSpPr>
          <p:cNvPr id="32" name="TextBox 31"/>
          <p:cNvSpPr txBox="1"/>
          <p:nvPr/>
        </p:nvSpPr>
        <p:spPr>
          <a:xfrm>
            <a:off x="7524328" y="4427240"/>
            <a:ext cx="1368152" cy="338554"/>
          </a:xfrm>
          <a:prstGeom prst="rect">
            <a:avLst/>
          </a:prstGeom>
          <a:noFill/>
        </p:spPr>
        <p:txBody>
          <a:bodyPr wrap="square" rtlCol="0">
            <a:spAutoFit/>
          </a:bodyPr>
          <a:lstStyle/>
          <a:p>
            <a:pPr algn="ctr"/>
            <a:r>
              <a:rPr lang="en-GB" sz="1600" dirty="0">
                <a:latin typeface="Consolas"/>
                <a:cs typeface="Consolas"/>
              </a:rPr>
              <a:t>0x200001DC</a:t>
            </a:r>
          </a:p>
        </p:txBody>
      </p:sp>
      <p:sp>
        <p:nvSpPr>
          <p:cNvPr id="33" name="TextBox 32"/>
          <p:cNvSpPr txBox="1"/>
          <p:nvPr/>
        </p:nvSpPr>
        <p:spPr>
          <a:xfrm>
            <a:off x="7524328" y="2987080"/>
            <a:ext cx="1368152" cy="338554"/>
          </a:xfrm>
          <a:prstGeom prst="rect">
            <a:avLst/>
          </a:prstGeom>
          <a:noFill/>
        </p:spPr>
        <p:txBody>
          <a:bodyPr wrap="square" rtlCol="0">
            <a:spAutoFit/>
          </a:bodyPr>
          <a:lstStyle/>
          <a:p>
            <a:pPr algn="ctr"/>
            <a:r>
              <a:rPr lang="en-GB" sz="1600" dirty="0">
                <a:latin typeface="Consolas"/>
                <a:cs typeface="Consolas"/>
              </a:rPr>
              <a:t>0x200001EC</a:t>
            </a:r>
          </a:p>
        </p:txBody>
      </p:sp>
      <p:sp>
        <p:nvSpPr>
          <p:cNvPr id="36" name="Rectangle 35"/>
          <p:cNvSpPr/>
          <p:nvPr/>
        </p:nvSpPr>
        <p:spPr>
          <a:xfrm>
            <a:off x="6228184" y="442724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solidFill>
                <a:schemeClr val="tx1"/>
              </a:solidFill>
            </a:endParaRPr>
          </a:p>
        </p:txBody>
      </p:sp>
      <p:sp>
        <p:nvSpPr>
          <p:cNvPr id="37" name="Rectangle 36"/>
          <p:cNvSpPr/>
          <p:nvPr/>
        </p:nvSpPr>
        <p:spPr>
          <a:xfrm>
            <a:off x="6228184" y="298708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FF0000"/>
                </a:solidFill>
              </a:rPr>
              <a:t>3</a:t>
            </a:r>
          </a:p>
        </p:txBody>
      </p:sp>
      <p:sp>
        <p:nvSpPr>
          <p:cNvPr id="38" name="Rectangle 37"/>
          <p:cNvSpPr/>
          <p:nvPr/>
        </p:nvSpPr>
        <p:spPr>
          <a:xfrm>
            <a:off x="6228184" y="478728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solidFill>
                <a:schemeClr val="tx1"/>
              </a:solidFill>
            </a:endParaRPr>
          </a:p>
        </p:txBody>
      </p:sp>
      <p:sp>
        <p:nvSpPr>
          <p:cNvPr id="39" name="Rectangle 38"/>
          <p:cNvSpPr/>
          <p:nvPr/>
        </p:nvSpPr>
        <p:spPr>
          <a:xfrm>
            <a:off x="6228184" y="370716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FF0000"/>
                </a:solidFill>
              </a:rPr>
              <a:t>1</a:t>
            </a:r>
          </a:p>
        </p:txBody>
      </p:sp>
      <p:sp>
        <p:nvSpPr>
          <p:cNvPr id="41" name="TextBox 40"/>
          <p:cNvSpPr txBox="1"/>
          <p:nvPr/>
        </p:nvSpPr>
        <p:spPr>
          <a:xfrm>
            <a:off x="7524328" y="3707160"/>
            <a:ext cx="1368152" cy="338554"/>
          </a:xfrm>
          <a:prstGeom prst="rect">
            <a:avLst/>
          </a:prstGeom>
          <a:noFill/>
        </p:spPr>
        <p:txBody>
          <a:bodyPr wrap="square" rtlCol="0">
            <a:spAutoFit/>
          </a:bodyPr>
          <a:lstStyle/>
          <a:p>
            <a:pPr algn="ctr"/>
            <a:r>
              <a:rPr lang="en-GB" sz="1600" dirty="0">
                <a:latin typeface="Consolas"/>
                <a:cs typeface="Consolas"/>
              </a:rPr>
              <a:t>0x200001E4</a:t>
            </a:r>
          </a:p>
        </p:txBody>
      </p:sp>
      <p:sp>
        <p:nvSpPr>
          <p:cNvPr id="42" name="TextBox 41"/>
          <p:cNvSpPr txBox="1"/>
          <p:nvPr/>
        </p:nvSpPr>
        <p:spPr>
          <a:xfrm>
            <a:off x="7524328" y="4787280"/>
            <a:ext cx="1368152" cy="338554"/>
          </a:xfrm>
          <a:prstGeom prst="rect">
            <a:avLst/>
          </a:prstGeom>
          <a:noFill/>
        </p:spPr>
        <p:txBody>
          <a:bodyPr wrap="square" rtlCol="0">
            <a:spAutoFit/>
          </a:bodyPr>
          <a:lstStyle/>
          <a:p>
            <a:pPr algn="ctr"/>
            <a:r>
              <a:rPr lang="en-GB" sz="1600" dirty="0">
                <a:latin typeface="Consolas"/>
                <a:cs typeface="Consolas"/>
              </a:rPr>
              <a:t>0x200001D8</a:t>
            </a:r>
          </a:p>
        </p:txBody>
      </p:sp>
      <p:sp>
        <p:nvSpPr>
          <p:cNvPr id="43" name="TextBox 42"/>
          <p:cNvSpPr txBox="1"/>
          <p:nvPr/>
        </p:nvSpPr>
        <p:spPr>
          <a:xfrm>
            <a:off x="7524328" y="5147320"/>
            <a:ext cx="1368152" cy="338554"/>
          </a:xfrm>
          <a:prstGeom prst="rect">
            <a:avLst/>
          </a:prstGeom>
          <a:noFill/>
        </p:spPr>
        <p:txBody>
          <a:bodyPr wrap="square" rtlCol="0">
            <a:spAutoFit/>
          </a:bodyPr>
          <a:lstStyle/>
          <a:p>
            <a:pPr algn="ctr"/>
            <a:r>
              <a:rPr lang="en-GB" sz="1600" dirty="0">
                <a:latin typeface="Consolas"/>
                <a:cs typeface="Consolas"/>
              </a:rPr>
              <a:t>0x200001D4</a:t>
            </a:r>
          </a:p>
        </p:txBody>
      </p:sp>
      <p:sp>
        <p:nvSpPr>
          <p:cNvPr id="44" name="Rectangle 43"/>
          <p:cNvSpPr/>
          <p:nvPr/>
        </p:nvSpPr>
        <p:spPr>
          <a:xfrm>
            <a:off x="6228184" y="120348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solidFill>
                  <a:schemeClr val="tx1"/>
                </a:solidFill>
              </a:rPr>
              <a:t>xxxxxxxx</a:t>
            </a:r>
            <a:endParaRPr lang="en-GB" dirty="0">
              <a:solidFill>
                <a:schemeClr val="tx1"/>
              </a:solidFill>
            </a:endParaRPr>
          </a:p>
        </p:txBody>
      </p:sp>
      <p:sp>
        <p:nvSpPr>
          <p:cNvPr id="45" name="TextBox 44"/>
          <p:cNvSpPr txBox="1"/>
          <p:nvPr/>
        </p:nvSpPr>
        <p:spPr>
          <a:xfrm>
            <a:off x="7524328" y="1203484"/>
            <a:ext cx="1368152" cy="338554"/>
          </a:xfrm>
          <a:prstGeom prst="rect">
            <a:avLst/>
          </a:prstGeom>
          <a:noFill/>
        </p:spPr>
        <p:txBody>
          <a:bodyPr wrap="square" rtlCol="0">
            <a:spAutoFit/>
          </a:bodyPr>
          <a:lstStyle/>
          <a:p>
            <a:pPr algn="ctr"/>
            <a:r>
              <a:rPr lang="en-GB" sz="1600" dirty="0">
                <a:latin typeface="Consolas"/>
                <a:cs typeface="Consolas"/>
              </a:rPr>
              <a:t>0x20000200</a:t>
            </a:r>
          </a:p>
        </p:txBody>
      </p:sp>
      <p:sp>
        <p:nvSpPr>
          <p:cNvPr id="46" name="Rectangle 45"/>
          <p:cNvSpPr/>
          <p:nvPr/>
        </p:nvSpPr>
        <p:spPr>
          <a:xfrm>
            <a:off x="6228184" y="156352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FF0000"/>
                </a:solidFill>
                <a:latin typeface="Consolas" pitchFamily="49" charset="0"/>
                <a:cs typeface="Consolas" pitchFamily="49" charset="0"/>
              </a:rPr>
              <a:t>0x21000000</a:t>
            </a:r>
            <a:endParaRPr lang="en-GB" sz="1600" dirty="0">
              <a:solidFill>
                <a:srgbClr val="FF0000"/>
              </a:solidFill>
            </a:endParaRPr>
          </a:p>
        </p:txBody>
      </p:sp>
      <p:sp>
        <p:nvSpPr>
          <p:cNvPr id="47" name="Rectangle 46"/>
          <p:cNvSpPr/>
          <p:nvPr/>
        </p:nvSpPr>
        <p:spPr>
          <a:xfrm>
            <a:off x="6228184" y="192356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rgbClr val="FF0000"/>
                </a:solidFill>
                <a:latin typeface="Consolas" pitchFamily="49" charset="0"/>
                <a:cs typeface="Consolas" pitchFamily="49" charset="0"/>
              </a:rPr>
              <a:t>0x00000002</a:t>
            </a:r>
            <a:endParaRPr lang="en-GB" sz="1600" dirty="0">
              <a:solidFill>
                <a:srgbClr val="FF0000"/>
              </a:solidFill>
            </a:endParaRPr>
          </a:p>
        </p:txBody>
      </p:sp>
      <p:sp>
        <p:nvSpPr>
          <p:cNvPr id="48" name="TextBox 47"/>
          <p:cNvSpPr txBox="1"/>
          <p:nvPr/>
        </p:nvSpPr>
        <p:spPr>
          <a:xfrm>
            <a:off x="7524328" y="1563524"/>
            <a:ext cx="1368152" cy="338554"/>
          </a:xfrm>
          <a:prstGeom prst="rect">
            <a:avLst/>
          </a:prstGeom>
          <a:noFill/>
        </p:spPr>
        <p:txBody>
          <a:bodyPr wrap="square" rtlCol="0">
            <a:spAutoFit/>
          </a:bodyPr>
          <a:lstStyle/>
          <a:p>
            <a:pPr algn="ctr"/>
            <a:r>
              <a:rPr lang="en-GB" sz="1600" dirty="0">
                <a:latin typeface="Consolas"/>
                <a:cs typeface="Consolas"/>
              </a:rPr>
              <a:t>0x200001FC</a:t>
            </a:r>
          </a:p>
        </p:txBody>
      </p:sp>
      <p:sp>
        <p:nvSpPr>
          <p:cNvPr id="49" name="TextBox 48"/>
          <p:cNvSpPr txBox="1"/>
          <p:nvPr/>
        </p:nvSpPr>
        <p:spPr>
          <a:xfrm>
            <a:off x="7524328" y="1923564"/>
            <a:ext cx="1368152" cy="338554"/>
          </a:xfrm>
          <a:prstGeom prst="rect">
            <a:avLst/>
          </a:prstGeom>
          <a:noFill/>
        </p:spPr>
        <p:txBody>
          <a:bodyPr wrap="square" rtlCol="0">
            <a:spAutoFit/>
          </a:bodyPr>
          <a:lstStyle/>
          <a:p>
            <a:pPr algn="ctr"/>
            <a:r>
              <a:rPr lang="en-GB" sz="1600" dirty="0">
                <a:latin typeface="Consolas"/>
                <a:cs typeface="Consolas"/>
              </a:rPr>
              <a:t>0x200001F8</a:t>
            </a:r>
          </a:p>
        </p:txBody>
      </p:sp>
      <p:sp>
        <p:nvSpPr>
          <p:cNvPr id="51" name="Rectangle 50"/>
          <p:cNvSpPr/>
          <p:nvPr/>
        </p:nvSpPr>
        <p:spPr>
          <a:xfrm>
            <a:off x="6228184" y="22670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FF0000"/>
                </a:solidFill>
                <a:latin typeface="Consolas" pitchFamily="49" charset="0"/>
                <a:cs typeface="Consolas" pitchFamily="49" charset="0"/>
              </a:rPr>
              <a:t>0x20000200</a:t>
            </a:r>
            <a:endParaRPr lang="en-GB" sz="1600" dirty="0">
              <a:solidFill>
                <a:srgbClr val="FF0000"/>
              </a:solidFill>
              <a:latin typeface="Consolas" pitchFamily="49" charset="0"/>
              <a:cs typeface="Consolas" pitchFamily="49" charset="0"/>
            </a:endParaRPr>
          </a:p>
        </p:txBody>
      </p:sp>
      <p:sp>
        <p:nvSpPr>
          <p:cNvPr id="52" name="TextBox 51"/>
          <p:cNvSpPr txBox="1"/>
          <p:nvPr/>
        </p:nvSpPr>
        <p:spPr>
          <a:xfrm>
            <a:off x="7524328" y="2267000"/>
            <a:ext cx="1368152" cy="338554"/>
          </a:xfrm>
          <a:prstGeom prst="rect">
            <a:avLst/>
          </a:prstGeom>
          <a:noFill/>
        </p:spPr>
        <p:txBody>
          <a:bodyPr wrap="square" rtlCol="0">
            <a:spAutoFit/>
          </a:bodyPr>
          <a:lstStyle/>
          <a:p>
            <a:pPr algn="ctr"/>
            <a:r>
              <a:rPr lang="en-GB" sz="1600" dirty="0">
                <a:latin typeface="Consolas"/>
                <a:cs typeface="Consolas"/>
              </a:rPr>
              <a:t>0x200001F4</a:t>
            </a:r>
          </a:p>
        </p:txBody>
      </p:sp>
      <p:sp>
        <p:nvSpPr>
          <p:cNvPr id="53" name="TextBox 52"/>
          <p:cNvSpPr txBox="1"/>
          <p:nvPr/>
        </p:nvSpPr>
        <p:spPr>
          <a:xfrm>
            <a:off x="7524328" y="2627040"/>
            <a:ext cx="1368152" cy="338554"/>
          </a:xfrm>
          <a:prstGeom prst="rect">
            <a:avLst/>
          </a:prstGeom>
          <a:noFill/>
        </p:spPr>
        <p:txBody>
          <a:bodyPr wrap="square" rtlCol="0">
            <a:spAutoFit/>
          </a:bodyPr>
          <a:lstStyle/>
          <a:p>
            <a:pPr algn="ctr"/>
            <a:r>
              <a:rPr lang="en-GB" sz="1600" dirty="0">
                <a:latin typeface="Consolas"/>
                <a:cs typeface="Consolas"/>
              </a:rPr>
              <a:t>0x200001F0</a:t>
            </a:r>
          </a:p>
        </p:txBody>
      </p:sp>
      <p:sp>
        <p:nvSpPr>
          <p:cNvPr id="54" name="Rectangle 53"/>
          <p:cNvSpPr/>
          <p:nvPr/>
        </p:nvSpPr>
        <p:spPr>
          <a:xfrm>
            <a:off x="6228184" y="262704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rgbClr val="FF0000"/>
                </a:solidFill>
                <a:latin typeface="Consolas" pitchFamily="49" charset="0"/>
                <a:cs typeface="Consolas" pitchFamily="49" charset="0"/>
              </a:rPr>
              <a:t>0x08001000</a:t>
            </a:r>
          </a:p>
        </p:txBody>
      </p:sp>
      <p:sp>
        <p:nvSpPr>
          <p:cNvPr id="55" name="Rectangle 54"/>
          <p:cNvSpPr/>
          <p:nvPr/>
        </p:nvSpPr>
        <p:spPr>
          <a:xfrm>
            <a:off x="6228184" y="550736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solidFill>
                <a:schemeClr val="tx1"/>
              </a:solidFill>
            </a:endParaRPr>
          </a:p>
        </p:txBody>
      </p:sp>
      <p:sp>
        <p:nvSpPr>
          <p:cNvPr id="56" name="Rectangle 55"/>
          <p:cNvSpPr/>
          <p:nvPr/>
        </p:nvSpPr>
        <p:spPr>
          <a:xfrm>
            <a:off x="6228184" y="334712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FF0000"/>
                </a:solidFill>
              </a:rPr>
              <a:t>2</a:t>
            </a:r>
          </a:p>
        </p:txBody>
      </p:sp>
      <p:sp>
        <p:nvSpPr>
          <p:cNvPr id="57" name="TextBox 56"/>
          <p:cNvSpPr txBox="1"/>
          <p:nvPr/>
        </p:nvSpPr>
        <p:spPr>
          <a:xfrm>
            <a:off x="7524328" y="3347120"/>
            <a:ext cx="1368152" cy="338554"/>
          </a:xfrm>
          <a:prstGeom prst="rect">
            <a:avLst/>
          </a:prstGeom>
          <a:noFill/>
        </p:spPr>
        <p:txBody>
          <a:bodyPr wrap="square" rtlCol="0">
            <a:spAutoFit/>
          </a:bodyPr>
          <a:lstStyle/>
          <a:p>
            <a:pPr algn="ctr"/>
            <a:r>
              <a:rPr lang="en-GB" sz="1600" dirty="0">
                <a:latin typeface="Consolas"/>
                <a:cs typeface="Consolas"/>
              </a:rPr>
              <a:t>0x200001E8</a:t>
            </a:r>
          </a:p>
        </p:txBody>
      </p:sp>
      <p:sp>
        <p:nvSpPr>
          <p:cNvPr id="58" name="TextBox 57"/>
          <p:cNvSpPr txBox="1"/>
          <p:nvPr/>
        </p:nvSpPr>
        <p:spPr>
          <a:xfrm>
            <a:off x="7524328" y="5507360"/>
            <a:ext cx="1368152" cy="338554"/>
          </a:xfrm>
          <a:prstGeom prst="rect">
            <a:avLst/>
          </a:prstGeom>
          <a:noFill/>
        </p:spPr>
        <p:txBody>
          <a:bodyPr wrap="square" rtlCol="0">
            <a:spAutoFit/>
          </a:bodyPr>
          <a:lstStyle/>
          <a:p>
            <a:pPr algn="ctr"/>
            <a:r>
              <a:rPr lang="en-GB" sz="1600" dirty="0">
                <a:latin typeface="Consolas"/>
                <a:cs typeface="Consolas"/>
              </a:rPr>
              <a:t>0x200001D0</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36</a:t>
            </a:fld>
            <a:endParaRPr kumimoji="0" lang="en-US" dirty="0"/>
          </a:p>
        </p:txBody>
      </p:sp>
      <p:sp>
        <p:nvSpPr>
          <p:cNvPr id="76" name="Rectangle 75"/>
          <p:cNvSpPr/>
          <p:nvPr/>
        </p:nvSpPr>
        <p:spPr>
          <a:xfrm>
            <a:off x="4042048" y="121920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Consolas" pitchFamily="49" charset="0"/>
                <a:cs typeface="Consolas" pitchFamily="49" charset="0"/>
              </a:rPr>
              <a:t>0</a:t>
            </a:r>
          </a:p>
        </p:txBody>
      </p:sp>
      <p:sp>
        <p:nvSpPr>
          <p:cNvPr id="77" name="TextBox 76"/>
          <p:cNvSpPr txBox="1"/>
          <p:nvPr/>
        </p:nvSpPr>
        <p:spPr>
          <a:xfrm>
            <a:off x="3618384" y="1219200"/>
            <a:ext cx="576064" cy="369332"/>
          </a:xfrm>
          <a:prstGeom prst="rect">
            <a:avLst/>
          </a:prstGeom>
          <a:noFill/>
        </p:spPr>
        <p:txBody>
          <a:bodyPr wrap="square" rtlCol="0">
            <a:spAutoFit/>
          </a:bodyPr>
          <a:lstStyle/>
          <a:p>
            <a:r>
              <a:rPr lang="en-GB" dirty="0">
                <a:latin typeface="Consolas" pitchFamily="49" charset="0"/>
                <a:cs typeface="Consolas" pitchFamily="49" charset="0"/>
              </a:rPr>
              <a:t>R0</a:t>
            </a:r>
          </a:p>
        </p:txBody>
      </p:sp>
      <p:sp>
        <p:nvSpPr>
          <p:cNvPr id="78" name="Rectangle 77"/>
          <p:cNvSpPr/>
          <p:nvPr/>
        </p:nvSpPr>
        <p:spPr>
          <a:xfrm>
            <a:off x="4042048" y="157924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Consolas" pitchFamily="49" charset="0"/>
                <a:cs typeface="Consolas" pitchFamily="49" charset="0"/>
              </a:rPr>
              <a:t>1</a:t>
            </a:r>
          </a:p>
        </p:txBody>
      </p:sp>
      <p:sp>
        <p:nvSpPr>
          <p:cNvPr id="79" name="TextBox 78"/>
          <p:cNvSpPr txBox="1"/>
          <p:nvPr/>
        </p:nvSpPr>
        <p:spPr>
          <a:xfrm>
            <a:off x="3618384" y="1579240"/>
            <a:ext cx="576064" cy="369332"/>
          </a:xfrm>
          <a:prstGeom prst="rect">
            <a:avLst/>
          </a:prstGeom>
          <a:noFill/>
        </p:spPr>
        <p:txBody>
          <a:bodyPr wrap="square" rtlCol="0">
            <a:spAutoFit/>
          </a:bodyPr>
          <a:lstStyle/>
          <a:p>
            <a:r>
              <a:rPr lang="en-GB" dirty="0">
                <a:latin typeface="Consolas" pitchFamily="49" charset="0"/>
                <a:cs typeface="Consolas" pitchFamily="49" charset="0"/>
              </a:rPr>
              <a:t>R1</a:t>
            </a:r>
          </a:p>
        </p:txBody>
      </p:sp>
      <p:sp>
        <p:nvSpPr>
          <p:cNvPr id="83" name="Rectangle 82"/>
          <p:cNvSpPr/>
          <p:nvPr/>
        </p:nvSpPr>
        <p:spPr>
          <a:xfrm>
            <a:off x="4042048" y="193928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Consolas" pitchFamily="49" charset="0"/>
                <a:cs typeface="Consolas" pitchFamily="49" charset="0"/>
              </a:rPr>
              <a:t>2</a:t>
            </a:r>
          </a:p>
        </p:txBody>
      </p:sp>
      <p:sp>
        <p:nvSpPr>
          <p:cNvPr id="84" name="TextBox 83"/>
          <p:cNvSpPr txBox="1"/>
          <p:nvPr/>
        </p:nvSpPr>
        <p:spPr>
          <a:xfrm>
            <a:off x="3618384" y="1939280"/>
            <a:ext cx="576064" cy="369332"/>
          </a:xfrm>
          <a:prstGeom prst="rect">
            <a:avLst/>
          </a:prstGeom>
          <a:noFill/>
        </p:spPr>
        <p:txBody>
          <a:bodyPr wrap="square" rtlCol="0">
            <a:spAutoFit/>
          </a:bodyPr>
          <a:lstStyle/>
          <a:p>
            <a:r>
              <a:rPr lang="en-GB" dirty="0">
                <a:latin typeface="Consolas" pitchFamily="49" charset="0"/>
                <a:cs typeface="Consolas" pitchFamily="49" charset="0"/>
              </a:rPr>
              <a:t>R2</a:t>
            </a:r>
          </a:p>
        </p:txBody>
      </p:sp>
      <p:sp>
        <p:nvSpPr>
          <p:cNvPr id="85" name="Rectangle 84"/>
          <p:cNvSpPr/>
          <p:nvPr/>
        </p:nvSpPr>
        <p:spPr>
          <a:xfrm>
            <a:off x="4042048" y="229932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Consolas" pitchFamily="49" charset="0"/>
                <a:cs typeface="Consolas" pitchFamily="49" charset="0"/>
              </a:rPr>
              <a:t>3</a:t>
            </a:r>
          </a:p>
        </p:txBody>
      </p:sp>
      <p:sp>
        <p:nvSpPr>
          <p:cNvPr id="86" name="TextBox 85"/>
          <p:cNvSpPr txBox="1"/>
          <p:nvPr/>
        </p:nvSpPr>
        <p:spPr>
          <a:xfrm>
            <a:off x="3618384" y="2299320"/>
            <a:ext cx="576064" cy="369332"/>
          </a:xfrm>
          <a:prstGeom prst="rect">
            <a:avLst/>
          </a:prstGeom>
          <a:noFill/>
        </p:spPr>
        <p:txBody>
          <a:bodyPr wrap="square" rtlCol="0">
            <a:spAutoFit/>
          </a:bodyPr>
          <a:lstStyle/>
          <a:p>
            <a:r>
              <a:rPr lang="en-GB" dirty="0">
                <a:latin typeface="Consolas" pitchFamily="49" charset="0"/>
                <a:cs typeface="Consolas" pitchFamily="49" charset="0"/>
              </a:rPr>
              <a:t>R3</a:t>
            </a:r>
          </a:p>
        </p:txBody>
      </p:sp>
      <p:sp>
        <p:nvSpPr>
          <p:cNvPr id="87" name="Rectangle 86"/>
          <p:cNvSpPr/>
          <p:nvPr/>
        </p:nvSpPr>
        <p:spPr>
          <a:xfrm>
            <a:off x="4042048" y="3351148"/>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Consolas" pitchFamily="49" charset="0"/>
                <a:cs typeface="Consolas" pitchFamily="49" charset="0"/>
              </a:rPr>
              <a:t>MSP</a:t>
            </a:r>
          </a:p>
        </p:txBody>
      </p:sp>
      <p:sp>
        <p:nvSpPr>
          <p:cNvPr id="89" name="Rectangle 88"/>
          <p:cNvSpPr/>
          <p:nvPr/>
        </p:nvSpPr>
        <p:spPr>
          <a:xfrm>
            <a:off x="4042048" y="3711188"/>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latin typeface="Consolas" pitchFamily="49" charset="0"/>
                <a:cs typeface="Consolas" pitchFamily="49" charset="0"/>
              </a:rPr>
              <a:t>0x08000024</a:t>
            </a:r>
            <a:endParaRPr lang="en-GB" dirty="0">
              <a:solidFill>
                <a:schemeClr val="tx1"/>
              </a:solidFill>
              <a:latin typeface="Consolas" pitchFamily="49" charset="0"/>
              <a:cs typeface="Consolas" pitchFamily="49" charset="0"/>
            </a:endParaRPr>
          </a:p>
        </p:txBody>
      </p:sp>
      <p:sp>
        <p:nvSpPr>
          <p:cNvPr id="91" name="Rectangle 90"/>
          <p:cNvSpPr/>
          <p:nvPr/>
        </p:nvSpPr>
        <p:spPr>
          <a:xfrm>
            <a:off x="4042048" y="4071228"/>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latin typeface="Consolas" pitchFamily="49" charset="0"/>
                <a:cs typeface="Consolas" pitchFamily="49" charset="0"/>
              </a:rPr>
              <a:t>0x080000F0</a:t>
            </a:r>
            <a:endParaRPr lang="en-GB" dirty="0">
              <a:solidFill>
                <a:srgbClr val="FF0000"/>
              </a:solidFill>
              <a:latin typeface="Consolas" pitchFamily="49" charset="0"/>
              <a:cs typeface="Consolas" pitchFamily="49" charset="0"/>
            </a:endParaRPr>
          </a:p>
        </p:txBody>
      </p:sp>
      <p:sp>
        <p:nvSpPr>
          <p:cNvPr id="92" name="TextBox 91"/>
          <p:cNvSpPr txBox="1"/>
          <p:nvPr/>
        </p:nvSpPr>
        <p:spPr>
          <a:xfrm>
            <a:off x="2971800" y="4071228"/>
            <a:ext cx="1066800" cy="369332"/>
          </a:xfrm>
          <a:prstGeom prst="rect">
            <a:avLst/>
          </a:prstGeom>
          <a:noFill/>
        </p:spPr>
        <p:txBody>
          <a:bodyPr wrap="square" rtlCol="0">
            <a:spAutoFit/>
          </a:bodyPr>
          <a:lstStyle/>
          <a:p>
            <a:r>
              <a:rPr lang="en-GB" dirty="0">
                <a:latin typeface="Consolas" pitchFamily="49" charset="0"/>
                <a:cs typeface="Consolas" pitchFamily="49" charset="0"/>
              </a:rPr>
              <a:t>R15(PC)</a:t>
            </a:r>
          </a:p>
        </p:txBody>
      </p:sp>
      <p:sp>
        <p:nvSpPr>
          <p:cNvPr id="93" name="Rectangle 92"/>
          <p:cNvSpPr/>
          <p:nvPr/>
        </p:nvSpPr>
        <p:spPr>
          <a:xfrm>
            <a:off x="4042048" y="4812268"/>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Consolas" pitchFamily="49" charset="0"/>
                <a:cs typeface="Consolas" pitchFamily="49" charset="0"/>
              </a:rPr>
              <a:t>0x21000000</a:t>
            </a:r>
            <a:endParaRPr lang="en-GB" dirty="0">
              <a:solidFill>
                <a:schemeClr val="tx1"/>
              </a:solidFill>
              <a:latin typeface="Consolas" pitchFamily="49" charset="0"/>
              <a:cs typeface="Consolas" pitchFamily="49" charset="0"/>
            </a:endParaRPr>
          </a:p>
        </p:txBody>
      </p:sp>
      <p:sp>
        <p:nvSpPr>
          <p:cNvPr id="94" name="TextBox 93"/>
          <p:cNvSpPr txBox="1"/>
          <p:nvPr/>
        </p:nvSpPr>
        <p:spPr>
          <a:xfrm>
            <a:off x="3276600" y="4812268"/>
            <a:ext cx="762000" cy="369332"/>
          </a:xfrm>
          <a:prstGeom prst="rect">
            <a:avLst/>
          </a:prstGeom>
          <a:noFill/>
        </p:spPr>
        <p:txBody>
          <a:bodyPr wrap="square" rtlCol="0">
            <a:spAutoFit/>
          </a:bodyPr>
          <a:lstStyle/>
          <a:p>
            <a:pPr algn="r"/>
            <a:r>
              <a:rPr lang="en-GB" dirty="0" err="1">
                <a:latin typeface="Consolas" pitchFamily="49" charset="0"/>
                <a:cs typeface="Consolas" pitchFamily="49" charset="0"/>
              </a:rPr>
              <a:t>xPSR</a:t>
            </a:r>
            <a:endParaRPr lang="en-GB" dirty="0">
              <a:latin typeface="Consolas" pitchFamily="49" charset="0"/>
              <a:cs typeface="Consolas" pitchFamily="49" charset="0"/>
            </a:endParaRPr>
          </a:p>
        </p:txBody>
      </p:sp>
      <p:sp>
        <p:nvSpPr>
          <p:cNvPr id="95" name="Rectangle 94"/>
          <p:cNvSpPr/>
          <p:nvPr/>
        </p:nvSpPr>
        <p:spPr>
          <a:xfrm>
            <a:off x="4042048" y="5269468"/>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00FF"/>
                </a:solidFill>
                <a:latin typeface="Consolas" pitchFamily="49" charset="0"/>
                <a:cs typeface="Consolas" pitchFamily="49" charset="0"/>
              </a:rPr>
              <a:t>0x200001E0</a:t>
            </a:r>
            <a:endParaRPr lang="en-GB" dirty="0">
              <a:solidFill>
                <a:srgbClr val="0000FF"/>
              </a:solidFill>
              <a:latin typeface="Consolas" pitchFamily="49" charset="0"/>
              <a:cs typeface="Consolas" pitchFamily="49" charset="0"/>
            </a:endParaRPr>
          </a:p>
        </p:txBody>
      </p:sp>
      <p:sp>
        <p:nvSpPr>
          <p:cNvPr id="96" name="TextBox 95"/>
          <p:cNvSpPr txBox="1"/>
          <p:nvPr/>
        </p:nvSpPr>
        <p:spPr>
          <a:xfrm>
            <a:off x="3276600" y="5269468"/>
            <a:ext cx="762000" cy="369332"/>
          </a:xfrm>
          <a:prstGeom prst="rect">
            <a:avLst/>
          </a:prstGeom>
          <a:noFill/>
        </p:spPr>
        <p:txBody>
          <a:bodyPr wrap="square" rtlCol="0">
            <a:spAutoFit/>
          </a:bodyPr>
          <a:lstStyle/>
          <a:p>
            <a:pPr algn="r"/>
            <a:r>
              <a:rPr lang="en-GB" dirty="0">
                <a:latin typeface="Consolas" pitchFamily="49" charset="0"/>
                <a:cs typeface="Consolas" pitchFamily="49" charset="0"/>
              </a:rPr>
              <a:t>MSP</a:t>
            </a:r>
          </a:p>
        </p:txBody>
      </p:sp>
      <p:sp>
        <p:nvSpPr>
          <p:cNvPr id="97" name="Rectangle 96"/>
          <p:cNvSpPr/>
          <p:nvPr/>
        </p:nvSpPr>
        <p:spPr>
          <a:xfrm>
            <a:off x="4042048" y="5726668"/>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Consolas" pitchFamily="49" charset="0"/>
                <a:cs typeface="Consolas" pitchFamily="49" charset="0"/>
              </a:rPr>
              <a:t>0x00000000</a:t>
            </a:r>
            <a:endParaRPr lang="en-GB" dirty="0">
              <a:solidFill>
                <a:schemeClr val="tx1"/>
              </a:solidFill>
              <a:latin typeface="Consolas" pitchFamily="49" charset="0"/>
              <a:cs typeface="Consolas" pitchFamily="49" charset="0"/>
            </a:endParaRPr>
          </a:p>
        </p:txBody>
      </p:sp>
      <p:sp>
        <p:nvSpPr>
          <p:cNvPr id="98" name="TextBox 97"/>
          <p:cNvSpPr txBox="1"/>
          <p:nvPr/>
        </p:nvSpPr>
        <p:spPr>
          <a:xfrm>
            <a:off x="3276600" y="5726668"/>
            <a:ext cx="762000" cy="369332"/>
          </a:xfrm>
          <a:prstGeom prst="rect">
            <a:avLst/>
          </a:prstGeom>
          <a:noFill/>
        </p:spPr>
        <p:txBody>
          <a:bodyPr wrap="square" rtlCol="0">
            <a:spAutoFit/>
          </a:bodyPr>
          <a:lstStyle/>
          <a:p>
            <a:pPr algn="r"/>
            <a:r>
              <a:rPr lang="en-GB" dirty="0">
                <a:latin typeface="Consolas" pitchFamily="49" charset="0"/>
                <a:cs typeface="Consolas" pitchFamily="49" charset="0"/>
              </a:rPr>
              <a:t>PSP</a:t>
            </a:r>
          </a:p>
        </p:txBody>
      </p:sp>
      <p:sp>
        <p:nvSpPr>
          <p:cNvPr id="99" name="Rectangle 98"/>
          <p:cNvSpPr/>
          <p:nvPr/>
        </p:nvSpPr>
        <p:spPr>
          <a:xfrm>
            <a:off x="4042048" y="2659618"/>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Consolas" pitchFamily="49" charset="0"/>
                <a:cs typeface="Consolas" pitchFamily="49" charset="0"/>
              </a:rPr>
              <a:t>4</a:t>
            </a:r>
          </a:p>
        </p:txBody>
      </p:sp>
      <p:sp>
        <p:nvSpPr>
          <p:cNvPr id="100" name="TextBox 99"/>
          <p:cNvSpPr txBox="1"/>
          <p:nvPr/>
        </p:nvSpPr>
        <p:spPr>
          <a:xfrm>
            <a:off x="3618384" y="2659618"/>
            <a:ext cx="576064" cy="369332"/>
          </a:xfrm>
          <a:prstGeom prst="rect">
            <a:avLst/>
          </a:prstGeom>
          <a:noFill/>
        </p:spPr>
        <p:txBody>
          <a:bodyPr wrap="square" rtlCol="0">
            <a:spAutoFit/>
          </a:bodyPr>
          <a:lstStyle/>
          <a:p>
            <a:r>
              <a:rPr lang="en-GB" dirty="0">
                <a:latin typeface="Consolas" pitchFamily="49" charset="0"/>
                <a:cs typeface="Consolas" pitchFamily="49" charset="0"/>
              </a:rPr>
              <a:t>R4</a:t>
            </a:r>
          </a:p>
        </p:txBody>
      </p:sp>
      <p:sp>
        <p:nvSpPr>
          <p:cNvPr id="101" name="Rectangle 100"/>
          <p:cNvSpPr/>
          <p:nvPr/>
        </p:nvSpPr>
        <p:spPr>
          <a:xfrm>
            <a:off x="6226175" y="586931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solidFill>
                <a:schemeClr val="tx1"/>
              </a:solidFill>
            </a:endParaRPr>
          </a:p>
        </p:txBody>
      </p:sp>
      <p:sp>
        <p:nvSpPr>
          <p:cNvPr id="102" name="TextBox 101"/>
          <p:cNvSpPr txBox="1"/>
          <p:nvPr/>
        </p:nvSpPr>
        <p:spPr>
          <a:xfrm>
            <a:off x="7522319" y="5869310"/>
            <a:ext cx="1368152" cy="338554"/>
          </a:xfrm>
          <a:prstGeom prst="rect">
            <a:avLst/>
          </a:prstGeom>
          <a:noFill/>
        </p:spPr>
        <p:txBody>
          <a:bodyPr wrap="square" rtlCol="0">
            <a:spAutoFit/>
          </a:bodyPr>
          <a:lstStyle/>
          <a:p>
            <a:pPr algn="ctr"/>
            <a:r>
              <a:rPr lang="en-GB" sz="1600" dirty="0">
                <a:latin typeface="Consolas"/>
                <a:cs typeface="Consolas"/>
              </a:rPr>
              <a:t>0x200001CF</a:t>
            </a:r>
          </a:p>
        </p:txBody>
      </p:sp>
      <p:sp>
        <p:nvSpPr>
          <p:cNvPr id="103" name="Rectangle 102"/>
          <p:cNvSpPr/>
          <p:nvPr/>
        </p:nvSpPr>
        <p:spPr>
          <a:xfrm>
            <a:off x="6229350" y="51435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solidFill>
                <a:schemeClr val="tx1"/>
              </a:solidFill>
            </a:endParaRPr>
          </a:p>
        </p:txBody>
      </p:sp>
      <p:cxnSp>
        <p:nvCxnSpPr>
          <p:cNvPr id="104" name="Straight Connector 103"/>
          <p:cNvCxnSpPr>
            <a:endCxn id="30" idx="1"/>
          </p:cNvCxnSpPr>
          <p:nvPr/>
        </p:nvCxnSpPr>
        <p:spPr>
          <a:xfrm rot="5400000" flipH="1" flipV="1">
            <a:off x="5263102" y="4478138"/>
            <a:ext cx="1196000" cy="734164"/>
          </a:xfrm>
          <a:prstGeom prst="line">
            <a:avLst/>
          </a:prstGeom>
          <a:ln>
            <a:solidFill>
              <a:srgbClr val="3366FF"/>
            </a:solidFill>
            <a:tailEnd type="arrow" w="lg"/>
          </a:ln>
        </p:spPr>
        <p:style>
          <a:lnRef idx="2">
            <a:schemeClr val="accent1"/>
          </a:lnRef>
          <a:fillRef idx="0">
            <a:schemeClr val="accent1"/>
          </a:fillRef>
          <a:effectRef idx="1">
            <a:schemeClr val="accent1"/>
          </a:effectRef>
          <a:fontRef idx="minor">
            <a:schemeClr val="tx1"/>
          </a:fontRef>
        </p:style>
      </p:cxnSp>
      <p:sp>
        <p:nvSpPr>
          <p:cNvPr id="123" name="Content Placeholder 3"/>
          <p:cNvSpPr>
            <a:spLocks noGrp="1"/>
          </p:cNvSpPr>
          <p:nvPr>
            <p:ph sz="half" idx="1"/>
          </p:nvPr>
        </p:nvSpPr>
        <p:spPr>
          <a:xfrm>
            <a:off x="63500" y="1295400"/>
            <a:ext cx="2971800" cy="4953000"/>
          </a:xfrm>
        </p:spPr>
        <p:style>
          <a:lnRef idx="2">
            <a:schemeClr val="accent1"/>
          </a:lnRef>
          <a:fillRef idx="1">
            <a:schemeClr val="lt1"/>
          </a:fillRef>
          <a:effectRef idx="0">
            <a:schemeClr val="accent1"/>
          </a:effectRef>
          <a:fontRef idx="minor">
            <a:schemeClr val="dk1"/>
          </a:fontRef>
        </p:style>
        <p:txBody>
          <a:bodyPr>
            <a:noAutofit/>
          </a:bodyPr>
          <a:lstStyle/>
          <a:p>
            <a:pPr>
              <a:buNone/>
            </a:pPr>
            <a:r>
              <a:rPr lang="en-GB" sz="1500" b="1" dirty="0">
                <a:solidFill>
                  <a:srgbClr val="000000"/>
                </a:solidFill>
                <a:latin typeface="Courier New" pitchFamily="49" charset="0"/>
                <a:cs typeface="Courier New" pitchFamily="49" charset="0"/>
              </a:rPr>
              <a:t>__main PROC</a:t>
            </a:r>
          </a:p>
          <a:p>
            <a:pPr>
              <a:buNone/>
            </a:pPr>
            <a:r>
              <a:rPr lang="en-GB" sz="1500" b="1" dirty="0">
                <a:solidFill>
                  <a:srgbClr val="000000"/>
                </a:solidFill>
                <a:latin typeface="Courier New" pitchFamily="49" charset="0"/>
                <a:cs typeface="Courier New" pitchFamily="49" charset="0"/>
              </a:rPr>
              <a:t>  …</a:t>
            </a:r>
          </a:p>
          <a:p>
            <a:pPr>
              <a:buNone/>
            </a:pPr>
            <a:r>
              <a:rPr lang="en-GB" sz="1500" b="1" dirty="0">
                <a:solidFill>
                  <a:srgbClr val="FF0000"/>
                </a:solidFill>
                <a:latin typeface="Courier New" pitchFamily="49" charset="0"/>
                <a:cs typeface="Courier New" pitchFamily="49" charset="0"/>
              </a:rPr>
              <a:t>  MOV r3,#0</a:t>
            </a:r>
          </a:p>
          <a:p>
            <a:pPr>
              <a:buNone/>
            </a:pPr>
            <a:r>
              <a:rPr lang="en-GB" sz="1500" b="1" dirty="0">
                <a:solidFill>
                  <a:srgbClr val="000000"/>
                </a:solidFill>
                <a:latin typeface="Courier New" pitchFamily="49" charset="0"/>
                <a:cs typeface="Courier New" pitchFamily="49" charset="0"/>
              </a:rPr>
              <a:t>  …</a:t>
            </a:r>
          </a:p>
          <a:p>
            <a:pPr>
              <a:buNone/>
            </a:pPr>
            <a:r>
              <a:rPr lang="en-GB" sz="1500" b="1" dirty="0">
                <a:solidFill>
                  <a:srgbClr val="000000"/>
                </a:solidFill>
                <a:latin typeface="Courier New" pitchFamily="49" charset="0"/>
                <a:cs typeface="Courier New" pitchFamily="49" charset="0"/>
              </a:rPr>
              <a:t>  ENDP</a:t>
            </a:r>
          </a:p>
          <a:p>
            <a:pPr>
              <a:buNone/>
            </a:pPr>
            <a:endParaRPr lang="en-GB" sz="1500" b="1" dirty="0">
              <a:solidFill>
                <a:srgbClr val="000000"/>
              </a:solidFill>
              <a:latin typeface="Courier New" pitchFamily="49" charset="0"/>
              <a:cs typeface="Courier New" pitchFamily="49" charset="0"/>
            </a:endParaRPr>
          </a:p>
          <a:p>
            <a:pPr>
              <a:buNone/>
            </a:pPr>
            <a:r>
              <a:rPr lang="en-US" sz="1500" b="1" dirty="0" err="1">
                <a:solidFill>
                  <a:srgbClr val="3366FF"/>
                </a:solidFill>
                <a:latin typeface="Courier New" pitchFamily="49" charset="0"/>
                <a:cs typeface="Courier New" pitchFamily="49" charset="0"/>
              </a:rPr>
              <a:t>SysTick_Handler</a:t>
            </a:r>
            <a:r>
              <a:rPr lang="en-US" sz="1500" b="1" dirty="0">
                <a:solidFill>
                  <a:srgbClr val="000000"/>
                </a:solidFill>
                <a:latin typeface="Courier New" pitchFamily="49" charset="0"/>
                <a:cs typeface="Courier New" pitchFamily="49" charset="0"/>
              </a:rPr>
              <a:t> PROC</a:t>
            </a:r>
          </a:p>
          <a:p>
            <a:pPr>
              <a:buNone/>
            </a:pPr>
            <a:r>
              <a:rPr lang="en-US" sz="1500" b="1" dirty="0">
                <a:solidFill>
                  <a:srgbClr val="000000"/>
                </a:solidFill>
                <a:latin typeface="Courier New" pitchFamily="49" charset="0"/>
                <a:cs typeface="Courier New" pitchFamily="49" charset="0"/>
              </a:rPr>
              <a:t>  EXPORT </a:t>
            </a:r>
            <a:r>
              <a:rPr lang="en-US" sz="1500" b="1" dirty="0" err="1">
                <a:solidFill>
                  <a:srgbClr val="000000"/>
                </a:solidFill>
                <a:latin typeface="Courier New" pitchFamily="49" charset="0"/>
                <a:cs typeface="Courier New" pitchFamily="49" charset="0"/>
              </a:rPr>
              <a:t>SysTick_Handler</a:t>
            </a:r>
            <a:endParaRPr lang="en-US" sz="1500" b="1" dirty="0">
              <a:solidFill>
                <a:srgbClr val="000000"/>
              </a:solidFill>
              <a:latin typeface="Courier New" pitchFamily="49" charset="0"/>
              <a:cs typeface="Courier New" pitchFamily="49" charset="0"/>
            </a:endParaRPr>
          </a:p>
          <a:p>
            <a:pPr>
              <a:buNone/>
            </a:pPr>
            <a:r>
              <a:rPr lang="en-US" sz="1500" b="1" dirty="0">
                <a:solidFill>
                  <a:srgbClr val="000000"/>
                </a:solidFill>
                <a:latin typeface="Courier New" pitchFamily="49" charset="0"/>
                <a:cs typeface="Courier New" pitchFamily="49" charset="0"/>
              </a:rPr>
              <a:t>  ADD r4, #1</a:t>
            </a:r>
          </a:p>
          <a:p>
            <a:pPr>
              <a:buNone/>
            </a:pPr>
            <a:r>
              <a:rPr lang="en-US" sz="1500" b="1" dirty="0">
                <a:solidFill>
                  <a:srgbClr val="FF0000"/>
                </a:solidFill>
                <a:latin typeface="Courier New" pitchFamily="49" charset="0"/>
                <a:cs typeface="Courier New" pitchFamily="49" charset="0"/>
              </a:rPr>
              <a:t>  BL  sine</a:t>
            </a:r>
          </a:p>
          <a:p>
            <a:pPr>
              <a:buNone/>
            </a:pPr>
            <a:r>
              <a:rPr lang="en-US" sz="1500" b="1" dirty="0">
                <a:solidFill>
                  <a:srgbClr val="000000"/>
                </a:solidFill>
                <a:latin typeface="Courier New" pitchFamily="49" charset="0"/>
                <a:cs typeface="Courier New" pitchFamily="49" charset="0"/>
              </a:rPr>
              <a:t>  BX  </a:t>
            </a:r>
            <a:r>
              <a:rPr lang="en-US" sz="1500" b="1" dirty="0" err="1">
                <a:solidFill>
                  <a:srgbClr val="000000"/>
                </a:solidFill>
                <a:latin typeface="Courier New" pitchFamily="49" charset="0"/>
                <a:cs typeface="Courier New" pitchFamily="49" charset="0"/>
              </a:rPr>
              <a:t>lr</a:t>
            </a:r>
            <a:endParaRPr lang="en-US" sz="1500" b="1" dirty="0">
              <a:solidFill>
                <a:srgbClr val="000000"/>
              </a:solidFill>
              <a:latin typeface="Courier New" pitchFamily="49" charset="0"/>
              <a:cs typeface="Courier New" pitchFamily="49" charset="0"/>
            </a:endParaRPr>
          </a:p>
          <a:p>
            <a:pPr>
              <a:buNone/>
            </a:pPr>
            <a:r>
              <a:rPr lang="en-US" sz="1500" b="1" dirty="0">
                <a:solidFill>
                  <a:srgbClr val="000000"/>
                </a:solidFill>
                <a:latin typeface="Courier New" pitchFamily="49" charset="0"/>
                <a:cs typeface="Courier New" pitchFamily="49" charset="0"/>
              </a:rPr>
              <a:t>  ENDP</a:t>
            </a:r>
            <a:endParaRPr lang="en-GB" sz="1500" b="1" dirty="0">
              <a:solidFill>
                <a:srgbClr val="000000"/>
              </a:solidFill>
              <a:latin typeface="Courier New" pitchFamily="49" charset="0"/>
              <a:cs typeface="Courier New" pitchFamily="49" charset="0"/>
            </a:endParaRPr>
          </a:p>
          <a:p>
            <a:pPr>
              <a:buNone/>
            </a:pPr>
            <a:r>
              <a:rPr lang="en-GB" sz="1500" b="1" dirty="0">
                <a:solidFill>
                  <a:srgbClr val="000000"/>
                </a:solidFill>
                <a:latin typeface="Courier New" pitchFamily="49" charset="0"/>
                <a:cs typeface="Courier New" pitchFamily="49" charset="0"/>
              </a:rPr>
              <a:t>  </a:t>
            </a:r>
          </a:p>
        </p:txBody>
      </p:sp>
      <p:cxnSp>
        <p:nvCxnSpPr>
          <p:cNvPr id="124" name="Straight Connector 123"/>
          <p:cNvCxnSpPr>
            <a:cxnSpLocks/>
          </p:cNvCxnSpPr>
          <p:nvPr/>
        </p:nvCxnSpPr>
        <p:spPr>
          <a:xfrm rot="10800000" flipV="1">
            <a:off x="1295400" y="1752600"/>
            <a:ext cx="304800" cy="228600"/>
          </a:xfrm>
          <a:prstGeom prst="line">
            <a:avLst/>
          </a:prstGeom>
          <a:ln>
            <a:solidFill>
              <a:srgbClr val="FF0000"/>
            </a:solidFill>
            <a:tailEnd type="arrow" w="lg"/>
          </a:ln>
        </p:spPr>
        <p:style>
          <a:lnRef idx="2">
            <a:schemeClr val="accent1"/>
          </a:lnRef>
          <a:fillRef idx="0">
            <a:schemeClr val="accent1"/>
          </a:fillRef>
          <a:effectRef idx="1">
            <a:schemeClr val="accent1"/>
          </a:effectRef>
          <a:fontRef idx="minor">
            <a:schemeClr val="tx1"/>
          </a:fontRef>
        </p:style>
      </p:cxnSp>
      <p:sp>
        <p:nvSpPr>
          <p:cNvPr id="125" name="TextBox 124"/>
          <p:cNvSpPr txBox="1"/>
          <p:nvPr/>
        </p:nvSpPr>
        <p:spPr>
          <a:xfrm>
            <a:off x="1143000" y="1490246"/>
            <a:ext cx="2057400" cy="338554"/>
          </a:xfrm>
          <a:prstGeom prst="rect">
            <a:avLst/>
          </a:prstGeom>
          <a:noFill/>
        </p:spPr>
        <p:txBody>
          <a:bodyPr wrap="square" rtlCol="0">
            <a:spAutoFit/>
          </a:bodyPr>
          <a:lstStyle/>
          <a:p>
            <a:r>
              <a:rPr lang="en-US" sz="1600" dirty="0" err="1">
                <a:solidFill>
                  <a:srgbClr val="FF0000"/>
                </a:solidFill>
              </a:rPr>
              <a:t>addr</a:t>
            </a:r>
            <a:r>
              <a:rPr lang="en-US" sz="1600" dirty="0">
                <a:solidFill>
                  <a:srgbClr val="FF0000"/>
                </a:solidFill>
              </a:rPr>
              <a:t> = </a:t>
            </a:r>
            <a:r>
              <a:rPr lang="en-US" sz="1600" dirty="0">
                <a:solidFill>
                  <a:srgbClr val="FF0000"/>
                </a:solidFill>
                <a:latin typeface="Consolas"/>
                <a:cs typeface="Consolas"/>
              </a:rPr>
              <a:t>0x08000044</a:t>
            </a:r>
          </a:p>
        </p:txBody>
      </p:sp>
      <p:cxnSp>
        <p:nvCxnSpPr>
          <p:cNvPr id="126" name="Straight Connector 125"/>
          <p:cNvCxnSpPr>
            <a:cxnSpLocks/>
          </p:cNvCxnSpPr>
          <p:nvPr/>
        </p:nvCxnSpPr>
        <p:spPr>
          <a:xfrm rot="5400000">
            <a:off x="824498" y="2894597"/>
            <a:ext cx="306805" cy="304800"/>
          </a:xfrm>
          <a:prstGeom prst="line">
            <a:avLst/>
          </a:prstGeom>
          <a:ln>
            <a:solidFill>
              <a:srgbClr val="0000FF"/>
            </a:solidFill>
            <a:tailEnd type="arrow" w="lg"/>
          </a:ln>
        </p:spPr>
        <p:style>
          <a:lnRef idx="2">
            <a:schemeClr val="accent1"/>
          </a:lnRef>
          <a:fillRef idx="0">
            <a:schemeClr val="accent1"/>
          </a:fillRef>
          <a:effectRef idx="1">
            <a:schemeClr val="accent1"/>
          </a:effectRef>
          <a:fontRef idx="minor">
            <a:schemeClr val="tx1"/>
          </a:fontRef>
        </p:style>
      </p:cxnSp>
      <p:sp>
        <p:nvSpPr>
          <p:cNvPr id="127" name="TextBox 126"/>
          <p:cNvSpPr txBox="1"/>
          <p:nvPr/>
        </p:nvSpPr>
        <p:spPr>
          <a:xfrm>
            <a:off x="1143000" y="2709446"/>
            <a:ext cx="2120900" cy="338554"/>
          </a:xfrm>
          <a:prstGeom prst="rect">
            <a:avLst/>
          </a:prstGeom>
          <a:noFill/>
        </p:spPr>
        <p:txBody>
          <a:bodyPr wrap="square" rtlCol="0">
            <a:spAutoFit/>
          </a:bodyPr>
          <a:lstStyle/>
          <a:p>
            <a:r>
              <a:rPr lang="en-US" sz="1600" dirty="0" err="1">
                <a:solidFill>
                  <a:srgbClr val="3366FF"/>
                </a:solidFill>
              </a:rPr>
              <a:t>addr</a:t>
            </a:r>
            <a:r>
              <a:rPr lang="en-US" sz="1600" dirty="0">
                <a:solidFill>
                  <a:srgbClr val="3366FF"/>
                </a:solidFill>
              </a:rPr>
              <a:t> = </a:t>
            </a:r>
            <a:r>
              <a:rPr lang="en-US" sz="1600" dirty="0">
                <a:solidFill>
                  <a:srgbClr val="3366FF"/>
                </a:solidFill>
                <a:latin typeface="Consolas"/>
                <a:cs typeface="Consolas"/>
              </a:rPr>
              <a:t>0x0800001C</a:t>
            </a:r>
          </a:p>
        </p:txBody>
      </p:sp>
      <p:sp>
        <p:nvSpPr>
          <p:cNvPr id="129" name="TextBox 128"/>
          <p:cNvSpPr txBox="1"/>
          <p:nvPr/>
        </p:nvSpPr>
        <p:spPr>
          <a:xfrm>
            <a:off x="6248400" y="6183868"/>
            <a:ext cx="1219200" cy="369332"/>
          </a:xfrm>
          <a:prstGeom prst="rect">
            <a:avLst/>
          </a:prstGeom>
          <a:noFill/>
        </p:spPr>
        <p:txBody>
          <a:bodyPr wrap="square" rtlCol="0">
            <a:spAutoFit/>
          </a:bodyPr>
          <a:lstStyle/>
          <a:p>
            <a:pPr algn="ctr"/>
            <a:r>
              <a:rPr lang="en-GB" dirty="0">
                <a:latin typeface="Consolas" pitchFamily="49" charset="0"/>
                <a:cs typeface="Consolas" pitchFamily="49" charset="0"/>
              </a:rPr>
              <a:t>Memory</a:t>
            </a:r>
          </a:p>
        </p:txBody>
      </p:sp>
      <p:sp>
        <p:nvSpPr>
          <p:cNvPr id="130" name="TextBox 129"/>
          <p:cNvSpPr txBox="1"/>
          <p:nvPr/>
        </p:nvSpPr>
        <p:spPr>
          <a:xfrm>
            <a:off x="5486400" y="1536700"/>
            <a:ext cx="762000" cy="369332"/>
          </a:xfrm>
          <a:prstGeom prst="rect">
            <a:avLst/>
          </a:prstGeom>
          <a:noFill/>
        </p:spPr>
        <p:txBody>
          <a:bodyPr wrap="square" rtlCol="0">
            <a:spAutoFit/>
          </a:bodyPr>
          <a:lstStyle/>
          <a:p>
            <a:pPr algn="r"/>
            <a:r>
              <a:rPr lang="en-GB" dirty="0" err="1">
                <a:solidFill>
                  <a:srgbClr val="FF0000"/>
                </a:solidFill>
                <a:latin typeface="Consolas" pitchFamily="49" charset="0"/>
                <a:cs typeface="Consolas" pitchFamily="49" charset="0"/>
              </a:rPr>
              <a:t>xPSR</a:t>
            </a:r>
            <a:endParaRPr lang="en-GB" dirty="0">
              <a:solidFill>
                <a:srgbClr val="FF0000"/>
              </a:solidFill>
              <a:latin typeface="Consolas" pitchFamily="49" charset="0"/>
              <a:cs typeface="Consolas" pitchFamily="49" charset="0"/>
            </a:endParaRPr>
          </a:p>
        </p:txBody>
      </p:sp>
      <p:sp>
        <p:nvSpPr>
          <p:cNvPr id="131" name="TextBox 130"/>
          <p:cNvSpPr txBox="1"/>
          <p:nvPr/>
        </p:nvSpPr>
        <p:spPr>
          <a:xfrm>
            <a:off x="5486400" y="1916668"/>
            <a:ext cx="762000" cy="369332"/>
          </a:xfrm>
          <a:prstGeom prst="rect">
            <a:avLst/>
          </a:prstGeom>
          <a:noFill/>
        </p:spPr>
        <p:txBody>
          <a:bodyPr wrap="square" rtlCol="0">
            <a:spAutoFit/>
          </a:bodyPr>
          <a:lstStyle/>
          <a:p>
            <a:pPr algn="r"/>
            <a:r>
              <a:rPr lang="en-GB" dirty="0">
                <a:solidFill>
                  <a:srgbClr val="FF0000"/>
                </a:solidFill>
                <a:latin typeface="Consolas" pitchFamily="49" charset="0"/>
                <a:cs typeface="Consolas" pitchFamily="49" charset="0"/>
              </a:rPr>
              <a:t>PC</a:t>
            </a:r>
          </a:p>
        </p:txBody>
      </p:sp>
      <p:sp>
        <p:nvSpPr>
          <p:cNvPr id="132" name="TextBox 131"/>
          <p:cNvSpPr txBox="1"/>
          <p:nvPr/>
        </p:nvSpPr>
        <p:spPr>
          <a:xfrm>
            <a:off x="5486400" y="2272268"/>
            <a:ext cx="762000" cy="369332"/>
          </a:xfrm>
          <a:prstGeom prst="rect">
            <a:avLst/>
          </a:prstGeom>
          <a:noFill/>
        </p:spPr>
        <p:txBody>
          <a:bodyPr wrap="square" rtlCol="0">
            <a:spAutoFit/>
          </a:bodyPr>
          <a:lstStyle/>
          <a:p>
            <a:pPr algn="r"/>
            <a:r>
              <a:rPr lang="en-GB" dirty="0">
                <a:solidFill>
                  <a:srgbClr val="FF0000"/>
                </a:solidFill>
                <a:latin typeface="Consolas" pitchFamily="49" charset="0"/>
                <a:cs typeface="Consolas" pitchFamily="49" charset="0"/>
              </a:rPr>
              <a:t>SP</a:t>
            </a:r>
          </a:p>
        </p:txBody>
      </p:sp>
      <p:sp>
        <p:nvSpPr>
          <p:cNvPr id="133" name="TextBox 132"/>
          <p:cNvSpPr txBox="1"/>
          <p:nvPr/>
        </p:nvSpPr>
        <p:spPr>
          <a:xfrm>
            <a:off x="5486400" y="2602468"/>
            <a:ext cx="762000" cy="369332"/>
          </a:xfrm>
          <a:prstGeom prst="rect">
            <a:avLst/>
          </a:prstGeom>
          <a:noFill/>
        </p:spPr>
        <p:txBody>
          <a:bodyPr wrap="square" rtlCol="0">
            <a:spAutoFit/>
          </a:bodyPr>
          <a:lstStyle/>
          <a:p>
            <a:pPr algn="r"/>
            <a:r>
              <a:rPr lang="en-GB" dirty="0">
                <a:solidFill>
                  <a:srgbClr val="FF0000"/>
                </a:solidFill>
                <a:latin typeface="Consolas" pitchFamily="49" charset="0"/>
                <a:cs typeface="Consolas" pitchFamily="49" charset="0"/>
              </a:rPr>
              <a:t>LR</a:t>
            </a:r>
          </a:p>
        </p:txBody>
      </p:sp>
      <p:sp>
        <p:nvSpPr>
          <p:cNvPr id="134" name="TextBox 133"/>
          <p:cNvSpPr txBox="1"/>
          <p:nvPr/>
        </p:nvSpPr>
        <p:spPr>
          <a:xfrm>
            <a:off x="5486400" y="2983468"/>
            <a:ext cx="762000" cy="369332"/>
          </a:xfrm>
          <a:prstGeom prst="rect">
            <a:avLst/>
          </a:prstGeom>
          <a:noFill/>
        </p:spPr>
        <p:txBody>
          <a:bodyPr wrap="square" rtlCol="0">
            <a:spAutoFit/>
          </a:bodyPr>
          <a:lstStyle/>
          <a:p>
            <a:pPr algn="r"/>
            <a:r>
              <a:rPr lang="en-GB" dirty="0">
                <a:solidFill>
                  <a:srgbClr val="FF0000"/>
                </a:solidFill>
                <a:latin typeface="Consolas" pitchFamily="49" charset="0"/>
                <a:cs typeface="Consolas" pitchFamily="49" charset="0"/>
              </a:rPr>
              <a:t>R3</a:t>
            </a:r>
          </a:p>
        </p:txBody>
      </p:sp>
      <p:sp>
        <p:nvSpPr>
          <p:cNvPr id="135" name="TextBox 134"/>
          <p:cNvSpPr txBox="1"/>
          <p:nvPr/>
        </p:nvSpPr>
        <p:spPr>
          <a:xfrm>
            <a:off x="5486400" y="3364468"/>
            <a:ext cx="762000" cy="369332"/>
          </a:xfrm>
          <a:prstGeom prst="rect">
            <a:avLst/>
          </a:prstGeom>
          <a:noFill/>
        </p:spPr>
        <p:txBody>
          <a:bodyPr wrap="square" rtlCol="0">
            <a:spAutoFit/>
          </a:bodyPr>
          <a:lstStyle/>
          <a:p>
            <a:pPr algn="r"/>
            <a:r>
              <a:rPr lang="en-GB" dirty="0">
                <a:solidFill>
                  <a:srgbClr val="FF0000"/>
                </a:solidFill>
                <a:latin typeface="Consolas" pitchFamily="49" charset="0"/>
                <a:cs typeface="Consolas" pitchFamily="49" charset="0"/>
              </a:rPr>
              <a:t>R2</a:t>
            </a:r>
          </a:p>
        </p:txBody>
      </p:sp>
      <p:sp>
        <p:nvSpPr>
          <p:cNvPr id="136" name="TextBox 135"/>
          <p:cNvSpPr txBox="1"/>
          <p:nvPr/>
        </p:nvSpPr>
        <p:spPr>
          <a:xfrm>
            <a:off x="5486400" y="3745468"/>
            <a:ext cx="762000" cy="369332"/>
          </a:xfrm>
          <a:prstGeom prst="rect">
            <a:avLst/>
          </a:prstGeom>
          <a:noFill/>
        </p:spPr>
        <p:txBody>
          <a:bodyPr wrap="square" rtlCol="0">
            <a:spAutoFit/>
          </a:bodyPr>
          <a:lstStyle/>
          <a:p>
            <a:pPr algn="r"/>
            <a:r>
              <a:rPr lang="en-GB" dirty="0">
                <a:solidFill>
                  <a:srgbClr val="FF0000"/>
                </a:solidFill>
                <a:latin typeface="Consolas" pitchFamily="49" charset="0"/>
                <a:cs typeface="Consolas" pitchFamily="49" charset="0"/>
              </a:rPr>
              <a:t>R1</a:t>
            </a:r>
          </a:p>
        </p:txBody>
      </p:sp>
      <p:sp>
        <p:nvSpPr>
          <p:cNvPr id="137" name="TextBox 136"/>
          <p:cNvSpPr txBox="1"/>
          <p:nvPr/>
        </p:nvSpPr>
        <p:spPr>
          <a:xfrm>
            <a:off x="5486400" y="4038600"/>
            <a:ext cx="762000" cy="369332"/>
          </a:xfrm>
          <a:prstGeom prst="rect">
            <a:avLst/>
          </a:prstGeom>
          <a:noFill/>
        </p:spPr>
        <p:txBody>
          <a:bodyPr wrap="square" rtlCol="0">
            <a:spAutoFit/>
          </a:bodyPr>
          <a:lstStyle/>
          <a:p>
            <a:pPr algn="r"/>
            <a:r>
              <a:rPr lang="en-GB" dirty="0">
                <a:solidFill>
                  <a:srgbClr val="FF0000"/>
                </a:solidFill>
                <a:latin typeface="Consolas" pitchFamily="49" charset="0"/>
                <a:cs typeface="Consolas" pitchFamily="49" charset="0"/>
              </a:rPr>
              <a:t>R0</a:t>
            </a:r>
          </a:p>
        </p:txBody>
      </p:sp>
      <p:sp>
        <p:nvSpPr>
          <p:cNvPr id="138" name="TextBox 137"/>
          <p:cNvSpPr txBox="1"/>
          <p:nvPr/>
        </p:nvSpPr>
        <p:spPr>
          <a:xfrm>
            <a:off x="5334000" y="65782"/>
            <a:ext cx="3429000" cy="1077218"/>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pPr algn="ctr"/>
            <a:r>
              <a:rPr lang="en-US" sz="3200" b="1" dirty="0">
                <a:solidFill>
                  <a:schemeClr val="bg1"/>
                </a:solidFill>
              </a:rPr>
              <a:t>UNSTACKING won’t </a:t>
            </a:r>
            <a:r>
              <a:rPr lang="en-US" sz="3200" b="1" dirty="0" smtClean="0">
                <a:solidFill>
                  <a:schemeClr val="bg1"/>
                </a:solidFill>
              </a:rPr>
              <a:t>occur!</a:t>
            </a:r>
            <a:endParaRPr lang="en-US" sz="3200" b="1" dirty="0">
              <a:solidFill>
                <a:schemeClr val="bg1"/>
              </a:solidFill>
            </a:endParaRPr>
          </a:p>
        </p:txBody>
      </p:sp>
      <p:sp>
        <p:nvSpPr>
          <p:cNvPr id="139" name="Rectangle 138"/>
          <p:cNvSpPr/>
          <p:nvPr/>
        </p:nvSpPr>
        <p:spPr>
          <a:xfrm>
            <a:off x="152400" y="5311914"/>
            <a:ext cx="2667000" cy="707886"/>
          </a:xfrm>
          <a:prstGeom prst="rect">
            <a:avLst/>
          </a:prstGeom>
        </p:spPr>
        <p:style>
          <a:lnRef idx="1">
            <a:schemeClr val="accent2"/>
          </a:lnRef>
          <a:fillRef idx="3">
            <a:schemeClr val="accent2"/>
          </a:fillRef>
          <a:effectRef idx="2">
            <a:schemeClr val="accent2"/>
          </a:effectRef>
          <a:fontRef idx="minor">
            <a:schemeClr val="lt1"/>
          </a:fontRef>
        </p:style>
        <p:txBody>
          <a:bodyPr wrap="square">
            <a:spAutoFit/>
          </a:bodyPr>
          <a:lstStyle/>
          <a:p>
            <a:r>
              <a:rPr lang="en-US" sz="2000" b="1" dirty="0"/>
              <a:t>BL sine </a:t>
            </a:r>
          </a:p>
          <a:p>
            <a:r>
              <a:rPr lang="en-US" sz="2000" b="1" dirty="0"/>
              <a:t>Updates LR register</a:t>
            </a:r>
          </a:p>
        </p:txBody>
      </p:sp>
      <p:sp>
        <p:nvSpPr>
          <p:cNvPr id="71" name="Left Arrow 70"/>
          <p:cNvSpPr/>
          <p:nvPr/>
        </p:nvSpPr>
        <p:spPr>
          <a:xfrm>
            <a:off x="1524000" y="4414520"/>
            <a:ext cx="449580" cy="233680"/>
          </a:xfrm>
          <a:prstGeom prst="leftArrow">
            <a:avLst/>
          </a:prstGeom>
          <a:solidFill>
            <a:srgbClr val="FF0000"/>
          </a:solidFill>
          <a:ln/>
        </p:spPr>
        <p:style>
          <a:lnRef idx="1">
            <a:schemeClr val="accent1"/>
          </a:lnRef>
          <a:fillRef idx="3">
            <a:schemeClr val="accent1"/>
          </a:fillRef>
          <a:effectRef idx="2">
            <a:schemeClr val="accent1"/>
          </a:effectRef>
          <a:fontRef idx="minor">
            <a:schemeClr val="lt1"/>
          </a:fontRef>
        </p:style>
      </p:sp>
      <p:sp>
        <p:nvSpPr>
          <p:cNvPr id="72" name="TextBox 71"/>
          <p:cNvSpPr txBox="1"/>
          <p:nvPr/>
        </p:nvSpPr>
        <p:spPr>
          <a:xfrm>
            <a:off x="2971800" y="3351148"/>
            <a:ext cx="1066800" cy="369332"/>
          </a:xfrm>
          <a:prstGeom prst="rect">
            <a:avLst/>
          </a:prstGeom>
          <a:noFill/>
        </p:spPr>
        <p:txBody>
          <a:bodyPr wrap="square" rtlCol="0">
            <a:spAutoFit/>
          </a:bodyPr>
          <a:lstStyle/>
          <a:p>
            <a:r>
              <a:rPr lang="en-GB" dirty="0">
                <a:latin typeface="Consolas" pitchFamily="49" charset="0"/>
                <a:cs typeface="Consolas" pitchFamily="49" charset="0"/>
              </a:rPr>
              <a:t>R13(SP)</a:t>
            </a:r>
          </a:p>
        </p:txBody>
      </p:sp>
      <p:sp>
        <p:nvSpPr>
          <p:cNvPr id="73" name="TextBox 72"/>
          <p:cNvSpPr txBox="1"/>
          <p:nvPr/>
        </p:nvSpPr>
        <p:spPr>
          <a:xfrm>
            <a:off x="2971800" y="3711188"/>
            <a:ext cx="1066800" cy="369332"/>
          </a:xfrm>
          <a:prstGeom prst="rect">
            <a:avLst/>
          </a:prstGeom>
          <a:noFill/>
        </p:spPr>
        <p:txBody>
          <a:bodyPr wrap="square" rtlCol="0">
            <a:spAutoFit/>
          </a:bodyPr>
          <a:lstStyle/>
          <a:p>
            <a:r>
              <a:rPr lang="en-GB" dirty="0">
                <a:latin typeface="Consolas" pitchFamily="49" charset="0"/>
                <a:cs typeface="Consolas" pitchFamily="49" charset="0"/>
              </a:rPr>
              <a:t>R14(LR)</a:t>
            </a:r>
          </a:p>
        </p:txBody>
      </p:sp>
      <p:sp>
        <p:nvSpPr>
          <p:cNvPr id="74" name="Rectangle 73"/>
          <p:cNvSpPr/>
          <p:nvPr/>
        </p:nvSpPr>
        <p:spPr>
          <a:xfrm>
            <a:off x="4038600" y="300133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Consolas" pitchFamily="49" charset="0"/>
                <a:cs typeface="Consolas" pitchFamily="49" charset="0"/>
              </a:rPr>
              <a:t>12</a:t>
            </a:r>
          </a:p>
        </p:txBody>
      </p:sp>
      <p:sp>
        <p:nvSpPr>
          <p:cNvPr id="75" name="TextBox 74"/>
          <p:cNvSpPr txBox="1"/>
          <p:nvPr/>
        </p:nvSpPr>
        <p:spPr>
          <a:xfrm>
            <a:off x="3429000" y="3001330"/>
            <a:ext cx="755923" cy="369332"/>
          </a:xfrm>
          <a:prstGeom prst="rect">
            <a:avLst/>
          </a:prstGeom>
          <a:noFill/>
        </p:spPr>
        <p:txBody>
          <a:bodyPr wrap="square" rtlCol="0">
            <a:spAutoFit/>
          </a:bodyPr>
          <a:lstStyle/>
          <a:p>
            <a:r>
              <a:rPr lang="en-GB" dirty="0">
                <a:latin typeface="Consolas" pitchFamily="49" charset="0"/>
                <a:cs typeface="Consolas" pitchFamily="49" charset="0"/>
              </a:rPr>
              <a:t>R12</a:t>
            </a:r>
          </a:p>
        </p:txBody>
      </p:sp>
      <p:sp>
        <p:nvSpPr>
          <p:cNvPr id="80" name="Horizontal Scroll 79"/>
          <p:cNvSpPr/>
          <p:nvPr/>
        </p:nvSpPr>
        <p:spPr>
          <a:xfrm>
            <a:off x="29686" y="-76201"/>
            <a:ext cx="2256314" cy="762000"/>
          </a:xfrm>
          <a:prstGeom prst="horizontalScroll">
            <a:avLst/>
          </a:prstGeom>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ln w="9525" cap="flat" cmpd="sng" algn="ctr">
            <a:solidFill>
              <a:srgbClr val="4F81BD">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smtClean="0">
                <a:ln>
                  <a:noFill/>
                </a:ln>
                <a:solidFill>
                  <a:prstClr val="black"/>
                </a:solidFill>
                <a:effectLst/>
                <a:uLnTx/>
                <a:uFillTx/>
                <a:latin typeface="Calibri"/>
                <a:ea typeface="+mn-ea"/>
                <a:cs typeface="+mn-cs"/>
              </a:rPr>
              <a:t>Buggy Program</a:t>
            </a:r>
          </a:p>
        </p:txBody>
      </p:sp>
    </p:spTree>
    <p:extLst>
      <p:ext uri="{BB962C8B-B14F-4D97-AF65-F5344CB8AC3E}">
        <p14:creationId xmlns:p14="http://schemas.microsoft.com/office/powerpoint/2010/main" val="193032457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What is the bug?</a:t>
            </a:r>
            <a:endParaRPr lang="en-US" dirty="0"/>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37</a:t>
            </a:fld>
            <a:endParaRPr kumimoji="0" lang="en-US" dirty="0"/>
          </a:p>
        </p:txBody>
      </p:sp>
      <p:sp>
        <p:nvSpPr>
          <p:cNvPr id="4" name="Content Placeholder 3"/>
          <p:cNvSpPr>
            <a:spLocks noGrp="1"/>
          </p:cNvSpPr>
          <p:nvPr>
            <p:ph sz="quarter" idx="1"/>
          </p:nvPr>
        </p:nvSpPr>
        <p:spPr/>
        <p:txBody>
          <a:bodyPr>
            <a:normAutofit/>
          </a:bodyPr>
          <a:lstStyle/>
          <a:p>
            <a:r>
              <a:rPr lang="en-US" dirty="0" smtClean="0"/>
              <a:t>LR </a:t>
            </a:r>
            <a:r>
              <a:rPr lang="en-US" dirty="0"/>
              <a:t>has two different </a:t>
            </a:r>
            <a:r>
              <a:rPr lang="en-US" dirty="0" smtClean="0"/>
              <a:t>usages for function calls and for interrupts.</a:t>
            </a:r>
          </a:p>
          <a:p>
            <a:r>
              <a:rPr lang="en-US" dirty="0" smtClean="0"/>
              <a:t>After calling function sine(), LR points to the </a:t>
            </a:r>
            <a:r>
              <a:rPr lang="en-US" dirty="0"/>
              <a:t>return address </a:t>
            </a:r>
            <a:r>
              <a:rPr lang="en-US" dirty="0" smtClean="0"/>
              <a:t>0x08000024; the previous value </a:t>
            </a:r>
            <a:r>
              <a:rPr lang="en-US" dirty="0"/>
              <a:t>of </a:t>
            </a:r>
            <a:r>
              <a:rPr lang="en-US" dirty="0" smtClean="0"/>
              <a:t>0xFFFFFFF9 is overwritten and lost.</a:t>
            </a:r>
          </a:p>
          <a:p>
            <a:r>
              <a:rPr lang="en-US" dirty="0" smtClean="0"/>
              <a:t>Fix the bug:</a:t>
            </a:r>
          </a:p>
          <a:p>
            <a:pPr lvl="1"/>
            <a:r>
              <a:rPr lang="en-US" dirty="0" smtClean="0"/>
              <a:t>Option 1: LDR </a:t>
            </a:r>
            <a:r>
              <a:rPr lang="en-US" dirty="0" err="1"/>
              <a:t>lr</a:t>
            </a:r>
            <a:r>
              <a:rPr lang="en-US" dirty="0"/>
              <a:t>,=</a:t>
            </a:r>
            <a:r>
              <a:rPr lang="en-US" dirty="0" smtClean="0"/>
              <a:t>0xFFFFFFF9 just before function return</a:t>
            </a:r>
          </a:p>
          <a:p>
            <a:pPr lvl="1"/>
            <a:r>
              <a:rPr lang="en-US" dirty="0" smtClean="0"/>
              <a:t>Option 2</a:t>
            </a:r>
            <a:r>
              <a:rPr lang="en-US" dirty="0"/>
              <a:t>: </a:t>
            </a:r>
            <a:r>
              <a:rPr lang="en-US" dirty="0" smtClean="0"/>
              <a:t>PUSH{</a:t>
            </a:r>
            <a:r>
              <a:rPr lang="en-US" dirty="0" err="1" smtClean="0"/>
              <a:t>lr</a:t>
            </a:r>
            <a:r>
              <a:rPr lang="en-US" dirty="0" smtClean="0"/>
              <a:t>}/POP{</a:t>
            </a:r>
            <a:r>
              <a:rPr lang="en-US" dirty="0" err="1" smtClean="0"/>
              <a:t>lr</a:t>
            </a:r>
            <a:r>
              <a:rPr lang="en-US" dirty="0" smtClean="0"/>
              <a:t>} in the function to save and restore the original LR value of 0xFFFFFFF9</a:t>
            </a:r>
          </a:p>
          <a:p>
            <a:pPr lvl="1"/>
            <a:r>
              <a:rPr lang="en-US" dirty="0" smtClean="0"/>
              <a:t>Option 3</a:t>
            </a:r>
            <a:r>
              <a:rPr lang="en-US" dirty="0"/>
              <a:t>: </a:t>
            </a:r>
            <a:r>
              <a:rPr lang="en-US" dirty="0" smtClean="0"/>
              <a:t>PUSH{</a:t>
            </a:r>
            <a:r>
              <a:rPr lang="en-US" dirty="0" err="1" smtClean="0"/>
              <a:t>lr</a:t>
            </a:r>
            <a:r>
              <a:rPr lang="en-US" dirty="0" smtClean="0"/>
              <a:t>}/POP{PC} is equivalent to Option 2, </a:t>
            </a:r>
          </a:p>
          <a:p>
            <a:pPr lvl="2"/>
            <a:r>
              <a:rPr lang="en-US" dirty="0" smtClean="0"/>
              <a:t>POP {PC} is </a:t>
            </a:r>
            <a:r>
              <a:rPr lang="en-US" dirty="0"/>
              <a:t>equivalent to</a:t>
            </a:r>
            <a:r>
              <a:rPr lang="en-US" dirty="0" smtClean="0"/>
              <a:t> POP </a:t>
            </a:r>
            <a:r>
              <a:rPr lang="en-US" dirty="0"/>
              <a:t>{</a:t>
            </a:r>
            <a:r>
              <a:rPr lang="en-US" dirty="0" err="1"/>
              <a:t>lr</a:t>
            </a:r>
            <a:r>
              <a:rPr lang="en-US" dirty="0"/>
              <a:t>} </a:t>
            </a:r>
            <a:r>
              <a:rPr lang="en-US" dirty="0" smtClean="0"/>
              <a:t>followed by BX </a:t>
            </a:r>
            <a:r>
              <a:rPr lang="en-US" dirty="0" err="1" smtClean="0"/>
              <a:t>lr</a:t>
            </a:r>
            <a:endParaRPr lang="en-US" dirty="0"/>
          </a:p>
          <a:p>
            <a:pPr lvl="2"/>
            <a:endParaRPr lang="en-US" dirty="0"/>
          </a:p>
        </p:txBody>
      </p:sp>
    </p:spTree>
    <p:extLst>
      <p:ext uri="{BB962C8B-B14F-4D97-AF65-F5344CB8AC3E}">
        <p14:creationId xmlns:p14="http://schemas.microsoft.com/office/powerpoint/2010/main" val="347519919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Fix the bug: Wrong solution</a:t>
            </a:r>
            <a:endParaRPr lang="en-US" dirty="0"/>
          </a:p>
        </p:txBody>
      </p:sp>
      <p:sp>
        <p:nvSpPr>
          <p:cNvPr id="3" name="Slide Number Placeholder 2"/>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38</a:t>
            </a:fld>
            <a:endParaRPr kumimoji="0" lang="en-US"/>
          </a:p>
        </p:txBody>
      </p:sp>
      <p:sp>
        <p:nvSpPr>
          <p:cNvPr id="4" name="Content Placeholder 3"/>
          <p:cNvSpPr>
            <a:spLocks noGrp="1"/>
          </p:cNvSpPr>
          <p:nvPr>
            <p:ph sz="quarter" idx="1"/>
          </p:nvPr>
        </p:nvSpPr>
        <p:spPr/>
        <p:txBody>
          <a:bodyPr/>
          <a:lstStyle/>
          <a:p>
            <a:endParaRPr lang="en-US"/>
          </a:p>
        </p:txBody>
      </p:sp>
      <p:sp>
        <p:nvSpPr>
          <p:cNvPr id="5" name="Content Placeholder 4"/>
          <p:cNvSpPr>
            <a:spLocks noGrp="1"/>
          </p:cNvSpPr>
          <p:nvPr>
            <p:ph sz="quarter" idx="2"/>
          </p:nvPr>
        </p:nvSpPr>
        <p:spPr/>
        <p:txBody>
          <a:bodyPr/>
          <a:lstStyle/>
          <a:p>
            <a:r>
              <a:rPr lang="en-US" dirty="0" smtClean="0"/>
              <a:t>This fix works for the specific example, but this </a:t>
            </a:r>
            <a:r>
              <a:rPr lang="en-US" dirty="0" err="1" smtClean="0"/>
              <a:t>SysTick_Handler</a:t>
            </a:r>
            <a:r>
              <a:rPr lang="en-US" dirty="0" smtClean="0"/>
              <a:t> definition is only correct if LR had the value </a:t>
            </a:r>
            <a:r>
              <a:rPr lang="en-US" dirty="0"/>
              <a:t>of </a:t>
            </a:r>
            <a:r>
              <a:rPr lang="en-US" dirty="0" smtClean="0"/>
              <a:t>0xFFFFFFF9 before calling the sine() function.</a:t>
            </a:r>
          </a:p>
          <a:p>
            <a:r>
              <a:rPr lang="en-US" dirty="0" smtClean="0"/>
              <a:t>Not always true (refer to Slide 16, with 3 possible value of EXC_RETURN for LR)</a:t>
            </a:r>
            <a:endParaRPr lang="en-US" dirty="0"/>
          </a:p>
        </p:txBody>
      </p:sp>
      <p:sp>
        <p:nvSpPr>
          <p:cNvPr id="6" name="Content Placeholder 3"/>
          <p:cNvSpPr txBox="1">
            <a:spLocks/>
          </p:cNvSpPr>
          <p:nvPr/>
        </p:nvSpPr>
        <p:spPr>
          <a:xfrm>
            <a:off x="762000" y="1295400"/>
            <a:ext cx="2971800" cy="4953000"/>
          </a:xfrm>
          <a:prstGeom prst="rect">
            <a:avLst/>
          </a:prstGeom>
        </p:spPr>
        <p:style>
          <a:lnRef idx="2">
            <a:schemeClr val="accent1"/>
          </a:lnRef>
          <a:fillRef idx="1">
            <a:schemeClr val="lt1"/>
          </a:fillRef>
          <a:effectRef idx="0">
            <a:schemeClr val="accent1"/>
          </a:effectRef>
          <a:fontRef idx="minor">
            <a:schemeClr val="dk1"/>
          </a:fontRef>
        </p:style>
        <p:txBody>
          <a:bodyPr vert="horz">
            <a:noAutofit/>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dk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dk1"/>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dk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dk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dk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dk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dk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dk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dk1"/>
                </a:solidFill>
                <a:latin typeface="+mn-lt"/>
                <a:ea typeface="+mn-ea"/>
                <a:cs typeface="+mn-cs"/>
              </a:defRPr>
            </a:lvl9pPr>
          </a:lstStyle>
          <a:p>
            <a:pPr>
              <a:buFont typeface="Wingdings 3"/>
              <a:buNone/>
            </a:pPr>
            <a:r>
              <a:rPr lang="en-GB" sz="1500" b="1" dirty="0" smtClean="0">
                <a:solidFill>
                  <a:srgbClr val="000000"/>
                </a:solidFill>
                <a:latin typeface="Courier New" pitchFamily="49" charset="0"/>
                <a:cs typeface="Courier New" pitchFamily="49" charset="0"/>
              </a:rPr>
              <a:t>__main PROC</a:t>
            </a:r>
          </a:p>
          <a:p>
            <a:pPr>
              <a:buFont typeface="Wingdings 3"/>
              <a:buNone/>
            </a:pPr>
            <a:r>
              <a:rPr lang="en-GB" sz="1500" b="1" dirty="0" smtClean="0">
                <a:solidFill>
                  <a:srgbClr val="000000"/>
                </a:solidFill>
                <a:latin typeface="Courier New" pitchFamily="49" charset="0"/>
                <a:cs typeface="Courier New" pitchFamily="49" charset="0"/>
              </a:rPr>
              <a:t>  …</a:t>
            </a:r>
          </a:p>
          <a:p>
            <a:pPr>
              <a:buFont typeface="Wingdings 3"/>
              <a:buNone/>
            </a:pPr>
            <a:r>
              <a:rPr lang="en-GB" sz="1500" b="1" dirty="0" smtClean="0">
                <a:solidFill>
                  <a:srgbClr val="FF0000"/>
                </a:solidFill>
                <a:latin typeface="Courier New" pitchFamily="49" charset="0"/>
                <a:cs typeface="Courier New" pitchFamily="49" charset="0"/>
              </a:rPr>
              <a:t>  MOV r3,#0</a:t>
            </a:r>
          </a:p>
          <a:p>
            <a:pPr>
              <a:buFont typeface="Wingdings 3"/>
              <a:buNone/>
            </a:pPr>
            <a:r>
              <a:rPr lang="en-GB" sz="1500" b="1" dirty="0" smtClean="0">
                <a:solidFill>
                  <a:srgbClr val="000000"/>
                </a:solidFill>
                <a:latin typeface="Courier New" pitchFamily="49" charset="0"/>
                <a:cs typeface="Courier New" pitchFamily="49" charset="0"/>
              </a:rPr>
              <a:t>  …</a:t>
            </a:r>
          </a:p>
          <a:p>
            <a:pPr>
              <a:buFont typeface="Wingdings 3"/>
              <a:buNone/>
            </a:pPr>
            <a:r>
              <a:rPr lang="en-GB" sz="1500" b="1" dirty="0" smtClean="0">
                <a:solidFill>
                  <a:srgbClr val="000000"/>
                </a:solidFill>
                <a:latin typeface="Courier New" pitchFamily="49" charset="0"/>
                <a:cs typeface="Courier New" pitchFamily="49" charset="0"/>
              </a:rPr>
              <a:t>  ENDP</a:t>
            </a:r>
          </a:p>
          <a:p>
            <a:pPr>
              <a:buFont typeface="Wingdings 3"/>
              <a:buNone/>
            </a:pPr>
            <a:endParaRPr lang="en-GB" sz="1500" b="1" dirty="0" smtClean="0">
              <a:solidFill>
                <a:srgbClr val="000000"/>
              </a:solidFill>
              <a:latin typeface="Courier New" pitchFamily="49" charset="0"/>
              <a:cs typeface="Courier New" pitchFamily="49" charset="0"/>
            </a:endParaRPr>
          </a:p>
          <a:p>
            <a:pPr>
              <a:buFont typeface="Wingdings 3"/>
              <a:buNone/>
            </a:pPr>
            <a:r>
              <a:rPr lang="en-US" sz="1500" b="1" dirty="0" err="1" smtClean="0">
                <a:solidFill>
                  <a:srgbClr val="3366FF"/>
                </a:solidFill>
                <a:latin typeface="Courier New" pitchFamily="49" charset="0"/>
                <a:cs typeface="Courier New" pitchFamily="49" charset="0"/>
              </a:rPr>
              <a:t>SysTick_Handler</a:t>
            </a:r>
            <a:r>
              <a:rPr lang="en-US" sz="1500" b="1" dirty="0" smtClean="0">
                <a:solidFill>
                  <a:srgbClr val="000000"/>
                </a:solidFill>
                <a:latin typeface="Courier New" pitchFamily="49" charset="0"/>
                <a:cs typeface="Courier New" pitchFamily="49" charset="0"/>
              </a:rPr>
              <a:t> PROC</a:t>
            </a:r>
          </a:p>
          <a:p>
            <a:pPr>
              <a:buFont typeface="Wingdings 3"/>
              <a:buNone/>
            </a:pPr>
            <a:r>
              <a:rPr lang="en-US" sz="1500" b="1" dirty="0" smtClean="0">
                <a:solidFill>
                  <a:srgbClr val="000000"/>
                </a:solidFill>
                <a:latin typeface="Courier New" pitchFamily="49" charset="0"/>
                <a:cs typeface="Courier New" pitchFamily="49" charset="0"/>
              </a:rPr>
              <a:t>  EXPORT </a:t>
            </a:r>
            <a:r>
              <a:rPr lang="en-US" sz="1500" b="1" dirty="0" err="1" smtClean="0">
                <a:solidFill>
                  <a:srgbClr val="000000"/>
                </a:solidFill>
                <a:latin typeface="Courier New" pitchFamily="49" charset="0"/>
                <a:cs typeface="Courier New" pitchFamily="49" charset="0"/>
              </a:rPr>
              <a:t>SysTick_Handler</a:t>
            </a:r>
            <a:endParaRPr lang="en-US" sz="1500" b="1" dirty="0" smtClean="0">
              <a:solidFill>
                <a:srgbClr val="000000"/>
              </a:solidFill>
              <a:latin typeface="Courier New" pitchFamily="49" charset="0"/>
              <a:cs typeface="Courier New" pitchFamily="49" charset="0"/>
            </a:endParaRPr>
          </a:p>
          <a:p>
            <a:pPr>
              <a:buFont typeface="Wingdings 3"/>
              <a:buNone/>
            </a:pPr>
            <a:r>
              <a:rPr lang="en-US" sz="1500" b="1" dirty="0" smtClean="0">
                <a:solidFill>
                  <a:srgbClr val="000000"/>
                </a:solidFill>
                <a:latin typeface="Courier New" pitchFamily="49" charset="0"/>
                <a:cs typeface="Courier New" pitchFamily="49" charset="0"/>
              </a:rPr>
              <a:t>  ADD r4, #1</a:t>
            </a:r>
          </a:p>
          <a:p>
            <a:pPr>
              <a:buFont typeface="Wingdings 3"/>
              <a:buNone/>
            </a:pPr>
            <a:r>
              <a:rPr lang="en-US" sz="1500" b="1" dirty="0" smtClean="0">
                <a:solidFill>
                  <a:srgbClr val="FF0000"/>
                </a:solidFill>
                <a:latin typeface="Courier New" pitchFamily="49" charset="0"/>
                <a:cs typeface="Courier New" pitchFamily="49" charset="0"/>
              </a:rPr>
              <a:t>  BL  sine</a:t>
            </a:r>
            <a:endParaRPr lang="en-US" sz="1600" b="1" dirty="0" smtClean="0">
              <a:solidFill>
                <a:srgbClr val="FF0000"/>
              </a:solidFill>
              <a:latin typeface="Courier New" pitchFamily="49" charset="0"/>
              <a:cs typeface="Courier New" pitchFamily="49" charset="0"/>
            </a:endParaRPr>
          </a:p>
          <a:p>
            <a:pPr>
              <a:buFont typeface="Wingdings 3"/>
              <a:buNone/>
            </a:pPr>
            <a:r>
              <a:rPr lang="en-US" sz="1500" b="1" dirty="0" smtClean="0">
                <a:solidFill>
                  <a:srgbClr val="FF0000"/>
                </a:solidFill>
                <a:latin typeface="Courier New" pitchFamily="49" charset="0"/>
                <a:cs typeface="Courier New" pitchFamily="49" charset="0"/>
              </a:rPr>
              <a:t>  LDR </a:t>
            </a:r>
            <a:r>
              <a:rPr lang="en-US" sz="1500" b="1" dirty="0" err="1" smtClean="0">
                <a:solidFill>
                  <a:srgbClr val="FF0000"/>
                </a:solidFill>
                <a:latin typeface="Courier New" pitchFamily="49" charset="0"/>
                <a:cs typeface="Courier New" pitchFamily="49" charset="0"/>
              </a:rPr>
              <a:t>lr</a:t>
            </a:r>
            <a:r>
              <a:rPr lang="en-US" sz="1500" b="1" dirty="0" smtClean="0">
                <a:solidFill>
                  <a:srgbClr val="FF0000"/>
                </a:solidFill>
                <a:latin typeface="Courier New" pitchFamily="49" charset="0"/>
                <a:cs typeface="Courier New" pitchFamily="49" charset="0"/>
              </a:rPr>
              <a:t>,</a:t>
            </a:r>
            <a:r>
              <a:rPr lang="en-US" sz="1500" b="1" dirty="0" smtClean="0">
                <a:solidFill>
                  <a:srgbClr val="FF0000"/>
                </a:solidFill>
                <a:latin typeface="Consolas"/>
                <a:cs typeface="Consolas"/>
              </a:rPr>
              <a:t>=0xFFFFFFF9</a:t>
            </a:r>
            <a:endParaRPr lang="en-US" sz="1500" b="1" dirty="0" smtClean="0">
              <a:solidFill>
                <a:srgbClr val="FF0000"/>
              </a:solidFill>
              <a:latin typeface="Courier New" pitchFamily="49" charset="0"/>
              <a:cs typeface="Courier New" pitchFamily="49" charset="0"/>
            </a:endParaRPr>
          </a:p>
          <a:p>
            <a:pPr>
              <a:buFont typeface="Wingdings 3"/>
              <a:buNone/>
            </a:pPr>
            <a:r>
              <a:rPr lang="en-US" sz="1500" b="1" dirty="0" smtClean="0">
                <a:solidFill>
                  <a:srgbClr val="000000"/>
                </a:solidFill>
                <a:latin typeface="Courier New" pitchFamily="49" charset="0"/>
                <a:cs typeface="Courier New" pitchFamily="49" charset="0"/>
              </a:rPr>
              <a:t>  BX  </a:t>
            </a:r>
            <a:r>
              <a:rPr lang="en-US" sz="1500" b="1" dirty="0" err="1" smtClean="0">
                <a:solidFill>
                  <a:srgbClr val="000000"/>
                </a:solidFill>
                <a:latin typeface="Courier New" pitchFamily="49" charset="0"/>
                <a:cs typeface="Courier New" pitchFamily="49" charset="0"/>
              </a:rPr>
              <a:t>lr</a:t>
            </a:r>
            <a:endParaRPr lang="en-US" sz="1500" b="1" dirty="0" smtClean="0">
              <a:solidFill>
                <a:srgbClr val="000000"/>
              </a:solidFill>
              <a:latin typeface="Courier New" pitchFamily="49" charset="0"/>
              <a:cs typeface="Courier New" pitchFamily="49" charset="0"/>
            </a:endParaRPr>
          </a:p>
          <a:p>
            <a:pPr>
              <a:buFont typeface="Wingdings 3"/>
              <a:buNone/>
            </a:pPr>
            <a:r>
              <a:rPr lang="en-US" sz="1500" b="1" dirty="0" smtClean="0">
                <a:solidFill>
                  <a:srgbClr val="000000"/>
                </a:solidFill>
                <a:latin typeface="Courier New" pitchFamily="49" charset="0"/>
                <a:cs typeface="Courier New" pitchFamily="49" charset="0"/>
              </a:rPr>
              <a:t>  ENDP</a:t>
            </a:r>
            <a:endParaRPr lang="en-GB" sz="1500" b="1" dirty="0" smtClean="0">
              <a:solidFill>
                <a:srgbClr val="000000"/>
              </a:solidFill>
              <a:latin typeface="Courier New" pitchFamily="49" charset="0"/>
              <a:cs typeface="Courier New" pitchFamily="49" charset="0"/>
            </a:endParaRPr>
          </a:p>
          <a:p>
            <a:pPr>
              <a:buFont typeface="Wingdings 3"/>
              <a:buNone/>
            </a:pPr>
            <a:r>
              <a:rPr lang="en-GB" sz="1500" b="1" dirty="0" smtClean="0">
                <a:solidFill>
                  <a:srgbClr val="000000"/>
                </a:solidFill>
                <a:latin typeface="Courier New" pitchFamily="49" charset="0"/>
                <a:cs typeface="Courier New" pitchFamily="49" charset="0"/>
              </a:rPr>
              <a:t>  </a:t>
            </a:r>
            <a:endParaRPr lang="en-GB" sz="1500" b="1" dirty="0">
              <a:solidFill>
                <a:srgbClr val="000000"/>
              </a:solidFill>
              <a:latin typeface="Courier New" pitchFamily="49" charset="0"/>
              <a:cs typeface="Courier New" pitchFamily="49" charset="0"/>
            </a:endParaRPr>
          </a:p>
        </p:txBody>
      </p:sp>
      <p:sp>
        <p:nvSpPr>
          <p:cNvPr id="7" name="Horizontal Scroll 6"/>
          <p:cNvSpPr/>
          <p:nvPr/>
        </p:nvSpPr>
        <p:spPr>
          <a:xfrm>
            <a:off x="29686" y="-76201"/>
            <a:ext cx="2256314" cy="762000"/>
          </a:xfrm>
          <a:prstGeom prst="horizontalScroll">
            <a:avLst/>
          </a:prstGeom>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ln w="9525" cap="flat" cmpd="sng" algn="ctr">
            <a:solidFill>
              <a:srgbClr val="4F81BD">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smtClean="0">
                <a:ln>
                  <a:noFill/>
                </a:ln>
                <a:solidFill>
                  <a:prstClr val="black"/>
                </a:solidFill>
                <a:effectLst/>
                <a:uLnTx/>
                <a:uFillTx/>
                <a:latin typeface="Calibri"/>
                <a:ea typeface="+mn-ea"/>
                <a:cs typeface="+mn-cs"/>
              </a:rPr>
              <a:t>Buggy Program</a:t>
            </a:r>
          </a:p>
        </p:txBody>
      </p:sp>
    </p:spTree>
    <p:extLst>
      <p:ext uri="{BB962C8B-B14F-4D97-AF65-F5344CB8AC3E}">
        <p14:creationId xmlns:p14="http://schemas.microsoft.com/office/powerpoint/2010/main" val="72280307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76200"/>
            <a:ext cx="8229600" cy="914400"/>
          </a:xfrm>
        </p:spPr>
        <p:txBody>
          <a:bodyPr>
            <a:normAutofit fontScale="90000"/>
          </a:bodyPr>
          <a:lstStyle/>
          <a:p>
            <a:r>
              <a:rPr lang="en-GB" dirty="0" smtClean="0"/>
              <a:t>Fix the bug: 2 options (similar to nested function calls)</a:t>
            </a:r>
            <a:endParaRPr lang="en-GB" baseline="30000" dirty="0"/>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39</a:t>
            </a:fld>
            <a:endParaRPr kumimoji="0" lang="en-US" dirty="0"/>
          </a:p>
        </p:txBody>
      </p:sp>
      <p:sp>
        <p:nvSpPr>
          <p:cNvPr id="123" name="Content Placeholder 3"/>
          <p:cNvSpPr>
            <a:spLocks noGrp="1"/>
          </p:cNvSpPr>
          <p:nvPr>
            <p:ph sz="half" idx="1"/>
          </p:nvPr>
        </p:nvSpPr>
        <p:spPr>
          <a:xfrm>
            <a:off x="998220" y="1295400"/>
            <a:ext cx="3268980" cy="4953000"/>
          </a:xfrm>
        </p:spPr>
        <p:style>
          <a:lnRef idx="2">
            <a:schemeClr val="accent1"/>
          </a:lnRef>
          <a:fillRef idx="1">
            <a:schemeClr val="lt1"/>
          </a:fillRef>
          <a:effectRef idx="0">
            <a:schemeClr val="accent1"/>
          </a:effectRef>
          <a:fontRef idx="minor">
            <a:schemeClr val="dk1"/>
          </a:fontRef>
        </p:style>
        <p:txBody>
          <a:bodyPr>
            <a:noAutofit/>
          </a:bodyPr>
          <a:lstStyle/>
          <a:p>
            <a:pPr>
              <a:buNone/>
            </a:pPr>
            <a:r>
              <a:rPr lang="en-GB" sz="1500" b="1" dirty="0">
                <a:solidFill>
                  <a:srgbClr val="000000"/>
                </a:solidFill>
                <a:latin typeface="Courier New" pitchFamily="49" charset="0"/>
                <a:cs typeface="Courier New" pitchFamily="49" charset="0"/>
              </a:rPr>
              <a:t>__main PROC</a:t>
            </a:r>
          </a:p>
          <a:p>
            <a:pPr>
              <a:buNone/>
            </a:pPr>
            <a:r>
              <a:rPr lang="en-GB" sz="1500" b="1" dirty="0">
                <a:solidFill>
                  <a:srgbClr val="000000"/>
                </a:solidFill>
                <a:latin typeface="Courier New" pitchFamily="49" charset="0"/>
                <a:cs typeface="Courier New" pitchFamily="49" charset="0"/>
              </a:rPr>
              <a:t>  …</a:t>
            </a:r>
          </a:p>
          <a:p>
            <a:pPr>
              <a:buNone/>
            </a:pPr>
            <a:r>
              <a:rPr lang="en-GB" sz="1500" b="1" dirty="0">
                <a:solidFill>
                  <a:srgbClr val="FF0000"/>
                </a:solidFill>
                <a:latin typeface="Courier New" pitchFamily="49" charset="0"/>
                <a:cs typeface="Courier New" pitchFamily="49" charset="0"/>
              </a:rPr>
              <a:t>  MOV r3,#0</a:t>
            </a:r>
          </a:p>
          <a:p>
            <a:pPr>
              <a:buNone/>
            </a:pPr>
            <a:r>
              <a:rPr lang="en-GB" sz="1500" b="1" dirty="0">
                <a:solidFill>
                  <a:srgbClr val="000000"/>
                </a:solidFill>
                <a:latin typeface="Courier New" pitchFamily="49" charset="0"/>
                <a:cs typeface="Courier New" pitchFamily="49" charset="0"/>
              </a:rPr>
              <a:t>  …</a:t>
            </a:r>
          </a:p>
          <a:p>
            <a:pPr>
              <a:buNone/>
            </a:pPr>
            <a:r>
              <a:rPr lang="en-GB" sz="1500" b="1" dirty="0">
                <a:solidFill>
                  <a:srgbClr val="000000"/>
                </a:solidFill>
                <a:latin typeface="Courier New" pitchFamily="49" charset="0"/>
                <a:cs typeface="Courier New" pitchFamily="49" charset="0"/>
              </a:rPr>
              <a:t>  ENDP</a:t>
            </a:r>
          </a:p>
          <a:p>
            <a:pPr>
              <a:buNone/>
            </a:pPr>
            <a:endParaRPr lang="en-GB" sz="1500" b="1" dirty="0">
              <a:solidFill>
                <a:srgbClr val="000000"/>
              </a:solidFill>
              <a:latin typeface="Courier New" pitchFamily="49" charset="0"/>
              <a:cs typeface="Courier New" pitchFamily="49" charset="0"/>
            </a:endParaRPr>
          </a:p>
          <a:p>
            <a:pPr>
              <a:buNone/>
            </a:pPr>
            <a:r>
              <a:rPr lang="en-US" sz="1500" b="1" dirty="0" err="1">
                <a:solidFill>
                  <a:srgbClr val="3366FF"/>
                </a:solidFill>
                <a:latin typeface="Courier New" pitchFamily="49" charset="0"/>
                <a:cs typeface="Courier New" pitchFamily="49" charset="0"/>
              </a:rPr>
              <a:t>SysTick_Handler</a:t>
            </a:r>
            <a:r>
              <a:rPr lang="en-US" sz="1500" b="1" dirty="0">
                <a:solidFill>
                  <a:srgbClr val="000000"/>
                </a:solidFill>
                <a:latin typeface="Courier New" pitchFamily="49" charset="0"/>
                <a:cs typeface="Courier New" pitchFamily="49" charset="0"/>
              </a:rPr>
              <a:t> PROC</a:t>
            </a:r>
          </a:p>
          <a:p>
            <a:pPr>
              <a:buNone/>
            </a:pPr>
            <a:r>
              <a:rPr lang="en-US" sz="1500" b="1" dirty="0">
                <a:solidFill>
                  <a:srgbClr val="000000"/>
                </a:solidFill>
                <a:latin typeface="Courier New" pitchFamily="49" charset="0"/>
                <a:cs typeface="Courier New" pitchFamily="49" charset="0"/>
              </a:rPr>
              <a:t>  EXPORT </a:t>
            </a:r>
            <a:r>
              <a:rPr lang="en-US" sz="1500" b="1" dirty="0" err="1">
                <a:solidFill>
                  <a:srgbClr val="000000"/>
                </a:solidFill>
                <a:latin typeface="Courier New" pitchFamily="49" charset="0"/>
                <a:cs typeface="Courier New" pitchFamily="49" charset="0"/>
              </a:rPr>
              <a:t>SysTick_Handler</a:t>
            </a:r>
            <a:endParaRPr lang="en-US" sz="1500" b="1" dirty="0">
              <a:solidFill>
                <a:srgbClr val="000000"/>
              </a:solidFill>
              <a:latin typeface="Courier New" pitchFamily="49" charset="0"/>
              <a:cs typeface="Courier New" pitchFamily="49" charset="0"/>
            </a:endParaRPr>
          </a:p>
          <a:p>
            <a:pPr>
              <a:buNone/>
            </a:pPr>
            <a:r>
              <a:rPr lang="en-US" sz="1500" b="1" dirty="0">
                <a:solidFill>
                  <a:srgbClr val="000000"/>
                </a:solidFill>
                <a:latin typeface="Courier New" pitchFamily="49" charset="0"/>
                <a:cs typeface="Courier New" pitchFamily="49" charset="0"/>
              </a:rPr>
              <a:t>  </a:t>
            </a:r>
            <a:r>
              <a:rPr lang="en-US" sz="2000" b="1" dirty="0">
                <a:solidFill>
                  <a:srgbClr val="FF0000"/>
                </a:solidFill>
                <a:latin typeface="Courier New" pitchFamily="49" charset="0"/>
                <a:cs typeface="Courier New" pitchFamily="49" charset="0"/>
              </a:rPr>
              <a:t>PUSH {</a:t>
            </a:r>
            <a:r>
              <a:rPr lang="en-US" sz="2000" b="1" dirty="0" err="1">
                <a:solidFill>
                  <a:srgbClr val="FF0000"/>
                </a:solidFill>
                <a:latin typeface="Courier New" pitchFamily="49" charset="0"/>
                <a:cs typeface="Courier New" pitchFamily="49" charset="0"/>
              </a:rPr>
              <a:t>lr</a:t>
            </a:r>
            <a:r>
              <a:rPr lang="en-US" sz="2000" b="1" dirty="0">
                <a:solidFill>
                  <a:srgbClr val="FF0000"/>
                </a:solidFill>
                <a:latin typeface="Courier New" pitchFamily="49" charset="0"/>
                <a:cs typeface="Courier New" pitchFamily="49" charset="0"/>
              </a:rPr>
              <a:t>} </a:t>
            </a:r>
          </a:p>
          <a:p>
            <a:pPr>
              <a:buNone/>
            </a:pPr>
            <a:r>
              <a:rPr lang="en-US" sz="1500" b="1" dirty="0">
                <a:solidFill>
                  <a:srgbClr val="000000"/>
                </a:solidFill>
                <a:latin typeface="Courier New" pitchFamily="49" charset="0"/>
                <a:cs typeface="Courier New" pitchFamily="49" charset="0"/>
              </a:rPr>
              <a:t>  ADD r4, #1</a:t>
            </a:r>
          </a:p>
          <a:p>
            <a:pPr>
              <a:buNone/>
            </a:pPr>
            <a:r>
              <a:rPr lang="en-US" sz="1500" b="1" dirty="0">
                <a:solidFill>
                  <a:srgbClr val="FF0000"/>
                </a:solidFill>
                <a:latin typeface="Courier New" pitchFamily="49" charset="0"/>
                <a:cs typeface="Courier New" pitchFamily="49" charset="0"/>
              </a:rPr>
              <a:t>  BL  sine</a:t>
            </a:r>
            <a:endParaRPr lang="en-US" sz="1600" b="1" dirty="0">
              <a:solidFill>
                <a:srgbClr val="FF0000"/>
              </a:solidFill>
              <a:latin typeface="Courier New" pitchFamily="49" charset="0"/>
              <a:cs typeface="Courier New" pitchFamily="49" charset="0"/>
            </a:endParaRPr>
          </a:p>
          <a:p>
            <a:pPr>
              <a:buNone/>
            </a:pPr>
            <a:r>
              <a:rPr lang="en-US" sz="1500" b="1" dirty="0">
                <a:solidFill>
                  <a:srgbClr val="FF0000"/>
                </a:solidFill>
                <a:latin typeface="Courier New" pitchFamily="49" charset="0"/>
                <a:cs typeface="Courier New" pitchFamily="49" charset="0"/>
              </a:rPr>
              <a:t>  </a:t>
            </a:r>
            <a:r>
              <a:rPr lang="en-US" sz="2000" b="1" dirty="0">
                <a:solidFill>
                  <a:srgbClr val="FF0000"/>
                </a:solidFill>
                <a:latin typeface="Courier New" pitchFamily="49" charset="0"/>
                <a:cs typeface="Courier New" pitchFamily="49" charset="0"/>
              </a:rPr>
              <a:t>POP {</a:t>
            </a:r>
            <a:r>
              <a:rPr lang="en-US" sz="2000" b="1" dirty="0" err="1">
                <a:solidFill>
                  <a:srgbClr val="FF0000"/>
                </a:solidFill>
                <a:latin typeface="Courier New" pitchFamily="49" charset="0"/>
                <a:cs typeface="Courier New" pitchFamily="49" charset="0"/>
              </a:rPr>
              <a:t>lr</a:t>
            </a:r>
            <a:r>
              <a:rPr lang="en-US" sz="2000" b="1" dirty="0">
                <a:solidFill>
                  <a:srgbClr val="FF0000"/>
                </a:solidFill>
                <a:latin typeface="Courier New" pitchFamily="49" charset="0"/>
                <a:cs typeface="Courier New" pitchFamily="49" charset="0"/>
              </a:rPr>
              <a:t>} </a:t>
            </a:r>
          </a:p>
          <a:p>
            <a:pPr>
              <a:buNone/>
            </a:pPr>
            <a:r>
              <a:rPr lang="en-US" sz="1500" b="1" dirty="0">
                <a:solidFill>
                  <a:srgbClr val="000000"/>
                </a:solidFill>
                <a:latin typeface="Courier New" pitchFamily="49" charset="0"/>
                <a:cs typeface="Courier New" pitchFamily="49" charset="0"/>
              </a:rPr>
              <a:t>  </a:t>
            </a:r>
            <a:r>
              <a:rPr lang="en-US" sz="1600" b="1" dirty="0">
                <a:solidFill>
                  <a:srgbClr val="000000"/>
                </a:solidFill>
                <a:latin typeface="Courier New" pitchFamily="49" charset="0"/>
                <a:cs typeface="Courier New" pitchFamily="49" charset="0"/>
              </a:rPr>
              <a:t>BX  </a:t>
            </a:r>
            <a:r>
              <a:rPr lang="en-US" sz="1600" b="1" dirty="0" err="1">
                <a:solidFill>
                  <a:srgbClr val="000000"/>
                </a:solidFill>
                <a:latin typeface="Courier New" pitchFamily="49" charset="0"/>
                <a:cs typeface="Courier New" pitchFamily="49" charset="0"/>
              </a:rPr>
              <a:t>lr</a:t>
            </a:r>
            <a:endParaRPr lang="en-US" sz="1600" b="1" dirty="0">
              <a:solidFill>
                <a:srgbClr val="FF0000"/>
              </a:solidFill>
              <a:latin typeface="Courier New" pitchFamily="49" charset="0"/>
              <a:cs typeface="Courier New" pitchFamily="49" charset="0"/>
            </a:endParaRPr>
          </a:p>
          <a:p>
            <a:pPr>
              <a:buNone/>
            </a:pPr>
            <a:r>
              <a:rPr lang="en-US" sz="1500" b="1" dirty="0">
                <a:solidFill>
                  <a:srgbClr val="000000"/>
                </a:solidFill>
                <a:latin typeface="Courier New" pitchFamily="49" charset="0"/>
                <a:cs typeface="Courier New" pitchFamily="49" charset="0"/>
              </a:rPr>
              <a:t>  ENDP</a:t>
            </a:r>
            <a:endParaRPr lang="en-GB" sz="1500" b="1" dirty="0">
              <a:solidFill>
                <a:srgbClr val="000000"/>
              </a:solidFill>
              <a:latin typeface="Courier New" pitchFamily="49" charset="0"/>
              <a:cs typeface="Courier New" pitchFamily="49" charset="0"/>
            </a:endParaRPr>
          </a:p>
          <a:p>
            <a:pPr>
              <a:buNone/>
            </a:pPr>
            <a:r>
              <a:rPr lang="en-GB" sz="1500" b="1" dirty="0">
                <a:solidFill>
                  <a:srgbClr val="000000"/>
                </a:solidFill>
                <a:latin typeface="Courier New" pitchFamily="49" charset="0"/>
                <a:cs typeface="Courier New" pitchFamily="49" charset="0"/>
              </a:rPr>
              <a:t>  </a:t>
            </a:r>
          </a:p>
        </p:txBody>
      </p:sp>
      <p:sp>
        <p:nvSpPr>
          <p:cNvPr id="82" name="Content Placeholder 3"/>
          <p:cNvSpPr>
            <a:spLocks noGrp="1"/>
          </p:cNvSpPr>
          <p:nvPr>
            <p:ph sz="half" idx="1"/>
          </p:nvPr>
        </p:nvSpPr>
        <p:spPr>
          <a:xfrm>
            <a:off x="5105400" y="1295400"/>
            <a:ext cx="2971800" cy="4953000"/>
          </a:xfrm>
        </p:spPr>
        <p:style>
          <a:lnRef idx="2">
            <a:schemeClr val="accent1"/>
          </a:lnRef>
          <a:fillRef idx="1">
            <a:schemeClr val="lt1"/>
          </a:fillRef>
          <a:effectRef idx="0">
            <a:schemeClr val="accent1"/>
          </a:effectRef>
          <a:fontRef idx="minor">
            <a:schemeClr val="dk1"/>
          </a:fontRef>
        </p:style>
        <p:txBody>
          <a:bodyPr>
            <a:noAutofit/>
          </a:bodyPr>
          <a:lstStyle/>
          <a:p>
            <a:pPr>
              <a:buNone/>
            </a:pPr>
            <a:r>
              <a:rPr lang="en-GB" sz="1500" b="1" dirty="0">
                <a:solidFill>
                  <a:srgbClr val="000000"/>
                </a:solidFill>
                <a:latin typeface="Courier New" pitchFamily="49" charset="0"/>
                <a:cs typeface="Courier New" pitchFamily="49" charset="0"/>
              </a:rPr>
              <a:t>__main PROC</a:t>
            </a:r>
          </a:p>
          <a:p>
            <a:pPr>
              <a:buNone/>
            </a:pPr>
            <a:r>
              <a:rPr lang="en-GB" sz="1500" b="1" dirty="0">
                <a:solidFill>
                  <a:srgbClr val="000000"/>
                </a:solidFill>
                <a:latin typeface="Courier New" pitchFamily="49" charset="0"/>
                <a:cs typeface="Courier New" pitchFamily="49" charset="0"/>
              </a:rPr>
              <a:t>  …</a:t>
            </a:r>
          </a:p>
          <a:p>
            <a:pPr>
              <a:buNone/>
            </a:pPr>
            <a:r>
              <a:rPr lang="en-GB" sz="1500" b="1" dirty="0">
                <a:solidFill>
                  <a:srgbClr val="FF0000"/>
                </a:solidFill>
                <a:latin typeface="Courier New" pitchFamily="49" charset="0"/>
                <a:cs typeface="Courier New" pitchFamily="49" charset="0"/>
              </a:rPr>
              <a:t>  MOV r3,#0</a:t>
            </a:r>
          </a:p>
          <a:p>
            <a:pPr>
              <a:buNone/>
            </a:pPr>
            <a:r>
              <a:rPr lang="en-GB" sz="1500" b="1" dirty="0">
                <a:solidFill>
                  <a:srgbClr val="000000"/>
                </a:solidFill>
                <a:latin typeface="Courier New" pitchFamily="49" charset="0"/>
                <a:cs typeface="Courier New" pitchFamily="49" charset="0"/>
              </a:rPr>
              <a:t>  …</a:t>
            </a:r>
          </a:p>
          <a:p>
            <a:pPr>
              <a:buNone/>
            </a:pPr>
            <a:r>
              <a:rPr lang="en-GB" sz="1500" b="1" dirty="0">
                <a:solidFill>
                  <a:srgbClr val="000000"/>
                </a:solidFill>
                <a:latin typeface="Courier New" pitchFamily="49" charset="0"/>
                <a:cs typeface="Courier New" pitchFamily="49" charset="0"/>
              </a:rPr>
              <a:t>  ENDP</a:t>
            </a:r>
          </a:p>
          <a:p>
            <a:pPr>
              <a:buNone/>
            </a:pPr>
            <a:endParaRPr lang="en-GB" sz="1500" b="1" dirty="0">
              <a:solidFill>
                <a:srgbClr val="000000"/>
              </a:solidFill>
              <a:latin typeface="Courier New" pitchFamily="49" charset="0"/>
              <a:cs typeface="Courier New" pitchFamily="49" charset="0"/>
            </a:endParaRPr>
          </a:p>
          <a:p>
            <a:pPr>
              <a:buNone/>
            </a:pPr>
            <a:r>
              <a:rPr lang="en-US" sz="1500" b="1" dirty="0" err="1">
                <a:solidFill>
                  <a:srgbClr val="3366FF"/>
                </a:solidFill>
                <a:latin typeface="Courier New" pitchFamily="49" charset="0"/>
                <a:cs typeface="Courier New" pitchFamily="49" charset="0"/>
              </a:rPr>
              <a:t>SysTick_Handler</a:t>
            </a:r>
            <a:r>
              <a:rPr lang="en-US" sz="1500" b="1" dirty="0">
                <a:solidFill>
                  <a:srgbClr val="000000"/>
                </a:solidFill>
                <a:latin typeface="Courier New" pitchFamily="49" charset="0"/>
                <a:cs typeface="Courier New" pitchFamily="49" charset="0"/>
              </a:rPr>
              <a:t> PROC</a:t>
            </a:r>
          </a:p>
          <a:p>
            <a:pPr>
              <a:buNone/>
            </a:pPr>
            <a:r>
              <a:rPr lang="en-US" sz="1500" b="1" dirty="0">
                <a:solidFill>
                  <a:srgbClr val="000000"/>
                </a:solidFill>
                <a:latin typeface="Courier New" pitchFamily="49" charset="0"/>
                <a:cs typeface="Courier New" pitchFamily="49" charset="0"/>
              </a:rPr>
              <a:t>  EXPORT </a:t>
            </a:r>
            <a:r>
              <a:rPr lang="en-US" sz="1500" b="1" dirty="0" err="1">
                <a:solidFill>
                  <a:srgbClr val="000000"/>
                </a:solidFill>
                <a:latin typeface="Courier New" pitchFamily="49" charset="0"/>
                <a:cs typeface="Courier New" pitchFamily="49" charset="0"/>
              </a:rPr>
              <a:t>SysTick_Handler</a:t>
            </a:r>
            <a:endParaRPr lang="en-US" sz="1500" b="1" dirty="0">
              <a:solidFill>
                <a:srgbClr val="000000"/>
              </a:solidFill>
              <a:latin typeface="Courier New" pitchFamily="49" charset="0"/>
              <a:cs typeface="Courier New" pitchFamily="49" charset="0"/>
            </a:endParaRPr>
          </a:p>
          <a:p>
            <a:pPr>
              <a:buNone/>
            </a:pPr>
            <a:r>
              <a:rPr lang="en-US" sz="1500" b="1" dirty="0">
                <a:solidFill>
                  <a:srgbClr val="FF0000"/>
                </a:solidFill>
                <a:latin typeface="Courier New" pitchFamily="49" charset="0"/>
                <a:cs typeface="Courier New" pitchFamily="49" charset="0"/>
              </a:rPr>
              <a:t>  </a:t>
            </a:r>
            <a:r>
              <a:rPr lang="en-US" sz="2000" b="1" dirty="0">
                <a:solidFill>
                  <a:srgbClr val="FF0000"/>
                </a:solidFill>
                <a:latin typeface="Courier New" pitchFamily="49" charset="0"/>
                <a:cs typeface="Courier New" pitchFamily="49" charset="0"/>
              </a:rPr>
              <a:t>PUSH {</a:t>
            </a:r>
            <a:r>
              <a:rPr lang="en-US" sz="2000" b="1" dirty="0" err="1">
                <a:solidFill>
                  <a:srgbClr val="FF0000"/>
                </a:solidFill>
                <a:latin typeface="Courier New" pitchFamily="49" charset="0"/>
                <a:cs typeface="Courier New" pitchFamily="49" charset="0"/>
              </a:rPr>
              <a:t>lr</a:t>
            </a:r>
            <a:r>
              <a:rPr lang="en-US" sz="2000" b="1" dirty="0">
                <a:solidFill>
                  <a:srgbClr val="FF0000"/>
                </a:solidFill>
                <a:latin typeface="Courier New" pitchFamily="49" charset="0"/>
                <a:cs typeface="Courier New" pitchFamily="49" charset="0"/>
              </a:rPr>
              <a:t>} </a:t>
            </a:r>
          </a:p>
          <a:p>
            <a:pPr>
              <a:buNone/>
            </a:pPr>
            <a:r>
              <a:rPr lang="en-US" sz="1500" b="1" dirty="0">
                <a:solidFill>
                  <a:srgbClr val="000000"/>
                </a:solidFill>
                <a:latin typeface="Courier New" pitchFamily="49" charset="0"/>
                <a:cs typeface="Courier New" pitchFamily="49" charset="0"/>
              </a:rPr>
              <a:t>  ADD r4, #1</a:t>
            </a:r>
          </a:p>
          <a:p>
            <a:pPr>
              <a:buNone/>
            </a:pPr>
            <a:r>
              <a:rPr lang="en-US" sz="1500" b="1" dirty="0">
                <a:solidFill>
                  <a:srgbClr val="FF0000"/>
                </a:solidFill>
                <a:latin typeface="Courier New" pitchFamily="49" charset="0"/>
                <a:cs typeface="Courier New" pitchFamily="49" charset="0"/>
              </a:rPr>
              <a:t>  BL  sine</a:t>
            </a:r>
            <a:endParaRPr lang="en-US" sz="1600" b="1" dirty="0">
              <a:solidFill>
                <a:srgbClr val="FF0000"/>
              </a:solidFill>
              <a:latin typeface="Courier New" pitchFamily="49" charset="0"/>
              <a:cs typeface="Courier New" pitchFamily="49" charset="0"/>
            </a:endParaRPr>
          </a:p>
          <a:p>
            <a:pPr>
              <a:buNone/>
            </a:pPr>
            <a:r>
              <a:rPr lang="en-US" sz="1500" b="1" dirty="0">
                <a:solidFill>
                  <a:srgbClr val="FF0000"/>
                </a:solidFill>
                <a:latin typeface="Courier New" pitchFamily="49" charset="0"/>
                <a:cs typeface="Courier New" pitchFamily="49" charset="0"/>
              </a:rPr>
              <a:t>  </a:t>
            </a:r>
            <a:r>
              <a:rPr lang="en-US" sz="2000" b="1" dirty="0">
                <a:solidFill>
                  <a:srgbClr val="FF0000"/>
                </a:solidFill>
                <a:latin typeface="Courier New" pitchFamily="49" charset="0"/>
                <a:cs typeface="Courier New" pitchFamily="49" charset="0"/>
              </a:rPr>
              <a:t>POP {PC} </a:t>
            </a:r>
          </a:p>
          <a:p>
            <a:pPr>
              <a:buNone/>
            </a:pPr>
            <a:r>
              <a:rPr lang="en-US" sz="1500" b="1" dirty="0">
                <a:solidFill>
                  <a:srgbClr val="000000"/>
                </a:solidFill>
                <a:latin typeface="Courier New" pitchFamily="49" charset="0"/>
                <a:cs typeface="Courier New" pitchFamily="49" charset="0"/>
              </a:rPr>
              <a:t>  ENDP</a:t>
            </a:r>
            <a:endParaRPr lang="en-GB" sz="1500" b="1" dirty="0">
              <a:solidFill>
                <a:srgbClr val="000000"/>
              </a:solidFill>
              <a:latin typeface="Courier New" pitchFamily="49" charset="0"/>
              <a:cs typeface="Courier New" pitchFamily="49" charset="0"/>
            </a:endParaRPr>
          </a:p>
          <a:p>
            <a:pPr>
              <a:buNone/>
            </a:pPr>
            <a:r>
              <a:rPr lang="en-GB" sz="1500" b="1" dirty="0">
                <a:solidFill>
                  <a:srgbClr val="000000"/>
                </a:solidFill>
                <a:latin typeface="Courier New" pitchFamily="49" charset="0"/>
                <a:cs typeface="Courier New" pitchFamily="49" charset="0"/>
              </a:rPr>
              <a:t>  </a:t>
            </a:r>
          </a:p>
        </p:txBody>
      </p:sp>
      <p:sp>
        <p:nvSpPr>
          <p:cNvPr id="90" name="TextBox 89"/>
          <p:cNvSpPr txBox="1"/>
          <p:nvPr/>
        </p:nvSpPr>
        <p:spPr>
          <a:xfrm>
            <a:off x="1923845" y="5791200"/>
            <a:ext cx="1340005" cy="400110"/>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pPr algn="ctr"/>
            <a:r>
              <a:rPr lang="en-US" sz="2000" dirty="0" smtClean="0">
                <a:solidFill>
                  <a:schemeClr val="bg1"/>
                </a:solidFill>
              </a:rPr>
              <a:t>Option 1</a:t>
            </a:r>
            <a:endParaRPr lang="en-US" sz="2000" dirty="0">
              <a:solidFill>
                <a:schemeClr val="bg1"/>
              </a:solidFill>
              <a:latin typeface="Consolas" pitchFamily="49" charset="0"/>
              <a:cs typeface="Consolas" pitchFamily="49" charset="0"/>
            </a:endParaRPr>
          </a:p>
        </p:txBody>
      </p:sp>
      <p:sp>
        <p:nvSpPr>
          <p:cNvPr id="106" name="TextBox 105"/>
          <p:cNvSpPr txBox="1"/>
          <p:nvPr/>
        </p:nvSpPr>
        <p:spPr>
          <a:xfrm>
            <a:off x="6096000" y="5791200"/>
            <a:ext cx="1340005" cy="400110"/>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pPr algn="ctr"/>
            <a:r>
              <a:rPr lang="en-US" sz="2000" dirty="0" smtClean="0">
                <a:solidFill>
                  <a:schemeClr val="bg1"/>
                </a:solidFill>
              </a:rPr>
              <a:t>Option 2</a:t>
            </a:r>
            <a:endParaRPr lang="en-US" sz="2000" dirty="0">
              <a:solidFill>
                <a:schemeClr val="bg1"/>
              </a:solidFill>
              <a:latin typeface="Consolas" pitchFamily="49" charset="0"/>
              <a:cs typeface="Consolas" pitchFamily="49" charset="0"/>
            </a:endParaRPr>
          </a:p>
        </p:txBody>
      </p:sp>
    </p:spTree>
    <p:extLst>
      <p:ext uri="{BB962C8B-B14F-4D97-AF65-F5344CB8AC3E}">
        <p14:creationId xmlns:p14="http://schemas.microsoft.com/office/powerpoint/2010/main" val="24847499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Interrupts and Exceptions</a:t>
            </a:r>
            <a:endParaRPr lang="en-US" dirty="0"/>
          </a:p>
        </p:txBody>
      </p:sp>
      <p:sp>
        <p:nvSpPr>
          <p:cNvPr id="3" name="Slide Number Placeholder 2"/>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4</a:t>
            </a:fld>
            <a:endParaRPr kumimoji="0" lang="en-US" dirty="0"/>
          </a:p>
        </p:txBody>
      </p:sp>
      <p:sp>
        <p:nvSpPr>
          <p:cNvPr id="4" name="Content Placeholder 3"/>
          <p:cNvSpPr>
            <a:spLocks noGrp="1"/>
          </p:cNvSpPr>
          <p:nvPr>
            <p:ph sz="quarter" idx="1"/>
          </p:nvPr>
        </p:nvSpPr>
        <p:spPr>
          <a:xfrm>
            <a:off x="457200" y="1219200"/>
            <a:ext cx="8229600" cy="5105400"/>
          </a:xfrm>
        </p:spPr>
        <p:txBody>
          <a:bodyPr>
            <a:normAutofit fontScale="85000" lnSpcReduction="20000"/>
          </a:bodyPr>
          <a:lstStyle/>
          <a:p>
            <a:r>
              <a:rPr lang="en-US" altLang="en-US" dirty="0" smtClean="0"/>
              <a:t>Asynchronous (peripheral interrupts)</a:t>
            </a:r>
            <a:endParaRPr lang="en-US" altLang="en-US" dirty="0"/>
          </a:p>
          <a:p>
            <a:pPr lvl="1"/>
            <a:r>
              <a:rPr lang="en-US" altLang="en-US" sz="2200" dirty="0" smtClean="0"/>
              <a:t>Triggered by external I/O devices</a:t>
            </a:r>
          </a:p>
          <a:p>
            <a:pPr lvl="2"/>
            <a:r>
              <a:rPr lang="en-US" altLang="en-US" sz="1900" dirty="0" smtClean="0"/>
              <a:t>Mouse clicks, keyboard presses, incoming data packets on the network card…</a:t>
            </a:r>
            <a:endParaRPr lang="en-US" altLang="en-US" sz="1900" dirty="0"/>
          </a:p>
          <a:p>
            <a:pPr lvl="1"/>
            <a:r>
              <a:rPr lang="en-US" altLang="en-US" sz="2200" dirty="0" smtClean="0"/>
              <a:t>Each interrupt triggers an </a:t>
            </a:r>
            <a:r>
              <a:rPr lang="en-US" altLang="en-US" sz="2200" dirty="0"/>
              <a:t>I</a:t>
            </a:r>
            <a:r>
              <a:rPr lang="en-US" altLang="en-US" sz="2200" dirty="0" smtClean="0"/>
              <a:t>nterrupt Handler, or Interrupt Service Routine (ISR)</a:t>
            </a:r>
            <a:endParaRPr lang="en-US" altLang="en-US" sz="2200" dirty="0"/>
          </a:p>
          <a:p>
            <a:r>
              <a:rPr lang="en-US" altLang="en-US" dirty="0"/>
              <a:t>Synchronous </a:t>
            </a:r>
            <a:r>
              <a:rPr lang="en-US" altLang="en-US" dirty="0" smtClean="0"/>
              <a:t>(system exceptions)</a:t>
            </a:r>
            <a:endParaRPr lang="en-US" altLang="en-US" dirty="0"/>
          </a:p>
          <a:p>
            <a:pPr lvl="1"/>
            <a:r>
              <a:rPr lang="en-US" altLang="en-US" sz="2200" dirty="0" smtClean="0"/>
              <a:t>Triggered by instruction execution</a:t>
            </a:r>
          </a:p>
          <a:p>
            <a:pPr lvl="1"/>
            <a:r>
              <a:rPr lang="en-US" altLang="en-US" sz="2200" i="1" dirty="0" smtClean="0"/>
              <a:t>Processor-detected</a:t>
            </a:r>
            <a:r>
              <a:rPr lang="en-US" altLang="en-US" sz="2200" dirty="0" smtClean="0"/>
              <a:t> </a:t>
            </a:r>
            <a:r>
              <a:rPr lang="en-US" altLang="en-US" sz="2200" dirty="0"/>
              <a:t>exceptions:</a:t>
            </a:r>
          </a:p>
          <a:p>
            <a:pPr lvl="2"/>
            <a:r>
              <a:rPr lang="en-US" altLang="en-US" sz="2100" i="1" dirty="0"/>
              <a:t>Faults </a:t>
            </a:r>
            <a:r>
              <a:rPr lang="en-US" altLang="en-US" sz="2100" dirty="0"/>
              <a:t>— correctable; offending instruction is </a:t>
            </a:r>
            <a:r>
              <a:rPr lang="en-US" altLang="en-US" sz="2100" i="1" dirty="0"/>
              <a:t>retried</a:t>
            </a:r>
          </a:p>
          <a:p>
            <a:pPr lvl="2"/>
            <a:r>
              <a:rPr lang="en-US" altLang="en-US" sz="2100" i="1" dirty="0"/>
              <a:t>Traps </a:t>
            </a:r>
            <a:r>
              <a:rPr lang="en-US" altLang="en-US" sz="2100" dirty="0"/>
              <a:t>— often for debugging; instruction is </a:t>
            </a:r>
            <a:r>
              <a:rPr lang="en-US" altLang="en-US" sz="2100" i="1" dirty="0"/>
              <a:t>not</a:t>
            </a:r>
            <a:r>
              <a:rPr lang="en-US" altLang="en-US" sz="2100" dirty="0"/>
              <a:t> retried</a:t>
            </a:r>
          </a:p>
          <a:p>
            <a:pPr lvl="2"/>
            <a:r>
              <a:rPr lang="en-US" altLang="en-US" sz="2100" i="1" dirty="0"/>
              <a:t>Aborts </a:t>
            </a:r>
            <a:r>
              <a:rPr lang="en-US" altLang="en-US" sz="2100" dirty="0"/>
              <a:t>— major error (hardware failure)</a:t>
            </a:r>
          </a:p>
          <a:p>
            <a:pPr lvl="1"/>
            <a:r>
              <a:rPr lang="en-US" altLang="en-US" sz="2200" i="1" dirty="0"/>
              <a:t>Programmed</a:t>
            </a:r>
            <a:r>
              <a:rPr lang="en-US" altLang="en-US" sz="2200" dirty="0"/>
              <a:t> exceptions:</a:t>
            </a:r>
          </a:p>
          <a:p>
            <a:pPr lvl="2"/>
            <a:r>
              <a:rPr lang="en-US" altLang="en-US" sz="2100" dirty="0" smtClean="0"/>
              <a:t>System calls to the OS kernel</a:t>
            </a:r>
          </a:p>
          <a:p>
            <a:pPr lvl="1"/>
            <a:r>
              <a:rPr lang="en-US" altLang="en-US" sz="2400" dirty="0" smtClean="0"/>
              <a:t>Each exception triggers an Exception Handler</a:t>
            </a:r>
          </a:p>
          <a:p>
            <a:r>
              <a:rPr lang="en-US" altLang="en-US" sz="2700" dirty="0" smtClean="0"/>
              <a:t>In practice, the terms </a:t>
            </a:r>
            <a:r>
              <a:rPr lang="en-US" altLang="en-US" sz="2700" dirty="0" smtClean="0">
                <a:solidFill>
                  <a:srgbClr val="FF0000"/>
                </a:solidFill>
              </a:rPr>
              <a:t>exception</a:t>
            </a:r>
            <a:r>
              <a:rPr lang="en-US" altLang="en-US" sz="2700" dirty="0" smtClean="0"/>
              <a:t> and </a:t>
            </a:r>
            <a:r>
              <a:rPr lang="en-US" altLang="en-US" sz="2700" dirty="0" smtClean="0">
                <a:solidFill>
                  <a:srgbClr val="FF0000"/>
                </a:solidFill>
              </a:rPr>
              <a:t>interrupt</a:t>
            </a:r>
            <a:r>
              <a:rPr lang="en-US" altLang="en-US" sz="2700" dirty="0"/>
              <a:t>, </a:t>
            </a:r>
            <a:r>
              <a:rPr lang="en-US" altLang="en-US" sz="2700" dirty="0">
                <a:solidFill>
                  <a:srgbClr val="FF0000"/>
                </a:solidFill>
              </a:rPr>
              <a:t>Exception </a:t>
            </a:r>
            <a:r>
              <a:rPr lang="en-US" altLang="en-US" sz="2700" dirty="0" smtClean="0">
                <a:solidFill>
                  <a:srgbClr val="FF0000"/>
                </a:solidFill>
              </a:rPr>
              <a:t>Handler </a:t>
            </a:r>
            <a:r>
              <a:rPr lang="en-US" altLang="en-US" sz="2700" dirty="0" smtClean="0"/>
              <a:t>, </a:t>
            </a:r>
            <a:r>
              <a:rPr lang="en-US" altLang="en-US" sz="2700" dirty="0" smtClean="0">
                <a:solidFill>
                  <a:srgbClr val="FF0000"/>
                </a:solidFill>
              </a:rPr>
              <a:t>Interrupt Handler</a:t>
            </a:r>
            <a:r>
              <a:rPr lang="en-US" altLang="en-US" sz="2700" dirty="0" smtClean="0"/>
              <a:t> </a:t>
            </a:r>
            <a:r>
              <a:rPr lang="en-US" altLang="en-US" sz="2700" dirty="0"/>
              <a:t>and </a:t>
            </a:r>
            <a:r>
              <a:rPr lang="en-US" altLang="en-US" sz="2700" dirty="0">
                <a:solidFill>
                  <a:srgbClr val="FF0000"/>
                </a:solidFill>
              </a:rPr>
              <a:t>Interrupt Service Routine (ISR) </a:t>
            </a:r>
            <a:r>
              <a:rPr lang="en-US" altLang="en-US" sz="2700" dirty="0" smtClean="0"/>
              <a:t>are often used interchangeably.</a:t>
            </a:r>
          </a:p>
        </p:txBody>
      </p:sp>
    </p:spTree>
    <p:extLst>
      <p:ext uri="{BB962C8B-B14F-4D97-AF65-F5344CB8AC3E}">
        <p14:creationId xmlns:p14="http://schemas.microsoft.com/office/powerpoint/2010/main" val="342027250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4"/>
          <p:cNvSpPr>
            <a:spLocks noGrp="1" noChangeArrowheads="1"/>
          </p:cNvSpPr>
          <p:nvPr>
            <p:ph type="title"/>
          </p:nvPr>
        </p:nvSpPr>
        <p:spPr>
          <a:xfrm>
            <a:off x="1645444" y="622782"/>
            <a:ext cx="5829300" cy="857250"/>
          </a:xfrm>
        </p:spPr>
        <p:txBody>
          <a:bodyPr/>
          <a:lstStyle/>
          <a:p>
            <a:r>
              <a:rPr lang="en-US" dirty="0" smtClean="0"/>
              <a:t>Status Registers</a:t>
            </a:r>
          </a:p>
        </p:txBody>
      </p:sp>
      <p:sp>
        <p:nvSpPr>
          <p:cNvPr id="2" name="Slide Number Placeholder 1"/>
          <p:cNvSpPr>
            <a:spLocks noGrp="1"/>
          </p:cNvSpPr>
          <p:nvPr>
            <p:ph type="sldNum" sz="quarter" idx="11"/>
          </p:nvPr>
        </p:nvSpPr>
        <p:spPr/>
        <p:txBody>
          <a:bodyPr/>
          <a:lstStyle/>
          <a:p>
            <a:pPr defTabSz="342900">
              <a:defRPr/>
            </a:pPr>
            <a:fld id="{7D3083A4-9012-4F92-8AC9-739FC4D3B103}" type="slidenum">
              <a:rPr lang="en-US">
                <a:solidFill>
                  <a:prstClr val="black">
                    <a:tint val="75000"/>
                  </a:prstClr>
                </a:solidFill>
                <a:latin typeface="Calibri"/>
              </a:rPr>
              <a:pPr defTabSz="342900">
                <a:defRPr/>
              </a:pPr>
              <a:t>40</a:t>
            </a:fld>
            <a:endParaRPr lang="en-US">
              <a:solidFill>
                <a:prstClr val="black">
                  <a:tint val="75000"/>
                </a:prstClr>
              </a:solidFill>
              <a:latin typeface="Calibri"/>
            </a:endParaRPr>
          </a:p>
        </p:txBody>
      </p:sp>
      <p:graphicFrame>
        <p:nvGraphicFramePr>
          <p:cNvPr id="15" name="Group 1562"/>
          <p:cNvGraphicFramePr>
            <a:graphicFrameLocks/>
          </p:cNvGraphicFramePr>
          <p:nvPr>
            <p:extLst/>
          </p:nvPr>
        </p:nvGraphicFramePr>
        <p:xfrm>
          <a:off x="1756886" y="3393127"/>
          <a:ext cx="5829303" cy="1363504"/>
        </p:xfrm>
        <a:graphic>
          <a:graphicData uri="http://schemas.openxmlformats.org/drawingml/2006/table">
            <a:tbl>
              <a:tblPr/>
              <a:tblGrid>
                <a:gridCol w="233363">
                  <a:extLst>
                    <a:ext uri="{9D8B030D-6E8A-4147-A177-3AD203B41FA5}">
                      <a16:colId xmlns:a16="http://schemas.microsoft.com/office/drawing/2014/main" val="20000"/>
                    </a:ext>
                  </a:extLst>
                </a:gridCol>
                <a:gridCol w="232172">
                  <a:extLst>
                    <a:ext uri="{9D8B030D-6E8A-4147-A177-3AD203B41FA5}">
                      <a16:colId xmlns:a16="http://schemas.microsoft.com/office/drawing/2014/main" val="20001"/>
                    </a:ext>
                  </a:extLst>
                </a:gridCol>
                <a:gridCol w="234553">
                  <a:extLst>
                    <a:ext uri="{9D8B030D-6E8A-4147-A177-3AD203B41FA5}">
                      <a16:colId xmlns:a16="http://schemas.microsoft.com/office/drawing/2014/main" val="20002"/>
                    </a:ext>
                  </a:extLst>
                </a:gridCol>
                <a:gridCol w="232172">
                  <a:extLst>
                    <a:ext uri="{9D8B030D-6E8A-4147-A177-3AD203B41FA5}">
                      <a16:colId xmlns:a16="http://schemas.microsoft.com/office/drawing/2014/main" val="20003"/>
                    </a:ext>
                  </a:extLst>
                </a:gridCol>
                <a:gridCol w="233363">
                  <a:extLst>
                    <a:ext uri="{9D8B030D-6E8A-4147-A177-3AD203B41FA5}">
                      <a16:colId xmlns:a16="http://schemas.microsoft.com/office/drawing/2014/main" val="20004"/>
                    </a:ext>
                  </a:extLst>
                </a:gridCol>
                <a:gridCol w="234553">
                  <a:extLst>
                    <a:ext uri="{9D8B030D-6E8A-4147-A177-3AD203B41FA5}">
                      <a16:colId xmlns:a16="http://schemas.microsoft.com/office/drawing/2014/main" val="20005"/>
                    </a:ext>
                  </a:extLst>
                </a:gridCol>
                <a:gridCol w="232172">
                  <a:extLst>
                    <a:ext uri="{9D8B030D-6E8A-4147-A177-3AD203B41FA5}">
                      <a16:colId xmlns:a16="http://schemas.microsoft.com/office/drawing/2014/main" val="20006"/>
                    </a:ext>
                  </a:extLst>
                </a:gridCol>
                <a:gridCol w="233363">
                  <a:extLst>
                    <a:ext uri="{9D8B030D-6E8A-4147-A177-3AD203B41FA5}">
                      <a16:colId xmlns:a16="http://schemas.microsoft.com/office/drawing/2014/main" val="20007"/>
                    </a:ext>
                  </a:extLst>
                </a:gridCol>
                <a:gridCol w="232172">
                  <a:extLst>
                    <a:ext uri="{9D8B030D-6E8A-4147-A177-3AD203B41FA5}">
                      <a16:colId xmlns:a16="http://schemas.microsoft.com/office/drawing/2014/main" val="20008"/>
                    </a:ext>
                  </a:extLst>
                </a:gridCol>
                <a:gridCol w="759619">
                  <a:extLst>
                    <a:ext uri="{9D8B030D-6E8A-4147-A177-3AD203B41FA5}">
                      <a16:colId xmlns:a16="http://schemas.microsoft.com/office/drawing/2014/main" val="20009"/>
                    </a:ext>
                  </a:extLst>
                </a:gridCol>
                <a:gridCol w="214313">
                  <a:extLst>
                    <a:ext uri="{9D8B030D-6E8A-4147-A177-3AD203B41FA5}">
                      <a16:colId xmlns:a16="http://schemas.microsoft.com/office/drawing/2014/main" val="20010"/>
                    </a:ext>
                  </a:extLst>
                </a:gridCol>
                <a:gridCol w="191691">
                  <a:extLst>
                    <a:ext uri="{9D8B030D-6E8A-4147-A177-3AD203B41FA5}">
                      <a16:colId xmlns:a16="http://schemas.microsoft.com/office/drawing/2014/main" val="20011"/>
                    </a:ext>
                  </a:extLst>
                </a:gridCol>
                <a:gridCol w="733425">
                  <a:extLst>
                    <a:ext uri="{9D8B030D-6E8A-4147-A177-3AD203B41FA5}">
                      <a16:colId xmlns:a16="http://schemas.microsoft.com/office/drawing/2014/main" val="20012"/>
                    </a:ext>
                  </a:extLst>
                </a:gridCol>
                <a:gridCol w="198834">
                  <a:extLst>
                    <a:ext uri="{9D8B030D-6E8A-4147-A177-3AD203B41FA5}">
                      <a16:colId xmlns:a16="http://schemas.microsoft.com/office/drawing/2014/main" val="20013"/>
                    </a:ext>
                  </a:extLst>
                </a:gridCol>
                <a:gridCol w="273844">
                  <a:extLst>
                    <a:ext uri="{9D8B030D-6E8A-4147-A177-3AD203B41FA5}">
                      <a16:colId xmlns:a16="http://schemas.microsoft.com/office/drawing/2014/main" val="20014"/>
                    </a:ext>
                  </a:extLst>
                </a:gridCol>
                <a:gridCol w="194072">
                  <a:extLst>
                    <a:ext uri="{9D8B030D-6E8A-4147-A177-3AD203B41FA5}">
                      <a16:colId xmlns:a16="http://schemas.microsoft.com/office/drawing/2014/main" val="20015"/>
                    </a:ext>
                  </a:extLst>
                </a:gridCol>
                <a:gridCol w="932259">
                  <a:extLst>
                    <a:ext uri="{9D8B030D-6E8A-4147-A177-3AD203B41FA5}">
                      <a16:colId xmlns:a16="http://schemas.microsoft.com/office/drawing/2014/main" val="20016"/>
                    </a:ext>
                  </a:extLst>
                </a:gridCol>
                <a:gridCol w="233363">
                  <a:extLst>
                    <a:ext uri="{9D8B030D-6E8A-4147-A177-3AD203B41FA5}">
                      <a16:colId xmlns:a16="http://schemas.microsoft.com/office/drawing/2014/main" val="20017"/>
                    </a:ext>
                  </a:extLst>
                </a:gridCol>
              </a:tblGrid>
              <a:tr h="342900">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900" b="0" i="0" u="none" strike="noStrike" cap="none" normalizeH="0" baseline="0" smtClean="0">
                          <a:ln>
                            <a:noFill/>
                          </a:ln>
                          <a:solidFill>
                            <a:srgbClr val="000000"/>
                          </a:solidFill>
                          <a:effectLst/>
                          <a:latin typeface="Arial" charset="0"/>
                        </a:rPr>
                        <a:t>31</a:t>
                      </a:r>
                    </a:p>
                  </a:txBody>
                  <a:tcPr marL="68580" marR="68580" marT="34290" marB="34290" anchor="b" horzOverflow="overflow">
                    <a:lnL cap="flat">
                      <a:noFill/>
                    </a:lnL>
                    <a:lnR>
                      <a:noFill/>
                    </a:lnR>
                    <a:lnT cap="fla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900" b="0" i="0" u="none" strike="noStrike" cap="none" normalizeH="0" baseline="0" smtClean="0">
                          <a:ln>
                            <a:noFill/>
                          </a:ln>
                          <a:solidFill>
                            <a:srgbClr val="000000"/>
                          </a:solidFill>
                          <a:effectLst/>
                          <a:latin typeface="Arial" charset="0"/>
                        </a:rPr>
                        <a:t>30</a:t>
                      </a:r>
                    </a:p>
                  </a:txBody>
                  <a:tcPr marL="68580" marR="68580" marT="34290" marB="34290" anchor="b" horzOverflow="overflow">
                    <a:lnL>
                      <a:noFill/>
                    </a:lnL>
                    <a:lnR>
                      <a:noFill/>
                    </a:lnR>
                    <a:lnT cap="fla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900" b="0" i="0" u="none" strike="noStrike" cap="none" normalizeH="0" baseline="0" smtClean="0">
                          <a:ln>
                            <a:noFill/>
                          </a:ln>
                          <a:solidFill>
                            <a:srgbClr val="000000"/>
                          </a:solidFill>
                          <a:effectLst/>
                          <a:latin typeface="Arial" charset="0"/>
                        </a:rPr>
                        <a:t>29</a:t>
                      </a:r>
                    </a:p>
                  </a:txBody>
                  <a:tcPr marL="68580" marR="68580" marT="34290" marB="34290" anchor="b" horzOverflow="overflow">
                    <a:lnL>
                      <a:noFill/>
                    </a:lnL>
                    <a:lnR>
                      <a:noFill/>
                    </a:lnR>
                    <a:lnT cap="fla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900" b="0" i="0" u="none" strike="noStrike" cap="none" normalizeH="0" baseline="0" smtClean="0">
                          <a:ln>
                            <a:noFill/>
                          </a:ln>
                          <a:solidFill>
                            <a:srgbClr val="000000"/>
                          </a:solidFill>
                          <a:effectLst/>
                          <a:latin typeface="Arial" charset="0"/>
                        </a:rPr>
                        <a:t>28</a:t>
                      </a:r>
                    </a:p>
                  </a:txBody>
                  <a:tcPr marL="68580" marR="68580" marT="34290" marB="34290" anchor="b" horzOverflow="overflow">
                    <a:lnL>
                      <a:noFill/>
                    </a:lnL>
                    <a:lnR>
                      <a:noFill/>
                    </a:lnR>
                    <a:lnT cap="fla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900" b="0" i="0" u="none" strike="noStrike" cap="none" normalizeH="0" baseline="0" smtClean="0">
                          <a:ln>
                            <a:noFill/>
                          </a:ln>
                          <a:solidFill>
                            <a:srgbClr val="000000"/>
                          </a:solidFill>
                          <a:effectLst/>
                          <a:latin typeface="Arial" charset="0"/>
                        </a:rPr>
                        <a:t>27</a:t>
                      </a:r>
                    </a:p>
                  </a:txBody>
                  <a:tcPr marL="68580" marR="68580" marT="34290" marB="34290" anchor="b" horzOverflow="overflow">
                    <a:lnL>
                      <a:noFill/>
                    </a:lnL>
                    <a:lnR>
                      <a:noFill/>
                    </a:lnR>
                    <a:lnT cap="fla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900" b="0" i="0" u="none" strike="noStrike" cap="none" normalizeH="0" baseline="0" dirty="0" smtClean="0">
                          <a:ln>
                            <a:noFill/>
                          </a:ln>
                          <a:solidFill>
                            <a:srgbClr val="000000"/>
                          </a:solidFill>
                          <a:effectLst/>
                          <a:latin typeface="Arial" charset="0"/>
                        </a:rPr>
                        <a:t>26</a:t>
                      </a:r>
                    </a:p>
                  </a:txBody>
                  <a:tcPr marL="68580" marR="68580" marT="34290" marB="34290" anchor="b" horzOverflow="overflow">
                    <a:lnL>
                      <a:noFill/>
                    </a:lnL>
                    <a:lnR>
                      <a:noFill/>
                    </a:lnR>
                    <a:lnT cap="fla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900" b="0" i="0" u="none" strike="noStrike" cap="none" normalizeH="0" baseline="0" smtClean="0">
                          <a:ln>
                            <a:noFill/>
                          </a:ln>
                          <a:solidFill>
                            <a:srgbClr val="000000"/>
                          </a:solidFill>
                          <a:effectLst/>
                          <a:latin typeface="Arial" charset="0"/>
                        </a:rPr>
                        <a:t>25</a:t>
                      </a:r>
                    </a:p>
                  </a:txBody>
                  <a:tcPr marL="68580" marR="68580" marT="34290" marB="34290" anchor="b" horzOverflow="overflow">
                    <a:lnL>
                      <a:noFill/>
                    </a:lnL>
                    <a:lnR>
                      <a:noFill/>
                    </a:lnR>
                    <a:lnT cap="fla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900" b="0" i="0" u="none" strike="noStrike" cap="none" normalizeH="0" baseline="0" smtClean="0">
                          <a:ln>
                            <a:noFill/>
                          </a:ln>
                          <a:solidFill>
                            <a:srgbClr val="000000"/>
                          </a:solidFill>
                          <a:effectLst/>
                          <a:latin typeface="Arial" charset="0"/>
                        </a:rPr>
                        <a:t>24</a:t>
                      </a:r>
                    </a:p>
                  </a:txBody>
                  <a:tcPr marL="68580" marR="68580" marT="34290" marB="34290" anchor="b" horzOverflow="overflow">
                    <a:lnL>
                      <a:noFill/>
                    </a:lnL>
                    <a:lnR>
                      <a:noFill/>
                    </a:lnR>
                    <a:lnT cap="fla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900" b="0" i="0" u="none" strike="noStrike" cap="none" normalizeH="0" baseline="0" smtClean="0">
                          <a:ln>
                            <a:noFill/>
                          </a:ln>
                          <a:solidFill>
                            <a:srgbClr val="000000"/>
                          </a:solidFill>
                          <a:effectLst/>
                          <a:latin typeface="Arial" charset="0"/>
                        </a:rPr>
                        <a:t>23</a:t>
                      </a:r>
                    </a:p>
                  </a:txBody>
                  <a:tcPr marL="68580" marR="68580" marT="34290" marB="34290" anchor="b" horzOverflow="overflow">
                    <a:lnL>
                      <a:noFill/>
                    </a:lnL>
                    <a:lnR>
                      <a:noFill/>
                    </a:lnR>
                    <a:lnT cap="fla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900" b="0" i="0" u="none" strike="noStrike" cap="none" normalizeH="0" baseline="0" dirty="0" smtClean="0">
                        <a:ln>
                          <a:noFill/>
                        </a:ln>
                        <a:solidFill>
                          <a:srgbClr val="000000"/>
                        </a:solidFill>
                        <a:effectLst/>
                        <a:latin typeface="Arial" charset="0"/>
                      </a:endParaRPr>
                    </a:p>
                  </a:txBody>
                  <a:tcPr marL="68580" marR="68580" marT="34290" marB="34290" anchor="b" horzOverflow="overflow">
                    <a:lnL>
                      <a:noFill/>
                    </a:lnL>
                    <a:lnR>
                      <a:noFill/>
                    </a:lnR>
                    <a:lnT cap="fla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900" b="0" i="0" u="none" strike="noStrike" cap="none" normalizeH="0" baseline="0" smtClean="0">
                          <a:ln>
                            <a:noFill/>
                          </a:ln>
                          <a:solidFill>
                            <a:srgbClr val="000000"/>
                          </a:solidFill>
                          <a:effectLst/>
                          <a:latin typeface="Arial" charset="0"/>
                        </a:rPr>
                        <a:t>16</a:t>
                      </a:r>
                    </a:p>
                  </a:txBody>
                  <a:tcPr marL="68580" marR="68580" marT="34290" marB="34290" anchor="b" horzOverflow="overflow">
                    <a:lnL>
                      <a:noFill/>
                    </a:lnL>
                    <a:lnR>
                      <a:noFill/>
                    </a:lnR>
                    <a:lnT cap="fla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900" b="0" i="0" u="none" strike="noStrike" cap="none" normalizeH="0" baseline="0" smtClean="0">
                          <a:ln>
                            <a:noFill/>
                          </a:ln>
                          <a:solidFill>
                            <a:srgbClr val="000000"/>
                          </a:solidFill>
                          <a:effectLst/>
                          <a:latin typeface="Arial" charset="0"/>
                        </a:rPr>
                        <a:t>15</a:t>
                      </a:r>
                    </a:p>
                  </a:txBody>
                  <a:tcPr marL="68580" marR="68580" marT="34290" marB="34290" anchor="b" horzOverflow="overflow">
                    <a:lnL>
                      <a:noFill/>
                    </a:lnL>
                    <a:lnR>
                      <a:noFill/>
                    </a:lnR>
                    <a:lnT cap="fla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900" b="0" i="0" u="none" strike="noStrike" cap="none" normalizeH="0" baseline="0" smtClean="0">
                        <a:ln>
                          <a:noFill/>
                        </a:ln>
                        <a:solidFill>
                          <a:srgbClr val="000000"/>
                        </a:solidFill>
                        <a:effectLst/>
                        <a:latin typeface="Arial" charset="0"/>
                      </a:endParaRPr>
                    </a:p>
                  </a:txBody>
                  <a:tcPr marL="68580" marR="68580" marT="34290" marB="34290" anchor="b" horzOverflow="overflow">
                    <a:lnL>
                      <a:noFill/>
                    </a:lnL>
                    <a:lnR>
                      <a:noFill/>
                    </a:lnR>
                    <a:lnT cap="fla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900" b="0" i="0" u="none" strike="noStrike" cap="none" normalizeH="0" baseline="0" smtClean="0">
                          <a:ln>
                            <a:noFill/>
                          </a:ln>
                          <a:solidFill>
                            <a:srgbClr val="000000"/>
                          </a:solidFill>
                          <a:effectLst/>
                          <a:latin typeface="Arial" charset="0"/>
                        </a:rPr>
                        <a:t>10</a:t>
                      </a:r>
                    </a:p>
                  </a:txBody>
                  <a:tcPr marL="68580" marR="68580" marT="34290" marB="34290" anchor="b" horzOverflow="overflow">
                    <a:lnL>
                      <a:noFill/>
                    </a:lnL>
                    <a:lnR>
                      <a:noFill/>
                    </a:lnR>
                    <a:lnT cap="fla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900" b="0" i="0" u="none" strike="noStrike" cap="none" normalizeH="0" baseline="0" smtClean="0">
                          <a:ln>
                            <a:noFill/>
                          </a:ln>
                          <a:solidFill>
                            <a:srgbClr val="000000"/>
                          </a:solidFill>
                          <a:effectLst/>
                          <a:latin typeface="Arial" charset="0"/>
                        </a:rPr>
                        <a:t>9</a:t>
                      </a:r>
                    </a:p>
                  </a:txBody>
                  <a:tcPr marL="68580" marR="68580" marT="34290" marB="34290" anchor="b" horzOverflow="overflow">
                    <a:lnL>
                      <a:noFill/>
                    </a:lnL>
                    <a:lnR>
                      <a:noFill/>
                    </a:lnR>
                    <a:lnT cap="fla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900" b="0" i="0" u="none" strike="noStrike" cap="none" normalizeH="0" baseline="0" smtClean="0">
                          <a:ln>
                            <a:noFill/>
                          </a:ln>
                          <a:solidFill>
                            <a:srgbClr val="000000"/>
                          </a:solidFill>
                          <a:effectLst/>
                          <a:latin typeface="Arial" charset="0"/>
                        </a:rPr>
                        <a:t>8</a:t>
                      </a:r>
                    </a:p>
                  </a:txBody>
                  <a:tcPr marL="68580" marR="68580" marT="34290" marB="34290" anchor="b" horzOverflow="overflow">
                    <a:lnL>
                      <a:noFill/>
                    </a:lnL>
                    <a:lnR>
                      <a:noFill/>
                    </a:lnR>
                    <a:lnT cap="fla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900" b="0" i="0" u="none" strike="noStrike" cap="none" normalizeH="0" baseline="0" dirty="0" smtClean="0">
                        <a:ln>
                          <a:noFill/>
                        </a:ln>
                        <a:solidFill>
                          <a:srgbClr val="000000"/>
                        </a:solidFill>
                        <a:effectLst/>
                        <a:latin typeface="Arial" charset="0"/>
                      </a:endParaRPr>
                    </a:p>
                  </a:txBody>
                  <a:tcPr marL="68580" marR="68580" marT="34290" marB="34290" anchor="b" horzOverflow="overflow">
                    <a:lnL>
                      <a:noFill/>
                    </a:lnL>
                    <a:lnR>
                      <a:noFill/>
                    </a:lnR>
                    <a:lnT cap="fla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900" b="0" i="0" u="none" strike="noStrike" cap="none" normalizeH="0" baseline="0" smtClean="0">
                          <a:ln>
                            <a:noFill/>
                          </a:ln>
                          <a:solidFill>
                            <a:srgbClr val="000000"/>
                          </a:solidFill>
                          <a:effectLst/>
                          <a:latin typeface="Arial" charset="0"/>
                        </a:rPr>
                        <a:t>0</a:t>
                      </a:r>
                    </a:p>
                  </a:txBody>
                  <a:tcPr marL="68580" marR="68580" marT="34290" marB="34290" anchor="b" horzOverflow="overflow">
                    <a:lnL>
                      <a:noFill/>
                    </a:lnL>
                    <a:lnR cap="flat">
                      <a:noFill/>
                    </a:lnR>
                    <a:lnT cap="flat">
                      <a:noFill/>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08372">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200" b="0" i="0" u="none" strike="noStrike" cap="none" normalizeH="0" baseline="0" dirty="0" smtClean="0">
                          <a:ln>
                            <a:noFill/>
                          </a:ln>
                          <a:solidFill>
                            <a:srgbClr val="000000"/>
                          </a:solidFill>
                          <a:effectLst/>
                          <a:latin typeface="Arial" charset="0"/>
                        </a:rPr>
                        <a:t>N</a:t>
                      </a:r>
                    </a:p>
                  </a:txBody>
                  <a:tcPr marL="68580" marR="68580" marT="34290" marB="3429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200" b="0" i="0" u="none" strike="noStrike" cap="none" normalizeH="0" baseline="0" dirty="0" smtClean="0">
                          <a:ln>
                            <a:noFill/>
                          </a:ln>
                          <a:solidFill>
                            <a:srgbClr val="000000"/>
                          </a:solidFill>
                          <a:effectLst/>
                          <a:latin typeface="Arial" charset="0"/>
                        </a:rPr>
                        <a:t>C</a:t>
                      </a:r>
                    </a:p>
                  </a:txBody>
                  <a:tcPr marL="68580" marR="68580" marT="34290" marB="3429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200" b="0" i="0" u="none" strike="noStrike" cap="none" normalizeH="0" baseline="0" dirty="0" smtClean="0">
                          <a:ln>
                            <a:noFill/>
                          </a:ln>
                          <a:solidFill>
                            <a:srgbClr val="000000"/>
                          </a:solidFill>
                          <a:effectLst/>
                          <a:latin typeface="Arial" charset="0"/>
                        </a:rPr>
                        <a:t>Z</a:t>
                      </a:r>
                    </a:p>
                  </a:txBody>
                  <a:tcPr marL="68580" marR="68580" marT="34290" marB="3429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200" b="0" i="0" u="none" strike="noStrike" cap="none" normalizeH="0" baseline="0" dirty="0" smtClean="0">
                          <a:ln>
                            <a:noFill/>
                          </a:ln>
                          <a:solidFill>
                            <a:srgbClr val="000000"/>
                          </a:solidFill>
                          <a:effectLst/>
                          <a:latin typeface="Arial" charset="0"/>
                        </a:rPr>
                        <a:t>V</a:t>
                      </a:r>
                    </a:p>
                  </a:txBody>
                  <a:tcPr marL="68580" marR="68580" marT="34290" marB="3429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200" b="0" i="0" u="none" strike="noStrike" cap="none" normalizeH="0" baseline="0" smtClean="0">
                          <a:ln>
                            <a:noFill/>
                          </a:ln>
                          <a:solidFill>
                            <a:srgbClr val="000000"/>
                          </a:solidFill>
                          <a:effectLst/>
                          <a:latin typeface="Arial" charset="0"/>
                        </a:rPr>
                        <a:t>Q</a:t>
                      </a:r>
                    </a:p>
                  </a:txBody>
                  <a:tcPr marL="68580" marR="68580" marT="34290" marB="3429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1200" b="0" i="0" u="none" strike="noStrike" cap="none" normalizeH="0" baseline="0" smtClean="0">
                        <a:ln>
                          <a:noFill/>
                        </a:ln>
                        <a:solidFill>
                          <a:srgbClr val="000000"/>
                        </a:solidFill>
                        <a:effectLst/>
                        <a:latin typeface="Arial" charset="0"/>
                      </a:endParaRPr>
                    </a:p>
                  </a:txBody>
                  <a:tcPr marL="68580" marR="68580" marT="34290" marB="34290" anchor="b"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pattFill prst="dkUpDiag">
                      <a:fgClr>
                        <a:srgbClr val="B2B2B2"/>
                      </a:fgClr>
                      <a:bgClr>
                        <a:srgbClr val="CCECFF"/>
                      </a:bgClr>
                    </a:patt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1200" b="0" i="0" u="none" strike="noStrike" cap="none" normalizeH="0" baseline="0" smtClean="0">
                        <a:ln>
                          <a:noFill/>
                        </a:ln>
                        <a:solidFill>
                          <a:srgbClr val="000000"/>
                        </a:solidFill>
                        <a:effectLst/>
                        <a:latin typeface="Arial" charset="0"/>
                      </a:endParaRPr>
                    </a:p>
                  </a:txBody>
                  <a:tcPr marL="68580" marR="68580" marT="34290" marB="34290" anchor="b"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pattFill prst="dkUpDiag">
                      <a:fgClr>
                        <a:srgbClr val="B2B2B2"/>
                      </a:fgClr>
                      <a:bgClr>
                        <a:srgbClr val="CCECFF"/>
                      </a:bgClr>
                    </a:patt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1200" b="0" i="0" u="none" strike="noStrike" cap="none" normalizeH="0" baseline="0" smtClean="0">
                        <a:ln>
                          <a:noFill/>
                        </a:ln>
                        <a:solidFill>
                          <a:srgbClr val="000000"/>
                        </a:solidFill>
                        <a:effectLst/>
                        <a:latin typeface="Arial" charset="0"/>
                      </a:endParaRPr>
                    </a:p>
                  </a:txBody>
                  <a:tcPr marL="68580" marR="68580" marT="34290" marB="34290" anchor="b"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pattFill prst="dkUpDiag">
                      <a:fgClr>
                        <a:srgbClr val="B2B2B2"/>
                      </a:fgClr>
                      <a:bgClr>
                        <a:srgbClr val="CCECFF"/>
                      </a:bgClr>
                    </a:patt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1200" b="0" i="0" u="none" strike="noStrike" cap="none" normalizeH="0" baseline="0" smtClean="0">
                        <a:ln>
                          <a:noFill/>
                        </a:ln>
                        <a:solidFill>
                          <a:srgbClr val="000000"/>
                        </a:solidFill>
                        <a:effectLst/>
                        <a:latin typeface="Arial" charset="0"/>
                      </a:endParaRPr>
                    </a:p>
                  </a:txBody>
                  <a:tcPr marL="68580" marR="68580" marT="34290" marB="34290" anchor="b"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pattFill prst="dkUpDiag">
                      <a:fgClr>
                        <a:srgbClr val="B2B2B2"/>
                      </a:fgClr>
                      <a:bgClr>
                        <a:srgbClr val="CCECFF"/>
                      </a:bgClr>
                    </a:patt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1200" b="0" i="0" u="none" strike="noStrike" cap="none" normalizeH="0" baseline="0" smtClean="0">
                        <a:ln>
                          <a:noFill/>
                        </a:ln>
                        <a:solidFill>
                          <a:srgbClr val="000000"/>
                        </a:solidFill>
                        <a:effectLst/>
                        <a:latin typeface="Arial" charset="0"/>
                      </a:endParaRPr>
                    </a:p>
                  </a:txBody>
                  <a:tcPr marL="68580" marR="68580" marT="34290" marB="34290" anchor="b"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pattFill prst="dkUpDiag">
                      <a:fgClr>
                        <a:srgbClr val="B2B2B2"/>
                      </a:fgClr>
                      <a:bgClr>
                        <a:srgbClr val="CCECFF"/>
                      </a:bgClr>
                    </a:patt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1200" b="0" i="0" u="none" strike="noStrike" cap="none" normalizeH="0" baseline="0" smtClean="0">
                        <a:ln>
                          <a:noFill/>
                        </a:ln>
                        <a:solidFill>
                          <a:srgbClr val="000000"/>
                        </a:solidFill>
                        <a:effectLst/>
                        <a:latin typeface="Arial" charset="0"/>
                      </a:endParaRPr>
                    </a:p>
                  </a:txBody>
                  <a:tcPr marL="68580" marR="68580" marT="34290" marB="34290" anchor="b"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pattFill prst="dkUpDiag">
                      <a:fgClr>
                        <a:srgbClr val="B2B2B2"/>
                      </a:fgClr>
                      <a:bgClr>
                        <a:srgbClr val="CCECFF"/>
                      </a:bgClr>
                    </a:patt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1200" b="0" i="0" u="none" strike="noStrike" cap="none" normalizeH="0" baseline="0" smtClean="0">
                        <a:ln>
                          <a:noFill/>
                        </a:ln>
                        <a:solidFill>
                          <a:srgbClr val="000000"/>
                        </a:solidFill>
                        <a:effectLst/>
                        <a:latin typeface="Arial" charset="0"/>
                      </a:endParaRPr>
                    </a:p>
                  </a:txBody>
                  <a:tcPr marL="68580" marR="68580" marT="34290" marB="34290" anchor="b"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pattFill prst="dkUpDiag">
                      <a:fgClr>
                        <a:srgbClr val="B2B2B2"/>
                      </a:fgClr>
                      <a:bgClr>
                        <a:srgbClr val="CCECFF"/>
                      </a:bgClr>
                    </a:patt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1200" b="0" i="0" u="none" strike="noStrike" cap="none" normalizeH="0" baseline="0" smtClean="0">
                        <a:ln>
                          <a:noFill/>
                        </a:ln>
                        <a:solidFill>
                          <a:srgbClr val="000000"/>
                        </a:solidFill>
                        <a:effectLst/>
                        <a:latin typeface="Arial" charset="0"/>
                      </a:endParaRPr>
                    </a:p>
                  </a:txBody>
                  <a:tcPr marL="68580" marR="68580" marT="34290" marB="34290" anchor="b"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pattFill prst="dkUpDiag">
                      <a:fgClr>
                        <a:srgbClr val="B2B2B2"/>
                      </a:fgClr>
                      <a:bgClr>
                        <a:srgbClr val="CCECFF"/>
                      </a:bgClr>
                    </a:patt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1200" b="0" i="0" u="none" strike="noStrike" cap="none" normalizeH="0" baseline="0" smtClean="0">
                        <a:ln>
                          <a:noFill/>
                        </a:ln>
                        <a:solidFill>
                          <a:srgbClr val="000000"/>
                        </a:solidFill>
                        <a:effectLst/>
                        <a:latin typeface="Arial" charset="0"/>
                      </a:endParaRPr>
                    </a:p>
                  </a:txBody>
                  <a:tcPr marL="68580" marR="68580" marT="34290" marB="34290" anchor="b"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pattFill prst="dkUpDiag">
                      <a:fgClr>
                        <a:srgbClr val="B2B2B2"/>
                      </a:fgClr>
                      <a:bgClr>
                        <a:srgbClr val="CCECFF"/>
                      </a:bgClr>
                    </a:patt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1200" b="0" i="0" u="none" strike="noStrike" cap="none" normalizeH="0" baseline="0" smtClean="0">
                        <a:ln>
                          <a:noFill/>
                        </a:ln>
                        <a:solidFill>
                          <a:srgbClr val="000000"/>
                        </a:solidFill>
                        <a:effectLst/>
                        <a:latin typeface="Arial" charset="0"/>
                      </a:endParaRPr>
                    </a:p>
                  </a:txBody>
                  <a:tcPr marL="68580" marR="68580" marT="34290" marB="34290" anchor="b"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pattFill prst="dkUpDiag">
                      <a:fgClr>
                        <a:srgbClr val="B2B2B2"/>
                      </a:fgClr>
                      <a:bgClr>
                        <a:srgbClr val="CCECFF"/>
                      </a:bgClr>
                    </a:patt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1200" b="0" i="0" u="none" strike="noStrike" cap="none" normalizeH="0" baseline="0" smtClean="0">
                        <a:ln>
                          <a:noFill/>
                        </a:ln>
                        <a:solidFill>
                          <a:srgbClr val="000000"/>
                        </a:solidFill>
                        <a:effectLst/>
                        <a:latin typeface="Arial" charset="0"/>
                      </a:endParaRPr>
                    </a:p>
                  </a:txBody>
                  <a:tcPr marL="68580" marR="68580" marT="34290" marB="34290" anchor="b"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pattFill prst="dkUpDiag">
                      <a:fgClr>
                        <a:srgbClr val="B2B2B2"/>
                      </a:fgClr>
                      <a:bgClr>
                        <a:srgbClr val="CCECFF"/>
                      </a:bgClr>
                    </a:patt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1200" b="0" i="0" u="none" strike="noStrike" cap="none" normalizeH="0" baseline="0" smtClean="0">
                        <a:ln>
                          <a:noFill/>
                        </a:ln>
                        <a:solidFill>
                          <a:srgbClr val="000000"/>
                        </a:solidFill>
                        <a:effectLst/>
                        <a:latin typeface="Arial" charset="0"/>
                      </a:endParaRPr>
                    </a:p>
                  </a:txBody>
                  <a:tcPr marL="68580" marR="68580" marT="34290" marB="34290" anchor="b"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pattFill prst="dkUpDiag">
                      <a:fgClr>
                        <a:srgbClr val="B2B2B2"/>
                      </a:fgClr>
                      <a:bgClr>
                        <a:srgbClr val="CCECFF"/>
                      </a:bgClr>
                    </a:patt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1200" b="0" i="0" u="none" strike="noStrike" cap="none" normalizeH="0" baseline="0" smtClean="0">
                        <a:ln>
                          <a:noFill/>
                        </a:ln>
                        <a:solidFill>
                          <a:srgbClr val="000000"/>
                        </a:solidFill>
                        <a:effectLst/>
                        <a:latin typeface="Arial" charset="0"/>
                      </a:endParaRPr>
                    </a:p>
                  </a:txBody>
                  <a:tcPr marL="68580" marR="68580" marT="34290" marB="34290" anchor="b"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pattFill prst="dkUpDiag">
                      <a:fgClr>
                        <a:srgbClr val="B2B2B2"/>
                      </a:fgClr>
                      <a:bgClr>
                        <a:srgbClr val="CCECFF"/>
                      </a:bgClr>
                    </a:pattFill>
                  </a:tcPr>
                </a:tc>
                <a:extLst>
                  <a:ext uri="{0D108BD9-81ED-4DB2-BD59-A6C34878D82A}">
                    <a16:rowId xmlns:a16="http://schemas.microsoft.com/office/drawing/2014/main" val="10001"/>
                  </a:ext>
                </a:extLst>
              </a:tr>
              <a:tr h="308372">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1200" b="0" i="0" u="none" strike="noStrike" cap="none" normalizeH="0" baseline="0" smtClean="0">
                        <a:ln>
                          <a:noFill/>
                        </a:ln>
                        <a:solidFill>
                          <a:srgbClr val="000000"/>
                        </a:solidFill>
                        <a:effectLst/>
                        <a:latin typeface="Arial" charset="0"/>
                      </a:endParaRPr>
                    </a:p>
                  </a:txBody>
                  <a:tcPr marL="68580" marR="68580" marT="34290" marB="34290" anchor="b"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pattFill prst="dkUpDiag">
                      <a:fgClr>
                        <a:srgbClr val="B2B2B2"/>
                      </a:fgClr>
                      <a:bgClr>
                        <a:srgbClr val="CCECFF"/>
                      </a:bgClr>
                    </a:patt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1200" b="0" i="0" u="none" strike="noStrike" cap="none" normalizeH="0" baseline="0" smtClean="0">
                        <a:ln>
                          <a:noFill/>
                        </a:ln>
                        <a:solidFill>
                          <a:srgbClr val="000000"/>
                        </a:solidFill>
                        <a:effectLst/>
                        <a:latin typeface="Arial" charset="0"/>
                      </a:endParaRPr>
                    </a:p>
                  </a:txBody>
                  <a:tcPr marL="68580" marR="68580" marT="34290" marB="34290" anchor="b"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pattFill prst="dkUpDiag">
                      <a:fgClr>
                        <a:srgbClr val="B2B2B2"/>
                      </a:fgClr>
                      <a:bgClr>
                        <a:srgbClr val="CCECFF"/>
                      </a:bgClr>
                    </a:patt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1200" b="0" i="0" u="none" strike="noStrike" cap="none" normalizeH="0" baseline="0" smtClean="0">
                        <a:ln>
                          <a:noFill/>
                        </a:ln>
                        <a:solidFill>
                          <a:srgbClr val="000000"/>
                        </a:solidFill>
                        <a:effectLst/>
                        <a:latin typeface="Arial" charset="0"/>
                      </a:endParaRPr>
                    </a:p>
                  </a:txBody>
                  <a:tcPr marL="68580" marR="68580" marT="34290" marB="34290" anchor="b"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pattFill prst="dkUpDiag">
                      <a:fgClr>
                        <a:srgbClr val="B2B2B2"/>
                      </a:fgClr>
                      <a:bgClr>
                        <a:srgbClr val="CCECFF"/>
                      </a:bgClr>
                    </a:patt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1200" b="0" i="0" u="none" strike="noStrike" cap="none" normalizeH="0" baseline="0" smtClean="0">
                        <a:ln>
                          <a:noFill/>
                        </a:ln>
                        <a:solidFill>
                          <a:srgbClr val="000000"/>
                        </a:solidFill>
                        <a:effectLst/>
                        <a:latin typeface="Arial" charset="0"/>
                      </a:endParaRPr>
                    </a:p>
                  </a:txBody>
                  <a:tcPr marL="68580" marR="68580" marT="34290" marB="34290" anchor="b"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pattFill prst="dkUpDiag">
                      <a:fgClr>
                        <a:srgbClr val="B2B2B2"/>
                      </a:fgClr>
                      <a:bgClr>
                        <a:srgbClr val="CCECFF"/>
                      </a:bgClr>
                    </a:patt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1200" b="0" i="0" u="none" strike="noStrike" cap="none" normalizeH="0" baseline="0" smtClean="0">
                        <a:ln>
                          <a:noFill/>
                        </a:ln>
                        <a:solidFill>
                          <a:srgbClr val="000000"/>
                        </a:solidFill>
                        <a:effectLst/>
                        <a:latin typeface="Arial" charset="0"/>
                      </a:endParaRPr>
                    </a:p>
                  </a:txBody>
                  <a:tcPr marL="68580" marR="68580" marT="34290" marB="34290" anchor="b"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pattFill prst="dkUpDiag">
                      <a:fgClr>
                        <a:srgbClr val="B2B2B2"/>
                      </a:fgClr>
                      <a:bgClr>
                        <a:srgbClr val="CCECFF"/>
                      </a:bgClr>
                    </a:patt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1200" b="0" i="0" u="none" strike="noStrike" cap="none" normalizeH="0" baseline="0" dirty="0" smtClean="0">
                        <a:ln>
                          <a:noFill/>
                        </a:ln>
                        <a:solidFill>
                          <a:srgbClr val="000000"/>
                        </a:solidFill>
                        <a:effectLst/>
                        <a:latin typeface="Arial" charset="0"/>
                      </a:endParaRPr>
                    </a:p>
                  </a:txBody>
                  <a:tcPr marL="68580" marR="68580" marT="34290" marB="34290" anchor="b"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pattFill prst="dkUpDiag">
                      <a:fgClr>
                        <a:srgbClr val="B2B2B2"/>
                      </a:fgClr>
                      <a:bgClr>
                        <a:srgbClr val="CCECFF"/>
                      </a:bgClr>
                    </a:patt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1200" b="0" i="0" u="none" strike="noStrike" cap="none" normalizeH="0" baseline="0" smtClean="0">
                        <a:ln>
                          <a:noFill/>
                        </a:ln>
                        <a:solidFill>
                          <a:srgbClr val="000000"/>
                        </a:solidFill>
                        <a:effectLst/>
                        <a:latin typeface="Arial" charset="0"/>
                      </a:endParaRPr>
                    </a:p>
                  </a:txBody>
                  <a:tcPr marL="68580" marR="68580" marT="34290" marB="34290" anchor="b"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pattFill prst="dkUpDiag">
                      <a:fgClr>
                        <a:srgbClr val="B2B2B2"/>
                      </a:fgClr>
                      <a:bgClr>
                        <a:srgbClr val="CCECFF"/>
                      </a:bgClr>
                    </a:patt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1200" b="0" i="0" u="none" strike="noStrike" cap="none" normalizeH="0" baseline="0" smtClean="0">
                        <a:ln>
                          <a:noFill/>
                        </a:ln>
                        <a:solidFill>
                          <a:srgbClr val="000000"/>
                        </a:solidFill>
                        <a:effectLst/>
                        <a:latin typeface="Arial" charset="0"/>
                      </a:endParaRPr>
                    </a:p>
                  </a:txBody>
                  <a:tcPr marL="68580" marR="68580" marT="34290" marB="34290" anchor="b"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pattFill prst="dkUpDiag">
                      <a:fgClr>
                        <a:srgbClr val="B2B2B2"/>
                      </a:fgClr>
                      <a:bgClr>
                        <a:srgbClr val="CCECFF"/>
                      </a:bgClr>
                    </a:patt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1200" b="0" i="0" u="none" strike="noStrike" cap="none" normalizeH="0" baseline="0" smtClean="0">
                        <a:ln>
                          <a:noFill/>
                        </a:ln>
                        <a:solidFill>
                          <a:srgbClr val="000000"/>
                        </a:solidFill>
                        <a:effectLst/>
                        <a:latin typeface="Arial" charset="0"/>
                      </a:endParaRPr>
                    </a:p>
                  </a:txBody>
                  <a:tcPr marL="68580" marR="68580" marT="34290" marB="34290" anchor="b"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pattFill prst="dkUpDiag">
                      <a:fgClr>
                        <a:srgbClr val="B2B2B2"/>
                      </a:fgClr>
                      <a:bgClr>
                        <a:srgbClr val="CCECFF"/>
                      </a:bgClr>
                    </a:patt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1200" b="0" i="0" u="none" strike="noStrike" cap="none" normalizeH="0" baseline="0" smtClean="0">
                        <a:ln>
                          <a:noFill/>
                        </a:ln>
                        <a:solidFill>
                          <a:srgbClr val="000000"/>
                        </a:solidFill>
                        <a:effectLst/>
                        <a:latin typeface="Arial" charset="0"/>
                      </a:endParaRPr>
                    </a:p>
                  </a:txBody>
                  <a:tcPr marL="68580" marR="68580" marT="34290" marB="34290" anchor="b"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pattFill prst="dkUpDiag">
                      <a:fgClr>
                        <a:srgbClr val="B2B2B2"/>
                      </a:fgClr>
                      <a:bgClr>
                        <a:srgbClr val="CCECFF"/>
                      </a:bgClr>
                    </a:patt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1200" b="0" i="0" u="none" strike="noStrike" cap="none" normalizeH="0" baseline="0" smtClean="0">
                        <a:ln>
                          <a:noFill/>
                        </a:ln>
                        <a:solidFill>
                          <a:srgbClr val="000000"/>
                        </a:solidFill>
                        <a:effectLst/>
                        <a:latin typeface="Arial" charset="0"/>
                      </a:endParaRPr>
                    </a:p>
                  </a:txBody>
                  <a:tcPr marL="68580" marR="68580" marT="34290" marB="34290" anchor="b"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pattFill prst="dkUpDiag">
                      <a:fgClr>
                        <a:srgbClr val="B2B2B2"/>
                      </a:fgClr>
                      <a:bgClr>
                        <a:srgbClr val="CCECFF"/>
                      </a:bgClr>
                    </a:patt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1200" b="0" i="0" u="none" strike="noStrike" cap="none" normalizeH="0" baseline="0" smtClean="0">
                        <a:ln>
                          <a:noFill/>
                        </a:ln>
                        <a:solidFill>
                          <a:srgbClr val="000000"/>
                        </a:solidFill>
                        <a:effectLst/>
                        <a:latin typeface="Arial" charset="0"/>
                      </a:endParaRPr>
                    </a:p>
                  </a:txBody>
                  <a:tcPr marL="68580" marR="68580" marT="34290" marB="34290" anchor="b"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pattFill prst="dkUpDiag">
                      <a:fgClr>
                        <a:srgbClr val="B2B2B2"/>
                      </a:fgClr>
                      <a:bgClr>
                        <a:srgbClr val="CCECFF"/>
                      </a:bgClr>
                    </a:patt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1200" b="0" i="0" u="none" strike="noStrike" cap="none" normalizeH="0" baseline="0" smtClean="0">
                        <a:ln>
                          <a:noFill/>
                        </a:ln>
                        <a:solidFill>
                          <a:srgbClr val="000000"/>
                        </a:solidFill>
                        <a:effectLst/>
                        <a:latin typeface="Arial" charset="0"/>
                      </a:endParaRPr>
                    </a:p>
                  </a:txBody>
                  <a:tcPr marL="68580" marR="68580" marT="34290" marB="34290" anchor="b"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pattFill prst="dkUpDiag">
                      <a:fgClr>
                        <a:srgbClr val="B2B2B2"/>
                      </a:fgClr>
                      <a:bgClr>
                        <a:srgbClr val="CCECFF"/>
                      </a:bgClr>
                    </a:patt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1200" b="0" i="0" u="none" strike="noStrike" cap="none" normalizeH="0" baseline="0" smtClean="0">
                        <a:ln>
                          <a:noFill/>
                        </a:ln>
                        <a:solidFill>
                          <a:srgbClr val="000000"/>
                        </a:solidFill>
                        <a:effectLst/>
                        <a:latin typeface="Arial" charset="0"/>
                      </a:endParaRPr>
                    </a:p>
                  </a:txBody>
                  <a:tcPr marL="68580" marR="68580" marT="34290" marB="34290" anchor="b"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pattFill prst="dkUpDiag">
                      <a:fgClr>
                        <a:srgbClr val="B2B2B2"/>
                      </a:fgClr>
                      <a:bgClr>
                        <a:srgbClr val="CCECFF"/>
                      </a:bgClr>
                    </a:patt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1200" b="0" i="0" u="none" strike="noStrike" cap="none" normalizeH="0" baseline="0" smtClean="0">
                        <a:ln>
                          <a:noFill/>
                        </a:ln>
                        <a:solidFill>
                          <a:srgbClr val="000000"/>
                        </a:solidFill>
                        <a:effectLst/>
                        <a:latin typeface="Arial" charset="0"/>
                      </a:endParaRPr>
                    </a:p>
                  </a:txBody>
                  <a:tcPr marL="68580" marR="68580" marT="34290" marB="34290" anchor="b"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pattFill prst="dkUpDiag">
                      <a:fgClr>
                        <a:srgbClr val="B2B2B2"/>
                      </a:fgClr>
                      <a:bgClr>
                        <a:srgbClr val="CCECFF"/>
                      </a:bgClr>
                    </a:pattFill>
                  </a:tcPr>
                </a:tc>
                <a:tc gridSpan="3">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200" b="0" i="0" u="none" strike="noStrike" cap="none" normalizeH="0" baseline="0" smtClean="0">
                          <a:ln>
                            <a:noFill/>
                          </a:ln>
                          <a:solidFill>
                            <a:srgbClr val="000000"/>
                          </a:solidFill>
                          <a:effectLst/>
                          <a:latin typeface="Arial" charset="0"/>
                        </a:rPr>
                        <a:t>0 or exception #</a:t>
                      </a:r>
                    </a:p>
                  </a:txBody>
                  <a:tcPr marL="68580" marR="68580" marT="34290" marB="3429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2"/>
                  </a:ext>
                </a:extLst>
              </a:tr>
              <a:tr h="308372">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1200" b="0" i="0" u="none" strike="noStrike" cap="none" normalizeH="0" baseline="0" smtClean="0">
                        <a:ln>
                          <a:noFill/>
                        </a:ln>
                        <a:solidFill>
                          <a:srgbClr val="000000"/>
                        </a:solidFill>
                        <a:effectLst/>
                        <a:latin typeface="Arial" charset="0"/>
                      </a:endParaRPr>
                    </a:p>
                  </a:txBody>
                  <a:tcPr marL="68580" marR="68580" marT="34290" marB="34290" anchor="b"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pattFill prst="dkUpDiag">
                      <a:fgClr>
                        <a:srgbClr val="B2B2B2"/>
                      </a:fgClr>
                      <a:bgClr>
                        <a:srgbClr val="CCECFF"/>
                      </a:bgClr>
                    </a:patt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1200" b="0" i="0" u="none" strike="noStrike" cap="none" normalizeH="0" baseline="0" smtClean="0">
                        <a:ln>
                          <a:noFill/>
                        </a:ln>
                        <a:solidFill>
                          <a:srgbClr val="000000"/>
                        </a:solidFill>
                        <a:effectLst/>
                        <a:latin typeface="Arial" charset="0"/>
                      </a:endParaRPr>
                    </a:p>
                  </a:txBody>
                  <a:tcPr marL="68580" marR="68580" marT="34290" marB="34290" anchor="b"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pattFill prst="dkUpDiag">
                      <a:fgClr>
                        <a:srgbClr val="B2B2B2"/>
                      </a:fgClr>
                      <a:bgClr>
                        <a:srgbClr val="CCECFF"/>
                      </a:bgClr>
                    </a:patt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1200" b="0" i="0" u="none" strike="noStrike" cap="none" normalizeH="0" baseline="0" smtClean="0">
                        <a:ln>
                          <a:noFill/>
                        </a:ln>
                        <a:solidFill>
                          <a:srgbClr val="000000"/>
                        </a:solidFill>
                        <a:effectLst/>
                        <a:latin typeface="Arial" charset="0"/>
                      </a:endParaRPr>
                    </a:p>
                  </a:txBody>
                  <a:tcPr marL="68580" marR="68580" marT="34290" marB="34290" anchor="b"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pattFill prst="dkUpDiag">
                      <a:fgClr>
                        <a:srgbClr val="B2B2B2"/>
                      </a:fgClr>
                      <a:bgClr>
                        <a:srgbClr val="CCECFF"/>
                      </a:bgClr>
                    </a:patt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1200" b="0" i="0" u="none" strike="noStrike" cap="none" normalizeH="0" baseline="0" smtClean="0">
                        <a:ln>
                          <a:noFill/>
                        </a:ln>
                        <a:solidFill>
                          <a:srgbClr val="000000"/>
                        </a:solidFill>
                        <a:effectLst/>
                        <a:latin typeface="Arial" charset="0"/>
                      </a:endParaRPr>
                    </a:p>
                  </a:txBody>
                  <a:tcPr marL="68580" marR="68580" marT="34290" marB="34290" anchor="b"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pattFill prst="dkUpDiag">
                      <a:fgClr>
                        <a:srgbClr val="B2B2B2"/>
                      </a:fgClr>
                      <a:bgClr>
                        <a:srgbClr val="CCECFF"/>
                      </a:bgClr>
                    </a:patt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1200" b="0" i="0" u="none" strike="noStrike" cap="none" normalizeH="0" baseline="0" smtClean="0">
                        <a:ln>
                          <a:noFill/>
                        </a:ln>
                        <a:solidFill>
                          <a:srgbClr val="000000"/>
                        </a:solidFill>
                        <a:effectLst/>
                        <a:latin typeface="Arial" charset="0"/>
                      </a:endParaRPr>
                    </a:p>
                  </a:txBody>
                  <a:tcPr marL="68580" marR="68580" marT="34290" marB="34290" anchor="b"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pattFill prst="dkUpDiag">
                      <a:fgClr>
                        <a:srgbClr val="B2B2B2"/>
                      </a:fgClr>
                      <a:bgClr>
                        <a:srgbClr val="CCECFF"/>
                      </a:bgClr>
                    </a:pattFill>
                  </a:tcPr>
                </a:tc>
                <a:tc gridSpan="2">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100" b="0" i="0" u="none" strike="noStrike" cap="none" normalizeH="0" baseline="0" smtClean="0">
                          <a:ln>
                            <a:noFill/>
                          </a:ln>
                          <a:solidFill>
                            <a:srgbClr val="000000"/>
                          </a:solidFill>
                          <a:effectLst/>
                          <a:latin typeface="Arial" charset="0"/>
                        </a:rPr>
                        <a:t>ICI/IT</a:t>
                      </a:r>
                    </a:p>
                  </a:txBody>
                  <a:tcPr marL="68580" marR="68580" marT="34290" marB="3429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hMerge="1">
                  <a:txBody>
                    <a:bodyPr/>
                    <a:lstStyle/>
                    <a:p>
                      <a:endParaRPr lang="en-US"/>
                    </a:p>
                  </a:txBody>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200" b="0" i="0" u="none" strike="noStrike" cap="none" normalizeH="0" baseline="0" smtClean="0">
                          <a:ln>
                            <a:noFill/>
                          </a:ln>
                          <a:solidFill>
                            <a:srgbClr val="000000"/>
                          </a:solidFill>
                          <a:effectLst/>
                          <a:latin typeface="Arial" charset="0"/>
                        </a:rPr>
                        <a:t>T</a:t>
                      </a:r>
                    </a:p>
                  </a:txBody>
                  <a:tcPr marL="68580" marR="68580" marT="34290" marB="3429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1200" b="0" i="0" u="none" strike="noStrike" cap="none" normalizeH="0" baseline="0" smtClean="0">
                        <a:ln>
                          <a:noFill/>
                        </a:ln>
                        <a:solidFill>
                          <a:srgbClr val="000000"/>
                        </a:solidFill>
                        <a:effectLst/>
                        <a:latin typeface="Arial" charset="0"/>
                      </a:endParaRPr>
                    </a:p>
                  </a:txBody>
                  <a:tcPr marL="68580" marR="68580" marT="34290" marB="34290" anchor="b"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pattFill prst="dkUpDiag">
                      <a:fgClr>
                        <a:srgbClr val="B2B2B2"/>
                      </a:fgClr>
                      <a:bgClr>
                        <a:srgbClr val="CCECFF"/>
                      </a:bgClr>
                    </a:patt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1200" b="0" i="0" u="none" strike="noStrike" cap="none" normalizeH="0" baseline="0" smtClean="0">
                        <a:ln>
                          <a:noFill/>
                        </a:ln>
                        <a:solidFill>
                          <a:srgbClr val="000000"/>
                        </a:solidFill>
                        <a:effectLst/>
                        <a:latin typeface="Arial" charset="0"/>
                      </a:endParaRPr>
                    </a:p>
                  </a:txBody>
                  <a:tcPr marL="68580" marR="68580" marT="34290" marB="34290" anchor="b"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pattFill prst="dkUpDiag">
                      <a:fgClr>
                        <a:srgbClr val="B2B2B2"/>
                      </a:fgClr>
                      <a:bgClr>
                        <a:srgbClr val="CCECFF"/>
                      </a:bgClr>
                    </a:patt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1200" b="0" i="0" u="none" strike="noStrike" cap="none" normalizeH="0" baseline="0" smtClean="0">
                        <a:ln>
                          <a:noFill/>
                        </a:ln>
                        <a:solidFill>
                          <a:srgbClr val="000000"/>
                        </a:solidFill>
                        <a:effectLst/>
                        <a:latin typeface="Arial" charset="0"/>
                      </a:endParaRPr>
                    </a:p>
                  </a:txBody>
                  <a:tcPr marL="68580" marR="68580" marT="34290" marB="34290" anchor="b"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pattFill prst="dkUpDiag">
                      <a:fgClr>
                        <a:srgbClr val="B2B2B2"/>
                      </a:fgClr>
                      <a:bgClr>
                        <a:srgbClr val="CCECFF"/>
                      </a:bgClr>
                    </a:pattFill>
                  </a:tcPr>
                </a:tc>
                <a:tc gridSpan="3">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200" b="0" i="0" u="none" strike="noStrike" cap="none" normalizeH="0" baseline="0" smtClean="0">
                          <a:ln>
                            <a:noFill/>
                          </a:ln>
                          <a:solidFill>
                            <a:srgbClr val="000000"/>
                          </a:solidFill>
                          <a:effectLst/>
                          <a:latin typeface="Arial" charset="0"/>
                        </a:rPr>
                        <a:t>ICI/IT</a:t>
                      </a:r>
                    </a:p>
                  </a:txBody>
                  <a:tcPr marL="68580" marR="68580" marT="34290" marB="3429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hMerge="1">
                  <a:txBody>
                    <a:bodyPr/>
                    <a:lstStyle/>
                    <a:p>
                      <a:endParaRPr lang="en-US"/>
                    </a:p>
                  </a:txBody>
                  <a:tcPr/>
                </a:tc>
                <a:tc hMerge="1">
                  <a:txBody>
                    <a:bodyPr/>
                    <a:lstStyle/>
                    <a:p>
                      <a:endParaRPr lang="en-US"/>
                    </a:p>
                  </a:txBody>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1200" b="0" i="0" u="none" strike="noStrike" cap="none" normalizeH="0" baseline="0" smtClean="0">
                        <a:ln>
                          <a:noFill/>
                        </a:ln>
                        <a:solidFill>
                          <a:srgbClr val="000000"/>
                        </a:solidFill>
                        <a:effectLst/>
                        <a:latin typeface="Arial" charset="0"/>
                      </a:endParaRPr>
                    </a:p>
                  </a:txBody>
                  <a:tcPr marL="68580" marR="68580" marT="34290" marB="34290" anchor="b"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pattFill prst="dkUpDiag">
                      <a:fgClr>
                        <a:srgbClr val="B2B2B2"/>
                      </a:fgClr>
                      <a:bgClr>
                        <a:srgbClr val="CCECFF"/>
                      </a:bgClr>
                    </a:patt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1200" b="0" i="0" u="none" strike="noStrike" cap="none" normalizeH="0" baseline="0" smtClean="0">
                        <a:ln>
                          <a:noFill/>
                        </a:ln>
                        <a:solidFill>
                          <a:srgbClr val="000000"/>
                        </a:solidFill>
                        <a:effectLst/>
                        <a:latin typeface="Arial" charset="0"/>
                      </a:endParaRPr>
                    </a:p>
                  </a:txBody>
                  <a:tcPr marL="68580" marR="68580" marT="34290" marB="34290" anchor="b"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pattFill prst="dkUpDiag">
                      <a:fgClr>
                        <a:srgbClr val="B2B2B2"/>
                      </a:fgClr>
                      <a:bgClr>
                        <a:srgbClr val="CCECFF"/>
                      </a:bgClr>
                    </a:patt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1200" b="0" i="0" u="none" strike="noStrike" cap="none" normalizeH="0" baseline="0" smtClean="0">
                        <a:ln>
                          <a:noFill/>
                        </a:ln>
                        <a:solidFill>
                          <a:srgbClr val="000000"/>
                        </a:solidFill>
                        <a:effectLst/>
                        <a:latin typeface="Arial" charset="0"/>
                      </a:endParaRPr>
                    </a:p>
                  </a:txBody>
                  <a:tcPr marL="68580" marR="68580" marT="34290" marB="34290" anchor="b"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pattFill prst="dkUpDiag">
                      <a:fgClr>
                        <a:srgbClr val="B2B2B2"/>
                      </a:fgClr>
                      <a:bgClr>
                        <a:srgbClr val="CCECFF"/>
                      </a:bgClr>
                    </a:patt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1200" b="0" i="0" u="none" strike="noStrike" cap="none" normalizeH="0" baseline="0" dirty="0" smtClean="0">
                        <a:ln>
                          <a:noFill/>
                        </a:ln>
                        <a:solidFill>
                          <a:srgbClr val="000000"/>
                        </a:solidFill>
                        <a:effectLst/>
                        <a:latin typeface="Arial" charset="0"/>
                      </a:endParaRPr>
                    </a:p>
                  </a:txBody>
                  <a:tcPr marL="68580" marR="68580" marT="34290" marB="34290" anchor="b"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pattFill prst="dkUpDiag">
                      <a:fgClr>
                        <a:srgbClr val="B2B2B2"/>
                      </a:fgClr>
                      <a:bgClr>
                        <a:srgbClr val="CCECFF"/>
                      </a:bgClr>
                    </a:pattFill>
                  </a:tcPr>
                </a:tc>
                <a:extLst>
                  <a:ext uri="{0D108BD9-81ED-4DB2-BD59-A6C34878D82A}">
                    <a16:rowId xmlns:a16="http://schemas.microsoft.com/office/drawing/2014/main" val="10003"/>
                  </a:ext>
                </a:extLst>
              </a:tr>
            </a:tbl>
          </a:graphicData>
        </a:graphic>
      </p:graphicFrame>
      <p:sp>
        <p:nvSpPr>
          <p:cNvPr id="19" name="Text Box 1574"/>
          <p:cNvSpPr txBox="1">
            <a:spLocks noChangeArrowheads="1"/>
          </p:cNvSpPr>
          <p:nvPr/>
        </p:nvSpPr>
        <p:spPr bwMode="auto">
          <a:xfrm>
            <a:off x="1116331" y="3716977"/>
            <a:ext cx="745331" cy="9694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b="1">
                <a:solidFill>
                  <a:schemeClr val="bg1"/>
                </a:solidFill>
                <a:latin typeface="Tahoma" pitchFamily="34" charset="0"/>
              </a:defRPr>
            </a:lvl1pPr>
            <a:lvl2pPr marL="742950" indent="-285750">
              <a:defRPr sz="2000" b="1">
                <a:solidFill>
                  <a:schemeClr val="bg1"/>
                </a:solidFill>
                <a:latin typeface="Tahoma" pitchFamily="34" charset="0"/>
              </a:defRPr>
            </a:lvl2pPr>
            <a:lvl3pPr marL="1143000" indent="-228600">
              <a:defRPr sz="2000" b="1">
                <a:solidFill>
                  <a:schemeClr val="bg1"/>
                </a:solidFill>
                <a:latin typeface="Tahoma" pitchFamily="34" charset="0"/>
              </a:defRPr>
            </a:lvl3pPr>
            <a:lvl4pPr marL="1600200" indent="-228600">
              <a:defRPr sz="2000" b="1">
                <a:solidFill>
                  <a:schemeClr val="bg1"/>
                </a:solidFill>
                <a:latin typeface="Tahoma" pitchFamily="34" charset="0"/>
              </a:defRPr>
            </a:lvl4pPr>
            <a:lvl5pPr marL="2057400" indent="-228600">
              <a:defRPr sz="2000" b="1">
                <a:solidFill>
                  <a:schemeClr val="bg1"/>
                </a:solidFill>
                <a:latin typeface="Tahoma" pitchFamily="34" charset="0"/>
              </a:defRPr>
            </a:lvl5pPr>
            <a:lvl6pPr marL="2514600" indent="-228600" eaLnBrk="0" fontAlgn="base" hangingPunct="0">
              <a:spcBef>
                <a:spcPct val="0"/>
              </a:spcBef>
              <a:spcAft>
                <a:spcPct val="0"/>
              </a:spcAft>
              <a:defRPr sz="2000" b="1">
                <a:solidFill>
                  <a:schemeClr val="bg1"/>
                </a:solidFill>
                <a:latin typeface="Tahoma" pitchFamily="34" charset="0"/>
              </a:defRPr>
            </a:lvl6pPr>
            <a:lvl7pPr marL="2971800" indent="-228600" eaLnBrk="0" fontAlgn="base" hangingPunct="0">
              <a:spcBef>
                <a:spcPct val="0"/>
              </a:spcBef>
              <a:spcAft>
                <a:spcPct val="0"/>
              </a:spcAft>
              <a:defRPr sz="2000" b="1">
                <a:solidFill>
                  <a:schemeClr val="bg1"/>
                </a:solidFill>
                <a:latin typeface="Tahoma" pitchFamily="34" charset="0"/>
              </a:defRPr>
            </a:lvl7pPr>
            <a:lvl8pPr marL="3429000" indent="-228600" eaLnBrk="0" fontAlgn="base" hangingPunct="0">
              <a:spcBef>
                <a:spcPct val="0"/>
              </a:spcBef>
              <a:spcAft>
                <a:spcPct val="0"/>
              </a:spcAft>
              <a:defRPr sz="2000" b="1">
                <a:solidFill>
                  <a:schemeClr val="bg1"/>
                </a:solidFill>
                <a:latin typeface="Tahoma" pitchFamily="34" charset="0"/>
              </a:defRPr>
            </a:lvl8pPr>
            <a:lvl9pPr marL="3886200" indent="-228600" eaLnBrk="0" fontAlgn="base" hangingPunct="0">
              <a:spcBef>
                <a:spcPct val="0"/>
              </a:spcBef>
              <a:spcAft>
                <a:spcPct val="0"/>
              </a:spcAft>
              <a:defRPr sz="2000" b="1">
                <a:solidFill>
                  <a:schemeClr val="bg1"/>
                </a:solidFill>
                <a:latin typeface="Tahoma" pitchFamily="34" charset="0"/>
              </a:defRPr>
            </a:lvl9pPr>
          </a:lstStyle>
          <a:p>
            <a:pPr defTabSz="685800" eaLnBrk="0" fontAlgn="base" hangingPunct="0">
              <a:spcBef>
                <a:spcPct val="50000"/>
              </a:spcBef>
              <a:spcAft>
                <a:spcPct val="0"/>
              </a:spcAft>
              <a:defRPr/>
            </a:pPr>
            <a:r>
              <a:rPr lang="en-US" sz="1500" kern="0" dirty="0">
                <a:solidFill>
                  <a:srgbClr val="000000"/>
                </a:solidFill>
              </a:rPr>
              <a:t>APSR</a:t>
            </a:r>
          </a:p>
          <a:p>
            <a:pPr defTabSz="685800" eaLnBrk="0" fontAlgn="base" hangingPunct="0">
              <a:spcBef>
                <a:spcPct val="40000"/>
              </a:spcBef>
              <a:spcAft>
                <a:spcPct val="0"/>
              </a:spcAft>
              <a:defRPr/>
            </a:pPr>
            <a:r>
              <a:rPr lang="en-US" sz="1500" kern="0" dirty="0">
                <a:solidFill>
                  <a:srgbClr val="000000"/>
                </a:solidFill>
              </a:rPr>
              <a:t>IPSR</a:t>
            </a:r>
          </a:p>
          <a:p>
            <a:pPr defTabSz="685800" eaLnBrk="0" fontAlgn="base" hangingPunct="0">
              <a:spcBef>
                <a:spcPct val="40000"/>
              </a:spcBef>
              <a:spcAft>
                <a:spcPct val="0"/>
              </a:spcAft>
              <a:defRPr/>
            </a:pPr>
            <a:r>
              <a:rPr lang="en-US" sz="1500" kern="0" dirty="0">
                <a:solidFill>
                  <a:srgbClr val="000000"/>
                </a:solidFill>
              </a:rPr>
              <a:t>EPSR</a:t>
            </a:r>
          </a:p>
        </p:txBody>
      </p:sp>
      <p:sp>
        <p:nvSpPr>
          <p:cNvPr id="21" name="Rectangle 3"/>
          <p:cNvSpPr txBox="1">
            <a:spLocks noChangeArrowheads="1"/>
          </p:cNvSpPr>
          <p:nvPr/>
        </p:nvSpPr>
        <p:spPr>
          <a:xfrm>
            <a:off x="210625" y="1707742"/>
            <a:ext cx="7923725" cy="4133849"/>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57175" indent="-257175" defTabSz="342900"/>
            <a:r>
              <a:rPr lang="en-US" sz="1800" dirty="0">
                <a:solidFill>
                  <a:prstClr val="black"/>
                </a:solidFill>
                <a:latin typeface="Calibri"/>
              </a:rPr>
              <a:t>A 32-bit PSR (Program Status </a:t>
            </a:r>
            <a:r>
              <a:rPr lang="en-US" altLang="zh-CN" sz="1800" dirty="0">
                <a:solidFill>
                  <a:prstClr val="black"/>
                </a:solidFill>
                <a:latin typeface="Calibri"/>
                <a:ea typeface="宋体" panose="02010600030101010101" pitchFamily="2" charset="-122"/>
              </a:rPr>
              <a:t>R</a:t>
            </a:r>
            <a:r>
              <a:rPr lang="en-US" sz="1800" dirty="0">
                <a:solidFill>
                  <a:prstClr val="black"/>
                </a:solidFill>
                <a:latin typeface="Calibri"/>
              </a:rPr>
              <a:t>egister) stores a collection of 1-bit status flags and other information</a:t>
            </a:r>
            <a:r>
              <a:rPr lang="en-US" altLang="zh-CN" sz="1800" dirty="0">
                <a:solidFill>
                  <a:prstClr val="black"/>
                </a:solidFill>
                <a:latin typeface="Calibri"/>
                <a:ea typeface="宋体" panose="02010600030101010101" pitchFamily="2" charset="-122"/>
              </a:rPr>
              <a:t>,</a:t>
            </a:r>
            <a:r>
              <a:rPr lang="zh-CN" altLang="en-US" sz="1800" dirty="0">
                <a:solidFill>
                  <a:prstClr val="black"/>
                </a:solidFill>
                <a:latin typeface="Calibri"/>
                <a:ea typeface="宋体" panose="02010600030101010101" pitchFamily="2" charset="-122"/>
              </a:rPr>
              <a:t> </a:t>
            </a:r>
            <a:r>
              <a:rPr lang="en-US" sz="1800" dirty="0">
                <a:solidFill>
                  <a:prstClr val="black"/>
                </a:solidFill>
                <a:latin typeface="Calibri"/>
              </a:rPr>
              <a:t>divided into three bit fields:</a:t>
            </a:r>
          </a:p>
          <a:p>
            <a:pPr marL="557213" lvl="1" indent="-214313" defTabSz="342900"/>
            <a:r>
              <a:rPr lang="en-US" sz="1800" dirty="0">
                <a:solidFill>
                  <a:prstClr val="black"/>
                </a:solidFill>
                <a:latin typeface="Calibri"/>
              </a:rPr>
              <a:t>APSR (Application Program Status Register), IPSR </a:t>
            </a:r>
            <a:r>
              <a:rPr lang="en-US" altLang="zh-CN" sz="1800" dirty="0">
                <a:solidFill>
                  <a:prstClr val="black"/>
                </a:solidFill>
                <a:latin typeface="Calibri"/>
                <a:ea typeface="宋体" panose="02010600030101010101" pitchFamily="2" charset="-122"/>
              </a:rPr>
              <a:t>(</a:t>
            </a:r>
            <a:r>
              <a:rPr lang="en-US" sz="1800" dirty="0">
                <a:solidFill>
                  <a:prstClr val="black"/>
                </a:solidFill>
                <a:latin typeface="Calibri"/>
              </a:rPr>
              <a:t>Interrupt Program Status Register), and  EPSR (Execution Program Status Register).</a:t>
            </a:r>
          </a:p>
          <a:p>
            <a:pPr marL="557213" lvl="1" indent="-214313" defTabSz="342900"/>
            <a:r>
              <a:rPr lang="en-US" sz="1800" dirty="0">
                <a:solidFill>
                  <a:prstClr val="black"/>
                </a:solidFill>
                <a:latin typeface="Calibri"/>
              </a:rPr>
              <a:t>PSR = APSR | IPSR | EPSR (“|” stands for bitwise OR)</a:t>
            </a:r>
          </a:p>
          <a:p>
            <a:pPr marL="557213" lvl="1" indent="-214313" defTabSz="342900"/>
            <a:endParaRPr lang="en-US" sz="1800" dirty="0">
              <a:solidFill>
                <a:prstClr val="black"/>
              </a:solidFill>
              <a:latin typeface="Calibri"/>
            </a:endParaRPr>
          </a:p>
          <a:p>
            <a:pPr marL="557213" lvl="1" indent="-214313" defTabSz="342900"/>
            <a:endParaRPr lang="en-US" sz="1800" dirty="0">
              <a:solidFill>
                <a:prstClr val="black"/>
              </a:solidFill>
              <a:latin typeface="Calibri"/>
            </a:endParaRPr>
          </a:p>
          <a:p>
            <a:pPr marL="557213" lvl="1" indent="-214313" defTabSz="342900"/>
            <a:endParaRPr lang="en-US" sz="1800" dirty="0">
              <a:solidFill>
                <a:prstClr val="black"/>
              </a:solidFill>
              <a:latin typeface="Calibri"/>
            </a:endParaRPr>
          </a:p>
          <a:p>
            <a:pPr marL="557213" lvl="1" indent="-214313" defTabSz="342900"/>
            <a:endParaRPr lang="en-US" sz="1800" dirty="0">
              <a:solidFill>
                <a:prstClr val="black"/>
              </a:solidFill>
              <a:latin typeface="Calibri"/>
            </a:endParaRPr>
          </a:p>
          <a:p>
            <a:pPr marL="557213" lvl="1" indent="-214313" defTabSz="342900"/>
            <a:endParaRPr lang="en-US" sz="1800" dirty="0">
              <a:solidFill>
                <a:prstClr val="black"/>
              </a:solidFill>
              <a:latin typeface="Calibri"/>
            </a:endParaRPr>
          </a:p>
          <a:p>
            <a:pPr marL="557213" lvl="1" indent="-214313" defTabSz="342900"/>
            <a:r>
              <a:rPr lang="en-US" sz="1800" dirty="0">
                <a:solidFill>
                  <a:prstClr val="black"/>
                </a:solidFill>
                <a:latin typeface="Calibri"/>
              </a:rPr>
              <a:t>CPSR (Current Program Status Register) holds PSR of the current instruction being </a:t>
            </a:r>
            <a:r>
              <a:rPr lang="en-US" sz="1800" dirty="0" smtClean="0">
                <a:solidFill>
                  <a:prstClr val="black"/>
                </a:solidFill>
                <a:latin typeface="Calibri"/>
              </a:rPr>
              <a:t>executed</a:t>
            </a:r>
          </a:p>
          <a:p>
            <a:pPr marL="557213" lvl="1" indent="-214313" defTabSz="342900"/>
            <a:r>
              <a:rPr lang="en-US" altLang="zh-CN" sz="1800" dirty="0" smtClean="0">
                <a:solidFill>
                  <a:prstClr val="black"/>
                </a:solidFill>
                <a:latin typeface="Calibri"/>
              </a:rPr>
              <a:t>(Exception number == interrupt number in this context)</a:t>
            </a:r>
            <a:endParaRPr lang="en-US" sz="1800" dirty="0">
              <a:solidFill>
                <a:prstClr val="black"/>
              </a:solidFill>
              <a:latin typeface="Calibri"/>
            </a:endParaRPr>
          </a:p>
        </p:txBody>
      </p:sp>
      <p:sp>
        <p:nvSpPr>
          <p:cNvPr id="3" name="Rectangle 2"/>
          <p:cNvSpPr/>
          <p:nvPr/>
        </p:nvSpPr>
        <p:spPr>
          <a:xfrm>
            <a:off x="1722863" y="3716977"/>
            <a:ext cx="996920" cy="350478"/>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defTabSz="342900"/>
            <a:endParaRPr lang="en-US" sz="1350">
              <a:solidFill>
                <a:prstClr val="black"/>
              </a:solidFill>
              <a:latin typeface="Calibri"/>
            </a:endParaRPr>
          </a:p>
        </p:txBody>
      </p:sp>
      <p:sp>
        <p:nvSpPr>
          <p:cNvPr id="8" name="Horizontal Scroll 7"/>
          <p:cNvSpPr/>
          <p:nvPr/>
        </p:nvSpPr>
        <p:spPr>
          <a:xfrm>
            <a:off x="62123" y="178297"/>
            <a:ext cx="1265712" cy="762000"/>
          </a:xfrm>
          <a:prstGeom prst="horizontalScroll">
            <a:avLst/>
          </a:prstGeom>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ln w="9525" cap="flat" cmpd="sng" algn="ctr">
            <a:solidFill>
              <a:srgbClr val="4F81BD">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smtClean="0">
                <a:ln>
                  <a:noFill/>
                </a:ln>
                <a:solidFill>
                  <a:prstClr val="black"/>
                </a:solidFill>
                <a:effectLst/>
                <a:uLnTx/>
                <a:uFillTx/>
                <a:latin typeface="Calibri"/>
                <a:ea typeface="+mn-ea"/>
                <a:cs typeface="+mn-cs"/>
              </a:rPr>
              <a:t>Review</a:t>
            </a:r>
          </a:p>
        </p:txBody>
      </p:sp>
    </p:spTree>
    <p:extLst>
      <p:ext uri="{BB962C8B-B14F-4D97-AF65-F5344CB8AC3E}">
        <p14:creationId xmlns:p14="http://schemas.microsoft.com/office/powerpoint/2010/main" val="257164491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Interrupt Number in CMSIS </a:t>
            </a:r>
            <a:r>
              <a:rPr lang="en-US" i="1" dirty="0"/>
              <a:t>vs</a:t>
            </a:r>
            <a:r>
              <a:rPr lang="en-US" dirty="0"/>
              <a:t> in PSR</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41</a:t>
            </a:fld>
            <a:endParaRPr kumimoji="0" lang="en-US" dirty="0"/>
          </a:p>
        </p:txBody>
      </p:sp>
      <p:sp>
        <p:nvSpPr>
          <p:cNvPr id="4" name="Content Placeholder 3"/>
          <p:cNvSpPr>
            <a:spLocks noGrp="1"/>
          </p:cNvSpPr>
          <p:nvPr>
            <p:ph sz="quarter" idx="1"/>
          </p:nvPr>
        </p:nvSpPr>
        <p:spPr>
          <a:xfrm>
            <a:off x="457200" y="1091053"/>
            <a:ext cx="8229600" cy="2239688"/>
          </a:xfrm>
        </p:spPr>
        <p:txBody>
          <a:bodyPr>
            <a:normAutofit lnSpcReduction="10000"/>
          </a:bodyPr>
          <a:lstStyle/>
          <a:p>
            <a:r>
              <a:rPr lang="en-US" sz="2000" dirty="0" smtClean="0"/>
              <a:t>Cortex-M supports up to </a:t>
            </a:r>
            <a:r>
              <a:rPr lang="en-US" sz="2000" dirty="0" smtClean="0">
                <a:latin typeface="Consolas" panose="020B0609020204030204" pitchFamily="49" charset="0"/>
                <a:cs typeface="Consolas" panose="020B0609020204030204" pitchFamily="49" charset="0"/>
              </a:rPr>
              <a:t>256</a:t>
            </a:r>
            <a:r>
              <a:rPr lang="en-US" sz="2000" dirty="0"/>
              <a:t> interrupts. </a:t>
            </a:r>
            <a:endParaRPr lang="en-US" sz="2000" dirty="0" smtClean="0"/>
          </a:p>
          <a:p>
            <a:pPr lvl="1"/>
            <a:r>
              <a:rPr lang="it-IT" sz="1800" dirty="0" smtClean="0"/>
              <a:t>Interrupt numbers -16 to -1 denote system exceptions, as defined by </a:t>
            </a:r>
            <a:r>
              <a:rPr lang="en-US" sz="1700" dirty="0"/>
              <a:t>ARM </a:t>
            </a:r>
            <a:r>
              <a:rPr lang="it-IT" sz="1800" dirty="0"/>
              <a:t>CMSIS (Cortex Microcontroller Software Interface Standard</a:t>
            </a:r>
            <a:r>
              <a:rPr lang="it-IT" sz="1800" dirty="0" smtClean="0"/>
              <a:t>); </a:t>
            </a:r>
          </a:p>
          <a:p>
            <a:pPr lvl="1"/>
            <a:r>
              <a:rPr lang="it-IT" sz="1800" dirty="0"/>
              <a:t>Interrupt numbers </a:t>
            </a:r>
            <a:r>
              <a:rPr lang="it-IT" sz="1800" dirty="0" smtClean="0"/>
              <a:t>0-239 denote peripheral interrupts, </a:t>
            </a:r>
            <a:r>
              <a:rPr lang="en-US" sz="1700" dirty="0"/>
              <a:t>as </a:t>
            </a:r>
            <a:r>
              <a:rPr lang="en-US" sz="1800" dirty="0"/>
              <a:t>defined by </a:t>
            </a:r>
            <a:r>
              <a:rPr lang="en-US" sz="1700" dirty="0"/>
              <a:t>ARM </a:t>
            </a:r>
            <a:r>
              <a:rPr lang="it-IT" sz="1800" dirty="0"/>
              <a:t>CMSIS </a:t>
            </a:r>
            <a:r>
              <a:rPr lang="it-IT" sz="1800" dirty="0" smtClean="0"/>
              <a:t>or </a:t>
            </a:r>
            <a:r>
              <a:rPr lang="en-US" sz="1800" dirty="0" smtClean="0"/>
              <a:t>chip </a:t>
            </a:r>
            <a:r>
              <a:rPr lang="en-US" sz="1800" dirty="0"/>
              <a:t>manufacturers</a:t>
            </a:r>
          </a:p>
          <a:p>
            <a:r>
              <a:rPr lang="en-US" sz="2000" dirty="0" smtClean="0"/>
              <a:t>Interrupt </a:t>
            </a:r>
            <a:r>
              <a:rPr lang="en-US" sz="2000" dirty="0"/>
              <a:t>Number </a:t>
            </a:r>
            <a:r>
              <a:rPr lang="en-US" sz="2000" dirty="0" smtClean="0"/>
              <a:t>in </a:t>
            </a:r>
            <a:r>
              <a:rPr lang="en-US" sz="2000" dirty="0"/>
              <a:t>Program Status Register </a:t>
            </a:r>
            <a:r>
              <a:rPr lang="en-US" sz="2000" dirty="0" smtClean="0"/>
              <a:t>(PSR) </a:t>
            </a:r>
            <a:r>
              <a:rPr lang="en-US" sz="2000" dirty="0"/>
              <a:t>= 16 + Interrupt </a:t>
            </a:r>
            <a:r>
              <a:rPr lang="en-US" sz="2000" dirty="0" smtClean="0"/>
              <a:t>Number by ARM CMSIS or </a:t>
            </a:r>
            <a:r>
              <a:rPr lang="en-US" sz="2000" dirty="0"/>
              <a:t>chip </a:t>
            </a:r>
            <a:r>
              <a:rPr lang="en-US" sz="2000" dirty="0" smtClean="0"/>
              <a:t>manufacturers</a:t>
            </a:r>
            <a:endParaRPr lang="en-US" sz="2000" dirty="0"/>
          </a:p>
          <a:p>
            <a:endParaRPr lang="en-US" sz="2000" dirty="0" smtClean="0"/>
          </a:p>
          <a:p>
            <a:endParaRPr lang="en-US" sz="2000" dirty="0"/>
          </a:p>
          <a:p>
            <a:endParaRPr lang="en-US" sz="2000" dirty="0"/>
          </a:p>
          <a:p>
            <a:endParaRPr lang="en-US" sz="2000" dirty="0"/>
          </a:p>
          <a:p>
            <a:endParaRPr lang="en-US" sz="2000" dirty="0"/>
          </a:p>
          <a:p>
            <a:pPr marL="0" indent="0">
              <a:buNone/>
            </a:pPr>
            <a:endParaRPr lang="en-US" sz="2000" dirty="0" smtClean="0"/>
          </a:p>
          <a:p>
            <a:pPr marL="0" indent="0">
              <a:buNone/>
            </a:pPr>
            <a:endParaRPr lang="en-US" sz="2000" dirty="0"/>
          </a:p>
          <a:p>
            <a:pPr marL="0" indent="0">
              <a:buNone/>
            </a:pPr>
            <a:endParaRPr lang="en-US" sz="2000" dirty="0" smtClean="0"/>
          </a:p>
          <a:p>
            <a:pPr marL="0" indent="0">
              <a:buNone/>
            </a:pPr>
            <a:endParaRPr lang="en-US" sz="2000" dirty="0"/>
          </a:p>
        </p:txBody>
      </p:sp>
      <p:cxnSp>
        <p:nvCxnSpPr>
          <p:cNvPr id="6" name="Straight Arrow Connector 5"/>
          <p:cNvCxnSpPr/>
          <p:nvPr/>
        </p:nvCxnSpPr>
        <p:spPr>
          <a:xfrm>
            <a:off x="2164785" y="5693380"/>
            <a:ext cx="5864047"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V="1">
            <a:off x="2606783" y="5540980"/>
            <a:ext cx="0" cy="304800"/>
          </a:xfrm>
          <a:prstGeom prst="straightConnector1">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518373" y="5724838"/>
            <a:ext cx="342434"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0</a:t>
            </a:r>
          </a:p>
        </p:txBody>
      </p:sp>
      <p:sp>
        <p:nvSpPr>
          <p:cNvPr id="12" name="Rectangle 11"/>
          <p:cNvSpPr/>
          <p:nvPr/>
        </p:nvSpPr>
        <p:spPr>
          <a:xfrm>
            <a:off x="3477768" y="5617180"/>
            <a:ext cx="4107180" cy="152400"/>
          </a:xfrm>
          <a:prstGeom prst="rect">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4822488" y="4931819"/>
            <a:ext cx="1314719" cy="646331"/>
          </a:xfrm>
          <a:prstGeom prst="rect">
            <a:avLst/>
          </a:prstGeom>
          <a:noFill/>
        </p:spPr>
        <p:txBody>
          <a:bodyPr wrap="none" rtlCol="0">
            <a:spAutoFit/>
          </a:bodyPr>
          <a:lstStyle/>
          <a:p>
            <a:pPr algn="ctr"/>
            <a:r>
              <a:rPr lang="en-US" dirty="0">
                <a:solidFill>
                  <a:srgbClr val="0000FF"/>
                </a:solidFill>
              </a:rPr>
              <a:t>Peripheral </a:t>
            </a:r>
          </a:p>
          <a:p>
            <a:pPr algn="ctr"/>
            <a:r>
              <a:rPr lang="en-US" dirty="0">
                <a:solidFill>
                  <a:srgbClr val="0000FF"/>
                </a:solidFill>
              </a:rPr>
              <a:t>Interrupts</a:t>
            </a:r>
          </a:p>
        </p:txBody>
      </p:sp>
      <p:sp>
        <p:nvSpPr>
          <p:cNvPr id="15" name="Rectangle 14"/>
          <p:cNvSpPr/>
          <p:nvPr/>
        </p:nvSpPr>
        <p:spPr>
          <a:xfrm>
            <a:off x="2607514" y="5617180"/>
            <a:ext cx="1096531" cy="1524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2476133" y="4931819"/>
            <a:ext cx="1321067" cy="646331"/>
          </a:xfrm>
          <a:prstGeom prst="rect">
            <a:avLst/>
          </a:prstGeom>
          <a:noFill/>
        </p:spPr>
        <p:txBody>
          <a:bodyPr wrap="none" rtlCol="0">
            <a:spAutoFit/>
          </a:bodyPr>
          <a:lstStyle/>
          <a:p>
            <a:pPr algn="ctr"/>
            <a:r>
              <a:rPr lang="en-US" dirty="0">
                <a:solidFill>
                  <a:srgbClr val="FF0000"/>
                </a:solidFill>
              </a:rPr>
              <a:t>System </a:t>
            </a:r>
          </a:p>
          <a:p>
            <a:pPr algn="ctr"/>
            <a:r>
              <a:rPr lang="en-US" dirty="0">
                <a:solidFill>
                  <a:srgbClr val="FF0000"/>
                </a:solidFill>
              </a:rPr>
              <a:t>Exceptions</a:t>
            </a:r>
          </a:p>
        </p:txBody>
      </p:sp>
      <p:sp>
        <p:nvSpPr>
          <p:cNvPr id="18" name="TextBox 17"/>
          <p:cNvSpPr txBox="1"/>
          <p:nvPr/>
        </p:nvSpPr>
        <p:spPr>
          <a:xfrm>
            <a:off x="7305174" y="5724838"/>
            <a:ext cx="675047" cy="369332"/>
          </a:xfrm>
          <a:prstGeom prst="rect">
            <a:avLst/>
          </a:prstGeom>
          <a:noFill/>
        </p:spPr>
        <p:txBody>
          <a:bodyPr wrap="square" rtlCol="0">
            <a:spAutoFit/>
          </a:bodyPr>
          <a:lstStyle/>
          <a:p>
            <a:r>
              <a:rPr lang="en-US" dirty="0" smtClean="0">
                <a:latin typeface="Consolas" panose="020B0609020204030204" pitchFamily="49" charset="0"/>
                <a:cs typeface="Consolas" panose="020B0609020204030204" pitchFamily="49" charset="0"/>
              </a:rPr>
              <a:t>255</a:t>
            </a:r>
            <a:endParaRPr lang="en-US" dirty="0">
              <a:latin typeface="Consolas" panose="020B0609020204030204" pitchFamily="49" charset="0"/>
              <a:cs typeface="Consolas" panose="020B0609020204030204" pitchFamily="49" charset="0"/>
            </a:endParaRPr>
          </a:p>
        </p:txBody>
      </p:sp>
      <p:sp>
        <p:nvSpPr>
          <p:cNvPr id="23" name="TextBox 22"/>
          <p:cNvSpPr txBox="1"/>
          <p:nvPr/>
        </p:nvSpPr>
        <p:spPr>
          <a:xfrm>
            <a:off x="3780101" y="6031468"/>
            <a:ext cx="2633413" cy="369332"/>
          </a:xfrm>
          <a:prstGeom prst="rect">
            <a:avLst/>
          </a:prstGeom>
          <a:noFill/>
        </p:spPr>
        <p:txBody>
          <a:bodyPr wrap="none" rtlCol="0">
            <a:spAutoFit/>
          </a:bodyPr>
          <a:lstStyle/>
          <a:p>
            <a:r>
              <a:rPr lang="en-US" dirty="0" smtClean="0"/>
              <a:t>Interrupt Numbers in PSR</a:t>
            </a:r>
            <a:endParaRPr lang="en-US" dirty="0"/>
          </a:p>
        </p:txBody>
      </p:sp>
      <p:sp>
        <p:nvSpPr>
          <p:cNvPr id="21" name="TextBox 20"/>
          <p:cNvSpPr txBox="1"/>
          <p:nvPr/>
        </p:nvSpPr>
        <p:spPr>
          <a:xfrm>
            <a:off x="3426589" y="5724838"/>
            <a:ext cx="481734" cy="369332"/>
          </a:xfrm>
          <a:prstGeom prst="rect">
            <a:avLst/>
          </a:prstGeom>
          <a:noFill/>
        </p:spPr>
        <p:txBody>
          <a:bodyPr wrap="none" rtlCol="0">
            <a:spAutoFit/>
          </a:bodyPr>
          <a:lstStyle/>
          <a:p>
            <a:r>
              <a:rPr lang="en-US" dirty="0" smtClean="0">
                <a:latin typeface="Consolas" panose="020B0609020204030204" pitchFamily="49" charset="0"/>
                <a:cs typeface="Consolas" panose="020B0609020204030204" pitchFamily="49" charset="0"/>
              </a:rPr>
              <a:t>15</a:t>
            </a:r>
            <a:endParaRPr lang="en-US" dirty="0">
              <a:latin typeface="Consolas" panose="020B0609020204030204" pitchFamily="49" charset="0"/>
              <a:cs typeface="Consolas" panose="020B0609020204030204" pitchFamily="49" charset="0"/>
            </a:endParaRPr>
          </a:p>
        </p:txBody>
      </p:sp>
      <p:cxnSp>
        <p:nvCxnSpPr>
          <p:cNvPr id="22" name="Straight Arrow Connector 21"/>
          <p:cNvCxnSpPr/>
          <p:nvPr/>
        </p:nvCxnSpPr>
        <p:spPr>
          <a:xfrm>
            <a:off x="917448" y="4061981"/>
            <a:ext cx="624840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V="1">
            <a:off x="2593848" y="3909581"/>
            <a:ext cx="0" cy="304800"/>
          </a:xfrm>
          <a:prstGeom prst="straightConnector1">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2521003" y="4127030"/>
            <a:ext cx="311304"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0</a:t>
            </a:r>
          </a:p>
        </p:txBody>
      </p:sp>
      <p:sp>
        <p:nvSpPr>
          <p:cNvPr id="26" name="Rectangle 25"/>
          <p:cNvSpPr/>
          <p:nvPr/>
        </p:nvSpPr>
        <p:spPr>
          <a:xfrm>
            <a:off x="2593848" y="3985781"/>
            <a:ext cx="3733800" cy="152400"/>
          </a:xfrm>
          <a:prstGeom prst="rect">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6620186" y="3300420"/>
            <a:ext cx="1091324" cy="646331"/>
          </a:xfrm>
          <a:prstGeom prst="rect">
            <a:avLst/>
          </a:prstGeom>
          <a:noFill/>
        </p:spPr>
        <p:txBody>
          <a:bodyPr wrap="none" rtlCol="0">
            <a:spAutoFit/>
          </a:bodyPr>
          <a:lstStyle/>
          <a:p>
            <a:pPr algn="ctr"/>
            <a:r>
              <a:rPr lang="en-US" dirty="0"/>
              <a:t>interrupt </a:t>
            </a:r>
          </a:p>
          <a:p>
            <a:pPr algn="ctr"/>
            <a:r>
              <a:rPr lang="en-US" dirty="0"/>
              <a:t>number</a:t>
            </a:r>
          </a:p>
        </p:txBody>
      </p:sp>
      <p:sp>
        <p:nvSpPr>
          <p:cNvPr id="28" name="TextBox 27"/>
          <p:cNvSpPr txBox="1"/>
          <p:nvPr/>
        </p:nvSpPr>
        <p:spPr>
          <a:xfrm>
            <a:off x="3863149" y="3300420"/>
            <a:ext cx="1195199" cy="646331"/>
          </a:xfrm>
          <a:prstGeom prst="rect">
            <a:avLst/>
          </a:prstGeom>
          <a:noFill/>
        </p:spPr>
        <p:txBody>
          <a:bodyPr wrap="none" rtlCol="0">
            <a:spAutoFit/>
          </a:bodyPr>
          <a:lstStyle/>
          <a:p>
            <a:pPr algn="ctr"/>
            <a:r>
              <a:rPr lang="en-US" dirty="0">
                <a:solidFill>
                  <a:srgbClr val="0000FF"/>
                </a:solidFill>
              </a:rPr>
              <a:t>Peripheral </a:t>
            </a:r>
          </a:p>
          <a:p>
            <a:pPr algn="ctr"/>
            <a:r>
              <a:rPr lang="en-US" dirty="0">
                <a:solidFill>
                  <a:srgbClr val="0000FF"/>
                </a:solidFill>
              </a:rPr>
              <a:t>Interrupts</a:t>
            </a:r>
          </a:p>
        </p:txBody>
      </p:sp>
      <p:sp>
        <p:nvSpPr>
          <p:cNvPr id="29" name="Rectangle 28"/>
          <p:cNvSpPr/>
          <p:nvPr/>
        </p:nvSpPr>
        <p:spPr>
          <a:xfrm>
            <a:off x="1377696" y="3985781"/>
            <a:ext cx="996846" cy="1524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1283225" y="3300420"/>
            <a:ext cx="1200970" cy="646331"/>
          </a:xfrm>
          <a:prstGeom prst="rect">
            <a:avLst/>
          </a:prstGeom>
          <a:noFill/>
        </p:spPr>
        <p:txBody>
          <a:bodyPr wrap="none" rtlCol="0">
            <a:spAutoFit/>
          </a:bodyPr>
          <a:lstStyle/>
          <a:p>
            <a:pPr algn="ctr"/>
            <a:r>
              <a:rPr lang="en-US" dirty="0">
                <a:solidFill>
                  <a:srgbClr val="FF0000"/>
                </a:solidFill>
              </a:rPr>
              <a:t>System </a:t>
            </a:r>
          </a:p>
          <a:p>
            <a:pPr algn="ctr"/>
            <a:r>
              <a:rPr lang="en-US" dirty="0">
                <a:solidFill>
                  <a:srgbClr val="FF0000"/>
                </a:solidFill>
              </a:rPr>
              <a:t>Exceptions</a:t>
            </a:r>
          </a:p>
        </p:txBody>
      </p:sp>
      <p:sp>
        <p:nvSpPr>
          <p:cNvPr id="31" name="TextBox 30"/>
          <p:cNvSpPr txBox="1"/>
          <p:nvPr/>
        </p:nvSpPr>
        <p:spPr>
          <a:xfrm>
            <a:off x="6086996" y="4127030"/>
            <a:ext cx="564578"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239</a:t>
            </a:r>
          </a:p>
        </p:txBody>
      </p:sp>
      <p:sp>
        <p:nvSpPr>
          <p:cNvPr id="32" name="TextBox 31"/>
          <p:cNvSpPr txBox="1"/>
          <p:nvPr/>
        </p:nvSpPr>
        <p:spPr>
          <a:xfrm>
            <a:off x="2074729" y="4127030"/>
            <a:ext cx="437940"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-1</a:t>
            </a:r>
          </a:p>
        </p:txBody>
      </p:sp>
      <p:sp>
        <p:nvSpPr>
          <p:cNvPr id="33" name="TextBox 32"/>
          <p:cNvSpPr txBox="1"/>
          <p:nvPr/>
        </p:nvSpPr>
        <p:spPr>
          <a:xfrm>
            <a:off x="1095407" y="4127030"/>
            <a:ext cx="564578"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-16</a:t>
            </a:r>
          </a:p>
        </p:txBody>
      </p:sp>
      <p:sp>
        <p:nvSpPr>
          <p:cNvPr id="34" name="TextBox 33"/>
          <p:cNvSpPr txBox="1"/>
          <p:nvPr/>
        </p:nvSpPr>
        <p:spPr>
          <a:xfrm>
            <a:off x="1208651" y="4437982"/>
            <a:ext cx="6376297" cy="369332"/>
          </a:xfrm>
          <a:prstGeom prst="rect">
            <a:avLst/>
          </a:prstGeom>
          <a:noFill/>
        </p:spPr>
        <p:txBody>
          <a:bodyPr wrap="none" rtlCol="0">
            <a:spAutoFit/>
          </a:bodyPr>
          <a:lstStyle/>
          <a:p>
            <a:r>
              <a:rPr lang="en-US" dirty="0" smtClean="0"/>
              <a:t>Interrupt Numbers defined by ARM CMSIS or </a:t>
            </a:r>
            <a:r>
              <a:rPr lang="en-US" dirty="0"/>
              <a:t>chip </a:t>
            </a:r>
            <a:r>
              <a:rPr lang="en-US" dirty="0" smtClean="0"/>
              <a:t>manufacturers </a:t>
            </a:r>
            <a:endParaRPr lang="en-US" dirty="0"/>
          </a:p>
        </p:txBody>
      </p:sp>
      <p:sp>
        <p:nvSpPr>
          <p:cNvPr id="36" name="TextBox 35"/>
          <p:cNvSpPr txBox="1"/>
          <p:nvPr/>
        </p:nvSpPr>
        <p:spPr>
          <a:xfrm>
            <a:off x="3727792" y="5724838"/>
            <a:ext cx="437940" cy="369332"/>
          </a:xfrm>
          <a:prstGeom prst="rect">
            <a:avLst/>
          </a:prstGeom>
          <a:noFill/>
        </p:spPr>
        <p:txBody>
          <a:bodyPr wrap="none" rtlCol="0">
            <a:spAutoFit/>
          </a:bodyPr>
          <a:lstStyle/>
          <a:p>
            <a:r>
              <a:rPr lang="en-US" dirty="0" smtClean="0">
                <a:latin typeface="Consolas" panose="020B0609020204030204" pitchFamily="49" charset="0"/>
                <a:cs typeface="Consolas" panose="020B0609020204030204" pitchFamily="49" charset="0"/>
              </a:rPr>
              <a:t>16</a:t>
            </a:r>
            <a:endParaRPr lang="en-US" dirty="0">
              <a:latin typeface="Consolas" panose="020B0609020204030204" pitchFamily="49" charset="0"/>
              <a:cs typeface="Consolas" panose="020B0609020204030204" pitchFamily="49" charset="0"/>
            </a:endParaRPr>
          </a:p>
        </p:txBody>
      </p:sp>
    </p:spTree>
    <p:custDataLst>
      <p:tags r:id="rId1"/>
    </p:custDataLst>
    <p:extLst>
      <p:ext uri="{BB962C8B-B14F-4D97-AF65-F5344CB8AC3E}">
        <p14:creationId xmlns:p14="http://schemas.microsoft.com/office/powerpoint/2010/main" val="1507783263"/>
      </p:ext>
    </p:extLst>
  </p:cSld>
  <p:clrMapOvr>
    <a:masterClrMapping/>
  </p:clrMapOvr>
  <mc:AlternateContent xmlns:mc="http://schemas.openxmlformats.org/markup-compatibility/2006" xmlns:p14="http://schemas.microsoft.com/office/powerpoint/2010/main">
    <mc:Choice Requires="p14">
      <p:transition spd="slow" p14:dur="2000" advTm="58967"/>
    </mc:Choice>
    <mc:Fallback xmlns="">
      <p:transition spd="slow" advTm="58967"/>
    </mc:Fallback>
  </mc:AlternateContent>
  <p:timing>
    <p:tnLst>
      <p:par>
        <p:cTn id="1" dur="indefinite" restart="never" nodeType="tmRoot"/>
      </p:par>
    </p:tnLst>
  </p:timing>
  <p:extLst mod="1">
    <p:ext uri="{3A86A75C-4F4B-4683-9AE1-C65F6400EC91}">
      <p14:laserTraceLst xmlns:p14="http://schemas.microsoft.com/office/powerpoint/2010/main">
        <p14:tracePtLst>
          <p14:tracePt t="4916" x="3532188" y="1606550"/>
          <p14:tracePt t="5072" x="3549650" y="1598613"/>
          <p14:tracePt t="5087" x="3575050" y="1598613"/>
          <p14:tracePt t="5102" x="3600450" y="1598613"/>
          <p14:tracePt t="5119" x="3627438" y="1598613"/>
          <p14:tracePt t="5134" x="3643313" y="1598613"/>
          <p14:tracePt t="5151" x="3670300" y="1598613"/>
          <p14:tracePt t="5182" x="3686175" y="1598613"/>
          <p14:tracePt t="5197" x="3713163" y="1598613"/>
          <p14:tracePt t="5213" x="3729038" y="1598613"/>
          <p14:tracePt t="5228" x="3738563" y="1598613"/>
          <p14:tracePt t="5271" x="3773488" y="1598613"/>
          <p14:tracePt t="5292" x="3781425" y="1598613"/>
          <p14:tracePt t="5306" x="3824288" y="1598613"/>
          <p14:tracePt t="5322" x="3841750" y="1598613"/>
          <p14:tracePt t="5337" x="3867150" y="1598613"/>
          <p14:tracePt t="5353" x="3910013" y="1598613"/>
          <p14:tracePt t="5369" x="3927475" y="1598613"/>
          <p14:tracePt t="5383" x="3944938" y="1598613"/>
          <p14:tracePt t="5401" x="3970338" y="1606550"/>
          <p14:tracePt t="5416" x="4013200" y="1616075"/>
          <p14:tracePt t="5430" x="4038600" y="1616075"/>
          <p14:tracePt t="5446" x="4065588" y="1616075"/>
          <p14:tracePt t="5462" x="4081463" y="1616075"/>
          <p14:tracePt t="5477" x="4108450" y="1616075"/>
          <p14:tracePt t="5494" x="4141788" y="1616075"/>
          <p14:tracePt t="5510" x="4168775" y="1616075"/>
          <p14:tracePt t="5524" x="4194175" y="1624013"/>
          <p14:tracePt t="5541" x="4219575" y="1633538"/>
          <p14:tracePt t="5556" x="4244975" y="1633538"/>
          <p14:tracePt t="5573" x="4271963" y="1633538"/>
          <p14:tracePt t="5587" x="4297363" y="1633538"/>
          <p14:tracePt t="5604" x="4330700" y="1633538"/>
          <p14:tracePt t="5619" x="4340225" y="1633538"/>
          <p14:tracePt t="5634" x="4373563" y="1633538"/>
          <p14:tracePt t="5651" x="4400550" y="1633538"/>
          <p14:tracePt t="5651" x="4418013" y="1633538"/>
          <p14:tracePt t="5666" x="4443413" y="1633538"/>
          <p14:tracePt t="5681" x="4468813" y="1633538"/>
          <p14:tracePt t="5696" x="4486275" y="1633538"/>
          <p14:tracePt t="5713" x="4494213" y="1633538"/>
          <p14:tracePt t="5728" x="4511675" y="1633538"/>
          <p14:tracePt t="5743" x="4537075" y="1633538"/>
          <p14:tracePt t="5743" x="4554538" y="1633538"/>
          <p14:tracePt t="5760" x="4572000" y="1633538"/>
          <p14:tracePt t="5776" x="4597400" y="1633538"/>
          <p14:tracePt t="5790" x="4606925" y="1633538"/>
          <p14:tracePt t="5805" x="4640263" y="1633538"/>
          <p14:tracePt t="5822" x="4667250" y="1633538"/>
          <p14:tracePt t="5836" x="4683125" y="1633538"/>
          <p14:tracePt t="5854" x="4725988" y="1633538"/>
          <p14:tracePt t="5874" x="4752975" y="1633538"/>
          <p14:tracePt t="5885" x="4760913" y="1633538"/>
          <p14:tracePt t="5899" x="4803775" y="1633538"/>
          <p14:tracePt t="5917" x="4846638" y="1633538"/>
          <p14:tracePt t="5932" x="4889500" y="1633538"/>
          <p14:tracePt t="5947" x="4906963" y="1633538"/>
          <p14:tracePt t="5947" x="4924425" y="1641475"/>
          <p14:tracePt t="5962" x="4932363" y="1649413"/>
          <p14:tracePt t="5977" x="4959350" y="1649413"/>
          <p14:tracePt t="6009" x="4984750" y="1649413"/>
          <p14:tracePt t="6025" x="4992688" y="1649413"/>
          <p14:tracePt t="6056" x="5010150" y="1649413"/>
          <p14:tracePt t="6102" x="5027613" y="1649413"/>
          <p14:tracePt t="6119" x="5035550" y="1649413"/>
          <p14:tracePt t="6401" x="5045075" y="1649413"/>
          <p14:tracePt t="6402" x="0" y="0"/>
        </p14:tracePtLst>
        <p14:tracePtLst>
          <p14:tracePt t="13870" x="876300" y="3902075"/>
          <p14:tracePt t="13964" x="893763" y="3902075"/>
          <p14:tracePt t="13980" x="919163" y="3902075"/>
          <p14:tracePt t="13995" x="962025" y="3902075"/>
          <p14:tracePt t="14010" x="1004888" y="3902075"/>
          <p14:tracePt t="14026" x="1057275" y="3902075"/>
          <p14:tracePt t="14041" x="1117600" y="3902075"/>
          <p14:tracePt t="14057" x="1177925" y="3902075"/>
          <p14:tracePt t="14072" x="1228725" y="3902075"/>
          <p14:tracePt t="14088" x="1254125" y="3902075"/>
          <p14:tracePt t="14103" x="1281113" y="3902075"/>
          <p14:tracePt t="14119" x="1357313" y="3902075"/>
          <p14:tracePt t="14135" x="1409700" y="3902075"/>
          <p14:tracePt t="14150" x="1477963" y="3902075"/>
          <p14:tracePt t="14167" x="1538288" y="3910013"/>
          <p14:tracePt t="14182" x="1573213" y="3910013"/>
          <p14:tracePt t="14199" x="1616075" y="3910013"/>
          <p14:tracePt t="14214" x="1649413" y="3910013"/>
          <p14:tracePt t="14229" x="1658938" y="3910013"/>
          <p14:tracePt t="14255" x="1727200" y="3910013"/>
          <p14:tracePt t="14261" x="1744663" y="3910013"/>
          <p14:tracePt t="14277" x="1804988" y="3910013"/>
          <p14:tracePt t="14291" x="1882775" y="3910013"/>
          <p14:tracePt t="14306" x="1951038" y="3910013"/>
          <p14:tracePt t="14321" x="2001838" y="3910013"/>
          <p14:tracePt t="14338" x="2062163" y="3910013"/>
          <p14:tracePt t="14338" x="2071688" y="3910013"/>
          <p14:tracePt t="14353" x="2157413" y="3910013"/>
          <p14:tracePt t="14370" x="2251075" y="3910013"/>
          <p14:tracePt t="14386" x="2363788" y="3910013"/>
          <p14:tracePt t="14401" x="2474913" y="3910013"/>
          <p14:tracePt t="14416" x="2527300" y="3910013"/>
          <p14:tracePt t="14433" x="2552700" y="3910013"/>
          <p14:tracePt t="14447" x="2570163" y="3910013"/>
          <p14:tracePt t="14464" x="2586038" y="3910013"/>
          <p14:tracePt t="14479" x="2613025" y="3910013"/>
          <p14:tracePt t="14510" x="2638425" y="3910013"/>
          <p14:tracePt t="14527" x="2681288" y="3910013"/>
          <p14:tracePt t="14542" x="2724150" y="3910013"/>
          <p14:tracePt t="14556" x="2784475" y="3910013"/>
          <p14:tracePt t="14573" x="2809875" y="3910013"/>
          <p14:tracePt t="14587" x="2835275" y="3910013"/>
          <p14:tracePt t="14604" x="2862263" y="3910013"/>
          <p14:tracePt t="14621" x="2905125" y="3910013"/>
          <p14:tracePt t="14636" x="2922588" y="3910013"/>
          <p14:tracePt t="14636" x="2938463" y="3910013"/>
          <p14:tracePt t="14651" x="2938463" y="3902075"/>
          <p14:tracePt t="14777" x="2938463" y="3892550"/>
          <p14:tracePt t="14778" x="0" y="0"/>
        </p14:tracePtLst>
        <p14:tracePtLst>
          <p14:tracePt t="15386" x="1985963" y="2809875"/>
          <p14:tracePt t="15464" x="1993900" y="2809875"/>
          <p14:tracePt t="15479" x="2011363" y="2809875"/>
          <p14:tracePt t="15510" x="2036763" y="2809875"/>
          <p14:tracePt t="15527" x="2054225" y="2809875"/>
          <p14:tracePt t="15541" x="2087563" y="2809875"/>
          <p14:tracePt t="15558" x="2165350" y="2809875"/>
          <p14:tracePt t="15573" x="2217738" y="2809875"/>
          <p14:tracePt t="15588" x="2278063" y="2809875"/>
          <p14:tracePt t="15603" x="2346325" y="2776538"/>
          <p14:tracePt t="15619" x="2439988" y="2741613"/>
          <p14:tracePt t="15635" x="2527300" y="2698750"/>
          <p14:tracePt t="15650" x="2613025" y="2646363"/>
          <p14:tracePt t="15667" x="2681288" y="2578100"/>
          <p14:tracePt t="15682" x="2698750" y="2552700"/>
          <p14:tracePt t="15697" x="2698750" y="2517775"/>
          <p14:tracePt t="15715" x="2698750" y="2492375"/>
          <p14:tracePt t="15729" x="2698750" y="2449513"/>
          <p14:tracePt t="15746" x="2673350" y="2397125"/>
          <p14:tracePt t="15761" x="2655888" y="2336800"/>
          <p14:tracePt t="15776" x="2630488" y="2286000"/>
          <p14:tracePt t="15791" x="2613025" y="2251075"/>
          <p14:tracePt t="15807" x="2603500" y="2208213"/>
          <p14:tracePt t="15824" x="2552700" y="2165350"/>
          <p14:tracePt t="15838" x="2517775" y="2147888"/>
          <p14:tracePt t="15853" x="2439988" y="2122488"/>
          <p14:tracePt t="15871" x="2363788" y="2044700"/>
          <p14:tracePt t="15886" x="2293938" y="2011363"/>
          <p14:tracePt t="15886" x="2286000" y="1993900"/>
          <p14:tracePt t="15901" x="2235200" y="1976438"/>
          <p14:tracePt t="15918" x="2200275" y="1951038"/>
          <p14:tracePt t="15933" x="2200275" y="1925638"/>
          <p14:tracePt t="15948" x="2165350" y="1898650"/>
          <p14:tracePt t="15965" x="2132013" y="1882775"/>
          <p14:tracePt t="15979" x="2097088" y="1873250"/>
          <p14:tracePt t="15994" x="2062163" y="1865313"/>
          <p14:tracePt t="16009" x="2054225" y="1855788"/>
          <p14:tracePt t="16026" x="1993900" y="1838325"/>
          <p14:tracePt t="16043" x="1968500" y="1830388"/>
          <p14:tracePt t="16057" x="1951038" y="1830388"/>
          <p14:tracePt t="16089" x="1941513" y="1830388"/>
          <p14:tracePt t="16104" x="1873250" y="1830388"/>
          <p14:tracePt t="16120" x="1830388" y="1855788"/>
          <p14:tracePt t="16135" x="1762125" y="1908175"/>
          <p14:tracePt t="16152" x="1701800" y="1951038"/>
          <p14:tracePt t="16166" x="1676400" y="1993900"/>
          <p14:tracePt t="16166" x="1666875" y="2001838"/>
          <p14:tracePt t="16182" x="1649413" y="2054225"/>
          <p14:tracePt t="16182" x="1649413" y="2071688"/>
          <p14:tracePt t="16199" x="1633538" y="2122488"/>
          <p14:tracePt t="16214" x="1633538" y="2182813"/>
          <p14:tracePt t="16229" x="1633538" y="2251075"/>
          <p14:tracePt t="16256" x="1633538" y="2381250"/>
          <p14:tracePt t="16260" x="1633538" y="2397125"/>
          <p14:tracePt t="16276" x="1649413" y="2432050"/>
          <p14:tracePt t="16292" x="1658938" y="2492375"/>
          <p14:tracePt t="16307" x="1692275" y="2517775"/>
          <p14:tracePt t="16323" x="1719263" y="2543175"/>
          <p14:tracePt t="16339" x="1770063" y="2552700"/>
          <p14:tracePt t="16354" x="1838325" y="2586038"/>
          <p14:tracePt t="16354" x="1847850" y="2595563"/>
          <p14:tracePt t="16369" x="1925638" y="2620963"/>
          <p14:tracePt t="16387" x="2036763" y="2638425"/>
          <p14:tracePt t="16401" x="2114550" y="2655888"/>
          <p14:tracePt t="16417" x="2243138" y="2655888"/>
          <p14:tracePt t="16432" x="2320925" y="2655888"/>
          <p14:tracePt t="16448" x="2397125" y="2655888"/>
          <p14:tracePt t="16464" x="2457450" y="2613025"/>
          <p14:tracePt t="16479" x="2509838" y="2578100"/>
          <p14:tracePt t="16495" x="2560638" y="2509838"/>
          <p14:tracePt t="16510" x="2613025" y="2414588"/>
          <p14:tracePt t="16527" x="2655888" y="2346325"/>
          <p14:tracePt t="16542" x="2663825" y="2328863"/>
          <p14:tracePt t="16558" x="2673350" y="2328863"/>
          <p14:tracePt t="16588" x="2681288" y="2311400"/>
          <p14:tracePt t="16604" x="2663825" y="2303463"/>
          <p14:tracePt t="16620" x="2630488" y="2286000"/>
          <p14:tracePt t="16622" x="0" y="0"/>
        </p14:tracePtLst>
        <p14:tracePtLst>
          <p14:tracePt t="27965" x="1727200" y="2887663"/>
          <p14:tracePt t="28043" x="1727200" y="2879725"/>
          <p14:tracePt t="28075" x="1752600" y="2879725"/>
          <p14:tracePt t="28089" x="1795463" y="2879725"/>
          <p14:tracePt t="28104" x="1838325" y="2879725"/>
          <p14:tracePt t="28121" x="1916113" y="2879725"/>
          <p14:tracePt t="28137" x="1985963" y="2879725"/>
          <p14:tracePt t="28137" x="2001838" y="2879725"/>
          <p14:tracePt t="28154" x="2097088" y="2879725"/>
          <p14:tracePt t="28167" x="2147888" y="2879725"/>
          <p14:tracePt t="28167" x="2165350" y="2879725"/>
          <p14:tracePt t="28183" x="2208213" y="2879725"/>
          <p14:tracePt t="28184" x="2217738" y="2879725"/>
          <p14:tracePt t="28199" x="2260600" y="2879725"/>
          <p14:tracePt t="28214" x="2303463" y="2879725"/>
          <p14:tracePt t="28230" x="2389188" y="2862263"/>
          <p14:tracePt t="28247" x="2466975" y="2835275"/>
          <p14:tracePt t="28247" x="2474913" y="2835275"/>
          <p14:tracePt t="28261" x="2500313" y="2827338"/>
          <p14:tracePt t="28277" x="2535238" y="2819400"/>
          <p14:tracePt t="28292" x="2543175" y="2809875"/>
          <p14:tracePt t="28341" x="2543175" y="2801938"/>
          <p14:tracePt t="28355" x="2543175" y="2792413"/>
          <p14:tracePt t="28496" x="2527300" y="2792413"/>
          <p14:tracePt t="28511" x="2484438" y="2792413"/>
          <p14:tracePt t="28512" x="2474913" y="2792413"/>
          <p14:tracePt t="28527" x="2406650" y="2792413"/>
          <p14:tracePt t="28544" x="2303463" y="2792413"/>
          <p14:tracePt t="28559" x="2260600" y="2776538"/>
          <p14:tracePt t="28560" x="2243138" y="2776538"/>
          <p14:tracePt t="28574" x="2217738" y="2767013"/>
          <p14:tracePt t="28590" x="2208213" y="2767013"/>
          <p14:tracePt t="28605" x="2190750" y="2767013"/>
          <p14:tracePt t="28620" x="2165350" y="2767013"/>
          <p14:tracePt t="28636" x="2122488" y="2759075"/>
          <p14:tracePt t="28652" x="2028825" y="2749550"/>
          <p14:tracePt t="28667" x="1908175" y="2733675"/>
          <p14:tracePt t="28667" x="1890713" y="2733675"/>
          <p14:tracePt t="28685" x="1822450" y="2716213"/>
          <p14:tracePt t="28700" x="1779588" y="2716213"/>
          <p14:tracePt t="28919" x="0" y="0"/>
        </p14:tracePtLst>
        <p14:tracePtLst>
          <p14:tracePt t="36824" x="3403600" y="2716213"/>
          <p14:tracePt t="36840" x="3429000" y="2716213"/>
          <p14:tracePt t="36855" x="3446463" y="2716213"/>
          <p14:tracePt t="36873" x="3471863" y="2716213"/>
          <p14:tracePt t="36888" x="3506788" y="2716213"/>
          <p14:tracePt t="36903" x="3557588" y="2706688"/>
          <p14:tracePt t="36918" x="3635375" y="2706688"/>
          <p14:tracePt t="36933" x="3729038" y="2706688"/>
          <p14:tracePt t="36949" x="3884613" y="2706688"/>
          <p14:tracePt t="36965" x="4073525" y="2741613"/>
          <p14:tracePt t="36980" x="4227513" y="2759075"/>
          <p14:tracePt t="36980" x="4244975" y="2767013"/>
          <p14:tracePt t="36998" x="4443413" y="2776538"/>
          <p14:tracePt t="37012" x="4606925" y="2776538"/>
          <p14:tracePt t="37027" x="4735513" y="2776538"/>
          <p14:tracePt t="37044" x="4829175" y="2741613"/>
          <p14:tracePt t="37058" x="4899025" y="2716213"/>
          <p14:tracePt t="37074" x="4949825" y="2698750"/>
          <p14:tracePt t="37074" x="4959350" y="2689225"/>
          <p14:tracePt t="37091" x="5019675" y="2655888"/>
          <p14:tracePt t="37106" x="5070475" y="2638425"/>
          <p14:tracePt t="37121" x="5148263" y="2595563"/>
          <p14:tracePt t="37138" x="5233988" y="2517775"/>
          <p14:tracePt t="37154" x="5319713" y="2457450"/>
          <p14:tracePt t="37169" x="5380038" y="2389188"/>
          <p14:tracePt t="37183" x="5405438" y="2328863"/>
          <p14:tracePt t="37201" x="5465763" y="2251075"/>
          <p14:tracePt t="37216" x="5473700" y="2174875"/>
          <p14:tracePt t="37231" x="5491163" y="2132013"/>
          <p14:tracePt t="37259" x="5457825" y="2054225"/>
          <p14:tracePt t="37278" x="5405438" y="2028825"/>
          <p14:tracePt t="37295" x="5337175" y="1985963"/>
          <p14:tracePt t="37309" x="5276850" y="1958975"/>
          <p14:tracePt t="37324" x="5181600" y="1916113"/>
          <p14:tracePt t="37341" x="5035550" y="1847850"/>
          <p14:tracePt t="37357" x="4899025" y="1804988"/>
          <p14:tracePt t="37372" x="4770438" y="1752600"/>
          <p14:tracePt t="37387" x="4667250" y="1727200"/>
          <p14:tracePt t="37404" x="4640263" y="1709738"/>
          <p14:tracePt t="37404" x="4622800" y="1709738"/>
          <p14:tracePt t="37419" x="4564063" y="1692275"/>
          <p14:tracePt t="37435" x="4486275" y="1692275"/>
          <p14:tracePt t="37451" x="4408488" y="1692275"/>
          <p14:tracePt t="37465" x="4348163" y="1692275"/>
          <p14:tracePt t="37481" x="4271963" y="1701800"/>
          <p14:tracePt t="37497" x="4194175" y="1709738"/>
          <p14:tracePt t="37512" x="4108450" y="1727200"/>
          <p14:tracePt t="37528" x="4038600" y="1752600"/>
          <p14:tracePt t="37544" x="3987800" y="1779588"/>
          <p14:tracePt t="37559" x="3935413" y="1822450"/>
          <p14:tracePt t="37576" x="3902075" y="1873250"/>
          <p14:tracePt t="37590" x="3884613" y="1916113"/>
          <p14:tracePt t="37607" x="3867150" y="1985963"/>
          <p14:tracePt t="37622" x="3841750" y="2054225"/>
          <p14:tracePt t="37637" x="3841750" y="2105025"/>
          <p14:tracePt t="37654" x="3859213" y="2200275"/>
          <p14:tracePt t="37668" x="3867150" y="2243138"/>
          <p14:tracePt t="37668" x="3876675" y="2260600"/>
          <p14:tracePt t="37685" x="3919538" y="2336800"/>
          <p14:tracePt t="37700" x="3944938" y="2424113"/>
          <p14:tracePt t="37716" x="3987800" y="2500313"/>
          <p14:tracePt t="37731" x="4038600" y="2535238"/>
          <p14:tracePt t="37747" x="4065588" y="2543175"/>
          <p14:tracePt t="37762" x="4108450" y="2586038"/>
          <p14:tracePt t="37778" x="4151313" y="2603500"/>
          <p14:tracePt t="37795" x="4202113" y="2620963"/>
          <p14:tracePt t="37809" x="4271963" y="2638425"/>
          <p14:tracePt t="37823" x="4330700" y="2646363"/>
          <p14:tracePt t="37841" x="4443413" y="2655888"/>
          <p14:tracePt t="37856" x="4564063" y="2655888"/>
          <p14:tracePt t="37856" x="4589463" y="2655888"/>
          <p14:tracePt t="37871" x="4735513" y="2655888"/>
          <p14:tracePt t="37886" x="4881563" y="2655888"/>
          <p14:tracePt t="37904" x="5010150" y="2638425"/>
          <p14:tracePt t="37919" x="5113338" y="2586038"/>
          <p14:tracePt t="37934" x="5208588" y="2552700"/>
          <p14:tracePt t="37934" x="5216525" y="2552700"/>
          <p14:tracePt t="37949" x="5319713" y="2484438"/>
          <p14:tracePt t="37965" x="5405438" y="2414588"/>
          <p14:tracePt t="37980" x="5483225" y="2354263"/>
          <p14:tracePt t="37981" x="5491163" y="2346325"/>
          <p14:tracePt t="37998" x="5543550" y="2286000"/>
          <p14:tracePt t="38012" x="5568950" y="2243138"/>
          <p14:tracePt t="38027" x="5594350" y="2190750"/>
          <p14:tracePt t="38045" x="5611813" y="2105025"/>
          <p14:tracePt t="38059" x="5594350" y="2062163"/>
          <p14:tracePt t="38074" x="5568950" y="2028825"/>
          <p14:tracePt t="38074" x="5551488" y="2011363"/>
          <p14:tracePt t="38091" x="5473700" y="1968500"/>
          <p14:tracePt t="38106" x="5414963" y="1933575"/>
          <p14:tracePt t="38121" x="5267325" y="1865313"/>
          <p14:tracePt t="38137" x="5130800" y="1838325"/>
          <p14:tracePt t="38154" x="4959350" y="1822450"/>
          <p14:tracePt t="38168" x="4856163" y="1804988"/>
          <p14:tracePt t="38169" x="4846638" y="1804988"/>
          <p14:tracePt t="38183" x="4752975" y="1804988"/>
          <p14:tracePt t="38201" x="4649788" y="1804988"/>
          <p14:tracePt t="38215" x="4589463" y="1804988"/>
          <p14:tracePt t="38232" x="4537075" y="1812925"/>
          <p14:tracePt t="38258" x="4425950" y="1865313"/>
          <p14:tracePt t="38261" x="4408488" y="1865313"/>
          <p14:tracePt t="38277" x="4340225" y="1908175"/>
          <p14:tracePt t="38295" x="4254500" y="1951038"/>
          <p14:tracePt t="38309" x="4168775" y="2001838"/>
          <p14:tracePt t="38325" x="4090988" y="2044700"/>
          <p14:tracePt t="38340" x="4030663" y="2114550"/>
          <p14:tracePt t="38356" x="3952875" y="2165350"/>
          <p14:tracePt t="38356" x="3952875" y="2174875"/>
          <p14:tracePt t="38371" x="3919538" y="2225675"/>
          <p14:tracePt t="38388" x="3892550" y="2328863"/>
          <p14:tracePt t="38403" x="3884613" y="2389188"/>
          <p14:tracePt t="38419" x="3884613" y="2457450"/>
          <p14:tracePt t="38434" x="3884613" y="2500313"/>
          <p14:tracePt t="38449" x="3892550" y="2560638"/>
          <p14:tracePt t="38466" x="3892550" y="2620963"/>
          <p14:tracePt t="38481" x="3910013" y="2655888"/>
          <p14:tracePt t="38497" x="3919538" y="2698750"/>
          <p14:tracePt t="38512" x="3952875" y="2741613"/>
          <p14:tracePt t="38529" x="3970338" y="2759075"/>
          <p14:tracePt t="38543" x="4013200" y="2784475"/>
          <p14:tracePt t="38561" x="4038600" y="2784475"/>
          <p14:tracePt t="38574" x="4065588" y="2801938"/>
          <p14:tracePt t="38575" x="4073525" y="2801938"/>
          <p14:tracePt t="38589" x="4098925" y="2801938"/>
          <p14:tracePt t="38591" x="0" y="0"/>
        </p14:tracePtLst>
        <p14:tracePtLst>
          <p14:tracePt t="42467" x="3059113" y="5284788"/>
          <p14:tracePt t="42483" x="3068638" y="5276850"/>
          <p14:tracePt t="42499" x="3111500" y="5276850"/>
          <p14:tracePt t="42512" x="3136900" y="5276850"/>
          <p14:tracePt t="42528" x="3179763" y="5259388"/>
          <p14:tracePt t="42544" x="3205163" y="5259388"/>
          <p14:tracePt t="42560" x="3275013" y="5259388"/>
          <p14:tracePt t="42576" x="3325813" y="5259388"/>
          <p14:tracePt t="42592" x="3421063" y="5259388"/>
          <p14:tracePt t="42606" x="3506788" y="5259388"/>
          <p14:tracePt t="42622" x="3592513" y="5259388"/>
          <p14:tracePt t="42638" x="3721100" y="5267325"/>
          <p14:tracePt t="42655" x="3849688" y="5276850"/>
          <p14:tracePt t="42668" x="3927475" y="5284788"/>
          <p14:tracePt t="42669" x="3944938" y="5284788"/>
          <p14:tracePt t="42685" x="4065588" y="5284788"/>
          <p14:tracePt t="42701" x="4133850" y="5284788"/>
          <p14:tracePt t="42715" x="4176713" y="5284788"/>
          <p14:tracePt t="42731" x="4227513" y="5284788"/>
          <p14:tracePt t="42748" x="4271963" y="5284788"/>
          <p14:tracePt t="42764" x="4330700" y="5284788"/>
          <p14:tracePt t="42778" x="4373563" y="5284788"/>
          <p14:tracePt t="42795" x="4443413" y="5284788"/>
          <p14:tracePt t="42809" x="4511675" y="5284788"/>
          <p14:tracePt t="42824" x="4554538" y="5284788"/>
          <p14:tracePt t="42842" x="4606925" y="5294313"/>
          <p14:tracePt t="42858" x="4640263" y="5302250"/>
          <p14:tracePt t="42873" x="4692650" y="5302250"/>
          <p14:tracePt t="42887" x="4752975" y="5302250"/>
          <p14:tracePt t="42903" x="4813300" y="5302250"/>
          <p14:tracePt t="42919" x="4864100" y="5302250"/>
          <p14:tracePt t="42935" x="4906963" y="5302250"/>
          <p14:tracePt t="42951" x="4932363" y="5302250"/>
          <p14:tracePt t="42965" x="4949825" y="5302250"/>
          <p14:tracePt t="42981" x="4967288" y="5302250"/>
          <p14:tracePt t="43012" x="4975225" y="5302250"/>
          <p14:tracePt t="43028" x="4992688" y="5302250"/>
          <p14:tracePt t="43045" x="5019675" y="5302250"/>
          <p14:tracePt t="43061" x="5053013" y="5294313"/>
          <p14:tracePt t="43107" x="5062538" y="5294313"/>
          <p14:tracePt t="43373" x="5070475" y="5294313"/>
          <p14:tracePt t="43374" x="0" y="0"/>
        </p14:tracePtLst>
      </p14:laserTraceLst>
    </p:ext>
    <p:ext uri="{E180D4A7-C9FB-4DFB-919C-405C955672EB}">
      <p14:showEvtLst xmlns:p14="http://schemas.microsoft.com/office/powerpoint/2010/main">
        <p14:playEvt time="52" objId="5"/>
        <p14:stopEvt time="58811" objId="5"/>
      </p14:showEvtLst>
    </p:ext>
  </p:extLs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Interrupt </a:t>
            </a:r>
            <a:r>
              <a:rPr lang="en-US" dirty="0" smtClean="0"/>
              <a:t>Number</a:t>
            </a:r>
            <a:endParaRPr lang="en-US" dirty="0"/>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42</a:t>
            </a:fld>
            <a:endParaRPr kumimoji="0" lang="en-US" dirty="0"/>
          </a:p>
        </p:txBody>
      </p:sp>
      <p:sp>
        <p:nvSpPr>
          <p:cNvPr id="6" name="TextBox 5"/>
          <p:cNvSpPr txBox="1"/>
          <p:nvPr/>
        </p:nvSpPr>
        <p:spPr>
          <a:xfrm>
            <a:off x="206248" y="2872234"/>
            <a:ext cx="8078943" cy="400110"/>
          </a:xfrm>
          <a:prstGeom prst="rect">
            <a:avLst/>
          </a:prstGeom>
          <a:noFill/>
        </p:spPr>
        <p:txBody>
          <a:bodyPr wrap="none" rtlCol="0">
            <a:spAutoFit/>
          </a:bodyPr>
          <a:lstStyle/>
          <a:p>
            <a:r>
              <a:rPr lang="en-US" sz="2000" dirty="0">
                <a:solidFill>
                  <a:srgbClr val="0000FF"/>
                </a:solidFill>
              </a:rPr>
              <a:t>Interrupt </a:t>
            </a:r>
            <a:r>
              <a:rPr lang="en-US" sz="2000" dirty="0" smtClean="0">
                <a:solidFill>
                  <a:srgbClr val="0000FF"/>
                </a:solidFill>
              </a:rPr>
              <a:t>number </a:t>
            </a:r>
            <a:r>
              <a:rPr lang="en-US" sz="2000" dirty="0">
                <a:solidFill>
                  <a:srgbClr val="0000FF"/>
                </a:solidFill>
              </a:rPr>
              <a:t>is stored </a:t>
            </a:r>
            <a:r>
              <a:rPr lang="en-US" sz="2000" dirty="0" smtClean="0">
                <a:solidFill>
                  <a:srgbClr val="0000FF"/>
                </a:solidFill>
              </a:rPr>
              <a:t>in </a:t>
            </a:r>
            <a:r>
              <a:rPr lang="en-US" sz="2000" dirty="0">
                <a:solidFill>
                  <a:srgbClr val="0000FF"/>
                </a:solidFill>
              </a:rPr>
              <a:t>the last Byte of </a:t>
            </a:r>
            <a:r>
              <a:rPr lang="en-US" sz="2000" dirty="0" smtClean="0">
                <a:solidFill>
                  <a:srgbClr val="0000FF"/>
                </a:solidFill>
              </a:rPr>
              <a:t>Program </a:t>
            </a:r>
            <a:r>
              <a:rPr lang="en-US" sz="2000" dirty="0">
                <a:solidFill>
                  <a:srgbClr val="0000FF"/>
                </a:solidFill>
              </a:rPr>
              <a:t>Status Register </a:t>
            </a:r>
            <a:r>
              <a:rPr lang="en-US" sz="2000" dirty="0" smtClean="0">
                <a:solidFill>
                  <a:srgbClr val="0000FF"/>
                </a:solidFill>
              </a:rPr>
              <a:t>(PSR</a:t>
            </a:r>
            <a:r>
              <a:rPr lang="en-US" sz="2000" dirty="0">
                <a:solidFill>
                  <a:srgbClr val="0000FF"/>
                </a:solidFill>
              </a:rPr>
              <a:t>)</a:t>
            </a:r>
          </a:p>
        </p:txBody>
      </p:sp>
      <p:sp>
        <p:nvSpPr>
          <p:cNvPr id="8" name="Rectangle 7"/>
          <p:cNvSpPr/>
          <p:nvPr/>
        </p:nvSpPr>
        <p:spPr>
          <a:xfrm>
            <a:off x="800100" y="1591963"/>
            <a:ext cx="7543800" cy="1200329"/>
          </a:xfrm>
          <a:prstGeom prst="rect">
            <a:avLst/>
          </a:prstGeom>
        </p:spPr>
        <p:txBody>
          <a:bodyPr wrap="square">
            <a:spAutoFit/>
          </a:bodyPr>
          <a:lstStyle/>
          <a:p>
            <a:r>
              <a:rPr lang="en-US" b="1" dirty="0" err="1">
                <a:solidFill>
                  <a:srgbClr val="C00000"/>
                </a:solidFill>
                <a:latin typeface="Consolas" panose="020B0609020204030204" pitchFamily="49" charset="0"/>
              </a:rPr>
              <a:t>NVIC_DisableIRQ</a:t>
            </a:r>
            <a:r>
              <a:rPr lang="en-US" dirty="0">
                <a:latin typeface="Consolas" panose="020B0609020204030204" pitchFamily="49" charset="0"/>
              </a:rPr>
              <a:t> (</a:t>
            </a:r>
            <a:r>
              <a:rPr lang="en-US" dirty="0" err="1">
                <a:latin typeface="Consolas" panose="020B0609020204030204" pitchFamily="49" charset="0"/>
              </a:rPr>
              <a:t>IRQn</a:t>
            </a:r>
            <a:r>
              <a:rPr lang="en-US" dirty="0">
                <a:latin typeface="Consolas" panose="020B0609020204030204" pitchFamily="49" charset="0"/>
              </a:rPr>
              <a:t>);            // Disable interrupt</a:t>
            </a:r>
          </a:p>
          <a:p>
            <a:r>
              <a:rPr lang="en-US" b="1" dirty="0" err="1">
                <a:solidFill>
                  <a:srgbClr val="C00000"/>
                </a:solidFill>
                <a:latin typeface="Consolas" panose="020B0609020204030204" pitchFamily="49" charset="0"/>
              </a:rPr>
              <a:t>NVIC_EnableIRQ</a:t>
            </a:r>
            <a:r>
              <a:rPr lang="en-US" dirty="0">
                <a:solidFill>
                  <a:srgbClr val="C00000"/>
                </a:solidFill>
                <a:latin typeface="Consolas" panose="020B0609020204030204" pitchFamily="49" charset="0"/>
              </a:rPr>
              <a:t> </a:t>
            </a:r>
            <a:r>
              <a:rPr lang="en-US" dirty="0">
                <a:latin typeface="Consolas" panose="020B0609020204030204" pitchFamily="49" charset="0"/>
              </a:rPr>
              <a:t>(</a:t>
            </a:r>
            <a:r>
              <a:rPr lang="en-US" dirty="0" err="1">
                <a:latin typeface="Consolas" panose="020B0609020204030204" pitchFamily="49" charset="0"/>
              </a:rPr>
              <a:t>IRQn</a:t>
            </a:r>
            <a:r>
              <a:rPr lang="en-US" dirty="0">
                <a:latin typeface="Consolas" panose="020B0609020204030204" pitchFamily="49" charset="0"/>
              </a:rPr>
              <a:t>);             // Enable interrupt </a:t>
            </a:r>
            <a:r>
              <a:rPr lang="en-US" b="1" dirty="0" err="1">
                <a:solidFill>
                  <a:srgbClr val="C00000"/>
                </a:solidFill>
                <a:latin typeface="Consolas" panose="020B0609020204030204" pitchFamily="49" charset="0"/>
              </a:rPr>
              <a:t>NVIC_ClearingPending</a:t>
            </a:r>
            <a:r>
              <a:rPr lang="en-US" dirty="0">
                <a:latin typeface="Consolas" panose="020B0609020204030204" pitchFamily="49" charset="0"/>
              </a:rPr>
              <a:t> (</a:t>
            </a:r>
            <a:r>
              <a:rPr lang="en-US" dirty="0" err="1">
                <a:latin typeface="Consolas" panose="020B0609020204030204" pitchFamily="49" charset="0"/>
              </a:rPr>
              <a:t>IRQn</a:t>
            </a:r>
            <a:r>
              <a:rPr lang="en-US" dirty="0">
                <a:latin typeface="Consolas" panose="020B0609020204030204" pitchFamily="49" charset="0"/>
              </a:rPr>
              <a:t>);       // clear pending status </a:t>
            </a:r>
            <a:r>
              <a:rPr lang="en-US" b="1" dirty="0" err="1">
                <a:solidFill>
                  <a:srgbClr val="C00000"/>
                </a:solidFill>
                <a:latin typeface="Consolas" panose="020B0609020204030204" pitchFamily="49" charset="0"/>
              </a:rPr>
              <a:t>NVIC_SetPriority</a:t>
            </a:r>
            <a:r>
              <a:rPr lang="en-US" dirty="0">
                <a:solidFill>
                  <a:srgbClr val="C00000"/>
                </a:solidFill>
                <a:latin typeface="Consolas" panose="020B0609020204030204" pitchFamily="49" charset="0"/>
              </a:rPr>
              <a:t> </a:t>
            </a:r>
            <a:r>
              <a:rPr lang="en-US" dirty="0">
                <a:latin typeface="Consolas" panose="020B0609020204030204" pitchFamily="49" charset="0"/>
              </a:rPr>
              <a:t>(</a:t>
            </a:r>
            <a:r>
              <a:rPr lang="en-US" dirty="0" err="1">
                <a:latin typeface="Consolas" panose="020B0609020204030204" pitchFamily="49" charset="0"/>
              </a:rPr>
              <a:t>IRQn</a:t>
            </a:r>
            <a:r>
              <a:rPr lang="en-US" dirty="0">
                <a:latin typeface="Consolas" panose="020B0609020204030204" pitchFamily="49" charset="0"/>
              </a:rPr>
              <a:t>, priority); // set priority level</a:t>
            </a:r>
          </a:p>
        </p:txBody>
      </p:sp>
      <p:sp>
        <p:nvSpPr>
          <p:cNvPr id="9" name="TextBox 8"/>
          <p:cNvSpPr txBox="1"/>
          <p:nvPr/>
        </p:nvSpPr>
        <p:spPr>
          <a:xfrm>
            <a:off x="206248" y="1232189"/>
            <a:ext cx="9005286" cy="400110"/>
          </a:xfrm>
          <a:prstGeom prst="rect">
            <a:avLst/>
          </a:prstGeom>
          <a:noFill/>
        </p:spPr>
        <p:txBody>
          <a:bodyPr wrap="none" rtlCol="0">
            <a:spAutoFit/>
          </a:bodyPr>
          <a:lstStyle/>
          <a:p>
            <a:r>
              <a:rPr lang="en-US" sz="2000" dirty="0">
                <a:solidFill>
                  <a:srgbClr val="0000FF"/>
                </a:solidFill>
              </a:rPr>
              <a:t>Interrupt number for CMSIS </a:t>
            </a:r>
            <a:r>
              <a:rPr lang="en-US" sz="2000" dirty="0" smtClean="0">
                <a:solidFill>
                  <a:srgbClr val="0000FF"/>
                </a:solidFill>
              </a:rPr>
              <a:t>functions (NVIC: </a:t>
            </a:r>
            <a:r>
              <a:rPr lang="en-US" sz="2000" dirty="0">
                <a:solidFill>
                  <a:srgbClr val="0000FF"/>
                </a:solidFill>
              </a:rPr>
              <a:t>Nested Vectored Interrupt Controller)</a:t>
            </a:r>
          </a:p>
        </p:txBody>
      </p:sp>
      <p:grpSp>
        <p:nvGrpSpPr>
          <p:cNvPr id="10" name="Group 4"/>
          <p:cNvGrpSpPr>
            <a:grpSpLocks noChangeAspect="1"/>
          </p:cNvGrpSpPr>
          <p:nvPr/>
        </p:nvGrpSpPr>
        <p:grpSpPr bwMode="auto">
          <a:xfrm>
            <a:off x="307975" y="3362325"/>
            <a:ext cx="8570913" cy="2301875"/>
            <a:chOff x="194" y="2118"/>
            <a:chExt cx="5399" cy="1450"/>
          </a:xfrm>
        </p:grpSpPr>
        <p:sp>
          <p:nvSpPr>
            <p:cNvPr id="11" name="AutoShape 3"/>
            <p:cNvSpPr>
              <a:spLocks noChangeAspect="1" noChangeArrowheads="1" noTextEdit="1"/>
            </p:cNvSpPr>
            <p:nvPr/>
          </p:nvSpPr>
          <p:spPr bwMode="auto">
            <a:xfrm>
              <a:off x="194" y="2118"/>
              <a:ext cx="5374" cy="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Rectangle 5"/>
            <p:cNvSpPr>
              <a:spLocks noChangeArrowheads="1"/>
            </p:cNvSpPr>
            <p:nvPr/>
          </p:nvSpPr>
          <p:spPr bwMode="auto">
            <a:xfrm>
              <a:off x="209" y="2259"/>
              <a:ext cx="157" cy="157"/>
            </a:xfrm>
            <a:prstGeom prst="rect">
              <a:avLst/>
            </a:prstGeom>
            <a:noFill/>
            <a:ln w="174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Rectangle 6"/>
            <p:cNvSpPr>
              <a:spLocks noChangeArrowheads="1"/>
            </p:cNvSpPr>
            <p:nvPr/>
          </p:nvSpPr>
          <p:spPr bwMode="auto">
            <a:xfrm>
              <a:off x="253" y="2269"/>
              <a:ext cx="131" cy="1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smtClean="0">
                  <a:ln>
                    <a:noFill/>
                  </a:ln>
                  <a:solidFill>
                    <a:srgbClr val="000000"/>
                  </a:solidFill>
                  <a:effectLst/>
                  <a:latin typeface="Arial" panose="020B0604020202020204" pitchFamily="34" charset="0"/>
                </a:rPr>
                <a:t>N</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4" name="Rectangle 7"/>
            <p:cNvSpPr>
              <a:spLocks noChangeArrowheads="1"/>
            </p:cNvSpPr>
            <p:nvPr/>
          </p:nvSpPr>
          <p:spPr bwMode="auto">
            <a:xfrm>
              <a:off x="366" y="2259"/>
              <a:ext cx="157" cy="157"/>
            </a:xfrm>
            <a:prstGeom prst="rect">
              <a:avLst/>
            </a:prstGeom>
            <a:noFill/>
            <a:ln w="174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Rectangle 8"/>
            <p:cNvSpPr>
              <a:spLocks noChangeArrowheads="1"/>
            </p:cNvSpPr>
            <p:nvPr/>
          </p:nvSpPr>
          <p:spPr bwMode="auto">
            <a:xfrm>
              <a:off x="410" y="2269"/>
              <a:ext cx="118" cy="1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smtClean="0">
                  <a:ln>
                    <a:noFill/>
                  </a:ln>
                  <a:solidFill>
                    <a:srgbClr val="000000"/>
                  </a:solidFill>
                  <a:effectLst/>
                  <a:latin typeface="Arial" panose="020B0604020202020204" pitchFamily="34" charset="0"/>
                </a:rPr>
                <a:t>Z</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6" name="Rectangle 9"/>
            <p:cNvSpPr>
              <a:spLocks noChangeArrowheads="1"/>
            </p:cNvSpPr>
            <p:nvPr/>
          </p:nvSpPr>
          <p:spPr bwMode="auto">
            <a:xfrm>
              <a:off x="523" y="2259"/>
              <a:ext cx="157" cy="157"/>
            </a:xfrm>
            <a:prstGeom prst="rect">
              <a:avLst/>
            </a:prstGeom>
            <a:noFill/>
            <a:ln w="174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Rectangle 10"/>
            <p:cNvSpPr>
              <a:spLocks noChangeArrowheads="1"/>
            </p:cNvSpPr>
            <p:nvPr/>
          </p:nvSpPr>
          <p:spPr bwMode="auto">
            <a:xfrm>
              <a:off x="567" y="2269"/>
              <a:ext cx="131" cy="1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smtClean="0">
                  <a:ln>
                    <a:noFill/>
                  </a:ln>
                  <a:solidFill>
                    <a:srgbClr val="000000"/>
                  </a:solidFill>
                  <a:effectLst/>
                  <a:latin typeface="Arial" panose="020B0604020202020204" pitchFamily="34" charset="0"/>
                </a:rPr>
                <a:t>C</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8" name="Rectangle 11"/>
            <p:cNvSpPr>
              <a:spLocks noChangeArrowheads="1"/>
            </p:cNvSpPr>
            <p:nvPr/>
          </p:nvSpPr>
          <p:spPr bwMode="auto">
            <a:xfrm>
              <a:off x="680" y="2259"/>
              <a:ext cx="157" cy="157"/>
            </a:xfrm>
            <a:prstGeom prst="rect">
              <a:avLst/>
            </a:prstGeom>
            <a:noFill/>
            <a:ln w="174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Rectangle 12"/>
            <p:cNvSpPr>
              <a:spLocks noChangeArrowheads="1"/>
            </p:cNvSpPr>
            <p:nvPr/>
          </p:nvSpPr>
          <p:spPr bwMode="auto">
            <a:xfrm>
              <a:off x="724" y="2269"/>
              <a:ext cx="124" cy="1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smtClean="0">
                  <a:ln>
                    <a:noFill/>
                  </a:ln>
                  <a:solidFill>
                    <a:srgbClr val="000000"/>
                  </a:solidFill>
                  <a:effectLst/>
                  <a:latin typeface="Arial" panose="020B0604020202020204" pitchFamily="34" charset="0"/>
                </a:rPr>
                <a:t>V</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0" name="Rectangle 13"/>
            <p:cNvSpPr>
              <a:spLocks noChangeArrowheads="1"/>
            </p:cNvSpPr>
            <p:nvPr/>
          </p:nvSpPr>
          <p:spPr bwMode="auto">
            <a:xfrm>
              <a:off x="837" y="2259"/>
              <a:ext cx="157" cy="157"/>
            </a:xfrm>
            <a:prstGeom prst="rect">
              <a:avLst/>
            </a:prstGeom>
            <a:noFill/>
            <a:ln w="174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Rectangle 14"/>
            <p:cNvSpPr>
              <a:spLocks noChangeArrowheads="1"/>
            </p:cNvSpPr>
            <p:nvPr/>
          </p:nvSpPr>
          <p:spPr bwMode="auto">
            <a:xfrm>
              <a:off x="875" y="2269"/>
              <a:ext cx="137" cy="1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smtClean="0">
                  <a:ln>
                    <a:noFill/>
                  </a:ln>
                  <a:solidFill>
                    <a:srgbClr val="000000"/>
                  </a:solidFill>
                  <a:effectLst/>
                  <a:latin typeface="Arial" panose="020B0604020202020204" pitchFamily="34" charset="0"/>
                </a:rPr>
                <a:t>Q</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2" name="Rectangle 15"/>
            <p:cNvSpPr>
              <a:spLocks noChangeArrowheads="1"/>
            </p:cNvSpPr>
            <p:nvPr/>
          </p:nvSpPr>
          <p:spPr bwMode="auto">
            <a:xfrm>
              <a:off x="994" y="2259"/>
              <a:ext cx="315" cy="157"/>
            </a:xfrm>
            <a:prstGeom prst="rect">
              <a:avLst/>
            </a:prstGeom>
            <a:noFill/>
            <a:ln w="174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Rectangle 16"/>
            <p:cNvSpPr>
              <a:spLocks noChangeArrowheads="1"/>
            </p:cNvSpPr>
            <p:nvPr/>
          </p:nvSpPr>
          <p:spPr bwMode="auto">
            <a:xfrm>
              <a:off x="1051" y="2295"/>
              <a:ext cx="98" cy="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smtClean="0">
                  <a:ln>
                    <a:noFill/>
                  </a:ln>
                  <a:solidFill>
                    <a:srgbClr val="000000"/>
                  </a:solidFill>
                  <a:effectLst/>
                  <a:latin typeface="Arial" panose="020B0604020202020204" pitchFamily="34" charset="0"/>
                </a:rPr>
                <a:t>IT</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4" name="Rectangle 17"/>
            <p:cNvSpPr>
              <a:spLocks noChangeArrowheads="1"/>
            </p:cNvSpPr>
            <p:nvPr/>
          </p:nvSpPr>
          <p:spPr bwMode="auto">
            <a:xfrm>
              <a:off x="1117" y="2295"/>
              <a:ext cx="52" cy="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smtClean="0">
                  <a:ln>
                    <a:noFill/>
                  </a:ln>
                  <a:solidFill>
                    <a:srgbClr val="000000"/>
                  </a:solidFill>
                  <a:effectLst/>
                  <a:latin typeface="Arial" panose="020B0604020202020204" pitchFamily="34" charset="0"/>
                </a:rPr>
                <a:t>[</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5" name="Rectangle 18"/>
            <p:cNvSpPr>
              <a:spLocks noChangeArrowheads="1"/>
            </p:cNvSpPr>
            <p:nvPr/>
          </p:nvSpPr>
          <p:spPr bwMode="auto">
            <a:xfrm>
              <a:off x="1136" y="2295"/>
              <a:ext cx="72" cy="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smtClean="0">
                  <a:ln>
                    <a:noFill/>
                  </a:ln>
                  <a:solidFill>
                    <a:srgbClr val="000000"/>
                  </a:solidFill>
                  <a:effectLst/>
                  <a:latin typeface="Arial" panose="020B0604020202020204" pitchFamily="34" charset="0"/>
                </a:rPr>
                <a:t>7</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6" name="Rectangle 19"/>
            <p:cNvSpPr>
              <a:spLocks noChangeArrowheads="1"/>
            </p:cNvSpPr>
            <p:nvPr/>
          </p:nvSpPr>
          <p:spPr bwMode="auto">
            <a:xfrm>
              <a:off x="1176" y="2295"/>
              <a:ext cx="52" cy="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smtClean="0">
                  <a:ln>
                    <a:noFill/>
                  </a:ln>
                  <a:solidFill>
                    <a:srgbClr val="000000"/>
                  </a:solidFill>
                  <a:effectLst/>
                  <a:latin typeface="Arial" panose="020B0604020202020204" pitchFamily="34" charset="0"/>
                </a:rPr>
                <a:t>:</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7" name="Rectangle 20"/>
            <p:cNvSpPr>
              <a:spLocks noChangeArrowheads="1"/>
            </p:cNvSpPr>
            <p:nvPr/>
          </p:nvSpPr>
          <p:spPr bwMode="auto">
            <a:xfrm>
              <a:off x="1195" y="2295"/>
              <a:ext cx="72" cy="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smtClean="0">
                  <a:ln>
                    <a:noFill/>
                  </a:ln>
                  <a:solidFill>
                    <a:srgbClr val="000000"/>
                  </a:solidFill>
                  <a:effectLst/>
                  <a:latin typeface="Arial" panose="020B0604020202020204" pitchFamily="34" charset="0"/>
                </a:rPr>
                <a:t>6</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8" name="Rectangle 21"/>
            <p:cNvSpPr>
              <a:spLocks noChangeArrowheads="1"/>
            </p:cNvSpPr>
            <p:nvPr/>
          </p:nvSpPr>
          <p:spPr bwMode="auto">
            <a:xfrm>
              <a:off x="1228" y="2295"/>
              <a:ext cx="52" cy="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smtClean="0">
                  <a:ln>
                    <a:noFill/>
                  </a:ln>
                  <a:solidFill>
                    <a:srgbClr val="000000"/>
                  </a:solidFill>
                  <a:effectLst/>
                  <a:latin typeface="Arial" panose="020B0604020202020204" pitchFamily="34" charset="0"/>
                </a:rPr>
                <a:t>]</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9" name="Rectangle 22"/>
            <p:cNvSpPr>
              <a:spLocks noChangeArrowheads="1"/>
            </p:cNvSpPr>
            <p:nvPr/>
          </p:nvSpPr>
          <p:spPr bwMode="auto">
            <a:xfrm>
              <a:off x="1309" y="2259"/>
              <a:ext cx="157" cy="157"/>
            </a:xfrm>
            <a:prstGeom prst="rect">
              <a:avLst/>
            </a:prstGeom>
            <a:noFill/>
            <a:ln w="174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Rectangle 23"/>
            <p:cNvSpPr>
              <a:spLocks noChangeArrowheads="1"/>
            </p:cNvSpPr>
            <p:nvPr/>
          </p:nvSpPr>
          <p:spPr bwMode="auto">
            <a:xfrm>
              <a:off x="1365" y="2295"/>
              <a:ext cx="79" cy="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smtClean="0">
                  <a:ln>
                    <a:noFill/>
                  </a:ln>
                  <a:solidFill>
                    <a:srgbClr val="000000"/>
                  </a:solidFill>
                  <a:effectLst/>
                  <a:latin typeface="Arial" panose="020B0604020202020204" pitchFamily="34" charset="0"/>
                </a:rPr>
                <a:t>T</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1" name="Rectangle 24"/>
            <p:cNvSpPr>
              <a:spLocks noChangeArrowheads="1"/>
            </p:cNvSpPr>
            <p:nvPr/>
          </p:nvSpPr>
          <p:spPr bwMode="auto">
            <a:xfrm>
              <a:off x="2094" y="2259"/>
              <a:ext cx="628" cy="157"/>
            </a:xfrm>
            <a:prstGeom prst="rect">
              <a:avLst/>
            </a:prstGeom>
            <a:noFill/>
            <a:ln w="174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Rectangle 25"/>
            <p:cNvSpPr>
              <a:spLocks noChangeArrowheads="1"/>
            </p:cNvSpPr>
            <p:nvPr/>
          </p:nvSpPr>
          <p:spPr bwMode="auto">
            <a:xfrm>
              <a:off x="2288" y="2295"/>
              <a:ext cx="137" cy="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smtClean="0">
                  <a:ln>
                    <a:noFill/>
                  </a:ln>
                  <a:solidFill>
                    <a:srgbClr val="000000"/>
                  </a:solidFill>
                  <a:effectLst/>
                  <a:latin typeface="Arial" panose="020B0604020202020204" pitchFamily="34" charset="0"/>
                </a:rPr>
                <a:t>GE</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3" name="Rectangle 26"/>
            <p:cNvSpPr>
              <a:spLocks noChangeArrowheads="1"/>
            </p:cNvSpPr>
            <p:nvPr/>
          </p:nvSpPr>
          <p:spPr bwMode="auto">
            <a:xfrm>
              <a:off x="2393" y="2295"/>
              <a:ext cx="52" cy="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smtClean="0">
                  <a:ln>
                    <a:noFill/>
                  </a:ln>
                  <a:solidFill>
                    <a:srgbClr val="000000"/>
                  </a:solidFill>
                  <a:effectLst/>
                  <a:latin typeface="Arial" panose="020B0604020202020204" pitchFamily="34" charset="0"/>
                </a:rPr>
                <a:t>[</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4" name="Rectangle 27"/>
            <p:cNvSpPr>
              <a:spLocks noChangeArrowheads="1"/>
            </p:cNvSpPr>
            <p:nvPr/>
          </p:nvSpPr>
          <p:spPr bwMode="auto">
            <a:xfrm>
              <a:off x="2412" y="2295"/>
              <a:ext cx="72" cy="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smtClean="0">
                  <a:ln>
                    <a:noFill/>
                  </a:ln>
                  <a:solidFill>
                    <a:srgbClr val="000000"/>
                  </a:solidFill>
                  <a:effectLst/>
                  <a:latin typeface="Arial" panose="020B0604020202020204" pitchFamily="34" charset="0"/>
                </a:rPr>
                <a:t>3</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5" name="Rectangle 28"/>
            <p:cNvSpPr>
              <a:spLocks noChangeArrowheads="1"/>
            </p:cNvSpPr>
            <p:nvPr/>
          </p:nvSpPr>
          <p:spPr bwMode="auto">
            <a:xfrm>
              <a:off x="2452" y="2295"/>
              <a:ext cx="52" cy="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smtClean="0">
                  <a:ln>
                    <a:noFill/>
                  </a:ln>
                  <a:solidFill>
                    <a:srgbClr val="000000"/>
                  </a:solidFill>
                  <a:effectLst/>
                  <a:latin typeface="Arial" panose="020B0604020202020204" pitchFamily="34" charset="0"/>
                </a:rPr>
                <a:t>:</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6" name="Rectangle 29"/>
            <p:cNvSpPr>
              <a:spLocks noChangeArrowheads="1"/>
            </p:cNvSpPr>
            <p:nvPr/>
          </p:nvSpPr>
          <p:spPr bwMode="auto">
            <a:xfrm>
              <a:off x="2465" y="2295"/>
              <a:ext cx="72" cy="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smtClean="0">
                  <a:ln>
                    <a:noFill/>
                  </a:ln>
                  <a:solidFill>
                    <a:srgbClr val="000000"/>
                  </a:solidFill>
                  <a:effectLst/>
                  <a:latin typeface="Arial" panose="020B0604020202020204" pitchFamily="34" charset="0"/>
                </a:rPr>
                <a:t>0</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7" name="Rectangle 30"/>
            <p:cNvSpPr>
              <a:spLocks noChangeArrowheads="1"/>
            </p:cNvSpPr>
            <p:nvPr/>
          </p:nvSpPr>
          <p:spPr bwMode="auto">
            <a:xfrm>
              <a:off x="2504" y="2295"/>
              <a:ext cx="52" cy="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smtClean="0">
                  <a:ln>
                    <a:noFill/>
                  </a:ln>
                  <a:solidFill>
                    <a:srgbClr val="000000"/>
                  </a:solidFill>
                  <a:effectLst/>
                  <a:latin typeface="Arial" panose="020B0604020202020204" pitchFamily="34" charset="0"/>
                </a:rPr>
                <a:t>]</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8" name="Rectangle 31"/>
            <p:cNvSpPr>
              <a:spLocks noChangeArrowheads="1"/>
            </p:cNvSpPr>
            <p:nvPr/>
          </p:nvSpPr>
          <p:spPr bwMode="auto">
            <a:xfrm>
              <a:off x="2722" y="2259"/>
              <a:ext cx="942" cy="157"/>
            </a:xfrm>
            <a:prstGeom prst="rect">
              <a:avLst/>
            </a:prstGeom>
            <a:noFill/>
            <a:ln w="174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 name="Rectangle 32"/>
            <p:cNvSpPr>
              <a:spLocks noChangeArrowheads="1"/>
            </p:cNvSpPr>
            <p:nvPr/>
          </p:nvSpPr>
          <p:spPr bwMode="auto">
            <a:xfrm>
              <a:off x="3093" y="2295"/>
              <a:ext cx="98" cy="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smtClean="0">
                  <a:ln>
                    <a:noFill/>
                  </a:ln>
                  <a:solidFill>
                    <a:srgbClr val="000000"/>
                  </a:solidFill>
                  <a:effectLst/>
                  <a:latin typeface="Arial" panose="020B0604020202020204" pitchFamily="34" charset="0"/>
                </a:rPr>
                <a:t>IT</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40" name="Rectangle 33"/>
            <p:cNvSpPr>
              <a:spLocks noChangeArrowheads="1"/>
            </p:cNvSpPr>
            <p:nvPr/>
          </p:nvSpPr>
          <p:spPr bwMode="auto">
            <a:xfrm>
              <a:off x="3158" y="2295"/>
              <a:ext cx="52" cy="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smtClean="0">
                  <a:ln>
                    <a:noFill/>
                  </a:ln>
                  <a:solidFill>
                    <a:srgbClr val="000000"/>
                  </a:solidFill>
                  <a:effectLst/>
                  <a:latin typeface="Arial" panose="020B0604020202020204" pitchFamily="34" charset="0"/>
                </a:rPr>
                <a:t>[</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41" name="Rectangle 34"/>
            <p:cNvSpPr>
              <a:spLocks noChangeArrowheads="1"/>
            </p:cNvSpPr>
            <p:nvPr/>
          </p:nvSpPr>
          <p:spPr bwMode="auto">
            <a:xfrm>
              <a:off x="3178" y="2295"/>
              <a:ext cx="72" cy="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smtClean="0">
                  <a:ln>
                    <a:noFill/>
                  </a:ln>
                  <a:solidFill>
                    <a:srgbClr val="000000"/>
                  </a:solidFill>
                  <a:effectLst/>
                  <a:latin typeface="Arial" panose="020B0604020202020204" pitchFamily="34" charset="0"/>
                </a:rPr>
                <a:t>5</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42" name="Rectangle 35"/>
            <p:cNvSpPr>
              <a:spLocks noChangeArrowheads="1"/>
            </p:cNvSpPr>
            <p:nvPr/>
          </p:nvSpPr>
          <p:spPr bwMode="auto">
            <a:xfrm>
              <a:off x="3217" y="2295"/>
              <a:ext cx="52" cy="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smtClean="0">
                  <a:ln>
                    <a:noFill/>
                  </a:ln>
                  <a:solidFill>
                    <a:srgbClr val="000000"/>
                  </a:solidFill>
                  <a:effectLst/>
                  <a:latin typeface="Arial" panose="020B0604020202020204" pitchFamily="34" charset="0"/>
                </a:rPr>
                <a:t>:</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43" name="Rectangle 36"/>
            <p:cNvSpPr>
              <a:spLocks noChangeArrowheads="1"/>
            </p:cNvSpPr>
            <p:nvPr/>
          </p:nvSpPr>
          <p:spPr bwMode="auto">
            <a:xfrm>
              <a:off x="3237" y="2295"/>
              <a:ext cx="72" cy="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smtClean="0">
                  <a:ln>
                    <a:noFill/>
                  </a:ln>
                  <a:solidFill>
                    <a:srgbClr val="000000"/>
                  </a:solidFill>
                  <a:effectLst/>
                  <a:latin typeface="Arial" panose="020B0604020202020204" pitchFamily="34" charset="0"/>
                </a:rPr>
                <a:t>0</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44" name="Rectangle 37"/>
            <p:cNvSpPr>
              <a:spLocks noChangeArrowheads="1"/>
            </p:cNvSpPr>
            <p:nvPr/>
          </p:nvSpPr>
          <p:spPr bwMode="auto">
            <a:xfrm>
              <a:off x="3270" y="2295"/>
              <a:ext cx="52" cy="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smtClean="0">
                  <a:ln>
                    <a:noFill/>
                  </a:ln>
                  <a:solidFill>
                    <a:srgbClr val="000000"/>
                  </a:solidFill>
                  <a:effectLst/>
                  <a:latin typeface="Arial" panose="020B0604020202020204" pitchFamily="34" charset="0"/>
                </a:rPr>
                <a:t>]</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45" name="Rectangle 38"/>
            <p:cNvSpPr>
              <a:spLocks noChangeArrowheads="1"/>
            </p:cNvSpPr>
            <p:nvPr/>
          </p:nvSpPr>
          <p:spPr bwMode="auto">
            <a:xfrm>
              <a:off x="3821" y="2259"/>
              <a:ext cx="1414" cy="157"/>
            </a:xfrm>
            <a:prstGeom prst="rect">
              <a:avLst/>
            </a:prstGeom>
            <a:solidFill>
              <a:srgbClr val="C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Rectangle 39"/>
            <p:cNvSpPr>
              <a:spLocks noChangeArrowheads="1"/>
            </p:cNvSpPr>
            <p:nvPr/>
          </p:nvSpPr>
          <p:spPr bwMode="auto">
            <a:xfrm>
              <a:off x="3821" y="2259"/>
              <a:ext cx="1414" cy="157"/>
            </a:xfrm>
            <a:prstGeom prst="rect">
              <a:avLst/>
            </a:prstGeom>
            <a:noFill/>
            <a:ln w="174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 name="Rectangle 40"/>
            <p:cNvSpPr>
              <a:spLocks noChangeArrowheads="1"/>
            </p:cNvSpPr>
            <p:nvPr/>
          </p:nvSpPr>
          <p:spPr bwMode="auto">
            <a:xfrm>
              <a:off x="3957" y="2269"/>
              <a:ext cx="29" cy="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smtClean="0">
                  <a:ln>
                    <a:noFill/>
                  </a:ln>
                  <a:solidFill>
                    <a:srgbClr val="FFFFFF"/>
                  </a:solidFill>
                  <a:effectLst/>
                  <a:latin typeface="Arial" panose="020B0604020202020204" pitchFamily="34" charset="0"/>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48" name="Rectangle 41"/>
            <p:cNvSpPr>
              <a:spLocks noChangeArrowheads="1"/>
            </p:cNvSpPr>
            <p:nvPr/>
          </p:nvSpPr>
          <p:spPr bwMode="auto">
            <a:xfrm>
              <a:off x="4042" y="2269"/>
              <a:ext cx="859" cy="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smtClean="0">
                  <a:ln>
                    <a:noFill/>
                  </a:ln>
                  <a:solidFill>
                    <a:srgbClr val="FFFFFF"/>
                  </a:solidFill>
                  <a:effectLst/>
                  <a:latin typeface="Arial" panose="020B0604020202020204" pitchFamily="34" charset="0"/>
                </a:rPr>
                <a:t>Interrupt Number</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49" name="Rectangle 42"/>
            <p:cNvSpPr>
              <a:spLocks noChangeArrowheads="1"/>
            </p:cNvSpPr>
            <p:nvPr/>
          </p:nvSpPr>
          <p:spPr bwMode="auto">
            <a:xfrm>
              <a:off x="1660" y="2845"/>
              <a:ext cx="1328" cy="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smtClean="0">
                  <a:ln>
                    <a:noFill/>
                  </a:ln>
                  <a:solidFill>
                    <a:srgbClr val="000000"/>
                  </a:solidFill>
                  <a:effectLst/>
                  <a:latin typeface="Arial" panose="020B0604020202020204" pitchFamily="34" charset="0"/>
                </a:rPr>
                <a:t>Stick saturation flag for SSAT and USAT</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50" name="Rectangle 43"/>
            <p:cNvSpPr>
              <a:spLocks noChangeArrowheads="1"/>
            </p:cNvSpPr>
            <p:nvPr/>
          </p:nvSpPr>
          <p:spPr bwMode="auto">
            <a:xfrm>
              <a:off x="1660" y="3160"/>
              <a:ext cx="209" cy="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smtClean="0">
                  <a:ln>
                    <a:noFill/>
                  </a:ln>
                  <a:solidFill>
                    <a:srgbClr val="000000"/>
                  </a:solidFill>
                  <a:effectLst/>
                  <a:latin typeface="Arial" panose="020B0604020202020204" pitchFamily="34" charset="0"/>
                </a:rPr>
                <a:t>Carry</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51" name="Rectangle 44"/>
            <p:cNvSpPr>
              <a:spLocks noChangeArrowheads="1"/>
            </p:cNvSpPr>
            <p:nvPr/>
          </p:nvSpPr>
          <p:spPr bwMode="auto">
            <a:xfrm>
              <a:off x="1830" y="3160"/>
              <a:ext cx="52" cy="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smtClean="0">
                  <a:ln>
                    <a:noFill/>
                  </a:ln>
                  <a:solidFill>
                    <a:srgbClr val="000000"/>
                  </a:solidFill>
                  <a:effectLst/>
                  <a:latin typeface="Arial" panose="020B0604020202020204" pitchFamily="34" charset="0"/>
                </a:rPr>
                <a:t>/</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52" name="Rectangle 45"/>
            <p:cNvSpPr>
              <a:spLocks noChangeArrowheads="1"/>
            </p:cNvSpPr>
            <p:nvPr/>
          </p:nvSpPr>
          <p:spPr bwMode="auto">
            <a:xfrm>
              <a:off x="1850" y="3160"/>
              <a:ext cx="399" cy="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smtClean="0">
                  <a:ln>
                    <a:noFill/>
                  </a:ln>
                  <a:solidFill>
                    <a:srgbClr val="000000"/>
                  </a:solidFill>
                  <a:effectLst/>
                  <a:latin typeface="Arial" panose="020B0604020202020204" pitchFamily="34" charset="0"/>
                </a:rPr>
                <a:t>Borrow flag</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53" name="Rectangle 46"/>
            <p:cNvSpPr>
              <a:spLocks noChangeArrowheads="1"/>
            </p:cNvSpPr>
            <p:nvPr/>
          </p:nvSpPr>
          <p:spPr bwMode="auto">
            <a:xfrm>
              <a:off x="1660" y="3474"/>
              <a:ext cx="844" cy="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smtClean="0">
                  <a:ln>
                    <a:noFill/>
                  </a:ln>
                  <a:solidFill>
                    <a:srgbClr val="000000"/>
                  </a:solidFill>
                  <a:effectLst/>
                  <a:latin typeface="Arial" panose="020B0604020202020204" pitchFamily="34" charset="0"/>
                </a:rPr>
                <a:t>Negative or less than flag</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54" name="Rectangle 47"/>
            <p:cNvSpPr>
              <a:spLocks noChangeArrowheads="1"/>
            </p:cNvSpPr>
            <p:nvPr/>
          </p:nvSpPr>
          <p:spPr bwMode="auto">
            <a:xfrm>
              <a:off x="1660" y="3003"/>
              <a:ext cx="452" cy="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smtClean="0">
                  <a:ln>
                    <a:noFill/>
                  </a:ln>
                  <a:solidFill>
                    <a:srgbClr val="000000"/>
                  </a:solidFill>
                  <a:effectLst/>
                  <a:latin typeface="Arial" panose="020B0604020202020204" pitchFamily="34" charset="0"/>
                </a:rPr>
                <a:t>Overflow flag</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55" name="Rectangle 48"/>
            <p:cNvSpPr>
              <a:spLocks noChangeArrowheads="1"/>
            </p:cNvSpPr>
            <p:nvPr/>
          </p:nvSpPr>
          <p:spPr bwMode="auto">
            <a:xfrm>
              <a:off x="1660" y="3317"/>
              <a:ext cx="321" cy="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smtClean="0">
                  <a:ln>
                    <a:noFill/>
                  </a:ln>
                  <a:solidFill>
                    <a:srgbClr val="000000"/>
                  </a:solidFill>
                  <a:effectLst/>
                  <a:latin typeface="Arial" panose="020B0604020202020204" pitchFamily="34" charset="0"/>
                </a:rPr>
                <a:t>Zero flag</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56" name="Freeform 49"/>
            <p:cNvSpPr>
              <a:spLocks/>
            </p:cNvSpPr>
            <p:nvPr/>
          </p:nvSpPr>
          <p:spPr bwMode="auto">
            <a:xfrm>
              <a:off x="916" y="2416"/>
              <a:ext cx="617" cy="472"/>
            </a:xfrm>
            <a:custGeom>
              <a:avLst/>
              <a:gdLst>
                <a:gd name="T0" fmla="*/ 0 w 617"/>
                <a:gd name="T1" fmla="*/ 0 h 472"/>
                <a:gd name="T2" fmla="*/ 0 w 617"/>
                <a:gd name="T3" fmla="*/ 472 h 472"/>
                <a:gd name="T4" fmla="*/ 617 w 617"/>
                <a:gd name="T5" fmla="*/ 472 h 472"/>
              </a:gdLst>
              <a:ahLst/>
              <a:cxnLst>
                <a:cxn ang="0">
                  <a:pos x="T0" y="T1"/>
                </a:cxn>
                <a:cxn ang="0">
                  <a:pos x="T2" y="T3"/>
                </a:cxn>
                <a:cxn ang="0">
                  <a:pos x="T4" y="T5"/>
                </a:cxn>
              </a:cxnLst>
              <a:rect l="0" t="0" r="r" b="b"/>
              <a:pathLst>
                <a:path w="617" h="472">
                  <a:moveTo>
                    <a:pt x="0" y="0"/>
                  </a:moveTo>
                  <a:lnTo>
                    <a:pt x="0" y="472"/>
                  </a:lnTo>
                  <a:lnTo>
                    <a:pt x="617" y="472"/>
                  </a:lnTo>
                </a:path>
              </a:pathLst>
            </a:custGeom>
            <a:noFill/>
            <a:ln w="174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 name="Freeform 50"/>
            <p:cNvSpPr>
              <a:spLocks/>
            </p:cNvSpPr>
            <p:nvPr/>
          </p:nvSpPr>
          <p:spPr bwMode="auto">
            <a:xfrm>
              <a:off x="1525" y="2855"/>
              <a:ext cx="98" cy="65"/>
            </a:xfrm>
            <a:custGeom>
              <a:avLst/>
              <a:gdLst>
                <a:gd name="T0" fmla="*/ 0 w 98"/>
                <a:gd name="T1" fmla="*/ 0 h 65"/>
                <a:gd name="T2" fmla="*/ 98 w 98"/>
                <a:gd name="T3" fmla="*/ 33 h 65"/>
                <a:gd name="T4" fmla="*/ 0 w 98"/>
                <a:gd name="T5" fmla="*/ 65 h 65"/>
                <a:gd name="T6" fmla="*/ 0 w 98"/>
                <a:gd name="T7" fmla="*/ 0 h 65"/>
              </a:gdLst>
              <a:ahLst/>
              <a:cxnLst>
                <a:cxn ang="0">
                  <a:pos x="T0" y="T1"/>
                </a:cxn>
                <a:cxn ang="0">
                  <a:pos x="T2" y="T3"/>
                </a:cxn>
                <a:cxn ang="0">
                  <a:pos x="T4" y="T5"/>
                </a:cxn>
                <a:cxn ang="0">
                  <a:pos x="T6" y="T7"/>
                </a:cxn>
              </a:cxnLst>
              <a:rect l="0" t="0" r="r" b="b"/>
              <a:pathLst>
                <a:path w="98" h="65">
                  <a:moveTo>
                    <a:pt x="0" y="0"/>
                  </a:moveTo>
                  <a:lnTo>
                    <a:pt x="98" y="33"/>
                  </a:lnTo>
                  <a:lnTo>
                    <a:pt x="0" y="65"/>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Freeform 51"/>
            <p:cNvSpPr>
              <a:spLocks/>
            </p:cNvSpPr>
            <p:nvPr/>
          </p:nvSpPr>
          <p:spPr bwMode="auto">
            <a:xfrm>
              <a:off x="759" y="2416"/>
              <a:ext cx="774" cy="629"/>
            </a:xfrm>
            <a:custGeom>
              <a:avLst/>
              <a:gdLst>
                <a:gd name="T0" fmla="*/ 0 w 774"/>
                <a:gd name="T1" fmla="*/ 0 h 629"/>
                <a:gd name="T2" fmla="*/ 0 w 774"/>
                <a:gd name="T3" fmla="*/ 629 h 629"/>
                <a:gd name="T4" fmla="*/ 774 w 774"/>
                <a:gd name="T5" fmla="*/ 629 h 629"/>
              </a:gdLst>
              <a:ahLst/>
              <a:cxnLst>
                <a:cxn ang="0">
                  <a:pos x="T0" y="T1"/>
                </a:cxn>
                <a:cxn ang="0">
                  <a:pos x="T2" y="T3"/>
                </a:cxn>
                <a:cxn ang="0">
                  <a:pos x="T4" y="T5"/>
                </a:cxn>
              </a:cxnLst>
              <a:rect l="0" t="0" r="r" b="b"/>
              <a:pathLst>
                <a:path w="774" h="629">
                  <a:moveTo>
                    <a:pt x="0" y="0"/>
                  </a:moveTo>
                  <a:lnTo>
                    <a:pt x="0" y="629"/>
                  </a:lnTo>
                  <a:lnTo>
                    <a:pt x="774" y="629"/>
                  </a:lnTo>
                </a:path>
              </a:pathLst>
            </a:custGeom>
            <a:noFill/>
            <a:ln w="174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 name="Freeform 52"/>
            <p:cNvSpPr>
              <a:spLocks/>
            </p:cNvSpPr>
            <p:nvPr/>
          </p:nvSpPr>
          <p:spPr bwMode="auto">
            <a:xfrm>
              <a:off x="1525" y="3012"/>
              <a:ext cx="98" cy="66"/>
            </a:xfrm>
            <a:custGeom>
              <a:avLst/>
              <a:gdLst>
                <a:gd name="T0" fmla="*/ 0 w 98"/>
                <a:gd name="T1" fmla="*/ 0 h 66"/>
                <a:gd name="T2" fmla="*/ 98 w 98"/>
                <a:gd name="T3" fmla="*/ 33 h 66"/>
                <a:gd name="T4" fmla="*/ 0 w 98"/>
                <a:gd name="T5" fmla="*/ 66 h 66"/>
                <a:gd name="T6" fmla="*/ 0 w 98"/>
                <a:gd name="T7" fmla="*/ 0 h 66"/>
              </a:gdLst>
              <a:ahLst/>
              <a:cxnLst>
                <a:cxn ang="0">
                  <a:pos x="T0" y="T1"/>
                </a:cxn>
                <a:cxn ang="0">
                  <a:pos x="T2" y="T3"/>
                </a:cxn>
                <a:cxn ang="0">
                  <a:pos x="T4" y="T5"/>
                </a:cxn>
                <a:cxn ang="0">
                  <a:pos x="T6" y="T7"/>
                </a:cxn>
              </a:cxnLst>
              <a:rect l="0" t="0" r="r" b="b"/>
              <a:pathLst>
                <a:path w="98" h="66">
                  <a:moveTo>
                    <a:pt x="0" y="0"/>
                  </a:moveTo>
                  <a:lnTo>
                    <a:pt x="98" y="33"/>
                  </a:lnTo>
                  <a:lnTo>
                    <a:pt x="0" y="66"/>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Freeform 53"/>
            <p:cNvSpPr>
              <a:spLocks/>
            </p:cNvSpPr>
            <p:nvPr/>
          </p:nvSpPr>
          <p:spPr bwMode="auto">
            <a:xfrm>
              <a:off x="602" y="2416"/>
              <a:ext cx="931" cy="786"/>
            </a:xfrm>
            <a:custGeom>
              <a:avLst/>
              <a:gdLst>
                <a:gd name="T0" fmla="*/ 0 w 931"/>
                <a:gd name="T1" fmla="*/ 0 h 786"/>
                <a:gd name="T2" fmla="*/ 0 w 931"/>
                <a:gd name="T3" fmla="*/ 786 h 786"/>
                <a:gd name="T4" fmla="*/ 931 w 931"/>
                <a:gd name="T5" fmla="*/ 786 h 786"/>
              </a:gdLst>
              <a:ahLst/>
              <a:cxnLst>
                <a:cxn ang="0">
                  <a:pos x="T0" y="T1"/>
                </a:cxn>
                <a:cxn ang="0">
                  <a:pos x="T2" y="T3"/>
                </a:cxn>
                <a:cxn ang="0">
                  <a:pos x="T4" y="T5"/>
                </a:cxn>
              </a:cxnLst>
              <a:rect l="0" t="0" r="r" b="b"/>
              <a:pathLst>
                <a:path w="931" h="786">
                  <a:moveTo>
                    <a:pt x="0" y="0"/>
                  </a:moveTo>
                  <a:lnTo>
                    <a:pt x="0" y="786"/>
                  </a:lnTo>
                  <a:lnTo>
                    <a:pt x="931" y="786"/>
                  </a:lnTo>
                </a:path>
              </a:pathLst>
            </a:custGeom>
            <a:noFill/>
            <a:ln w="174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 name="Freeform 54"/>
            <p:cNvSpPr>
              <a:spLocks/>
            </p:cNvSpPr>
            <p:nvPr/>
          </p:nvSpPr>
          <p:spPr bwMode="auto">
            <a:xfrm>
              <a:off x="1525" y="3170"/>
              <a:ext cx="98" cy="65"/>
            </a:xfrm>
            <a:custGeom>
              <a:avLst/>
              <a:gdLst>
                <a:gd name="T0" fmla="*/ 0 w 98"/>
                <a:gd name="T1" fmla="*/ 0 h 65"/>
                <a:gd name="T2" fmla="*/ 98 w 98"/>
                <a:gd name="T3" fmla="*/ 32 h 65"/>
                <a:gd name="T4" fmla="*/ 0 w 98"/>
                <a:gd name="T5" fmla="*/ 65 h 65"/>
                <a:gd name="T6" fmla="*/ 0 w 98"/>
                <a:gd name="T7" fmla="*/ 0 h 65"/>
              </a:gdLst>
              <a:ahLst/>
              <a:cxnLst>
                <a:cxn ang="0">
                  <a:pos x="T0" y="T1"/>
                </a:cxn>
                <a:cxn ang="0">
                  <a:pos x="T2" y="T3"/>
                </a:cxn>
                <a:cxn ang="0">
                  <a:pos x="T4" y="T5"/>
                </a:cxn>
                <a:cxn ang="0">
                  <a:pos x="T6" y="T7"/>
                </a:cxn>
              </a:cxnLst>
              <a:rect l="0" t="0" r="r" b="b"/>
              <a:pathLst>
                <a:path w="98" h="65">
                  <a:moveTo>
                    <a:pt x="0" y="0"/>
                  </a:moveTo>
                  <a:lnTo>
                    <a:pt x="98" y="32"/>
                  </a:lnTo>
                  <a:lnTo>
                    <a:pt x="0" y="65"/>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 name="Freeform 55"/>
            <p:cNvSpPr>
              <a:spLocks/>
            </p:cNvSpPr>
            <p:nvPr/>
          </p:nvSpPr>
          <p:spPr bwMode="auto">
            <a:xfrm>
              <a:off x="445" y="2416"/>
              <a:ext cx="1088" cy="943"/>
            </a:xfrm>
            <a:custGeom>
              <a:avLst/>
              <a:gdLst>
                <a:gd name="T0" fmla="*/ 0 w 1088"/>
                <a:gd name="T1" fmla="*/ 0 h 943"/>
                <a:gd name="T2" fmla="*/ 0 w 1088"/>
                <a:gd name="T3" fmla="*/ 943 h 943"/>
                <a:gd name="T4" fmla="*/ 1088 w 1088"/>
                <a:gd name="T5" fmla="*/ 943 h 943"/>
              </a:gdLst>
              <a:ahLst/>
              <a:cxnLst>
                <a:cxn ang="0">
                  <a:pos x="T0" y="T1"/>
                </a:cxn>
                <a:cxn ang="0">
                  <a:pos x="T2" y="T3"/>
                </a:cxn>
                <a:cxn ang="0">
                  <a:pos x="T4" y="T5"/>
                </a:cxn>
              </a:cxnLst>
              <a:rect l="0" t="0" r="r" b="b"/>
              <a:pathLst>
                <a:path w="1088" h="943">
                  <a:moveTo>
                    <a:pt x="0" y="0"/>
                  </a:moveTo>
                  <a:lnTo>
                    <a:pt x="0" y="943"/>
                  </a:lnTo>
                  <a:lnTo>
                    <a:pt x="1088" y="943"/>
                  </a:lnTo>
                </a:path>
              </a:pathLst>
            </a:custGeom>
            <a:noFill/>
            <a:ln w="174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3" name="Freeform 56"/>
            <p:cNvSpPr>
              <a:spLocks/>
            </p:cNvSpPr>
            <p:nvPr/>
          </p:nvSpPr>
          <p:spPr bwMode="auto">
            <a:xfrm>
              <a:off x="1525" y="3327"/>
              <a:ext cx="98" cy="65"/>
            </a:xfrm>
            <a:custGeom>
              <a:avLst/>
              <a:gdLst>
                <a:gd name="T0" fmla="*/ 0 w 98"/>
                <a:gd name="T1" fmla="*/ 0 h 65"/>
                <a:gd name="T2" fmla="*/ 98 w 98"/>
                <a:gd name="T3" fmla="*/ 32 h 65"/>
                <a:gd name="T4" fmla="*/ 0 w 98"/>
                <a:gd name="T5" fmla="*/ 65 h 65"/>
                <a:gd name="T6" fmla="*/ 0 w 98"/>
                <a:gd name="T7" fmla="*/ 0 h 65"/>
              </a:gdLst>
              <a:ahLst/>
              <a:cxnLst>
                <a:cxn ang="0">
                  <a:pos x="T0" y="T1"/>
                </a:cxn>
                <a:cxn ang="0">
                  <a:pos x="T2" y="T3"/>
                </a:cxn>
                <a:cxn ang="0">
                  <a:pos x="T4" y="T5"/>
                </a:cxn>
                <a:cxn ang="0">
                  <a:pos x="T6" y="T7"/>
                </a:cxn>
              </a:cxnLst>
              <a:rect l="0" t="0" r="r" b="b"/>
              <a:pathLst>
                <a:path w="98" h="65">
                  <a:moveTo>
                    <a:pt x="0" y="0"/>
                  </a:moveTo>
                  <a:lnTo>
                    <a:pt x="98" y="32"/>
                  </a:lnTo>
                  <a:lnTo>
                    <a:pt x="0" y="65"/>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 name="Freeform 57"/>
            <p:cNvSpPr>
              <a:spLocks/>
            </p:cNvSpPr>
            <p:nvPr/>
          </p:nvSpPr>
          <p:spPr bwMode="auto">
            <a:xfrm>
              <a:off x="288" y="2416"/>
              <a:ext cx="1245" cy="1100"/>
            </a:xfrm>
            <a:custGeom>
              <a:avLst/>
              <a:gdLst>
                <a:gd name="T0" fmla="*/ 0 w 1245"/>
                <a:gd name="T1" fmla="*/ 0 h 1100"/>
                <a:gd name="T2" fmla="*/ 0 w 1245"/>
                <a:gd name="T3" fmla="*/ 1100 h 1100"/>
                <a:gd name="T4" fmla="*/ 1245 w 1245"/>
                <a:gd name="T5" fmla="*/ 1100 h 1100"/>
              </a:gdLst>
              <a:ahLst/>
              <a:cxnLst>
                <a:cxn ang="0">
                  <a:pos x="T0" y="T1"/>
                </a:cxn>
                <a:cxn ang="0">
                  <a:pos x="T2" y="T3"/>
                </a:cxn>
                <a:cxn ang="0">
                  <a:pos x="T4" y="T5"/>
                </a:cxn>
              </a:cxnLst>
              <a:rect l="0" t="0" r="r" b="b"/>
              <a:pathLst>
                <a:path w="1245" h="1100">
                  <a:moveTo>
                    <a:pt x="0" y="0"/>
                  </a:moveTo>
                  <a:lnTo>
                    <a:pt x="0" y="1100"/>
                  </a:lnTo>
                  <a:lnTo>
                    <a:pt x="1245" y="1100"/>
                  </a:lnTo>
                </a:path>
              </a:pathLst>
            </a:custGeom>
            <a:noFill/>
            <a:ln w="174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5" name="Freeform 58"/>
            <p:cNvSpPr>
              <a:spLocks/>
            </p:cNvSpPr>
            <p:nvPr/>
          </p:nvSpPr>
          <p:spPr bwMode="auto">
            <a:xfrm>
              <a:off x="1525" y="3484"/>
              <a:ext cx="98" cy="65"/>
            </a:xfrm>
            <a:custGeom>
              <a:avLst/>
              <a:gdLst>
                <a:gd name="T0" fmla="*/ 0 w 98"/>
                <a:gd name="T1" fmla="*/ 0 h 65"/>
                <a:gd name="T2" fmla="*/ 98 w 98"/>
                <a:gd name="T3" fmla="*/ 32 h 65"/>
                <a:gd name="T4" fmla="*/ 0 w 98"/>
                <a:gd name="T5" fmla="*/ 65 h 65"/>
                <a:gd name="T6" fmla="*/ 0 w 98"/>
                <a:gd name="T7" fmla="*/ 0 h 65"/>
              </a:gdLst>
              <a:ahLst/>
              <a:cxnLst>
                <a:cxn ang="0">
                  <a:pos x="T0" y="T1"/>
                </a:cxn>
                <a:cxn ang="0">
                  <a:pos x="T2" y="T3"/>
                </a:cxn>
                <a:cxn ang="0">
                  <a:pos x="T4" y="T5"/>
                </a:cxn>
                <a:cxn ang="0">
                  <a:pos x="T6" y="T7"/>
                </a:cxn>
              </a:cxnLst>
              <a:rect l="0" t="0" r="r" b="b"/>
              <a:pathLst>
                <a:path w="98" h="65">
                  <a:moveTo>
                    <a:pt x="0" y="0"/>
                  </a:moveTo>
                  <a:lnTo>
                    <a:pt x="98" y="32"/>
                  </a:lnTo>
                  <a:lnTo>
                    <a:pt x="0" y="65"/>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 name="Rectangle 59"/>
            <p:cNvSpPr>
              <a:spLocks noChangeArrowheads="1"/>
            </p:cNvSpPr>
            <p:nvPr/>
          </p:nvSpPr>
          <p:spPr bwMode="auto">
            <a:xfrm>
              <a:off x="246" y="2138"/>
              <a:ext cx="111" cy="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smtClean="0">
                  <a:ln>
                    <a:noFill/>
                  </a:ln>
                  <a:solidFill>
                    <a:srgbClr val="000000"/>
                  </a:solidFill>
                  <a:effectLst/>
                  <a:latin typeface="Arial" panose="020B0604020202020204" pitchFamily="34" charset="0"/>
                </a:rPr>
                <a:t>31</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67" name="Rectangle 60"/>
            <p:cNvSpPr>
              <a:spLocks noChangeArrowheads="1"/>
            </p:cNvSpPr>
            <p:nvPr/>
          </p:nvSpPr>
          <p:spPr bwMode="auto">
            <a:xfrm>
              <a:off x="403" y="2138"/>
              <a:ext cx="111" cy="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smtClean="0">
                  <a:ln>
                    <a:noFill/>
                  </a:ln>
                  <a:solidFill>
                    <a:srgbClr val="000000"/>
                  </a:solidFill>
                  <a:effectLst/>
                  <a:latin typeface="Arial" panose="020B0604020202020204" pitchFamily="34" charset="0"/>
                </a:rPr>
                <a:t>30</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68" name="Rectangle 61"/>
            <p:cNvSpPr>
              <a:spLocks noChangeArrowheads="1"/>
            </p:cNvSpPr>
            <p:nvPr/>
          </p:nvSpPr>
          <p:spPr bwMode="auto">
            <a:xfrm>
              <a:off x="560" y="2138"/>
              <a:ext cx="111" cy="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smtClean="0">
                  <a:ln>
                    <a:noFill/>
                  </a:ln>
                  <a:solidFill>
                    <a:srgbClr val="000000"/>
                  </a:solidFill>
                  <a:effectLst/>
                  <a:latin typeface="Arial" panose="020B0604020202020204" pitchFamily="34" charset="0"/>
                </a:rPr>
                <a:t>29</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69" name="Rectangle 62"/>
            <p:cNvSpPr>
              <a:spLocks noChangeArrowheads="1"/>
            </p:cNvSpPr>
            <p:nvPr/>
          </p:nvSpPr>
          <p:spPr bwMode="auto">
            <a:xfrm>
              <a:off x="718" y="2138"/>
              <a:ext cx="111" cy="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smtClean="0">
                  <a:ln>
                    <a:noFill/>
                  </a:ln>
                  <a:solidFill>
                    <a:srgbClr val="000000"/>
                  </a:solidFill>
                  <a:effectLst/>
                  <a:latin typeface="Arial" panose="020B0604020202020204" pitchFamily="34" charset="0"/>
                </a:rPr>
                <a:t>28</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70" name="Rectangle 63"/>
            <p:cNvSpPr>
              <a:spLocks noChangeArrowheads="1"/>
            </p:cNvSpPr>
            <p:nvPr/>
          </p:nvSpPr>
          <p:spPr bwMode="auto">
            <a:xfrm>
              <a:off x="875" y="2138"/>
              <a:ext cx="111" cy="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smtClean="0">
                  <a:ln>
                    <a:noFill/>
                  </a:ln>
                  <a:solidFill>
                    <a:srgbClr val="000000"/>
                  </a:solidFill>
                  <a:effectLst/>
                  <a:latin typeface="Arial" panose="020B0604020202020204" pitchFamily="34" charset="0"/>
                </a:rPr>
                <a:t>27</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71" name="Rectangle 64"/>
            <p:cNvSpPr>
              <a:spLocks noChangeArrowheads="1"/>
            </p:cNvSpPr>
            <p:nvPr/>
          </p:nvSpPr>
          <p:spPr bwMode="auto">
            <a:xfrm>
              <a:off x="1032" y="2138"/>
              <a:ext cx="111" cy="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smtClean="0">
                  <a:ln>
                    <a:noFill/>
                  </a:ln>
                  <a:solidFill>
                    <a:srgbClr val="000000"/>
                  </a:solidFill>
                  <a:effectLst/>
                  <a:latin typeface="Arial" panose="020B0604020202020204" pitchFamily="34" charset="0"/>
                </a:rPr>
                <a:t>26</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72" name="Rectangle 65"/>
            <p:cNvSpPr>
              <a:spLocks noChangeArrowheads="1"/>
            </p:cNvSpPr>
            <p:nvPr/>
          </p:nvSpPr>
          <p:spPr bwMode="auto">
            <a:xfrm>
              <a:off x="1189" y="2138"/>
              <a:ext cx="111" cy="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smtClean="0">
                  <a:ln>
                    <a:noFill/>
                  </a:ln>
                  <a:solidFill>
                    <a:srgbClr val="000000"/>
                  </a:solidFill>
                  <a:effectLst/>
                  <a:latin typeface="Arial" panose="020B0604020202020204" pitchFamily="34" charset="0"/>
                </a:rPr>
                <a:t>25</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73" name="Rectangle 66"/>
            <p:cNvSpPr>
              <a:spLocks noChangeArrowheads="1"/>
            </p:cNvSpPr>
            <p:nvPr/>
          </p:nvSpPr>
          <p:spPr bwMode="auto">
            <a:xfrm>
              <a:off x="1346" y="2138"/>
              <a:ext cx="111" cy="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smtClean="0">
                  <a:ln>
                    <a:noFill/>
                  </a:ln>
                  <a:solidFill>
                    <a:srgbClr val="000000"/>
                  </a:solidFill>
                  <a:effectLst/>
                  <a:latin typeface="Arial" panose="020B0604020202020204" pitchFamily="34" charset="0"/>
                </a:rPr>
                <a:t>24</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74" name="Rectangle 67"/>
            <p:cNvSpPr>
              <a:spLocks noChangeArrowheads="1"/>
            </p:cNvSpPr>
            <p:nvPr/>
          </p:nvSpPr>
          <p:spPr bwMode="auto">
            <a:xfrm>
              <a:off x="1503" y="2138"/>
              <a:ext cx="111" cy="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smtClean="0">
                  <a:ln>
                    <a:noFill/>
                  </a:ln>
                  <a:solidFill>
                    <a:srgbClr val="000000"/>
                  </a:solidFill>
                  <a:effectLst/>
                  <a:latin typeface="Arial" panose="020B0604020202020204" pitchFamily="34" charset="0"/>
                </a:rPr>
                <a:t>23</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75" name="Rectangle 68"/>
            <p:cNvSpPr>
              <a:spLocks noChangeArrowheads="1"/>
            </p:cNvSpPr>
            <p:nvPr/>
          </p:nvSpPr>
          <p:spPr bwMode="auto">
            <a:xfrm>
              <a:off x="1660" y="2138"/>
              <a:ext cx="111" cy="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smtClean="0">
                  <a:ln>
                    <a:noFill/>
                  </a:ln>
                  <a:solidFill>
                    <a:srgbClr val="000000"/>
                  </a:solidFill>
                  <a:effectLst/>
                  <a:latin typeface="Arial" panose="020B0604020202020204" pitchFamily="34" charset="0"/>
                </a:rPr>
                <a:t>22</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76" name="Rectangle 69"/>
            <p:cNvSpPr>
              <a:spLocks noChangeArrowheads="1"/>
            </p:cNvSpPr>
            <p:nvPr/>
          </p:nvSpPr>
          <p:spPr bwMode="auto">
            <a:xfrm>
              <a:off x="1817" y="2138"/>
              <a:ext cx="111" cy="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smtClean="0">
                  <a:ln>
                    <a:noFill/>
                  </a:ln>
                  <a:solidFill>
                    <a:srgbClr val="000000"/>
                  </a:solidFill>
                  <a:effectLst/>
                  <a:latin typeface="Arial" panose="020B0604020202020204" pitchFamily="34" charset="0"/>
                </a:rPr>
                <a:t>21</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77" name="Rectangle 70"/>
            <p:cNvSpPr>
              <a:spLocks noChangeArrowheads="1"/>
            </p:cNvSpPr>
            <p:nvPr/>
          </p:nvSpPr>
          <p:spPr bwMode="auto">
            <a:xfrm>
              <a:off x="1974" y="2138"/>
              <a:ext cx="111" cy="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smtClean="0">
                  <a:ln>
                    <a:noFill/>
                  </a:ln>
                  <a:solidFill>
                    <a:srgbClr val="000000"/>
                  </a:solidFill>
                  <a:effectLst/>
                  <a:latin typeface="Arial" panose="020B0604020202020204" pitchFamily="34" charset="0"/>
                </a:rPr>
                <a:t>20</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78" name="Rectangle 71"/>
            <p:cNvSpPr>
              <a:spLocks noChangeArrowheads="1"/>
            </p:cNvSpPr>
            <p:nvPr/>
          </p:nvSpPr>
          <p:spPr bwMode="auto">
            <a:xfrm>
              <a:off x="2131" y="2138"/>
              <a:ext cx="111" cy="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smtClean="0">
                  <a:ln>
                    <a:noFill/>
                  </a:ln>
                  <a:solidFill>
                    <a:srgbClr val="000000"/>
                  </a:solidFill>
                  <a:effectLst/>
                  <a:latin typeface="Arial" panose="020B0604020202020204" pitchFamily="34" charset="0"/>
                </a:rPr>
                <a:t>19</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79" name="Rectangle 72"/>
            <p:cNvSpPr>
              <a:spLocks noChangeArrowheads="1"/>
            </p:cNvSpPr>
            <p:nvPr/>
          </p:nvSpPr>
          <p:spPr bwMode="auto">
            <a:xfrm>
              <a:off x="2288" y="2138"/>
              <a:ext cx="111" cy="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smtClean="0">
                  <a:ln>
                    <a:noFill/>
                  </a:ln>
                  <a:solidFill>
                    <a:srgbClr val="000000"/>
                  </a:solidFill>
                  <a:effectLst/>
                  <a:latin typeface="Arial" panose="020B0604020202020204" pitchFamily="34" charset="0"/>
                </a:rPr>
                <a:t>18</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80" name="Rectangle 73"/>
            <p:cNvSpPr>
              <a:spLocks noChangeArrowheads="1"/>
            </p:cNvSpPr>
            <p:nvPr/>
          </p:nvSpPr>
          <p:spPr bwMode="auto">
            <a:xfrm>
              <a:off x="2445" y="2138"/>
              <a:ext cx="111" cy="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smtClean="0">
                  <a:ln>
                    <a:noFill/>
                  </a:ln>
                  <a:solidFill>
                    <a:srgbClr val="000000"/>
                  </a:solidFill>
                  <a:effectLst/>
                  <a:latin typeface="Arial" panose="020B0604020202020204" pitchFamily="34" charset="0"/>
                </a:rPr>
                <a:t>17</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81" name="Rectangle 74"/>
            <p:cNvSpPr>
              <a:spLocks noChangeArrowheads="1"/>
            </p:cNvSpPr>
            <p:nvPr/>
          </p:nvSpPr>
          <p:spPr bwMode="auto">
            <a:xfrm>
              <a:off x="2602" y="2138"/>
              <a:ext cx="111" cy="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smtClean="0">
                  <a:ln>
                    <a:noFill/>
                  </a:ln>
                  <a:solidFill>
                    <a:srgbClr val="000000"/>
                  </a:solidFill>
                  <a:effectLst/>
                  <a:latin typeface="Arial" panose="020B0604020202020204" pitchFamily="34" charset="0"/>
                </a:rPr>
                <a:t>16</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82" name="Rectangle 75"/>
            <p:cNvSpPr>
              <a:spLocks noChangeArrowheads="1"/>
            </p:cNvSpPr>
            <p:nvPr/>
          </p:nvSpPr>
          <p:spPr bwMode="auto">
            <a:xfrm>
              <a:off x="2759" y="2138"/>
              <a:ext cx="111" cy="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smtClean="0">
                  <a:ln>
                    <a:noFill/>
                  </a:ln>
                  <a:solidFill>
                    <a:srgbClr val="000000"/>
                  </a:solidFill>
                  <a:effectLst/>
                  <a:latin typeface="Arial" panose="020B0604020202020204" pitchFamily="34" charset="0"/>
                </a:rPr>
                <a:t>15</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83" name="Rectangle 76"/>
            <p:cNvSpPr>
              <a:spLocks noChangeArrowheads="1"/>
            </p:cNvSpPr>
            <p:nvPr/>
          </p:nvSpPr>
          <p:spPr bwMode="auto">
            <a:xfrm>
              <a:off x="2916" y="2138"/>
              <a:ext cx="111" cy="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smtClean="0">
                  <a:ln>
                    <a:noFill/>
                  </a:ln>
                  <a:solidFill>
                    <a:srgbClr val="000000"/>
                  </a:solidFill>
                  <a:effectLst/>
                  <a:latin typeface="Arial" panose="020B0604020202020204" pitchFamily="34" charset="0"/>
                </a:rPr>
                <a:t>14</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84" name="Rectangle 77"/>
            <p:cNvSpPr>
              <a:spLocks noChangeArrowheads="1"/>
            </p:cNvSpPr>
            <p:nvPr/>
          </p:nvSpPr>
          <p:spPr bwMode="auto">
            <a:xfrm>
              <a:off x="3073" y="2138"/>
              <a:ext cx="111" cy="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smtClean="0">
                  <a:ln>
                    <a:noFill/>
                  </a:ln>
                  <a:solidFill>
                    <a:srgbClr val="000000"/>
                  </a:solidFill>
                  <a:effectLst/>
                  <a:latin typeface="Arial" panose="020B0604020202020204" pitchFamily="34" charset="0"/>
                </a:rPr>
                <a:t>13</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85" name="Rectangle 78"/>
            <p:cNvSpPr>
              <a:spLocks noChangeArrowheads="1"/>
            </p:cNvSpPr>
            <p:nvPr/>
          </p:nvSpPr>
          <p:spPr bwMode="auto">
            <a:xfrm>
              <a:off x="3230" y="2138"/>
              <a:ext cx="111" cy="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smtClean="0">
                  <a:ln>
                    <a:noFill/>
                  </a:ln>
                  <a:solidFill>
                    <a:srgbClr val="000000"/>
                  </a:solidFill>
                  <a:effectLst/>
                  <a:latin typeface="Arial" panose="020B0604020202020204" pitchFamily="34" charset="0"/>
                </a:rPr>
                <a:t>12</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86" name="Rectangle 79"/>
            <p:cNvSpPr>
              <a:spLocks noChangeArrowheads="1"/>
            </p:cNvSpPr>
            <p:nvPr/>
          </p:nvSpPr>
          <p:spPr bwMode="auto">
            <a:xfrm>
              <a:off x="3387" y="2138"/>
              <a:ext cx="111" cy="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smtClean="0">
                  <a:ln>
                    <a:noFill/>
                  </a:ln>
                  <a:solidFill>
                    <a:srgbClr val="000000"/>
                  </a:solidFill>
                  <a:effectLst/>
                  <a:latin typeface="Arial" panose="020B0604020202020204" pitchFamily="34" charset="0"/>
                </a:rPr>
                <a:t>11</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87" name="Rectangle 80"/>
            <p:cNvSpPr>
              <a:spLocks noChangeArrowheads="1"/>
            </p:cNvSpPr>
            <p:nvPr/>
          </p:nvSpPr>
          <p:spPr bwMode="auto">
            <a:xfrm>
              <a:off x="3545" y="2138"/>
              <a:ext cx="111" cy="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smtClean="0">
                  <a:ln>
                    <a:noFill/>
                  </a:ln>
                  <a:solidFill>
                    <a:srgbClr val="000000"/>
                  </a:solidFill>
                  <a:effectLst/>
                  <a:latin typeface="Arial" panose="020B0604020202020204" pitchFamily="34" charset="0"/>
                </a:rPr>
                <a:t>10</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88" name="Rectangle 81"/>
            <p:cNvSpPr>
              <a:spLocks noChangeArrowheads="1"/>
            </p:cNvSpPr>
            <p:nvPr/>
          </p:nvSpPr>
          <p:spPr bwMode="auto">
            <a:xfrm>
              <a:off x="3721" y="2138"/>
              <a:ext cx="72" cy="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smtClean="0">
                  <a:ln>
                    <a:noFill/>
                  </a:ln>
                  <a:solidFill>
                    <a:srgbClr val="000000"/>
                  </a:solidFill>
                  <a:effectLst/>
                  <a:latin typeface="Arial" panose="020B0604020202020204" pitchFamily="34" charset="0"/>
                </a:rPr>
                <a:t>9</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89" name="Rectangle 82"/>
            <p:cNvSpPr>
              <a:spLocks noChangeArrowheads="1"/>
            </p:cNvSpPr>
            <p:nvPr/>
          </p:nvSpPr>
          <p:spPr bwMode="auto">
            <a:xfrm>
              <a:off x="3878" y="2138"/>
              <a:ext cx="72" cy="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smtClean="0">
                  <a:ln>
                    <a:noFill/>
                  </a:ln>
                  <a:solidFill>
                    <a:srgbClr val="000000"/>
                  </a:solidFill>
                  <a:effectLst/>
                  <a:latin typeface="Arial" panose="020B0604020202020204" pitchFamily="34" charset="0"/>
                </a:rPr>
                <a:t>8</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90" name="Rectangle 83"/>
            <p:cNvSpPr>
              <a:spLocks noChangeArrowheads="1"/>
            </p:cNvSpPr>
            <p:nvPr/>
          </p:nvSpPr>
          <p:spPr bwMode="auto">
            <a:xfrm>
              <a:off x="4035" y="2138"/>
              <a:ext cx="72" cy="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smtClean="0">
                  <a:ln>
                    <a:noFill/>
                  </a:ln>
                  <a:solidFill>
                    <a:srgbClr val="000000"/>
                  </a:solidFill>
                  <a:effectLst/>
                  <a:latin typeface="Arial" panose="020B0604020202020204" pitchFamily="34" charset="0"/>
                </a:rPr>
                <a:t>7</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91" name="Rectangle 84"/>
            <p:cNvSpPr>
              <a:spLocks noChangeArrowheads="1"/>
            </p:cNvSpPr>
            <p:nvPr/>
          </p:nvSpPr>
          <p:spPr bwMode="auto">
            <a:xfrm>
              <a:off x="4192" y="2138"/>
              <a:ext cx="72" cy="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smtClean="0">
                  <a:ln>
                    <a:noFill/>
                  </a:ln>
                  <a:solidFill>
                    <a:srgbClr val="000000"/>
                  </a:solidFill>
                  <a:effectLst/>
                  <a:latin typeface="Arial" panose="020B0604020202020204" pitchFamily="34" charset="0"/>
                </a:rPr>
                <a:t>6</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92" name="Rectangle 85"/>
            <p:cNvSpPr>
              <a:spLocks noChangeArrowheads="1"/>
            </p:cNvSpPr>
            <p:nvPr/>
          </p:nvSpPr>
          <p:spPr bwMode="auto">
            <a:xfrm>
              <a:off x="4349" y="2138"/>
              <a:ext cx="72" cy="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smtClean="0">
                  <a:ln>
                    <a:noFill/>
                  </a:ln>
                  <a:solidFill>
                    <a:srgbClr val="000000"/>
                  </a:solidFill>
                  <a:effectLst/>
                  <a:latin typeface="Arial" panose="020B0604020202020204" pitchFamily="34" charset="0"/>
                </a:rPr>
                <a:t>5</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93" name="Rectangle 86"/>
            <p:cNvSpPr>
              <a:spLocks noChangeArrowheads="1"/>
            </p:cNvSpPr>
            <p:nvPr/>
          </p:nvSpPr>
          <p:spPr bwMode="auto">
            <a:xfrm>
              <a:off x="4507" y="2138"/>
              <a:ext cx="72" cy="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smtClean="0">
                  <a:ln>
                    <a:noFill/>
                  </a:ln>
                  <a:solidFill>
                    <a:srgbClr val="000000"/>
                  </a:solidFill>
                  <a:effectLst/>
                  <a:latin typeface="Arial" panose="020B0604020202020204" pitchFamily="34" charset="0"/>
                </a:rPr>
                <a:t>4</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94" name="Rectangle 87"/>
            <p:cNvSpPr>
              <a:spLocks noChangeArrowheads="1"/>
            </p:cNvSpPr>
            <p:nvPr/>
          </p:nvSpPr>
          <p:spPr bwMode="auto">
            <a:xfrm>
              <a:off x="4664" y="2138"/>
              <a:ext cx="72" cy="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smtClean="0">
                  <a:ln>
                    <a:noFill/>
                  </a:ln>
                  <a:solidFill>
                    <a:srgbClr val="000000"/>
                  </a:solidFill>
                  <a:effectLst/>
                  <a:latin typeface="Arial" panose="020B0604020202020204" pitchFamily="34" charset="0"/>
                </a:rPr>
                <a:t>3</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95" name="Rectangle 88"/>
            <p:cNvSpPr>
              <a:spLocks noChangeArrowheads="1"/>
            </p:cNvSpPr>
            <p:nvPr/>
          </p:nvSpPr>
          <p:spPr bwMode="auto">
            <a:xfrm>
              <a:off x="4821" y="2138"/>
              <a:ext cx="72" cy="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smtClean="0">
                  <a:ln>
                    <a:noFill/>
                  </a:ln>
                  <a:solidFill>
                    <a:srgbClr val="000000"/>
                  </a:solidFill>
                  <a:effectLst/>
                  <a:latin typeface="Arial" panose="020B0604020202020204" pitchFamily="34" charset="0"/>
                </a:rPr>
                <a:t>2</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96" name="Rectangle 89"/>
            <p:cNvSpPr>
              <a:spLocks noChangeArrowheads="1"/>
            </p:cNvSpPr>
            <p:nvPr/>
          </p:nvSpPr>
          <p:spPr bwMode="auto">
            <a:xfrm>
              <a:off x="4978" y="2138"/>
              <a:ext cx="72" cy="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smtClean="0">
                  <a:ln>
                    <a:noFill/>
                  </a:ln>
                  <a:solidFill>
                    <a:srgbClr val="000000"/>
                  </a:solidFill>
                  <a:effectLst/>
                  <a:latin typeface="Arial" panose="020B0604020202020204" pitchFamily="34" charset="0"/>
                </a:rPr>
                <a:t>1</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97" name="Rectangle 90"/>
            <p:cNvSpPr>
              <a:spLocks noChangeArrowheads="1"/>
            </p:cNvSpPr>
            <p:nvPr/>
          </p:nvSpPr>
          <p:spPr bwMode="auto">
            <a:xfrm>
              <a:off x="5135" y="2138"/>
              <a:ext cx="72" cy="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smtClean="0">
                  <a:ln>
                    <a:noFill/>
                  </a:ln>
                  <a:solidFill>
                    <a:srgbClr val="000000"/>
                  </a:solidFill>
                  <a:effectLst/>
                  <a:latin typeface="Arial" panose="020B0604020202020204" pitchFamily="34" charset="0"/>
                </a:rPr>
                <a:t>0</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98" name="Rectangle 91"/>
            <p:cNvSpPr>
              <a:spLocks noChangeArrowheads="1"/>
            </p:cNvSpPr>
            <p:nvPr/>
          </p:nvSpPr>
          <p:spPr bwMode="auto">
            <a:xfrm>
              <a:off x="1660" y="2688"/>
              <a:ext cx="569" cy="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smtClean="0">
                  <a:ln>
                    <a:noFill/>
                  </a:ln>
                  <a:solidFill>
                    <a:srgbClr val="000000"/>
                  </a:solidFill>
                  <a:effectLst/>
                  <a:latin typeface="Arial" panose="020B0604020202020204" pitchFamily="34" charset="0"/>
                </a:rPr>
                <a:t>Thumb state flag</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99" name="Freeform 92"/>
            <p:cNvSpPr>
              <a:spLocks/>
            </p:cNvSpPr>
            <p:nvPr/>
          </p:nvSpPr>
          <p:spPr bwMode="auto">
            <a:xfrm>
              <a:off x="1387" y="2416"/>
              <a:ext cx="146" cy="314"/>
            </a:xfrm>
            <a:custGeom>
              <a:avLst/>
              <a:gdLst>
                <a:gd name="T0" fmla="*/ 0 w 146"/>
                <a:gd name="T1" fmla="*/ 0 h 314"/>
                <a:gd name="T2" fmla="*/ 0 w 146"/>
                <a:gd name="T3" fmla="*/ 314 h 314"/>
                <a:gd name="T4" fmla="*/ 146 w 146"/>
                <a:gd name="T5" fmla="*/ 314 h 314"/>
              </a:gdLst>
              <a:ahLst/>
              <a:cxnLst>
                <a:cxn ang="0">
                  <a:pos x="T0" y="T1"/>
                </a:cxn>
                <a:cxn ang="0">
                  <a:pos x="T2" y="T3"/>
                </a:cxn>
                <a:cxn ang="0">
                  <a:pos x="T4" y="T5"/>
                </a:cxn>
              </a:cxnLst>
              <a:rect l="0" t="0" r="r" b="b"/>
              <a:pathLst>
                <a:path w="146" h="314">
                  <a:moveTo>
                    <a:pt x="0" y="0"/>
                  </a:moveTo>
                  <a:lnTo>
                    <a:pt x="0" y="314"/>
                  </a:lnTo>
                  <a:lnTo>
                    <a:pt x="146" y="314"/>
                  </a:lnTo>
                </a:path>
              </a:pathLst>
            </a:custGeom>
            <a:noFill/>
            <a:ln w="174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0" name="Freeform 93"/>
            <p:cNvSpPr>
              <a:spLocks/>
            </p:cNvSpPr>
            <p:nvPr/>
          </p:nvSpPr>
          <p:spPr bwMode="auto">
            <a:xfrm>
              <a:off x="1525" y="2698"/>
              <a:ext cx="98" cy="65"/>
            </a:xfrm>
            <a:custGeom>
              <a:avLst/>
              <a:gdLst>
                <a:gd name="T0" fmla="*/ 0 w 98"/>
                <a:gd name="T1" fmla="*/ 0 h 65"/>
                <a:gd name="T2" fmla="*/ 98 w 98"/>
                <a:gd name="T3" fmla="*/ 32 h 65"/>
                <a:gd name="T4" fmla="*/ 0 w 98"/>
                <a:gd name="T5" fmla="*/ 65 h 65"/>
                <a:gd name="T6" fmla="*/ 0 w 98"/>
                <a:gd name="T7" fmla="*/ 0 h 65"/>
              </a:gdLst>
              <a:ahLst/>
              <a:cxnLst>
                <a:cxn ang="0">
                  <a:pos x="T0" y="T1"/>
                </a:cxn>
                <a:cxn ang="0">
                  <a:pos x="T2" y="T3"/>
                </a:cxn>
                <a:cxn ang="0">
                  <a:pos x="T4" y="T5"/>
                </a:cxn>
                <a:cxn ang="0">
                  <a:pos x="T6" y="T7"/>
                </a:cxn>
              </a:cxnLst>
              <a:rect l="0" t="0" r="r" b="b"/>
              <a:pathLst>
                <a:path w="98" h="65">
                  <a:moveTo>
                    <a:pt x="0" y="0"/>
                  </a:moveTo>
                  <a:lnTo>
                    <a:pt x="98" y="32"/>
                  </a:lnTo>
                  <a:lnTo>
                    <a:pt x="0" y="65"/>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1" name="Rectangle 94"/>
            <p:cNvSpPr>
              <a:spLocks noChangeArrowheads="1"/>
            </p:cNvSpPr>
            <p:nvPr/>
          </p:nvSpPr>
          <p:spPr bwMode="auto">
            <a:xfrm>
              <a:off x="3427" y="2531"/>
              <a:ext cx="98" cy="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smtClean="0">
                  <a:ln>
                    <a:noFill/>
                  </a:ln>
                  <a:solidFill>
                    <a:srgbClr val="000000"/>
                  </a:solidFill>
                  <a:effectLst/>
                  <a:latin typeface="Arial" panose="020B0604020202020204" pitchFamily="34" charset="0"/>
                </a:rPr>
                <a:t>IT</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02" name="Rectangle 95"/>
            <p:cNvSpPr>
              <a:spLocks noChangeArrowheads="1"/>
            </p:cNvSpPr>
            <p:nvPr/>
          </p:nvSpPr>
          <p:spPr bwMode="auto">
            <a:xfrm>
              <a:off x="3486" y="2531"/>
              <a:ext cx="52" cy="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smtClean="0">
                  <a:ln>
                    <a:noFill/>
                  </a:ln>
                  <a:solidFill>
                    <a:srgbClr val="000000"/>
                  </a:solidFill>
                  <a:effectLst/>
                  <a:latin typeface="Arial" panose="020B0604020202020204" pitchFamily="34" charset="0"/>
                </a:rPr>
                <a:t>[</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03" name="Rectangle 96"/>
            <p:cNvSpPr>
              <a:spLocks noChangeArrowheads="1"/>
            </p:cNvSpPr>
            <p:nvPr/>
          </p:nvSpPr>
          <p:spPr bwMode="auto">
            <a:xfrm>
              <a:off x="3505" y="2531"/>
              <a:ext cx="72" cy="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smtClean="0">
                  <a:ln>
                    <a:noFill/>
                  </a:ln>
                  <a:solidFill>
                    <a:srgbClr val="000000"/>
                  </a:solidFill>
                  <a:effectLst/>
                  <a:latin typeface="Arial" panose="020B0604020202020204" pitchFamily="34" charset="0"/>
                </a:rPr>
                <a:t>7</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04" name="Rectangle 97"/>
            <p:cNvSpPr>
              <a:spLocks noChangeArrowheads="1"/>
            </p:cNvSpPr>
            <p:nvPr/>
          </p:nvSpPr>
          <p:spPr bwMode="auto">
            <a:xfrm>
              <a:off x="3545" y="2531"/>
              <a:ext cx="52" cy="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smtClean="0">
                  <a:ln>
                    <a:noFill/>
                  </a:ln>
                  <a:solidFill>
                    <a:srgbClr val="000000"/>
                  </a:solidFill>
                  <a:effectLst/>
                  <a:latin typeface="Arial" panose="020B0604020202020204" pitchFamily="34" charset="0"/>
                </a:rPr>
                <a:t>:</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05" name="Rectangle 98"/>
            <p:cNvSpPr>
              <a:spLocks noChangeArrowheads="1"/>
            </p:cNvSpPr>
            <p:nvPr/>
          </p:nvSpPr>
          <p:spPr bwMode="auto">
            <a:xfrm>
              <a:off x="3564" y="2531"/>
              <a:ext cx="72" cy="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smtClean="0">
                  <a:ln>
                    <a:noFill/>
                  </a:ln>
                  <a:solidFill>
                    <a:srgbClr val="000000"/>
                  </a:solidFill>
                  <a:effectLst/>
                  <a:latin typeface="Arial" panose="020B0604020202020204" pitchFamily="34" charset="0"/>
                </a:rPr>
                <a:t>0</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06" name="Rectangle 99"/>
            <p:cNvSpPr>
              <a:spLocks noChangeArrowheads="1"/>
            </p:cNvSpPr>
            <p:nvPr/>
          </p:nvSpPr>
          <p:spPr bwMode="auto">
            <a:xfrm>
              <a:off x="3603" y="2531"/>
              <a:ext cx="92" cy="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smtClean="0">
                  <a:ln>
                    <a:noFill/>
                  </a:ln>
                  <a:solidFill>
                    <a:srgbClr val="000000"/>
                  </a:solidFill>
                  <a:effectLst/>
                  <a:latin typeface="Arial" panose="020B0604020202020204" pitchFamily="34" charset="0"/>
                </a:rPr>
                <a:t>]: </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07" name="Rectangle 100"/>
            <p:cNvSpPr>
              <a:spLocks noChangeArrowheads="1"/>
            </p:cNvSpPr>
            <p:nvPr/>
          </p:nvSpPr>
          <p:spPr bwMode="auto">
            <a:xfrm>
              <a:off x="3662" y="2531"/>
              <a:ext cx="72" cy="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smtClean="0">
                  <a:ln>
                    <a:noFill/>
                  </a:ln>
                  <a:solidFill>
                    <a:srgbClr val="000000"/>
                  </a:solidFill>
                  <a:effectLst/>
                  <a:latin typeface="Arial" panose="020B0604020202020204" pitchFamily="34" charset="0"/>
                </a:rPr>
                <a:t>If</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08" name="Rectangle 101"/>
            <p:cNvSpPr>
              <a:spLocks noChangeArrowheads="1"/>
            </p:cNvSpPr>
            <p:nvPr/>
          </p:nvSpPr>
          <p:spPr bwMode="auto">
            <a:xfrm>
              <a:off x="3702" y="2531"/>
              <a:ext cx="59" cy="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smtClean="0">
                  <a:ln>
                    <a:noFill/>
                  </a:ln>
                  <a:solidFill>
                    <a:srgbClr val="000000"/>
                  </a:solidFill>
                  <a:effectLst/>
                  <a:latin typeface="Arial" panose="020B0604020202020204" pitchFamily="34" charset="0"/>
                </a:rPr>
                <a:t>-</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09" name="Rectangle 102"/>
            <p:cNvSpPr>
              <a:spLocks noChangeArrowheads="1"/>
            </p:cNvSpPr>
            <p:nvPr/>
          </p:nvSpPr>
          <p:spPr bwMode="auto">
            <a:xfrm>
              <a:off x="3721" y="2531"/>
              <a:ext cx="327" cy="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smtClean="0">
                  <a:ln>
                    <a:noFill/>
                  </a:ln>
                  <a:solidFill>
                    <a:srgbClr val="000000"/>
                  </a:solidFill>
                  <a:effectLst/>
                  <a:latin typeface="Arial" panose="020B0604020202020204" pitchFamily="34" charset="0"/>
                </a:rPr>
                <a:t>Then bits</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10" name="Freeform 103"/>
            <p:cNvSpPr>
              <a:spLocks/>
            </p:cNvSpPr>
            <p:nvPr/>
          </p:nvSpPr>
          <p:spPr bwMode="auto">
            <a:xfrm>
              <a:off x="3193" y="2416"/>
              <a:ext cx="107" cy="157"/>
            </a:xfrm>
            <a:custGeom>
              <a:avLst/>
              <a:gdLst>
                <a:gd name="T0" fmla="*/ 0 w 107"/>
                <a:gd name="T1" fmla="*/ 0 h 157"/>
                <a:gd name="T2" fmla="*/ 0 w 107"/>
                <a:gd name="T3" fmla="*/ 157 h 157"/>
                <a:gd name="T4" fmla="*/ 107 w 107"/>
                <a:gd name="T5" fmla="*/ 157 h 157"/>
              </a:gdLst>
              <a:ahLst/>
              <a:cxnLst>
                <a:cxn ang="0">
                  <a:pos x="T0" y="T1"/>
                </a:cxn>
                <a:cxn ang="0">
                  <a:pos x="T2" y="T3"/>
                </a:cxn>
                <a:cxn ang="0">
                  <a:pos x="T4" y="T5"/>
                </a:cxn>
              </a:cxnLst>
              <a:rect l="0" t="0" r="r" b="b"/>
              <a:pathLst>
                <a:path w="107" h="157">
                  <a:moveTo>
                    <a:pt x="0" y="0"/>
                  </a:moveTo>
                  <a:lnTo>
                    <a:pt x="0" y="157"/>
                  </a:lnTo>
                  <a:lnTo>
                    <a:pt x="107" y="157"/>
                  </a:lnTo>
                </a:path>
              </a:pathLst>
            </a:custGeom>
            <a:noFill/>
            <a:ln w="174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1" name="Freeform 104"/>
            <p:cNvSpPr>
              <a:spLocks/>
            </p:cNvSpPr>
            <p:nvPr/>
          </p:nvSpPr>
          <p:spPr bwMode="auto">
            <a:xfrm>
              <a:off x="3292" y="2541"/>
              <a:ext cx="98" cy="65"/>
            </a:xfrm>
            <a:custGeom>
              <a:avLst/>
              <a:gdLst>
                <a:gd name="T0" fmla="*/ 0 w 98"/>
                <a:gd name="T1" fmla="*/ 0 h 65"/>
                <a:gd name="T2" fmla="*/ 98 w 98"/>
                <a:gd name="T3" fmla="*/ 32 h 65"/>
                <a:gd name="T4" fmla="*/ 0 w 98"/>
                <a:gd name="T5" fmla="*/ 65 h 65"/>
                <a:gd name="T6" fmla="*/ 0 w 98"/>
                <a:gd name="T7" fmla="*/ 0 h 65"/>
              </a:gdLst>
              <a:ahLst/>
              <a:cxnLst>
                <a:cxn ang="0">
                  <a:pos x="T0" y="T1"/>
                </a:cxn>
                <a:cxn ang="0">
                  <a:pos x="T2" y="T3"/>
                </a:cxn>
                <a:cxn ang="0">
                  <a:pos x="T4" y="T5"/>
                </a:cxn>
                <a:cxn ang="0">
                  <a:pos x="T6" y="T7"/>
                </a:cxn>
              </a:cxnLst>
              <a:rect l="0" t="0" r="r" b="b"/>
              <a:pathLst>
                <a:path w="98" h="65">
                  <a:moveTo>
                    <a:pt x="0" y="0"/>
                  </a:moveTo>
                  <a:lnTo>
                    <a:pt x="98" y="32"/>
                  </a:lnTo>
                  <a:lnTo>
                    <a:pt x="0" y="65"/>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2" name="Rectangle 105"/>
            <p:cNvSpPr>
              <a:spLocks noChangeArrowheads="1"/>
            </p:cNvSpPr>
            <p:nvPr/>
          </p:nvSpPr>
          <p:spPr bwMode="auto">
            <a:xfrm>
              <a:off x="1466" y="2259"/>
              <a:ext cx="628" cy="157"/>
            </a:xfrm>
            <a:prstGeom prst="rect">
              <a:avLst/>
            </a:prstGeom>
            <a:noFill/>
            <a:ln w="174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3" name="Rectangle 106"/>
            <p:cNvSpPr>
              <a:spLocks noChangeArrowheads="1"/>
            </p:cNvSpPr>
            <p:nvPr/>
          </p:nvSpPr>
          <p:spPr bwMode="auto">
            <a:xfrm>
              <a:off x="1627" y="2295"/>
              <a:ext cx="340" cy="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smtClean="0">
                  <a:ln>
                    <a:noFill/>
                  </a:ln>
                  <a:solidFill>
                    <a:srgbClr val="000000"/>
                  </a:solidFill>
                  <a:effectLst/>
                  <a:latin typeface="Arial" panose="020B0604020202020204" pitchFamily="34" charset="0"/>
                </a:rPr>
                <a:t>Reserved</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14" name="Freeform 107"/>
            <p:cNvSpPr>
              <a:spLocks/>
            </p:cNvSpPr>
            <p:nvPr/>
          </p:nvSpPr>
          <p:spPr bwMode="auto">
            <a:xfrm>
              <a:off x="2408" y="2416"/>
              <a:ext cx="892" cy="314"/>
            </a:xfrm>
            <a:custGeom>
              <a:avLst/>
              <a:gdLst>
                <a:gd name="T0" fmla="*/ 0 w 892"/>
                <a:gd name="T1" fmla="*/ 0 h 314"/>
                <a:gd name="T2" fmla="*/ 0 w 892"/>
                <a:gd name="T3" fmla="*/ 314 h 314"/>
                <a:gd name="T4" fmla="*/ 892 w 892"/>
                <a:gd name="T5" fmla="*/ 314 h 314"/>
              </a:gdLst>
              <a:ahLst/>
              <a:cxnLst>
                <a:cxn ang="0">
                  <a:pos x="T0" y="T1"/>
                </a:cxn>
                <a:cxn ang="0">
                  <a:pos x="T2" y="T3"/>
                </a:cxn>
                <a:cxn ang="0">
                  <a:pos x="T4" y="T5"/>
                </a:cxn>
              </a:cxnLst>
              <a:rect l="0" t="0" r="r" b="b"/>
              <a:pathLst>
                <a:path w="892" h="314">
                  <a:moveTo>
                    <a:pt x="0" y="0"/>
                  </a:moveTo>
                  <a:lnTo>
                    <a:pt x="0" y="314"/>
                  </a:lnTo>
                  <a:lnTo>
                    <a:pt x="892" y="314"/>
                  </a:lnTo>
                </a:path>
              </a:pathLst>
            </a:custGeom>
            <a:noFill/>
            <a:ln w="174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5" name="Freeform 108"/>
            <p:cNvSpPr>
              <a:spLocks/>
            </p:cNvSpPr>
            <p:nvPr/>
          </p:nvSpPr>
          <p:spPr bwMode="auto">
            <a:xfrm>
              <a:off x="3292" y="2698"/>
              <a:ext cx="98" cy="65"/>
            </a:xfrm>
            <a:custGeom>
              <a:avLst/>
              <a:gdLst>
                <a:gd name="T0" fmla="*/ 0 w 98"/>
                <a:gd name="T1" fmla="*/ 0 h 65"/>
                <a:gd name="T2" fmla="*/ 98 w 98"/>
                <a:gd name="T3" fmla="*/ 32 h 65"/>
                <a:gd name="T4" fmla="*/ 0 w 98"/>
                <a:gd name="T5" fmla="*/ 65 h 65"/>
                <a:gd name="T6" fmla="*/ 0 w 98"/>
                <a:gd name="T7" fmla="*/ 0 h 65"/>
              </a:gdLst>
              <a:ahLst/>
              <a:cxnLst>
                <a:cxn ang="0">
                  <a:pos x="T0" y="T1"/>
                </a:cxn>
                <a:cxn ang="0">
                  <a:pos x="T2" y="T3"/>
                </a:cxn>
                <a:cxn ang="0">
                  <a:pos x="T4" y="T5"/>
                </a:cxn>
                <a:cxn ang="0">
                  <a:pos x="T6" y="T7"/>
                </a:cxn>
              </a:cxnLst>
              <a:rect l="0" t="0" r="r" b="b"/>
              <a:pathLst>
                <a:path w="98" h="65">
                  <a:moveTo>
                    <a:pt x="0" y="0"/>
                  </a:moveTo>
                  <a:lnTo>
                    <a:pt x="98" y="32"/>
                  </a:lnTo>
                  <a:lnTo>
                    <a:pt x="0" y="65"/>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6" name="Rectangle 109"/>
            <p:cNvSpPr>
              <a:spLocks noChangeArrowheads="1"/>
            </p:cNvSpPr>
            <p:nvPr/>
          </p:nvSpPr>
          <p:spPr bwMode="auto">
            <a:xfrm>
              <a:off x="3427" y="2688"/>
              <a:ext cx="137" cy="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smtClean="0">
                  <a:ln>
                    <a:noFill/>
                  </a:ln>
                  <a:solidFill>
                    <a:srgbClr val="000000"/>
                  </a:solidFill>
                  <a:effectLst/>
                  <a:latin typeface="Arial" panose="020B0604020202020204" pitchFamily="34" charset="0"/>
                </a:rPr>
                <a:t>GE</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17" name="Rectangle 110"/>
            <p:cNvSpPr>
              <a:spLocks noChangeArrowheads="1"/>
            </p:cNvSpPr>
            <p:nvPr/>
          </p:nvSpPr>
          <p:spPr bwMode="auto">
            <a:xfrm>
              <a:off x="3525" y="2688"/>
              <a:ext cx="52" cy="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smtClean="0">
                  <a:ln>
                    <a:noFill/>
                  </a:ln>
                  <a:solidFill>
                    <a:srgbClr val="000000"/>
                  </a:solidFill>
                  <a:effectLst/>
                  <a:latin typeface="Arial" panose="020B0604020202020204" pitchFamily="34" charset="0"/>
                </a:rPr>
                <a:t>[</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18" name="Rectangle 111"/>
            <p:cNvSpPr>
              <a:spLocks noChangeArrowheads="1"/>
            </p:cNvSpPr>
            <p:nvPr/>
          </p:nvSpPr>
          <p:spPr bwMode="auto">
            <a:xfrm>
              <a:off x="3545" y="2688"/>
              <a:ext cx="72" cy="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smtClean="0">
                  <a:ln>
                    <a:noFill/>
                  </a:ln>
                  <a:solidFill>
                    <a:srgbClr val="000000"/>
                  </a:solidFill>
                  <a:effectLst/>
                  <a:latin typeface="Arial" panose="020B0604020202020204" pitchFamily="34" charset="0"/>
                </a:rPr>
                <a:t>3</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19" name="Rectangle 112"/>
            <p:cNvSpPr>
              <a:spLocks noChangeArrowheads="1"/>
            </p:cNvSpPr>
            <p:nvPr/>
          </p:nvSpPr>
          <p:spPr bwMode="auto">
            <a:xfrm>
              <a:off x="3584" y="2688"/>
              <a:ext cx="52" cy="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smtClean="0">
                  <a:ln>
                    <a:noFill/>
                  </a:ln>
                  <a:solidFill>
                    <a:srgbClr val="000000"/>
                  </a:solidFill>
                  <a:effectLst/>
                  <a:latin typeface="Arial" panose="020B0604020202020204" pitchFamily="34" charset="0"/>
                </a:rPr>
                <a:t>:</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20" name="Rectangle 113"/>
            <p:cNvSpPr>
              <a:spLocks noChangeArrowheads="1"/>
            </p:cNvSpPr>
            <p:nvPr/>
          </p:nvSpPr>
          <p:spPr bwMode="auto">
            <a:xfrm>
              <a:off x="3603" y="2688"/>
              <a:ext cx="72" cy="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smtClean="0">
                  <a:ln>
                    <a:noFill/>
                  </a:ln>
                  <a:solidFill>
                    <a:srgbClr val="000000"/>
                  </a:solidFill>
                  <a:effectLst/>
                  <a:latin typeface="Arial" panose="020B0604020202020204" pitchFamily="34" charset="0"/>
                </a:rPr>
                <a:t>0</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21" name="Rectangle 114"/>
            <p:cNvSpPr>
              <a:spLocks noChangeArrowheads="1"/>
            </p:cNvSpPr>
            <p:nvPr/>
          </p:nvSpPr>
          <p:spPr bwMode="auto">
            <a:xfrm>
              <a:off x="3643" y="2688"/>
              <a:ext cx="92" cy="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smtClean="0">
                  <a:ln>
                    <a:noFill/>
                  </a:ln>
                  <a:solidFill>
                    <a:srgbClr val="000000"/>
                  </a:solidFill>
                  <a:effectLst/>
                  <a:latin typeface="Arial" panose="020B0604020202020204" pitchFamily="34" charset="0"/>
                </a:rPr>
                <a:t>]: </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22" name="Rectangle 115"/>
            <p:cNvSpPr>
              <a:spLocks noChangeArrowheads="1"/>
            </p:cNvSpPr>
            <p:nvPr/>
          </p:nvSpPr>
          <p:spPr bwMode="auto">
            <a:xfrm>
              <a:off x="3702" y="2688"/>
              <a:ext cx="753" cy="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smtClean="0">
                  <a:ln>
                    <a:noFill/>
                  </a:ln>
                  <a:solidFill>
                    <a:srgbClr val="000000"/>
                  </a:solidFill>
                  <a:effectLst/>
                  <a:latin typeface="Arial" panose="020B0604020202020204" pitchFamily="34" charset="0"/>
                </a:rPr>
                <a:t>Greater or equal flags </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23" name="Rectangle 116"/>
            <p:cNvSpPr>
              <a:spLocks noChangeArrowheads="1"/>
            </p:cNvSpPr>
            <p:nvPr/>
          </p:nvSpPr>
          <p:spPr bwMode="auto">
            <a:xfrm>
              <a:off x="4395" y="2688"/>
              <a:ext cx="59" cy="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smtClean="0">
                  <a:ln>
                    <a:noFill/>
                  </a:ln>
                  <a:solidFill>
                    <a:srgbClr val="000000"/>
                  </a:solidFill>
                  <a:effectLst/>
                  <a:latin typeface="Arial" panose="020B0604020202020204" pitchFamily="34" charset="0"/>
                </a:rPr>
                <a:t>(</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24" name="Rectangle 117"/>
            <p:cNvSpPr>
              <a:spLocks noChangeArrowheads="1"/>
            </p:cNvSpPr>
            <p:nvPr/>
          </p:nvSpPr>
          <p:spPr bwMode="auto">
            <a:xfrm>
              <a:off x="4415" y="2688"/>
              <a:ext cx="798" cy="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smtClean="0">
                  <a:ln>
                    <a:noFill/>
                  </a:ln>
                  <a:solidFill>
                    <a:srgbClr val="000000"/>
                  </a:solidFill>
                  <a:effectLst/>
                  <a:latin typeface="Arial" panose="020B0604020202020204" pitchFamily="34" charset="0"/>
                </a:rPr>
                <a:t>only available on Cortex</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25" name="Rectangle 118"/>
            <p:cNvSpPr>
              <a:spLocks noChangeArrowheads="1"/>
            </p:cNvSpPr>
            <p:nvPr/>
          </p:nvSpPr>
          <p:spPr bwMode="auto">
            <a:xfrm>
              <a:off x="5161" y="2688"/>
              <a:ext cx="59" cy="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smtClean="0">
                  <a:ln>
                    <a:noFill/>
                  </a:ln>
                  <a:solidFill>
                    <a:srgbClr val="000000"/>
                  </a:solidFill>
                  <a:effectLst/>
                  <a:latin typeface="Arial" panose="020B0604020202020204" pitchFamily="34" charset="0"/>
                </a:rPr>
                <a:t>-</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26" name="Rectangle 119"/>
            <p:cNvSpPr>
              <a:spLocks noChangeArrowheads="1"/>
            </p:cNvSpPr>
            <p:nvPr/>
          </p:nvSpPr>
          <p:spPr bwMode="auto">
            <a:xfrm>
              <a:off x="5187" y="2688"/>
              <a:ext cx="92" cy="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smtClean="0">
                  <a:ln>
                    <a:noFill/>
                  </a:ln>
                  <a:solidFill>
                    <a:srgbClr val="000000"/>
                  </a:solidFill>
                  <a:effectLst/>
                  <a:latin typeface="Arial" panose="020B0604020202020204" pitchFamily="34" charset="0"/>
                </a:rPr>
                <a:t>M</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27" name="Rectangle 120"/>
            <p:cNvSpPr>
              <a:spLocks noChangeArrowheads="1"/>
            </p:cNvSpPr>
            <p:nvPr/>
          </p:nvSpPr>
          <p:spPr bwMode="auto">
            <a:xfrm>
              <a:off x="5246" y="2688"/>
              <a:ext cx="92" cy="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smtClean="0">
                  <a:ln>
                    <a:noFill/>
                  </a:ln>
                  <a:solidFill>
                    <a:srgbClr val="000000"/>
                  </a:solidFill>
                  <a:effectLst/>
                  <a:latin typeface="Arial" panose="020B0604020202020204" pitchFamily="34" charset="0"/>
                </a:rPr>
                <a:t>4 </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28" name="Rectangle 121"/>
            <p:cNvSpPr>
              <a:spLocks noChangeArrowheads="1"/>
            </p:cNvSpPr>
            <p:nvPr/>
          </p:nvSpPr>
          <p:spPr bwMode="auto">
            <a:xfrm>
              <a:off x="5305" y="2688"/>
              <a:ext cx="229" cy="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smtClean="0">
                  <a:ln>
                    <a:noFill/>
                  </a:ln>
                  <a:solidFill>
                    <a:srgbClr val="000000"/>
                  </a:solidFill>
                  <a:effectLst/>
                  <a:latin typeface="Arial" panose="020B0604020202020204" pitchFamily="34" charset="0"/>
                </a:rPr>
                <a:t>and M</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29" name="Rectangle 122"/>
            <p:cNvSpPr>
              <a:spLocks noChangeArrowheads="1"/>
            </p:cNvSpPr>
            <p:nvPr/>
          </p:nvSpPr>
          <p:spPr bwMode="auto">
            <a:xfrm>
              <a:off x="5495" y="2688"/>
              <a:ext cx="72" cy="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smtClean="0">
                  <a:ln>
                    <a:noFill/>
                  </a:ln>
                  <a:solidFill>
                    <a:srgbClr val="000000"/>
                  </a:solidFill>
                  <a:effectLst/>
                  <a:latin typeface="Arial" panose="020B0604020202020204" pitchFamily="34" charset="0"/>
                </a:rPr>
                <a:t>7</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30" name="Rectangle 123"/>
            <p:cNvSpPr>
              <a:spLocks noChangeArrowheads="1"/>
            </p:cNvSpPr>
            <p:nvPr/>
          </p:nvSpPr>
          <p:spPr bwMode="auto">
            <a:xfrm>
              <a:off x="5534" y="2688"/>
              <a:ext cx="59" cy="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smtClean="0">
                  <a:ln>
                    <a:noFill/>
                  </a:ln>
                  <a:solidFill>
                    <a:srgbClr val="000000"/>
                  </a:solidFill>
                  <a:effectLst/>
                  <a:latin typeface="Arial" panose="020B0604020202020204" pitchFamily="34" charset="0"/>
                </a:rPr>
                <a:t>)</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31" name="Rectangle 124"/>
            <p:cNvSpPr>
              <a:spLocks noChangeArrowheads="1"/>
            </p:cNvSpPr>
            <p:nvPr/>
          </p:nvSpPr>
          <p:spPr bwMode="auto">
            <a:xfrm>
              <a:off x="3664" y="2259"/>
              <a:ext cx="157" cy="157"/>
            </a:xfrm>
            <a:prstGeom prst="rect">
              <a:avLst/>
            </a:prstGeom>
            <a:noFill/>
            <a:ln w="174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Tree>
    <p:custDataLst>
      <p:tags r:id="rId1"/>
    </p:custDataLst>
    <p:extLst>
      <p:ext uri="{BB962C8B-B14F-4D97-AF65-F5344CB8AC3E}">
        <p14:creationId xmlns:p14="http://schemas.microsoft.com/office/powerpoint/2010/main" val="115205362"/>
      </p:ext>
    </p:extLst>
  </p:cSld>
  <p:clrMapOvr>
    <a:masterClrMapping/>
  </p:clrMapOvr>
  <mc:AlternateContent xmlns:mc="http://schemas.openxmlformats.org/markup-compatibility/2006" xmlns:p14="http://schemas.microsoft.com/office/powerpoint/2010/main">
    <mc:Choice Requires="p14">
      <p:transition spd="slow" p14:dur="2000" advTm="50837"/>
    </mc:Choice>
    <mc:Fallback xmlns="">
      <p:transition spd="slow" advTm="50837"/>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extLst mod="1">
    <p:ext uri="{3A86A75C-4F4B-4683-9AE1-C65F6400EC91}">
      <p14:laserTraceLst xmlns:p14="http://schemas.microsoft.com/office/powerpoint/2010/main">
        <p14:tracePtLst>
          <p14:tracePt t="8441" x="936625" y="1925638"/>
          <p14:tracePt t="8645" x="971550" y="1925638"/>
          <p14:tracePt t="8661" x="1014413" y="1925638"/>
          <p14:tracePt t="8675" x="1057275" y="1925638"/>
          <p14:tracePt t="8692" x="1117600" y="1925638"/>
          <p14:tracePt t="8707" x="1160463" y="1925638"/>
          <p14:tracePt t="8724" x="1185863" y="1925638"/>
          <p14:tracePt t="8724" x="1203325" y="1925638"/>
          <p14:tracePt t="8738" x="1211263" y="1925638"/>
          <p14:tracePt t="8738" x="1228725" y="1925638"/>
          <p14:tracePt t="8755" x="1263650" y="1925638"/>
          <p14:tracePt t="8770" x="1296988" y="1925638"/>
          <p14:tracePt t="8785" x="1331913" y="1925638"/>
          <p14:tracePt t="8802" x="1374775" y="1925638"/>
          <p14:tracePt t="8818" x="1392238" y="1925638"/>
          <p14:tracePt t="8818" x="1409700" y="1925638"/>
          <p14:tracePt t="8832" x="1435100" y="1925638"/>
          <p14:tracePt t="8847" x="1470025" y="1925638"/>
          <p14:tracePt t="8865" x="1538288" y="1925638"/>
          <p14:tracePt t="8878" x="1581150" y="1925638"/>
          <p14:tracePt t="8895" x="1649413" y="1925638"/>
          <p14:tracePt t="8910" x="1709738" y="1925638"/>
          <p14:tracePt t="8927" x="1762125" y="1925638"/>
          <p14:tracePt t="8942" x="1804988" y="1925638"/>
          <p14:tracePt t="8957" x="1847850" y="1925638"/>
          <p14:tracePt t="8973" x="1890713" y="1925638"/>
          <p14:tracePt t="8989" x="1933575" y="1925638"/>
          <p14:tracePt t="9004" x="1958975" y="1925638"/>
          <p14:tracePt t="9004" x="1976438" y="1925638"/>
          <p14:tracePt t="9019" x="2001838" y="1925638"/>
          <p14:tracePt t="9037" x="2019300" y="1925638"/>
          <p14:tracePt t="9052" x="2028825" y="1925638"/>
          <p14:tracePt t="9065" x="2044700" y="1925638"/>
          <p14:tracePt t="9083" x="2062163" y="1925638"/>
          <p14:tracePt t="9098" x="2079625" y="1925638"/>
          <p14:tracePt t="9113" x="2097088" y="1925638"/>
          <p14:tracePt t="9128" x="2122488" y="1925638"/>
          <p14:tracePt t="9146" x="2147888" y="1925638"/>
          <p14:tracePt t="9161" x="2190750" y="1925638"/>
          <p14:tracePt t="9176" x="2200275" y="1925638"/>
          <p14:tracePt t="9191" x="2217738" y="1925638"/>
          <p14:tracePt t="9223" x="2260600" y="1925638"/>
          <p14:tracePt t="9249" x="2320925" y="1925638"/>
          <p14:tracePt t="9256" x="2336800" y="1925638"/>
          <p14:tracePt t="9270" x="2346325" y="1925638"/>
          <p14:tracePt t="9285" x="2389188" y="1925638"/>
          <p14:tracePt t="9301" x="2432050" y="1925638"/>
          <p14:tracePt t="9318" x="2474913" y="1925638"/>
          <p14:tracePt t="9332" x="2500313" y="1925638"/>
          <p14:tracePt t="9349" x="2527300" y="1925638"/>
          <p14:tracePt t="9363" x="2552700" y="1925638"/>
          <p14:tracePt t="9380" x="2586038" y="1925638"/>
          <p14:tracePt t="9394" x="2613025" y="1925638"/>
          <p14:tracePt t="9394" x="2620963" y="1925638"/>
          <p14:tracePt t="9411" x="2638425" y="1925638"/>
          <p14:tracePt t="9426" x="2681288" y="1925638"/>
          <p14:tracePt t="9831" x="2689225" y="1925638"/>
          <p14:tracePt t="9833" x="0" y="0"/>
        </p14:tracePtLst>
        <p14:tracePtLst>
          <p14:tracePt t="10833" x="868363" y="2243138"/>
          <p14:tracePt t="10849" x="868363" y="2235200"/>
          <p14:tracePt t="10895" x="876300" y="2225675"/>
          <p14:tracePt t="10927" x="885825" y="2225675"/>
          <p14:tracePt t="10942" x="901700" y="2225675"/>
          <p14:tracePt t="10957" x="911225" y="2225675"/>
          <p14:tracePt t="10974" x="936625" y="2225675"/>
          <p14:tracePt t="10974" x="936625" y="2217738"/>
          <p14:tracePt t="10989" x="954088" y="2217738"/>
          <p14:tracePt t="11019" x="971550" y="2217738"/>
          <p14:tracePt t="11036" x="979488" y="2217738"/>
          <p14:tracePt t="11051" x="996950" y="2217738"/>
          <p14:tracePt t="11068" x="1022350" y="2217738"/>
          <p14:tracePt t="11083" x="1047750" y="2217738"/>
          <p14:tracePt t="11098" x="1074738" y="2217738"/>
          <p14:tracePt t="11113" x="1108075" y="2217738"/>
          <p14:tracePt t="11131" x="1135063" y="2217738"/>
          <p14:tracePt t="11146" x="1177925" y="2217738"/>
          <p14:tracePt t="11162" x="1203325" y="2217738"/>
          <p14:tracePt t="11177" x="1238250" y="2217738"/>
          <p14:tracePt t="11192" x="1263650" y="2217738"/>
          <p14:tracePt t="11207" x="1289050" y="2217738"/>
          <p14:tracePt t="11224" x="1314450" y="2217738"/>
          <p14:tracePt t="11249" x="1357313" y="2217738"/>
          <p14:tracePt t="11255" x="1374775" y="2217738"/>
          <p14:tracePt t="11270" x="1392238" y="2217738"/>
          <p14:tracePt t="11287" x="1417638" y="2217738"/>
          <p14:tracePt t="11301" x="1427163" y="2217738"/>
          <p14:tracePt t="11317" x="1470025" y="2217738"/>
          <p14:tracePt t="11333" x="1495425" y="2217738"/>
          <p14:tracePt t="11348" x="1512888" y="2217738"/>
          <p14:tracePt t="11365" x="1520825" y="2217738"/>
          <p14:tracePt t="11379" x="1546225" y="2208213"/>
          <p14:tracePt t="11394" x="1573213" y="2208213"/>
          <p14:tracePt t="11411" x="1581150" y="2208213"/>
          <p14:tracePt t="11426" x="1616075" y="2208213"/>
          <p14:tracePt t="11442" x="1641475" y="2208213"/>
          <p14:tracePt t="11457" x="1684338" y="2208213"/>
          <p14:tracePt t="11474" x="1709738" y="2208213"/>
          <p14:tracePt t="11489" x="1736725" y="2208213"/>
          <p14:tracePt t="11506" x="1787525" y="2208213"/>
          <p14:tracePt t="11520" x="1804988" y="2208213"/>
          <p14:tracePt t="11535" x="1830388" y="2208213"/>
          <p14:tracePt t="11551" x="1847850" y="2208213"/>
          <p14:tracePt t="11568" x="1855788" y="2200275"/>
          <p14:tracePt t="11582" x="1882775" y="2190750"/>
          <p14:tracePt t="11597" x="1898650" y="2190750"/>
          <p14:tracePt t="11614" x="1908175" y="2190750"/>
          <p14:tracePt t="11629" x="1933575" y="2190750"/>
          <p14:tracePt t="11662" x="1951038" y="2190750"/>
          <p14:tracePt t="11677" x="1968500" y="2190750"/>
          <p14:tracePt t="11707" x="1993900" y="2190750"/>
          <p14:tracePt t="11724" x="2001838" y="2190750"/>
          <p14:tracePt t="11739" x="2036763" y="2190750"/>
          <p14:tracePt t="11754" x="2044700" y="2190750"/>
          <p14:tracePt t="11771" x="2079625" y="2190750"/>
          <p14:tracePt t="11785" x="2105025" y="2190750"/>
          <p14:tracePt t="11803" x="2132013" y="2190750"/>
          <p14:tracePt t="11817" x="2157413" y="2190750"/>
          <p14:tracePt t="11833" x="2190750" y="2190750"/>
          <p14:tracePt t="11848" x="2200275" y="2190750"/>
          <p14:tracePt t="11849" x="2217738" y="2190750"/>
          <p14:tracePt t="11863" x="2235200" y="2190750"/>
          <p14:tracePt t="11880" x="2278063" y="2190750"/>
          <p14:tracePt t="11895" x="2303463" y="2190750"/>
          <p14:tracePt t="11910" x="2346325" y="2190750"/>
          <p14:tracePt t="11911" x="2363788" y="2190750"/>
          <p14:tracePt t="11927" x="2397125" y="2190750"/>
          <p14:tracePt t="11942" x="2414588" y="2190750"/>
          <p14:tracePt t="11973" x="2432050" y="2190750"/>
          <p14:tracePt t="11989" x="2466975" y="2190750"/>
          <p14:tracePt t="12005" x="2492375" y="2190750"/>
          <p14:tracePt t="12019" x="2527300" y="2190750"/>
          <p14:tracePt t="12035" x="2552700" y="2190750"/>
          <p14:tracePt t="12068" x="2586038" y="2190750"/>
          <p14:tracePt t="12083" x="2603500" y="2190750"/>
          <p14:tracePt t="12098" x="2613025" y="2190750"/>
          <p14:tracePt t="12114" x="2630488" y="2190750"/>
          <p14:tracePt t="12130" x="2646363" y="2190750"/>
          <p14:tracePt t="12144" x="2655888" y="2190750"/>
          <p14:tracePt t="12160" x="2689225" y="2190750"/>
          <p14:tracePt t="12175" x="2706688" y="2190750"/>
          <p14:tracePt t="12192" x="2724150" y="2190750"/>
          <p14:tracePt t="12207" x="2733675" y="2190750"/>
          <p14:tracePt t="12224" x="2749550" y="2190750"/>
          <p14:tracePt t="12535" x="2759075" y="2190750"/>
          <p14:tracePt t="12536" x="0" y="0"/>
        </p14:tracePtLst>
        <p14:tracePtLst>
          <p14:tracePt t="22599" x="7004050" y="4073525"/>
          <p14:tracePt t="22646" x="7011988" y="4065588"/>
          <p14:tracePt t="22661" x="7011988" y="4056063"/>
          <p14:tracePt t="22678" x="7029450" y="4056063"/>
          <p14:tracePt t="22692" x="7038975" y="4056063"/>
          <p14:tracePt t="22709" x="7072313" y="4056063"/>
          <p14:tracePt t="22726" x="7115175" y="4056063"/>
          <p14:tracePt t="22739" x="7142163" y="4056063"/>
          <p14:tracePt t="22757" x="7227888" y="4056063"/>
          <p14:tracePt t="22770" x="7313613" y="4065588"/>
          <p14:tracePt t="22787" x="7381875" y="4065588"/>
          <p14:tracePt t="22803" x="7467600" y="4065588"/>
          <p14:tracePt t="22817" x="7537450" y="4065588"/>
          <p14:tracePt t="22834" x="7605713" y="4065588"/>
          <p14:tracePt t="22849" x="7666038" y="4065588"/>
          <p14:tracePt t="22849" x="7673975" y="4065588"/>
          <p14:tracePt t="22865" x="7708900" y="4065588"/>
          <p14:tracePt t="22880" x="7734300" y="4065588"/>
          <p14:tracePt t="22895" x="7743825" y="4065588"/>
          <p14:tracePt t="22911" x="7769225" y="4065588"/>
          <p14:tracePt t="22928" x="7794625" y="4038600"/>
          <p14:tracePt t="22944" x="7829550" y="3978275"/>
          <p14:tracePt t="22959" x="7847013" y="3935413"/>
          <p14:tracePt t="22975" x="7854950" y="3892550"/>
          <p14:tracePt t="22976" x="7854950" y="3884613"/>
          <p14:tracePt t="22990" x="7872413" y="3824288"/>
          <p14:tracePt t="23006" x="7889875" y="3781425"/>
          <p14:tracePt t="23020" x="7889875" y="3746500"/>
          <p14:tracePt t="23036" x="7889875" y="3703638"/>
          <p14:tracePt t="23054" x="7847013" y="3652838"/>
          <p14:tracePt t="23068" x="7820025" y="3617913"/>
          <p14:tracePt t="23083" x="7786688" y="3582988"/>
          <p14:tracePt t="23099" x="7759700" y="3549650"/>
          <p14:tracePt t="23099" x="7743825" y="3532188"/>
          <p14:tracePt t="23115" x="7708900" y="3514725"/>
          <p14:tracePt t="23130" x="7640638" y="3489325"/>
          <p14:tracePt t="23146" x="7570788" y="3454400"/>
          <p14:tracePt t="23164" x="7467600" y="3436938"/>
          <p14:tracePt t="23178" x="7399338" y="3403600"/>
          <p14:tracePt t="23192" x="7296150" y="3378200"/>
          <p14:tracePt t="23209" x="7210425" y="3351213"/>
          <p14:tracePt t="23224" x="7142163" y="3343275"/>
          <p14:tracePt t="23240" x="7072313" y="3333750"/>
          <p14:tracePt t="23268" x="6969125" y="3308350"/>
          <p14:tracePt t="23271" x="6953250" y="3308350"/>
          <p14:tracePt t="23286" x="6908800" y="3308350"/>
          <p14:tracePt t="23303" x="6883400" y="3308350"/>
          <p14:tracePt t="23319" x="6840538" y="3308350"/>
          <p14:tracePt t="23334" x="6815138" y="3308350"/>
          <p14:tracePt t="23349" x="6780213" y="3317875"/>
          <p14:tracePt t="23365" x="6754813" y="3343275"/>
          <p14:tracePt t="23381" x="6711950" y="3368675"/>
          <p14:tracePt t="23396" x="6686550" y="3421063"/>
          <p14:tracePt t="23412" x="6651625" y="3471863"/>
          <p14:tracePt t="23428" x="6634163" y="3540125"/>
          <p14:tracePt t="23443" x="6626225" y="3600450"/>
          <p14:tracePt t="23459" x="6608763" y="3660775"/>
          <p14:tracePt t="23475" x="6608763" y="3713163"/>
          <p14:tracePt t="23491" x="6608763" y="3773488"/>
          <p14:tracePt t="23505" x="6608763" y="3824288"/>
          <p14:tracePt t="23521" x="6608763" y="3867150"/>
          <p14:tracePt t="23535" x="6608763" y="3892550"/>
          <p14:tracePt t="23551" x="6626225" y="3944938"/>
          <p14:tracePt t="23568" x="6643688" y="3978275"/>
          <p14:tracePt t="23585" x="6669088" y="4005263"/>
          <p14:tracePt t="23599" x="6694488" y="4038600"/>
          <p14:tracePt t="23615" x="6737350" y="4056063"/>
          <p14:tracePt t="23631" x="6780213" y="4090988"/>
          <p14:tracePt t="23646" x="6850063" y="4098925"/>
          <p14:tracePt t="23662" x="6918325" y="4116388"/>
          <p14:tracePt t="23678" x="7011988" y="4133850"/>
          <p14:tracePt t="23692" x="7081838" y="4141788"/>
          <p14:tracePt t="23710" x="7192963" y="4141788"/>
          <p14:tracePt t="23724" x="7245350" y="4159250"/>
          <p14:tracePt t="23740" x="7313613" y="4159250"/>
          <p14:tracePt t="23756" x="7381875" y="4159250"/>
          <p14:tracePt t="23772" x="7442200" y="4159250"/>
          <p14:tracePt t="23787" x="7494588" y="4159250"/>
          <p14:tracePt t="23803" x="7537450" y="4151313"/>
          <p14:tracePt t="23804" x="7553325" y="4151313"/>
          <p14:tracePt t="23817" x="7570788" y="4141788"/>
          <p14:tracePt t="23834" x="7613650" y="4116388"/>
          <p14:tracePt t="23849" x="7648575" y="4108450"/>
          <p14:tracePt t="23865" x="7673975" y="4065588"/>
          <p14:tracePt t="23881" x="7708900" y="4038600"/>
          <p14:tracePt t="23881" x="7708900" y="4030663"/>
          <p14:tracePt t="23895" x="7726363" y="3978275"/>
          <p14:tracePt t="23911" x="7777163" y="3927475"/>
          <p14:tracePt t="23927" x="7786688" y="3884613"/>
          <p14:tracePt t="23943" x="7794625" y="3859213"/>
          <p14:tracePt t="23944" x="7802563" y="3849688"/>
          <p14:tracePt t="23958" x="7802563" y="3824288"/>
          <p14:tracePt t="23974" x="7802563" y="3789363"/>
          <p14:tracePt t="23990" x="7802563" y="3746500"/>
          <p14:tracePt t="24004" x="7802563" y="3721100"/>
          <p14:tracePt t="24020" x="7802563" y="3695700"/>
          <p14:tracePt t="24037" x="7802563" y="3678238"/>
          <p14:tracePt t="24051" x="7802563" y="3643313"/>
          <p14:tracePt t="24068" x="7786688" y="3627438"/>
          <p14:tracePt t="24084" x="7751763" y="3592513"/>
          <p14:tracePt t="24100" x="7743825" y="3582988"/>
          <p14:tracePt t="24116" x="7708900" y="3557588"/>
          <p14:tracePt t="24130" x="7683500" y="3549650"/>
          <p14:tracePt t="24147" x="7631113" y="3506788"/>
          <p14:tracePt t="24148" x="7613650" y="3497263"/>
          <p14:tracePt t="24162" x="7580313" y="3471863"/>
          <p14:tracePt t="24178" x="7545388" y="3454400"/>
          <p14:tracePt t="24192" x="7485063" y="3429000"/>
          <p14:tracePt t="24208" x="7424738" y="3403600"/>
          <p14:tracePt t="24223" x="7373938" y="3386138"/>
          <p14:tracePt t="24240" x="7305675" y="3368675"/>
          <p14:tracePt t="24268" x="7235825" y="3360738"/>
          <p14:tracePt t="24286" x="7192963" y="3351213"/>
          <p14:tracePt t="24303" x="7124700" y="3351213"/>
          <p14:tracePt t="24319" x="7072313" y="3351213"/>
          <p14:tracePt t="24334" x="7011988" y="3351213"/>
          <p14:tracePt t="24349" x="6953250" y="3351213"/>
          <p14:tracePt t="24365" x="6892925" y="3360738"/>
          <p14:tracePt t="24366" x="6883400" y="3360738"/>
          <p14:tracePt t="24379" x="6858000" y="3360738"/>
          <p14:tracePt t="24396" x="6823075" y="3368675"/>
          <p14:tracePt t="24412" x="6789738" y="3386138"/>
          <p14:tracePt t="24427" x="6754813" y="3403600"/>
          <p14:tracePt t="24443" x="6719888" y="3446463"/>
          <p14:tracePt t="24460" x="6704013" y="3479800"/>
          <p14:tracePt t="24474" x="6694488" y="3514725"/>
          <p14:tracePt t="24490" x="6659563" y="3567113"/>
          <p14:tracePt t="24507" x="6634163" y="3609975"/>
          <p14:tracePt t="24522" x="6616700" y="3670300"/>
          <p14:tracePt t="24536" x="6616700" y="3721100"/>
          <p14:tracePt t="24554" x="6616700" y="3781425"/>
          <p14:tracePt t="24569" x="6616700" y="3832225"/>
          <p14:tracePt t="24570" x="6616700" y="3841750"/>
          <p14:tracePt t="24584" x="6643688" y="3892550"/>
          <p14:tracePt t="24599" x="6669088" y="3935413"/>
          <p14:tracePt t="24615" x="6694488" y="3987800"/>
          <p14:tracePt t="24632" x="6719888" y="4005263"/>
          <p14:tracePt t="24645" x="6737350" y="4030663"/>
          <p14:tracePt t="24662" x="6797675" y="4056063"/>
          <p14:tracePt t="24676" x="6832600" y="4065588"/>
          <p14:tracePt t="24693" x="6865938" y="4073525"/>
          <p14:tracePt t="24709" x="6918325" y="4090988"/>
          <p14:tracePt t="24723" x="6978650" y="4108450"/>
          <p14:tracePt t="24739" x="7046913" y="4133850"/>
          <p14:tracePt t="24756" x="7132638" y="4151313"/>
          <p14:tracePt t="24772" x="7210425" y="4159250"/>
          <p14:tracePt t="24786" x="7253288" y="4159250"/>
          <p14:tracePt t="24802" x="7339013" y="4159250"/>
          <p14:tracePt t="24819" x="7416800" y="4159250"/>
          <p14:tracePt t="24834" x="7494588" y="4159250"/>
          <p14:tracePt t="24848" x="7527925" y="4159250"/>
          <p14:tracePt t="24866" x="7588250" y="4133850"/>
          <p14:tracePt t="24880" x="7605713" y="4124325"/>
          <p14:tracePt t="24896" x="7631113" y="4090988"/>
          <p14:tracePt t="24912" x="7648575" y="4048125"/>
          <p14:tracePt t="24929" x="7683500" y="3995738"/>
          <p14:tracePt t="24943" x="7708900" y="3935413"/>
          <p14:tracePt t="24959" x="7734300" y="3867150"/>
          <p14:tracePt t="24973" x="7751763" y="3824288"/>
          <p14:tracePt t="24991" x="7759700" y="3746500"/>
          <p14:tracePt t="25005" x="7777163" y="3695700"/>
          <p14:tracePt t="25021" x="7777163" y="3643313"/>
          <p14:tracePt t="25037" x="7777163" y="3582988"/>
          <p14:tracePt t="25038" x="7777163" y="3567113"/>
          <p14:tracePt t="25053" x="7777163" y="3540125"/>
          <p14:tracePt t="25069" x="7777163" y="3497263"/>
          <p14:tracePt t="25083" x="7759700" y="3463925"/>
          <p14:tracePt t="25100" x="7726363" y="3421063"/>
          <p14:tracePt t="25114" x="7691438" y="3403600"/>
          <p14:tracePt t="25131" x="7631113" y="3368675"/>
          <p14:tracePt t="25132" x="7623175" y="3360738"/>
          <p14:tracePt t="25146" x="7570788" y="3343275"/>
          <p14:tracePt t="25161" x="7537450" y="3325813"/>
          <p14:tracePt t="25177" x="7494588" y="3300413"/>
          <p14:tracePt t="25194" x="7391400" y="3248025"/>
          <p14:tracePt t="25209" x="7339013" y="3222625"/>
          <p14:tracePt t="25210" x="7331075" y="3222625"/>
          <p14:tracePt t="25224" x="7270750" y="3205163"/>
          <p14:tracePt t="25240" x="7192963" y="3179763"/>
          <p14:tracePt t="25268" x="7081838" y="3162300"/>
          <p14:tracePt t="25272" x="7056438" y="3154363"/>
          <p14:tracePt t="25287" x="6986588" y="3154363"/>
          <p14:tracePt t="25303" x="6926263" y="3154363"/>
          <p14:tracePt t="25304" x="6918325" y="3154363"/>
          <p14:tracePt t="25318" x="6850063" y="3154363"/>
          <p14:tracePt t="25333" x="6807200" y="3162300"/>
          <p14:tracePt t="25349" x="6754813" y="3197225"/>
          <p14:tracePt t="25365" x="6669088" y="3230563"/>
          <p14:tracePt t="25380" x="6626225" y="3282950"/>
          <p14:tracePt t="25397" x="6565900" y="3317875"/>
          <p14:tracePt t="25412" x="6505575" y="3360738"/>
          <p14:tracePt t="25429" x="6470650" y="3429000"/>
          <p14:tracePt t="25443" x="6454775" y="3463925"/>
          <p14:tracePt t="25458" x="6427788" y="3524250"/>
          <p14:tracePt t="25475" x="6419850" y="3592513"/>
          <p14:tracePt t="25491" x="6410325" y="3660775"/>
          <p14:tracePt t="25504" x="6410325" y="3713163"/>
          <p14:tracePt t="25521" x="6410325" y="3781425"/>
          <p14:tracePt t="25537" x="6410325" y="3849688"/>
          <p14:tracePt t="25553" x="6427788" y="3884613"/>
          <p14:tracePt t="25569" x="6437313" y="3902075"/>
          <p14:tracePt t="25585" x="6462713" y="3935413"/>
          <p14:tracePt t="25599" x="6497638" y="3962400"/>
          <p14:tracePt t="25616" x="6548438" y="4013200"/>
          <p14:tracePt t="25632" x="6583363" y="4038600"/>
          <p14:tracePt t="25647" x="6626225" y="4048125"/>
          <p14:tracePt t="25661" x="6686550" y="4056063"/>
          <p14:tracePt t="25677" x="6746875" y="4081463"/>
          <p14:tracePt t="25678" x="6754813" y="4090988"/>
          <p14:tracePt t="25693" x="6815138" y="4090988"/>
          <p14:tracePt t="25709" x="6875463" y="4090988"/>
          <p14:tracePt t="25723" x="6943725" y="4108450"/>
          <p14:tracePt t="25741" x="7021513" y="4124325"/>
          <p14:tracePt t="25755" x="7081838" y="4124325"/>
          <p14:tracePt t="25771" x="7167563" y="4133850"/>
          <p14:tracePt t="25787" x="7218363" y="4133850"/>
          <p14:tracePt t="25788" x="7227888" y="4133850"/>
          <p14:tracePt t="25802" x="7278688" y="4133850"/>
          <p14:tracePt t="25817" x="7305675" y="4133850"/>
          <p14:tracePt t="25833" x="7313613" y="4133850"/>
          <p14:tracePt t="25849" x="7339013" y="4108450"/>
          <p14:tracePt t="25865" x="7348538" y="4073525"/>
          <p14:tracePt t="25881" x="7364413" y="4013200"/>
          <p14:tracePt t="25882" x="7364413" y="3995738"/>
          <p14:tracePt t="25897" x="7381875" y="3927475"/>
          <p14:tracePt t="25914" x="7381875" y="3859213"/>
          <p14:tracePt t="25927" x="7381875" y="3789363"/>
          <p14:tracePt t="25944" x="7381875" y="3703638"/>
          <p14:tracePt t="25958" x="7381875" y="3635375"/>
          <p14:tracePt t="25976" x="7381875" y="3549650"/>
          <p14:tracePt t="25992" x="7373938" y="3489325"/>
          <p14:tracePt t="26005" x="7356475" y="3446463"/>
          <p14:tracePt t="26022" x="7348538" y="3403600"/>
          <p14:tracePt t="26036" x="7321550" y="3386138"/>
          <p14:tracePt t="26053" x="7296150" y="3368675"/>
          <p14:tracePt t="26067" x="7261225" y="3360738"/>
          <p14:tracePt t="26084" x="7227888" y="3351213"/>
          <p14:tracePt t="26098" x="7202488" y="3333750"/>
          <p14:tracePt t="26115" x="7158038" y="3333750"/>
          <p14:tracePt t="26116" x="7142163" y="3333750"/>
          <p14:tracePt t="26131" x="7072313" y="3317875"/>
          <p14:tracePt t="26146" x="7011988" y="3308350"/>
          <p14:tracePt t="26146" x="7004050" y="3300413"/>
          <p14:tracePt t="26163" x="6918325" y="3290888"/>
          <p14:tracePt t="26179" x="6850063" y="3275013"/>
          <p14:tracePt t="26193" x="6807200" y="3275013"/>
          <p14:tracePt t="26210" x="6746875" y="3275013"/>
          <p14:tracePt t="26226" x="6737350" y="3275013"/>
          <p14:tracePt t="26240" x="6704013" y="3275013"/>
          <p14:tracePt t="26272" x="6651625" y="3275013"/>
          <p14:tracePt t="26286" x="6616700" y="3290888"/>
          <p14:tracePt t="26304" x="6591300" y="3308350"/>
          <p14:tracePt t="26318" x="6557963" y="3333750"/>
          <p14:tracePt t="26335" x="6548438" y="3360738"/>
          <p14:tracePt t="26350" x="6523038" y="3386138"/>
          <p14:tracePt t="26367" x="6505575" y="3429000"/>
          <p14:tracePt t="26381" x="6488113" y="3446463"/>
          <p14:tracePt t="26397" x="6488113" y="3479800"/>
          <p14:tracePt t="26413" x="6488113" y="3532188"/>
          <p14:tracePt t="26414" x="6488113" y="3540125"/>
          <p14:tracePt t="26427" x="6488113" y="3557588"/>
          <p14:tracePt t="26442" x="6497638" y="3582988"/>
          <p14:tracePt t="26458" x="6513513" y="3643313"/>
          <p14:tracePt t="26476" x="6540500" y="3686175"/>
          <p14:tracePt t="26490" x="6548438" y="3703638"/>
          <p14:tracePt t="26507" x="6557963" y="3713163"/>
          <p14:tracePt t="26520" x="6583363" y="3729038"/>
          <p14:tracePt t="26554" x="6591300" y="3729038"/>
          <p14:tracePt t="26583" x="6600825" y="3729038"/>
          <p14:tracePt t="26615" x="6608763" y="3738563"/>
          <p14:tracePt t="26710" x="6608763" y="3746500"/>
          <p14:tracePt t="26734" x="0" y="0"/>
        </p14:tracePtLst>
        <p14:tracePtLst>
          <p14:tracePt t="40977" x="4022725" y="6213475"/>
          <p14:tracePt t="41227" x="4030663" y="6213475"/>
          <p14:tracePt t="41252" x="4056063" y="6213475"/>
          <p14:tracePt t="41258" x="4073525" y="6213475"/>
          <p14:tracePt t="41272" x="4098925" y="6213475"/>
          <p14:tracePt t="41290" x="4141788" y="6213475"/>
          <p14:tracePt t="41303" x="4151313" y="6213475"/>
          <p14:tracePt t="41319" x="4168775" y="6213475"/>
          <p14:tracePt t="41319" x="4184650" y="6213475"/>
          <p14:tracePt t="41335" x="4194175" y="6213475"/>
          <p14:tracePt t="41350" x="4227513" y="6213475"/>
          <p14:tracePt t="41367" x="4254500" y="6213475"/>
          <p14:tracePt t="41381" x="4279900" y="6221413"/>
          <p14:tracePt t="41397" x="4297363" y="6221413"/>
          <p14:tracePt t="41428" x="4322763" y="6221413"/>
          <p14:tracePt t="41444" x="4330700" y="6221413"/>
          <p14:tracePt t="41475" x="4365625" y="6221413"/>
          <p14:tracePt t="41508" x="4373563" y="6221413"/>
          <p14:tracePt t="41524" x="4391025" y="6221413"/>
          <p14:tracePt t="41554" x="4408488" y="6221413"/>
          <p14:tracePt t="41570" x="4433888" y="6221413"/>
          <p14:tracePt t="41586" x="4460875" y="6221413"/>
          <p14:tracePt t="41600" x="4503738" y="6221413"/>
          <p14:tracePt t="41618" x="4546600" y="6221413"/>
          <p14:tracePt t="41632" x="4572000" y="6221413"/>
          <p14:tracePt t="41648" x="4614863" y="6221413"/>
          <p14:tracePt t="41662" x="4657725" y="6221413"/>
          <p14:tracePt t="41680" x="4710113" y="6221413"/>
          <p14:tracePt t="41694" x="4760913" y="6221413"/>
          <p14:tracePt t="41710" x="4821238" y="6221413"/>
          <p14:tracePt t="41726" x="4889500" y="6221413"/>
          <p14:tracePt t="41742" x="4992688" y="6221413"/>
          <p14:tracePt t="41758" x="5105400" y="6221413"/>
          <p14:tracePt t="41773" x="5259388" y="6221413"/>
          <p14:tracePt t="41789" x="5387975" y="6221413"/>
          <p14:tracePt t="41804" x="5594350" y="6221413"/>
          <p14:tracePt t="41820" x="5775325" y="6213475"/>
          <p14:tracePt t="41834" x="5878513" y="6213475"/>
          <p14:tracePt t="41850" x="5972175" y="6213475"/>
          <p14:tracePt t="41866" x="6067425" y="6196013"/>
          <p14:tracePt t="41882" x="6135688" y="6196013"/>
          <p14:tracePt t="41897" x="6205538" y="6196013"/>
          <p14:tracePt t="41913" x="6299200" y="6196013"/>
          <p14:tracePt t="41929" x="6402388" y="6196013"/>
          <p14:tracePt t="41945" x="6505575" y="6196013"/>
          <p14:tracePt t="41961" x="6583363" y="6196013"/>
          <p14:tracePt t="41976" x="6651625" y="6196013"/>
          <p14:tracePt t="41992" x="6737350" y="6196013"/>
          <p14:tracePt t="42008" x="6840538" y="6196013"/>
          <p14:tracePt t="42024" x="6953250" y="6196013"/>
          <p14:tracePt t="42039" x="7072313" y="6196013"/>
          <p14:tracePt t="42055" x="7167563" y="6196013"/>
          <p14:tracePt t="42071" x="7288213" y="6196013"/>
          <p14:tracePt t="42084" x="7424738" y="6196013"/>
          <p14:tracePt t="42102" x="7588250" y="6196013"/>
          <p14:tracePt t="42118" x="7726363" y="6205538"/>
          <p14:tracePt t="42131" x="7829550" y="6205538"/>
          <p14:tracePt t="42147" x="7915275" y="6205538"/>
          <p14:tracePt t="42163" x="7975600" y="6205538"/>
          <p14:tracePt t="42178" x="8035925" y="6205538"/>
          <p14:tracePt t="42194" x="8078788" y="6205538"/>
          <p14:tracePt t="42210" x="8121650" y="6205538"/>
          <p14:tracePt t="42227" x="8147050" y="6205538"/>
          <p14:tracePt t="42253" x="8215313" y="6205538"/>
          <p14:tracePt t="42273" x="8285163" y="6205538"/>
          <p14:tracePt t="42289" x="8378825" y="6205538"/>
          <p14:tracePt t="42304" x="8482013" y="6205538"/>
          <p14:tracePt t="42320" x="8550275" y="6205538"/>
          <p14:tracePt t="42336" x="8567738" y="6205538"/>
          <p14:tracePt t="42711" x="0" y="0"/>
        </p14:tracePtLst>
        <p14:tracePtLst>
          <p14:tracePt t="47165" x="4752975" y="6213475"/>
          <p14:tracePt t="47258" x="4752975" y="6205538"/>
          <p14:tracePt t="47274" x="4770438" y="6205538"/>
          <p14:tracePt t="47289" x="4786313" y="6205538"/>
          <p14:tracePt t="47306" x="4813300" y="6205538"/>
          <p14:tracePt t="47320" x="4838700" y="6205538"/>
          <p14:tracePt t="47336" x="4881563" y="6205538"/>
          <p14:tracePt t="47352" x="4906963" y="6205538"/>
          <p14:tracePt t="47367" x="4941888" y="6205538"/>
          <p14:tracePt t="47384" x="5027613" y="6205538"/>
          <p14:tracePt t="47399" x="5053013" y="6205538"/>
          <p14:tracePt t="47414" x="5105400" y="6205538"/>
          <p14:tracePt t="47431" x="5138738" y="6205538"/>
          <p14:tracePt t="47445" x="5165725" y="6205538"/>
          <p14:tracePt t="47461" x="5191125" y="6205538"/>
          <p14:tracePt t="47476" x="5233988" y="6205538"/>
          <p14:tracePt t="47492" x="5259388" y="6205538"/>
          <p14:tracePt t="47509" x="5294313" y="6205538"/>
          <p14:tracePt t="47522" x="5337175" y="6205538"/>
          <p14:tracePt t="47538" x="5362575" y="6205538"/>
          <p14:tracePt t="47555" x="5405438" y="6205538"/>
          <p14:tracePt t="47571" x="5430838" y="6205538"/>
          <p14:tracePt t="47585" x="5457825" y="6205538"/>
          <p14:tracePt t="47601" x="5500688" y="6205538"/>
          <p14:tracePt t="47617" x="5543550" y="6205538"/>
          <p14:tracePt t="47633" x="5568950" y="6205538"/>
          <p14:tracePt t="47634" x="5586413" y="6205538"/>
          <p14:tracePt t="47649" x="5603875" y="6205538"/>
          <p14:tracePt t="47665" x="5654675" y="6205538"/>
          <p14:tracePt t="47680" x="5697538" y="6205538"/>
          <p14:tracePt t="47694" x="5757863" y="6205538"/>
          <p14:tracePt t="47712" x="5826125" y="6205538"/>
          <p14:tracePt t="47726" x="5868988" y="6205538"/>
          <p14:tracePt t="47742" x="5938838" y="6205538"/>
          <p14:tracePt t="47759" x="5999163" y="6205538"/>
          <p14:tracePt t="47773" x="6049963" y="6205538"/>
          <p14:tracePt t="47789" x="6118225" y="6205538"/>
          <p14:tracePt t="47805" x="6188075" y="6205538"/>
          <p14:tracePt t="47806" x="6196013" y="6205538"/>
          <p14:tracePt t="47820" x="6238875" y="6205538"/>
          <p14:tracePt t="47837" x="6308725" y="6205538"/>
          <p14:tracePt t="47850" x="6384925" y="6205538"/>
          <p14:tracePt t="47867" x="6462713" y="6205538"/>
          <p14:tracePt t="47882" x="6548438" y="6205538"/>
          <p14:tracePt t="47898" x="6616700" y="6205538"/>
          <p14:tracePt t="47913" x="6677025" y="6205538"/>
          <p14:tracePt t="47930" x="6719888" y="6205538"/>
          <p14:tracePt t="47944" x="6772275" y="6205538"/>
          <p14:tracePt t="47961" x="6815138" y="6205538"/>
          <p14:tracePt t="47977" x="6840538" y="6205538"/>
          <p14:tracePt t="47991" x="6883400" y="6188075"/>
          <p14:tracePt t="48008" x="6926263" y="6188075"/>
          <p14:tracePt t="48024" x="6969125" y="6188075"/>
          <p14:tracePt t="48040" x="6996113" y="6170613"/>
          <p14:tracePt t="48055" x="7038975" y="6170613"/>
          <p14:tracePt t="48071" x="7081838" y="6170613"/>
          <p14:tracePt t="48087" x="7124700" y="6170613"/>
          <p14:tracePt t="48101" x="7175500" y="6170613"/>
          <p14:tracePt t="48117" x="7210425" y="6170613"/>
          <p14:tracePt t="48118" x="7218363" y="6170613"/>
          <p14:tracePt t="48132" x="7253288" y="6170613"/>
          <p14:tracePt t="48148" x="7278688" y="6170613"/>
          <p14:tracePt t="48165" x="7339013" y="6170613"/>
          <p14:tracePt t="48180" x="7399338" y="6170613"/>
          <p14:tracePt t="48196" x="7459663" y="6170613"/>
          <p14:tracePt t="48210" x="7502525" y="6170613"/>
          <p14:tracePt t="48228" x="7553325" y="6170613"/>
          <p14:tracePt t="48253" x="7580313" y="6170613"/>
          <p14:tracePt t="48259" x="7597775" y="6170613"/>
          <p14:tracePt t="48273" x="7640638" y="6170613"/>
          <p14:tracePt t="48289" x="7666038" y="6170613"/>
          <p14:tracePt t="48305" x="7708900" y="6170613"/>
          <p14:tracePt t="48319" x="7769225" y="6170613"/>
          <p14:tracePt t="48335" x="7829550" y="6170613"/>
          <p14:tracePt t="48352" x="7897813" y="6170613"/>
          <p14:tracePt t="48367" x="7940675" y="6170613"/>
          <p14:tracePt t="48384" x="7983538" y="6170613"/>
          <p14:tracePt t="48398" x="8008938" y="6170613"/>
          <p14:tracePt t="48415" x="8035925" y="6170613"/>
          <p14:tracePt t="48430" x="8061325" y="6170613"/>
          <p14:tracePt t="48445" x="8104188" y="6170613"/>
          <p14:tracePt t="48461" x="8164513" y="6170613"/>
          <p14:tracePt t="48476" x="8189913" y="6170613"/>
          <p14:tracePt t="48492" x="8232775" y="6170613"/>
          <p14:tracePt t="48508" x="8258175" y="6170613"/>
          <p14:tracePt t="48524" x="8293100" y="6170613"/>
          <p14:tracePt t="48538" x="8318500" y="6170613"/>
          <p14:tracePt t="48555" x="8345488" y="6170613"/>
          <p14:tracePt t="48571" x="8361363" y="6170613"/>
          <p14:tracePt t="48585" x="8388350" y="6170613"/>
          <p14:tracePt t="48603" x="8431213" y="6170613"/>
          <p14:tracePt t="48618" x="8456613" y="6170613"/>
          <p14:tracePt t="48634" x="8474075" y="6170613"/>
          <p14:tracePt t="48648" x="8482013" y="6170613"/>
          <p14:tracePt t="49414" x="8491538" y="6170613"/>
          <p14:tracePt t="49415" x="0" y="0"/>
        </p14:tracePtLst>
      </p14:laserTraceLst>
    </p:ext>
    <p:ext uri="{E180D4A7-C9FB-4DFB-919C-405C955672EB}">
      <p14:showEvtLst xmlns:p14="http://schemas.microsoft.com/office/powerpoint/2010/main">
        <p14:playEvt time="52" objId="7"/>
        <p14:stopEvt time="50445" objId="7"/>
      </p14:showEvtLst>
    </p:ext>
  </p:extLs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CMSIS Interrupt Number</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43</a:t>
            </a:fld>
            <a:endParaRPr kumimoji="0" lang="en-US" dirty="0"/>
          </a:p>
        </p:txBody>
      </p:sp>
      <p:sp>
        <p:nvSpPr>
          <p:cNvPr id="4" name="Content Placeholder 3"/>
          <p:cNvSpPr>
            <a:spLocks noGrp="1"/>
          </p:cNvSpPr>
          <p:nvPr>
            <p:ph sz="quarter" idx="1"/>
          </p:nvPr>
        </p:nvSpPr>
        <p:spPr>
          <a:xfrm>
            <a:off x="152400" y="1158240"/>
            <a:ext cx="8839200" cy="5563870"/>
          </a:xfrm>
          <a:solidFill>
            <a:schemeClr val="bg1"/>
          </a:solidFill>
        </p:spPr>
        <p:style>
          <a:lnRef idx="2">
            <a:schemeClr val="accent1"/>
          </a:lnRef>
          <a:fillRef idx="1">
            <a:schemeClr val="lt1"/>
          </a:fillRef>
          <a:effectRef idx="0">
            <a:schemeClr val="accent1"/>
          </a:effectRef>
          <a:fontRef idx="minor">
            <a:schemeClr val="dk1"/>
          </a:fontRef>
        </p:style>
        <p:txBody>
          <a:bodyPr>
            <a:noAutofit/>
          </a:bodyPr>
          <a:lstStyle/>
          <a:p>
            <a:pPr marL="0" indent="0">
              <a:buNone/>
            </a:pPr>
            <a:r>
              <a:rPr lang="en-US" sz="1300" b="1" dirty="0">
                <a:latin typeface="Consolas" panose="020B0609020204030204" pitchFamily="49" charset="0"/>
                <a:cs typeface="Consolas" panose="020B0609020204030204" pitchFamily="49" charset="0"/>
              </a:rPr>
              <a:t>/******  Cortex-M4 System Exceptions ********************************************************/</a:t>
            </a:r>
          </a:p>
          <a:p>
            <a:pPr marL="0" indent="0">
              <a:buNone/>
            </a:pPr>
            <a:r>
              <a:rPr lang="en-US" sz="1300" b="1" dirty="0">
                <a:latin typeface="Consolas" panose="020B0609020204030204" pitchFamily="49" charset="0"/>
                <a:cs typeface="Consolas" panose="020B0609020204030204" pitchFamily="49" charset="0"/>
              </a:rPr>
              <a:t>  </a:t>
            </a:r>
            <a:r>
              <a:rPr lang="en-US" sz="1300" b="1" dirty="0" err="1">
                <a:latin typeface="Consolas" panose="020B0609020204030204" pitchFamily="49" charset="0"/>
                <a:cs typeface="Consolas" panose="020B0609020204030204" pitchFamily="49" charset="0"/>
              </a:rPr>
              <a:t>NonMaskableInt_IRQn</a:t>
            </a:r>
            <a:r>
              <a:rPr lang="en-US" sz="1300" b="1" dirty="0">
                <a:latin typeface="Consolas" panose="020B0609020204030204" pitchFamily="49" charset="0"/>
                <a:cs typeface="Consolas" panose="020B0609020204030204" pitchFamily="49" charset="0"/>
              </a:rPr>
              <a:t>    = -14,    /* 2 Cortex-M4 Non Maskable Interrupt                    */</a:t>
            </a:r>
          </a:p>
          <a:p>
            <a:pPr marL="0" indent="0">
              <a:buNone/>
            </a:pPr>
            <a:r>
              <a:rPr lang="en-US" sz="1300" b="1" dirty="0">
                <a:latin typeface="Consolas" panose="020B0609020204030204" pitchFamily="49" charset="0"/>
                <a:cs typeface="Consolas" panose="020B0609020204030204" pitchFamily="49" charset="0"/>
              </a:rPr>
              <a:t>  </a:t>
            </a:r>
            <a:r>
              <a:rPr lang="en-US" sz="1300" b="1" dirty="0" err="1">
                <a:latin typeface="Consolas" panose="020B0609020204030204" pitchFamily="49" charset="0"/>
                <a:cs typeface="Consolas" panose="020B0609020204030204" pitchFamily="49" charset="0"/>
              </a:rPr>
              <a:t>HardFault_IRQn</a:t>
            </a:r>
            <a:r>
              <a:rPr lang="en-US" sz="1300" b="1" dirty="0">
                <a:latin typeface="Consolas" panose="020B0609020204030204" pitchFamily="49" charset="0"/>
                <a:cs typeface="Consolas" panose="020B0609020204030204" pitchFamily="49" charset="0"/>
              </a:rPr>
              <a:t>         = -13,    /* 3 Cortex-M4 Hard Fault Interrupt                      */</a:t>
            </a:r>
          </a:p>
          <a:p>
            <a:pPr marL="0" indent="0">
              <a:buNone/>
            </a:pPr>
            <a:r>
              <a:rPr lang="en-US" sz="1300" b="1" dirty="0">
                <a:latin typeface="Consolas" panose="020B0609020204030204" pitchFamily="49" charset="0"/>
                <a:cs typeface="Consolas" panose="020B0609020204030204" pitchFamily="49" charset="0"/>
              </a:rPr>
              <a:t>  </a:t>
            </a:r>
            <a:r>
              <a:rPr lang="en-US" sz="1300" b="1" dirty="0" err="1">
                <a:latin typeface="Consolas" panose="020B0609020204030204" pitchFamily="49" charset="0"/>
                <a:cs typeface="Consolas" panose="020B0609020204030204" pitchFamily="49" charset="0"/>
              </a:rPr>
              <a:t>MemoryManagement_IRQn</a:t>
            </a:r>
            <a:r>
              <a:rPr lang="en-US" sz="1300" b="1" dirty="0">
                <a:latin typeface="Consolas" panose="020B0609020204030204" pitchFamily="49" charset="0"/>
                <a:cs typeface="Consolas" panose="020B0609020204030204" pitchFamily="49" charset="0"/>
              </a:rPr>
              <a:t>  = -12,    /* 4 Cortex-M4 Memory Management Interrupt               */</a:t>
            </a:r>
          </a:p>
          <a:p>
            <a:pPr marL="0" indent="0">
              <a:buNone/>
            </a:pPr>
            <a:r>
              <a:rPr lang="en-US" sz="1300" b="1" dirty="0">
                <a:latin typeface="Consolas" panose="020B0609020204030204" pitchFamily="49" charset="0"/>
                <a:cs typeface="Consolas" panose="020B0609020204030204" pitchFamily="49" charset="0"/>
              </a:rPr>
              <a:t>  </a:t>
            </a:r>
            <a:r>
              <a:rPr lang="en-US" sz="1300" b="1" dirty="0" err="1">
                <a:latin typeface="Consolas" panose="020B0609020204030204" pitchFamily="49" charset="0"/>
                <a:cs typeface="Consolas" panose="020B0609020204030204" pitchFamily="49" charset="0"/>
              </a:rPr>
              <a:t>BusFault_IRQn</a:t>
            </a:r>
            <a:r>
              <a:rPr lang="en-US" sz="1300" b="1" dirty="0">
                <a:latin typeface="Consolas" panose="020B0609020204030204" pitchFamily="49" charset="0"/>
                <a:cs typeface="Consolas" panose="020B0609020204030204" pitchFamily="49" charset="0"/>
              </a:rPr>
              <a:t>          = -11,    /* 5 Cortex-M4 Bus Fault Interrupt                       */</a:t>
            </a:r>
          </a:p>
          <a:p>
            <a:pPr marL="0" indent="0">
              <a:buNone/>
            </a:pPr>
            <a:r>
              <a:rPr lang="en-US" sz="1300" b="1" dirty="0">
                <a:latin typeface="Consolas" panose="020B0609020204030204" pitchFamily="49" charset="0"/>
                <a:cs typeface="Consolas" panose="020B0609020204030204" pitchFamily="49" charset="0"/>
              </a:rPr>
              <a:t>  </a:t>
            </a:r>
            <a:r>
              <a:rPr lang="en-US" sz="1300" b="1" dirty="0" err="1">
                <a:latin typeface="Consolas" panose="020B0609020204030204" pitchFamily="49" charset="0"/>
                <a:cs typeface="Consolas" panose="020B0609020204030204" pitchFamily="49" charset="0"/>
              </a:rPr>
              <a:t>UsageFault_IRQn</a:t>
            </a:r>
            <a:r>
              <a:rPr lang="en-US" sz="1300" b="1" dirty="0">
                <a:latin typeface="Consolas" panose="020B0609020204030204" pitchFamily="49" charset="0"/>
                <a:cs typeface="Consolas" panose="020B0609020204030204" pitchFamily="49" charset="0"/>
              </a:rPr>
              <a:t>        = -10,    /* 6 Cortex-M4 Usage Fault Interrupt                     */</a:t>
            </a:r>
          </a:p>
          <a:p>
            <a:pPr marL="0" indent="0">
              <a:buNone/>
            </a:pPr>
            <a:r>
              <a:rPr lang="en-US" sz="1300" b="1" dirty="0">
                <a:latin typeface="Consolas" panose="020B0609020204030204" pitchFamily="49" charset="0"/>
                <a:cs typeface="Consolas" panose="020B0609020204030204" pitchFamily="49" charset="0"/>
              </a:rPr>
              <a:t>  </a:t>
            </a:r>
            <a:r>
              <a:rPr lang="en-US" sz="1300" b="1" dirty="0" err="1">
                <a:latin typeface="Consolas" panose="020B0609020204030204" pitchFamily="49" charset="0"/>
                <a:cs typeface="Consolas" panose="020B0609020204030204" pitchFamily="49" charset="0"/>
              </a:rPr>
              <a:t>SVCall_IRQn</a:t>
            </a:r>
            <a:r>
              <a:rPr lang="en-US" sz="1300" b="1" dirty="0">
                <a:latin typeface="Consolas" panose="020B0609020204030204" pitchFamily="49" charset="0"/>
                <a:cs typeface="Consolas" panose="020B0609020204030204" pitchFamily="49" charset="0"/>
              </a:rPr>
              <a:t>            = -5,     /* 11 Cortex-M4 SV Call Interrupt                        */</a:t>
            </a:r>
          </a:p>
          <a:p>
            <a:pPr marL="0" indent="0">
              <a:buNone/>
            </a:pPr>
            <a:r>
              <a:rPr lang="en-US" sz="1300" b="1" dirty="0">
                <a:latin typeface="Consolas" panose="020B0609020204030204" pitchFamily="49" charset="0"/>
                <a:cs typeface="Consolas" panose="020B0609020204030204" pitchFamily="49" charset="0"/>
              </a:rPr>
              <a:t>  </a:t>
            </a:r>
            <a:r>
              <a:rPr lang="en-US" sz="1300" b="1" dirty="0" err="1">
                <a:latin typeface="Consolas" panose="020B0609020204030204" pitchFamily="49" charset="0"/>
                <a:cs typeface="Consolas" panose="020B0609020204030204" pitchFamily="49" charset="0"/>
              </a:rPr>
              <a:t>DebugMonitor_IRQn</a:t>
            </a:r>
            <a:r>
              <a:rPr lang="en-US" sz="1300" b="1" dirty="0">
                <a:latin typeface="Consolas" panose="020B0609020204030204" pitchFamily="49" charset="0"/>
                <a:cs typeface="Consolas" panose="020B0609020204030204" pitchFamily="49" charset="0"/>
              </a:rPr>
              <a:t>      = -4,     /* 12 Cortex-M4 Debug Monitor Interrupt                  */</a:t>
            </a:r>
          </a:p>
          <a:p>
            <a:pPr marL="0" indent="0">
              <a:buNone/>
            </a:pPr>
            <a:r>
              <a:rPr lang="en-US" sz="1300" b="1" dirty="0">
                <a:latin typeface="Consolas" panose="020B0609020204030204" pitchFamily="49" charset="0"/>
                <a:cs typeface="Consolas" panose="020B0609020204030204" pitchFamily="49" charset="0"/>
              </a:rPr>
              <a:t>  </a:t>
            </a:r>
            <a:r>
              <a:rPr lang="en-US" sz="1300" b="1" dirty="0" err="1">
                <a:latin typeface="Consolas" panose="020B0609020204030204" pitchFamily="49" charset="0"/>
                <a:cs typeface="Consolas" panose="020B0609020204030204" pitchFamily="49" charset="0"/>
              </a:rPr>
              <a:t>PendSV_IRQn</a:t>
            </a:r>
            <a:r>
              <a:rPr lang="en-US" sz="1300" b="1" dirty="0">
                <a:latin typeface="Consolas" panose="020B0609020204030204" pitchFamily="49" charset="0"/>
                <a:cs typeface="Consolas" panose="020B0609020204030204" pitchFamily="49" charset="0"/>
              </a:rPr>
              <a:t>            = -2,     /* 14 Cortex-M4 Pend SV Interrupt                        */</a:t>
            </a:r>
          </a:p>
          <a:p>
            <a:pPr marL="0" indent="0">
              <a:buNone/>
            </a:pPr>
            <a:r>
              <a:rPr lang="en-US" sz="1300" b="1" dirty="0">
                <a:latin typeface="Consolas" panose="020B0609020204030204" pitchFamily="49" charset="0"/>
                <a:cs typeface="Consolas" panose="020B0609020204030204" pitchFamily="49" charset="0"/>
              </a:rPr>
              <a:t>  </a:t>
            </a:r>
            <a:r>
              <a:rPr lang="en-US" sz="1300" b="1" dirty="0" err="1">
                <a:latin typeface="Consolas" panose="020B0609020204030204" pitchFamily="49" charset="0"/>
                <a:cs typeface="Consolas" panose="020B0609020204030204" pitchFamily="49" charset="0"/>
              </a:rPr>
              <a:t>SysTick_IRQn</a:t>
            </a:r>
            <a:r>
              <a:rPr lang="en-US" sz="1300" b="1" dirty="0">
                <a:latin typeface="Consolas" panose="020B0609020204030204" pitchFamily="49" charset="0"/>
                <a:cs typeface="Consolas" panose="020B0609020204030204" pitchFamily="49" charset="0"/>
              </a:rPr>
              <a:t>           = -1,     /* 15 Cortex-M4 System Tick Interrupt                    */</a:t>
            </a:r>
          </a:p>
          <a:p>
            <a:pPr marL="0" indent="0">
              <a:buNone/>
            </a:pPr>
            <a:r>
              <a:rPr lang="en-US" sz="1300" b="1" dirty="0">
                <a:latin typeface="Consolas" panose="020B0609020204030204" pitchFamily="49" charset="0"/>
                <a:cs typeface="Consolas" panose="020B0609020204030204" pitchFamily="49" charset="0"/>
              </a:rPr>
              <a:t>/******  Peripheral Interrupt Numbers *******************************************************/</a:t>
            </a:r>
          </a:p>
          <a:p>
            <a:pPr marL="0" indent="0">
              <a:buNone/>
            </a:pPr>
            <a:r>
              <a:rPr lang="en-US" sz="1300" b="1" dirty="0">
                <a:latin typeface="Consolas" panose="020B0609020204030204" pitchFamily="49" charset="0"/>
                <a:cs typeface="Consolas" panose="020B0609020204030204" pitchFamily="49" charset="0"/>
              </a:rPr>
              <a:t>  </a:t>
            </a:r>
            <a:r>
              <a:rPr lang="en-US" sz="1300" b="1" dirty="0" err="1">
                <a:latin typeface="Consolas" panose="020B0609020204030204" pitchFamily="49" charset="0"/>
                <a:cs typeface="Consolas" panose="020B0609020204030204" pitchFamily="49" charset="0"/>
              </a:rPr>
              <a:t>WWDG_IRQn</a:t>
            </a:r>
            <a:r>
              <a:rPr lang="en-US" sz="1300" b="1" dirty="0">
                <a:latin typeface="Consolas" panose="020B0609020204030204" pitchFamily="49" charset="0"/>
                <a:cs typeface="Consolas" panose="020B0609020204030204" pitchFamily="49" charset="0"/>
              </a:rPr>
              <a:t>              = 0,      /* Window </a:t>
            </a:r>
            <a:r>
              <a:rPr lang="en-US" sz="1300" b="1" dirty="0" err="1">
                <a:latin typeface="Consolas" panose="020B0609020204030204" pitchFamily="49" charset="0"/>
                <a:cs typeface="Consolas" panose="020B0609020204030204" pitchFamily="49" charset="0"/>
              </a:rPr>
              <a:t>WatchDog</a:t>
            </a:r>
            <a:r>
              <a:rPr lang="en-US" sz="1300" b="1" dirty="0">
                <a:latin typeface="Consolas" panose="020B0609020204030204" pitchFamily="49" charset="0"/>
                <a:cs typeface="Consolas" panose="020B0609020204030204" pitchFamily="49" charset="0"/>
              </a:rPr>
              <a:t> Interrupt                             */</a:t>
            </a:r>
          </a:p>
          <a:p>
            <a:pPr marL="0" indent="0">
              <a:buNone/>
            </a:pPr>
            <a:r>
              <a:rPr lang="en-US" sz="1300" b="1" dirty="0">
                <a:latin typeface="Consolas" panose="020B0609020204030204" pitchFamily="49" charset="0"/>
                <a:cs typeface="Consolas" panose="020B0609020204030204" pitchFamily="49" charset="0"/>
              </a:rPr>
              <a:t>  </a:t>
            </a:r>
            <a:r>
              <a:rPr lang="en-US" sz="1300" b="1" dirty="0" err="1">
                <a:latin typeface="Consolas" panose="020B0609020204030204" pitchFamily="49" charset="0"/>
                <a:cs typeface="Consolas" panose="020B0609020204030204" pitchFamily="49" charset="0"/>
              </a:rPr>
              <a:t>PVD_PVM_IRQn</a:t>
            </a:r>
            <a:r>
              <a:rPr lang="en-US" sz="1300" b="1" dirty="0">
                <a:latin typeface="Consolas" panose="020B0609020204030204" pitchFamily="49" charset="0"/>
                <a:cs typeface="Consolas" panose="020B0609020204030204" pitchFamily="49" charset="0"/>
              </a:rPr>
              <a:t>           = 1,      /* PVD/PVM1,2,3,4 through EXTI Line detection Interrupts */</a:t>
            </a:r>
          </a:p>
          <a:p>
            <a:pPr marL="0" indent="0">
              <a:buNone/>
            </a:pPr>
            <a:r>
              <a:rPr lang="en-US" sz="1300" b="1" dirty="0">
                <a:latin typeface="Consolas" panose="020B0609020204030204" pitchFamily="49" charset="0"/>
                <a:cs typeface="Consolas" panose="020B0609020204030204" pitchFamily="49" charset="0"/>
              </a:rPr>
              <a:t>  </a:t>
            </a:r>
            <a:r>
              <a:rPr lang="en-US" sz="1300" b="1" dirty="0" err="1">
                <a:latin typeface="Consolas" panose="020B0609020204030204" pitchFamily="49" charset="0"/>
                <a:cs typeface="Consolas" panose="020B0609020204030204" pitchFamily="49" charset="0"/>
              </a:rPr>
              <a:t>TAMP_STAMP_IRQn</a:t>
            </a:r>
            <a:r>
              <a:rPr lang="en-US" sz="1300" b="1" dirty="0">
                <a:latin typeface="Consolas" panose="020B0609020204030204" pitchFamily="49" charset="0"/>
                <a:cs typeface="Consolas" panose="020B0609020204030204" pitchFamily="49" charset="0"/>
              </a:rPr>
              <a:t>        = 2,      /* Tamper and </a:t>
            </a:r>
            <a:r>
              <a:rPr lang="en-US" sz="1300" b="1" dirty="0" err="1">
                <a:latin typeface="Consolas" panose="020B0609020204030204" pitchFamily="49" charset="0"/>
                <a:cs typeface="Consolas" panose="020B0609020204030204" pitchFamily="49" charset="0"/>
              </a:rPr>
              <a:t>TimeStamp</a:t>
            </a:r>
            <a:r>
              <a:rPr lang="en-US" sz="1300" b="1" dirty="0">
                <a:latin typeface="Consolas" panose="020B0609020204030204" pitchFamily="49" charset="0"/>
                <a:cs typeface="Consolas" panose="020B0609020204030204" pitchFamily="49" charset="0"/>
              </a:rPr>
              <a:t> interrupts through the EXTI line */</a:t>
            </a:r>
          </a:p>
          <a:p>
            <a:pPr marL="0" indent="0">
              <a:buNone/>
            </a:pPr>
            <a:r>
              <a:rPr lang="en-US" sz="1300" b="1" dirty="0">
                <a:latin typeface="Consolas" panose="020B0609020204030204" pitchFamily="49" charset="0"/>
                <a:cs typeface="Consolas" panose="020B0609020204030204" pitchFamily="49" charset="0"/>
              </a:rPr>
              <a:t>  </a:t>
            </a:r>
            <a:r>
              <a:rPr lang="en-US" sz="1300" b="1" dirty="0" err="1">
                <a:latin typeface="Consolas" panose="020B0609020204030204" pitchFamily="49" charset="0"/>
                <a:cs typeface="Consolas" panose="020B0609020204030204" pitchFamily="49" charset="0"/>
              </a:rPr>
              <a:t>RTC_WKUP_IRQn</a:t>
            </a:r>
            <a:r>
              <a:rPr lang="en-US" sz="1300" b="1" dirty="0">
                <a:latin typeface="Consolas" panose="020B0609020204030204" pitchFamily="49" charset="0"/>
                <a:cs typeface="Consolas" panose="020B0609020204030204" pitchFamily="49" charset="0"/>
              </a:rPr>
              <a:t>          = 3,      /* RTC Wakeup interrupt through the EXTI line            */</a:t>
            </a:r>
          </a:p>
          <a:p>
            <a:pPr marL="0" indent="0">
              <a:buNone/>
            </a:pPr>
            <a:r>
              <a:rPr lang="en-US" sz="1300" b="1" dirty="0">
                <a:latin typeface="Consolas" panose="020B0609020204030204" pitchFamily="49" charset="0"/>
                <a:cs typeface="Consolas" panose="020B0609020204030204" pitchFamily="49" charset="0"/>
              </a:rPr>
              <a:t>  </a:t>
            </a:r>
            <a:r>
              <a:rPr lang="en-US" sz="1300" b="1" dirty="0" err="1">
                <a:latin typeface="Consolas" panose="020B0609020204030204" pitchFamily="49" charset="0"/>
                <a:cs typeface="Consolas" panose="020B0609020204030204" pitchFamily="49" charset="0"/>
              </a:rPr>
              <a:t>FLASH_IRQn</a:t>
            </a:r>
            <a:r>
              <a:rPr lang="en-US" sz="1300" b="1" dirty="0">
                <a:latin typeface="Consolas" panose="020B0609020204030204" pitchFamily="49" charset="0"/>
                <a:cs typeface="Consolas" panose="020B0609020204030204" pitchFamily="49" charset="0"/>
              </a:rPr>
              <a:t>             = 4,      /* FLASH global Interrupt                                */</a:t>
            </a:r>
          </a:p>
          <a:p>
            <a:pPr marL="0" indent="0">
              <a:buNone/>
            </a:pPr>
            <a:r>
              <a:rPr lang="en-US" sz="1300" b="1" dirty="0">
                <a:latin typeface="Consolas" panose="020B0609020204030204" pitchFamily="49" charset="0"/>
                <a:cs typeface="Consolas" panose="020B0609020204030204" pitchFamily="49" charset="0"/>
              </a:rPr>
              <a:t>  </a:t>
            </a:r>
            <a:r>
              <a:rPr lang="en-US" sz="1300" b="1" dirty="0" err="1">
                <a:latin typeface="Consolas" panose="020B0609020204030204" pitchFamily="49" charset="0"/>
                <a:cs typeface="Consolas" panose="020B0609020204030204" pitchFamily="49" charset="0"/>
              </a:rPr>
              <a:t>RCC_IRQn</a:t>
            </a:r>
            <a:r>
              <a:rPr lang="en-US" sz="1300" b="1" dirty="0">
                <a:latin typeface="Consolas" panose="020B0609020204030204" pitchFamily="49" charset="0"/>
                <a:cs typeface="Consolas" panose="020B0609020204030204" pitchFamily="49" charset="0"/>
              </a:rPr>
              <a:t>               = 5,      /* RCC global Interrupt                                  */</a:t>
            </a:r>
          </a:p>
          <a:p>
            <a:pPr marL="0" indent="0">
              <a:buNone/>
            </a:pPr>
            <a:r>
              <a:rPr lang="en-US" sz="1300" b="1" dirty="0">
                <a:latin typeface="Consolas" panose="020B0609020204030204" pitchFamily="49" charset="0"/>
                <a:cs typeface="Consolas" panose="020B0609020204030204" pitchFamily="49" charset="0"/>
              </a:rPr>
              <a:t>  EXTI0_IRQn             = 6,      /* EXTI Line0 Interrupt                                  */</a:t>
            </a:r>
          </a:p>
          <a:p>
            <a:pPr marL="0" indent="0">
              <a:buNone/>
            </a:pPr>
            <a:r>
              <a:rPr lang="en-US" sz="1300" b="1" dirty="0">
                <a:latin typeface="Consolas" panose="020B0609020204030204" pitchFamily="49" charset="0"/>
                <a:cs typeface="Consolas" panose="020B0609020204030204" pitchFamily="49" charset="0"/>
              </a:rPr>
              <a:t>  </a:t>
            </a:r>
            <a:r>
              <a:rPr lang="en-US" sz="1400" b="1" dirty="0">
                <a:latin typeface="Consolas" panose="020B0609020204030204" pitchFamily="49" charset="0"/>
                <a:cs typeface="Consolas" panose="020B0609020204030204" pitchFamily="49" charset="0"/>
              </a:rPr>
              <a:t>...</a:t>
            </a:r>
            <a:endParaRPr lang="en-US" sz="1300" b="1" dirty="0">
              <a:latin typeface="Consolas" panose="020B0609020204030204" pitchFamily="49" charset="0"/>
              <a:cs typeface="Consolas" panose="020B0609020204030204" pitchFamily="49" charset="0"/>
            </a:endParaRPr>
          </a:p>
        </p:txBody>
      </p:sp>
      <p:sp>
        <p:nvSpPr>
          <p:cNvPr id="5" name="TextBox 4"/>
          <p:cNvSpPr txBox="1"/>
          <p:nvPr/>
        </p:nvSpPr>
        <p:spPr>
          <a:xfrm>
            <a:off x="7086600" y="2319218"/>
            <a:ext cx="1359668" cy="646331"/>
          </a:xfrm>
          <a:prstGeom prst="rect">
            <a:avLst/>
          </a:prstGeom>
          <a:noFill/>
        </p:spPr>
        <p:txBody>
          <a:bodyPr wrap="none" rtlCol="0">
            <a:spAutoFit/>
          </a:bodyPr>
          <a:lstStyle/>
          <a:p>
            <a:pPr algn="ctr"/>
            <a:r>
              <a:rPr lang="en-US" b="1" dirty="0">
                <a:solidFill>
                  <a:srgbClr val="C00000"/>
                </a:solidFill>
              </a:rPr>
              <a:t>System </a:t>
            </a:r>
          </a:p>
          <a:p>
            <a:pPr algn="ctr"/>
            <a:r>
              <a:rPr lang="en-US" b="1" dirty="0">
                <a:solidFill>
                  <a:srgbClr val="C00000"/>
                </a:solidFill>
              </a:rPr>
              <a:t>Exceptions</a:t>
            </a:r>
          </a:p>
        </p:txBody>
      </p:sp>
      <p:sp>
        <p:nvSpPr>
          <p:cNvPr id="6" name="TextBox 5"/>
          <p:cNvSpPr txBox="1"/>
          <p:nvPr/>
        </p:nvSpPr>
        <p:spPr>
          <a:xfrm>
            <a:off x="6467601" y="5419189"/>
            <a:ext cx="1359923" cy="646331"/>
          </a:xfrm>
          <a:prstGeom prst="rect">
            <a:avLst/>
          </a:prstGeom>
          <a:noFill/>
        </p:spPr>
        <p:txBody>
          <a:bodyPr wrap="none" rtlCol="0">
            <a:spAutoFit/>
          </a:bodyPr>
          <a:lstStyle/>
          <a:p>
            <a:pPr algn="ctr"/>
            <a:r>
              <a:rPr lang="en-US" b="1" dirty="0">
                <a:solidFill>
                  <a:srgbClr val="C00000"/>
                </a:solidFill>
              </a:rPr>
              <a:t>Peripheral </a:t>
            </a:r>
          </a:p>
          <a:p>
            <a:pPr algn="ctr"/>
            <a:r>
              <a:rPr lang="en-US" b="1" dirty="0">
                <a:solidFill>
                  <a:srgbClr val="C00000"/>
                </a:solidFill>
              </a:rPr>
              <a:t>Interrupts</a:t>
            </a:r>
          </a:p>
        </p:txBody>
      </p:sp>
      <p:sp>
        <p:nvSpPr>
          <p:cNvPr id="7" name="TextBox 6"/>
          <p:cNvSpPr txBox="1"/>
          <p:nvPr/>
        </p:nvSpPr>
        <p:spPr>
          <a:xfrm>
            <a:off x="3886200" y="6333728"/>
            <a:ext cx="1830950" cy="369332"/>
          </a:xfrm>
          <a:prstGeom prst="rect">
            <a:avLst/>
          </a:prstGeom>
          <a:noFill/>
        </p:spPr>
        <p:txBody>
          <a:bodyPr wrap="none" rtlCol="0">
            <a:spAutoFit/>
          </a:bodyPr>
          <a:lstStyle/>
          <a:p>
            <a:r>
              <a:rPr lang="en-US" b="1" dirty="0">
                <a:solidFill>
                  <a:srgbClr val="0000FF"/>
                </a:solidFill>
                <a:latin typeface="Consolas" panose="020B0609020204030204" pitchFamily="49" charset="0"/>
                <a:cs typeface="Consolas" panose="020B0609020204030204" pitchFamily="49" charset="0"/>
              </a:rPr>
              <a:t>stm32l476xx.h</a:t>
            </a:r>
          </a:p>
        </p:txBody>
      </p:sp>
    </p:spTree>
    <p:extLst>
      <p:ext uri="{BB962C8B-B14F-4D97-AF65-F5344CB8AC3E}">
        <p14:creationId xmlns:p14="http://schemas.microsoft.com/office/powerpoint/2010/main" val="6822082"/>
      </p:ext>
    </p:extLst>
  </p:cSld>
  <p:clrMapOvr>
    <a:masterClrMapping/>
  </p:clrMapOvr>
  <mc:AlternateContent xmlns:mc="http://schemas.openxmlformats.org/markup-compatibility/2006" xmlns:p14="http://schemas.microsoft.com/office/powerpoint/2010/main">
    <mc:Choice Requires="p14">
      <p:transition spd="slow" p14:dur="2000" advTm="23549"/>
    </mc:Choice>
    <mc:Fallback xmlns="">
      <p:transition spd="slow" advTm="23549"/>
    </mc:Fallback>
  </mc:AlternateContent>
  <p:timing>
    <p:tnLst>
      <p:par>
        <p:cTn id="1" dur="indefinite" restart="never" nodeType="tmRoot"/>
      </p:par>
    </p:tnLst>
  </p:timing>
  <p:extLst mod="1">
    <p:ext uri="{3A86A75C-4F4B-4683-9AE1-C65F6400EC91}">
      <p14:laserTraceLst xmlns:p14="http://schemas.microsoft.com/office/powerpoint/2010/main">
        <p14:tracePtLst>
          <p14:tracePt t="7328" x="3970338" y="6669088"/>
          <p14:tracePt t="7484" x="3987800" y="6669088"/>
          <p14:tracePt t="7516" x="4022725" y="6669088"/>
          <p14:tracePt t="7532" x="4030663" y="6669088"/>
          <p14:tracePt t="7546" x="4048125" y="6669088"/>
          <p14:tracePt t="7563" x="4073525" y="6669088"/>
          <p14:tracePt t="7578" x="4108450" y="6669088"/>
          <p14:tracePt t="7593" x="4116388" y="6669088"/>
          <p14:tracePt t="7610" x="4141788" y="6669088"/>
          <p14:tracePt t="7624" x="4159250" y="6669088"/>
          <p14:tracePt t="7641" x="4184650" y="6669088"/>
          <p14:tracePt t="7657" x="4202113" y="6669088"/>
          <p14:tracePt t="7671" x="4219575" y="6669088"/>
          <p14:tracePt t="7687" x="4254500" y="6669088"/>
          <p14:tracePt t="7734" x="4262438" y="6669088"/>
          <p14:tracePt t="7749" x="4279900" y="6669088"/>
          <p14:tracePt t="7781" x="4305300" y="6669088"/>
          <p14:tracePt t="7796" x="4322763" y="6669088"/>
          <p14:tracePt t="7812" x="4348163" y="6669088"/>
          <p14:tracePt t="7844" x="4373563" y="6669088"/>
          <p14:tracePt t="7859" x="4408488" y="6669088"/>
          <p14:tracePt t="7875" x="4433888" y="6677025"/>
          <p14:tracePt t="7891" x="4460875" y="6686550"/>
          <p14:tracePt t="7891" x="4476750" y="6686550"/>
          <p14:tracePt t="7907" x="4503738" y="6686550"/>
          <p14:tracePt t="7923" x="4546600" y="6686550"/>
          <p14:tracePt t="7937" x="4572000" y="6686550"/>
          <p14:tracePt t="7953" x="4632325" y="6686550"/>
          <p14:tracePt t="7969" x="4657725" y="6686550"/>
          <p14:tracePt t="7984" x="4692650" y="6686550"/>
          <p14:tracePt t="8000" x="4743450" y="6686550"/>
          <p14:tracePt t="8016" x="4770438" y="6686550"/>
          <p14:tracePt t="8031" x="4829175" y="6686550"/>
          <p14:tracePt t="8047" x="4856163" y="6686550"/>
          <p14:tracePt t="8063" x="4881563" y="6686550"/>
          <p14:tracePt t="8078" x="4916488" y="6686550"/>
          <p14:tracePt t="8079" x="4924425" y="6686550"/>
          <p14:tracePt t="8094" x="4959350" y="6686550"/>
          <p14:tracePt t="8110" x="5010150" y="6686550"/>
          <p14:tracePt t="8126" x="5078413" y="6686550"/>
          <p14:tracePt t="8140" x="5105400" y="6686550"/>
          <p14:tracePt t="8155" x="5156200" y="6686550"/>
          <p14:tracePt t="8171" x="5233988" y="6686550"/>
          <p14:tracePt t="8188" x="5276850" y="6686550"/>
          <p14:tracePt t="8203" x="5354638" y="6686550"/>
          <p14:tracePt t="8219" x="5405438" y="6686550"/>
          <p14:tracePt t="8234" x="5465763" y="6686550"/>
          <p14:tracePt t="8250" x="5508625" y="6686550"/>
          <p14:tracePt t="8266" x="5516563" y="6686550"/>
          <p14:tracePt t="8297" x="5534025" y="6686550"/>
          <p14:tracePt t="8344" x="5551488" y="6686550"/>
          <p14:tracePt t="8360" x="5576888" y="6686550"/>
          <p14:tracePt t="8375" x="5603875" y="6686550"/>
          <p14:tracePt t="8390" x="5619750" y="6686550"/>
          <p14:tracePt t="8423" x="5637213" y="6686550"/>
          <p14:tracePt t="8766" x="0" y="0"/>
        </p14:tracePtLst>
        <p14:tracePtLst>
          <p14:tracePt t="11688" x="3059113" y="1538288"/>
          <p14:tracePt t="11844" x="3059113" y="1555750"/>
          <p14:tracePt t="11860" x="3059113" y="1573213"/>
          <p14:tracePt t="11875" x="3059113" y="1590675"/>
          <p14:tracePt t="11891" x="3059113" y="1633538"/>
          <p14:tracePt t="11907" x="3059113" y="1658938"/>
          <p14:tracePt t="11923" x="3059113" y="1692275"/>
          <p14:tracePt t="11939" x="3068638" y="1736725"/>
          <p14:tracePt t="11952" x="3068638" y="1770063"/>
          <p14:tracePt t="11968" x="3084513" y="1812925"/>
          <p14:tracePt t="11985" x="3094038" y="1855788"/>
          <p14:tracePt t="12001" x="3111500" y="1882775"/>
          <p14:tracePt t="12016" x="3119438" y="1908175"/>
          <p14:tracePt t="12032" x="3128963" y="1951038"/>
          <p14:tracePt t="12047" x="3136900" y="1976438"/>
          <p14:tracePt t="12063" x="3144838" y="2019300"/>
          <p14:tracePt t="12077" x="3162300" y="2044700"/>
          <p14:tracePt t="12093" x="3171825" y="2071688"/>
          <p14:tracePt t="12109" x="3179763" y="2105025"/>
          <p14:tracePt t="12125" x="3187700" y="2139950"/>
          <p14:tracePt t="12142" x="3187700" y="2165350"/>
          <p14:tracePt t="12157" x="3187700" y="2182813"/>
          <p14:tracePt t="12157" x="3197225" y="2190750"/>
          <p14:tracePt t="12173" x="3197225" y="2217738"/>
          <p14:tracePt t="12188" x="3214688" y="2268538"/>
          <p14:tracePt t="12204" x="3214688" y="2311400"/>
          <p14:tracePt t="12219" x="3214688" y="2336800"/>
          <p14:tracePt t="12234" x="3222625" y="2381250"/>
          <p14:tracePt t="12249" x="3230563" y="2424113"/>
          <p14:tracePt t="12267" x="3230563" y="2484438"/>
          <p14:tracePt t="12267" x="3230563" y="2492375"/>
          <p14:tracePt t="12282" x="3230563" y="2535238"/>
          <p14:tracePt t="12298" x="3248025" y="2595563"/>
          <p14:tracePt t="12312" x="3248025" y="2689225"/>
          <p14:tracePt t="12327" x="3248025" y="2767013"/>
          <p14:tracePt t="12345" x="3248025" y="2844800"/>
          <p14:tracePt t="12386" x="3248025" y="2990850"/>
          <p14:tracePt t="12407" x="3248025" y="3033713"/>
          <p14:tracePt t="12423" x="3230563" y="3068638"/>
          <p14:tracePt t="12423" x="3230563" y="3076575"/>
          <p14:tracePt t="12439" x="3222625" y="3094038"/>
          <p14:tracePt t="12439" x="3214688" y="3101975"/>
          <p14:tracePt t="12452" x="3214688" y="3136900"/>
          <p14:tracePt t="12469" x="3205163" y="3171825"/>
          <p14:tracePt t="12486" x="3187700" y="3214688"/>
          <p14:tracePt t="12499" x="3187700" y="3240088"/>
          <p14:tracePt t="12515" x="3179763" y="3282950"/>
          <p14:tracePt t="12531" x="3171825" y="3300413"/>
          <p14:tracePt t="12531" x="3162300" y="3317875"/>
          <p14:tracePt t="12546" x="3162300" y="3343275"/>
          <p14:tracePt t="12562" x="3144838" y="3386138"/>
          <p14:tracePt t="12577" x="3144838" y="3421063"/>
          <p14:tracePt t="12593" x="3144838" y="3446463"/>
          <p14:tracePt t="12609" x="3136900" y="3479800"/>
          <p14:tracePt t="12626" x="3136900" y="3506788"/>
          <p14:tracePt t="12641" x="3136900" y="3532188"/>
          <p14:tracePt t="12657" x="3136900" y="3549650"/>
          <p14:tracePt t="12796" x="3136900" y="3575050"/>
          <p14:tracePt t="12828" x="3136900" y="3617913"/>
          <p14:tracePt t="12860" x="3136900" y="3635375"/>
          <p14:tracePt t="12876" x="3136900" y="3643313"/>
          <p14:tracePt t="12891" x="3136900" y="3660775"/>
          <p14:tracePt t="12968" x="3144838" y="3670300"/>
          <p14:tracePt t="13001" x="3162300" y="3670300"/>
          <p14:tracePt t="13031" x="3171825" y="3660775"/>
          <p14:tracePt t="13047" x="3187700" y="3660775"/>
          <p14:tracePt t="13063" x="3197225" y="3652838"/>
          <p14:tracePt t="13078" x="3222625" y="3652838"/>
          <p14:tracePt t="13095" x="3230563" y="3652838"/>
          <p14:tracePt t="13110" x="3248025" y="3635375"/>
          <p14:tracePt t="13125" x="3257550" y="3617913"/>
          <p14:tracePt t="13141" x="3282950" y="3557588"/>
          <p14:tracePt t="13156" x="3300413" y="3514725"/>
          <p14:tracePt t="13173" x="3333750" y="3446463"/>
          <p14:tracePt t="13173" x="3333750" y="3429000"/>
          <p14:tracePt t="13188" x="3333750" y="3378200"/>
          <p14:tracePt t="13204" x="3333750" y="3308350"/>
          <p14:tracePt t="13220" x="3325813" y="3275013"/>
          <p14:tracePt t="13235" x="3325813" y="3257550"/>
          <p14:tracePt t="13250" x="3308350" y="3222625"/>
          <p14:tracePt t="13267" x="3282950" y="3197225"/>
          <p14:tracePt t="13281" x="3282950" y="3162300"/>
          <p14:tracePt t="13296" x="3275013" y="3154363"/>
          <p14:tracePt t="13313" x="3275013" y="3128963"/>
          <p14:tracePt t="13313" x="3275013" y="3111500"/>
          <p14:tracePt t="13328" x="3265488" y="3084513"/>
          <p14:tracePt t="13343" x="3257550" y="3025775"/>
          <p14:tracePt t="13360" x="3240088" y="2930525"/>
          <p14:tracePt t="13387" x="3214688" y="2741613"/>
          <p14:tracePt t="13390" x="3197225" y="2716213"/>
          <p14:tracePt t="13408" x="3179763" y="2630488"/>
          <p14:tracePt t="13422" x="3171825" y="2543175"/>
          <p14:tracePt t="13437" x="3154363" y="2474913"/>
          <p14:tracePt t="13453" x="3154363" y="2389188"/>
          <p14:tracePt t="13470" x="3154363" y="2320925"/>
          <p14:tracePt t="13485" x="3154363" y="2251075"/>
          <p14:tracePt t="13485" x="3162300" y="2235200"/>
          <p14:tracePt t="13501" x="3162300" y="2190750"/>
          <p14:tracePt t="13501" x="3162300" y="2182813"/>
          <p14:tracePt t="13516" x="3162300" y="2139950"/>
          <p14:tracePt t="13531" x="3162300" y="2105025"/>
          <p14:tracePt t="13548" x="3162300" y="2071688"/>
          <p14:tracePt t="13563" x="3162300" y="2036763"/>
          <p14:tracePt t="13563" x="3162300" y="2028825"/>
          <p14:tracePt t="13578" x="3162300" y="1993900"/>
          <p14:tracePt t="13594" x="3162300" y="1951038"/>
          <p14:tracePt t="13611" x="3162300" y="1916113"/>
          <p14:tracePt t="13625" x="3154363" y="1898650"/>
          <p14:tracePt t="13640" x="3144838" y="1873250"/>
          <p14:tracePt t="13656" x="3136900" y="1838325"/>
          <p14:tracePt t="13673" x="3128963" y="1830388"/>
          <p14:tracePt t="13673" x="3128963" y="1812925"/>
          <p14:tracePt t="13703" x="3128963" y="1804988"/>
          <p14:tracePt t="13720" x="3128963" y="1787525"/>
          <p14:tracePt t="13734" x="3119438" y="1779588"/>
          <p14:tracePt t="13766" x="3119438" y="1744663"/>
          <p14:tracePt t="13783" x="3119438" y="1736725"/>
          <p14:tracePt t="13797" x="3119438" y="1719263"/>
          <p14:tracePt t="13797" x="3119438" y="1701800"/>
          <p14:tracePt t="13829" x="3119438" y="1692275"/>
          <p14:tracePt t="13843" x="3119438" y="1676400"/>
          <p14:tracePt t="13922" x="3111500" y="1676400"/>
          <p14:tracePt t="13939" x="3101975" y="1719263"/>
          <p14:tracePt t="13939" x="3101975" y="1736725"/>
          <p14:tracePt t="13954" x="3101975" y="1830388"/>
          <p14:tracePt t="13969" x="3101975" y="1951038"/>
          <p14:tracePt t="13985" x="3101975" y="2114550"/>
          <p14:tracePt t="14000" x="3111500" y="2243138"/>
          <p14:tracePt t="14016" x="3128963" y="2371725"/>
          <p14:tracePt t="14031" x="3154363" y="2500313"/>
          <p14:tracePt t="14031" x="3162300" y="2509838"/>
          <p14:tracePt t="14048" x="3171825" y="2646363"/>
          <p14:tracePt t="14063" x="3205163" y="2741613"/>
          <p14:tracePt t="14063" x="3205163" y="2767013"/>
          <p14:tracePt t="14078" x="3222625" y="2852738"/>
          <p14:tracePt t="14095" x="3222625" y="2981325"/>
          <p14:tracePt t="14109" x="3230563" y="3076575"/>
          <p14:tracePt t="14126" x="3230563" y="3179763"/>
          <p14:tracePt t="14141" x="3230563" y="3275013"/>
          <p14:tracePt t="14141" x="3230563" y="3282950"/>
          <p14:tracePt t="14156" x="3230563" y="3378200"/>
          <p14:tracePt t="14172" x="3230563" y="3549650"/>
          <p14:tracePt t="14187" x="3230563" y="3643313"/>
          <p14:tracePt t="14188" x="3230563" y="3670300"/>
          <p14:tracePt t="14204" x="3230563" y="3816350"/>
          <p14:tracePt t="14218" x="3230563" y="3927475"/>
          <p14:tracePt t="14235" x="3230563" y="4048125"/>
          <p14:tracePt t="14251" x="3230563" y="4141788"/>
          <p14:tracePt t="14267" x="3240088" y="4244975"/>
          <p14:tracePt t="14267" x="3248025" y="4262438"/>
          <p14:tracePt t="14282" x="3248025" y="4322763"/>
          <p14:tracePt t="14297" x="3240088" y="4418013"/>
          <p14:tracePt t="14314" x="3230563" y="4503738"/>
          <p14:tracePt t="14328" x="3214688" y="4606925"/>
          <p14:tracePt t="14344" x="3214688" y="4700588"/>
          <p14:tracePt t="14359" x="3214688" y="4786313"/>
          <p14:tracePt t="14360" x="3205163" y="4795838"/>
          <p14:tracePt t="14387" x="3197225" y="4949825"/>
          <p14:tracePt t="14408" x="3197225" y="5035550"/>
          <p14:tracePt t="14423" x="3197225" y="5087938"/>
          <p14:tracePt t="14439" x="3187700" y="5138738"/>
          <p14:tracePt t="14454" x="3187700" y="5216525"/>
          <p14:tracePt t="14469" x="3171825" y="5302250"/>
          <p14:tracePt t="14484" x="3154363" y="5370513"/>
          <p14:tracePt t="14501" x="3144838" y="5422900"/>
          <p14:tracePt t="14516" x="3144838" y="5465763"/>
          <p14:tracePt t="14531" x="3144838" y="5491163"/>
          <p14:tracePt t="14547" x="3144838" y="5568950"/>
          <p14:tracePt t="14548" x="3144838" y="5576888"/>
          <p14:tracePt t="14563" x="3144838" y="5619750"/>
          <p14:tracePt t="14580" x="3128963" y="5680075"/>
          <p14:tracePt t="14595" x="3128963" y="5707063"/>
          <p14:tracePt t="14596" x="3128963" y="5715000"/>
          <p14:tracePt t="14610" x="3119438" y="5775325"/>
          <p14:tracePt t="14625" x="3119438" y="5818188"/>
          <p14:tracePt t="14641" x="3119438" y="5843588"/>
          <p14:tracePt t="14656" x="3119438" y="5861050"/>
          <p14:tracePt t="14672" x="3111500" y="5868988"/>
          <p14:tracePt t="14689" x="3101975" y="5868988"/>
          <p14:tracePt t="15016" x="3101975" y="5878513"/>
          <p14:tracePt t="15141" x="3111500" y="5878513"/>
          <p14:tracePt t="15172" x="3144838" y="5878513"/>
          <p14:tracePt t="15189" x="3162300" y="5868988"/>
          <p14:tracePt t="15204" x="3187700" y="5826125"/>
          <p14:tracePt t="15218" x="3222625" y="5765800"/>
          <p14:tracePt t="15235" x="3248025" y="5654675"/>
          <p14:tracePt t="15250" x="3290888" y="5551488"/>
          <p14:tracePt t="15267" x="3325813" y="5422900"/>
          <p14:tracePt t="15283" x="3351213" y="5319713"/>
          <p14:tracePt t="15297" x="3368675" y="5224463"/>
          <p14:tracePt t="15298" x="3368675" y="5199063"/>
          <p14:tracePt t="15313" x="3368675" y="5078413"/>
          <p14:tracePt t="15330" x="3368675" y="4924425"/>
          <p14:tracePt t="15345" x="3368675" y="4803775"/>
          <p14:tracePt t="15359" x="3368675" y="4700588"/>
          <p14:tracePt t="15387" x="3360738" y="4546600"/>
          <p14:tracePt t="15408" x="3351213" y="4425950"/>
          <p14:tracePt t="15423" x="3343275" y="4348163"/>
          <p14:tracePt t="15438" x="3333750" y="4237038"/>
          <p14:tracePt t="15453" x="3317875" y="4151313"/>
          <p14:tracePt t="15470" x="3317875" y="4022725"/>
          <p14:tracePt t="15485" x="3317875" y="3935413"/>
          <p14:tracePt t="15502" x="3300413" y="3824288"/>
          <p14:tracePt t="15517" x="3290888" y="3773488"/>
          <p14:tracePt t="15532" x="3275013" y="3686175"/>
          <p14:tracePt t="15547" x="3265488" y="3600450"/>
          <p14:tracePt t="15562" x="3265488" y="3479800"/>
          <p14:tracePt t="15579" x="3265488" y="3351213"/>
          <p14:tracePt t="15594" x="3265488" y="3248025"/>
          <p14:tracePt t="15609" x="3265488" y="3154363"/>
          <p14:tracePt t="15609" x="3265488" y="3136900"/>
          <p14:tracePt t="15626" x="3230563" y="3041650"/>
          <p14:tracePt t="15641" x="3222625" y="2955925"/>
          <p14:tracePt t="15658" x="3222625" y="2862263"/>
          <p14:tracePt t="15672" x="3222625" y="2767013"/>
          <p14:tracePt t="15690" x="3205163" y="2681288"/>
          <p14:tracePt t="15703" x="3187700" y="2603500"/>
          <p14:tracePt t="15720" x="3179763" y="2552700"/>
          <p14:tracePt t="15735" x="3162300" y="2492375"/>
          <p14:tracePt t="15751" x="3162300" y="2449513"/>
          <p14:tracePt t="15766" x="3154363" y="2406650"/>
          <p14:tracePt t="15782" x="3144838" y="2363788"/>
          <p14:tracePt t="15797" x="3136900" y="2320925"/>
          <p14:tracePt t="15813" x="3136900" y="2260600"/>
          <p14:tracePt t="15814" x="3136900" y="2243138"/>
          <p14:tracePt t="15828" x="3128963" y="2182813"/>
          <p14:tracePt t="15845" x="3084513" y="2122488"/>
          <p14:tracePt t="15859" x="3084513" y="2044700"/>
          <p14:tracePt t="15860" x="3084513" y="2036763"/>
          <p14:tracePt t="15876" x="3084513" y="1958975"/>
          <p14:tracePt t="15891" x="3084513" y="1908175"/>
          <p14:tracePt t="15908" x="3084513" y="1830388"/>
          <p14:tracePt t="15922" x="3068638" y="1770063"/>
          <p14:tracePt t="15939" x="3068638" y="1727200"/>
          <p14:tracePt t="15953" x="3068638" y="1709738"/>
          <p14:tracePt t="16078" x="3068638" y="1701800"/>
          <p14:tracePt t="16111" x="3068638" y="1684338"/>
          <p14:tracePt t="16158" x="3068638" y="1676400"/>
          <p14:tracePt t="16159" x="0" y="0"/>
        </p14:tracePtLst>
        <p14:tracePtLst>
          <p14:tracePt t="17939" x="3076575" y="1546225"/>
          <p14:tracePt t="17984" x="3076575" y="1538288"/>
          <p14:tracePt t="18062" x="3076575" y="1581150"/>
          <p14:tracePt t="18079" x="3076575" y="1616075"/>
          <p14:tracePt t="18096" x="3094038" y="1666875"/>
          <p14:tracePt t="18110" x="3111500" y="1727200"/>
          <p14:tracePt t="18127" x="3119438" y="1770063"/>
          <p14:tracePt t="18141" x="3119438" y="1795463"/>
          <p14:tracePt t="18156" x="3119438" y="1812925"/>
          <p14:tracePt t="18173" x="3128963" y="1847850"/>
          <p14:tracePt t="18189" x="3136900" y="1865313"/>
          <p14:tracePt t="18203" x="3136900" y="1908175"/>
          <p14:tracePt t="18219" x="3144838" y="1941513"/>
          <p14:tracePt t="18236" x="3162300" y="1985963"/>
          <p14:tracePt t="18250" x="3162300" y="2044700"/>
          <p14:tracePt t="18268" x="3179763" y="2105025"/>
          <p14:tracePt t="18282" x="3179763" y="2157413"/>
          <p14:tracePt t="18296" x="3179763" y="2200275"/>
          <p14:tracePt t="18313" x="3179763" y="2251075"/>
          <p14:tracePt t="18330" x="3179763" y="2320925"/>
          <p14:tracePt t="18344" x="3179763" y="2363788"/>
          <p14:tracePt t="18359" x="3179763" y="2424113"/>
          <p14:tracePt t="18360" x="3179763" y="2449513"/>
          <p14:tracePt t="18387" x="3171825" y="2535238"/>
          <p14:tracePt t="18390" x="3171825" y="2552700"/>
          <p14:tracePt t="18407" x="3171825" y="2630488"/>
          <p14:tracePt t="18423" x="3171825" y="2706688"/>
          <p14:tracePt t="18439" x="3171825" y="2809875"/>
          <p14:tracePt t="18453" x="3171825" y="2913063"/>
          <p14:tracePt t="18470" x="3171825" y="3025775"/>
          <p14:tracePt t="18486" x="3171825" y="3101975"/>
          <p14:tracePt t="18500" x="3162300" y="3162300"/>
          <p14:tracePt t="18515" x="3162300" y="3205163"/>
          <p14:tracePt t="18532" x="3162300" y="3265488"/>
          <p14:tracePt t="18548" x="3162300" y="3317875"/>
          <p14:tracePt t="18562" x="3162300" y="3333750"/>
          <p14:tracePt t="18579" x="3162300" y="3360738"/>
          <p14:tracePt t="18580" x="3162300" y="3378200"/>
          <p14:tracePt t="18595" x="3162300" y="3403600"/>
          <p14:tracePt t="18611" x="3154363" y="3463925"/>
          <p14:tracePt t="18627" x="3144838" y="3524250"/>
          <p14:tracePt t="18641" x="3144838" y="3549650"/>
          <p14:tracePt t="18657" x="3144838" y="3592513"/>
          <p14:tracePt t="18658" x="3144838" y="3600450"/>
          <p14:tracePt t="18674" x="3144838" y="3635375"/>
          <p14:tracePt t="18690" x="3144838" y="3660775"/>
          <p14:tracePt t="18705" x="3144838" y="3678238"/>
          <p14:tracePt t="19251" x="3154363" y="3678238"/>
          <p14:tracePt t="19253" x="0" y="0"/>
        </p14:tracePtLst>
        <p14:tracePtLst>
          <p14:tracePt t="20033" x="2827338" y="4262438"/>
          <p14:tracePt t="20095" x="2844800" y="4262438"/>
          <p14:tracePt t="20141" x="2870200" y="4262438"/>
          <p14:tracePt t="20173" x="2887663" y="4262438"/>
          <p14:tracePt t="20189" x="2905125" y="4279900"/>
          <p14:tracePt t="20219" x="2922588" y="4305300"/>
          <p14:tracePt t="20235" x="2930525" y="4330700"/>
          <p14:tracePt t="20267" x="2965450" y="4357688"/>
          <p14:tracePt t="20297" x="2973388" y="4373563"/>
          <p14:tracePt t="20313" x="2981325" y="4400550"/>
          <p14:tracePt t="20329" x="3008313" y="4425950"/>
          <p14:tracePt t="20344" x="3008313" y="4443413"/>
          <p14:tracePt t="20371" x="3025775" y="4476750"/>
          <p14:tracePt t="20392" x="3033713" y="4486275"/>
          <p14:tracePt t="20423" x="3041650" y="4503738"/>
          <p14:tracePt t="20438" x="3051175" y="4521200"/>
          <p14:tracePt t="20470" x="3051175" y="4529138"/>
          <p14:tracePt t="20485" x="3068638" y="4572000"/>
          <p14:tracePt t="20502" x="3068638" y="4606925"/>
          <p14:tracePt t="20516" x="3068638" y="4649788"/>
          <p14:tracePt t="20531" x="3068638" y="4692650"/>
          <p14:tracePt t="20547" x="3068638" y="4725988"/>
          <p14:tracePt t="20563" x="3068638" y="4770438"/>
          <p14:tracePt t="20578" x="3068638" y="4803775"/>
          <p14:tracePt t="20596" x="3068638" y="4829175"/>
          <p14:tracePt t="20609" x="3068638" y="4838700"/>
          <p14:tracePt t="20626" x="3068638" y="4899025"/>
          <p14:tracePt t="20642" x="3068638" y="4941888"/>
          <p14:tracePt t="20642" x="3068638" y="4949825"/>
          <p14:tracePt t="20657" x="3068638" y="4992688"/>
          <p14:tracePt t="20673" x="3068638" y="5035550"/>
          <p14:tracePt t="20689" x="3059113" y="5078413"/>
          <p14:tracePt t="20704" x="3059113" y="5121275"/>
          <p14:tracePt t="20719" x="3059113" y="5130800"/>
          <p14:tracePt t="20734" x="3059113" y="5165725"/>
          <p14:tracePt t="20750" x="3059113" y="5191125"/>
          <p14:tracePt t="20766" x="3059113" y="5233988"/>
          <p14:tracePt t="20782" x="3059113" y="5259388"/>
          <p14:tracePt t="20797" x="3059113" y="5276850"/>
          <p14:tracePt t="20813" x="3059113" y="5302250"/>
          <p14:tracePt t="20829" x="3059113" y="5327650"/>
          <p14:tracePt t="20845" x="3068638" y="5354638"/>
          <p14:tracePt t="20860" x="3068638" y="5370513"/>
          <p14:tracePt t="20877" x="3068638" y="5414963"/>
          <p14:tracePt t="20891" x="3068638" y="5440363"/>
          <p14:tracePt t="20907" x="3068638" y="5465763"/>
          <p14:tracePt t="20924" x="3068638" y="5500688"/>
          <p14:tracePt t="20937" x="3068638" y="5543550"/>
          <p14:tracePt t="20953" x="3068638" y="5594350"/>
          <p14:tracePt t="20970" x="3068638" y="5619750"/>
          <p14:tracePt t="20986" x="3068638" y="5664200"/>
          <p14:tracePt t="21002" x="3068638" y="5707063"/>
          <p14:tracePt t="21018" x="3068638" y="5749925"/>
          <p14:tracePt t="21031" x="3076575" y="5775325"/>
          <p14:tracePt t="21047" x="3084513" y="5800725"/>
          <p14:tracePt t="21063" x="3084513" y="5843588"/>
          <p14:tracePt t="21079" x="3084513" y="5868988"/>
          <p14:tracePt t="21094" x="3084513" y="5886450"/>
          <p14:tracePt t="21111" x="3084513" y="5895975"/>
          <p14:tracePt t="21125" x="3084513" y="5913438"/>
          <p14:tracePt t="21141" x="3084513" y="5929313"/>
          <p14:tracePt t="21172" x="3084513" y="5938838"/>
          <p14:tracePt t="21220" x="3084513" y="5956300"/>
          <p14:tracePt t="21236" x="3084513" y="5972175"/>
          <p14:tracePt t="22219" x="3094038" y="5972175"/>
          <p14:tracePt t="22221" x="0" y="0"/>
        </p14:tracePtLst>
      </p14:laserTraceLst>
    </p:ext>
    <p:ext uri="{E180D4A7-C9FB-4DFB-919C-405C955672EB}">
      <p14:showEvtLst xmlns:p14="http://schemas.microsoft.com/office/powerpoint/2010/main">
        <p14:playEvt time="71" objId="8"/>
        <p14:stopEvt time="22830" objId="8"/>
      </p14:showEvtLst>
    </p:ext>
  </p:extLs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NVIC </a:t>
            </a:r>
            <a:r>
              <a:rPr lang="en-US" dirty="0" smtClean="0"/>
              <a:t>Registers</a:t>
            </a:r>
            <a:endParaRPr lang="en-US" dirty="0"/>
          </a:p>
        </p:txBody>
      </p:sp>
      <p:sp>
        <p:nvSpPr>
          <p:cNvPr id="3" name="Slide Number Placeholder 2"/>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44</a:t>
            </a:fld>
            <a:endParaRPr kumimoji="0" lang="en-US" dirty="0"/>
          </a:p>
        </p:txBody>
      </p:sp>
      <p:sp>
        <p:nvSpPr>
          <p:cNvPr id="4" name="Content Placeholder 3"/>
          <p:cNvSpPr>
            <a:spLocks noGrp="1"/>
          </p:cNvSpPr>
          <p:nvPr>
            <p:ph sz="quarter" idx="1"/>
          </p:nvPr>
        </p:nvSpPr>
        <p:spPr/>
        <p:txBody>
          <a:bodyPr>
            <a:normAutofit fontScale="92500" lnSpcReduction="20000"/>
          </a:bodyPr>
          <a:lstStyle/>
          <a:p>
            <a:r>
              <a:rPr lang="en-US" dirty="0" smtClean="0"/>
              <a:t>ISER (Interrupt </a:t>
            </a:r>
            <a:r>
              <a:rPr lang="en-US" dirty="0"/>
              <a:t>Set-Enable </a:t>
            </a:r>
            <a:r>
              <a:rPr lang="en-US" dirty="0" smtClean="0"/>
              <a:t>Register)</a:t>
            </a:r>
          </a:p>
          <a:p>
            <a:pPr lvl="1"/>
            <a:r>
              <a:rPr lang="en-US" dirty="0"/>
              <a:t>Used to enable </a:t>
            </a:r>
            <a:r>
              <a:rPr lang="en-US" dirty="0" smtClean="0"/>
              <a:t>interrupts or to determine </a:t>
            </a:r>
            <a:r>
              <a:rPr lang="en-US" dirty="0"/>
              <a:t>which interrupts </a:t>
            </a:r>
            <a:r>
              <a:rPr lang="en-US" dirty="0" smtClean="0"/>
              <a:t>are currently enabled</a:t>
            </a:r>
          </a:p>
          <a:p>
            <a:r>
              <a:rPr lang="en-US" dirty="0" smtClean="0"/>
              <a:t>ICER (Interrupt </a:t>
            </a:r>
            <a:r>
              <a:rPr lang="en-US" dirty="0"/>
              <a:t>Clear-Enable </a:t>
            </a:r>
            <a:r>
              <a:rPr lang="en-US" dirty="0" smtClean="0"/>
              <a:t>Register)</a:t>
            </a:r>
          </a:p>
          <a:p>
            <a:pPr lvl="1"/>
            <a:r>
              <a:rPr lang="en-US" dirty="0"/>
              <a:t>Used to </a:t>
            </a:r>
            <a:r>
              <a:rPr lang="en-US" dirty="0" smtClean="0"/>
              <a:t>disable </a:t>
            </a:r>
            <a:r>
              <a:rPr lang="en-US" dirty="0"/>
              <a:t>interrupts or to determine which interrupts are currently </a:t>
            </a:r>
            <a:r>
              <a:rPr lang="en-US" dirty="0" smtClean="0"/>
              <a:t>disabled</a:t>
            </a:r>
          </a:p>
          <a:p>
            <a:r>
              <a:rPr lang="en-US" dirty="0" smtClean="0"/>
              <a:t>ISPR (Interrupt </a:t>
            </a:r>
            <a:r>
              <a:rPr lang="en-US" dirty="0"/>
              <a:t>Set-Pending </a:t>
            </a:r>
            <a:r>
              <a:rPr lang="en-US" dirty="0" smtClean="0"/>
              <a:t>Register)</a:t>
            </a:r>
          </a:p>
          <a:p>
            <a:pPr lvl="1"/>
            <a:r>
              <a:rPr lang="en-US" dirty="0" smtClean="0"/>
              <a:t>Used to force </a:t>
            </a:r>
            <a:r>
              <a:rPr lang="en-US" dirty="0"/>
              <a:t>interrupts into the pending </a:t>
            </a:r>
            <a:r>
              <a:rPr lang="en-US" dirty="0" smtClean="0"/>
              <a:t>state, or to determine </a:t>
            </a:r>
            <a:r>
              <a:rPr lang="en-US" dirty="0"/>
              <a:t>which interrupts are currently </a:t>
            </a:r>
            <a:r>
              <a:rPr lang="en-US" dirty="0" smtClean="0"/>
              <a:t>pending</a:t>
            </a:r>
          </a:p>
          <a:p>
            <a:r>
              <a:rPr lang="en-US" dirty="0" smtClean="0"/>
              <a:t>ICPR (Interrupt </a:t>
            </a:r>
            <a:r>
              <a:rPr lang="en-US" dirty="0"/>
              <a:t>Clear-Pending </a:t>
            </a:r>
            <a:r>
              <a:rPr lang="en-US" dirty="0" smtClean="0"/>
              <a:t>Register)</a:t>
            </a:r>
          </a:p>
          <a:p>
            <a:pPr lvl="1"/>
            <a:r>
              <a:rPr lang="en-US" dirty="0" smtClean="0"/>
              <a:t>Used to clear </a:t>
            </a:r>
            <a:r>
              <a:rPr lang="en-US" dirty="0"/>
              <a:t>pending </a:t>
            </a:r>
            <a:r>
              <a:rPr lang="en-US" dirty="0" smtClean="0"/>
              <a:t>interrupts, or to determine </a:t>
            </a:r>
            <a:r>
              <a:rPr lang="en-US" dirty="0"/>
              <a:t>which interrupts are currently </a:t>
            </a:r>
            <a:r>
              <a:rPr lang="en-US" dirty="0" smtClean="0"/>
              <a:t>pending</a:t>
            </a:r>
          </a:p>
          <a:p>
            <a:r>
              <a:rPr lang="en-US" dirty="0"/>
              <a:t>Interrupt Priority </a:t>
            </a:r>
            <a:r>
              <a:rPr lang="en-US" dirty="0" smtClean="0"/>
              <a:t>Registers</a:t>
            </a:r>
          </a:p>
          <a:p>
            <a:pPr lvl="1"/>
            <a:r>
              <a:rPr lang="en-US" dirty="0" smtClean="0"/>
              <a:t>Used to set interrupt priority (importance)</a:t>
            </a:r>
          </a:p>
          <a:p>
            <a:pPr lvl="1"/>
            <a:endParaRPr lang="en-US" dirty="0"/>
          </a:p>
          <a:p>
            <a:pPr lvl="1"/>
            <a:endParaRPr lang="en-US" dirty="0"/>
          </a:p>
          <a:p>
            <a:endParaRPr lang="en-US" dirty="0" smtClean="0"/>
          </a:p>
        </p:txBody>
      </p:sp>
    </p:spTree>
    <p:extLst>
      <p:ext uri="{BB962C8B-B14F-4D97-AF65-F5344CB8AC3E}">
        <p14:creationId xmlns:p14="http://schemas.microsoft.com/office/powerpoint/2010/main" val="53894635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Enable/Disable Exception/Interrupt</a:t>
            </a:r>
            <a:endParaRPr lang="en-US" dirty="0"/>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45</a:t>
            </a:fld>
            <a:endParaRPr kumimoji="0" lang="en-US" dirty="0"/>
          </a:p>
        </p:txBody>
      </p:sp>
      <p:sp>
        <p:nvSpPr>
          <p:cNvPr id="4" name="Content Placeholder 3"/>
          <p:cNvSpPr>
            <a:spLocks noGrp="1"/>
          </p:cNvSpPr>
          <p:nvPr>
            <p:ph sz="quarter" idx="1"/>
          </p:nvPr>
        </p:nvSpPr>
        <p:spPr/>
        <p:txBody>
          <a:bodyPr>
            <a:normAutofit/>
          </a:bodyPr>
          <a:lstStyle/>
          <a:p>
            <a:r>
              <a:rPr lang="en-US" dirty="0"/>
              <a:t>Enable a system exception</a:t>
            </a:r>
          </a:p>
          <a:p>
            <a:pPr lvl="1"/>
            <a:r>
              <a:rPr lang="en-US" dirty="0"/>
              <a:t>Some are always enabled (cannot be disabled)</a:t>
            </a:r>
          </a:p>
          <a:p>
            <a:pPr lvl="1"/>
            <a:r>
              <a:rPr lang="en-US" dirty="0"/>
              <a:t>No centralized registers for enabling/disabling</a:t>
            </a:r>
          </a:p>
          <a:p>
            <a:pPr lvl="1"/>
            <a:r>
              <a:rPr lang="en-US" dirty="0"/>
              <a:t>Each </a:t>
            </a:r>
            <a:r>
              <a:rPr lang="en-US" dirty="0" smtClean="0"/>
              <a:t>controlled </a:t>
            </a:r>
            <a:r>
              <a:rPr lang="en-US" dirty="0"/>
              <a:t>by its corresponding components, such as </a:t>
            </a:r>
            <a:r>
              <a:rPr lang="en-US" dirty="0" err="1"/>
              <a:t>SysTick</a:t>
            </a:r>
            <a:r>
              <a:rPr lang="en-US" dirty="0"/>
              <a:t> module</a:t>
            </a:r>
          </a:p>
          <a:p>
            <a:pPr lvl="1"/>
            <a:endParaRPr lang="en-US" dirty="0"/>
          </a:p>
          <a:p>
            <a:r>
              <a:rPr lang="en-US" dirty="0"/>
              <a:t>Enable a peripheral interrupt</a:t>
            </a:r>
          </a:p>
          <a:p>
            <a:pPr lvl="1"/>
            <a:r>
              <a:rPr lang="en-US" b="1" dirty="0" smtClean="0">
                <a:solidFill>
                  <a:srgbClr val="C00000"/>
                </a:solidFill>
                <a:latin typeface="Consolas" panose="020B0609020204030204" pitchFamily="49" charset="0"/>
              </a:rPr>
              <a:t>ISER</a:t>
            </a:r>
            <a:r>
              <a:rPr lang="en-US" dirty="0" smtClean="0"/>
              <a:t> for </a:t>
            </a:r>
            <a:r>
              <a:rPr lang="en-US" dirty="0"/>
              <a:t>enabling </a:t>
            </a:r>
          </a:p>
          <a:p>
            <a:pPr lvl="1"/>
            <a:r>
              <a:rPr lang="en-US" b="1" dirty="0">
                <a:solidFill>
                  <a:srgbClr val="C00000"/>
                </a:solidFill>
                <a:latin typeface="Consolas" panose="020B0609020204030204" pitchFamily="49" charset="0"/>
              </a:rPr>
              <a:t>ICER</a:t>
            </a:r>
            <a:r>
              <a:rPr lang="en-US" dirty="0"/>
              <a:t> </a:t>
            </a:r>
            <a:r>
              <a:rPr lang="en-US" dirty="0" smtClean="0"/>
              <a:t>for </a:t>
            </a:r>
            <a:r>
              <a:rPr lang="en-US" dirty="0"/>
              <a:t>disabling</a:t>
            </a:r>
          </a:p>
        </p:txBody>
      </p:sp>
    </p:spTree>
    <p:extLst>
      <p:ext uri="{BB962C8B-B14F-4D97-AF65-F5344CB8AC3E}">
        <p14:creationId xmlns:p14="http://schemas.microsoft.com/office/powerpoint/2010/main" val="2235597751"/>
      </p:ext>
    </p:extLst>
  </p:cSld>
  <p:clrMapOvr>
    <a:masterClrMapping/>
  </p:clrMapOvr>
  <mc:AlternateContent xmlns:mc="http://schemas.openxmlformats.org/markup-compatibility/2006" xmlns:p14="http://schemas.microsoft.com/office/powerpoint/2010/main">
    <mc:Choice Requires="p14">
      <p:transition spd="slow" p14:dur="2000" advTm="50243"/>
    </mc:Choice>
    <mc:Fallback xmlns="">
      <p:transition spd="slow" advTm="50243"/>
    </mc:Fallback>
  </mc:AlternateContent>
  <p:timing>
    <p:tnLst>
      <p:par>
        <p:cTn id="1" dur="indefinite" restart="never" nodeType="tmRoot"/>
      </p:par>
    </p:tnLst>
  </p:timing>
  <p:extLst mod="1">
    <p:ext uri="{3A86A75C-4F4B-4683-9AE1-C65F6400EC91}">
      <p14:laserTraceLst xmlns:p14="http://schemas.microsoft.com/office/powerpoint/2010/main">
        <p14:tracePtLst>
          <p14:tracePt t="8083" x="1254125" y="2578100"/>
          <p14:tracePt t="8130" x="1254125" y="2570163"/>
          <p14:tracePt t="8161" x="1254125" y="2560638"/>
          <p14:tracePt t="8176" x="1281113" y="2560638"/>
          <p14:tracePt t="8192" x="1323975" y="2560638"/>
          <p14:tracePt t="8208" x="1349375" y="2560638"/>
          <p14:tracePt t="8224" x="1392238" y="2560638"/>
          <p14:tracePt t="8238" x="1435100" y="2560638"/>
          <p14:tracePt t="8256" x="1477963" y="2560638"/>
          <p14:tracePt t="8270" x="1503363" y="2570163"/>
          <p14:tracePt t="8270" x="1520825" y="2570163"/>
          <p14:tracePt t="8286" x="1563688" y="2570163"/>
          <p14:tracePt t="8302" x="1590675" y="2570163"/>
          <p14:tracePt t="8317" x="1606550" y="2570163"/>
          <p14:tracePt t="8333" x="1633538" y="2570163"/>
          <p14:tracePt t="8350" x="1658938" y="2570163"/>
          <p14:tracePt t="8363" x="1692275" y="2570163"/>
          <p14:tracePt t="8379" x="1744663" y="2570163"/>
          <p14:tracePt t="8395" x="1804988" y="2570163"/>
          <p14:tracePt t="8410" x="1855788" y="2570163"/>
          <p14:tracePt t="8426" x="1916113" y="2570163"/>
          <p14:tracePt t="8442" x="1976438" y="2570163"/>
          <p14:tracePt t="8457" x="2019300" y="2570163"/>
          <p14:tracePt t="8473" x="2097088" y="2578100"/>
          <p14:tracePt t="8489" x="2182813" y="2586038"/>
          <p14:tracePt t="8504" x="2251075" y="2586038"/>
          <p14:tracePt t="8520" x="2320925" y="2586038"/>
          <p14:tracePt t="8536" x="2397125" y="2586038"/>
          <p14:tracePt t="8536" x="2406650" y="2586038"/>
          <p14:tracePt t="8552" x="2466975" y="2603500"/>
          <p14:tracePt t="8552" x="2484438" y="2603500"/>
          <p14:tracePt t="8568" x="2535238" y="2603500"/>
          <p14:tracePt t="8568" x="2552700" y="2603500"/>
          <p14:tracePt t="8584" x="2620963" y="2603500"/>
          <p14:tracePt t="8584" x="2638425" y="2603500"/>
          <p14:tracePt t="8597" x="2698750" y="2613025"/>
          <p14:tracePt t="8614" x="2792413" y="2613025"/>
          <p14:tracePt t="8630" x="2887663" y="2613025"/>
          <p14:tracePt t="8646" x="2965450" y="2613025"/>
          <p14:tracePt t="8646" x="2973388" y="2613025"/>
          <p14:tracePt t="8661" x="3033713" y="2620963"/>
          <p14:tracePt t="8677" x="3101975" y="2630488"/>
          <p14:tracePt t="8692" x="3136900" y="2630488"/>
          <p14:tracePt t="8707" x="3171825" y="2630488"/>
          <p14:tracePt t="8724" x="3248025" y="2630488"/>
          <p14:tracePt t="8738" x="3325813" y="2630488"/>
          <p14:tracePt t="8754" x="3394075" y="2630488"/>
          <p14:tracePt t="8754" x="3411538" y="2630488"/>
          <p14:tracePt t="8781" x="3600450" y="2630488"/>
          <p14:tracePt t="8787" x="3652838" y="2630488"/>
          <p14:tracePt t="8802" x="3746500" y="2620963"/>
          <p14:tracePt t="8817" x="3806825" y="2620963"/>
          <p14:tracePt t="8833" x="3910013" y="2620963"/>
          <p14:tracePt t="8848" x="3995738" y="2620963"/>
          <p14:tracePt t="8863" x="4090988" y="2620963"/>
          <p14:tracePt t="8880" x="4202113" y="2620963"/>
          <p14:tracePt t="8880" x="4227513" y="2620963"/>
          <p14:tracePt t="8895" x="4330700" y="2613025"/>
          <p14:tracePt t="8912" x="4494213" y="2613025"/>
          <p14:tracePt t="8926" x="4564063" y="2613025"/>
          <p14:tracePt t="8942" x="4632325" y="2613025"/>
          <p14:tracePt t="8957" x="4692650" y="2613025"/>
          <p14:tracePt t="8973" x="4752975" y="2603500"/>
          <p14:tracePt t="8989" x="4813300" y="2595563"/>
          <p14:tracePt t="9005" x="4899025" y="2595563"/>
          <p14:tracePt t="9021" x="4984750" y="2595563"/>
          <p14:tracePt t="9036" x="5053013" y="2595563"/>
          <p14:tracePt t="9051" x="5121275" y="2595563"/>
          <p14:tracePt t="9067" x="5165725" y="2595563"/>
          <p14:tracePt t="9083" x="5233988" y="2595563"/>
          <p14:tracePt t="9098" x="5294313" y="2578100"/>
          <p14:tracePt t="9113" x="5337175" y="2578100"/>
          <p14:tracePt t="9130" x="5397500" y="2578100"/>
          <p14:tracePt t="9145" x="5448300" y="2578100"/>
          <p14:tracePt t="9161" x="5551488" y="2578100"/>
          <p14:tracePt t="9176" x="5646738" y="2578100"/>
          <p14:tracePt t="9192" x="5792788" y="2578100"/>
          <p14:tracePt t="9208" x="5929313" y="2578100"/>
          <p14:tracePt t="9224" x="6024563" y="2578100"/>
          <p14:tracePt t="9224" x="6042025" y="2578100"/>
          <p14:tracePt t="9239" x="6084888" y="2578100"/>
          <p14:tracePt t="9254" x="6110288" y="2578100"/>
          <p14:tracePt t="9270" x="6153150" y="2578100"/>
          <p14:tracePt t="9287" x="6188075" y="2578100"/>
          <p14:tracePt t="9302" x="6205538" y="2578100"/>
          <p14:tracePt t="9317" x="6213475" y="2578100"/>
          <p14:tracePt t="9333" x="6230938" y="2578100"/>
          <p14:tracePt t="9348" x="6248400" y="2578100"/>
          <p14:tracePt t="9364" x="6273800" y="2578100"/>
          <p14:tracePt t="9395" x="6281738" y="2578100"/>
          <p14:tracePt t="9411" x="6308725" y="2578100"/>
          <p14:tracePt t="9428" x="6316663" y="2570163"/>
          <p14:tracePt t="9443" x="6334125" y="2570163"/>
          <p14:tracePt t="9459" x="6351588" y="2570163"/>
          <p14:tracePt t="9474" x="6359525" y="2570163"/>
          <p14:tracePt t="10005" x="6367463" y="2570163"/>
          <p14:tracePt t="10006" x="0" y="0"/>
        </p14:tracePtLst>
        <p14:tracePtLst>
          <p14:tracePt t="33086" x="1108075" y="4521200"/>
          <p14:tracePt t="35038" x="1108075" y="4511675"/>
          <p14:tracePt t="35040" x="0" y="0"/>
        </p14:tracePtLst>
        <p14:tracePtLst>
          <p14:tracePt t="35632" x="1039813" y="5002213"/>
          <p14:tracePt t="35758" x="1047750" y="5002213"/>
          <p14:tracePt t="35803" x="1074738" y="5002213"/>
          <p14:tracePt t="35819" x="1100138" y="5002213"/>
          <p14:tracePt t="35836" x="1143000" y="5002213"/>
          <p14:tracePt t="35850" x="1168400" y="5002213"/>
          <p14:tracePt t="35868" x="1211263" y="5019675"/>
          <p14:tracePt t="35882" x="1228725" y="5019675"/>
          <p14:tracePt t="35898" x="1281113" y="5019675"/>
          <p14:tracePt t="35914" x="1314450" y="5019675"/>
          <p14:tracePt t="35929" x="1323975" y="5019675"/>
          <p14:tracePt t="35945" x="1341438" y="5019675"/>
          <p14:tracePt t="35961" x="1349375" y="5019675"/>
          <p14:tracePt t="35977" x="1366838" y="5019675"/>
          <p14:tracePt t="35992" x="1374775" y="5019675"/>
          <p14:tracePt t="36008" x="1400175" y="5027613"/>
          <p14:tracePt t="36038" x="1427163" y="5027613"/>
          <p14:tracePt t="36054" x="1460500" y="5027613"/>
          <p14:tracePt t="36070" x="1470025" y="5027613"/>
          <p14:tracePt t="36085" x="1520825" y="5035550"/>
          <p14:tracePt t="36101" x="1563688" y="5045075"/>
          <p14:tracePt t="36116" x="1581150" y="5045075"/>
          <p14:tracePt t="36132" x="1624013" y="5045075"/>
          <p14:tracePt t="36147" x="1649413" y="5053013"/>
          <p14:tracePt t="36164" x="1692275" y="5062538"/>
          <p14:tracePt t="36179" x="1727200" y="5062538"/>
          <p14:tracePt t="36195" x="1770063" y="5062538"/>
          <p14:tracePt t="36210" x="1830388" y="5070475"/>
          <p14:tracePt t="36226" x="1898650" y="5070475"/>
          <p14:tracePt t="36242" x="1968500" y="5070475"/>
          <p14:tracePt t="36257" x="2028825" y="5070475"/>
          <p14:tracePt t="36272" x="2071688" y="5070475"/>
          <p14:tracePt t="36288" x="2097088" y="5070475"/>
          <p14:tracePt t="36304" x="2114550" y="5070475"/>
          <p14:tracePt t="36319" x="2147888" y="5070475"/>
          <p14:tracePt t="36336" x="2208213" y="5070475"/>
          <p14:tracePt t="36351" x="2268538" y="5070475"/>
          <p14:tracePt t="36368" x="2336800" y="5070475"/>
          <p14:tracePt t="36381" x="2414588" y="5070475"/>
          <p14:tracePt t="36398" x="2509838" y="5070475"/>
          <p14:tracePt t="36399" x="2527300" y="5070475"/>
          <p14:tracePt t="36414" x="2603500" y="5070475"/>
          <p14:tracePt t="36430" x="2646363" y="5070475"/>
          <p14:tracePt t="36445" x="2698750" y="5070475"/>
          <p14:tracePt t="36461" x="2759075" y="5070475"/>
          <p14:tracePt t="36475" x="2809875" y="5070475"/>
          <p14:tracePt t="36493" x="2887663" y="5070475"/>
          <p14:tracePt t="36507" x="2981325" y="5070475"/>
          <p14:tracePt t="36523" x="3051175" y="5070475"/>
          <p14:tracePt t="36539" x="3119438" y="5070475"/>
          <p14:tracePt t="36553" x="3197225" y="5070475"/>
          <p14:tracePt t="36571" x="3290888" y="5070475"/>
          <p14:tracePt t="36585" x="3360738" y="5070475"/>
          <p14:tracePt t="36601" x="3436938" y="5070475"/>
          <p14:tracePt t="36616" x="3497263" y="5070475"/>
          <p14:tracePt t="36633" x="3617913" y="5070475"/>
          <p14:tracePt t="36649" x="3703638" y="5062538"/>
          <p14:tracePt t="36665" x="3746500" y="5062538"/>
          <p14:tracePt t="36665" x="3756025" y="5062538"/>
          <p14:tracePt t="36679" x="3798888" y="5062538"/>
          <p14:tracePt t="36696" x="3832225" y="5062538"/>
          <p14:tracePt t="36711" x="3884613" y="5062538"/>
          <p14:tracePt t="36725" x="3910013" y="5062538"/>
          <p14:tracePt t="36741" x="3970338" y="5062538"/>
          <p14:tracePt t="36757" x="4013200" y="5062538"/>
          <p14:tracePt t="36783" x="4108450" y="5062538"/>
          <p14:tracePt t="36789" x="4133850" y="5053013"/>
          <p14:tracePt t="36805" x="4176713" y="5053013"/>
          <p14:tracePt t="36821" x="4202113" y="5053013"/>
          <p14:tracePt t="36836" x="4219575" y="5053013"/>
          <p14:tracePt t="37413" x="4202113" y="5053013"/>
          <p14:tracePt t="37430" x="4141788" y="5053013"/>
          <p14:tracePt t="37445" x="4048125" y="5053013"/>
          <p14:tracePt t="37462" x="3935413" y="5053013"/>
          <p14:tracePt t="37477" x="3756025" y="5053013"/>
          <p14:tracePt t="37492" x="3643313" y="5053013"/>
          <p14:tracePt t="37508" x="3514725" y="5035550"/>
          <p14:tracePt t="37523" x="3421063" y="5019675"/>
          <p14:tracePt t="37540" x="3325813" y="5002213"/>
          <p14:tracePt t="37555" x="3248025" y="5002213"/>
          <p14:tracePt t="37555" x="3240088" y="4992688"/>
          <p14:tracePt t="37569" x="3136900" y="4992688"/>
          <p14:tracePt t="37586" x="3041650" y="4992688"/>
          <p14:tracePt t="37601" x="2947988" y="4992688"/>
          <p14:tracePt t="37601" x="2938463" y="4992688"/>
          <p14:tracePt t="37616" x="2879725" y="4975225"/>
          <p14:tracePt t="37632" x="2827338" y="4975225"/>
          <p14:tracePt t="37648" x="2749550" y="4975225"/>
          <p14:tracePt t="37665" x="2613025" y="4975225"/>
          <p14:tracePt t="37680" x="2449513" y="4975225"/>
          <p14:tracePt t="37694" x="2235200" y="4975225"/>
          <p14:tracePt t="37710" x="2011363" y="4975225"/>
          <p14:tracePt t="37726" x="1822450" y="4975225"/>
          <p14:tracePt t="37727" x="1812925" y="4975225"/>
          <p14:tracePt t="37741" x="1736725" y="4975225"/>
          <p14:tracePt t="37773" x="1719263" y="4975225"/>
          <p14:tracePt t="37789" x="1692275" y="4975225"/>
          <p14:tracePt t="37804" x="1624013" y="4975225"/>
          <p14:tracePt t="37819" x="1520825" y="4975225"/>
          <p14:tracePt t="37836" x="1409700" y="4984750"/>
          <p14:tracePt t="37852" x="1281113" y="4984750"/>
          <p14:tracePt t="37867" x="1254125" y="4984750"/>
          <p14:tracePt t="37883" x="1246188" y="4984750"/>
          <p14:tracePt t="37961" x="1238250" y="4984750"/>
          <p14:tracePt t="37962" x="0" y="0"/>
        </p14:tracePtLst>
        <p14:tracePtLst>
          <p14:tracePt t="40523" x="1082675" y="5019675"/>
          <p14:tracePt t="40665" x="1108075" y="5019675"/>
          <p14:tracePt t="40680" x="1143000" y="5019675"/>
          <p14:tracePt t="40695" x="1168400" y="5019675"/>
          <p14:tracePt t="40710" x="1193800" y="5019675"/>
          <p14:tracePt t="40726" x="1228725" y="5019675"/>
          <p14:tracePt t="40742" x="1263650" y="5019675"/>
          <p14:tracePt t="40757" x="1296988" y="5035550"/>
          <p14:tracePt t="40784" x="1331913" y="5035550"/>
          <p14:tracePt t="40790" x="1349375" y="5035550"/>
          <p14:tracePt t="40804" x="1374775" y="5035550"/>
          <p14:tracePt t="40820" x="1435100" y="5035550"/>
          <p14:tracePt t="40835" x="1477963" y="5045075"/>
          <p14:tracePt t="40852" x="1512888" y="5045075"/>
          <p14:tracePt t="40868" x="1538288" y="5045075"/>
          <p14:tracePt t="40882" x="1555750" y="5045075"/>
          <p14:tracePt t="40899" x="1581150" y="5045075"/>
          <p14:tracePt t="40914" x="1616075" y="5045075"/>
          <p14:tracePt t="40930" x="1649413" y="5045075"/>
          <p14:tracePt t="40944" x="1684338" y="5045075"/>
          <p14:tracePt t="40961" x="1709738" y="5045075"/>
          <p14:tracePt t="40961" x="1727200" y="5045075"/>
          <p14:tracePt t="40976" x="1752600" y="5062538"/>
          <p14:tracePt t="40992" x="1795463" y="5062538"/>
          <p14:tracePt t="41007" x="1847850" y="5062538"/>
          <p14:tracePt t="41023" x="1890713" y="5062538"/>
          <p14:tracePt t="41040" x="1916113" y="5062538"/>
          <p14:tracePt t="41056" x="1958975" y="5062538"/>
          <p14:tracePt t="41070" x="2001838" y="5062538"/>
          <p14:tracePt t="41085" x="2044700" y="5062538"/>
          <p14:tracePt t="41101" x="2097088" y="5062538"/>
          <p14:tracePt t="41118" x="2165350" y="5062538"/>
          <p14:tracePt t="41132" x="2225675" y="5062538"/>
          <p14:tracePt t="41148" x="2251075" y="5062538"/>
          <p14:tracePt t="41165" x="2286000" y="5062538"/>
          <p14:tracePt t="41165" x="2293938" y="5062538"/>
          <p14:tracePt t="41179" x="2328863" y="5062538"/>
          <p14:tracePt t="41196" x="2354263" y="5062538"/>
          <p14:tracePt t="41211" x="2381250" y="5062538"/>
          <p14:tracePt t="41227" x="2424113" y="5062538"/>
          <p14:tracePt t="41242" x="2466975" y="5062538"/>
          <p14:tracePt t="41258" x="2517775" y="5062538"/>
          <p14:tracePt t="41273" x="2560638" y="5062538"/>
          <p14:tracePt t="41289" x="2586038" y="5062538"/>
          <p14:tracePt t="41305" x="2638425" y="5062538"/>
          <p14:tracePt t="41320" x="2646363" y="5062538"/>
          <p14:tracePt t="41335" x="2663825" y="5062538"/>
          <p14:tracePt t="41352" x="2689225" y="5062538"/>
          <p14:tracePt t="41366" x="2706688" y="5053013"/>
          <p14:tracePt t="41383" x="2741613" y="5053013"/>
          <p14:tracePt t="41399" x="2749550" y="5053013"/>
          <p14:tracePt t="41430" x="2767013" y="5053013"/>
          <p14:tracePt t="41460" x="2784475" y="5053013"/>
          <p14:tracePt t="41476" x="2792413" y="5053013"/>
          <p14:tracePt t="41493" x="2809875" y="5053013"/>
          <p14:tracePt t="41508" x="2827338" y="5053013"/>
          <p14:tracePt t="41523" x="2835275" y="5053013"/>
          <p14:tracePt t="41555" x="2852738" y="5053013"/>
          <p14:tracePt t="41650" x="2862263" y="5053013"/>
          <p14:tracePt t="41822" x="2819400" y="5053013"/>
          <p14:tracePt t="41836" x="2724150" y="5045075"/>
          <p14:tracePt t="41852" x="2595563" y="5027613"/>
          <p14:tracePt t="41868" x="2474913" y="5010150"/>
          <p14:tracePt t="41883" x="2328863" y="4992688"/>
          <p14:tracePt t="41899" x="2217738" y="4992688"/>
          <p14:tracePt t="41899" x="2208213" y="4992688"/>
          <p14:tracePt t="41914" x="2114550" y="4992688"/>
          <p14:tracePt t="41930" x="2071688" y="4992688"/>
          <p14:tracePt t="41945" x="2019300" y="4992688"/>
          <p14:tracePt t="41961" x="1941513" y="4992688"/>
          <p14:tracePt t="41976" x="1855788" y="4992688"/>
          <p14:tracePt t="41993" x="1736725" y="4975225"/>
          <p14:tracePt t="42008" x="1666875" y="4975225"/>
          <p14:tracePt t="42024" x="1606550" y="4975225"/>
          <p14:tracePt t="42039" x="1546225" y="4984750"/>
          <p14:tracePt t="42056" x="1477963" y="4984750"/>
          <p14:tracePt t="42071" x="1427163" y="4984750"/>
          <p14:tracePt t="42085" x="1374775" y="4984750"/>
          <p14:tracePt t="42100" x="1366838" y="4984750"/>
          <p14:tracePt t="42118" x="1349375" y="4984750"/>
          <p14:tracePt t="42133" x="1323975" y="4984750"/>
          <p14:tracePt t="42150" x="1306513" y="4984750"/>
          <p14:tracePt t="42164" x="1281113" y="4984750"/>
          <p14:tracePt t="42179" x="1271588" y="4984750"/>
          <p14:tracePt t="42196" x="1254125" y="4984750"/>
          <p14:tracePt t="42320" x="1271588" y="4984750"/>
          <p14:tracePt t="42336" x="1384300" y="4984750"/>
          <p14:tracePt t="42351" x="1538288" y="4984750"/>
          <p14:tracePt t="42367" x="1692275" y="5002213"/>
          <p14:tracePt t="42384" x="1890713" y="5002213"/>
          <p14:tracePt t="42399" x="2011363" y="5019675"/>
          <p14:tracePt t="42414" x="2147888" y="5027613"/>
          <p14:tracePt t="42430" x="2243138" y="5035550"/>
          <p14:tracePt t="42445" x="2303463" y="5045075"/>
          <p14:tracePt t="42445" x="2320925" y="5045075"/>
          <p14:tracePt t="42460" x="2389188" y="5045075"/>
          <p14:tracePt t="42477" x="2449513" y="5045075"/>
          <p14:tracePt t="42492" x="2517775" y="5045075"/>
          <p14:tracePt t="42508" x="2578100" y="5045075"/>
          <p14:tracePt t="42523" x="2655888" y="5045075"/>
          <p14:tracePt t="42540" x="2733675" y="5045075"/>
          <p14:tracePt t="42555" x="2852738" y="5045075"/>
          <p14:tracePt t="42572" x="2938463" y="5045075"/>
          <p14:tracePt t="42587" x="3008313" y="5045075"/>
          <p14:tracePt t="42601" x="3059113" y="5045075"/>
          <p14:tracePt t="42617" x="3119438" y="5045075"/>
          <p14:tracePt t="42633" x="3179763" y="5045075"/>
          <p14:tracePt t="42633" x="3187700" y="5045075"/>
          <p14:tracePt t="42650" x="3257550" y="5045075"/>
          <p14:tracePt t="42665" x="3317875" y="5045075"/>
          <p14:tracePt t="42665" x="3333750" y="5045075"/>
          <p14:tracePt t="42680" x="3386138" y="5045075"/>
          <p14:tracePt t="42695" x="3463925" y="5045075"/>
          <p14:tracePt t="42712" x="3557588" y="5045075"/>
          <p14:tracePt t="42727" x="3643313" y="5045075"/>
          <p14:tracePt t="42741" x="3721100" y="5045075"/>
          <p14:tracePt t="42758" x="3789363" y="5045075"/>
          <p14:tracePt t="42784" x="3876675" y="5045075"/>
          <p14:tracePt t="42790" x="3902075" y="5045075"/>
          <p14:tracePt t="42804" x="3952875" y="5045075"/>
          <p14:tracePt t="42821" x="4048125" y="5045075"/>
          <p14:tracePt t="42821" x="4065588" y="5045075"/>
          <p14:tracePt t="42836" x="4141788" y="5045075"/>
          <p14:tracePt t="42852" x="4211638" y="5045075"/>
          <p14:tracePt t="42868" x="4262438" y="5045075"/>
          <p14:tracePt t="42883" x="4297363" y="5045075"/>
          <p14:tracePt t="43681" x="0" y="0"/>
        </p14:tracePtLst>
        <p14:tracePtLst>
          <p14:tracePt t="44478" x="1228725" y="5422900"/>
          <p14:tracePt t="45008" x="1263650" y="5422900"/>
          <p14:tracePt t="45024" x="1289050" y="5422900"/>
          <p14:tracePt t="45040" x="1341438" y="5414963"/>
          <p14:tracePt t="45054" x="1357313" y="5405438"/>
          <p14:tracePt t="45072" x="1392238" y="5405438"/>
          <p14:tracePt t="45086" x="1400175" y="5405438"/>
          <p14:tracePt t="45102" x="1435100" y="5405438"/>
          <p14:tracePt t="45118" x="1470025" y="5405438"/>
          <p14:tracePt t="45133" x="1512888" y="5405438"/>
          <p14:tracePt t="45150" x="1555750" y="5405438"/>
          <p14:tracePt t="45164" x="1573213" y="5405438"/>
          <p14:tracePt t="45180" x="1624013" y="5405438"/>
          <p14:tracePt t="45196" x="1658938" y="5405438"/>
          <p14:tracePt t="45213" x="1684338" y="5405438"/>
          <p14:tracePt t="45226" x="1709738" y="5405438"/>
          <p14:tracePt t="45258" x="1727200" y="5405438"/>
          <p14:tracePt t="45274" x="1736725" y="5405438"/>
          <p14:tracePt t="45290" x="1779588" y="5405438"/>
          <p14:tracePt t="45306" x="1822450" y="5405438"/>
          <p14:tracePt t="45321" x="1847850" y="5405438"/>
          <p14:tracePt t="45337" x="1890713" y="5405438"/>
          <p14:tracePt t="45353" x="1951038" y="5405438"/>
          <p14:tracePt t="45368" x="2001838" y="5405438"/>
          <p14:tracePt t="45383" x="2062163" y="5405438"/>
          <p14:tracePt t="45399" x="2132013" y="5405438"/>
          <p14:tracePt t="45415" x="2225675" y="5405438"/>
          <p14:tracePt t="45431" x="2303463" y="5405438"/>
          <p14:tracePt t="45445" x="2354263" y="5405438"/>
          <p14:tracePt t="45446" x="2371725" y="5405438"/>
          <p14:tracePt t="45461" x="2397125" y="5405438"/>
          <p14:tracePt t="45477" x="2424113" y="5405438"/>
          <p14:tracePt t="45493" x="2457450" y="5405438"/>
          <p14:tracePt t="45509" x="2484438" y="5405438"/>
          <p14:tracePt t="45524" x="2509838" y="5405438"/>
          <p14:tracePt t="45539" x="2552700" y="5405438"/>
          <p14:tracePt t="45555" x="2570163" y="5405438"/>
          <p14:tracePt t="45570" x="2595563" y="5405438"/>
          <p14:tracePt t="45586" x="2638425" y="5405438"/>
          <p14:tracePt t="45602" x="2673350" y="5405438"/>
          <p14:tracePt t="45618" x="2706688" y="5405438"/>
          <p14:tracePt t="45632" x="2749550" y="5405438"/>
          <p14:tracePt t="45649" x="2801938" y="5405438"/>
          <p14:tracePt t="45665" x="2844800" y="5405438"/>
          <p14:tracePt t="45679" x="2870200" y="5414963"/>
          <p14:tracePt t="45680" x="2887663" y="5414963"/>
          <p14:tracePt t="45695" x="2895600" y="5414963"/>
          <p14:tracePt t="45711" x="2913063" y="5414963"/>
          <p14:tracePt t="45727" x="2938463" y="5414963"/>
          <p14:tracePt t="45743" x="2955925" y="5414963"/>
          <p14:tracePt t="45758" x="3016250" y="5414963"/>
          <p14:tracePt t="45800" x="3119438" y="5414963"/>
          <p14:tracePt t="45806" x="3136900" y="5414963"/>
          <p14:tracePt t="45822" x="3179763" y="5414963"/>
          <p14:tracePt t="45837" x="3222625" y="5414963"/>
          <p14:tracePt t="45852" x="3275013" y="5414963"/>
          <p14:tracePt t="45869" x="3317875" y="5414963"/>
          <p14:tracePt t="45882" x="3360738" y="5414963"/>
          <p14:tracePt t="45899" x="3403600" y="5414963"/>
          <p14:tracePt t="45900" x="3421063" y="5414963"/>
          <p14:tracePt t="45914" x="3446463" y="5414963"/>
          <p14:tracePt t="45931" x="3489325" y="5414963"/>
          <p14:tracePt t="45946" x="3532188" y="5414963"/>
          <p14:tracePt t="45961" x="3557588" y="5414963"/>
          <p14:tracePt t="45978" x="3600450" y="5414963"/>
          <p14:tracePt t="45993" x="3627438" y="5414963"/>
          <p14:tracePt t="46008" x="3652838" y="5414963"/>
          <p14:tracePt t="46025" x="3695700" y="5414963"/>
          <p14:tracePt t="46040" x="3738563" y="5414963"/>
          <p14:tracePt t="46054" x="3763963" y="5414963"/>
          <p14:tracePt t="46071" x="3806825" y="5414963"/>
          <p14:tracePt t="46072" x="3824288" y="5414963"/>
          <p14:tracePt t="46087" x="3849688" y="5414963"/>
          <p14:tracePt t="46103" x="3910013" y="5414963"/>
          <p14:tracePt t="46117" x="3935413" y="5414963"/>
          <p14:tracePt t="46134" x="4005263" y="5414963"/>
          <p14:tracePt t="46149" x="4065588" y="5414963"/>
          <p14:tracePt t="46165" x="4116388" y="5414963"/>
          <p14:tracePt t="46179" x="4159250" y="5414963"/>
          <p14:tracePt t="46180" x="4176713" y="5414963"/>
          <p14:tracePt t="46197" x="4219575" y="5414963"/>
          <p14:tracePt t="46212" x="4271963" y="5414963"/>
          <p14:tracePt t="46226" x="4314825" y="5414963"/>
          <p14:tracePt t="46243" x="4348163" y="5414963"/>
          <p14:tracePt t="46257" x="4357688" y="5414963"/>
          <p14:tracePt t="46274" x="4373563" y="5414963"/>
          <p14:tracePt t="46289" x="4391025" y="5414963"/>
          <p14:tracePt t="46306" x="4400550" y="5414963"/>
          <p14:tracePt t="46555" x="4357688" y="5414963"/>
          <p14:tracePt t="46571" x="4262438" y="5414963"/>
          <p14:tracePt t="46586" x="4133850" y="5414963"/>
          <p14:tracePt t="46602" x="3978275" y="5414963"/>
          <p14:tracePt t="46618" x="3841750" y="5414963"/>
          <p14:tracePt t="46633" x="3703638" y="5414963"/>
          <p14:tracePt t="46650" x="3567113" y="5405438"/>
          <p14:tracePt t="46665" x="3497263" y="5405438"/>
          <p14:tracePt t="46666" x="3479800" y="5405438"/>
          <p14:tracePt t="46681" x="3411538" y="5405438"/>
          <p14:tracePt t="46696" x="3360738" y="5405438"/>
          <p14:tracePt t="46711" x="3317875" y="5405438"/>
          <p14:tracePt t="46727" x="3290888" y="5405438"/>
          <p14:tracePt t="46742" x="3275013" y="5405438"/>
          <p14:tracePt t="46758" x="3257550" y="5405438"/>
          <p14:tracePt t="46900" x="3257550" y="5397500"/>
          <p14:tracePt t="46930" x="3265488" y="5387975"/>
          <p14:tracePt t="46945" x="3308350" y="5387975"/>
          <p14:tracePt t="46962" x="3378200" y="5387975"/>
          <p14:tracePt t="46977" x="3446463" y="5387975"/>
          <p14:tracePt t="46992" x="3506788" y="5387975"/>
          <p14:tracePt t="47009" x="3549650" y="5387975"/>
          <p14:tracePt t="47024" x="3582988" y="5387975"/>
          <p14:tracePt t="47041" x="3609975" y="5387975"/>
          <p14:tracePt t="47056" x="3617913" y="5387975"/>
          <p14:tracePt t="47070" x="3660775" y="5387975"/>
          <p14:tracePt t="47088" x="3695700" y="5387975"/>
          <p14:tracePt t="47102" x="3721100" y="5387975"/>
          <p14:tracePt t="47118" x="3738563" y="5387975"/>
          <p14:tracePt t="47133" x="3763963" y="5387975"/>
          <p14:tracePt t="47149" x="3789363" y="5387975"/>
          <p14:tracePt t="47164" x="3832225" y="5387975"/>
          <p14:tracePt t="47180" x="3876675" y="5387975"/>
          <p14:tracePt t="47195" x="3919538" y="5387975"/>
          <p14:tracePt t="47212" x="3978275" y="5397500"/>
          <p14:tracePt t="47227" x="4030663" y="5397500"/>
          <p14:tracePt t="47243" x="4056063" y="5397500"/>
          <p14:tracePt t="47258" x="4098925" y="5397500"/>
          <p14:tracePt t="47274" x="4133850" y="5397500"/>
          <p14:tracePt t="47290" x="4159250" y="5397500"/>
          <p14:tracePt t="47305" x="4184650" y="5397500"/>
          <p14:tracePt t="47321" x="4202113" y="5397500"/>
          <p14:tracePt t="47352" x="4211638" y="5397500"/>
          <p14:tracePt t="47800" x="4219575" y="5397500"/>
          <p14:tracePt t="47802" x="0" y="0"/>
        </p14:tracePtLst>
      </p14:laserTraceLst>
    </p:ext>
    <p:ext uri="{E180D4A7-C9FB-4DFB-919C-405C955672EB}">
      <p14:showEvtLst xmlns:p14="http://schemas.microsoft.com/office/powerpoint/2010/main">
        <p14:playEvt time="59" objId="7"/>
        <p14:stopEvt time="49008" objId="7"/>
      </p14:showEvtLst>
    </p:ext>
  </p:extLs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594" y="1286074"/>
            <a:ext cx="9093410" cy="4798257"/>
          </a:xfrm>
          <a:prstGeom prst="rect">
            <a:avLst/>
          </a:prstGeom>
        </p:spPr>
      </p:pic>
      <p:sp>
        <p:nvSpPr>
          <p:cNvPr id="2" name="Title 1"/>
          <p:cNvSpPr>
            <a:spLocks noGrp="1"/>
          </p:cNvSpPr>
          <p:nvPr>
            <p:ph type="title"/>
          </p:nvPr>
        </p:nvSpPr>
        <p:spPr/>
        <p:txBody>
          <a:bodyPr/>
          <a:lstStyle/>
          <a:p>
            <a:r>
              <a:rPr lang="en-US" dirty="0"/>
              <a:t>Enabling Peripheral Interrupts</a:t>
            </a:r>
          </a:p>
        </p:txBody>
      </p:sp>
      <p:sp>
        <p:nvSpPr>
          <p:cNvPr id="3" name="Slide Number Placeholder 2"/>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46</a:t>
            </a:fld>
            <a:endParaRPr kumimoji="0" lang="en-US"/>
          </a:p>
        </p:txBody>
      </p:sp>
      <p:sp>
        <p:nvSpPr>
          <p:cNvPr id="10" name="Rectangle 9"/>
          <p:cNvSpPr/>
          <p:nvPr/>
        </p:nvSpPr>
        <p:spPr>
          <a:xfrm>
            <a:off x="457200" y="5867400"/>
            <a:ext cx="7772400" cy="369332"/>
          </a:xfrm>
          <a:prstGeom prst="rect">
            <a:avLst/>
          </a:prstGeom>
        </p:spPr>
        <p:txBody>
          <a:bodyPr wrap="square">
            <a:spAutoFit/>
          </a:bodyPr>
          <a:lstStyle/>
          <a:p>
            <a:pPr algn="just">
              <a:spcBef>
                <a:spcPts val="600"/>
              </a:spcBef>
              <a:spcAft>
                <a:spcPts val="600"/>
              </a:spcAft>
            </a:pPr>
            <a:r>
              <a:rPr lang="en-US" b="1" dirty="0">
                <a:solidFill>
                  <a:srgbClr val="C00000"/>
                </a:solidFill>
                <a:latin typeface="Consolas" panose="020B0609020204030204" pitchFamily="49" charset="0"/>
                <a:cs typeface="Consolas" panose="020B0609020204030204" pitchFamily="49" charset="0"/>
              </a:rPr>
              <a:t> </a:t>
            </a:r>
            <a:r>
              <a:rPr lang="en-US" b="1" dirty="0" err="1">
                <a:solidFill>
                  <a:srgbClr val="C00000"/>
                </a:solidFill>
                <a:latin typeface="Consolas" panose="020B0609020204030204" pitchFamily="49" charset="0"/>
                <a:cs typeface="Consolas" panose="020B0609020204030204" pitchFamily="49" charset="0"/>
              </a:rPr>
              <a:t>NVIC</a:t>
            </a:r>
            <a:r>
              <a:rPr lang="en-US" b="1" dirty="0">
                <a:solidFill>
                  <a:srgbClr val="C00000"/>
                </a:solidFill>
                <a:latin typeface="Consolas" panose="020B0609020204030204" pitchFamily="49" charset="0"/>
                <a:cs typeface="Consolas" panose="020B0609020204030204" pitchFamily="49" charset="0"/>
              </a:rPr>
              <a:t>-&gt;</a:t>
            </a:r>
            <a:r>
              <a:rPr lang="en-US" b="1" dirty="0" err="1">
                <a:solidFill>
                  <a:srgbClr val="C00000"/>
                </a:solidFill>
                <a:latin typeface="Consolas" panose="020B0609020204030204" pitchFamily="49" charset="0"/>
                <a:cs typeface="Consolas" panose="020B0609020204030204" pitchFamily="49" charset="0"/>
              </a:rPr>
              <a:t>ISER</a:t>
            </a:r>
            <a:r>
              <a:rPr lang="en-US" b="1" dirty="0">
                <a:solidFill>
                  <a:srgbClr val="C00000"/>
                </a:solidFill>
                <a:latin typeface="Consolas" panose="020B0609020204030204" pitchFamily="49" charset="0"/>
                <a:cs typeface="Consolas" panose="020B0609020204030204" pitchFamily="49" charset="0"/>
              </a:rPr>
              <a:t>[1] = 1 &lt;&lt; 12;     // Enable Timer 7 interrupt</a:t>
            </a:r>
            <a:endParaRPr lang="en-US" sz="2400" b="1" dirty="0">
              <a:solidFill>
                <a:srgbClr val="C00000"/>
              </a:solidFill>
              <a:latin typeface="Consolas" panose="020B0609020204030204" pitchFamily="49" charset="0"/>
              <a:ea typeface="宋体"/>
              <a:cs typeface="Consolas" panose="020B0609020204030204" pitchFamily="49" charset="0"/>
            </a:endParaRPr>
          </a:p>
        </p:txBody>
      </p:sp>
      <p:sp>
        <p:nvSpPr>
          <p:cNvPr id="4" name="Rectangle 3"/>
          <p:cNvSpPr/>
          <p:nvPr/>
        </p:nvSpPr>
        <p:spPr>
          <a:xfrm>
            <a:off x="582775" y="5419917"/>
            <a:ext cx="2084225" cy="369332"/>
          </a:xfrm>
          <a:prstGeom prst="rect">
            <a:avLst/>
          </a:prstGeom>
        </p:spPr>
        <p:txBody>
          <a:bodyPr wrap="none">
            <a:spAutoFit/>
          </a:bodyPr>
          <a:lstStyle/>
          <a:p>
            <a:r>
              <a:rPr lang="mr-IN" b="1" dirty="0">
                <a:solidFill>
                  <a:srgbClr val="C00000"/>
                </a:solidFill>
                <a:latin typeface="Consolas" charset="0"/>
                <a:ea typeface="Consolas" charset="0"/>
                <a:cs typeface="Consolas" charset="0"/>
              </a:rPr>
              <a:t>TIM7_IRQn = 44 </a:t>
            </a:r>
            <a:endParaRPr lang="en-US" b="1" dirty="0">
              <a:solidFill>
                <a:srgbClr val="C00000"/>
              </a:solidFill>
              <a:latin typeface="Consolas" charset="0"/>
              <a:ea typeface="Consolas" charset="0"/>
              <a:cs typeface="Consolas" charset="0"/>
            </a:endParaRPr>
          </a:p>
        </p:txBody>
      </p:sp>
      <p:sp>
        <p:nvSpPr>
          <p:cNvPr id="5" name="Rectangle 4"/>
          <p:cNvSpPr/>
          <p:nvPr/>
        </p:nvSpPr>
        <p:spPr>
          <a:xfrm>
            <a:off x="6019800" y="3811951"/>
            <a:ext cx="228600" cy="2055449"/>
          </a:xfrm>
          <a:prstGeom prst="rect">
            <a:avLst/>
          </a:prstGeom>
          <a:noFill/>
          <a:ln w="28575">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869838439"/>
      </p:ext>
    </p:extLst>
  </p:cSld>
  <p:clrMapOvr>
    <a:masterClrMapping/>
  </p:clrMapOvr>
  <mc:AlternateContent xmlns:mc="http://schemas.openxmlformats.org/markup-compatibility/2006" xmlns:p14="http://schemas.microsoft.com/office/powerpoint/2010/main">
    <mc:Choice Requires="p14">
      <p:transition spd="slow" p14:dur="2000" advTm="16758"/>
    </mc:Choice>
    <mc:Fallback xmlns="">
      <p:transition spd="slow" advTm="16758"/>
    </mc:Fallback>
  </mc:AlternateContent>
  <p:extLst mod="1">
    <p:ext uri="{3A86A75C-4F4B-4683-9AE1-C65F6400EC91}">
      <p14:laserTraceLst xmlns:p14="http://schemas.microsoft.com/office/powerpoint/2010/main">
        <p14:tracePtLst>
          <p14:tracePt t="7977" x="473075" y="1581150"/>
          <p14:tracePt t="8554" x="498475" y="1581150"/>
          <p14:tracePt t="8571" x="533400" y="1581150"/>
          <p14:tracePt t="8586" x="566738" y="1581150"/>
          <p14:tracePt t="8601" x="576263" y="1581150"/>
          <p14:tracePt t="8616" x="619125" y="1581150"/>
          <p14:tracePt t="8633" x="661988" y="1581150"/>
          <p14:tracePt t="8649" x="704850" y="1581150"/>
          <p14:tracePt t="8664" x="755650" y="1581150"/>
          <p14:tracePt t="8679" x="773113" y="1581150"/>
          <p14:tracePt t="8694" x="782638" y="1581150"/>
          <p14:tracePt t="8711" x="825500" y="1581150"/>
          <p14:tracePt t="8726" x="876300" y="1581150"/>
          <p14:tracePt t="8742" x="919163" y="1581150"/>
          <p14:tracePt t="8757" x="962025" y="1581150"/>
          <p14:tracePt t="8773" x="971550" y="1581150"/>
          <p14:tracePt t="8789" x="989013" y="1581150"/>
          <p14:tracePt t="8804" x="1014413" y="1581150"/>
          <p14:tracePt t="8820" x="1074738" y="1581150"/>
          <p14:tracePt t="8836" x="1108075" y="1598613"/>
          <p14:tracePt t="8851" x="1150938" y="1598613"/>
          <p14:tracePt t="8867" x="1220788" y="1598613"/>
          <p14:tracePt t="8883" x="1289050" y="1606550"/>
          <p14:tracePt t="8898" x="1349375" y="1606550"/>
          <p14:tracePt t="8914" x="1400175" y="1606550"/>
          <p14:tracePt t="8930" x="1427163" y="1606550"/>
          <p14:tracePt t="8945" x="1452563" y="1606550"/>
          <p14:tracePt t="8961" x="1487488" y="1606550"/>
          <p14:tracePt t="8977" x="1538288" y="1606550"/>
          <p14:tracePt t="8992" x="1590675" y="1606550"/>
          <p14:tracePt t="9008" x="1633538" y="1606550"/>
          <p14:tracePt t="9023" x="1658938" y="1606550"/>
          <p14:tracePt t="9038" x="1684338" y="1606550"/>
          <p14:tracePt t="9054" x="1727200" y="1606550"/>
          <p14:tracePt t="9069" x="1752600" y="1606550"/>
          <p14:tracePt t="9086" x="1795463" y="1606550"/>
          <p14:tracePt t="9102" x="1830388" y="1624013"/>
          <p14:tracePt t="9117" x="1855788" y="1624013"/>
          <p14:tracePt t="9132" x="1898650" y="1624013"/>
          <p14:tracePt t="9148" x="1925638" y="1624013"/>
          <p14:tracePt t="9163" x="1968500" y="1624013"/>
          <p14:tracePt t="9179" x="2028825" y="1624013"/>
          <p14:tracePt t="9195" x="2079625" y="1633538"/>
          <p14:tracePt t="9210" x="2139950" y="1641475"/>
          <p14:tracePt t="9226" x="2182813" y="1641475"/>
          <p14:tracePt t="9241" x="2235200" y="1641475"/>
          <p14:tracePt t="9257" x="2293938" y="1641475"/>
          <p14:tracePt t="9275" x="2381250" y="1641475"/>
          <p14:tracePt t="9290" x="2457450" y="1641475"/>
          <p14:tracePt t="9304" x="2500313" y="1641475"/>
          <p14:tracePt t="9321" x="2517775" y="1641475"/>
          <p14:tracePt t="9335" x="2527300" y="1641475"/>
          <p14:tracePt t="9352" x="2543175" y="1641475"/>
          <p14:tracePt t="9368" x="2586038" y="1641475"/>
          <p14:tracePt t="9383" x="2630488" y="1641475"/>
          <p14:tracePt t="9400" x="2681288" y="1641475"/>
          <p14:tracePt t="9414" x="2759075" y="1641475"/>
          <p14:tracePt t="9429" x="2784475" y="1658938"/>
          <p14:tracePt t="9444" x="2852738" y="1658938"/>
          <p14:tracePt t="9460" x="2913063" y="1658938"/>
          <p14:tracePt t="9476" x="2981325" y="1658938"/>
          <p14:tracePt t="9503" x="3051175" y="1658938"/>
          <p14:tracePt t="9509" x="3068638" y="1658938"/>
          <p14:tracePt t="9523" x="3094038" y="1658938"/>
          <p14:tracePt t="9540" x="3119438" y="1658938"/>
          <p14:tracePt t="9569" x="3136900" y="1658938"/>
          <p14:tracePt t="9587" x="3144838" y="1658938"/>
          <p14:tracePt t="9633" x="3162300" y="1658938"/>
          <p14:tracePt t="10040" x="3171825" y="1658938"/>
          <p14:tracePt t="10041" x="0" y="0"/>
        </p14:tracePtLst>
      </p14:laserTraceLst>
    </p:ext>
    <p:ext uri="{E180D4A7-C9FB-4DFB-919C-405C955672EB}">
      <p14:showEvtLst xmlns:p14="http://schemas.microsoft.com/office/powerpoint/2010/main">
        <p14:playEvt time="67" objId="8"/>
        <p14:stopEvt time="16758" objId="8"/>
      </p14:showEvtLst>
    </p:ext>
  </p:extLs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Explanations of Previous Slide</a:t>
            </a:r>
            <a:endParaRPr lang="en-US" dirty="0"/>
          </a:p>
        </p:txBody>
      </p:sp>
      <p:sp>
        <p:nvSpPr>
          <p:cNvPr id="3" name="Slide Number Placeholder 2"/>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47</a:t>
            </a:fld>
            <a:endParaRPr kumimoji="0" lang="en-US"/>
          </a:p>
        </p:txBody>
      </p:sp>
      <p:sp>
        <p:nvSpPr>
          <p:cNvPr id="4" name="Content Placeholder 3"/>
          <p:cNvSpPr>
            <a:spLocks noGrp="1"/>
          </p:cNvSpPr>
          <p:nvPr>
            <p:ph sz="quarter" idx="1"/>
          </p:nvPr>
        </p:nvSpPr>
        <p:spPr>
          <a:xfrm>
            <a:off x="457200" y="1219200"/>
            <a:ext cx="8229600" cy="4937760"/>
          </a:xfrm>
        </p:spPr>
        <p:txBody>
          <a:bodyPr>
            <a:normAutofit/>
          </a:bodyPr>
          <a:lstStyle/>
          <a:p>
            <a:r>
              <a:rPr lang="en-US" sz="2800" dirty="0"/>
              <a:t>We can enable a peripheral interrupt by writing 1 to the corresponding bit of the ISER register. </a:t>
            </a:r>
            <a:endParaRPr lang="en-US" sz="2800" dirty="0" smtClean="0"/>
          </a:p>
          <a:p>
            <a:r>
              <a:rPr lang="en-US" sz="2800" dirty="0" smtClean="0"/>
              <a:t>To </a:t>
            </a:r>
            <a:r>
              <a:rPr lang="en-US" sz="2800" dirty="0"/>
              <a:t>enable </a:t>
            </a:r>
            <a:r>
              <a:rPr lang="en-US" sz="2800" dirty="0" smtClean="0"/>
              <a:t>interrupt “Timer 7” with </a:t>
            </a:r>
            <a:r>
              <a:rPr lang="en-US" sz="2800" dirty="0"/>
              <a:t>interrupt number </a:t>
            </a:r>
            <a:r>
              <a:rPr lang="en-US" sz="2800" dirty="0" smtClean="0"/>
              <a:t>44:</a:t>
            </a:r>
            <a:endParaRPr lang="en-US" sz="2800" dirty="0"/>
          </a:p>
          <a:p>
            <a:pPr lvl="1"/>
            <a:r>
              <a:rPr lang="en-US" sz="2500" dirty="0" smtClean="0"/>
              <a:t>ISER0 controls </a:t>
            </a:r>
            <a:r>
              <a:rPr lang="en-US" sz="2500" dirty="0"/>
              <a:t>interrupts 0 to </a:t>
            </a:r>
            <a:r>
              <a:rPr lang="en-US" sz="2500" dirty="0" smtClean="0"/>
              <a:t>31; ISER1 controls </a:t>
            </a:r>
            <a:r>
              <a:rPr lang="en-US" sz="2500" dirty="0"/>
              <a:t>interrupts 32 to 63.  </a:t>
            </a:r>
            <a:endParaRPr lang="en-US" sz="2500" dirty="0" smtClean="0"/>
          </a:p>
          <a:p>
            <a:pPr lvl="1"/>
            <a:r>
              <a:rPr lang="en-US" sz="2500" dirty="0" smtClean="0"/>
              <a:t>To </a:t>
            </a:r>
            <a:r>
              <a:rPr lang="en-US" sz="2500" dirty="0"/>
              <a:t>enable interrupt 44, we </a:t>
            </a:r>
            <a:r>
              <a:rPr lang="en-US" sz="2500" dirty="0" smtClean="0"/>
              <a:t>set </a:t>
            </a:r>
            <a:r>
              <a:rPr lang="en-US" sz="2500" dirty="0"/>
              <a:t>bit </a:t>
            </a:r>
            <a:r>
              <a:rPr lang="en-US" sz="2500" dirty="0" smtClean="0"/>
              <a:t>12 (</a:t>
            </a:r>
            <a:r>
              <a:rPr lang="en-US" sz="2500" dirty="0" smtClean="0"/>
              <a:t>44-32) </a:t>
            </a:r>
            <a:r>
              <a:rPr lang="en-US" sz="2500" dirty="0"/>
              <a:t>of ISER1 to </a:t>
            </a:r>
            <a:r>
              <a:rPr lang="en-US" sz="2500" dirty="0" smtClean="0"/>
              <a:t>1 (other bits to 0) by executing ISER[1</a:t>
            </a:r>
            <a:r>
              <a:rPr lang="en-US" sz="2500" dirty="0"/>
              <a:t>] = 1 &lt;&lt; 12. </a:t>
            </a:r>
            <a:endParaRPr lang="en-US" sz="2500" dirty="0" smtClean="0"/>
          </a:p>
          <a:p>
            <a:pPr lvl="2"/>
            <a:r>
              <a:rPr lang="en-US" sz="2200" dirty="0" smtClean="0"/>
              <a:t>Setting a bit to 1 in ISER automatically clears the corresponding bit in ICER (sets it to 0) </a:t>
            </a:r>
          </a:p>
          <a:p>
            <a:pPr lvl="2"/>
            <a:r>
              <a:rPr lang="en-US" sz="2200" dirty="0" smtClean="0"/>
              <a:t>Clearing a bit in ISER</a:t>
            </a:r>
            <a:r>
              <a:rPr lang="en-US" altLang="zh-CN" sz="2200" dirty="0"/>
              <a:t> by writing to it</a:t>
            </a:r>
            <a:r>
              <a:rPr lang="en-US" sz="2200" dirty="0" smtClean="0"/>
              <a:t> has no effect</a:t>
            </a:r>
            <a:endParaRPr lang="en-US" dirty="0"/>
          </a:p>
        </p:txBody>
      </p:sp>
    </p:spTree>
    <p:extLst>
      <p:ext uri="{BB962C8B-B14F-4D97-AF65-F5344CB8AC3E}">
        <p14:creationId xmlns:p14="http://schemas.microsoft.com/office/powerpoint/2010/main" val="282344457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Disabling Peripheral Interrupts</a:t>
            </a:r>
          </a:p>
        </p:txBody>
      </p:sp>
      <p:sp>
        <p:nvSpPr>
          <p:cNvPr id="3" name="Slide Number Placeholder 2"/>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48</a:t>
            </a:fld>
            <a:endParaRPr kumimoji="0" lang="en-US"/>
          </a:p>
        </p:txBody>
      </p:sp>
      <p:sp>
        <p:nvSpPr>
          <p:cNvPr id="10" name="Rectangle 9"/>
          <p:cNvSpPr/>
          <p:nvPr/>
        </p:nvSpPr>
        <p:spPr>
          <a:xfrm>
            <a:off x="533400" y="5932323"/>
            <a:ext cx="7772400" cy="369332"/>
          </a:xfrm>
          <a:prstGeom prst="rect">
            <a:avLst/>
          </a:prstGeom>
        </p:spPr>
        <p:txBody>
          <a:bodyPr wrap="square">
            <a:spAutoFit/>
          </a:bodyPr>
          <a:lstStyle/>
          <a:p>
            <a:pPr algn="just">
              <a:spcBef>
                <a:spcPts val="600"/>
              </a:spcBef>
              <a:spcAft>
                <a:spcPts val="600"/>
              </a:spcAft>
            </a:pPr>
            <a:r>
              <a:rPr lang="en-US" b="1" dirty="0">
                <a:solidFill>
                  <a:srgbClr val="C00000"/>
                </a:solidFill>
                <a:latin typeface="Consolas" panose="020B0609020204030204" pitchFamily="49" charset="0"/>
                <a:cs typeface="Consolas" panose="020B0609020204030204" pitchFamily="49" charset="0"/>
              </a:rPr>
              <a:t> </a:t>
            </a:r>
            <a:r>
              <a:rPr lang="en-US" b="1" dirty="0" err="1">
                <a:solidFill>
                  <a:srgbClr val="C00000"/>
                </a:solidFill>
                <a:latin typeface="Consolas" panose="020B0609020204030204" pitchFamily="49" charset="0"/>
                <a:cs typeface="Consolas" panose="020B0609020204030204" pitchFamily="49" charset="0"/>
              </a:rPr>
              <a:t>NVIC</a:t>
            </a:r>
            <a:r>
              <a:rPr lang="en-US" b="1" dirty="0">
                <a:solidFill>
                  <a:srgbClr val="C00000"/>
                </a:solidFill>
                <a:latin typeface="Consolas" panose="020B0609020204030204" pitchFamily="49" charset="0"/>
                <a:cs typeface="Consolas" panose="020B0609020204030204" pitchFamily="49" charset="0"/>
              </a:rPr>
              <a:t>-&gt;</a:t>
            </a:r>
            <a:r>
              <a:rPr lang="en-US" b="1" dirty="0" err="1">
                <a:solidFill>
                  <a:srgbClr val="C00000"/>
                </a:solidFill>
                <a:latin typeface="Consolas" panose="020B0609020204030204" pitchFamily="49" charset="0"/>
                <a:cs typeface="Consolas" panose="020B0609020204030204" pitchFamily="49" charset="0"/>
              </a:rPr>
              <a:t>ICER</a:t>
            </a:r>
            <a:r>
              <a:rPr lang="en-US" b="1" dirty="0">
                <a:solidFill>
                  <a:srgbClr val="C00000"/>
                </a:solidFill>
                <a:latin typeface="Consolas" panose="020B0609020204030204" pitchFamily="49" charset="0"/>
                <a:cs typeface="Consolas" panose="020B0609020204030204" pitchFamily="49" charset="0"/>
              </a:rPr>
              <a:t>[1] = 1 &lt;&lt; 12;     // </a:t>
            </a:r>
            <a:r>
              <a:rPr lang="en-US" b="1" dirty="0" err="1">
                <a:solidFill>
                  <a:srgbClr val="C00000"/>
                </a:solidFill>
                <a:latin typeface="Consolas" panose="020B0609020204030204" pitchFamily="49" charset="0"/>
                <a:cs typeface="Consolas" panose="020B0609020204030204" pitchFamily="49" charset="0"/>
              </a:rPr>
              <a:t>Diable</a:t>
            </a:r>
            <a:r>
              <a:rPr lang="en-US" b="1" dirty="0">
                <a:solidFill>
                  <a:srgbClr val="C00000"/>
                </a:solidFill>
                <a:latin typeface="Consolas" panose="020B0609020204030204" pitchFamily="49" charset="0"/>
                <a:cs typeface="Consolas" panose="020B0609020204030204" pitchFamily="49" charset="0"/>
              </a:rPr>
              <a:t> Timer 7 interrupt</a:t>
            </a:r>
            <a:endParaRPr lang="en-US" sz="2400" b="1" dirty="0">
              <a:solidFill>
                <a:srgbClr val="C00000"/>
              </a:solidFill>
              <a:latin typeface="Consolas" panose="020B0609020204030204" pitchFamily="49" charset="0"/>
              <a:ea typeface="宋体"/>
              <a:cs typeface="Consolas" panose="020B0609020204030204" pitchFamily="49" charset="0"/>
            </a:endParaRP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200" y="1210047"/>
            <a:ext cx="8991600" cy="4732811"/>
          </a:xfrm>
          <a:prstGeom prst="rect">
            <a:avLst/>
          </a:prstGeom>
        </p:spPr>
      </p:pic>
      <p:sp>
        <p:nvSpPr>
          <p:cNvPr id="6" name="Rectangle 5"/>
          <p:cNvSpPr/>
          <p:nvPr/>
        </p:nvSpPr>
        <p:spPr>
          <a:xfrm>
            <a:off x="6019800" y="3735751"/>
            <a:ext cx="228600" cy="2055449"/>
          </a:xfrm>
          <a:prstGeom prst="rect">
            <a:avLst/>
          </a:prstGeom>
          <a:noFill/>
          <a:ln w="28575">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1" name="Rectangle 10"/>
          <p:cNvSpPr/>
          <p:nvPr/>
        </p:nvSpPr>
        <p:spPr>
          <a:xfrm>
            <a:off x="658975" y="5498068"/>
            <a:ext cx="2084225" cy="369332"/>
          </a:xfrm>
          <a:prstGeom prst="rect">
            <a:avLst/>
          </a:prstGeom>
        </p:spPr>
        <p:txBody>
          <a:bodyPr wrap="none">
            <a:spAutoFit/>
          </a:bodyPr>
          <a:lstStyle/>
          <a:p>
            <a:r>
              <a:rPr lang="mr-IN" b="1" dirty="0">
                <a:solidFill>
                  <a:srgbClr val="C00000"/>
                </a:solidFill>
                <a:latin typeface="Consolas" charset="0"/>
                <a:ea typeface="Consolas" charset="0"/>
                <a:cs typeface="Consolas" charset="0"/>
              </a:rPr>
              <a:t>TIM7_IRQn = 44 </a:t>
            </a:r>
            <a:endParaRPr lang="en-US" b="1" dirty="0">
              <a:solidFill>
                <a:srgbClr val="C00000"/>
              </a:solidFill>
              <a:latin typeface="Consolas" charset="0"/>
              <a:ea typeface="Consolas" charset="0"/>
              <a:cs typeface="Consolas" charset="0"/>
            </a:endParaRPr>
          </a:p>
        </p:txBody>
      </p:sp>
    </p:spTree>
    <p:extLst>
      <p:ext uri="{BB962C8B-B14F-4D97-AF65-F5344CB8AC3E}">
        <p14:creationId xmlns:p14="http://schemas.microsoft.com/office/powerpoint/2010/main" val="2943541303"/>
      </p:ext>
    </p:extLst>
  </p:cSld>
  <p:clrMapOvr>
    <a:masterClrMapping/>
  </p:clrMapOvr>
  <mc:AlternateContent xmlns:mc="http://schemas.openxmlformats.org/markup-compatibility/2006" xmlns:p14="http://schemas.microsoft.com/office/powerpoint/2010/main">
    <mc:Choice Requires="p14">
      <p:transition spd="slow" p14:dur="2000" advTm="8294"/>
    </mc:Choice>
    <mc:Fallback xmlns="">
      <p:transition spd="slow" advTm="8294"/>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Explanations of Previous Slide</a:t>
            </a:r>
            <a:endParaRPr lang="en-US" dirty="0"/>
          </a:p>
        </p:txBody>
      </p:sp>
      <p:sp>
        <p:nvSpPr>
          <p:cNvPr id="3" name="Slide Number Placeholder 2"/>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49</a:t>
            </a:fld>
            <a:endParaRPr kumimoji="0" lang="en-US"/>
          </a:p>
        </p:txBody>
      </p:sp>
      <p:sp>
        <p:nvSpPr>
          <p:cNvPr id="4" name="Content Placeholder 3"/>
          <p:cNvSpPr>
            <a:spLocks noGrp="1"/>
          </p:cNvSpPr>
          <p:nvPr>
            <p:ph sz="quarter" idx="1"/>
          </p:nvPr>
        </p:nvSpPr>
        <p:spPr>
          <a:xfrm>
            <a:off x="457200" y="1219200"/>
            <a:ext cx="8229600" cy="4937760"/>
          </a:xfrm>
        </p:spPr>
        <p:txBody>
          <a:bodyPr>
            <a:normAutofit fontScale="92500" lnSpcReduction="10000"/>
          </a:bodyPr>
          <a:lstStyle/>
          <a:p>
            <a:r>
              <a:rPr lang="en-US" sz="2800" dirty="0" smtClean="0"/>
              <a:t>We </a:t>
            </a:r>
            <a:r>
              <a:rPr lang="en-US" sz="2800" dirty="0"/>
              <a:t>can disable a peripheral interrupt by writing 1 to the corresponding bit of the ICER register. </a:t>
            </a:r>
            <a:endParaRPr lang="en-US" sz="2800" dirty="0" smtClean="0"/>
          </a:p>
          <a:p>
            <a:r>
              <a:rPr lang="en-US" sz="2800" dirty="0"/>
              <a:t>To </a:t>
            </a:r>
            <a:r>
              <a:rPr lang="en-US" sz="2800" dirty="0" smtClean="0"/>
              <a:t>disable interrupt </a:t>
            </a:r>
            <a:r>
              <a:rPr lang="en-US" sz="2800" dirty="0"/>
              <a:t>“Timer 7” with interrupt number 44</a:t>
            </a:r>
            <a:r>
              <a:rPr lang="en-US" sz="2800" dirty="0" smtClean="0"/>
              <a:t>:</a:t>
            </a:r>
          </a:p>
          <a:p>
            <a:pPr lvl="1"/>
            <a:r>
              <a:rPr lang="en-US" sz="2500" dirty="0"/>
              <a:t>ISER0 controls interrupts 0 to 31; ISER1 controls interrupts 32 to 63.  </a:t>
            </a:r>
          </a:p>
          <a:p>
            <a:pPr lvl="1"/>
            <a:r>
              <a:rPr lang="en-US" sz="2500" dirty="0" smtClean="0"/>
              <a:t>To disable </a:t>
            </a:r>
            <a:r>
              <a:rPr lang="en-US" sz="2500" dirty="0"/>
              <a:t>interrupt 44, we set bit 12 (</a:t>
            </a:r>
            <a:r>
              <a:rPr lang="en-US" sz="2500" dirty="0" smtClean="0"/>
              <a:t>44-32) </a:t>
            </a:r>
            <a:r>
              <a:rPr lang="en-US" sz="2500" dirty="0"/>
              <a:t>of </a:t>
            </a:r>
            <a:r>
              <a:rPr lang="en-US" sz="2500" dirty="0" smtClean="0"/>
              <a:t>ICER1 </a:t>
            </a:r>
            <a:r>
              <a:rPr lang="en-US" sz="2500" dirty="0"/>
              <a:t>to 1 (other bits to 0) by executing </a:t>
            </a:r>
            <a:r>
              <a:rPr lang="en-US" sz="2500" dirty="0" smtClean="0"/>
              <a:t>ICER[1</a:t>
            </a:r>
            <a:r>
              <a:rPr lang="en-US" sz="2500" dirty="0"/>
              <a:t>] = 1 &lt;&lt; 12. </a:t>
            </a:r>
            <a:endParaRPr lang="en-US" sz="2500" dirty="0" smtClean="0"/>
          </a:p>
          <a:p>
            <a:pPr lvl="2"/>
            <a:r>
              <a:rPr lang="en-US" sz="2200" dirty="0"/>
              <a:t>Setting a bit to 1 in </a:t>
            </a:r>
            <a:r>
              <a:rPr lang="en-US" sz="2200" dirty="0" smtClean="0"/>
              <a:t>ICER </a:t>
            </a:r>
            <a:r>
              <a:rPr lang="en-US" sz="2200" dirty="0"/>
              <a:t>automatically clears the corresponding bit in </a:t>
            </a:r>
            <a:r>
              <a:rPr lang="en-US" sz="2200" dirty="0" smtClean="0"/>
              <a:t>ISER </a:t>
            </a:r>
            <a:r>
              <a:rPr lang="en-US" sz="2200" dirty="0"/>
              <a:t>(sets it to 0) </a:t>
            </a:r>
          </a:p>
          <a:p>
            <a:pPr lvl="2"/>
            <a:r>
              <a:rPr lang="en-US" sz="2200" dirty="0"/>
              <a:t>Clearing a bit in </a:t>
            </a:r>
            <a:r>
              <a:rPr lang="en-US" sz="2200" dirty="0" smtClean="0"/>
              <a:t>ICER </a:t>
            </a:r>
            <a:r>
              <a:rPr lang="en-US" altLang="zh-CN" sz="2200" dirty="0" smtClean="0"/>
              <a:t>by writing to it</a:t>
            </a:r>
            <a:r>
              <a:rPr lang="en-US" sz="2200" dirty="0" smtClean="0"/>
              <a:t> </a:t>
            </a:r>
            <a:r>
              <a:rPr lang="en-US" sz="2200" dirty="0"/>
              <a:t>has no </a:t>
            </a:r>
            <a:r>
              <a:rPr lang="en-US" sz="2200" dirty="0" smtClean="0"/>
              <a:t>effect</a:t>
            </a:r>
            <a:endParaRPr lang="en-US" sz="2500" dirty="0" smtClean="0"/>
          </a:p>
          <a:p>
            <a:r>
              <a:rPr lang="en-US" sz="2800" dirty="0" smtClean="0"/>
              <a:t>Separating enable bits and disable bits in two separate sets of registers, ICER and ISER, provides great convenience and flexibility for programmers</a:t>
            </a:r>
            <a:endParaRPr lang="en-US" sz="2800" dirty="0"/>
          </a:p>
        </p:txBody>
      </p:sp>
    </p:spTree>
    <p:extLst>
      <p:ext uri="{BB962C8B-B14F-4D97-AF65-F5344CB8AC3E}">
        <p14:creationId xmlns:p14="http://schemas.microsoft.com/office/powerpoint/2010/main" val="332075629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ISR Vector </a:t>
            </a:r>
            <a:r>
              <a:rPr lang="en-US" dirty="0"/>
              <a:t>Table</a:t>
            </a:r>
          </a:p>
        </p:txBody>
      </p:sp>
      <p:sp>
        <p:nvSpPr>
          <p:cNvPr id="3" name="Content Placeholder 2"/>
          <p:cNvSpPr>
            <a:spLocks noGrp="1"/>
          </p:cNvSpPr>
          <p:nvPr>
            <p:ph sz="quarter" idx="1"/>
          </p:nvPr>
        </p:nvSpPr>
        <p:spPr>
          <a:xfrm>
            <a:off x="76200" y="1219200"/>
            <a:ext cx="2971800" cy="4937760"/>
          </a:xfrm>
        </p:spPr>
        <p:txBody>
          <a:bodyPr>
            <a:normAutofit/>
          </a:bodyPr>
          <a:lstStyle/>
          <a:p>
            <a:r>
              <a:rPr lang="en-US" sz="1800" dirty="0"/>
              <a:t>Start address for each </a:t>
            </a:r>
            <a:r>
              <a:rPr lang="en-US" sz="1800" dirty="0" smtClean="0"/>
              <a:t>ISR for </a:t>
            </a:r>
            <a:r>
              <a:rPr lang="en-US" sz="1800" dirty="0"/>
              <a:t>each </a:t>
            </a:r>
            <a:r>
              <a:rPr lang="en-US" sz="1800" dirty="0" smtClean="0"/>
              <a:t>exception/interrupt </a:t>
            </a:r>
            <a:r>
              <a:rPr lang="en-US" sz="1800" dirty="0"/>
              <a:t>type is </a:t>
            </a:r>
            <a:r>
              <a:rPr lang="en-US" sz="1800" dirty="0" smtClean="0"/>
              <a:t>defined </a:t>
            </a:r>
            <a:r>
              <a:rPr lang="en-US" sz="1800" dirty="0"/>
              <a:t>in the </a:t>
            </a:r>
            <a:r>
              <a:rPr lang="en-US" sz="1800" dirty="0" smtClean="0"/>
              <a:t>ISR Vector Table. </a:t>
            </a:r>
            <a:endParaRPr lang="en-US" sz="1800" dirty="0"/>
          </a:p>
          <a:p>
            <a:r>
              <a:rPr lang="en-US" sz="1800" dirty="0" smtClean="0"/>
              <a:t>Upon each exception/interrupt, processor jumps to the </a:t>
            </a:r>
            <a:r>
              <a:rPr lang="en-US" sz="1800" dirty="0"/>
              <a:t>corresponding ISR </a:t>
            </a:r>
            <a:r>
              <a:rPr lang="en-US" sz="1800" dirty="0" smtClean="0"/>
              <a:t>by loading </a:t>
            </a:r>
            <a:r>
              <a:rPr lang="en-US" sz="1800" dirty="0"/>
              <a:t>PC with </a:t>
            </a:r>
            <a:r>
              <a:rPr lang="en-US" sz="1800" dirty="0" smtClean="0"/>
              <a:t>its instruction address stored in the table.</a:t>
            </a:r>
            <a:endParaRPr lang="en-US" sz="1800" dirty="0"/>
          </a:p>
        </p:txBody>
      </p:sp>
      <p:graphicFrame>
        <p:nvGraphicFramePr>
          <p:cNvPr id="5" name="Table 4"/>
          <p:cNvGraphicFramePr>
            <a:graphicFrameLocks noGrp="1"/>
          </p:cNvGraphicFramePr>
          <p:nvPr>
            <p:extLst>
              <p:ext uri="{D42A27DB-BD31-4B8C-83A1-F6EECF244321}">
                <p14:modId xmlns:p14="http://schemas.microsoft.com/office/powerpoint/2010/main" val="391839336"/>
              </p:ext>
            </p:extLst>
          </p:nvPr>
        </p:nvGraphicFramePr>
        <p:xfrm>
          <a:off x="3124200" y="1371600"/>
          <a:ext cx="5638799" cy="4814805"/>
        </p:xfrm>
        <a:graphic>
          <a:graphicData uri="http://schemas.openxmlformats.org/drawingml/2006/table">
            <a:tbl>
              <a:tblPr firstRow="1" firstCol="1" lastRow="1" lastCol="1" bandRow="1" bandCol="1">
                <a:tableStyleId>{69012ECD-51FC-41F1-AA8D-1B2483CD663E}</a:tableStyleId>
              </a:tblPr>
              <a:tblGrid>
                <a:gridCol w="1032456">
                  <a:extLst>
                    <a:ext uri="{9D8B030D-6E8A-4147-A177-3AD203B41FA5}">
                      <a16:colId xmlns:a16="http://schemas.microsoft.com/office/drawing/2014/main" val="20000"/>
                    </a:ext>
                  </a:extLst>
                </a:gridCol>
                <a:gridCol w="555938">
                  <a:extLst>
                    <a:ext uri="{9D8B030D-6E8A-4147-A177-3AD203B41FA5}">
                      <a16:colId xmlns:a16="http://schemas.microsoft.com/office/drawing/2014/main" val="20001"/>
                    </a:ext>
                  </a:extLst>
                </a:gridCol>
                <a:gridCol w="714777">
                  <a:extLst>
                    <a:ext uri="{9D8B030D-6E8A-4147-A177-3AD203B41FA5}">
                      <a16:colId xmlns:a16="http://schemas.microsoft.com/office/drawing/2014/main" val="20002"/>
                    </a:ext>
                  </a:extLst>
                </a:gridCol>
                <a:gridCol w="1202029">
                  <a:extLst>
                    <a:ext uri="{9D8B030D-6E8A-4147-A177-3AD203B41FA5}">
                      <a16:colId xmlns:a16="http://schemas.microsoft.com/office/drawing/2014/main" val="20003"/>
                    </a:ext>
                  </a:extLst>
                </a:gridCol>
                <a:gridCol w="2133599">
                  <a:extLst>
                    <a:ext uri="{9D8B030D-6E8A-4147-A177-3AD203B41FA5}">
                      <a16:colId xmlns:a16="http://schemas.microsoft.com/office/drawing/2014/main" val="20004"/>
                    </a:ext>
                  </a:extLst>
                </a:gridCol>
              </a:tblGrid>
              <a:tr h="319419">
                <a:tc>
                  <a:txBody>
                    <a:bodyPr/>
                    <a:lstStyle/>
                    <a:p>
                      <a:pPr marL="0" marR="0" algn="ctr">
                        <a:lnSpc>
                          <a:spcPts val="950"/>
                        </a:lnSpc>
                        <a:spcBef>
                          <a:spcPts val="30"/>
                        </a:spcBef>
                        <a:spcAft>
                          <a:spcPts val="0"/>
                        </a:spcAft>
                      </a:pPr>
                      <a:r>
                        <a:rPr lang="en-US" sz="1000" dirty="0">
                          <a:effectLst/>
                        </a:rPr>
                        <a:t> A</a:t>
                      </a:r>
                      <a:r>
                        <a:rPr lang="en-US" sz="1000" spc="-10" dirty="0">
                          <a:effectLst/>
                        </a:rPr>
                        <a:t>d</a:t>
                      </a:r>
                      <a:r>
                        <a:rPr lang="en-US" sz="1000" dirty="0">
                          <a:effectLst/>
                        </a:rPr>
                        <a:t>dress</a:t>
                      </a:r>
                      <a:endParaRPr lang="en-US" sz="1200" b="0" dirty="0">
                        <a:effectLst/>
                        <a:latin typeface="Calibri"/>
                        <a:ea typeface="Calibri"/>
                        <a:cs typeface="Times New Roman"/>
                      </a:endParaRPr>
                    </a:p>
                  </a:txBody>
                  <a:tcPr marL="0" marR="0" marT="0" marB="0" anchor="ctr"/>
                </a:tc>
                <a:tc>
                  <a:txBody>
                    <a:bodyPr/>
                    <a:lstStyle/>
                    <a:p>
                      <a:pPr marL="0" marR="0">
                        <a:lnSpc>
                          <a:spcPts val="950"/>
                        </a:lnSpc>
                        <a:spcBef>
                          <a:spcPts val="30"/>
                        </a:spcBef>
                        <a:spcAft>
                          <a:spcPts val="0"/>
                        </a:spcAft>
                      </a:pPr>
                      <a:r>
                        <a:rPr lang="en-US" sz="1000" dirty="0">
                          <a:effectLst/>
                        </a:rPr>
                        <a:t> Priority</a:t>
                      </a:r>
                      <a:endParaRPr lang="en-US" sz="1200" b="0" dirty="0">
                        <a:effectLst/>
                        <a:latin typeface="Calibri"/>
                        <a:ea typeface="Calibri"/>
                        <a:cs typeface="Times New Roman"/>
                      </a:endParaRPr>
                    </a:p>
                  </a:txBody>
                  <a:tcPr marL="0" marR="0" marT="0" marB="0" anchor="ctr"/>
                </a:tc>
                <a:tc>
                  <a:txBody>
                    <a:bodyPr/>
                    <a:lstStyle/>
                    <a:p>
                      <a:pPr marL="90170" marR="55245" indent="-3175">
                        <a:lnSpc>
                          <a:spcPct val="105000"/>
                        </a:lnSpc>
                        <a:spcBef>
                          <a:spcPts val="425"/>
                        </a:spcBef>
                        <a:spcAft>
                          <a:spcPts val="0"/>
                        </a:spcAft>
                      </a:pPr>
                      <a:r>
                        <a:rPr lang="en-US" sz="1000" spc="-60">
                          <a:effectLst/>
                        </a:rPr>
                        <a:t>T</a:t>
                      </a:r>
                      <a:r>
                        <a:rPr lang="en-US" sz="1000">
                          <a:effectLst/>
                        </a:rPr>
                        <a:t>ype </a:t>
                      </a:r>
                      <a:r>
                        <a:rPr lang="en-US" sz="1000" spc="-5">
                          <a:effectLst/>
                        </a:rPr>
                        <a:t>o</a:t>
                      </a:r>
                      <a:r>
                        <a:rPr lang="en-US" sz="1000">
                          <a:effectLst/>
                        </a:rPr>
                        <a:t>f pri</a:t>
                      </a:r>
                      <a:r>
                        <a:rPr lang="en-US" sz="1000" spc="-5">
                          <a:effectLst/>
                        </a:rPr>
                        <a:t>o</a:t>
                      </a:r>
                      <a:r>
                        <a:rPr lang="en-US" sz="1000">
                          <a:effectLst/>
                        </a:rPr>
                        <a:t>r</a:t>
                      </a:r>
                      <a:r>
                        <a:rPr lang="en-US" sz="1000" spc="-5">
                          <a:effectLst/>
                        </a:rPr>
                        <a:t>i</a:t>
                      </a:r>
                      <a:r>
                        <a:rPr lang="en-US" sz="1000">
                          <a:effectLst/>
                        </a:rPr>
                        <a:t>ty</a:t>
                      </a:r>
                      <a:endParaRPr lang="en-US" sz="1200" b="0">
                        <a:effectLst/>
                        <a:latin typeface="Calibri"/>
                        <a:ea typeface="Calibri"/>
                        <a:cs typeface="Times New Roman"/>
                      </a:endParaRPr>
                    </a:p>
                  </a:txBody>
                  <a:tcPr marL="0" marR="0" marT="0" marB="0" anchor="ctr"/>
                </a:tc>
                <a:tc>
                  <a:txBody>
                    <a:bodyPr/>
                    <a:lstStyle/>
                    <a:p>
                      <a:pPr marL="0" marR="0" algn="ctr">
                        <a:lnSpc>
                          <a:spcPts val="950"/>
                        </a:lnSpc>
                        <a:spcBef>
                          <a:spcPts val="30"/>
                        </a:spcBef>
                        <a:spcAft>
                          <a:spcPts val="0"/>
                        </a:spcAft>
                      </a:pPr>
                      <a:r>
                        <a:rPr lang="en-US" sz="1000" dirty="0">
                          <a:effectLst/>
                        </a:rPr>
                        <a:t> Ac</a:t>
                      </a:r>
                      <a:r>
                        <a:rPr lang="en-US" sz="1000" spc="-20" dirty="0">
                          <a:effectLst/>
                        </a:rPr>
                        <a:t>r</a:t>
                      </a:r>
                      <a:r>
                        <a:rPr lang="en-US" sz="1000" dirty="0">
                          <a:effectLst/>
                        </a:rPr>
                        <a:t>o</a:t>
                      </a:r>
                      <a:r>
                        <a:rPr lang="en-US" sz="1000" spc="-20" dirty="0">
                          <a:effectLst/>
                        </a:rPr>
                        <a:t>n</a:t>
                      </a:r>
                      <a:r>
                        <a:rPr lang="en-US" sz="1000" spc="5" dirty="0">
                          <a:effectLst/>
                        </a:rPr>
                        <a:t>y</a:t>
                      </a:r>
                      <a:r>
                        <a:rPr lang="en-US" sz="1000" dirty="0">
                          <a:effectLst/>
                        </a:rPr>
                        <a:t>m</a:t>
                      </a:r>
                      <a:endParaRPr lang="en-US" sz="1200" b="0" dirty="0">
                        <a:effectLst/>
                        <a:latin typeface="Calibri"/>
                        <a:ea typeface="Calibri"/>
                        <a:cs typeface="Times New Roman"/>
                      </a:endParaRPr>
                    </a:p>
                  </a:txBody>
                  <a:tcPr marL="0" marR="0" marT="0" marB="0" anchor="ctr"/>
                </a:tc>
                <a:tc>
                  <a:txBody>
                    <a:bodyPr/>
                    <a:lstStyle/>
                    <a:p>
                      <a:pPr marL="0" marR="0" algn="ctr">
                        <a:lnSpc>
                          <a:spcPts val="950"/>
                        </a:lnSpc>
                        <a:spcBef>
                          <a:spcPts val="30"/>
                        </a:spcBef>
                        <a:spcAft>
                          <a:spcPts val="0"/>
                        </a:spcAft>
                      </a:pPr>
                      <a:r>
                        <a:rPr lang="en-US" sz="1000" dirty="0">
                          <a:effectLst/>
                        </a:rPr>
                        <a:t> D</a:t>
                      </a:r>
                      <a:r>
                        <a:rPr lang="en-US" sz="1000" spc="5" dirty="0">
                          <a:effectLst/>
                        </a:rPr>
                        <a:t>e</a:t>
                      </a:r>
                      <a:r>
                        <a:rPr lang="en-US" sz="1000" dirty="0">
                          <a:effectLst/>
                        </a:rPr>
                        <a:t>sc</a:t>
                      </a:r>
                      <a:r>
                        <a:rPr lang="en-US" sz="1000" spc="5" dirty="0">
                          <a:effectLst/>
                        </a:rPr>
                        <a:t>r</a:t>
                      </a:r>
                      <a:r>
                        <a:rPr lang="en-US" sz="1000" dirty="0">
                          <a:effectLst/>
                        </a:rPr>
                        <a:t>iption</a:t>
                      </a:r>
                      <a:endParaRPr lang="en-US" sz="1200" b="0" dirty="0">
                        <a:effectLst/>
                        <a:latin typeface="Calibri"/>
                        <a:ea typeface="Calibri"/>
                        <a:cs typeface="Times New Roman"/>
                      </a:endParaRPr>
                    </a:p>
                  </a:txBody>
                  <a:tcPr marL="0" marR="0" marT="0" marB="0" anchor="ctr"/>
                </a:tc>
                <a:extLst>
                  <a:ext uri="{0D108BD9-81ED-4DB2-BD59-A6C34878D82A}">
                    <a16:rowId xmlns:a16="http://schemas.microsoft.com/office/drawing/2014/main" val="10000"/>
                  </a:ext>
                </a:extLst>
              </a:tr>
              <a:tr h="225590">
                <a:tc>
                  <a:txBody>
                    <a:bodyPr/>
                    <a:lstStyle/>
                    <a:p>
                      <a:pPr marL="154305" marR="0">
                        <a:lnSpc>
                          <a:spcPct val="115000"/>
                        </a:lnSpc>
                        <a:spcBef>
                          <a:spcPts val="170"/>
                        </a:spcBef>
                        <a:spcAft>
                          <a:spcPts val="0"/>
                        </a:spcAft>
                      </a:pPr>
                      <a:r>
                        <a:rPr lang="en-US" sz="1100" b="1" dirty="0">
                          <a:effectLst/>
                          <a:latin typeface="Consolas" panose="020B0609020204030204" pitchFamily="49" charset="0"/>
                          <a:cs typeface="Consolas" panose="020B0609020204030204" pitchFamily="49" charset="0"/>
                        </a:rPr>
                        <a:t>0x0</a:t>
                      </a:r>
                      <a:r>
                        <a:rPr lang="en-US" sz="1100" b="1" spc="5" dirty="0">
                          <a:effectLst/>
                          <a:latin typeface="Consolas" panose="020B0609020204030204" pitchFamily="49" charset="0"/>
                          <a:cs typeface="Consolas" panose="020B0609020204030204" pitchFamily="49" charset="0"/>
                        </a:rPr>
                        <a:t>0</a:t>
                      </a:r>
                      <a:r>
                        <a:rPr lang="en-US" sz="1100" b="1" dirty="0">
                          <a:effectLst/>
                          <a:latin typeface="Consolas" panose="020B0609020204030204" pitchFamily="49" charset="0"/>
                          <a:cs typeface="Consolas" panose="020B0609020204030204" pitchFamily="49" charset="0"/>
                        </a:rPr>
                        <a:t>00</a:t>
                      </a:r>
                      <a:r>
                        <a:rPr lang="en-US" sz="1100" b="1" spc="5" dirty="0">
                          <a:effectLst/>
                          <a:latin typeface="Consolas" panose="020B0609020204030204" pitchFamily="49" charset="0"/>
                          <a:cs typeface="Consolas" panose="020B0609020204030204" pitchFamily="49" charset="0"/>
                        </a:rPr>
                        <a:t>_</a:t>
                      </a:r>
                      <a:r>
                        <a:rPr lang="en-US" sz="1100" b="1" dirty="0">
                          <a:effectLst/>
                          <a:latin typeface="Consolas" panose="020B0609020204030204" pitchFamily="49" charset="0"/>
                          <a:cs typeface="Consolas" panose="020B0609020204030204" pitchFamily="49" charset="0"/>
                        </a:rPr>
                        <a:t>0000</a:t>
                      </a:r>
                      <a:endParaRPr lang="en-US" sz="1600" b="1" dirty="0">
                        <a:effectLst/>
                        <a:latin typeface="Consolas" panose="020B0609020204030204" pitchFamily="49" charset="0"/>
                        <a:ea typeface="Calibri"/>
                        <a:cs typeface="Consolas" panose="020B0609020204030204" pitchFamily="49" charset="0"/>
                      </a:endParaRPr>
                    </a:p>
                  </a:txBody>
                  <a:tcPr marL="0" marR="0" marT="0" marB="0" anchor="ctr"/>
                </a:tc>
                <a:tc>
                  <a:txBody>
                    <a:bodyPr/>
                    <a:lstStyle/>
                    <a:p>
                      <a:pPr marL="222885" marR="209550" algn="ctr">
                        <a:lnSpc>
                          <a:spcPct val="115000"/>
                        </a:lnSpc>
                        <a:spcBef>
                          <a:spcPts val="170"/>
                        </a:spcBef>
                        <a:spcAft>
                          <a:spcPts val="0"/>
                        </a:spcAft>
                      </a:pPr>
                      <a:r>
                        <a:rPr lang="en-US" sz="900" dirty="0">
                          <a:effectLst/>
                        </a:rPr>
                        <a:t>-</a:t>
                      </a:r>
                      <a:endParaRPr lang="en-US" sz="900" b="0" dirty="0">
                        <a:effectLst/>
                        <a:latin typeface="Calibri"/>
                        <a:ea typeface="Calibri"/>
                        <a:cs typeface="Times New Roman"/>
                      </a:endParaRPr>
                    </a:p>
                  </a:txBody>
                  <a:tcPr marL="0" marR="0" marT="0" marB="0" anchor="ctr"/>
                </a:tc>
                <a:tc>
                  <a:txBody>
                    <a:bodyPr/>
                    <a:lstStyle/>
                    <a:p>
                      <a:pPr marL="246380" marR="233680" algn="ctr">
                        <a:lnSpc>
                          <a:spcPct val="115000"/>
                        </a:lnSpc>
                        <a:spcBef>
                          <a:spcPts val="170"/>
                        </a:spcBef>
                        <a:spcAft>
                          <a:spcPts val="0"/>
                        </a:spcAft>
                      </a:pPr>
                      <a:r>
                        <a:rPr lang="en-US" sz="1000" dirty="0">
                          <a:effectLst/>
                        </a:rPr>
                        <a:t>-</a:t>
                      </a:r>
                      <a:endParaRPr lang="en-US" sz="1000" b="0" dirty="0">
                        <a:effectLst/>
                        <a:latin typeface="Calibri"/>
                        <a:ea typeface="Calibri"/>
                        <a:cs typeface="Times New Roman"/>
                      </a:endParaRPr>
                    </a:p>
                  </a:txBody>
                  <a:tcPr marL="0" marR="0" marT="0" marB="0" anchor="ctr"/>
                </a:tc>
                <a:tc>
                  <a:txBody>
                    <a:bodyPr/>
                    <a:lstStyle/>
                    <a:p>
                      <a:pPr marL="34290" marR="0">
                        <a:lnSpc>
                          <a:spcPct val="115000"/>
                        </a:lnSpc>
                        <a:spcBef>
                          <a:spcPts val="170"/>
                        </a:spcBef>
                        <a:spcAft>
                          <a:spcPts val="0"/>
                        </a:spcAft>
                      </a:pPr>
                      <a:r>
                        <a:rPr lang="en-US" sz="1000">
                          <a:effectLst/>
                        </a:rPr>
                        <a:t>-</a:t>
                      </a:r>
                      <a:endParaRPr lang="en-US" sz="1000" b="0">
                        <a:effectLst/>
                        <a:latin typeface="Calibri"/>
                        <a:ea typeface="Calibri"/>
                        <a:cs typeface="Times New Roman"/>
                      </a:endParaRPr>
                    </a:p>
                  </a:txBody>
                  <a:tcPr marL="0" marR="0" marT="0" marB="0" anchor="ctr"/>
                </a:tc>
                <a:tc>
                  <a:txBody>
                    <a:bodyPr/>
                    <a:lstStyle/>
                    <a:p>
                      <a:pPr marL="34290" marR="0">
                        <a:lnSpc>
                          <a:spcPct val="115000"/>
                        </a:lnSpc>
                        <a:spcBef>
                          <a:spcPts val="170"/>
                        </a:spcBef>
                        <a:spcAft>
                          <a:spcPts val="0"/>
                        </a:spcAft>
                      </a:pPr>
                      <a:r>
                        <a:rPr lang="en-US" sz="1000" b="0" dirty="0">
                          <a:effectLst/>
                        </a:rPr>
                        <a:t>Stack Pointer</a:t>
                      </a:r>
                      <a:endParaRPr lang="en-US" sz="1000" b="0" dirty="0">
                        <a:effectLst/>
                        <a:latin typeface="Calibri"/>
                        <a:ea typeface="Calibri"/>
                        <a:cs typeface="Times New Roman"/>
                      </a:endParaRPr>
                    </a:p>
                  </a:txBody>
                  <a:tcPr marL="45720" marR="0" marT="0" marB="0" anchor="ctr"/>
                </a:tc>
                <a:extLst>
                  <a:ext uri="{0D108BD9-81ED-4DB2-BD59-A6C34878D82A}">
                    <a16:rowId xmlns:a16="http://schemas.microsoft.com/office/drawing/2014/main" val="10001"/>
                  </a:ext>
                </a:extLst>
              </a:tr>
              <a:tr h="226255">
                <a:tc>
                  <a:txBody>
                    <a:bodyPr/>
                    <a:lstStyle/>
                    <a:p>
                      <a:pPr marL="154305" marR="0">
                        <a:lnSpc>
                          <a:spcPct val="115000"/>
                        </a:lnSpc>
                        <a:spcBef>
                          <a:spcPts val="225"/>
                        </a:spcBef>
                        <a:spcAft>
                          <a:spcPts val="0"/>
                        </a:spcAft>
                      </a:pPr>
                      <a:r>
                        <a:rPr lang="en-US" sz="1100" b="1" dirty="0" err="1">
                          <a:solidFill>
                            <a:srgbClr val="FF0000"/>
                          </a:solidFill>
                          <a:effectLst/>
                          <a:latin typeface="Consolas" panose="020B0609020204030204" pitchFamily="49" charset="0"/>
                          <a:cs typeface="Consolas" panose="020B0609020204030204" pitchFamily="49" charset="0"/>
                        </a:rPr>
                        <a:t>0x0</a:t>
                      </a:r>
                      <a:r>
                        <a:rPr lang="en-US" sz="1100" b="1" spc="5" dirty="0" err="1">
                          <a:solidFill>
                            <a:srgbClr val="FF0000"/>
                          </a:solidFill>
                          <a:effectLst/>
                          <a:latin typeface="Consolas" panose="020B0609020204030204" pitchFamily="49" charset="0"/>
                          <a:cs typeface="Consolas" panose="020B0609020204030204" pitchFamily="49" charset="0"/>
                        </a:rPr>
                        <a:t>0</a:t>
                      </a:r>
                      <a:r>
                        <a:rPr lang="en-US" sz="1100" b="1" dirty="0" err="1">
                          <a:solidFill>
                            <a:srgbClr val="FF0000"/>
                          </a:solidFill>
                          <a:effectLst/>
                          <a:latin typeface="Consolas" panose="020B0609020204030204" pitchFamily="49" charset="0"/>
                          <a:cs typeface="Consolas" panose="020B0609020204030204" pitchFamily="49" charset="0"/>
                        </a:rPr>
                        <a:t>00</a:t>
                      </a:r>
                      <a:r>
                        <a:rPr lang="en-US" sz="1100" b="1" spc="5" dirty="0" err="1">
                          <a:solidFill>
                            <a:srgbClr val="FF0000"/>
                          </a:solidFill>
                          <a:effectLst/>
                          <a:latin typeface="Consolas" panose="020B0609020204030204" pitchFamily="49" charset="0"/>
                          <a:cs typeface="Consolas" panose="020B0609020204030204" pitchFamily="49" charset="0"/>
                        </a:rPr>
                        <a:t>_</a:t>
                      </a:r>
                      <a:r>
                        <a:rPr lang="en-US" sz="1100" b="1" dirty="0" err="1">
                          <a:solidFill>
                            <a:srgbClr val="FF0000"/>
                          </a:solidFill>
                          <a:effectLst/>
                          <a:latin typeface="Consolas" panose="020B0609020204030204" pitchFamily="49" charset="0"/>
                          <a:cs typeface="Consolas" panose="020B0609020204030204" pitchFamily="49" charset="0"/>
                        </a:rPr>
                        <a:t>0004</a:t>
                      </a:r>
                      <a:endParaRPr lang="en-US" sz="1600" b="1" dirty="0">
                        <a:solidFill>
                          <a:srgbClr val="FF0000"/>
                        </a:solidFill>
                        <a:effectLst/>
                        <a:latin typeface="Consolas" panose="020B0609020204030204" pitchFamily="49" charset="0"/>
                        <a:ea typeface="Calibri"/>
                        <a:cs typeface="Consolas" panose="020B0609020204030204" pitchFamily="49" charset="0"/>
                      </a:endParaRPr>
                    </a:p>
                  </a:txBody>
                  <a:tcPr marL="0" marR="0" marT="0" marB="0" anchor="ctr"/>
                </a:tc>
                <a:tc>
                  <a:txBody>
                    <a:bodyPr/>
                    <a:lstStyle/>
                    <a:p>
                      <a:pPr marL="190500" marR="177800" algn="ctr">
                        <a:lnSpc>
                          <a:spcPct val="115000"/>
                        </a:lnSpc>
                        <a:spcBef>
                          <a:spcPts val="225"/>
                        </a:spcBef>
                        <a:spcAft>
                          <a:spcPts val="0"/>
                        </a:spcAft>
                      </a:pPr>
                      <a:r>
                        <a:rPr lang="en-US" sz="900" dirty="0">
                          <a:solidFill>
                            <a:srgbClr val="FF0000"/>
                          </a:solidFill>
                          <a:effectLst/>
                        </a:rPr>
                        <a:t>-3</a:t>
                      </a:r>
                      <a:endParaRPr lang="en-US" sz="900" b="0" dirty="0">
                        <a:solidFill>
                          <a:srgbClr val="FF0000"/>
                        </a:solidFill>
                        <a:effectLst/>
                        <a:latin typeface="Calibri"/>
                        <a:ea typeface="Calibri"/>
                        <a:cs typeface="Times New Roman"/>
                      </a:endParaRPr>
                    </a:p>
                  </a:txBody>
                  <a:tcPr marL="0" marR="0" marT="0" marB="0" anchor="ctr"/>
                </a:tc>
                <a:tc>
                  <a:txBody>
                    <a:bodyPr/>
                    <a:lstStyle/>
                    <a:p>
                      <a:pPr marL="167640" marR="0" algn="ctr">
                        <a:lnSpc>
                          <a:spcPct val="115000"/>
                        </a:lnSpc>
                        <a:spcBef>
                          <a:spcPts val="225"/>
                        </a:spcBef>
                        <a:spcAft>
                          <a:spcPts val="0"/>
                        </a:spcAft>
                      </a:pPr>
                      <a:r>
                        <a:rPr lang="en-US" sz="1000" spc="-5" dirty="0">
                          <a:solidFill>
                            <a:srgbClr val="FF0000"/>
                          </a:solidFill>
                          <a:effectLst/>
                        </a:rPr>
                        <a:t>fi</a:t>
                      </a:r>
                      <a:r>
                        <a:rPr lang="en-US" sz="1000" spc="-25" dirty="0">
                          <a:solidFill>
                            <a:srgbClr val="FF0000"/>
                          </a:solidFill>
                          <a:effectLst/>
                        </a:rPr>
                        <a:t>x</a:t>
                      </a:r>
                      <a:r>
                        <a:rPr lang="en-US" sz="1000" dirty="0">
                          <a:solidFill>
                            <a:srgbClr val="FF0000"/>
                          </a:solidFill>
                          <a:effectLst/>
                        </a:rPr>
                        <a:t>ed</a:t>
                      </a:r>
                      <a:endParaRPr lang="en-US" sz="1000" b="0" dirty="0">
                        <a:solidFill>
                          <a:srgbClr val="FF0000"/>
                        </a:solidFill>
                        <a:effectLst/>
                        <a:latin typeface="Calibri"/>
                        <a:ea typeface="Calibri"/>
                        <a:cs typeface="Times New Roman"/>
                      </a:endParaRPr>
                    </a:p>
                  </a:txBody>
                  <a:tcPr marL="0" marR="0" marT="0" marB="0" anchor="ctr"/>
                </a:tc>
                <a:tc>
                  <a:txBody>
                    <a:bodyPr/>
                    <a:lstStyle/>
                    <a:p>
                      <a:pPr marL="34290" marR="0">
                        <a:lnSpc>
                          <a:spcPct val="115000"/>
                        </a:lnSpc>
                        <a:spcBef>
                          <a:spcPts val="225"/>
                        </a:spcBef>
                        <a:spcAft>
                          <a:spcPts val="0"/>
                        </a:spcAft>
                      </a:pPr>
                      <a:r>
                        <a:rPr lang="en-US" sz="1000">
                          <a:solidFill>
                            <a:srgbClr val="FF0000"/>
                          </a:solidFill>
                          <a:effectLst/>
                        </a:rPr>
                        <a:t>Reset</a:t>
                      </a:r>
                      <a:endParaRPr lang="en-US" sz="1000" b="0">
                        <a:solidFill>
                          <a:srgbClr val="FF0000"/>
                        </a:solidFill>
                        <a:effectLst/>
                        <a:latin typeface="Calibri"/>
                        <a:ea typeface="Calibri"/>
                        <a:cs typeface="Times New Roman"/>
                      </a:endParaRPr>
                    </a:p>
                  </a:txBody>
                  <a:tcPr marL="0" marR="0" marT="0" marB="0" anchor="ctr"/>
                </a:tc>
                <a:tc>
                  <a:txBody>
                    <a:bodyPr/>
                    <a:lstStyle/>
                    <a:p>
                      <a:pPr marL="34290" marR="0">
                        <a:lnSpc>
                          <a:spcPct val="115000"/>
                        </a:lnSpc>
                        <a:spcBef>
                          <a:spcPts val="225"/>
                        </a:spcBef>
                        <a:spcAft>
                          <a:spcPts val="0"/>
                        </a:spcAft>
                      </a:pPr>
                      <a:r>
                        <a:rPr lang="en-US" sz="1000" b="0" dirty="0">
                          <a:solidFill>
                            <a:srgbClr val="FF0000"/>
                          </a:solidFill>
                          <a:effectLst/>
                        </a:rPr>
                        <a:t>Reset Vector </a:t>
                      </a:r>
                      <a:endParaRPr lang="en-US" sz="1000" b="0" dirty="0">
                        <a:solidFill>
                          <a:srgbClr val="FF0000"/>
                        </a:solidFill>
                        <a:effectLst/>
                        <a:latin typeface="Calibri"/>
                        <a:ea typeface="Calibri"/>
                        <a:cs typeface="Times New Roman"/>
                      </a:endParaRPr>
                    </a:p>
                  </a:txBody>
                  <a:tcPr marL="45720" marR="0" marT="0" marB="0" anchor="ctr"/>
                </a:tc>
                <a:extLst>
                  <a:ext uri="{0D108BD9-81ED-4DB2-BD59-A6C34878D82A}">
                    <a16:rowId xmlns:a16="http://schemas.microsoft.com/office/drawing/2014/main" val="10002"/>
                  </a:ext>
                </a:extLst>
              </a:tr>
              <a:tr h="519056">
                <a:tc>
                  <a:txBody>
                    <a:bodyPr/>
                    <a:lstStyle/>
                    <a:p>
                      <a:pPr marL="0" marR="0">
                        <a:lnSpc>
                          <a:spcPts val="1300"/>
                        </a:lnSpc>
                        <a:spcBef>
                          <a:spcPts val="30"/>
                        </a:spcBef>
                        <a:spcAft>
                          <a:spcPts val="0"/>
                        </a:spcAft>
                      </a:pPr>
                      <a:r>
                        <a:rPr lang="en-US" sz="1800" b="1" dirty="0">
                          <a:effectLst/>
                          <a:latin typeface="Consolas" panose="020B0609020204030204" pitchFamily="49" charset="0"/>
                          <a:cs typeface="Consolas" panose="020B0609020204030204" pitchFamily="49" charset="0"/>
                        </a:rPr>
                        <a:t> </a:t>
                      </a:r>
                      <a:endParaRPr lang="en-US" sz="1600" b="1" dirty="0">
                        <a:effectLst/>
                        <a:latin typeface="Consolas" panose="020B0609020204030204" pitchFamily="49" charset="0"/>
                        <a:cs typeface="Consolas" panose="020B0609020204030204" pitchFamily="49" charset="0"/>
                      </a:endParaRPr>
                    </a:p>
                    <a:p>
                      <a:pPr marL="154305" marR="0">
                        <a:lnSpc>
                          <a:spcPct val="115000"/>
                        </a:lnSpc>
                        <a:spcBef>
                          <a:spcPts val="0"/>
                        </a:spcBef>
                        <a:spcAft>
                          <a:spcPts val="0"/>
                        </a:spcAft>
                      </a:pPr>
                      <a:r>
                        <a:rPr lang="en-US" sz="1100" b="1" dirty="0">
                          <a:effectLst/>
                          <a:latin typeface="Consolas" panose="020B0609020204030204" pitchFamily="49" charset="0"/>
                          <a:cs typeface="Consolas" panose="020B0609020204030204" pitchFamily="49" charset="0"/>
                        </a:rPr>
                        <a:t>0x0</a:t>
                      </a:r>
                      <a:r>
                        <a:rPr lang="en-US" sz="1100" b="1" spc="5" dirty="0">
                          <a:effectLst/>
                          <a:latin typeface="Consolas" panose="020B0609020204030204" pitchFamily="49" charset="0"/>
                          <a:cs typeface="Consolas" panose="020B0609020204030204" pitchFamily="49" charset="0"/>
                        </a:rPr>
                        <a:t>0</a:t>
                      </a:r>
                      <a:r>
                        <a:rPr lang="en-US" sz="1100" b="1" dirty="0">
                          <a:effectLst/>
                          <a:latin typeface="Consolas" panose="020B0609020204030204" pitchFamily="49" charset="0"/>
                          <a:cs typeface="Consolas" panose="020B0609020204030204" pitchFamily="49" charset="0"/>
                        </a:rPr>
                        <a:t>00</a:t>
                      </a:r>
                      <a:r>
                        <a:rPr lang="en-US" sz="1100" b="1" spc="5" dirty="0">
                          <a:effectLst/>
                          <a:latin typeface="Consolas" panose="020B0609020204030204" pitchFamily="49" charset="0"/>
                          <a:cs typeface="Consolas" panose="020B0609020204030204" pitchFamily="49" charset="0"/>
                        </a:rPr>
                        <a:t>_</a:t>
                      </a:r>
                      <a:r>
                        <a:rPr lang="en-US" sz="1100" b="1" dirty="0">
                          <a:effectLst/>
                          <a:latin typeface="Consolas" panose="020B0609020204030204" pitchFamily="49" charset="0"/>
                          <a:cs typeface="Consolas" panose="020B0609020204030204" pitchFamily="49" charset="0"/>
                        </a:rPr>
                        <a:t>0008</a:t>
                      </a:r>
                      <a:endParaRPr lang="en-US" sz="1600" b="1" dirty="0">
                        <a:effectLst/>
                        <a:latin typeface="Consolas" panose="020B0609020204030204" pitchFamily="49" charset="0"/>
                        <a:ea typeface="Calibri"/>
                        <a:cs typeface="Consolas" panose="020B0609020204030204" pitchFamily="49" charset="0"/>
                      </a:endParaRPr>
                    </a:p>
                  </a:txBody>
                  <a:tcPr marL="0" marR="0" marT="0" marB="0" anchor="ctr"/>
                </a:tc>
                <a:tc>
                  <a:txBody>
                    <a:bodyPr/>
                    <a:lstStyle/>
                    <a:p>
                      <a:pPr marL="0" marR="0" algn="ctr">
                        <a:lnSpc>
                          <a:spcPts val="1300"/>
                        </a:lnSpc>
                        <a:spcBef>
                          <a:spcPts val="30"/>
                        </a:spcBef>
                        <a:spcAft>
                          <a:spcPts val="0"/>
                        </a:spcAft>
                      </a:pPr>
                      <a:r>
                        <a:rPr lang="en-US" sz="900" dirty="0">
                          <a:effectLst/>
                        </a:rPr>
                        <a:t> </a:t>
                      </a:r>
                    </a:p>
                    <a:p>
                      <a:pPr marL="190500" marR="177800" algn="ctr">
                        <a:lnSpc>
                          <a:spcPct val="115000"/>
                        </a:lnSpc>
                        <a:spcBef>
                          <a:spcPts val="0"/>
                        </a:spcBef>
                        <a:spcAft>
                          <a:spcPts val="0"/>
                        </a:spcAft>
                      </a:pPr>
                      <a:r>
                        <a:rPr lang="en-US" sz="900" dirty="0">
                          <a:effectLst/>
                        </a:rPr>
                        <a:t>-2</a:t>
                      </a:r>
                      <a:endParaRPr lang="en-US" sz="900" b="0" dirty="0">
                        <a:effectLst/>
                        <a:latin typeface="Calibri"/>
                        <a:ea typeface="Calibri"/>
                        <a:cs typeface="Times New Roman"/>
                      </a:endParaRPr>
                    </a:p>
                  </a:txBody>
                  <a:tcPr marL="0" marR="0" marT="0" marB="0" anchor="ctr"/>
                </a:tc>
                <a:tc>
                  <a:txBody>
                    <a:bodyPr/>
                    <a:lstStyle/>
                    <a:p>
                      <a:pPr marL="0" marR="0" algn="ctr">
                        <a:lnSpc>
                          <a:spcPts val="1300"/>
                        </a:lnSpc>
                        <a:spcBef>
                          <a:spcPts val="30"/>
                        </a:spcBef>
                        <a:spcAft>
                          <a:spcPts val="0"/>
                        </a:spcAft>
                      </a:pPr>
                      <a:r>
                        <a:rPr lang="en-US" sz="1000" dirty="0">
                          <a:effectLst/>
                        </a:rPr>
                        <a:t> </a:t>
                      </a:r>
                    </a:p>
                    <a:p>
                      <a:pPr marL="167640" marR="0" algn="ctr">
                        <a:lnSpc>
                          <a:spcPct val="115000"/>
                        </a:lnSpc>
                        <a:spcBef>
                          <a:spcPts val="0"/>
                        </a:spcBef>
                        <a:spcAft>
                          <a:spcPts val="0"/>
                        </a:spcAft>
                      </a:pPr>
                      <a:r>
                        <a:rPr lang="en-US" sz="1000" spc="-5" dirty="0">
                          <a:effectLst/>
                        </a:rPr>
                        <a:t>fi</a:t>
                      </a:r>
                      <a:r>
                        <a:rPr lang="en-US" sz="1000" spc="-25" dirty="0">
                          <a:effectLst/>
                        </a:rPr>
                        <a:t>x</a:t>
                      </a:r>
                      <a:r>
                        <a:rPr lang="en-US" sz="1000" dirty="0">
                          <a:effectLst/>
                        </a:rPr>
                        <a:t>ed</a:t>
                      </a:r>
                      <a:endParaRPr lang="en-US" sz="1000" b="0" dirty="0">
                        <a:effectLst/>
                        <a:latin typeface="Calibri"/>
                        <a:ea typeface="Calibri"/>
                        <a:cs typeface="Times New Roman"/>
                      </a:endParaRPr>
                    </a:p>
                  </a:txBody>
                  <a:tcPr marL="0" marR="0" marT="0" marB="0" anchor="ctr"/>
                </a:tc>
                <a:tc>
                  <a:txBody>
                    <a:bodyPr/>
                    <a:lstStyle/>
                    <a:p>
                      <a:pPr marL="0" marR="0">
                        <a:lnSpc>
                          <a:spcPts val="1300"/>
                        </a:lnSpc>
                        <a:spcBef>
                          <a:spcPts val="30"/>
                        </a:spcBef>
                        <a:spcAft>
                          <a:spcPts val="0"/>
                        </a:spcAft>
                      </a:pPr>
                      <a:r>
                        <a:rPr lang="en-US" sz="1000" dirty="0">
                          <a:effectLst/>
                        </a:rPr>
                        <a:t> </a:t>
                      </a:r>
                    </a:p>
                    <a:p>
                      <a:pPr marL="34290" marR="0">
                        <a:lnSpc>
                          <a:spcPct val="115000"/>
                        </a:lnSpc>
                        <a:spcBef>
                          <a:spcPts val="0"/>
                        </a:spcBef>
                        <a:spcAft>
                          <a:spcPts val="0"/>
                        </a:spcAft>
                      </a:pPr>
                      <a:r>
                        <a:rPr lang="en-US" sz="1000" dirty="0" err="1">
                          <a:effectLst/>
                        </a:rPr>
                        <a:t>NMI_</a:t>
                      </a:r>
                      <a:r>
                        <a:rPr lang="en-US" sz="1000" spc="5" dirty="0" err="1">
                          <a:effectLst/>
                        </a:rPr>
                        <a:t>H</a:t>
                      </a:r>
                      <a:r>
                        <a:rPr lang="en-US" sz="1000" dirty="0" err="1">
                          <a:effectLst/>
                        </a:rPr>
                        <a:t>and</a:t>
                      </a:r>
                      <a:r>
                        <a:rPr lang="en-US" sz="1000" spc="5" dirty="0" err="1">
                          <a:effectLst/>
                        </a:rPr>
                        <a:t>l</a:t>
                      </a:r>
                      <a:r>
                        <a:rPr lang="en-US" sz="1000" dirty="0" err="1">
                          <a:effectLst/>
                        </a:rPr>
                        <a:t>er</a:t>
                      </a:r>
                      <a:endParaRPr lang="en-US" sz="1000" b="0" dirty="0">
                        <a:effectLst/>
                        <a:latin typeface="Calibri"/>
                        <a:ea typeface="Calibri"/>
                        <a:cs typeface="Times New Roman"/>
                      </a:endParaRPr>
                    </a:p>
                  </a:txBody>
                  <a:tcPr marL="0" marR="0" marT="0" marB="0" anchor="ctr"/>
                </a:tc>
                <a:tc>
                  <a:txBody>
                    <a:bodyPr/>
                    <a:lstStyle/>
                    <a:p>
                      <a:pPr marL="34290" marR="135890">
                        <a:lnSpc>
                          <a:spcPct val="105000"/>
                        </a:lnSpc>
                        <a:spcBef>
                          <a:spcPts val="230"/>
                        </a:spcBef>
                        <a:spcAft>
                          <a:spcPts val="0"/>
                        </a:spcAft>
                      </a:pPr>
                      <a:r>
                        <a:rPr lang="en-US" sz="1000" b="0" dirty="0">
                          <a:effectLst/>
                        </a:rPr>
                        <a:t>Non </a:t>
                      </a:r>
                      <a:r>
                        <a:rPr lang="en-US" sz="1000" b="0" dirty="0" err="1">
                          <a:effectLst/>
                        </a:rPr>
                        <a:t>maska</a:t>
                      </a:r>
                      <a:r>
                        <a:rPr lang="en-US" sz="1000" b="0" spc="-15" dirty="0" err="1">
                          <a:effectLst/>
                        </a:rPr>
                        <a:t>b</a:t>
                      </a:r>
                      <a:r>
                        <a:rPr lang="en-US" sz="1000" b="0" dirty="0" err="1">
                          <a:effectLst/>
                        </a:rPr>
                        <a:t>le</a:t>
                      </a:r>
                      <a:r>
                        <a:rPr lang="en-US" sz="1000" b="0" dirty="0">
                          <a:effectLst/>
                        </a:rPr>
                        <a:t> inter</a:t>
                      </a:r>
                      <a:r>
                        <a:rPr lang="en-US" sz="1000" b="0" spc="10" dirty="0">
                          <a:effectLst/>
                        </a:rPr>
                        <a:t>r</a:t>
                      </a:r>
                      <a:r>
                        <a:rPr lang="en-US" sz="1000" b="0" spc="5" dirty="0">
                          <a:effectLst/>
                        </a:rPr>
                        <a:t>u</a:t>
                      </a:r>
                      <a:r>
                        <a:rPr lang="en-US" sz="1000" b="0" dirty="0">
                          <a:effectLst/>
                        </a:rPr>
                        <a:t>pt. T</a:t>
                      </a:r>
                      <a:r>
                        <a:rPr lang="en-US" sz="1000" b="0" spc="5" dirty="0">
                          <a:effectLst/>
                        </a:rPr>
                        <a:t>h</a:t>
                      </a:r>
                      <a:r>
                        <a:rPr lang="en-US" sz="1000" b="0" dirty="0">
                          <a:effectLst/>
                        </a:rPr>
                        <a:t>e RCC Clo</a:t>
                      </a:r>
                      <a:r>
                        <a:rPr lang="en-US" sz="1000" b="0" spc="-20" dirty="0">
                          <a:effectLst/>
                        </a:rPr>
                        <a:t>c</a:t>
                      </a:r>
                      <a:r>
                        <a:rPr lang="en-US" sz="1000" b="0" dirty="0">
                          <a:effectLst/>
                        </a:rPr>
                        <a:t>k Secu</a:t>
                      </a:r>
                      <a:r>
                        <a:rPr lang="en-US" sz="1000" b="0" spc="10" dirty="0">
                          <a:effectLst/>
                        </a:rPr>
                        <a:t>r</a:t>
                      </a:r>
                      <a:r>
                        <a:rPr lang="en-US" sz="1000" b="0" spc="5" dirty="0">
                          <a:effectLst/>
                        </a:rPr>
                        <a:t>i</a:t>
                      </a:r>
                      <a:r>
                        <a:rPr lang="en-US" sz="1000" b="0" dirty="0">
                          <a:effectLst/>
                        </a:rPr>
                        <a:t>ty System</a:t>
                      </a:r>
                      <a:r>
                        <a:rPr lang="en-US" sz="1000" b="0" spc="-5" dirty="0">
                          <a:effectLst/>
                        </a:rPr>
                        <a:t> </a:t>
                      </a:r>
                      <a:r>
                        <a:rPr lang="en-US" sz="1000" b="0" dirty="0">
                          <a:effectLst/>
                        </a:rPr>
                        <a:t>(CSS)</a:t>
                      </a:r>
                      <a:r>
                        <a:rPr lang="en-US" sz="1000" b="0" spc="-5" dirty="0">
                          <a:effectLst/>
                        </a:rPr>
                        <a:t> </a:t>
                      </a:r>
                      <a:r>
                        <a:rPr lang="en-US" sz="1000" b="0" dirty="0">
                          <a:effectLst/>
                        </a:rPr>
                        <a:t>is li</a:t>
                      </a:r>
                      <a:r>
                        <a:rPr lang="en-US" sz="1000" b="0" spc="5" dirty="0">
                          <a:effectLst/>
                        </a:rPr>
                        <a:t>n</a:t>
                      </a:r>
                      <a:r>
                        <a:rPr lang="en-US" sz="1000" b="0" spc="-25" dirty="0">
                          <a:effectLst/>
                        </a:rPr>
                        <a:t>k</a:t>
                      </a:r>
                      <a:r>
                        <a:rPr lang="en-US" sz="1000" b="0" spc="5" dirty="0">
                          <a:effectLst/>
                        </a:rPr>
                        <a:t>e</a:t>
                      </a:r>
                      <a:r>
                        <a:rPr lang="en-US" sz="1000" b="0" dirty="0">
                          <a:effectLst/>
                        </a:rPr>
                        <a:t>d to the NMI</a:t>
                      </a:r>
                      <a:r>
                        <a:rPr lang="en-US" sz="1000" b="0" spc="-5" dirty="0">
                          <a:effectLst/>
                        </a:rPr>
                        <a:t> </a:t>
                      </a:r>
                      <a:r>
                        <a:rPr lang="en-US" sz="1000" b="0" spc="-20" dirty="0">
                          <a:effectLst/>
                        </a:rPr>
                        <a:t>v</a:t>
                      </a:r>
                      <a:r>
                        <a:rPr lang="en-US" sz="1000" b="0" dirty="0">
                          <a:effectLst/>
                        </a:rPr>
                        <a:t>ect</a:t>
                      </a:r>
                      <a:r>
                        <a:rPr lang="en-US" sz="1000" b="0" spc="5" dirty="0">
                          <a:effectLst/>
                        </a:rPr>
                        <a:t>o</a:t>
                      </a:r>
                      <a:r>
                        <a:rPr lang="en-US" sz="1000" b="0" spc="-50" dirty="0">
                          <a:effectLst/>
                        </a:rPr>
                        <a:t>r</a:t>
                      </a:r>
                      <a:r>
                        <a:rPr lang="en-US" sz="1000" b="0" dirty="0">
                          <a:effectLst/>
                        </a:rPr>
                        <a:t>.</a:t>
                      </a:r>
                      <a:endParaRPr lang="en-US" sz="1000" b="0" dirty="0">
                        <a:effectLst/>
                        <a:latin typeface="Calibri"/>
                        <a:ea typeface="Calibri"/>
                        <a:cs typeface="Times New Roman"/>
                      </a:endParaRPr>
                    </a:p>
                  </a:txBody>
                  <a:tcPr marL="45720" marR="0" marT="0" marB="0" anchor="ctr"/>
                </a:tc>
                <a:extLst>
                  <a:ext uri="{0D108BD9-81ED-4DB2-BD59-A6C34878D82A}">
                    <a16:rowId xmlns:a16="http://schemas.microsoft.com/office/drawing/2014/main" val="10003"/>
                  </a:ext>
                </a:extLst>
              </a:tr>
              <a:tr h="226921">
                <a:tc>
                  <a:txBody>
                    <a:bodyPr/>
                    <a:lstStyle/>
                    <a:p>
                      <a:pPr marL="144780" marR="0">
                        <a:lnSpc>
                          <a:spcPct val="115000"/>
                        </a:lnSpc>
                        <a:spcBef>
                          <a:spcPts val="230"/>
                        </a:spcBef>
                        <a:spcAft>
                          <a:spcPts val="0"/>
                        </a:spcAft>
                      </a:pPr>
                      <a:r>
                        <a:rPr lang="en-US" sz="1100" b="1" dirty="0">
                          <a:effectLst/>
                          <a:latin typeface="Consolas" panose="020B0609020204030204" pitchFamily="49" charset="0"/>
                          <a:cs typeface="Consolas" panose="020B0609020204030204" pitchFamily="49" charset="0"/>
                        </a:rPr>
                        <a:t>0x00</a:t>
                      </a:r>
                      <a:r>
                        <a:rPr lang="en-US" sz="1100" b="1" spc="5" dirty="0">
                          <a:effectLst/>
                          <a:latin typeface="Consolas" panose="020B0609020204030204" pitchFamily="49" charset="0"/>
                          <a:cs typeface="Consolas" panose="020B0609020204030204" pitchFamily="49" charset="0"/>
                        </a:rPr>
                        <a:t>0</a:t>
                      </a:r>
                      <a:r>
                        <a:rPr lang="en-US" sz="1100" b="1" dirty="0">
                          <a:effectLst/>
                          <a:latin typeface="Consolas" panose="020B0609020204030204" pitchFamily="49" charset="0"/>
                          <a:cs typeface="Consolas" panose="020B0609020204030204" pitchFamily="49" charset="0"/>
                        </a:rPr>
                        <a:t>0_0</a:t>
                      </a:r>
                      <a:r>
                        <a:rPr lang="en-US" sz="1100" b="1" spc="5" dirty="0">
                          <a:effectLst/>
                          <a:latin typeface="Consolas" panose="020B0609020204030204" pitchFamily="49" charset="0"/>
                          <a:cs typeface="Consolas" panose="020B0609020204030204" pitchFamily="49" charset="0"/>
                        </a:rPr>
                        <a:t>0</a:t>
                      </a:r>
                      <a:r>
                        <a:rPr lang="en-US" sz="1100" b="1" dirty="0">
                          <a:effectLst/>
                          <a:latin typeface="Consolas" panose="020B0609020204030204" pitchFamily="49" charset="0"/>
                          <a:cs typeface="Consolas" panose="020B0609020204030204" pitchFamily="49" charset="0"/>
                        </a:rPr>
                        <a:t>0C</a:t>
                      </a:r>
                      <a:endParaRPr lang="en-US" sz="1600" b="1" dirty="0">
                        <a:effectLst/>
                        <a:latin typeface="Consolas" panose="020B0609020204030204" pitchFamily="49" charset="0"/>
                        <a:ea typeface="Calibri"/>
                        <a:cs typeface="Consolas" panose="020B0609020204030204" pitchFamily="49" charset="0"/>
                      </a:endParaRPr>
                    </a:p>
                  </a:txBody>
                  <a:tcPr marL="0" marR="0" marT="0" marB="0" anchor="ctr"/>
                </a:tc>
                <a:tc>
                  <a:txBody>
                    <a:bodyPr/>
                    <a:lstStyle/>
                    <a:p>
                      <a:pPr marL="190500" marR="177800" algn="ctr">
                        <a:lnSpc>
                          <a:spcPct val="115000"/>
                        </a:lnSpc>
                        <a:spcBef>
                          <a:spcPts val="230"/>
                        </a:spcBef>
                        <a:spcAft>
                          <a:spcPts val="0"/>
                        </a:spcAft>
                      </a:pPr>
                      <a:r>
                        <a:rPr lang="en-US" sz="900" dirty="0">
                          <a:effectLst/>
                        </a:rPr>
                        <a:t>-1</a:t>
                      </a:r>
                      <a:endParaRPr lang="en-US" sz="900" b="0" dirty="0">
                        <a:effectLst/>
                        <a:latin typeface="Calibri"/>
                        <a:ea typeface="Calibri"/>
                        <a:cs typeface="Times New Roman"/>
                      </a:endParaRPr>
                    </a:p>
                  </a:txBody>
                  <a:tcPr marL="0" marR="0" marT="0" marB="0" anchor="ctr"/>
                </a:tc>
                <a:tc>
                  <a:txBody>
                    <a:bodyPr/>
                    <a:lstStyle/>
                    <a:p>
                      <a:pPr marL="167640" marR="0" algn="ctr">
                        <a:lnSpc>
                          <a:spcPct val="115000"/>
                        </a:lnSpc>
                        <a:spcBef>
                          <a:spcPts val="230"/>
                        </a:spcBef>
                        <a:spcAft>
                          <a:spcPts val="0"/>
                        </a:spcAft>
                      </a:pPr>
                      <a:r>
                        <a:rPr lang="en-US" sz="1000" spc="-5" dirty="0">
                          <a:effectLst/>
                        </a:rPr>
                        <a:t>fi</a:t>
                      </a:r>
                      <a:r>
                        <a:rPr lang="en-US" sz="1000" spc="-25" dirty="0">
                          <a:effectLst/>
                        </a:rPr>
                        <a:t>x</a:t>
                      </a:r>
                      <a:r>
                        <a:rPr lang="en-US" sz="1000" dirty="0">
                          <a:effectLst/>
                        </a:rPr>
                        <a:t>ed</a:t>
                      </a:r>
                      <a:endParaRPr lang="en-US" sz="1000" b="0" dirty="0">
                        <a:effectLst/>
                        <a:latin typeface="Calibri"/>
                        <a:ea typeface="Calibri"/>
                        <a:cs typeface="Times New Roman"/>
                      </a:endParaRPr>
                    </a:p>
                  </a:txBody>
                  <a:tcPr marL="0" marR="0" marT="0" marB="0" anchor="ctr"/>
                </a:tc>
                <a:tc>
                  <a:txBody>
                    <a:bodyPr/>
                    <a:lstStyle/>
                    <a:p>
                      <a:pPr marL="34290" marR="0">
                        <a:lnSpc>
                          <a:spcPct val="115000"/>
                        </a:lnSpc>
                        <a:spcBef>
                          <a:spcPts val="230"/>
                        </a:spcBef>
                        <a:spcAft>
                          <a:spcPts val="0"/>
                        </a:spcAft>
                      </a:pPr>
                      <a:r>
                        <a:rPr lang="en-US" sz="1000">
                          <a:effectLst/>
                        </a:rPr>
                        <a:t>Hard</a:t>
                      </a:r>
                      <a:r>
                        <a:rPr lang="en-US" sz="1000" spc="-45">
                          <a:effectLst/>
                        </a:rPr>
                        <a:t>F</a:t>
                      </a:r>
                      <a:r>
                        <a:rPr lang="en-US" sz="1000">
                          <a:effectLst/>
                        </a:rPr>
                        <a:t>a</a:t>
                      </a:r>
                      <a:r>
                        <a:rPr lang="en-US" sz="1000" spc="5">
                          <a:effectLst/>
                        </a:rPr>
                        <a:t>u</a:t>
                      </a:r>
                      <a:r>
                        <a:rPr lang="en-US" sz="1000">
                          <a:effectLst/>
                        </a:rPr>
                        <a:t>lt_Ha</a:t>
                      </a:r>
                      <a:r>
                        <a:rPr lang="en-US" sz="1000" spc="5">
                          <a:effectLst/>
                        </a:rPr>
                        <a:t>n</a:t>
                      </a:r>
                      <a:r>
                        <a:rPr lang="en-US" sz="1000">
                          <a:effectLst/>
                        </a:rPr>
                        <a:t>dler</a:t>
                      </a:r>
                      <a:endParaRPr lang="en-US" sz="1000" b="0">
                        <a:effectLst/>
                        <a:latin typeface="Calibri"/>
                        <a:ea typeface="Calibri"/>
                        <a:cs typeface="Times New Roman"/>
                      </a:endParaRPr>
                    </a:p>
                  </a:txBody>
                  <a:tcPr marL="0" marR="0" marT="0" marB="0" anchor="ctr"/>
                </a:tc>
                <a:tc>
                  <a:txBody>
                    <a:bodyPr/>
                    <a:lstStyle/>
                    <a:p>
                      <a:pPr marL="34290" marR="0">
                        <a:lnSpc>
                          <a:spcPct val="115000"/>
                        </a:lnSpc>
                        <a:spcBef>
                          <a:spcPts val="230"/>
                        </a:spcBef>
                        <a:spcAft>
                          <a:spcPts val="0"/>
                        </a:spcAft>
                      </a:pPr>
                      <a:r>
                        <a:rPr lang="en-US" sz="1000" b="0" dirty="0">
                          <a:effectLst/>
                        </a:rPr>
                        <a:t>All class of</a:t>
                      </a:r>
                      <a:r>
                        <a:rPr lang="en-US" sz="1000" b="0" spc="-5" dirty="0">
                          <a:effectLst/>
                        </a:rPr>
                        <a:t> </a:t>
                      </a:r>
                      <a:r>
                        <a:rPr lang="en-US" sz="1000" b="0" spc="-30" dirty="0">
                          <a:effectLst/>
                        </a:rPr>
                        <a:t>f</a:t>
                      </a:r>
                      <a:r>
                        <a:rPr lang="en-US" sz="1000" b="0" spc="5" dirty="0">
                          <a:effectLst/>
                        </a:rPr>
                        <a:t>a</a:t>
                      </a:r>
                      <a:r>
                        <a:rPr lang="en-US" sz="1000" b="0" dirty="0">
                          <a:effectLst/>
                        </a:rPr>
                        <a:t>ult</a:t>
                      </a:r>
                      <a:endParaRPr lang="en-US" sz="1000" b="0" dirty="0">
                        <a:effectLst/>
                        <a:latin typeface="Calibri"/>
                        <a:ea typeface="Calibri"/>
                        <a:cs typeface="Times New Roman"/>
                      </a:endParaRPr>
                    </a:p>
                  </a:txBody>
                  <a:tcPr marL="45720" marR="0" marT="0" marB="0" anchor="ctr"/>
                </a:tc>
                <a:extLst>
                  <a:ext uri="{0D108BD9-81ED-4DB2-BD59-A6C34878D82A}">
                    <a16:rowId xmlns:a16="http://schemas.microsoft.com/office/drawing/2014/main" val="10004"/>
                  </a:ext>
                </a:extLst>
              </a:tr>
              <a:tr h="226255">
                <a:tc>
                  <a:txBody>
                    <a:bodyPr/>
                    <a:lstStyle/>
                    <a:p>
                      <a:pPr marL="154305" marR="0">
                        <a:lnSpc>
                          <a:spcPct val="115000"/>
                        </a:lnSpc>
                        <a:spcBef>
                          <a:spcPts val="225"/>
                        </a:spcBef>
                        <a:spcAft>
                          <a:spcPts val="0"/>
                        </a:spcAft>
                      </a:pPr>
                      <a:r>
                        <a:rPr lang="en-US" sz="1100" b="1" dirty="0">
                          <a:effectLst/>
                          <a:latin typeface="Consolas" panose="020B0609020204030204" pitchFamily="49" charset="0"/>
                          <a:cs typeface="Consolas" panose="020B0609020204030204" pitchFamily="49" charset="0"/>
                        </a:rPr>
                        <a:t>0x0</a:t>
                      </a:r>
                      <a:r>
                        <a:rPr lang="en-US" sz="1100" b="1" spc="5" dirty="0">
                          <a:effectLst/>
                          <a:latin typeface="Consolas" panose="020B0609020204030204" pitchFamily="49" charset="0"/>
                          <a:cs typeface="Consolas" panose="020B0609020204030204" pitchFamily="49" charset="0"/>
                        </a:rPr>
                        <a:t>0</a:t>
                      </a:r>
                      <a:r>
                        <a:rPr lang="en-US" sz="1100" b="1" dirty="0">
                          <a:effectLst/>
                          <a:latin typeface="Consolas" panose="020B0609020204030204" pitchFamily="49" charset="0"/>
                          <a:cs typeface="Consolas" panose="020B0609020204030204" pitchFamily="49" charset="0"/>
                        </a:rPr>
                        <a:t>00</a:t>
                      </a:r>
                      <a:r>
                        <a:rPr lang="en-US" sz="1100" b="1" spc="5" dirty="0">
                          <a:effectLst/>
                          <a:latin typeface="Consolas" panose="020B0609020204030204" pitchFamily="49" charset="0"/>
                          <a:cs typeface="Consolas" panose="020B0609020204030204" pitchFamily="49" charset="0"/>
                        </a:rPr>
                        <a:t>_</a:t>
                      </a:r>
                      <a:r>
                        <a:rPr lang="en-US" sz="1100" b="1" dirty="0">
                          <a:effectLst/>
                          <a:latin typeface="Consolas" panose="020B0609020204030204" pitchFamily="49" charset="0"/>
                          <a:cs typeface="Consolas" panose="020B0609020204030204" pitchFamily="49" charset="0"/>
                        </a:rPr>
                        <a:t>0010</a:t>
                      </a:r>
                      <a:endParaRPr lang="en-US" sz="1600" b="1" dirty="0">
                        <a:effectLst/>
                        <a:latin typeface="Consolas" panose="020B0609020204030204" pitchFamily="49" charset="0"/>
                        <a:ea typeface="Calibri"/>
                        <a:cs typeface="Consolas" panose="020B0609020204030204" pitchFamily="49" charset="0"/>
                      </a:endParaRPr>
                    </a:p>
                  </a:txBody>
                  <a:tcPr marL="0" marR="0" marT="0" marB="0" anchor="ctr"/>
                </a:tc>
                <a:tc>
                  <a:txBody>
                    <a:bodyPr/>
                    <a:lstStyle/>
                    <a:p>
                      <a:pPr marL="209550" marR="196850" algn="ctr">
                        <a:lnSpc>
                          <a:spcPct val="115000"/>
                        </a:lnSpc>
                        <a:spcBef>
                          <a:spcPts val="225"/>
                        </a:spcBef>
                        <a:spcAft>
                          <a:spcPts val="0"/>
                        </a:spcAft>
                      </a:pPr>
                      <a:r>
                        <a:rPr lang="en-US" sz="900" dirty="0">
                          <a:effectLst/>
                        </a:rPr>
                        <a:t>0</a:t>
                      </a:r>
                      <a:endParaRPr lang="en-US" sz="900" b="0" dirty="0">
                        <a:effectLst/>
                        <a:latin typeface="Calibri"/>
                        <a:ea typeface="Calibri"/>
                        <a:cs typeface="Times New Roman"/>
                      </a:endParaRPr>
                    </a:p>
                  </a:txBody>
                  <a:tcPr marL="0" marR="0" marT="0" marB="0" anchor="ctr"/>
                </a:tc>
                <a:tc>
                  <a:txBody>
                    <a:bodyPr/>
                    <a:lstStyle/>
                    <a:p>
                      <a:pPr marL="87630" marR="0" algn="ctr">
                        <a:lnSpc>
                          <a:spcPct val="115000"/>
                        </a:lnSpc>
                        <a:spcBef>
                          <a:spcPts val="225"/>
                        </a:spcBef>
                        <a:spcAft>
                          <a:spcPts val="0"/>
                        </a:spcAft>
                      </a:pPr>
                      <a:r>
                        <a:rPr lang="en-US" sz="1000" dirty="0">
                          <a:effectLst/>
                        </a:rPr>
                        <a:t>setta</a:t>
                      </a:r>
                      <a:r>
                        <a:rPr lang="en-US" sz="1000" spc="-15" dirty="0">
                          <a:effectLst/>
                        </a:rPr>
                        <a:t>b</a:t>
                      </a:r>
                      <a:r>
                        <a:rPr lang="en-US" sz="1000" dirty="0">
                          <a:effectLst/>
                        </a:rPr>
                        <a:t>le</a:t>
                      </a:r>
                      <a:endParaRPr lang="en-US" sz="1000" b="0" dirty="0">
                        <a:effectLst/>
                        <a:latin typeface="Calibri"/>
                        <a:ea typeface="Calibri"/>
                        <a:cs typeface="Times New Roman"/>
                      </a:endParaRPr>
                    </a:p>
                  </a:txBody>
                  <a:tcPr marL="0" marR="0" marT="0" marB="0" anchor="ctr"/>
                </a:tc>
                <a:tc>
                  <a:txBody>
                    <a:bodyPr/>
                    <a:lstStyle/>
                    <a:p>
                      <a:pPr marL="34290" marR="0">
                        <a:lnSpc>
                          <a:spcPct val="115000"/>
                        </a:lnSpc>
                        <a:spcBef>
                          <a:spcPts val="225"/>
                        </a:spcBef>
                        <a:spcAft>
                          <a:spcPts val="0"/>
                        </a:spcAft>
                      </a:pPr>
                      <a:r>
                        <a:rPr lang="en-US" sz="1000" spc="-5">
                          <a:effectLst/>
                        </a:rPr>
                        <a:t>M</a:t>
                      </a:r>
                      <a:r>
                        <a:rPr lang="en-US" sz="1000" spc="5">
                          <a:effectLst/>
                        </a:rPr>
                        <a:t>e</a:t>
                      </a:r>
                      <a:r>
                        <a:rPr lang="en-US" sz="1000" spc="-5">
                          <a:effectLst/>
                        </a:rPr>
                        <a:t>mMa</a:t>
                      </a:r>
                      <a:r>
                        <a:rPr lang="en-US" sz="1000" spc="5">
                          <a:effectLst/>
                        </a:rPr>
                        <a:t>n</a:t>
                      </a:r>
                      <a:r>
                        <a:rPr lang="en-US" sz="1000" spc="-5">
                          <a:effectLst/>
                        </a:rPr>
                        <a:t>ag</a:t>
                      </a:r>
                      <a:r>
                        <a:rPr lang="en-US" sz="1000" spc="5">
                          <a:effectLst/>
                        </a:rPr>
                        <a:t>e</a:t>
                      </a:r>
                      <a:r>
                        <a:rPr lang="en-US" sz="1000" spc="-5">
                          <a:effectLst/>
                        </a:rPr>
                        <a:t>_Ha</a:t>
                      </a:r>
                      <a:r>
                        <a:rPr lang="en-US" sz="1000" spc="5">
                          <a:effectLst/>
                        </a:rPr>
                        <a:t>n</a:t>
                      </a:r>
                      <a:r>
                        <a:rPr lang="en-US" sz="1000" spc="-5">
                          <a:effectLst/>
                        </a:rPr>
                        <a:t>dler</a:t>
                      </a:r>
                      <a:endParaRPr lang="en-US" sz="1000" b="0">
                        <a:effectLst/>
                        <a:latin typeface="Calibri"/>
                        <a:ea typeface="Calibri"/>
                        <a:cs typeface="Times New Roman"/>
                      </a:endParaRPr>
                    </a:p>
                  </a:txBody>
                  <a:tcPr marL="0" marR="0" marT="0" marB="0" anchor="ctr"/>
                </a:tc>
                <a:tc>
                  <a:txBody>
                    <a:bodyPr/>
                    <a:lstStyle/>
                    <a:p>
                      <a:pPr marL="34290" marR="0">
                        <a:lnSpc>
                          <a:spcPct val="115000"/>
                        </a:lnSpc>
                        <a:spcBef>
                          <a:spcPts val="225"/>
                        </a:spcBef>
                        <a:spcAft>
                          <a:spcPts val="0"/>
                        </a:spcAft>
                      </a:pPr>
                      <a:r>
                        <a:rPr lang="en-US" sz="1000" b="0" dirty="0">
                          <a:effectLst/>
                        </a:rPr>
                        <a:t>Memo</a:t>
                      </a:r>
                      <a:r>
                        <a:rPr lang="en-US" sz="1000" b="0" spc="25" dirty="0">
                          <a:effectLst/>
                        </a:rPr>
                        <a:t>r</a:t>
                      </a:r>
                      <a:r>
                        <a:rPr lang="en-US" sz="1000" b="0" dirty="0">
                          <a:effectLst/>
                        </a:rPr>
                        <a:t>y mana</a:t>
                      </a:r>
                      <a:r>
                        <a:rPr lang="en-US" sz="1000" b="0" spc="5" dirty="0">
                          <a:effectLst/>
                        </a:rPr>
                        <a:t>g</a:t>
                      </a:r>
                      <a:r>
                        <a:rPr lang="en-US" sz="1000" b="0" dirty="0">
                          <a:effectLst/>
                        </a:rPr>
                        <a:t>ement</a:t>
                      </a:r>
                      <a:endParaRPr lang="en-US" sz="1000" b="0" dirty="0">
                        <a:effectLst/>
                        <a:latin typeface="Calibri"/>
                        <a:ea typeface="Calibri"/>
                        <a:cs typeface="Times New Roman"/>
                      </a:endParaRPr>
                    </a:p>
                  </a:txBody>
                  <a:tcPr marL="45720" marR="0" marT="0" marB="0" anchor="ctr"/>
                </a:tc>
                <a:extLst>
                  <a:ext uri="{0D108BD9-81ED-4DB2-BD59-A6C34878D82A}">
                    <a16:rowId xmlns:a16="http://schemas.microsoft.com/office/drawing/2014/main" val="10005"/>
                  </a:ext>
                </a:extLst>
              </a:tr>
              <a:tr h="226255">
                <a:tc>
                  <a:txBody>
                    <a:bodyPr/>
                    <a:lstStyle/>
                    <a:p>
                      <a:pPr marL="154305" marR="0">
                        <a:lnSpc>
                          <a:spcPct val="115000"/>
                        </a:lnSpc>
                        <a:spcBef>
                          <a:spcPts val="225"/>
                        </a:spcBef>
                        <a:spcAft>
                          <a:spcPts val="0"/>
                        </a:spcAft>
                      </a:pPr>
                      <a:r>
                        <a:rPr lang="en-US" sz="1100" b="1" dirty="0" err="1">
                          <a:effectLst/>
                          <a:latin typeface="Consolas" panose="020B0609020204030204" pitchFamily="49" charset="0"/>
                          <a:cs typeface="Consolas" panose="020B0609020204030204" pitchFamily="49" charset="0"/>
                        </a:rPr>
                        <a:t>0x0</a:t>
                      </a:r>
                      <a:r>
                        <a:rPr lang="en-US" sz="1100" b="1" spc="5" dirty="0" err="1">
                          <a:effectLst/>
                          <a:latin typeface="Consolas" panose="020B0609020204030204" pitchFamily="49" charset="0"/>
                          <a:cs typeface="Consolas" panose="020B0609020204030204" pitchFamily="49" charset="0"/>
                        </a:rPr>
                        <a:t>0</a:t>
                      </a:r>
                      <a:r>
                        <a:rPr lang="en-US" sz="1100" b="1" dirty="0" err="1">
                          <a:effectLst/>
                          <a:latin typeface="Consolas" panose="020B0609020204030204" pitchFamily="49" charset="0"/>
                          <a:cs typeface="Consolas" panose="020B0609020204030204" pitchFamily="49" charset="0"/>
                        </a:rPr>
                        <a:t>00</a:t>
                      </a:r>
                      <a:r>
                        <a:rPr lang="en-US" sz="1100" b="1" spc="5" dirty="0" err="1">
                          <a:effectLst/>
                          <a:latin typeface="Consolas" panose="020B0609020204030204" pitchFamily="49" charset="0"/>
                          <a:cs typeface="Consolas" panose="020B0609020204030204" pitchFamily="49" charset="0"/>
                        </a:rPr>
                        <a:t>_</a:t>
                      </a:r>
                      <a:r>
                        <a:rPr lang="en-US" sz="1100" b="1" dirty="0" err="1">
                          <a:effectLst/>
                          <a:latin typeface="Consolas" panose="020B0609020204030204" pitchFamily="49" charset="0"/>
                          <a:cs typeface="Consolas" panose="020B0609020204030204" pitchFamily="49" charset="0"/>
                        </a:rPr>
                        <a:t>0014</a:t>
                      </a:r>
                      <a:endParaRPr lang="en-US" sz="1600" b="1" dirty="0">
                        <a:effectLst/>
                        <a:latin typeface="Consolas" panose="020B0609020204030204" pitchFamily="49" charset="0"/>
                        <a:ea typeface="Calibri"/>
                        <a:cs typeface="Consolas" panose="020B0609020204030204" pitchFamily="49" charset="0"/>
                      </a:endParaRPr>
                    </a:p>
                  </a:txBody>
                  <a:tcPr marL="0" marR="0" marT="0" marB="0" anchor="ctr"/>
                </a:tc>
                <a:tc>
                  <a:txBody>
                    <a:bodyPr/>
                    <a:lstStyle/>
                    <a:p>
                      <a:pPr marL="209550" marR="196850" algn="ctr">
                        <a:lnSpc>
                          <a:spcPct val="115000"/>
                        </a:lnSpc>
                        <a:spcBef>
                          <a:spcPts val="225"/>
                        </a:spcBef>
                        <a:spcAft>
                          <a:spcPts val="0"/>
                        </a:spcAft>
                      </a:pPr>
                      <a:r>
                        <a:rPr lang="en-US" sz="900" dirty="0">
                          <a:effectLst/>
                        </a:rPr>
                        <a:t>1</a:t>
                      </a:r>
                      <a:endParaRPr lang="en-US" sz="900" b="0" dirty="0">
                        <a:effectLst/>
                        <a:latin typeface="Calibri"/>
                        <a:ea typeface="Calibri"/>
                        <a:cs typeface="Times New Roman"/>
                      </a:endParaRPr>
                    </a:p>
                  </a:txBody>
                  <a:tcPr marL="0" marR="0" marT="0" marB="0" anchor="ctr"/>
                </a:tc>
                <a:tc>
                  <a:txBody>
                    <a:bodyPr/>
                    <a:lstStyle/>
                    <a:p>
                      <a:pPr marL="87630" marR="0" algn="ctr">
                        <a:lnSpc>
                          <a:spcPct val="115000"/>
                        </a:lnSpc>
                        <a:spcBef>
                          <a:spcPts val="225"/>
                        </a:spcBef>
                        <a:spcAft>
                          <a:spcPts val="0"/>
                        </a:spcAft>
                      </a:pPr>
                      <a:r>
                        <a:rPr lang="en-US" sz="1000" dirty="0">
                          <a:effectLst/>
                        </a:rPr>
                        <a:t>setta</a:t>
                      </a:r>
                      <a:r>
                        <a:rPr lang="en-US" sz="1000" spc="-15" dirty="0">
                          <a:effectLst/>
                        </a:rPr>
                        <a:t>b</a:t>
                      </a:r>
                      <a:r>
                        <a:rPr lang="en-US" sz="1000" dirty="0">
                          <a:effectLst/>
                        </a:rPr>
                        <a:t>le</a:t>
                      </a:r>
                      <a:endParaRPr lang="en-US" sz="1000" b="0" dirty="0">
                        <a:effectLst/>
                        <a:latin typeface="Calibri"/>
                        <a:ea typeface="Calibri"/>
                        <a:cs typeface="Times New Roman"/>
                      </a:endParaRPr>
                    </a:p>
                  </a:txBody>
                  <a:tcPr marL="0" marR="0" marT="0" marB="0" anchor="ctr"/>
                </a:tc>
                <a:tc>
                  <a:txBody>
                    <a:bodyPr/>
                    <a:lstStyle/>
                    <a:p>
                      <a:pPr marL="34290" marR="0">
                        <a:lnSpc>
                          <a:spcPct val="115000"/>
                        </a:lnSpc>
                        <a:spcBef>
                          <a:spcPts val="225"/>
                        </a:spcBef>
                        <a:spcAft>
                          <a:spcPts val="0"/>
                        </a:spcAft>
                      </a:pPr>
                      <a:r>
                        <a:rPr lang="en-US" sz="1000" dirty="0" err="1">
                          <a:effectLst/>
                        </a:rPr>
                        <a:t>B</a:t>
                      </a:r>
                      <a:r>
                        <a:rPr lang="en-US" sz="1000" spc="5" dirty="0" err="1">
                          <a:effectLst/>
                        </a:rPr>
                        <a:t>u</a:t>
                      </a:r>
                      <a:r>
                        <a:rPr lang="en-US" sz="1000" dirty="0" err="1">
                          <a:effectLst/>
                        </a:rPr>
                        <a:t>s</a:t>
                      </a:r>
                      <a:r>
                        <a:rPr lang="en-US" sz="1000" spc="-45" dirty="0" err="1">
                          <a:effectLst/>
                        </a:rPr>
                        <a:t>F</a:t>
                      </a:r>
                      <a:r>
                        <a:rPr lang="en-US" sz="1000" dirty="0" err="1">
                          <a:effectLst/>
                        </a:rPr>
                        <a:t>ault_</a:t>
                      </a:r>
                      <a:r>
                        <a:rPr lang="en-US" sz="1000" spc="5" dirty="0" err="1">
                          <a:effectLst/>
                        </a:rPr>
                        <a:t>H</a:t>
                      </a:r>
                      <a:r>
                        <a:rPr lang="en-US" sz="1000" dirty="0" err="1">
                          <a:effectLst/>
                        </a:rPr>
                        <a:t>and</a:t>
                      </a:r>
                      <a:r>
                        <a:rPr lang="en-US" sz="1000" spc="5" dirty="0" err="1">
                          <a:effectLst/>
                        </a:rPr>
                        <a:t>l</a:t>
                      </a:r>
                      <a:r>
                        <a:rPr lang="en-US" sz="1000" dirty="0" err="1">
                          <a:effectLst/>
                        </a:rPr>
                        <a:t>er</a:t>
                      </a:r>
                      <a:endParaRPr lang="en-US" sz="1000" b="0" dirty="0">
                        <a:effectLst/>
                        <a:latin typeface="Calibri"/>
                        <a:ea typeface="Calibri"/>
                        <a:cs typeface="Times New Roman"/>
                      </a:endParaRPr>
                    </a:p>
                  </a:txBody>
                  <a:tcPr marL="0" marR="0" marT="0" marB="0" anchor="ctr"/>
                </a:tc>
                <a:tc>
                  <a:txBody>
                    <a:bodyPr/>
                    <a:lstStyle/>
                    <a:p>
                      <a:pPr marL="34290" marR="0">
                        <a:lnSpc>
                          <a:spcPct val="115000"/>
                        </a:lnSpc>
                        <a:spcBef>
                          <a:spcPts val="225"/>
                        </a:spcBef>
                        <a:spcAft>
                          <a:spcPts val="0"/>
                        </a:spcAft>
                      </a:pPr>
                      <a:r>
                        <a:rPr lang="en-US" sz="1000" b="0" dirty="0">
                          <a:effectLst/>
                        </a:rPr>
                        <a:t>Pre-</a:t>
                      </a:r>
                      <a:r>
                        <a:rPr lang="en-US" sz="1000" b="0" spc="-30" dirty="0">
                          <a:effectLst/>
                        </a:rPr>
                        <a:t>f</a:t>
                      </a:r>
                      <a:r>
                        <a:rPr lang="en-US" sz="1000" b="0" dirty="0">
                          <a:effectLst/>
                        </a:rPr>
                        <a:t>etch </a:t>
                      </a:r>
                      <a:r>
                        <a:rPr lang="en-US" sz="1000" b="0" spc="-30" dirty="0">
                          <a:effectLst/>
                        </a:rPr>
                        <a:t>f</a:t>
                      </a:r>
                      <a:r>
                        <a:rPr lang="en-US" sz="1000" b="0" dirty="0">
                          <a:effectLst/>
                        </a:rPr>
                        <a:t>au</a:t>
                      </a:r>
                      <a:r>
                        <a:rPr lang="en-US" sz="1000" b="0" spc="5" dirty="0">
                          <a:effectLst/>
                        </a:rPr>
                        <a:t>l</a:t>
                      </a:r>
                      <a:r>
                        <a:rPr lang="en-US" sz="1000" b="0" dirty="0">
                          <a:effectLst/>
                        </a:rPr>
                        <a:t>t, m</a:t>
                      </a:r>
                      <a:r>
                        <a:rPr lang="en-US" sz="1000" b="0" spc="5" dirty="0">
                          <a:effectLst/>
                        </a:rPr>
                        <a:t>e</a:t>
                      </a:r>
                      <a:r>
                        <a:rPr lang="en-US" sz="1000" b="0" dirty="0">
                          <a:effectLst/>
                        </a:rPr>
                        <a:t>m</a:t>
                      </a:r>
                      <a:r>
                        <a:rPr lang="en-US" sz="1000" b="0" spc="5" dirty="0">
                          <a:effectLst/>
                        </a:rPr>
                        <a:t>o</a:t>
                      </a:r>
                      <a:r>
                        <a:rPr lang="en-US" sz="1000" b="0" spc="25" dirty="0">
                          <a:effectLst/>
                        </a:rPr>
                        <a:t>r</a:t>
                      </a:r>
                      <a:r>
                        <a:rPr lang="en-US" sz="1000" b="0" dirty="0">
                          <a:effectLst/>
                        </a:rPr>
                        <a:t>y access</a:t>
                      </a:r>
                      <a:r>
                        <a:rPr lang="en-US" sz="1000" b="0" spc="-5" dirty="0">
                          <a:effectLst/>
                        </a:rPr>
                        <a:t> </a:t>
                      </a:r>
                      <a:r>
                        <a:rPr lang="en-US" sz="1000" b="0" spc="-20" dirty="0">
                          <a:effectLst/>
                        </a:rPr>
                        <a:t>f</a:t>
                      </a:r>
                      <a:r>
                        <a:rPr lang="en-US" sz="1000" b="0" dirty="0">
                          <a:effectLst/>
                        </a:rPr>
                        <a:t>ault</a:t>
                      </a:r>
                      <a:endParaRPr lang="en-US" sz="1000" b="0" dirty="0">
                        <a:effectLst/>
                        <a:latin typeface="Calibri"/>
                        <a:ea typeface="Calibri"/>
                        <a:cs typeface="Times New Roman"/>
                      </a:endParaRPr>
                    </a:p>
                  </a:txBody>
                  <a:tcPr marL="45720" marR="0" marT="0" marB="0" anchor="ctr"/>
                </a:tc>
                <a:extLst>
                  <a:ext uri="{0D108BD9-81ED-4DB2-BD59-A6C34878D82A}">
                    <a16:rowId xmlns:a16="http://schemas.microsoft.com/office/drawing/2014/main" val="10006"/>
                  </a:ext>
                </a:extLst>
              </a:tr>
              <a:tr h="226921">
                <a:tc>
                  <a:txBody>
                    <a:bodyPr/>
                    <a:lstStyle/>
                    <a:p>
                      <a:pPr marL="154305" marR="0">
                        <a:lnSpc>
                          <a:spcPct val="115000"/>
                        </a:lnSpc>
                        <a:spcBef>
                          <a:spcPts val="230"/>
                        </a:spcBef>
                        <a:spcAft>
                          <a:spcPts val="0"/>
                        </a:spcAft>
                      </a:pPr>
                      <a:r>
                        <a:rPr lang="en-US" sz="1100" b="1" dirty="0">
                          <a:effectLst/>
                          <a:latin typeface="Consolas" panose="020B0609020204030204" pitchFamily="49" charset="0"/>
                          <a:cs typeface="Consolas" panose="020B0609020204030204" pitchFamily="49" charset="0"/>
                        </a:rPr>
                        <a:t>0x0</a:t>
                      </a:r>
                      <a:r>
                        <a:rPr lang="en-US" sz="1100" b="1" spc="5" dirty="0">
                          <a:effectLst/>
                          <a:latin typeface="Consolas" panose="020B0609020204030204" pitchFamily="49" charset="0"/>
                          <a:cs typeface="Consolas" panose="020B0609020204030204" pitchFamily="49" charset="0"/>
                        </a:rPr>
                        <a:t>0</a:t>
                      </a:r>
                      <a:r>
                        <a:rPr lang="en-US" sz="1100" b="1" dirty="0">
                          <a:effectLst/>
                          <a:latin typeface="Consolas" panose="020B0609020204030204" pitchFamily="49" charset="0"/>
                          <a:cs typeface="Consolas" panose="020B0609020204030204" pitchFamily="49" charset="0"/>
                        </a:rPr>
                        <a:t>00</a:t>
                      </a:r>
                      <a:r>
                        <a:rPr lang="en-US" sz="1100" b="1" spc="5" dirty="0">
                          <a:effectLst/>
                          <a:latin typeface="Consolas" panose="020B0609020204030204" pitchFamily="49" charset="0"/>
                          <a:cs typeface="Consolas" panose="020B0609020204030204" pitchFamily="49" charset="0"/>
                        </a:rPr>
                        <a:t>_</a:t>
                      </a:r>
                      <a:r>
                        <a:rPr lang="en-US" sz="1100" b="1" dirty="0">
                          <a:effectLst/>
                          <a:latin typeface="Consolas" panose="020B0609020204030204" pitchFamily="49" charset="0"/>
                          <a:cs typeface="Consolas" panose="020B0609020204030204" pitchFamily="49" charset="0"/>
                        </a:rPr>
                        <a:t>0018</a:t>
                      </a:r>
                      <a:endParaRPr lang="en-US" sz="1600" b="1" dirty="0">
                        <a:effectLst/>
                        <a:latin typeface="Consolas" panose="020B0609020204030204" pitchFamily="49" charset="0"/>
                        <a:ea typeface="Calibri"/>
                        <a:cs typeface="Consolas" panose="020B0609020204030204" pitchFamily="49" charset="0"/>
                      </a:endParaRPr>
                    </a:p>
                  </a:txBody>
                  <a:tcPr marL="0" marR="0" marT="0" marB="0" anchor="ctr"/>
                </a:tc>
                <a:tc>
                  <a:txBody>
                    <a:bodyPr/>
                    <a:lstStyle/>
                    <a:p>
                      <a:pPr marL="209550" marR="196850" algn="ctr">
                        <a:lnSpc>
                          <a:spcPct val="115000"/>
                        </a:lnSpc>
                        <a:spcBef>
                          <a:spcPts val="230"/>
                        </a:spcBef>
                        <a:spcAft>
                          <a:spcPts val="0"/>
                        </a:spcAft>
                      </a:pPr>
                      <a:r>
                        <a:rPr lang="en-US" sz="900" dirty="0">
                          <a:effectLst/>
                        </a:rPr>
                        <a:t>2</a:t>
                      </a:r>
                      <a:endParaRPr lang="en-US" sz="900" b="0" dirty="0">
                        <a:effectLst/>
                        <a:latin typeface="Calibri"/>
                        <a:ea typeface="Calibri"/>
                        <a:cs typeface="Times New Roman"/>
                      </a:endParaRPr>
                    </a:p>
                  </a:txBody>
                  <a:tcPr marL="0" marR="0" marT="0" marB="0" anchor="ctr"/>
                </a:tc>
                <a:tc>
                  <a:txBody>
                    <a:bodyPr/>
                    <a:lstStyle/>
                    <a:p>
                      <a:pPr marL="87630" marR="0" algn="ctr">
                        <a:lnSpc>
                          <a:spcPct val="115000"/>
                        </a:lnSpc>
                        <a:spcBef>
                          <a:spcPts val="230"/>
                        </a:spcBef>
                        <a:spcAft>
                          <a:spcPts val="0"/>
                        </a:spcAft>
                      </a:pPr>
                      <a:r>
                        <a:rPr lang="en-US" sz="1000" dirty="0">
                          <a:effectLst/>
                        </a:rPr>
                        <a:t>setta</a:t>
                      </a:r>
                      <a:r>
                        <a:rPr lang="en-US" sz="1000" spc="-15" dirty="0">
                          <a:effectLst/>
                        </a:rPr>
                        <a:t>b</a:t>
                      </a:r>
                      <a:r>
                        <a:rPr lang="en-US" sz="1000" dirty="0">
                          <a:effectLst/>
                        </a:rPr>
                        <a:t>le</a:t>
                      </a:r>
                      <a:endParaRPr lang="en-US" sz="1000" b="0" dirty="0">
                        <a:effectLst/>
                        <a:latin typeface="Calibri"/>
                        <a:ea typeface="Calibri"/>
                        <a:cs typeface="Times New Roman"/>
                      </a:endParaRPr>
                    </a:p>
                  </a:txBody>
                  <a:tcPr marL="0" marR="0" marT="0" marB="0" anchor="ctr"/>
                </a:tc>
                <a:tc>
                  <a:txBody>
                    <a:bodyPr/>
                    <a:lstStyle/>
                    <a:p>
                      <a:pPr marL="34290" marR="0">
                        <a:lnSpc>
                          <a:spcPct val="115000"/>
                        </a:lnSpc>
                        <a:spcBef>
                          <a:spcPts val="230"/>
                        </a:spcBef>
                        <a:spcAft>
                          <a:spcPts val="0"/>
                        </a:spcAft>
                      </a:pPr>
                      <a:r>
                        <a:rPr lang="en-US" sz="1000" dirty="0" err="1">
                          <a:effectLst/>
                        </a:rPr>
                        <a:t>Usage</a:t>
                      </a:r>
                      <a:r>
                        <a:rPr lang="en-US" sz="1000" spc="-45" dirty="0" err="1">
                          <a:effectLst/>
                        </a:rPr>
                        <a:t>F</a:t>
                      </a:r>
                      <a:r>
                        <a:rPr lang="en-US" sz="1000" spc="5" dirty="0" err="1">
                          <a:effectLst/>
                        </a:rPr>
                        <a:t>a</a:t>
                      </a:r>
                      <a:r>
                        <a:rPr lang="en-US" sz="1000" dirty="0" err="1">
                          <a:effectLst/>
                        </a:rPr>
                        <a:t>ult_H</a:t>
                      </a:r>
                      <a:r>
                        <a:rPr lang="en-US" sz="1000" spc="5" dirty="0" err="1">
                          <a:effectLst/>
                        </a:rPr>
                        <a:t>a</a:t>
                      </a:r>
                      <a:r>
                        <a:rPr lang="en-US" sz="1000" dirty="0" err="1">
                          <a:effectLst/>
                        </a:rPr>
                        <a:t>ndl</a:t>
                      </a:r>
                      <a:r>
                        <a:rPr lang="en-US" sz="1000" spc="5" dirty="0" err="1">
                          <a:effectLst/>
                        </a:rPr>
                        <a:t>e</a:t>
                      </a:r>
                      <a:r>
                        <a:rPr lang="en-US" sz="1000" dirty="0" err="1">
                          <a:effectLst/>
                        </a:rPr>
                        <a:t>r</a:t>
                      </a:r>
                      <a:endParaRPr lang="en-US" sz="1000" b="0" dirty="0">
                        <a:effectLst/>
                        <a:latin typeface="Calibri"/>
                        <a:ea typeface="Calibri"/>
                        <a:cs typeface="Times New Roman"/>
                      </a:endParaRPr>
                    </a:p>
                  </a:txBody>
                  <a:tcPr marL="0" marR="0" marT="0" marB="0" anchor="ctr"/>
                </a:tc>
                <a:tc>
                  <a:txBody>
                    <a:bodyPr/>
                    <a:lstStyle/>
                    <a:p>
                      <a:pPr marL="34290" marR="0">
                        <a:lnSpc>
                          <a:spcPct val="115000"/>
                        </a:lnSpc>
                        <a:spcBef>
                          <a:spcPts val="230"/>
                        </a:spcBef>
                        <a:spcAft>
                          <a:spcPts val="0"/>
                        </a:spcAft>
                      </a:pPr>
                      <a:r>
                        <a:rPr lang="en-US" sz="1000" b="0" dirty="0">
                          <a:effectLst/>
                        </a:rPr>
                        <a:t>Un</a:t>
                      </a:r>
                      <a:r>
                        <a:rPr lang="en-US" sz="1000" b="0" spc="5" dirty="0">
                          <a:effectLst/>
                        </a:rPr>
                        <a:t>d</a:t>
                      </a:r>
                      <a:r>
                        <a:rPr lang="en-US" sz="1000" b="0" dirty="0">
                          <a:effectLst/>
                        </a:rPr>
                        <a:t>ef</a:t>
                      </a:r>
                      <a:r>
                        <a:rPr lang="en-US" sz="1000" b="0" spc="5" dirty="0">
                          <a:effectLst/>
                        </a:rPr>
                        <a:t>i</a:t>
                      </a:r>
                      <a:r>
                        <a:rPr lang="en-US" sz="1000" b="0" dirty="0">
                          <a:effectLst/>
                        </a:rPr>
                        <a:t>ned i</a:t>
                      </a:r>
                      <a:r>
                        <a:rPr lang="en-US" sz="1000" b="0" spc="5" dirty="0">
                          <a:effectLst/>
                        </a:rPr>
                        <a:t>n</a:t>
                      </a:r>
                      <a:r>
                        <a:rPr lang="en-US" sz="1000" b="0" dirty="0">
                          <a:effectLst/>
                        </a:rPr>
                        <a:t>st</a:t>
                      </a:r>
                      <a:r>
                        <a:rPr lang="en-US" sz="1000" b="0" spc="10" dirty="0">
                          <a:effectLst/>
                        </a:rPr>
                        <a:t>r</a:t>
                      </a:r>
                      <a:r>
                        <a:rPr lang="en-US" sz="1000" b="0" spc="5" dirty="0">
                          <a:effectLst/>
                        </a:rPr>
                        <a:t>u</a:t>
                      </a:r>
                      <a:r>
                        <a:rPr lang="en-US" sz="1000" b="0" dirty="0">
                          <a:effectLst/>
                        </a:rPr>
                        <a:t>cti</a:t>
                      </a:r>
                      <a:r>
                        <a:rPr lang="en-US" sz="1000" b="0" spc="5" dirty="0">
                          <a:effectLst/>
                        </a:rPr>
                        <a:t>o</a:t>
                      </a:r>
                      <a:r>
                        <a:rPr lang="en-US" sz="1000" b="0" dirty="0">
                          <a:effectLst/>
                        </a:rPr>
                        <a:t>n or ill</a:t>
                      </a:r>
                      <a:r>
                        <a:rPr lang="en-US" sz="1000" b="0" spc="5" dirty="0">
                          <a:effectLst/>
                        </a:rPr>
                        <a:t>e</a:t>
                      </a:r>
                      <a:r>
                        <a:rPr lang="en-US" sz="1000" b="0" dirty="0">
                          <a:effectLst/>
                        </a:rPr>
                        <a:t>gal state</a:t>
                      </a:r>
                      <a:endParaRPr lang="en-US" sz="1000" b="0" dirty="0">
                        <a:effectLst/>
                        <a:latin typeface="Calibri"/>
                        <a:ea typeface="Calibri"/>
                        <a:cs typeface="Times New Roman"/>
                      </a:endParaRPr>
                    </a:p>
                  </a:txBody>
                  <a:tcPr marL="45720" marR="0" marT="0" marB="0" anchor="ctr"/>
                </a:tc>
                <a:extLst>
                  <a:ext uri="{0D108BD9-81ED-4DB2-BD59-A6C34878D82A}">
                    <a16:rowId xmlns:a16="http://schemas.microsoft.com/office/drawing/2014/main" val="10007"/>
                  </a:ext>
                </a:extLst>
              </a:tr>
              <a:tr h="371990">
                <a:tc>
                  <a:txBody>
                    <a:bodyPr/>
                    <a:lstStyle/>
                    <a:p>
                      <a:pPr marL="109855" marR="0">
                        <a:lnSpc>
                          <a:spcPct val="115000"/>
                        </a:lnSpc>
                        <a:spcBef>
                          <a:spcPts val="225"/>
                        </a:spcBef>
                        <a:spcAft>
                          <a:spcPts val="0"/>
                        </a:spcAft>
                      </a:pPr>
                      <a:r>
                        <a:rPr lang="en-US" sz="1100" b="1" dirty="0" err="1">
                          <a:effectLst/>
                          <a:latin typeface="Consolas" panose="020B0609020204030204" pitchFamily="49" charset="0"/>
                          <a:cs typeface="Consolas" panose="020B0609020204030204" pitchFamily="49" charset="0"/>
                        </a:rPr>
                        <a:t>0x0</a:t>
                      </a:r>
                      <a:r>
                        <a:rPr lang="en-US" sz="1100" b="1" spc="5" dirty="0" err="1">
                          <a:effectLst/>
                          <a:latin typeface="Consolas" panose="020B0609020204030204" pitchFamily="49" charset="0"/>
                          <a:cs typeface="Consolas" panose="020B0609020204030204" pitchFamily="49" charset="0"/>
                        </a:rPr>
                        <a:t>0</a:t>
                      </a:r>
                      <a:r>
                        <a:rPr lang="en-US" sz="1100" b="1" dirty="0" err="1">
                          <a:effectLst/>
                          <a:latin typeface="Consolas" panose="020B0609020204030204" pitchFamily="49" charset="0"/>
                          <a:cs typeface="Consolas" panose="020B0609020204030204" pitchFamily="49" charset="0"/>
                        </a:rPr>
                        <a:t>00_</a:t>
                      </a:r>
                      <a:r>
                        <a:rPr lang="en-US" sz="1100" b="1" spc="5" dirty="0" err="1">
                          <a:effectLst/>
                          <a:latin typeface="Consolas" panose="020B0609020204030204" pitchFamily="49" charset="0"/>
                          <a:cs typeface="Consolas" panose="020B0609020204030204" pitchFamily="49" charset="0"/>
                        </a:rPr>
                        <a:t>0</a:t>
                      </a:r>
                      <a:r>
                        <a:rPr lang="en-US" sz="1100" b="1" dirty="0" err="1">
                          <a:effectLst/>
                          <a:latin typeface="Consolas" panose="020B0609020204030204" pitchFamily="49" charset="0"/>
                          <a:cs typeface="Consolas" panose="020B0609020204030204" pitchFamily="49" charset="0"/>
                        </a:rPr>
                        <a:t>01C-0x00</a:t>
                      </a:r>
                      <a:r>
                        <a:rPr lang="en-US" sz="1100" b="1" spc="5" dirty="0" err="1">
                          <a:effectLst/>
                          <a:latin typeface="Consolas" panose="020B0609020204030204" pitchFamily="49" charset="0"/>
                          <a:cs typeface="Consolas" panose="020B0609020204030204" pitchFamily="49" charset="0"/>
                        </a:rPr>
                        <a:t>0</a:t>
                      </a:r>
                      <a:r>
                        <a:rPr lang="en-US" sz="1100" b="1" dirty="0" err="1">
                          <a:effectLst/>
                          <a:latin typeface="Consolas" panose="020B0609020204030204" pitchFamily="49" charset="0"/>
                          <a:cs typeface="Consolas" panose="020B0609020204030204" pitchFamily="49" charset="0"/>
                        </a:rPr>
                        <a:t>0_</a:t>
                      </a:r>
                      <a:r>
                        <a:rPr lang="en-US" sz="1100" b="1" spc="5" dirty="0" err="1">
                          <a:effectLst/>
                          <a:latin typeface="Consolas" panose="020B0609020204030204" pitchFamily="49" charset="0"/>
                          <a:cs typeface="Consolas" panose="020B0609020204030204" pitchFamily="49" charset="0"/>
                        </a:rPr>
                        <a:t>0</a:t>
                      </a:r>
                      <a:r>
                        <a:rPr lang="en-US" sz="1100" b="1" dirty="0" err="1">
                          <a:effectLst/>
                          <a:latin typeface="Consolas" panose="020B0609020204030204" pitchFamily="49" charset="0"/>
                          <a:cs typeface="Consolas" panose="020B0609020204030204" pitchFamily="49" charset="0"/>
                        </a:rPr>
                        <a:t>02B</a:t>
                      </a:r>
                      <a:endParaRPr lang="en-US" sz="1600" b="1" dirty="0">
                        <a:effectLst/>
                        <a:latin typeface="Consolas" panose="020B0609020204030204" pitchFamily="49" charset="0"/>
                        <a:ea typeface="Calibri"/>
                        <a:cs typeface="Consolas" panose="020B0609020204030204" pitchFamily="49" charset="0"/>
                      </a:endParaRPr>
                    </a:p>
                  </a:txBody>
                  <a:tcPr marL="0" marR="0" marT="0" marB="0" anchor="ctr"/>
                </a:tc>
                <a:tc>
                  <a:txBody>
                    <a:bodyPr/>
                    <a:lstStyle/>
                    <a:p>
                      <a:pPr marL="0" marR="0" algn="ctr">
                        <a:lnSpc>
                          <a:spcPts val="750"/>
                        </a:lnSpc>
                        <a:spcBef>
                          <a:spcPts val="25"/>
                        </a:spcBef>
                        <a:spcAft>
                          <a:spcPts val="0"/>
                        </a:spcAft>
                      </a:pPr>
                      <a:r>
                        <a:rPr lang="en-US" sz="900" dirty="0">
                          <a:effectLst/>
                        </a:rPr>
                        <a:t> </a:t>
                      </a:r>
                    </a:p>
                    <a:p>
                      <a:pPr marL="222885" marR="209550" algn="ctr">
                        <a:lnSpc>
                          <a:spcPct val="115000"/>
                        </a:lnSpc>
                        <a:spcBef>
                          <a:spcPts val="0"/>
                        </a:spcBef>
                        <a:spcAft>
                          <a:spcPts val="0"/>
                        </a:spcAft>
                      </a:pPr>
                      <a:r>
                        <a:rPr lang="en-US" sz="900" dirty="0">
                          <a:effectLst/>
                        </a:rPr>
                        <a:t>-</a:t>
                      </a:r>
                      <a:endParaRPr lang="en-US" sz="900" b="0" dirty="0">
                        <a:effectLst/>
                        <a:latin typeface="Calibri"/>
                        <a:ea typeface="Calibri"/>
                        <a:cs typeface="Times New Roman"/>
                      </a:endParaRPr>
                    </a:p>
                  </a:txBody>
                  <a:tcPr marL="0" marR="0" marT="0" marB="0" anchor="ctr"/>
                </a:tc>
                <a:tc>
                  <a:txBody>
                    <a:bodyPr/>
                    <a:lstStyle/>
                    <a:p>
                      <a:pPr marL="0" marR="0" algn="ctr">
                        <a:lnSpc>
                          <a:spcPts val="750"/>
                        </a:lnSpc>
                        <a:spcBef>
                          <a:spcPts val="25"/>
                        </a:spcBef>
                        <a:spcAft>
                          <a:spcPts val="0"/>
                        </a:spcAft>
                      </a:pPr>
                      <a:r>
                        <a:rPr lang="en-US" sz="1000" dirty="0">
                          <a:effectLst/>
                        </a:rPr>
                        <a:t> </a:t>
                      </a:r>
                    </a:p>
                    <a:p>
                      <a:pPr marL="246380" marR="233680" algn="ctr">
                        <a:lnSpc>
                          <a:spcPct val="115000"/>
                        </a:lnSpc>
                        <a:spcBef>
                          <a:spcPts val="0"/>
                        </a:spcBef>
                        <a:spcAft>
                          <a:spcPts val="0"/>
                        </a:spcAft>
                      </a:pPr>
                      <a:r>
                        <a:rPr lang="en-US" sz="1000" dirty="0">
                          <a:effectLst/>
                        </a:rPr>
                        <a:t>-</a:t>
                      </a:r>
                      <a:endParaRPr lang="en-US" sz="1000" b="0" dirty="0">
                        <a:effectLst/>
                        <a:latin typeface="Calibri"/>
                        <a:ea typeface="Calibri"/>
                        <a:cs typeface="Times New Roman"/>
                      </a:endParaRPr>
                    </a:p>
                  </a:txBody>
                  <a:tcPr marL="0" marR="0" marT="0" marB="0" anchor="ctr"/>
                </a:tc>
                <a:tc>
                  <a:txBody>
                    <a:bodyPr/>
                    <a:lstStyle/>
                    <a:p>
                      <a:pPr marL="0" marR="0">
                        <a:lnSpc>
                          <a:spcPts val="750"/>
                        </a:lnSpc>
                        <a:spcBef>
                          <a:spcPts val="25"/>
                        </a:spcBef>
                        <a:spcAft>
                          <a:spcPts val="0"/>
                        </a:spcAft>
                      </a:pPr>
                      <a:r>
                        <a:rPr lang="en-US" sz="1000" dirty="0">
                          <a:effectLst/>
                        </a:rPr>
                        <a:t> </a:t>
                      </a:r>
                    </a:p>
                    <a:p>
                      <a:pPr marL="34290" marR="0">
                        <a:lnSpc>
                          <a:spcPct val="115000"/>
                        </a:lnSpc>
                        <a:spcBef>
                          <a:spcPts val="0"/>
                        </a:spcBef>
                        <a:spcAft>
                          <a:spcPts val="0"/>
                        </a:spcAft>
                      </a:pPr>
                      <a:r>
                        <a:rPr lang="en-US" sz="1000" dirty="0">
                          <a:effectLst/>
                        </a:rPr>
                        <a:t>-</a:t>
                      </a:r>
                      <a:endParaRPr lang="en-US" sz="1000" b="0" dirty="0">
                        <a:effectLst/>
                        <a:latin typeface="Calibri"/>
                        <a:ea typeface="Calibri"/>
                        <a:cs typeface="Times New Roman"/>
                      </a:endParaRPr>
                    </a:p>
                  </a:txBody>
                  <a:tcPr marL="0" marR="0" marT="0" marB="0" anchor="ctr"/>
                </a:tc>
                <a:tc>
                  <a:txBody>
                    <a:bodyPr/>
                    <a:lstStyle/>
                    <a:p>
                      <a:pPr marL="0" marR="0">
                        <a:lnSpc>
                          <a:spcPts val="750"/>
                        </a:lnSpc>
                        <a:spcBef>
                          <a:spcPts val="25"/>
                        </a:spcBef>
                        <a:spcAft>
                          <a:spcPts val="0"/>
                        </a:spcAft>
                      </a:pPr>
                      <a:r>
                        <a:rPr lang="en-US" sz="1000" b="0" dirty="0">
                          <a:effectLst/>
                        </a:rPr>
                        <a:t> </a:t>
                      </a:r>
                    </a:p>
                    <a:p>
                      <a:pPr marL="34290" marR="0">
                        <a:lnSpc>
                          <a:spcPct val="115000"/>
                        </a:lnSpc>
                        <a:spcBef>
                          <a:spcPts val="0"/>
                        </a:spcBef>
                        <a:spcAft>
                          <a:spcPts val="0"/>
                        </a:spcAft>
                      </a:pPr>
                      <a:r>
                        <a:rPr lang="en-US" sz="1000" b="0" dirty="0">
                          <a:effectLst/>
                        </a:rPr>
                        <a:t>Rese</a:t>
                      </a:r>
                      <a:r>
                        <a:rPr lang="en-US" sz="1000" b="0" spc="30" dirty="0">
                          <a:effectLst/>
                        </a:rPr>
                        <a:t>r</a:t>
                      </a:r>
                      <a:r>
                        <a:rPr lang="en-US" sz="1000" b="0" spc="-25" dirty="0">
                          <a:effectLst/>
                        </a:rPr>
                        <a:t>v</a:t>
                      </a:r>
                      <a:r>
                        <a:rPr lang="en-US" sz="1000" b="0" dirty="0">
                          <a:effectLst/>
                        </a:rPr>
                        <a:t>ed</a:t>
                      </a:r>
                      <a:endParaRPr lang="en-US" sz="1000" b="0" dirty="0">
                        <a:effectLst/>
                        <a:latin typeface="Calibri"/>
                        <a:ea typeface="Calibri"/>
                        <a:cs typeface="Times New Roman"/>
                      </a:endParaRPr>
                    </a:p>
                  </a:txBody>
                  <a:tcPr marL="45720" marR="0" marT="0" marB="0" anchor="ctr"/>
                </a:tc>
                <a:extLst>
                  <a:ext uri="{0D108BD9-81ED-4DB2-BD59-A6C34878D82A}">
                    <a16:rowId xmlns:a16="http://schemas.microsoft.com/office/drawing/2014/main" val="10008"/>
                  </a:ext>
                </a:extLst>
              </a:tr>
              <a:tr h="371990">
                <a:tc>
                  <a:txBody>
                    <a:bodyPr/>
                    <a:lstStyle/>
                    <a:p>
                      <a:pPr marL="109855" marR="0">
                        <a:lnSpc>
                          <a:spcPct val="115000"/>
                        </a:lnSpc>
                        <a:spcBef>
                          <a:spcPts val="225"/>
                        </a:spcBef>
                        <a:spcAft>
                          <a:spcPts val="0"/>
                        </a:spcAft>
                      </a:pPr>
                      <a:r>
                        <a:rPr lang="en-US" sz="1100" b="1" dirty="0">
                          <a:effectLst/>
                          <a:latin typeface="Consolas" panose="020B0609020204030204" pitchFamily="49" charset="0"/>
                          <a:cs typeface="Consolas" panose="020B0609020204030204" pitchFamily="49" charset="0"/>
                        </a:rPr>
                        <a:t>0x0000_002C</a:t>
                      </a:r>
                      <a:endParaRPr lang="en-US" sz="1600" b="1" dirty="0">
                        <a:effectLst/>
                        <a:latin typeface="Consolas" panose="020B0609020204030204" pitchFamily="49" charset="0"/>
                        <a:ea typeface="Calibri"/>
                        <a:cs typeface="Consolas" panose="020B0609020204030204" pitchFamily="49" charset="0"/>
                      </a:endParaRPr>
                    </a:p>
                  </a:txBody>
                  <a:tcPr marL="0" marR="0" marT="0" marB="0" anchor="ctr"/>
                </a:tc>
                <a:tc>
                  <a:txBody>
                    <a:bodyPr/>
                    <a:lstStyle/>
                    <a:p>
                      <a:pPr marL="0" marR="0" algn="ctr">
                        <a:lnSpc>
                          <a:spcPts val="750"/>
                        </a:lnSpc>
                        <a:spcBef>
                          <a:spcPts val="25"/>
                        </a:spcBef>
                        <a:spcAft>
                          <a:spcPts val="0"/>
                        </a:spcAft>
                      </a:pPr>
                      <a:r>
                        <a:rPr lang="en-US" sz="900" dirty="0">
                          <a:effectLst/>
                        </a:rPr>
                        <a:t> </a:t>
                      </a:r>
                    </a:p>
                    <a:p>
                      <a:pPr marL="0" marR="0" algn="ctr">
                        <a:lnSpc>
                          <a:spcPts val="750"/>
                        </a:lnSpc>
                        <a:spcBef>
                          <a:spcPts val="25"/>
                        </a:spcBef>
                        <a:spcAft>
                          <a:spcPts val="0"/>
                        </a:spcAft>
                      </a:pPr>
                      <a:r>
                        <a:rPr lang="en-US" sz="900" dirty="0">
                          <a:effectLst/>
                        </a:rPr>
                        <a:t>3</a:t>
                      </a:r>
                      <a:endParaRPr lang="en-US" sz="900" b="0" dirty="0">
                        <a:effectLst/>
                        <a:latin typeface="Calibri"/>
                        <a:ea typeface="Calibri"/>
                        <a:cs typeface="Times New Roman"/>
                      </a:endParaRPr>
                    </a:p>
                  </a:txBody>
                  <a:tcPr marL="0" marR="0" marT="0" marB="0" anchor="ctr"/>
                </a:tc>
                <a:tc>
                  <a:txBody>
                    <a:bodyPr/>
                    <a:lstStyle/>
                    <a:p>
                      <a:pPr marL="0" marR="0" algn="ctr">
                        <a:lnSpc>
                          <a:spcPts val="750"/>
                        </a:lnSpc>
                        <a:spcBef>
                          <a:spcPts val="25"/>
                        </a:spcBef>
                        <a:spcAft>
                          <a:spcPts val="0"/>
                        </a:spcAft>
                      </a:pPr>
                      <a:r>
                        <a:rPr lang="en-US" sz="1000" dirty="0">
                          <a:effectLst/>
                        </a:rPr>
                        <a:t> </a:t>
                      </a:r>
                    </a:p>
                    <a:p>
                      <a:pPr marL="0" marR="0" algn="ctr">
                        <a:lnSpc>
                          <a:spcPts val="750"/>
                        </a:lnSpc>
                        <a:spcBef>
                          <a:spcPts val="25"/>
                        </a:spcBef>
                        <a:spcAft>
                          <a:spcPts val="0"/>
                        </a:spcAft>
                      </a:pPr>
                      <a:r>
                        <a:rPr lang="en-US" sz="1000" dirty="0">
                          <a:effectLst/>
                        </a:rPr>
                        <a:t>settable</a:t>
                      </a:r>
                      <a:endParaRPr lang="en-US" sz="1000" b="0" dirty="0">
                        <a:effectLst/>
                        <a:latin typeface="Calibri"/>
                        <a:ea typeface="Calibri"/>
                        <a:cs typeface="Times New Roman"/>
                      </a:endParaRPr>
                    </a:p>
                  </a:txBody>
                  <a:tcPr marL="0" marR="0" marT="0" marB="0" anchor="ctr"/>
                </a:tc>
                <a:tc>
                  <a:txBody>
                    <a:bodyPr/>
                    <a:lstStyle/>
                    <a:p>
                      <a:pPr marL="0" marR="0">
                        <a:lnSpc>
                          <a:spcPts val="750"/>
                        </a:lnSpc>
                        <a:spcBef>
                          <a:spcPts val="25"/>
                        </a:spcBef>
                        <a:spcAft>
                          <a:spcPts val="0"/>
                        </a:spcAft>
                      </a:pPr>
                      <a:r>
                        <a:rPr lang="en-US" sz="1000" dirty="0">
                          <a:effectLst/>
                        </a:rPr>
                        <a:t>  </a:t>
                      </a:r>
                    </a:p>
                    <a:p>
                      <a:pPr marL="0" marR="0">
                        <a:lnSpc>
                          <a:spcPts val="750"/>
                        </a:lnSpc>
                        <a:spcBef>
                          <a:spcPts val="25"/>
                        </a:spcBef>
                        <a:spcAft>
                          <a:spcPts val="0"/>
                        </a:spcAft>
                      </a:pPr>
                      <a:r>
                        <a:rPr lang="en-US" sz="1000" dirty="0">
                          <a:effectLst/>
                        </a:rPr>
                        <a:t> </a:t>
                      </a:r>
                      <a:r>
                        <a:rPr lang="en-US" sz="1000" dirty="0" err="1">
                          <a:effectLst/>
                        </a:rPr>
                        <a:t>SVC_Handler</a:t>
                      </a:r>
                      <a:endParaRPr lang="en-US" sz="1000" b="0" dirty="0">
                        <a:effectLst/>
                        <a:latin typeface="Calibri"/>
                        <a:ea typeface="Calibri"/>
                        <a:cs typeface="Times New Roman"/>
                      </a:endParaRPr>
                    </a:p>
                  </a:txBody>
                  <a:tcPr marL="0" marR="0" marT="0" marB="0" anchor="ctr"/>
                </a:tc>
                <a:tc>
                  <a:txBody>
                    <a:bodyPr/>
                    <a:lstStyle/>
                    <a:p>
                      <a:pPr marL="0" marR="0">
                        <a:lnSpc>
                          <a:spcPts val="750"/>
                        </a:lnSpc>
                        <a:spcBef>
                          <a:spcPts val="25"/>
                        </a:spcBef>
                        <a:spcAft>
                          <a:spcPts val="0"/>
                        </a:spcAft>
                      </a:pPr>
                      <a:r>
                        <a:rPr lang="en-US" sz="1000" b="0" dirty="0">
                          <a:effectLst/>
                        </a:rPr>
                        <a:t> System service call via SWI</a:t>
                      </a:r>
                    </a:p>
                    <a:p>
                      <a:pPr marL="0" marR="0">
                        <a:lnSpc>
                          <a:spcPts val="750"/>
                        </a:lnSpc>
                        <a:spcBef>
                          <a:spcPts val="25"/>
                        </a:spcBef>
                        <a:spcAft>
                          <a:spcPts val="0"/>
                        </a:spcAft>
                      </a:pPr>
                      <a:r>
                        <a:rPr lang="en-US" sz="1000" b="0" dirty="0">
                          <a:effectLst/>
                        </a:rPr>
                        <a:t> instruction</a:t>
                      </a:r>
                      <a:endParaRPr lang="en-US" sz="1000" b="0" dirty="0">
                        <a:effectLst/>
                        <a:latin typeface="Calibri"/>
                        <a:ea typeface="Calibri"/>
                        <a:cs typeface="Times New Roman"/>
                      </a:endParaRPr>
                    </a:p>
                  </a:txBody>
                  <a:tcPr marL="45720" marR="0" marT="0" marB="0" anchor="ctr"/>
                </a:tc>
                <a:extLst>
                  <a:ext uri="{0D108BD9-81ED-4DB2-BD59-A6C34878D82A}">
                    <a16:rowId xmlns:a16="http://schemas.microsoft.com/office/drawing/2014/main" val="10009"/>
                  </a:ext>
                </a:extLst>
              </a:tr>
              <a:tr h="371990">
                <a:tc>
                  <a:txBody>
                    <a:bodyPr/>
                    <a:lstStyle/>
                    <a:p>
                      <a:pPr marL="109855" marR="0">
                        <a:lnSpc>
                          <a:spcPct val="115000"/>
                        </a:lnSpc>
                        <a:spcBef>
                          <a:spcPts val="225"/>
                        </a:spcBef>
                        <a:spcAft>
                          <a:spcPts val="0"/>
                        </a:spcAft>
                      </a:pPr>
                      <a:r>
                        <a:rPr lang="en-US" sz="1100" b="1" dirty="0">
                          <a:effectLst/>
                          <a:latin typeface="Consolas" panose="020B0609020204030204" pitchFamily="49" charset="0"/>
                          <a:cs typeface="Consolas" panose="020B0609020204030204" pitchFamily="49" charset="0"/>
                        </a:rPr>
                        <a:t>0x0000_0030</a:t>
                      </a:r>
                      <a:endParaRPr lang="en-US" sz="1600" b="1" dirty="0">
                        <a:effectLst/>
                        <a:latin typeface="Consolas" panose="020B0609020204030204" pitchFamily="49" charset="0"/>
                        <a:ea typeface="Calibri"/>
                        <a:cs typeface="Consolas" panose="020B0609020204030204" pitchFamily="49" charset="0"/>
                      </a:endParaRPr>
                    </a:p>
                  </a:txBody>
                  <a:tcPr marL="0" marR="0" marT="0" marB="0" anchor="ctr"/>
                </a:tc>
                <a:tc>
                  <a:txBody>
                    <a:bodyPr/>
                    <a:lstStyle/>
                    <a:p>
                      <a:pPr marL="0" marR="0" algn="ctr">
                        <a:lnSpc>
                          <a:spcPts val="750"/>
                        </a:lnSpc>
                        <a:spcBef>
                          <a:spcPts val="25"/>
                        </a:spcBef>
                        <a:spcAft>
                          <a:spcPts val="0"/>
                        </a:spcAft>
                      </a:pPr>
                      <a:r>
                        <a:rPr lang="en-US" sz="900" dirty="0">
                          <a:effectLst/>
                        </a:rPr>
                        <a:t>4</a:t>
                      </a:r>
                      <a:endParaRPr lang="en-US" sz="900" b="0" dirty="0">
                        <a:effectLst/>
                        <a:latin typeface="Calibri"/>
                        <a:ea typeface="Calibri"/>
                        <a:cs typeface="Times New Roman"/>
                      </a:endParaRPr>
                    </a:p>
                  </a:txBody>
                  <a:tcPr marL="0" marR="0" marT="0" marB="0" anchor="ctr"/>
                </a:tc>
                <a:tc>
                  <a:txBody>
                    <a:bodyPr/>
                    <a:lstStyle/>
                    <a:p>
                      <a:pPr marL="0" marR="0" algn="ctr">
                        <a:lnSpc>
                          <a:spcPts val="750"/>
                        </a:lnSpc>
                        <a:spcBef>
                          <a:spcPts val="25"/>
                        </a:spcBef>
                        <a:spcAft>
                          <a:spcPts val="0"/>
                        </a:spcAft>
                      </a:pPr>
                      <a:r>
                        <a:rPr lang="en-US" sz="1000" dirty="0">
                          <a:effectLst/>
                        </a:rPr>
                        <a:t>settable</a:t>
                      </a:r>
                      <a:endParaRPr lang="en-US" sz="1000" b="0" dirty="0">
                        <a:effectLst/>
                        <a:latin typeface="Calibri"/>
                        <a:ea typeface="Calibri"/>
                        <a:cs typeface="Times New Roman"/>
                      </a:endParaRPr>
                    </a:p>
                  </a:txBody>
                  <a:tcPr marL="0" marR="0" marT="0" marB="0" anchor="ctr"/>
                </a:tc>
                <a:tc>
                  <a:txBody>
                    <a:bodyPr/>
                    <a:lstStyle/>
                    <a:p>
                      <a:pPr marL="0" marR="0">
                        <a:lnSpc>
                          <a:spcPts val="750"/>
                        </a:lnSpc>
                        <a:spcBef>
                          <a:spcPts val="25"/>
                        </a:spcBef>
                        <a:spcAft>
                          <a:spcPts val="0"/>
                        </a:spcAft>
                      </a:pPr>
                      <a:r>
                        <a:rPr lang="en-US" sz="1000" dirty="0">
                          <a:effectLst/>
                        </a:rPr>
                        <a:t> </a:t>
                      </a:r>
                      <a:r>
                        <a:rPr lang="en-US" sz="1000" dirty="0" err="1">
                          <a:effectLst/>
                        </a:rPr>
                        <a:t>DebugMon_Handler</a:t>
                      </a:r>
                      <a:endParaRPr lang="en-US" sz="1000" b="0" dirty="0">
                        <a:effectLst/>
                        <a:latin typeface="Calibri"/>
                        <a:ea typeface="Calibri"/>
                        <a:cs typeface="Times New Roman"/>
                      </a:endParaRPr>
                    </a:p>
                  </a:txBody>
                  <a:tcPr marL="0" marR="0" marT="0" marB="0" anchor="ctr"/>
                </a:tc>
                <a:tc>
                  <a:txBody>
                    <a:bodyPr/>
                    <a:lstStyle/>
                    <a:p>
                      <a:pPr marL="0" marR="0">
                        <a:lnSpc>
                          <a:spcPts val="750"/>
                        </a:lnSpc>
                        <a:spcBef>
                          <a:spcPts val="25"/>
                        </a:spcBef>
                        <a:spcAft>
                          <a:spcPts val="0"/>
                        </a:spcAft>
                      </a:pPr>
                      <a:r>
                        <a:rPr lang="en-US" sz="1000" b="0" dirty="0">
                          <a:effectLst/>
                        </a:rPr>
                        <a:t>Debug Monitor</a:t>
                      </a:r>
                      <a:endParaRPr lang="en-US" sz="1000" b="0" dirty="0">
                        <a:effectLst/>
                        <a:latin typeface="Calibri"/>
                        <a:ea typeface="Calibri"/>
                        <a:cs typeface="Times New Roman"/>
                      </a:endParaRPr>
                    </a:p>
                  </a:txBody>
                  <a:tcPr marL="45720" marR="0" marT="0" marB="0" anchor="ctr"/>
                </a:tc>
                <a:extLst>
                  <a:ext uri="{0D108BD9-81ED-4DB2-BD59-A6C34878D82A}">
                    <a16:rowId xmlns:a16="http://schemas.microsoft.com/office/drawing/2014/main" val="10010"/>
                  </a:ext>
                </a:extLst>
              </a:tr>
              <a:tr h="371990">
                <a:tc>
                  <a:txBody>
                    <a:bodyPr/>
                    <a:lstStyle/>
                    <a:p>
                      <a:pPr marL="109855" marR="0">
                        <a:lnSpc>
                          <a:spcPct val="115000"/>
                        </a:lnSpc>
                        <a:spcBef>
                          <a:spcPts val="225"/>
                        </a:spcBef>
                        <a:spcAft>
                          <a:spcPts val="0"/>
                        </a:spcAft>
                      </a:pPr>
                      <a:r>
                        <a:rPr lang="en-US" sz="1100" b="1" dirty="0">
                          <a:effectLst/>
                          <a:latin typeface="Consolas" panose="020B0609020204030204" pitchFamily="49" charset="0"/>
                          <a:cs typeface="Consolas" panose="020B0609020204030204" pitchFamily="49" charset="0"/>
                        </a:rPr>
                        <a:t>0x0000_0034</a:t>
                      </a:r>
                      <a:endParaRPr lang="en-US" sz="1600" b="1" dirty="0">
                        <a:effectLst/>
                        <a:latin typeface="Consolas" panose="020B0609020204030204" pitchFamily="49" charset="0"/>
                        <a:ea typeface="Calibri"/>
                        <a:cs typeface="Consolas" panose="020B0609020204030204" pitchFamily="49" charset="0"/>
                      </a:endParaRPr>
                    </a:p>
                  </a:txBody>
                  <a:tcPr marL="0" marR="0" marT="0" marB="0" anchor="ctr"/>
                </a:tc>
                <a:tc>
                  <a:txBody>
                    <a:bodyPr/>
                    <a:lstStyle/>
                    <a:p>
                      <a:pPr marL="0" marR="0" algn="ctr">
                        <a:lnSpc>
                          <a:spcPts val="750"/>
                        </a:lnSpc>
                        <a:spcBef>
                          <a:spcPts val="25"/>
                        </a:spcBef>
                        <a:spcAft>
                          <a:spcPts val="0"/>
                        </a:spcAft>
                      </a:pPr>
                      <a:r>
                        <a:rPr lang="en-US" sz="900" dirty="0">
                          <a:effectLst/>
                        </a:rPr>
                        <a:t>-</a:t>
                      </a:r>
                      <a:endParaRPr lang="en-US" sz="900" b="0" dirty="0">
                        <a:effectLst/>
                        <a:latin typeface="Calibri"/>
                        <a:ea typeface="Calibri"/>
                        <a:cs typeface="Times New Roman"/>
                      </a:endParaRPr>
                    </a:p>
                  </a:txBody>
                  <a:tcPr marL="0" marR="0" marT="0" marB="0" anchor="ctr"/>
                </a:tc>
                <a:tc>
                  <a:txBody>
                    <a:bodyPr/>
                    <a:lstStyle/>
                    <a:p>
                      <a:pPr marL="0" marR="0" algn="ctr">
                        <a:lnSpc>
                          <a:spcPts val="750"/>
                        </a:lnSpc>
                        <a:spcBef>
                          <a:spcPts val="25"/>
                        </a:spcBef>
                        <a:spcAft>
                          <a:spcPts val="0"/>
                        </a:spcAft>
                      </a:pPr>
                      <a:r>
                        <a:rPr lang="en-US" sz="1000" dirty="0">
                          <a:effectLst/>
                        </a:rPr>
                        <a:t>-</a:t>
                      </a:r>
                      <a:endParaRPr lang="en-US" sz="1000" b="0" dirty="0">
                        <a:effectLst/>
                        <a:latin typeface="Calibri"/>
                        <a:ea typeface="Calibri"/>
                        <a:cs typeface="Times New Roman"/>
                      </a:endParaRPr>
                    </a:p>
                  </a:txBody>
                  <a:tcPr marL="0" marR="0" marT="0" marB="0" anchor="ctr"/>
                </a:tc>
                <a:tc>
                  <a:txBody>
                    <a:bodyPr/>
                    <a:lstStyle/>
                    <a:p>
                      <a:pPr marL="0" marR="0">
                        <a:lnSpc>
                          <a:spcPts val="750"/>
                        </a:lnSpc>
                        <a:spcBef>
                          <a:spcPts val="25"/>
                        </a:spcBef>
                        <a:spcAft>
                          <a:spcPts val="0"/>
                        </a:spcAft>
                      </a:pPr>
                      <a:r>
                        <a:rPr lang="en-US" sz="1000" dirty="0">
                          <a:effectLst/>
                        </a:rPr>
                        <a:t>-</a:t>
                      </a:r>
                      <a:endParaRPr lang="en-US" sz="1000" b="0" dirty="0">
                        <a:effectLst/>
                        <a:latin typeface="Calibri"/>
                        <a:ea typeface="Calibri"/>
                        <a:cs typeface="Times New Roman"/>
                      </a:endParaRPr>
                    </a:p>
                  </a:txBody>
                  <a:tcPr marL="0" marR="0" marT="0" marB="0" anchor="ctr"/>
                </a:tc>
                <a:tc>
                  <a:txBody>
                    <a:bodyPr/>
                    <a:lstStyle/>
                    <a:p>
                      <a:pPr marL="0" marR="0">
                        <a:lnSpc>
                          <a:spcPts val="750"/>
                        </a:lnSpc>
                        <a:spcBef>
                          <a:spcPts val="25"/>
                        </a:spcBef>
                        <a:spcAft>
                          <a:spcPts val="0"/>
                        </a:spcAft>
                      </a:pPr>
                      <a:r>
                        <a:rPr lang="en-US" sz="1000" b="0" dirty="0">
                          <a:effectLst/>
                        </a:rPr>
                        <a:t>Reserved</a:t>
                      </a:r>
                      <a:endParaRPr lang="en-US" sz="1000" b="0" dirty="0">
                        <a:effectLst/>
                        <a:latin typeface="Calibri"/>
                        <a:ea typeface="Calibri"/>
                        <a:cs typeface="Times New Roman"/>
                      </a:endParaRPr>
                    </a:p>
                  </a:txBody>
                  <a:tcPr marL="45720" marR="0" marT="0" marB="0" anchor="ctr"/>
                </a:tc>
                <a:extLst>
                  <a:ext uri="{0D108BD9-81ED-4DB2-BD59-A6C34878D82A}">
                    <a16:rowId xmlns:a16="http://schemas.microsoft.com/office/drawing/2014/main" val="10011"/>
                  </a:ext>
                </a:extLst>
              </a:tr>
              <a:tr h="371990">
                <a:tc>
                  <a:txBody>
                    <a:bodyPr/>
                    <a:lstStyle/>
                    <a:p>
                      <a:pPr marL="109855" marR="0">
                        <a:lnSpc>
                          <a:spcPct val="115000"/>
                        </a:lnSpc>
                        <a:spcBef>
                          <a:spcPts val="225"/>
                        </a:spcBef>
                        <a:spcAft>
                          <a:spcPts val="0"/>
                        </a:spcAft>
                      </a:pPr>
                      <a:r>
                        <a:rPr lang="en-US" sz="1100" b="1" dirty="0">
                          <a:effectLst/>
                          <a:latin typeface="Consolas" panose="020B0609020204030204" pitchFamily="49" charset="0"/>
                          <a:cs typeface="Consolas" panose="020B0609020204030204" pitchFamily="49" charset="0"/>
                        </a:rPr>
                        <a:t>0x0000_0038</a:t>
                      </a:r>
                      <a:endParaRPr lang="en-US" sz="1600" b="1" dirty="0">
                        <a:effectLst/>
                        <a:latin typeface="Consolas" panose="020B0609020204030204" pitchFamily="49" charset="0"/>
                        <a:ea typeface="Calibri"/>
                        <a:cs typeface="Consolas" panose="020B0609020204030204" pitchFamily="49" charset="0"/>
                      </a:endParaRPr>
                    </a:p>
                  </a:txBody>
                  <a:tcPr marL="0" marR="0" marT="0" marB="0" anchor="ctr"/>
                </a:tc>
                <a:tc>
                  <a:txBody>
                    <a:bodyPr/>
                    <a:lstStyle/>
                    <a:p>
                      <a:pPr marL="0" marR="0" algn="ctr">
                        <a:lnSpc>
                          <a:spcPts val="750"/>
                        </a:lnSpc>
                        <a:spcBef>
                          <a:spcPts val="25"/>
                        </a:spcBef>
                        <a:spcAft>
                          <a:spcPts val="0"/>
                        </a:spcAft>
                      </a:pPr>
                      <a:r>
                        <a:rPr lang="en-US" sz="900" dirty="0">
                          <a:effectLst/>
                        </a:rPr>
                        <a:t>5</a:t>
                      </a:r>
                      <a:endParaRPr lang="en-US" sz="900" b="0" dirty="0">
                        <a:effectLst/>
                        <a:latin typeface="Calibri"/>
                        <a:ea typeface="Calibri"/>
                        <a:cs typeface="Times New Roman"/>
                      </a:endParaRPr>
                    </a:p>
                  </a:txBody>
                  <a:tcPr marL="0" marR="0" marT="0" marB="0" anchor="ctr"/>
                </a:tc>
                <a:tc>
                  <a:txBody>
                    <a:bodyPr/>
                    <a:lstStyle/>
                    <a:p>
                      <a:pPr marL="0" marR="0" algn="ctr">
                        <a:lnSpc>
                          <a:spcPts val="750"/>
                        </a:lnSpc>
                        <a:spcBef>
                          <a:spcPts val="25"/>
                        </a:spcBef>
                        <a:spcAft>
                          <a:spcPts val="0"/>
                        </a:spcAft>
                      </a:pPr>
                      <a:r>
                        <a:rPr lang="en-US" sz="1000" dirty="0">
                          <a:effectLst/>
                        </a:rPr>
                        <a:t>settable</a:t>
                      </a:r>
                      <a:endParaRPr lang="en-US" sz="1000" b="0" dirty="0">
                        <a:effectLst/>
                        <a:latin typeface="Calibri"/>
                        <a:ea typeface="Calibri"/>
                        <a:cs typeface="Times New Roman"/>
                      </a:endParaRPr>
                    </a:p>
                  </a:txBody>
                  <a:tcPr marL="0" marR="0" marT="0" marB="0" anchor="ctr"/>
                </a:tc>
                <a:tc>
                  <a:txBody>
                    <a:bodyPr/>
                    <a:lstStyle/>
                    <a:p>
                      <a:pPr marL="0" marR="0">
                        <a:lnSpc>
                          <a:spcPts val="750"/>
                        </a:lnSpc>
                        <a:spcBef>
                          <a:spcPts val="25"/>
                        </a:spcBef>
                        <a:spcAft>
                          <a:spcPts val="0"/>
                        </a:spcAft>
                      </a:pPr>
                      <a:r>
                        <a:rPr lang="en-US" sz="1000" dirty="0">
                          <a:effectLst/>
                        </a:rPr>
                        <a:t> </a:t>
                      </a:r>
                      <a:r>
                        <a:rPr lang="en-US" sz="1000" dirty="0" err="1">
                          <a:effectLst/>
                        </a:rPr>
                        <a:t>PendSV_Handler</a:t>
                      </a:r>
                      <a:endParaRPr lang="en-US" sz="1000" b="0" dirty="0">
                        <a:effectLst/>
                        <a:latin typeface="Calibri"/>
                        <a:ea typeface="Calibri"/>
                        <a:cs typeface="Times New Roman"/>
                      </a:endParaRPr>
                    </a:p>
                  </a:txBody>
                  <a:tcPr marL="0" marR="0" marT="0" marB="0" anchor="ctr"/>
                </a:tc>
                <a:tc>
                  <a:txBody>
                    <a:bodyPr/>
                    <a:lstStyle/>
                    <a:p>
                      <a:pPr marL="0" marR="0">
                        <a:lnSpc>
                          <a:spcPts val="750"/>
                        </a:lnSpc>
                        <a:spcBef>
                          <a:spcPts val="25"/>
                        </a:spcBef>
                        <a:spcAft>
                          <a:spcPts val="0"/>
                        </a:spcAft>
                      </a:pPr>
                      <a:r>
                        <a:rPr lang="en-US" sz="1000" b="0" dirty="0" err="1">
                          <a:effectLst/>
                        </a:rPr>
                        <a:t>Pendable</a:t>
                      </a:r>
                      <a:r>
                        <a:rPr lang="en-US" sz="1000" b="0" dirty="0">
                          <a:effectLst/>
                        </a:rPr>
                        <a:t> request for system service</a:t>
                      </a:r>
                      <a:endParaRPr lang="en-US" sz="1000" b="0" dirty="0">
                        <a:effectLst/>
                        <a:latin typeface="Calibri"/>
                        <a:ea typeface="Calibri"/>
                        <a:cs typeface="Times New Roman"/>
                      </a:endParaRPr>
                    </a:p>
                  </a:txBody>
                  <a:tcPr marL="45720" marR="0" marT="0" marB="0" anchor="ctr"/>
                </a:tc>
                <a:extLst>
                  <a:ext uri="{0D108BD9-81ED-4DB2-BD59-A6C34878D82A}">
                    <a16:rowId xmlns:a16="http://schemas.microsoft.com/office/drawing/2014/main" val="10012"/>
                  </a:ext>
                </a:extLst>
              </a:tr>
              <a:tr h="371990">
                <a:tc>
                  <a:txBody>
                    <a:bodyPr/>
                    <a:lstStyle/>
                    <a:p>
                      <a:pPr marL="109855" marR="0">
                        <a:lnSpc>
                          <a:spcPct val="115000"/>
                        </a:lnSpc>
                        <a:spcBef>
                          <a:spcPts val="225"/>
                        </a:spcBef>
                        <a:spcAft>
                          <a:spcPts val="0"/>
                        </a:spcAft>
                      </a:pPr>
                      <a:r>
                        <a:rPr lang="en-US" sz="1100" b="1" dirty="0">
                          <a:effectLst/>
                          <a:latin typeface="Consolas" panose="020B0609020204030204" pitchFamily="49" charset="0"/>
                          <a:cs typeface="Consolas" panose="020B0609020204030204" pitchFamily="49" charset="0"/>
                        </a:rPr>
                        <a:t>0x0000_003C</a:t>
                      </a:r>
                      <a:endParaRPr lang="en-US" sz="1600" b="1" dirty="0">
                        <a:effectLst/>
                        <a:latin typeface="Consolas" panose="020B0609020204030204" pitchFamily="49" charset="0"/>
                        <a:ea typeface="Calibri"/>
                        <a:cs typeface="Consolas" panose="020B0609020204030204" pitchFamily="49" charset="0"/>
                      </a:endParaRPr>
                    </a:p>
                  </a:txBody>
                  <a:tcPr marL="0" marR="0" marT="0" marB="0" anchor="ctr"/>
                </a:tc>
                <a:tc>
                  <a:txBody>
                    <a:bodyPr/>
                    <a:lstStyle/>
                    <a:p>
                      <a:pPr marL="0" marR="0" algn="ctr">
                        <a:lnSpc>
                          <a:spcPts val="750"/>
                        </a:lnSpc>
                        <a:spcBef>
                          <a:spcPts val="25"/>
                        </a:spcBef>
                        <a:spcAft>
                          <a:spcPts val="0"/>
                        </a:spcAft>
                      </a:pPr>
                      <a:r>
                        <a:rPr lang="en-US" sz="900" dirty="0">
                          <a:effectLst/>
                        </a:rPr>
                        <a:t>6</a:t>
                      </a:r>
                      <a:endParaRPr lang="en-US" sz="900" b="0" dirty="0">
                        <a:effectLst/>
                        <a:latin typeface="Calibri"/>
                        <a:ea typeface="Calibri"/>
                        <a:cs typeface="Times New Roman"/>
                      </a:endParaRPr>
                    </a:p>
                  </a:txBody>
                  <a:tcPr marL="0" marR="0" marT="0" marB="0" anchor="ctr"/>
                </a:tc>
                <a:tc>
                  <a:txBody>
                    <a:bodyPr/>
                    <a:lstStyle/>
                    <a:p>
                      <a:pPr marL="0" marR="0" algn="ctr">
                        <a:lnSpc>
                          <a:spcPts val="750"/>
                        </a:lnSpc>
                        <a:spcBef>
                          <a:spcPts val="25"/>
                        </a:spcBef>
                        <a:spcAft>
                          <a:spcPts val="0"/>
                        </a:spcAft>
                      </a:pPr>
                      <a:r>
                        <a:rPr lang="en-US" sz="1000" dirty="0">
                          <a:effectLst/>
                        </a:rPr>
                        <a:t>settable</a:t>
                      </a:r>
                      <a:endParaRPr lang="en-US" sz="1000" b="0" dirty="0">
                        <a:effectLst/>
                        <a:latin typeface="Calibri"/>
                        <a:ea typeface="Calibri"/>
                        <a:cs typeface="Times New Roman"/>
                      </a:endParaRPr>
                    </a:p>
                  </a:txBody>
                  <a:tcPr marL="0" marR="0" marT="0" marB="0" anchor="ctr"/>
                </a:tc>
                <a:tc>
                  <a:txBody>
                    <a:bodyPr/>
                    <a:lstStyle/>
                    <a:p>
                      <a:pPr marL="0" marR="0">
                        <a:lnSpc>
                          <a:spcPts val="750"/>
                        </a:lnSpc>
                        <a:spcBef>
                          <a:spcPts val="25"/>
                        </a:spcBef>
                        <a:spcAft>
                          <a:spcPts val="0"/>
                        </a:spcAft>
                      </a:pPr>
                      <a:r>
                        <a:rPr lang="en-US" sz="1000" dirty="0">
                          <a:effectLst/>
                        </a:rPr>
                        <a:t> </a:t>
                      </a:r>
                      <a:r>
                        <a:rPr lang="en-US" sz="1000" dirty="0" err="1">
                          <a:effectLst/>
                        </a:rPr>
                        <a:t>SysTick_Handler</a:t>
                      </a:r>
                      <a:endParaRPr lang="en-US" sz="1000" b="0" dirty="0">
                        <a:effectLst/>
                        <a:latin typeface="Calibri"/>
                        <a:ea typeface="Calibri"/>
                        <a:cs typeface="Times New Roman"/>
                      </a:endParaRPr>
                    </a:p>
                  </a:txBody>
                  <a:tcPr marL="0" marR="0" marT="0" marB="0" anchor="ctr"/>
                </a:tc>
                <a:tc>
                  <a:txBody>
                    <a:bodyPr/>
                    <a:lstStyle/>
                    <a:p>
                      <a:pPr marL="0" marR="0">
                        <a:lnSpc>
                          <a:spcPts val="750"/>
                        </a:lnSpc>
                        <a:spcBef>
                          <a:spcPts val="25"/>
                        </a:spcBef>
                        <a:spcAft>
                          <a:spcPts val="0"/>
                        </a:spcAft>
                      </a:pPr>
                      <a:r>
                        <a:rPr lang="en-US" sz="1000" b="0" dirty="0">
                          <a:effectLst/>
                        </a:rPr>
                        <a:t>System tick timer</a:t>
                      </a:r>
                      <a:endParaRPr lang="en-US" sz="1000" b="0" dirty="0">
                        <a:effectLst/>
                        <a:latin typeface="Calibri"/>
                        <a:ea typeface="Calibri"/>
                        <a:cs typeface="Times New Roman"/>
                      </a:endParaRPr>
                    </a:p>
                  </a:txBody>
                  <a:tcPr marL="45720" marR="0" marT="0" marB="0" anchor="ctr"/>
                </a:tc>
                <a:extLst>
                  <a:ext uri="{0D108BD9-81ED-4DB2-BD59-A6C34878D82A}">
                    <a16:rowId xmlns:a16="http://schemas.microsoft.com/office/drawing/2014/main" val="10013"/>
                  </a:ext>
                </a:extLst>
              </a:tr>
              <a:tr h="371990">
                <a:tc gridSpan="5">
                  <a:txBody>
                    <a:bodyPr/>
                    <a:lstStyle/>
                    <a:p>
                      <a:pPr marL="109855" marR="0" algn="ctr">
                        <a:lnSpc>
                          <a:spcPct val="115000"/>
                        </a:lnSpc>
                        <a:spcBef>
                          <a:spcPts val="225"/>
                        </a:spcBef>
                        <a:spcAft>
                          <a:spcPts val="0"/>
                        </a:spcAft>
                      </a:pPr>
                      <a:r>
                        <a:rPr lang="en-US" sz="1200" dirty="0">
                          <a:effectLst/>
                        </a:rPr>
                        <a:t>…</a:t>
                      </a:r>
                      <a:endParaRPr lang="en-US" sz="1200" b="1" dirty="0">
                        <a:effectLst/>
                        <a:latin typeface="Calibri"/>
                        <a:ea typeface="Calibri"/>
                        <a:cs typeface="Times New Roman"/>
                      </a:endParaRPr>
                    </a:p>
                  </a:txBody>
                  <a:tcPr marL="0" marR="0" marT="0" marB="0" anchor="ctr"/>
                </a:tc>
                <a:tc hMerge="1">
                  <a:txBody>
                    <a:bodyPr/>
                    <a:lstStyle/>
                    <a:p>
                      <a:pPr marL="0" marR="0" algn="ctr">
                        <a:lnSpc>
                          <a:spcPts val="750"/>
                        </a:lnSpc>
                        <a:spcBef>
                          <a:spcPts val="25"/>
                        </a:spcBef>
                        <a:spcAft>
                          <a:spcPts val="0"/>
                        </a:spcAft>
                      </a:pPr>
                      <a:endParaRPr lang="en-US" sz="900" b="0" dirty="0">
                        <a:effectLst/>
                        <a:latin typeface="Calibri"/>
                        <a:ea typeface="Calibri"/>
                        <a:cs typeface="Times New Roman"/>
                      </a:endParaRPr>
                    </a:p>
                  </a:txBody>
                  <a:tcPr marL="0" marR="0" marT="0" marB="0" anchor="ctr"/>
                </a:tc>
                <a:tc hMerge="1">
                  <a:txBody>
                    <a:bodyPr/>
                    <a:lstStyle/>
                    <a:p>
                      <a:pPr marL="0" marR="0" algn="ctr">
                        <a:lnSpc>
                          <a:spcPts val="750"/>
                        </a:lnSpc>
                        <a:spcBef>
                          <a:spcPts val="25"/>
                        </a:spcBef>
                        <a:spcAft>
                          <a:spcPts val="0"/>
                        </a:spcAft>
                      </a:pPr>
                      <a:endParaRPr lang="en-US" sz="1000" b="0" dirty="0">
                        <a:effectLst/>
                        <a:latin typeface="Calibri"/>
                        <a:ea typeface="Calibri"/>
                        <a:cs typeface="Times New Roman"/>
                      </a:endParaRPr>
                    </a:p>
                  </a:txBody>
                  <a:tcPr marL="0" marR="0" marT="0" marB="0" anchor="ctr"/>
                </a:tc>
                <a:tc hMerge="1">
                  <a:txBody>
                    <a:bodyPr/>
                    <a:lstStyle/>
                    <a:p>
                      <a:pPr marL="0" marR="0">
                        <a:lnSpc>
                          <a:spcPts val="750"/>
                        </a:lnSpc>
                        <a:spcBef>
                          <a:spcPts val="25"/>
                        </a:spcBef>
                        <a:spcAft>
                          <a:spcPts val="0"/>
                        </a:spcAft>
                      </a:pPr>
                      <a:endParaRPr lang="en-US" sz="1000" b="0" dirty="0">
                        <a:effectLst/>
                        <a:latin typeface="Calibri"/>
                        <a:ea typeface="Calibri"/>
                        <a:cs typeface="Times New Roman"/>
                      </a:endParaRPr>
                    </a:p>
                  </a:txBody>
                  <a:tcPr marL="0" marR="0" marT="0" marB="0" anchor="ctr"/>
                </a:tc>
                <a:tc hMerge="1">
                  <a:txBody>
                    <a:bodyPr/>
                    <a:lstStyle/>
                    <a:p>
                      <a:pPr marL="0" marR="0">
                        <a:lnSpc>
                          <a:spcPts val="750"/>
                        </a:lnSpc>
                        <a:spcBef>
                          <a:spcPts val="25"/>
                        </a:spcBef>
                        <a:spcAft>
                          <a:spcPts val="0"/>
                        </a:spcAft>
                      </a:pPr>
                      <a:endParaRPr lang="en-US" sz="1000" b="0" dirty="0">
                        <a:effectLst/>
                        <a:latin typeface="Calibri"/>
                        <a:ea typeface="Calibri"/>
                        <a:cs typeface="Times New Roman"/>
                      </a:endParaRPr>
                    </a:p>
                  </a:txBody>
                  <a:tcPr marL="0" marR="0" marT="0" marB="0" anchor="ctr"/>
                </a:tc>
                <a:extLst>
                  <a:ext uri="{0D108BD9-81ED-4DB2-BD59-A6C34878D82A}">
                    <a16:rowId xmlns:a16="http://schemas.microsoft.com/office/drawing/2014/main" val="10014"/>
                  </a:ext>
                </a:extLst>
              </a:tr>
            </a:tbl>
          </a:graphicData>
        </a:graphic>
      </p:graphicFrame>
      <p:sp>
        <p:nvSpPr>
          <p:cNvPr id="4" name="Slide Number Placeholder 3"/>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5</a:t>
            </a:fld>
            <a:endParaRPr kumimoji="0" lang="en-US" dirty="0"/>
          </a:p>
        </p:txBody>
      </p:sp>
    </p:spTree>
    <p:extLst>
      <p:ext uri="{BB962C8B-B14F-4D97-AF65-F5344CB8AC3E}">
        <p14:creationId xmlns:p14="http://schemas.microsoft.com/office/powerpoint/2010/main" val="160485105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Disable/Enable Peripheral Interrupts</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50</a:t>
            </a:fld>
            <a:endParaRPr kumimoji="0" lang="en-US" dirty="0"/>
          </a:p>
        </p:txBody>
      </p:sp>
      <p:sp>
        <p:nvSpPr>
          <p:cNvPr id="4" name="Content Placeholder 3"/>
          <p:cNvSpPr>
            <a:spLocks noGrp="1"/>
          </p:cNvSpPr>
          <p:nvPr>
            <p:ph sz="quarter" idx="1"/>
          </p:nvPr>
        </p:nvSpPr>
        <p:spPr/>
        <p:txBody>
          <a:bodyPr>
            <a:normAutofit fontScale="92500" lnSpcReduction="20000"/>
          </a:bodyPr>
          <a:lstStyle/>
          <a:p>
            <a:r>
              <a:rPr lang="en-US" dirty="0"/>
              <a:t>For all peripheral interrupts: </a:t>
            </a:r>
            <a:r>
              <a:rPr lang="en-US" dirty="0" err="1">
                <a:solidFill>
                  <a:srgbClr val="C00000"/>
                </a:solidFill>
                <a:latin typeface="Consolas" panose="020B0609020204030204" pitchFamily="49" charset="0"/>
              </a:rPr>
              <a:t>IRQn</a:t>
            </a:r>
            <a:r>
              <a:rPr lang="en-US" dirty="0">
                <a:solidFill>
                  <a:srgbClr val="C00000"/>
                </a:solidFill>
                <a:latin typeface="Consolas" panose="020B0609020204030204" pitchFamily="49" charset="0"/>
              </a:rPr>
              <a:t> ≥ 0</a:t>
            </a:r>
          </a:p>
          <a:p>
            <a:r>
              <a:rPr lang="en-US" dirty="0">
                <a:latin typeface="Consolas" panose="020B0609020204030204" pitchFamily="49" charset="0"/>
              </a:rPr>
              <a:t>Method 1</a:t>
            </a:r>
            <a:r>
              <a:rPr lang="en-US" dirty="0" smtClean="0">
                <a:latin typeface="Consolas" panose="020B0609020204030204" pitchFamily="49" charset="0"/>
              </a:rPr>
              <a:t>: use functions</a:t>
            </a:r>
            <a:endParaRPr lang="en-US" dirty="0">
              <a:latin typeface="Consolas" panose="020B0609020204030204" pitchFamily="49" charset="0"/>
            </a:endParaRPr>
          </a:p>
          <a:p>
            <a:pPr lvl="2"/>
            <a:r>
              <a:rPr lang="en-US" dirty="0" err="1">
                <a:solidFill>
                  <a:srgbClr val="C00000"/>
                </a:solidFill>
                <a:latin typeface="Consolas" panose="020B0609020204030204" pitchFamily="49" charset="0"/>
              </a:rPr>
              <a:t>NVIC_EnableIRQ</a:t>
            </a:r>
            <a:r>
              <a:rPr lang="en-US" dirty="0">
                <a:solidFill>
                  <a:srgbClr val="C00000"/>
                </a:solidFill>
                <a:latin typeface="Consolas" panose="020B0609020204030204" pitchFamily="49" charset="0"/>
              </a:rPr>
              <a:t> </a:t>
            </a:r>
            <a:r>
              <a:rPr lang="en-US" dirty="0">
                <a:latin typeface="Consolas" panose="020B0609020204030204" pitchFamily="49" charset="0"/>
              </a:rPr>
              <a:t>(</a:t>
            </a:r>
            <a:r>
              <a:rPr lang="en-US" dirty="0" err="1">
                <a:latin typeface="Consolas" panose="020B0609020204030204" pitchFamily="49" charset="0"/>
              </a:rPr>
              <a:t>IRQn</a:t>
            </a:r>
            <a:r>
              <a:rPr lang="en-US" dirty="0">
                <a:latin typeface="Consolas" panose="020B0609020204030204" pitchFamily="49" charset="0"/>
              </a:rPr>
              <a:t>);  // Enable interrupt</a:t>
            </a:r>
            <a:endParaRPr lang="en-US" dirty="0">
              <a:solidFill>
                <a:srgbClr val="C00000"/>
              </a:solidFill>
              <a:latin typeface="Consolas" panose="020B0609020204030204" pitchFamily="49" charset="0"/>
            </a:endParaRPr>
          </a:p>
          <a:p>
            <a:pPr lvl="2"/>
            <a:r>
              <a:rPr lang="en-US" dirty="0" err="1">
                <a:solidFill>
                  <a:srgbClr val="C00000"/>
                </a:solidFill>
                <a:latin typeface="Consolas" panose="020B0609020204030204" pitchFamily="49" charset="0"/>
              </a:rPr>
              <a:t>NVIC_DisableIRQ</a:t>
            </a:r>
            <a:r>
              <a:rPr lang="en-US" dirty="0">
                <a:latin typeface="Consolas" panose="020B0609020204030204" pitchFamily="49" charset="0"/>
              </a:rPr>
              <a:t> (</a:t>
            </a:r>
            <a:r>
              <a:rPr lang="en-US" dirty="0" err="1">
                <a:latin typeface="Consolas" panose="020B0609020204030204" pitchFamily="49" charset="0"/>
              </a:rPr>
              <a:t>IRQn</a:t>
            </a:r>
            <a:r>
              <a:rPr lang="en-US" dirty="0">
                <a:latin typeface="Consolas" panose="020B0609020204030204" pitchFamily="49" charset="0"/>
              </a:rPr>
              <a:t>); // Disable interrupt</a:t>
            </a:r>
          </a:p>
          <a:p>
            <a:r>
              <a:rPr lang="en-US" dirty="0">
                <a:latin typeface="Consolas" panose="020B0609020204030204" pitchFamily="49" charset="0"/>
              </a:rPr>
              <a:t>Method 2</a:t>
            </a:r>
            <a:r>
              <a:rPr lang="en-US" dirty="0" smtClean="0">
                <a:latin typeface="Consolas" panose="020B0609020204030204" pitchFamily="49" charset="0"/>
              </a:rPr>
              <a:t>: directly set the bit in ISER/ICER</a:t>
            </a:r>
            <a:endParaRPr lang="en-US" dirty="0">
              <a:latin typeface="Consolas" panose="020B0609020204030204" pitchFamily="49" charset="0"/>
            </a:endParaRPr>
          </a:p>
          <a:p>
            <a:pPr lvl="1"/>
            <a:r>
              <a:rPr lang="en-US" dirty="0">
                <a:latin typeface="Consolas" panose="020B0609020204030204" pitchFamily="49" charset="0"/>
              </a:rPr>
              <a:t>Enable:</a:t>
            </a:r>
          </a:p>
          <a:p>
            <a:pPr lvl="2"/>
            <a:r>
              <a:rPr lang="en-US" dirty="0">
                <a:solidFill>
                  <a:srgbClr val="C00000"/>
                </a:solidFill>
                <a:latin typeface="Consolas" panose="020B0609020204030204" pitchFamily="49" charset="0"/>
                <a:cs typeface="Consolas" panose="020B0609020204030204" pitchFamily="49" charset="0"/>
              </a:rPr>
              <a:t>NVIC-&gt;ISER[ </a:t>
            </a:r>
            <a:r>
              <a:rPr lang="en-US" dirty="0" err="1">
                <a:solidFill>
                  <a:srgbClr val="C00000"/>
                </a:solidFill>
                <a:latin typeface="Consolas" panose="020B0609020204030204" pitchFamily="49" charset="0"/>
                <a:cs typeface="Consolas" panose="020B0609020204030204" pitchFamily="49" charset="0"/>
              </a:rPr>
              <a:t>IRQn</a:t>
            </a:r>
            <a:r>
              <a:rPr lang="en-US" dirty="0">
                <a:solidFill>
                  <a:srgbClr val="C00000"/>
                </a:solidFill>
                <a:latin typeface="Consolas" panose="020B0609020204030204" pitchFamily="49" charset="0"/>
                <a:cs typeface="Consolas" panose="020B0609020204030204" pitchFamily="49" charset="0"/>
              </a:rPr>
              <a:t> / 32] = 1 &lt;&lt; (</a:t>
            </a:r>
            <a:r>
              <a:rPr lang="en-US" dirty="0" err="1">
                <a:solidFill>
                  <a:srgbClr val="C00000"/>
                </a:solidFill>
                <a:latin typeface="Consolas" panose="020B0609020204030204" pitchFamily="49" charset="0"/>
                <a:cs typeface="Consolas" panose="020B0609020204030204" pitchFamily="49" charset="0"/>
              </a:rPr>
              <a:t>IRQn</a:t>
            </a:r>
            <a:r>
              <a:rPr lang="en-US" dirty="0">
                <a:solidFill>
                  <a:srgbClr val="C00000"/>
                </a:solidFill>
                <a:latin typeface="Consolas" panose="020B0609020204030204" pitchFamily="49" charset="0"/>
                <a:cs typeface="Consolas" panose="020B0609020204030204" pitchFamily="49" charset="0"/>
              </a:rPr>
              <a:t> % 32); </a:t>
            </a:r>
            <a:endParaRPr lang="en-US" dirty="0" smtClean="0">
              <a:solidFill>
                <a:srgbClr val="C00000"/>
              </a:solidFill>
              <a:latin typeface="Consolas" panose="020B0609020204030204" pitchFamily="49" charset="0"/>
              <a:cs typeface="Consolas" panose="020B0609020204030204" pitchFamily="49" charset="0"/>
            </a:endParaRPr>
          </a:p>
          <a:p>
            <a:pPr lvl="2"/>
            <a:r>
              <a:rPr lang="en-US" dirty="0"/>
              <a:t>Divide </a:t>
            </a:r>
            <a:r>
              <a:rPr lang="en-US" dirty="0" err="1"/>
              <a:t>IRQn</a:t>
            </a:r>
            <a:r>
              <a:rPr lang="en-US" dirty="0"/>
              <a:t> by 32 to find out in which ISER register the target enable bit is </a:t>
            </a:r>
            <a:r>
              <a:rPr lang="en-US" dirty="0" smtClean="0"/>
              <a:t>located; The </a:t>
            </a:r>
            <a:r>
              <a:rPr lang="en-US" dirty="0"/>
              <a:t>bit offset within the target ISER register is determined by the result of </a:t>
            </a:r>
            <a:r>
              <a:rPr lang="en-US" dirty="0" err="1"/>
              <a:t>IRQn</a:t>
            </a:r>
            <a:r>
              <a:rPr lang="en-US" dirty="0"/>
              <a:t> mod 32. </a:t>
            </a:r>
          </a:p>
          <a:p>
            <a:pPr lvl="2"/>
            <a:r>
              <a:rPr lang="en-US" dirty="0" smtClean="0">
                <a:latin typeface="Consolas" panose="020B0609020204030204" pitchFamily="49" charset="0"/>
              </a:rPr>
              <a:t>More efficient </a:t>
            </a:r>
            <a:r>
              <a:rPr lang="en-US" dirty="0">
                <a:latin typeface="Consolas" panose="020B0609020204030204" pitchFamily="49" charset="0"/>
              </a:rPr>
              <a:t>solution:</a:t>
            </a:r>
          </a:p>
          <a:p>
            <a:pPr lvl="2"/>
            <a:r>
              <a:rPr lang="en-US" dirty="0">
                <a:solidFill>
                  <a:srgbClr val="C00000"/>
                </a:solidFill>
                <a:latin typeface="Consolas" panose="020B0609020204030204" pitchFamily="49" charset="0"/>
                <a:cs typeface="Consolas" panose="020B0609020204030204" pitchFamily="49" charset="0"/>
              </a:rPr>
              <a:t>NVIC-&gt;ISER[ </a:t>
            </a:r>
            <a:r>
              <a:rPr lang="en-US" dirty="0" err="1">
                <a:solidFill>
                  <a:srgbClr val="C00000"/>
                </a:solidFill>
                <a:latin typeface="Consolas" panose="020B0609020204030204" pitchFamily="49" charset="0"/>
                <a:cs typeface="Consolas" panose="020B0609020204030204" pitchFamily="49" charset="0"/>
              </a:rPr>
              <a:t>IRQn</a:t>
            </a:r>
            <a:r>
              <a:rPr lang="en-US" dirty="0">
                <a:solidFill>
                  <a:srgbClr val="C00000"/>
                </a:solidFill>
                <a:latin typeface="Consolas" panose="020B0609020204030204" pitchFamily="49" charset="0"/>
                <a:cs typeface="Consolas" panose="020B0609020204030204" pitchFamily="49" charset="0"/>
              </a:rPr>
              <a:t> &gt;&gt; 5] = 1 &lt;&lt; (</a:t>
            </a:r>
            <a:r>
              <a:rPr lang="en-US" dirty="0" err="1">
                <a:solidFill>
                  <a:srgbClr val="C00000"/>
                </a:solidFill>
                <a:latin typeface="Consolas" panose="020B0609020204030204" pitchFamily="49" charset="0"/>
                <a:cs typeface="Consolas" panose="020B0609020204030204" pitchFamily="49" charset="0"/>
              </a:rPr>
              <a:t>IRQn</a:t>
            </a:r>
            <a:r>
              <a:rPr lang="en-US" dirty="0">
                <a:solidFill>
                  <a:srgbClr val="C00000"/>
                </a:solidFill>
                <a:latin typeface="Consolas" panose="020B0609020204030204" pitchFamily="49" charset="0"/>
                <a:cs typeface="Consolas" panose="020B0609020204030204" pitchFamily="49" charset="0"/>
              </a:rPr>
              <a:t> &amp; 0x1F); </a:t>
            </a:r>
            <a:endParaRPr lang="en-US" dirty="0" smtClean="0">
              <a:solidFill>
                <a:srgbClr val="C00000"/>
              </a:solidFill>
              <a:latin typeface="Consolas" panose="020B0609020204030204" pitchFamily="49" charset="0"/>
              <a:cs typeface="Consolas" panose="020B0609020204030204" pitchFamily="49" charset="0"/>
            </a:endParaRPr>
          </a:p>
          <a:p>
            <a:pPr lvl="2"/>
            <a:r>
              <a:rPr lang="en-US" dirty="0" err="1" smtClean="0"/>
              <a:t>IRQn</a:t>
            </a:r>
            <a:r>
              <a:rPr lang="en-US" dirty="0" smtClean="0"/>
              <a:t>&gt;&gt;5 == </a:t>
            </a:r>
            <a:r>
              <a:rPr lang="en-US" dirty="0" err="1" smtClean="0"/>
              <a:t>IRQn</a:t>
            </a:r>
            <a:r>
              <a:rPr lang="en-US" dirty="0" smtClean="0"/>
              <a:t>/32</a:t>
            </a:r>
            <a:r>
              <a:rPr lang="en-US" dirty="0"/>
              <a:t>; </a:t>
            </a:r>
            <a:r>
              <a:rPr lang="en-US" dirty="0" err="1"/>
              <a:t>IRQn</a:t>
            </a:r>
            <a:r>
              <a:rPr lang="en-US" dirty="0"/>
              <a:t> &amp; </a:t>
            </a:r>
            <a:r>
              <a:rPr lang="en-US" dirty="0" smtClean="0"/>
              <a:t>0x1F </a:t>
            </a:r>
            <a:r>
              <a:rPr lang="en-US" dirty="0"/>
              <a:t>== </a:t>
            </a:r>
            <a:r>
              <a:rPr lang="en-US" dirty="0" smtClean="0"/>
              <a:t>IRQn%32</a:t>
            </a:r>
            <a:endParaRPr lang="en-US" dirty="0">
              <a:solidFill>
                <a:srgbClr val="C00000"/>
              </a:solidFill>
              <a:latin typeface="Consolas" panose="020B0609020204030204" pitchFamily="49" charset="0"/>
              <a:cs typeface="Consolas" panose="020B0609020204030204" pitchFamily="49" charset="0"/>
            </a:endParaRPr>
          </a:p>
          <a:p>
            <a:pPr lvl="1"/>
            <a:r>
              <a:rPr lang="en-US" dirty="0">
                <a:latin typeface="Consolas" panose="020B0609020204030204" pitchFamily="49" charset="0"/>
              </a:rPr>
              <a:t>Disable:</a:t>
            </a:r>
          </a:p>
          <a:p>
            <a:pPr lvl="2"/>
            <a:r>
              <a:rPr lang="en-US" dirty="0">
                <a:solidFill>
                  <a:srgbClr val="C00000"/>
                </a:solidFill>
                <a:latin typeface="Consolas" panose="020B0609020204030204" pitchFamily="49" charset="0"/>
                <a:cs typeface="Consolas" panose="020B0609020204030204" pitchFamily="49" charset="0"/>
              </a:rPr>
              <a:t>NVIC-&gt;ICER[ </a:t>
            </a:r>
            <a:r>
              <a:rPr lang="en-US" dirty="0" err="1">
                <a:solidFill>
                  <a:srgbClr val="C00000"/>
                </a:solidFill>
                <a:latin typeface="Consolas" panose="020B0609020204030204" pitchFamily="49" charset="0"/>
                <a:cs typeface="Consolas" panose="020B0609020204030204" pitchFamily="49" charset="0"/>
              </a:rPr>
              <a:t>IRQn</a:t>
            </a:r>
            <a:r>
              <a:rPr lang="en-US" dirty="0">
                <a:solidFill>
                  <a:srgbClr val="C00000"/>
                </a:solidFill>
                <a:latin typeface="Consolas" panose="020B0609020204030204" pitchFamily="49" charset="0"/>
                <a:cs typeface="Consolas" panose="020B0609020204030204" pitchFamily="49" charset="0"/>
              </a:rPr>
              <a:t> &gt;&gt; 5] = 1 &lt;&lt; (</a:t>
            </a:r>
            <a:r>
              <a:rPr lang="en-US" dirty="0" err="1">
                <a:solidFill>
                  <a:srgbClr val="C00000"/>
                </a:solidFill>
                <a:latin typeface="Consolas" panose="020B0609020204030204" pitchFamily="49" charset="0"/>
                <a:cs typeface="Consolas" panose="020B0609020204030204" pitchFamily="49" charset="0"/>
              </a:rPr>
              <a:t>IRQn</a:t>
            </a:r>
            <a:r>
              <a:rPr lang="en-US" dirty="0">
                <a:solidFill>
                  <a:srgbClr val="C00000"/>
                </a:solidFill>
                <a:latin typeface="Consolas" panose="020B0609020204030204" pitchFamily="49" charset="0"/>
                <a:cs typeface="Consolas" panose="020B0609020204030204" pitchFamily="49" charset="0"/>
              </a:rPr>
              <a:t> &amp; 0x1F); </a:t>
            </a:r>
            <a:endParaRPr lang="en-US" dirty="0">
              <a:solidFill>
                <a:srgbClr val="C00000"/>
              </a:solidFill>
              <a:latin typeface="Consolas" panose="020B0609020204030204" pitchFamily="49" charset="0"/>
            </a:endParaRPr>
          </a:p>
          <a:p>
            <a:pPr lvl="2"/>
            <a:endParaRPr lang="en-US" dirty="0">
              <a:solidFill>
                <a:srgbClr val="C00000"/>
              </a:solidFill>
              <a:latin typeface="Consolas" panose="020B0609020204030204" pitchFamily="49" charset="0"/>
            </a:endParaRPr>
          </a:p>
        </p:txBody>
      </p:sp>
    </p:spTree>
    <p:custDataLst>
      <p:tags r:id="rId1"/>
    </p:custDataLst>
    <p:extLst>
      <p:ext uri="{BB962C8B-B14F-4D97-AF65-F5344CB8AC3E}">
        <p14:creationId xmlns:p14="http://schemas.microsoft.com/office/powerpoint/2010/main" val="1765099711"/>
      </p:ext>
    </p:extLst>
  </p:cSld>
  <p:clrMapOvr>
    <a:masterClrMapping/>
  </p:clrMapOvr>
  <mc:AlternateContent xmlns:mc="http://schemas.openxmlformats.org/markup-compatibility/2006" xmlns:p14="http://schemas.microsoft.com/office/powerpoint/2010/main">
    <mc:Choice Requires="p14">
      <p:transition spd="slow" p14:dur="2000" advTm="4591"/>
    </mc:Choice>
    <mc:Fallback xmlns="">
      <p:transition spd="slow" advTm="459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9" end="9"/>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
                                            <p:txEl>
                                              <p:pRg st="11" end="11"/>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mod="1">
    <p:ext uri="{E180D4A7-C9FB-4DFB-919C-405C955672EB}">
      <p14:showEvtLst xmlns:p14="http://schemas.microsoft.com/office/powerpoint/2010/main">
        <p14:playEvt time="60" objId="8"/>
        <p14:stopEvt time="4591" objId="8"/>
      </p14:showEvtLst>
    </p:ext>
  </p:extLs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Interrupt Priority</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51</a:t>
            </a:fld>
            <a:endParaRPr kumimoji="0" lang="en-US" dirty="0"/>
          </a:p>
        </p:txBody>
      </p:sp>
      <p:sp>
        <p:nvSpPr>
          <p:cNvPr id="4" name="Content Placeholder 3"/>
          <p:cNvSpPr>
            <a:spLocks noGrp="1"/>
          </p:cNvSpPr>
          <p:nvPr>
            <p:ph sz="quarter" idx="1"/>
          </p:nvPr>
        </p:nvSpPr>
        <p:spPr>
          <a:xfrm>
            <a:off x="457200" y="1181100"/>
            <a:ext cx="8229600" cy="4991100"/>
          </a:xfrm>
        </p:spPr>
        <p:txBody>
          <a:bodyPr>
            <a:normAutofit fontScale="92500" lnSpcReduction="10000"/>
          </a:bodyPr>
          <a:lstStyle/>
          <a:p>
            <a:r>
              <a:rPr lang="en-US" dirty="0"/>
              <a:t>Inverse Relationship:</a:t>
            </a:r>
          </a:p>
          <a:p>
            <a:pPr lvl="1"/>
            <a:r>
              <a:rPr lang="en-US" dirty="0"/>
              <a:t>Lower priority value means higher </a:t>
            </a:r>
            <a:r>
              <a:rPr lang="en-US" dirty="0" smtClean="0"/>
              <a:t>importance.</a:t>
            </a:r>
            <a:endParaRPr lang="en-US" dirty="0"/>
          </a:p>
          <a:p>
            <a:pPr lvl="2"/>
            <a:r>
              <a:rPr lang="en-US" dirty="0"/>
              <a:t>Priority of Interrupt A = 5, </a:t>
            </a:r>
          </a:p>
          <a:p>
            <a:pPr lvl="2"/>
            <a:r>
              <a:rPr lang="en-US" dirty="0"/>
              <a:t>Priority of Interrupt B = 2,</a:t>
            </a:r>
          </a:p>
          <a:p>
            <a:pPr lvl="2"/>
            <a:r>
              <a:rPr lang="en-US" dirty="0"/>
              <a:t>B has a higher </a:t>
            </a:r>
            <a:r>
              <a:rPr lang="en-US" dirty="0" smtClean="0"/>
              <a:t>importance </a:t>
            </a:r>
            <a:r>
              <a:rPr lang="en-US" dirty="0"/>
              <a:t>than A.</a:t>
            </a:r>
          </a:p>
          <a:p>
            <a:pPr marL="594360" lvl="2" indent="0">
              <a:buNone/>
            </a:pPr>
            <a:endParaRPr lang="en-US" dirty="0"/>
          </a:p>
          <a:p>
            <a:r>
              <a:rPr lang="en-US" dirty="0" smtClean="0"/>
              <a:t>Priorities are pre-defined </a:t>
            </a:r>
            <a:r>
              <a:rPr lang="en-US" dirty="0"/>
              <a:t>for Reset, </a:t>
            </a:r>
            <a:r>
              <a:rPr lang="en-US" dirty="0" err="1"/>
              <a:t>HardFault</a:t>
            </a:r>
            <a:r>
              <a:rPr lang="en-US" dirty="0"/>
              <a:t>, and NMI.</a:t>
            </a:r>
          </a:p>
          <a:p>
            <a:endParaRPr lang="en-US" dirty="0"/>
          </a:p>
          <a:p>
            <a:endParaRPr lang="en-US" dirty="0"/>
          </a:p>
          <a:p>
            <a:endParaRPr lang="en-US" dirty="0"/>
          </a:p>
          <a:p>
            <a:endParaRPr lang="en-US" dirty="0"/>
          </a:p>
          <a:p>
            <a:pPr marL="0" indent="0">
              <a:buNone/>
            </a:pPr>
            <a:endParaRPr lang="en-US" dirty="0"/>
          </a:p>
          <a:p>
            <a:r>
              <a:rPr lang="en-US" dirty="0" smtClean="0"/>
              <a:t>Other interrupts have priority ≥0</a:t>
            </a:r>
            <a:r>
              <a:rPr lang="en-US" dirty="0"/>
              <a:t>, </a:t>
            </a:r>
            <a:r>
              <a:rPr lang="en-US" dirty="0" smtClean="0"/>
              <a:t>adjustable </a:t>
            </a:r>
            <a:r>
              <a:rPr lang="en-US" smtClean="0"/>
              <a:t>by software.</a:t>
            </a:r>
            <a:endParaRPr lang="en-US" dirty="0"/>
          </a:p>
        </p:txBody>
      </p:sp>
      <p:graphicFrame>
        <p:nvGraphicFramePr>
          <p:cNvPr id="5" name="Table 4"/>
          <p:cNvGraphicFramePr>
            <a:graphicFrameLocks noGrp="1"/>
          </p:cNvGraphicFramePr>
          <p:nvPr>
            <p:extLst/>
          </p:nvPr>
        </p:nvGraphicFramePr>
        <p:xfrm>
          <a:off x="1133193" y="3810000"/>
          <a:ext cx="6877614" cy="1559560"/>
        </p:xfrm>
        <a:graphic>
          <a:graphicData uri="http://schemas.openxmlformats.org/drawingml/2006/table">
            <a:tbl>
              <a:tblPr firstRow="1" bandRow="1">
                <a:tableStyleId>{5C22544A-7EE6-4342-B048-85BDC9FD1C3A}</a:tableStyleId>
              </a:tblPr>
              <a:tblGrid>
                <a:gridCol w="3276601">
                  <a:extLst>
                    <a:ext uri="{9D8B030D-6E8A-4147-A177-3AD203B41FA5}">
                      <a16:colId xmlns:a16="http://schemas.microsoft.com/office/drawing/2014/main" val="3793082051"/>
                    </a:ext>
                  </a:extLst>
                </a:gridCol>
                <a:gridCol w="1066800">
                  <a:extLst>
                    <a:ext uri="{9D8B030D-6E8A-4147-A177-3AD203B41FA5}">
                      <a16:colId xmlns:a16="http://schemas.microsoft.com/office/drawing/2014/main" val="3458732093"/>
                    </a:ext>
                  </a:extLst>
                </a:gridCol>
                <a:gridCol w="2534213">
                  <a:extLst>
                    <a:ext uri="{9D8B030D-6E8A-4147-A177-3AD203B41FA5}">
                      <a16:colId xmlns:a16="http://schemas.microsoft.com/office/drawing/2014/main" val="2320475460"/>
                    </a:ext>
                  </a:extLst>
                </a:gridCol>
              </a:tblGrid>
              <a:tr h="370840">
                <a:tc>
                  <a:txBody>
                    <a:bodyPr/>
                    <a:lstStyle/>
                    <a:p>
                      <a:r>
                        <a:rPr lang="en-US" dirty="0"/>
                        <a:t>Exception</a:t>
                      </a:r>
                    </a:p>
                  </a:txBody>
                  <a:tcPr/>
                </a:tc>
                <a:tc>
                  <a:txBody>
                    <a:bodyPr/>
                    <a:lstStyle/>
                    <a:p>
                      <a:pPr algn="ctr"/>
                      <a:r>
                        <a:rPr lang="en-US" dirty="0" err="1"/>
                        <a:t>IRQn</a:t>
                      </a:r>
                      <a:r>
                        <a:rPr lang="en-US" dirty="0"/>
                        <a:t> </a:t>
                      </a:r>
                    </a:p>
                  </a:txBody>
                  <a:tcPr/>
                </a:tc>
                <a:tc>
                  <a:txBody>
                    <a:bodyPr/>
                    <a:lstStyle/>
                    <a:p>
                      <a:r>
                        <a:rPr lang="en-US" dirty="0"/>
                        <a:t>Priority</a:t>
                      </a:r>
                    </a:p>
                  </a:txBody>
                  <a:tcPr/>
                </a:tc>
                <a:extLst>
                  <a:ext uri="{0D108BD9-81ED-4DB2-BD59-A6C34878D82A}">
                    <a16:rowId xmlns:a16="http://schemas.microsoft.com/office/drawing/2014/main" val="3642398516"/>
                  </a:ext>
                </a:extLst>
              </a:tr>
              <a:tr h="370840">
                <a:tc>
                  <a:txBody>
                    <a:bodyPr/>
                    <a:lstStyle/>
                    <a:p>
                      <a:r>
                        <a:rPr lang="en-US" dirty="0"/>
                        <a:t>Reset</a:t>
                      </a:r>
                    </a:p>
                  </a:txBody>
                  <a:tcPr/>
                </a:tc>
                <a:tc>
                  <a:txBody>
                    <a:bodyPr/>
                    <a:lstStyle/>
                    <a:p>
                      <a:pPr algn="ctr"/>
                      <a:r>
                        <a:rPr lang="en-US" sz="2000" b="1" dirty="0">
                          <a:latin typeface="Consolas" panose="020B0609020204030204" pitchFamily="49" charset="0"/>
                          <a:cs typeface="Consolas" panose="020B0609020204030204" pitchFamily="49" charset="0"/>
                        </a:rPr>
                        <a:t>N/A</a:t>
                      </a:r>
                    </a:p>
                  </a:txBody>
                  <a:tcPr/>
                </a:tc>
                <a:tc>
                  <a:txBody>
                    <a:bodyPr/>
                    <a:lstStyle/>
                    <a:p>
                      <a:pPr algn="l"/>
                      <a:r>
                        <a:rPr lang="en-US" sz="2000" b="1" dirty="0">
                          <a:latin typeface="Consolas" panose="020B0609020204030204" pitchFamily="49" charset="0"/>
                          <a:cs typeface="Consolas" panose="020B0609020204030204" pitchFamily="49" charset="0"/>
                        </a:rPr>
                        <a:t>-3 (the</a:t>
                      </a:r>
                      <a:r>
                        <a:rPr lang="en-US" sz="2000" b="1" baseline="0" dirty="0">
                          <a:latin typeface="Consolas" panose="020B0609020204030204" pitchFamily="49" charset="0"/>
                          <a:cs typeface="Consolas" panose="020B0609020204030204" pitchFamily="49" charset="0"/>
                        </a:rPr>
                        <a:t> highest)</a:t>
                      </a:r>
                      <a:endParaRPr lang="en-US" sz="2000" b="1" dirty="0">
                        <a:latin typeface="Consolas" panose="020B0609020204030204" pitchFamily="49" charset="0"/>
                        <a:cs typeface="Consolas" panose="020B0609020204030204" pitchFamily="49" charset="0"/>
                      </a:endParaRPr>
                    </a:p>
                  </a:txBody>
                  <a:tcPr/>
                </a:tc>
                <a:extLst>
                  <a:ext uri="{0D108BD9-81ED-4DB2-BD59-A6C34878D82A}">
                    <a16:rowId xmlns:a16="http://schemas.microsoft.com/office/drawing/2014/main" val="1199197756"/>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Non-maskable</a:t>
                      </a:r>
                      <a:r>
                        <a:rPr lang="en-US" baseline="0" dirty="0"/>
                        <a:t> Interrupt (NMI)</a:t>
                      </a:r>
                      <a:endParaRPr lang="en-US" dirty="0"/>
                    </a:p>
                  </a:txBody>
                  <a:tcPr/>
                </a:tc>
                <a:tc>
                  <a:txBody>
                    <a:bodyPr/>
                    <a:lstStyle/>
                    <a:p>
                      <a:pPr algn="ctr"/>
                      <a:r>
                        <a:rPr lang="en-US" sz="2000" b="1" dirty="0">
                          <a:latin typeface="Consolas" panose="020B0609020204030204" pitchFamily="49" charset="0"/>
                          <a:cs typeface="Consolas" panose="020B0609020204030204" pitchFamily="49" charset="0"/>
                        </a:rPr>
                        <a:t>-14</a:t>
                      </a:r>
                    </a:p>
                  </a:txBody>
                  <a:tcPr/>
                </a:tc>
                <a:tc>
                  <a:txBody>
                    <a:bodyPr/>
                    <a:lstStyle/>
                    <a:p>
                      <a:pPr algn="l"/>
                      <a:r>
                        <a:rPr lang="en-US" sz="2000" b="1" dirty="0">
                          <a:latin typeface="Consolas" panose="020B0609020204030204" pitchFamily="49" charset="0"/>
                          <a:cs typeface="Consolas" panose="020B0609020204030204" pitchFamily="49" charset="0"/>
                        </a:rPr>
                        <a:t>-2 (2</a:t>
                      </a:r>
                      <a:r>
                        <a:rPr lang="en-US" sz="2000" b="1" baseline="30000" dirty="0">
                          <a:latin typeface="Consolas" panose="020B0609020204030204" pitchFamily="49" charset="0"/>
                          <a:cs typeface="Consolas" panose="020B0609020204030204" pitchFamily="49" charset="0"/>
                        </a:rPr>
                        <a:t>nd</a:t>
                      </a:r>
                      <a:r>
                        <a:rPr lang="en-US" sz="2000" b="1" dirty="0">
                          <a:latin typeface="Consolas" panose="020B0609020204030204" pitchFamily="49" charset="0"/>
                          <a:cs typeface="Consolas" panose="020B0609020204030204" pitchFamily="49" charset="0"/>
                        </a:rPr>
                        <a:t> highest)</a:t>
                      </a:r>
                    </a:p>
                  </a:txBody>
                  <a:tcPr/>
                </a:tc>
                <a:extLst>
                  <a:ext uri="{0D108BD9-81ED-4DB2-BD59-A6C34878D82A}">
                    <a16:rowId xmlns:a16="http://schemas.microsoft.com/office/drawing/2014/main" val="2333997413"/>
                  </a:ext>
                </a:extLst>
              </a:tr>
              <a:tr h="370840">
                <a:tc>
                  <a:txBody>
                    <a:bodyPr/>
                    <a:lstStyle/>
                    <a:p>
                      <a:r>
                        <a:rPr lang="en-US" dirty="0"/>
                        <a:t>Hard Fault</a:t>
                      </a:r>
                    </a:p>
                  </a:txBody>
                  <a:tcPr/>
                </a:tc>
                <a:tc>
                  <a:txBody>
                    <a:bodyPr/>
                    <a:lstStyle/>
                    <a:p>
                      <a:pPr algn="ctr"/>
                      <a:r>
                        <a:rPr lang="en-US" sz="2000" b="1" dirty="0">
                          <a:latin typeface="Consolas" panose="020B0609020204030204" pitchFamily="49" charset="0"/>
                          <a:cs typeface="Consolas" panose="020B0609020204030204" pitchFamily="49" charset="0"/>
                        </a:rPr>
                        <a:t>-13</a:t>
                      </a:r>
                    </a:p>
                  </a:txBody>
                  <a:tcPr/>
                </a:tc>
                <a:tc>
                  <a:txBody>
                    <a:bodyPr/>
                    <a:lstStyle/>
                    <a:p>
                      <a:pPr algn="l"/>
                      <a:r>
                        <a:rPr lang="en-US" sz="2000" b="1" dirty="0">
                          <a:latin typeface="Consolas" panose="020B0609020204030204" pitchFamily="49" charset="0"/>
                          <a:cs typeface="Consolas" panose="020B0609020204030204" pitchFamily="49" charset="0"/>
                        </a:rPr>
                        <a:t>-1</a:t>
                      </a:r>
                    </a:p>
                  </a:txBody>
                  <a:tcPr/>
                </a:tc>
                <a:extLst>
                  <a:ext uri="{0D108BD9-81ED-4DB2-BD59-A6C34878D82A}">
                    <a16:rowId xmlns:a16="http://schemas.microsoft.com/office/drawing/2014/main" val="3952626487"/>
                  </a:ext>
                </a:extLst>
              </a:tr>
            </a:tbl>
          </a:graphicData>
        </a:graphic>
      </p:graphicFrame>
    </p:spTree>
    <p:custDataLst>
      <p:tags r:id="rId1"/>
    </p:custDataLst>
    <p:extLst>
      <p:ext uri="{BB962C8B-B14F-4D97-AF65-F5344CB8AC3E}">
        <p14:creationId xmlns:p14="http://schemas.microsoft.com/office/powerpoint/2010/main" val="2512446857"/>
      </p:ext>
    </p:extLst>
  </p:cSld>
  <p:clrMapOvr>
    <a:masterClrMapping/>
  </p:clrMapOvr>
  <mc:AlternateContent xmlns:mc="http://schemas.openxmlformats.org/markup-compatibility/2006" xmlns:p14="http://schemas.microsoft.com/office/powerpoint/2010/main">
    <mc:Choice Requires="p14">
      <p:transition spd="slow" p14:dur="2000" advTm="80602"/>
    </mc:Choice>
    <mc:Fallback xmlns="">
      <p:transition spd="slow" advTm="8060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6" end="6"/>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5"/>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mod="1">
    <p:ext uri="{E180D4A7-C9FB-4DFB-919C-405C955672EB}">
      <p14:showEvtLst xmlns:p14="http://schemas.microsoft.com/office/powerpoint/2010/main">
        <p14:playEvt time="7508" objId="6"/>
        <p14:stopEvt time="79867" objId="6"/>
      </p14:showEvtLst>
    </p:ext>
  </p:extLs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Interrupt Priority</a:t>
            </a:r>
          </a:p>
        </p:txBody>
      </p:sp>
      <p:sp>
        <p:nvSpPr>
          <p:cNvPr id="3" name="Content Placeholder 2"/>
          <p:cNvSpPr>
            <a:spLocks noGrp="1"/>
          </p:cNvSpPr>
          <p:nvPr>
            <p:ph sz="quarter" idx="1"/>
          </p:nvPr>
        </p:nvSpPr>
        <p:spPr>
          <a:xfrm>
            <a:off x="457200" y="1219200"/>
            <a:ext cx="8534400" cy="4937760"/>
          </a:xfrm>
        </p:spPr>
        <p:txBody>
          <a:bodyPr>
            <a:normAutofit/>
          </a:bodyPr>
          <a:lstStyle/>
          <a:p>
            <a:r>
              <a:rPr lang="en-US" sz="2400" dirty="0"/>
              <a:t>Interrupt priority is configured by </a:t>
            </a:r>
            <a:r>
              <a:rPr lang="en-US" sz="2400" dirty="0">
                <a:solidFill>
                  <a:srgbClr val="C00000"/>
                </a:solidFill>
              </a:rPr>
              <a:t>Interrupt Priority Register </a:t>
            </a:r>
            <a:r>
              <a:rPr lang="en-US" sz="2400" dirty="0"/>
              <a:t>(IP) </a:t>
            </a:r>
          </a:p>
          <a:p>
            <a:r>
              <a:rPr lang="en-US" sz="2400" dirty="0"/>
              <a:t>Each priority consists of two fields, including </a:t>
            </a:r>
            <a:r>
              <a:rPr lang="en-US" sz="2400" dirty="0">
                <a:solidFill>
                  <a:srgbClr val="C00000"/>
                </a:solidFill>
              </a:rPr>
              <a:t>preempt priority number </a:t>
            </a:r>
            <a:r>
              <a:rPr lang="en-US" sz="2400" dirty="0"/>
              <a:t>and</a:t>
            </a:r>
            <a:r>
              <a:rPr lang="en-US" sz="2400" dirty="0">
                <a:solidFill>
                  <a:srgbClr val="C00000"/>
                </a:solidFill>
              </a:rPr>
              <a:t> sub-priority number. </a:t>
            </a:r>
          </a:p>
          <a:p>
            <a:pPr lvl="1"/>
            <a:r>
              <a:rPr lang="en-US" sz="1800" dirty="0"/>
              <a:t>The preempt priority number defines the priority for preemption. </a:t>
            </a:r>
          </a:p>
          <a:p>
            <a:pPr lvl="1"/>
            <a:r>
              <a:rPr lang="en-US" sz="1800" dirty="0"/>
              <a:t>The sub-priority number determines the order when multiple interrupts are pending with the same preempt priority number.</a:t>
            </a:r>
          </a:p>
        </p:txBody>
      </p:sp>
      <p:sp>
        <p:nvSpPr>
          <p:cNvPr id="4" name="Slide Number Placeholder 3"/>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52</a:t>
            </a:fld>
            <a:endParaRPr kumimoji="0" lang="en-US" dirty="0"/>
          </a:p>
        </p:txBody>
      </p:sp>
      <p:pic>
        <p:nvPicPr>
          <p:cNvPr id="5" name="Content Placeholder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62200" y="3715512"/>
            <a:ext cx="3989741" cy="1752600"/>
          </a:xfrm>
          <a:prstGeom prst="rect">
            <a:avLst/>
          </a:prstGeom>
        </p:spPr>
      </p:pic>
    </p:spTree>
    <p:extLst>
      <p:ext uri="{BB962C8B-B14F-4D97-AF65-F5344CB8AC3E}">
        <p14:creationId xmlns:p14="http://schemas.microsoft.com/office/powerpoint/2010/main" val="2476348813"/>
      </p:ext>
    </p:extLst>
  </p:cSld>
  <p:clrMapOvr>
    <a:masterClrMapping/>
  </p:clrMapOvr>
  <mc:AlternateContent xmlns:mc="http://schemas.openxmlformats.org/markup-compatibility/2006" xmlns:p14="http://schemas.microsoft.com/office/powerpoint/2010/main">
    <mc:Choice Requires="p14">
      <p:transition spd="slow" p14:dur="2000" advTm="97535"/>
    </mc:Choice>
    <mc:Fallback xmlns="">
      <p:transition spd="slow" advTm="97535"/>
    </mc:Fallback>
  </mc:AlternateContent>
  <p:timing>
    <p:tnLst>
      <p:par>
        <p:cTn id="1" dur="indefinite" restart="never" nodeType="tmRoot"/>
      </p:par>
    </p:tnLst>
  </p:timing>
  <p:extLst mod="1">
    <p:ext uri="{3A86A75C-4F4B-4683-9AE1-C65F6400EC91}">
      <p14:laserTraceLst xmlns:p14="http://schemas.microsoft.com/office/powerpoint/2010/main">
        <p14:tracePtLst>
          <p14:tracePt t="27399" x="2363788" y="4949825"/>
          <p14:tracePt t="27585" x="2389188" y="4949825"/>
          <p14:tracePt t="27601" x="2397125" y="4949825"/>
          <p14:tracePt t="27618" x="2424113" y="4949825"/>
          <p14:tracePt t="27647" x="2457450" y="4949825"/>
          <p14:tracePt t="27663" x="2466975" y="4959350"/>
          <p14:tracePt t="27696" x="2492375" y="4959350"/>
          <p14:tracePt t="27712" x="2527300" y="4959350"/>
          <p14:tracePt t="27742" x="2560638" y="4967288"/>
          <p14:tracePt t="27773" x="2578100" y="4967288"/>
          <p14:tracePt t="27789" x="2586038" y="4984750"/>
          <p14:tracePt t="27805" x="2613025" y="4984750"/>
          <p14:tracePt t="27821" x="2630488" y="4984750"/>
          <p14:tracePt t="27835" x="2655888" y="4984750"/>
          <p14:tracePt t="27850" x="2689225" y="4984750"/>
          <p14:tracePt t="27867" x="2716213" y="4984750"/>
          <p14:tracePt t="27882" x="2741613" y="4984750"/>
          <p14:tracePt t="27883" x="2759075" y="4984750"/>
          <p14:tracePt t="27898" x="2784475" y="4984750"/>
          <p14:tracePt t="27913" x="2844800" y="4984750"/>
          <p14:tracePt t="27929" x="2895600" y="4984750"/>
          <p14:tracePt t="27944" x="2947988" y="4984750"/>
          <p14:tracePt t="27945" x="2955925" y="4992688"/>
          <p14:tracePt t="27962" x="2990850" y="4992688"/>
          <p14:tracePt t="27976" x="3041650" y="4992688"/>
          <p14:tracePt t="27992" x="3101975" y="4992688"/>
          <p14:tracePt t="28007" x="3171825" y="4992688"/>
          <p14:tracePt t="28023" x="3230563" y="4992688"/>
          <p14:tracePt t="28038" x="3240088" y="4992688"/>
          <p14:tracePt t="28054" x="3275013" y="4992688"/>
          <p14:tracePt t="28055" x="3282950" y="4992688"/>
          <p14:tracePt t="28069" x="3325813" y="4992688"/>
          <p14:tracePt t="28086" x="3421063" y="4992688"/>
          <p14:tracePt t="28101" x="3454400" y="4992688"/>
          <p14:tracePt t="28117" x="3514725" y="4992688"/>
          <p14:tracePt t="28133" x="3592513" y="4992688"/>
          <p14:tracePt t="28148" x="3652838" y="4992688"/>
          <p14:tracePt t="28164" x="3703638" y="4992688"/>
          <p14:tracePt t="28180" x="3763963" y="4992688"/>
          <p14:tracePt t="28195" x="3824288" y="4992688"/>
          <p14:tracePt t="28211" x="3876675" y="4992688"/>
          <p14:tracePt t="28226" x="3935413" y="4992688"/>
          <p14:tracePt t="28243" x="3987800" y="4992688"/>
          <p14:tracePt t="28257" x="4030663" y="4992688"/>
          <p14:tracePt t="28272" x="4056063" y="4992688"/>
          <p14:tracePt t="28290" x="4073525" y="4992688"/>
          <p14:tracePt t="28335" x="4081463" y="4992688"/>
          <p14:tracePt t="28352" x="4116388" y="4992688"/>
          <p14:tracePt t="28367" x="4159250" y="4992688"/>
          <p14:tracePt t="28383" x="4184650" y="4992688"/>
          <p14:tracePt t="28399" x="4211638" y="4992688"/>
          <p14:tracePt t="28414" x="4227513" y="4984750"/>
          <p14:tracePt t="28430" x="4244975" y="4975225"/>
          <p14:tracePt t="28554" x="4254500" y="4975225"/>
          <p14:tracePt t="28835" x="4262438" y="4975225"/>
          <p14:tracePt t="28836" x="0" y="0"/>
        </p14:tracePtLst>
        <p14:tracePtLst>
          <p14:tracePt t="33664" x="2251075" y="4752975"/>
          <p14:tracePt t="34540" x="0" y="0"/>
        </p14:tracePtLst>
        <p14:tracePtLst>
          <p14:tracePt t="46727" x="2595563" y="5576888"/>
          <p14:tracePt t="46947" x="2613025" y="5576888"/>
          <p14:tracePt t="46963" x="2638425" y="5576888"/>
          <p14:tracePt t="46978" x="2655888" y="5576888"/>
          <p14:tracePt t="46994" x="2673350" y="5586413"/>
          <p14:tracePt t="47010" x="2689225" y="5586413"/>
          <p14:tracePt t="47024" x="2733675" y="5586413"/>
          <p14:tracePt t="47041" x="2767013" y="5594350"/>
          <p14:tracePt t="47056" x="2809875" y="5594350"/>
          <p14:tracePt t="47072" x="2827338" y="5594350"/>
          <p14:tracePt t="47087" x="2852738" y="5611813"/>
          <p14:tracePt t="47103" x="2879725" y="5611813"/>
          <p14:tracePt t="47120" x="2938463" y="5619750"/>
          <p14:tracePt t="47135" x="2965450" y="5619750"/>
          <p14:tracePt t="47151" x="3008313" y="5619750"/>
          <p14:tracePt t="47167" x="3033713" y="5619750"/>
          <p14:tracePt t="47196" x="3059113" y="5646738"/>
          <p14:tracePt t="47462" x="3059113" y="5654675"/>
          <p14:tracePt t="47478" x="3041650" y="5654675"/>
          <p14:tracePt t="47493" x="3033713" y="5654675"/>
          <p14:tracePt t="47509" x="3016250" y="5646738"/>
          <p14:tracePt t="47587" x="3008313" y="5637213"/>
          <p14:tracePt t="47619" x="3016250" y="5629275"/>
          <p14:tracePt t="47634" x="3059113" y="5629275"/>
          <p14:tracePt t="47649" x="3119438" y="5629275"/>
          <p14:tracePt t="47665" x="3205163" y="5629275"/>
          <p14:tracePt t="47682" x="3257550" y="5629275"/>
          <p14:tracePt t="47697" x="3300413" y="5603875"/>
          <p14:tracePt t="47727" x="3386138" y="5576888"/>
          <p14:tracePt t="47743" x="3411538" y="5543550"/>
          <p14:tracePt t="47760" x="3436938" y="5534025"/>
          <p14:tracePt t="47775" x="3436938" y="5516563"/>
          <p14:tracePt t="47791" x="3454400" y="5508625"/>
          <p14:tracePt t="47806" x="3454400" y="5483225"/>
          <p14:tracePt t="47822" x="3454400" y="5414963"/>
          <p14:tracePt t="47837" x="3446463" y="5327650"/>
          <p14:tracePt t="47853" x="3411538" y="5224463"/>
          <p14:tracePt t="47868" x="3351213" y="5156200"/>
          <p14:tracePt t="47884" x="3275013" y="5113338"/>
          <p14:tracePt t="47899" x="3205163" y="5095875"/>
          <p14:tracePt t="47916" x="3084513" y="5053013"/>
          <p14:tracePt t="47932" x="2990850" y="5019675"/>
          <p14:tracePt t="47947" x="2947988" y="5019675"/>
          <p14:tracePt t="47963" x="2913063" y="5002213"/>
          <p14:tracePt t="47978" x="2905125" y="5002213"/>
          <p14:tracePt t="47993" x="2887663" y="5002213"/>
          <p14:tracePt t="48009" x="2870200" y="5002213"/>
          <p14:tracePt t="48025" x="2835275" y="5010150"/>
          <p14:tracePt t="48041" x="2809875" y="5027613"/>
          <p14:tracePt t="48055" x="2801938" y="5045075"/>
          <p14:tracePt t="48071" x="2759075" y="5087938"/>
          <p14:tracePt t="48088" x="2724150" y="5121275"/>
          <p14:tracePt t="48104" x="2698750" y="5173663"/>
          <p14:tracePt t="48119" x="2655888" y="5191125"/>
          <p14:tracePt t="48134" x="2630488" y="5224463"/>
          <p14:tracePt t="48151" x="2603500" y="5259388"/>
          <p14:tracePt t="48166" x="2603500" y="5294313"/>
          <p14:tracePt t="48181" x="2578100" y="5345113"/>
          <p14:tracePt t="48198" x="2578100" y="5387975"/>
          <p14:tracePt t="48198" x="2578100" y="5397500"/>
          <p14:tracePt t="48213" x="2578100" y="5430838"/>
          <p14:tracePt t="48230" x="2578100" y="5473700"/>
          <p14:tracePt t="48243" x="2613025" y="5508625"/>
          <p14:tracePt t="48259" x="2655888" y="5526088"/>
          <p14:tracePt t="48260" x="0" y="0"/>
        </p14:tracePtLst>
        <p14:tracePtLst>
          <p14:tracePt t="48667" x="3962400" y="5457825"/>
          <p14:tracePt t="48696" x="3970338" y="5448300"/>
          <p14:tracePt t="48727" x="3987800" y="5448300"/>
          <p14:tracePt t="48743" x="4005263" y="5448300"/>
          <p14:tracePt t="48760" x="4022725" y="5448300"/>
          <p14:tracePt t="48776" x="4038600" y="5440363"/>
          <p14:tracePt t="48790" x="4038600" y="5422900"/>
          <p14:tracePt t="48807" x="4056063" y="5422900"/>
          <p14:tracePt t="48823" x="4065588" y="5414963"/>
          <p14:tracePt t="48854" x="4073525" y="5405438"/>
          <p14:tracePt t="48869" x="4073525" y="5362575"/>
          <p14:tracePt t="48886" x="4073525" y="5327650"/>
          <p14:tracePt t="48900" x="4073525" y="5294313"/>
          <p14:tracePt t="48915" x="4073525" y="5259388"/>
          <p14:tracePt t="48932" x="4073525" y="5233988"/>
          <p14:tracePt t="48947" x="4073525" y="5216525"/>
          <p14:tracePt t="48963" x="4073525" y="5208588"/>
          <p14:tracePt t="48978" x="4065588" y="5191125"/>
          <p14:tracePt t="48994" x="4056063" y="5173663"/>
          <p14:tracePt t="48995" x="4038600" y="5173663"/>
          <p14:tracePt t="49008" x="4013200" y="5165725"/>
          <p14:tracePt t="49025" x="3962400" y="5165725"/>
          <p14:tracePt t="49041" x="3892550" y="5138738"/>
          <p14:tracePt t="49057" x="3832225" y="5130800"/>
          <p14:tracePt t="49071" x="3773488" y="5105400"/>
          <p14:tracePt t="49087" x="3746500" y="5105400"/>
          <p14:tracePt t="49104" x="3713163" y="5105400"/>
          <p14:tracePt t="49120" x="3695700" y="5105400"/>
          <p14:tracePt t="49151" x="3660775" y="5105400"/>
          <p14:tracePt t="49165" x="3652838" y="5105400"/>
          <p14:tracePt t="49181" x="3635375" y="5105400"/>
          <p14:tracePt t="49197" x="3617913" y="5113338"/>
          <p14:tracePt t="49213" x="3600450" y="5130800"/>
          <p14:tracePt t="49229" x="3600450" y="5156200"/>
          <p14:tracePt t="49244" x="3600450" y="5181600"/>
          <p14:tracePt t="49245" x="3600450" y="5199063"/>
          <p14:tracePt t="49260" x="3609975" y="5224463"/>
          <p14:tracePt t="49274" x="3670300" y="5284788"/>
          <p14:tracePt t="49290" x="3746500" y="5345113"/>
          <p14:tracePt t="49291" x="3763963" y="5354638"/>
          <p14:tracePt t="49307" x="3867150" y="5422900"/>
          <p14:tracePt t="49323" x="3952875" y="5465763"/>
          <p14:tracePt t="49338" x="4073525" y="5508625"/>
          <p14:tracePt t="49354" x="4133850" y="5508625"/>
          <p14:tracePt t="49368" x="4151313" y="5508625"/>
          <p14:tracePt t="49385" x="4159250" y="5508625"/>
          <p14:tracePt t="49432" x="4184650" y="5508625"/>
          <p14:tracePt t="49448" x="4184650" y="5500688"/>
          <p14:tracePt t="49463" x="4184650" y="5473700"/>
          <p14:tracePt t="49478" x="4184650" y="5457825"/>
          <p14:tracePt t="49494" x="4168775" y="5430838"/>
          <p14:tracePt t="49510" x="4151313" y="5380038"/>
          <p14:tracePt t="49524" x="4098925" y="5345113"/>
          <p14:tracePt t="49542" x="4073525" y="5319713"/>
          <p14:tracePt t="49556" x="4048125" y="5294313"/>
          <p14:tracePt t="49560" x="0" y="0"/>
        </p14:tracePtLst>
        <p14:tracePtLst>
          <p14:tracePt t="53479" x="2500313" y="4760913"/>
          <p14:tracePt t="53587" x="2509838" y="4760913"/>
          <p14:tracePt t="53604" x="2517775" y="4760913"/>
          <p14:tracePt t="53619" x="2560638" y="4760913"/>
          <p14:tracePt t="53636" x="2620963" y="4760913"/>
          <p14:tracePt t="53650" x="2673350" y="4760913"/>
          <p14:tracePt t="53666" x="2698750" y="4760913"/>
          <p14:tracePt t="53683" x="2733675" y="4760913"/>
          <p14:tracePt t="53698" x="2759075" y="4760913"/>
          <p14:tracePt t="53727" x="2792413" y="4760913"/>
          <p14:tracePt t="53744" x="2819400" y="4778375"/>
          <p14:tracePt t="53759" x="2870200" y="4786313"/>
          <p14:tracePt t="53776" x="2913063" y="4795838"/>
          <p14:tracePt t="53790" x="2981325" y="4803775"/>
          <p14:tracePt t="53807" x="3016250" y="4813300"/>
          <p14:tracePt t="53823" x="3033713" y="4821238"/>
          <p14:tracePt t="54105" x="0" y="0"/>
        </p14:tracePtLst>
        <p14:tracePtLst>
          <p14:tracePt t="55511" x="3446463" y="4718050"/>
          <p14:tracePt t="55728" x="3471863" y="4718050"/>
          <p14:tracePt t="55745" x="3489325" y="4718050"/>
          <p14:tracePt t="55761" x="3497263" y="4718050"/>
          <p14:tracePt t="55791" x="3532188" y="4718050"/>
          <p14:tracePt t="55806" x="3540125" y="4718050"/>
          <p14:tracePt t="55838" x="3557588" y="4718050"/>
          <p14:tracePt t="55853" x="3582988" y="4718050"/>
          <p14:tracePt t="55870" x="3600450" y="4718050"/>
          <p14:tracePt t="55885" x="3627438" y="4718050"/>
          <p14:tracePt t="55901" x="3652838" y="4725988"/>
          <p14:tracePt t="55916" x="3670300" y="4725988"/>
          <p14:tracePt t="55933" x="3678238" y="4725988"/>
          <p14:tracePt t="55948" x="3713163" y="4743450"/>
          <p14:tracePt t="55978" x="3729038" y="4743450"/>
          <p14:tracePt t="55995" x="3738563" y="4743450"/>
          <p14:tracePt t="56012" x="3763963" y="4752975"/>
          <p14:tracePt t="56026" x="3781425" y="4752975"/>
          <p14:tracePt t="56041" x="3789363" y="4752975"/>
          <p14:tracePt t="56058" x="3806825" y="4752975"/>
          <p14:tracePt t="56073" x="3816350" y="4760913"/>
          <p14:tracePt t="56087" x="3849688" y="4770438"/>
          <p14:tracePt t="56104" x="3892550" y="4770438"/>
          <p14:tracePt t="56120" x="3919538" y="4770438"/>
          <p14:tracePt t="56135" x="3935413" y="4778375"/>
          <p14:tracePt t="56152" x="3952875" y="4778375"/>
          <p14:tracePt t="56166" x="3970338" y="4778375"/>
          <p14:tracePt t="56182" x="3995738" y="4778375"/>
          <p14:tracePt t="56197" x="4030663" y="4778375"/>
          <p14:tracePt t="56214" x="4056063" y="4795838"/>
          <p14:tracePt t="56229" x="4065588" y="4795838"/>
          <p14:tracePt t="56260" x="4081463" y="4795838"/>
          <p14:tracePt t="56277" x="4098925" y="4795838"/>
          <p14:tracePt t="56291" x="4124325" y="4795838"/>
          <p14:tracePt t="56370" x="4141788" y="4795838"/>
          <p14:tracePt t="56634" x="0" y="0"/>
        </p14:tracePtLst>
      </p14:laserTraceLst>
    </p:ext>
    <p:ext uri="{E180D4A7-C9FB-4DFB-919C-405C955672EB}">
      <p14:showEvtLst xmlns:p14="http://schemas.microsoft.com/office/powerpoint/2010/main">
        <p14:playEvt time="53" objId="7"/>
        <p14:stopEvt time="96167" objId="7"/>
      </p14:showEvtLst>
    </p:ext>
  </p:extLs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Interrupt </a:t>
            </a:r>
            <a:r>
              <a:rPr lang="en-US" dirty="0" smtClean="0"/>
              <a:t>Priority</a:t>
            </a:r>
            <a:endParaRPr lang="en-US" dirty="0"/>
          </a:p>
        </p:txBody>
      </p:sp>
      <p:sp>
        <p:nvSpPr>
          <p:cNvPr id="3" name="Content Placeholder 2"/>
          <p:cNvSpPr>
            <a:spLocks noGrp="1"/>
          </p:cNvSpPr>
          <p:nvPr>
            <p:ph sz="quarter" idx="1"/>
          </p:nvPr>
        </p:nvSpPr>
        <p:spPr>
          <a:xfrm>
            <a:off x="381000" y="1398237"/>
            <a:ext cx="8229600" cy="609600"/>
          </a:xfrm>
        </p:spPr>
        <p:txBody>
          <a:bodyPr>
            <a:normAutofit/>
          </a:bodyPr>
          <a:lstStyle/>
          <a:p>
            <a:pPr marL="0" indent="0">
              <a:buNone/>
            </a:pPr>
            <a:r>
              <a:rPr lang="en-US" sz="2400" dirty="0" err="1">
                <a:solidFill>
                  <a:srgbClr val="C00000"/>
                </a:solidFill>
                <a:latin typeface="Consolas" panose="020B0609020204030204" pitchFamily="49" charset="0"/>
                <a:cs typeface="Consolas" panose="020B0609020204030204" pitchFamily="49" charset="0"/>
              </a:rPr>
              <a:t>NVIC_SetPriority</a:t>
            </a:r>
            <a:r>
              <a:rPr lang="en-US" sz="2400" dirty="0">
                <a:solidFill>
                  <a:srgbClr val="C00000"/>
                </a:solidFill>
                <a:latin typeface="Consolas" panose="020B0609020204030204" pitchFamily="49" charset="0"/>
                <a:cs typeface="Consolas" panose="020B0609020204030204" pitchFamily="49" charset="0"/>
              </a:rPr>
              <a:t>(7, 6);</a:t>
            </a:r>
            <a:endParaRPr lang="en-US" sz="1050" dirty="0">
              <a:solidFill>
                <a:srgbClr val="C00000"/>
              </a:solidFill>
              <a:latin typeface="Consolas" panose="020B0609020204030204" pitchFamily="49" charset="0"/>
              <a:cs typeface="Consolas" panose="020B0609020204030204" pitchFamily="49" charset="0"/>
            </a:endParaRPr>
          </a:p>
        </p:txBody>
      </p:sp>
      <p:sp>
        <p:nvSpPr>
          <p:cNvPr id="4" name="Slide Number Placeholder 3"/>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53</a:t>
            </a:fld>
            <a:endParaRPr kumimoji="0" lang="en-US" dirty="0"/>
          </a:p>
        </p:txBody>
      </p:sp>
      <p:pic>
        <p:nvPicPr>
          <p:cNvPr id="5" name="Content Placeholder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3100" y="2649705"/>
            <a:ext cx="3403600" cy="1495122"/>
          </a:xfrm>
          <a:prstGeom prst="rect">
            <a:avLst/>
          </a:prstGeom>
        </p:spPr>
      </p:pic>
      <p:graphicFrame>
        <p:nvGraphicFramePr>
          <p:cNvPr id="8" name="Table 7"/>
          <p:cNvGraphicFramePr>
            <a:graphicFrameLocks noGrp="1"/>
          </p:cNvGraphicFramePr>
          <p:nvPr>
            <p:extLst/>
          </p:nvPr>
        </p:nvGraphicFramePr>
        <p:xfrm>
          <a:off x="661670" y="2497305"/>
          <a:ext cx="3403600" cy="457200"/>
        </p:xfrm>
        <a:graphic>
          <a:graphicData uri="http://schemas.openxmlformats.org/drawingml/2006/table">
            <a:tbl>
              <a:tblPr firstRow="1" bandRow="1">
                <a:tableStyleId>{5940675A-B579-460E-94D1-54222C63F5DA}</a:tableStyleId>
              </a:tblPr>
              <a:tblGrid>
                <a:gridCol w="425450">
                  <a:extLst>
                    <a:ext uri="{9D8B030D-6E8A-4147-A177-3AD203B41FA5}">
                      <a16:colId xmlns:a16="http://schemas.microsoft.com/office/drawing/2014/main" val="4076502175"/>
                    </a:ext>
                  </a:extLst>
                </a:gridCol>
                <a:gridCol w="425450">
                  <a:extLst>
                    <a:ext uri="{9D8B030D-6E8A-4147-A177-3AD203B41FA5}">
                      <a16:colId xmlns:a16="http://schemas.microsoft.com/office/drawing/2014/main" val="3695101518"/>
                    </a:ext>
                  </a:extLst>
                </a:gridCol>
                <a:gridCol w="425450">
                  <a:extLst>
                    <a:ext uri="{9D8B030D-6E8A-4147-A177-3AD203B41FA5}">
                      <a16:colId xmlns:a16="http://schemas.microsoft.com/office/drawing/2014/main" val="1941272464"/>
                    </a:ext>
                  </a:extLst>
                </a:gridCol>
                <a:gridCol w="425450">
                  <a:extLst>
                    <a:ext uri="{9D8B030D-6E8A-4147-A177-3AD203B41FA5}">
                      <a16:colId xmlns:a16="http://schemas.microsoft.com/office/drawing/2014/main" val="4123204374"/>
                    </a:ext>
                  </a:extLst>
                </a:gridCol>
                <a:gridCol w="425450">
                  <a:extLst>
                    <a:ext uri="{9D8B030D-6E8A-4147-A177-3AD203B41FA5}">
                      <a16:colId xmlns:a16="http://schemas.microsoft.com/office/drawing/2014/main" val="1421719616"/>
                    </a:ext>
                  </a:extLst>
                </a:gridCol>
                <a:gridCol w="425450">
                  <a:extLst>
                    <a:ext uri="{9D8B030D-6E8A-4147-A177-3AD203B41FA5}">
                      <a16:colId xmlns:a16="http://schemas.microsoft.com/office/drawing/2014/main" val="3320396079"/>
                    </a:ext>
                  </a:extLst>
                </a:gridCol>
                <a:gridCol w="425450">
                  <a:extLst>
                    <a:ext uri="{9D8B030D-6E8A-4147-A177-3AD203B41FA5}">
                      <a16:colId xmlns:a16="http://schemas.microsoft.com/office/drawing/2014/main" val="28042468"/>
                    </a:ext>
                  </a:extLst>
                </a:gridCol>
                <a:gridCol w="425450">
                  <a:extLst>
                    <a:ext uri="{9D8B030D-6E8A-4147-A177-3AD203B41FA5}">
                      <a16:colId xmlns:a16="http://schemas.microsoft.com/office/drawing/2014/main" val="3513253932"/>
                    </a:ext>
                  </a:extLst>
                </a:gridCol>
              </a:tblGrid>
              <a:tr h="427355">
                <a:tc>
                  <a:txBody>
                    <a:bodyPr/>
                    <a:lstStyle/>
                    <a:p>
                      <a:pPr algn="ctr"/>
                      <a:r>
                        <a:rPr lang="en-US" sz="2400" b="1" dirty="0">
                          <a:solidFill>
                            <a:srgbClr val="C00000"/>
                          </a:solidFill>
                          <a:latin typeface="Consolas" panose="020B0609020204030204" pitchFamily="49" charset="0"/>
                          <a:cs typeface="Consolas" panose="020B0609020204030204" pitchFamily="49" charset="0"/>
                        </a:rPr>
                        <a:t>0</a:t>
                      </a:r>
                    </a:p>
                  </a:txBody>
                  <a:tcPr>
                    <a:solidFill>
                      <a:schemeClr val="bg1"/>
                    </a:solidFill>
                  </a:tcPr>
                </a:tc>
                <a:tc>
                  <a:txBody>
                    <a:bodyPr/>
                    <a:lstStyle/>
                    <a:p>
                      <a:pPr algn="ctr"/>
                      <a:r>
                        <a:rPr lang="en-US" sz="2400" b="1" dirty="0">
                          <a:solidFill>
                            <a:srgbClr val="C00000"/>
                          </a:solidFill>
                          <a:latin typeface="Consolas" panose="020B0609020204030204" pitchFamily="49" charset="0"/>
                          <a:cs typeface="Consolas" panose="020B0609020204030204" pitchFamily="49" charset="0"/>
                        </a:rPr>
                        <a:t>1</a:t>
                      </a:r>
                    </a:p>
                  </a:txBody>
                  <a:tcPr>
                    <a:solidFill>
                      <a:schemeClr val="bg1"/>
                    </a:solidFill>
                  </a:tcPr>
                </a:tc>
                <a:tc>
                  <a:txBody>
                    <a:bodyPr/>
                    <a:lstStyle/>
                    <a:p>
                      <a:pPr algn="ctr"/>
                      <a:r>
                        <a:rPr lang="en-US" sz="2400" b="1" dirty="0">
                          <a:solidFill>
                            <a:srgbClr val="C00000"/>
                          </a:solidFill>
                          <a:latin typeface="Consolas" panose="020B0609020204030204" pitchFamily="49" charset="0"/>
                          <a:cs typeface="Consolas" panose="020B0609020204030204" pitchFamily="49" charset="0"/>
                        </a:rPr>
                        <a:t>1</a:t>
                      </a:r>
                    </a:p>
                  </a:txBody>
                  <a:tcPr>
                    <a:solidFill>
                      <a:schemeClr val="bg1"/>
                    </a:solidFill>
                  </a:tcPr>
                </a:tc>
                <a:tc>
                  <a:txBody>
                    <a:bodyPr/>
                    <a:lstStyle/>
                    <a:p>
                      <a:pPr algn="ctr"/>
                      <a:r>
                        <a:rPr lang="en-US" sz="2400" b="1" dirty="0">
                          <a:solidFill>
                            <a:srgbClr val="C00000"/>
                          </a:solidFill>
                          <a:latin typeface="Consolas" panose="020B0609020204030204" pitchFamily="49" charset="0"/>
                          <a:cs typeface="Consolas" panose="020B0609020204030204" pitchFamily="49" charset="0"/>
                        </a:rPr>
                        <a:t>0</a:t>
                      </a:r>
                    </a:p>
                  </a:txBody>
                  <a:tcPr>
                    <a:solidFill>
                      <a:schemeClr val="bg1"/>
                    </a:solidFill>
                  </a:tcPr>
                </a:tc>
                <a:tc>
                  <a:txBody>
                    <a:bodyPr/>
                    <a:lstStyle/>
                    <a:p>
                      <a:pPr algn="ctr"/>
                      <a:r>
                        <a:rPr lang="en-US" sz="2400" b="1" dirty="0">
                          <a:solidFill>
                            <a:srgbClr val="C00000"/>
                          </a:solidFill>
                          <a:latin typeface="Consolas" panose="020B0609020204030204" pitchFamily="49" charset="0"/>
                          <a:cs typeface="Consolas" panose="020B0609020204030204" pitchFamily="49" charset="0"/>
                        </a:rPr>
                        <a:t>0</a:t>
                      </a:r>
                    </a:p>
                  </a:txBody>
                  <a:tcPr>
                    <a:solidFill>
                      <a:schemeClr val="bg1"/>
                    </a:solidFill>
                  </a:tcPr>
                </a:tc>
                <a:tc>
                  <a:txBody>
                    <a:bodyPr/>
                    <a:lstStyle/>
                    <a:p>
                      <a:pPr algn="ctr"/>
                      <a:r>
                        <a:rPr lang="en-US" sz="2400" b="1" dirty="0">
                          <a:solidFill>
                            <a:srgbClr val="C00000"/>
                          </a:solidFill>
                          <a:latin typeface="Consolas" panose="020B0609020204030204" pitchFamily="49" charset="0"/>
                          <a:cs typeface="Consolas" panose="020B0609020204030204" pitchFamily="49" charset="0"/>
                        </a:rPr>
                        <a:t>0</a:t>
                      </a:r>
                    </a:p>
                  </a:txBody>
                  <a:tcPr>
                    <a:solidFill>
                      <a:schemeClr val="bg1"/>
                    </a:solidFill>
                  </a:tcPr>
                </a:tc>
                <a:tc>
                  <a:txBody>
                    <a:bodyPr/>
                    <a:lstStyle/>
                    <a:p>
                      <a:pPr algn="ctr"/>
                      <a:r>
                        <a:rPr lang="en-US" sz="2400" b="1" dirty="0">
                          <a:solidFill>
                            <a:srgbClr val="C00000"/>
                          </a:solidFill>
                          <a:latin typeface="Consolas" panose="020B0609020204030204" pitchFamily="49" charset="0"/>
                          <a:cs typeface="Consolas" panose="020B0609020204030204" pitchFamily="49" charset="0"/>
                        </a:rPr>
                        <a:t>0</a:t>
                      </a:r>
                    </a:p>
                  </a:txBody>
                  <a:tcPr>
                    <a:solidFill>
                      <a:schemeClr val="bg1"/>
                    </a:solidFill>
                  </a:tcPr>
                </a:tc>
                <a:tc>
                  <a:txBody>
                    <a:bodyPr/>
                    <a:lstStyle/>
                    <a:p>
                      <a:pPr algn="ctr"/>
                      <a:r>
                        <a:rPr lang="en-US" sz="2400" b="1" dirty="0">
                          <a:solidFill>
                            <a:srgbClr val="C00000"/>
                          </a:solidFill>
                          <a:latin typeface="Consolas" panose="020B0609020204030204" pitchFamily="49" charset="0"/>
                          <a:cs typeface="Consolas" panose="020B0609020204030204" pitchFamily="49" charset="0"/>
                        </a:rPr>
                        <a:t>0</a:t>
                      </a:r>
                    </a:p>
                  </a:txBody>
                  <a:tcPr>
                    <a:solidFill>
                      <a:schemeClr val="bg1"/>
                    </a:solidFill>
                  </a:tcPr>
                </a:tc>
                <a:extLst>
                  <a:ext uri="{0D108BD9-81ED-4DB2-BD59-A6C34878D82A}">
                    <a16:rowId xmlns:a16="http://schemas.microsoft.com/office/drawing/2014/main" val="4067869998"/>
                  </a:ext>
                </a:extLst>
              </a:tr>
            </a:tbl>
          </a:graphicData>
        </a:graphic>
      </p:graphicFrame>
      <p:sp>
        <p:nvSpPr>
          <p:cNvPr id="9" name="Rectangle 8"/>
          <p:cNvSpPr/>
          <p:nvPr/>
        </p:nvSpPr>
        <p:spPr>
          <a:xfrm>
            <a:off x="1628648" y="5421177"/>
            <a:ext cx="5562600" cy="369332"/>
          </a:xfrm>
          <a:prstGeom prst="rect">
            <a:avLst/>
          </a:prstGeom>
        </p:spPr>
        <p:txBody>
          <a:bodyPr wrap="square">
            <a:spAutoFit/>
          </a:bodyPr>
          <a:lstStyle/>
          <a:p>
            <a:pPr algn="ctr"/>
            <a:r>
              <a:rPr lang="en-US" b="1" dirty="0">
                <a:solidFill>
                  <a:srgbClr val="C00000"/>
                </a:solidFill>
                <a:latin typeface="Consolas" panose="020B0609020204030204" pitchFamily="49" charset="0"/>
                <a:cs typeface="Consolas" panose="020B0609020204030204" pitchFamily="49" charset="0"/>
              </a:rPr>
              <a:t>NVIC-&gt;IP[7] = </a:t>
            </a:r>
            <a:r>
              <a:rPr lang="en-US" b="1" dirty="0" smtClean="0">
                <a:solidFill>
                  <a:srgbClr val="C00000"/>
                </a:solidFill>
                <a:latin typeface="Consolas" panose="020B0609020204030204" pitchFamily="49" charset="0"/>
                <a:cs typeface="Consolas" panose="020B0609020204030204" pitchFamily="49" charset="0"/>
              </a:rPr>
              <a:t>6 </a:t>
            </a:r>
            <a:r>
              <a:rPr lang="en-US" b="1" dirty="0">
                <a:solidFill>
                  <a:srgbClr val="C00000"/>
                </a:solidFill>
                <a:latin typeface="Consolas" panose="020B0609020204030204" pitchFamily="49" charset="0"/>
                <a:cs typeface="Consolas" panose="020B0609020204030204" pitchFamily="49" charset="0"/>
              </a:rPr>
              <a:t>&lt;&lt; </a:t>
            </a:r>
            <a:r>
              <a:rPr lang="en-US" b="1" dirty="0" smtClean="0">
                <a:solidFill>
                  <a:srgbClr val="C00000"/>
                </a:solidFill>
                <a:latin typeface="Consolas" panose="020B0609020204030204" pitchFamily="49" charset="0"/>
                <a:cs typeface="Consolas" panose="020B0609020204030204" pitchFamily="49" charset="0"/>
              </a:rPr>
              <a:t>4;</a:t>
            </a:r>
            <a:endParaRPr lang="en-US" b="1" dirty="0">
              <a:solidFill>
                <a:srgbClr val="C00000"/>
              </a:solidFill>
              <a:latin typeface="Consolas" panose="020B0609020204030204" pitchFamily="49" charset="0"/>
              <a:cs typeface="Consolas" panose="020B0609020204030204" pitchFamily="49" charset="0"/>
            </a:endParaRPr>
          </a:p>
        </p:txBody>
      </p:sp>
      <p:sp>
        <p:nvSpPr>
          <p:cNvPr id="10" name="Rectangle 9"/>
          <p:cNvSpPr/>
          <p:nvPr/>
        </p:nvSpPr>
        <p:spPr>
          <a:xfrm>
            <a:off x="4572000" y="2204152"/>
            <a:ext cx="4267200" cy="1754326"/>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dirty="0" err="1">
                <a:latin typeface="Consolas" panose="020B0609020204030204" pitchFamily="49" charset="0"/>
                <a:cs typeface="Consolas" panose="020B0609020204030204" pitchFamily="49" charset="0"/>
              </a:rPr>
              <a:t>typedef</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struct</a:t>
            </a:r>
            <a:r>
              <a:rPr lang="en-US" dirty="0">
                <a:latin typeface="Consolas" panose="020B0609020204030204" pitchFamily="49" charset="0"/>
                <a:cs typeface="Consolas" panose="020B0609020204030204" pitchFamily="49" charset="0"/>
              </a:rPr>
              <a:t> {</a:t>
            </a:r>
          </a:p>
          <a:p>
            <a:r>
              <a:rPr lang="en-US" dirty="0">
                <a:latin typeface="Consolas" panose="020B0609020204030204" pitchFamily="49" charset="0"/>
                <a:cs typeface="Consolas" panose="020B0609020204030204" pitchFamily="49" charset="0"/>
              </a:rPr>
              <a:t>  ...</a:t>
            </a:r>
          </a:p>
          <a:p>
            <a:r>
              <a:rPr lang="en-US" dirty="0">
                <a:latin typeface="Consolas" panose="020B0609020204030204" pitchFamily="49" charset="0"/>
                <a:cs typeface="Consolas" panose="020B0609020204030204" pitchFamily="49" charset="0"/>
              </a:rPr>
              <a:t>  // Interrupt Priority Register</a:t>
            </a:r>
          </a:p>
          <a:p>
            <a:r>
              <a:rPr lang="en-US" dirty="0">
                <a:latin typeface="Consolas" panose="020B0609020204030204" pitchFamily="49" charset="0"/>
                <a:cs typeface="Consolas" panose="020B0609020204030204" pitchFamily="49" charset="0"/>
              </a:rPr>
              <a:t>  volatile </a:t>
            </a:r>
            <a:r>
              <a:rPr lang="en-US" b="1" dirty="0">
                <a:solidFill>
                  <a:srgbClr val="C00000"/>
                </a:solidFill>
                <a:latin typeface="Consolas" panose="020B0609020204030204" pitchFamily="49" charset="0"/>
                <a:cs typeface="Consolas" panose="020B0609020204030204" pitchFamily="49" charset="0"/>
              </a:rPr>
              <a:t>uint8_t</a:t>
            </a:r>
            <a:r>
              <a:rPr lang="en-US" dirty="0">
                <a:latin typeface="Consolas" panose="020B0609020204030204" pitchFamily="49" charset="0"/>
                <a:cs typeface="Consolas" panose="020B0609020204030204" pitchFamily="49" charset="0"/>
              </a:rPr>
              <a:t> IP[240]; </a:t>
            </a:r>
          </a:p>
          <a:p>
            <a:r>
              <a:rPr lang="en-US" dirty="0">
                <a:latin typeface="Consolas" panose="020B0609020204030204" pitchFamily="49" charset="0"/>
                <a:cs typeface="Consolas" panose="020B0609020204030204" pitchFamily="49" charset="0"/>
              </a:rPr>
              <a:t>  ...</a:t>
            </a:r>
          </a:p>
          <a:p>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NVIC_Type</a:t>
            </a:r>
            <a:r>
              <a:rPr lang="en-US" dirty="0">
                <a:latin typeface="Consolas" panose="020B0609020204030204" pitchFamily="49" charset="0"/>
                <a:cs typeface="Consolas" panose="020B0609020204030204" pitchFamily="49" charset="0"/>
              </a:rPr>
              <a:t>;</a:t>
            </a:r>
          </a:p>
        </p:txBody>
      </p:sp>
      <p:sp>
        <p:nvSpPr>
          <p:cNvPr id="12" name="Rectangle 11"/>
          <p:cNvSpPr/>
          <p:nvPr/>
        </p:nvSpPr>
        <p:spPr>
          <a:xfrm>
            <a:off x="5257800" y="1809117"/>
            <a:ext cx="2756267" cy="369332"/>
          </a:xfrm>
          <a:prstGeom prst="rect">
            <a:avLst/>
          </a:prstGeom>
        </p:spPr>
        <p:txBody>
          <a:bodyPr wrap="none">
            <a:spAutoFit/>
          </a:bodyPr>
          <a:lstStyle/>
          <a:p>
            <a:r>
              <a:rPr lang="en-US" dirty="0">
                <a:solidFill>
                  <a:srgbClr val="0000FF"/>
                </a:solidFill>
              </a:rPr>
              <a:t>core_cm4.h or core_cm3.h</a:t>
            </a:r>
          </a:p>
        </p:txBody>
      </p:sp>
      <p:sp>
        <p:nvSpPr>
          <p:cNvPr id="13" name="TextBox 12"/>
          <p:cNvSpPr txBox="1"/>
          <p:nvPr/>
        </p:nvSpPr>
        <p:spPr>
          <a:xfrm>
            <a:off x="1396106" y="4221050"/>
            <a:ext cx="1454244" cy="400110"/>
          </a:xfrm>
          <a:prstGeom prst="rect">
            <a:avLst/>
          </a:prstGeom>
          <a:noFill/>
        </p:spPr>
        <p:txBody>
          <a:bodyPr wrap="none" rtlCol="0">
            <a:spAutoFit/>
          </a:bodyPr>
          <a:lstStyle/>
          <a:p>
            <a:r>
              <a:rPr lang="en-US" sz="2000" dirty="0">
                <a:latin typeface="Consolas" panose="020B0609020204030204" pitchFamily="49" charset="0"/>
                <a:cs typeface="Consolas" panose="020B0609020204030204" pitchFamily="49" charset="0"/>
              </a:rPr>
              <a:t>IP = </a:t>
            </a:r>
            <a:r>
              <a:rPr lang="en-US" sz="2000" dirty="0" smtClean="0">
                <a:latin typeface="Consolas" panose="020B0609020204030204" pitchFamily="49" charset="0"/>
                <a:cs typeface="Consolas" panose="020B0609020204030204" pitchFamily="49" charset="0"/>
              </a:rPr>
              <a:t>0x60</a:t>
            </a:r>
            <a:endParaRPr lang="en-US" sz="2000" dirty="0">
              <a:latin typeface="Consolas" panose="020B0609020204030204" pitchFamily="49" charset="0"/>
              <a:cs typeface="Consolas" panose="020B0609020204030204" pitchFamily="49" charset="0"/>
            </a:endParaRPr>
          </a:p>
        </p:txBody>
      </p:sp>
      <p:sp>
        <p:nvSpPr>
          <p:cNvPr id="6" name="TextBox 5"/>
          <p:cNvSpPr txBox="1"/>
          <p:nvPr/>
        </p:nvSpPr>
        <p:spPr>
          <a:xfrm>
            <a:off x="457200" y="4544845"/>
            <a:ext cx="8305800" cy="923330"/>
          </a:xfrm>
          <a:prstGeom prst="rect">
            <a:avLst/>
          </a:prstGeom>
          <a:noFill/>
        </p:spPr>
        <p:txBody>
          <a:bodyPr wrap="square" rtlCol="0">
            <a:spAutoFit/>
          </a:bodyPr>
          <a:lstStyle/>
          <a:p>
            <a:r>
              <a:rPr lang="en-US" dirty="0" smtClean="0"/>
              <a:t>The </a:t>
            </a:r>
            <a:r>
              <a:rPr lang="en-US" dirty="0"/>
              <a:t>priority is stored </a:t>
            </a:r>
            <a:r>
              <a:rPr lang="en-US" dirty="0" smtClean="0"/>
              <a:t>in </a:t>
            </a:r>
            <a:r>
              <a:rPr lang="en-US" dirty="0"/>
              <a:t>the most significant </a:t>
            </a:r>
            <a:r>
              <a:rPr lang="en-US" dirty="0" smtClean="0"/>
              <a:t>4 </a:t>
            </a:r>
            <a:r>
              <a:rPr lang="en-US" dirty="0"/>
              <a:t>bits of the interrupt priority byte. </a:t>
            </a:r>
            <a:r>
              <a:rPr lang="en-US" dirty="0" err="1" smtClean="0"/>
              <a:t>NVIC_SetPriority</a:t>
            </a:r>
            <a:r>
              <a:rPr lang="en-US" dirty="0" smtClean="0"/>
              <a:t> </a:t>
            </a:r>
            <a:r>
              <a:rPr lang="en-US" dirty="0"/>
              <a:t>(7, 6) </a:t>
            </a:r>
            <a:r>
              <a:rPr lang="en-US" dirty="0" smtClean="0"/>
              <a:t>sets </a:t>
            </a:r>
            <a:r>
              <a:rPr lang="en-US" dirty="0"/>
              <a:t>the  priority  byte of interrupt 7 </a:t>
            </a:r>
            <a:r>
              <a:rPr lang="en-US" dirty="0" smtClean="0"/>
              <a:t>to 0x60=01100000 </a:t>
            </a:r>
            <a:r>
              <a:rPr lang="en-US" dirty="0"/>
              <a:t>in </a:t>
            </a:r>
            <a:r>
              <a:rPr lang="en-US" dirty="0" smtClean="0"/>
              <a:t>binary. It </a:t>
            </a:r>
            <a:r>
              <a:rPr lang="en-US" dirty="0"/>
              <a:t>is equivalent </a:t>
            </a:r>
            <a:r>
              <a:rPr lang="en-US" dirty="0" smtClean="0"/>
              <a:t>to:</a:t>
            </a:r>
            <a:endParaRPr lang="en-US" dirty="0"/>
          </a:p>
        </p:txBody>
      </p:sp>
    </p:spTree>
    <p:extLst>
      <p:ext uri="{BB962C8B-B14F-4D97-AF65-F5344CB8AC3E}">
        <p14:creationId xmlns:p14="http://schemas.microsoft.com/office/powerpoint/2010/main" val="675163127"/>
      </p:ext>
    </p:extLst>
  </p:cSld>
  <p:clrMapOvr>
    <a:masterClrMapping/>
  </p:clrMapOvr>
  <mc:AlternateContent xmlns:mc="http://schemas.openxmlformats.org/markup-compatibility/2006" xmlns:p14="http://schemas.microsoft.com/office/powerpoint/2010/main">
    <mc:Choice Requires="p14">
      <p:transition spd="slow" p14:dur="2000" advTm="48588"/>
    </mc:Choice>
    <mc:Fallback xmlns="">
      <p:transition spd="slow" advTm="48588"/>
    </mc:Fallback>
  </mc:AlternateContent>
  <p:timing>
    <p:tnLst>
      <p:par>
        <p:cTn id="1" dur="indefinite" restart="never" nodeType="tmRoot"/>
      </p:par>
    </p:tnLst>
  </p:timing>
  <p:extLst mod="1">
    <p:ext uri="{3A86A75C-4F4B-4683-9AE1-C65F6400EC91}">
      <p14:laserTraceLst xmlns:p14="http://schemas.microsoft.com/office/powerpoint/2010/main">
        <p14:tracePtLst>
          <p14:tracePt t="5054" x="695325" y="3617913"/>
          <p14:tracePt t="5115" x="695325" y="3609975"/>
          <p14:tracePt t="5216" x="695325" y="3600450"/>
          <p14:tracePt t="5223" x="712788" y="3600450"/>
          <p14:tracePt t="5239" x="739775" y="3600450"/>
          <p14:tracePt t="5255" x="755650" y="3600450"/>
          <p14:tracePt t="5272" x="765175" y="3600450"/>
          <p14:tracePt t="5288" x="782638" y="3600450"/>
          <p14:tracePt t="5301" x="790575" y="3600450"/>
          <p14:tracePt t="5334" x="808038" y="3600450"/>
          <p14:tracePt t="5415" x="825500" y="3600450"/>
          <p14:tracePt t="5431" x="833438" y="3600450"/>
          <p14:tracePt t="5464" x="868363" y="3600450"/>
          <p14:tracePt t="5498" x="876300" y="3600450"/>
          <p14:tracePt t="5505" x="893763" y="3600450"/>
          <p14:tracePt t="5520" x="911225" y="3600450"/>
          <p14:tracePt t="5554" x="919163" y="3600450"/>
          <p14:tracePt t="5567" x="936625" y="3600450"/>
          <p14:tracePt t="5584" x="954088" y="3600450"/>
          <p14:tracePt t="5598" x="979488" y="3600450"/>
          <p14:tracePt t="5614" x="1014413" y="3600450"/>
          <p14:tracePt t="5631" x="1074738" y="3600450"/>
          <p14:tracePt t="5647" x="1108075" y="3600450"/>
          <p14:tracePt t="5664" x="1150938" y="3600450"/>
          <p14:tracePt t="5680" x="1193800" y="3600450"/>
          <p14:tracePt t="5697" x="1246188" y="3600450"/>
          <p14:tracePt t="5714" x="1306513" y="3600450"/>
          <p14:tracePt t="5730" x="1366838" y="3600450"/>
          <p14:tracePt t="5747" x="1409700" y="3600450"/>
          <p14:tracePt t="5763" x="1460500" y="3600450"/>
          <p14:tracePt t="5780" x="1503363" y="3600450"/>
          <p14:tracePt t="5786" x="1538288" y="3600450"/>
          <p14:tracePt t="5802" x="1581150" y="3600450"/>
          <p14:tracePt t="5830" x="1676400" y="3600450"/>
          <p14:tracePt t="5849" x="1701800" y="3600450"/>
          <p14:tracePt t="5864" x="1752600" y="3600450"/>
          <p14:tracePt t="5881" x="1779588" y="3600450"/>
          <p14:tracePt t="5897" x="1804988" y="3600450"/>
          <p14:tracePt t="5914" x="1822450" y="3600450"/>
          <p14:tracePt t="5930" x="1847850" y="3600450"/>
          <p14:tracePt t="5947" x="1865313" y="3600450"/>
          <p14:tracePt t="5964" x="1898650" y="3609975"/>
          <p14:tracePt t="5980" x="1925638" y="3609975"/>
          <p14:tracePt t="5997" x="1968500" y="3609975"/>
          <p14:tracePt t="6014" x="1993900" y="3609975"/>
          <p14:tracePt t="6030" x="2019300" y="3609975"/>
          <p14:tracePt t="6051" x="2044700" y="3609975"/>
          <p14:tracePt t="6068" x="2062163" y="3609975"/>
          <p14:tracePt t="6083" x="2087563" y="3609975"/>
          <p14:tracePt t="6099" x="2105025" y="3609975"/>
          <p14:tracePt t="6114" x="2114550" y="3609975"/>
          <p14:tracePt t="6130" x="2132013" y="3609975"/>
          <p14:tracePt t="6160" x="2200275" y="3609975"/>
          <p14:tracePt t="6180" x="2217738" y="3609975"/>
          <p14:tracePt t="6214" x="2243138" y="3609975"/>
          <p14:tracePt t="6247" x="2260600" y="3609975"/>
          <p14:tracePt t="6397" x="2268538" y="3609975"/>
          <p14:tracePt t="6568" x="2208213" y="3609975"/>
          <p14:tracePt t="6583" x="2174875" y="3609975"/>
          <p14:tracePt t="6600" x="2087563" y="3609975"/>
          <p14:tracePt t="6614" x="2062163" y="3609975"/>
          <p14:tracePt t="6630" x="2011363" y="3609975"/>
          <p14:tracePt t="6647" x="1933575" y="3609975"/>
          <p14:tracePt t="6664" x="1882775" y="3600450"/>
          <p14:tracePt t="6681" x="1822450" y="3600450"/>
          <p14:tracePt t="6697" x="1770063" y="3600450"/>
          <p14:tracePt t="6714" x="1684338" y="3600450"/>
          <p14:tracePt t="6730" x="1606550" y="3600450"/>
          <p14:tracePt t="6747" x="1555750" y="3600450"/>
          <p14:tracePt t="6764" x="1512888" y="3600450"/>
          <p14:tracePt t="6770" x="1495425" y="3600450"/>
          <p14:tracePt t="6770" x="1487488" y="3600450"/>
          <p14:tracePt t="6797" x="1374775" y="3600450"/>
          <p14:tracePt t="6801" x="1366838" y="3600450"/>
          <p14:tracePt t="6818" x="1271588" y="3627438"/>
          <p14:tracePt t="6833" x="1193800" y="3643313"/>
          <p14:tracePt t="6850" x="1135063" y="3643313"/>
          <p14:tracePt t="6850" x="1125538" y="3643313"/>
          <p14:tracePt t="6864" x="1082675" y="3643313"/>
          <p14:tracePt t="6880" x="1022350" y="3643313"/>
          <p14:tracePt t="6897" x="979488" y="3643313"/>
          <p14:tracePt t="6898" x="971550" y="3643313"/>
          <p14:tracePt t="6914" x="954088" y="3643313"/>
          <p14:tracePt t="6931" x="928688" y="3643313"/>
          <p14:tracePt t="6947" x="901700" y="3643313"/>
          <p14:tracePt t="6964" x="850900" y="3643313"/>
          <p14:tracePt t="6980" x="808038" y="3643313"/>
          <p14:tracePt t="6997" x="765175" y="3635375"/>
          <p14:tracePt t="7014" x="730250" y="3635375"/>
          <p14:tracePt t="7014" x="722313" y="3635375"/>
          <p14:tracePt t="7035" x="704850" y="3635375"/>
          <p14:tracePt t="7214" x="712788" y="3635375"/>
          <p14:tracePt t="7230" x="798513" y="3635375"/>
          <p14:tracePt t="7247" x="911225" y="3635375"/>
          <p14:tracePt t="7264" x="1047750" y="3643313"/>
          <p14:tracePt t="7280" x="1143000" y="3643313"/>
          <p14:tracePt t="7286" x="1168400" y="3643313"/>
          <p14:tracePt t="7302" x="1238250" y="3652838"/>
          <p14:tracePt t="7302" x="1246188" y="3660775"/>
          <p14:tracePt t="7319" x="1331913" y="3670300"/>
          <p14:tracePt t="7333" x="1392238" y="3670300"/>
          <p14:tracePt t="7350" x="1452563" y="3686175"/>
          <p14:tracePt t="7364" x="1530350" y="3686175"/>
          <p14:tracePt t="7381" x="1606550" y="3703638"/>
          <p14:tracePt t="7397" x="1676400" y="3703638"/>
          <p14:tracePt t="7414" x="1736725" y="3721100"/>
          <p14:tracePt t="7430" x="1770063" y="3721100"/>
          <p14:tracePt t="7447" x="1812925" y="3721100"/>
          <p14:tracePt t="7464" x="1838325" y="3721100"/>
          <p14:tracePt t="7480" x="1882775" y="3721100"/>
          <p14:tracePt t="7497" x="1898650" y="3721100"/>
          <p14:tracePt t="7498" x="1916113" y="3721100"/>
          <p14:tracePt t="7514" x="1941513" y="3721100"/>
          <p14:tracePt t="7535" x="1985963" y="3721100"/>
          <p14:tracePt t="7552" x="2028825" y="3721100"/>
          <p14:tracePt t="7568" x="2071688" y="3721100"/>
          <p14:tracePt t="7583" x="2097088" y="3721100"/>
          <p14:tracePt t="7600" x="2105025" y="3721100"/>
          <p14:tracePt t="7614" x="2105025" y="3713163"/>
          <p14:tracePt t="7947" x="2114550" y="3713163"/>
          <p14:tracePt t="7948" x="0" y="0"/>
        </p14:tracePtLst>
        <p14:tracePtLst>
          <p14:tracePt t="10398" x="533400" y="1976438"/>
          <p14:tracePt t="10465" x="541338" y="1976438"/>
          <p14:tracePt t="10482" x="549275" y="1968500"/>
          <p14:tracePt t="10483" x="566738" y="1968500"/>
          <p14:tracePt t="10490" x="576263" y="1968500"/>
          <p14:tracePt t="10490" x="593725" y="1968500"/>
          <p14:tracePt t="10515" x="636588" y="1968500"/>
          <p14:tracePt t="10522" x="661988" y="1968500"/>
          <p14:tracePt t="10538" x="704850" y="1968500"/>
          <p14:tracePt t="10538" x="722313" y="1968500"/>
          <p14:tracePt t="10552" x="755650" y="1968500"/>
          <p14:tracePt t="10568" x="815975" y="1968500"/>
          <p14:tracePt t="10585" x="911225" y="1968500"/>
          <p14:tracePt t="10599" x="996950" y="1968500"/>
          <p14:tracePt t="10615" x="1100138" y="1968500"/>
          <p14:tracePt t="10632" x="1177925" y="1976438"/>
          <p14:tracePt t="10633" x="1185863" y="1976438"/>
          <p14:tracePt t="10648" x="1228725" y="1976438"/>
          <p14:tracePt t="10649" x="1246188" y="1976438"/>
          <p14:tracePt t="10665" x="1314450" y="1976438"/>
          <p14:tracePt t="10681" x="1384300" y="1976438"/>
          <p14:tracePt t="10698" x="1470025" y="1976438"/>
          <p14:tracePt t="10715" x="1555750" y="1976438"/>
          <p14:tracePt t="10731" x="1624013" y="1976438"/>
          <p14:tracePt t="10748" x="1684338" y="1976438"/>
          <p14:tracePt t="10755" x="1709738" y="1976438"/>
          <p14:tracePt t="10770" x="1744663" y="1976438"/>
          <p14:tracePt t="10787" x="1795463" y="1976438"/>
          <p14:tracePt t="10803" x="1838325" y="1976438"/>
          <p14:tracePt t="10818" x="1865313" y="1976438"/>
          <p14:tracePt t="10818" x="1882775" y="1976438"/>
          <p14:tracePt t="10835" x="1908175" y="1976438"/>
          <p14:tracePt t="10851" x="1951038" y="1976438"/>
          <p14:tracePt t="10865" x="1976438" y="1976438"/>
          <p14:tracePt t="10881" x="2036763" y="1976438"/>
          <p14:tracePt t="10898" x="2105025" y="1976438"/>
          <p14:tracePt t="10915" x="2157413" y="1976438"/>
          <p14:tracePt t="10931" x="2235200" y="1976438"/>
          <p14:tracePt t="10948" x="2346325" y="1976438"/>
          <p14:tracePt t="10949" x="2363788" y="1976438"/>
          <p14:tracePt t="10965" x="2439988" y="1976438"/>
          <p14:tracePt t="10981" x="2509838" y="1976438"/>
          <p14:tracePt t="10982" x="2527300" y="1976438"/>
          <p14:tracePt t="10989" x="2543175" y="1976438"/>
          <p14:tracePt t="11015" x="2655888" y="1976438"/>
          <p14:tracePt t="11022" x="2681288" y="1976438"/>
          <p14:tracePt t="11038" x="2749550" y="1976438"/>
          <p14:tracePt t="11038" x="2767013" y="1976438"/>
          <p14:tracePt t="11054" x="2835275" y="1976438"/>
          <p14:tracePt t="11068" x="2895600" y="1976438"/>
          <p14:tracePt t="11068" x="2913063" y="1976438"/>
          <p14:tracePt t="11084" x="2981325" y="1968500"/>
          <p14:tracePt t="11098" x="3025775" y="1968500"/>
          <p14:tracePt t="11115" x="3084513" y="1968500"/>
          <p14:tracePt t="11132" x="3154363" y="1968500"/>
          <p14:tracePt t="11163" x="3282950" y="1951038"/>
          <p14:tracePt t="11181" x="3378200" y="1951038"/>
          <p14:tracePt t="11198" x="3454400" y="1951038"/>
          <p14:tracePt t="11198" x="3463925" y="1951038"/>
          <p14:tracePt t="11215" x="3549650" y="1951038"/>
          <p14:tracePt t="11231" x="3617913" y="1951038"/>
          <p14:tracePt t="11232" x="3627438" y="1951038"/>
          <p14:tracePt t="11248" x="3686175" y="1951038"/>
          <p14:tracePt t="11255" x="3721100" y="1941513"/>
          <p14:tracePt t="11271" x="3773488" y="1941513"/>
          <p14:tracePt t="11287" x="3816350" y="1925638"/>
          <p14:tracePt t="11304" x="3884613" y="1925638"/>
          <p14:tracePt t="11318" x="3919538" y="1925638"/>
          <p14:tracePt t="11335" x="3944938" y="1925638"/>
          <p14:tracePt t="11351" x="3962400" y="1925638"/>
          <p14:tracePt t="11364" x="3970338" y="1925638"/>
          <p14:tracePt t="11397" x="3987800" y="1925638"/>
          <p14:tracePt t="11431" x="4005263" y="1925638"/>
          <p14:tracePt t="11447" x="4013200" y="1925638"/>
          <p14:tracePt t="11464" x="4056063" y="1925638"/>
          <p14:tracePt t="11481" x="4098925" y="1925638"/>
          <p14:tracePt t="11498" x="4133850" y="1925638"/>
          <p14:tracePt t="11514" x="4151313" y="1925638"/>
          <p14:tracePt t="11731" x="4108450" y="1925638"/>
          <p14:tracePt t="11748" x="4022725" y="1908175"/>
          <p14:tracePt t="11765" x="3910013" y="1908175"/>
          <p14:tracePt t="11770" x="3867150" y="1908175"/>
          <p14:tracePt t="11797" x="3695700" y="1898650"/>
          <p14:tracePt t="11801" x="3670300" y="1898650"/>
          <p14:tracePt t="11819" x="3532188" y="1898650"/>
          <p14:tracePt t="11833" x="3421063" y="1898650"/>
          <p14:tracePt t="11851" x="3290888" y="1898650"/>
          <p14:tracePt t="11864" x="3187700" y="1882775"/>
          <p14:tracePt t="11881" x="3084513" y="1882775"/>
          <p14:tracePt t="11898" x="2998788" y="1882775"/>
          <p14:tracePt t="11914" x="2922588" y="1882775"/>
          <p14:tracePt t="11931" x="2835275" y="1882775"/>
          <p14:tracePt t="11947" x="2776538" y="1882775"/>
          <p14:tracePt t="11948" x="2767013" y="1882775"/>
          <p14:tracePt t="11964" x="2706688" y="1882775"/>
          <p14:tracePt t="11981" x="2663825" y="1882775"/>
          <p14:tracePt t="11998" x="2603500" y="1882775"/>
          <p14:tracePt t="12015" x="2492375" y="1882775"/>
          <p14:tracePt t="12048" x="2303463" y="1865313"/>
          <p14:tracePt t="12048" x="2286000" y="1865313"/>
          <p14:tracePt t="12052" x="2268538" y="1865313"/>
          <p14:tracePt t="12067" x="2157413" y="1865313"/>
          <p14:tracePt t="12083" x="2044700" y="1865313"/>
          <p14:tracePt t="12100" x="1898650" y="1865313"/>
          <p14:tracePt t="12114" x="1804988" y="1865313"/>
          <p14:tracePt t="12131" x="1598613" y="1847850"/>
          <p14:tracePt t="12162" x="1341438" y="1847850"/>
          <p14:tracePt t="12181" x="1296988" y="1847850"/>
          <p14:tracePt t="12319" x="1289050" y="1847850"/>
          <p14:tracePt t="12320" x="0" y="0"/>
        </p14:tracePtLst>
        <p14:tracePtLst>
          <p14:tracePt t="16915" x="919163" y="2913063"/>
          <p14:tracePt t="17115" x="936625" y="2905125"/>
          <p14:tracePt t="17165" x="962025" y="2905125"/>
          <p14:tracePt t="17198" x="989013" y="2905125"/>
          <p14:tracePt t="17233" x="1004888" y="2905125"/>
          <p14:tracePt t="17241" x="1014413" y="2905125"/>
          <p14:tracePt t="17255" x="1047750" y="2905125"/>
          <p14:tracePt t="17272" x="1092200" y="2905125"/>
          <p14:tracePt t="17273" x="1100138" y="2905125"/>
          <p14:tracePt t="17288" x="1160463" y="2905125"/>
          <p14:tracePt t="17289" x="1168400" y="2905125"/>
          <p14:tracePt t="17305" x="1254125" y="2905125"/>
          <p14:tracePt t="17319" x="1323975" y="2905125"/>
          <p14:tracePt t="17336" x="1366838" y="2905125"/>
          <p14:tracePt t="17352" x="1384300" y="2905125"/>
          <p14:tracePt t="17353" x="1400175" y="2905125"/>
          <p14:tracePt t="17382" x="1409700" y="2905125"/>
          <p14:tracePt t="17399" x="1427163" y="2905125"/>
          <p14:tracePt t="17416" x="1443038" y="2905125"/>
          <p14:tracePt t="17432" x="1452563" y="2905125"/>
          <p14:tracePt t="17449" x="1477963" y="2905125"/>
          <p14:tracePt t="17466" x="1512888" y="2905125"/>
          <p14:tracePt t="17474" x="1520825" y="2905125"/>
          <p14:tracePt t="17499" x="1555750" y="2905125"/>
          <p14:tracePt t="17522" x="1563688" y="2905125"/>
          <p14:tracePt t="17539" x="1581150" y="2905125"/>
          <p14:tracePt t="17552" x="1598613" y="2905125"/>
          <p14:tracePt t="17569" x="1658938" y="2905125"/>
          <p14:tracePt t="17586" x="1701800" y="2905125"/>
          <p14:tracePt t="17587" x="1719263" y="2913063"/>
          <p14:tracePt t="17602" x="1752600" y="2922588"/>
          <p14:tracePt t="17615" x="1779588" y="2922588"/>
          <p14:tracePt t="17632" x="1822450" y="2922588"/>
          <p14:tracePt t="17649" x="1865313" y="2930525"/>
          <p14:tracePt t="17665" x="1916113" y="2938463"/>
          <p14:tracePt t="17682" x="1958975" y="2938463"/>
          <p14:tracePt t="17699" x="2019300" y="2938463"/>
          <p14:tracePt t="17715" x="2044700" y="2938463"/>
          <p14:tracePt t="17732" x="2097088" y="2965450"/>
          <p14:tracePt t="17733" x="2114550" y="2965450"/>
          <p14:tracePt t="17755" x="2174875" y="2965450"/>
          <p14:tracePt t="17772" x="2200275" y="2965450"/>
          <p14:tracePt t="17788" x="2225675" y="2965450"/>
          <p14:tracePt t="17802" x="2251075" y="2965450"/>
          <p14:tracePt t="17835" x="2293938" y="2965450"/>
          <p14:tracePt t="17852" x="2311400" y="2965450"/>
          <p14:tracePt t="17865" x="2328863" y="2965450"/>
          <p14:tracePt t="17882" x="2336800" y="2965450"/>
          <p14:tracePt t="17899" x="2354263" y="2965450"/>
          <p14:tracePt t="17932" x="2363788" y="2965450"/>
          <p14:tracePt t="17949" x="2371725" y="2973388"/>
          <p14:tracePt t="17965" x="2389188" y="2973388"/>
          <p14:tracePt t="17982" x="2432050" y="2973388"/>
          <p14:tracePt t="17999" x="2484438" y="2973388"/>
          <p14:tracePt t="18006" x="2509838" y="2973388"/>
          <p14:tracePt t="18022" x="2586038" y="2973388"/>
          <p14:tracePt t="18039" x="2646363" y="2973388"/>
          <p14:tracePt t="18039" x="2663825" y="2973388"/>
          <p14:tracePt t="18053" x="2716213" y="2973388"/>
          <p14:tracePt t="18069" x="2776538" y="2973388"/>
          <p14:tracePt t="18086" x="2801938" y="2973388"/>
          <p14:tracePt t="18099" x="2819400" y="2973388"/>
          <p14:tracePt t="18115" x="2844800" y="2973388"/>
          <p14:tracePt t="18148" x="2922588" y="2973388"/>
          <p14:tracePt t="18165" x="2965450" y="2973388"/>
          <p14:tracePt t="18182" x="3008313" y="2973388"/>
          <p14:tracePt t="18198" x="3016250" y="2973388"/>
          <p14:tracePt t="18215" x="3033713" y="2965450"/>
          <p14:tracePt t="18232" x="3059113" y="2955925"/>
          <p14:tracePt t="18265" x="3094038" y="2955925"/>
          <p14:tracePt t="18273" x="3101975" y="2955925"/>
          <p14:tracePt t="18288" x="3119438" y="2955925"/>
          <p14:tracePt t="18305" x="3162300" y="2955925"/>
          <p14:tracePt t="18319" x="3205163" y="2955925"/>
          <p14:tracePt t="18335" x="3230563" y="2955925"/>
          <p14:tracePt t="18350" x="3257550" y="2955925"/>
          <p14:tracePt t="18366" x="3290888" y="2955925"/>
          <p14:tracePt t="18383" x="3317875" y="2955925"/>
          <p14:tracePt t="18399" x="3343275" y="2955925"/>
          <p14:tracePt t="18416" x="3360738" y="2955925"/>
          <p14:tracePt t="18432" x="3368675" y="2955925"/>
          <p14:tracePt t="18449" x="3386138" y="2955925"/>
          <p14:tracePt t="18482" x="3411538" y="2955925"/>
          <p14:tracePt t="18516" x="3446463" y="2955925"/>
          <p14:tracePt t="18523" x="3479800" y="2955925"/>
          <p14:tracePt t="18538" x="3497263" y="2955925"/>
          <p14:tracePt t="18569" x="3514725" y="2947988"/>
          <p14:tracePt t="18600" x="3532188" y="2947988"/>
          <p14:tracePt t="18616" x="3540125" y="2947988"/>
          <p14:tracePt t="18632" x="3557588" y="2947988"/>
          <p14:tracePt t="18665" x="3567113" y="2947988"/>
          <p14:tracePt t="18681" x="3582988" y="2947988"/>
          <p14:tracePt t="18698" x="3609975" y="2947988"/>
          <p14:tracePt t="18715" x="3627438" y="2947988"/>
          <p14:tracePt t="18731" x="3652838" y="2947988"/>
          <p14:tracePt t="18748" x="3670300" y="2947988"/>
          <p14:tracePt t="18765" x="3713163" y="2947988"/>
          <p14:tracePt t="18782" x="3756025" y="2947988"/>
          <p14:tracePt t="18787" x="3763963" y="2947988"/>
          <p14:tracePt t="18803" x="3806825" y="2947988"/>
          <p14:tracePt t="18819" x="3824288" y="2947988"/>
          <p14:tracePt t="18834" x="3832225" y="2947988"/>
          <p14:tracePt t="18948" x="3867150" y="2947988"/>
          <p14:tracePt t="19765" x="0" y="0"/>
        </p14:tracePtLst>
        <p14:tracePtLst>
          <p14:tracePt t="28353" x="6145213" y="3421063"/>
          <p14:tracePt t="28416" x="6145213" y="3411538"/>
          <p14:tracePt t="28449" x="6162675" y="3411538"/>
          <p14:tracePt t="28466" x="6196013" y="3411538"/>
          <p14:tracePt t="28483" x="6238875" y="3411538"/>
          <p14:tracePt t="28500" x="6291263" y="3411538"/>
          <p14:tracePt t="28500" x="6308725" y="3411538"/>
          <p14:tracePt t="28507" x="6324600" y="3411538"/>
          <p14:tracePt t="28522" x="6376988" y="3411538"/>
          <p14:tracePt t="28539" x="6445250" y="3411538"/>
          <p14:tracePt t="28555" x="6505575" y="3411538"/>
          <p14:tracePt t="28569" x="6548438" y="3411538"/>
          <p14:tracePt t="28586" x="6591300" y="3411538"/>
          <p14:tracePt t="28603" x="6616700" y="3411538"/>
          <p14:tracePt t="28616" x="6669088" y="3411538"/>
          <p14:tracePt t="28633" x="6677025" y="3411538"/>
          <p14:tracePt t="28650" x="6719888" y="3411538"/>
          <p14:tracePt t="28666" x="6762750" y="3411538"/>
          <p14:tracePt t="28683" x="6780213" y="3411538"/>
          <p14:tracePt t="28699" x="6789738" y="3411538"/>
          <p14:tracePt t="28749" x="6807200" y="3411538"/>
          <p14:tracePt t="28783" x="6823075" y="3411538"/>
          <p14:tracePt t="28852" x="6832600" y="3411538"/>
          <p14:tracePt t="28866" x="6858000" y="3411538"/>
          <p14:tracePt t="28883" x="6875463" y="3411538"/>
          <p14:tracePt t="29054" x="6807200" y="3411538"/>
          <p14:tracePt t="29069" x="6737350" y="3411538"/>
          <p14:tracePt t="29070" x="6719888" y="3411538"/>
          <p14:tracePt t="29086" x="6643688" y="3411538"/>
          <p14:tracePt t="29086" x="6626225" y="3411538"/>
          <p14:tracePt t="29102" x="6488113" y="3411538"/>
          <p14:tracePt t="29116" x="6402388" y="3411538"/>
          <p14:tracePt t="29133" x="6324600" y="3411538"/>
          <p14:tracePt t="29163" x="6196013" y="3411538"/>
          <p14:tracePt t="29183" x="6153150" y="3394075"/>
          <p14:tracePt t="29200" x="6135688" y="3394075"/>
          <p14:tracePt t="29218" x="6118225" y="3394075"/>
          <p14:tracePt t="29226" x="6110288" y="3394075"/>
          <p14:tracePt t="29241" x="6084888" y="3394075"/>
          <p14:tracePt t="29400" x="6135688" y="3394075"/>
          <p14:tracePt t="29417" x="6205538" y="3394075"/>
          <p14:tracePt t="29433" x="6316663" y="3394075"/>
          <p14:tracePt t="29434" x="6334125" y="3394075"/>
          <p14:tracePt t="29450" x="6505575" y="3394075"/>
          <p14:tracePt t="29467" x="6616700" y="3394075"/>
          <p14:tracePt t="29475" x="6659563" y="3394075"/>
          <p14:tracePt t="29500" x="6762750" y="3394075"/>
          <p14:tracePt t="29533" x="6807200" y="3394075"/>
          <p14:tracePt t="29555" x="6823075" y="3394075"/>
          <p14:tracePt t="29569" x="6850063" y="3394075"/>
          <p14:tracePt t="29585" x="6865938" y="3394075"/>
          <p14:tracePt t="29602" x="6883400" y="3394075"/>
          <p14:tracePt t="29666" x="6900863" y="3394075"/>
          <p14:tracePt t="29949" x="6883400" y="3394075"/>
          <p14:tracePt t="29966" x="6815138" y="3394075"/>
          <p14:tracePt t="29983" x="6729413" y="3394075"/>
          <p14:tracePt t="30000" x="6616700" y="3394075"/>
          <p14:tracePt t="30006" x="6573838" y="3394075"/>
          <p14:tracePt t="30022" x="6462713" y="3394075"/>
          <p14:tracePt t="30038" x="6367463" y="3394075"/>
          <p14:tracePt t="30055" x="6273800" y="3403600"/>
          <p14:tracePt t="30071" x="6221413" y="3403600"/>
          <p14:tracePt t="30085" x="6188075" y="3403600"/>
          <p14:tracePt t="30100" x="6162675" y="3403600"/>
          <p14:tracePt t="30283" x="6230938" y="3403600"/>
          <p14:tracePt t="30289" x="6273800" y="3403600"/>
          <p14:tracePt t="30304" x="6410325" y="3403600"/>
          <p14:tracePt t="30321" x="6548438" y="3403600"/>
          <p14:tracePt t="30335" x="6634163" y="3403600"/>
          <p14:tracePt t="30352" x="6711950" y="3403600"/>
          <p14:tracePt t="30366" x="6737350" y="3403600"/>
          <p14:tracePt t="30383" x="6746875" y="3403600"/>
          <p14:tracePt t="30416" x="6762750" y="3403600"/>
          <p14:tracePt t="30433" x="6780213" y="3403600"/>
          <p14:tracePt t="30450" x="6823075" y="3403600"/>
          <p14:tracePt t="30466" x="6875463" y="3403600"/>
          <p14:tracePt t="30483" x="6918325" y="3403600"/>
          <p14:tracePt t="30499" x="6935788" y="3403600"/>
          <p14:tracePt t="30899" x="6943725" y="3403600"/>
          <p14:tracePt t="30900" x="0" y="0"/>
        </p14:tracePtLst>
        <p14:tracePtLst>
          <p14:tracePt t="38901" x="4443413" y="5818188"/>
          <p14:tracePt t="39251" x="4443413" y="5810250"/>
          <p14:tracePt t="39284" x="4460875" y="5810250"/>
          <p14:tracePt t="39320" x="4468813" y="5810250"/>
          <p14:tracePt t="39337" x="4486275" y="5810250"/>
          <p14:tracePt t="39384" x="4503738" y="5810250"/>
          <p14:tracePt t="39400" x="4511675" y="5810250"/>
          <p14:tracePt t="39451" x="4529138" y="5810250"/>
          <p14:tracePt t="39484" x="4564063" y="5810250"/>
          <p14:tracePt t="39500" x="4597400" y="5810250"/>
          <p14:tracePt t="39523" x="4606925" y="5810250"/>
          <p14:tracePt t="39539" x="4622800" y="5810250"/>
          <p14:tracePt t="39570" x="4632325" y="5810250"/>
          <p14:tracePt t="39604" x="4667250" y="5810250"/>
          <p14:tracePt t="39617" x="4675188" y="5810250"/>
          <p14:tracePt t="39650" x="4710113" y="5810250"/>
          <p14:tracePt t="39668" x="4735513" y="5810250"/>
          <p14:tracePt t="39684" x="4760913" y="5810250"/>
          <p14:tracePt t="39700" x="4778375" y="5810250"/>
          <p14:tracePt t="39717" x="4803775" y="5810250"/>
          <p14:tracePt t="39734" x="4821238" y="5810250"/>
          <p14:tracePt t="39750" x="4829175" y="5810250"/>
          <p14:tracePt t="39757" x="4846638" y="5810250"/>
          <p14:tracePt t="39784" x="4889500" y="5810250"/>
          <p14:tracePt t="39791" x="4906963" y="5810250"/>
          <p14:tracePt t="39806" x="4916488" y="5810250"/>
          <p14:tracePt t="39820" x="4932363" y="5810250"/>
          <p14:tracePt t="39838" x="4941888" y="5810250"/>
          <p14:tracePt t="39854" x="4967288" y="5810250"/>
          <p14:tracePt t="39868" x="4992688" y="5810250"/>
          <p14:tracePt t="39884" x="5010150" y="5810250"/>
          <p14:tracePt t="39901" x="5019675" y="5810250"/>
          <p14:tracePt t="39917" x="5035550" y="5810250"/>
          <p14:tracePt t="39967" x="5045075" y="5792788"/>
          <p14:tracePt t="39984" x="5062538" y="5792788"/>
          <p14:tracePt t="40001" x="5078413" y="5792788"/>
          <p14:tracePt t="40040" x="5087938" y="5792788"/>
          <p14:tracePt t="40055" x="5105400" y="5792788"/>
          <p14:tracePt t="40134" x="5121275" y="5792788"/>
          <p14:tracePt t="40340" x="5105400" y="5792788"/>
          <p14:tracePt t="40354" x="5087938" y="5792788"/>
          <p14:tracePt t="40367" x="5053013" y="5792788"/>
          <p14:tracePt t="40384" x="5010150" y="5792788"/>
          <p14:tracePt t="40401" x="4975225" y="5792788"/>
          <p14:tracePt t="40401" x="4967288" y="5792788"/>
          <p14:tracePt t="40417" x="4949825" y="5792788"/>
          <p14:tracePt t="40434" x="4906963" y="5783263"/>
          <p14:tracePt t="40451" x="4872038" y="5783263"/>
          <p14:tracePt t="40467" x="4846638" y="5783263"/>
          <p14:tracePt t="40484" x="4838700" y="5783263"/>
          <p14:tracePt t="40501" x="4795838" y="5765800"/>
          <p14:tracePt t="40507" x="4778375" y="5765800"/>
          <p14:tracePt t="40523" x="4735513" y="5765800"/>
          <p14:tracePt t="40540" x="4710113" y="5765800"/>
          <p14:tracePt t="40587" x="4675188" y="5765800"/>
          <p14:tracePt t="40604" x="4667250" y="5765800"/>
          <p14:tracePt t="40618" x="4649788" y="5765800"/>
          <p14:tracePt t="40634" x="4640263" y="5765800"/>
          <p14:tracePt t="40651" x="4597400" y="5765800"/>
          <p14:tracePt t="40667" x="4572000" y="5765800"/>
          <p14:tracePt t="40684" x="4554538" y="5765800"/>
          <p14:tracePt t="40717" x="4529138" y="5765800"/>
          <p14:tracePt t="40734" x="4511675" y="5765800"/>
          <p14:tracePt t="40751" x="4476750" y="5775325"/>
          <p14:tracePt t="40773" x="4451350" y="5775325"/>
          <p14:tracePt t="40820" x="4433888" y="5775325"/>
          <p14:tracePt t="41001" x="4451350" y="5775325"/>
          <p14:tracePt t="41008" x="4468813" y="5775325"/>
          <p14:tracePt t="41023" x="4511675" y="5775325"/>
          <p14:tracePt t="41040" x="4554538" y="5775325"/>
          <p14:tracePt t="41057" x="4597400" y="5775325"/>
          <p14:tracePt t="41071" x="4622800" y="5775325"/>
          <p14:tracePt t="41087" x="4667250" y="5765800"/>
          <p14:tracePt t="41104" x="4692650" y="5765800"/>
          <p14:tracePt t="41117" x="4718050" y="5765800"/>
          <p14:tracePt t="41134" x="4752975" y="5765800"/>
          <p14:tracePt t="41167" x="4846638" y="5765800"/>
          <p14:tracePt t="41184" x="4889500" y="5765800"/>
          <p14:tracePt t="41201" x="4916488" y="5765800"/>
          <p14:tracePt t="41220" x="4959350" y="5765800"/>
          <p14:tracePt t="41227" x="4975225" y="5765800"/>
          <p14:tracePt t="41252" x="5027613" y="5765800"/>
          <p14:tracePt t="41273" x="5045075" y="5765800"/>
          <p14:tracePt t="41290" x="5062538" y="5757863"/>
          <p14:tracePt t="41324" x="5078413" y="5757863"/>
          <p14:tracePt t="41336" x="5113338" y="5757863"/>
          <p14:tracePt t="41352" x="5138738" y="5757863"/>
          <p14:tracePt t="41368" x="5156200" y="5757863"/>
          <p14:tracePt t="41717" x="5121275" y="5757863"/>
          <p14:tracePt t="41734" x="5070475" y="5757863"/>
          <p14:tracePt t="41742" x="5035550" y="5757863"/>
          <p14:tracePt t="41768" x="4924425" y="5757863"/>
          <p14:tracePt t="41775" x="4881563" y="5757863"/>
          <p14:tracePt t="41791" x="4821238" y="5757863"/>
          <p14:tracePt t="41791" x="4813300" y="5757863"/>
          <p14:tracePt t="41807" x="4743450" y="5757863"/>
          <p14:tracePt t="41821" x="4692650" y="5757863"/>
          <p14:tracePt t="41837" x="4632325" y="5740400"/>
          <p14:tracePt t="41855" x="4579938" y="5732463"/>
          <p14:tracePt t="41868" x="4572000" y="5722938"/>
          <p14:tracePt t="41884" x="4537075" y="5722938"/>
          <p14:tracePt t="41901" x="4511675" y="5722938"/>
          <p14:tracePt t="41901" x="4494213" y="5722938"/>
          <p14:tracePt t="41918" x="4468813" y="5722938"/>
          <p14:tracePt t="41934" x="4443413" y="5722938"/>
          <p14:tracePt t="41951" x="4425950" y="5722938"/>
          <p14:tracePt t="41984" x="4400550" y="5722938"/>
          <p14:tracePt t="42001" x="4383088" y="5722938"/>
          <p14:tracePt t="42200" x="4391025" y="5722938"/>
          <p14:tracePt t="42218" x="4400550" y="5722938"/>
          <p14:tracePt t="42235" x="4443413" y="5722938"/>
          <p14:tracePt t="42242" x="4460875" y="5722938"/>
          <p14:tracePt t="42268" x="4554538" y="5722938"/>
          <p14:tracePt t="42275" x="4579938" y="5722938"/>
          <p14:tracePt t="42290" x="4649788" y="5722938"/>
          <p14:tracePt t="42307" x="4725988" y="5732463"/>
          <p14:tracePt t="42307" x="4752975" y="5732463"/>
          <p14:tracePt t="42321" x="4813300" y="5757863"/>
          <p14:tracePt t="42338" x="4838700" y="5757863"/>
          <p14:tracePt t="42354" x="4856163" y="5757863"/>
          <p14:tracePt t="42368" x="4872038" y="5757863"/>
          <p14:tracePt t="42385" x="4881563" y="5757863"/>
          <p14:tracePt t="42401" x="4899025" y="5757863"/>
          <p14:tracePt t="42418" x="4916488" y="5757863"/>
          <p14:tracePt t="42435" x="4941888" y="5757863"/>
          <p14:tracePt t="42571" x="4949825" y="5757863"/>
          <p14:tracePt t="42604" x="4984750" y="5757863"/>
          <p14:tracePt t="42618" x="4992688" y="5757863"/>
          <p14:tracePt t="43434" x="5002213" y="5757863"/>
          <p14:tracePt t="43435" x="0" y="0"/>
        </p14:tracePtLst>
        <p14:tracePtLst>
          <p14:tracePt t="44262" x="3617913" y="5757863"/>
          <p14:tracePt t="44274" x="3635375" y="5757863"/>
          <p14:tracePt t="44452" x="3652838" y="5757863"/>
          <p14:tracePt t="44468" x="3660775" y="5757863"/>
          <p14:tracePt t="44518" x="3686175" y="5757863"/>
          <p14:tracePt t="44541" x="3703638" y="5757863"/>
          <p14:tracePt t="44555" x="3721100" y="5757863"/>
          <p14:tracePt t="44571" x="3729038" y="5757863"/>
          <p14:tracePt t="44588" x="3746500" y="5757863"/>
          <p14:tracePt t="44605" x="3763963" y="5757863"/>
          <p14:tracePt t="44618" x="3773488" y="5757863"/>
          <p14:tracePt t="44635" x="3806825" y="5757863"/>
          <p14:tracePt t="44651" x="3816350" y="5757863"/>
          <p14:tracePt t="44668" x="3832225" y="5757863"/>
          <p14:tracePt t="44901" x="3824288" y="5757863"/>
          <p14:tracePt t="44918" x="3798888" y="5757863"/>
          <p14:tracePt t="44934" x="3773488" y="5757863"/>
          <p14:tracePt t="44951" x="3756025" y="5757863"/>
          <p14:tracePt t="44968" x="3746500" y="5757863"/>
          <p14:tracePt t="45071" x="3729038" y="5765800"/>
          <p14:tracePt t="45118" x="3721100" y="5765800"/>
          <p14:tracePt t="45307" x="3686175" y="5765800"/>
          <p14:tracePt t="45321" x="3670300" y="5775325"/>
          <p14:tracePt t="45338" x="3660775" y="5792788"/>
          <p14:tracePt t="45352" x="3652838" y="5792788"/>
          <p14:tracePt t="45451" x="3635375" y="5792788"/>
          <p14:tracePt t="45586" x="3617913" y="5792788"/>
          <p14:tracePt t="45603" x="3592513" y="5792788"/>
          <p14:tracePt t="45618" x="3567113" y="5792788"/>
          <p14:tracePt t="45634" x="3489325" y="5783263"/>
          <p14:tracePt t="45651" x="3463925" y="5775325"/>
          <p14:tracePt t="45684" x="3454400" y="5775325"/>
          <p14:tracePt t="45701" x="3429000" y="5765800"/>
          <p14:tracePt t="45767" x="3429000" y="5757863"/>
          <p14:tracePt t="45801" x="3411538" y="5757863"/>
          <p14:tracePt t="45820" x="3403600" y="5757863"/>
          <p14:tracePt t="45837" x="3386138" y="5757863"/>
          <p14:tracePt t="45853" x="3368675" y="5757863"/>
          <p14:tracePt t="45901" x="3360738" y="5757863"/>
          <p14:tracePt t="46202" x="3403600" y="5757863"/>
          <p14:tracePt t="46214" x="3429000" y="5757863"/>
          <p14:tracePt t="46230" x="3471863" y="5757863"/>
          <p14:tracePt t="46245" x="3514725" y="5757863"/>
          <p14:tracePt t="46246" x="3524250" y="5757863"/>
          <p14:tracePt t="46261" x="3540125" y="5757863"/>
          <p14:tracePt t="46274" x="3567113" y="5757863"/>
          <p14:tracePt t="46290" x="3600450" y="5757863"/>
          <p14:tracePt t="46306" x="3627438" y="5757863"/>
          <p14:tracePt t="46323" x="3643313" y="5757863"/>
          <p14:tracePt t="46337" x="3652838" y="5757863"/>
          <p14:tracePt t="46338" x="3670300" y="5757863"/>
          <p14:tracePt t="46353" x="3695700" y="5757863"/>
          <p14:tracePt t="46368" x="3713163" y="5757863"/>
          <p14:tracePt t="46384" x="3721100" y="5757863"/>
          <p14:tracePt t="46401" x="3738563" y="5757863"/>
          <p14:tracePt t="46402" x="3756025" y="5757863"/>
          <p14:tracePt t="46418" x="3763963" y="5757863"/>
          <p14:tracePt t="46451" x="3798888" y="5757863"/>
          <p14:tracePt t="46468" x="3806825" y="5757863"/>
          <p14:tracePt t="46484" x="3824288" y="5757863"/>
          <p14:tracePt t="46501" x="3832225" y="5757863"/>
          <p14:tracePt t="46524" x="3849688" y="5757863"/>
          <p14:tracePt t="46556" x="3876675" y="5757863"/>
          <p14:tracePt t="46800" x="3884613" y="5757863"/>
          <p14:tracePt t="46800" x="0" y="0"/>
        </p14:tracePtLst>
      </p14:laserTraceLst>
    </p:ext>
    <p:ext uri="{E180D4A7-C9FB-4DFB-919C-405C955672EB}">
      <p14:showEvtLst xmlns:p14="http://schemas.microsoft.com/office/powerpoint/2010/main">
        <p14:playEvt time="60" objId="7"/>
        <p14:stopEvt time="46767" objId="7"/>
      </p14:showEvtLst>
    </p:ext>
  </p:extLs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Preemption and Sub-priority </a:t>
            </a:r>
            <a:br>
              <a:rPr lang="en-US" dirty="0"/>
            </a:br>
            <a:r>
              <a:rPr lang="en-US" dirty="0"/>
              <a:t>Configuration</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54</a:t>
            </a:fld>
            <a:endParaRPr kumimoji="0" lang="en-US" dirty="0"/>
          </a:p>
        </p:txBody>
      </p:sp>
      <p:sp>
        <p:nvSpPr>
          <p:cNvPr id="4" name="Content Placeholder 3"/>
          <p:cNvSpPr>
            <a:spLocks noGrp="1"/>
          </p:cNvSpPr>
          <p:nvPr>
            <p:ph sz="quarter" idx="1"/>
          </p:nvPr>
        </p:nvSpPr>
        <p:spPr>
          <a:xfrm>
            <a:off x="381000" y="1246912"/>
            <a:ext cx="8229600" cy="609600"/>
          </a:xfrm>
        </p:spPr>
        <p:txBody>
          <a:bodyPr>
            <a:normAutofit fontScale="70000" lnSpcReduction="20000"/>
          </a:bodyPr>
          <a:lstStyle/>
          <a:p>
            <a:r>
              <a:rPr lang="en-US" sz="2400" dirty="0" err="1">
                <a:latin typeface="Consolas" charset="0"/>
                <a:ea typeface="Consolas" charset="0"/>
                <a:cs typeface="Consolas" charset="0"/>
              </a:rPr>
              <a:t>NVIC_SetPriorityGrouping</a:t>
            </a:r>
            <a:r>
              <a:rPr lang="en-US" sz="2400" dirty="0">
                <a:latin typeface="Consolas" charset="0"/>
                <a:ea typeface="Consolas" charset="0"/>
                <a:cs typeface="Consolas" charset="0"/>
              </a:rPr>
              <a:t>(n)</a:t>
            </a:r>
          </a:p>
          <a:p>
            <a:pPr lvl="1"/>
            <a:r>
              <a:rPr lang="en-US" dirty="0" smtClean="0"/>
              <a:t>Can configure </a:t>
            </a:r>
            <a:r>
              <a:rPr lang="en-US" dirty="0"/>
              <a:t>the number of bits in the preemption priority field and the sub-priority field </a:t>
            </a:r>
            <a:endParaRPr lang="en-US" sz="2400" dirty="0">
              <a:latin typeface="Consolas" charset="0"/>
              <a:ea typeface="Consolas" charset="0"/>
              <a:cs typeface="Consolas" charset="0"/>
            </a:endParaRPr>
          </a:p>
        </p:txBody>
      </p:sp>
      <p:graphicFrame>
        <p:nvGraphicFramePr>
          <p:cNvPr id="5" name="Table 4"/>
          <p:cNvGraphicFramePr>
            <a:graphicFrameLocks noGrp="1"/>
          </p:cNvGraphicFramePr>
          <p:nvPr>
            <p:extLst/>
          </p:nvPr>
        </p:nvGraphicFramePr>
        <p:xfrm>
          <a:off x="1360432" y="1941495"/>
          <a:ext cx="6423135" cy="2621280"/>
        </p:xfrm>
        <a:graphic>
          <a:graphicData uri="http://schemas.openxmlformats.org/drawingml/2006/table">
            <a:tbl>
              <a:tblPr firstRow="1" bandRow="1">
                <a:tableStyleId>{5C22544A-7EE6-4342-B048-85BDC9FD1C3A}</a:tableStyleId>
              </a:tblPr>
              <a:tblGrid>
                <a:gridCol w="1781905">
                  <a:extLst>
                    <a:ext uri="{9D8B030D-6E8A-4147-A177-3AD203B41FA5}">
                      <a16:colId xmlns:a16="http://schemas.microsoft.com/office/drawing/2014/main" val="20000"/>
                    </a:ext>
                  </a:extLst>
                </a:gridCol>
                <a:gridCol w="2393858">
                  <a:extLst>
                    <a:ext uri="{9D8B030D-6E8A-4147-A177-3AD203B41FA5}">
                      <a16:colId xmlns:a16="http://schemas.microsoft.com/office/drawing/2014/main" val="20001"/>
                    </a:ext>
                  </a:extLst>
                </a:gridCol>
                <a:gridCol w="2247372">
                  <a:extLst>
                    <a:ext uri="{9D8B030D-6E8A-4147-A177-3AD203B41FA5}">
                      <a16:colId xmlns:a16="http://schemas.microsoft.com/office/drawing/2014/main" val="20002"/>
                    </a:ext>
                  </a:extLst>
                </a:gridCol>
              </a:tblGrid>
              <a:tr h="370840">
                <a:tc>
                  <a:txBody>
                    <a:bodyPr/>
                    <a:lstStyle/>
                    <a:p>
                      <a:pPr algn="ctr"/>
                      <a:r>
                        <a:rPr lang="en-US" sz="2000" dirty="0">
                          <a:latin typeface="Consolas" charset="0"/>
                          <a:ea typeface="Consolas" charset="0"/>
                          <a:cs typeface="Consolas" charset="0"/>
                        </a:rPr>
                        <a:t>n</a:t>
                      </a:r>
                    </a:p>
                  </a:txBody>
                  <a:tcPr anchor="ctr"/>
                </a:tc>
                <a:tc>
                  <a:txBody>
                    <a:bodyPr/>
                    <a:lstStyle/>
                    <a:p>
                      <a:pPr algn="ctr"/>
                      <a:r>
                        <a:rPr lang="en-US" dirty="0"/>
                        <a:t># of bits in</a:t>
                      </a:r>
                      <a:r>
                        <a:rPr lang="en-US" baseline="0" dirty="0"/>
                        <a:t> </a:t>
                      </a:r>
                      <a:r>
                        <a:rPr lang="en-US" dirty="0"/>
                        <a:t>preemption priority</a:t>
                      </a:r>
                    </a:p>
                  </a:txBody>
                  <a:tcPr anchor="ctr"/>
                </a:tc>
                <a:tc>
                  <a:txBody>
                    <a:bodyPr/>
                    <a:lstStyle/>
                    <a:p>
                      <a:pPr algn="ctr"/>
                      <a:r>
                        <a:rPr lang="en-US" dirty="0"/>
                        <a:t># of bits in sub-priority</a:t>
                      </a:r>
                    </a:p>
                  </a:txBody>
                  <a:tcPr anchor="ctr"/>
                </a:tc>
                <a:extLst>
                  <a:ext uri="{0D108BD9-81ED-4DB2-BD59-A6C34878D82A}">
                    <a16:rowId xmlns:a16="http://schemas.microsoft.com/office/drawing/2014/main" val="10000"/>
                  </a:ext>
                </a:extLst>
              </a:tr>
              <a:tr h="370840">
                <a:tc>
                  <a:txBody>
                    <a:bodyPr/>
                    <a:lstStyle/>
                    <a:p>
                      <a:pPr algn="ctr"/>
                      <a:r>
                        <a:rPr lang="en-US" sz="2000" b="1" dirty="0">
                          <a:latin typeface="Consolas" charset="0"/>
                          <a:ea typeface="Consolas" charset="0"/>
                          <a:cs typeface="Consolas" charset="0"/>
                        </a:rPr>
                        <a:t>0</a:t>
                      </a:r>
                    </a:p>
                  </a:txBody>
                  <a:tcPr anchor="ctr"/>
                </a:tc>
                <a:tc>
                  <a:txBody>
                    <a:bodyPr/>
                    <a:lstStyle/>
                    <a:p>
                      <a:pPr algn="ctr"/>
                      <a:r>
                        <a:rPr lang="en-US" sz="2000" b="1" dirty="0">
                          <a:latin typeface="Consolas" charset="0"/>
                          <a:ea typeface="Consolas" charset="0"/>
                          <a:cs typeface="Consolas" charset="0"/>
                        </a:rPr>
                        <a:t>0</a:t>
                      </a:r>
                    </a:p>
                  </a:txBody>
                  <a:tcPr anchor="ctr"/>
                </a:tc>
                <a:tc>
                  <a:txBody>
                    <a:bodyPr/>
                    <a:lstStyle/>
                    <a:p>
                      <a:pPr algn="ctr"/>
                      <a:r>
                        <a:rPr lang="en-US" sz="2000" b="1" dirty="0">
                          <a:latin typeface="Consolas" charset="0"/>
                          <a:ea typeface="Consolas" charset="0"/>
                          <a:cs typeface="Consolas" charset="0"/>
                        </a:rPr>
                        <a:t>4</a:t>
                      </a:r>
                    </a:p>
                  </a:txBody>
                  <a:tcPr anchor="ctr"/>
                </a:tc>
                <a:extLst>
                  <a:ext uri="{0D108BD9-81ED-4DB2-BD59-A6C34878D82A}">
                    <a16:rowId xmlns:a16="http://schemas.microsoft.com/office/drawing/2014/main" val="10001"/>
                  </a:ext>
                </a:extLst>
              </a:tr>
              <a:tr h="370840">
                <a:tc>
                  <a:txBody>
                    <a:bodyPr/>
                    <a:lstStyle/>
                    <a:p>
                      <a:pPr algn="ctr"/>
                      <a:r>
                        <a:rPr lang="en-US" sz="2000" b="1" dirty="0">
                          <a:latin typeface="Consolas" charset="0"/>
                          <a:ea typeface="Consolas" charset="0"/>
                          <a:cs typeface="Consolas" charset="0"/>
                        </a:rPr>
                        <a:t>1</a:t>
                      </a:r>
                    </a:p>
                  </a:txBody>
                  <a:tcPr anchor="ctr"/>
                </a:tc>
                <a:tc>
                  <a:txBody>
                    <a:bodyPr/>
                    <a:lstStyle/>
                    <a:p>
                      <a:pPr algn="ctr"/>
                      <a:r>
                        <a:rPr lang="en-US" sz="2000" b="1" dirty="0">
                          <a:latin typeface="Consolas" charset="0"/>
                          <a:ea typeface="Consolas" charset="0"/>
                          <a:cs typeface="Consolas" charset="0"/>
                        </a:rPr>
                        <a:t>1</a:t>
                      </a:r>
                    </a:p>
                  </a:txBody>
                  <a:tcPr anchor="ctr"/>
                </a:tc>
                <a:tc>
                  <a:txBody>
                    <a:bodyPr/>
                    <a:lstStyle/>
                    <a:p>
                      <a:pPr algn="ctr"/>
                      <a:r>
                        <a:rPr lang="en-US" sz="2000" b="1" dirty="0">
                          <a:latin typeface="Consolas" charset="0"/>
                          <a:ea typeface="Consolas" charset="0"/>
                          <a:cs typeface="Consolas" charset="0"/>
                        </a:rPr>
                        <a:t>3</a:t>
                      </a:r>
                    </a:p>
                  </a:txBody>
                  <a:tcPr anchor="ctr"/>
                </a:tc>
                <a:extLst>
                  <a:ext uri="{0D108BD9-81ED-4DB2-BD59-A6C34878D82A}">
                    <a16:rowId xmlns:a16="http://schemas.microsoft.com/office/drawing/2014/main" val="10002"/>
                  </a:ext>
                </a:extLst>
              </a:tr>
              <a:tr h="370840">
                <a:tc>
                  <a:txBody>
                    <a:bodyPr/>
                    <a:lstStyle/>
                    <a:p>
                      <a:pPr algn="ctr"/>
                      <a:r>
                        <a:rPr lang="en-US" sz="2000" b="1" dirty="0">
                          <a:latin typeface="Consolas" charset="0"/>
                          <a:ea typeface="Consolas" charset="0"/>
                          <a:cs typeface="Consolas" charset="0"/>
                        </a:rPr>
                        <a:t>2 (default)</a:t>
                      </a:r>
                    </a:p>
                  </a:txBody>
                  <a:tcPr anchor="ctr"/>
                </a:tc>
                <a:tc>
                  <a:txBody>
                    <a:bodyPr/>
                    <a:lstStyle/>
                    <a:p>
                      <a:pPr algn="ctr"/>
                      <a:r>
                        <a:rPr lang="en-US" sz="2000" b="1" dirty="0">
                          <a:latin typeface="Consolas" charset="0"/>
                          <a:ea typeface="Consolas" charset="0"/>
                          <a:cs typeface="Consolas" charset="0"/>
                        </a:rPr>
                        <a:t>2</a:t>
                      </a:r>
                    </a:p>
                  </a:txBody>
                  <a:tcPr anchor="ctr"/>
                </a:tc>
                <a:tc>
                  <a:txBody>
                    <a:bodyPr/>
                    <a:lstStyle/>
                    <a:p>
                      <a:pPr algn="ctr"/>
                      <a:r>
                        <a:rPr lang="en-US" sz="2000" b="1" dirty="0">
                          <a:latin typeface="Consolas" charset="0"/>
                          <a:ea typeface="Consolas" charset="0"/>
                          <a:cs typeface="Consolas" charset="0"/>
                        </a:rPr>
                        <a:t>2</a:t>
                      </a:r>
                    </a:p>
                  </a:txBody>
                  <a:tcPr anchor="ctr"/>
                </a:tc>
                <a:extLst>
                  <a:ext uri="{0D108BD9-81ED-4DB2-BD59-A6C34878D82A}">
                    <a16:rowId xmlns:a16="http://schemas.microsoft.com/office/drawing/2014/main" val="10003"/>
                  </a:ext>
                </a:extLst>
              </a:tr>
              <a:tr h="370840">
                <a:tc>
                  <a:txBody>
                    <a:bodyPr/>
                    <a:lstStyle/>
                    <a:p>
                      <a:pPr algn="ctr"/>
                      <a:r>
                        <a:rPr lang="en-US" sz="2000" b="1" dirty="0">
                          <a:latin typeface="Consolas" charset="0"/>
                          <a:ea typeface="Consolas" charset="0"/>
                          <a:cs typeface="Consolas" charset="0"/>
                        </a:rPr>
                        <a:t>3</a:t>
                      </a:r>
                    </a:p>
                  </a:txBody>
                  <a:tcPr anchor="ctr"/>
                </a:tc>
                <a:tc>
                  <a:txBody>
                    <a:bodyPr/>
                    <a:lstStyle/>
                    <a:p>
                      <a:pPr algn="ctr"/>
                      <a:r>
                        <a:rPr lang="en-US" sz="2000" b="1" dirty="0">
                          <a:latin typeface="Consolas" charset="0"/>
                          <a:ea typeface="Consolas" charset="0"/>
                          <a:cs typeface="Consolas" charset="0"/>
                        </a:rPr>
                        <a:t>3</a:t>
                      </a:r>
                    </a:p>
                  </a:txBody>
                  <a:tcPr anchor="ctr"/>
                </a:tc>
                <a:tc>
                  <a:txBody>
                    <a:bodyPr/>
                    <a:lstStyle/>
                    <a:p>
                      <a:pPr algn="ctr"/>
                      <a:r>
                        <a:rPr lang="en-US" sz="2000" b="1" dirty="0">
                          <a:latin typeface="Consolas" charset="0"/>
                          <a:ea typeface="Consolas" charset="0"/>
                          <a:cs typeface="Consolas" charset="0"/>
                        </a:rPr>
                        <a:t>1</a:t>
                      </a:r>
                    </a:p>
                  </a:txBody>
                  <a:tcPr anchor="ctr"/>
                </a:tc>
                <a:extLst>
                  <a:ext uri="{0D108BD9-81ED-4DB2-BD59-A6C34878D82A}">
                    <a16:rowId xmlns:a16="http://schemas.microsoft.com/office/drawing/2014/main" val="10004"/>
                  </a:ext>
                </a:extLst>
              </a:tr>
              <a:tr h="0">
                <a:tc>
                  <a:txBody>
                    <a:bodyPr/>
                    <a:lstStyle/>
                    <a:p>
                      <a:pPr algn="ctr"/>
                      <a:r>
                        <a:rPr lang="en-US" sz="2000" b="1" dirty="0">
                          <a:latin typeface="Consolas" charset="0"/>
                          <a:ea typeface="Consolas" charset="0"/>
                          <a:cs typeface="Consolas" charset="0"/>
                        </a:rPr>
                        <a:t>4</a:t>
                      </a:r>
                    </a:p>
                  </a:txBody>
                  <a:tcPr anchor="ctr"/>
                </a:tc>
                <a:tc>
                  <a:txBody>
                    <a:bodyPr/>
                    <a:lstStyle/>
                    <a:p>
                      <a:pPr algn="ctr"/>
                      <a:r>
                        <a:rPr lang="en-US" sz="2000" b="1" dirty="0">
                          <a:latin typeface="Consolas" charset="0"/>
                          <a:ea typeface="Consolas" charset="0"/>
                          <a:cs typeface="Consolas" charset="0"/>
                        </a:rPr>
                        <a:t>4</a:t>
                      </a:r>
                    </a:p>
                  </a:txBody>
                  <a:tcPr anchor="ctr"/>
                </a:tc>
                <a:tc>
                  <a:txBody>
                    <a:bodyPr/>
                    <a:lstStyle/>
                    <a:p>
                      <a:pPr algn="ctr"/>
                      <a:r>
                        <a:rPr lang="en-US" sz="2000" b="1" dirty="0">
                          <a:latin typeface="Consolas" charset="0"/>
                          <a:ea typeface="Consolas" charset="0"/>
                          <a:cs typeface="Consolas" charset="0"/>
                        </a:rPr>
                        <a:t>0</a:t>
                      </a:r>
                    </a:p>
                  </a:txBody>
                  <a:tcPr anchor="ctr"/>
                </a:tc>
                <a:extLst>
                  <a:ext uri="{0D108BD9-81ED-4DB2-BD59-A6C34878D82A}">
                    <a16:rowId xmlns:a16="http://schemas.microsoft.com/office/drawing/2014/main" val="10005"/>
                  </a:ext>
                </a:extLst>
              </a:tr>
            </a:tbl>
          </a:graphicData>
        </a:graphic>
      </p:graphicFrame>
      <p:grpSp>
        <p:nvGrpSpPr>
          <p:cNvPr id="7" name="Group 6"/>
          <p:cNvGrpSpPr/>
          <p:nvPr/>
        </p:nvGrpSpPr>
        <p:grpSpPr>
          <a:xfrm>
            <a:off x="1577848" y="4700946"/>
            <a:ext cx="4543084" cy="1517232"/>
            <a:chOff x="1755882" y="1966432"/>
            <a:chExt cx="4543084" cy="1517232"/>
          </a:xfrm>
        </p:grpSpPr>
        <p:pic>
          <p:nvPicPr>
            <p:cNvPr id="6" name="Content Placeholder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45034" y="1966432"/>
              <a:ext cx="3453932" cy="1517232"/>
            </a:xfrm>
            <a:prstGeom prst="rect">
              <a:avLst/>
            </a:prstGeom>
          </p:spPr>
        </p:pic>
        <p:sp>
          <p:nvSpPr>
            <p:cNvPr id="8" name="TextBox 7"/>
            <p:cNvSpPr txBox="1"/>
            <p:nvPr/>
          </p:nvSpPr>
          <p:spPr>
            <a:xfrm>
              <a:off x="1755882" y="2323549"/>
              <a:ext cx="1282406" cy="584775"/>
            </a:xfrm>
            <a:prstGeom prst="rect">
              <a:avLst/>
            </a:prstGeom>
            <a:noFill/>
          </p:spPr>
          <p:txBody>
            <a:bodyPr wrap="square" rtlCol="0">
              <a:spAutoFit/>
            </a:bodyPr>
            <a:lstStyle/>
            <a:p>
              <a:pPr algn="ctr"/>
              <a:r>
                <a:rPr lang="en-US" sz="1600" dirty="0"/>
                <a:t>Default </a:t>
              </a:r>
            </a:p>
            <a:p>
              <a:pPr algn="ctr"/>
              <a:r>
                <a:rPr lang="en-US" sz="1600" dirty="0"/>
                <a:t>n = 2</a:t>
              </a:r>
            </a:p>
          </p:txBody>
        </p:sp>
      </p:grpSp>
    </p:spTree>
    <p:extLst>
      <p:ext uri="{BB962C8B-B14F-4D97-AF65-F5344CB8AC3E}">
        <p14:creationId xmlns:p14="http://schemas.microsoft.com/office/powerpoint/2010/main" val="4290859619"/>
      </p:ext>
    </p:extLst>
  </p:cSld>
  <p:clrMapOvr>
    <a:masterClrMapping/>
  </p:clrMapOvr>
  <mc:AlternateContent xmlns:mc="http://schemas.openxmlformats.org/markup-compatibility/2006" xmlns:p14="http://schemas.microsoft.com/office/powerpoint/2010/main">
    <mc:Choice Requires="p14">
      <p:transition spd="slow" p14:dur="2000" advTm="48996"/>
    </mc:Choice>
    <mc:Fallback xmlns="">
      <p:transition spd="slow" advTm="48996"/>
    </mc:Fallback>
  </mc:AlternateContent>
  <p:timing>
    <p:tnLst>
      <p:par>
        <p:cTn id="1" dur="indefinite" restart="never" nodeType="tmRoot"/>
      </p:par>
    </p:tnLst>
  </p:timing>
  <p:extLst mod="1">
    <p:ext uri="{3A86A75C-4F4B-4683-9AE1-C65F6400EC91}">
      <p14:laserTraceLst xmlns:p14="http://schemas.microsoft.com/office/powerpoint/2010/main">
        <p14:tracePtLst>
          <p14:tracePt t="15143" x="2424113" y="5568950"/>
          <p14:tracePt t="15180" x="2457450" y="5568950"/>
          <p14:tracePt t="15196" x="2500313" y="5586413"/>
          <p14:tracePt t="15213" x="2603500" y="5629275"/>
          <p14:tracePt t="15227" x="2673350" y="5664200"/>
          <p14:tracePt t="15243" x="2724150" y="5672138"/>
          <p14:tracePt t="15256" x="0" y="0"/>
        </p14:tracePtLst>
        <p14:tracePtLst>
          <p14:tracePt t="15585" x="2922588" y="5672138"/>
          <p14:tracePt t="15593" x="2938463" y="5672138"/>
          <p14:tracePt t="15626" x="2965450" y="5672138"/>
          <p14:tracePt t="15648" x="2998788" y="5672138"/>
          <p14:tracePt t="15665" x="3051175" y="5672138"/>
          <p14:tracePt t="15679" x="3076575" y="5672138"/>
          <p14:tracePt t="15696" x="3119438" y="5672138"/>
          <p14:tracePt t="15712" x="3144838" y="5672138"/>
          <p14:tracePt t="15760" x="3162300" y="5672138"/>
          <p14:tracePt t="15776" x="3171825" y="5672138"/>
          <p14:tracePt t="15793" x="3179763" y="5680075"/>
          <p14:tracePt t="15810" x="3197225" y="5689600"/>
          <p14:tracePt t="15826" x="3205163" y="5689600"/>
          <p14:tracePt t="16060" x="3214688" y="5689600"/>
          <p14:tracePt t="16061" x="0" y="0"/>
        </p14:tracePtLst>
        <p14:tracePtLst>
          <p14:tracePt t="16431" x="3703638" y="5619750"/>
          <p14:tracePt t="16462" x="3713163" y="5619750"/>
          <p14:tracePt t="16476" x="3738563" y="5619750"/>
          <p14:tracePt t="16493" x="3798888" y="5619750"/>
          <p14:tracePt t="16523" x="3927475" y="5619750"/>
          <p14:tracePt t="16543" x="4013200" y="5619750"/>
          <p14:tracePt t="16560" x="4048125" y="5619750"/>
          <p14:tracePt t="16579" x="4081463" y="5619750"/>
          <p14:tracePt t="16667" x="4090988" y="5619750"/>
          <p14:tracePt t="16696" x="4108450" y="5619750"/>
          <p14:tracePt t="16729" x="4151313" y="5619750"/>
          <p14:tracePt t="16731" x="4168775" y="5619750"/>
          <p14:tracePt t="16746" x="4194175" y="5619750"/>
          <p14:tracePt t="16762" x="4202113" y="5619750"/>
          <p14:tracePt t="16915" x="4211638" y="5619750"/>
          <p14:tracePt t="16916" x="0" y="0"/>
        </p14:tracePtLst>
        <p14:tracePtLst>
          <p14:tracePt t="19060" x="722313" y="1573213"/>
          <p14:tracePt t="19127" x="730250" y="1573213"/>
          <p14:tracePt t="19166" x="739775" y="1573213"/>
          <p14:tracePt t="19197" x="773113" y="1573213"/>
          <p14:tracePt t="19213" x="782638" y="1573213"/>
          <p14:tracePt t="19227" x="808038" y="1573213"/>
          <p14:tracePt t="19244" x="850900" y="1573213"/>
          <p14:tracePt t="19260" x="893763" y="1573213"/>
          <p14:tracePt t="19277" x="911225" y="1573213"/>
          <p14:tracePt t="19293" x="936625" y="1573213"/>
          <p14:tracePt t="19310" x="962025" y="1573213"/>
          <p14:tracePt t="19327" x="989013" y="1573213"/>
          <p14:tracePt t="19344" x="1031875" y="1573213"/>
          <p14:tracePt t="19361" x="1065213" y="1573213"/>
          <p14:tracePt t="19367" x="1082675" y="1573213"/>
          <p14:tracePt t="19393" x="1143000" y="1573213"/>
          <p14:tracePt t="19400" x="1160463" y="1573213"/>
          <p14:tracePt t="19401" x="1168400" y="1573213"/>
          <p14:tracePt t="19415" x="1203325" y="1573213"/>
          <p14:tracePt t="19430" x="1228725" y="1590675"/>
          <p14:tracePt t="19446" x="1271588" y="1590675"/>
          <p14:tracePt t="19447" x="1281113" y="1590675"/>
          <p14:tracePt t="19463" x="1357313" y="1590675"/>
          <p14:tracePt t="19477" x="1409700" y="1590675"/>
          <p14:tracePt t="19493" x="1470025" y="1590675"/>
          <p14:tracePt t="19511" x="1546225" y="1598613"/>
          <p14:tracePt t="19527" x="1606550" y="1598613"/>
          <p14:tracePt t="19543" x="1649413" y="1598613"/>
          <p14:tracePt t="19558" x="1692275" y="1598613"/>
          <p14:tracePt t="19591" x="1822450" y="1606550"/>
          <p14:tracePt t="19610" x="1873250" y="1616075"/>
          <p14:tracePt t="19627" x="1916113" y="1616075"/>
          <p14:tracePt t="19633" x="1958975" y="1616075"/>
          <p14:tracePt t="19660" x="2036763" y="1616075"/>
          <p14:tracePt t="19661" x="2054225" y="1616075"/>
          <p14:tracePt t="19664" x="2071688" y="1616075"/>
          <p14:tracePt t="19679" x="2114550" y="1616075"/>
          <p14:tracePt t="19696" x="2139950" y="1616075"/>
          <p14:tracePt t="19713" x="2182813" y="1616075"/>
          <p14:tracePt t="19727" x="2208213" y="1616075"/>
          <p14:tracePt t="19744" x="2260600" y="1616075"/>
          <p14:tracePt t="19760" x="2286000" y="1616075"/>
          <p14:tracePt t="19777" x="2328863" y="1616075"/>
          <p14:tracePt t="19794" x="2371725" y="1616075"/>
          <p14:tracePt t="19810" x="2424113" y="1633538"/>
          <p14:tracePt t="19827" x="2484438" y="1633538"/>
          <p14:tracePt t="19843" x="2517775" y="1633538"/>
          <p14:tracePt t="19861" x="2578100" y="1633538"/>
          <p14:tracePt t="19877" x="2603500" y="1633538"/>
          <p14:tracePt t="19910" x="2663825" y="1633538"/>
          <p14:tracePt t="19914" x="2681288" y="1633538"/>
          <p14:tracePt t="19930" x="2706688" y="1633538"/>
          <p14:tracePt t="19946" x="2733675" y="1633538"/>
          <p14:tracePt t="19963" x="2759075" y="1633538"/>
          <p14:tracePt t="19977" x="2776538" y="1633538"/>
          <p14:tracePt t="19994" x="2801938" y="1633538"/>
          <p14:tracePt t="20010" x="2835275" y="1633538"/>
          <p14:tracePt t="20027" x="2870200" y="1633538"/>
          <p14:tracePt t="20043" x="2887663" y="1641475"/>
          <p14:tracePt t="20060" x="2938463" y="1641475"/>
          <p14:tracePt t="20077" x="2981325" y="1641475"/>
          <p14:tracePt t="20093" x="3016250" y="1641475"/>
          <p14:tracePt t="20110" x="3025775" y="1641475"/>
          <p14:tracePt t="20111" x="3041650" y="1641475"/>
          <p14:tracePt t="20127" x="3068638" y="1641475"/>
          <p14:tracePt t="20148" x="3111500" y="1641475"/>
          <p14:tracePt t="20164" x="3154363" y="1641475"/>
          <p14:tracePt t="20181" x="3179763" y="1641475"/>
          <p14:tracePt t="20196" x="3214688" y="1641475"/>
          <p14:tracePt t="20211" x="3248025" y="1641475"/>
          <p14:tracePt t="20227" x="3282950" y="1641475"/>
          <p14:tracePt t="20243" x="3308350" y="1641475"/>
          <p14:tracePt t="20260" x="3333750" y="1641475"/>
          <p14:tracePt t="20276" x="3368675" y="1641475"/>
          <p14:tracePt t="20294" x="3394075" y="1641475"/>
          <p14:tracePt t="20310" x="3436938" y="1641475"/>
          <p14:tracePt t="20326" x="3446463" y="1641475"/>
          <p14:tracePt t="20343" x="3479800" y="1641475"/>
          <p14:tracePt t="20360" x="3506788" y="1641475"/>
          <p14:tracePt t="20377" x="3567113" y="1641475"/>
          <p14:tracePt t="20400" x="3592513" y="1641475"/>
          <p14:tracePt t="20415" x="3617913" y="1641475"/>
          <p14:tracePt t="20430" x="3635375" y="1641475"/>
          <p14:tracePt t="20446" x="3660775" y="1641475"/>
          <p14:tracePt t="20463" x="3678238" y="1641475"/>
          <p14:tracePt t="20477" x="3703638" y="1641475"/>
          <p14:tracePt t="20493" x="3729038" y="1641475"/>
          <p14:tracePt t="20510" x="3756025" y="1641475"/>
          <p14:tracePt t="20527" x="3773488" y="1641475"/>
          <p14:tracePt t="20544" x="3781425" y="1641475"/>
          <p14:tracePt t="20560" x="3798888" y="1641475"/>
          <p14:tracePt t="20577" x="3806825" y="1641475"/>
          <p14:tracePt t="20594" x="3824288" y="1641475"/>
          <p14:tracePt t="20610" x="3841750" y="1641475"/>
          <p14:tracePt t="20682" x="3859213" y="1633538"/>
          <p14:tracePt t="20777" x="3876675" y="1633538"/>
          <p14:tracePt t="20794" x="3884613" y="1633538"/>
          <p14:tracePt t="20827" x="3902075" y="1633538"/>
          <p14:tracePt t="20860" x="3935413" y="1624013"/>
          <p14:tracePt t="20877" x="3962400" y="1624013"/>
          <p14:tracePt t="20883" x="3978275" y="1624013"/>
          <p14:tracePt t="20910" x="4005263" y="1624013"/>
          <p14:tracePt t="20931" x="4022725" y="1624013"/>
          <p14:tracePt t="20962" x="4030663" y="1624013"/>
          <p14:tracePt t="20977" x="4048125" y="1624013"/>
          <p14:tracePt t="21977" x="4056063" y="1624013"/>
          <p14:tracePt t="21978" x="0" y="0"/>
        </p14:tracePtLst>
        <p14:tracePtLst>
          <p14:tracePt t="26611" x="4425950" y="1795463"/>
          <p14:tracePt t="26728" x="4451350" y="1795463"/>
          <p14:tracePt t="26744" x="4486275" y="1795463"/>
          <p14:tracePt t="26761" x="4546600" y="1795463"/>
          <p14:tracePt t="26778" x="4572000" y="1804988"/>
          <p14:tracePt t="26794" x="4597400" y="1804988"/>
          <p14:tracePt t="26811" x="4632325" y="1812925"/>
          <p14:tracePt t="26828" x="4657725" y="1812925"/>
          <p14:tracePt t="26845" x="4667250" y="1812925"/>
          <p14:tracePt t="26878" x="4683125" y="1812925"/>
          <p14:tracePt t="26884" x="4700588" y="1812925"/>
          <p14:tracePt t="26900" x="4725988" y="1830388"/>
          <p14:tracePt t="26917" x="4752975" y="1838325"/>
          <p14:tracePt t="26931" x="4770438" y="1838325"/>
          <p14:tracePt t="26947" x="4778375" y="1838325"/>
          <p14:tracePt t="26965" x="4795838" y="1838325"/>
          <p14:tracePt t="27011" x="4821238" y="1838325"/>
          <p14:tracePt t="27028" x="4838700" y="1855788"/>
          <p14:tracePt t="27044" x="4846638" y="1855788"/>
          <p14:tracePt t="27061" x="4881563" y="1865313"/>
          <p14:tracePt t="27077" x="4906963" y="1873250"/>
          <p14:tracePt t="27094" x="4924425" y="1873250"/>
          <p14:tracePt t="27111" x="4949825" y="1873250"/>
          <p14:tracePt t="27117" x="4967288" y="1873250"/>
          <p14:tracePt t="27134" x="4984750" y="1882775"/>
          <p14:tracePt t="27180" x="5002213" y="1882775"/>
          <p14:tracePt t="27197" x="5019675" y="1882775"/>
          <p14:tracePt t="27198" x="5035550" y="1882775"/>
          <p14:tracePt t="27214" x="5062538" y="1882775"/>
          <p14:tracePt t="27261" x="5078413" y="1882775"/>
          <p14:tracePt t="27447" x="5070475" y="1882775"/>
          <p14:tracePt t="27447" x="5062538" y="1882775"/>
          <p14:tracePt t="27464" x="4984750" y="1882775"/>
          <p14:tracePt t="27477" x="4916488" y="1882775"/>
          <p14:tracePt t="27495" x="4813300" y="1873250"/>
          <p14:tracePt t="27495" x="4803775" y="1873250"/>
          <p14:tracePt t="27526" x="4692650" y="1865313"/>
          <p14:tracePt t="27544" x="4667250" y="1865313"/>
          <p14:tracePt t="27561" x="4649788" y="1865313"/>
          <p14:tracePt t="27578" x="4632325" y="1865313"/>
          <p14:tracePt t="27611" x="4622800" y="1865313"/>
          <p14:tracePt t="27878" x="4640263" y="1865313"/>
          <p14:tracePt t="27885" x="4649788" y="1865313"/>
          <p14:tracePt t="27886" x="4667250" y="1865313"/>
          <p14:tracePt t="27900" x="4735513" y="1865313"/>
          <p14:tracePt t="27917" x="4846638" y="1865313"/>
          <p14:tracePt t="27917" x="4864100" y="1865313"/>
          <p14:tracePt t="27930" x="4924425" y="1865313"/>
          <p14:tracePt t="27947" x="5010150" y="1865313"/>
          <p14:tracePt t="27964" x="5053013" y="1847850"/>
          <p14:tracePt t="27978" x="5070475" y="1847850"/>
          <p14:tracePt t="27995" x="5078413" y="1847850"/>
          <p14:tracePt t="28011" x="5113338" y="1847850"/>
          <p14:tracePt t="28028" x="5138738" y="1847850"/>
          <p14:tracePt t="28044" x="5165725" y="1847850"/>
          <p14:tracePt t="28061" x="5181600" y="1847850"/>
          <p14:tracePt t="28431" x="5173663" y="1847850"/>
          <p14:tracePt t="28448" x="5130800" y="1847850"/>
          <p14:tracePt t="28464" x="5078413" y="1847850"/>
          <p14:tracePt t="28478" x="5010150" y="1847850"/>
          <p14:tracePt t="28494" x="4949825" y="1830388"/>
          <p14:tracePt t="28525" x="4838700" y="1822450"/>
          <p14:tracePt t="28545" x="4795838" y="1822450"/>
          <p14:tracePt t="28561" x="4752975" y="1822450"/>
          <p14:tracePt t="28580" x="4692650" y="1822450"/>
          <p14:tracePt t="28587" x="4667250" y="1822450"/>
          <p14:tracePt t="28604" x="4589463" y="1804988"/>
          <p14:tracePt t="28619" x="4546600" y="1804988"/>
          <p14:tracePt t="28634" x="4521200" y="1804988"/>
          <p14:tracePt t="28650" x="4476750" y="1804988"/>
          <p14:tracePt t="28667" x="4451350" y="1804988"/>
          <p14:tracePt t="28680" x="4433888" y="1795463"/>
          <p14:tracePt t="28697" x="4408488" y="1787525"/>
          <p14:tracePt t="28714" x="4391025" y="1787525"/>
          <p14:tracePt t="28994" x="4408488" y="1787525"/>
          <p14:tracePt t="29061" x="4418013" y="1787525"/>
          <p14:tracePt t="29078" x="4425950" y="1787525"/>
          <p14:tracePt t="29079" x="0" y="0"/>
        </p14:tracePtLst>
        <p14:tracePtLst>
          <p14:tracePt t="30811" x="4418013" y="1830388"/>
          <p14:tracePt t="30963" x="4433888" y="1830388"/>
          <p14:tracePt t="30978" x="4443413" y="1830388"/>
          <p14:tracePt t="31028" x="4476750" y="1830388"/>
          <p14:tracePt t="31077" x="4486275" y="1830388"/>
          <p14:tracePt t="31094" x="4503738" y="1830388"/>
          <p14:tracePt t="31111" x="4511675" y="1830388"/>
          <p14:tracePt t="31144" x="4546600" y="1830388"/>
          <p14:tracePt t="31166" x="4572000" y="1830388"/>
          <p14:tracePt t="31183" x="4589463" y="1830388"/>
          <p14:tracePt t="31197" x="4632325" y="1830388"/>
          <p14:tracePt t="31214" x="4675188" y="1830388"/>
          <p14:tracePt t="31228" x="4700588" y="1830388"/>
          <p14:tracePt t="31245" x="4710113" y="1830388"/>
          <p14:tracePt t="31261" x="4743450" y="1830388"/>
          <p14:tracePt t="31278" x="4786313" y="1830388"/>
          <p14:tracePt t="31294" x="4795838" y="1830388"/>
          <p14:tracePt t="31311" x="4813300" y="1830388"/>
          <p14:tracePt t="31328" x="4829175" y="1830388"/>
          <p14:tracePt t="31344" x="4856163" y="1830388"/>
          <p14:tracePt t="31361" x="4864100" y="1830388"/>
          <p14:tracePt t="31378" x="4881563" y="1830388"/>
          <p14:tracePt t="31394" x="4906963" y="1830388"/>
          <p14:tracePt t="31416" x="4924425" y="1830388"/>
          <p14:tracePt t="31432" x="4941888" y="1830388"/>
          <p14:tracePt t="31464" x="4967288" y="1830388"/>
          <p14:tracePt t="31478" x="4992688" y="1830388"/>
          <p14:tracePt t="31511" x="5010150" y="1830388"/>
          <p14:tracePt t="31666" x="5019675" y="1830388"/>
          <p14:tracePt t="32261" x="5027613" y="1830388"/>
          <p14:tracePt t="32262" x="0" y="0"/>
        </p14:tracePtLst>
        <p14:tracePtLst>
          <p14:tracePt t="39729" x="2439988" y="4357688"/>
          <p14:tracePt t="39879" x="2439988" y="4348163"/>
          <p14:tracePt t="39885" x="2424113" y="4348163"/>
          <p14:tracePt t="39901" x="2397125" y="4348163"/>
          <p14:tracePt t="39917" x="2354263" y="4348163"/>
          <p14:tracePt t="39931" x="2328863" y="4348163"/>
          <p14:tracePt t="39948" x="2293938" y="4340225"/>
          <p14:tracePt t="39964" x="2268538" y="4340225"/>
          <p14:tracePt t="39979" x="2251075" y="4340225"/>
          <p14:tracePt t="39995" x="2208213" y="4340225"/>
          <p14:tracePt t="40012" x="2165350" y="4340225"/>
          <p14:tracePt t="40029" x="2132013" y="4340225"/>
          <p14:tracePt t="40046" x="2097088" y="4340225"/>
          <p14:tracePt t="40062" x="2087563" y="4340225"/>
          <p14:tracePt t="40079" x="2054225" y="4340225"/>
          <p14:tracePt t="40095" x="2044700" y="4340225"/>
          <p14:tracePt t="40128" x="2028825" y="4340225"/>
          <p14:tracePt t="40214" x="2028825" y="4348163"/>
          <p14:tracePt t="40229" x="2028825" y="4373563"/>
          <p14:tracePt t="40246" x="2036763" y="4383088"/>
          <p14:tracePt t="40262" x="2044700" y="4400550"/>
          <p14:tracePt t="40278" x="2062163" y="4418013"/>
          <p14:tracePt t="40279" x="2079625" y="4418013"/>
          <p14:tracePt t="40295" x="2105025" y="4425950"/>
          <p14:tracePt t="40312" x="2147888" y="4443413"/>
          <p14:tracePt t="40329" x="2190750" y="4451350"/>
          <p14:tracePt t="40345" x="2208213" y="4451350"/>
          <p14:tracePt t="40362" x="2251075" y="4451350"/>
          <p14:tracePt t="40379" x="2278063" y="4451350"/>
          <p14:tracePt t="40385" x="2293938" y="4451350"/>
          <p14:tracePt t="40400" x="2320925" y="4451350"/>
          <p14:tracePt t="40401" x="2336800" y="4451350"/>
          <p14:tracePt t="40417" x="2346325" y="4451350"/>
          <p14:tracePt t="40433" x="2363788" y="4451350"/>
          <p14:tracePt t="40448" x="2381250" y="4451350"/>
          <p14:tracePt t="40612" x="0" y="0"/>
        </p14:tracePtLst>
        <p14:tracePtLst>
          <p14:tracePt t="41183" x="4254500" y="4227513"/>
          <p14:tracePt t="41279" x="4237038" y="4227513"/>
          <p14:tracePt t="41295" x="4227513" y="4227513"/>
          <p14:tracePt t="41329" x="4211638" y="4227513"/>
          <p14:tracePt t="41345" x="4202113" y="4227513"/>
          <p14:tracePt t="41362" x="4159250" y="4227513"/>
          <p14:tracePt t="41379" x="4159250" y="4237038"/>
          <p14:tracePt t="41412" x="4133850" y="4262438"/>
          <p14:tracePt t="41416" x="4133850" y="4279900"/>
          <p14:tracePt t="41434" x="4133850" y="4305300"/>
          <p14:tracePt t="41448" x="4124325" y="4322763"/>
          <p14:tracePt t="41480" x="4124325" y="4340225"/>
          <p14:tracePt t="41562" x="4133850" y="4365625"/>
          <p14:tracePt t="41573" x="4141788" y="4373563"/>
          <p14:tracePt t="41590" x="4141788" y="4383088"/>
          <p14:tracePt t="41591" x="4159250" y="4383088"/>
          <p14:tracePt t="41607" x="4168775" y="4391025"/>
          <p14:tracePt t="41623" x="4211638" y="4408488"/>
          <p14:tracePt t="41646" x="4279900" y="4425950"/>
          <p14:tracePt t="41647" x="4297363" y="4425950"/>
          <p14:tracePt t="41651" x="4322763" y="4433888"/>
          <p14:tracePt t="41669" x="4383088" y="4433888"/>
          <p14:tracePt t="41683" x="4408488" y="4443413"/>
          <p14:tracePt t="41698" x="4451350" y="4451350"/>
          <p14:tracePt t="41714" x="4494213" y="4468813"/>
          <p14:tracePt t="41729" x="4537075" y="4468813"/>
          <p14:tracePt t="41746" x="4579938" y="4468813"/>
          <p14:tracePt t="41763" x="4606925" y="4468813"/>
          <p14:tracePt t="41796" x="4622800" y="4468813"/>
          <p14:tracePt t="41863" x="4632325" y="4468813"/>
          <p14:tracePt t="41885" x="4622800" y="4433888"/>
          <p14:tracePt t="41901" x="4606925" y="4425950"/>
          <p14:tracePt t="41919" x="4597400" y="4383088"/>
          <p14:tracePt t="41932" x="4579938" y="4357688"/>
          <p14:tracePt t="41933" x="4572000" y="4348163"/>
          <p14:tracePt t="41949" x="4564063" y="4340225"/>
          <p14:tracePt t="41966" x="4537075" y="4314825"/>
          <p14:tracePt t="41979" x="4503738" y="4305300"/>
          <p14:tracePt t="41996" x="4494213" y="4305300"/>
          <p14:tracePt t="41997" x="4476750" y="4305300"/>
          <p14:tracePt t="42013" x="4433888" y="4297363"/>
          <p14:tracePt t="42029" x="4391025" y="4297363"/>
          <p14:tracePt t="42046" x="4365625" y="4297363"/>
          <p14:tracePt t="42047" x="4348163" y="4297363"/>
          <p14:tracePt t="42062" x="4322763" y="4297363"/>
          <p14:tracePt t="42079" x="4297363" y="4297363"/>
          <p14:tracePt t="42096" x="4254500" y="4297363"/>
          <p14:tracePt t="42112" x="4237038" y="4297363"/>
          <p14:tracePt t="42120" x="4227513" y="4297363"/>
          <p14:tracePt t="42135" x="4202113" y="4297363"/>
          <p14:tracePt t="42152" x="4202113" y="4314825"/>
          <p14:tracePt t="42168" x="4168775" y="4322763"/>
          <p14:tracePt t="42199" x="4159250" y="4340225"/>
          <p14:tracePt t="42216" x="4141788" y="4348163"/>
          <p14:tracePt t="42229" x="4141788" y="4357688"/>
          <p14:tracePt t="42263" x="4141788" y="4373563"/>
          <p14:tracePt t="42279" x="4141788" y="4400550"/>
          <p14:tracePt t="42296" x="4159250" y="4443413"/>
          <p14:tracePt t="42313" x="4194175" y="4468813"/>
          <p14:tracePt t="42329" x="4211638" y="4494213"/>
          <p14:tracePt t="42346" x="4237038" y="4503738"/>
          <p14:tracePt t="42363" x="4279900" y="4521200"/>
          <p14:tracePt t="42369" x="4314825" y="4537075"/>
          <p14:tracePt t="42386" x="4373563" y="4546600"/>
          <p14:tracePt t="42402" x="4418013" y="4554538"/>
          <p14:tracePt t="42419" x="4486275" y="4579938"/>
          <p14:tracePt t="42432" x="4511675" y="4579938"/>
          <p14:tracePt t="42449" x="4537075" y="4579938"/>
          <p14:tracePt t="42479" x="4554538" y="4579938"/>
          <p14:tracePt t="42528" x="4614863" y="4537075"/>
          <p14:tracePt t="42529" x="4614863" y="4529138"/>
          <p14:tracePt t="42546" x="4614863" y="4521200"/>
          <p14:tracePt t="42565" x="4632325" y="4494213"/>
          <p14:tracePt t="42591" x="4640263" y="4433888"/>
          <p14:tracePt t="42608" x="4640263" y="4418013"/>
          <p14:tracePt t="42624" x="4640263" y="4408488"/>
          <p14:tracePt t="42635" x="4640263" y="4391025"/>
          <p14:tracePt t="42652" x="4640263" y="4373563"/>
          <p14:tracePt t="42669" x="4640263" y="4357688"/>
          <p14:tracePt t="42683" x="4622800" y="4340225"/>
          <p14:tracePt t="42699" x="4589463" y="4314825"/>
          <p14:tracePt t="42717" x="4572000" y="4305300"/>
          <p14:tracePt t="42729" x="4546600" y="4287838"/>
          <p14:tracePt t="42746" x="4511675" y="4271963"/>
          <p14:tracePt t="42747" x="4503738" y="4262438"/>
          <p14:tracePt t="42779" x="4468813" y="4254500"/>
          <p14:tracePt t="42796" x="4443413" y="4244975"/>
          <p14:tracePt t="42812" x="4418013" y="4244975"/>
          <p14:tracePt t="42829" x="4391025" y="4244975"/>
          <p14:tracePt t="42846" x="4373563" y="4244975"/>
          <p14:tracePt t="42853" x="4357688" y="4244975"/>
          <p14:tracePt t="42879" x="4279900" y="4262438"/>
          <p14:tracePt t="42886" x="4254500" y="4271963"/>
          <p14:tracePt t="42887" x="4237038" y="4279900"/>
          <p14:tracePt t="42902" x="4211638" y="4287838"/>
          <p14:tracePt t="42903" x="4202113" y="4287838"/>
          <p14:tracePt t="42916" x="4176713" y="4305300"/>
          <p14:tracePt t="42932" x="4159250" y="4305300"/>
          <p14:tracePt t="43012" x="4141788" y="4305300"/>
          <p14:tracePt t="43362" x="0" y="0"/>
        </p14:tracePtLst>
      </p14:laserTraceLst>
    </p:ext>
    <p:ext uri="{E180D4A7-C9FB-4DFB-919C-405C955672EB}">
      <p14:showEvtLst xmlns:p14="http://schemas.microsoft.com/office/powerpoint/2010/main">
        <p14:playEvt time="68" objId="9"/>
        <p14:stopEvt time="48948" objId="9"/>
      </p14:showEvtLst>
    </p:ext>
  </p:extLs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Masking Priority</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55</a:t>
            </a:fld>
            <a:endParaRPr kumimoji="0" lang="en-US" dirty="0"/>
          </a:p>
        </p:txBody>
      </p:sp>
      <p:sp>
        <p:nvSpPr>
          <p:cNvPr id="4" name="Content Placeholder 3"/>
          <p:cNvSpPr>
            <a:spLocks noGrp="1"/>
          </p:cNvSpPr>
          <p:nvPr>
            <p:ph sz="quarter" idx="1"/>
          </p:nvPr>
        </p:nvSpPr>
        <p:spPr>
          <a:xfrm>
            <a:off x="457200" y="1219200"/>
            <a:ext cx="8229600" cy="2133600"/>
          </a:xfrm>
        </p:spPr>
        <p:txBody>
          <a:bodyPr>
            <a:normAutofit/>
          </a:bodyPr>
          <a:lstStyle/>
          <a:p>
            <a:r>
              <a:rPr lang="en-US" dirty="0" smtClean="0"/>
              <a:t>We have discussed enabling/disabling individual interrupts by setting NVIC registers. ARM also provides mechanisms to enable/disable a group of interrupts.</a:t>
            </a:r>
          </a:p>
          <a:p>
            <a:r>
              <a:rPr lang="en-US" altLang="zh-CN" dirty="0" smtClean="0"/>
              <a:t>3 Interrupt </a:t>
            </a:r>
            <a:r>
              <a:rPr lang="en-US" altLang="zh-CN" dirty="0"/>
              <a:t>Mask </a:t>
            </a:r>
            <a:r>
              <a:rPr lang="en-US" altLang="zh-CN" dirty="0" smtClean="0"/>
              <a:t>Registers:</a:t>
            </a:r>
            <a:endParaRPr lang="en-US" altLang="zh-CN" dirty="0"/>
          </a:p>
          <a:p>
            <a:endParaRPr lang="en-US" dirty="0" smtClean="0"/>
          </a:p>
        </p:txBody>
      </p:sp>
      <p:graphicFrame>
        <p:nvGraphicFramePr>
          <p:cNvPr id="6" name="Group 24"/>
          <p:cNvGraphicFramePr>
            <a:graphicFrameLocks noGrp="1"/>
          </p:cNvGraphicFramePr>
          <p:nvPr>
            <p:extLst>
              <p:ext uri="{D42A27DB-BD31-4B8C-83A1-F6EECF244321}">
                <p14:modId xmlns:p14="http://schemas.microsoft.com/office/powerpoint/2010/main" val="596893760"/>
              </p:ext>
            </p:extLst>
          </p:nvPr>
        </p:nvGraphicFramePr>
        <p:xfrm>
          <a:off x="457200" y="2971800"/>
          <a:ext cx="8207375" cy="3538030"/>
        </p:xfrm>
        <a:graphic>
          <a:graphicData uri="http://schemas.openxmlformats.org/drawingml/2006/table">
            <a:tbl>
              <a:tblPr/>
              <a:tblGrid>
                <a:gridCol w="1828800">
                  <a:extLst>
                    <a:ext uri="{9D8B030D-6E8A-4147-A177-3AD203B41FA5}">
                      <a16:colId xmlns:a16="http://schemas.microsoft.com/office/drawing/2014/main" val="20000"/>
                    </a:ext>
                  </a:extLst>
                </a:gridCol>
                <a:gridCol w="6378575">
                  <a:extLst>
                    <a:ext uri="{9D8B030D-6E8A-4147-A177-3AD203B41FA5}">
                      <a16:colId xmlns:a16="http://schemas.microsoft.com/office/drawing/2014/main" val="20001"/>
                    </a:ext>
                  </a:extLst>
                </a:gridCol>
              </a:tblGrid>
              <a:tr h="407988">
                <a:tc>
                  <a:txBody>
                    <a:bodyPr/>
                    <a:lstStyle/>
                    <a:p>
                      <a:pPr marL="0" marR="0" lvl="0" indent="0" algn="l" defTabSz="914400" rtl="0" eaLnBrk="1" fontAlgn="base" latinLnBrk="0" hangingPunct="1">
                        <a:lnSpc>
                          <a:spcPct val="110000"/>
                        </a:lnSpc>
                        <a:spcBef>
                          <a:spcPct val="20000"/>
                        </a:spcBef>
                        <a:spcAft>
                          <a:spcPct val="0"/>
                        </a:spcAft>
                        <a:buClrTx/>
                        <a:buSzPct val="120000"/>
                        <a:buFontTx/>
                        <a:buNone/>
                        <a:tabLst/>
                      </a:pPr>
                      <a:r>
                        <a:rPr kumimoji="0" lang="en-US" altLang="zh-CN" sz="1800" b="0" i="0" u="none" strike="noStrike" cap="none" normalizeH="0" baseline="0" dirty="0" smtClean="0">
                          <a:ln>
                            <a:noFill/>
                          </a:ln>
                          <a:solidFill>
                            <a:srgbClr val="133984"/>
                          </a:solidFill>
                          <a:effectLst/>
                          <a:latin typeface="Arial" charset="0"/>
                          <a:ea typeface="黑体" pitchFamily="2" charset="-122"/>
                        </a:rPr>
                        <a:t>Register Name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alpha val="50000"/>
                      </a:schemeClr>
                    </a:solidFill>
                  </a:tcPr>
                </a:tc>
                <a:tc>
                  <a:txBody>
                    <a:bodyPr/>
                    <a:lstStyle/>
                    <a:p>
                      <a:pPr marL="0" marR="0" lvl="0" indent="0" algn="l" defTabSz="914400" rtl="0" eaLnBrk="1" fontAlgn="base" latinLnBrk="0" hangingPunct="1">
                        <a:lnSpc>
                          <a:spcPct val="110000"/>
                        </a:lnSpc>
                        <a:spcBef>
                          <a:spcPct val="20000"/>
                        </a:spcBef>
                        <a:spcAft>
                          <a:spcPct val="0"/>
                        </a:spcAft>
                        <a:buClrTx/>
                        <a:buSzPct val="120000"/>
                        <a:buFontTx/>
                        <a:buNone/>
                        <a:tabLst/>
                      </a:pPr>
                      <a:r>
                        <a:rPr kumimoji="0" lang="en-US" altLang="zh-CN" sz="1800" b="0" i="0" u="none" strike="noStrike" cap="none" normalizeH="0" baseline="0" dirty="0" smtClean="0">
                          <a:ln>
                            <a:noFill/>
                          </a:ln>
                          <a:solidFill>
                            <a:srgbClr val="133984"/>
                          </a:solidFill>
                          <a:effectLst/>
                          <a:latin typeface="Arial" charset="0"/>
                          <a:ea typeface="黑体" pitchFamily="2" charset="-122"/>
                        </a:rPr>
                        <a:t>Description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alpha val="50000"/>
                      </a:schemeClr>
                    </a:solidFill>
                  </a:tcPr>
                </a:tc>
                <a:extLst>
                  <a:ext uri="{0D108BD9-81ED-4DB2-BD59-A6C34878D82A}">
                    <a16:rowId xmlns:a16="http://schemas.microsoft.com/office/drawing/2014/main" val="10000"/>
                  </a:ext>
                </a:extLst>
              </a:tr>
              <a:tr h="714375">
                <a:tc>
                  <a:txBody>
                    <a:bodyPr/>
                    <a:lstStyle/>
                    <a:p>
                      <a:pPr marL="0" marR="0" lvl="0" indent="0" algn="l" defTabSz="914400" rtl="0" eaLnBrk="1" fontAlgn="base" latinLnBrk="0" hangingPunct="1">
                        <a:lnSpc>
                          <a:spcPct val="110000"/>
                        </a:lnSpc>
                        <a:spcBef>
                          <a:spcPct val="20000"/>
                        </a:spcBef>
                        <a:spcAft>
                          <a:spcPct val="0"/>
                        </a:spcAft>
                        <a:buClrTx/>
                        <a:buSzPct val="120000"/>
                        <a:buFontTx/>
                        <a:buNone/>
                        <a:tabLst/>
                      </a:pPr>
                      <a:r>
                        <a:rPr kumimoji="0" lang="en-US" altLang="zh-CN" sz="1800" b="0" i="0" u="none" strike="noStrike" cap="none" normalizeH="0" baseline="0" dirty="0" smtClean="0">
                          <a:ln>
                            <a:noFill/>
                          </a:ln>
                          <a:solidFill>
                            <a:srgbClr val="133984"/>
                          </a:solidFill>
                          <a:effectLst/>
                          <a:latin typeface="Arial" charset="0"/>
                          <a:ea typeface="黑体" pitchFamily="2" charset="-122"/>
                        </a:rPr>
                        <a:t>PRIMASK</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8F6A8">
                        <a:alpha val="50000"/>
                      </a:srgbClr>
                    </a:solidFill>
                  </a:tcPr>
                </a:tc>
                <a:tc>
                  <a:txBody>
                    <a:bodyPr/>
                    <a:lstStyle/>
                    <a:p>
                      <a:pPr marL="0" marR="0" lvl="0" indent="0" algn="l" defTabSz="914400" rtl="0" eaLnBrk="1" fontAlgn="base" latinLnBrk="0" hangingPunct="1">
                        <a:lnSpc>
                          <a:spcPct val="110000"/>
                        </a:lnSpc>
                        <a:spcBef>
                          <a:spcPct val="20000"/>
                        </a:spcBef>
                        <a:spcAft>
                          <a:spcPct val="0"/>
                        </a:spcAft>
                        <a:buClrTx/>
                        <a:buSzPct val="120000"/>
                        <a:buFontTx/>
                        <a:buNone/>
                        <a:tabLst/>
                      </a:pPr>
                      <a:r>
                        <a:rPr kumimoji="0" lang="en-US" altLang="zh-CN" sz="1800" b="0" i="0" u="none" strike="noStrike" cap="none" normalizeH="0" baseline="0" dirty="0" smtClean="0">
                          <a:ln>
                            <a:noFill/>
                          </a:ln>
                          <a:solidFill>
                            <a:srgbClr val="133984"/>
                          </a:solidFill>
                          <a:effectLst/>
                          <a:latin typeface="Arial" charset="0"/>
                          <a:ea typeface="黑体" pitchFamily="2" charset="-122"/>
                        </a:rPr>
                        <a:t>A 1-bit register. When this is set, it allows Reset, NMI and Hard Fault; all other interrupts and exceptions are disabled (masked); default is 0 (no masking)</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8F6A8">
                        <a:alpha val="50000"/>
                      </a:srgbClr>
                    </a:solidFill>
                  </a:tcPr>
                </a:tc>
                <a:extLst>
                  <a:ext uri="{0D108BD9-81ED-4DB2-BD59-A6C34878D82A}">
                    <a16:rowId xmlns:a16="http://schemas.microsoft.com/office/drawing/2014/main" val="10001"/>
                  </a:ext>
                </a:extLst>
              </a:tr>
              <a:tr h="712788">
                <a:tc>
                  <a:txBody>
                    <a:bodyPr/>
                    <a:lstStyle/>
                    <a:p>
                      <a:pPr marL="0" marR="0" lvl="0" indent="0" algn="l" defTabSz="914400" rtl="0" eaLnBrk="1" fontAlgn="base" latinLnBrk="0" hangingPunct="1">
                        <a:lnSpc>
                          <a:spcPct val="110000"/>
                        </a:lnSpc>
                        <a:spcBef>
                          <a:spcPct val="20000"/>
                        </a:spcBef>
                        <a:spcAft>
                          <a:spcPct val="0"/>
                        </a:spcAft>
                        <a:buClrTx/>
                        <a:buSzPct val="120000"/>
                        <a:buFontTx/>
                        <a:buNone/>
                        <a:tabLst/>
                      </a:pPr>
                      <a:r>
                        <a:rPr kumimoji="0" lang="en-US" altLang="zh-CN" sz="1800" b="0" i="0" u="none" strike="noStrike" cap="none" normalizeH="0" baseline="0" smtClean="0">
                          <a:ln>
                            <a:noFill/>
                          </a:ln>
                          <a:solidFill>
                            <a:srgbClr val="133984"/>
                          </a:solidFill>
                          <a:effectLst/>
                          <a:latin typeface="Arial" charset="0"/>
                          <a:ea typeface="黑体" pitchFamily="2" charset="-122"/>
                        </a:rPr>
                        <a:t>FAULTMASK</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8F6A8">
                        <a:alpha val="50000"/>
                      </a:srgbClr>
                    </a:solidFill>
                  </a:tcPr>
                </a:tc>
                <a:tc>
                  <a:txBody>
                    <a:bodyPr/>
                    <a:lstStyle/>
                    <a:p>
                      <a:pPr marL="0" marR="0" lvl="0" indent="0" algn="l" defTabSz="914400" rtl="0" eaLnBrk="1" fontAlgn="base" latinLnBrk="0" hangingPunct="1">
                        <a:lnSpc>
                          <a:spcPct val="110000"/>
                        </a:lnSpc>
                        <a:spcBef>
                          <a:spcPct val="20000"/>
                        </a:spcBef>
                        <a:spcAft>
                          <a:spcPct val="0"/>
                        </a:spcAft>
                        <a:buClrTx/>
                        <a:buSzPct val="120000"/>
                        <a:buFontTx/>
                        <a:buNone/>
                        <a:tabLst/>
                      </a:pPr>
                      <a:r>
                        <a:rPr kumimoji="0" lang="en-US" altLang="zh-CN" sz="1800" b="0" i="0" u="none" strike="noStrike" cap="none" normalizeH="0" baseline="0" dirty="0" smtClean="0">
                          <a:ln>
                            <a:noFill/>
                          </a:ln>
                          <a:solidFill>
                            <a:srgbClr val="133984"/>
                          </a:solidFill>
                          <a:effectLst/>
                          <a:latin typeface="Arial" charset="0"/>
                          <a:ea typeface="黑体" pitchFamily="2" charset="-122"/>
                        </a:rPr>
                        <a:t>A 1-bit register. When this is set, it allows only Reset and NMI; all other interrupts and exceptions (including Hard Fault) are disabled; default is 0 (no masking)</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8F6A8">
                        <a:alpha val="50000"/>
                      </a:srgbClr>
                    </a:solidFill>
                  </a:tcPr>
                </a:tc>
                <a:extLst>
                  <a:ext uri="{0D108BD9-81ED-4DB2-BD59-A6C34878D82A}">
                    <a16:rowId xmlns:a16="http://schemas.microsoft.com/office/drawing/2014/main" val="10002"/>
                  </a:ext>
                </a:extLst>
              </a:tr>
              <a:tr h="1136650">
                <a:tc>
                  <a:txBody>
                    <a:bodyPr/>
                    <a:lstStyle/>
                    <a:p>
                      <a:pPr marL="0" marR="0" lvl="0" indent="0" algn="l" defTabSz="914400" rtl="0" eaLnBrk="1" fontAlgn="base" latinLnBrk="0" hangingPunct="1">
                        <a:lnSpc>
                          <a:spcPct val="110000"/>
                        </a:lnSpc>
                        <a:spcBef>
                          <a:spcPct val="20000"/>
                        </a:spcBef>
                        <a:spcAft>
                          <a:spcPct val="0"/>
                        </a:spcAft>
                        <a:buClrTx/>
                        <a:buSzPct val="120000"/>
                        <a:buFontTx/>
                        <a:buNone/>
                        <a:tabLst/>
                      </a:pPr>
                      <a:r>
                        <a:rPr kumimoji="0" lang="en-US" altLang="zh-CN" sz="1800" b="0" i="0" u="none" strike="noStrike" cap="none" normalizeH="0" baseline="0" dirty="0" smtClean="0">
                          <a:ln>
                            <a:noFill/>
                          </a:ln>
                          <a:solidFill>
                            <a:srgbClr val="133984"/>
                          </a:solidFill>
                          <a:effectLst/>
                          <a:latin typeface="Arial" charset="0"/>
                          <a:ea typeface="黑体" pitchFamily="2" charset="-122"/>
                        </a:rPr>
                        <a:t>BASEPRI</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D8F6A8">
                        <a:alpha val="50000"/>
                      </a:srgbClr>
                    </a:solidFill>
                  </a:tcPr>
                </a:tc>
                <a:tc>
                  <a:txBody>
                    <a:bodyPr/>
                    <a:lstStyle/>
                    <a:p>
                      <a:pPr marL="0" marR="0" lvl="0" indent="0" algn="l" defTabSz="914400" rtl="0" eaLnBrk="1" fontAlgn="base" latinLnBrk="0" hangingPunct="1">
                        <a:lnSpc>
                          <a:spcPct val="110000"/>
                        </a:lnSpc>
                        <a:spcBef>
                          <a:spcPct val="20000"/>
                        </a:spcBef>
                        <a:spcAft>
                          <a:spcPct val="0"/>
                        </a:spcAft>
                        <a:buClrTx/>
                        <a:buSzPct val="120000"/>
                        <a:buFontTx/>
                        <a:buNone/>
                        <a:tabLst/>
                      </a:pPr>
                      <a:r>
                        <a:rPr kumimoji="0" lang="en-US" altLang="zh-CN" sz="1800" b="0" i="0" u="none" strike="noStrike" cap="none" normalizeH="0" baseline="0" dirty="0" smtClean="0">
                          <a:ln>
                            <a:noFill/>
                          </a:ln>
                          <a:solidFill>
                            <a:srgbClr val="133984"/>
                          </a:solidFill>
                          <a:effectLst/>
                          <a:latin typeface="Arial" charset="0"/>
                          <a:ea typeface="黑体" pitchFamily="2" charset="-122"/>
                        </a:rPr>
                        <a:t>A register of up to 9 bits. It defines the masking priority level. When this is set, it disables all interrupts of the same or lower importance (same or larger priority values)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D8F6A8">
                        <a:alpha val="50000"/>
                      </a:srgbClr>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916146784"/>
      </p:ext>
    </p:extLst>
  </p:cSld>
  <p:clrMapOvr>
    <a:masterClrMapping/>
  </p:clrMapOvr>
  <mc:AlternateContent xmlns:mc="http://schemas.openxmlformats.org/markup-compatibility/2006" xmlns:p14="http://schemas.microsoft.com/office/powerpoint/2010/main">
    <mc:Choice Requires="p14">
      <p:transition spd="slow" p14:dur="2000" advTm="41805"/>
    </mc:Choice>
    <mc:Fallback xmlns="">
      <p:transition spd="slow" advTm="41805"/>
    </mc:Fallback>
  </mc:AlternateContent>
  <p:timing>
    <p:tnLst>
      <p:par>
        <p:cTn id="1" dur="indefinite" restart="never" nodeType="tmRoot"/>
      </p:par>
    </p:tnLst>
  </p:timing>
  <p:extLst mod="1">
    <p:ext uri="{3A86A75C-4F4B-4683-9AE1-C65F6400EC91}">
      <p14:laserTraceLst xmlns:p14="http://schemas.microsoft.com/office/powerpoint/2010/main">
        <p14:tracePtLst>
          <p14:tracePt t="30204" x="2852738" y="3987800"/>
          <p14:tracePt t="30581" x="2852738" y="3970338"/>
          <p14:tracePt t="30656" x="2870200" y="3962400"/>
          <p14:tracePt t="30674" x="2895600" y="3944938"/>
          <p14:tracePt t="30687" x="2905125" y="3944938"/>
          <p14:tracePt t="30704" x="2913063" y="3944938"/>
          <p14:tracePt t="30720" x="2922588" y="3935413"/>
          <p14:tracePt t="30737" x="2930525" y="3935413"/>
          <p14:tracePt t="30906" x="2955925" y="3927475"/>
          <p14:tracePt t="30924" x="2955925" y="3910013"/>
          <p14:tracePt t="30954" x="2981325" y="3892550"/>
          <p14:tracePt t="30970" x="2998788" y="3884613"/>
          <p14:tracePt t="31004" x="3008313" y="3876675"/>
          <p14:tracePt t="31021" x="3025775" y="3867150"/>
          <p14:tracePt t="31054" x="3041650" y="3867150"/>
          <p14:tracePt t="31070" x="3051175" y="3867150"/>
          <p14:tracePt t="31087" x="3051175" y="3849688"/>
          <p14:tracePt t="31126" x="3059113" y="3824288"/>
          <p14:tracePt t="31142" x="3059113" y="3816350"/>
          <p14:tracePt t="31156" x="3059113" y="3798888"/>
          <p14:tracePt t="31188" x="3059113" y="3773488"/>
          <p14:tracePt t="31204" x="3059113" y="3756025"/>
          <p14:tracePt t="31221" x="3059113" y="3746500"/>
          <p14:tracePt t="31237" x="3041650" y="3721100"/>
          <p14:tracePt t="31238" x="3033713" y="3721100"/>
          <p14:tracePt t="31254" x="3033713" y="3703638"/>
          <p14:tracePt t="31270" x="3008313" y="3686175"/>
          <p14:tracePt t="31272" x="2990850" y="3686175"/>
          <p14:tracePt t="31287" x="2990850" y="3678238"/>
          <p14:tracePt t="31288" x="2981325" y="3670300"/>
          <p14:tracePt t="31321" x="2973388" y="3660775"/>
          <p14:tracePt t="31376" x="2955925" y="3660775"/>
          <p14:tracePt t="31390" x="2938463" y="3660775"/>
          <p14:tracePt t="31407" x="2930525" y="3660775"/>
          <p14:tracePt t="31424" x="2895600" y="3660775"/>
          <p14:tracePt t="31485" x="2844800" y="3660775"/>
          <p14:tracePt t="31504" x="2819400" y="3678238"/>
          <p14:tracePt t="31521" x="2809875" y="3678238"/>
          <p14:tracePt t="31537" x="2776538" y="3678238"/>
          <p14:tracePt t="31554" x="2749550" y="3686175"/>
          <p14:tracePt t="31570" x="2741613" y="3686175"/>
          <p14:tracePt t="31588" x="2716213" y="3695700"/>
          <p14:tracePt t="31609" x="2716213" y="3703638"/>
          <p14:tracePt t="31673" x="2706688" y="3703638"/>
          <p14:tracePt t="31704" x="2706688" y="3721100"/>
          <p14:tracePt t="31737" x="2689225" y="3746500"/>
          <p14:tracePt t="31754" x="2689225" y="3756025"/>
          <p14:tracePt t="31771" x="2689225" y="3789363"/>
          <p14:tracePt t="31787" x="2689225" y="3798888"/>
          <p14:tracePt t="31804" x="2706688" y="3824288"/>
          <p14:tracePt t="31820" x="2724150" y="3841750"/>
          <p14:tracePt t="31838" x="2724150" y="3849688"/>
          <p14:tracePt t="31844" x="2733675" y="3867150"/>
          <p14:tracePt t="31859" x="2741613" y="3876675"/>
          <p14:tracePt t="31876" x="2749550" y="3876675"/>
          <p14:tracePt t="31890" x="2749550" y="3892550"/>
          <p14:tracePt t="31907" x="2759075" y="3902075"/>
          <p14:tracePt t="31923" x="2767013" y="3902075"/>
          <p14:tracePt t="31938" x="2792413" y="3902075"/>
          <p14:tracePt t="31971" x="2809875" y="3902075"/>
          <p14:tracePt t="31987" x="2819400" y="3902075"/>
          <p14:tracePt t="32004" x="2852738" y="3902075"/>
          <p14:tracePt t="32021" x="2879725" y="3902075"/>
          <p14:tracePt t="32038" x="2905125" y="3902075"/>
          <p14:tracePt t="32054" x="2930525" y="3902075"/>
          <p14:tracePt t="32071" x="2965450" y="3902075"/>
          <p14:tracePt t="32088" x="2973388" y="3902075"/>
          <p14:tracePt t="32126" x="2998788" y="3902075"/>
          <p14:tracePt t="32157" x="3033713" y="3892550"/>
          <p14:tracePt t="32187" x="3033713" y="3884613"/>
          <p14:tracePt t="32204" x="3051175" y="3876675"/>
          <p14:tracePt t="32220" x="3051175" y="3841750"/>
          <p14:tracePt t="32237" x="3059113" y="3824288"/>
          <p14:tracePt t="32254" x="3068638" y="3798888"/>
          <p14:tracePt t="32271" x="3076575" y="3781425"/>
          <p14:tracePt t="32272" x="3076575" y="3763963"/>
          <p14:tracePt t="32288" x="3076575" y="3756025"/>
          <p14:tracePt t="32304" x="3076575" y="3721100"/>
          <p14:tracePt t="32321" x="3059113" y="3695700"/>
          <p14:tracePt t="32337" x="3051175" y="3670300"/>
          <p14:tracePt t="32344" x="3033713" y="3652838"/>
          <p14:tracePt t="32359" x="3016250" y="3643313"/>
          <p14:tracePt t="32376" x="2990850" y="3635375"/>
          <p14:tracePt t="32393" x="2973388" y="3617913"/>
          <p14:tracePt t="32394" x="2965450" y="3617913"/>
          <p14:tracePt t="32407" x="2955925" y="3617913"/>
          <p14:tracePt t="32424" x="2938463" y="3609975"/>
          <p14:tracePt t="32440" x="2922588" y="3609975"/>
          <p14:tracePt t="32486" x="2895600" y="3609975"/>
          <p14:tracePt t="32504" x="2879725" y="3609975"/>
          <p14:tracePt t="32522" x="2852738" y="3609975"/>
          <p14:tracePt t="32535" x="2827338" y="3609975"/>
          <p14:tracePt t="32550" x="2801938" y="3609975"/>
          <p14:tracePt t="32563" x="2792413" y="3627438"/>
          <p14:tracePt t="32564" x="2784475" y="3627438"/>
          <p14:tracePt t="32580" x="2749550" y="3652838"/>
          <p14:tracePt t="32594" x="2741613" y="3652838"/>
          <p14:tracePt t="32610" x="2724150" y="3678238"/>
          <p14:tracePt t="32627" x="2716213" y="3678238"/>
          <p14:tracePt t="32644" x="2706688" y="3678238"/>
          <p14:tracePt t="32660" x="2706688" y="3695700"/>
          <p14:tracePt t="32672" x="2689225" y="3703638"/>
          <p14:tracePt t="32689" x="2689225" y="3729038"/>
          <p14:tracePt t="32704" x="2689225" y="3746500"/>
          <p14:tracePt t="32721" x="2689225" y="3773488"/>
          <p14:tracePt t="32737" x="2689225" y="3798888"/>
          <p14:tracePt t="32754" x="2681288" y="3816350"/>
          <p14:tracePt t="32770" x="2681288" y="3824288"/>
          <p14:tracePt t="32787" x="2681288" y="3849688"/>
          <p14:tracePt t="32804" x="2706688" y="3876675"/>
          <p14:tracePt t="32838" x="2759075" y="3910013"/>
          <p14:tracePt t="32843" x="2767013" y="3919538"/>
          <p14:tracePt t="32859" x="2801938" y="3935413"/>
          <p14:tracePt t="32860" x="2819400" y="3944938"/>
          <p14:tracePt t="32876" x="2852738" y="3944938"/>
          <p14:tracePt t="32892" x="2922588" y="3970338"/>
          <p14:tracePt t="32907" x="2965450" y="3970338"/>
          <p14:tracePt t="32923" x="3041650" y="4005263"/>
          <p14:tracePt t="32937" x="3084513" y="4005263"/>
          <p14:tracePt t="32954" x="3111500" y="4005263"/>
          <p14:tracePt t="32971" x="3128963" y="4005263"/>
          <p14:tracePt t="32987" x="3144838" y="4005263"/>
          <p14:tracePt t="33005" x="3154363" y="4005263"/>
          <p14:tracePt t="33087" x="3154363" y="3987800"/>
          <p14:tracePt t="33104" x="3154363" y="3962400"/>
          <p14:tracePt t="33110" x="3136900" y="3952875"/>
          <p14:tracePt t="33126" x="3119438" y="3919538"/>
          <p14:tracePt t="33142" x="3111500" y="3910013"/>
          <p14:tracePt t="33156" x="3094038" y="3884613"/>
          <p14:tracePt t="33174" x="3084513" y="3867150"/>
          <p14:tracePt t="33187" x="3068638" y="3841750"/>
          <p14:tracePt t="33205" x="3068638" y="3824288"/>
          <p14:tracePt t="33237" x="3051175" y="3816350"/>
          <p14:tracePt t="33271" x="3033713" y="3816350"/>
          <p14:tracePt t="33287" x="3016250" y="3798888"/>
          <p14:tracePt t="33321" x="3008313" y="3798888"/>
          <p14:tracePt t="33375" x="2990850" y="3789363"/>
          <p14:tracePt t="33407" x="2981325" y="3781425"/>
          <p14:tracePt t="33587" x="0" y="0"/>
        </p14:tracePtLst>
        <p14:tracePtLst>
          <p14:tracePt t="34908" x="1555750" y="4718050"/>
          <p14:tracePt t="35038" x="1546225" y="4718050"/>
          <p14:tracePt t="35054" x="1520825" y="4718050"/>
          <p14:tracePt t="35071" x="1460500" y="4718050"/>
          <p14:tracePt t="35078" x="1435100" y="4718050"/>
          <p14:tracePt t="35094" x="1366838" y="4718050"/>
          <p14:tracePt t="35111" x="1323975" y="4710113"/>
          <p14:tracePt t="35125" x="1281113" y="4710113"/>
          <p14:tracePt t="35141" x="1228725" y="4710113"/>
          <p14:tracePt t="35142" x="1211263" y="4710113"/>
          <p14:tracePt t="35158" x="1160463" y="4710113"/>
          <p14:tracePt t="35174" x="1100138" y="4710113"/>
          <p14:tracePt t="35188" x="1074738" y="4710113"/>
          <p14:tracePt t="35204" x="1057275" y="4710113"/>
          <p14:tracePt t="35221" x="1031875" y="4710113"/>
          <p14:tracePt t="35238" x="1014413" y="4710113"/>
          <p14:tracePt t="35255" x="1004888" y="4710113"/>
          <p14:tracePt t="35424" x="1031875" y="4710113"/>
          <p14:tracePt t="35439" x="1047750" y="4710113"/>
          <p14:tracePt t="35484" x="1160463" y="4710113"/>
          <p14:tracePt t="35504" x="1220788" y="4710113"/>
          <p14:tracePt t="35523" x="1289050" y="4710113"/>
          <p14:tracePt t="35533" x="1323975" y="4710113"/>
          <p14:tracePt t="35548" x="1384300" y="4725988"/>
          <p14:tracePt t="35564" x="1409700" y="4725988"/>
          <p14:tracePt t="35581" x="1435100" y="4725988"/>
          <p14:tracePt t="35598" x="1452563" y="4725988"/>
          <p14:tracePt t="35626" x="1470025" y="4725988"/>
          <p14:tracePt t="35906" x="0" y="0"/>
        </p14:tracePtLst>
        <p14:tracePtLst>
          <p14:tracePt t="37188" x="1185863" y="5551488"/>
          <p14:tracePt t="37254" x="1177925" y="5551488"/>
          <p14:tracePt t="37361" x="1177925" y="5543550"/>
          <p14:tracePt t="37377" x="1193800" y="5543550"/>
          <p14:tracePt t="37391" x="1228725" y="5543550"/>
          <p14:tracePt t="37408" x="1254125" y="5543550"/>
          <p14:tracePt t="37424" x="1281113" y="5543550"/>
          <p14:tracePt t="37438" x="1323975" y="5543550"/>
          <p14:tracePt t="37454" x="1366838" y="5543550"/>
          <p14:tracePt t="37493" x="1443038" y="5561013"/>
          <p14:tracePt t="37504" x="1477963" y="5561013"/>
          <p14:tracePt t="37521" x="1503363" y="5561013"/>
          <p14:tracePt t="37540" x="1546225" y="5561013"/>
          <p14:tracePt t="37541" x="1555750" y="5561013"/>
          <p14:tracePt t="37551" x="1590675" y="5561013"/>
          <p14:tracePt t="37567" x="1633538" y="5568950"/>
          <p14:tracePt t="37582" x="1676400" y="5576888"/>
          <p14:tracePt t="37594" x="1701800" y="5576888"/>
          <p14:tracePt t="37611" x="1727200" y="5576888"/>
          <p14:tracePt t="37627" x="1744663" y="5586413"/>
          <p14:tracePt t="37641" x="1770063" y="5586413"/>
          <p14:tracePt t="37658" x="1795463" y="5594350"/>
          <p14:tracePt t="37674" x="1838325" y="5594350"/>
          <p14:tracePt t="37688" x="1865313" y="5594350"/>
          <p14:tracePt t="37705" x="1890713" y="5611813"/>
          <p14:tracePt t="37721" x="1933575" y="5611813"/>
          <p14:tracePt t="37738" x="1958975" y="5611813"/>
          <p14:tracePt t="37754" x="1993900" y="5611813"/>
          <p14:tracePt t="37771" x="2019300" y="5611813"/>
          <p14:tracePt t="37788" x="2062163" y="5611813"/>
          <p14:tracePt t="37805" x="2105025" y="5611813"/>
          <p14:tracePt t="37821" x="2147888" y="5611813"/>
          <p14:tracePt t="37822" x="2157413" y="5611813"/>
          <p14:tracePt t="37829" x="2174875" y="5611813"/>
          <p14:tracePt t="37844" x="2235200" y="5611813"/>
          <p14:tracePt t="37861" x="2268538" y="5611813"/>
          <p14:tracePt t="37878" x="2328863" y="5611813"/>
          <p14:tracePt t="37892" x="2354263" y="5611813"/>
          <p14:tracePt t="37907" x="2371725" y="5611813"/>
          <p14:tracePt t="37924" x="2414588" y="5611813"/>
          <p14:tracePt t="37938" x="2457450" y="5611813"/>
          <p14:tracePt t="37954" x="2484438" y="5611813"/>
          <p14:tracePt t="37971" x="2543175" y="5611813"/>
          <p14:tracePt t="37988" x="2586038" y="5611813"/>
          <p14:tracePt t="37988" x="2595563" y="5611813"/>
          <p14:tracePt t="38004" x="2620963" y="5611813"/>
          <p14:tracePt t="38021" x="2655888" y="5611813"/>
          <p14:tracePt t="38037" x="2663825" y="5611813"/>
          <p14:tracePt t="38054" x="2681288" y="5611813"/>
          <p14:tracePt t="38071" x="2698750" y="5611813"/>
          <p14:tracePt t="38088" x="2706688" y="5611813"/>
          <p14:tracePt t="38121" x="2733675" y="5594350"/>
          <p14:tracePt t="38143" x="2741613" y="5576888"/>
          <p14:tracePt t="38157" x="2749550" y="5576888"/>
          <p14:tracePt t="38173" x="2776538" y="5568950"/>
          <p14:tracePt t="38190" x="2776538" y="5561013"/>
          <p14:tracePt t="38321" x="2776538" y="5551488"/>
          <p14:tracePt t="38521" x="2767013" y="5551488"/>
          <p14:tracePt t="38584" x="2741613" y="5551488"/>
          <p14:tracePt t="38604" x="2741613" y="5576888"/>
          <p14:tracePt t="38626" x="2741613" y="5603875"/>
          <p14:tracePt t="38645" x="2749550" y="5611813"/>
          <p14:tracePt t="38955" x="2749550" y="5619750"/>
          <p14:tracePt t="38971" x="2733675" y="5619750"/>
          <p14:tracePt t="38972" x="2724150" y="5619750"/>
          <p14:tracePt t="38988" x="2706688" y="5619750"/>
          <p14:tracePt t="39005" x="2689225" y="5619750"/>
          <p14:tracePt t="39205" x="2706688" y="5619750"/>
          <p14:tracePt t="39238" x="2724150" y="5619750"/>
          <p14:tracePt t="39391" x="2741613" y="5619750"/>
          <p14:tracePt t="40021" x="0" y="0"/>
        </p14:tracePtLst>
      </p14:laserTraceLst>
    </p:ext>
    <p:ext uri="{E180D4A7-C9FB-4DFB-919C-405C955672EB}">
      <p14:showEvtLst xmlns:p14="http://schemas.microsoft.com/office/powerpoint/2010/main">
        <p14:playEvt time="75" objId="6"/>
        <p14:stopEvt time="40571" objId="6"/>
      </p14:showEvtLst>
    </p:ext>
  </p:extLs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Masking Priority</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56</a:t>
            </a:fld>
            <a:endParaRPr kumimoji="0" lang="en-US" dirty="0"/>
          </a:p>
        </p:txBody>
      </p:sp>
      <p:sp>
        <p:nvSpPr>
          <p:cNvPr id="4" name="Content Placeholder 3"/>
          <p:cNvSpPr>
            <a:spLocks noGrp="1"/>
          </p:cNvSpPr>
          <p:nvPr>
            <p:ph sz="quarter" idx="1"/>
          </p:nvPr>
        </p:nvSpPr>
        <p:spPr>
          <a:xfrm>
            <a:off x="457200" y="1219200"/>
            <a:ext cx="8229600" cy="5105400"/>
          </a:xfrm>
        </p:spPr>
        <p:txBody>
          <a:bodyPr>
            <a:normAutofit fontScale="70000" lnSpcReduction="20000"/>
          </a:bodyPr>
          <a:lstStyle/>
          <a:p>
            <a:pPr marL="0" indent="0">
              <a:spcBef>
                <a:spcPct val="50000"/>
              </a:spcBef>
              <a:buFont typeface="Wingdings" pitchFamily="2" charset="2"/>
              <a:buChar char="Ø"/>
            </a:pPr>
            <a:r>
              <a:rPr lang="en-US" altLang="zh-CN" sz="3200" dirty="0" smtClean="0"/>
              <a:t>The </a:t>
            </a:r>
            <a:r>
              <a:rPr lang="en-US" altLang="zh-CN" sz="3200" dirty="0"/>
              <a:t>MRS and MSR instructions are </a:t>
            </a:r>
            <a:r>
              <a:rPr lang="en-US" altLang="zh-CN" sz="3200" dirty="0" smtClean="0"/>
              <a:t>used to </a:t>
            </a:r>
            <a:r>
              <a:rPr lang="en-US" altLang="zh-CN" sz="3200" dirty="0"/>
              <a:t>access the PRIMASK, FAULTMASK, and BASEPRI </a:t>
            </a:r>
            <a:r>
              <a:rPr lang="en-US" altLang="zh-CN" sz="3200" dirty="0" smtClean="0"/>
              <a:t>registers. Examples:</a:t>
            </a:r>
            <a:endParaRPr lang="en-US" altLang="zh-CN" sz="3200" dirty="0"/>
          </a:p>
          <a:p>
            <a:pPr marL="0" indent="0">
              <a:spcBef>
                <a:spcPct val="50000"/>
              </a:spcBef>
              <a:buNone/>
            </a:pPr>
            <a:r>
              <a:rPr lang="en-US" altLang="zh-CN" sz="2400" dirty="0" smtClean="0"/>
              <a:t>  MRS     R0</a:t>
            </a:r>
            <a:r>
              <a:rPr lang="en-US" altLang="zh-CN" sz="2400" dirty="0"/>
              <a:t>, PRIMASK          ; Read PRIMASK register into R0</a:t>
            </a:r>
          </a:p>
          <a:p>
            <a:pPr marL="0" indent="0">
              <a:buNone/>
            </a:pPr>
            <a:r>
              <a:rPr lang="en-US" altLang="zh-CN" sz="2400" dirty="0" smtClean="0"/>
              <a:t>  </a:t>
            </a:r>
          </a:p>
          <a:p>
            <a:pPr marL="0" indent="0">
              <a:buNone/>
            </a:pPr>
            <a:r>
              <a:rPr lang="en-US" altLang="zh-CN" sz="2400" dirty="0"/>
              <a:t> </a:t>
            </a:r>
            <a:r>
              <a:rPr lang="en-US" altLang="zh-CN" sz="2400" dirty="0" smtClean="0"/>
              <a:t> MOV    R0, #1</a:t>
            </a:r>
          </a:p>
          <a:p>
            <a:pPr marL="0" indent="0">
              <a:buNone/>
            </a:pPr>
            <a:r>
              <a:rPr lang="en-US" altLang="zh-CN" sz="2400" dirty="0" smtClean="0"/>
              <a:t>  </a:t>
            </a:r>
            <a:r>
              <a:rPr lang="en-US" altLang="zh-CN" sz="2400" dirty="0"/>
              <a:t>MSR     PRIMASK, </a:t>
            </a:r>
            <a:r>
              <a:rPr lang="en-US" altLang="zh-CN" sz="2400" dirty="0" smtClean="0"/>
              <a:t>R0           </a:t>
            </a:r>
            <a:r>
              <a:rPr lang="en-US" altLang="zh-CN" sz="2400" dirty="0"/>
              <a:t>; Write </a:t>
            </a:r>
            <a:r>
              <a:rPr lang="en-US" altLang="zh-CN" sz="2400" dirty="0" smtClean="0"/>
              <a:t>R0=1 </a:t>
            </a:r>
            <a:r>
              <a:rPr lang="en-US" altLang="zh-CN" sz="2400" dirty="0"/>
              <a:t>into PRIMASK </a:t>
            </a:r>
            <a:r>
              <a:rPr lang="en-US" altLang="zh-CN" sz="2400" dirty="0" smtClean="0"/>
              <a:t>register. (Cannot directly 		</a:t>
            </a:r>
            <a:r>
              <a:rPr lang="en-US" altLang="zh-CN" sz="2400" dirty="0"/>
              <a:t> </a:t>
            </a:r>
            <a:r>
              <a:rPr lang="en-US" altLang="zh-CN" sz="2400" dirty="0" smtClean="0"/>
              <a:t>             ; write #1 to special register with MSR)</a:t>
            </a:r>
            <a:endParaRPr lang="en-US" altLang="zh-CN" sz="2400" dirty="0"/>
          </a:p>
          <a:p>
            <a:pPr marL="0" indent="0">
              <a:buNone/>
            </a:pPr>
            <a:r>
              <a:rPr lang="en-US" altLang="zh-CN" sz="2400" dirty="0"/>
              <a:t>  </a:t>
            </a:r>
            <a:endParaRPr lang="en-US" altLang="zh-CN" sz="2400" dirty="0" smtClean="0"/>
          </a:p>
          <a:p>
            <a:pPr marL="0" indent="0">
              <a:buNone/>
            </a:pPr>
            <a:r>
              <a:rPr lang="en-US" altLang="zh-CN" sz="2400" dirty="0" smtClean="0"/>
              <a:t>  </a:t>
            </a:r>
            <a:r>
              <a:rPr lang="en-US" altLang="zh-CN" sz="2400" dirty="0"/>
              <a:t>MOV    R0, </a:t>
            </a:r>
            <a:r>
              <a:rPr lang="en-US" altLang="zh-CN" sz="2400" dirty="0" smtClean="0"/>
              <a:t>#0x60</a:t>
            </a:r>
            <a:endParaRPr lang="en-US" altLang="zh-CN" sz="2400" dirty="0"/>
          </a:p>
          <a:p>
            <a:pPr marL="0" indent="0">
              <a:buNone/>
            </a:pPr>
            <a:r>
              <a:rPr lang="en-US" altLang="zh-CN" sz="2400" dirty="0"/>
              <a:t>  MSR     BASEPRI, R0           ; Write R0</a:t>
            </a:r>
            <a:r>
              <a:rPr lang="en-US" altLang="zh-CN" sz="2400" dirty="0" smtClean="0"/>
              <a:t>=</a:t>
            </a:r>
            <a:r>
              <a:rPr lang="en-US" altLang="zh-CN" sz="2400" dirty="0"/>
              <a:t> 0x60</a:t>
            </a:r>
            <a:r>
              <a:rPr lang="en-US" altLang="zh-CN" sz="2400" dirty="0" smtClean="0"/>
              <a:t> </a:t>
            </a:r>
            <a:r>
              <a:rPr lang="en-US" altLang="zh-CN" sz="2400" dirty="0"/>
              <a:t>into BASEPRI register. (Cannot directly 		</a:t>
            </a:r>
            <a:r>
              <a:rPr lang="en-US" altLang="zh-CN" sz="2400" dirty="0" smtClean="0"/>
              <a:t> </a:t>
            </a:r>
            <a:r>
              <a:rPr lang="en-US" altLang="zh-CN" sz="2400" dirty="0"/>
              <a:t> </a:t>
            </a:r>
            <a:r>
              <a:rPr lang="en-US" altLang="zh-CN" sz="2400" dirty="0" smtClean="0"/>
              <a:t>           ; </a:t>
            </a:r>
            <a:r>
              <a:rPr lang="en-US" altLang="zh-CN" sz="2400" dirty="0"/>
              <a:t>write </a:t>
            </a:r>
            <a:r>
              <a:rPr lang="en-US" altLang="zh-CN" sz="2400" dirty="0" smtClean="0"/>
              <a:t>#0x60 </a:t>
            </a:r>
            <a:r>
              <a:rPr lang="en-US" altLang="zh-CN" sz="2400" dirty="0"/>
              <a:t>to special register with MSR)</a:t>
            </a:r>
          </a:p>
          <a:p>
            <a:pPr marL="0" indent="0">
              <a:buNone/>
            </a:pPr>
            <a:endParaRPr lang="en-US" altLang="zh-CN" sz="2400" dirty="0" smtClean="0"/>
          </a:p>
          <a:p>
            <a:pPr>
              <a:buFont typeface="Wingdings" panose="05000000000000000000" pitchFamily="2" charset="2"/>
              <a:buChar char="Ø"/>
            </a:pPr>
            <a:r>
              <a:rPr lang="en-US" altLang="zh-CN" sz="3200" dirty="0" smtClean="0"/>
              <a:t>Convenience functions can also be used, which calls MRS/MSR within them:</a:t>
            </a:r>
            <a:endParaRPr lang="en-US" altLang="zh-CN" sz="3200" dirty="0"/>
          </a:p>
          <a:p>
            <a:pPr marL="0" indent="0">
              <a:buNone/>
            </a:pPr>
            <a:r>
              <a:rPr lang="en-US" altLang="zh-CN" sz="2400" dirty="0"/>
              <a:t> </a:t>
            </a:r>
            <a:r>
              <a:rPr lang="en-US" altLang="zh-CN" sz="2400" dirty="0" smtClean="0"/>
              <a:t> </a:t>
            </a:r>
            <a:r>
              <a:rPr lang="en-US" sz="2400" dirty="0" smtClean="0"/>
              <a:t>__</a:t>
            </a:r>
            <a:r>
              <a:rPr lang="en-US" sz="2400" dirty="0" err="1" smtClean="0"/>
              <a:t>get_BASEPRI</a:t>
            </a:r>
            <a:r>
              <a:rPr lang="en-US" sz="2400" dirty="0" smtClean="0"/>
              <a:t>, __</a:t>
            </a:r>
            <a:r>
              <a:rPr lang="en-US" sz="2400" dirty="0" err="1" smtClean="0"/>
              <a:t>set_BASEPRI</a:t>
            </a:r>
            <a:r>
              <a:rPr lang="en-US" sz="2400" dirty="0" smtClean="0"/>
              <a:t>, __</a:t>
            </a:r>
            <a:r>
              <a:rPr lang="en-US" sz="2400" dirty="0" err="1" smtClean="0"/>
              <a:t>get_</a:t>
            </a:r>
            <a:r>
              <a:rPr lang="en-US" altLang="zh-CN" sz="2400" dirty="0" err="1" smtClean="0"/>
              <a:t>PRIMASK</a:t>
            </a:r>
            <a:r>
              <a:rPr lang="en-US" altLang="zh-CN" sz="2400" dirty="0" smtClean="0"/>
              <a:t>, </a:t>
            </a:r>
            <a:r>
              <a:rPr lang="en-US" sz="2400" dirty="0" smtClean="0"/>
              <a:t>__</a:t>
            </a:r>
            <a:r>
              <a:rPr lang="en-US" sz="2400" dirty="0" err="1" smtClean="0"/>
              <a:t>set_</a:t>
            </a:r>
            <a:r>
              <a:rPr lang="en-US" altLang="zh-CN" sz="2400" dirty="0" err="1" smtClean="0"/>
              <a:t>PRIMASK</a:t>
            </a:r>
            <a:r>
              <a:rPr lang="en-US" altLang="zh-CN" sz="2400" dirty="0" smtClean="0"/>
              <a:t>,</a:t>
            </a:r>
          </a:p>
          <a:p>
            <a:pPr marL="0" indent="0">
              <a:buNone/>
            </a:pPr>
            <a:r>
              <a:rPr lang="en-US" altLang="zh-CN" sz="2400" dirty="0" smtClean="0"/>
              <a:t>  </a:t>
            </a:r>
            <a:r>
              <a:rPr lang="en-US" sz="2400" dirty="0"/>
              <a:t>__</a:t>
            </a:r>
            <a:r>
              <a:rPr lang="en-US" sz="2400" dirty="0" err="1" smtClean="0"/>
              <a:t>get_</a:t>
            </a:r>
            <a:r>
              <a:rPr lang="en-US" altLang="zh-CN" sz="2400" dirty="0" err="1" smtClean="0"/>
              <a:t>FAULTMASK</a:t>
            </a:r>
            <a:r>
              <a:rPr lang="en-US" altLang="zh-CN" sz="2400" dirty="0" smtClean="0"/>
              <a:t>, </a:t>
            </a:r>
            <a:r>
              <a:rPr lang="en-US" sz="2400" dirty="0"/>
              <a:t>__</a:t>
            </a:r>
            <a:r>
              <a:rPr lang="en-US" sz="2400" dirty="0" err="1"/>
              <a:t>set_</a:t>
            </a:r>
            <a:r>
              <a:rPr lang="en-US" altLang="zh-CN" sz="2400" dirty="0" err="1" smtClean="0"/>
              <a:t>FAULTMASK</a:t>
            </a:r>
            <a:endParaRPr lang="en-US" altLang="zh-CN" sz="2400" dirty="0"/>
          </a:p>
          <a:p>
            <a:pPr marL="0" indent="0">
              <a:spcBef>
                <a:spcPct val="50000"/>
              </a:spcBef>
              <a:buFont typeface="Wingdings" pitchFamily="2" charset="2"/>
              <a:buChar char="Ø"/>
            </a:pPr>
            <a:r>
              <a:rPr lang="en-US" altLang="zh-CN" sz="3200" dirty="0" smtClean="0"/>
              <a:t>These mask registers can only </a:t>
            </a:r>
            <a:r>
              <a:rPr lang="en-US" altLang="zh-CN" sz="3200" dirty="0"/>
              <a:t>be set </a:t>
            </a:r>
            <a:r>
              <a:rPr lang="en-US" altLang="zh-CN" sz="3200" dirty="0" smtClean="0"/>
              <a:t>at </a:t>
            </a:r>
            <a:r>
              <a:rPr lang="en-US" altLang="zh-CN" sz="3200" dirty="0"/>
              <a:t>the </a:t>
            </a:r>
            <a:r>
              <a:rPr lang="en-US" altLang="zh-CN" sz="3200" dirty="0" smtClean="0"/>
              <a:t>Privileged Level</a:t>
            </a:r>
            <a:r>
              <a:rPr lang="en-US" altLang="zh-CN" sz="3200" dirty="0"/>
              <a:t>.</a:t>
            </a:r>
          </a:p>
        </p:txBody>
      </p:sp>
    </p:spTree>
    <p:extLst>
      <p:ext uri="{BB962C8B-B14F-4D97-AF65-F5344CB8AC3E}">
        <p14:creationId xmlns:p14="http://schemas.microsoft.com/office/powerpoint/2010/main" val="2073942977"/>
      </p:ext>
    </p:extLst>
  </p:cSld>
  <p:clrMapOvr>
    <a:masterClrMapping/>
  </p:clrMapOvr>
  <mc:AlternateContent xmlns:mc="http://schemas.openxmlformats.org/markup-compatibility/2006" xmlns:p14="http://schemas.microsoft.com/office/powerpoint/2010/main">
    <mc:Choice Requires="p14">
      <p:transition spd="slow" p14:dur="2000" advTm="41805"/>
    </mc:Choice>
    <mc:Fallback xmlns="">
      <p:transition spd="slow" advTm="41805"/>
    </mc:Fallback>
  </mc:AlternateContent>
  <p:timing>
    <p:tnLst>
      <p:par>
        <p:cTn id="1" dur="indefinite" restart="never" nodeType="tmRoot"/>
      </p:par>
    </p:tnLst>
  </p:timing>
  <p:extLst mod="1">
    <p:ext uri="{3A86A75C-4F4B-4683-9AE1-C65F6400EC91}">
      <p14:laserTraceLst xmlns:p14="http://schemas.microsoft.com/office/powerpoint/2010/main">
        <p14:tracePtLst>
          <p14:tracePt t="30204" x="2852738" y="3987800"/>
          <p14:tracePt t="30581" x="2852738" y="3970338"/>
          <p14:tracePt t="30656" x="2870200" y="3962400"/>
          <p14:tracePt t="30674" x="2895600" y="3944938"/>
          <p14:tracePt t="30687" x="2905125" y="3944938"/>
          <p14:tracePt t="30704" x="2913063" y="3944938"/>
          <p14:tracePt t="30720" x="2922588" y="3935413"/>
          <p14:tracePt t="30737" x="2930525" y="3935413"/>
          <p14:tracePt t="30906" x="2955925" y="3927475"/>
          <p14:tracePt t="30924" x="2955925" y="3910013"/>
          <p14:tracePt t="30954" x="2981325" y="3892550"/>
          <p14:tracePt t="30970" x="2998788" y="3884613"/>
          <p14:tracePt t="31004" x="3008313" y="3876675"/>
          <p14:tracePt t="31021" x="3025775" y="3867150"/>
          <p14:tracePt t="31054" x="3041650" y="3867150"/>
          <p14:tracePt t="31070" x="3051175" y="3867150"/>
          <p14:tracePt t="31087" x="3051175" y="3849688"/>
          <p14:tracePt t="31126" x="3059113" y="3824288"/>
          <p14:tracePt t="31142" x="3059113" y="3816350"/>
          <p14:tracePt t="31156" x="3059113" y="3798888"/>
          <p14:tracePt t="31188" x="3059113" y="3773488"/>
          <p14:tracePt t="31204" x="3059113" y="3756025"/>
          <p14:tracePt t="31221" x="3059113" y="3746500"/>
          <p14:tracePt t="31237" x="3041650" y="3721100"/>
          <p14:tracePt t="31238" x="3033713" y="3721100"/>
          <p14:tracePt t="31254" x="3033713" y="3703638"/>
          <p14:tracePt t="31270" x="3008313" y="3686175"/>
          <p14:tracePt t="31272" x="2990850" y="3686175"/>
          <p14:tracePt t="31287" x="2990850" y="3678238"/>
          <p14:tracePt t="31288" x="2981325" y="3670300"/>
          <p14:tracePt t="31321" x="2973388" y="3660775"/>
          <p14:tracePt t="31376" x="2955925" y="3660775"/>
          <p14:tracePt t="31390" x="2938463" y="3660775"/>
          <p14:tracePt t="31407" x="2930525" y="3660775"/>
          <p14:tracePt t="31424" x="2895600" y="3660775"/>
          <p14:tracePt t="31485" x="2844800" y="3660775"/>
          <p14:tracePt t="31504" x="2819400" y="3678238"/>
          <p14:tracePt t="31521" x="2809875" y="3678238"/>
          <p14:tracePt t="31537" x="2776538" y="3678238"/>
          <p14:tracePt t="31554" x="2749550" y="3686175"/>
          <p14:tracePt t="31570" x="2741613" y="3686175"/>
          <p14:tracePt t="31588" x="2716213" y="3695700"/>
          <p14:tracePt t="31609" x="2716213" y="3703638"/>
          <p14:tracePt t="31673" x="2706688" y="3703638"/>
          <p14:tracePt t="31704" x="2706688" y="3721100"/>
          <p14:tracePt t="31737" x="2689225" y="3746500"/>
          <p14:tracePt t="31754" x="2689225" y="3756025"/>
          <p14:tracePt t="31771" x="2689225" y="3789363"/>
          <p14:tracePt t="31787" x="2689225" y="3798888"/>
          <p14:tracePt t="31804" x="2706688" y="3824288"/>
          <p14:tracePt t="31820" x="2724150" y="3841750"/>
          <p14:tracePt t="31838" x="2724150" y="3849688"/>
          <p14:tracePt t="31844" x="2733675" y="3867150"/>
          <p14:tracePt t="31859" x="2741613" y="3876675"/>
          <p14:tracePt t="31876" x="2749550" y="3876675"/>
          <p14:tracePt t="31890" x="2749550" y="3892550"/>
          <p14:tracePt t="31907" x="2759075" y="3902075"/>
          <p14:tracePt t="31923" x="2767013" y="3902075"/>
          <p14:tracePt t="31938" x="2792413" y="3902075"/>
          <p14:tracePt t="31971" x="2809875" y="3902075"/>
          <p14:tracePt t="31987" x="2819400" y="3902075"/>
          <p14:tracePt t="32004" x="2852738" y="3902075"/>
          <p14:tracePt t="32021" x="2879725" y="3902075"/>
          <p14:tracePt t="32038" x="2905125" y="3902075"/>
          <p14:tracePt t="32054" x="2930525" y="3902075"/>
          <p14:tracePt t="32071" x="2965450" y="3902075"/>
          <p14:tracePt t="32088" x="2973388" y="3902075"/>
          <p14:tracePt t="32126" x="2998788" y="3902075"/>
          <p14:tracePt t="32157" x="3033713" y="3892550"/>
          <p14:tracePt t="32187" x="3033713" y="3884613"/>
          <p14:tracePt t="32204" x="3051175" y="3876675"/>
          <p14:tracePt t="32220" x="3051175" y="3841750"/>
          <p14:tracePt t="32237" x="3059113" y="3824288"/>
          <p14:tracePt t="32254" x="3068638" y="3798888"/>
          <p14:tracePt t="32271" x="3076575" y="3781425"/>
          <p14:tracePt t="32272" x="3076575" y="3763963"/>
          <p14:tracePt t="32288" x="3076575" y="3756025"/>
          <p14:tracePt t="32304" x="3076575" y="3721100"/>
          <p14:tracePt t="32321" x="3059113" y="3695700"/>
          <p14:tracePt t="32337" x="3051175" y="3670300"/>
          <p14:tracePt t="32344" x="3033713" y="3652838"/>
          <p14:tracePt t="32359" x="3016250" y="3643313"/>
          <p14:tracePt t="32376" x="2990850" y="3635375"/>
          <p14:tracePt t="32393" x="2973388" y="3617913"/>
          <p14:tracePt t="32394" x="2965450" y="3617913"/>
          <p14:tracePt t="32407" x="2955925" y="3617913"/>
          <p14:tracePt t="32424" x="2938463" y="3609975"/>
          <p14:tracePt t="32440" x="2922588" y="3609975"/>
          <p14:tracePt t="32486" x="2895600" y="3609975"/>
          <p14:tracePt t="32504" x="2879725" y="3609975"/>
          <p14:tracePt t="32522" x="2852738" y="3609975"/>
          <p14:tracePt t="32535" x="2827338" y="3609975"/>
          <p14:tracePt t="32550" x="2801938" y="3609975"/>
          <p14:tracePt t="32563" x="2792413" y="3627438"/>
          <p14:tracePt t="32564" x="2784475" y="3627438"/>
          <p14:tracePt t="32580" x="2749550" y="3652838"/>
          <p14:tracePt t="32594" x="2741613" y="3652838"/>
          <p14:tracePt t="32610" x="2724150" y="3678238"/>
          <p14:tracePt t="32627" x="2716213" y="3678238"/>
          <p14:tracePt t="32644" x="2706688" y="3678238"/>
          <p14:tracePt t="32660" x="2706688" y="3695700"/>
          <p14:tracePt t="32672" x="2689225" y="3703638"/>
          <p14:tracePt t="32689" x="2689225" y="3729038"/>
          <p14:tracePt t="32704" x="2689225" y="3746500"/>
          <p14:tracePt t="32721" x="2689225" y="3773488"/>
          <p14:tracePt t="32737" x="2689225" y="3798888"/>
          <p14:tracePt t="32754" x="2681288" y="3816350"/>
          <p14:tracePt t="32770" x="2681288" y="3824288"/>
          <p14:tracePt t="32787" x="2681288" y="3849688"/>
          <p14:tracePt t="32804" x="2706688" y="3876675"/>
          <p14:tracePt t="32838" x="2759075" y="3910013"/>
          <p14:tracePt t="32843" x="2767013" y="3919538"/>
          <p14:tracePt t="32859" x="2801938" y="3935413"/>
          <p14:tracePt t="32860" x="2819400" y="3944938"/>
          <p14:tracePt t="32876" x="2852738" y="3944938"/>
          <p14:tracePt t="32892" x="2922588" y="3970338"/>
          <p14:tracePt t="32907" x="2965450" y="3970338"/>
          <p14:tracePt t="32923" x="3041650" y="4005263"/>
          <p14:tracePt t="32937" x="3084513" y="4005263"/>
          <p14:tracePt t="32954" x="3111500" y="4005263"/>
          <p14:tracePt t="32971" x="3128963" y="4005263"/>
          <p14:tracePt t="32987" x="3144838" y="4005263"/>
          <p14:tracePt t="33005" x="3154363" y="4005263"/>
          <p14:tracePt t="33087" x="3154363" y="3987800"/>
          <p14:tracePt t="33104" x="3154363" y="3962400"/>
          <p14:tracePt t="33110" x="3136900" y="3952875"/>
          <p14:tracePt t="33126" x="3119438" y="3919538"/>
          <p14:tracePt t="33142" x="3111500" y="3910013"/>
          <p14:tracePt t="33156" x="3094038" y="3884613"/>
          <p14:tracePt t="33174" x="3084513" y="3867150"/>
          <p14:tracePt t="33187" x="3068638" y="3841750"/>
          <p14:tracePt t="33205" x="3068638" y="3824288"/>
          <p14:tracePt t="33237" x="3051175" y="3816350"/>
          <p14:tracePt t="33271" x="3033713" y="3816350"/>
          <p14:tracePt t="33287" x="3016250" y="3798888"/>
          <p14:tracePt t="33321" x="3008313" y="3798888"/>
          <p14:tracePt t="33375" x="2990850" y="3789363"/>
          <p14:tracePt t="33407" x="2981325" y="3781425"/>
          <p14:tracePt t="33587" x="0" y="0"/>
        </p14:tracePtLst>
        <p14:tracePtLst>
          <p14:tracePt t="34908" x="1555750" y="4718050"/>
          <p14:tracePt t="35038" x="1546225" y="4718050"/>
          <p14:tracePt t="35054" x="1520825" y="4718050"/>
          <p14:tracePt t="35071" x="1460500" y="4718050"/>
          <p14:tracePt t="35078" x="1435100" y="4718050"/>
          <p14:tracePt t="35094" x="1366838" y="4718050"/>
          <p14:tracePt t="35111" x="1323975" y="4710113"/>
          <p14:tracePt t="35125" x="1281113" y="4710113"/>
          <p14:tracePt t="35141" x="1228725" y="4710113"/>
          <p14:tracePt t="35142" x="1211263" y="4710113"/>
          <p14:tracePt t="35158" x="1160463" y="4710113"/>
          <p14:tracePt t="35174" x="1100138" y="4710113"/>
          <p14:tracePt t="35188" x="1074738" y="4710113"/>
          <p14:tracePt t="35204" x="1057275" y="4710113"/>
          <p14:tracePt t="35221" x="1031875" y="4710113"/>
          <p14:tracePt t="35238" x="1014413" y="4710113"/>
          <p14:tracePt t="35255" x="1004888" y="4710113"/>
          <p14:tracePt t="35424" x="1031875" y="4710113"/>
          <p14:tracePt t="35439" x="1047750" y="4710113"/>
          <p14:tracePt t="35484" x="1160463" y="4710113"/>
          <p14:tracePt t="35504" x="1220788" y="4710113"/>
          <p14:tracePt t="35523" x="1289050" y="4710113"/>
          <p14:tracePt t="35533" x="1323975" y="4710113"/>
          <p14:tracePt t="35548" x="1384300" y="4725988"/>
          <p14:tracePt t="35564" x="1409700" y="4725988"/>
          <p14:tracePt t="35581" x="1435100" y="4725988"/>
          <p14:tracePt t="35598" x="1452563" y="4725988"/>
          <p14:tracePt t="35626" x="1470025" y="4725988"/>
          <p14:tracePt t="35906" x="0" y="0"/>
        </p14:tracePtLst>
        <p14:tracePtLst>
          <p14:tracePt t="37188" x="1185863" y="5551488"/>
          <p14:tracePt t="37254" x="1177925" y="5551488"/>
          <p14:tracePt t="37361" x="1177925" y="5543550"/>
          <p14:tracePt t="37377" x="1193800" y="5543550"/>
          <p14:tracePt t="37391" x="1228725" y="5543550"/>
          <p14:tracePt t="37408" x="1254125" y="5543550"/>
          <p14:tracePt t="37424" x="1281113" y="5543550"/>
          <p14:tracePt t="37438" x="1323975" y="5543550"/>
          <p14:tracePt t="37454" x="1366838" y="5543550"/>
          <p14:tracePt t="37493" x="1443038" y="5561013"/>
          <p14:tracePt t="37504" x="1477963" y="5561013"/>
          <p14:tracePt t="37521" x="1503363" y="5561013"/>
          <p14:tracePt t="37540" x="1546225" y="5561013"/>
          <p14:tracePt t="37541" x="1555750" y="5561013"/>
          <p14:tracePt t="37551" x="1590675" y="5561013"/>
          <p14:tracePt t="37567" x="1633538" y="5568950"/>
          <p14:tracePt t="37582" x="1676400" y="5576888"/>
          <p14:tracePt t="37594" x="1701800" y="5576888"/>
          <p14:tracePt t="37611" x="1727200" y="5576888"/>
          <p14:tracePt t="37627" x="1744663" y="5586413"/>
          <p14:tracePt t="37641" x="1770063" y="5586413"/>
          <p14:tracePt t="37658" x="1795463" y="5594350"/>
          <p14:tracePt t="37674" x="1838325" y="5594350"/>
          <p14:tracePt t="37688" x="1865313" y="5594350"/>
          <p14:tracePt t="37705" x="1890713" y="5611813"/>
          <p14:tracePt t="37721" x="1933575" y="5611813"/>
          <p14:tracePt t="37738" x="1958975" y="5611813"/>
          <p14:tracePt t="37754" x="1993900" y="5611813"/>
          <p14:tracePt t="37771" x="2019300" y="5611813"/>
          <p14:tracePt t="37788" x="2062163" y="5611813"/>
          <p14:tracePt t="37805" x="2105025" y="5611813"/>
          <p14:tracePt t="37821" x="2147888" y="5611813"/>
          <p14:tracePt t="37822" x="2157413" y="5611813"/>
          <p14:tracePt t="37829" x="2174875" y="5611813"/>
          <p14:tracePt t="37844" x="2235200" y="5611813"/>
          <p14:tracePt t="37861" x="2268538" y="5611813"/>
          <p14:tracePt t="37878" x="2328863" y="5611813"/>
          <p14:tracePt t="37892" x="2354263" y="5611813"/>
          <p14:tracePt t="37907" x="2371725" y="5611813"/>
          <p14:tracePt t="37924" x="2414588" y="5611813"/>
          <p14:tracePt t="37938" x="2457450" y="5611813"/>
          <p14:tracePt t="37954" x="2484438" y="5611813"/>
          <p14:tracePt t="37971" x="2543175" y="5611813"/>
          <p14:tracePt t="37988" x="2586038" y="5611813"/>
          <p14:tracePt t="37988" x="2595563" y="5611813"/>
          <p14:tracePt t="38004" x="2620963" y="5611813"/>
          <p14:tracePt t="38021" x="2655888" y="5611813"/>
          <p14:tracePt t="38037" x="2663825" y="5611813"/>
          <p14:tracePt t="38054" x="2681288" y="5611813"/>
          <p14:tracePt t="38071" x="2698750" y="5611813"/>
          <p14:tracePt t="38088" x="2706688" y="5611813"/>
          <p14:tracePt t="38121" x="2733675" y="5594350"/>
          <p14:tracePt t="38143" x="2741613" y="5576888"/>
          <p14:tracePt t="38157" x="2749550" y="5576888"/>
          <p14:tracePt t="38173" x="2776538" y="5568950"/>
          <p14:tracePt t="38190" x="2776538" y="5561013"/>
          <p14:tracePt t="38321" x="2776538" y="5551488"/>
          <p14:tracePt t="38521" x="2767013" y="5551488"/>
          <p14:tracePt t="38584" x="2741613" y="5551488"/>
          <p14:tracePt t="38604" x="2741613" y="5576888"/>
          <p14:tracePt t="38626" x="2741613" y="5603875"/>
          <p14:tracePt t="38645" x="2749550" y="5611813"/>
          <p14:tracePt t="38955" x="2749550" y="5619750"/>
          <p14:tracePt t="38971" x="2733675" y="5619750"/>
          <p14:tracePt t="38972" x="2724150" y="5619750"/>
          <p14:tracePt t="38988" x="2706688" y="5619750"/>
          <p14:tracePt t="39005" x="2689225" y="5619750"/>
          <p14:tracePt t="39205" x="2706688" y="5619750"/>
          <p14:tracePt t="39238" x="2724150" y="5619750"/>
          <p14:tracePt t="39391" x="2741613" y="5619750"/>
          <p14:tracePt t="40021" x="0" y="0"/>
        </p14:tracePtLst>
      </p14:laserTraceLst>
    </p:ext>
    <p:ext uri="{E180D4A7-C9FB-4DFB-919C-405C955672EB}">
      <p14:showEvtLst xmlns:p14="http://schemas.microsoft.com/office/powerpoint/2010/main">
        <p14:playEvt time="75" objId="6"/>
        <p14:stopEvt time="40571" objId="6"/>
      </p14:showEvtLst>
    </p:ext>
  </p:extLs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Slide Number Placeholder 2"/>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57</a:t>
            </a:fld>
            <a:endParaRPr kumimoji="0" lang="en-US" dirty="0"/>
          </a:p>
        </p:txBody>
      </p:sp>
      <p:sp>
        <p:nvSpPr>
          <p:cNvPr id="4" name="Content Placeholder 3"/>
          <p:cNvSpPr>
            <a:spLocks noGrp="1"/>
          </p:cNvSpPr>
          <p:nvPr>
            <p:ph sz="quarter" idx="1"/>
          </p:nvPr>
        </p:nvSpPr>
        <p:spPr/>
        <p:txBody>
          <a:bodyPr>
            <a:normAutofit/>
          </a:bodyPr>
          <a:lstStyle/>
          <a:p>
            <a:pPr marL="0" indent="0" algn="ctr">
              <a:buNone/>
            </a:pPr>
            <a:r>
              <a:rPr lang="en-US" sz="3600" dirty="0" smtClean="0"/>
              <a:t>An Example of either a single interrupt or 2 nested interrupts</a:t>
            </a:r>
            <a:endParaRPr lang="en-US" sz="3600" dirty="0"/>
          </a:p>
        </p:txBody>
      </p:sp>
    </p:spTree>
    <p:extLst>
      <p:ext uri="{BB962C8B-B14F-4D97-AF65-F5344CB8AC3E}">
        <p14:creationId xmlns:p14="http://schemas.microsoft.com/office/powerpoint/2010/main" val="302765229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Interrupt Service Routine (ISR)</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58</a:t>
            </a:fld>
            <a:endParaRPr kumimoji="0" lang="en-US" dirty="0"/>
          </a:p>
        </p:txBody>
      </p:sp>
      <p:sp>
        <p:nvSpPr>
          <p:cNvPr id="44" name="TextBox 43"/>
          <p:cNvSpPr txBox="1"/>
          <p:nvPr/>
        </p:nvSpPr>
        <p:spPr>
          <a:xfrm>
            <a:off x="30679" y="4337661"/>
            <a:ext cx="906875" cy="253916"/>
          </a:xfrm>
          <a:prstGeom prst="rect">
            <a:avLst/>
          </a:prstGeom>
          <a:noFill/>
        </p:spPr>
        <p:txBody>
          <a:bodyPr wrap="square" rtlCol="0">
            <a:spAutoFit/>
          </a:bodyPr>
          <a:lstStyle/>
          <a:p>
            <a:pPr algn="ctr"/>
            <a:r>
              <a:rPr lang="en-GB" sz="1050" dirty="0">
                <a:latin typeface="Consolas"/>
                <a:cs typeface="Consolas"/>
              </a:rPr>
              <a:t>...</a:t>
            </a:r>
          </a:p>
        </p:txBody>
      </p:sp>
      <p:sp>
        <p:nvSpPr>
          <p:cNvPr id="55" name="TextBox 54"/>
          <p:cNvSpPr txBox="1"/>
          <p:nvPr/>
        </p:nvSpPr>
        <p:spPr>
          <a:xfrm>
            <a:off x="0" y="4021178"/>
            <a:ext cx="920661" cy="253916"/>
          </a:xfrm>
          <a:prstGeom prst="rect">
            <a:avLst/>
          </a:prstGeom>
          <a:noFill/>
        </p:spPr>
        <p:txBody>
          <a:bodyPr wrap="square" rtlCol="0">
            <a:spAutoFit/>
          </a:bodyPr>
          <a:lstStyle/>
          <a:p>
            <a:pPr algn="ctr"/>
            <a:r>
              <a:rPr lang="en-GB" sz="1050" dirty="0">
                <a:latin typeface="Consolas"/>
                <a:cs typeface="Consolas"/>
              </a:rPr>
              <a:t>0x00000064</a:t>
            </a:r>
          </a:p>
        </p:txBody>
      </p:sp>
      <p:sp>
        <p:nvSpPr>
          <p:cNvPr id="68" name="Flowchart: Process 67"/>
          <p:cNvSpPr/>
          <p:nvPr/>
        </p:nvSpPr>
        <p:spPr>
          <a:xfrm>
            <a:off x="1990847" y="3244683"/>
            <a:ext cx="1810745" cy="581221"/>
          </a:xfrm>
          <a:prstGeom prst="flowChartProcess">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50" b="1" dirty="0">
                <a:latin typeface="Consolas" panose="020B0609020204030204" pitchFamily="49" charset="0"/>
              </a:rPr>
              <a:t>void EXTI3_IRQHandler{</a:t>
            </a:r>
          </a:p>
          <a:p>
            <a:r>
              <a:rPr lang="en-US" sz="1050" b="1" dirty="0">
                <a:latin typeface="Consolas" panose="020B0609020204030204" pitchFamily="49" charset="0"/>
              </a:rPr>
              <a:t>  ...</a:t>
            </a:r>
          </a:p>
          <a:p>
            <a:r>
              <a:rPr lang="en-US" sz="1050" b="1" dirty="0">
                <a:latin typeface="Consolas" panose="020B0609020204030204" pitchFamily="49" charset="0"/>
              </a:rPr>
              <a:t>}</a:t>
            </a:r>
          </a:p>
        </p:txBody>
      </p:sp>
      <p:sp>
        <p:nvSpPr>
          <p:cNvPr id="69" name="Rectangle 68"/>
          <p:cNvSpPr/>
          <p:nvPr/>
        </p:nvSpPr>
        <p:spPr>
          <a:xfrm>
            <a:off x="36765" y="3225041"/>
            <a:ext cx="922047" cy="253916"/>
          </a:xfrm>
          <a:prstGeom prst="rect">
            <a:avLst/>
          </a:prstGeom>
        </p:spPr>
        <p:txBody>
          <a:bodyPr wrap="none">
            <a:spAutoFit/>
          </a:bodyPr>
          <a:lstStyle/>
          <a:p>
            <a:r>
              <a:rPr lang="en-US" sz="1050" dirty="0">
                <a:solidFill>
                  <a:srgbClr val="C00000"/>
                </a:solidFill>
                <a:latin typeface="Consolas" panose="020B0609020204030204" pitchFamily="49" charset="0"/>
              </a:rPr>
              <a:t>0x0800030C</a:t>
            </a:r>
          </a:p>
        </p:txBody>
      </p:sp>
      <p:grpSp>
        <p:nvGrpSpPr>
          <p:cNvPr id="117" name="Group 116"/>
          <p:cNvGrpSpPr/>
          <p:nvPr/>
        </p:nvGrpSpPr>
        <p:grpSpPr>
          <a:xfrm>
            <a:off x="894467" y="3469846"/>
            <a:ext cx="931831" cy="759254"/>
            <a:chOff x="1269503" y="4309566"/>
            <a:chExt cx="1242441" cy="1012339"/>
          </a:xfrm>
        </p:grpSpPr>
        <p:grpSp>
          <p:nvGrpSpPr>
            <p:cNvPr id="97" name="Group 96"/>
            <p:cNvGrpSpPr/>
            <p:nvPr/>
          </p:nvGrpSpPr>
          <p:grpSpPr>
            <a:xfrm>
              <a:off x="1269503" y="4679145"/>
              <a:ext cx="1242441" cy="269179"/>
              <a:chOff x="3037312" y="3957477"/>
              <a:chExt cx="307554" cy="144888"/>
            </a:xfrm>
            <a:noFill/>
          </p:grpSpPr>
          <p:sp>
            <p:nvSpPr>
              <p:cNvPr id="93" name="Freeform 92"/>
              <p:cNvSpPr/>
              <p:nvPr/>
            </p:nvSpPr>
            <p:spPr>
              <a:xfrm>
                <a:off x="3037312" y="395747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6" name="Freeform 95"/>
              <p:cNvSpPr/>
              <p:nvPr/>
            </p:nvSpPr>
            <p:spPr>
              <a:xfrm>
                <a:off x="3040066" y="402534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cxnSp>
          <p:nvCxnSpPr>
            <p:cNvPr id="102" name="Straight Connector 101"/>
            <p:cNvCxnSpPr/>
            <p:nvPr/>
          </p:nvCxnSpPr>
          <p:spPr>
            <a:xfrm flipH="1">
              <a:off x="2510734" y="4800399"/>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a:xfrm flipH="1">
              <a:off x="1269781" y="4448012"/>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flipH="1">
              <a:off x="1271677" y="4940937"/>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a:xfrm flipH="1">
              <a:off x="2509762" y="4309566"/>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118" name="Group 117"/>
          <p:cNvGrpSpPr/>
          <p:nvPr/>
        </p:nvGrpSpPr>
        <p:grpSpPr>
          <a:xfrm>
            <a:off x="895707" y="4057651"/>
            <a:ext cx="933418" cy="759254"/>
            <a:chOff x="1269503" y="4309566"/>
            <a:chExt cx="1242441" cy="1012339"/>
          </a:xfrm>
        </p:grpSpPr>
        <p:grpSp>
          <p:nvGrpSpPr>
            <p:cNvPr id="119" name="Group 118"/>
            <p:cNvGrpSpPr/>
            <p:nvPr/>
          </p:nvGrpSpPr>
          <p:grpSpPr>
            <a:xfrm>
              <a:off x="1269503" y="4679145"/>
              <a:ext cx="1242441" cy="269179"/>
              <a:chOff x="3037312" y="3957477"/>
              <a:chExt cx="307554" cy="144888"/>
            </a:xfrm>
            <a:noFill/>
          </p:grpSpPr>
          <p:sp>
            <p:nvSpPr>
              <p:cNvPr id="124" name="Freeform 123"/>
              <p:cNvSpPr/>
              <p:nvPr/>
            </p:nvSpPr>
            <p:spPr>
              <a:xfrm>
                <a:off x="3037312" y="395747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5" name="Freeform 124"/>
              <p:cNvSpPr/>
              <p:nvPr/>
            </p:nvSpPr>
            <p:spPr>
              <a:xfrm>
                <a:off x="3040066" y="402534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cxnSp>
          <p:nvCxnSpPr>
            <p:cNvPr id="120" name="Straight Connector 119"/>
            <p:cNvCxnSpPr/>
            <p:nvPr/>
          </p:nvCxnSpPr>
          <p:spPr>
            <a:xfrm flipH="1">
              <a:off x="2510734" y="4800399"/>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flipH="1">
              <a:off x="1269781" y="4448012"/>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a:xfrm flipH="1">
              <a:off x="1271677" y="4940937"/>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a:xfrm flipH="1">
              <a:off x="2509762" y="4309566"/>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128" name="Group 127"/>
          <p:cNvGrpSpPr/>
          <p:nvPr/>
        </p:nvGrpSpPr>
        <p:grpSpPr>
          <a:xfrm>
            <a:off x="891948" y="2694934"/>
            <a:ext cx="932566" cy="759254"/>
            <a:chOff x="1269503" y="4309566"/>
            <a:chExt cx="1242441" cy="1012339"/>
          </a:xfrm>
        </p:grpSpPr>
        <p:grpSp>
          <p:nvGrpSpPr>
            <p:cNvPr id="129" name="Group 128"/>
            <p:cNvGrpSpPr/>
            <p:nvPr/>
          </p:nvGrpSpPr>
          <p:grpSpPr>
            <a:xfrm>
              <a:off x="1269503" y="4679145"/>
              <a:ext cx="1242441" cy="269179"/>
              <a:chOff x="3037312" y="3957477"/>
              <a:chExt cx="307554" cy="144888"/>
            </a:xfrm>
            <a:noFill/>
          </p:grpSpPr>
          <p:sp>
            <p:nvSpPr>
              <p:cNvPr id="134" name="Freeform 133"/>
              <p:cNvSpPr/>
              <p:nvPr/>
            </p:nvSpPr>
            <p:spPr>
              <a:xfrm>
                <a:off x="3037312" y="395747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35" name="Freeform 134"/>
              <p:cNvSpPr/>
              <p:nvPr/>
            </p:nvSpPr>
            <p:spPr>
              <a:xfrm>
                <a:off x="3040066" y="402534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cxnSp>
          <p:nvCxnSpPr>
            <p:cNvPr id="130" name="Straight Connector 129"/>
            <p:cNvCxnSpPr/>
            <p:nvPr/>
          </p:nvCxnSpPr>
          <p:spPr>
            <a:xfrm flipH="1">
              <a:off x="2510734" y="4800399"/>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p:nvCxnSpPr>
          <p:spPr>
            <a:xfrm flipH="1">
              <a:off x="1269781" y="4448012"/>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a:xfrm flipH="1">
              <a:off x="1271677" y="4940937"/>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flipH="1">
              <a:off x="2509762" y="4309566"/>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37" name="Rectangle 136"/>
          <p:cNvSpPr/>
          <p:nvPr/>
        </p:nvSpPr>
        <p:spPr>
          <a:xfrm>
            <a:off x="45013" y="1826567"/>
            <a:ext cx="922047" cy="253916"/>
          </a:xfrm>
          <a:prstGeom prst="rect">
            <a:avLst/>
          </a:prstGeom>
        </p:spPr>
        <p:txBody>
          <a:bodyPr wrap="none">
            <a:spAutoFit/>
          </a:bodyPr>
          <a:lstStyle/>
          <a:p>
            <a:r>
              <a:rPr lang="en-GB" sz="1050" dirty="0">
                <a:solidFill>
                  <a:srgbClr val="0000FF"/>
                </a:solidFill>
                <a:latin typeface="Consolas" panose="020B0609020204030204" pitchFamily="49" charset="0"/>
              </a:rPr>
              <a:t>0x20000068</a:t>
            </a:r>
            <a:endParaRPr lang="en-US" sz="1050" dirty="0">
              <a:solidFill>
                <a:srgbClr val="0000FF"/>
              </a:solidFill>
              <a:latin typeface="Consolas" panose="020B0609020204030204" pitchFamily="49" charset="0"/>
            </a:endParaRPr>
          </a:p>
        </p:txBody>
      </p:sp>
      <p:sp>
        <p:nvSpPr>
          <p:cNvPr id="51" name="TextBox 50"/>
          <p:cNvSpPr txBox="1"/>
          <p:nvPr/>
        </p:nvSpPr>
        <p:spPr>
          <a:xfrm>
            <a:off x="-13785" y="4686300"/>
            <a:ext cx="920661" cy="253916"/>
          </a:xfrm>
          <a:prstGeom prst="rect">
            <a:avLst/>
          </a:prstGeom>
          <a:noFill/>
        </p:spPr>
        <p:txBody>
          <a:bodyPr wrap="square" rtlCol="0">
            <a:spAutoFit/>
          </a:bodyPr>
          <a:lstStyle/>
          <a:p>
            <a:pPr algn="ctr"/>
            <a:r>
              <a:rPr lang="en-GB" sz="1050" dirty="0">
                <a:latin typeface="Consolas"/>
                <a:cs typeface="Consolas"/>
              </a:rPr>
              <a:t>0x00000008</a:t>
            </a:r>
          </a:p>
        </p:txBody>
      </p:sp>
      <p:sp>
        <p:nvSpPr>
          <p:cNvPr id="52" name="TextBox 51"/>
          <p:cNvSpPr txBox="1"/>
          <p:nvPr/>
        </p:nvSpPr>
        <p:spPr>
          <a:xfrm>
            <a:off x="-13785" y="4842032"/>
            <a:ext cx="920661" cy="253916"/>
          </a:xfrm>
          <a:prstGeom prst="rect">
            <a:avLst/>
          </a:prstGeom>
          <a:noFill/>
        </p:spPr>
        <p:txBody>
          <a:bodyPr wrap="square" rtlCol="0">
            <a:spAutoFit/>
          </a:bodyPr>
          <a:lstStyle/>
          <a:p>
            <a:pPr algn="ctr"/>
            <a:r>
              <a:rPr lang="en-GB" sz="1050" dirty="0">
                <a:latin typeface="Consolas"/>
                <a:cs typeface="Consolas"/>
              </a:rPr>
              <a:t>0x00000004</a:t>
            </a:r>
          </a:p>
        </p:txBody>
      </p:sp>
      <p:sp>
        <p:nvSpPr>
          <p:cNvPr id="56" name="TextBox 55"/>
          <p:cNvSpPr txBox="1"/>
          <p:nvPr/>
        </p:nvSpPr>
        <p:spPr>
          <a:xfrm>
            <a:off x="-13785" y="5005859"/>
            <a:ext cx="920661" cy="253916"/>
          </a:xfrm>
          <a:prstGeom prst="rect">
            <a:avLst/>
          </a:prstGeom>
          <a:noFill/>
        </p:spPr>
        <p:txBody>
          <a:bodyPr wrap="square" rtlCol="0">
            <a:spAutoFit/>
          </a:bodyPr>
          <a:lstStyle/>
          <a:p>
            <a:pPr algn="ctr"/>
            <a:r>
              <a:rPr lang="en-GB" sz="1050" dirty="0">
                <a:latin typeface="Consolas"/>
                <a:cs typeface="Consolas"/>
              </a:rPr>
              <a:t>0x00000000</a:t>
            </a:r>
          </a:p>
        </p:txBody>
      </p:sp>
      <p:sp>
        <p:nvSpPr>
          <p:cNvPr id="53" name="Rectangle 52"/>
          <p:cNvSpPr/>
          <p:nvPr/>
        </p:nvSpPr>
        <p:spPr>
          <a:xfrm>
            <a:off x="898156" y="5037193"/>
            <a:ext cx="930519" cy="16338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50" dirty="0">
                <a:solidFill>
                  <a:srgbClr val="0000FF"/>
                </a:solidFill>
                <a:latin typeface="Consolas" panose="020B0609020204030204" pitchFamily="49" charset="0"/>
              </a:rPr>
              <a:t>0x20000068</a:t>
            </a:r>
          </a:p>
        </p:txBody>
      </p:sp>
      <p:sp>
        <p:nvSpPr>
          <p:cNvPr id="138" name="Rectangle 137"/>
          <p:cNvSpPr/>
          <p:nvPr/>
        </p:nvSpPr>
        <p:spPr>
          <a:xfrm>
            <a:off x="899691" y="4875335"/>
            <a:ext cx="929109" cy="16338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50" dirty="0">
                <a:solidFill>
                  <a:schemeClr val="tx1"/>
                </a:solidFill>
                <a:latin typeface="Consolas" panose="020B0609020204030204" pitchFamily="49" charset="0"/>
              </a:rPr>
              <a:t>0x2000020D</a:t>
            </a:r>
          </a:p>
        </p:txBody>
      </p:sp>
      <p:sp>
        <p:nvSpPr>
          <p:cNvPr id="139" name="Rectangle 138"/>
          <p:cNvSpPr/>
          <p:nvPr/>
        </p:nvSpPr>
        <p:spPr>
          <a:xfrm>
            <a:off x="899566" y="4709611"/>
            <a:ext cx="929109" cy="16338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dirty="0">
              <a:solidFill>
                <a:srgbClr val="0000FF"/>
              </a:solidFill>
              <a:latin typeface="Consolas" panose="020B0609020204030204" pitchFamily="49" charset="0"/>
            </a:endParaRPr>
          </a:p>
        </p:txBody>
      </p:sp>
      <p:sp>
        <p:nvSpPr>
          <p:cNvPr id="148" name="Rectangle 147"/>
          <p:cNvSpPr/>
          <p:nvPr/>
        </p:nvSpPr>
        <p:spPr>
          <a:xfrm>
            <a:off x="897585" y="4057650"/>
            <a:ext cx="929109" cy="16338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rgbClr val="C00000"/>
                </a:solidFill>
                <a:latin typeface="Consolas" panose="020B0609020204030204" pitchFamily="49" charset="0"/>
              </a:rPr>
              <a:t>0x0800030D</a:t>
            </a:r>
            <a:endParaRPr lang="en-GB" sz="1050" dirty="0">
              <a:solidFill>
                <a:srgbClr val="C00000"/>
              </a:solidFill>
              <a:latin typeface="Consolas" panose="020B0609020204030204" pitchFamily="49" charset="0"/>
            </a:endParaRPr>
          </a:p>
        </p:txBody>
      </p:sp>
      <p:sp>
        <p:nvSpPr>
          <p:cNvPr id="157" name="Rectangle 156"/>
          <p:cNvSpPr/>
          <p:nvPr/>
        </p:nvSpPr>
        <p:spPr>
          <a:xfrm>
            <a:off x="891820" y="3426609"/>
            <a:ext cx="932693" cy="16338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dirty="0">
              <a:solidFill>
                <a:schemeClr val="tx1"/>
              </a:solidFill>
              <a:latin typeface="Consolas" panose="020B0609020204030204" pitchFamily="49" charset="0"/>
            </a:endParaRPr>
          </a:p>
        </p:txBody>
      </p:sp>
      <p:sp>
        <p:nvSpPr>
          <p:cNvPr id="158" name="Rectangle 157"/>
          <p:cNvSpPr/>
          <p:nvPr/>
        </p:nvSpPr>
        <p:spPr>
          <a:xfrm>
            <a:off x="891673" y="3263974"/>
            <a:ext cx="933891" cy="16338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dirty="0">
              <a:solidFill>
                <a:schemeClr val="tx1"/>
              </a:solidFill>
              <a:latin typeface="Consolas" panose="020B0609020204030204" pitchFamily="49" charset="0"/>
            </a:endParaRPr>
          </a:p>
        </p:txBody>
      </p:sp>
      <p:sp>
        <p:nvSpPr>
          <p:cNvPr id="159" name="Right Brace 158"/>
          <p:cNvSpPr/>
          <p:nvPr/>
        </p:nvSpPr>
        <p:spPr>
          <a:xfrm>
            <a:off x="1850825" y="3262782"/>
            <a:ext cx="131326" cy="516765"/>
          </a:xfrm>
          <a:prstGeom prst="rightBrace">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350"/>
          </a:p>
        </p:txBody>
      </p:sp>
      <p:sp>
        <p:nvSpPr>
          <p:cNvPr id="161" name="Rectangle 160"/>
          <p:cNvSpPr/>
          <p:nvPr/>
        </p:nvSpPr>
        <p:spPr>
          <a:xfrm>
            <a:off x="891822" y="2680819"/>
            <a:ext cx="933743" cy="16338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dirty="0">
              <a:solidFill>
                <a:schemeClr val="tx1"/>
              </a:solidFill>
              <a:latin typeface="Consolas" panose="020B0609020204030204" pitchFamily="49" charset="0"/>
            </a:endParaRPr>
          </a:p>
        </p:txBody>
      </p:sp>
      <p:sp>
        <p:nvSpPr>
          <p:cNvPr id="162" name="Rectangle 161"/>
          <p:cNvSpPr/>
          <p:nvPr/>
        </p:nvSpPr>
        <p:spPr>
          <a:xfrm>
            <a:off x="891823" y="2518961"/>
            <a:ext cx="933743" cy="16338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dirty="0">
              <a:solidFill>
                <a:schemeClr val="tx1"/>
              </a:solidFill>
              <a:latin typeface="Consolas" panose="020B0609020204030204" pitchFamily="49" charset="0"/>
            </a:endParaRPr>
          </a:p>
        </p:txBody>
      </p:sp>
      <p:sp>
        <p:nvSpPr>
          <p:cNvPr id="163" name="Rectangle 162"/>
          <p:cNvSpPr/>
          <p:nvPr/>
        </p:nvSpPr>
        <p:spPr>
          <a:xfrm>
            <a:off x="891822" y="2353237"/>
            <a:ext cx="933745" cy="16338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dirty="0">
              <a:solidFill>
                <a:schemeClr val="tx1"/>
              </a:solidFill>
              <a:latin typeface="Consolas" panose="020B0609020204030204" pitchFamily="49" charset="0"/>
            </a:endParaRPr>
          </a:p>
        </p:txBody>
      </p:sp>
      <p:sp>
        <p:nvSpPr>
          <p:cNvPr id="165" name="Rectangle 164"/>
          <p:cNvSpPr/>
          <p:nvPr/>
        </p:nvSpPr>
        <p:spPr>
          <a:xfrm>
            <a:off x="891947" y="2189569"/>
            <a:ext cx="933620" cy="16338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dirty="0">
              <a:solidFill>
                <a:schemeClr val="tx1"/>
              </a:solidFill>
              <a:latin typeface="Consolas" panose="020B0609020204030204" pitchFamily="49" charset="0"/>
            </a:endParaRPr>
          </a:p>
        </p:txBody>
      </p:sp>
      <p:sp>
        <p:nvSpPr>
          <p:cNvPr id="166" name="Rectangle 165"/>
          <p:cNvSpPr/>
          <p:nvPr/>
        </p:nvSpPr>
        <p:spPr>
          <a:xfrm>
            <a:off x="891946" y="2027711"/>
            <a:ext cx="933622" cy="16338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dirty="0">
              <a:solidFill>
                <a:schemeClr val="tx1"/>
              </a:solidFill>
              <a:latin typeface="Consolas" panose="020B0609020204030204" pitchFamily="49" charset="0"/>
            </a:endParaRPr>
          </a:p>
        </p:txBody>
      </p:sp>
      <p:sp>
        <p:nvSpPr>
          <p:cNvPr id="167" name="Rectangle 166"/>
          <p:cNvSpPr/>
          <p:nvPr/>
        </p:nvSpPr>
        <p:spPr>
          <a:xfrm>
            <a:off x="891946" y="1861987"/>
            <a:ext cx="933619" cy="16338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dirty="0">
              <a:solidFill>
                <a:schemeClr val="tx1"/>
              </a:solidFill>
              <a:latin typeface="Consolas" panose="020B0609020204030204" pitchFamily="49" charset="0"/>
            </a:endParaRPr>
          </a:p>
        </p:txBody>
      </p:sp>
      <p:sp>
        <p:nvSpPr>
          <p:cNvPr id="168" name="Right Brace 167"/>
          <p:cNvSpPr/>
          <p:nvPr/>
        </p:nvSpPr>
        <p:spPr>
          <a:xfrm>
            <a:off x="1857796" y="1885950"/>
            <a:ext cx="124355" cy="958258"/>
          </a:xfrm>
          <a:prstGeom prst="rightBrace">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350"/>
          </a:p>
        </p:txBody>
      </p:sp>
      <p:sp>
        <p:nvSpPr>
          <p:cNvPr id="169" name="TextBox 168"/>
          <p:cNvSpPr txBox="1"/>
          <p:nvPr/>
        </p:nvSpPr>
        <p:spPr>
          <a:xfrm>
            <a:off x="1975671" y="2199963"/>
            <a:ext cx="542136" cy="300082"/>
          </a:xfrm>
          <a:prstGeom prst="rect">
            <a:avLst/>
          </a:prstGeom>
          <a:noFill/>
        </p:spPr>
        <p:txBody>
          <a:bodyPr wrap="none" rtlCol="0">
            <a:spAutoFit/>
          </a:bodyPr>
          <a:lstStyle/>
          <a:p>
            <a:r>
              <a:rPr lang="en-US" sz="1350" dirty="0">
                <a:solidFill>
                  <a:srgbClr val="C00000"/>
                </a:solidFill>
              </a:rPr>
              <a:t>stack</a:t>
            </a:r>
          </a:p>
        </p:txBody>
      </p:sp>
      <p:sp>
        <p:nvSpPr>
          <p:cNvPr id="195" name="TextBox 194"/>
          <p:cNvSpPr txBox="1"/>
          <p:nvPr/>
        </p:nvSpPr>
        <p:spPr>
          <a:xfrm>
            <a:off x="162553" y="5208285"/>
            <a:ext cx="643126" cy="415498"/>
          </a:xfrm>
          <a:prstGeom prst="rect">
            <a:avLst/>
          </a:prstGeom>
          <a:noFill/>
        </p:spPr>
        <p:txBody>
          <a:bodyPr wrap="none" rtlCol="0">
            <a:spAutoFit/>
          </a:bodyPr>
          <a:lstStyle/>
          <a:p>
            <a:pPr algn="ctr"/>
            <a:r>
              <a:rPr lang="en-US" sz="1050" i="1" dirty="0">
                <a:solidFill>
                  <a:srgbClr val="0070C0"/>
                </a:solidFill>
              </a:rPr>
              <a:t>Memory </a:t>
            </a:r>
          </a:p>
          <a:p>
            <a:pPr algn="ctr"/>
            <a:r>
              <a:rPr lang="en-US" sz="1050" i="1" dirty="0">
                <a:solidFill>
                  <a:srgbClr val="0070C0"/>
                </a:solidFill>
              </a:rPr>
              <a:t>address</a:t>
            </a:r>
          </a:p>
        </p:txBody>
      </p:sp>
      <p:sp>
        <p:nvSpPr>
          <p:cNvPr id="196" name="TextBox 195"/>
          <p:cNvSpPr txBox="1"/>
          <p:nvPr/>
        </p:nvSpPr>
        <p:spPr>
          <a:xfrm>
            <a:off x="891821" y="5208285"/>
            <a:ext cx="933743" cy="415498"/>
          </a:xfrm>
          <a:prstGeom prst="rect">
            <a:avLst/>
          </a:prstGeom>
          <a:noFill/>
        </p:spPr>
        <p:txBody>
          <a:bodyPr wrap="square" rtlCol="0">
            <a:spAutoFit/>
          </a:bodyPr>
          <a:lstStyle/>
          <a:p>
            <a:pPr algn="ctr"/>
            <a:r>
              <a:rPr lang="en-US" sz="1050" i="1" dirty="0">
                <a:solidFill>
                  <a:srgbClr val="0070C0"/>
                </a:solidFill>
              </a:rPr>
              <a:t>Memory </a:t>
            </a:r>
          </a:p>
          <a:p>
            <a:pPr algn="ctr"/>
            <a:r>
              <a:rPr lang="en-US" sz="1050" i="1" dirty="0">
                <a:solidFill>
                  <a:srgbClr val="0070C0"/>
                </a:solidFill>
              </a:rPr>
              <a:t>content</a:t>
            </a:r>
          </a:p>
        </p:txBody>
      </p:sp>
      <p:cxnSp>
        <p:nvCxnSpPr>
          <p:cNvPr id="200" name="Straight Arrow Connector 199"/>
          <p:cNvCxnSpPr>
            <a:stCxn id="53" idx="3"/>
          </p:cNvCxnSpPr>
          <p:nvPr/>
        </p:nvCxnSpPr>
        <p:spPr>
          <a:xfrm flipV="1">
            <a:off x="1828675" y="5118592"/>
            <a:ext cx="285875" cy="296"/>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01" name="TextBox 200"/>
          <p:cNvSpPr txBox="1"/>
          <p:nvPr/>
        </p:nvSpPr>
        <p:spPr>
          <a:xfrm>
            <a:off x="2086916" y="5002691"/>
            <a:ext cx="790601" cy="253916"/>
          </a:xfrm>
          <a:prstGeom prst="rect">
            <a:avLst/>
          </a:prstGeom>
          <a:noFill/>
        </p:spPr>
        <p:txBody>
          <a:bodyPr wrap="none" rtlCol="0">
            <a:spAutoFit/>
          </a:bodyPr>
          <a:lstStyle/>
          <a:p>
            <a:r>
              <a:rPr lang="en-US" sz="1050" dirty="0"/>
              <a:t>Initialize SP</a:t>
            </a:r>
          </a:p>
        </p:txBody>
      </p:sp>
      <p:cxnSp>
        <p:nvCxnSpPr>
          <p:cNvPr id="204" name="Straight Arrow Connector 203"/>
          <p:cNvCxnSpPr/>
          <p:nvPr/>
        </p:nvCxnSpPr>
        <p:spPr>
          <a:xfrm flipV="1">
            <a:off x="1828801" y="4973650"/>
            <a:ext cx="285875" cy="296"/>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05" name="TextBox 204"/>
          <p:cNvSpPr txBox="1"/>
          <p:nvPr/>
        </p:nvSpPr>
        <p:spPr>
          <a:xfrm>
            <a:off x="2087041" y="4857750"/>
            <a:ext cx="824265" cy="253916"/>
          </a:xfrm>
          <a:prstGeom prst="rect">
            <a:avLst/>
          </a:prstGeom>
          <a:noFill/>
        </p:spPr>
        <p:txBody>
          <a:bodyPr wrap="none" rtlCol="0">
            <a:spAutoFit/>
          </a:bodyPr>
          <a:lstStyle/>
          <a:p>
            <a:r>
              <a:rPr lang="en-US" sz="1050" dirty="0"/>
              <a:t>Initialize PC</a:t>
            </a:r>
          </a:p>
        </p:txBody>
      </p:sp>
      <p:pic>
        <p:nvPicPr>
          <p:cNvPr id="5" name="Picture 4"/>
          <p:cNvPicPr>
            <a:picLocks noChangeAspect="1"/>
          </p:cNvPicPr>
          <p:nvPr/>
        </p:nvPicPr>
        <p:blipFill>
          <a:blip r:embed="rId3"/>
          <a:stretch>
            <a:fillRect/>
          </a:stretch>
        </p:blipFill>
        <p:spPr>
          <a:xfrm>
            <a:off x="5049611" y="1085850"/>
            <a:ext cx="4014126" cy="4828667"/>
          </a:xfrm>
          <a:prstGeom prst="rect">
            <a:avLst/>
          </a:prstGeom>
        </p:spPr>
      </p:pic>
    </p:spTree>
    <p:extLst>
      <p:ext uri="{BB962C8B-B14F-4D97-AF65-F5344CB8AC3E}">
        <p14:creationId xmlns:p14="http://schemas.microsoft.com/office/powerpoint/2010/main" val="1815159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00"/>
                                        </p:tgtEl>
                                        <p:attrNameLst>
                                          <p:attrName>style.visibility</p:attrName>
                                        </p:attrNameLst>
                                      </p:cBhvr>
                                      <p:to>
                                        <p:strVal val="visible"/>
                                      </p:to>
                                    </p:set>
                                    <p:animEffect transition="in" filter="wipe(down)">
                                      <p:cBhvr>
                                        <p:cTn id="7" dur="500"/>
                                        <p:tgtEl>
                                          <p:spTgt spid="2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 name="Flowchart: Process 196"/>
          <p:cNvSpPr/>
          <p:nvPr/>
        </p:nvSpPr>
        <p:spPr>
          <a:xfrm>
            <a:off x="5459929" y="3730894"/>
            <a:ext cx="3626921" cy="1755506"/>
          </a:xfrm>
          <a:prstGeom prst="flowChartProcess">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70" name="Flowchart: Process 169"/>
          <p:cNvSpPr/>
          <p:nvPr/>
        </p:nvSpPr>
        <p:spPr>
          <a:xfrm>
            <a:off x="2821961" y="1845243"/>
            <a:ext cx="3506304" cy="1394100"/>
          </a:xfrm>
          <a:prstGeom prst="flowChartProcess">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graphicFrame>
        <p:nvGraphicFramePr>
          <p:cNvPr id="32" name="Table 31"/>
          <p:cNvGraphicFramePr>
            <a:graphicFrameLocks noGrp="1"/>
          </p:cNvGraphicFramePr>
          <p:nvPr>
            <p:extLst/>
          </p:nvPr>
        </p:nvGraphicFramePr>
        <p:xfrm>
          <a:off x="6897040" y="3966402"/>
          <a:ext cx="2142860" cy="281940"/>
        </p:xfrm>
        <a:graphic>
          <a:graphicData uri="http://schemas.openxmlformats.org/drawingml/2006/table">
            <a:tbl>
              <a:tblPr firstRow="1" bandRow="1">
                <a:tableStyleId>{5C22544A-7EE6-4342-B048-85BDC9FD1C3A}</a:tableStyleId>
              </a:tblPr>
              <a:tblGrid>
                <a:gridCol w="428572">
                  <a:extLst>
                    <a:ext uri="{9D8B030D-6E8A-4147-A177-3AD203B41FA5}">
                      <a16:colId xmlns:a16="http://schemas.microsoft.com/office/drawing/2014/main" val="3020669703"/>
                    </a:ext>
                  </a:extLst>
                </a:gridCol>
                <a:gridCol w="428572">
                  <a:extLst>
                    <a:ext uri="{9D8B030D-6E8A-4147-A177-3AD203B41FA5}">
                      <a16:colId xmlns:a16="http://schemas.microsoft.com/office/drawing/2014/main" val="2164070882"/>
                    </a:ext>
                  </a:extLst>
                </a:gridCol>
                <a:gridCol w="428572">
                  <a:extLst>
                    <a:ext uri="{9D8B030D-6E8A-4147-A177-3AD203B41FA5}">
                      <a16:colId xmlns:a16="http://schemas.microsoft.com/office/drawing/2014/main" val="4187860782"/>
                    </a:ext>
                  </a:extLst>
                </a:gridCol>
                <a:gridCol w="428572">
                  <a:extLst>
                    <a:ext uri="{9D8B030D-6E8A-4147-A177-3AD203B41FA5}">
                      <a16:colId xmlns:a16="http://schemas.microsoft.com/office/drawing/2014/main" val="112163140"/>
                    </a:ext>
                  </a:extLst>
                </a:gridCol>
                <a:gridCol w="428572">
                  <a:extLst>
                    <a:ext uri="{9D8B030D-6E8A-4147-A177-3AD203B41FA5}">
                      <a16:colId xmlns:a16="http://schemas.microsoft.com/office/drawing/2014/main" val="2508573071"/>
                    </a:ext>
                  </a:extLst>
                </a:gridCol>
              </a:tblGrid>
              <a:tr h="274320">
                <a:tc>
                  <a:txBody>
                    <a:bodyPr/>
                    <a:lstStyle/>
                    <a:p>
                      <a:pPr algn="ctr"/>
                      <a:r>
                        <a:rPr lang="en-US" sz="1400" dirty="0">
                          <a:solidFill>
                            <a:schemeClr val="accent6">
                              <a:lumMod val="75000"/>
                            </a:schemeClr>
                          </a:solidFill>
                          <a:latin typeface="Consolas" panose="020B0609020204030204" pitchFamily="49" charset="0"/>
                        </a:rPr>
                        <a:t>12</a:t>
                      </a:r>
                    </a:p>
                  </a:txBody>
                  <a:tcPr marL="68580" marR="68580" marT="34290" marB="34290">
                    <a:noFill/>
                  </a:tcPr>
                </a:tc>
                <a:tc>
                  <a:txBody>
                    <a:bodyPr/>
                    <a:lstStyle/>
                    <a:p>
                      <a:pPr algn="ctr"/>
                      <a:r>
                        <a:rPr lang="en-US" sz="1400" dirty="0">
                          <a:solidFill>
                            <a:schemeClr val="accent6">
                              <a:lumMod val="75000"/>
                            </a:schemeClr>
                          </a:solidFill>
                          <a:latin typeface="Consolas" panose="020B0609020204030204" pitchFamily="49" charset="0"/>
                        </a:rPr>
                        <a:t>11</a:t>
                      </a:r>
                    </a:p>
                  </a:txBody>
                  <a:tcPr marL="68580" marR="68580" marT="34290" marB="34290">
                    <a:noFill/>
                  </a:tcPr>
                </a:tc>
                <a:tc>
                  <a:txBody>
                    <a:bodyPr/>
                    <a:lstStyle/>
                    <a:p>
                      <a:pPr algn="ctr"/>
                      <a:r>
                        <a:rPr lang="en-US" sz="1400" dirty="0">
                          <a:solidFill>
                            <a:schemeClr val="accent6">
                              <a:lumMod val="75000"/>
                            </a:schemeClr>
                          </a:solidFill>
                          <a:latin typeface="Consolas" panose="020B0609020204030204" pitchFamily="49" charset="0"/>
                        </a:rPr>
                        <a:t>10</a:t>
                      </a:r>
                    </a:p>
                  </a:txBody>
                  <a:tcPr marL="68580" marR="68580" marT="34290" marB="34290">
                    <a:noFill/>
                  </a:tcPr>
                </a:tc>
                <a:tc>
                  <a:txBody>
                    <a:bodyPr/>
                    <a:lstStyle/>
                    <a:p>
                      <a:pPr algn="ctr"/>
                      <a:r>
                        <a:rPr lang="en-US" sz="1400" dirty="0">
                          <a:solidFill>
                            <a:srgbClr val="FF0000"/>
                          </a:solidFill>
                          <a:latin typeface="Consolas" panose="020B0609020204030204" pitchFamily="49" charset="0"/>
                        </a:rPr>
                        <a:t>9</a:t>
                      </a:r>
                    </a:p>
                  </a:txBody>
                  <a:tcPr marL="68580" marR="68580" marT="34290" marB="34290">
                    <a:noFill/>
                  </a:tcPr>
                </a:tc>
                <a:tc>
                  <a:txBody>
                    <a:bodyPr/>
                    <a:lstStyle/>
                    <a:p>
                      <a:pPr algn="ctr"/>
                      <a:r>
                        <a:rPr lang="en-US" sz="1400" dirty="0">
                          <a:solidFill>
                            <a:schemeClr val="accent6">
                              <a:lumMod val="75000"/>
                            </a:schemeClr>
                          </a:solidFill>
                          <a:latin typeface="Consolas" panose="020B0609020204030204" pitchFamily="49" charset="0"/>
                        </a:rPr>
                        <a:t>8</a:t>
                      </a:r>
                    </a:p>
                  </a:txBody>
                  <a:tcPr marL="68580" marR="68580" marT="34290" marB="34290">
                    <a:noFill/>
                  </a:tcPr>
                </a:tc>
                <a:extLst>
                  <a:ext uri="{0D108BD9-81ED-4DB2-BD59-A6C34878D82A}">
                    <a16:rowId xmlns:a16="http://schemas.microsoft.com/office/drawing/2014/main" val="1598404186"/>
                  </a:ext>
                </a:extLst>
              </a:tr>
            </a:tbl>
          </a:graphicData>
        </a:graphic>
      </p:graphicFrame>
      <p:sp>
        <p:nvSpPr>
          <p:cNvPr id="2" name="Title 1"/>
          <p:cNvSpPr>
            <a:spLocks noGrp="1"/>
          </p:cNvSpPr>
          <p:nvPr>
            <p:ph type="title"/>
          </p:nvPr>
        </p:nvSpPr>
        <p:spPr/>
        <p:txBody>
          <a:bodyPr/>
          <a:lstStyle/>
          <a:p>
            <a:r>
              <a:rPr lang="en-US" dirty="0"/>
              <a:t>Single Interrupt</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59</a:t>
            </a:fld>
            <a:endParaRPr kumimoji="0" lang="en-US" dirty="0"/>
          </a:p>
        </p:txBody>
      </p:sp>
      <p:cxnSp>
        <p:nvCxnSpPr>
          <p:cNvPr id="8" name="Straight Arrow Connector 7"/>
          <p:cNvCxnSpPr/>
          <p:nvPr/>
        </p:nvCxnSpPr>
        <p:spPr>
          <a:xfrm>
            <a:off x="2857500" y="3023429"/>
            <a:ext cx="3312068"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V="1">
            <a:off x="2927475" y="1994729"/>
            <a:ext cx="0" cy="120015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2984625" y="2451929"/>
            <a:ext cx="1092327" cy="2857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Program</a:t>
            </a:r>
          </a:p>
        </p:txBody>
      </p:sp>
      <p:sp>
        <p:nvSpPr>
          <p:cNvPr id="21" name="TextBox 20"/>
          <p:cNvSpPr txBox="1"/>
          <p:nvPr/>
        </p:nvSpPr>
        <p:spPr>
          <a:xfrm>
            <a:off x="5829300" y="2746430"/>
            <a:ext cx="457200" cy="507831"/>
          </a:xfrm>
          <a:prstGeom prst="rect">
            <a:avLst/>
          </a:prstGeom>
          <a:noFill/>
        </p:spPr>
        <p:txBody>
          <a:bodyPr wrap="square" rtlCol="0">
            <a:spAutoFit/>
          </a:bodyPr>
          <a:lstStyle/>
          <a:p>
            <a:r>
              <a:rPr lang="en-US" sz="1350" dirty="0"/>
              <a:t>time</a:t>
            </a:r>
          </a:p>
        </p:txBody>
      </p:sp>
      <p:sp>
        <p:nvSpPr>
          <p:cNvPr id="25" name="Rectangle 24"/>
          <p:cNvSpPr/>
          <p:nvPr/>
        </p:nvSpPr>
        <p:spPr>
          <a:xfrm>
            <a:off x="5429343" y="4238453"/>
            <a:ext cx="1494510" cy="276999"/>
          </a:xfrm>
          <a:prstGeom prst="rect">
            <a:avLst/>
          </a:prstGeom>
          <a:ln>
            <a:noFill/>
          </a:ln>
        </p:spPr>
        <p:txBody>
          <a:bodyPr wrap="square">
            <a:spAutoFit/>
          </a:bodyPr>
          <a:lstStyle/>
          <a:p>
            <a:pPr algn="r"/>
            <a:r>
              <a:rPr lang="en-US" sz="1200" dirty="0">
                <a:solidFill>
                  <a:srgbClr val="000000"/>
                </a:solidFill>
                <a:latin typeface="Verdana" panose="020B0604030504040204" pitchFamily="34" charset="0"/>
              </a:rPr>
              <a:t>Enable Register</a:t>
            </a:r>
            <a:endParaRPr lang="en-US" sz="1200" dirty="0"/>
          </a:p>
        </p:txBody>
      </p:sp>
      <p:graphicFrame>
        <p:nvGraphicFramePr>
          <p:cNvPr id="31" name="Table 30"/>
          <p:cNvGraphicFramePr>
            <a:graphicFrameLocks noGrp="1"/>
          </p:cNvGraphicFramePr>
          <p:nvPr>
            <p:extLst/>
          </p:nvPr>
        </p:nvGraphicFramePr>
        <p:xfrm>
          <a:off x="6894318" y="4220582"/>
          <a:ext cx="2142860" cy="281940"/>
        </p:xfrm>
        <a:graphic>
          <a:graphicData uri="http://schemas.openxmlformats.org/drawingml/2006/table">
            <a:tbl>
              <a:tblPr firstRow="1" bandRow="1">
                <a:tableStyleId>{5C22544A-7EE6-4342-B048-85BDC9FD1C3A}</a:tableStyleId>
              </a:tblPr>
              <a:tblGrid>
                <a:gridCol w="428572">
                  <a:extLst>
                    <a:ext uri="{9D8B030D-6E8A-4147-A177-3AD203B41FA5}">
                      <a16:colId xmlns:a16="http://schemas.microsoft.com/office/drawing/2014/main" val="3020669703"/>
                    </a:ext>
                  </a:extLst>
                </a:gridCol>
                <a:gridCol w="428572">
                  <a:extLst>
                    <a:ext uri="{9D8B030D-6E8A-4147-A177-3AD203B41FA5}">
                      <a16:colId xmlns:a16="http://schemas.microsoft.com/office/drawing/2014/main" val="2164070882"/>
                    </a:ext>
                  </a:extLst>
                </a:gridCol>
                <a:gridCol w="428572">
                  <a:extLst>
                    <a:ext uri="{9D8B030D-6E8A-4147-A177-3AD203B41FA5}">
                      <a16:colId xmlns:a16="http://schemas.microsoft.com/office/drawing/2014/main" val="4187860782"/>
                    </a:ext>
                  </a:extLst>
                </a:gridCol>
                <a:gridCol w="428572">
                  <a:extLst>
                    <a:ext uri="{9D8B030D-6E8A-4147-A177-3AD203B41FA5}">
                      <a16:colId xmlns:a16="http://schemas.microsoft.com/office/drawing/2014/main" val="112163140"/>
                    </a:ext>
                  </a:extLst>
                </a:gridCol>
                <a:gridCol w="428572">
                  <a:extLst>
                    <a:ext uri="{9D8B030D-6E8A-4147-A177-3AD203B41FA5}">
                      <a16:colId xmlns:a16="http://schemas.microsoft.com/office/drawing/2014/main" val="2508573071"/>
                    </a:ext>
                  </a:extLst>
                </a:gridCol>
              </a:tblGrid>
              <a:tr h="281940">
                <a:tc>
                  <a:txBody>
                    <a:bodyPr/>
                    <a:lstStyle/>
                    <a:p>
                      <a:pPr algn="ctr"/>
                      <a:r>
                        <a:rPr lang="en-US" sz="1400" dirty="0">
                          <a:latin typeface="Consolas" panose="020B0609020204030204" pitchFamily="49" charset="0"/>
                        </a:rPr>
                        <a:t>0</a:t>
                      </a:r>
                    </a:p>
                  </a:txBody>
                  <a:tcPr marL="68580" marR="68580" marT="34290" marB="34290"/>
                </a:tc>
                <a:tc>
                  <a:txBody>
                    <a:bodyPr/>
                    <a:lstStyle/>
                    <a:p>
                      <a:pPr algn="ctr"/>
                      <a:r>
                        <a:rPr lang="en-US" sz="1400" dirty="0">
                          <a:latin typeface="Consolas" panose="020B0609020204030204" pitchFamily="49" charset="0"/>
                        </a:rPr>
                        <a:t>0</a:t>
                      </a:r>
                    </a:p>
                  </a:txBody>
                  <a:tcPr marL="68580" marR="68580" marT="34290" marB="34290"/>
                </a:tc>
                <a:tc>
                  <a:txBody>
                    <a:bodyPr/>
                    <a:lstStyle/>
                    <a:p>
                      <a:pPr algn="ctr"/>
                      <a:r>
                        <a:rPr lang="en-US" sz="1400" dirty="0">
                          <a:latin typeface="Consolas" panose="020B0609020204030204" pitchFamily="49" charset="0"/>
                        </a:rPr>
                        <a:t>0</a:t>
                      </a:r>
                    </a:p>
                  </a:txBody>
                  <a:tcPr marL="68580" marR="68580" marT="34290" marB="34290"/>
                </a:tc>
                <a:tc>
                  <a:txBody>
                    <a:bodyPr/>
                    <a:lstStyle/>
                    <a:p>
                      <a:pPr algn="ctr"/>
                      <a:r>
                        <a:rPr lang="en-US" sz="1400" dirty="0">
                          <a:solidFill>
                            <a:srgbClr val="FF0000"/>
                          </a:solidFill>
                          <a:latin typeface="Consolas" panose="020B0609020204030204" pitchFamily="49" charset="0"/>
                        </a:rPr>
                        <a:t>1</a:t>
                      </a:r>
                    </a:p>
                  </a:txBody>
                  <a:tcPr marL="68580" marR="68580" marT="34290" marB="34290"/>
                </a:tc>
                <a:tc>
                  <a:txBody>
                    <a:bodyPr/>
                    <a:lstStyle/>
                    <a:p>
                      <a:pPr algn="ctr"/>
                      <a:r>
                        <a:rPr lang="en-US" sz="1400" dirty="0">
                          <a:latin typeface="Consolas" panose="020B0609020204030204" pitchFamily="49" charset="0"/>
                        </a:rPr>
                        <a:t>0</a:t>
                      </a:r>
                    </a:p>
                  </a:txBody>
                  <a:tcPr marL="68580" marR="68580" marT="34290" marB="34290"/>
                </a:tc>
                <a:extLst>
                  <a:ext uri="{0D108BD9-81ED-4DB2-BD59-A6C34878D82A}">
                    <a16:rowId xmlns:a16="http://schemas.microsoft.com/office/drawing/2014/main" val="1598404186"/>
                  </a:ext>
                </a:extLst>
              </a:tr>
            </a:tbl>
          </a:graphicData>
        </a:graphic>
      </p:graphicFrame>
      <p:sp>
        <p:nvSpPr>
          <p:cNvPr id="34" name="Rectangle 33"/>
          <p:cNvSpPr/>
          <p:nvPr/>
        </p:nvSpPr>
        <p:spPr>
          <a:xfrm>
            <a:off x="5429343" y="4523638"/>
            <a:ext cx="1494510" cy="276999"/>
          </a:xfrm>
          <a:prstGeom prst="rect">
            <a:avLst/>
          </a:prstGeom>
        </p:spPr>
        <p:txBody>
          <a:bodyPr wrap="square">
            <a:spAutoFit/>
          </a:bodyPr>
          <a:lstStyle/>
          <a:p>
            <a:pPr algn="r"/>
            <a:r>
              <a:rPr lang="en-US" sz="1200" dirty="0">
                <a:solidFill>
                  <a:srgbClr val="000000"/>
                </a:solidFill>
                <a:latin typeface="Verdana" panose="020B0604030504040204" pitchFamily="34" charset="0"/>
              </a:rPr>
              <a:t>Active Register</a:t>
            </a:r>
            <a:endParaRPr lang="en-US" sz="1200" dirty="0"/>
          </a:p>
        </p:txBody>
      </p:sp>
      <p:graphicFrame>
        <p:nvGraphicFramePr>
          <p:cNvPr id="35" name="Table 34"/>
          <p:cNvGraphicFramePr>
            <a:graphicFrameLocks noGrp="1"/>
          </p:cNvGraphicFramePr>
          <p:nvPr>
            <p:extLst/>
          </p:nvPr>
        </p:nvGraphicFramePr>
        <p:xfrm>
          <a:off x="6894318" y="4524423"/>
          <a:ext cx="2142860" cy="281940"/>
        </p:xfrm>
        <a:graphic>
          <a:graphicData uri="http://schemas.openxmlformats.org/drawingml/2006/table">
            <a:tbl>
              <a:tblPr firstRow="1" bandRow="1">
                <a:tableStyleId>{5C22544A-7EE6-4342-B048-85BDC9FD1C3A}</a:tableStyleId>
              </a:tblPr>
              <a:tblGrid>
                <a:gridCol w="428572">
                  <a:extLst>
                    <a:ext uri="{9D8B030D-6E8A-4147-A177-3AD203B41FA5}">
                      <a16:colId xmlns:a16="http://schemas.microsoft.com/office/drawing/2014/main" val="3020669703"/>
                    </a:ext>
                  </a:extLst>
                </a:gridCol>
                <a:gridCol w="428572">
                  <a:extLst>
                    <a:ext uri="{9D8B030D-6E8A-4147-A177-3AD203B41FA5}">
                      <a16:colId xmlns:a16="http://schemas.microsoft.com/office/drawing/2014/main" val="2164070882"/>
                    </a:ext>
                  </a:extLst>
                </a:gridCol>
                <a:gridCol w="428572">
                  <a:extLst>
                    <a:ext uri="{9D8B030D-6E8A-4147-A177-3AD203B41FA5}">
                      <a16:colId xmlns:a16="http://schemas.microsoft.com/office/drawing/2014/main" val="4187860782"/>
                    </a:ext>
                  </a:extLst>
                </a:gridCol>
                <a:gridCol w="428572">
                  <a:extLst>
                    <a:ext uri="{9D8B030D-6E8A-4147-A177-3AD203B41FA5}">
                      <a16:colId xmlns:a16="http://schemas.microsoft.com/office/drawing/2014/main" val="112163140"/>
                    </a:ext>
                  </a:extLst>
                </a:gridCol>
                <a:gridCol w="428572">
                  <a:extLst>
                    <a:ext uri="{9D8B030D-6E8A-4147-A177-3AD203B41FA5}">
                      <a16:colId xmlns:a16="http://schemas.microsoft.com/office/drawing/2014/main" val="2508573071"/>
                    </a:ext>
                  </a:extLst>
                </a:gridCol>
              </a:tblGrid>
              <a:tr h="281940">
                <a:tc>
                  <a:txBody>
                    <a:bodyPr/>
                    <a:lstStyle/>
                    <a:p>
                      <a:pPr algn="ctr"/>
                      <a:r>
                        <a:rPr lang="en-US" sz="1400" dirty="0">
                          <a:latin typeface="Consolas" panose="020B0609020204030204" pitchFamily="49" charset="0"/>
                        </a:rPr>
                        <a:t>0</a:t>
                      </a:r>
                    </a:p>
                  </a:txBody>
                  <a:tcPr marL="68580" marR="68580" marT="34290" marB="34290"/>
                </a:tc>
                <a:tc>
                  <a:txBody>
                    <a:bodyPr/>
                    <a:lstStyle/>
                    <a:p>
                      <a:pPr algn="ctr"/>
                      <a:r>
                        <a:rPr lang="en-US" sz="1400" dirty="0">
                          <a:latin typeface="Consolas" panose="020B0609020204030204" pitchFamily="49" charset="0"/>
                        </a:rPr>
                        <a:t>0</a:t>
                      </a:r>
                    </a:p>
                  </a:txBody>
                  <a:tcPr marL="68580" marR="68580" marT="34290" marB="34290"/>
                </a:tc>
                <a:tc>
                  <a:txBody>
                    <a:bodyPr/>
                    <a:lstStyle/>
                    <a:p>
                      <a:pPr algn="ctr"/>
                      <a:r>
                        <a:rPr lang="en-US" sz="1400" dirty="0">
                          <a:latin typeface="Consolas" panose="020B0609020204030204" pitchFamily="49" charset="0"/>
                        </a:rPr>
                        <a:t>0</a:t>
                      </a:r>
                    </a:p>
                  </a:txBody>
                  <a:tcPr marL="68580" marR="68580" marT="34290" marB="34290"/>
                </a:tc>
                <a:tc>
                  <a:txBody>
                    <a:bodyPr/>
                    <a:lstStyle/>
                    <a:p>
                      <a:pPr algn="ctr"/>
                      <a:r>
                        <a:rPr lang="en-US" sz="1400" dirty="0">
                          <a:solidFill>
                            <a:srgbClr val="FF0000"/>
                          </a:solidFill>
                          <a:latin typeface="Consolas" panose="020B0609020204030204" pitchFamily="49" charset="0"/>
                        </a:rPr>
                        <a:t>0</a:t>
                      </a:r>
                    </a:p>
                  </a:txBody>
                  <a:tcPr marL="68580" marR="68580" marT="34290" marB="34290"/>
                </a:tc>
                <a:tc>
                  <a:txBody>
                    <a:bodyPr/>
                    <a:lstStyle/>
                    <a:p>
                      <a:pPr algn="ctr"/>
                      <a:r>
                        <a:rPr lang="en-US" sz="1400" dirty="0">
                          <a:latin typeface="Consolas" panose="020B0609020204030204" pitchFamily="49" charset="0"/>
                        </a:rPr>
                        <a:t>0</a:t>
                      </a:r>
                    </a:p>
                  </a:txBody>
                  <a:tcPr marL="68580" marR="68580" marT="34290" marB="34290"/>
                </a:tc>
                <a:extLst>
                  <a:ext uri="{0D108BD9-81ED-4DB2-BD59-A6C34878D82A}">
                    <a16:rowId xmlns:a16="http://schemas.microsoft.com/office/drawing/2014/main" val="1598404186"/>
                  </a:ext>
                </a:extLst>
              </a:tr>
            </a:tbl>
          </a:graphicData>
        </a:graphic>
      </p:graphicFrame>
      <p:sp>
        <p:nvSpPr>
          <p:cNvPr id="36" name="Rectangle 35"/>
          <p:cNvSpPr/>
          <p:nvPr/>
        </p:nvSpPr>
        <p:spPr>
          <a:xfrm>
            <a:off x="5429250" y="4835866"/>
            <a:ext cx="1503167" cy="276999"/>
          </a:xfrm>
          <a:prstGeom prst="rect">
            <a:avLst/>
          </a:prstGeom>
        </p:spPr>
        <p:txBody>
          <a:bodyPr wrap="square">
            <a:spAutoFit/>
          </a:bodyPr>
          <a:lstStyle/>
          <a:p>
            <a:pPr algn="r"/>
            <a:r>
              <a:rPr lang="en-US" sz="1200" dirty="0">
                <a:solidFill>
                  <a:srgbClr val="000000"/>
                </a:solidFill>
                <a:latin typeface="Verdana" panose="020B0604030504040204" pitchFamily="34" charset="0"/>
              </a:rPr>
              <a:t>Pending Register</a:t>
            </a:r>
            <a:endParaRPr lang="en-US" sz="1200" dirty="0"/>
          </a:p>
        </p:txBody>
      </p:sp>
      <p:graphicFrame>
        <p:nvGraphicFramePr>
          <p:cNvPr id="37" name="Table 36"/>
          <p:cNvGraphicFramePr>
            <a:graphicFrameLocks noGrp="1"/>
          </p:cNvGraphicFramePr>
          <p:nvPr>
            <p:extLst/>
          </p:nvPr>
        </p:nvGraphicFramePr>
        <p:xfrm>
          <a:off x="6894318" y="4836651"/>
          <a:ext cx="2142860" cy="281940"/>
        </p:xfrm>
        <a:graphic>
          <a:graphicData uri="http://schemas.openxmlformats.org/drawingml/2006/table">
            <a:tbl>
              <a:tblPr firstRow="1" bandRow="1">
                <a:tableStyleId>{5C22544A-7EE6-4342-B048-85BDC9FD1C3A}</a:tableStyleId>
              </a:tblPr>
              <a:tblGrid>
                <a:gridCol w="428572">
                  <a:extLst>
                    <a:ext uri="{9D8B030D-6E8A-4147-A177-3AD203B41FA5}">
                      <a16:colId xmlns:a16="http://schemas.microsoft.com/office/drawing/2014/main" val="3020669703"/>
                    </a:ext>
                  </a:extLst>
                </a:gridCol>
                <a:gridCol w="428572">
                  <a:extLst>
                    <a:ext uri="{9D8B030D-6E8A-4147-A177-3AD203B41FA5}">
                      <a16:colId xmlns:a16="http://schemas.microsoft.com/office/drawing/2014/main" val="2164070882"/>
                    </a:ext>
                  </a:extLst>
                </a:gridCol>
                <a:gridCol w="428572">
                  <a:extLst>
                    <a:ext uri="{9D8B030D-6E8A-4147-A177-3AD203B41FA5}">
                      <a16:colId xmlns:a16="http://schemas.microsoft.com/office/drawing/2014/main" val="4187860782"/>
                    </a:ext>
                  </a:extLst>
                </a:gridCol>
                <a:gridCol w="428572">
                  <a:extLst>
                    <a:ext uri="{9D8B030D-6E8A-4147-A177-3AD203B41FA5}">
                      <a16:colId xmlns:a16="http://schemas.microsoft.com/office/drawing/2014/main" val="112163140"/>
                    </a:ext>
                  </a:extLst>
                </a:gridCol>
                <a:gridCol w="428572">
                  <a:extLst>
                    <a:ext uri="{9D8B030D-6E8A-4147-A177-3AD203B41FA5}">
                      <a16:colId xmlns:a16="http://schemas.microsoft.com/office/drawing/2014/main" val="2508573071"/>
                    </a:ext>
                  </a:extLst>
                </a:gridCol>
              </a:tblGrid>
              <a:tr h="281940">
                <a:tc>
                  <a:txBody>
                    <a:bodyPr/>
                    <a:lstStyle/>
                    <a:p>
                      <a:pPr algn="ctr"/>
                      <a:r>
                        <a:rPr lang="en-US" sz="1400" dirty="0">
                          <a:latin typeface="Consolas" panose="020B0609020204030204" pitchFamily="49" charset="0"/>
                        </a:rPr>
                        <a:t>0</a:t>
                      </a:r>
                    </a:p>
                  </a:txBody>
                  <a:tcPr marL="68580" marR="68580" marT="34290" marB="34290"/>
                </a:tc>
                <a:tc>
                  <a:txBody>
                    <a:bodyPr/>
                    <a:lstStyle/>
                    <a:p>
                      <a:pPr algn="ctr"/>
                      <a:r>
                        <a:rPr lang="en-US" sz="1400" dirty="0">
                          <a:latin typeface="Consolas" panose="020B0609020204030204" pitchFamily="49" charset="0"/>
                        </a:rPr>
                        <a:t>0</a:t>
                      </a:r>
                    </a:p>
                  </a:txBody>
                  <a:tcPr marL="68580" marR="68580" marT="34290" marB="34290"/>
                </a:tc>
                <a:tc>
                  <a:txBody>
                    <a:bodyPr/>
                    <a:lstStyle/>
                    <a:p>
                      <a:pPr algn="ctr"/>
                      <a:r>
                        <a:rPr lang="en-US" sz="1400" dirty="0">
                          <a:latin typeface="Consolas" panose="020B0609020204030204" pitchFamily="49" charset="0"/>
                        </a:rPr>
                        <a:t>0</a:t>
                      </a:r>
                    </a:p>
                  </a:txBody>
                  <a:tcPr marL="68580" marR="68580" marT="34290" marB="34290"/>
                </a:tc>
                <a:tc>
                  <a:txBody>
                    <a:bodyPr/>
                    <a:lstStyle/>
                    <a:p>
                      <a:pPr algn="ctr"/>
                      <a:r>
                        <a:rPr lang="en-US" sz="1400" dirty="0">
                          <a:solidFill>
                            <a:srgbClr val="FF0000"/>
                          </a:solidFill>
                          <a:latin typeface="Consolas" panose="020B0609020204030204" pitchFamily="49" charset="0"/>
                        </a:rPr>
                        <a:t>0</a:t>
                      </a:r>
                    </a:p>
                  </a:txBody>
                  <a:tcPr marL="68580" marR="68580" marT="34290" marB="34290"/>
                </a:tc>
                <a:tc>
                  <a:txBody>
                    <a:bodyPr/>
                    <a:lstStyle/>
                    <a:p>
                      <a:pPr algn="ctr"/>
                      <a:r>
                        <a:rPr lang="en-US" sz="1400" dirty="0">
                          <a:latin typeface="Consolas" panose="020B0609020204030204" pitchFamily="49" charset="0"/>
                        </a:rPr>
                        <a:t>0</a:t>
                      </a:r>
                    </a:p>
                  </a:txBody>
                  <a:tcPr marL="68580" marR="68580" marT="34290" marB="34290"/>
                </a:tc>
                <a:extLst>
                  <a:ext uri="{0D108BD9-81ED-4DB2-BD59-A6C34878D82A}">
                    <a16:rowId xmlns:a16="http://schemas.microsoft.com/office/drawing/2014/main" val="1598404186"/>
                  </a:ext>
                </a:extLst>
              </a:tr>
            </a:tbl>
          </a:graphicData>
        </a:graphic>
      </p:graphicFrame>
      <p:sp>
        <p:nvSpPr>
          <p:cNvPr id="38" name="Rectangle 37"/>
          <p:cNvSpPr/>
          <p:nvPr/>
        </p:nvSpPr>
        <p:spPr>
          <a:xfrm>
            <a:off x="5429250" y="5146525"/>
            <a:ext cx="1503167" cy="276999"/>
          </a:xfrm>
          <a:prstGeom prst="rect">
            <a:avLst/>
          </a:prstGeom>
        </p:spPr>
        <p:txBody>
          <a:bodyPr wrap="square">
            <a:spAutoFit/>
          </a:bodyPr>
          <a:lstStyle/>
          <a:p>
            <a:pPr algn="r"/>
            <a:r>
              <a:rPr lang="en-US" sz="1200" dirty="0">
                <a:solidFill>
                  <a:srgbClr val="000000"/>
                </a:solidFill>
                <a:latin typeface="Verdana" panose="020B0604030504040204" pitchFamily="34" charset="0"/>
              </a:rPr>
              <a:t>Priority Register</a:t>
            </a:r>
            <a:endParaRPr lang="en-US" sz="1200" dirty="0"/>
          </a:p>
        </p:txBody>
      </p:sp>
      <p:graphicFrame>
        <p:nvGraphicFramePr>
          <p:cNvPr id="39" name="Table 38"/>
          <p:cNvGraphicFramePr>
            <a:graphicFrameLocks noGrp="1"/>
          </p:cNvGraphicFramePr>
          <p:nvPr>
            <p:extLst/>
          </p:nvPr>
        </p:nvGraphicFramePr>
        <p:xfrm>
          <a:off x="6897040" y="5147310"/>
          <a:ext cx="2142860" cy="281940"/>
        </p:xfrm>
        <a:graphic>
          <a:graphicData uri="http://schemas.openxmlformats.org/drawingml/2006/table">
            <a:tbl>
              <a:tblPr firstRow="1" bandRow="1">
                <a:tableStyleId>{5C22544A-7EE6-4342-B048-85BDC9FD1C3A}</a:tableStyleId>
              </a:tblPr>
              <a:tblGrid>
                <a:gridCol w="428572">
                  <a:extLst>
                    <a:ext uri="{9D8B030D-6E8A-4147-A177-3AD203B41FA5}">
                      <a16:colId xmlns:a16="http://schemas.microsoft.com/office/drawing/2014/main" val="3020669703"/>
                    </a:ext>
                  </a:extLst>
                </a:gridCol>
                <a:gridCol w="428572">
                  <a:extLst>
                    <a:ext uri="{9D8B030D-6E8A-4147-A177-3AD203B41FA5}">
                      <a16:colId xmlns:a16="http://schemas.microsoft.com/office/drawing/2014/main" val="2164070882"/>
                    </a:ext>
                  </a:extLst>
                </a:gridCol>
                <a:gridCol w="428572">
                  <a:extLst>
                    <a:ext uri="{9D8B030D-6E8A-4147-A177-3AD203B41FA5}">
                      <a16:colId xmlns:a16="http://schemas.microsoft.com/office/drawing/2014/main" val="4187860782"/>
                    </a:ext>
                  </a:extLst>
                </a:gridCol>
                <a:gridCol w="428572">
                  <a:extLst>
                    <a:ext uri="{9D8B030D-6E8A-4147-A177-3AD203B41FA5}">
                      <a16:colId xmlns:a16="http://schemas.microsoft.com/office/drawing/2014/main" val="112163140"/>
                    </a:ext>
                  </a:extLst>
                </a:gridCol>
                <a:gridCol w="428572">
                  <a:extLst>
                    <a:ext uri="{9D8B030D-6E8A-4147-A177-3AD203B41FA5}">
                      <a16:colId xmlns:a16="http://schemas.microsoft.com/office/drawing/2014/main" val="2508573071"/>
                    </a:ext>
                  </a:extLst>
                </a:gridCol>
              </a:tblGrid>
              <a:tr h="281940">
                <a:tc>
                  <a:txBody>
                    <a:bodyPr/>
                    <a:lstStyle/>
                    <a:p>
                      <a:pPr algn="ctr"/>
                      <a:r>
                        <a:rPr lang="en-US" sz="1400" dirty="0">
                          <a:latin typeface="Consolas" panose="020B0609020204030204" pitchFamily="49" charset="0"/>
                        </a:rPr>
                        <a:t>3</a:t>
                      </a:r>
                    </a:p>
                  </a:txBody>
                  <a:tcPr marL="68580" marR="68580" marT="34290" marB="34290"/>
                </a:tc>
                <a:tc>
                  <a:txBody>
                    <a:bodyPr/>
                    <a:lstStyle/>
                    <a:p>
                      <a:pPr algn="ctr"/>
                      <a:r>
                        <a:rPr lang="en-US" sz="1400" dirty="0">
                          <a:latin typeface="Consolas" panose="020B0609020204030204" pitchFamily="49" charset="0"/>
                        </a:rPr>
                        <a:t>4</a:t>
                      </a:r>
                    </a:p>
                  </a:txBody>
                  <a:tcPr marL="68580" marR="68580" marT="34290" marB="34290"/>
                </a:tc>
                <a:tc>
                  <a:txBody>
                    <a:bodyPr/>
                    <a:lstStyle/>
                    <a:p>
                      <a:pPr algn="ctr"/>
                      <a:r>
                        <a:rPr lang="en-US" sz="1400" dirty="0">
                          <a:latin typeface="Consolas" panose="020B0609020204030204" pitchFamily="49" charset="0"/>
                        </a:rPr>
                        <a:t>7</a:t>
                      </a:r>
                    </a:p>
                  </a:txBody>
                  <a:tcPr marL="68580" marR="68580" marT="34290" marB="34290"/>
                </a:tc>
                <a:tc>
                  <a:txBody>
                    <a:bodyPr/>
                    <a:lstStyle/>
                    <a:p>
                      <a:pPr algn="ctr"/>
                      <a:r>
                        <a:rPr lang="en-US" sz="1400" dirty="0">
                          <a:solidFill>
                            <a:srgbClr val="FF0000"/>
                          </a:solidFill>
                          <a:latin typeface="Consolas" panose="020B0609020204030204" pitchFamily="49" charset="0"/>
                        </a:rPr>
                        <a:t>2</a:t>
                      </a:r>
                    </a:p>
                  </a:txBody>
                  <a:tcPr marL="68580" marR="68580" marT="34290" marB="34290"/>
                </a:tc>
                <a:tc>
                  <a:txBody>
                    <a:bodyPr/>
                    <a:lstStyle/>
                    <a:p>
                      <a:pPr algn="ctr"/>
                      <a:r>
                        <a:rPr lang="en-US" sz="1400" dirty="0">
                          <a:latin typeface="Consolas" panose="020B0609020204030204" pitchFamily="49" charset="0"/>
                        </a:rPr>
                        <a:t>8</a:t>
                      </a:r>
                    </a:p>
                  </a:txBody>
                  <a:tcPr marL="68580" marR="68580" marT="34290" marB="34290"/>
                </a:tc>
                <a:extLst>
                  <a:ext uri="{0D108BD9-81ED-4DB2-BD59-A6C34878D82A}">
                    <a16:rowId xmlns:a16="http://schemas.microsoft.com/office/drawing/2014/main" val="1598404186"/>
                  </a:ext>
                </a:extLst>
              </a:tr>
            </a:tbl>
          </a:graphicData>
        </a:graphic>
      </p:graphicFrame>
      <p:sp>
        <p:nvSpPr>
          <p:cNvPr id="40" name="Rectangle 39"/>
          <p:cNvSpPr/>
          <p:nvPr/>
        </p:nvSpPr>
        <p:spPr>
          <a:xfrm>
            <a:off x="5429250" y="3881735"/>
            <a:ext cx="1494510" cy="461665"/>
          </a:xfrm>
          <a:prstGeom prst="rect">
            <a:avLst/>
          </a:prstGeom>
        </p:spPr>
        <p:txBody>
          <a:bodyPr wrap="square">
            <a:spAutoFit/>
          </a:bodyPr>
          <a:lstStyle/>
          <a:p>
            <a:pPr algn="r"/>
            <a:r>
              <a:rPr lang="en-US" sz="1200" dirty="0">
                <a:solidFill>
                  <a:schemeClr val="accent6">
                    <a:lumMod val="75000"/>
                  </a:schemeClr>
                </a:solidFill>
                <a:latin typeface="Verdana" panose="020B0604030504040204" pitchFamily="34" charset="0"/>
              </a:rPr>
              <a:t>Interrupt Number</a:t>
            </a:r>
            <a:endParaRPr lang="en-US" sz="1200" dirty="0">
              <a:solidFill>
                <a:schemeClr val="accent6">
                  <a:lumMod val="75000"/>
                </a:schemeClr>
              </a:solidFill>
            </a:endParaRPr>
          </a:p>
        </p:txBody>
      </p:sp>
      <p:sp>
        <p:nvSpPr>
          <p:cNvPr id="44" name="TextBox 43"/>
          <p:cNvSpPr txBox="1"/>
          <p:nvPr/>
        </p:nvSpPr>
        <p:spPr>
          <a:xfrm>
            <a:off x="30679" y="4337661"/>
            <a:ext cx="906875" cy="253916"/>
          </a:xfrm>
          <a:prstGeom prst="rect">
            <a:avLst/>
          </a:prstGeom>
          <a:noFill/>
        </p:spPr>
        <p:txBody>
          <a:bodyPr wrap="square" rtlCol="0">
            <a:spAutoFit/>
          </a:bodyPr>
          <a:lstStyle/>
          <a:p>
            <a:pPr algn="ctr"/>
            <a:r>
              <a:rPr lang="en-GB" sz="1050" dirty="0">
                <a:latin typeface="Consolas"/>
                <a:cs typeface="Consolas"/>
              </a:rPr>
              <a:t>...</a:t>
            </a:r>
          </a:p>
        </p:txBody>
      </p:sp>
      <p:sp>
        <p:nvSpPr>
          <p:cNvPr id="55" name="TextBox 54"/>
          <p:cNvSpPr txBox="1"/>
          <p:nvPr/>
        </p:nvSpPr>
        <p:spPr>
          <a:xfrm>
            <a:off x="0" y="4021178"/>
            <a:ext cx="920661" cy="253916"/>
          </a:xfrm>
          <a:prstGeom prst="rect">
            <a:avLst/>
          </a:prstGeom>
          <a:noFill/>
        </p:spPr>
        <p:txBody>
          <a:bodyPr wrap="square" rtlCol="0">
            <a:spAutoFit/>
          </a:bodyPr>
          <a:lstStyle/>
          <a:p>
            <a:pPr algn="ctr"/>
            <a:r>
              <a:rPr lang="en-GB" sz="1050" dirty="0">
                <a:latin typeface="Consolas"/>
                <a:cs typeface="Consolas"/>
              </a:rPr>
              <a:t>0x00000064</a:t>
            </a:r>
          </a:p>
        </p:txBody>
      </p:sp>
      <p:sp>
        <p:nvSpPr>
          <p:cNvPr id="68" name="Flowchart: Process 67"/>
          <p:cNvSpPr/>
          <p:nvPr/>
        </p:nvSpPr>
        <p:spPr>
          <a:xfrm>
            <a:off x="2007407" y="3428520"/>
            <a:ext cx="1810745" cy="581221"/>
          </a:xfrm>
          <a:prstGeom prst="flowChartProcess">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50" b="1" dirty="0">
                <a:latin typeface="Consolas" panose="020B0609020204030204" pitchFamily="49" charset="0"/>
              </a:rPr>
              <a:t>void EXTI3_IRQHandler{</a:t>
            </a:r>
          </a:p>
          <a:p>
            <a:r>
              <a:rPr lang="en-US" sz="1050" b="1" dirty="0">
                <a:latin typeface="Consolas" panose="020B0609020204030204" pitchFamily="49" charset="0"/>
              </a:rPr>
              <a:t>  ...</a:t>
            </a:r>
          </a:p>
          <a:p>
            <a:r>
              <a:rPr lang="en-US" sz="1050" b="1" dirty="0">
                <a:latin typeface="Consolas" panose="020B0609020204030204" pitchFamily="49" charset="0"/>
              </a:rPr>
              <a:t>}</a:t>
            </a:r>
          </a:p>
        </p:txBody>
      </p:sp>
      <p:sp>
        <p:nvSpPr>
          <p:cNvPr id="69" name="Rectangle 68"/>
          <p:cNvSpPr/>
          <p:nvPr/>
        </p:nvSpPr>
        <p:spPr>
          <a:xfrm>
            <a:off x="36765" y="3225041"/>
            <a:ext cx="922047" cy="253916"/>
          </a:xfrm>
          <a:prstGeom prst="rect">
            <a:avLst/>
          </a:prstGeom>
        </p:spPr>
        <p:txBody>
          <a:bodyPr wrap="none">
            <a:spAutoFit/>
          </a:bodyPr>
          <a:lstStyle/>
          <a:p>
            <a:r>
              <a:rPr lang="en-US" sz="1050" dirty="0">
                <a:solidFill>
                  <a:srgbClr val="C00000"/>
                </a:solidFill>
                <a:latin typeface="Consolas" panose="020B0609020204030204" pitchFamily="49" charset="0"/>
              </a:rPr>
              <a:t>0x0800030C</a:t>
            </a:r>
          </a:p>
        </p:txBody>
      </p:sp>
      <p:sp>
        <p:nvSpPr>
          <p:cNvPr id="70" name="Rectangle 69"/>
          <p:cNvSpPr/>
          <p:nvPr/>
        </p:nvSpPr>
        <p:spPr>
          <a:xfrm>
            <a:off x="8127512" y="3714751"/>
            <a:ext cx="609462" cy="276999"/>
          </a:xfrm>
          <a:prstGeom prst="rect">
            <a:avLst/>
          </a:prstGeom>
        </p:spPr>
        <p:txBody>
          <a:bodyPr wrap="none">
            <a:spAutoFit/>
          </a:bodyPr>
          <a:lstStyle/>
          <a:p>
            <a:r>
              <a:rPr lang="en-US" sz="1200" b="1" dirty="0">
                <a:solidFill>
                  <a:srgbClr val="FF0000"/>
                </a:solidFill>
                <a:latin typeface="Consolas" panose="020B0609020204030204" pitchFamily="49" charset="0"/>
              </a:rPr>
              <a:t>EXTI3</a:t>
            </a:r>
          </a:p>
        </p:txBody>
      </p:sp>
      <p:grpSp>
        <p:nvGrpSpPr>
          <p:cNvPr id="117" name="Group 116"/>
          <p:cNvGrpSpPr/>
          <p:nvPr/>
        </p:nvGrpSpPr>
        <p:grpSpPr>
          <a:xfrm>
            <a:off x="894467" y="3469846"/>
            <a:ext cx="931831" cy="759254"/>
            <a:chOff x="1269503" y="4309566"/>
            <a:chExt cx="1242441" cy="1012339"/>
          </a:xfrm>
        </p:grpSpPr>
        <p:grpSp>
          <p:nvGrpSpPr>
            <p:cNvPr id="97" name="Group 96"/>
            <p:cNvGrpSpPr/>
            <p:nvPr/>
          </p:nvGrpSpPr>
          <p:grpSpPr>
            <a:xfrm>
              <a:off x="1269503" y="4679145"/>
              <a:ext cx="1242441" cy="269179"/>
              <a:chOff x="3037312" y="3957477"/>
              <a:chExt cx="307554" cy="144888"/>
            </a:xfrm>
            <a:noFill/>
          </p:grpSpPr>
          <p:sp>
            <p:nvSpPr>
              <p:cNvPr id="93" name="Freeform 92"/>
              <p:cNvSpPr/>
              <p:nvPr/>
            </p:nvSpPr>
            <p:spPr>
              <a:xfrm>
                <a:off x="3037312" y="395747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6" name="Freeform 95"/>
              <p:cNvSpPr/>
              <p:nvPr/>
            </p:nvSpPr>
            <p:spPr>
              <a:xfrm>
                <a:off x="3040066" y="402534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cxnSp>
          <p:nvCxnSpPr>
            <p:cNvPr id="102" name="Straight Connector 101"/>
            <p:cNvCxnSpPr/>
            <p:nvPr/>
          </p:nvCxnSpPr>
          <p:spPr>
            <a:xfrm flipH="1">
              <a:off x="2510734" y="4800399"/>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a:xfrm flipH="1">
              <a:off x="1269781" y="4448012"/>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flipH="1">
              <a:off x="1271677" y="4940937"/>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a:xfrm flipH="1">
              <a:off x="2509762" y="4309566"/>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graphicFrame>
        <p:nvGraphicFramePr>
          <p:cNvPr id="108" name="Table 107"/>
          <p:cNvGraphicFramePr>
            <a:graphicFrameLocks noGrp="1"/>
          </p:cNvGraphicFramePr>
          <p:nvPr>
            <p:extLst/>
          </p:nvPr>
        </p:nvGraphicFramePr>
        <p:xfrm>
          <a:off x="7403073" y="1836722"/>
          <a:ext cx="1626961" cy="1645920"/>
        </p:xfrm>
        <a:graphic>
          <a:graphicData uri="http://schemas.openxmlformats.org/drawingml/2006/table">
            <a:tbl>
              <a:tblPr bandRow="1">
                <a:tableStyleId>{BC89EF96-8CEA-46FF-86C4-4CE0E7609802}</a:tableStyleId>
              </a:tblPr>
              <a:tblGrid>
                <a:gridCol w="850576">
                  <a:extLst>
                    <a:ext uri="{9D8B030D-6E8A-4147-A177-3AD203B41FA5}">
                      <a16:colId xmlns:a16="http://schemas.microsoft.com/office/drawing/2014/main" val="20000"/>
                    </a:ext>
                  </a:extLst>
                </a:gridCol>
                <a:gridCol w="776385">
                  <a:extLst>
                    <a:ext uri="{9D8B030D-6E8A-4147-A177-3AD203B41FA5}">
                      <a16:colId xmlns:a16="http://schemas.microsoft.com/office/drawing/2014/main" val="20001"/>
                    </a:ext>
                  </a:extLst>
                </a:gridCol>
              </a:tblGrid>
              <a:tr h="182880">
                <a:tc>
                  <a:txBody>
                    <a:bodyPr/>
                    <a:lstStyle/>
                    <a:p>
                      <a:pPr algn="ctr"/>
                      <a:r>
                        <a:rPr lang="en-US" sz="1200" dirty="0" err="1"/>
                        <a:t>xxxxxxxx</a:t>
                      </a:r>
                      <a:endParaRPr lang="en-US" sz="1200" b="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200" b="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182880">
                <a:tc>
                  <a:txBody>
                    <a:bodyPr/>
                    <a:lstStyle/>
                    <a:p>
                      <a:pPr algn="ctr"/>
                      <a:endParaRPr lang="en-US" sz="12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2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82880">
                <a:tc>
                  <a:txBody>
                    <a:bodyPr/>
                    <a:lstStyle/>
                    <a:p>
                      <a:pPr algn="ctr"/>
                      <a:endParaRPr lang="en-US" sz="12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2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182880">
                <a:tc>
                  <a:txBody>
                    <a:bodyPr/>
                    <a:lstStyle/>
                    <a:p>
                      <a:pPr algn="ctr"/>
                      <a:endParaRPr lang="en-US" sz="12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2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182880">
                <a:tc>
                  <a:txBody>
                    <a:bodyPr/>
                    <a:lstStyle/>
                    <a:p>
                      <a:pPr algn="ctr"/>
                      <a:endParaRPr lang="en-US" sz="12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2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182880">
                <a:tc>
                  <a:txBody>
                    <a:bodyPr/>
                    <a:lstStyle/>
                    <a:p>
                      <a:pPr algn="ctr"/>
                      <a:endParaRPr lang="en-US" sz="12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2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182880">
                <a:tc>
                  <a:txBody>
                    <a:bodyPr/>
                    <a:lstStyle/>
                    <a:p>
                      <a:pPr algn="ctr"/>
                      <a:endParaRPr lang="en-US" sz="12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2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182880">
                <a:tc>
                  <a:txBody>
                    <a:bodyPr/>
                    <a:lstStyle/>
                    <a:p>
                      <a:pPr algn="ctr"/>
                      <a:endParaRPr lang="en-US" sz="12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2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182880">
                <a:tc>
                  <a:txBody>
                    <a:bodyPr/>
                    <a:lstStyle/>
                    <a:p>
                      <a:pPr algn="ctr"/>
                      <a:endParaRPr lang="en-US" sz="12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2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8"/>
                  </a:ext>
                </a:extLst>
              </a:tr>
            </a:tbl>
          </a:graphicData>
        </a:graphic>
      </p:graphicFrame>
      <p:grpSp>
        <p:nvGrpSpPr>
          <p:cNvPr id="118" name="Group 117"/>
          <p:cNvGrpSpPr/>
          <p:nvPr/>
        </p:nvGrpSpPr>
        <p:grpSpPr>
          <a:xfrm>
            <a:off x="895707" y="4057651"/>
            <a:ext cx="933418" cy="759254"/>
            <a:chOff x="1269503" y="4309566"/>
            <a:chExt cx="1242441" cy="1012339"/>
          </a:xfrm>
        </p:grpSpPr>
        <p:grpSp>
          <p:nvGrpSpPr>
            <p:cNvPr id="119" name="Group 118"/>
            <p:cNvGrpSpPr/>
            <p:nvPr/>
          </p:nvGrpSpPr>
          <p:grpSpPr>
            <a:xfrm>
              <a:off x="1269503" y="4679145"/>
              <a:ext cx="1242441" cy="269179"/>
              <a:chOff x="3037312" y="3957477"/>
              <a:chExt cx="307554" cy="144888"/>
            </a:xfrm>
            <a:noFill/>
          </p:grpSpPr>
          <p:sp>
            <p:nvSpPr>
              <p:cNvPr id="124" name="Freeform 123"/>
              <p:cNvSpPr/>
              <p:nvPr/>
            </p:nvSpPr>
            <p:spPr>
              <a:xfrm>
                <a:off x="3037312" y="395747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5" name="Freeform 124"/>
              <p:cNvSpPr/>
              <p:nvPr/>
            </p:nvSpPr>
            <p:spPr>
              <a:xfrm>
                <a:off x="3040066" y="402534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cxnSp>
          <p:nvCxnSpPr>
            <p:cNvPr id="120" name="Straight Connector 119"/>
            <p:cNvCxnSpPr/>
            <p:nvPr/>
          </p:nvCxnSpPr>
          <p:spPr>
            <a:xfrm flipH="1">
              <a:off x="2510734" y="4800399"/>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flipH="1">
              <a:off x="1269781" y="4448012"/>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a:xfrm flipH="1">
              <a:off x="1271677" y="4940937"/>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a:xfrm flipH="1">
              <a:off x="2509762" y="4309566"/>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128" name="Group 127"/>
          <p:cNvGrpSpPr/>
          <p:nvPr/>
        </p:nvGrpSpPr>
        <p:grpSpPr>
          <a:xfrm>
            <a:off x="891948" y="2694934"/>
            <a:ext cx="932566" cy="759254"/>
            <a:chOff x="1269503" y="4309566"/>
            <a:chExt cx="1242441" cy="1012339"/>
          </a:xfrm>
        </p:grpSpPr>
        <p:grpSp>
          <p:nvGrpSpPr>
            <p:cNvPr id="129" name="Group 128"/>
            <p:cNvGrpSpPr/>
            <p:nvPr/>
          </p:nvGrpSpPr>
          <p:grpSpPr>
            <a:xfrm>
              <a:off x="1269503" y="4679145"/>
              <a:ext cx="1242441" cy="269179"/>
              <a:chOff x="3037312" y="3957477"/>
              <a:chExt cx="307554" cy="144888"/>
            </a:xfrm>
            <a:noFill/>
          </p:grpSpPr>
          <p:sp>
            <p:nvSpPr>
              <p:cNvPr id="134" name="Freeform 133"/>
              <p:cNvSpPr/>
              <p:nvPr/>
            </p:nvSpPr>
            <p:spPr>
              <a:xfrm>
                <a:off x="3037312" y="395747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35" name="Freeform 134"/>
              <p:cNvSpPr/>
              <p:nvPr/>
            </p:nvSpPr>
            <p:spPr>
              <a:xfrm>
                <a:off x="3040066" y="402534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cxnSp>
          <p:nvCxnSpPr>
            <p:cNvPr id="130" name="Straight Connector 129"/>
            <p:cNvCxnSpPr/>
            <p:nvPr/>
          </p:nvCxnSpPr>
          <p:spPr>
            <a:xfrm flipH="1">
              <a:off x="2510734" y="4800399"/>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p:nvCxnSpPr>
          <p:spPr>
            <a:xfrm flipH="1">
              <a:off x="1269781" y="4448012"/>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a:xfrm flipH="1">
              <a:off x="1271677" y="4940937"/>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flipH="1">
              <a:off x="2509762" y="4309566"/>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37" name="Rectangle 136"/>
          <p:cNvSpPr/>
          <p:nvPr/>
        </p:nvSpPr>
        <p:spPr>
          <a:xfrm>
            <a:off x="45013" y="1826567"/>
            <a:ext cx="922047" cy="253916"/>
          </a:xfrm>
          <a:prstGeom prst="rect">
            <a:avLst/>
          </a:prstGeom>
        </p:spPr>
        <p:txBody>
          <a:bodyPr wrap="none">
            <a:spAutoFit/>
          </a:bodyPr>
          <a:lstStyle/>
          <a:p>
            <a:r>
              <a:rPr lang="en-GB" sz="1050" dirty="0">
                <a:solidFill>
                  <a:srgbClr val="0000FF"/>
                </a:solidFill>
                <a:latin typeface="Consolas" panose="020B0609020204030204" pitchFamily="49" charset="0"/>
              </a:rPr>
              <a:t>0x20000068</a:t>
            </a:r>
            <a:endParaRPr lang="en-US" sz="1050" dirty="0">
              <a:solidFill>
                <a:srgbClr val="0000FF"/>
              </a:solidFill>
              <a:latin typeface="Consolas" panose="020B0609020204030204" pitchFamily="49" charset="0"/>
            </a:endParaRPr>
          </a:p>
        </p:txBody>
      </p:sp>
      <p:sp>
        <p:nvSpPr>
          <p:cNvPr id="51" name="TextBox 50"/>
          <p:cNvSpPr txBox="1"/>
          <p:nvPr/>
        </p:nvSpPr>
        <p:spPr>
          <a:xfrm>
            <a:off x="-13785" y="4686300"/>
            <a:ext cx="920661" cy="253916"/>
          </a:xfrm>
          <a:prstGeom prst="rect">
            <a:avLst/>
          </a:prstGeom>
          <a:noFill/>
        </p:spPr>
        <p:txBody>
          <a:bodyPr wrap="square" rtlCol="0">
            <a:spAutoFit/>
          </a:bodyPr>
          <a:lstStyle/>
          <a:p>
            <a:pPr algn="ctr"/>
            <a:r>
              <a:rPr lang="en-GB" sz="1050" dirty="0">
                <a:latin typeface="Consolas"/>
                <a:cs typeface="Consolas"/>
              </a:rPr>
              <a:t>0x00000008</a:t>
            </a:r>
          </a:p>
        </p:txBody>
      </p:sp>
      <p:sp>
        <p:nvSpPr>
          <p:cNvPr id="52" name="TextBox 51"/>
          <p:cNvSpPr txBox="1"/>
          <p:nvPr/>
        </p:nvSpPr>
        <p:spPr>
          <a:xfrm>
            <a:off x="-13785" y="4842032"/>
            <a:ext cx="920661" cy="253916"/>
          </a:xfrm>
          <a:prstGeom prst="rect">
            <a:avLst/>
          </a:prstGeom>
          <a:noFill/>
        </p:spPr>
        <p:txBody>
          <a:bodyPr wrap="square" rtlCol="0">
            <a:spAutoFit/>
          </a:bodyPr>
          <a:lstStyle/>
          <a:p>
            <a:pPr algn="ctr"/>
            <a:r>
              <a:rPr lang="en-GB" sz="1050" dirty="0">
                <a:latin typeface="Consolas"/>
                <a:cs typeface="Consolas"/>
              </a:rPr>
              <a:t>0x00000004</a:t>
            </a:r>
          </a:p>
        </p:txBody>
      </p:sp>
      <p:sp>
        <p:nvSpPr>
          <p:cNvPr id="56" name="TextBox 55"/>
          <p:cNvSpPr txBox="1"/>
          <p:nvPr/>
        </p:nvSpPr>
        <p:spPr>
          <a:xfrm>
            <a:off x="-13785" y="5005859"/>
            <a:ext cx="920661" cy="253916"/>
          </a:xfrm>
          <a:prstGeom prst="rect">
            <a:avLst/>
          </a:prstGeom>
          <a:noFill/>
        </p:spPr>
        <p:txBody>
          <a:bodyPr wrap="square" rtlCol="0">
            <a:spAutoFit/>
          </a:bodyPr>
          <a:lstStyle/>
          <a:p>
            <a:pPr algn="ctr"/>
            <a:r>
              <a:rPr lang="en-GB" sz="1050" dirty="0">
                <a:latin typeface="Consolas"/>
                <a:cs typeface="Consolas"/>
              </a:rPr>
              <a:t>0x00000000</a:t>
            </a:r>
          </a:p>
        </p:txBody>
      </p:sp>
      <p:sp>
        <p:nvSpPr>
          <p:cNvPr id="53" name="Rectangle 52"/>
          <p:cNvSpPr/>
          <p:nvPr/>
        </p:nvSpPr>
        <p:spPr>
          <a:xfrm>
            <a:off x="898156" y="5037193"/>
            <a:ext cx="930519" cy="16338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50" dirty="0">
                <a:solidFill>
                  <a:srgbClr val="0000FF"/>
                </a:solidFill>
                <a:latin typeface="Consolas" panose="020B0609020204030204" pitchFamily="49" charset="0"/>
              </a:rPr>
              <a:t>0x20000068</a:t>
            </a:r>
          </a:p>
        </p:txBody>
      </p:sp>
      <p:sp>
        <p:nvSpPr>
          <p:cNvPr id="138" name="Rectangle 137"/>
          <p:cNvSpPr/>
          <p:nvPr/>
        </p:nvSpPr>
        <p:spPr>
          <a:xfrm>
            <a:off x="899691" y="4875335"/>
            <a:ext cx="929109" cy="16338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50" dirty="0">
                <a:solidFill>
                  <a:schemeClr val="tx1"/>
                </a:solidFill>
                <a:latin typeface="Consolas" panose="020B0609020204030204" pitchFamily="49" charset="0"/>
              </a:rPr>
              <a:t>0x2000020D</a:t>
            </a:r>
          </a:p>
        </p:txBody>
      </p:sp>
      <p:sp>
        <p:nvSpPr>
          <p:cNvPr id="139" name="Rectangle 138"/>
          <p:cNvSpPr/>
          <p:nvPr/>
        </p:nvSpPr>
        <p:spPr>
          <a:xfrm>
            <a:off x="899566" y="4709611"/>
            <a:ext cx="929109" cy="16338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dirty="0">
              <a:solidFill>
                <a:srgbClr val="0000FF"/>
              </a:solidFill>
              <a:latin typeface="Consolas" panose="020B0609020204030204" pitchFamily="49" charset="0"/>
            </a:endParaRPr>
          </a:p>
        </p:txBody>
      </p:sp>
      <p:sp>
        <p:nvSpPr>
          <p:cNvPr id="148" name="Rectangle 147"/>
          <p:cNvSpPr/>
          <p:nvPr/>
        </p:nvSpPr>
        <p:spPr>
          <a:xfrm>
            <a:off x="897585" y="4057650"/>
            <a:ext cx="929109" cy="16338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rgbClr val="C00000"/>
                </a:solidFill>
                <a:latin typeface="Consolas" panose="020B0609020204030204" pitchFamily="49" charset="0"/>
              </a:rPr>
              <a:t>0x0800030D</a:t>
            </a:r>
            <a:endParaRPr lang="en-GB" sz="1050" dirty="0">
              <a:solidFill>
                <a:srgbClr val="C00000"/>
              </a:solidFill>
              <a:latin typeface="Consolas" panose="020B0609020204030204" pitchFamily="49" charset="0"/>
            </a:endParaRPr>
          </a:p>
        </p:txBody>
      </p:sp>
      <p:sp>
        <p:nvSpPr>
          <p:cNvPr id="157" name="Rectangle 156"/>
          <p:cNvSpPr/>
          <p:nvPr/>
        </p:nvSpPr>
        <p:spPr>
          <a:xfrm>
            <a:off x="891820" y="3426609"/>
            <a:ext cx="932693" cy="16338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dirty="0">
              <a:solidFill>
                <a:schemeClr val="tx1"/>
              </a:solidFill>
              <a:latin typeface="Consolas" panose="020B0609020204030204" pitchFamily="49" charset="0"/>
            </a:endParaRPr>
          </a:p>
        </p:txBody>
      </p:sp>
      <p:sp>
        <p:nvSpPr>
          <p:cNvPr id="158" name="Rectangle 157"/>
          <p:cNvSpPr/>
          <p:nvPr/>
        </p:nvSpPr>
        <p:spPr>
          <a:xfrm>
            <a:off x="891673" y="3263974"/>
            <a:ext cx="933891" cy="16338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dirty="0">
              <a:solidFill>
                <a:schemeClr val="tx1"/>
              </a:solidFill>
              <a:latin typeface="Consolas" panose="020B0609020204030204" pitchFamily="49" charset="0"/>
            </a:endParaRPr>
          </a:p>
        </p:txBody>
      </p:sp>
      <p:sp>
        <p:nvSpPr>
          <p:cNvPr id="159" name="Right Brace 158"/>
          <p:cNvSpPr/>
          <p:nvPr/>
        </p:nvSpPr>
        <p:spPr>
          <a:xfrm>
            <a:off x="1850825" y="3262782"/>
            <a:ext cx="131326" cy="516765"/>
          </a:xfrm>
          <a:prstGeom prst="rightBrace">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350"/>
          </a:p>
        </p:txBody>
      </p:sp>
      <p:sp>
        <p:nvSpPr>
          <p:cNvPr id="161" name="Rectangle 160"/>
          <p:cNvSpPr/>
          <p:nvPr/>
        </p:nvSpPr>
        <p:spPr>
          <a:xfrm>
            <a:off x="891822" y="2680819"/>
            <a:ext cx="933743" cy="16338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dirty="0">
              <a:solidFill>
                <a:schemeClr val="tx1"/>
              </a:solidFill>
              <a:latin typeface="Consolas" panose="020B0609020204030204" pitchFamily="49" charset="0"/>
            </a:endParaRPr>
          </a:p>
        </p:txBody>
      </p:sp>
      <p:sp>
        <p:nvSpPr>
          <p:cNvPr id="162" name="Rectangle 161"/>
          <p:cNvSpPr/>
          <p:nvPr/>
        </p:nvSpPr>
        <p:spPr>
          <a:xfrm>
            <a:off x="891823" y="2518961"/>
            <a:ext cx="933743" cy="16338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dirty="0">
              <a:solidFill>
                <a:schemeClr val="tx1"/>
              </a:solidFill>
              <a:latin typeface="Consolas" panose="020B0609020204030204" pitchFamily="49" charset="0"/>
            </a:endParaRPr>
          </a:p>
        </p:txBody>
      </p:sp>
      <p:sp>
        <p:nvSpPr>
          <p:cNvPr id="163" name="Rectangle 162"/>
          <p:cNvSpPr/>
          <p:nvPr/>
        </p:nvSpPr>
        <p:spPr>
          <a:xfrm>
            <a:off x="891822" y="2353237"/>
            <a:ext cx="933745" cy="16338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dirty="0">
              <a:solidFill>
                <a:schemeClr val="tx1"/>
              </a:solidFill>
              <a:latin typeface="Consolas" panose="020B0609020204030204" pitchFamily="49" charset="0"/>
            </a:endParaRPr>
          </a:p>
        </p:txBody>
      </p:sp>
      <p:sp>
        <p:nvSpPr>
          <p:cNvPr id="165" name="Rectangle 164"/>
          <p:cNvSpPr/>
          <p:nvPr/>
        </p:nvSpPr>
        <p:spPr>
          <a:xfrm>
            <a:off x="891947" y="2189569"/>
            <a:ext cx="933620" cy="16338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dirty="0">
              <a:solidFill>
                <a:schemeClr val="tx1"/>
              </a:solidFill>
              <a:latin typeface="Consolas" panose="020B0609020204030204" pitchFamily="49" charset="0"/>
            </a:endParaRPr>
          </a:p>
        </p:txBody>
      </p:sp>
      <p:sp>
        <p:nvSpPr>
          <p:cNvPr id="166" name="Rectangle 165"/>
          <p:cNvSpPr/>
          <p:nvPr/>
        </p:nvSpPr>
        <p:spPr>
          <a:xfrm>
            <a:off x="891946" y="2027711"/>
            <a:ext cx="933622" cy="16338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dirty="0">
              <a:solidFill>
                <a:schemeClr val="tx1"/>
              </a:solidFill>
              <a:latin typeface="Consolas" panose="020B0609020204030204" pitchFamily="49" charset="0"/>
            </a:endParaRPr>
          </a:p>
        </p:txBody>
      </p:sp>
      <p:sp>
        <p:nvSpPr>
          <p:cNvPr id="167" name="Rectangle 166"/>
          <p:cNvSpPr/>
          <p:nvPr/>
        </p:nvSpPr>
        <p:spPr>
          <a:xfrm>
            <a:off x="891946" y="1861987"/>
            <a:ext cx="933619" cy="16338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dirty="0">
              <a:solidFill>
                <a:schemeClr val="tx1"/>
              </a:solidFill>
              <a:latin typeface="Consolas" panose="020B0609020204030204" pitchFamily="49" charset="0"/>
            </a:endParaRPr>
          </a:p>
        </p:txBody>
      </p:sp>
      <p:sp>
        <p:nvSpPr>
          <p:cNvPr id="168" name="Right Brace 167"/>
          <p:cNvSpPr/>
          <p:nvPr/>
        </p:nvSpPr>
        <p:spPr>
          <a:xfrm>
            <a:off x="1857796" y="1885950"/>
            <a:ext cx="124355" cy="958258"/>
          </a:xfrm>
          <a:prstGeom prst="rightBrace">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350"/>
          </a:p>
        </p:txBody>
      </p:sp>
      <p:sp>
        <p:nvSpPr>
          <p:cNvPr id="169" name="TextBox 168"/>
          <p:cNvSpPr txBox="1"/>
          <p:nvPr/>
        </p:nvSpPr>
        <p:spPr>
          <a:xfrm>
            <a:off x="1975671" y="2199963"/>
            <a:ext cx="542136" cy="300082"/>
          </a:xfrm>
          <a:prstGeom prst="rect">
            <a:avLst/>
          </a:prstGeom>
          <a:noFill/>
        </p:spPr>
        <p:txBody>
          <a:bodyPr wrap="none" rtlCol="0">
            <a:spAutoFit/>
          </a:bodyPr>
          <a:lstStyle/>
          <a:p>
            <a:r>
              <a:rPr lang="en-US" sz="1350" dirty="0">
                <a:solidFill>
                  <a:srgbClr val="C00000"/>
                </a:solidFill>
              </a:rPr>
              <a:t>stack</a:t>
            </a:r>
          </a:p>
        </p:txBody>
      </p:sp>
      <p:sp>
        <p:nvSpPr>
          <p:cNvPr id="109" name="TextBox 108"/>
          <p:cNvSpPr txBox="1"/>
          <p:nvPr/>
        </p:nvSpPr>
        <p:spPr>
          <a:xfrm>
            <a:off x="6400800" y="1816142"/>
            <a:ext cx="598838" cy="253916"/>
          </a:xfrm>
          <a:prstGeom prst="rect">
            <a:avLst/>
          </a:prstGeom>
          <a:noFill/>
        </p:spPr>
        <p:txBody>
          <a:bodyPr wrap="square" rtlCol="0">
            <a:spAutoFit/>
          </a:bodyPr>
          <a:lstStyle/>
          <a:p>
            <a:pPr algn="r"/>
            <a:r>
              <a:rPr lang="en-US" sz="1050" b="1" dirty="0">
                <a:solidFill>
                  <a:srgbClr val="C00000"/>
                </a:solidFill>
                <a:latin typeface="Consolas" panose="020B0609020204030204" pitchFamily="49" charset="0"/>
                <a:cs typeface="Consolas" panose="020B0609020204030204" pitchFamily="49" charset="0"/>
              </a:rPr>
              <a:t>SP</a:t>
            </a:r>
          </a:p>
        </p:txBody>
      </p:sp>
      <p:cxnSp>
        <p:nvCxnSpPr>
          <p:cNvPr id="110" name="Straight Arrow Connector 109"/>
          <p:cNvCxnSpPr/>
          <p:nvPr/>
        </p:nvCxnSpPr>
        <p:spPr>
          <a:xfrm>
            <a:off x="6999638" y="1943100"/>
            <a:ext cx="268587" cy="0"/>
          </a:xfrm>
          <a:prstGeom prst="straightConnector1">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95" name="TextBox 194"/>
          <p:cNvSpPr txBox="1"/>
          <p:nvPr/>
        </p:nvSpPr>
        <p:spPr>
          <a:xfrm>
            <a:off x="162553" y="5208285"/>
            <a:ext cx="643126" cy="415498"/>
          </a:xfrm>
          <a:prstGeom prst="rect">
            <a:avLst/>
          </a:prstGeom>
          <a:noFill/>
        </p:spPr>
        <p:txBody>
          <a:bodyPr wrap="none" rtlCol="0">
            <a:spAutoFit/>
          </a:bodyPr>
          <a:lstStyle/>
          <a:p>
            <a:pPr algn="ctr"/>
            <a:r>
              <a:rPr lang="en-US" sz="1050" i="1" dirty="0">
                <a:solidFill>
                  <a:srgbClr val="0070C0"/>
                </a:solidFill>
              </a:rPr>
              <a:t>Memory </a:t>
            </a:r>
          </a:p>
          <a:p>
            <a:pPr algn="ctr"/>
            <a:r>
              <a:rPr lang="en-US" sz="1050" i="1" dirty="0">
                <a:solidFill>
                  <a:srgbClr val="0070C0"/>
                </a:solidFill>
              </a:rPr>
              <a:t>address</a:t>
            </a:r>
          </a:p>
        </p:txBody>
      </p:sp>
      <p:sp>
        <p:nvSpPr>
          <p:cNvPr id="196" name="TextBox 195"/>
          <p:cNvSpPr txBox="1"/>
          <p:nvPr/>
        </p:nvSpPr>
        <p:spPr>
          <a:xfrm>
            <a:off x="891821" y="5208285"/>
            <a:ext cx="933743" cy="415498"/>
          </a:xfrm>
          <a:prstGeom prst="rect">
            <a:avLst/>
          </a:prstGeom>
          <a:noFill/>
        </p:spPr>
        <p:txBody>
          <a:bodyPr wrap="square" rtlCol="0">
            <a:spAutoFit/>
          </a:bodyPr>
          <a:lstStyle/>
          <a:p>
            <a:pPr algn="ctr"/>
            <a:r>
              <a:rPr lang="en-US" sz="1050" i="1" dirty="0">
                <a:solidFill>
                  <a:srgbClr val="0070C0"/>
                </a:solidFill>
              </a:rPr>
              <a:t>Memory </a:t>
            </a:r>
          </a:p>
          <a:p>
            <a:pPr algn="ctr"/>
            <a:r>
              <a:rPr lang="en-US" sz="1050" i="1" dirty="0">
                <a:solidFill>
                  <a:srgbClr val="0070C0"/>
                </a:solidFill>
              </a:rPr>
              <a:t>content</a:t>
            </a:r>
          </a:p>
        </p:txBody>
      </p:sp>
      <p:cxnSp>
        <p:nvCxnSpPr>
          <p:cNvPr id="200" name="Straight Arrow Connector 199"/>
          <p:cNvCxnSpPr>
            <a:stCxn id="53" idx="3"/>
          </p:cNvCxnSpPr>
          <p:nvPr/>
        </p:nvCxnSpPr>
        <p:spPr>
          <a:xfrm flipV="1">
            <a:off x="1828675" y="5118592"/>
            <a:ext cx="285875" cy="296"/>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01" name="TextBox 200"/>
          <p:cNvSpPr txBox="1"/>
          <p:nvPr/>
        </p:nvSpPr>
        <p:spPr>
          <a:xfrm>
            <a:off x="2086916" y="5002691"/>
            <a:ext cx="790601" cy="253916"/>
          </a:xfrm>
          <a:prstGeom prst="rect">
            <a:avLst/>
          </a:prstGeom>
          <a:noFill/>
        </p:spPr>
        <p:txBody>
          <a:bodyPr wrap="none" rtlCol="0">
            <a:spAutoFit/>
          </a:bodyPr>
          <a:lstStyle/>
          <a:p>
            <a:r>
              <a:rPr lang="en-US" sz="1050" dirty="0"/>
              <a:t>Initialize SP</a:t>
            </a:r>
          </a:p>
        </p:txBody>
      </p:sp>
      <p:cxnSp>
        <p:nvCxnSpPr>
          <p:cNvPr id="204" name="Straight Arrow Connector 203"/>
          <p:cNvCxnSpPr/>
          <p:nvPr/>
        </p:nvCxnSpPr>
        <p:spPr>
          <a:xfrm flipV="1">
            <a:off x="1828801" y="4973650"/>
            <a:ext cx="285875" cy="296"/>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05" name="TextBox 204"/>
          <p:cNvSpPr txBox="1"/>
          <p:nvPr/>
        </p:nvSpPr>
        <p:spPr>
          <a:xfrm>
            <a:off x="2087041" y="4857750"/>
            <a:ext cx="824265" cy="253916"/>
          </a:xfrm>
          <a:prstGeom prst="rect">
            <a:avLst/>
          </a:prstGeom>
          <a:noFill/>
        </p:spPr>
        <p:txBody>
          <a:bodyPr wrap="none" rtlCol="0">
            <a:spAutoFit/>
          </a:bodyPr>
          <a:lstStyle/>
          <a:p>
            <a:r>
              <a:rPr lang="en-US" sz="1050" dirty="0"/>
              <a:t>Initialize PC</a:t>
            </a:r>
          </a:p>
        </p:txBody>
      </p:sp>
      <p:sp>
        <p:nvSpPr>
          <p:cNvPr id="94" name="Lightning Bolt 93"/>
          <p:cNvSpPr/>
          <p:nvPr/>
        </p:nvSpPr>
        <p:spPr>
          <a:xfrm flipH="1">
            <a:off x="4010025" y="2741370"/>
            <a:ext cx="227591" cy="338063"/>
          </a:xfrm>
          <a:prstGeom prst="lightningBol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 name="TextBox 3"/>
          <p:cNvSpPr txBox="1"/>
          <p:nvPr/>
        </p:nvSpPr>
        <p:spPr>
          <a:xfrm>
            <a:off x="4160982" y="2527215"/>
            <a:ext cx="665567" cy="300082"/>
          </a:xfrm>
          <a:prstGeom prst="rect">
            <a:avLst/>
          </a:prstGeom>
          <a:noFill/>
        </p:spPr>
        <p:txBody>
          <a:bodyPr wrap="none" rtlCol="0">
            <a:spAutoFit/>
          </a:bodyPr>
          <a:lstStyle/>
          <a:p>
            <a:r>
              <a:rPr lang="en-US" sz="1350" dirty="0">
                <a:solidFill>
                  <a:srgbClr val="FF0000"/>
                </a:solidFill>
                <a:latin typeface="Arial" panose="020B0604020202020204" pitchFamily="34" charset="0"/>
                <a:cs typeface="Arial" panose="020B0604020202020204" pitchFamily="34" charset="0"/>
              </a:rPr>
              <a:t>EXTI3</a:t>
            </a:r>
          </a:p>
        </p:txBody>
      </p:sp>
    </p:spTree>
    <p:extLst>
      <p:ext uri="{BB962C8B-B14F-4D97-AF65-F5344CB8AC3E}">
        <p14:creationId xmlns:p14="http://schemas.microsoft.com/office/powerpoint/2010/main" val="192297878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6</a:t>
            </a:fld>
            <a:endParaRPr kumimoji="0" lang="en-US" dirty="0"/>
          </a:p>
        </p:txBody>
      </p:sp>
      <p:sp>
        <p:nvSpPr>
          <p:cNvPr id="2" name="Title 1"/>
          <p:cNvSpPr>
            <a:spLocks noGrp="1"/>
          </p:cNvSpPr>
          <p:nvPr>
            <p:ph type="title" idx="4294967295"/>
          </p:nvPr>
        </p:nvSpPr>
        <p:spPr>
          <a:xfrm>
            <a:off x="228600" y="2951855"/>
            <a:ext cx="2819400" cy="990600"/>
          </a:xfrm>
        </p:spPr>
        <p:txBody>
          <a:bodyPr>
            <a:normAutofit fontScale="90000"/>
          </a:bodyPr>
          <a:lstStyle/>
          <a:p>
            <a:r>
              <a:rPr lang="en-US" dirty="0" smtClean="0"/>
              <a:t>ISR Vector </a:t>
            </a:r>
            <a:r>
              <a:rPr lang="en-US" dirty="0"/>
              <a:t>Table</a:t>
            </a:r>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6" name="Object 5"/>
          <p:cNvGraphicFramePr>
            <a:graphicFrameLocks noChangeAspect="1"/>
          </p:cNvGraphicFramePr>
          <p:nvPr>
            <p:extLst>
              <p:ext uri="{D42A27DB-BD31-4B8C-83A1-F6EECF244321}">
                <p14:modId xmlns:p14="http://schemas.microsoft.com/office/powerpoint/2010/main" val="2912672950"/>
              </p:ext>
            </p:extLst>
          </p:nvPr>
        </p:nvGraphicFramePr>
        <p:xfrm>
          <a:off x="3124200" y="152399"/>
          <a:ext cx="5257800" cy="6589513"/>
        </p:xfrm>
        <a:graphic>
          <a:graphicData uri="http://schemas.openxmlformats.org/presentationml/2006/ole">
            <mc:AlternateContent xmlns:mc="http://schemas.openxmlformats.org/markup-compatibility/2006">
              <mc:Choice xmlns:v="urn:schemas-microsoft-com:vml" Requires="v">
                <p:oleObj spid="_x0000_s3284" name="Visio" r:id="rId4" imgW="5737894" imgH="7184417" progId="Visio.Drawing.11">
                  <p:embed/>
                </p:oleObj>
              </mc:Choice>
              <mc:Fallback>
                <p:oleObj name="Visio" r:id="rId4" imgW="5737894" imgH="7184417" progId="Visio.Drawing.11">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24200" y="152399"/>
                        <a:ext cx="5257800" cy="6589513"/>
                      </a:xfrm>
                      <a:prstGeom prst="rect">
                        <a:avLst/>
                      </a:prstGeom>
                      <a:noFill/>
                    </p:spPr>
                  </p:pic>
                </p:oleObj>
              </mc:Fallback>
            </mc:AlternateContent>
          </a:graphicData>
        </a:graphic>
      </p:graphicFrame>
    </p:spTree>
    <p:extLst>
      <p:ext uri="{BB962C8B-B14F-4D97-AF65-F5344CB8AC3E}">
        <p14:creationId xmlns:p14="http://schemas.microsoft.com/office/powerpoint/2010/main" val="1740918477"/>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 name="Flowchart: Process 196"/>
          <p:cNvSpPr/>
          <p:nvPr/>
        </p:nvSpPr>
        <p:spPr>
          <a:xfrm>
            <a:off x="5459929" y="3730894"/>
            <a:ext cx="3626921" cy="1755506"/>
          </a:xfrm>
          <a:prstGeom prst="flowChartProcess">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70" name="Flowchart: Process 169"/>
          <p:cNvSpPr/>
          <p:nvPr/>
        </p:nvSpPr>
        <p:spPr>
          <a:xfrm>
            <a:off x="2821961" y="1845243"/>
            <a:ext cx="3506304" cy="1394100"/>
          </a:xfrm>
          <a:prstGeom prst="flowChartProcess">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graphicFrame>
        <p:nvGraphicFramePr>
          <p:cNvPr id="32" name="Table 31"/>
          <p:cNvGraphicFramePr>
            <a:graphicFrameLocks noGrp="1"/>
          </p:cNvGraphicFramePr>
          <p:nvPr>
            <p:extLst/>
          </p:nvPr>
        </p:nvGraphicFramePr>
        <p:xfrm>
          <a:off x="6897040" y="3966402"/>
          <a:ext cx="2142860" cy="281940"/>
        </p:xfrm>
        <a:graphic>
          <a:graphicData uri="http://schemas.openxmlformats.org/drawingml/2006/table">
            <a:tbl>
              <a:tblPr firstRow="1" bandRow="1">
                <a:tableStyleId>{5C22544A-7EE6-4342-B048-85BDC9FD1C3A}</a:tableStyleId>
              </a:tblPr>
              <a:tblGrid>
                <a:gridCol w="428572">
                  <a:extLst>
                    <a:ext uri="{9D8B030D-6E8A-4147-A177-3AD203B41FA5}">
                      <a16:colId xmlns:a16="http://schemas.microsoft.com/office/drawing/2014/main" val="3020669703"/>
                    </a:ext>
                  </a:extLst>
                </a:gridCol>
                <a:gridCol w="428572">
                  <a:extLst>
                    <a:ext uri="{9D8B030D-6E8A-4147-A177-3AD203B41FA5}">
                      <a16:colId xmlns:a16="http://schemas.microsoft.com/office/drawing/2014/main" val="2164070882"/>
                    </a:ext>
                  </a:extLst>
                </a:gridCol>
                <a:gridCol w="428572">
                  <a:extLst>
                    <a:ext uri="{9D8B030D-6E8A-4147-A177-3AD203B41FA5}">
                      <a16:colId xmlns:a16="http://schemas.microsoft.com/office/drawing/2014/main" val="4187860782"/>
                    </a:ext>
                  </a:extLst>
                </a:gridCol>
                <a:gridCol w="428572">
                  <a:extLst>
                    <a:ext uri="{9D8B030D-6E8A-4147-A177-3AD203B41FA5}">
                      <a16:colId xmlns:a16="http://schemas.microsoft.com/office/drawing/2014/main" val="112163140"/>
                    </a:ext>
                  </a:extLst>
                </a:gridCol>
                <a:gridCol w="428572">
                  <a:extLst>
                    <a:ext uri="{9D8B030D-6E8A-4147-A177-3AD203B41FA5}">
                      <a16:colId xmlns:a16="http://schemas.microsoft.com/office/drawing/2014/main" val="2508573071"/>
                    </a:ext>
                  </a:extLst>
                </a:gridCol>
              </a:tblGrid>
              <a:tr h="274320">
                <a:tc>
                  <a:txBody>
                    <a:bodyPr/>
                    <a:lstStyle/>
                    <a:p>
                      <a:pPr algn="ctr"/>
                      <a:r>
                        <a:rPr lang="en-US" sz="1400" dirty="0">
                          <a:solidFill>
                            <a:schemeClr val="accent6">
                              <a:lumMod val="75000"/>
                            </a:schemeClr>
                          </a:solidFill>
                          <a:latin typeface="Consolas" panose="020B0609020204030204" pitchFamily="49" charset="0"/>
                        </a:rPr>
                        <a:t>12</a:t>
                      </a:r>
                    </a:p>
                  </a:txBody>
                  <a:tcPr marL="68580" marR="68580" marT="34290" marB="34290">
                    <a:noFill/>
                  </a:tcPr>
                </a:tc>
                <a:tc>
                  <a:txBody>
                    <a:bodyPr/>
                    <a:lstStyle/>
                    <a:p>
                      <a:pPr algn="ctr"/>
                      <a:r>
                        <a:rPr lang="en-US" sz="1400" dirty="0">
                          <a:solidFill>
                            <a:schemeClr val="accent6">
                              <a:lumMod val="75000"/>
                            </a:schemeClr>
                          </a:solidFill>
                          <a:latin typeface="Consolas" panose="020B0609020204030204" pitchFamily="49" charset="0"/>
                        </a:rPr>
                        <a:t>11</a:t>
                      </a:r>
                    </a:p>
                  </a:txBody>
                  <a:tcPr marL="68580" marR="68580" marT="34290" marB="34290">
                    <a:noFill/>
                  </a:tcPr>
                </a:tc>
                <a:tc>
                  <a:txBody>
                    <a:bodyPr/>
                    <a:lstStyle/>
                    <a:p>
                      <a:pPr algn="ctr"/>
                      <a:r>
                        <a:rPr lang="en-US" sz="1400" dirty="0">
                          <a:solidFill>
                            <a:schemeClr val="accent6">
                              <a:lumMod val="75000"/>
                            </a:schemeClr>
                          </a:solidFill>
                          <a:latin typeface="Consolas" panose="020B0609020204030204" pitchFamily="49" charset="0"/>
                        </a:rPr>
                        <a:t>10</a:t>
                      </a:r>
                    </a:p>
                  </a:txBody>
                  <a:tcPr marL="68580" marR="68580" marT="34290" marB="34290">
                    <a:noFill/>
                  </a:tcPr>
                </a:tc>
                <a:tc>
                  <a:txBody>
                    <a:bodyPr/>
                    <a:lstStyle/>
                    <a:p>
                      <a:pPr algn="ctr"/>
                      <a:r>
                        <a:rPr lang="en-US" sz="1400" dirty="0">
                          <a:solidFill>
                            <a:srgbClr val="FF0000"/>
                          </a:solidFill>
                          <a:latin typeface="Consolas" panose="020B0609020204030204" pitchFamily="49" charset="0"/>
                        </a:rPr>
                        <a:t>9</a:t>
                      </a:r>
                    </a:p>
                  </a:txBody>
                  <a:tcPr marL="68580" marR="68580" marT="34290" marB="34290">
                    <a:noFill/>
                  </a:tcPr>
                </a:tc>
                <a:tc>
                  <a:txBody>
                    <a:bodyPr/>
                    <a:lstStyle/>
                    <a:p>
                      <a:pPr algn="ctr"/>
                      <a:r>
                        <a:rPr lang="en-US" sz="1400" dirty="0">
                          <a:solidFill>
                            <a:schemeClr val="accent6">
                              <a:lumMod val="75000"/>
                            </a:schemeClr>
                          </a:solidFill>
                          <a:latin typeface="Consolas" panose="020B0609020204030204" pitchFamily="49" charset="0"/>
                        </a:rPr>
                        <a:t>8</a:t>
                      </a:r>
                    </a:p>
                  </a:txBody>
                  <a:tcPr marL="68580" marR="68580" marT="34290" marB="34290">
                    <a:noFill/>
                  </a:tcPr>
                </a:tc>
                <a:extLst>
                  <a:ext uri="{0D108BD9-81ED-4DB2-BD59-A6C34878D82A}">
                    <a16:rowId xmlns:a16="http://schemas.microsoft.com/office/drawing/2014/main" val="1598404186"/>
                  </a:ext>
                </a:extLst>
              </a:tr>
            </a:tbl>
          </a:graphicData>
        </a:graphic>
      </p:graphicFrame>
      <p:sp>
        <p:nvSpPr>
          <p:cNvPr id="2" name="Title 1"/>
          <p:cNvSpPr>
            <a:spLocks noGrp="1"/>
          </p:cNvSpPr>
          <p:nvPr>
            <p:ph type="title"/>
          </p:nvPr>
        </p:nvSpPr>
        <p:spPr/>
        <p:txBody>
          <a:bodyPr/>
          <a:lstStyle/>
          <a:p>
            <a:r>
              <a:rPr lang="en-US" dirty="0"/>
              <a:t>Single Interrupt</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60</a:t>
            </a:fld>
            <a:endParaRPr kumimoji="0" lang="en-US" dirty="0"/>
          </a:p>
        </p:txBody>
      </p:sp>
      <p:cxnSp>
        <p:nvCxnSpPr>
          <p:cNvPr id="8" name="Straight Arrow Connector 7"/>
          <p:cNvCxnSpPr/>
          <p:nvPr/>
        </p:nvCxnSpPr>
        <p:spPr>
          <a:xfrm>
            <a:off x="2857500" y="3023429"/>
            <a:ext cx="3312068"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V="1">
            <a:off x="2927475" y="1994729"/>
            <a:ext cx="0" cy="120015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2984625" y="2451929"/>
            <a:ext cx="1092327" cy="2857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Program</a:t>
            </a:r>
          </a:p>
        </p:txBody>
      </p:sp>
      <p:sp>
        <p:nvSpPr>
          <p:cNvPr id="21" name="TextBox 20"/>
          <p:cNvSpPr txBox="1"/>
          <p:nvPr/>
        </p:nvSpPr>
        <p:spPr>
          <a:xfrm>
            <a:off x="5829300" y="2746430"/>
            <a:ext cx="457200" cy="507831"/>
          </a:xfrm>
          <a:prstGeom prst="rect">
            <a:avLst/>
          </a:prstGeom>
          <a:noFill/>
        </p:spPr>
        <p:txBody>
          <a:bodyPr wrap="square" rtlCol="0">
            <a:spAutoFit/>
          </a:bodyPr>
          <a:lstStyle/>
          <a:p>
            <a:r>
              <a:rPr lang="en-US" sz="1350" dirty="0"/>
              <a:t>time</a:t>
            </a:r>
          </a:p>
        </p:txBody>
      </p:sp>
      <p:sp>
        <p:nvSpPr>
          <p:cNvPr id="25" name="Rectangle 24"/>
          <p:cNvSpPr/>
          <p:nvPr/>
        </p:nvSpPr>
        <p:spPr>
          <a:xfrm>
            <a:off x="5429343" y="4238453"/>
            <a:ext cx="1494510" cy="276999"/>
          </a:xfrm>
          <a:prstGeom prst="rect">
            <a:avLst/>
          </a:prstGeom>
          <a:ln>
            <a:noFill/>
          </a:ln>
        </p:spPr>
        <p:txBody>
          <a:bodyPr wrap="square">
            <a:spAutoFit/>
          </a:bodyPr>
          <a:lstStyle/>
          <a:p>
            <a:pPr algn="r"/>
            <a:r>
              <a:rPr lang="en-US" sz="1200" dirty="0">
                <a:solidFill>
                  <a:srgbClr val="000000"/>
                </a:solidFill>
                <a:latin typeface="Verdana" panose="020B0604030504040204" pitchFamily="34" charset="0"/>
              </a:rPr>
              <a:t>Enable Register</a:t>
            </a:r>
            <a:endParaRPr lang="en-US" sz="1200" dirty="0"/>
          </a:p>
        </p:txBody>
      </p:sp>
      <p:graphicFrame>
        <p:nvGraphicFramePr>
          <p:cNvPr id="31" name="Table 30"/>
          <p:cNvGraphicFramePr>
            <a:graphicFrameLocks noGrp="1"/>
          </p:cNvGraphicFramePr>
          <p:nvPr>
            <p:extLst/>
          </p:nvPr>
        </p:nvGraphicFramePr>
        <p:xfrm>
          <a:off x="6894318" y="4220582"/>
          <a:ext cx="2142860" cy="281940"/>
        </p:xfrm>
        <a:graphic>
          <a:graphicData uri="http://schemas.openxmlformats.org/drawingml/2006/table">
            <a:tbl>
              <a:tblPr firstRow="1" bandRow="1">
                <a:tableStyleId>{5C22544A-7EE6-4342-B048-85BDC9FD1C3A}</a:tableStyleId>
              </a:tblPr>
              <a:tblGrid>
                <a:gridCol w="428572">
                  <a:extLst>
                    <a:ext uri="{9D8B030D-6E8A-4147-A177-3AD203B41FA5}">
                      <a16:colId xmlns:a16="http://schemas.microsoft.com/office/drawing/2014/main" val="3020669703"/>
                    </a:ext>
                  </a:extLst>
                </a:gridCol>
                <a:gridCol w="428572">
                  <a:extLst>
                    <a:ext uri="{9D8B030D-6E8A-4147-A177-3AD203B41FA5}">
                      <a16:colId xmlns:a16="http://schemas.microsoft.com/office/drawing/2014/main" val="2164070882"/>
                    </a:ext>
                  </a:extLst>
                </a:gridCol>
                <a:gridCol w="428572">
                  <a:extLst>
                    <a:ext uri="{9D8B030D-6E8A-4147-A177-3AD203B41FA5}">
                      <a16:colId xmlns:a16="http://schemas.microsoft.com/office/drawing/2014/main" val="4187860782"/>
                    </a:ext>
                  </a:extLst>
                </a:gridCol>
                <a:gridCol w="428572">
                  <a:extLst>
                    <a:ext uri="{9D8B030D-6E8A-4147-A177-3AD203B41FA5}">
                      <a16:colId xmlns:a16="http://schemas.microsoft.com/office/drawing/2014/main" val="112163140"/>
                    </a:ext>
                  </a:extLst>
                </a:gridCol>
                <a:gridCol w="428572">
                  <a:extLst>
                    <a:ext uri="{9D8B030D-6E8A-4147-A177-3AD203B41FA5}">
                      <a16:colId xmlns:a16="http://schemas.microsoft.com/office/drawing/2014/main" val="2508573071"/>
                    </a:ext>
                  </a:extLst>
                </a:gridCol>
              </a:tblGrid>
              <a:tr h="281940">
                <a:tc>
                  <a:txBody>
                    <a:bodyPr/>
                    <a:lstStyle/>
                    <a:p>
                      <a:pPr algn="ctr"/>
                      <a:r>
                        <a:rPr lang="en-US" sz="1400" dirty="0">
                          <a:latin typeface="Consolas" panose="020B0609020204030204" pitchFamily="49" charset="0"/>
                        </a:rPr>
                        <a:t>0</a:t>
                      </a:r>
                    </a:p>
                  </a:txBody>
                  <a:tcPr marL="68580" marR="68580" marT="34290" marB="34290"/>
                </a:tc>
                <a:tc>
                  <a:txBody>
                    <a:bodyPr/>
                    <a:lstStyle/>
                    <a:p>
                      <a:pPr algn="ctr"/>
                      <a:r>
                        <a:rPr lang="en-US" sz="1400" dirty="0">
                          <a:latin typeface="Consolas" panose="020B0609020204030204" pitchFamily="49" charset="0"/>
                        </a:rPr>
                        <a:t>0</a:t>
                      </a:r>
                    </a:p>
                  </a:txBody>
                  <a:tcPr marL="68580" marR="68580" marT="34290" marB="34290"/>
                </a:tc>
                <a:tc>
                  <a:txBody>
                    <a:bodyPr/>
                    <a:lstStyle/>
                    <a:p>
                      <a:pPr algn="ctr"/>
                      <a:r>
                        <a:rPr lang="en-US" sz="1400" dirty="0">
                          <a:latin typeface="Consolas" panose="020B0609020204030204" pitchFamily="49" charset="0"/>
                        </a:rPr>
                        <a:t>0</a:t>
                      </a:r>
                    </a:p>
                  </a:txBody>
                  <a:tcPr marL="68580" marR="68580" marT="34290" marB="34290"/>
                </a:tc>
                <a:tc>
                  <a:txBody>
                    <a:bodyPr/>
                    <a:lstStyle/>
                    <a:p>
                      <a:pPr algn="ctr"/>
                      <a:r>
                        <a:rPr lang="en-US" sz="1400" dirty="0">
                          <a:solidFill>
                            <a:srgbClr val="FF0000"/>
                          </a:solidFill>
                          <a:latin typeface="Consolas" panose="020B0609020204030204" pitchFamily="49" charset="0"/>
                        </a:rPr>
                        <a:t>1</a:t>
                      </a:r>
                    </a:p>
                  </a:txBody>
                  <a:tcPr marL="68580" marR="68580" marT="34290" marB="34290"/>
                </a:tc>
                <a:tc>
                  <a:txBody>
                    <a:bodyPr/>
                    <a:lstStyle/>
                    <a:p>
                      <a:pPr algn="ctr"/>
                      <a:r>
                        <a:rPr lang="en-US" sz="1400" dirty="0">
                          <a:latin typeface="Consolas" panose="020B0609020204030204" pitchFamily="49" charset="0"/>
                        </a:rPr>
                        <a:t>0</a:t>
                      </a:r>
                    </a:p>
                  </a:txBody>
                  <a:tcPr marL="68580" marR="68580" marT="34290" marB="34290"/>
                </a:tc>
                <a:extLst>
                  <a:ext uri="{0D108BD9-81ED-4DB2-BD59-A6C34878D82A}">
                    <a16:rowId xmlns:a16="http://schemas.microsoft.com/office/drawing/2014/main" val="1598404186"/>
                  </a:ext>
                </a:extLst>
              </a:tr>
            </a:tbl>
          </a:graphicData>
        </a:graphic>
      </p:graphicFrame>
      <p:sp>
        <p:nvSpPr>
          <p:cNvPr id="34" name="Rectangle 33"/>
          <p:cNvSpPr/>
          <p:nvPr/>
        </p:nvSpPr>
        <p:spPr>
          <a:xfrm>
            <a:off x="5429343" y="4523638"/>
            <a:ext cx="1494510" cy="276999"/>
          </a:xfrm>
          <a:prstGeom prst="rect">
            <a:avLst/>
          </a:prstGeom>
        </p:spPr>
        <p:txBody>
          <a:bodyPr wrap="square">
            <a:spAutoFit/>
          </a:bodyPr>
          <a:lstStyle/>
          <a:p>
            <a:pPr algn="r"/>
            <a:r>
              <a:rPr lang="en-US" sz="1200" dirty="0">
                <a:solidFill>
                  <a:srgbClr val="000000"/>
                </a:solidFill>
                <a:latin typeface="Verdana" panose="020B0604030504040204" pitchFamily="34" charset="0"/>
              </a:rPr>
              <a:t>Active Register</a:t>
            </a:r>
            <a:endParaRPr lang="en-US" sz="1200" dirty="0"/>
          </a:p>
        </p:txBody>
      </p:sp>
      <p:graphicFrame>
        <p:nvGraphicFramePr>
          <p:cNvPr id="35" name="Table 34"/>
          <p:cNvGraphicFramePr>
            <a:graphicFrameLocks noGrp="1"/>
          </p:cNvGraphicFramePr>
          <p:nvPr>
            <p:extLst/>
          </p:nvPr>
        </p:nvGraphicFramePr>
        <p:xfrm>
          <a:off x="6894318" y="4524423"/>
          <a:ext cx="2142860" cy="281940"/>
        </p:xfrm>
        <a:graphic>
          <a:graphicData uri="http://schemas.openxmlformats.org/drawingml/2006/table">
            <a:tbl>
              <a:tblPr firstRow="1" bandRow="1">
                <a:tableStyleId>{5C22544A-7EE6-4342-B048-85BDC9FD1C3A}</a:tableStyleId>
              </a:tblPr>
              <a:tblGrid>
                <a:gridCol w="428572">
                  <a:extLst>
                    <a:ext uri="{9D8B030D-6E8A-4147-A177-3AD203B41FA5}">
                      <a16:colId xmlns:a16="http://schemas.microsoft.com/office/drawing/2014/main" val="3020669703"/>
                    </a:ext>
                  </a:extLst>
                </a:gridCol>
                <a:gridCol w="428572">
                  <a:extLst>
                    <a:ext uri="{9D8B030D-6E8A-4147-A177-3AD203B41FA5}">
                      <a16:colId xmlns:a16="http://schemas.microsoft.com/office/drawing/2014/main" val="2164070882"/>
                    </a:ext>
                  </a:extLst>
                </a:gridCol>
                <a:gridCol w="428572">
                  <a:extLst>
                    <a:ext uri="{9D8B030D-6E8A-4147-A177-3AD203B41FA5}">
                      <a16:colId xmlns:a16="http://schemas.microsoft.com/office/drawing/2014/main" val="4187860782"/>
                    </a:ext>
                  </a:extLst>
                </a:gridCol>
                <a:gridCol w="428572">
                  <a:extLst>
                    <a:ext uri="{9D8B030D-6E8A-4147-A177-3AD203B41FA5}">
                      <a16:colId xmlns:a16="http://schemas.microsoft.com/office/drawing/2014/main" val="112163140"/>
                    </a:ext>
                  </a:extLst>
                </a:gridCol>
                <a:gridCol w="428572">
                  <a:extLst>
                    <a:ext uri="{9D8B030D-6E8A-4147-A177-3AD203B41FA5}">
                      <a16:colId xmlns:a16="http://schemas.microsoft.com/office/drawing/2014/main" val="2508573071"/>
                    </a:ext>
                  </a:extLst>
                </a:gridCol>
              </a:tblGrid>
              <a:tr h="281940">
                <a:tc>
                  <a:txBody>
                    <a:bodyPr/>
                    <a:lstStyle/>
                    <a:p>
                      <a:pPr algn="ctr"/>
                      <a:r>
                        <a:rPr lang="en-US" sz="1400" dirty="0">
                          <a:latin typeface="Consolas" panose="020B0609020204030204" pitchFamily="49" charset="0"/>
                        </a:rPr>
                        <a:t>0</a:t>
                      </a:r>
                    </a:p>
                  </a:txBody>
                  <a:tcPr marL="68580" marR="68580" marT="34290" marB="34290"/>
                </a:tc>
                <a:tc>
                  <a:txBody>
                    <a:bodyPr/>
                    <a:lstStyle/>
                    <a:p>
                      <a:pPr algn="ctr"/>
                      <a:r>
                        <a:rPr lang="en-US" sz="1400" dirty="0">
                          <a:latin typeface="Consolas" panose="020B0609020204030204" pitchFamily="49" charset="0"/>
                        </a:rPr>
                        <a:t>0</a:t>
                      </a:r>
                    </a:p>
                  </a:txBody>
                  <a:tcPr marL="68580" marR="68580" marT="34290" marB="34290"/>
                </a:tc>
                <a:tc>
                  <a:txBody>
                    <a:bodyPr/>
                    <a:lstStyle/>
                    <a:p>
                      <a:pPr algn="ctr"/>
                      <a:r>
                        <a:rPr lang="en-US" sz="1400" dirty="0">
                          <a:latin typeface="Consolas" panose="020B0609020204030204" pitchFamily="49" charset="0"/>
                        </a:rPr>
                        <a:t>0</a:t>
                      </a:r>
                    </a:p>
                  </a:txBody>
                  <a:tcPr marL="68580" marR="68580" marT="34290" marB="34290"/>
                </a:tc>
                <a:tc>
                  <a:txBody>
                    <a:bodyPr/>
                    <a:lstStyle/>
                    <a:p>
                      <a:pPr algn="ctr"/>
                      <a:r>
                        <a:rPr lang="en-US" sz="1400" dirty="0">
                          <a:solidFill>
                            <a:srgbClr val="FF0000"/>
                          </a:solidFill>
                          <a:latin typeface="Consolas" panose="020B0609020204030204" pitchFamily="49" charset="0"/>
                        </a:rPr>
                        <a:t>0</a:t>
                      </a:r>
                    </a:p>
                  </a:txBody>
                  <a:tcPr marL="68580" marR="68580" marT="34290" marB="34290"/>
                </a:tc>
                <a:tc>
                  <a:txBody>
                    <a:bodyPr/>
                    <a:lstStyle/>
                    <a:p>
                      <a:pPr algn="ctr"/>
                      <a:r>
                        <a:rPr lang="en-US" sz="1400" dirty="0">
                          <a:latin typeface="Consolas" panose="020B0609020204030204" pitchFamily="49" charset="0"/>
                        </a:rPr>
                        <a:t>0</a:t>
                      </a:r>
                    </a:p>
                  </a:txBody>
                  <a:tcPr marL="68580" marR="68580" marT="34290" marB="34290"/>
                </a:tc>
                <a:extLst>
                  <a:ext uri="{0D108BD9-81ED-4DB2-BD59-A6C34878D82A}">
                    <a16:rowId xmlns:a16="http://schemas.microsoft.com/office/drawing/2014/main" val="1598404186"/>
                  </a:ext>
                </a:extLst>
              </a:tr>
            </a:tbl>
          </a:graphicData>
        </a:graphic>
      </p:graphicFrame>
      <p:sp>
        <p:nvSpPr>
          <p:cNvPr id="36" name="Rectangle 35"/>
          <p:cNvSpPr/>
          <p:nvPr/>
        </p:nvSpPr>
        <p:spPr>
          <a:xfrm>
            <a:off x="5429250" y="4835866"/>
            <a:ext cx="1503167" cy="276999"/>
          </a:xfrm>
          <a:prstGeom prst="rect">
            <a:avLst/>
          </a:prstGeom>
        </p:spPr>
        <p:txBody>
          <a:bodyPr wrap="square">
            <a:spAutoFit/>
          </a:bodyPr>
          <a:lstStyle/>
          <a:p>
            <a:pPr algn="r"/>
            <a:r>
              <a:rPr lang="en-US" sz="1200" dirty="0">
                <a:solidFill>
                  <a:srgbClr val="000000"/>
                </a:solidFill>
                <a:latin typeface="Verdana" panose="020B0604030504040204" pitchFamily="34" charset="0"/>
              </a:rPr>
              <a:t>Pending Register</a:t>
            </a:r>
            <a:endParaRPr lang="en-US" sz="1200" dirty="0"/>
          </a:p>
        </p:txBody>
      </p:sp>
      <p:graphicFrame>
        <p:nvGraphicFramePr>
          <p:cNvPr id="37" name="Table 36"/>
          <p:cNvGraphicFramePr>
            <a:graphicFrameLocks noGrp="1"/>
          </p:cNvGraphicFramePr>
          <p:nvPr>
            <p:extLst/>
          </p:nvPr>
        </p:nvGraphicFramePr>
        <p:xfrm>
          <a:off x="6894318" y="4836651"/>
          <a:ext cx="2142860" cy="281940"/>
        </p:xfrm>
        <a:graphic>
          <a:graphicData uri="http://schemas.openxmlformats.org/drawingml/2006/table">
            <a:tbl>
              <a:tblPr firstRow="1" bandRow="1">
                <a:tableStyleId>{5C22544A-7EE6-4342-B048-85BDC9FD1C3A}</a:tableStyleId>
              </a:tblPr>
              <a:tblGrid>
                <a:gridCol w="428572">
                  <a:extLst>
                    <a:ext uri="{9D8B030D-6E8A-4147-A177-3AD203B41FA5}">
                      <a16:colId xmlns:a16="http://schemas.microsoft.com/office/drawing/2014/main" val="3020669703"/>
                    </a:ext>
                  </a:extLst>
                </a:gridCol>
                <a:gridCol w="428572">
                  <a:extLst>
                    <a:ext uri="{9D8B030D-6E8A-4147-A177-3AD203B41FA5}">
                      <a16:colId xmlns:a16="http://schemas.microsoft.com/office/drawing/2014/main" val="2164070882"/>
                    </a:ext>
                  </a:extLst>
                </a:gridCol>
                <a:gridCol w="428572">
                  <a:extLst>
                    <a:ext uri="{9D8B030D-6E8A-4147-A177-3AD203B41FA5}">
                      <a16:colId xmlns:a16="http://schemas.microsoft.com/office/drawing/2014/main" val="4187860782"/>
                    </a:ext>
                  </a:extLst>
                </a:gridCol>
                <a:gridCol w="428572">
                  <a:extLst>
                    <a:ext uri="{9D8B030D-6E8A-4147-A177-3AD203B41FA5}">
                      <a16:colId xmlns:a16="http://schemas.microsoft.com/office/drawing/2014/main" val="112163140"/>
                    </a:ext>
                  </a:extLst>
                </a:gridCol>
                <a:gridCol w="428572">
                  <a:extLst>
                    <a:ext uri="{9D8B030D-6E8A-4147-A177-3AD203B41FA5}">
                      <a16:colId xmlns:a16="http://schemas.microsoft.com/office/drawing/2014/main" val="2508573071"/>
                    </a:ext>
                  </a:extLst>
                </a:gridCol>
              </a:tblGrid>
              <a:tr h="281940">
                <a:tc>
                  <a:txBody>
                    <a:bodyPr/>
                    <a:lstStyle/>
                    <a:p>
                      <a:pPr algn="ctr"/>
                      <a:r>
                        <a:rPr lang="en-US" sz="1400" dirty="0">
                          <a:latin typeface="Consolas" panose="020B0609020204030204" pitchFamily="49" charset="0"/>
                        </a:rPr>
                        <a:t>0</a:t>
                      </a:r>
                    </a:p>
                  </a:txBody>
                  <a:tcPr marL="68580" marR="68580" marT="34290" marB="34290"/>
                </a:tc>
                <a:tc>
                  <a:txBody>
                    <a:bodyPr/>
                    <a:lstStyle/>
                    <a:p>
                      <a:pPr algn="ctr"/>
                      <a:r>
                        <a:rPr lang="en-US" sz="1400" dirty="0">
                          <a:latin typeface="Consolas" panose="020B0609020204030204" pitchFamily="49" charset="0"/>
                        </a:rPr>
                        <a:t>0</a:t>
                      </a:r>
                    </a:p>
                  </a:txBody>
                  <a:tcPr marL="68580" marR="68580" marT="34290" marB="34290"/>
                </a:tc>
                <a:tc>
                  <a:txBody>
                    <a:bodyPr/>
                    <a:lstStyle/>
                    <a:p>
                      <a:pPr algn="ctr"/>
                      <a:r>
                        <a:rPr lang="en-US" sz="1400" dirty="0">
                          <a:latin typeface="Consolas" panose="020B0609020204030204" pitchFamily="49" charset="0"/>
                        </a:rPr>
                        <a:t>0</a:t>
                      </a:r>
                    </a:p>
                  </a:txBody>
                  <a:tcPr marL="68580" marR="68580" marT="34290" marB="34290"/>
                </a:tc>
                <a:tc>
                  <a:txBody>
                    <a:bodyPr/>
                    <a:lstStyle/>
                    <a:p>
                      <a:pPr algn="ctr"/>
                      <a:endParaRPr lang="en-US" sz="1400" dirty="0">
                        <a:solidFill>
                          <a:srgbClr val="FF0000"/>
                        </a:solidFill>
                        <a:latin typeface="Consolas" panose="020B0609020204030204" pitchFamily="49" charset="0"/>
                      </a:endParaRPr>
                    </a:p>
                  </a:txBody>
                  <a:tcPr marL="68580" marR="68580" marT="34290" marB="34290"/>
                </a:tc>
                <a:tc>
                  <a:txBody>
                    <a:bodyPr/>
                    <a:lstStyle/>
                    <a:p>
                      <a:pPr algn="ctr"/>
                      <a:r>
                        <a:rPr lang="en-US" sz="1400" dirty="0">
                          <a:latin typeface="Consolas" panose="020B0609020204030204" pitchFamily="49" charset="0"/>
                        </a:rPr>
                        <a:t>0</a:t>
                      </a:r>
                    </a:p>
                  </a:txBody>
                  <a:tcPr marL="68580" marR="68580" marT="34290" marB="34290"/>
                </a:tc>
                <a:extLst>
                  <a:ext uri="{0D108BD9-81ED-4DB2-BD59-A6C34878D82A}">
                    <a16:rowId xmlns:a16="http://schemas.microsoft.com/office/drawing/2014/main" val="1598404186"/>
                  </a:ext>
                </a:extLst>
              </a:tr>
            </a:tbl>
          </a:graphicData>
        </a:graphic>
      </p:graphicFrame>
      <p:sp>
        <p:nvSpPr>
          <p:cNvPr id="38" name="Rectangle 37"/>
          <p:cNvSpPr/>
          <p:nvPr/>
        </p:nvSpPr>
        <p:spPr>
          <a:xfrm>
            <a:off x="5429250" y="5146525"/>
            <a:ext cx="1503167" cy="276999"/>
          </a:xfrm>
          <a:prstGeom prst="rect">
            <a:avLst/>
          </a:prstGeom>
        </p:spPr>
        <p:txBody>
          <a:bodyPr wrap="square">
            <a:spAutoFit/>
          </a:bodyPr>
          <a:lstStyle/>
          <a:p>
            <a:pPr algn="r"/>
            <a:r>
              <a:rPr lang="en-US" sz="1200" dirty="0">
                <a:solidFill>
                  <a:srgbClr val="000000"/>
                </a:solidFill>
                <a:latin typeface="Verdana" panose="020B0604030504040204" pitchFamily="34" charset="0"/>
              </a:rPr>
              <a:t>Priority Register</a:t>
            </a:r>
            <a:endParaRPr lang="en-US" sz="1200" dirty="0"/>
          </a:p>
        </p:txBody>
      </p:sp>
      <p:graphicFrame>
        <p:nvGraphicFramePr>
          <p:cNvPr id="39" name="Table 38"/>
          <p:cNvGraphicFramePr>
            <a:graphicFrameLocks noGrp="1"/>
          </p:cNvGraphicFramePr>
          <p:nvPr>
            <p:extLst/>
          </p:nvPr>
        </p:nvGraphicFramePr>
        <p:xfrm>
          <a:off x="6897040" y="5147310"/>
          <a:ext cx="2142860" cy="281940"/>
        </p:xfrm>
        <a:graphic>
          <a:graphicData uri="http://schemas.openxmlformats.org/drawingml/2006/table">
            <a:tbl>
              <a:tblPr firstRow="1" bandRow="1">
                <a:tableStyleId>{5C22544A-7EE6-4342-B048-85BDC9FD1C3A}</a:tableStyleId>
              </a:tblPr>
              <a:tblGrid>
                <a:gridCol w="428572">
                  <a:extLst>
                    <a:ext uri="{9D8B030D-6E8A-4147-A177-3AD203B41FA5}">
                      <a16:colId xmlns:a16="http://schemas.microsoft.com/office/drawing/2014/main" val="3020669703"/>
                    </a:ext>
                  </a:extLst>
                </a:gridCol>
                <a:gridCol w="428572">
                  <a:extLst>
                    <a:ext uri="{9D8B030D-6E8A-4147-A177-3AD203B41FA5}">
                      <a16:colId xmlns:a16="http://schemas.microsoft.com/office/drawing/2014/main" val="2164070882"/>
                    </a:ext>
                  </a:extLst>
                </a:gridCol>
                <a:gridCol w="428572">
                  <a:extLst>
                    <a:ext uri="{9D8B030D-6E8A-4147-A177-3AD203B41FA5}">
                      <a16:colId xmlns:a16="http://schemas.microsoft.com/office/drawing/2014/main" val="4187860782"/>
                    </a:ext>
                  </a:extLst>
                </a:gridCol>
                <a:gridCol w="428572">
                  <a:extLst>
                    <a:ext uri="{9D8B030D-6E8A-4147-A177-3AD203B41FA5}">
                      <a16:colId xmlns:a16="http://schemas.microsoft.com/office/drawing/2014/main" val="112163140"/>
                    </a:ext>
                  </a:extLst>
                </a:gridCol>
                <a:gridCol w="428572">
                  <a:extLst>
                    <a:ext uri="{9D8B030D-6E8A-4147-A177-3AD203B41FA5}">
                      <a16:colId xmlns:a16="http://schemas.microsoft.com/office/drawing/2014/main" val="2508573071"/>
                    </a:ext>
                  </a:extLst>
                </a:gridCol>
              </a:tblGrid>
              <a:tr h="281940">
                <a:tc>
                  <a:txBody>
                    <a:bodyPr/>
                    <a:lstStyle/>
                    <a:p>
                      <a:pPr algn="ctr"/>
                      <a:r>
                        <a:rPr lang="en-US" sz="1400" dirty="0">
                          <a:latin typeface="Consolas" panose="020B0609020204030204" pitchFamily="49" charset="0"/>
                        </a:rPr>
                        <a:t>3</a:t>
                      </a:r>
                    </a:p>
                  </a:txBody>
                  <a:tcPr marL="68580" marR="68580" marT="34290" marB="34290"/>
                </a:tc>
                <a:tc>
                  <a:txBody>
                    <a:bodyPr/>
                    <a:lstStyle/>
                    <a:p>
                      <a:pPr algn="ctr"/>
                      <a:r>
                        <a:rPr lang="en-US" sz="1400" dirty="0">
                          <a:latin typeface="Consolas" panose="020B0609020204030204" pitchFamily="49" charset="0"/>
                        </a:rPr>
                        <a:t>4</a:t>
                      </a:r>
                    </a:p>
                  </a:txBody>
                  <a:tcPr marL="68580" marR="68580" marT="34290" marB="34290"/>
                </a:tc>
                <a:tc>
                  <a:txBody>
                    <a:bodyPr/>
                    <a:lstStyle/>
                    <a:p>
                      <a:pPr algn="ctr"/>
                      <a:r>
                        <a:rPr lang="en-US" sz="1400" dirty="0">
                          <a:latin typeface="Consolas" panose="020B0609020204030204" pitchFamily="49" charset="0"/>
                        </a:rPr>
                        <a:t>7</a:t>
                      </a:r>
                    </a:p>
                  </a:txBody>
                  <a:tcPr marL="68580" marR="68580" marT="34290" marB="34290"/>
                </a:tc>
                <a:tc>
                  <a:txBody>
                    <a:bodyPr/>
                    <a:lstStyle/>
                    <a:p>
                      <a:pPr algn="ctr"/>
                      <a:r>
                        <a:rPr lang="en-US" sz="1400" dirty="0">
                          <a:solidFill>
                            <a:srgbClr val="FF0000"/>
                          </a:solidFill>
                          <a:latin typeface="Consolas" panose="020B0609020204030204" pitchFamily="49" charset="0"/>
                        </a:rPr>
                        <a:t>2</a:t>
                      </a:r>
                    </a:p>
                  </a:txBody>
                  <a:tcPr marL="68580" marR="68580" marT="34290" marB="34290"/>
                </a:tc>
                <a:tc>
                  <a:txBody>
                    <a:bodyPr/>
                    <a:lstStyle/>
                    <a:p>
                      <a:pPr algn="ctr"/>
                      <a:r>
                        <a:rPr lang="en-US" sz="1400" dirty="0">
                          <a:latin typeface="Consolas" panose="020B0609020204030204" pitchFamily="49" charset="0"/>
                        </a:rPr>
                        <a:t>8</a:t>
                      </a:r>
                    </a:p>
                  </a:txBody>
                  <a:tcPr marL="68580" marR="68580" marT="34290" marB="34290"/>
                </a:tc>
                <a:extLst>
                  <a:ext uri="{0D108BD9-81ED-4DB2-BD59-A6C34878D82A}">
                    <a16:rowId xmlns:a16="http://schemas.microsoft.com/office/drawing/2014/main" val="1598404186"/>
                  </a:ext>
                </a:extLst>
              </a:tr>
            </a:tbl>
          </a:graphicData>
        </a:graphic>
      </p:graphicFrame>
      <p:sp>
        <p:nvSpPr>
          <p:cNvPr id="44" name="TextBox 43"/>
          <p:cNvSpPr txBox="1"/>
          <p:nvPr/>
        </p:nvSpPr>
        <p:spPr>
          <a:xfrm>
            <a:off x="30679" y="4337661"/>
            <a:ext cx="906875" cy="253916"/>
          </a:xfrm>
          <a:prstGeom prst="rect">
            <a:avLst/>
          </a:prstGeom>
          <a:noFill/>
        </p:spPr>
        <p:txBody>
          <a:bodyPr wrap="square" rtlCol="0">
            <a:spAutoFit/>
          </a:bodyPr>
          <a:lstStyle/>
          <a:p>
            <a:pPr algn="ctr"/>
            <a:r>
              <a:rPr lang="en-GB" sz="1050" dirty="0">
                <a:latin typeface="Consolas"/>
                <a:cs typeface="Consolas"/>
              </a:rPr>
              <a:t>...</a:t>
            </a:r>
          </a:p>
        </p:txBody>
      </p:sp>
      <p:sp>
        <p:nvSpPr>
          <p:cNvPr id="55" name="TextBox 54"/>
          <p:cNvSpPr txBox="1"/>
          <p:nvPr/>
        </p:nvSpPr>
        <p:spPr>
          <a:xfrm>
            <a:off x="0" y="4021178"/>
            <a:ext cx="920661" cy="253916"/>
          </a:xfrm>
          <a:prstGeom prst="rect">
            <a:avLst/>
          </a:prstGeom>
          <a:noFill/>
        </p:spPr>
        <p:txBody>
          <a:bodyPr wrap="square" rtlCol="0">
            <a:spAutoFit/>
          </a:bodyPr>
          <a:lstStyle/>
          <a:p>
            <a:pPr algn="ctr"/>
            <a:r>
              <a:rPr lang="en-GB" sz="1050" dirty="0">
                <a:latin typeface="Consolas"/>
                <a:cs typeface="Consolas"/>
              </a:rPr>
              <a:t>0x00000064</a:t>
            </a:r>
          </a:p>
        </p:txBody>
      </p:sp>
      <p:sp>
        <p:nvSpPr>
          <p:cNvPr id="68" name="Flowchart: Process 67"/>
          <p:cNvSpPr/>
          <p:nvPr/>
        </p:nvSpPr>
        <p:spPr>
          <a:xfrm>
            <a:off x="2007407" y="3428520"/>
            <a:ext cx="1810745" cy="581221"/>
          </a:xfrm>
          <a:prstGeom prst="flowChartProcess">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50" b="1" dirty="0">
                <a:latin typeface="Consolas" panose="020B0609020204030204" pitchFamily="49" charset="0"/>
              </a:rPr>
              <a:t>void EXTI3_IRQHandler{</a:t>
            </a:r>
          </a:p>
          <a:p>
            <a:r>
              <a:rPr lang="en-US" sz="1050" b="1" dirty="0">
                <a:latin typeface="Consolas" panose="020B0609020204030204" pitchFamily="49" charset="0"/>
              </a:rPr>
              <a:t>  ...</a:t>
            </a:r>
          </a:p>
          <a:p>
            <a:r>
              <a:rPr lang="en-US" sz="1050" b="1" dirty="0">
                <a:latin typeface="Consolas" panose="020B0609020204030204" pitchFamily="49" charset="0"/>
              </a:rPr>
              <a:t>}</a:t>
            </a:r>
          </a:p>
        </p:txBody>
      </p:sp>
      <p:sp>
        <p:nvSpPr>
          <p:cNvPr id="69" name="Rectangle 68"/>
          <p:cNvSpPr/>
          <p:nvPr/>
        </p:nvSpPr>
        <p:spPr>
          <a:xfrm>
            <a:off x="36765" y="3225041"/>
            <a:ext cx="922047" cy="253916"/>
          </a:xfrm>
          <a:prstGeom prst="rect">
            <a:avLst/>
          </a:prstGeom>
        </p:spPr>
        <p:txBody>
          <a:bodyPr wrap="none">
            <a:spAutoFit/>
          </a:bodyPr>
          <a:lstStyle/>
          <a:p>
            <a:r>
              <a:rPr lang="en-US" sz="1050" dirty="0">
                <a:solidFill>
                  <a:srgbClr val="C00000"/>
                </a:solidFill>
                <a:latin typeface="Consolas" panose="020B0609020204030204" pitchFamily="49" charset="0"/>
              </a:rPr>
              <a:t>0x0800030C</a:t>
            </a:r>
          </a:p>
        </p:txBody>
      </p:sp>
      <p:sp>
        <p:nvSpPr>
          <p:cNvPr id="70" name="Rectangle 69"/>
          <p:cNvSpPr/>
          <p:nvPr/>
        </p:nvSpPr>
        <p:spPr>
          <a:xfrm>
            <a:off x="8127512" y="3714751"/>
            <a:ext cx="609462" cy="276999"/>
          </a:xfrm>
          <a:prstGeom prst="rect">
            <a:avLst/>
          </a:prstGeom>
        </p:spPr>
        <p:txBody>
          <a:bodyPr wrap="none">
            <a:spAutoFit/>
          </a:bodyPr>
          <a:lstStyle/>
          <a:p>
            <a:r>
              <a:rPr lang="en-US" sz="1200" b="1" dirty="0">
                <a:solidFill>
                  <a:srgbClr val="FF0000"/>
                </a:solidFill>
                <a:latin typeface="Consolas" panose="020B0609020204030204" pitchFamily="49" charset="0"/>
              </a:rPr>
              <a:t>EXTI3</a:t>
            </a:r>
          </a:p>
        </p:txBody>
      </p:sp>
      <p:grpSp>
        <p:nvGrpSpPr>
          <p:cNvPr id="117" name="Group 116"/>
          <p:cNvGrpSpPr/>
          <p:nvPr/>
        </p:nvGrpSpPr>
        <p:grpSpPr>
          <a:xfrm>
            <a:off x="894467" y="3469846"/>
            <a:ext cx="931831" cy="759254"/>
            <a:chOff x="1269503" y="4309566"/>
            <a:chExt cx="1242441" cy="1012339"/>
          </a:xfrm>
        </p:grpSpPr>
        <p:grpSp>
          <p:nvGrpSpPr>
            <p:cNvPr id="97" name="Group 96"/>
            <p:cNvGrpSpPr/>
            <p:nvPr/>
          </p:nvGrpSpPr>
          <p:grpSpPr>
            <a:xfrm>
              <a:off x="1269503" y="4679145"/>
              <a:ext cx="1242441" cy="269179"/>
              <a:chOff x="3037312" y="3957477"/>
              <a:chExt cx="307554" cy="144888"/>
            </a:xfrm>
            <a:noFill/>
          </p:grpSpPr>
          <p:sp>
            <p:nvSpPr>
              <p:cNvPr id="93" name="Freeform 92"/>
              <p:cNvSpPr/>
              <p:nvPr/>
            </p:nvSpPr>
            <p:spPr>
              <a:xfrm>
                <a:off x="3037312" y="395747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6" name="Freeform 95"/>
              <p:cNvSpPr/>
              <p:nvPr/>
            </p:nvSpPr>
            <p:spPr>
              <a:xfrm>
                <a:off x="3040066" y="402534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cxnSp>
          <p:nvCxnSpPr>
            <p:cNvPr id="102" name="Straight Connector 101"/>
            <p:cNvCxnSpPr/>
            <p:nvPr/>
          </p:nvCxnSpPr>
          <p:spPr>
            <a:xfrm flipH="1">
              <a:off x="2510734" y="4800399"/>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a:xfrm flipH="1">
              <a:off x="1269781" y="4448012"/>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flipH="1">
              <a:off x="1271677" y="4940937"/>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a:xfrm flipH="1">
              <a:off x="2509762" y="4309566"/>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graphicFrame>
        <p:nvGraphicFramePr>
          <p:cNvPr id="108" name="Table 107"/>
          <p:cNvGraphicFramePr>
            <a:graphicFrameLocks noGrp="1"/>
          </p:cNvGraphicFramePr>
          <p:nvPr>
            <p:extLst/>
          </p:nvPr>
        </p:nvGraphicFramePr>
        <p:xfrm>
          <a:off x="7403073" y="1836722"/>
          <a:ext cx="1626961" cy="1645920"/>
        </p:xfrm>
        <a:graphic>
          <a:graphicData uri="http://schemas.openxmlformats.org/drawingml/2006/table">
            <a:tbl>
              <a:tblPr bandRow="1">
                <a:tableStyleId>{BC89EF96-8CEA-46FF-86C4-4CE0E7609802}</a:tableStyleId>
              </a:tblPr>
              <a:tblGrid>
                <a:gridCol w="850576">
                  <a:extLst>
                    <a:ext uri="{9D8B030D-6E8A-4147-A177-3AD203B41FA5}">
                      <a16:colId xmlns:a16="http://schemas.microsoft.com/office/drawing/2014/main" val="20000"/>
                    </a:ext>
                  </a:extLst>
                </a:gridCol>
                <a:gridCol w="776385">
                  <a:extLst>
                    <a:ext uri="{9D8B030D-6E8A-4147-A177-3AD203B41FA5}">
                      <a16:colId xmlns:a16="http://schemas.microsoft.com/office/drawing/2014/main" val="20001"/>
                    </a:ext>
                  </a:extLst>
                </a:gridCol>
              </a:tblGrid>
              <a:tr h="182880">
                <a:tc>
                  <a:txBody>
                    <a:bodyPr/>
                    <a:lstStyle/>
                    <a:p>
                      <a:pPr algn="ctr"/>
                      <a:r>
                        <a:rPr lang="en-US" sz="1200" dirty="0" err="1"/>
                        <a:t>xxxxxxxx</a:t>
                      </a:r>
                      <a:endParaRPr lang="en-US" sz="1200" b="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200" b="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182880">
                <a:tc>
                  <a:txBody>
                    <a:bodyPr/>
                    <a:lstStyle/>
                    <a:p>
                      <a:pPr algn="ctr"/>
                      <a:endParaRPr lang="en-US" sz="12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2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82880">
                <a:tc>
                  <a:txBody>
                    <a:bodyPr/>
                    <a:lstStyle/>
                    <a:p>
                      <a:pPr algn="ctr"/>
                      <a:endParaRPr lang="en-US" sz="12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2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182880">
                <a:tc>
                  <a:txBody>
                    <a:bodyPr/>
                    <a:lstStyle/>
                    <a:p>
                      <a:pPr algn="ctr"/>
                      <a:endParaRPr lang="en-US" sz="12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2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182880">
                <a:tc>
                  <a:txBody>
                    <a:bodyPr/>
                    <a:lstStyle/>
                    <a:p>
                      <a:pPr algn="ctr"/>
                      <a:endParaRPr lang="en-US" sz="12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2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182880">
                <a:tc>
                  <a:txBody>
                    <a:bodyPr/>
                    <a:lstStyle/>
                    <a:p>
                      <a:pPr algn="ctr"/>
                      <a:endParaRPr lang="en-US" sz="12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2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182880">
                <a:tc>
                  <a:txBody>
                    <a:bodyPr/>
                    <a:lstStyle/>
                    <a:p>
                      <a:pPr algn="ctr"/>
                      <a:endParaRPr lang="en-US" sz="12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2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182880">
                <a:tc>
                  <a:txBody>
                    <a:bodyPr/>
                    <a:lstStyle/>
                    <a:p>
                      <a:pPr algn="ctr"/>
                      <a:endParaRPr lang="en-US" sz="12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2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182880">
                <a:tc>
                  <a:txBody>
                    <a:bodyPr/>
                    <a:lstStyle/>
                    <a:p>
                      <a:pPr algn="ctr"/>
                      <a:endParaRPr lang="en-US" sz="12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2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8"/>
                  </a:ext>
                </a:extLst>
              </a:tr>
            </a:tbl>
          </a:graphicData>
        </a:graphic>
      </p:graphicFrame>
      <p:grpSp>
        <p:nvGrpSpPr>
          <p:cNvPr id="118" name="Group 117"/>
          <p:cNvGrpSpPr/>
          <p:nvPr/>
        </p:nvGrpSpPr>
        <p:grpSpPr>
          <a:xfrm>
            <a:off x="895707" y="4057651"/>
            <a:ext cx="933418" cy="759254"/>
            <a:chOff x="1269503" y="4309566"/>
            <a:chExt cx="1242441" cy="1012339"/>
          </a:xfrm>
        </p:grpSpPr>
        <p:grpSp>
          <p:nvGrpSpPr>
            <p:cNvPr id="119" name="Group 118"/>
            <p:cNvGrpSpPr/>
            <p:nvPr/>
          </p:nvGrpSpPr>
          <p:grpSpPr>
            <a:xfrm>
              <a:off x="1269503" y="4679145"/>
              <a:ext cx="1242441" cy="269179"/>
              <a:chOff x="3037312" y="3957477"/>
              <a:chExt cx="307554" cy="144888"/>
            </a:xfrm>
            <a:noFill/>
          </p:grpSpPr>
          <p:sp>
            <p:nvSpPr>
              <p:cNvPr id="124" name="Freeform 123"/>
              <p:cNvSpPr/>
              <p:nvPr/>
            </p:nvSpPr>
            <p:spPr>
              <a:xfrm>
                <a:off x="3037312" y="395747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5" name="Freeform 124"/>
              <p:cNvSpPr/>
              <p:nvPr/>
            </p:nvSpPr>
            <p:spPr>
              <a:xfrm>
                <a:off x="3040066" y="402534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cxnSp>
          <p:nvCxnSpPr>
            <p:cNvPr id="120" name="Straight Connector 119"/>
            <p:cNvCxnSpPr/>
            <p:nvPr/>
          </p:nvCxnSpPr>
          <p:spPr>
            <a:xfrm flipH="1">
              <a:off x="2510734" y="4800399"/>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flipH="1">
              <a:off x="1269781" y="4448012"/>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a:xfrm flipH="1">
              <a:off x="1271677" y="4940937"/>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a:xfrm flipH="1">
              <a:off x="2509762" y="4309566"/>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128" name="Group 127"/>
          <p:cNvGrpSpPr/>
          <p:nvPr/>
        </p:nvGrpSpPr>
        <p:grpSpPr>
          <a:xfrm>
            <a:off x="891948" y="2694934"/>
            <a:ext cx="932566" cy="759254"/>
            <a:chOff x="1269503" y="4309566"/>
            <a:chExt cx="1242441" cy="1012339"/>
          </a:xfrm>
        </p:grpSpPr>
        <p:grpSp>
          <p:nvGrpSpPr>
            <p:cNvPr id="129" name="Group 128"/>
            <p:cNvGrpSpPr/>
            <p:nvPr/>
          </p:nvGrpSpPr>
          <p:grpSpPr>
            <a:xfrm>
              <a:off x="1269503" y="4679145"/>
              <a:ext cx="1242441" cy="269179"/>
              <a:chOff x="3037312" y="3957477"/>
              <a:chExt cx="307554" cy="144888"/>
            </a:xfrm>
            <a:noFill/>
          </p:grpSpPr>
          <p:sp>
            <p:nvSpPr>
              <p:cNvPr id="134" name="Freeform 133"/>
              <p:cNvSpPr/>
              <p:nvPr/>
            </p:nvSpPr>
            <p:spPr>
              <a:xfrm>
                <a:off x="3037312" y="395747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35" name="Freeform 134"/>
              <p:cNvSpPr/>
              <p:nvPr/>
            </p:nvSpPr>
            <p:spPr>
              <a:xfrm>
                <a:off x="3040066" y="402534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cxnSp>
          <p:nvCxnSpPr>
            <p:cNvPr id="130" name="Straight Connector 129"/>
            <p:cNvCxnSpPr/>
            <p:nvPr/>
          </p:nvCxnSpPr>
          <p:spPr>
            <a:xfrm flipH="1">
              <a:off x="2510734" y="4800399"/>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p:nvCxnSpPr>
          <p:spPr>
            <a:xfrm flipH="1">
              <a:off x="1269781" y="4448012"/>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a:xfrm flipH="1">
              <a:off x="1271677" y="4940937"/>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flipH="1">
              <a:off x="2509762" y="4309566"/>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37" name="Rectangle 136"/>
          <p:cNvSpPr/>
          <p:nvPr/>
        </p:nvSpPr>
        <p:spPr>
          <a:xfrm>
            <a:off x="45013" y="1826567"/>
            <a:ext cx="922047" cy="253916"/>
          </a:xfrm>
          <a:prstGeom prst="rect">
            <a:avLst/>
          </a:prstGeom>
        </p:spPr>
        <p:txBody>
          <a:bodyPr wrap="none">
            <a:spAutoFit/>
          </a:bodyPr>
          <a:lstStyle/>
          <a:p>
            <a:r>
              <a:rPr lang="en-GB" sz="1050" dirty="0">
                <a:solidFill>
                  <a:srgbClr val="0000FF"/>
                </a:solidFill>
                <a:latin typeface="Consolas" panose="020B0609020204030204" pitchFamily="49" charset="0"/>
              </a:rPr>
              <a:t>0x20000068</a:t>
            </a:r>
            <a:endParaRPr lang="en-US" sz="1050" dirty="0">
              <a:solidFill>
                <a:srgbClr val="0000FF"/>
              </a:solidFill>
              <a:latin typeface="Consolas" panose="020B0609020204030204" pitchFamily="49" charset="0"/>
            </a:endParaRPr>
          </a:p>
        </p:txBody>
      </p:sp>
      <p:sp>
        <p:nvSpPr>
          <p:cNvPr id="51" name="TextBox 50"/>
          <p:cNvSpPr txBox="1"/>
          <p:nvPr/>
        </p:nvSpPr>
        <p:spPr>
          <a:xfrm>
            <a:off x="-13785" y="4686300"/>
            <a:ext cx="920661" cy="253916"/>
          </a:xfrm>
          <a:prstGeom prst="rect">
            <a:avLst/>
          </a:prstGeom>
          <a:noFill/>
        </p:spPr>
        <p:txBody>
          <a:bodyPr wrap="square" rtlCol="0">
            <a:spAutoFit/>
          </a:bodyPr>
          <a:lstStyle/>
          <a:p>
            <a:pPr algn="ctr"/>
            <a:r>
              <a:rPr lang="en-GB" sz="1050" dirty="0">
                <a:latin typeface="Consolas"/>
                <a:cs typeface="Consolas"/>
              </a:rPr>
              <a:t>0x00000008</a:t>
            </a:r>
          </a:p>
        </p:txBody>
      </p:sp>
      <p:sp>
        <p:nvSpPr>
          <p:cNvPr id="52" name="TextBox 51"/>
          <p:cNvSpPr txBox="1"/>
          <p:nvPr/>
        </p:nvSpPr>
        <p:spPr>
          <a:xfrm>
            <a:off x="-13785" y="4842032"/>
            <a:ext cx="920661" cy="253916"/>
          </a:xfrm>
          <a:prstGeom prst="rect">
            <a:avLst/>
          </a:prstGeom>
          <a:noFill/>
        </p:spPr>
        <p:txBody>
          <a:bodyPr wrap="square" rtlCol="0">
            <a:spAutoFit/>
          </a:bodyPr>
          <a:lstStyle/>
          <a:p>
            <a:pPr algn="ctr"/>
            <a:r>
              <a:rPr lang="en-GB" sz="1050" dirty="0">
                <a:latin typeface="Consolas"/>
                <a:cs typeface="Consolas"/>
              </a:rPr>
              <a:t>0x00000004</a:t>
            </a:r>
          </a:p>
        </p:txBody>
      </p:sp>
      <p:sp>
        <p:nvSpPr>
          <p:cNvPr id="56" name="TextBox 55"/>
          <p:cNvSpPr txBox="1"/>
          <p:nvPr/>
        </p:nvSpPr>
        <p:spPr>
          <a:xfrm>
            <a:off x="-13785" y="5005859"/>
            <a:ext cx="920661" cy="253916"/>
          </a:xfrm>
          <a:prstGeom prst="rect">
            <a:avLst/>
          </a:prstGeom>
          <a:noFill/>
        </p:spPr>
        <p:txBody>
          <a:bodyPr wrap="square" rtlCol="0">
            <a:spAutoFit/>
          </a:bodyPr>
          <a:lstStyle/>
          <a:p>
            <a:pPr algn="ctr"/>
            <a:r>
              <a:rPr lang="en-GB" sz="1050" dirty="0">
                <a:latin typeface="Consolas"/>
                <a:cs typeface="Consolas"/>
              </a:rPr>
              <a:t>0x00000000</a:t>
            </a:r>
          </a:p>
        </p:txBody>
      </p:sp>
      <p:sp>
        <p:nvSpPr>
          <p:cNvPr id="53" name="Rectangle 52"/>
          <p:cNvSpPr/>
          <p:nvPr/>
        </p:nvSpPr>
        <p:spPr>
          <a:xfrm>
            <a:off x="898156" y="5037193"/>
            <a:ext cx="930519" cy="16338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50" dirty="0">
                <a:solidFill>
                  <a:srgbClr val="0000FF"/>
                </a:solidFill>
                <a:latin typeface="Consolas" panose="020B0609020204030204" pitchFamily="49" charset="0"/>
              </a:rPr>
              <a:t>0x20000068</a:t>
            </a:r>
          </a:p>
        </p:txBody>
      </p:sp>
      <p:sp>
        <p:nvSpPr>
          <p:cNvPr id="138" name="Rectangle 137"/>
          <p:cNvSpPr/>
          <p:nvPr/>
        </p:nvSpPr>
        <p:spPr>
          <a:xfrm>
            <a:off x="899691" y="4875335"/>
            <a:ext cx="929109" cy="16338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50" dirty="0">
                <a:solidFill>
                  <a:schemeClr val="tx1"/>
                </a:solidFill>
                <a:latin typeface="Consolas" panose="020B0609020204030204" pitchFamily="49" charset="0"/>
              </a:rPr>
              <a:t>0x2000020D</a:t>
            </a:r>
          </a:p>
        </p:txBody>
      </p:sp>
      <p:sp>
        <p:nvSpPr>
          <p:cNvPr id="139" name="Rectangle 138"/>
          <p:cNvSpPr/>
          <p:nvPr/>
        </p:nvSpPr>
        <p:spPr>
          <a:xfrm>
            <a:off x="899566" y="4709611"/>
            <a:ext cx="929109" cy="16338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dirty="0">
              <a:solidFill>
                <a:srgbClr val="0000FF"/>
              </a:solidFill>
              <a:latin typeface="Consolas" panose="020B0609020204030204" pitchFamily="49" charset="0"/>
            </a:endParaRPr>
          </a:p>
        </p:txBody>
      </p:sp>
      <p:sp>
        <p:nvSpPr>
          <p:cNvPr id="148" name="Rectangle 147"/>
          <p:cNvSpPr/>
          <p:nvPr/>
        </p:nvSpPr>
        <p:spPr>
          <a:xfrm>
            <a:off x="897585" y="4057650"/>
            <a:ext cx="929109" cy="16338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rgbClr val="C00000"/>
                </a:solidFill>
                <a:latin typeface="Consolas" panose="020B0609020204030204" pitchFamily="49" charset="0"/>
              </a:rPr>
              <a:t>0x0800030D</a:t>
            </a:r>
            <a:endParaRPr lang="en-GB" sz="1050" dirty="0">
              <a:solidFill>
                <a:srgbClr val="C00000"/>
              </a:solidFill>
              <a:latin typeface="Consolas" panose="020B0609020204030204" pitchFamily="49" charset="0"/>
            </a:endParaRPr>
          </a:p>
        </p:txBody>
      </p:sp>
      <p:sp>
        <p:nvSpPr>
          <p:cNvPr id="157" name="Rectangle 156"/>
          <p:cNvSpPr/>
          <p:nvPr/>
        </p:nvSpPr>
        <p:spPr>
          <a:xfrm>
            <a:off x="891820" y="3426609"/>
            <a:ext cx="932693" cy="16338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dirty="0">
              <a:solidFill>
                <a:schemeClr val="tx1"/>
              </a:solidFill>
              <a:latin typeface="Consolas" panose="020B0609020204030204" pitchFamily="49" charset="0"/>
            </a:endParaRPr>
          </a:p>
        </p:txBody>
      </p:sp>
      <p:sp>
        <p:nvSpPr>
          <p:cNvPr id="158" name="Rectangle 157"/>
          <p:cNvSpPr/>
          <p:nvPr/>
        </p:nvSpPr>
        <p:spPr>
          <a:xfrm>
            <a:off x="891673" y="3263974"/>
            <a:ext cx="933891" cy="16338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dirty="0">
              <a:solidFill>
                <a:schemeClr val="tx1"/>
              </a:solidFill>
              <a:latin typeface="Consolas" panose="020B0609020204030204" pitchFamily="49" charset="0"/>
            </a:endParaRPr>
          </a:p>
        </p:txBody>
      </p:sp>
      <p:sp>
        <p:nvSpPr>
          <p:cNvPr id="159" name="Right Brace 158"/>
          <p:cNvSpPr/>
          <p:nvPr/>
        </p:nvSpPr>
        <p:spPr>
          <a:xfrm>
            <a:off x="1850825" y="3262782"/>
            <a:ext cx="131326" cy="516765"/>
          </a:xfrm>
          <a:prstGeom prst="rightBrace">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350"/>
          </a:p>
        </p:txBody>
      </p:sp>
      <p:sp>
        <p:nvSpPr>
          <p:cNvPr id="161" name="Rectangle 160"/>
          <p:cNvSpPr/>
          <p:nvPr/>
        </p:nvSpPr>
        <p:spPr>
          <a:xfrm>
            <a:off x="891822" y="2680819"/>
            <a:ext cx="933743" cy="16338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dirty="0">
              <a:solidFill>
                <a:schemeClr val="tx1"/>
              </a:solidFill>
              <a:latin typeface="Consolas" panose="020B0609020204030204" pitchFamily="49" charset="0"/>
            </a:endParaRPr>
          </a:p>
        </p:txBody>
      </p:sp>
      <p:sp>
        <p:nvSpPr>
          <p:cNvPr id="162" name="Rectangle 161"/>
          <p:cNvSpPr/>
          <p:nvPr/>
        </p:nvSpPr>
        <p:spPr>
          <a:xfrm>
            <a:off x="891823" y="2518961"/>
            <a:ext cx="933743" cy="16338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dirty="0">
              <a:solidFill>
                <a:schemeClr val="tx1"/>
              </a:solidFill>
              <a:latin typeface="Consolas" panose="020B0609020204030204" pitchFamily="49" charset="0"/>
            </a:endParaRPr>
          </a:p>
        </p:txBody>
      </p:sp>
      <p:sp>
        <p:nvSpPr>
          <p:cNvPr id="163" name="Rectangle 162"/>
          <p:cNvSpPr/>
          <p:nvPr/>
        </p:nvSpPr>
        <p:spPr>
          <a:xfrm>
            <a:off x="891822" y="2353237"/>
            <a:ext cx="933745" cy="16338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dirty="0">
              <a:solidFill>
                <a:schemeClr val="tx1"/>
              </a:solidFill>
              <a:latin typeface="Consolas" panose="020B0609020204030204" pitchFamily="49" charset="0"/>
            </a:endParaRPr>
          </a:p>
        </p:txBody>
      </p:sp>
      <p:sp>
        <p:nvSpPr>
          <p:cNvPr id="165" name="Rectangle 164"/>
          <p:cNvSpPr/>
          <p:nvPr/>
        </p:nvSpPr>
        <p:spPr>
          <a:xfrm>
            <a:off x="891947" y="2189569"/>
            <a:ext cx="933620" cy="16338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dirty="0">
              <a:solidFill>
                <a:schemeClr val="tx1"/>
              </a:solidFill>
              <a:latin typeface="Consolas" panose="020B0609020204030204" pitchFamily="49" charset="0"/>
            </a:endParaRPr>
          </a:p>
        </p:txBody>
      </p:sp>
      <p:sp>
        <p:nvSpPr>
          <p:cNvPr id="166" name="Rectangle 165"/>
          <p:cNvSpPr/>
          <p:nvPr/>
        </p:nvSpPr>
        <p:spPr>
          <a:xfrm>
            <a:off x="891946" y="2027711"/>
            <a:ext cx="933622" cy="16338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dirty="0">
              <a:solidFill>
                <a:schemeClr val="tx1"/>
              </a:solidFill>
              <a:latin typeface="Consolas" panose="020B0609020204030204" pitchFamily="49" charset="0"/>
            </a:endParaRPr>
          </a:p>
        </p:txBody>
      </p:sp>
      <p:sp>
        <p:nvSpPr>
          <p:cNvPr id="167" name="Rectangle 166"/>
          <p:cNvSpPr/>
          <p:nvPr/>
        </p:nvSpPr>
        <p:spPr>
          <a:xfrm>
            <a:off x="891946" y="1861987"/>
            <a:ext cx="933619" cy="16338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dirty="0">
              <a:solidFill>
                <a:schemeClr val="tx1"/>
              </a:solidFill>
              <a:latin typeface="Consolas" panose="020B0609020204030204" pitchFamily="49" charset="0"/>
            </a:endParaRPr>
          </a:p>
        </p:txBody>
      </p:sp>
      <p:sp>
        <p:nvSpPr>
          <p:cNvPr id="168" name="Right Brace 167"/>
          <p:cNvSpPr/>
          <p:nvPr/>
        </p:nvSpPr>
        <p:spPr>
          <a:xfrm>
            <a:off x="1857796" y="1885950"/>
            <a:ext cx="124355" cy="958258"/>
          </a:xfrm>
          <a:prstGeom prst="rightBrace">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350"/>
          </a:p>
        </p:txBody>
      </p:sp>
      <p:sp>
        <p:nvSpPr>
          <p:cNvPr id="169" name="TextBox 168"/>
          <p:cNvSpPr txBox="1"/>
          <p:nvPr/>
        </p:nvSpPr>
        <p:spPr>
          <a:xfrm>
            <a:off x="1975671" y="2199963"/>
            <a:ext cx="542136" cy="300082"/>
          </a:xfrm>
          <a:prstGeom prst="rect">
            <a:avLst/>
          </a:prstGeom>
          <a:noFill/>
        </p:spPr>
        <p:txBody>
          <a:bodyPr wrap="none" rtlCol="0">
            <a:spAutoFit/>
          </a:bodyPr>
          <a:lstStyle/>
          <a:p>
            <a:r>
              <a:rPr lang="en-US" sz="1350" dirty="0">
                <a:solidFill>
                  <a:srgbClr val="C00000"/>
                </a:solidFill>
              </a:rPr>
              <a:t>stack</a:t>
            </a:r>
          </a:p>
        </p:txBody>
      </p:sp>
      <p:sp>
        <p:nvSpPr>
          <p:cNvPr id="109" name="TextBox 108"/>
          <p:cNvSpPr txBox="1"/>
          <p:nvPr/>
        </p:nvSpPr>
        <p:spPr>
          <a:xfrm>
            <a:off x="6400800" y="1816142"/>
            <a:ext cx="598838" cy="253916"/>
          </a:xfrm>
          <a:prstGeom prst="rect">
            <a:avLst/>
          </a:prstGeom>
          <a:noFill/>
        </p:spPr>
        <p:txBody>
          <a:bodyPr wrap="square" rtlCol="0">
            <a:spAutoFit/>
          </a:bodyPr>
          <a:lstStyle/>
          <a:p>
            <a:pPr algn="r"/>
            <a:r>
              <a:rPr lang="en-US" sz="1050" b="1" dirty="0">
                <a:solidFill>
                  <a:srgbClr val="C00000"/>
                </a:solidFill>
                <a:latin typeface="Consolas" panose="020B0609020204030204" pitchFamily="49" charset="0"/>
                <a:cs typeface="Consolas" panose="020B0609020204030204" pitchFamily="49" charset="0"/>
              </a:rPr>
              <a:t>SP</a:t>
            </a:r>
          </a:p>
        </p:txBody>
      </p:sp>
      <p:cxnSp>
        <p:nvCxnSpPr>
          <p:cNvPr id="110" name="Straight Arrow Connector 109"/>
          <p:cNvCxnSpPr/>
          <p:nvPr/>
        </p:nvCxnSpPr>
        <p:spPr>
          <a:xfrm>
            <a:off x="6999638" y="1943100"/>
            <a:ext cx="268587" cy="0"/>
          </a:xfrm>
          <a:prstGeom prst="straightConnector1">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95" name="TextBox 194"/>
          <p:cNvSpPr txBox="1"/>
          <p:nvPr/>
        </p:nvSpPr>
        <p:spPr>
          <a:xfrm>
            <a:off x="162553" y="5208285"/>
            <a:ext cx="643126" cy="415498"/>
          </a:xfrm>
          <a:prstGeom prst="rect">
            <a:avLst/>
          </a:prstGeom>
          <a:noFill/>
        </p:spPr>
        <p:txBody>
          <a:bodyPr wrap="none" rtlCol="0">
            <a:spAutoFit/>
          </a:bodyPr>
          <a:lstStyle/>
          <a:p>
            <a:pPr algn="ctr"/>
            <a:r>
              <a:rPr lang="en-US" sz="1050" i="1" dirty="0">
                <a:solidFill>
                  <a:srgbClr val="0070C0"/>
                </a:solidFill>
              </a:rPr>
              <a:t>Memory </a:t>
            </a:r>
          </a:p>
          <a:p>
            <a:pPr algn="ctr"/>
            <a:r>
              <a:rPr lang="en-US" sz="1050" i="1" dirty="0">
                <a:solidFill>
                  <a:srgbClr val="0070C0"/>
                </a:solidFill>
              </a:rPr>
              <a:t>address</a:t>
            </a:r>
          </a:p>
        </p:txBody>
      </p:sp>
      <p:sp>
        <p:nvSpPr>
          <p:cNvPr id="196" name="TextBox 195"/>
          <p:cNvSpPr txBox="1"/>
          <p:nvPr/>
        </p:nvSpPr>
        <p:spPr>
          <a:xfrm>
            <a:off x="891821" y="5208285"/>
            <a:ext cx="933743" cy="415498"/>
          </a:xfrm>
          <a:prstGeom prst="rect">
            <a:avLst/>
          </a:prstGeom>
          <a:noFill/>
        </p:spPr>
        <p:txBody>
          <a:bodyPr wrap="square" rtlCol="0">
            <a:spAutoFit/>
          </a:bodyPr>
          <a:lstStyle/>
          <a:p>
            <a:pPr algn="ctr"/>
            <a:r>
              <a:rPr lang="en-US" sz="1050" i="1" dirty="0">
                <a:solidFill>
                  <a:srgbClr val="0070C0"/>
                </a:solidFill>
              </a:rPr>
              <a:t>Memory </a:t>
            </a:r>
          </a:p>
          <a:p>
            <a:pPr algn="ctr"/>
            <a:r>
              <a:rPr lang="en-US" sz="1050" i="1" dirty="0">
                <a:solidFill>
                  <a:srgbClr val="0070C0"/>
                </a:solidFill>
              </a:rPr>
              <a:t>content</a:t>
            </a:r>
          </a:p>
        </p:txBody>
      </p:sp>
      <p:cxnSp>
        <p:nvCxnSpPr>
          <p:cNvPr id="200" name="Straight Arrow Connector 199"/>
          <p:cNvCxnSpPr>
            <a:stCxn id="53" idx="3"/>
          </p:cNvCxnSpPr>
          <p:nvPr/>
        </p:nvCxnSpPr>
        <p:spPr>
          <a:xfrm flipV="1">
            <a:off x="1828675" y="5118592"/>
            <a:ext cx="285875" cy="296"/>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01" name="TextBox 200"/>
          <p:cNvSpPr txBox="1"/>
          <p:nvPr/>
        </p:nvSpPr>
        <p:spPr>
          <a:xfrm>
            <a:off x="2086916" y="5002691"/>
            <a:ext cx="790601" cy="253916"/>
          </a:xfrm>
          <a:prstGeom prst="rect">
            <a:avLst/>
          </a:prstGeom>
          <a:noFill/>
        </p:spPr>
        <p:txBody>
          <a:bodyPr wrap="none" rtlCol="0">
            <a:spAutoFit/>
          </a:bodyPr>
          <a:lstStyle/>
          <a:p>
            <a:r>
              <a:rPr lang="en-US" sz="1050" dirty="0"/>
              <a:t>Initialize SP</a:t>
            </a:r>
          </a:p>
        </p:txBody>
      </p:sp>
      <p:cxnSp>
        <p:nvCxnSpPr>
          <p:cNvPr id="204" name="Straight Arrow Connector 203"/>
          <p:cNvCxnSpPr/>
          <p:nvPr/>
        </p:nvCxnSpPr>
        <p:spPr>
          <a:xfrm flipV="1">
            <a:off x="1828801" y="4973650"/>
            <a:ext cx="285875" cy="296"/>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05" name="TextBox 204"/>
          <p:cNvSpPr txBox="1"/>
          <p:nvPr/>
        </p:nvSpPr>
        <p:spPr>
          <a:xfrm>
            <a:off x="2087041" y="4857750"/>
            <a:ext cx="824265" cy="253916"/>
          </a:xfrm>
          <a:prstGeom prst="rect">
            <a:avLst/>
          </a:prstGeom>
          <a:noFill/>
        </p:spPr>
        <p:txBody>
          <a:bodyPr wrap="none" rtlCol="0">
            <a:spAutoFit/>
          </a:bodyPr>
          <a:lstStyle/>
          <a:p>
            <a:r>
              <a:rPr lang="en-US" sz="1050" dirty="0"/>
              <a:t>Initialize PC</a:t>
            </a:r>
          </a:p>
        </p:txBody>
      </p:sp>
      <p:sp>
        <p:nvSpPr>
          <p:cNvPr id="79" name="Rectangle 78"/>
          <p:cNvSpPr/>
          <p:nvPr/>
        </p:nvSpPr>
        <p:spPr>
          <a:xfrm>
            <a:off x="4076952" y="2093789"/>
            <a:ext cx="133783" cy="28575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80" name="TextBox 79"/>
          <p:cNvSpPr txBox="1"/>
          <p:nvPr/>
        </p:nvSpPr>
        <p:spPr>
          <a:xfrm>
            <a:off x="3294874" y="1857156"/>
            <a:ext cx="752129" cy="300082"/>
          </a:xfrm>
          <a:prstGeom prst="rect">
            <a:avLst/>
          </a:prstGeom>
          <a:noFill/>
        </p:spPr>
        <p:txBody>
          <a:bodyPr wrap="none" rtlCol="0">
            <a:spAutoFit/>
          </a:bodyPr>
          <a:lstStyle/>
          <a:p>
            <a:r>
              <a:rPr lang="en-US" sz="1350" dirty="0"/>
              <a:t>Stacking</a:t>
            </a:r>
          </a:p>
        </p:txBody>
      </p:sp>
      <p:cxnSp>
        <p:nvCxnSpPr>
          <p:cNvPr id="81" name="Straight Arrow Connector 80"/>
          <p:cNvCxnSpPr>
            <a:stCxn id="79" idx="1"/>
          </p:cNvCxnSpPr>
          <p:nvPr/>
        </p:nvCxnSpPr>
        <p:spPr>
          <a:xfrm flipH="1" flipV="1">
            <a:off x="3940020" y="2134156"/>
            <a:ext cx="136932" cy="102509"/>
          </a:xfrm>
          <a:prstGeom prst="straightConnector1">
            <a:avLst/>
          </a:prstGeom>
          <a:ln w="1905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82" name="Oval 81"/>
          <p:cNvSpPr/>
          <p:nvPr/>
        </p:nvSpPr>
        <p:spPr>
          <a:xfrm>
            <a:off x="8172450" y="4820970"/>
            <a:ext cx="457200" cy="301687"/>
          </a:xfrm>
          <a:prstGeom prst="ellipse">
            <a:avLst/>
          </a:prstGeom>
          <a:solidFill>
            <a:srgbClr val="FFFF0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b="1" dirty="0">
                <a:solidFill>
                  <a:srgbClr val="FF0000"/>
                </a:solidFill>
                <a:latin typeface="Consolas" panose="020B0609020204030204" pitchFamily="49" charset="0"/>
                <a:cs typeface="Consolas" panose="020B0609020204030204" pitchFamily="49" charset="0"/>
              </a:rPr>
              <a:t>1</a:t>
            </a:r>
          </a:p>
        </p:txBody>
      </p:sp>
      <p:sp>
        <p:nvSpPr>
          <p:cNvPr id="83" name="Rectangle 82"/>
          <p:cNvSpPr/>
          <p:nvPr/>
        </p:nvSpPr>
        <p:spPr>
          <a:xfrm>
            <a:off x="5429250" y="3881735"/>
            <a:ext cx="1494510" cy="461665"/>
          </a:xfrm>
          <a:prstGeom prst="rect">
            <a:avLst/>
          </a:prstGeom>
        </p:spPr>
        <p:txBody>
          <a:bodyPr wrap="square">
            <a:spAutoFit/>
          </a:bodyPr>
          <a:lstStyle/>
          <a:p>
            <a:pPr algn="r"/>
            <a:r>
              <a:rPr lang="en-US" sz="1200" dirty="0">
                <a:solidFill>
                  <a:schemeClr val="accent6">
                    <a:lumMod val="75000"/>
                  </a:schemeClr>
                </a:solidFill>
                <a:latin typeface="Verdana" panose="020B0604030504040204" pitchFamily="34" charset="0"/>
              </a:rPr>
              <a:t>Interrupt Number</a:t>
            </a:r>
            <a:endParaRPr lang="en-US" sz="1200" dirty="0">
              <a:solidFill>
                <a:schemeClr val="accent6">
                  <a:lumMod val="75000"/>
                </a:schemeClr>
              </a:solidFill>
            </a:endParaRPr>
          </a:p>
        </p:txBody>
      </p:sp>
    </p:spTree>
    <p:extLst>
      <p:ext uri="{BB962C8B-B14F-4D97-AF65-F5344CB8AC3E}">
        <p14:creationId xmlns:p14="http://schemas.microsoft.com/office/powerpoint/2010/main" val="20664376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82"/>
                                        </p:tgtEl>
                                        <p:attrNameLst>
                                          <p:attrName>style.visibility</p:attrName>
                                        </p:attrNameLst>
                                      </p:cBhvr>
                                      <p:to>
                                        <p:strVal val="visible"/>
                                      </p:to>
                                    </p:set>
                                    <p:anim calcmode="lin" valueType="num">
                                      <p:cBhvr>
                                        <p:cTn id="7" dur="1000" fill="hold"/>
                                        <p:tgtEl>
                                          <p:spTgt spid="82"/>
                                        </p:tgtEl>
                                        <p:attrNameLst>
                                          <p:attrName>ppt_w</p:attrName>
                                        </p:attrNameLst>
                                      </p:cBhvr>
                                      <p:tavLst>
                                        <p:tav tm="0">
                                          <p:val>
                                            <p:fltVal val="0"/>
                                          </p:val>
                                        </p:tav>
                                        <p:tav tm="100000">
                                          <p:val>
                                            <p:strVal val="#ppt_w"/>
                                          </p:val>
                                        </p:tav>
                                      </p:tavLst>
                                    </p:anim>
                                    <p:anim calcmode="lin" valueType="num">
                                      <p:cBhvr>
                                        <p:cTn id="8" dur="1000" fill="hold"/>
                                        <p:tgtEl>
                                          <p:spTgt spid="82"/>
                                        </p:tgtEl>
                                        <p:attrNameLst>
                                          <p:attrName>ppt_h</p:attrName>
                                        </p:attrNameLst>
                                      </p:cBhvr>
                                      <p:tavLst>
                                        <p:tav tm="0">
                                          <p:val>
                                            <p:fltVal val="0"/>
                                          </p:val>
                                        </p:tav>
                                        <p:tav tm="100000">
                                          <p:val>
                                            <p:strVal val="#ppt_h"/>
                                          </p:val>
                                        </p:tav>
                                      </p:tavLst>
                                    </p:anim>
                                    <p:animEffect transition="in" filter="fade">
                                      <p:cBhvr>
                                        <p:cTn id="9" dur="1000"/>
                                        <p:tgtEl>
                                          <p:spTgt spid="82"/>
                                        </p:tgtEl>
                                      </p:cBhvr>
                                    </p:animEffect>
                                  </p:childTnLst>
                                </p:cTn>
                              </p:par>
                            </p:childTnLst>
                          </p:cTn>
                        </p:par>
                        <p:par>
                          <p:cTn id="10" fill="hold">
                            <p:stCondLst>
                              <p:cond delay="1000"/>
                            </p:stCondLst>
                            <p:childTnLst>
                              <p:par>
                                <p:cTn id="11" presetID="47" presetClass="entr" presetSubtype="0" fill="hold" grpId="0" nodeType="afterEffect">
                                  <p:stCondLst>
                                    <p:cond delay="0"/>
                                  </p:stCondLst>
                                  <p:childTnLst>
                                    <p:set>
                                      <p:cBhvr>
                                        <p:cTn id="12" dur="1" fill="hold">
                                          <p:stCondLst>
                                            <p:cond delay="0"/>
                                          </p:stCondLst>
                                        </p:cTn>
                                        <p:tgtEl>
                                          <p:spTgt spid="79"/>
                                        </p:tgtEl>
                                        <p:attrNameLst>
                                          <p:attrName>style.visibility</p:attrName>
                                        </p:attrNameLst>
                                      </p:cBhvr>
                                      <p:to>
                                        <p:strVal val="visible"/>
                                      </p:to>
                                    </p:set>
                                    <p:animEffect transition="in" filter="fade">
                                      <p:cBhvr>
                                        <p:cTn id="13" dur="1000"/>
                                        <p:tgtEl>
                                          <p:spTgt spid="79"/>
                                        </p:tgtEl>
                                      </p:cBhvr>
                                    </p:animEffect>
                                    <p:anim calcmode="lin" valueType="num">
                                      <p:cBhvr>
                                        <p:cTn id="14" dur="1000" fill="hold"/>
                                        <p:tgtEl>
                                          <p:spTgt spid="79"/>
                                        </p:tgtEl>
                                        <p:attrNameLst>
                                          <p:attrName>ppt_x</p:attrName>
                                        </p:attrNameLst>
                                      </p:cBhvr>
                                      <p:tavLst>
                                        <p:tav tm="0">
                                          <p:val>
                                            <p:strVal val="#ppt_x"/>
                                          </p:val>
                                        </p:tav>
                                        <p:tav tm="100000">
                                          <p:val>
                                            <p:strVal val="#ppt_x"/>
                                          </p:val>
                                        </p:tav>
                                      </p:tavLst>
                                    </p:anim>
                                    <p:anim calcmode="lin" valueType="num">
                                      <p:cBhvr>
                                        <p:cTn id="15" dur="1000" fill="hold"/>
                                        <p:tgtEl>
                                          <p:spTgt spid="79"/>
                                        </p:tgtEl>
                                        <p:attrNameLst>
                                          <p:attrName>ppt_y</p:attrName>
                                        </p:attrNameLst>
                                      </p:cBhvr>
                                      <p:tavLst>
                                        <p:tav tm="0">
                                          <p:val>
                                            <p:strVal val="#ppt_y-.1"/>
                                          </p:val>
                                        </p:tav>
                                        <p:tav tm="100000">
                                          <p:val>
                                            <p:strVal val="#ppt_y"/>
                                          </p:val>
                                        </p:tav>
                                      </p:tavLst>
                                    </p:anim>
                                  </p:childTnLst>
                                </p:cTn>
                              </p:par>
                              <p:par>
                                <p:cTn id="16" presetID="47" presetClass="entr" presetSubtype="0" fill="hold" grpId="0" nodeType="withEffect">
                                  <p:stCondLst>
                                    <p:cond delay="0"/>
                                  </p:stCondLst>
                                  <p:childTnLst>
                                    <p:set>
                                      <p:cBhvr>
                                        <p:cTn id="17" dur="1" fill="hold">
                                          <p:stCondLst>
                                            <p:cond delay="0"/>
                                          </p:stCondLst>
                                        </p:cTn>
                                        <p:tgtEl>
                                          <p:spTgt spid="80"/>
                                        </p:tgtEl>
                                        <p:attrNameLst>
                                          <p:attrName>style.visibility</p:attrName>
                                        </p:attrNameLst>
                                      </p:cBhvr>
                                      <p:to>
                                        <p:strVal val="visible"/>
                                      </p:to>
                                    </p:set>
                                    <p:animEffect transition="in" filter="fade">
                                      <p:cBhvr>
                                        <p:cTn id="18" dur="1000"/>
                                        <p:tgtEl>
                                          <p:spTgt spid="80"/>
                                        </p:tgtEl>
                                      </p:cBhvr>
                                    </p:animEffect>
                                    <p:anim calcmode="lin" valueType="num">
                                      <p:cBhvr>
                                        <p:cTn id="19" dur="1000" fill="hold"/>
                                        <p:tgtEl>
                                          <p:spTgt spid="80"/>
                                        </p:tgtEl>
                                        <p:attrNameLst>
                                          <p:attrName>ppt_x</p:attrName>
                                        </p:attrNameLst>
                                      </p:cBhvr>
                                      <p:tavLst>
                                        <p:tav tm="0">
                                          <p:val>
                                            <p:strVal val="#ppt_x"/>
                                          </p:val>
                                        </p:tav>
                                        <p:tav tm="100000">
                                          <p:val>
                                            <p:strVal val="#ppt_x"/>
                                          </p:val>
                                        </p:tav>
                                      </p:tavLst>
                                    </p:anim>
                                    <p:anim calcmode="lin" valueType="num">
                                      <p:cBhvr>
                                        <p:cTn id="20" dur="1000" fill="hold"/>
                                        <p:tgtEl>
                                          <p:spTgt spid="80"/>
                                        </p:tgtEl>
                                        <p:attrNameLst>
                                          <p:attrName>ppt_y</p:attrName>
                                        </p:attrNameLst>
                                      </p:cBhvr>
                                      <p:tavLst>
                                        <p:tav tm="0">
                                          <p:val>
                                            <p:strVal val="#ppt_y-.1"/>
                                          </p:val>
                                        </p:tav>
                                        <p:tav tm="100000">
                                          <p:val>
                                            <p:strVal val="#ppt_y"/>
                                          </p:val>
                                        </p:tav>
                                      </p:tavLst>
                                    </p:anim>
                                  </p:childTnLst>
                                </p:cTn>
                              </p:par>
                              <p:par>
                                <p:cTn id="21" presetID="47" presetClass="entr" presetSubtype="0" fill="hold" nodeType="withEffect">
                                  <p:stCondLst>
                                    <p:cond delay="0"/>
                                  </p:stCondLst>
                                  <p:childTnLst>
                                    <p:set>
                                      <p:cBhvr>
                                        <p:cTn id="22" dur="1" fill="hold">
                                          <p:stCondLst>
                                            <p:cond delay="0"/>
                                          </p:stCondLst>
                                        </p:cTn>
                                        <p:tgtEl>
                                          <p:spTgt spid="81"/>
                                        </p:tgtEl>
                                        <p:attrNameLst>
                                          <p:attrName>style.visibility</p:attrName>
                                        </p:attrNameLst>
                                      </p:cBhvr>
                                      <p:to>
                                        <p:strVal val="visible"/>
                                      </p:to>
                                    </p:set>
                                    <p:animEffect transition="in" filter="fade">
                                      <p:cBhvr>
                                        <p:cTn id="23" dur="1000"/>
                                        <p:tgtEl>
                                          <p:spTgt spid="81"/>
                                        </p:tgtEl>
                                      </p:cBhvr>
                                    </p:animEffect>
                                    <p:anim calcmode="lin" valueType="num">
                                      <p:cBhvr>
                                        <p:cTn id="24" dur="1000" fill="hold"/>
                                        <p:tgtEl>
                                          <p:spTgt spid="81"/>
                                        </p:tgtEl>
                                        <p:attrNameLst>
                                          <p:attrName>ppt_x</p:attrName>
                                        </p:attrNameLst>
                                      </p:cBhvr>
                                      <p:tavLst>
                                        <p:tav tm="0">
                                          <p:val>
                                            <p:strVal val="#ppt_x"/>
                                          </p:val>
                                        </p:tav>
                                        <p:tav tm="100000">
                                          <p:val>
                                            <p:strVal val="#ppt_x"/>
                                          </p:val>
                                        </p:tav>
                                      </p:tavLst>
                                    </p:anim>
                                    <p:anim calcmode="lin" valueType="num">
                                      <p:cBhvr>
                                        <p:cTn id="25" dur="1000" fill="hold"/>
                                        <p:tgtEl>
                                          <p:spTgt spid="8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 grpId="0" animBg="1"/>
      <p:bldP spid="80" grpId="0"/>
      <p:bldP spid="82"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 name="Flowchart: Process 196"/>
          <p:cNvSpPr/>
          <p:nvPr/>
        </p:nvSpPr>
        <p:spPr>
          <a:xfrm>
            <a:off x="5459929" y="3730894"/>
            <a:ext cx="3626921" cy="1755506"/>
          </a:xfrm>
          <a:prstGeom prst="flowChartProcess">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70" name="Flowchart: Process 169"/>
          <p:cNvSpPr/>
          <p:nvPr/>
        </p:nvSpPr>
        <p:spPr>
          <a:xfrm>
            <a:off x="2821961" y="1845243"/>
            <a:ext cx="3506304" cy="1394100"/>
          </a:xfrm>
          <a:prstGeom prst="flowChartProcess">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graphicFrame>
        <p:nvGraphicFramePr>
          <p:cNvPr id="32" name="Table 31"/>
          <p:cNvGraphicFramePr>
            <a:graphicFrameLocks noGrp="1"/>
          </p:cNvGraphicFramePr>
          <p:nvPr>
            <p:extLst/>
          </p:nvPr>
        </p:nvGraphicFramePr>
        <p:xfrm>
          <a:off x="6897040" y="3966402"/>
          <a:ext cx="2142860" cy="281940"/>
        </p:xfrm>
        <a:graphic>
          <a:graphicData uri="http://schemas.openxmlformats.org/drawingml/2006/table">
            <a:tbl>
              <a:tblPr firstRow="1" bandRow="1">
                <a:tableStyleId>{5C22544A-7EE6-4342-B048-85BDC9FD1C3A}</a:tableStyleId>
              </a:tblPr>
              <a:tblGrid>
                <a:gridCol w="428572">
                  <a:extLst>
                    <a:ext uri="{9D8B030D-6E8A-4147-A177-3AD203B41FA5}">
                      <a16:colId xmlns:a16="http://schemas.microsoft.com/office/drawing/2014/main" val="3020669703"/>
                    </a:ext>
                  </a:extLst>
                </a:gridCol>
                <a:gridCol w="428572">
                  <a:extLst>
                    <a:ext uri="{9D8B030D-6E8A-4147-A177-3AD203B41FA5}">
                      <a16:colId xmlns:a16="http://schemas.microsoft.com/office/drawing/2014/main" val="2164070882"/>
                    </a:ext>
                  </a:extLst>
                </a:gridCol>
                <a:gridCol w="428572">
                  <a:extLst>
                    <a:ext uri="{9D8B030D-6E8A-4147-A177-3AD203B41FA5}">
                      <a16:colId xmlns:a16="http://schemas.microsoft.com/office/drawing/2014/main" val="4187860782"/>
                    </a:ext>
                  </a:extLst>
                </a:gridCol>
                <a:gridCol w="428572">
                  <a:extLst>
                    <a:ext uri="{9D8B030D-6E8A-4147-A177-3AD203B41FA5}">
                      <a16:colId xmlns:a16="http://schemas.microsoft.com/office/drawing/2014/main" val="112163140"/>
                    </a:ext>
                  </a:extLst>
                </a:gridCol>
                <a:gridCol w="428572">
                  <a:extLst>
                    <a:ext uri="{9D8B030D-6E8A-4147-A177-3AD203B41FA5}">
                      <a16:colId xmlns:a16="http://schemas.microsoft.com/office/drawing/2014/main" val="2508573071"/>
                    </a:ext>
                  </a:extLst>
                </a:gridCol>
              </a:tblGrid>
              <a:tr h="274320">
                <a:tc>
                  <a:txBody>
                    <a:bodyPr/>
                    <a:lstStyle/>
                    <a:p>
                      <a:pPr algn="ctr"/>
                      <a:r>
                        <a:rPr lang="en-US" sz="1400" dirty="0">
                          <a:solidFill>
                            <a:schemeClr val="accent6">
                              <a:lumMod val="75000"/>
                            </a:schemeClr>
                          </a:solidFill>
                          <a:latin typeface="Consolas" panose="020B0609020204030204" pitchFamily="49" charset="0"/>
                        </a:rPr>
                        <a:t>12</a:t>
                      </a:r>
                    </a:p>
                  </a:txBody>
                  <a:tcPr marL="68580" marR="68580" marT="34290" marB="34290">
                    <a:noFill/>
                  </a:tcPr>
                </a:tc>
                <a:tc>
                  <a:txBody>
                    <a:bodyPr/>
                    <a:lstStyle/>
                    <a:p>
                      <a:pPr algn="ctr"/>
                      <a:r>
                        <a:rPr lang="en-US" sz="1400" dirty="0">
                          <a:solidFill>
                            <a:schemeClr val="accent6">
                              <a:lumMod val="75000"/>
                            </a:schemeClr>
                          </a:solidFill>
                          <a:latin typeface="Consolas" panose="020B0609020204030204" pitchFamily="49" charset="0"/>
                        </a:rPr>
                        <a:t>11</a:t>
                      </a:r>
                    </a:p>
                  </a:txBody>
                  <a:tcPr marL="68580" marR="68580" marT="34290" marB="34290">
                    <a:noFill/>
                  </a:tcPr>
                </a:tc>
                <a:tc>
                  <a:txBody>
                    <a:bodyPr/>
                    <a:lstStyle/>
                    <a:p>
                      <a:pPr algn="ctr"/>
                      <a:r>
                        <a:rPr lang="en-US" sz="1400" dirty="0">
                          <a:solidFill>
                            <a:schemeClr val="accent6">
                              <a:lumMod val="75000"/>
                            </a:schemeClr>
                          </a:solidFill>
                          <a:latin typeface="Consolas" panose="020B0609020204030204" pitchFamily="49" charset="0"/>
                        </a:rPr>
                        <a:t>10</a:t>
                      </a:r>
                    </a:p>
                  </a:txBody>
                  <a:tcPr marL="68580" marR="68580" marT="34290" marB="34290">
                    <a:noFill/>
                  </a:tcPr>
                </a:tc>
                <a:tc>
                  <a:txBody>
                    <a:bodyPr/>
                    <a:lstStyle/>
                    <a:p>
                      <a:pPr algn="ctr"/>
                      <a:r>
                        <a:rPr lang="en-US" sz="1400" dirty="0">
                          <a:solidFill>
                            <a:srgbClr val="FF0000"/>
                          </a:solidFill>
                          <a:latin typeface="Consolas" panose="020B0609020204030204" pitchFamily="49" charset="0"/>
                        </a:rPr>
                        <a:t>9</a:t>
                      </a:r>
                    </a:p>
                  </a:txBody>
                  <a:tcPr marL="68580" marR="68580" marT="34290" marB="34290">
                    <a:noFill/>
                  </a:tcPr>
                </a:tc>
                <a:tc>
                  <a:txBody>
                    <a:bodyPr/>
                    <a:lstStyle/>
                    <a:p>
                      <a:pPr algn="ctr"/>
                      <a:r>
                        <a:rPr lang="en-US" sz="1400" dirty="0">
                          <a:solidFill>
                            <a:schemeClr val="accent6">
                              <a:lumMod val="75000"/>
                            </a:schemeClr>
                          </a:solidFill>
                          <a:latin typeface="Consolas" panose="020B0609020204030204" pitchFamily="49" charset="0"/>
                        </a:rPr>
                        <a:t>8</a:t>
                      </a:r>
                    </a:p>
                  </a:txBody>
                  <a:tcPr marL="68580" marR="68580" marT="34290" marB="34290">
                    <a:noFill/>
                  </a:tcPr>
                </a:tc>
                <a:extLst>
                  <a:ext uri="{0D108BD9-81ED-4DB2-BD59-A6C34878D82A}">
                    <a16:rowId xmlns:a16="http://schemas.microsoft.com/office/drawing/2014/main" val="1598404186"/>
                  </a:ext>
                </a:extLst>
              </a:tr>
            </a:tbl>
          </a:graphicData>
        </a:graphic>
      </p:graphicFrame>
      <p:sp>
        <p:nvSpPr>
          <p:cNvPr id="2" name="Title 1"/>
          <p:cNvSpPr>
            <a:spLocks noGrp="1"/>
          </p:cNvSpPr>
          <p:nvPr>
            <p:ph type="title"/>
          </p:nvPr>
        </p:nvSpPr>
        <p:spPr/>
        <p:txBody>
          <a:bodyPr/>
          <a:lstStyle/>
          <a:p>
            <a:r>
              <a:rPr lang="en-US" dirty="0"/>
              <a:t>Single </a:t>
            </a:r>
            <a:r>
              <a:rPr lang="en-US" dirty="0" smtClean="0"/>
              <a:t>Interrupt: after stacking</a:t>
            </a:r>
            <a:endParaRPr lang="en-US" dirty="0"/>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61</a:t>
            </a:fld>
            <a:endParaRPr kumimoji="0" lang="en-US" dirty="0"/>
          </a:p>
        </p:txBody>
      </p:sp>
      <p:cxnSp>
        <p:nvCxnSpPr>
          <p:cNvPr id="8" name="Straight Arrow Connector 7"/>
          <p:cNvCxnSpPr/>
          <p:nvPr/>
        </p:nvCxnSpPr>
        <p:spPr>
          <a:xfrm>
            <a:off x="2857500" y="3023429"/>
            <a:ext cx="3312068"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V="1">
            <a:off x="2927475" y="1994729"/>
            <a:ext cx="0" cy="120015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2984625" y="2451929"/>
            <a:ext cx="1092327" cy="2857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Program</a:t>
            </a:r>
          </a:p>
        </p:txBody>
      </p:sp>
      <p:sp>
        <p:nvSpPr>
          <p:cNvPr id="21" name="TextBox 20"/>
          <p:cNvSpPr txBox="1"/>
          <p:nvPr/>
        </p:nvSpPr>
        <p:spPr>
          <a:xfrm>
            <a:off x="5829300" y="2746430"/>
            <a:ext cx="457200" cy="507831"/>
          </a:xfrm>
          <a:prstGeom prst="rect">
            <a:avLst/>
          </a:prstGeom>
          <a:noFill/>
        </p:spPr>
        <p:txBody>
          <a:bodyPr wrap="square" rtlCol="0">
            <a:spAutoFit/>
          </a:bodyPr>
          <a:lstStyle/>
          <a:p>
            <a:r>
              <a:rPr lang="en-US" sz="1350" dirty="0"/>
              <a:t>time</a:t>
            </a:r>
          </a:p>
        </p:txBody>
      </p:sp>
      <p:sp>
        <p:nvSpPr>
          <p:cNvPr id="25" name="Rectangle 24"/>
          <p:cNvSpPr/>
          <p:nvPr/>
        </p:nvSpPr>
        <p:spPr>
          <a:xfrm>
            <a:off x="5429343" y="4238453"/>
            <a:ext cx="1494510" cy="276999"/>
          </a:xfrm>
          <a:prstGeom prst="rect">
            <a:avLst/>
          </a:prstGeom>
          <a:ln>
            <a:noFill/>
          </a:ln>
        </p:spPr>
        <p:txBody>
          <a:bodyPr wrap="square">
            <a:spAutoFit/>
          </a:bodyPr>
          <a:lstStyle/>
          <a:p>
            <a:pPr algn="r"/>
            <a:r>
              <a:rPr lang="en-US" sz="1200" dirty="0">
                <a:solidFill>
                  <a:srgbClr val="000000"/>
                </a:solidFill>
                <a:latin typeface="Verdana" panose="020B0604030504040204" pitchFamily="34" charset="0"/>
              </a:rPr>
              <a:t>Enable Register</a:t>
            </a:r>
            <a:endParaRPr lang="en-US" sz="1200" dirty="0"/>
          </a:p>
        </p:txBody>
      </p:sp>
      <p:graphicFrame>
        <p:nvGraphicFramePr>
          <p:cNvPr id="31" name="Table 30"/>
          <p:cNvGraphicFramePr>
            <a:graphicFrameLocks noGrp="1"/>
          </p:cNvGraphicFramePr>
          <p:nvPr>
            <p:extLst/>
          </p:nvPr>
        </p:nvGraphicFramePr>
        <p:xfrm>
          <a:off x="6894318" y="4220582"/>
          <a:ext cx="2142860" cy="281940"/>
        </p:xfrm>
        <a:graphic>
          <a:graphicData uri="http://schemas.openxmlformats.org/drawingml/2006/table">
            <a:tbl>
              <a:tblPr firstRow="1" bandRow="1">
                <a:tableStyleId>{5C22544A-7EE6-4342-B048-85BDC9FD1C3A}</a:tableStyleId>
              </a:tblPr>
              <a:tblGrid>
                <a:gridCol w="428572">
                  <a:extLst>
                    <a:ext uri="{9D8B030D-6E8A-4147-A177-3AD203B41FA5}">
                      <a16:colId xmlns:a16="http://schemas.microsoft.com/office/drawing/2014/main" val="3020669703"/>
                    </a:ext>
                  </a:extLst>
                </a:gridCol>
                <a:gridCol w="428572">
                  <a:extLst>
                    <a:ext uri="{9D8B030D-6E8A-4147-A177-3AD203B41FA5}">
                      <a16:colId xmlns:a16="http://schemas.microsoft.com/office/drawing/2014/main" val="2164070882"/>
                    </a:ext>
                  </a:extLst>
                </a:gridCol>
                <a:gridCol w="428572">
                  <a:extLst>
                    <a:ext uri="{9D8B030D-6E8A-4147-A177-3AD203B41FA5}">
                      <a16:colId xmlns:a16="http://schemas.microsoft.com/office/drawing/2014/main" val="4187860782"/>
                    </a:ext>
                  </a:extLst>
                </a:gridCol>
                <a:gridCol w="428572">
                  <a:extLst>
                    <a:ext uri="{9D8B030D-6E8A-4147-A177-3AD203B41FA5}">
                      <a16:colId xmlns:a16="http://schemas.microsoft.com/office/drawing/2014/main" val="112163140"/>
                    </a:ext>
                  </a:extLst>
                </a:gridCol>
                <a:gridCol w="428572">
                  <a:extLst>
                    <a:ext uri="{9D8B030D-6E8A-4147-A177-3AD203B41FA5}">
                      <a16:colId xmlns:a16="http://schemas.microsoft.com/office/drawing/2014/main" val="2508573071"/>
                    </a:ext>
                  </a:extLst>
                </a:gridCol>
              </a:tblGrid>
              <a:tr h="281940">
                <a:tc>
                  <a:txBody>
                    <a:bodyPr/>
                    <a:lstStyle/>
                    <a:p>
                      <a:pPr algn="ctr"/>
                      <a:r>
                        <a:rPr lang="en-US" sz="1400" dirty="0">
                          <a:latin typeface="Consolas" panose="020B0609020204030204" pitchFamily="49" charset="0"/>
                        </a:rPr>
                        <a:t>0</a:t>
                      </a:r>
                    </a:p>
                  </a:txBody>
                  <a:tcPr marL="68580" marR="68580" marT="34290" marB="34290"/>
                </a:tc>
                <a:tc>
                  <a:txBody>
                    <a:bodyPr/>
                    <a:lstStyle/>
                    <a:p>
                      <a:pPr algn="ctr"/>
                      <a:r>
                        <a:rPr lang="en-US" sz="1400" dirty="0">
                          <a:latin typeface="Consolas" panose="020B0609020204030204" pitchFamily="49" charset="0"/>
                        </a:rPr>
                        <a:t>0</a:t>
                      </a:r>
                    </a:p>
                  </a:txBody>
                  <a:tcPr marL="68580" marR="68580" marT="34290" marB="34290"/>
                </a:tc>
                <a:tc>
                  <a:txBody>
                    <a:bodyPr/>
                    <a:lstStyle/>
                    <a:p>
                      <a:pPr algn="ctr"/>
                      <a:r>
                        <a:rPr lang="en-US" sz="1400" dirty="0">
                          <a:latin typeface="Consolas" panose="020B0609020204030204" pitchFamily="49" charset="0"/>
                        </a:rPr>
                        <a:t>0</a:t>
                      </a:r>
                    </a:p>
                  </a:txBody>
                  <a:tcPr marL="68580" marR="68580" marT="34290" marB="34290"/>
                </a:tc>
                <a:tc>
                  <a:txBody>
                    <a:bodyPr/>
                    <a:lstStyle/>
                    <a:p>
                      <a:pPr algn="ctr"/>
                      <a:r>
                        <a:rPr lang="en-US" sz="1400" dirty="0">
                          <a:solidFill>
                            <a:srgbClr val="FF0000"/>
                          </a:solidFill>
                          <a:latin typeface="Consolas" panose="020B0609020204030204" pitchFamily="49" charset="0"/>
                        </a:rPr>
                        <a:t>1</a:t>
                      </a:r>
                    </a:p>
                  </a:txBody>
                  <a:tcPr marL="68580" marR="68580" marT="34290" marB="34290"/>
                </a:tc>
                <a:tc>
                  <a:txBody>
                    <a:bodyPr/>
                    <a:lstStyle/>
                    <a:p>
                      <a:pPr algn="ctr"/>
                      <a:r>
                        <a:rPr lang="en-US" sz="1400" dirty="0">
                          <a:latin typeface="Consolas" panose="020B0609020204030204" pitchFamily="49" charset="0"/>
                        </a:rPr>
                        <a:t>0</a:t>
                      </a:r>
                    </a:p>
                  </a:txBody>
                  <a:tcPr marL="68580" marR="68580" marT="34290" marB="34290"/>
                </a:tc>
                <a:extLst>
                  <a:ext uri="{0D108BD9-81ED-4DB2-BD59-A6C34878D82A}">
                    <a16:rowId xmlns:a16="http://schemas.microsoft.com/office/drawing/2014/main" val="1598404186"/>
                  </a:ext>
                </a:extLst>
              </a:tr>
            </a:tbl>
          </a:graphicData>
        </a:graphic>
      </p:graphicFrame>
      <p:sp>
        <p:nvSpPr>
          <p:cNvPr id="34" name="Rectangle 33"/>
          <p:cNvSpPr/>
          <p:nvPr/>
        </p:nvSpPr>
        <p:spPr>
          <a:xfrm>
            <a:off x="5429343" y="4523638"/>
            <a:ext cx="1494510" cy="276999"/>
          </a:xfrm>
          <a:prstGeom prst="rect">
            <a:avLst/>
          </a:prstGeom>
        </p:spPr>
        <p:txBody>
          <a:bodyPr wrap="square">
            <a:spAutoFit/>
          </a:bodyPr>
          <a:lstStyle/>
          <a:p>
            <a:pPr algn="r"/>
            <a:r>
              <a:rPr lang="en-US" sz="1200" dirty="0">
                <a:solidFill>
                  <a:srgbClr val="000000"/>
                </a:solidFill>
                <a:latin typeface="Verdana" panose="020B0604030504040204" pitchFamily="34" charset="0"/>
              </a:rPr>
              <a:t>Active Register</a:t>
            </a:r>
            <a:endParaRPr lang="en-US" sz="1200" dirty="0"/>
          </a:p>
        </p:txBody>
      </p:sp>
      <p:graphicFrame>
        <p:nvGraphicFramePr>
          <p:cNvPr id="35" name="Table 34"/>
          <p:cNvGraphicFramePr>
            <a:graphicFrameLocks noGrp="1"/>
          </p:cNvGraphicFramePr>
          <p:nvPr>
            <p:extLst/>
          </p:nvPr>
        </p:nvGraphicFramePr>
        <p:xfrm>
          <a:off x="6894318" y="4524423"/>
          <a:ext cx="2142860" cy="281940"/>
        </p:xfrm>
        <a:graphic>
          <a:graphicData uri="http://schemas.openxmlformats.org/drawingml/2006/table">
            <a:tbl>
              <a:tblPr firstRow="1" bandRow="1">
                <a:tableStyleId>{5C22544A-7EE6-4342-B048-85BDC9FD1C3A}</a:tableStyleId>
              </a:tblPr>
              <a:tblGrid>
                <a:gridCol w="428572">
                  <a:extLst>
                    <a:ext uri="{9D8B030D-6E8A-4147-A177-3AD203B41FA5}">
                      <a16:colId xmlns:a16="http://schemas.microsoft.com/office/drawing/2014/main" val="3020669703"/>
                    </a:ext>
                  </a:extLst>
                </a:gridCol>
                <a:gridCol w="428572">
                  <a:extLst>
                    <a:ext uri="{9D8B030D-6E8A-4147-A177-3AD203B41FA5}">
                      <a16:colId xmlns:a16="http://schemas.microsoft.com/office/drawing/2014/main" val="2164070882"/>
                    </a:ext>
                  </a:extLst>
                </a:gridCol>
                <a:gridCol w="428572">
                  <a:extLst>
                    <a:ext uri="{9D8B030D-6E8A-4147-A177-3AD203B41FA5}">
                      <a16:colId xmlns:a16="http://schemas.microsoft.com/office/drawing/2014/main" val="4187860782"/>
                    </a:ext>
                  </a:extLst>
                </a:gridCol>
                <a:gridCol w="428572">
                  <a:extLst>
                    <a:ext uri="{9D8B030D-6E8A-4147-A177-3AD203B41FA5}">
                      <a16:colId xmlns:a16="http://schemas.microsoft.com/office/drawing/2014/main" val="112163140"/>
                    </a:ext>
                  </a:extLst>
                </a:gridCol>
                <a:gridCol w="428572">
                  <a:extLst>
                    <a:ext uri="{9D8B030D-6E8A-4147-A177-3AD203B41FA5}">
                      <a16:colId xmlns:a16="http://schemas.microsoft.com/office/drawing/2014/main" val="2508573071"/>
                    </a:ext>
                  </a:extLst>
                </a:gridCol>
              </a:tblGrid>
              <a:tr h="281940">
                <a:tc>
                  <a:txBody>
                    <a:bodyPr/>
                    <a:lstStyle/>
                    <a:p>
                      <a:pPr algn="ctr"/>
                      <a:r>
                        <a:rPr lang="en-US" sz="1400" dirty="0">
                          <a:latin typeface="Consolas" panose="020B0609020204030204" pitchFamily="49" charset="0"/>
                        </a:rPr>
                        <a:t>0</a:t>
                      </a:r>
                    </a:p>
                  </a:txBody>
                  <a:tcPr marL="68580" marR="68580" marT="34290" marB="34290"/>
                </a:tc>
                <a:tc>
                  <a:txBody>
                    <a:bodyPr/>
                    <a:lstStyle/>
                    <a:p>
                      <a:pPr algn="ctr"/>
                      <a:r>
                        <a:rPr lang="en-US" sz="1400" dirty="0">
                          <a:latin typeface="Consolas" panose="020B0609020204030204" pitchFamily="49" charset="0"/>
                        </a:rPr>
                        <a:t>0</a:t>
                      </a:r>
                    </a:p>
                  </a:txBody>
                  <a:tcPr marL="68580" marR="68580" marT="34290" marB="34290"/>
                </a:tc>
                <a:tc>
                  <a:txBody>
                    <a:bodyPr/>
                    <a:lstStyle/>
                    <a:p>
                      <a:pPr algn="ctr"/>
                      <a:r>
                        <a:rPr lang="en-US" sz="1400" dirty="0">
                          <a:latin typeface="Consolas" panose="020B0609020204030204" pitchFamily="49" charset="0"/>
                        </a:rPr>
                        <a:t>0</a:t>
                      </a:r>
                    </a:p>
                  </a:txBody>
                  <a:tcPr marL="68580" marR="68580" marT="34290" marB="34290"/>
                </a:tc>
                <a:tc>
                  <a:txBody>
                    <a:bodyPr/>
                    <a:lstStyle/>
                    <a:p>
                      <a:pPr algn="ctr"/>
                      <a:r>
                        <a:rPr lang="en-US" sz="1400" dirty="0">
                          <a:solidFill>
                            <a:srgbClr val="FF0000"/>
                          </a:solidFill>
                          <a:latin typeface="Consolas" panose="020B0609020204030204" pitchFamily="49" charset="0"/>
                        </a:rPr>
                        <a:t>0</a:t>
                      </a:r>
                    </a:p>
                  </a:txBody>
                  <a:tcPr marL="68580" marR="68580" marT="34290" marB="34290"/>
                </a:tc>
                <a:tc>
                  <a:txBody>
                    <a:bodyPr/>
                    <a:lstStyle/>
                    <a:p>
                      <a:pPr algn="ctr"/>
                      <a:r>
                        <a:rPr lang="en-US" sz="1400" dirty="0">
                          <a:latin typeface="Consolas" panose="020B0609020204030204" pitchFamily="49" charset="0"/>
                        </a:rPr>
                        <a:t>0</a:t>
                      </a:r>
                    </a:p>
                  </a:txBody>
                  <a:tcPr marL="68580" marR="68580" marT="34290" marB="34290"/>
                </a:tc>
                <a:extLst>
                  <a:ext uri="{0D108BD9-81ED-4DB2-BD59-A6C34878D82A}">
                    <a16:rowId xmlns:a16="http://schemas.microsoft.com/office/drawing/2014/main" val="1598404186"/>
                  </a:ext>
                </a:extLst>
              </a:tr>
            </a:tbl>
          </a:graphicData>
        </a:graphic>
      </p:graphicFrame>
      <p:sp>
        <p:nvSpPr>
          <p:cNvPr id="36" name="Rectangle 35"/>
          <p:cNvSpPr/>
          <p:nvPr/>
        </p:nvSpPr>
        <p:spPr>
          <a:xfrm>
            <a:off x="5429250" y="4835866"/>
            <a:ext cx="1503167" cy="276999"/>
          </a:xfrm>
          <a:prstGeom prst="rect">
            <a:avLst/>
          </a:prstGeom>
        </p:spPr>
        <p:txBody>
          <a:bodyPr wrap="square">
            <a:spAutoFit/>
          </a:bodyPr>
          <a:lstStyle/>
          <a:p>
            <a:pPr algn="r"/>
            <a:r>
              <a:rPr lang="en-US" sz="1200" dirty="0">
                <a:solidFill>
                  <a:srgbClr val="000000"/>
                </a:solidFill>
                <a:latin typeface="Verdana" panose="020B0604030504040204" pitchFamily="34" charset="0"/>
              </a:rPr>
              <a:t>Pending Register</a:t>
            </a:r>
            <a:endParaRPr lang="en-US" sz="1200" dirty="0"/>
          </a:p>
        </p:txBody>
      </p:sp>
      <p:graphicFrame>
        <p:nvGraphicFramePr>
          <p:cNvPr id="37" name="Table 36"/>
          <p:cNvGraphicFramePr>
            <a:graphicFrameLocks noGrp="1"/>
          </p:cNvGraphicFramePr>
          <p:nvPr>
            <p:extLst/>
          </p:nvPr>
        </p:nvGraphicFramePr>
        <p:xfrm>
          <a:off x="6894318" y="4836651"/>
          <a:ext cx="2142860" cy="281940"/>
        </p:xfrm>
        <a:graphic>
          <a:graphicData uri="http://schemas.openxmlformats.org/drawingml/2006/table">
            <a:tbl>
              <a:tblPr firstRow="1" bandRow="1">
                <a:tableStyleId>{5C22544A-7EE6-4342-B048-85BDC9FD1C3A}</a:tableStyleId>
              </a:tblPr>
              <a:tblGrid>
                <a:gridCol w="428572">
                  <a:extLst>
                    <a:ext uri="{9D8B030D-6E8A-4147-A177-3AD203B41FA5}">
                      <a16:colId xmlns:a16="http://schemas.microsoft.com/office/drawing/2014/main" val="3020669703"/>
                    </a:ext>
                  </a:extLst>
                </a:gridCol>
                <a:gridCol w="428572">
                  <a:extLst>
                    <a:ext uri="{9D8B030D-6E8A-4147-A177-3AD203B41FA5}">
                      <a16:colId xmlns:a16="http://schemas.microsoft.com/office/drawing/2014/main" val="2164070882"/>
                    </a:ext>
                  </a:extLst>
                </a:gridCol>
                <a:gridCol w="428572">
                  <a:extLst>
                    <a:ext uri="{9D8B030D-6E8A-4147-A177-3AD203B41FA5}">
                      <a16:colId xmlns:a16="http://schemas.microsoft.com/office/drawing/2014/main" val="4187860782"/>
                    </a:ext>
                  </a:extLst>
                </a:gridCol>
                <a:gridCol w="428572">
                  <a:extLst>
                    <a:ext uri="{9D8B030D-6E8A-4147-A177-3AD203B41FA5}">
                      <a16:colId xmlns:a16="http://schemas.microsoft.com/office/drawing/2014/main" val="112163140"/>
                    </a:ext>
                  </a:extLst>
                </a:gridCol>
                <a:gridCol w="428572">
                  <a:extLst>
                    <a:ext uri="{9D8B030D-6E8A-4147-A177-3AD203B41FA5}">
                      <a16:colId xmlns:a16="http://schemas.microsoft.com/office/drawing/2014/main" val="2508573071"/>
                    </a:ext>
                  </a:extLst>
                </a:gridCol>
              </a:tblGrid>
              <a:tr h="281940">
                <a:tc>
                  <a:txBody>
                    <a:bodyPr/>
                    <a:lstStyle/>
                    <a:p>
                      <a:pPr algn="ctr"/>
                      <a:r>
                        <a:rPr lang="en-US" sz="1400" dirty="0">
                          <a:latin typeface="Consolas" panose="020B0609020204030204" pitchFamily="49" charset="0"/>
                        </a:rPr>
                        <a:t>0</a:t>
                      </a:r>
                    </a:p>
                  </a:txBody>
                  <a:tcPr marL="68580" marR="68580" marT="34290" marB="34290"/>
                </a:tc>
                <a:tc>
                  <a:txBody>
                    <a:bodyPr/>
                    <a:lstStyle/>
                    <a:p>
                      <a:pPr algn="ctr"/>
                      <a:r>
                        <a:rPr lang="en-US" sz="1400" dirty="0">
                          <a:latin typeface="Consolas" panose="020B0609020204030204" pitchFamily="49" charset="0"/>
                        </a:rPr>
                        <a:t>0</a:t>
                      </a:r>
                    </a:p>
                  </a:txBody>
                  <a:tcPr marL="68580" marR="68580" marT="34290" marB="34290"/>
                </a:tc>
                <a:tc>
                  <a:txBody>
                    <a:bodyPr/>
                    <a:lstStyle/>
                    <a:p>
                      <a:pPr algn="ctr"/>
                      <a:r>
                        <a:rPr lang="en-US" sz="1400" dirty="0">
                          <a:latin typeface="Consolas" panose="020B0609020204030204" pitchFamily="49" charset="0"/>
                        </a:rPr>
                        <a:t>0</a:t>
                      </a:r>
                    </a:p>
                  </a:txBody>
                  <a:tcPr marL="68580" marR="68580" marT="34290" marB="34290"/>
                </a:tc>
                <a:tc>
                  <a:txBody>
                    <a:bodyPr/>
                    <a:lstStyle/>
                    <a:p>
                      <a:pPr algn="ctr"/>
                      <a:endParaRPr lang="en-US" sz="1400" dirty="0">
                        <a:solidFill>
                          <a:srgbClr val="FF0000"/>
                        </a:solidFill>
                        <a:latin typeface="Consolas" panose="020B0609020204030204" pitchFamily="49" charset="0"/>
                      </a:endParaRPr>
                    </a:p>
                  </a:txBody>
                  <a:tcPr marL="68580" marR="68580" marT="34290" marB="34290"/>
                </a:tc>
                <a:tc>
                  <a:txBody>
                    <a:bodyPr/>
                    <a:lstStyle/>
                    <a:p>
                      <a:pPr algn="ctr"/>
                      <a:r>
                        <a:rPr lang="en-US" sz="1400" dirty="0">
                          <a:latin typeface="Consolas" panose="020B0609020204030204" pitchFamily="49" charset="0"/>
                        </a:rPr>
                        <a:t>0</a:t>
                      </a:r>
                    </a:p>
                  </a:txBody>
                  <a:tcPr marL="68580" marR="68580" marT="34290" marB="34290"/>
                </a:tc>
                <a:extLst>
                  <a:ext uri="{0D108BD9-81ED-4DB2-BD59-A6C34878D82A}">
                    <a16:rowId xmlns:a16="http://schemas.microsoft.com/office/drawing/2014/main" val="1598404186"/>
                  </a:ext>
                </a:extLst>
              </a:tr>
            </a:tbl>
          </a:graphicData>
        </a:graphic>
      </p:graphicFrame>
      <p:sp>
        <p:nvSpPr>
          <p:cNvPr id="38" name="Rectangle 37"/>
          <p:cNvSpPr/>
          <p:nvPr/>
        </p:nvSpPr>
        <p:spPr>
          <a:xfrm>
            <a:off x="5429250" y="5146525"/>
            <a:ext cx="1503167" cy="276999"/>
          </a:xfrm>
          <a:prstGeom prst="rect">
            <a:avLst/>
          </a:prstGeom>
        </p:spPr>
        <p:txBody>
          <a:bodyPr wrap="square">
            <a:spAutoFit/>
          </a:bodyPr>
          <a:lstStyle/>
          <a:p>
            <a:pPr algn="r"/>
            <a:r>
              <a:rPr lang="en-US" sz="1200" dirty="0">
                <a:solidFill>
                  <a:srgbClr val="000000"/>
                </a:solidFill>
                <a:latin typeface="Verdana" panose="020B0604030504040204" pitchFamily="34" charset="0"/>
              </a:rPr>
              <a:t>Priority Register</a:t>
            </a:r>
            <a:endParaRPr lang="en-US" sz="1200" dirty="0"/>
          </a:p>
        </p:txBody>
      </p:sp>
      <p:graphicFrame>
        <p:nvGraphicFramePr>
          <p:cNvPr id="39" name="Table 38"/>
          <p:cNvGraphicFramePr>
            <a:graphicFrameLocks noGrp="1"/>
          </p:cNvGraphicFramePr>
          <p:nvPr>
            <p:extLst/>
          </p:nvPr>
        </p:nvGraphicFramePr>
        <p:xfrm>
          <a:off x="6897040" y="5147310"/>
          <a:ext cx="2142860" cy="281940"/>
        </p:xfrm>
        <a:graphic>
          <a:graphicData uri="http://schemas.openxmlformats.org/drawingml/2006/table">
            <a:tbl>
              <a:tblPr firstRow="1" bandRow="1">
                <a:tableStyleId>{5C22544A-7EE6-4342-B048-85BDC9FD1C3A}</a:tableStyleId>
              </a:tblPr>
              <a:tblGrid>
                <a:gridCol w="428572">
                  <a:extLst>
                    <a:ext uri="{9D8B030D-6E8A-4147-A177-3AD203B41FA5}">
                      <a16:colId xmlns:a16="http://schemas.microsoft.com/office/drawing/2014/main" val="3020669703"/>
                    </a:ext>
                  </a:extLst>
                </a:gridCol>
                <a:gridCol w="428572">
                  <a:extLst>
                    <a:ext uri="{9D8B030D-6E8A-4147-A177-3AD203B41FA5}">
                      <a16:colId xmlns:a16="http://schemas.microsoft.com/office/drawing/2014/main" val="2164070882"/>
                    </a:ext>
                  </a:extLst>
                </a:gridCol>
                <a:gridCol w="428572">
                  <a:extLst>
                    <a:ext uri="{9D8B030D-6E8A-4147-A177-3AD203B41FA5}">
                      <a16:colId xmlns:a16="http://schemas.microsoft.com/office/drawing/2014/main" val="4187860782"/>
                    </a:ext>
                  </a:extLst>
                </a:gridCol>
                <a:gridCol w="428572">
                  <a:extLst>
                    <a:ext uri="{9D8B030D-6E8A-4147-A177-3AD203B41FA5}">
                      <a16:colId xmlns:a16="http://schemas.microsoft.com/office/drawing/2014/main" val="112163140"/>
                    </a:ext>
                  </a:extLst>
                </a:gridCol>
                <a:gridCol w="428572">
                  <a:extLst>
                    <a:ext uri="{9D8B030D-6E8A-4147-A177-3AD203B41FA5}">
                      <a16:colId xmlns:a16="http://schemas.microsoft.com/office/drawing/2014/main" val="2508573071"/>
                    </a:ext>
                  </a:extLst>
                </a:gridCol>
              </a:tblGrid>
              <a:tr h="281940">
                <a:tc>
                  <a:txBody>
                    <a:bodyPr/>
                    <a:lstStyle/>
                    <a:p>
                      <a:pPr algn="ctr"/>
                      <a:r>
                        <a:rPr lang="en-US" sz="1400" dirty="0">
                          <a:latin typeface="Consolas" panose="020B0609020204030204" pitchFamily="49" charset="0"/>
                        </a:rPr>
                        <a:t>3</a:t>
                      </a:r>
                    </a:p>
                  </a:txBody>
                  <a:tcPr marL="68580" marR="68580" marT="34290" marB="34290"/>
                </a:tc>
                <a:tc>
                  <a:txBody>
                    <a:bodyPr/>
                    <a:lstStyle/>
                    <a:p>
                      <a:pPr algn="ctr"/>
                      <a:r>
                        <a:rPr lang="en-US" sz="1400" dirty="0">
                          <a:latin typeface="Consolas" panose="020B0609020204030204" pitchFamily="49" charset="0"/>
                        </a:rPr>
                        <a:t>4</a:t>
                      </a:r>
                    </a:p>
                  </a:txBody>
                  <a:tcPr marL="68580" marR="68580" marT="34290" marB="34290"/>
                </a:tc>
                <a:tc>
                  <a:txBody>
                    <a:bodyPr/>
                    <a:lstStyle/>
                    <a:p>
                      <a:pPr algn="ctr"/>
                      <a:r>
                        <a:rPr lang="en-US" sz="1400" dirty="0">
                          <a:latin typeface="Consolas" panose="020B0609020204030204" pitchFamily="49" charset="0"/>
                        </a:rPr>
                        <a:t>7</a:t>
                      </a:r>
                    </a:p>
                  </a:txBody>
                  <a:tcPr marL="68580" marR="68580" marT="34290" marB="34290"/>
                </a:tc>
                <a:tc>
                  <a:txBody>
                    <a:bodyPr/>
                    <a:lstStyle/>
                    <a:p>
                      <a:pPr algn="ctr"/>
                      <a:r>
                        <a:rPr lang="en-US" sz="1400" dirty="0">
                          <a:solidFill>
                            <a:srgbClr val="FF0000"/>
                          </a:solidFill>
                          <a:latin typeface="Consolas" panose="020B0609020204030204" pitchFamily="49" charset="0"/>
                        </a:rPr>
                        <a:t>2</a:t>
                      </a:r>
                    </a:p>
                  </a:txBody>
                  <a:tcPr marL="68580" marR="68580" marT="34290" marB="34290"/>
                </a:tc>
                <a:tc>
                  <a:txBody>
                    <a:bodyPr/>
                    <a:lstStyle/>
                    <a:p>
                      <a:pPr algn="ctr"/>
                      <a:r>
                        <a:rPr lang="en-US" sz="1400" dirty="0">
                          <a:latin typeface="Consolas" panose="020B0609020204030204" pitchFamily="49" charset="0"/>
                        </a:rPr>
                        <a:t>8</a:t>
                      </a:r>
                    </a:p>
                  </a:txBody>
                  <a:tcPr marL="68580" marR="68580" marT="34290" marB="34290"/>
                </a:tc>
                <a:extLst>
                  <a:ext uri="{0D108BD9-81ED-4DB2-BD59-A6C34878D82A}">
                    <a16:rowId xmlns:a16="http://schemas.microsoft.com/office/drawing/2014/main" val="1598404186"/>
                  </a:ext>
                </a:extLst>
              </a:tr>
            </a:tbl>
          </a:graphicData>
        </a:graphic>
      </p:graphicFrame>
      <p:sp>
        <p:nvSpPr>
          <p:cNvPr id="44" name="TextBox 43"/>
          <p:cNvSpPr txBox="1"/>
          <p:nvPr/>
        </p:nvSpPr>
        <p:spPr>
          <a:xfrm>
            <a:off x="30679" y="4337661"/>
            <a:ext cx="906875" cy="253916"/>
          </a:xfrm>
          <a:prstGeom prst="rect">
            <a:avLst/>
          </a:prstGeom>
          <a:noFill/>
        </p:spPr>
        <p:txBody>
          <a:bodyPr wrap="square" rtlCol="0">
            <a:spAutoFit/>
          </a:bodyPr>
          <a:lstStyle/>
          <a:p>
            <a:pPr algn="ctr"/>
            <a:r>
              <a:rPr lang="en-GB" sz="1050" dirty="0">
                <a:latin typeface="Consolas"/>
                <a:cs typeface="Consolas"/>
              </a:rPr>
              <a:t>...</a:t>
            </a:r>
          </a:p>
        </p:txBody>
      </p:sp>
      <p:sp>
        <p:nvSpPr>
          <p:cNvPr id="55" name="TextBox 54"/>
          <p:cNvSpPr txBox="1"/>
          <p:nvPr/>
        </p:nvSpPr>
        <p:spPr>
          <a:xfrm>
            <a:off x="0" y="4021178"/>
            <a:ext cx="920661" cy="253916"/>
          </a:xfrm>
          <a:prstGeom prst="rect">
            <a:avLst/>
          </a:prstGeom>
          <a:noFill/>
        </p:spPr>
        <p:txBody>
          <a:bodyPr wrap="square" rtlCol="0">
            <a:spAutoFit/>
          </a:bodyPr>
          <a:lstStyle/>
          <a:p>
            <a:pPr algn="ctr"/>
            <a:r>
              <a:rPr lang="en-GB" sz="1050" dirty="0">
                <a:latin typeface="Consolas"/>
                <a:cs typeface="Consolas"/>
              </a:rPr>
              <a:t>0x00000064</a:t>
            </a:r>
          </a:p>
        </p:txBody>
      </p:sp>
      <p:sp>
        <p:nvSpPr>
          <p:cNvPr id="68" name="Flowchart: Process 67"/>
          <p:cNvSpPr/>
          <p:nvPr/>
        </p:nvSpPr>
        <p:spPr>
          <a:xfrm>
            <a:off x="2007407" y="3428520"/>
            <a:ext cx="1810745" cy="581221"/>
          </a:xfrm>
          <a:prstGeom prst="flowChartProcess">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50" b="1" dirty="0">
                <a:latin typeface="Consolas" panose="020B0609020204030204" pitchFamily="49" charset="0"/>
              </a:rPr>
              <a:t>void EXTI3_IRQHandler{</a:t>
            </a:r>
          </a:p>
          <a:p>
            <a:r>
              <a:rPr lang="en-US" sz="1050" b="1" dirty="0">
                <a:latin typeface="Consolas" panose="020B0609020204030204" pitchFamily="49" charset="0"/>
              </a:rPr>
              <a:t>  ...</a:t>
            </a:r>
          </a:p>
          <a:p>
            <a:r>
              <a:rPr lang="en-US" sz="1050" b="1" dirty="0">
                <a:latin typeface="Consolas" panose="020B0609020204030204" pitchFamily="49" charset="0"/>
              </a:rPr>
              <a:t>}</a:t>
            </a:r>
          </a:p>
        </p:txBody>
      </p:sp>
      <p:sp>
        <p:nvSpPr>
          <p:cNvPr id="69" name="Rectangle 68"/>
          <p:cNvSpPr/>
          <p:nvPr/>
        </p:nvSpPr>
        <p:spPr>
          <a:xfrm>
            <a:off x="36765" y="3225041"/>
            <a:ext cx="922047" cy="253916"/>
          </a:xfrm>
          <a:prstGeom prst="rect">
            <a:avLst/>
          </a:prstGeom>
        </p:spPr>
        <p:txBody>
          <a:bodyPr wrap="none">
            <a:spAutoFit/>
          </a:bodyPr>
          <a:lstStyle/>
          <a:p>
            <a:r>
              <a:rPr lang="en-US" sz="1050" dirty="0">
                <a:solidFill>
                  <a:srgbClr val="C00000"/>
                </a:solidFill>
                <a:latin typeface="Consolas" panose="020B0609020204030204" pitchFamily="49" charset="0"/>
              </a:rPr>
              <a:t>0x0800030C</a:t>
            </a:r>
          </a:p>
        </p:txBody>
      </p:sp>
      <p:sp>
        <p:nvSpPr>
          <p:cNvPr id="70" name="Rectangle 69"/>
          <p:cNvSpPr/>
          <p:nvPr/>
        </p:nvSpPr>
        <p:spPr>
          <a:xfrm>
            <a:off x="8127512" y="3714751"/>
            <a:ext cx="609462" cy="276999"/>
          </a:xfrm>
          <a:prstGeom prst="rect">
            <a:avLst/>
          </a:prstGeom>
        </p:spPr>
        <p:txBody>
          <a:bodyPr wrap="none">
            <a:spAutoFit/>
          </a:bodyPr>
          <a:lstStyle/>
          <a:p>
            <a:r>
              <a:rPr lang="en-US" sz="1200" b="1" dirty="0">
                <a:solidFill>
                  <a:srgbClr val="FF0000"/>
                </a:solidFill>
                <a:latin typeface="Consolas" panose="020B0609020204030204" pitchFamily="49" charset="0"/>
              </a:rPr>
              <a:t>EXTI3</a:t>
            </a:r>
          </a:p>
        </p:txBody>
      </p:sp>
      <p:grpSp>
        <p:nvGrpSpPr>
          <p:cNvPr id="117" name="Group 116"/>
          <p:cNvGrpSpPr/>
          <p:nvPr/>
        </p:nvGrpSpPr>
        <p:grpSpPr>
          <a:xfrm>
            <a:off x="894467" y="3469846"/>
            <a:ext cx="931831" cy="759254"/>
            <a:chOff x="1269503" y="4309566"/>
            <a:chExt cx="1242441" cy="1012339"/>
          </a:xfrm>
        </p:grpSpPr>
        <p:grpSp>
          <p:nvGrpSpPr>
            <p:cNvPr id="97" name="Group 96"/>
            <p:cNvGrpSpPr/>
            <p:nvPr/>
          </p:nvGrpSpPr>
          <p:grpSpPr>
            <a:xfrm>
              <a:off x="1269503" y="4679145"/>
              <a:ext cx="1242441" cy="269179"/>
              <a:chOff x="3037312" y="3957477"/>
              <a:chExt cx="307554" cy="144888"/>
            </a:xfrm>
            <a:noFill/>
          </p:grpSpPr>
          <p:sp>
            <p:nvSpPr>
              <p:cNvPr id="93" name="Freeform 92"/>
              <p:cNvSpPr/>
              <p:nvPr/>
            </p:nvSpPr>
            <p:spPr>
              <a:xfrm>
                <a:off x="3037312" y="395747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6" name="Freeform 95"/>
              <p:cNvSpPr/>
              <p:nvPr/>
            </p:nvSpPr>
            <p:spPr>
              <a:xfrm>
                <a:off x="3040066" y="402534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cxnSp>
          <p:nvCxnSpPr>
            <p:cNvPr id="102" name="Straight Connector 101"/>
            <p:cNvCxnSpPr/>
            <p:nvPr/>
          </p:nvCxnSpPr>
          <p:spPr>
            <a:xfrm flipH="1">
              <a:off x="2510734" y="4800399"/>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a:xfrm flipH="1">
              <a:off x="1269781" y="4448012"/>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flipH="1">
              <a:off x="1271677" y="4940937"/>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a:xfrm flipH="1">
              <a:off x="2509762" y="4309566"/>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graphicFrame>
        <p:nvGraphicFramePr>
          <p:cNvPr id="108" name="Table 107"/>
          <p:cNvGraphicFramePr>
            <a:graphicFrameLocks noGrp="1"/>
          </p:cNvGraphicFramePr>
          <p:nvPr>
            <p:extLst/>
          </p:nvPr>
        </p:nvGraphicFramePr>
        <p:xfrm>
          <a:off x="7403073" y="1836722"/>
          <a:ext cx="1626961" cy="1645920"/>
        </p:xfrm>
        <a:graphic>
          <a:graphicData uri="http://schemas.openxmlformats.org/drawingml/2006/table">
            <a:tbl>
              <a:tblPr bandRow="1">
                <a:tableStyleId>{BC89EF96-8CEA-46FF-86C4-4CE0E7609802}</a:tableStyleId>
              </a:tblPr>
              <a:tblGrid>
                <a:gridCol w="850576">
                  <a:extLst>
                    <a:ext uri="{9D8B030D-6E8A-4147-A177-3AD203B41FA5}">
                      <a16:colId xmlns:a16="http://schemas.microsoft.com/office/drawing/2014/main" val="20000"/>
                    </a:ext>
                  </a:extLst>
                </a:gridCol>
                <a:gridCol w="776385">
                  <a:extLst>
                    <a:ext uri="{9D8B030D-6E8A-4147-A177-3AD203B41FA5}">
                      <a16:colId xmlns:a16="http://schemas.microsoft.com/office/drawing/2014/main" val="20001"/>
                    </a:ext>
                  </a:extLst>
                </a:gridCol>
              </a:tblGrid>
              <a:tr h="182880">
                <a:tc>
                  <a:txBody>
                    <a:bodyPr/>
                    <a:lstStyle/>
                    <a:p>
                      <a:pPr algn="ctr"/>
                      <a:r>
                        <a:rPr lang="en-US" sz="1200" dirty="0" err="1"/>
                        <a:t>xxxxxxxx</a:t>
                      </a:r>
                      <a:endParaRPr lang="en-US" sz="1200" b="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200" dirty="0" err="1">
                          <a:latin typeface="Consolas" panose="020B0609020204030204" pitchFamily="49" charset="0"/>
                          <a:cs typeface="Consolas" panose="020B0609020204030204" pitchFamily="49" charset="0"/>
                        </a:rPr>
                        <a:t>SP</a:t>
                      </a:r>
                      <a:r>
                        <a:rPr lang="en-US" sz="1200" dirty="0">
                          <a:latin typeface="Consolas" panose="020B0609020204030204" pitchFamily="49" charset="0"/>
                          <a:cs typeface="Consolas" panose="020B0609020204030204" pitchFamily="49" charset="0"/>
                        </a:rPr>
                        <a:t> + </a:t>
                      </a:r>
                      <a:r>
                        <a:rPr lang="en-US" sz="1200" dirty="0" err="1">
                          <a:latin typeface="Consolas" panose="020B0609020204030204" pitchFamily="49" charset="0"/>
                          <a:cs typeface="Consolas" panose="020B0609020204030204" pitchFamily="49" charset="0"/>
                        </a:rPr>
                        <a:t>0x20</a:t>
                      </a:r>
                      <a:endParaRPr lang="en-US" sz="12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182880">
                <a:tc>
                  <a:txBody>
                    <a:bodyPr/>
                    <a:lstStyle/>
                    <a:p>
                      <a:pPr algn="ctr"/>
                      <a:r>
                        <a:rPr lang="en-US" sz="1200" b="1" dirty="0">
                          <a:solidFill>
                            <a:srgbClr val="C00000"/>
                          </a:solidFill>
                          <a:latin typeface="Consolas" panose="020B0609020204030204" pitchFamily="49" charset="0"/>
                          <a:cs typeface="Consolas" panose="020B0609020204030204" pitchFamily="49" charset="0"/>
                        </a:rPr>
                        <a:t>xPSR</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200" dirty="0" err="1">
                          <a:latin typeface="Consolas" panose="020B0609020204030204" pitchFamily="49" charset="0"/>
                          <a:cs typeface="Consolas" panose="020B0609020204030204" pitchFamily="49" charset="0"/>
                        </a:rPr>
                        <a:t>SP</a:t>
                      </a:r>
                      <a:r>
                        <a:rPr lang="en-US" sz="1200" dirty="0">
                          <a:latin typeface="Consolas" panose="020B0609020204030204" pitchFamily="49" charset="0"/>
                          <a:cs typeface="Consolas" panose="020B0609020204030204" pitchFamily="49" charset="0"/>
                        </a:rPr>
                        <a:t> + </a:t>
                      </a:r>
                      <a:r>
                        <a:rPr lang="en-US" sz="1200" dirty="0" err="1">
                          <a:latin typeface="Consolas" panose="020B0609020204030204" pitchFamily="49" charset="0"/>
                          <a:cs typeface="Consolas" panose="020B0609020204030204" pitchFamily="49" charset="0"/>
                        </a:rPr>
                        <a:t>0x1C</a:t>
                      </a:r>
                      <a:endParaRPr lang="en-US" sz="12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82880">
                <a:tc>
                  <a:txBody>
                    <a:bodyPr/>
                    <a:lstStyle/>
                    <a:p>
                      <a:pPr algn="ctr"/>
                      <a:r>
                        <a:rPr lang="en-US" sz="1200" b="1" dirty="0">
                          <a:solidFill>
                            <a:srgbClr val="C00000"/>
                          </a:solidFill>
                          <a:latin typeface="Consolas" panose="020B0609020204030204" pitchFamily="49" charset="0"/>
                          <a:cs typeface="Consolas" panose="020B0609020204030204" pitchFamily="49" charset="0"/>
                        </a:rPr>
                        <a:t>PC(r15)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200" dirty="0" err="1">
                          <a:latin typeface="Consolas" panose="020B0609020204030204" pitchFamily="49" charset="0"/>
                          <a:cs typeface="Consolas" panose="020B0609020204030204" pitchFamily="49" charset="0"/>
                        </a:rPr>
                        <a:t>SP</a:t>
                      </a:r>
                      <a:r>
                        <a:rPr lang="en-US" sz="1200" dirty="0">
                          <a:latin typeface="Consolas" panose="020B0609020204030204" pitchFamily="49" charset="0"/>
                          <a:cs typeface="Consolas" panose="020B0609020204030204" pitchFamily="49" charset="0"/>
                        </a:rPr>
                        <a:t> + </a:t>
                      </a:r>
                      <a:r>
                        <a:rPr lang="en-US" sz="1200" dirty="0" err="1">
                          <a:latin typeface="Consolas" panose="020B0609020204030204" pitchFamily="49" charset="0"/>
                          <a:cs typeface="Consolas" panose="020B0609020204030204" pitchFamily="49" charset="0"/>
                        </a:rPr>
                        <a:t>0x18</a:t>
                      </a:r>
                      <a:endParaRPr lang="en-US" sz="12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182880">
                <a:tc>
                  <a:txBody>
                    <a:bodyPr/>
                    <a:lstStyle/>
                    <a:p>
                      <a:pPr algn="ctr"/>
                      <a:r>
                        <a:rPr lang="en-US" sz="1200" b="1" dirty="0">
                          <a:solidFill>
                            <a:srgbClr val="C00000"/>
                          </a:solidFill>
                          <a:latin typeface="Consolas" panose="020B0609020204030204" pitchFamily="49" charset="0"/>
                          <a:cs typeface="Consolas" panose="020B0609020204030204" pitchFamily="49" charset="0"/>
                        </a:rPr>
                        <a:t>LR(r14)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200" dirty="0" err="1">
                          <a:latin typeface="Consolas" panose="020B0609020204030204" pitchFamily="49" charset="0"/>
                          <a:cs typeface="Consolas" panose="020B0609020204030204" pitchFamily="49" charset="0"/>
                        </a:rPr>
                        <a:t>SP</a:t>
                      </a:r>
                      <a:r>
                        <a:rPr lang="en-US" sz="1200" dirty="0">
                          <a:latin typeface="Consolas" panose="020B0609020204030204" pitchFamily="49" charset="0"/>
                          <a:cs typeface="Consolas" panose="020B0609020204030204" pitchFamily="49" charset="0"/>
                        </a:rPr>
                        <a:t> + </a:t>
                      </a:r>
                      <a:r>
                        <a:rPr lang="en-US" sz="1200" dirty="0" err="1">
                          <a:latin typeface="Consolas" panose="020B0609020204030204" pitchFamily="49" charset="0"/>
                          <a:cs typeface="Consolas" panose="020B0609020204030204" pitchFamily="49" charset="0"/>
                        </a:rPr>
                        <a:t>0x14</a:t>
                      </a:r>
                      <a:endParaRPr lang="en-US" sz="12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182880">
                <a:tc>
                  <a:txBody>
                    <a:bodyPr/>
                    <a:lstStyle/>
                    <a:p>
                      <a:pPr algn="ctr"/>
                      <a:r>
                        <a:rPr lang="en-US" sz="1200" b="1" dirty="0" err="1">
                          <a:solidFill>
                            <a:srgbClr val="C00000"/>
                          </a:solidFill>
                          <a:latin typeface="Consolas" panose="020B0609020204030204" pitchFamily="49" charset="0"/>
                          <a:cs typeface="Consolas" panose="020B0609020204030204" pitchFamily="49" charset="0"/>
                        </a:rPr>
                        <a:t>r12</a:t>
                      </a:r>
                      <a:endParaRPr lang="en-US" sz="12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200" dirty="0" err="1">
                          <a:latin typeface="Consolas" panose="020B0609020204030204" pitchFamily="49" charset="0"/>
                          <a:cs typeface="Consolas" panose="020B0609020204030204" pitchFamily="49" charset="0"/>
                        </a:rPr>
                        <a:t>SP</a:t>
                      </a:r>
                      <a:r>
                        <a:rPr lang="en-US" sz="1200" dirty="0">
                          <a:latin typeface="Consolas" panose="020B0609020204030204" pitchFamily="49" charset="0"/>
                          <a:cs typeface="Consolas" panose="020B0609020204030204" pitchFamily="49" charset="0"/>
                        </a:rPr>
                        <a:t> + </a:t>
                      </a:r>
                      <a:r>
                        <a:rPr lang="en-US" sz="1200" dirty="0" err="1">
                          <a:latin typeface="Consolas" panose="020B0609020204030204" pitchFamily="49" charset="0"/>
                          <a:cs typeface="Consolas" panose="020B0609020204030204" pitchFamily="49" charset="0"/>
                        </a:rPr>
                        <a:t>0x10</a:t>
                      </a:r>
                      <a:endParaRPr lang="en-US" sz="12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182880">
                <a:tc>
                  <a:txBody>
                    <a:bodyPr/>
                    <a:lstStyle/>
                    <a:p>
                      <a:pPr algn="ctr"/>
                      <a:r>
                        <a:rPr lang="en-US" sz="1200" b="1" dirty="0" err="1">
                          <a:solidFill>
                            <a:srgbClr val="C00000"/>
                          </a:solidFill>
                          <a:latin typeface="Consolas" panose="020B0609020204030204" pitchFamily="49" charset="0"/>
                          <a:cs typeface="Consolas" panose="020B0609020204030204" pitchFamily="49" charset="0"/>
                        </a:rPr>
                        <a:t>r3</a:t>
                      </a:r>
                      <a:endParaRPr lang="en-US" sz="12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200" dirty="0" err="1">
                          <a:latin typeface="Consolas" panose="020B0609020204030204" pitchFamily="49" charset="0"/>
                          <a:cs typeface="Consolas" panose="020B0609020204030204" pitchFamily="49" charset="0"/>
                        </a:rPr>
                        <a:t>SP</a:t>
                      </a:r>
                      <a:r>
                        <a:rPr lang="en-US" sz="1200" dirty="0">
                          <a:latin typeface="Consolas" panose="020B0609020204030204" pitchFamily="49" charset="0"/>
                          <a:cs typeface="Consolas" panose="020B0609020204030204" pitchFamily="49" charset="0"/>
                        </a:rPr>
                        <a:t> + </a:t>
                      </a:r>
                      <a:r>
                        <a:rPr lang="en-US" sz="1200" dirty="0" err="1">
                          <a:latin typeface="Consolas" panose="020B0609020204030204" pitchFamily="49" charset="0"/>
                          <a:cs typeface="Consolas" panose="020B0609020204030204" pitchFamily="49" charset="0"/>
                        </a:rPr>
                        <a:t>0x0C</a:t>
                      </a:r>
                      <a:endParaRPr lang="en-US" sz="12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182880">
                <a:tc>
                  <a:txBody>
                    <a:bodyPr/>
                    <a:lstStyle/>
                    <a:p>
                      <a:pPr algn="ctr"/>
                      <a:r>
                        <a:rPr lang="en-US" sz="1200" b="1" dirty="0" err="1">
                          <a:solidFill>
                            <a:srgbClr val="C00000"/>
                          </a:solidFill>
                          <a:latin typeface="Consolas" panose="020B0609020204030204" pitchFamily="49" charset="0"/>
                          <a:cs typeface="Consolas" panose="020B0609020204030204" pitchFamily="49" charset="0"/>
                        </a:rPr>
                        <a:t>r2</a:t>
                      </a:r>
                      <a:endParaRPr lang="en-US" sz="12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200" dirty="0" err="1">
                          <a:latin typeface="Consolas" panose="020B0609020204030204" pitchFamily="49" charset="0"/>
                          <a:cs typeface="Consolas" panose="020B0609020204030204" pitchFamily="49" charset="0"/>
                        </a:rPr>
                        <a:t>SP</a:t>
                      </a:r>
                      <a:r>
                        <a:rPr lang="en-US" sz="1200" dirty="0">
                          <a:latin typeface="Consolas" panose="020B0609020204030204" pitchFamily="49" charset="0"/>
                          <a:cs typeface="Consolas" panose="020B0609020204030204" pitchFamily="49" charset="0"/>
                        </a:rPr>
                        <a:t> + </a:t>
                      </a:r>
                      <a:r>
                        <a:rPr lang="en-US" sz="1200" dirty="0" err="1">
                          <a:latin typeface="Consolas" panose="020B0609020204030204" pitchFamily="49" charset="0"/>
                          <a:cs typeface="Consolas" panose="020B0609020204030204" pitchFamily="49" charset="0"/>
                        </a:rPr>
                        <a:t>0x08</a:t>
                      </a:r>
                      <a:endParaRPr lang="en-US" sz="12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182880">
                <a:tc>
                  <a:txBody>
                    <a:bodyPr/>
                    <a:lstStyle/>
                    <a:p>
                      <a:pPr algn="ctr"/>
                      <a:r>
                        <a:rPr lang="en-US" sz="1200" b="1" dirty="0" err="1">
                          <a:solidFill>
                            <a:srgbClr val="C00000"/>
                          </a:solidFill>
                          <a:latin typeface="Consolas" panose="020B0609020204030204" pitchFamily="49" charset="0"/>
                          <a:cs typeface="Consolas" panose="020B0609020204030204" pitchFamily="49" charset="0"/>
                        </a:rPr>
                        <a:t>r1</a:t>
                      </a:r>
                      <a:endParaRPr lang="en-US" sz="12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200" dirty="0" err="1">
                          <a:latin typeface="Consolas" panose="020B0609020204030204" pitchFamily="49" charset="0"/>
                          <a:cs typeface="Consolas" panose="020B0609020204030204" pitchFamily="49" charset="0"/>
                        </a:rPr>
                        <a:t>SP</a:t>
                      </a:r>
                      <a:r>
                        <a:rPr lang="en-US" sz="1200" dirty="0">
                          <a:latin typeface="Consolas" panose="020B0609020204030204" pitchFamily="49" charset="0"/>
                          <a:cs typeface="Consolas" panose="020B0609020204030204" pitchFamily="49" charset="0"/>
                        </a:rPr>
                        <a:t> + </a:t>
                      </a:r>
                      <a:r>
                        <a:rPr lang="en-US" sz="1200" dirty="0" err="1">
                          <a:latin typeface="Consolas" panose="020B0609020204030204" pitchFamily="49" charset="0"/>
                          <a:cs typeface="Consolas" panose="020B0609020204030204" pitchFamily="49" charset="0"/>
                        </a:rPr>
                        <a:t>0x04</a:t>
                      </a:r>
                      <a:endParaRPr lang="en-US" sz="12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182880">
                <a:tc>
                  <a:txBody>
                    <a:bodyPr/>
                    <a:lstStyle/>
                    <a:p>
                      <a:pPr algn="ctr"/>
                      <a:r>
                        <a:rPr lang="en-US" sz="1200" b="1" dirty="0" err="1">
                          <a:solidFill>
                            <a:srgbClr val="C00000"/>
                          </a:solidFill>
                          <a:latin typeface="Consolas" panose="020B0609020204030204" pitchFamily="49" charset="0"/>
                          <a:cs typeface="Consolas" panose="020B0609020204030204" pitchFamily="49" charset="0"/>
                        </a:rPr>
                        <a:t>r0</a:t>
                      </a:r>
                      <a:endParaRPr lang="en-US" sz="12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sz="1200" dirty="0">
                          <a:latin typeface="Consolas" panose="020B0609020204030204" pitchFamily="49" charset="0"/>
                          <a:cs typeface="Consolas" panose="020B0609020204030204" pitchFamily="49" charset="0"/>
                        </a:rPr>
                        <a:t>SP</a:t>
                      </a: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8"/>
                  </a:ext>
                </a:extLst>
              </a:tr>
            </a:tbl>
          </a:graphicData>
        </a:graphic>
      </p:graphicFrame>
      <p:grpSp>
        <p:nvGrpSpPr>
          <p:cNvPr id="118" name="Group 117"/>
          <p:cNvGrpSpPr/>
          <p:nvPr/>
        </p:nvGrpSpPr>
        <p:grpSpPr>
          <a:xfrm>
            <a:off x="895707" y="4057651"/>
            <a:ext cx="933418" cy="759254"/>
            <a:chOff x="1269503" y="4309566"/>
            <a:chExt cx="1242441" cy="1012339"/>
          </a:xfrm>
        </p:grpSpPr>
        <p:grpSp>
          <p:nvGrpSpPr>
            <p:cNvPr id="119" name="Group 118"/>
            <p:cNvGrpSpPr/>
            <p:nvPr/>
          </p:nvGrpSpPr>
          <p:grpSpPr>
            <a:xfrm>
              <a:off x="1269503" y="4679145"/>
              <a:ext cx="1242441" cy="269179"/>
              <a:chOff x="3037312" y="3957477"/>
              <a:chExt cx="307554" cy="144888"/>
            </a:xfrm>
            <a:noFill/>
          </p:grpSpPr>
          <p:sp>
            <p:nvSpPr>
              <p:cNvPr id="124" name="Freeform 123"/>
              <p:cNvSpPr/>
              <p:nvPr/>
            </p:nvSpPr>
            <p:spPr>
              <a:xfrm>
                <a:off x="3037312" y="395747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5" name="Freeform 124"/>
              <p:cNvSpPr/>
              <p:nvPr/>
            </p:nvSpPr>
            <p:spPr>
              <a:xfrm>
                <a:off x="3040066" y="402534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cxnSp>
          <p:nvCxnSpPr>
            <p:cNvPr id="120" name="Straight Connector 119"/>
            <p:cNvCxnSpPr/>
            <p:nvPr/>
          </p:nvCxnSpPr>
          <p:spPr>
            <a:xfrm flipH="1">
              <a:off x="2510734" y="4800399"/>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flipH="1">
              <a:off x="1269781" y="4448012"/>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a:xfrm flipH="1">
              <a:off x="1271677" y="4940937"/>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a:xfrm flipH="1">
              <a:off x="2509762" y="4309566"/>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128" name="Group 127"/>
          <p:cNvGrpSpPr/>
          <p:nvPr/>
        </p:nvGrpSpPr>
        <p:grpSpPr>
          <a:xfrm>
            <a:off x="891948" y="2694934"/>
            <a:ext cx="932566" cy="759254"/>
            <a:chOff x="1269503" y="4309566"/>
            <a:chExt cx="1242441" cy="1012339"/>
          </a:xfrm>
        </p:grpSpPr>
        <p:grpSp>
          <p:nvGrpSpPr>
            <p:cNvPr id="129" name="Group 128"/>
            <p:cNvGrpSpPr/>
            <p:nvPr/>
          </p:nvGrpSpPr>
          <p:grpSpPr>
            <a:xfrm>
              <a:off x="1269503" y="4679145"/>
              <a:ext cx="1242441" cy="269179"/>
              <a:chOff x="3037312" y="3957477"/>
              <a:chExt cx="307554" cy="144888"/>
            </a:xfrm>
            <a:noFill/>
          </p:grpSpPr>
          <p:sp>
            <p:nvSpPr>
              <p:cNvPr id="134" name="Freeform 133"/>
              <p:cNvSpPr/>
              <p:nvPr/>
            </p:nvSpPr>
            <p:spPr>
              <a:xfrm>
                <a:off x="3037312" y="395747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35" name="Freeform 134"/>
              <p:cNvSpPr/>
              <p:nvPr/>
            </p:nvSpPr>
            <p:spPr>
              <a:xfrm>
                <a:off x="3040066" y="402534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cxnSp>
          <p:nvCxnSpPr>
            <p:cNvPr id="130" name="Straight Connector 129"/>
            <p:cNvCxnSpPr/>
            <p:nvPr/>
          </p:nvCxnSpPr>
          <p:spPr>
            <a:xfrm flipH="1">
              <a:off x="2510734" y="4800399"/>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p:nvCxnSpPr>
          <p:spPr>
            <a:xfrm flipH="1">
              <a:off x="1269781" y="4448012"/>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a:xfrm flipH="1">
              <a:off x="1271677" y="4940937"/>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flipH="1">
              <a:off x="2509762" y="4309566"/>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37" name="Rectangle 136"/>
          <p:cNvSpPr/>
          <p:nvPr/>
        </p:nvSpPr>
        <p:spPr>
          <a:xfrm>
            <a:off x="45013" y="1826567"/>
            <a:ext cx="922047" cy="253916"/>
          </a:xfrm>
          <a:prstGeom prst="rect">
            <a:avLst/>
          </a:prstGeom>
        </p:spPr>
        <p:txBody>
          <a:bodyPr wrap="none">
            <a:spAutoFit/>
          </a:bodyPr>
          <a:lstStyle/>
          <a:p>
            <a:r>
              <a:rPr lang="en-GB" sz="1050" dirty="0">
                <a:solidFill>
                  <a:srgbClr val="0000FF"/>
                </a:solidFill>
                <a:latin typeface="Consolas" panose="020B0609020204030204" pitchFamily="49" charset="0"/>
              </a:rPr>
              <a:t>0x20000068</a:t>
            </a:r>
            <a:endParaRPr lang="en-US" sz="1050" dirty="0">
              <a:solidFill>
                <a:srgbClr val="0000FF"/>
              </a:solidFill>
              <a:latin typeface="Consolas" panose="020B0609020204030204" pitchFamily="49" charset="0"/>
            </a:endParaRPr>
          </a:p>
        </p:txBody>
      </p:sp>
      <p:sp>
        <p:nvSpPr>
          <p:cNvPr id="51" name="TextBox 50"/>
          <p:cNvSpPr txBox="1"/>
          <p:nvPr/>
        </p:nvSpPr>
        <p:spPr>
          <a:xfrm>
            <a:off x="-13785" y="4686300"/>
            <a:ext cx="920661" cy="253916"/>
          </a:xfrm>
          <a:prstGeom prst="rect">
            <a:avLst/>
          </a:prstGeom>
          <a:noFill/>
        </p:spPr>
        <p:txBody>
          <a:bodyPr wrap="square" rtlCol="0">
            <a:spAutoFit/>
          </a:bodyPr>
          <a:lstStyle/>
          <a:p>
            <a:pPr algn="ctr"/>
            <a:r>
              <a:rPr lang="en-GB" sz="1050" dirty="0">
                <a:latin typeface="Consolas"/>
                <a:cs typeface="Consolas"/>
              </a:rPr>
              <a:t>0x00000008</a:t>
            </a:r>
          </a:p>
        </p:txBody>
      </p:sp>
      <p:sp>
        <p:nvSpPr>
          <p:cNvPr id="52" name="TextBox 51"/>
          <p:cNvSpPr txBox="1"/>
          <p:nvPr/>
        </p:nvSpPr>
        <p:spPr>
          <a:xfrm>
            <a:off x="-13785" y="4842032"/>
            <a:ext cx="920661" cy="253916"/>
          </a:xfrm>
          <a:prstGeom prst="rect">
            <a:avLst/>
          </a:prstGeom>
          <a:noFill/>
        </p:spPr>
        <p:txBody>
          <a:bodyPr wrap="square" rtlCol="0">
            <a:spAutoFit/>
          </a:bodyPr>
          <a:lstStyle/>
          <a:p>
            <a:pPr algn="ctr"/>
            <a:r>
              <a:rPr lang="en-GB" sz="1050" dirty="0">
                <a:latin typeface="Consolas"/>
                <a:cs typeface="Consolas"/>
              </a:rPr>
              <a:t>0x00000004</a:t>
            </a:r>
          </a:p>
        </p:txBody>
      </p:sp>
      <p:sp>
        <p:nvSpPr>
          <p:cNvPr id="56" name="TextBox 55"/>
          <p:cNvSpPr txBox="1"/>
          <p:nvPr/>
        </p:nvSpPr>
        <p:spPr>
          <a:xfrm>
            <a:off x="-13785" y="5005859"/>
            <a:ext cx="920661" cy="253916"/>
          </a:xfrm>
          <a:prstGeom prst="rect">
            <a:avLst/>
          </a:prstGeom>
          <a:noFill/>
        </p:spPr>
        <p:txBody>
          <a:bodyPr wrap="square" rtlCol="0">
            <a:spAutoFit/>
          </a:bodyPr>
          <a:lstStyle/>
          <a:p>
            <a:pPr algn="ctr"/>
            <a:r>
              <a:rPr lang="en-GB" sz="1050" dirty="0">
                <a:latin typeface="Consolas"/>
                <a:cs typeface="Consolas"/>
              </a:rPr>
              <a:t>0x00000000</a:t>
            </a:r>
          </a:p>
        </p:txBody>
      </p:sp>
      <p:sp>
        <p:nvSpPr>
          <p:cNvPr id="53" name="Rectangle 52"/>
          <p:cNvSpPr/>
          <p:nvPr/>
        </p:nvSpPr>
        <p:spPr>
          <a:xfrm>
            <a:off x="898156" y="5037193"/>
            <a:ext cx="930519" cy="16338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50" dirty="0">
                <a:solidFill>
                  <a:srgbClr val="0000FF"/>
                </a:solidFill>
                <a:latin typeface="Consolas" panose="020B0609020204030204" pitchFamily="49" charset="0"/>
              </a:rPr>
              <a:t>0x20000068</a:t>
            </a:r>
          </a:p>
        </p:txBody>
      </p:sp>
      <p:sp>
        <p:nvSpPr>
          <p:cNvPr id="138" name="Rectangle 137"/>
          <p:cNvSpPr/>
          <p:nvPr/>
        </p:nvSpPr>
        <p:spPr>
          <a:xfrm>
            <a:off x="899691" y="4875335"/>
            <a:ext cx="929109" cy="16338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50" dirty="0">
                <a:solidFill>
                  <a:schemeClr val="tx1"/>
                </a:solidFill>
                <a:latin typeface="Consolas" panose="020B0609020204030204" pitchFamily="49" charset="0"/>
              </a:rPr>
              <a:t>0x2000020D</a:t>
            </a:r>
          </a:p>
        </p:txBody>
      </p:sp>
      <p:sp>
        <p:nvSpPr>
          <p:cNvPr id="139" name="Rectangle 138"/>
          <p:cNvSpPr/>
          <p:nvPr/>
        </p:nvSpPr>
        <p:spPr>
          <a:xfrm>
            <a:off x="899566" y="4709611"/>
            <a:ext cx="929109" cy="16338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dirty="0">
              <a:solidFill>
                <a:srgbClr val="0000FF"/>
              </a:solidFill>
              <a:latin typeface="Consolas" panose="020B0609020204030204" pitchFamily="49" charset="0"/>
            </a:endParaRPr>
          </a:p>
        </p:txBody>
      </p:sp>
      <p:sp>
        <p:nvSpPr>
          <p:cNvPr id="148" name="Rectangle 147"/>
          <p:cNvSpPr/>
          <p:nvPr/>
        </p:nvSpPr>
        <p:spPr>
          <a:xfrm>
            <a:off x="897585" y="4057650"/>
            <a:ext cx="929109" cy="16338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rgbClr val="C00000"/>
                </a:solidFill>
                <a:latin typeface="Consolas" panose="020B0609020204030204" pitchFamily="49" charset="0"/>
              </a:rPr>
              <a:t>0x0800030D</a:t>
            </a:r>
            <a:endParaRPr lang="en-GB" sz="1050" dirty="0">
              <a:solidFill>
                <a:srgbClr val="C00000"/>
              </a:solidFill>
              <a:latin typeface="Consolas" panose="020B0609020204030204" pitchFamily="49" charset="0"/>
            </a:endParaRPr>
          </a:p>
        </p:txBody>
      </p:sp>
      <p:sp>
        <p:nvSpPr>
          <p:cNvPr id="157" name="Rectangle 156"/>
          <p:cNvSpPr/>
          <p:nvPr/>
        </p:nvSpPr>
        <p:spPr>
          <a:xfrm>
            <a:off x="891820" y="3426609"/>
            <a:ext cx="932693" cy="16338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dirty="0">
              <a:solidFill>
                <a:schemeClr val="tx1"/>
              </a:solidFill>
              <a:latin typeface="Consolas" panose="020B0609020204030204" pitchFamily="49" charset="0"/>
            </a:endParaRPr>
          </a:p>
        </p:txBody>
      </p:sp>
      <p:sp>
        <p:nvSpPr>
          <p:cNvPr id="158" name="Rectangle 157"/>
          <p:cNvSpPr/>
          <p:nvPr/>
        </p:nvSpPr>
        <p:spPr>
          <a:xfrm>
            <a:off x="891673" y="3263974"/>
            <a:ext cx="933891" cy="16338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dirty="0">
              <a:solidFill>
                <a:schemeClr val="tx1"/>
              </a:solidFill>
              <a:latin typeface="Consolas" panose="020B0609020204030204" pitchFamily="49" charset="0"/>
            </a:endParaRPr>
          </a:p>
        </p:txBody>
      </p:sp>
      <p:sp>
        <p:nvSpPr>
          <p:cNvPr id="159" name="Right Brace 158"/>
          <p:cNvSpPr/>
          <p:nvPr/>
        </p:nvSpPr>
        <p:spPr>
          <a:xfrm>
            <a:off x="1850825" y="3262782"/>
            <a:ext cx="131326" cy="516765"/>
          </a:xfrm>
          <a:prstGeom prst="rightBrace">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350"/>
          </a:p>
        </p:txBody>
      </p:sp>
      <p:sp>
        <p:nvSpPr>
          <p:cNvPr id="161" name="Rectangle 160"/>
          <p:cNvSpPr/>
          <p:nvPr/>
        </p:nvSpPr>
        <p:spPr>
          <a:xfrm>
            <a:off x="891822" y="2680819"/>
            <a:ext cx="933743" cy="16338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dirty="0">
              <a:solidFill>
                <a:schemeClr val="tx1"/>
              </a:solidFill>
              <a:latin typeface="Consolas" panose="020B0609020204030204" pitchFamily="49" charset="0"/>
            </a:endParaRPr>
          </a:p>
        </p:txBody>
      </p:sp>
      <p:sp>
        <p:nvSpPr>
          <p:cNvPr id="162" name="Rectangle 161"/>
          <p:cNvSpPr/>
          <p:nvPr/>
        </p:nvSpPr>
        <p:spPr>
          <a:xfrm>
            <a:off x="891823" y="2518961"/>
            <a:ext cx="933743" cy="16338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dirty="0">
              <a:solidFill>
                <a:schemeClr val="tx1"/>
              </a:solidFill>
              <a:latin typeface="Consolas" panose="020B0609020204030204" pitchFamily="49" charset="0"/>
            </a:endParaRPr>
          </a:p>
        </p:txBody>
      </p:sp>
      <p:sp>
        <p:nvSpPr>
          <p:cNvPr id="163" name="Rectangle 162"/>
          <p:cNvSpPr/>
          <p:nvPr/>
        </p:nvSpPr>
        <p:spPr>
          <a:xfrm>
            <a:off x="891822" y="2353237"/>
            <a:ext cx="933745" cy="16338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dirty="0">
              <a:solidFill>
                <a:schemeClr val="tx1"/>
              </a:solidFill>
              <a:latin typeface="Consolas" panose="020B0609020204030204" pitchFamily="49" charset="0"/>
            </a:endParaRPr>
          </a:p>
        </p:txBody>
      </p:sp>
      <p:sp>
        <p:nvSpPr>
          <p:cNvPr id="165" name="Rectangle 164"/>
          <p:cNvSpPr/>
          <p:nvPr/>
        </p:nvSpPr>
        <p:spPr>
          <a:xfrm>
            <a:off x="891947" y="2189569"/>
            <a:ext cx="933620" cy="16338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dirty="0">
              <a:solidFill>
                <a:schemeClr val="tx1"/>
              </a:solidFill>
              <a:latin typeface="Consolas" panose="020B0609020204030204" pitchFamily="49" charset="0"/>
            </a:endParaRPr>
          </a:p>
        </p:txBody>
      </p:sp>
      <p:sp>
        <p:nvSpPr>
          <p:cNvPr id="166" name="Rectangle 165"/>
          <p:cNvSpPr/>
          <p:nvPr/>
        </p:nvSpPr>
        <p:spPr>
          <a:xfrm>
            <a:off x="891946" y="2027711"/>
            <a:ext cx="933622" cy="16338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dirty="0">
              <a:solidFill>
                <a:schemeClr val="tx1"/>
              </a:solidFill>
              <a:latin typeface="Consolas" panose="020B0609020204030204" pitchFamily="49" charset="0"/>
            </a:endParaRPr>
          </a:p>
        </p:txBody>
      </p:sp>
      <p:sp>
        <p:nvSpPr>
          <p:cNvPr id="167" name="Rectangle 166"/>
          <p:cNvSpPr/>
          <p:nvPr/>
        </p:nvSpPr>
        <p:spPr>
          <a:xfrm>
            <a:off x="891946" y="1861987"/>
            <a:ext cx="933619" cy="16338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dirty="0">
              <a:solidFill>
                <a:schemeClr val="tx1"/>
              </a:solidFill>
              <a:latin typeface="Consolas" panose="020B0609020204030204" pitchFamily="49" charset="0"/>
            </a:endParaRPr>
          </a:p>
        </p:txBody>
      </p:sp>
      <p:sp>
        <p:nvSpPr>
          <p:cNvPr id="168" name="Right Brace 167"/>
          <p:cNvSpPr/>
          <p:nvPr/>
        </p:nvSpPr>
        <p:spPr>
          <a:xfrm>
            <a:off x="1857796" y="1885950"/>
            <a:ext cx="124355" cy="958258"/>
          </a:xfrm>
          <a:prstGeom prst="rightBrace">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350"/>
          </a:p>
        </p:txBody>
      </p:sp>
      <p:sp>
        <p:nvSpPr>
          <p:cNvPr id="169" name="TextBox 168"/>
          <p:cNvSpPr txBox="1"/>
          <p:nvPr/>
        </p:nvSpPr>
        <p:spPr>
          <a:xfrm>
            <a:off x="1975671" y="2199963"/>
            <a:ext cx="542136" cy="300082"/>
          </a:xfrm>
          <a:prstGeom prst="rect">
            <a:avLst/>
          </a:prstGeom>
          <a:noFill/>
        </p:spPr>
        <p:txBody>
          <a:bodyPr wrap="none" rtlCol="0">
            <a:spAutoFit/>
          </a:bodyPr>
          <a:lstStyle/>
          <a:p>
            <a:r>
              <a:rPr lang="en-US" sz="1350" dirty="0">
                <a:solidFill>
                  <a:srgbClr val="C00000"/>
                </a:solidFill>
              </a:rPr>
              <a:t>stack</a:t>
            </a:r>
          </a:p>
        </p:txBody>
      </p:sp>
      <p:grpSp>
        <p:nvGrpSpPr>
          <p:cNvPr id="4" name="Group 3"/>
          <p:cNvGrpSpPr/>
          <p:nvPr/>
        </p:nvGrpSpPr>
        <p:grpSpPr>
          <a:xfrm>
            <a:off x="6400800" y="3255316"/>
            <a:ext cx="867425" cy="253916"/>
            <a:chOff x="8534400" y="1278523"/>
            <a:chExt cx="1156566" cy="338555"/>
          </a:xfrm>
        </p:grpSpPr>
        <p:sp>
          <p:nvSpPr>
            <p:cNvPr id="109" name="TextBox 108"/>
            <p:cNvSpPr txBox="1"/>
            <p:nvPr/>
          </p:nvSpPr>
          <p:spPr>
            <a:xfrm>
              <a:off x="8534400" y="1278523"/>
              <a:ext cx="798450" cy="338555"/>
            </a:xfrm>
            <a:prstGeom prst="rect">
              <a:avLst/>
            </a:prstGeom>
            <a:noFill/>
          </p:spPr>
          <p:txBody>
            <a:bodyPr wrap="square" rtlCol="0">
              <a:spAutoFit/>
            </a:bodyPr>
            <a:lstStyle/>
            <a:p>
              <a:pPr algn="r"/>
              <a:r>
                <a:rPr lang="en-US" sz="1050" b="1" dirty="0">
                  <a:solidFill>
                    <a:srgbClr val="C00000"/>
                  </a:solidFill>
                  <a:latin typeface="Consolas" panose="020B0609020204030204" pitchFamily="49" charset="0"/>
                  <a:cs typeface="Consolas" panose="020B0609020204030204" pitchFamily="49" charset="0"/>
                </a:rPr>
                <a:t>SP</a:t>
              </a:r>
            </a:p>
          </p:txBody>
        </p:sp>
        <p:cxnSp>
          <p:nvCxnSpPr>
            <p:cNvPr id="110" name="Straight Arrow Connector 109"/>
            <p:cNvCxnSpPr/>
            <p:nvPr/>
          </p:nvCxnSpPr>
          <p:spPr>
            <a:xfrm>
              <a:off x="9332850" y="1447800"/>
              <a:ext cx="358116" cy="0"/>
            </a:xfrm>
            <a:prstGeom prst="straightConnector1">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sp>
        <p:nvSpPr>
          <p:cNvPr id="195" name="TextBox 194"/>
          <p:cNvSpPr txBox="1"/>
          <p:nvPr/>
        </p:nvSpPr>
        <p:spPr>
          <a:xfrm>
            <a:off x="162553" y="5208285"/>
            <a:ext cx="643126" cy="415498"/>
          </a:xfrm>
          <a:prstGeom prst="rect">
            <a:avLst/>
          </a:prstGeom>
          <a:noFill/>
        </p:spPr>
        <p:txBody>
          <a:bodyPr wrap="none" rtlCol="0">
            <a:spAutoFit/>
          </a:bodyPr>
          <a:lstStyle/>
          <a:p>
            <a:pPr algn="ctr"/>
            <a:r>
              <a:rPr lang="en-US" sz="1050" i="1" dirty="0">
                <a:solidFill>
                  <a:srgbClr val="0070C0"/>
                </a:solidFill>
              </a:rPr>
              <a:t>Memory </a:t>
            </a:r>
          </a:p>
          <a:p>
            <a:pPr algn="ctr"/>
            <a:r>
              <a:rPr lang="en-US" sz="1050" i="1" dirty="0">
                <a:solidFill>
                  <a:srgbClr val="0070C0"/>
                </a:solidFill>
              </a:rPr>
              <a:t>address</a:t>
            </a:r>
          </a:p>
        </p:txBody>
      </p:sp>
      <p:sp>
        <p:nvSpPr>
          <p:cNvPr id="196" name="TextBox 195"/>
          <p:cNvSpPr txBox="1"/>
          <p:nvPr/>
        </p:nvSpPr>
        <p:spPr>
          <a:xfrm>
            <a:off x="891821" y="5208285"/>
            <a:ext cx="933743" cy="415498"/>
          </a:xfrm>
          <a:prstGeom prst="rect">
            <a:avLst/>
          </a:prstGeom>
          <a:noFill/>
        </p:spPr>
        <p:txBody>
          <a:bodyPr wrap="square" rtlCol="0">
            <a:spAutoFit/>
          </a:bodyPr>
          <a:lstStyle/>
          <a:p>
            <a:pPr algn="ctr"/>
            <a:r>
              <a:rPr lang="en-US" sz="1050" i="1" dirty="0">
                <a:solidFill>
                  <a:srgbClr val="0070C0"/>
                </a:solidFill>
              </a:rPr>
              <a:t>Memory </a:t>
            </a:r>
          </a:p>
          <a:p>
            <a:pPr algn="ctr"/>
            <a:r>
              <a:rPr lang="en-US" sz="1050" i="1" dirty="0">
                <a:solidFill>
                  <a:srgbClr val="0070C0"/>
                </a:solidFill>
              </a:rPr>
              <a:t>content</a:t>
            </a:r>
          </a:p>
        </p:txBody>
      </p:sp>
      <p:cxnSp>
        <p:nvCxnSpPr>
          <p:cNvPr id="200" name="Straight Arrow Connector 199"/>
          <p:cNvCxnSpPr>
            <a:stCxn id="53" idx="3"/>
          </p:cNvCxnSpPr>
          <p:nvPr/>
        </p:nvCxnSpPr>
        <p:spPr>
          <a:xfrm flipV="1">
            <a:off x="1828675" y="5118592"/>
            <a:ext cx="285875" cy="296"/>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01" name="TextBox 200"/>
          <p:cNvSpPr txBox="1"/>
          <p:nvPr/>
        </p:nvSpPr>
        <p:spPr>
          <a:xfrm>
            <a:off x="2086916" y="5002691"/>
            <a:ext cx="790601" cy="253916"/>
          </a:xfrm>
          <a:prstGeom prst="rect">
            <a:avLst/>
          </a:prstGeom>
          <a:noFill/>
        </p:spPr>
        <p:txBody>
          <a:bodyPr wrap="none" rtlCol="0">
            <a:spAutoFit/>
          </a:bodyPr>
          <a:lstStyle/>
          <a:p>
            <a:r>
              <a:rPr lang="en-US" sz="1050" dirty="0"/>
              <a:t>Initialize SP</a:t>
            </a:r>
          </a:p>
        </p:txBody>
      </p:sp>
      <p:cxnSp>
        <p:nvCxnSpPr>
          <p:cNvPr id="204" name="Straight Arrow Connector 203"/>
          <p:cNvCxnSpPr/>
          <p:nvPr/>
        </p:nvCxnSpPr>
        <p:spPr>
          <a:xfrm flipV="1">
            <a:off x="1828801" y="4973650"/>
            <a:ext cx="285875" cy="296"/>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05" name="TextBox 204"/>
          <p:cNvSpPr txBox="1"/>
          <p:nvPr/>
        </p:nvSpPr>
        <p:spPr>
          <a:xfrm>
            <a:off x="2087041" y="4857750"/>
            <a:ext cx="824265" cy="253916"/>
          </a:xfrm>
          <a:prstGeom prst="rect">
            <a:avLst/>
          </a:prstGeom>
          <a:noFill/>
        </p:spPr>
        <p:txBody>
          <a:bodyPr wrap="none" rtlCol="0">
            <a:spAutoFit/>
          </a:bodyPr>
          <a:lstStyle/>
          <a:p>
            <a:r>
              <a:rPr lang="en-US" sz="1050" dirty="0"/>
              <a:t>Initialize PC</a:t>
            </a:r>
          </a:p>
        </p:txBody>
      </p:sp>
      <p:sp>
        <p:nvSpPr>
          <p:cNvPr id="79" name="Rectangle 78"/>
          <p:cNvSpPr/>
          <p:nvPr/>
        </p:nvSpPr>
        <p:spPr>
          <a:xfrm>
            <a:off x="4076952" y="2093789"/>
            <a:ext cx="133783" cy="28575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80" name="TextBox 79"/>
          <p:cNvSpPr txBox="1"/>
          <p:nvPr/>
        </p:nvSpPr>
        <p:spPr>
          <a:xfrm>
            <a:off x="3294874" y="1857156"/>
            <a:ext cx="752129" cy="300082"/>
          </a:xfrm>
          <a:prstGeom prst="rect">
            <a:avLst/>
          </a:prstGeom>
          <a:noFill/>
        </p:spPr>
        <p:txBody>
          <a:bodyPr wrap="none" rtlCol="0">
            <a:spAutoFit/>
          </a:bodyPr>
          <a:lstStyle/>
          <a:p>
            <a:r>
              <a:rPr lang="en-US" sz="1350" dirty="0"/>
              <a:t>Stacking</a:t>
            </a:r>
          </a:p>
        </p:txBody>
      </p:sp>
      <p:cxnSp>
        <p:nvCxnSpPr>
          <p:cNvPr id="81" name="Straight Arrow Connector 80"/>
          <p:cNvCxnSpPr>
            <a:stCxn id="79" idx="1"/>
          </p:cNvCxnSpPr>
          <p:nvPr/>
        </p:nvCxnSpPr>
        <p:spPr>
          <a:xfrm flipH="1" flipV="1">
            <a:off x="3940020" y="2134156"/>
            <a:ext cx="136932" cy="102509"/>
          </a:xfrm>
          <a:prstGeom prst="straightConnector1">
            <a:avLst/>
          </a:prstGeom>
          <a:ln w="1905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82" name="Oval 81"/>
          <p:cNvSpPr/>
          <p:nvPr/>
        </p:nvSpPr>
        <p:spPr>
          <a:xfrm>
            <a:off x="8172450" y="4820970"/>
            <a:ext cx="457200" cy="301687"/>
          </a:xfrm>
          <a:prstGeom prst="ellipse">
            <a:avLst/>
          </a:prstGeom>
          <a:solidFill>
            <a:srgbClr val="FFFF0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b="1" dirty="0">
                <a:solidFill>
                  <a:srgbClr val="FF0000"/>
                </a:solidFill>
                <a:latin typeface="Consolas" panose="020B0609020204030204" pitchFamily="49" charset="0"/>
                <a:cs typeface="Consolas" panose="020B0609020204030204" pitchFamily="49" charset="0"/>
              </a:rPr>
              <a:t>1</a:t>
            </a:r>
          </a:p>
        </p:txBody>
      </p:sp>
      <p:cxnSp>
        <p:nvCxnSpPr>
          <p:cNvPr id="83" name="Straight Arrow Connector 82"/>
          <p:cNvCxnSpPr/>
          <p:nvPr/>
        </p:nvCxnSpPr>
        <p:spPr>
          <a:xfrm flipH="1">
            <a:off x="7332101" y="1943742"/>
            <a:ext cx="3221" cy="1432171"/>
          </a:xfrm>
          <a:prstGeom prst="straightConnector1">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84" name="TextBox 83"/>
          <p:cNvSpPr txBox="1"/>
          <p:nvPr/>
        </p:nvSpPr>
        <p:spPr>
          <a:xfrm>
            <a:off x="6375133" y="2247136"/>
            <a:ext cx="942975" cy="577081"/>
          </a:xfrm>
          <a:prstGeom prst="rect">
            <a:avLst/>
          </a:prstGeom>
          <a:noFill/>
        </p:spPr>
        <p:txBody>
          <a:bodyPr wrap="square" rtlCol="0">
            <a:spAutoFit/>
          </a:bodyPr>
          <a:lstStyle/>
          <a:p>
            <a:pPr algn="r"/>
            <a:r>
              <a:rPr lang="en-US" sz="1050" dirty="0">
                <a:solidFill>
                  <a:srgbClr val="C00000"/>
                </a:solidFill>
              </a:rPr>
              <a:t>Full Descending Stack</a:t>
            </a:r>
          </a:p>
        </p:txBody>
      </p:sp>
      <p:sp>
        <p:nvSpPr>
          <p:cNvPr id="85" name="Rectangle 84"/>
          <p:cNvSpPr/>
          <p:nvPr/>
        </p:nvSpPr>
        <p:spPr>
          <a:xfrm>
            <a:off x="5429250" y="3881735"/>
            <a:ext cx="1494510" cy="461665"/>
          </a:xfrm>
          <a:prstGeom prst="rect">
            <a:avLst/>
          </a:prstGeom>
        </p:spPr>
        <p:txBody>
          <a:bodyPr wrap="square">
            <a:spAutoFit/>
          </a:bodyPr>
          <a:lstStyle/>
          <a:p>
            <a:pPr algn="r"/>
            <a:r>
              <a:rPr lang="en-US" sz="1200" dirty="0">
                <a:solidFill>
                  <a:schemeClr val="accent6">
                    <a:lumMod val="75000"/>
                  </a:schemeClr>
                </a:solidFill>
                <a:latin typeface="Verdana" panose="020B0604030504040204" pitchFamily="34" charset="0"/>
              </a:rPr>
              <a:t>Interrupt Number</a:t>
            </a:r>
            <a:endParaRPr lang="en-US" sz="1200" dirty="0">
              <a:solidFill>
                <a:schemeClr val="accent6">
                  <a:lumMod val="75000"/>
                </a:schemeClr>
              </a:solidFill>
            </a:endParaRPr>
          </a:p>
        </p:txBody>
      </p:sp>
    </p:spTree>
    <p:extLst>
      <p:ext uri="{BB962C8B-B14F-4D97-AF65-F5344CB8AC3E}">
        <p14:creationId xmlns:p14="http://schemas.microsoft.com/office/powerpoint/2010/main" val="1088049885"/>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 name="Flowchart: Process 196"/>
          <p:cNvSpPr/>
          <p:nvPr/>
        </p:nvSpPr>
        <p:spPr>
          <a:xfrm>
            <a:off x="5459929" y="3730894"/>
            <a:ext cx="3626921" cy="1755506"/>
          </a:xfrm>
          <a:prstGeom prst="flowChartProcess">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70" name="Flowchart: Process 169"/>
          <p:cNvSpPr/>
          <p:nvPr/>
        </p:nvSpPr>
        <p:spPr>
          <a:xfrm>
            <a:off x="2821961" y="1845243"/>
            <a:ext cx="3506304" cy="1394100"/>
          </a:xfrm>
          <a:prstGeom prst="flowChartProcess">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graphicFrame>
        <p:nvGraphicFramePr>
          <p:cNvPr id="32" name="Table 31"/>
          <p:cNvGraphicFramePr>
            <a:graphicFrameLocks noGrp="1"/>
          </p:cNvGraphicFramePr>
          <p:nvPr>
            <p:extLst/>
          </p:nvPr>
        </p:nvGraphicFramePr>
        <p:xfrm>
          <a:off x="6897040" y="3966402"/>
          <a:ext cx="2142860" cy="281940"/>
        </p:xfrm>
        <a:graphic>
          <a:graphicData uri="http://schemas.openxmlformats.org/drawingml/2006/table">
            <a:tbl>
              <a:tblPr firstRow="1" bandRow="1">
                <a:tableStyleId>{5C22544A-7EE6-4342-B048-85BDC9FD1C3A}</a:tableStyleId>
              </a:tblPr>
              <a:tblGrid>
                <a:gridCol w="428572">
                  <a:extLst>
                    <a:ext uri="{9D8B030D-6E8A-4147-A177-3AD203B41FA5}">
                      <a16:colId xmlns:a16="http://schemas.microsoft.com/office/drawing/2014/main" val="3020669703"/>
                    </a:ext>
                  </a:extLst>
                </a:gridCol>
                <a:gridCol w="428572">
                  <a:extLst>
                    <a:ext uri="{9D8B030D-6E8A-4147-A177-3AD203B41FA5}">
                      <a16:colId xmlns:a16="http://schemas.microsoft.com/office/drawing/2014/main" val="2164070882"/>
                    </a:ext>
                  </a:extLst>
                </a:gridCol>
                <a:gridCol w="428572">
                  <a:extLst>
                    <a:ext uri="{9D8B030D-6E8A-4147-A177-3AD203B41FA5}">
                      <a16:colId xmlns:a16="http://schemas.microsoft.com/office/drawing/2014/main" val="4187860782"/>
                    </a:ext>
                  </a:extLst>
                </a:gridCol>
                <a:gridCol w="428572">
                  <a:extLst>
                    <a:ext uri="{9D8B030D-6E8A-4147-A177-3AD203B41FA5}">
                      <a16:colId xmlns:a16="http://schemas.microsoft.com/office/drawing/2014/main" val="112163140"/>
                    </a:ext>
                  </a:extLst>
                </a:gridCol>
                <a:gridCol w="428572">
                  <a:extLst>
                    <a:ext uri="{9D8B030D-6E8A-4147-A177-3AD203B41FA5}">
                      <a16:colId xmlns:a16="http://schemas.microsoft.com/office/drawing/2014/main" val="2508573071"/>
                    </a:ext>
                  </a:extLst>
                </a:gridCol>
              </a:tblGrid>
              <a:tr h="274320">
                <a:tc>
                  <a:txBody>
                    <a:bodyPr/>
                    <a:lstStyle/>
                    <a:p>
                      <a:pPr algn="ctr"/>
                      <a:r>
                        <a:rPr lang="en-US" sz="1400" dirty="0">
                          <a:solidFill>
                            <a:schemeClr val="accent6">
                              <a:lumMod val="75000"/>
                            </a:schemeClr>
                          </a:solidFill>
                          <a:latin typeface="Consolas" panose="020B0609020204030204" pitchFamily="49" charset="0"/>
                        </a:rPr>
                        <a:t>12</a:t>
                      </a:r>
                    </a:p>
                  </a:txBody>
                  <a:tcPr marL="68580" marR="68580" marT="34290" marB="34290">
                    <a:noFill/>
                  </a:tcPr>
                </a:tc>
                <a:tc>
                  <a:txBody>
                    <a:bodyPr/>
                    <a:lstStyle/>
                    <a:p>
                      <a:pPr algn="ctr"/>
                      <a:r>
                        <a:rPr lang="en-US" sz="1400" dirty="0">
                          <a:solidFill>
                            <a:schemeClr val="accent6">
                              <a:lumMod val="75000"/>
                            </a:schemeClr>
                          </a:solidFill>
                          <a:latin typeface="Consolas" panose="020B0609020204030204" pitchFamily="49" charset="0"/>
                        </a:rPr>
                        <a:t>11</a:t>
                      </a:r>
                    </a:p>
                  </a:txBody>
                  <a:tcPr marL="68580" marR="68580" marT="34290" marB="34290">
                    <a:noFill/>
                  </a:tcPr>
                </a:tc>
                <a:tc>
                  <a:txBody>
                    <a:bodyPr/>
                    <a:lstStyle/>
                    <a:p>
                      <a:pPr algn="ctr"/>
                      <a:r>
                        <a:rPr lang="en-US" sz="1400" dirty="0">
                          <a:solidFill>
                            <a:schemeClr val="accent6">
                              <a:lumMod val="75000"/>
                            </a:schemeClr>
                          </a:solidFill>
                          <a:latin typeface="Consolas" panose="020B0609020204030204" pitchFamily="49" charset="0"/>
                        </a:rPr>
                        <a:t>10</a:t>
                      </a:r>
                    </a:p>
                  </a:txBody>
                  <a:tcPr marL="68580" marR="68580" marT="34290" marB="34290">
                    <a:noFill/>
                  </a:tcPr>
                </a:tc>
                <a:tc>
                  <a:txBody>
                    <a:bodyPr/>
                    <a:lstStyle/>
                    <a:p>
                      <a:pPr algn="ctr"/>
                      <a:r>
                        <a:rPr lang="en-US" sz="1400" dirty="0">
                          <a:solidFill>
                            <a:srgbClr val="FF0000"/>
                          </a:solidFill>
                          <a:latin typeface="Consolas" panose="020B0609020204030204" pitchFamily="49" charset="0"/>
                        </a:rPr>
                        <a:t>9</a:t>
                      </a:r>
                    </a:p>
                  </a:txBody>
                  <a:tcPr marL="68580" marR="68580" marT="34290" marB="34290">
                    <a:noFill/>
                  </a:tcPr>
                </a:tc>
                <a:tc>
                  <a:txBody>
                    <a:bodyPr/>
                    <a:lstStyle/>
                    <a:p>
                      <a:pPr algn="ctr"/>
                      <a:r>
                        <a:rPr lang="en-US" sz="1400" dirty="0">
                          <a:solidFill>
                            <a:schemeClr val="accent6">
                              <a:lumMod val="75000"/>
                            </a:schemeClr>
                          </a:solidFill>
                          <a:latin typeface="Consolas" panose="020B0609020204030204" pitchFamily="49" charset="0"/>
                        </a:rPr>
                        <a:t>8</a:t>
                      </a:r>
                    </a:p>
                  </a:txBody>
                  <a:tcPr marL="68580" marR="68580" marT="34290" marB="34290">
                    <a:noFill/>
                  </a:tcPr>
                </a:tc>
                <a:extLst>
                  <a:ext uri="{0D108BD9-81ED-4DB2-BD59-A6C34878D82A}">
                    <a16:rowId xmlns:a16="http://schemas.microsoft.com/office/drawing/2014/main" val="1598404186"/>
                  </a:ext>
                </a:extLst>
              </a:tr>
            </a:tbl>
          </a:graphicData>
        </a:graphic>
      </p:graphicFrame>
      <p:sp>
        <p:nvSpPr>
          <p:cNvPr id="2" name="Title 1"/>
          <p:cNvSpPr>
            <a:spLocks noGrp="1"/>
          </p:cNvSpPr>
          <p:nvPr>
            <p:ph type="title"/>
          </p:nvPr>
        </p:nvSpPr>
        <p:spPr/>
        <p:txBody>
          <a:bodyPr/>
          <a:lstStyle/>
          <a:p>
            <a:r>
              <a:rPr lang="en-US" dirty="0"/>
              <a:t>Single Interrupt</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62</a:t>
            </a:fld>
            <a:endParaRPr kumimoji="0" lang="en-US" dirty="0"/>
          </a:p>
        </p:txBody>
      </p:sp>
      <p:cxnSp>
        <p:nvCxnSpPr>
          <p:cNvPr id="8" name="Straight Arrow Connector 7"/>
          <p:cNvCxnSpPr/>
          <p:nvPr/>
        </p:nvCxnSpPr>
        <p:spPr>
          <a:xfrm>
            <a:off x="2857500" y="3023429"/>
            <a:ext cx="3312068"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V="1">
            <a:off x="2927475" y="1994729"/>
            <a:ext cx="0" cy="120015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2984625" y="2451929"/>
            <a:ext cx="1092327" cy="2857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Program</a:t>
            </a:r>
          </a:p>
        </p:txBody>
      </p:sp>
      <p:sp>
        <p:nvSpPr>
          <p:cNvPr id="21" name="TextBox 20"/>
          <p:cNvSpPr txBox="1"/>
          <p:nvPr/>
        </p:nvSpPr>
        <p:spPr>
          <a:xfrm>
            <a:off x="5829300" y="2746430"/>
            <a:ext cx="457200" cy="507831"/>
          </a:xfrm>
          <a:prstGeom prst="rect">
            <a:avLst/>
          </a:prstGeom>
          <a:noFill/>
        </p:spPr>
        <p:txBody>
          <a:bodyPr wrap="square" rtlCol="0">
            <a:spAutoFit/>
          </a:bodyPr>
          <a:lstStyle/>
          <a:p>
            <a:r>
              <a:rPr lang="en-US" sz="1350" dirty="0"/>
              <a:t>time</a:t>
            </a:r>
          </a:p>
        </p:txBody>
      </p:sp>
      <p:sp>
        <p:nvSpPr>
          <p:cNvPr id="25" name="Rectangle 24"/>
          <p:cNvSpPr/>
          <p:nvPr/>
        </p:nvSpPr>
        <p:spPr>
          <a:xfrm>
            <a:off x="5429343" y="4238453"/>
            <a:ext cx="1494510" cy="276999"/>
          </a:xfrm>
          <a:prstGeom prst="rect">
            <a:avLst/>
          </a:prstGeom>
          <a:ln>
            <a:noFill/>
          </a:ln>
        </p:spPr>
        <p:txBody>
          <a:bodyPr wrap="square">
            <a:spAutoFit/>
          </a:bodyPr>
          <a:lstStyle/>
          <a:p>
            <a:pPr algn="r"/>
            <a:r>
              <a:rPr lang="en-US" sz="1200" dirty="0">
                <a:solidFill>
                  <a:srgbClr val="000000"/>
                </a:solidFill>
                <a:latin typeface="Verdana" panose="020B0604030504040204" pitchFamily="34" charset="0"/>
              </a:rPr>
              <a:t>Enable Register</a:t>
            </a:r>
            <a:endParaRPr lang="en-US" sz="1200" dirty="0"/>
          </a:p>
        </p:txBody>
      </p:sp>
      <p:graphicFrame>
        <p:nvGraphicFramePr>
          <p:cNvPr id="31" name="Table 30"/>
          <p:cNvGraphicFramePr>
            <a:graphicFrameLocks noGrp="1"/>
          </p:cNvGraphicFramePr>
          <p:nvPr>
            <p:extLst/>
          </p:nvPr>
        </p:nvGraphicFramePr>
        <p:xfrm>
          <a:off x="6894318" y="4220582"/>
          <a:ext cx="2142860" cy="281940"/>
        </p:xfrm>
        <a:graphic>
          <a:graphicData uri="http://schemas.openxmlformats.org/drawingml/2006/table">
            <a:tbl>
              <a:tblPr firstRow="1" bandRow="1">
                <a:tableStyleId>{5C22544A-7EE6-4342-B048-85BDC9FD1C3A}</a:tableStyleId>
              </a:tblPr>
              <a:tblGrid>
                <a:gridCol w="428572">
                  <a:extLst>
                    <a:ext uri="{9D8B030D-6E8A-4147-A177-3AD203B41FA5}">
                      <a16:colId xmlns:a16="http://schemas.microsoft.com/office/drawing/2014/main" val="3020669703"/>
                    </a:ext>
                  </a:extLst>
                </a:gridCol>
                <a:gridCol w="428572">
                  <a:extLst>
                    <a:ext uri="{9D8B030D-6E8A-4147-A177-3AD203B41FA5}">
                      <a16:colId xmlns:a16="http://schemas.microsoft.com/office/drawing/2014/main" val="2164070882"/>
                    </a:ext>
                  </a:extLst>
                </a:gridCol>
                <a:gridCol w="428572">
                  <a:extLst>
                    <a:ext uri="{9D8B030D-6E8A-4147-A177-3AD203B41FA5}">
                      <a16:colId xmlns:a16="http://schemas.microsoft.com/office/drawing/2014/main" val="4187860782"/>
                    </a:ext>
                  </a:extLst>
                </a:gridCol>
                <a:gridCol w="428572">
                  <a:extLst>
                    <a:ext uri="{9D8B030D-6E8A-4147-A177-3AD203B41FA5}">
                      <a16:colId xmlns:a16="http://schemas.microsoft.com/office/drawing/2014/main" val="112163140"/>
                    </a:ext>
                  </a:extLst>
                </a:gridCol>
                <a:gridCol w="428572">
                  <a:extLst>
                    <a:ext uri="{9D8B030D-6E8A-4147-A177-3AD203B41FA5}">
                      <a16:colId xmlns:a16="http://schemas.microsoft.com/office/drawing/2014/main" val="2508573071"/>
                    </a:ext>
                  </a:extLst>
                </a:gridCol>
              </a:tblGrid>
              <a:tr h="281940">
                <a:tc>
                  <a:txBody>
                    <a:bodyPr/>
                    <a:lstStyle/>
                    <a:p>
                      <a:pPr algn="ctr"/>
                      <a:r>
                        <a:rPr lang="en-US" sz="1400" dirty="0">
                          <a:latin typeface="Consolas" panose="020B0609020204030204" pitchFamily="49" charset="0"/>
                        </a:rPr>
                        <a:t>0</a:t>
                      </a:r>
                    </a:p>
                  </a:txBody>
                  <a:tcPr marL="68580" marR="68580" marT="34290" marB="34290"/>
                </a:tc>
                <a:tc>
                  <a:txBody>
                    <a:bodyPr/>
                    <a:lstStyle/>
                    <a:p>
                      <a:pPr algn="ctr"/>
                      <a:r>
                        <a:rPr lang="en-US" sz="1400" dirty="0">
                          <a:latin typeface="Consolas" panose="020B0609020204030204" pitchFamily="49" charset="0"/>
                        </a:rPr>
                        <a:t>0</a:t>
                      </a:r>
                    </a:p>
                  </a:txBody>
                  <a:tcPr marL="68580" marR="68580" marT="34290" marB="34290"/>
                </a:tc>
                <a:tc>
                  <a:txBody>
                    <a:bodyPr/>
                    <a:lstStyle/>
                    <a:p>
                      <a:pPr algn="ctr"/>
                      <a:r>
                        <a:rPr lang="en-US" sz="1400" dirty="0">
                          <a:latin typeface="Consolas" panose="020B0609020204030204" pitchFamily="49" charset="0"/>
                        </a:rPr>
                        <a:t>0</a:t>
                      </a:r>
                    </a:p>
                  </a:txBody>
                  <a:tcPr marL="68580" marR="68580" marT="34290" marB="34290"/>
                </a:tc>
                <a:tc>
                  <a:txBody>
                    <a:bodyPr/>
                    <a:lstStyle/>
                    <a:p>
                      <a:pPr algn="ctr"/>
                      <a:r>
                        <a:rPr lang="en-US" sz="1400" dirty="0">
                          <a:solidFill>
                            <a:srgbClr val="FF0000"/>
                          </a:solidFill>
                          <a:latin typeface="Consolas" panose="020B0609020204030204" pitchFamily="49" charset="0"/>
                        </a:rPr>
                        <a:t>1</a:t>
                      </a:r>
                    </a:p>
                  </a:txBody>
                  <a:tcPr marL="68580" marR="68580" marT="34290" marB="34290"/>
                </a:tc>
                <a:tc>
                  <a:txBody>
                    <a:bodyPr/>
                    <a:lstStyle/>
                    <a:p>
                      <a:pPr algn="ctr"/>
                      <a:r>
                        <a:rPr lang="en-US" sz="1400" dirty="0">
                          <a:latin typeface="Consolas" panose="020B0609020204030204" pitchFamily="49" charset="0"/>
                        </a:rPr>
                        <a:t>0</a:t>
                      </a:r>
                    </a:p>
                  </a:txBody>
                  <a:tcPr marL="68580" marR="68580" marT="34290" marB="34290"/>
                </a:tc>
                <a:extLst>
                  <a:ext uri="{0D108BD9-81ED-4DB2-BD59-A6C34878D82A}">
                    <a16:rowId xmlns:a16="http://schemas.microsoft.com/office/drawing/2014/main" val="1598404186"/>
                  </a:ext>
                </a:extLst>
              </a:tr>
            </a:tbl>
          </a:graphicData>
        </a:graphic>
      </p:graphicFrame>
      <p:sp>
        <p:nvSpPr>
          <p:cNvPr id="34" name="Rectangle 33"/>
          <p:cNvSpPr/>
          <p:nvPr/>
        </p:nvSpPr>
        <p:spPr>
          <a:xfrm>
            <a:off x="5429343" y="4523638"/>
            <a:ext cx="1494510" cy="276999"/>
          </a:xfrm>
          <a:prstGeom prst="rect">
            <a:avLst/>
          </a:prstGeom>
        </p:spPr>
        <p:txBody>
          <a:bodyPr wrap="square">
            <a:spAutoFit/>
          </a:bodyPr>
          <a:lstStyle/>
          <a:p>
            <a:pPr algn="r"/>
            <a:r>
              <a:rPr lang="en-US" sz="1200" dirty="0">
                <a:solidFill>
                  <a:srgbClr val="000000"/>
                </a:solidFill>
                <a:latin typeface="Verdana" panose="020B0604030504040204" pitchFamily="34" charset="0"/>
              </a:rPr>
              <a:t>Active Register</a:t>
            </a:r>
            <a:endParaRPr lang="en-US" sz="1200" dirty="0"/>
          </a:p>
        </p:txBody>
      </p:sp>
      <p:graphicFrame>
        <p:nvGraphicFramePr>
          <p:cNvPr id="35" name="Table 34"/>
          <p:cNvGraphicFramePr>
            <a:graphicFrameLocks noGrp="1"/>
          </p:cNvGraphicFramePr>
          <p:nvPr>
            <p:extLst/>
          </p:nvPr>
        </p:nvGraphicFramePr>
        <p:xfrm>
          <a:off x="6894318" y="4524423"/>
          <a:ext cx="2142860" cy="281940"/>
        </p:xfrm>
        <a:graphic>
          <a:graphicData uri="http://schemas.openxmlformats.org/drawingml/2006/table">
            <a:tbl>
              <a:tblPr firstRow="1" bandRow="1">
                <a:tableStyleId>{5C22544A-7EE6-4342-B048-85BDC9FD1C3A}</a:tableStyleId>
              </a:tblPr>
              <a:tblGrid>
                <a:gridCol w="428572">
                  <a:extLst>
                    <a:ext uri="{9D8B030D-6E8A-4147-A177-3AD203B41FA5}">
                      <a16:colId xmlns:a16="http://schemas.microsoft.com/office/drawing/2014/main" val="3020669703"/>
                    </a:ext>
                  </a:extLst>
                </a:gridCol>
                <a:gridCol w="428572">
                  <a:extLst>
                    <a:ext uri="{9D8B030D-6E8A-4147-A177-3AD203B41FA5}">
                      <a16:colId xmlns:a16="http://schemas.microsoft.com/office/drawing/2014/main" val="2164070882"/>
                    </a:ext>
                  </a:extLst>
                </a:gridCol>
                <a:gridCol w="428572">
                  <a:extLst>
                    <a:ext uri="{9D8B030D-6E8A-4147-A177-3AD203B41FA5}">
                      <a16:colId xmlns:a16="http://schemas.microsoft.com/office/drawing/2014/main" val="4187860782"/>
                    </a:ext>
                  </a:extLst>
                </a:gridCol>
                <a:gridCol w="428572">
                  <a:extLst>
                    <a:ext uri="{9D8B030D-6E8A-4147-A177-3AD203B41FA5}">
                      <a16:colId xmlns:a16="http://schemas.microsoft.com/office/drawing/2014/main" val="112163140"/>
                    </a:ext>
                  </a:extLst>
                </a:gridCol>
                <a:gridCol w="428572">
                  <a:extLst>
                    <a:ext uri="{9D8B030D-6E8A-4147-A177-3AD203B41FA5}">
                      <a16:colId xmlns:a16="http://schemas.microsoft.com/office/drawing/2014/main" val="2508573071"/>
                    </a:ext>
                  </a:extLst>
                </a:gridCol>
              </a:tblGrid>
              <a:tr h="281940">
                <a:tc>
                  <a:txBody>
                    <a:bodyPr/>
                    <a:lstStyle/>
                    <a:p>
                      <a:pPr algn="ctr"/>
                      <a:r>
                        <a:rPr lang="en-US" sz="1400" dirty="0">
                          <a:latin typeface="Consolas" panose="020B0609020204030204" pitchFamily="49" charset="0"/>
                        </a:rPr>
                        <a:t>0</a:t>
                      </a:r>
                    </a:p>
                  </a:txBody>
                  <a:tcPr marL="68580" marR="68580" marT="34290" marB="34290"/>
                </a:tc>
                <a:tc>
                  <a:txBody>
                    <a:bodyPr/>
                    <a:lstStyle/>
                    <a:p>
                      <a:pPr algn="ctr"/>
                      <a:r>
                        <a:rPr lang="en-US" sz="1400" dirty="0">
                          <a:latin typeface="Consolas" panose="020B0609020204030204" pitchFamily="49" charset="0"/>
                        </a:rPr>
                        <a:t>0</a:t>
                      </a:r>
                    </a:p>
                  </a:txBody>
                  <a:tcPr marL="68580" marR="68580" marT="34290" marB="34290"/>
                </a:tc>
                <a:tc>
                  <a:txBody>
                    <a:bodyPr/>
                    <a:lstStyle/>
                    <a:p>
                      <a:pPr algn="ctr"/>
                      <a:r>
                        <a:rPr lang="en-US" sz="1400" dirty="0">
                          <a:latin typeface="Consolas" panose="020B0609020204030204" pitchFamily="49" charset="0"/>
                        </a:rPr>
                        <a:t>0</a:t>
                      </a:r>
                    </a:p>
                  </a:txBody>
                  <a:tcPr marL="68580" marR="68580" marT="34290" marB="34290"/>
                </a:tc>
                <a:tc>
                  <a:txBody>
                    <a:bodyPr/>
                    <a:lstStyle/>
                    <a:p>
                      <a:pPr algn="ctr"/>
                      <a:endParaRPr lang="en-US" sz="1400" dirty="0">
                        <a:solidFill>
                          <a:srgbClr val="FF0000"/>
                        </a:solidFill>
                        <a:latin typeface="Consolas" panose="020B0609020204030204" pitchFamily="49" charset="0"/>
                      </a:endParaRPr>
                    </a:p>
                  </a:txBody>
                  <a:tcPr marL="68580" marR="68580" marT="34290" marB="34290"/>
                </a:tc>
                <a:tc>
                  <a:txBody>
                    <a:bodyPr/>
                    <a:lstStyle/>
                    <a:p>
                      <a:pPr algn="ctr"/>
                      <a:r>
                        <a:rPr lang="en-US" sz="1400" dirty="0">
                          <a:latin typeface="Consolas" panose="020B0609020204030204" pitchFamily="49" charset="0"/>
                        </a:rPr>
                        <a:t>0</a:t>
                      </a:r>
                    </a:p>
                  </a:txBody>
                  <a:tcPr marL="68580" marR="68580" marT="34290" marB="34290"/>
                </a:tc>
                <a:extLst>
                  <a:ext uri="{0D108BD9-81ED-4DB2-BD59-A6C34878D82A}">
                    <a16:rowId xmlns:a16="http://schemas.microsoft.com/office/drawing/2014/main" val="1598404186"/>
                  </a:ext>
                </a:extLst>
              </a:tr>
            </a:tbl>
          </a:graphicData>
        </a:graphic>
      </p:graphicFrame>
      <p:sp>
        <p:nvSpPr>
          <p:cNvPr id="36" name="Rectangle 35"/>
          <p:cNvSpPr/>
          <p:nvPr/>
        </p:nvSpPr>
        <p:spPr>
          <a:xfrm>
            <a:off x="5429250" y="4835866"/>
            <a:ext cx="1503167" cy="276999"/>
          </a:xfrm>
          <a:prstGeom prst="rect">
            <a:avLst/>
          </a:prstGeom>
        </p:spPr>
        <p:txBody>
          <a:bodyPr wrap="square">
            <a:spAutoFit/>
          </a:bodyPr>
          <a:lstStyle/>
          <a:p>
            <a:pPr algn="r"/>
            <a:r>
              <a:rPr lang="en-US" sz="1200" dirty="0">
                <a:solidFill>
                  <a:srgbClr val="000000"/>
                </a:solidFill>
                <a:latin typeface="Verdana" panose="020B0604030504040204" pitchFamily="34" charset="0"/>
              </a:rPr>
              <a:t>Pending Register</a:t>
            </a:r>
            <a:endParaRPr lang="en-US" sz="1200" dirty="0"/>
          </a:p>
        </p:txBody>
      </p:sp>
      <p:graphicFrame>
        <p:nvGraphicFramePr>
          <p:cNvPr id="37" name="Table 36"/>
          <p:cNvGraphicFramePr>
            <a:graphicFrameLocks noGrp="1"/>
          </p:cNvGraphicFramePr>
          <p:nvPr>
            <p:extLst/>
          </p:nvPr>
        </p:nvGraphicFramePr>
        <p:xfrm>
          <a:off x="6894318" y="4836651"/>
          <a:ext cx="2142860" cy="281940"/>
        </p:xfrm>
        <a:graphic>
          <a:graphicData uri="http://schemas.openxmlformats.org/drawingml/2006/table">
            <a:tbl>
              <a:tblPr firstRow="1" bandRow="1">
                <a:tableStyleId>{5C22544A-7EE6-4342-B048-85BDC9FD1C3A}</a:tableStyleId>
              </a:tblPr>
              <a:tblGrid>
                <a:gridCol w="428572">
                  <a:extLst>
                    <a:ext uri="{9D8B030D-6E8A-4147-A177-3AD203B41FA5}">
                      <a16:colId xmlns:a16="http://schemas.microsoft.com/office/drawing/2014/main" val="3020669703"/>
                    </a:ext>
                  </a:extLst>
                </a:gridCol>
                <a:gridCol w="428572">
                  <a:extLst>
                    <a:ext uri="{9D8B030D-6E8A-4147-A177-3AD203B41FA5}">
                      <a16:colId xmlns:a16="http://schemas.microsoft.com/office/drawing/2014/main" val="2164070882"/>
                    </a:ext>
                  </a:extLst>
                </a:gridCol>
                <a:gridCol w="428572">
                  <a:extLst>
                    <a:ext uri="{9D8B030D-6E8A-4147-A177-3AD203B41FA5}">
                      <a16:colId xmlns:a16="http://schemas.microsoft.com/office/drawing/2014/main" val="4187860782"/>
                    </a:ext>
                  </a:extLst>
                </a:gridCol>
                <a:gridCol w="428572">
                  <a:extLst>
                    <a:ext uri="{9D8B030D-6E8A-4147-A177-3AD203B41FA5}">
                      <a16:colId xmlns:a16="http://schemas.microsoft.com/office/drawing/2014/main" val="112163140"/>
                    </a:ext>
                  </a:extLst>
                </a:gridCol>
                <a:gridCol w="428572">
                  <a:extLst>
                    <a:ext uri="{9D8B030D-6E8A-4147-A177-3AD203B41FA5}">
                      <a16:colId xmlns:a16="http://schemas.microsoft.com/office/drawing/2014/main" val="2508573071"/>
                    </a:ext>
                  </a:extLst>
                </a:gridCol>
              </a:tblGrid>
              <a:tr h="281940">
                <a:tc>
                  <a:txBody>
                    <a:bodyPr/>
                    <a:lstStyle/>
                    <a:p>
                      <a:pPr algn="ctr"/>
                      <a:r>
                        <a:rPr lang="en-US" sz="1400" dirty="0">
                          <a:latin typeface="Consolas" panose="020B0609020204030204" pitchFamily="49" charset="0"/>
                        </a:rPr>
                        <a:t>0</a:t>
                      </a:r>
                    </a:p>
                  </a:txBody>
                  <a:tcPr marL="68580" marR="68580" marT="34290" marB="34290"/>
                </a:tc>
                <a:tc>
                  <a:txBody>
                    <a:bodyPr/>
                    <a:lstStyle/>
                    <a:p>
                      <a:pPr algn="ctr"/>
                      <a:r>
                        <a:rPr lang="en-US" sz="1400" dirty="0">
                          <a:latin typeface="Consolas" panose="020B0609020204030204" pitchFamily="49" charset="0"/>
                        </a:rPr>
                        <a:t>0</a:t>
                      </a:r>
                    </a:p>
                  </a:txBody>
                  <a:tcPr marL="68580" marR="68580" marT="34290" marB="34290"/>
                </a:tc>
                <a:tc>
                  <a:txBody>
                    <a:bodyPr/>
                    <a:lstStyle/>
                    <a:p>
                      <a:pPr algn="ctr"/>
                      <a:r>
                        <a:rPr lang="en-US" sz="1400" dirty="0">
                          <a:latin typeface="Consolas" panose="020B0609020204030204" pitchFamily="49" charset="0"/>
                        </a:rPr>
                        <a:t>0</a:t>
                      </a:r>
                    </a:p>
                  </a:txBody>
                  <a:tcPr marL="68580" marR="68580" marT="34290" marB="34290"/>
                </a:tc>
                <a:tc>
                  <a:txBody>
                    <a:bodyPr/>
                    <a:lstStyle/>
                    <a:p>
                      <a:pPr algn="ctr"/>
                      <a:endParaRPr lang="en-US" sz="1400" dirty="0">
                        <a:solidFill>
                          <a:srgbClr val="FF0000"/>
                        </a:solidFill>
                        <a:latin typeface="Consolas" panose="020B0609020204030204" pitchFamily="49" charset="0"/>
                      </a:endParaRPr>
                    </a:p>
                  </a:txBody>
                  <a:tcPr marL="68580" marR="68580" marT="34290" marB="34290"/>
                </a:tc>
                <a:tc>
                  <a:txBody>
                    <a:bodyPr/>
                    <a:lstStyle/>
                    <a:p>
                      <a:pPr algn="ctr"/>
                      <a:r>
                        <a:rPr lang="en-US" sz="1400" dirty="0">
                          <a:latin typeface="Consolas" panose="020B0609020204030204" pitchFamily="49" charset="0"/>
                        </a:rPr>
                        <a:t>0</a:t>
                      </a:r>
                    </a:p>
                  </a:txBody>
                  <a:tcPr marL="68580" marR="68580" marT="34290" marB="34290"/>
                </a:tc>
                <a:extLst>
                  <a:ext uri="{0D108BD9-81ED-4DB2-BD59-A6C34878D82A}">
                    <a16:rowId xmlns:a16="http://schemas.microsoft.com/office/drawing/2014/main" val="1598404186"/>
                  </a:ext>
                </a:extLst>
              </a:tr>
            </a:tbl>
          </a:graphicData>
        </a:graphic>
      </p:graphicFrame>
      <p:sp>
        <p:nvSpPr>
          <p:cNvPr id="38" name="Rectangle 37"/>
          <p:cNvSpPr/>
          <p:nvPr/>
        </p:nvSpPr>
        <p:spPr>
          <a:xfrm>
            <a:off x="5429250" y="5146525"/>
            <a:ext cx="1503167" cy="276999"/>
          </a:xfrm>
          <a:prstGeom prst="rect">
            <a:avLst/>
          </a:prstGeom>
        </p:spPr>
        <p:txBody>
          <a:bodyPr wrap="square">
            <a:spAutoFit/>
          </a:bodyPr>
          <a:lstStyle/>
          <a:p>
            <a:pPr algn="r"/>
            <a:r>
              <a:rPr lang="en-US" sz="1200" dirty="0">
                <a:solidFill>
                  <a:srgbClr val="000000"/>
                </a:solidFill>
                <a:latin typeface="Verdana" panose="020B0604030504040204" pitchFamily="34" charset="0"/>
              </a:rPr>
              <a:t>Priority Register</a:t>
            </a:r>
            <a:endParaRPr lang="en-US" sz="1200" dirty="0"/>
          </a:p>
        </p:txBody>
      </p:sp>
      <p:graphicFrame>
        <p:nvGraphicFramePr>
          <p:cNvPr id="39" name="Table 38"/>
          <p:cNvGraphicFramePr>
            <a:graphicFrameLocks noGrp="1"/>
          </p:cNvGraphicFramePr>
          <p:nvPr>
            <p:extLst/>
          </p:nvPr>
        </p:nvGraphicFramePr>
        <p:xfrm>
          <a:off x="6897040" y="5147310"/>
          <a:ext cx="2142860" cy="281940"/>
        </p:xfrm>
        <a:graphic>
          <a:graphicData uri="http://schemas.openxmlformats.org/drawingml/2006/table">
            <a:tbl>
              <a:tblPr firstRow="1" bandRow="1">
                <a:tableStyleId>{5C22544A-7EE6-4342-B048-85BDC9FD1C3A}</a:tableStyleId>
              </a:tblPr>
              <a:tblGrid>
                <a:gridCol w="428572">
                  <a:extLst>
                    <a:ext uri="{9D8B030D-6E8A-4147-A177-3AD203B41FA5}">
                      <a16:colId xmlns:a16="http://schemas.microsoft.com/office/drawing/2014/main" val="3020669703"/>
                    </a:ext>
                  </a:extLst>
                </a:gridCol>
                <a:gridCol w="428572">
                  <a:extLst>
                    <a:ext uri="{9D8B030D-6E8A-4147-A177-3AD203B41FA5}">
                      <a16:colId xmlns:a16="http://schemas.microsoft.com/office/drawing/2014/main" val="2164070882"/>
                    </a:ext>
                  </a:extLst>
                </a:gridCol>
                <a:gridCol w="428572">
                  <a:extLst>
                    <a:ext uri="{9D8B030D-6E8A-4147-A177-3AD203B41FA5}">
                      <a16:colId xmlns:a16="http://schemas.microsoft.com/office/drawing/2014/main" val="4187860782"/>
                    </a:ext>
                  </a:extLst>
                </a:gridCol>
                <a:gridCol w="428572">
                  <a:extLst>
                    <a:ext uri="{9D8B030D-6E8A-4147-A177-3AD203B41FA5}">
                      <a16:colId xmlns:a16="http://schemas.microsoft.com/office/drawing/2014/main" val="112163140"/>
                    </a:ext>
                  </a:extLst>
                </a:gridCol>
                <a:gridCol w="428572">
                  <a:extLst>
                    <a:ext uri="{9D8B030D-6E8A-4147-A177-3AD203B41FA5}">
                      <a16:colId xmlns:a16="http://schemas.microsoft.com/office/drawing/2014/main" val="2508573071"/>
                    </a:ext>
                  </a:extLst>
                </a:gridCol>
              </a:tblGrid>
              <a:tr h="281940">
                <a:tc>
                  <a:txBody>
                    <a:bodyPr/>
                    <a:lstStyle/>
                    <a:p>
                      <a:pPr algn="ctr"/>
                      <a:r>
                        <a:rPr lang="en-US" sz="1400" dirty="0">
                          <a:latin typeface="Consolas" panose="020B0609020204030204" pitchFamily="49" charset="0"/>
                        </a:rPr>
                        <a:t>3</a:t>
                      </a:r>
                    </a:p>
                  </a:txBody>
                  <a:tcPr marL="68580" marR="68580" marT="34290" marB="34290"/>
                </a:tc>
                <a:tc>
                  <a:txBody>
                    <a:bodyPr/>
                    <a:lstStyle/>
                    <a:p>
                      <a:pPr algn="ctr"/>
                      <a:r>
                        <a:rPr lang="en-US" sz="1400" dirty="0">
                          <a:latin typeface="Consolas" panose="020B0609020204030204" pitchFamily="49" charset="0"/>
                        </a:rPr>
                        <a:t>4</a:t>
                      </a:r>
                    </a:p>
                  </a:txBody>
                  <a:tcPr marL="68580" marR="68580" marT="34290" marB="34290"/>
                </a:tc>
                <a:tc>
                  <a:txBody>
                    <a:bodyPr/>
                    <a:lstStyle/>
                    <a:p>
                      <a:pPr algn="ctr"/>
                      <a:r>
                        <a:rPr lang="en-US" sz="1400" dirty="0">
                          <a:latin typeface="Consolas" panose="020B0609020204030204" pitchFamily="49" charset="0"/>
                        </a:rPr>
                        <a:t>7</a:t>
                      </a:r>
                    </a:p>
                  </a:txBody>
                  <a:tcPr marL="68580" marR="68580" marT="34290" marB="34290"/>
                </a:tc>
                <a:tc>
                  <a:txBody>
                    <a:bodyPr/>
                    <a:lstStyle/>
                    <a:p>
                      <a:pPr algn="ctr"/>
                      <a:r>
                        <a:rPr lang="en-US" sz="1400" dirty="0">
                          <a:solidFill>
                            <a:srgbClr val="FF0000"/>
                          </a:solidFill>
                          <a:latin typeface="Consolas" panose="020B0609020204030204" pitchFamily="49" charset="0"/>
                        </a:rPr>
                        <a:t>2</a:t>
                      </a:r>
                    </a:p>
                  </a:txBody>
                  <a:tcPr marL="68580" marR="68580" marT="34290" marB="34290"/>
                </a:tc>
                <a:tc>
                  <a:txBody>
                    <a:bodyPr/>
                    <a:lstStyle/>
                    <a:p>
                      <a:pPr algn="ctr"/>
                      <a:r>
                        <a:rPr lang="en-US" sz="1400" dirty="0">
                          <a:latin typeface="Consolas" panose="020B0609020204030204" pitchFamily="49" charset="0"/>
                        </a:rPr>
                        <a:t>8</a:t>
                      </a:r>
                    </a:p>
                  </a:txBody>
                  <a:tcPr marL="68580" marR="68580" marT="34290" marB="34290"/>
                </a:tc>
                <a:extLst>
                  <a:ext uri="{0D108BD9-81ED-4DB2-BD59-A6C34878D82A}">
                    <a16:rowId xmlns:a16="http://schemas.microsoft.com/office/drawing/2014/main" val="1598404186"/>
                  </a:ext>
                </a:extLst>
              </a:tr>
            </a:tbl>
          </a:graphicData>
        </a:graphic>
      </p:graphicFrame>
      <p:sp>
        <p:nvSpPr>
          <p:cNvPr id="44" name="TextBox 43"/>
          <p:cNvSpPr txBox="1"/>
          <p:nvPr/>
        </p:nvSpPr>
        <p:spPr>
          <a:xfrm>
            <a:off x="16893" y="4337661"/>
            <a:ext cx="920661" cy="253916"/>
          </a:xfrm>
          <a:prstGeom prst="rect">
            <a:avLst/>
          </a:prstGeom>
          <a:noFill/>
        </p:spPr>
        <p:txBody>
          <a:bodyPr wrap="square" rtlCol="0">
            <a:spAutoFit/>
          </a:bodyPr>
          <a:lstStyle/>
          <a:p>
            <a:pPr algn="ctr"/>
            <a:r>
              <a:rPr lang="en-GB" sz="1050" dirty="0">
                <a:latin typeface="Consolas"/>
                <a:cs typeface="Consolas"/>
              </a:rPr>
              <a:t>...</a:t>
            </a:r>
          </a:p>
        </p:txBody>
      </p:sp>
      <p:sp>
        <p:nvSpPr>
          <p:cNvPr id="55" name="TextBox 54"/>
          <p:cNvSpPr txBox="1"/>
          <p:nvPr/>
        </p:nvSpPr>
        <p:spPr>
          <a:xfrm>
            <a:off x="0" y="4021178"/>
            <a:ext cx="920661" cy="253916"/>
          </a:xfrm>
          <a:prstGeom prst="rect">
            <a:avLst/>
          </a:prstGeom>
          <a:noFill/>
        </p:spPr>
        <p:txBody>
          <a:bodyPr wrap="square" rtlCol="0">
            <a:spAutoFit/>
          </a:bodyPr>
          <a:lstStyle/>
          <a:p>
            <a:pPr algn="ctr"/>
            <a:r>
              <a:rPr lang="en-GB" sz="1050" dirty="0">
                <a:latin typeface="Consolas"/>
                <a:cs typeface="Consolas"/>
              </a:rPr>
              <a:t>0x00000064</a:t>
            </a:r>
          </a:p>
        </p:txBody>
      </p:sp>
      <p:sp>
        <p:nvSpPr>
          <p:cNvPr id="68" name="Flowchart: Process 67"/>
          <p:cNvSpPr/>
          <p:nvPr/>
        </p:nvSpPr>
        <p:spPr>
          <a:xfrm>
            <a:off x="2007407" y="3428520"/>
            <a:ext cx="1810745" cy="581221"/>
          </a:xfrm>
          <a:prstGeom prst="flowChartProcess">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50" b="1" dirty="0">
                <a:latin typeface="Consolas" panose="020B0609020204030204" pitchFamily="49" charset="0"/>
              </a:rPr>
              <a:t>void EXTI3_IRQHandler{</a:t>
            </a:r>
          </a:p>
          <a:p>
            <a:r>
              <a:rPr lang="en-US" sz="1050" b="1" dirty="0">
                <a:latin typeface="Consolas" panose="020B0609020204030204" pitchFamily="49" charset="0"/>
              </a:rPr>
              <a:t>  ...</a:t>
            </a:r>
          </a:p>
          <a:p>
            <a:r>
              <a:rPr lang="en-US" sz="1050" b="1" dirty="0">
                <a:latin typeface="Consolas" panose="020B0609020204030204" pitchFamily="49" charset="0"/>
              </a:rPr>
              <a:t>}</a:t>
            </a:r>
          </a:p>
        </p:txBody>
      </p:sp>
      <p:sp>
        <p:nvSpPr>
          <p:cNvPr id="69" name="Rectangle 68"/>
          <p:cNvSpPr/>
          <p:nvPr/>
        </p:nvSpPr>
        <p:spPr>
          <a:xfrm>
            <a:off x="36765" y="3225041"/>
            <a:ext cx="922047" cy="253916"/>
          </a:xfrm>
          <a:prstGeom prst="rect">
            <a:avLst/>
          </a:prstGeom>
        </p:spPr>
        <p:txBody>
          <a:bodyPr wrap="none">
            <a:spAutoFit/>
          </a:bodyPr>
          <a:lstStyle/>
          <a:p>
            <a:r>
              <a:rPr lang="en-US" sz="1050" dirty="0">
                <a:solidFill>
                  <a:srgbClr val="C00000"/>
                </a:solidFill>
                <a:latin typeface="Consolas" panose="020B0609020204030204" pitchFamily="49" charset="0"/>
              </a:rPr>
              <a:t>0x0800030C</a:t>
            </a:r>
          </a:p>
        </p:txBody>
      </p:sp>
      <p:sp>
        <p:nvSpPr>
          <p:cNvPr id="70" name="Rectangle 69"/>
          <p:cNvSpPr/>
          <p:nvPr/>
        </p:nvSpPr>
        <p:spPr>
          <a:xfrm>
            <a:off x="8127512" y="3714751"/>
            <a:ext cx="609462" cy="276999"/>
          </a:xfrm>
          <a:prstGeom prst="rect">
            <a:avLst/>
          </a:prstGeom>
        </p:spPr>
        <p:txBody>
          <a:bodyPr wrap="none">
            <a:spAutoFit/>
          </a:bodyPr>
          <a:lstStyle/>
          <a:p>
            <a:r>
              <a:rPr lang="en-US" sz="1200" b="1" dirty="0">
                <a:solidFill>
                  <a:srgbClr val="FF0000"/>
                </a:solidFill>
                <a:latin typeface="Consolas" panose="020B0609020204030204" pitchFamily="49" charset="0"/>
              </a:rPr>
              <a:t>EXTI3</a:t>
            </a:r>
          </a:p>
        </p:txBody>
      </p:sp>
      <p:grpSp>
        <p:nvGrpSpPr>
          <p:cNvPr id="117" name="Group 116"/>
          <p:cNvGrpSpPr/>
          <p:nvPr/>
        </p:nvGrpSpPr>
        <p:grpSpPr>
          <a:xfrm>
            <a:off x="894467" y="3469846"/>
            <a:ext cx="931831" cy="759254"/>
            <a:chOff x="1269503" y="4309566"/>
            <a:chExt cx="1242441" cy="1012339"/>
          </a:xfrm>
        </p:grpSpPr>
        <p:grpSp>
          <p:nvGrpSpPr>
            <p:cNvPr id="97" name="Group 96"/>
            <p:cNvGrpSpPr/>
            <p:nvPr/>
          </p:nvGrpSpPr>
          <p:grpSpPr>
            <a:xfrm>
              <a:off x="1269503" y="4679145"/>
              <a:ext cx="1242441" cy="269179"/>
              <a:chOff x="3037312" y="3957477"/>
              <a:chExt cx="307554" cy="144888"/>
            </a:xfrm>
            <a:noFill/>
          </p:grpSpPr>
          <p:sp>
            <p:nvSpPr>
              <p:cNvPr id="93" name="Freeform 92"/>
              <p:cNvSpPr/>
              <p:nvPr/>
            </p:nvSpPr>
            <p:spPr>
              <a:xfrm>
                <a:off x="3037312" y="395747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6" name="Freeform 95"/>
              <p:cNvSpPr/>
              <p:nvPr/>
            </p:nvSpPr>
            <p:spPr>
              <a:xfrm>
                <a:off x="3040066" y="402534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cxnSp>
          <p:nvCxnSpPr>
            <p:cNvPr id="102" name="Straight Connector 101"/>
            <p:cNvCxnSpPr/>
            <p:nvPr/>
          </p:nvCxnSpPr>
          <p:spPr>
            <a:xfrm flipH="1">
              <a:off x="2510734" y="4800399"/>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a:xfrm flipH="1">
              <a:off x="1269781" y="4448012"/>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flipH="1">
              <a:off x="1271677" y="4940937"/>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a:xfrm flipH="1">
              <a:off x="2509762" y="4309566"/>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graphicFrame>
        <p:nvGraphicFramePr>
          <p:cNvPr id="108" name="Table 107"/>
          <p:cNvGraphicFramePr>
            <a:graphicFrameLocks noGrp="1"/>
          </p:cNvGraphicFramePr>
          <p:nvPr>
            <p:extLst/>
          </p:nvPr>
        </p:nvGraphicFramePr>
        <p:xfrm>
          <a:off x="7403073" y="1836722"/>
          <a:ext cx="1626961" cy="1645920"/>
        </p:xfrm>
        <a:graphic>
          <a:graphicData uri="http://schemas.openxmlformats.org/drawingml/2006/table">
            <a:tbl>
              <a:tblPr bandRow="1">
                <a:tableStyleId>{BC89EF96-8CEA-46FF-86C4-4CE0E7609802}</a:tableStyleId>
              </a:tblPr>
              <a:tblGrid>
                <a:gridCol w="850576">
                  <a:extLst>
                    <a:ext uri="{9D8B030D-6E8A-4147-A177-3AD203B41FA5}">
                      <a16:colId xmlns:a16="http://schemas.microsoft.com/office/drawing/2014/main" val="20000"/>
                    </a:ext>
                  </a:extLst>
                </a:gridCol>
                <a:gridCol w="776385">
                  <a:extLst>
                    <a:ext uri="{9D8B030D-6E8A-4147-A177-3AD203B41FA5}">
                      <a16:colId xmlns:a16="http://schemas.microsoft.com/office/drawing/2014/main" val="20001"/>
                    </a:ext>
                  </a:extLst>
                </a:gridCol>
              </a:tblGrid>
              <a:tr h="182880">
                <a:tc>
                  <a:txBody>
                    <a:bodyPr/>
                    <a:lstStyle/>
                    <a:p>
                      <a:pPr algn="ctr"/>
                      <a:r>
                        <a:rPr lang="en-US" sz="1200" dirty="0" err="1"/>
                        <a:t>xxxxxxxx</a:t>
                      </a:r>
                      <a:endParaRPr lang="en-US" sz="1200" b="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200" dirty="0" err="1">
                          <a:latin typeface="Consolas" panose="020B0609020204030204" pitchFamily="49" charset="0"/>
                          <a:cs typeface="Consolas" panose="020B0609020204030204" pitchFamily="49" charset="0"/>
                        </a:rPr>
                        <a:t>SP</a:t>
                      </a:r>
                      <a:r>
                        <a:rPr lang="en-US" sz="1200" dirty="0">
                          <a:latin typeface="Consolas" panose="020B0609020204030204" pitchFamily="49" charset="0"/>
                          <a:cs typeface="Consolas" panose="020B0609020204030204" pitchFamily="49" charset="0"/>
                        </a:rPr>
                        <a:t> + </a:t>
                      </a:r>
                      <a:r>
                        <a:rPr lang="en-US" sz="1200" dirty="0" err="1">
                          <a:latin typeface="Consolas" panose="020B0609020204030204" pitchFamily="49" charset="0"/>
                          <a:cs typeface="Consolas" panose="020B0609020204030204" pitchFamily="49" charset="0"/>
                        </a:rPr>
                        <a:t>0x20</a:t>
                      </a:r>
                      <a:endParaRPr lang="en-US" sz="12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182880">
                <a:tc>
                  <a:txBody>
                    <a:bodyPr/>
                    <a:lstStyle/>
                    <a:p>
                      <a:pPr algn="ctr"/>
                      <a:r>
                        <a:rPr lang="en-US" sz="1200" b="1" dirty="0">
                          <a:solidFill>
                            <a:srgbClr val="C00000"/>
                          </a:solidFill>
                          <a:latin typeface="Consolas" panose="020B0609020204030204" pitchFamily="49" charset="0"/>
                          <a:cs typeface="Consolas" panose="020B0609020204030204" pitchFamily="49" charset="0"/>
                        </a:rPr>
                        <a:t>xPSR</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200" dirty="0" err="1">
                          <a:latin typeface="Consolas" panose="020B0609020204030204" pitchFamily="49" charset="0"/>
                          <a:cs typeface="Consolas" panose="020B0609020204030204" pitchFamily="49" charset="0"/>
                        </a:rPr>
                        <a:t>SP</a:t>
                      </a:r>
                      <a:r>
                        <a:rPr lang="en-US" sz="1200" dirty="0">
                          <a:latin typeface="Consolas" panose="020B0609020204030204" pitchFamily="49" charset="0"/>
                          <a:cs typeface="Consolas" panose="020B0609020204030204" pitchFamily="49" charset="0"/>
                        </a:rPr>
                        <a:t> + </a:t>
                      </a:r>
                      <a:r>
                        <a:rPr lang="en-US" sz="1200" dirty="0" err="1">
                          <a:latin typeface="Consolas" panose="020B0609020204030204" pitchFamily="49" charset="0"/>
                          <a:cs typeface="Consolas" panose="020B0609020204030204" pitchFamily="49" charset="0"/>
                        </a:rPr>
                        <a:t>0x1C</a:t>
                      </a:r>
                      <a:endParaRPr lang="en-US" sz="12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82880">
                <a:tc>
                  <a:txBody>
                    <a:bodyPr/>
                    <a:lstStyle/>
                    <a:p>
                      <a:pPr algn="ctr"/>
                      <a:r>
                        <a:rPr lang="en-US" sz="1200" b="1" dirty="0">
                          <a:solidFill>
                            <a:srgbClr val="C00000"/>
                          </a:solidFill>
                          <a:latin typeface="Consolas" panose="020B0609020204030204" pitchFamily="49" charset="0"/>
                          <a:cs typeface="Consolas" panose="020B0609020204030204" pitchFamily="49" charset="0"/>
                        </a:rPr>
                        <a:t>PC(r15)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200" dirty="0" err="1">
                          <a:latin typeface="Consolas" panose="020B0609020204030204" pitchFamily="49" charset="0"/>
                          <a:cs typeface="Consolas" panose="020B0609020204030204" pitchFamily="49" charset="0"/>
                        </a:rPr>
                        <a:t>SP</a:t>
                      </a:r>
                      <a:r>
                        <a:rPr lang="en-US" sz="1200" dirty="0">
                          <a:latin typeface="Consolas" panose="020B0609020204030204" pitchFamily="49" charset="0"/>
                          <a:cs typeface="Consolas" panose="020B0609020204030204" pitchFamily="49" charset="0"/>
                        </a:rPr>
                        <a:t> + </a:t>
                      </a:r>
                      <a:r>
                        <a:rPr lang="en-US" sz="1200" dirty="0" err="1">
                          <a:latin typeface="Consolas" panose="020B0609020204030204" pitchFamily="49" charset="0"/>
                          <a:cs typeface="Consolas" panose="020B0609020204030204" pitchFamily="49" charset="0"/>
                        </a:rPr>
                        <a:t>0x18</a:t>
                      </a:r>
                      <a:endParaRPr lang="en-US" sz="12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182880">
                <a:tc>
                  <a:txBody>
                    <a:bodyPr/>
                    <a:lstStyle/>
                    <a:p>
                      <a:pPr algn="ctr"/>
                      <a:r>
                        <a:rPr lang="en-US" sz="1200" b="1" dirty="0">
                          <a:solidFill>
                            <a:srgbClr val="C00000"/>
                          </a:solidFill>
                          <a:latin typeface="Consolas" panose="020B0609020204030204" pitchFamily="49" charset="0"/>
                          <a:cs typeface="Consolas" panose="020B0609020204030204" pitchFamily="49" charset="0"/>
                        </a:rPr>
                        <a:t>LR(r14)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200" dirty="0" err="1">
                          <a:latin typeface="Consolas" panose="020B0609020204030204" pitchFamily="49" charset="0"/>
                          <a:cs typeface="Consolas" panose="020B0609020204030204" pitchFamily="49" charset="0"/>
                        </a:rPr>
                        <a:t>SP</a:t>
                      </a:r>
                      <a:r>
                        <a:rPr lang="en-US" sz="1200" dirty="0">
                          <a:latin typeface="Consolas" panose="020B0609020204030204" pitchFamily="49" charset="0"/>
                          <a:cs typeface="Consolas" panose="020B0609020204030204" pitchFamily="49" charset="0"/>
                        </a:rPr>
                        <a:t> + </a:t>
                      </a:r>
                      <a:r>
                        <a:rPr lang="en-US" sz="1200" dirty="0" err="1">
                          <a:latin typeface="Consolas" panose="020B0609020204030204" pitchFamily="49" charset="0"/>
                          <a:cs typeface="Consolas" panose="020B0609020204030204" pitchFamily="49" charset="0"/>
                        </a:rPr>
                        <a:t>0x14</a:t>
                      </a:r>
                      <a:endParaRPr lang="en-US" sz="12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182880">
                <a:tc>
                  <a:txBody>
                    <a:bodyPr/>
                    <a:lstStyle/>
                    <a:p>
                      <a:pPr algn="ctr"/>
                      <a:r>
                        <a:rPr lang="en-US" sz="1200" b="1" dirty="0" err="1">
                          <a:solidFill>
                            <a:srgbClr val="C00000"/>
                          </a:solidFill>
                          <a:latin typeface="Consolas" panose="020B0609020204030204" pitchFamily="49" charset="0"/>
                          <a:cs typeface="Consolas" panose="020B0609020204030204" pitchFamily="49" charset="0"/>
                        </a:rPr>
                        <a:t>r12</a:t>
                      </a:r>
                      <a:endParaRPr lang="en-US" sz="12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200" dirty="0" err="1">
                          <a:latin typeface="Consolas" panose="020B0609020204030204" pitchFamily="49" charset="0"/>
                          <a:cs typeface="Consolas" panose="020B0609020204030204" pitchFamily="49" charset="0"/>
                        </a:rPr>
                        <a:t>SP</a:t>
                      </a:r>
                      <a:r>
                        <a:rPr lang="en-US" sz="1200" dirty="0">
                          <a:latin typeface="Consolas" panose="020B0609020204030204" pitchFamily="49" charset="0"/>
                          <a:cs typeface="Consolas" panose="020B0609020204030204" pitchFamily="49" charset="0"/>
                        </a:rPr>
                        <a:t> + </a:t>
                      </a:r>
                      <a:r>
                        <a:rPr lang="en-US" sz="1200" dirty="0" err="1">
                          <a:latin typeface="Consolas" panose="020B0609020204030204" pitchFamily="49" charset="0"/>
                          <a:cs typeface="Consolas" panose="020B0609020204030204" pitchFamily="49" charset="0"/>
                        </a:rPr>
                        <a:t>0x10</a:t>
                      </a:r>
                      <a:endParaRPr lang="en-US" sz="12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182880">
                <a:tc>
                  <a:txBody>
                    <a:bodyPr/>
                    <a:lstStyle/>
                    <a:p>
                      <a:pPr algn="ctr"/>
                      <a:r>
                        <a:rPr lang="en-US" sz="1200" b="1" dirty="0" err="1">
                          <a:solidFill>
                            <a:srgbClr val="C00000"/>
                          </a:solidFill>
                          <a:latin typeface="Consolas" panose="020B0609020204030204" pitchFamily="49" charset="0"/>
                          <a:cs typeface="Consolas" panose="020B0609020204030204" pitchFamily="49" charset="0"/>
                        </a:rPr>
                        <a:t>r3</a:t>
                      </a:r>
                      <a:endParaRPr lang="en-US" sz="12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200" dirty="0" err="1">
                          <a:latin typeface="Consolas" panose="020B0609020204030204" pitchFamily="49" charset="0"/>
                          <a:cs typeface="Consolas" panose="020B0609020204030204" pitchFamily="49" charset="0"/>
                        </a:rPr>
                        <a:t>SP</a:t>
                      </a:r>
                      <a:r>
                        <a:rPr lang="en-US" sz="1200" dirty="0">
                          <a:latin typeface="Consolas" panose="020B0609020204030204" pitchFamily="49" charset="0"/>
                          <a:cs typeface="Consolas" panose="020B0609020204030204" pitchFamily="49" charset="0"/>
                        </a:rPr>
                        <a:t> + </a:t>
                      </a:r>
                      <a:r>
                        <a:rPr lang="en-US" sz="1200" dirty="0" err="1">
                          <a:latin typeface="Consolas" panose="020B0609020204030204" pitchFamily="49" charset="0"/>
                          <a:cs typeface="Consolas" panose="020B0609020204030204" pitchFamily="49" charset="0"/>
                        </a:rPr>
                        <a:t>0x0C</a:t>
                      </a:r>
                      <a:endParaRPr lang="en-US" sz="12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182880">
                <a:tc>
                  <a:txBody>
                    <a:bodyPr/>
                    <a:lstStyle/>
                    <a:p>
                      <a:pPr algn="ctr"/>
                      <a:r>
                        <a:rPr lang="en-US" sz="1200" b="1" dirty="0" err="1">
                          <a:solidFill>
                            <a:srgbClr val="C00000"/>
                          </a:solidFill>
                          <a:latin typeface="Consolas" panose="020B0609020204030204" pitchFamily="49" charset="0"/>
                          <a:cs typeface="Consolas" panose="020B0609020204030204" pitchFamily="49" charset="0"/>
                        </a:rPr>
                        <a:t>r2</a:t>
                      </a:r>
                      <a:endParaRPr lang="en-US" sz="12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200" dirty="0" err="1">
                          <a:latin typeface="Consolas" panose="020B0609020204030204" pitchFamily="49" charset="0"/>
                          <a:cs typeface="Consolas" panose="020B0609020204030204" pitchFamily="49" charset="0"/>
                        </a:rPr>
                        <a:t>SP</a:t>
                      </a:r>
                      <a:r>
                        <a:rPr lang="en-US" sz="1200" dirty="0">
                          <a:latin typeface="Consolas" panose="020B0609020204030204" pitchFamily="49" charset="0"/>
                          <a:cs typeface="Consolas" panose="020B0609020204030204" pitchFamily="49" charset="0"/>
                        </a:rPr>
                        <a:t> + </a:t>
                      </a:r>
                      <a:r>
                        <a:rPr lang="en-US" sz="1200" dirty="0" err="1">
                          <a:latin typeface="Consolas" panose="020B0609020204030204" pitchFamily="49" charset="0"/>
                          <a:cs typeface="Consolas" panose="020B0609020204030204" pitchFamily="49" charset="0"/>
                        </a:rPr>
                        <a:t>0x08</a:t>
                      </a:r>
                      <a:endParaRPr lang="en-US" sz="12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182880">
                <a:tc>
                  <a:txBody>
                    <a:bodyPr/>
                    <a:lstStyle/>
                    <a:p>
                      <a:pPr algn="ctr"/>
                      <a:r>
                        <a:rPr lang="en-US" sz="1200" b="1" dirty="0" err="1">
                          <a:solidFill>
                            <a:srgbClr val="C00000"/>
                          </a:solidFill>
                          <a:latin typeface="Consolas" panose="020B0609020204030204" pitchFamily="49" charset="0"/>
                          <a:cs typeface="Consolas" panose="020B0609020204030204" pitchFamily="49" charset="0"/>
                        </a:rPr>
                        <a:t>r1</a:t>
                      </a:r>
                      <a:endParaRPr lang="en-US" sz="12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200" dirty="0" err="1">
                          <a:latin typeface="Consolas" panose="020B0609020204030204" pitchFamily="49" charset="0"/>
                          <a:cs typeface="Consolas" panose="020B0609020204030204" pitchFamily="49" charset="0"/>
                        </a:rPr>
                        <a:t>SP</a:t>
                      </a:r>
                      <a:r>
                        <a:rPr lang="en-US" sz="1200" dirty="0">
                          <a:latin typeface="Consolas" panose="020B0609020204030204" pitchFamily="49" charset="0"/>
                          <a:cs typeface="Consolas" panose="020B0609020204030204" pitchFamily="49" charset="0"/>
                        </a:rPr>
                        <a:t> + </a:t>
                      </a:r>
                      <a:r>
                        <a:rPr lang="en-US" sz="1200" dirty="0" err="1">
                          <a:latin typeface="Consolas" panose="020B0609020204030204" pitchFamily="49" charset="0"/>
                          <a:cs typeface="Consolas" panose="020B0609020204030204" pitchFamily="49" charset="0"/>
                        </a:rPr>
                        <a:t>0x04</a:t>
                      </a:r>
                      <a:endParaRPr lang="en-US" sz="12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182880">
                <a:tc>
                  <a:txBody>
                    <a:bodyPr/>
                    <a:lstStyle/>
                    <a:p>
                      <a:pPr algn="ctr"/>
                      <a:r>
                        <a:rPr lang="en-US" sz="1200" b="1" dirty="0" err="1">
                          <a:solidFill>
                            <a:srgbClr val="C00000"/>
                          </a:solidFill>
                          <a:latin typeface="Consolas" panose="020B0609020204030204" pitchFamily="49" charset="0"/>
                          <a:cs typeface="Consolas" panose="020B0609020204030204" pitchFamily="49" charset="0"/>
                        </a:rPr>
                        <a:t>r0</a:t>
                      </a:r>
                      <a:endParaRPr lang="en-US" sz="12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sz="1200" dirty="0">
                          <a:latin typeface="Consolas" panose="020B0609020204030204" pitchFamily="49" charset="0"/>
                          <a:cs typeface="Consolas" panose="020B0609020204030204" pitchFamily="49" charset="0"/>
                        </a:rPr>
                        <a:t>SP</a:t>
                      </a: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8"/>
                  </a:ext>
                </a:extLst>
              </a:tr>
            </a:tbl>
          </a:graphicData>
        </a:graphic>
      </p:graphicFrame>
      <p:grpSp>
        <p:nvGrpSpPr>
          <p:cNvPr id="118" name="Group 117"/>
          <p:cNvGrpSpPr/>
          <p:nvPr/>
        </p:nvGrpSpPr>
        <p:grpSpPr>
          <a:xfrm>
            <a:off x="895707" y="4057651"/>
            <a:ext cx="933418" cy="759254"/>
            <a:chOff x="1269503" y="4309566"/>
            <a:chExt cx="1242441" cy="1012339"/>
          </a:xfrm>
        </p:grpSpPr>
        <p:grpSp>
          <p:nvGrpSpPr>
            <p:cNvPr id="119" name="Group 118"/>
            <p:cNvGrpSpPr/>
            <p:nvPr/>
          </p:nvGrpSpPr>
          <p:grpSpPr>
            <a:xfrm>
              <a:off x="1269503" y="4679145"/>
              <a:ext cx="1242441" cy="269179"/>
              <a:chOff x="3037312" y="3957477"/>
              <a:chExt cx="307554" cy="144888"/>
            </a:xfrm>
            <a:noFill/>
          </p:grpSpPr>
          <p:sp>
            <p:nvSpPr>
              <p:cNvPr id="124" name="Freeform 123"/>
              <p:cNvSpPr/>
              <p:nvPr/>
            </p:nvSpPr>
            <p:spPr>
              <a:xfrm>
                <a:off x="3037312" y="395747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5" name="Freeform 124"/>
              <p:cNvSpPr/>
              <p:nvPr/>
            </p:nvSpPr>
            <p:spPr>
              <a:xfrm>
                <a:off x="3040066" y="402534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cxnSp>
          <p:nvCxnSpPr>
            <p:cNvPr id="120" name="Straight Connector 119"/>
            <p:cNvCxnSpPr/>
            <p:nvPr/>
          </p:nvCxnSpPr>
          <p:spPr>
            <a:xfrm flipH="1">
              <a:off x="2510734" y="4800399"/>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flipH="1">
              <a:off x="1269781" y="4448012"/>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a:xfrm flipH="1">
              <a:off x="1271677" y="4940937"/>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a:xfrm flipH="1">
              <a:off x="2509762" y="4309566"/>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128" name="Group 127"/>
          <p:cNvGrpSpPr/>
          <p:nvPr/>
        </p:nvGrpSpPr>
        <p:grpSpPr>
          <a:xfrm>
            <a:off x="891948" y="2694934"/>
            <a:ext cx="932566" cy="759254"/>
            <a:chOff x="1269503" y="4309566"/>
            <a:chExt cx="1242441" cy="1012339"/>
          </a:xfrm>
        </p:grpSpPr>
        <p:grpSp>
          <p:nvGrpSpPr>
            <p:cNvPr id="129" name="Group 128"/>
            <p:cNvGrpSpPr/>
            <p:nvPr/>
          </p:nvGrpSpPr>
          <p:grpSpPr>
            <a:xfrm>
              <a:off x="1269503" y="4679145"/>
              <a:ext cx="1242441" cy="269179"/>
              <a:chOff x="3037312" y="3957477"/>
              <a:chExt cx="307554" cy="144888"/>
            </a:xfrm>
            <a:noFill/>
          </p:grpSpPr>
          <p:sp>
            <p:nvSpPr>
              <p:cNvPr id="134" name="Freeform 133"/>
              <p:cNvSpPr/>
              <p:nvPr/>
            </p:nvSpPr>
            <p:spPr>
              <a:xfrm>
                <a:off x="3037312" y="395747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35" name="Freeform 134"/>
              <p:cNvSpPr/>
              <p:nvPr/>
            </p:nvSpPr>
            <p:spPr>
              <a:xfrm>
                <a:off x="3040066" y="402534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cxnSp>
          <p:nvCxnSpPr>
            <p:cNvPr id="130" name="Straight Connector 129"/>
            <p:cNvCxnSpPr/>
            <p:nvPr/>
          </p:nvCxnSpPr>
          <p:spPr>
            <a:xfrm flipH="1">
              <a:off x="2510734" y="4800399"/>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p:nvCxnSpPr>
          <p:spPr>
            <a:xfrm flipH="1">
              <a:off x="1269781" y="4448012"/>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a:xfrm flipH="1">
              <a:off x="1271677" y="4940937"/>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flipH="1">
              <a:off x="2509762" y="4309566"/>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37" name="Rectangle 136"/>
          <p:cNvSpPr/>
          <p:nvPr/>
        </p:nvSpPr>
        <p:spPr>
          <a:xfrm>
            <a:off x="45013" y="1826567"/>
            <a:ext cx="922047" cy="253916"/>
          </a:xfrm>
          <a:prstGeom prst="rect">
            <a:avLst/>
          </a:prstGeom>
        </p:spPr>
        <p:txBody>
          <a:bodyPr wrap="none">
            <a:spAutoFit/>
          </a:bodyPr>
          <a:lstStyle/>
          <a:p>
            <a:r>
              <a:rPr lang="en-GB" sz="1050" dirty="0">
                <a:solidFill>
                  <a:srgbClr val="0000FF"/>
                </a:solidFill>
                <a:latin typeface="Consolas" panose="020B0609020204030204" pitchFamily="49" charset="0"/>
              </a:rPr>
              <a:t>0x20000068</a:t>
            </a:r>
            <a:endParaRPr lang="en-US" sz="1050" dirty="0">
              <a:solidFill>
                <a:srgbClr val="0000FF"/>
              </a:solidFill>
              <a:latin typeface="Consolas" panose="020B0609020204030204" pitchFamily="49" charset="0"/>
            </a:endParaRPr>
          </a:p>
        </p:txBody>
      </p:sp>
      <p:sp>
        <p:nvSpPr>
          <p:cNvPr id="51" name="TextBox 50"/>
          <p:cNvSpPr txBox="1"/>
          <p:nvPr/>
        </p:nvSpPr>
        <p:spPr>
          <a:xfrm>
            <a:off x="-13785" y="4686300"/>
            <a:ext cx="920661" cy="253916"/>
          </a:xfrm>
          <a:prstGeom prst="rect">
            <a:avLst/>
          </a:prstGeom>
          <a:noFill/>
        </p:spPr>
        <p:txBody>
          <a:bodyPr wrap="square" rtlCol="0">
            <a:spAutoFit/>
          </a:bodyPr>
          <a:lstStyle/>
          <a:p>
            <a:pPr algn="ctr"/>
            <a:r>
              <a:rPr lang="en-GB" sz="1050" dirty="0">
                <a:latin typeface="Consolas"/>
                <a:cs typeface="Consolas"/>
              </a:rPr>
              <a:t>0x00000008</a:t>
            </a:r>
          </a:p>
        </p:txBody>
      </p:sp>
      <p:sp>
        <p:nvSpPr>
          <p:cNvPr id="52" name="TextBox 51"/>
          <p:cNvSpPr txBox="1"/>
          <p:nvPr/>
        </p:nvSpPr>
        <p:spPr>
          <a:xfrm>
            <a:off x="-13785" y="4842032"/>
            <a:ext cx="920661" cy="253916"/>
          </a:xfrm>
          <a:prstGeom prst="rect">
            <a:avLst/>
          </a:prstGeom>
          <a:noFill/>
        </p:spPr>
        <p:txBody>
          <a:bodyPr wrap="square" rtlCol="0">
            <a:spAutoFit/>
          </a:bodyPr>
          <a:lstStyle/>
          <a:p>
            <a:pPr algn="ctr"/>
            <a:r>
              <a:rPr lang="en-GB" sz="1050" dirty="0">
                <a:latin typeface="Consolas"/>
                <a:cs typeface="Consolas"/>
              </a:rPr>
              <a:t>0x00000004</a:t>
            </a:r>
          </a:p>
        </p:txBody>
      </p:sp>
      <p:sp>
        <p:nvSpPr>
          <p:cNvPr id="56" name="TextBox 55"/>
          <p:cNvSpPr txBox="1"/>
          <p:nvPr/>
        </p:nvSpPr>
        <p:spPr>
          <a:xfrm>
            <a:off x="-49462" y="5005421"/>
            <a:ext cx="981760" cy="253916"/>
          </a:xfrm>
          <a:prstGeom prst="rect">
            <a:avLst/>
          </a:prstGeom>
          <a:noFill/>
        </p:spPr>
        <p:txBody>
          <a:bodyPr wrap="square" rtlCol="0">
            <a:spAutoFit/>
          </a:bodyPr>
          <a:lstStyle/>
          <a:p>
            <a:pPr algn="ctr"/>
            <a:r>
              <a:rPr lang="en-GB" sz="1050" dirty="0">
                <a:latin typeface="Consolas"/>
                <a:cs typeface="Consolas"/>
              </a:rPr>
              <a:t>0x00000000</a:t>
            </a:r>
          </a:p>
        </p:txBody>
      </p:sp>
      <p:sp>
        <p:nvSpPr>
          <p:cNvPr id="53" name="Rectangle 52"/>
          <p:cNvSpPr/>
          <p:nvPr/>
        </p:nvSpPr>
        <p:spPr>
          <a:xfrm>
            <a:off x="898156" y="5037193"/>
            <a:ext cx="930519" cy="16338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50" dirty="0">
                <a:solidFill>
                  <a:srgbClr val="0000FF"/>
                </a:solidFill>
                <a:latin typeface="Consolas" panose="020B0609020204030204" pitchFamily="49" charset="0"/>
              </a:rPr>
              <a:t>0x20000068</a:t>
            </a:r>
          </a:p>
        </p:txBody>
      </p:sp>
      <p:sp>
        <p:nvSpPr>
          <p:cNvPr id="138" name="Rectangle 137"/>
          <p:cNvSpPr/>
          <p:nvPr/>
        </p:nvSpPr>
        <p:spPr>
          <a:xfrm>
            <a:off x="899691" y="4875335"/>
            <a:ext cx="929109" cy="16338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50" dirty="0">
                <a:solidFill>
                  <a:schemeClr val="tx1"/>
                </a:solidFill>
                <a:latin typeface="Consolas" panose="020B0609020204030204" pitchFamily="49" charset="0"/>
              </a:rPr>
              <a:t>0x2000020D</a:t>
            </a:r>
          </a:p>
        </p:txBody>
      </p:sp>
      <p:sp>
        <p:nvSpPr>
          <p:cNvPr id="139" name="Rectangle 138"/>
          <p:cNvSpPr/>
          <p:nvPr/>
        </p:nvSpPr>
        <p:spPr>
          <a:xfrm>
            <a:off x="899566" y="4709611"/>
            <a:ext cx="929109" cy="16338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dirty="0">
              <a:solidFill>
                <a:srgbClr val="0000FF"/>
              </a:solidFill>
              <a:latin typeface="Consolas" panose="020B0609020204030204" pitchFamily="49" charset="0"/>
            </a:endParaRPr>
          </a:p>
        </p:txBody>
      </p:sp>
      <p:sp>
        <p:nvSpPr>
          <p:cNvPr id="148" name="Rectangle 147"/>
          <p:cNvSpPr/>
          <p:nvPr/>
        </p:nvSpPr>
        <p:spPr>
          <a:xfrm>
            <a:off x="897585" y="4057650"/>
            <a:ext cx="929109" cy="16338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rgbClr val="C00000"/>
                </a:solidFill>
                <a:latin typeface="Consolas" panose="020B0609020204030204" pitchFamily="49" charset="0"/>
              </a:rPr>
              <a:t>0x0800030D</a:t>
            </a:r>
            <a:endParaRPr lang="en-GB" sz="1050" dirty="0">
              <a:solidFill>
                <a:srgbClr val="C00000"/>
              </a:solidFill>
              <a:latin typeface="Consolas" panose="020B0609020204030204" pitchFamily="49" charset="0"/>
            </a:endParaRPr>
          </a:p>
        </p:txBody>
      </p:sp>
      <p:sp>
        <p:nvSpPr>
          <p:cNvPr id="157" name="Rectangle 156"/>
          <p:cNvSpPr/>
          <p:nvPr/>
        </p:nvSpPr>
        <p:spPr>
          <a:xfrm>
            <a:off x="891820" y="3426609"/>
            <a:ext cx="932693" cy="16338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dirty="0">
              <a:solidFill>
                <a:schemeClr val="tx1"/>
              </a:solidFill>
              <a:latin typeface="Consolas" panose="020B0609020204030204" pitchFamily="49" charset="0"/>
            </a:endParaRPr>
          </a:p>
        </p:txBody>
      </p:sp>
      <p:sp>
        <p:nvSpPr>
          <p:cNvPr id="158" name="Rectangle 157"/>
          <p:cNvSpPr/>
          <p:nvPr/>
        </p:nvSpPr>
        <p:spPr>
          <a:xfrm>
            <a:off x="891673" y="3263974"/>
            <a:ext cx="933891" cy="16338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dirty="0">
              <a:solidFill>
                <a:schemeClr val="tx1"/>
              </a:solidFill>
              <a:latin typeface="Consolas" panose="020B0609020204030204" pitchFamily="49" charset="0"/>
            </a:endParaRPr>
          </a:p>
        </p:txBody>
      </p:sp>
      <p:sp>
        <p:nvSpPr>
          <p:cNvPr id="159" name="Right Brace 158"/>
          <p:cNvSpPr/>
          <p:nvPr/>
        </p:nvSpPr>
        <p:spPr>
          <a:xfrm>
            <a:off x="1850825" y="3262782"/>
            <a:ext cx="131326" cy="516765"/>
          </a:xfrm>
          <a:prstGeom prst="rightBrace">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350"/>
          </a:p>
        </p:txBody>
      </p:sp>
      <p:sp>
        <p:nvSpPr>
          <p:cNvPr id="161" name="Rectangle 160"/>
          <p:cNvSpPr/>
          <p:nvPr/>
        </p:nvSpPr>
        <p:spPr>
          <a:xfrm>
            <a:off x="891822" y="2680819"/>
            <a:ext cx="933743" cy="16338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dirty="0">
              <a:solidFill>
                <a:schemeClr val="tx1"/>
              </a:solidFill>
              <a:latin typeface="Consolas" panose="020B0609020204030204" pitchFamily="49" charset="0"/>
            </a:endParaRPr>
          </a:p>
        </p:txBody>
      </p:sp>
      <p:sp>
        <p:nvSpPr>
          <p:cNvPr id="162" name="Rectangle 161"/>
          <p:cNvSpPr/>
          <p:nvPr/>
        </p:nvSpPr>
        <p:spPr>
          <a:xfrm>
            <a:off x="891823" y="2518961"/>
            <a:ext cx="933743" cy="16338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dirty="0">
              <a:solidFill>
                <a:schemeClr val="tx1"/>
              </a:solidFill>
              <a:latin typeface="Consolas" panose="020B0609020204030204" pitchFamily="49" charset="0"/>
            </a:endParaRPr>
          </a:p>
        </p:txBody>
      </p:sp>
      <p:sp>
        <p:nvSpPr>
          <p:cNvPr id="163" name="Rectangle 162"/>
          <p:cNvSpPr/>
          <p:nvPr/>
        </p:nvSpPr>
        <p:spPr>
          <a:xfrm>
            <a:off x="891822" y="2353237"/>
            <a:ext cx="933745" cy="16338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dirty="0">
              <a:solidFill>
                <a:schemeClr val="tx1"/>
              </a:solidFill>
              <a:latin typeface="Consolas" panose="020B0609020204030204" pitchFamily="49" charset="0"/>
            </a:endParaRPr>
          </a:p>
        </p:txBody>
      </p:sp>
      <p:sp>
        <p:nvSpPr>
          <p:cNvPr id="165" name="Rectangle 164"/>
          <p:cNvSpPr/>
          <p:nvPr/>
        </p:nvSpPr>
        <p:spPr>
          <a:xfrm>
            <a:off x="891947" y="2189569"/>
            <a:ext cx="933620" cy="16338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dirty="0">
              <a:solidFill>
                <a:schemeClr val="tx1"/>
              </a:solidFill>
              <a:latin typeface="Consolas" panose="020B0609020204030204" pitchFamily="49" charset="0"/>
            </a:endParaRPr>
          </a:p>
        </p:txBody>
      </p:sp>
      <p:sp>
        <p:nvSpPr>
          <p:cNvPr id="166" name="Rectangle 165"/>
          <p:cNvSpPr/>
          <p:nvPr/>
        </p:nvSpPr>
        <p:spPr>
          <a:xfrm>
            <a:off x="891946" y="2027711"/>
            <a:ext cx="933622" cy="16338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dirty="0">
              <a:solidFill>
                <a:schemeClr val="tx1"/>
              </a:solidFill>
              <a:latin typeface="Consolas" panose="020B0609020204030204" pitchFamily="49" charset="0"/>
            </a:endParaRPr>
          </a:p>
        </p:txBody>
      </p:sp>
      <p:sp>
        <p:nvSpPr>
          <p:cNvPr id="167" name="Rectangle 166"/>
          <p:cNvSpPr/>
          <p:nvPr/>
        </p:nvSpPr>
        <p:spPr>
          <a:xfrm>
            <a:off x="891946" y="1861987"/>
            <a:ext cx="933619" cy="16338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dirty="0">
              <a:solidFill>
                <a:schemeClr val="tx1"/>
              </a:solidFill>
              <a:latin typeface="Consolas" panose="020B0609020204030204" pitchFamily="49" charset="0"/>
            </a:endParaRPr>
          </a:p>
        </p:txBody>
      </p:sp>
      <p:sp>
        <p:nvSpPr>
          <p:cNvPr id="168" name="Right Brace 167"/>
          <p:cNvSpPr/>
          <p:nvPr/>
        </p:nvSpPr>
        <p:spPr>
          <a:xfrm>
            <a:off x="1857796" y="1885950"/>
            <a:ext cx="124355" cy="958258"/>
          </a:xfrm>
          <a:prstGeom prst="rightBrace">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350"/>
          </a:p>
        </p:txBody>
      </p:sp>
      <p:sp>
        <p:nvSpPr>
          <p:cNvPr id="169" name="TextBox 168"/>
          <p:cNvSpPr txBox="1"/>
          <p:nvPr/>
        </p:nvSpPr>
        <p:spPr>
          <a:xfrm>
            <a:off x="1975671" y="2199963"/>
            <a:ext cx="542136" cy="300082"/>
          </a:xfrm>
          <a:prstGeom prst="rect">
            <a:avLst/>
          </a:prstGeom>
          <a:noFill/>
        </p:spPr>
        <p:txBody>
          <a:bodyPr wrap="none" rtlCol="0">
            <a:spAutoFit/>
          </a:bodyPr>
          <a:lstStyle/>
          <a:p>
            <a:r>
              <a:rPr lang="en-US" sz="1350" dirty="0">
                <a:solidFill>
                  <a:srgbClr val="C00000"/>
                </a:solidFill>
              </a:rPr>
              <a:t>stack</a:t>
            </a:r>
          </a:p>
        </p:txBody>
      </p:sp>
      <p:grpSp>
        <p:nvGrpSpPr>
          <p:cNvPr id="4" name="Group 3"/>
          <p:cNvGrpSpPr/>
          <p:nvPr/>
        </p:nvGrpSpPr>
        <p:grpSpPr>
          <a:xfrm>
            <a:off x="6400800" y="3255316"/>
            <a:ext cx="867425" cy="253916"/>
            <a:chOff x="8534400" y="1278523"/>
            <a:chExt cx="1156566" cy="338555"/>
          </a:xfrm>
        </p:grpSpPr>
        <p:sp>
          <p:nvSpPr>
            <p:cNvPr id="109" name="TextBox 108"/>
            <p:cNvSpPr txBox="1"/>
            <p:nvPr/>
          </p:nvSpPr>
          <p:spPr>
            <a:xfrm>
              <a:off x="8534400" y="1278523"/>
              <a:ext cx="798450" cy="338555"/>
            </a:xfrm>
            <a:prstGeom prst="rect">
              <a:avLst/>
            </a:prstGeom>
            <a:noFill/>
          </p:spPr>
          <p:txBody>
            <a:bodyPr wrap="square" rtlCol="0">
              <a:spAutoFit/>
            </a:bodyPr>
            <a:lstStyle/>
            <a:p>
              <a:pPr algn="r"/>
              <a:r>
                <a:rPr lang="en-US" sz="1050" b="1" dirty="0">
                  <a:solidFill>
                    <a:srgbClr val="C00000"/>
                  </a:solidFill>
                  <a:latin typeface="Consolas" panose="020B0609020204030204" pitchFamily="49" charset="0"/>
                  <a:cs typeface="Consolas" panose="020B0609020204030204" pitchFamily="49" charset="0"/>
                </a:rPr>
                <a:t>SP</a:t>
              </a:r>
            </a:p>
          </p:txBody>
        </p:sp>
        <p:cxnSp>
          <p:nvCxnSpPr>
            <p:cNvPr id="110" name="Straight Arrow Connector 109"/>
            <p:cNvCxnSpPr/>
            <p:nvPr/>
          </p:nvCxnSpPr>
          <p:spPr>
            <a:xfrm>
              <a:off x="9332850" y="1447800"/>
              <a:ext cx="358116" cy="0"/>
            </a:xfrm>
            <a:prstGeom prst="straightConnector1">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sp>
        <p:nvSpPr>
          <p:cNvPr id="195" name="TextBox 194"/>
          <p:cNvSpPr txBox="1"/>
          <p:nvPr/>
        </p:nvSpPr>
        <p:spPr>
          <a:xfrm>
            <a:off x="162553" y="5208285"/>
            <a:ext cx="643126" cy="415498"/>
          </a:xfrm>
          <a:prstGeom prst="rect">
            <a:avLst/>
          </a:prstGeom>
          <a:noFill/>
        </p:spPr>
        <p:txBody>
          <a:bodyPr wrap="none" rtlCol="0">
            <a:spAutoFit/>
          </a:bodyPr>
          <a:lstStyle/>
          <a:p>
            <a:pPr algn="ctr"/>
            <a:r>
              <a:rPr lang="en-US" sz="1050" i="1" dirty="0">
                <a:solidFill>
                  <a:srgbClr val="0070C0"/>
                </a:solidFill>
              </a:rPr>
              <a:t>Memory </a:t>
            </a:r>
          </a:p>
          <a:p>
            <a:pPr algn="ctr"/>
            <a:r>
              <a:rPr lang="en-US" sz="1050" i="1" dirty="0">
                <a:solidFill>
                  <a:srgbClr val="0070C0"/>
                </a:solidFill>
              </a:rPr>
              <a:t>address</a:t>
            </a:r>
          </a:p>
        </p:txBody>
      </p:sp>
      <p:sp>
        <p:nvSpPr>
          <p:cNvPr id="196" name="TextBox 195"/>
          <p:cNvSpPr txBox="1"/>
          <p:nvPr/>
        </p:nvSpPr>
        <p:spPr>
          <a:xfrm>
            <a:off x="891821" y="5208285"/>
            <a:ext cx="933743" cy="415498"/>
          </a:xfrm>
          <a:prstGeom prst="rect">
            <a:avLst/>
          </a:prstGeom>
          <a:noFill/>
        </p:spPr>
        <p:txBody>
          <a:bodyPr wrap="square" rtlCol="0">
            <a:spAutoFit/>
          </a:bodyPr>
          <a:lstStyle/>
          <a:p>
            <a:pPr algn="ctr"/>
            <a:r>
              <a:rPr lang="en-US" sz="1050" i="1" dirty="0">
                <a:solidFill>
                  <a:srgbClr val="0070C0"/>
                </a:solidFill>
              </a:rPr>
              <a:t>Memory </a:t>
            </a:r>
          </a:p>
          <a:p>
            <a:pPr algn="ctr"/>
            <a:r>
              <a:rPr lang="en-US" sz="1050" i="1" dirty="0">
                <a:solidFill>
                  <a:srgbClr val="0070C0"/>
                </a:solidFill>
              </a:rPr>
              <a:t>content</a:t>
            </a:r>
          </a:p>
        </p:txBody>
      </p:sp>
      <p:cxnSp>
        <p:nvCxnSpPr>
          <p:cNvPr id="200" name="Straight Arrow Connector 199"/>
          <p:cNvCxnSpPr>
            <a:stCxn id="53" idx="3"/>
          </p:cNvCxnSpPr>
          <p:nvPr/>
        </p:nvCxnSpPr>
        <p:spPr>
          <a:xfrm flipV="1">
            <a:off x="1828675" y="5118592"/>
            <a:ext cx="285875" cy="296"/>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01" name="TextBox 200"/>
          <p:cNvSpPr txBox="1"/>
          <p:nvPr/>
        </p:nvSpPr>
        <p:spPr>
          <a:xfrm>
            <a:off x="2086916" y="5002691"/>
            <a:ext cx="790601" cy="253916"/>
          </a:xfrm>
          <a:prstGeom prst="rect">
            <a:avLst/>
          </a:prstGeom>
          <a:noFill/>
        </p:spPr>
        <p:txBody>
          <a:bodyPr wrap="none" rtlCol="0">
            <a:spAutoFit/>
          </a:bodyPr>
          <a:lstStyle/>
          <a:p>
            <a:r>
              <a:rPr lang="en-US" sz="1050" dirty="0"/>
              <a:t>Initialize SP</a:t>
            </a:r>
          </a:p>
        </p:txBody>
      </p:sp>
      <p:cxnSp>
        <p:nvCxnSpPr>
          <p:cNvPr id="204" name="Straight Arrow Connector 203"/>
          <p:cNvCxnSpPr/>
          <p:nvPr/>
        </p:nvCxnSpPr>
        <p:spPr>
          <a:xfrm flipV="1">
            <a:off x="1828801" y="4973650"/>
            <a:ext cx="285875" cy="296"/>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05" name="TextBox 204"/>
          <p:cNvSpPr txBox="1"/>
          <p:nvPr/>
        </p:nvSpPr>
        <p:spPr>
          <a:xfrm>
            <a:off x="2087041" y="4857750"/>
            <a:ext cx="824265" cy="253916"/>
          </a:xfrm>
          <a:prstGeom prst="rect">
            <a:avLst/>
          </a:prstGeom>
          <a:noFill/>
        </p:spPr>
        <p:txBody>
          <a:bodyPr wrap="none" rtlCol="0">
            <a:spAutoFit/>
          </a:bodyPr>
          <a:lstStyle/>
          <a:p>
            <a:r>
              <a:rPr lang="en-US" sz="1050" dirty="0"/>
              <a:t>Initialize PC</a:t>
            </a:r>
          </a:p>
        </p:txBody>
      </p:sp>
      <p:sp>
        <p:nvSpPr>
          <p:cNvPr id="79" name="Rectangle 78"/>
          <p:cNvSpPr/>
          <p:nvPr/>
        </p:nvSpPr>
        <p:spPr>
          <a:xfrm>
            <a:off x="4076952" y="2093789"/>
            <a:ext cx="133783" cy="28575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80" name="TextBox 79"/>
          <p:cNvSpPr txBox="1"/>
          <p:nvPr/>
        </p:nvSpPr>
        <p:spPr>
          <a:xfrm>
            <a:off x="3294874" y="1857156"/>
            <a:ext cx="752129" cy="300082"/>
          </a:xfrm>
          <a:prstGeom prst="rect">
            <a:avLst/>
          </a:prstGeom>
          <a:noFill/>
        </p:spPr>
        <p:txBody>
          <a:bodyPr wrap="none" rtlCol="0">
            <a:spAutoFit/>
          </a:bodyPr>
          <a:lstStyle/>
          <a:p>
            <a:r>
              <a:rPr lang="en-US" sz="1350" dirty="0"/>
              <a:t>Stacking</a:t>
            </a:r>
          </a:p>
        </p:txBody>
      </p:sp>
      <p:cxnSp>
        <p:nvCxnSpPr>
          <p:cNvPr id="81" name="Straight Arrow Connector 80"/>
          <p:cNvCxnSpPr>
            <a:stCxn id="79" idx="1"/>
          </p:cNvCxnSpPr>
          <p:nvPr/>
        </p:nvCxnSpPr>
        <p:spPr>
          <a:xfrm flipH="1" flipV="1">
            <a:off x="3940020" y="2134156"/>
            <a:ext cx="136932" cy="102509"/>
          </a:xfrm>
          <a:prstGeom prst="straightConnector1">
            <a:avLst/>
          </a:prstGeom>
          <a:ln w="1905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p:nvPr/>
        </p:nvCxnSpPr>
        <p:spPr>
          <a:xfrm flipH="1">
            <a:off x="7332101" y="1943742"/>
            <a:ext cx="3221" cy="1432171"/>
          </a:xfrm>
          <a:prstGeom prst="straightConnector1">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84" name="TextBox 83"/>
          <p:cNvSpPr txBox="1"/>
          <p:nvPr/>
        </p:nvSpPr>
        <p:spPr>
          <a:xfrm>
            <a:off x="6375133" y="2247136"/>
            <a:ext cx="942975" cy="577081"/>
          </a:xfrm>
          <a:prstGeom prst="rect">
            <a:avLst/>
          </a:prstGeom>
          <a:noFill/>
        </p:spPr>
        <p:txBody>
          <a:bodyPr wrap="square" rtlCol="0">
            <a:spAutoFit/>
          </a:bodyPr>
          <a:lstStyle/>
          <a:p>
            <a:pPr algn="r"/>
            <a:r>
              <a:rPr lang="en-US" sz="1050" dirty="0">
                <a:solidFill>
                  <a:srgbClr val="C00000"/>
                </a:solidFill>
              </a:rPr>
              <a:t>Full Descending Stack</a:t>
            </a:r>
          </a:p>
        </p:txBody>
      </p:sp>
      <p:sp>
        <p:nvSpPr>
          <p:cNvPr id="85" name="Oval 84"/>
          <p:cNvSpPr/>
          <p:nvPr/>
        </p:nvSpPr>
        <p:spPr>
          <a:xfrm>
            <a:off x="8172450" y="4511754"/>
            <a:ext cx="457200" cy="301687"/>
          </a:xfrm>
          <a:prstGeom prst="ellipse">
            <a:avLst/>
          </a:prstGeom>
          <a:solidFill>
            <a:srgbClr val="FFFF0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b="1" dirty="0">
                <a:solidFill>
                  <a:srgbClr val="FF0000"/>
                </a:solidFill>
                <a:latin typeface="Consolas" panose="020B0609020204030204" pitchFamily="49" charset="0"/>
                <a:cs typeface="Consolas" panose="020B0609020204030204" pitchFamily="49" charset="0"/>
              </a:rPr>
              <a:t>1</a:t>
            </a:r>
          </a:p>
        </p:txBody>
      </p:sp>
      <p:sp>
        <p:nvSpPr>
          <p:cNvPr id="86" name="Oval 85"/>
          <p:cNvSpPr/>
          <p:nvPr/>
        </p:nvSpPr>
        <p:spPr>
          <a:xfrm>
            <a:off x="8172450" y="4814180"/>
            <a:ext cx="457200" cy="301687"/>
          </a:xfrm>
          <a:prstGeom prst="ellipse">
            <a:avLst/>
          </a:prstGeom>
          <a:solidFill>
            <a:srgbClr val="FFFF0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b="1" dirty="0">
                <a:solidFill>
                  <a:srgbClr val="FF0000"/>
                </a:solidFill>
                <a:latin typeface="Consolas" panose="020B0609020204030204" pitchFamily="49" charset="0"/>
                <a:cs typeface="Consolas" panose="020B0609020204030204" pitchFamily="49" charset="0"/>
              </a:rPr>
              <a:t>0</a:t>
            </a:r>
          </a:p>
        </p:txBody>
      </p:sp>
      <p:sp>
        <p:nvSpPr>
          <p:cNvPr id="87" name="Rectangle 86"/>
          <p:cNvSpPr/>
          <p:nvPr/>
        </p:nvSpPr>
        <p:spPr>
          <a:xfrm>
            <a:off x="4228427" y="2093789"/>
            <a:ext cx="514350" cy="28575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ISR 9</a:t>
            </a:r>
          </a:p>
        </p:txBody>
      </p:sp>
      <p:sp>
        <p:nvSpPr>
          <p:cNvPr id="88" name="Rectangle 87"/>
          <p:cNvSpPr/>
          <p:nvPr/>
        </p:nvSpPr>
        <p:spPr>
          <a:xfrm>
            <a:off x="5429250" y="3881735"/>
            <a:ext cx="1494510" cy="461665"/>
          </a:xfrm>
          <a:prstGeom prst="rect">
            <a:avLst/>
          </a:prstGeom>
        </p:spPr>
        <p:txBody>
          <a:bodyPr wrap="square">
            <a:spAutoFit/>
          </a:bodyPr>
          <a:lstStyle/>
          <a:p>
            <a:pPr algn="r"/>
            <a:r>
              <a:rPr lang="en-US" sz="1200" dirty="0">
                <a:solidFill>
                  <a:schemeClr val="accent6">
                    <a:lumMod val="75000"/>
                  </a:schemeClr>
                </a:solidFill>
                <a:latin typeface="Verdana" panose="020B0604030504040204" pitchFamily="34" charset="0"/>
              </a:rPr>
              <a:t>Interrupt Number</a:t>
            </a:r>
            <a:endParaRPr lang="en-US" sz="1200" dirty="0">
              <a:solidFill>
                <a:schemeClr val="accent6">
                  <a:lumMod val="75000"/>
                </a:schemeClr>
              </a:solidFill>
            </a:endParaRPr>
          </a:p>
        </p:txBody>
      </p:sp>
    </p:spTree>
    <p:extLst>
      <p:ext uri="{BB962C8B-B14F-4D97-AF65-F5344CB8AC3E}">
        <p14:creationId xmlns:p14="http://schemas.microsoft.com/office/powerpoint/2010/main" val="2932257866"/>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 name="Flowchart: Process 196"/>
          <p:cNvSpPr/>
          <p:nvPr/>
        </p:nvSpPr>
        <p:spPr>
          <a:xfrm>
            <a:off x="5459929" y="3730894"/>
            <a:ext cx="3626921" cy="1755506"/>
          </a:xfrm>
          <a:prstGeom prst="flowChartProcess">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70" name="Flowchart: Process 169"/>
          <p:cNvSpPr/>
          <p:nvPr/>
        </p:nvSpPr>
        <p:spPr>
          <a:xfrm>
            <a:off x="2821961" y="1845243"/>
            <a:ext cx="3506304" cy="1394100"/>
          </a:xfrm>
          <a:prstGeom prst="flowChartProcess">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graphicFrame>
        <p:nvGraphicFramePr>
          <p:cNvPr id="32" name="Table 31"/>
          <p:cNvGraphicFramePr>
            <a:graphicFrameLocks noGrp="1"/>
          </p:cNvGraphicFramePr>
          <p:nvPr>
            <p:extLst/>
          </p:nvPr>
        </p:nvGraphicFramePr>
        <p:xfrm>
          <a:off x="6897040" y="3966402"/>
          <a:ext cx="2142860" cy="281940"/>
        </p:xfrm>
        <a:graphic>
          <a:graphicData uri="http://schemas.openxmlformats.org/drawingml/2006/table">
            <a:tbl>
              <a:tblPr firstRow="1" bandRow="1">
                <a:tableStyleId>{5C22544A-7EE6-4342-B048-85BDC9FD1C3A}</a:tableStyleId>
              </a:tblPr>
              <a:tblGrid>
                <a:gridCol w="428572">
                  <a:extLst>
                    <a:ext uri="{9D8B030D-6E8A-4147-A177-3AD203B41FA5}">
                      <a16:colId xmlns:a16="http://schemas.microsoft.com/office/drawing/2014/main" val="3020669703"/>
                    </a:ext>
                  </a:extLst>
                </a:gridCol>
                <a:gridCol w="428572">
                  <a:extLst>
                    <a:ext uri="{9D8B030D-6E8A-4147-A177-3AD203B41FA5}">
                      <a16:colId xmlns:a16="http://schemas.microsoft.com/office/drawing/2014/main" val="2164070882"/>
                    </a:ext>
                  </a:extLst>
                </a:gridCol>
                <a:gridCol w="428572">
                  <a:extLst>
                    <a:ext uri="{9D8B030D-6E8A-4147-A177-3AD203B41FA5}">
                      <a16:colId xmlns:a16="http://schemas.microsoft.com/office/drawing/2014/main" val="4187860782"/>
                    </a:ext>
                  </a:extLst>
                </a:gridCol>
                <a:gridCol w="428572">
                  <a:extLst>
                    <a:ext uri="{9D8B030D-6E8A-4147-A177-3AD203B41FA5}">
                      <a16:colId xmlns:a16="http://schemas.microsoft.com/office/drawing/2014/main" val="112163140"/>
                    </a:ext>
                  </a:extLst>
                </a:gridCol>
                <a:gridCol w="428572">
                  <a:extLst>
                    <a:ext uri="{9D8B030D-6E8A-4147-A177-3AD203B41FA5}">
                      <a16:colId xmlns:a16="http://schemas.microsoft.com/office/drawing/2014/main" val="2508573071"/>
                    </a:ext>
                  </a:extLst>
                </a:gridCol>
              </a:tblGrid>
              <a:tr h="274320">
                <a:tc>
                  <a:txBody>
                    <a:bodyPr/>
                    <a:lstStyle/>
                    <a:p>
                      <a:pPr algn="ctr"/>
                      <a:r>
                        <a:rPr lang="en-US" sz="1400" dirty="0">
                          <a:solidFill>
                            <a:schemeClr val="accent6">
                              <a:lumMod val="75000"/>
                            </a:schemeClr>
                          </a:solidFill>
                          <a:latin typeface="Consolas" panose="020B0609020204030204" pitchFamily="49" charset="0"/>
                        </a:rPr>
                        <a:t>12</a:t>
                      </a:r>
                    </a:p>
                  </a:txBody>
                  <a:tcPr marL="68580" marR="68580" marT="34290" marB="34290">
                    <a:noFill/>
                  </a:tcPr>
                </a:tc>
                <a:tc>
                  <a:txBody>
                    <a:bodyPr/>
                    <a:lstStyle/>
                    <a:p>
                      <a:pPr algn="ctr"/>
                      <a:r>
                        <a:rPr lang="en-US" sz="1400" dirty="0">
                          <a:solidFill>
                            <a:schemeClr val="accent6">
                              <a:lumMod val="75000"/>
                            </a:schemeClr>
                          </a:solidFill>
                          <a:latin typeface="Consolas" panose="020B0609020204030204" pitchFamily="49" charset="0"/>
                        </a:rPr>
                        <a:t>11</a:t>
                      </a:r>
                    </a:p>
                  </a:txBody>
                  <a:tcPr marL="68580" marR="68580" marT="34290" marB="34290">
                    <a:noFill/>
                  </a:tcPr>
                </a:tc>
                <a:tc>
                  <a:txBody>
                    <a:bodyPr/>
                    <a:lstStyle/>
                    <a:p>
                      <a:pPr algn="ctr"/>
                      <a:r>
                        <a:rPr lang="en-US" sz="1400" dirty="0">
                          <a:solidFill>
                            <a:schemeClr val="accent6">
                              <a:lumMod val="75000"/>
                            </a:schemeClr>
                          </a:solidFill>
                          <a:latin typeface="Consolas" panose="020B0609020204030204" pitchFamily="49" charset="0"/>
                        </a:rPr>
                        <a:t>10</a:t>
                      </a:r>
                    </a:p>
                  </a:txBody>
                  <a:tcPr marL="68580" marR="68580" marT="34290" marB="34290">
                    <a:noFill/>
                  </a:tcPr>
                </a:tc>
                <a:tc>
                  <a:txBody>
                    <a:bodyPr/>
                    <a:lstStyle/>
                    <a:p>
                      <a:pPr algn="ctr"/>
                      <a:r>
                        <a:rPr lang="en-US" sz="1400" dirty="0">
                          <a:solidFill>
                            <a:srgbClr val="FF0000"/>
                          </a:solidFill>
                          <a:latin typeface="Consolas" panose="020B0609020204030204" pitchFamily="49" charset="0"/>
                        </a:rPr>
                        <a:t>9</a:t>
                      </a:r>
                    </a:p>
                  </a:txBody>
                  <a:tcPr marL="68580" marR="68580" marT="34290" marB="34290">
                    <a:noFill/>
                  </a:tcPr>
                </a:tc>
                <a:tc>
                  <a:txBody>
                    <a:bodyPr/>
                    <a:lstStyle/>
                    <a:p>
                      <a:pPr algn="ctr"/>
                      <a:r>
                        <a:rPr lang="en-US" sz="1400" dirty="0">
                          <a:solidFill>
                            <a:schemeClr val="accent6">
                              <a:lumMod val="75000"/>
                            </a:schemeClr>
                          </a:solidFill>
                          <a:latin typeface="Consolas" panose="020B0609020204030204" pitchFamily="49" charset="0"/>
                        </a:rPr>
                        <a:t>8</a:t>
                      </a:r>
                    </a:p>
                  </a:txBody>
                  <a:tcPr marL="68580" marR="68580" marT="34290" marB="34290">
                    <a:noFill/>
                  </a:tcPr>
                </a:tc>
                <a:extLst>
                  <a:ext uri="{0D108BD9-81ED-4DB2-BD59-A6C34878D82A}">
                    <a16:rowId xmlns:a16="http://schemas.microsoft.com/office/drawing/2014/main" val="1598404186"/>
                  </a:ext>
                </a:extLst>
              </a:tr>
            </a:tbl>
          </a:graphicData>
        </a:graphic>
      </p:graphicFrame>
      <p:sp>
        <p:nvSpPr>
          <p:cNvPr id="2" name="Title 1"/>
          <p:cNvSpPr>
            <a:spLocks noGrp="1"/>
          </p:cNvSpPr>
          <p:nvPr>
            <p:ph type="title"/>
          </p:nvPr>
        </p:nvSpPr>
        <p:spPr/>
        <p:txBody>
          <a:bodyPr/>
          <a:lstStyle/>
          <a:p>
            <a:r>
              <a:rPr lang="en-US" dirty="0"/>
              <a:t>Single Interrupt</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63</a:t>
            </a:fld>
            <a:endParaRPr kumimoji="0" lang="en-US" dirty="0"/>
          </a:p>
        </p:txBody>
      </p:sp>
      <p:cxnSp>
        <p:nvCxnSpPr>
          <p:cNvPr id="8" name="Straight Arrow Connector 7"/>
          <p:cNvCxnSpPr/>
          <p:nvPr/>
        </p:nvCxnSpPr>
        <p:spPr>
          <a:xfrm>
            <a:off x="2857500" y="3023429"/>
            <a:ext cx="3312068"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V="1">
            <a:off x="2927475" y="1994729"/>
            <a:ext cx="0" cy="120015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2984625" y="2451929"/>
            <a:ext cx="1092327" cy="2857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Program</a:t>
            </a:r>
          </a:p>
        </p:txBody>
      </p:sp>
      <p:sp>
        <p:nvSpPr>
          <p:cNvPr id="21" name="TextBox 20"/>
          <p:cNvSpPr txBox="1"/>
          <p:nvPr/>
        </p:nvSpPr>
        <p:spPr>
          <a:xfrm>
            <a:off x="5829300" y="2746430"/>
            <a:ext cx="457200" cy="507831"/>
          </a:xfrm>
          <a:prstGeom prst="rect">
            <a:avLst/>
          </a:prstGeom>
          <a:noFill/>
        </p:spPr>
        <p:txBody>
          <a:bodyPr wrap="square" rtlCol="0">
            <a:spAutoFit/>
          </a:bodyPr>
          <a:lstStyle/>
          <a:p>
            <a:r>
              <a:rPr lang="en-US" sz="1350" dirty="0"/>
              <a:t>time</a:t>
            </a:r>
          </a:p>
        </p:txBody>
      </p:sp>
      <p:sp>
        <p:nvSpPr>
          <p:cNvPr id="25" name="Rectangle 24"/>
          <p:cNvSpPr/>
          <p:nvPr/>
        </p:nvSpPr>
        <p:spPr>
          <a:xfrm>
            <a:off x="5429343" y="4238453"/>
            <a:ext cx="1494510" cy="276999"/>
          </a:xfrm>
          <a:prstGeom prst="rect">
            <a:avLst/>
          </a:prstGeom>
          <a:ln>
            <a:noFill/>
          </a:ln>
        </p:spPr>
        <p:txBody>
          <a:bodyPr wrap="square">
            <a:spAutoFit/>
          </a:bodyPr>
          <a:lstStyle/>
          <a:p>
            <a:pPr algn="r"/>
            <a:r>
              <a:rPr lang="en-US" sz="1200" dirty="0">
                <a:solidFill>
                  <a:srgbClr val="000000"/>
                </a:solidFill>
                <a:latin typeface="Verdana" panose="020B0604030504040204" pitchFamily="34" charset="0"/>
              </a:rPr>
              <a:t>Enable Register</a:t>
            </a:r>
            <a:endParaRPr lang="en-US" sz="1200" dirty="0"/>
          </a:p>
        </p:txBody>
      </p:sp>
      <p:graphicFrame>
        <p:nvGraphicFramePr>
          <p:cNvPr id="31" name="Table 30"/>
          <p:cNvGraphicFramePr>
            <a:graphicFrameLocks noGrp="1"/>
          </p:cNvGraphicFramePr>
          <p:nvPr>
            <p:extLst/>
          </p:nvPr>
        </p:nvGraphicFramePr>
        <p:xfrm>
          <a:off x="6894318" y="4220582"/>
          <a:ext cx="2142860" cy="281940"/>
        </p:xfrm>
        <a:graphic>
          <a:graphicData uri="http://schemas.openxmlformats.org/drawingml/2006/table">
            <a:tbl>
              <a:tblPr firstRow="1" bandRow="1">
                <a:tableStyleId>{5C22544A-7EE6-4342-B048-85BDC9FD1C3A}</a:tableStyleId>
              </a:tblPr>
              <a:tblGrid>
                <a:gridCol w="428572">
                  <a:extLst>
                    <a:ext uri="{9D8B030D-6E8A-4147-A177-3AD203B41FA5}">
                      <a16:colId xmlns:a16="http://schemas.microsoft.com/office/drawing/2014/main" val="3020669703"/>
                    </a:ext>
                  </a:extLst>
                </a:gridCol>
                <a:gridCol w="428572">
                  <a:extLst>
                    <a:ext uri="{9D8B030D-6E8A-4147-A177-3AD203B41FA5}">
                      <a16:colId xmlns:a16="http://schemas.microsoft.com/office/drawing/2014/main" val="2164070882"/>
                    </a:ext>
                  </a:extLst>
                </a:gridCol>
                <a:gridCol w="428572">
                  <a:extLst>
                    <a:ext uri="{9D8B030D-6E8A-4147-A177-3AD203B41FA5}">
                      <a16:colId xmlns:a16="http://schemas.microsoft.com/office/drawing/2014/main" val="4187860782"/>
                    </a:ext>
                  </a:extLst>
                </a:gridCol>
                <a:gridCol w="428572">
                  <a:extLst>
                    <a:ext uri="{9D8B030D-6E8A-4147-A177-3AD203B41FA5}">
                      <a16:colId xmlns:a16="http://schemas.microsoft.com/office/drawing/2014/main" val="112163140"/>
                    </a:ext>
                  </a:extLst>
                </a:gridCol>
                <a:gridCol w="428572">
                  <a:extLst>
                    <a:ext uri="{9D8B030D-6E8A-4147-A177-3AD203B41FA5}">
                      <a16:colId xmlns:a16="http://schemas.microsoft.com/office/drawing/2014/main" val="2508573071"/>
                    </a:ext>
                  </a:extLst>
                </a:gridCol>
              </a:tblGrid>
              <a:tr h="281940">
                <a:tc>
                  <a:txBody>
                    <a:bodyPr/>
                    <a:lstStyle/>
                    <a:p>
                      <a:pPr algn="ctr"/>
                      <a:r>
                        <a:rPr lang="en-US" sz="1400" dirty="0">
                          <a:latin typeface="Consolas" panose="020B0609020204030204" pitchFamily="49" charset="0"/>
                        </a:rPr>
                        <a:t>0</a:t>
                      </a:r>
                    </a:p>
                  </a:txBody>
                  <a:tcPr marL="68580" marR="68580" marT="34290" marB="34290"/>
                </a:tc>
                <a:tc>
                  <a:txBody>
                    <a:bodyPr/>
                    <a:lstStyle/>
                    <a:p>
                      <a:pPr algn="ctr"/>
                      <a:r>
                        <a:rPr lang="en-US" sz="1400" dirty="0">
                          <a:latin typeface="Consolas" panose="020B0609020204030204" pitchFamily="49" charset="0"/>
                        </a:rPr>
                        <a:t>0</a:t>
                      </a:r>
                    </a:p>
                  </a:txBody>
                  <a:tcPr marL="68580" marR="68580" marT="34290" marB="34290"/>
                </a:tc>
                <a:tc>
                  <a:txBody>
                    <a:bodyPr/>
                    <a:lstStyle/>
                    <a:p>
                      <a:pPr algn="ctr"/>
                      <a:r>
                        <a:rPr lang="en-US" sz="1400" dirty="0">
                          <a:latin typeface="Consolas" panose="020B0609020204030204" pitchFamily="49" charset="0"/>
                        </a:rPr>
                        <a:t>0</a:t>
                      </a:r>
                    </a:p>
                  </a:txBody>
                  <a:tcPr marL="68580" marR="68580" marT="34290" marB="34290"/>
                </a:tc>
                <a:tc>
                  <a:txBody>
                    <a:bodyPr/>
                    <a:lstStyle/>
                    <a:p>
                      <a:pPr algn="ctr"/>
                      <a:r>
                        <a:rPr lang="en-US" sz="1400" dirty="0">
                          <a:solidFill>
                            <a:srgbClr val="FF0000"/>
                          </a:solidFill>
                          <a:latin typeface="Consolas" panose="020B0609020204030204" pitchFamily="49" charset="0"/>
                        </a:rPr>
                        <a:t>1</a:t>
                      </a:r>
                    </a:p>
                  </a:txBody>
                  <a:tcPr marL="68580" marR="68580" marT="34290" marB="34290"/>
                </a:tc>
                <a:tc>
                  <a:txBody>
                    <a:bodyPr/>
                    <a:lstStyle/>
                    <a:p>
                      <a:pPr algn="ctr"/>
                      <a:r>
                        <a:rPr lang="en-US" sz="1400" dirty="0">
                          <a:latin typeface="Consolas" panose="020B0609020204030204" pitchFamily="49" charset="0"/>
                        </a:rPr>
                        <a:t>0</a:t>
                      </a:r>
                    </a:p>
                  </a:txBody>
                  <a:tcPr marL="68580" marR="68580" marT="34290" marB="34290"/>
                </a:tc>
                <a:extLst>
                  <a:ext uri="{0D108BD9-81ED-4DB2-BD59-A6C34878D82A}">
                    <a16:rowId xmlns:a16="http://schemas.microsoft.com/office/drawing/2014/main" val="1598404186"/>
                  </a:ext>
                </a:extLst>
              </a:tr>
            </a:tbl>
          </a:graphicData>
        </a:graphic>
      </p:graphicFrame>
      <p:sp>
        <p:nvSpPr>
          <p:cNvPr id="34" name="Rectangle 33"/>
          <p:cNvSpPr/>
          <p:nvPr/>
        </p:nvSpPr>
        <p:spPr>
          <a:xfrm>
            <a:off x="5429343" y="4523638"/>
            <a:ext cx="1494510" cy="276999"/>
          </a:xfrm>
          <a:prstGeom prst="rect">
            <a:avLst/>
          </a:prstGeom>
        </p:spPr>
        <p:txBody>
          <a:bodyPr wrap="square">
            <a:spAutoFit/>
          </a:bodyPr>
          <a:lstStyle/>
          <a:p>
            <a:pPr algn="r"/>
            <a:r>
              <a:rPr lang="en-US" sz="1200" dirty="0">
                <a:solidFill>
                  <a:srgbClr val="000000"/>
                </a:solidFill>
                <a:latin typeface="Verdana" panose="020B0604030504040204" pitchFamily="34" charset="0"/>
              </a:rPr>
              <a:t>Active Register</a:t>
            </a:r>
            <a:endParaRPr lang="en-US" sz="1200" dirty="0"/>
          </a:p>
        </p:txBody>
      </p:sp>
      <p:graphicFrame>
        <p:nvGraphicFramePr>
          <p:cNvPr id="35" name="Table 34"/>
          <p:cNvGraphicFramePr>
            <a:graphicFrameLocks noGrp="1"/>
          </p:cNvGraphicFramePr>
          <p:nvPr>
            <p:extLst/>
          </p:nvPr>
        </p:nvGraphicFramePr>
        <p:xfrm>
          <a:off x="6894318" y="4524423"/>
          <a:ext cx="2142860" cy="281940"/>
        </p:xfrm>
        <a:graphic>
          <a:graphicData uri="http://schemas.openxmlformats.org/drawingml/2006/table">
            <a:tbl>
              <a:tblPr firstRow="1" bandRow="1">
                <a:tableStyleId>{5C22544A-7EE6-4342-B048-85BDC9FD1C3A}</a:tableStyleId>
              </a:tblPr>
              <a:tblGrid>
                <a:gridCol w="428572">
                  <a:extLst>
                    <a:ext uri="{9D8B030D-6E8A-4147-A177-3AD203B41FA5}">
                      <a16:colId xmlns:a16="http://schemas.microsoft.com/office/drawing/2014/main" val="3020669703"/>
                    </a:ext>
                  </a:extLst>
                </a:gridCol>
                <a:gridCol w="428572">
                  <a:extLst>
                    <a:ext uri="{9D8B030D-6E8A-4147-A177-3AD203B41FA5}">
                      <a16:colId xmlns:a16="http://schemas.microsoft.com/office/drawing/2014/main" val="2164070882"/>
                    </a:ext>
                  </a:extLst>
                </a:gridCol>
                <a:gridCol w="428572">
                  <a:extLst>
                    <a:ext uri="{9D8B030D-6E8A-4147-A177-3AD203B41FA5}">
                      <a16:colId xmlns:a16="http://schemas.microsoft.com/office/drawing/2014/main" val="4187860782"/>
                    </a:ext>
                  </a:extLst>
                </a:gridCol>
                <a:gridCol w="428572">
                  <a:extLst>
                    <a:ext uri="{9D8B030D-6E8A-4147-A177-3AD203B41FA5}">
                      <a16:colId xmlns:a16="http://schemas.microsoft.com/office/drawing/2014/main" val="112163140"/>
                    </a:ext>
                  </a:extLst>
                </a:gridCol>
                <a:gridCol w="428572">
                  <a:extLst>
                    <a:ext uri="{9D8B030D-6E8A-4147-A177-3AD203B41FA5}">
                      <a16:colId xmlns:a16="http://schemas.microsoft.com/office/drawing/2014/main" val="2508573071"/>
                    </a:ext>
                  </a:extLst>
                </a:gridCol>
              </a:tblGrid>
              <a:tr h="281940">
                <a:tc>
                  <a:txBody>
                    <a:bodyPr/>
                    <a:lstStyle/>
                    <a:p>
                      <a:pPr algn="ctr"/>
                      <a:r>
                        <a:rPr lang="en-US" sz="1400" dirty="0">
                          <a:latin typeface="Consolas" panose="020B0609020204030204" pitchFamily="49" charset="0"/>
                        </a:rPr>
                        <a:t>0</a:t>
                      </a:r>
                    </a:p>
                  </a:txBody>
                  <a:tcPr marL="68580" marR="68580" marT="34290" marB="34290"/>
                </a:tc>
                <a:tc>
                  <a:txBody>
                    <a:bodyPr/>
                    <a:lstStyle/>
                    <a:p>
                      <a:pPr algn="ctr"/>
                      <a:r>
                        <a:rPr lang="en-US" sz="1400" dirty="0">
                          <a:latin typeface="Consolas" panose="020B0609020204030204" pitchFamily="49" charset="0"/>
                        </a:rPr>
                        <a:t>0</a:t>
                      </a:r>
                    </a:p>
                  </a:txBody>
                  <a:tcPr marL="68580" marR="68580" marT="34290" marB="34290"/>
                </a:tc>
                <a:tc>
                  <a:txBody>
                    <a:bodyPr/>
                    <a:lstStyle/>
                    <a:p>
                      <a:pPr algn="ctr"/>
                      <a:r>
                        <a:rPr lang="en-US" sz="1400" dirty="0">
                          <a:latin typeface="Consolas" panose="020B0609020204030204" pitchFamily="49" charset="0"/>
                        </a:rPr>
                        <a:t>0</a:t>
                      </a:r>
                    </a:p>
                  </a:txBody>
                  <a:tcPr marL="68580" marR="68580" marT="34290" marB="34290"/>
                </a:tc>
                <a:tc>
                  <a:txBody>
                    <a:bodyPr/>
                    <a:lstStyle/>
                    <a:p>
                      <a:pPr algn="ctr"/>
                      <a:endParaRPr lang="en-US" sz="1400" dirty="0">
                        <a:solidFill>
                          <a:srgbClr val="FF0000"/>
                        </a:solidFill>
                        <a:latin typeface="Consolas" panose="020B0609020204030204" pitchFamily="49" charset="0"/>
                      </a:endParaRPr>
                    </a:p>
                  </a:txBody>
                  <a:tcPr marL="68580" marR="68580" marT="34290" marB="34290"/>
                </a:tc>
                <a:tc>
                  <a:txBody>
                    <a:bodyPr/>
                    <a:lstStyle/>
                    <a:p>
                      <a:pPr algn="ctr"/>
                      <a:r>
                        <a:rPr lang="en-US" sz="1400" dirty="0">
                          <a:latin typeface="Consolas" panose="020B0609020204030204" pitchFamily="49" charset="0"/>
                        </a:rPr>
                        <a:t>0</a:t>
                      </a:r>
                    </a:p>
                  </a:txBody>
                  <a:tcPr marL="68580" marR="68580" marT="34290" marB="34290"/>
                </a:tc>
                <a:extLst>
                  <a:ext uri="{0D108BD9-81ED-4DB2-BD59-A6C34878D82A}">
                    <a16:rowId xmlns:a16="http://schemas.microsoft.com/office/drawing/2014/main" val="1598404186"/>
                  </a:ext>
                </a:extLst>
              </a:tr>
            </a:tbl>
          </a:graphicData>
        </a:graphic>
      </p:graphicFrame>
      <p:sp>
        <p:nvSpPr>
          <p:cNvPr id="36" name="Rectangle 35"/>
          <p:cNvSpPr/>
          <p:nvPr/>
        </p:nvSpPr>
        <p:spPr>
          <a:xfrm>
            <a:off x="5429250" y="4835866"/>
            <a:ext cx="1503167" cy="276999"/>
          </a:xfrm>
          <a:prstGeom prst="rect">
            <a:avLst/>
          </a:prstGeom>
        </p:spPr>
        <p:txBody>
          <a:bodyPr wrap="square">
            <a:spAutoFit/>
          </a:bodyPr>
          <a:lstStyle/>
          <a:p>
            <a:pPr algn="r"/>
            <a:r>
              <a:rPr lang="en-US" sz="1200" dirty="0">
                <a:solidFill>
                  <a:srgbClr val="000000"/>
                </a:solidFill>
                <a:latin typeface="Verdana" panose="020B0604030504040204" pitchFamily="34" charset="0"/>
              </a:rPr>
              <a:t>Pending Register</a:t>
            </a:r>
            <a:endParaRPr lang="en-US" sz="1200" dirty="0"/>
          </a:p>
        </p:txBody>
      </p:sp>
      <p:graphicFrame>
        <p:nvGraphicFramePr>
          <p:cNvPr id="37" name="Table 36"/>
          <p:cNvGraphicFramePr>
            <a:graphicFrameLocks noGrp="1"/>
          </p:cNvGraphicFramePr>
          <p:nvPr>
            <p:extLst/>
          </p:nvPr>
        </p:nvGraphicFramePr>
        <p:xfrm>
          <a:off x="6894318" y="4836651"/>
          <a:ext cx="2142860" cy="281940"/>
        </p:xfrm>
        <a:graphic>
          <a:graphicData uri="http://schemas.openxmlformats.org/drawingml/2006/table">
            <a:tbl>
              <a:tblPr firstRow="1" bandRow="1">
                <a:tableStyleId>{5C22544A-7EE6-4342-B048-85BDC9FD1C3A}</a:tableStyleId>
              </a:tblPr>
              <a:tblGrid>
                <a:gridCol w="428572">
                  <a:extLst>
                    <a:ext uri="{9D8B030D-6E8A-4147-A177-3AD203B41FA5}">
                      <a16:colId xmlns:a16="http://schemas.microsoft.com/office/drawing/2014/main" val="3020669703"/>
                    </a:ext>
                  </a:extLst>
                </a:gridCol>
                <a:gridCol w="428572">
                  <a:extLst>
                    <a:ext uri="{9D8B030D-6E8A-4147-A177-3AD203B41FA5}">
                      <a16:colId xmlns:a16="http://schemas.microsoft.com/office/drawing/2014/main" val="2164070882"/>
                    </a:ext>
                  </a:extLst>
                </a:gridCol>
                <a:gridCol w="428572">
                  <a:extLst>
                    <a:ext uri="{9D8B030D-6E8A-4147-A177-3AD203B41FA5}">
                      <a16:colId xmlns:a16="http://schemas.microsoft.com/office/drawing/2014/main" val="4187860782"/>
                    </a:ext>
                  </a:extLst>
                </a:gridCol>
                <a:gridCol w="428572">
                  <a:extLst>
                    <a:ext uri="{9D8B030D-6E8A-4147-A177-3AD203B41FA5}">
                      <a16:colId xmlns:a16="http://schemas.microsoft.com/office/drawing/2014/main" val="112163140"/>
                    </a:ext>
                  </a:extLst>
                </a:gridCol>
                <a:gridCol w="428572">
                  <a:extLst>
                    <a:ext uri="{9D8B030D-6E8A-4147-A177-3AD203B41FA5}">
                      <a16:colId xmlns:a16="http://schemas.microsoft.com/office/drawing/2014/main" val="2508573071"/>
                    </a:ext>
                  </a:extLst>
                </a:gridCol>
              </a:tblGrid>
              <a:tr h="281940">
                <a:tc>
                  <a:txBody>
                    <a:bodyPr/>
                    <a:lstStyle/>
                    <a:p>
                      <a:pPr algn="ctr"/>
                      <a:r>
                        <a:rPr lang="en-US" sz="1400" dirty="0">
                          <a:latin typeface="Consolas" panose="020B0609020204030204" pitchFamily="49" charset="0"/>
                        </a:rPr>
                        <a:t>0</a:t>
                      </a:r>
                    </a:p>
                  </a:txBody>
                  <a:tcPr marL="68580" marR="68580" marT="34290" marB="34290"/>
                </a:tc>
                <a:tc>
                  <a:txBody>
                    <a:bodyPr/>
                    <a:lstStyle/>
                    <a:p>
                      <a:pPr algn="ctr"/>
                      <a:r>
                        <a:rPr lang="en-US" sz="1400" dirty="0">
                          <a:latin typeface="Consolas" panose="020B0609020204030204" pitchFamily="49" charset="0"/>
                        </a:rPr>
                        <a:t>0</a:t>
                      </a:r>
                    </a:p>
                  </a:txBody>
                  <a:tcPr marL="68580" marR="68580" marT="34290" marB="34290"/>
                </a:tc>
                <a:tc>
                  <a:txBody>
                    <a:bodyPr/>
                    <a:lstStyle/>
                    <a:p>
                      <a:pPr algn="ctr"/>
                      <a:r>
                        <a:rPr lang="en-US" sz="1400" dirty="0">
                          <a:latin typeface="Consolas" panose="020B0609020204030204" pitchFamily="49" charset="0"/>
                        </a:rPr>
                        <a:t>0</a:t>
                      </a:r>
                    </a:p>
                  </a:txBody>
                  <a:tcPr marL="68580" marR="68580" marT="34290" marB="34290"/>
                </a:tc>
                <a:tc>
                  <a:txBody>
                    <a:bodyPr/>
                    <a:lstStyle/>
                    <a:p>
                      <a:pPr algn="ctr"/>
                      <a:endParaRPr lang="en-US" sz="1400" dirty="0">
                        <a:solidFill>
                          <a:srgbClr val="FF0000"/>
                        </a:solidFill>
                        <a:latin typeface="Consolas" panose="020B0609020204030204" pitchFamily="49" charset="0"/>
                      </a:endParaRPr>
                    </a:p>
                  </a:txBody>
                  <a:tcPr marL="68580" marR="68580" marT="34290" marB="34290"/>
                </a:tc>
                <a:tc>
                  <a:txBody>
                    <a:bodyPr/>
                    <a:lstStyle/>
                    <a:p>
                      <a:pPr algn="ctr"/>
                      <a:r>
                        <a:rPr lang="en-US" sz="1400" dirty="0">
                          <a:latin typeface="Consolas" panose="020B0609020204030204" pitchFamily="49" charset="0"/>
                        </a:rPr>
                        <a:t>0</a:t>
                      </a:r>
                    </a:p>
                  </a:txBody>
                  <a:tcPr marL="68580" marR="68580" marT="34290" marB="34290"/>
                </a:tc>
                <a:extLst>
                  <a:ext uri="{0D108BD9-81ED-4DB2-BD59-A6C34878D82A}">
                    <a16:rowId xmlns:a16="http://schemas.microsoft.com/office/drawing/2014/main" val="1598404186"/>
                  </a:ext>
                </a:extLst>
              </a:tr>
            </a:tbl>
          </a:graphicData>
        </a:graphic>
      </p:graphicFrame>
      <p:sp>
        <p:nvSpPr>
          <p:cNvPr id="38" name="Rectangle 37"/>
          <p:cNvSpPr/>
          <p:nvPr/>
        </p:nvSpPr>
        <p:spPr>
          <a:xfrm>
            <a:off x="5429250" y="5146525"/>
            <a:ext cx="1503167" cy="276999"/>
          </a:xfrm>
          <a:prstGeom prst="rect">
            <a:avLst/>
          </a:prstGeom>
        </p:spPr>
        <p:txBody>
          <a:bodyPr wrap="square">
            <a:spAutoFit/>
          </a:bodyPr>
          <a:lstStyle/>
          <a:p>
            <a:pPr algn="r"/>
            <a:r>
              <a:rPr lang="en-US" sz="1200" dirty="0">
                <a:solidFill>
                  <a:srgbClr val="000000"/>
                </a:solidFill>
                <a:latin typeface="Verdana" panose="020B0604030504040204" pitchFamily="34" charset="0"/>
              </a:rPr>
              <a:t>Priority Register</a:t>
            </a:r>
            <a:endParaRPr lang="en-US" sz="1200" dirty="0"/>
          </a:p>
        </p:txBody>
      </p:sp>
      <p:graphicFrame>
        <p:nvGraphicFramePr>
          <p:cNvPr id="39" name="Table 38"/>
          <p:cNvGraphicFramePr>
            <a:graphicFrameLocks noGrp="1"/>
          </p:cNvGraphicFramePr>
          <p:nvPr>
            <p:extLst/>
          </p:nvPr>
        </p:nvGraphicFramePr>
        <p:xfrm>
          <a:off x="6897040" y="5147310"/>
          <a:ext cx="2142860" cy="281940"/>
        </p:xfrm>
        <a:graphic>
          <a:graphicData uri="http://schemas.openxmlformats.org/drawingml/2006/table">
            <a:tbl>
              <a:tblPr firstRow="1" bandRow="1">
                <a:tableStyleId>{5C22544A-7EE6-4342-B048-85BDC9FD1C3A}</a:tableStyleId>
              </a:tblPr>
              <a:tblGrid>
                <a:gridCol w="428572">
                  <a:extLst>
                    <a:ext uri="{9D8B030D-6E8A-4147-A177-3AD203B41FA5}">
                      <a16:colId xmlns:a16="http://schemas.microsoft.com/office/drawing/2014/main" val="3020669703"/>
                    </a:ext>
                  </a:extLst>
                </a:gridCol>
                <a:gridCol w="428572">
                  <a:extLst>
                    <a:ext uri="{9D8B030D-6E8A-4147-A177-3AD203B41FA5}">
                      <a16:colId xmlns:a16="http://schemas.microsoft.com/office/drawing/2014/main" val="2164070882"/>
                    </a:ext>
                  </a:extLst>
                </a:gridCol>
                <a:gridCol w="428572">
                  <a:extLst>
                    <a:ext uri="{9D8B030D-6E8A-4147-A177-3AD203B41FA5}">
                      <a16:colId xmlns:a16="http://schemas.microsoft.com/office/drawing/2014/main" val="4187860782"/>
                    </a:ext>
                  </a:extLst>
                </a:gridCol>
                <a:gridCol w="428572">
                  <a:extLst>
                    <a:ext uri="{9D8B030D-6E8A-4147-A177-3AD203B41FA5}">
                      <a16:colId xmlns:a16="http://schemas.microsoft.com/office/drawing/2014/main" val="112163140"/>
                    </a:ext>
                  </a:extLst>
                </a:gridCol>
                <a:gridCol w="428572">
                  <a:extLst>
                    <a:ext uri="{9D8B030D-6E8A-4147-A177-3AD203B41FA5}">
                      <a16:colId xmlns:a16="http://schemas.microsoft.com/office/drawing/2014/main" val="2508573071"/>
                    </a:ext>
                  </a:extLst>
                </a:gridCol>
              </a:tblGrid>
              <a:tr h="281940">
                <a:tc>
                  <a:txBody>
                    <a:bodyPr/>
                    <a:lstStyle/>
                    <a:p>
                      <a:pPr algn="ctr"/>
                      <a:r>
                        <a:rPr lang="en-US" sz="1400" dirty="0">
                          <a:latin typeface="Consolas" panose="020B0609020204030204" pitchFamily="49" charset="0"/>
                        </a:rPr>
                        <a:t>3</a:t>
                      </a:r>
                    </a:p>
                  </a:txBody>
                  <a:tcPr marL="68580" marR="68580" marT="34290" marB="34290"/>
                </a:tc>
                <a:tc>
                  <a:txBody>
                    <a:bodyPr/>
                    <a:lstStyle/>
                    <a:p>
                      <a:pPr algn="ctr"/>
                      <a:r>
                        <a:rPr lang="en-US" sz="1400" dirty="0">
                          <a:latin typeface="Consolas" panose="020B0609020204030204" pitchFamily="49" charset="0"/>
                        </a:rPr>
                        <a:t>4</a:t>
                      </a:r>
                    </a:p>
                  </a:txBody>
                  <a:tcPr marL="68580" marR="68580" marT="34290" marB="34290"/>
                </a:tc>
                <a:tc>
                  <a:txBody>
                    <a:bodyPr/>
                    <a:lstStyle/>
                    <a:p>
                      <a:pPr algn="ctr"/>
                      <a:r>
                        <a:rPr lang="en-US" sz="1400" dirty="0">
                          <a:latin typeface="Consolas" panose="020B0609020204030204" pitchFamily="49" charset="0"/>
                        </a:rPr>
                        <a:t>7</a:t>
                      </a:r>
                    </a:p>
                  </a:txBody>
                  <a:tcPr marL="68580" marR="68580" marT="34290" marB="34290"/>
                </a:tc>
                <a:tc>
                  <a:txBody>
                    <a:bodyPr/>
                    <a:lstStyle/>
                    <a:p>
                      <a:pPr algn="ctr"/>
                      <a:r>
                        <a:rPr lang="en-US" sz="1400" dirty="0">
                          <a:solidFill>
                            <a:srgbClr val="FF0000"/>
                          </a:solidFill>
                          <a:latin typeface="Consolas" panose="020B0609020204030204" pitchFamily="49" charset="0"/>
                        </a:rPr>
                        <a:t>2</a:t>
                      </a:r>
                    </a:p>
                  </a:txBody>
                  <a:tcPr marL="68580" marR="68580" marT="34290" marB="34290"/>
                </a:tc>
                <a:tc>
                  <a:txBody>
                    <a:bodyPr/>
                    <a:lstStyle/>
                    <a:p>
                      <a:pPr algn="ctr"/>
                      <a:r>
                        <a:rPr lang="en-US" sz="1400" dirty="0">
                          <a:latin typeface="Consolas" panose="020B0609020204030204" pitchFamily="49" charset="0"/>
                        </a:rPr>
                        <a:t>8</a:t>
                      </a:r>
                    </a:p>
                  </a:txBody>
                  <a:tcPr marL="68580" marR="68580" marT="34290" marB="34290"/>
                </a:tc>
                <a:extLst>
                  <a:ext uri="{0D108BD9-81ED-4DB2-BD59-A6C34878D82A}">
                    <a16:rowId xmlns:a16="http://schemas.microsoft.com/office/drawing/2014/main" val="1598404186"/>
                  </a:ext>
                </a:extLst>
              </a:tr>
            </a:tbl>
          </a:graphicData>
        </a:graphic>
      </p:graphicFrame>
      <p:sp>
        <p:nvSpPr>
          <p:cNvPr id="44" name="TextBox 43"/>
          <p:cNvSpPr txBox="1"/>
          <p:nvPr/>
        </p:nvSpPr>
        <p:spPr>
          <a:xfrm>
            <a:off x="16893" y="4337661"/>
            <a:ext cx="920661" cy="253916"/>
          </a:xfrm>
          <a:prstGeom prst="rect">
            <a:avLst/>
          </a:prstGeom>
          <a:noFill/>
        </p:spPr>
        <p:txBody>
          <a:bodyPr wrap="square" rtlCol="0">
            <a:spAutoFit/>
          </a:bodyPr>
          <a:lstStyle/>
          <a:p>
            <a:pPr algn="ctr"/>
            <a:r>
              <a:rPr lang="en-GB" sz="1050" dirty="0">
                <a:latin typeface="Consolas"/>
                <a:cs typeface="Consolas"/>
              </a:rPr>
              <a:t>...</a:t>
            </a:r>
          </a:p>
        </p:txBody>
      </p:sp>
      <p:sp>
        <p:nvSpPr>
          <p:cNvPr id="55" name="TextBox 54"/>
          <p:cNvSpPr txBox="1"/>
          <p:nvPr/>
        </p:nvSpPr>
        <p:spPr>
          <a:xfrm>
            <a:off x="0" y="4021178"/>
            <a:ext cx="920661" cy="253916"/>
          </a:xfrm>
          <a:prstGeom prst="rect">
            <a:avLst/>
          </a:prstGeom>
          <a:noFill/>
        </p:spPr>
        <p:txBody>
          <a:bodyPr wrap="square" rtlCol="0">
            <a:spAutoFit/>
          </a:bodyPr>
          <a:lstStyle/>
          <a:p>
            <a:pPr algn="ctr"/>
            <a:r>
              <a:rPr lang="en-GB" sz="1050" dirty="0">
                <a:latin typeface="Consolas"/>
                <a:cs typeface="Consolas"/>
              </a:rPr>
              <a:t>0x00000064</a:t>
            </a:r>
          </a:p>
        </p:txBody>
      </p:sp>
      <p:sp>
        <p:nvSpPr>
          <p:cNvPr id="68" name="Flowchart: Process 67"/>
          <p:cNvSpPr/>
          <p:nvPr/>
        </p:nvSpPr>
        <p:spPr>
          <a:xfrm>
            <a:off x="2007407" y="3428520"/>
            <a:ext cx="1810745" cy="581221"/>
          </a:xfrm>
          <a:prstGeom prst="flowChartProcess">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50" b="1" dirty="0">
                <a:latin typeface="Consolas" panose="020B0609020204030204" pitchFamily="49" charset="0"/>
              </a:rPr>
              <a:t>void EXTI3_IRQHandler{</a:t>
            </a:r>
          </a:p>
          <a:p>
            <a:r>
              <a:rPr lang="en-US" sz="1050" b="1" dirty="0">
                <a:latin typeface="Consolas" panose="020B0609020204030204" pitchFamily="49" charset="0"/>
              </a:rPr>
              <a:t>  ...</a:t>
            </a:r>
          </a:p>
          <a:p>
            <a:r>
              <a:rPr lang="en-US" sz="1050" b="1" dirty="0">
                <a:latin typeface="Consolas" panose="020B0609020204030204" pitchFamily="49" charset="0"/>
              </a:rPr>
              <a:t>}</a:t>
            </a:r>
          </a:p>
        </p:txBody>
      </p:sp>
      <p:sp>
        <p:nvSpPr>
          <p:cNvPr id="69" name="Rectangle 68"/>
          <p:cNvSpPr/>
          <p:nvPr/>
        </p:nvSpPr>
        <p:spPr>
          <a:xfrm>
            <a:off x="36765" y="3225041"/>
            <a:ext cx="922047" cy="253916"/>
          </a:xfrm>
          <a:prstGeom prst="rect">
            <a:avLst/>
          </a:prstGeom>
        </p:spPr>
        <p:txBody>
          <a:bodyPr wrap="none">
            <a:spAutoFit/>
          </a:bodyPr>
          <a:lstStyle/>
          <a:p>
            <a:r>
              <a:rPr lang="en-US" sz="1050" dirty="0">
                <a:solidFill>
                  <a:srgbClr val="C00000"/>
                </a:solidFill>
                <a:latin typeface="Consolas" panose="020B0609020204030204" pitchFamily="49" charset="0"/>
              </a:rPr>
              <a:t>0x0800030C</a:t>
            </a:r>
          </a:p>
        </p:txBody>
      </p:sp>
      <p:sp>
        <p:nvSpPr>
          <p:cNvPr id="70" name="Rectangle 69"/>
          <p:cNvSpPr/>
          <p:nvPr/>
        </p:nvSpPr>
        <p:spPr>
          <a:xfrm>
            <a:off x="8127512" y="3714751"/>
            <a:ext cx="609462" cy="276999"/>
          </a:xfrm>
          <a:prstGeom prst="rect">
            <a:avLst/>
          </a:prstGeom>
        </p:spPr>
        <p:txBody>
          <a:bodyPr wrap="none">
            <a:spAutoFit/>
          </a:bodyPr>
          <a:lstStyle/>
          <a:p>
            <a:r>
              <a:rPr lang="en-US" sz="1200" b="1" dirty="0">
                <a:solidFill>
                  <a:srgbClr val="FF0000"/>
                </a:solidFill>
                <a:latin typeface="Consolas" panose="020B0609020204030204" pitchFamily="49" charset="0"/>
              </a:rPr>
              <a:t>EXTI3</a:t>
            </a:r>
          </a:p>
        </p:txBody>
      </p:sp>
      <p:grpSp>
        <p:nvGrpSpPr>
          <p:cNvPr id="117" name="Group 116"/>
          <p:cNvGrpSpPr/>
          <p:nvPr/>
        </p:nvGrpSpPr>
        <p:grpSpPr>
          <a:xfrm>
            <a:off x="894467" y="3469846"/>
            <a:ext cx="931831" cy="759254"/>
            <a:chOff x="1269503" y="4309566"/>
            <a:chExt cx="1242441" cy="1012339"/>
          </a:xfrm>
        </p:grpSpPr>
        <p:grpSp>
          <p:nvGrpSpPr>
            <p:cNvPr id="97" name="Group 96"/>
            <p:cNvGrpSpPr/>
            <p:nvPr/>
          </p:nvGrpSpPr>
          <p:grpSpPr>
            <a:xfrm>
              <a:off x="1269503" y="4679145"/>
              <a:ext cx="1242441" cy="269179"/>
              <a:chOff x="3037312" y="3957477"/>
              <a:chExt cx="307554" cy="144888"/>
            </a:xfrm>
            <a:noFill/>
          </p:grpSpPr>
          <p:sp>
            <p:nvSpPr>
              <p:cNvPr id="93" name="Freeform 92"/>
              <p:cNvSpPr/>
              <p:nvPr/>
            </p:nvSpPr>
            <p:spPr>
              <a:xfrm>
                <a:off x="3037312" y="395747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6" name="Freeform 95"/>
              <p:cNvSpPr/>
              <p:nvPr/>
            </p:nvSpPr>
            <p:spPr>
              <a:xfrm>
                <a:off x="3040066" y="402534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cxnSp>
          <p:nvCxnSpPr>
            <p:cNvPr id="102" name="Straight Connector 101"/>
            <p:cNvCxnSpPr/>
            <p:nvPr/>
          </p:nvCxnSpPr>
          <p:spPr>
            <a:xfrm flipH="1">
              <a:off x="2510734" y="4800399"/>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a:xfrm flipH="1">
              <a:off x="1269781" y="4448012"/>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flipH="1">
              <a:off x="1271677" y="4940937"/>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a:xfrm flipH="1">
              <a:off x="2509762" y="4309566"/>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graphicFrame>
        <p:nvGraphicFramePr>
          <p:cNvPr id="108" name="Table 107"/>
          <p:cNvGraphicFramePr>
            <a:graphicFrameLocks noGrp="1"/>
          </p:cNvGraphicFramePr>
          <p:nvPr>
            <p:extLst/>
          </p:nvPr>
        </p:nvGraphicFramePr>
        <p:xfrm>
          <a:off x="7403073" y="1836722"/>
          <a:ext cx="1626961" cy="1645920"/>
        </p:xfrm>
        <a:graphic>
          <a:graphicData uri="http://schemas.openxmlformats.org/drawingml/2006/table">
            <a:tbl>
              <a:tblPr bandRow="1">
                <a:tableStyleId>{BC89EF96-8CEA-46FF-86C4-4CE0E7609802}</a:tableStyleId>
              </a:tblPr>
              <a:tblGrid>
                <a:gridCol w="850576">
                  <a:extLst>
                    <a:ext uri="{9D8B030D-6E8A-4147-A177-3AD203B41FA5}">
                      <a16:colId xmlns:a16="http://schemas.microsoft.com/office/drawing/2014/main" val="20000"/>
                    </a:ext>
                  </a:extLst>
                </a:gridCol>
                <a:gridCol w="776385">
                  <a:extLst>
                    <a:ext uri="{9D8B030D-6E8A-4147-A177-3AD203B41FA5}">
                      <a16:colId xmlns:a16="http://schemas.microsoft.com/office/drawing/2014/main" val="20001"/>
                    </a:ext>
                  </a:extLst>
                </a:gridCol>
              </a:tblGrid>
              <a:tr h="182880">
                <a:tc>
                  <a:txBody>
                    <a:bodyPr/>
                    <a:lstStyle/>
                    <a:p>
                      <a:pPr algn="ctr"/>
                      <a:r>
                        <a:rPr lang="en-US" sz="1200" dirty="0" err="1"/>
                        <a:t>xxxxxxxx</a:t>
                      </a:r>
                      <a:endParaRPr lang="en-US" sz="1200" b="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200" dirty="0" err="1">
                          <a:latin typeface="Consolas" panose="020B0609020204030204" pitchFamily="49" charset="0"/>
                          <a:cs typeface="Consolas" panose="020B0609020204030204" pitchFamily="49" charset="0"/>
                        </a:rPr>
                        <a:t>SP</a:t>
                      </a:r>
                      <a:r>
                        <a:rPr lang="en-US" sz="1200" dirty="0">
                          <a:latin typeface="Consolas" panose="020B0609020204030204" pitchFamily="49" charset="0"/>
                          <a:cs typeface="Consolas" panose="020B0609020204030204" pitchFamily="49" charset="0"/>
                        </a:rPr>
                        <a:t> + </a:t>
                      </a:r>
                      <a:r>
                        <a:rPr lang="en-US" sz="1200" dirty="0" err="1">
                          <a:latin typeface="Consolas" panose="020B0609020204030204" pitchFamily="49" charset="0"/>
                          <a:cs typeface="Consolas" panose="020B0609020204030204" pitchFamily="49" charset="0"/>
                        </a:rPr>
                        <a:t>0x20</a:t>
                      </a:r>
                      <a:endParaRPr lang="en-US" sz="12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182880">
                <a:tc>
                  <a:txBody>
                    <a:bodyPr/>
                    <a:lstStyle/>
                    <a:p>
                      <a:pPr algn="ctr"/>
                      <a:r>
                        <a:rPr lang="en-US" sz="1200" b="1" dirty="0">
                          <a:solidFill>
                            <a:srgbClr val="C00000"/>
                          </a:solidFill>
                          <a:latin typeface="Consolas" panose="020B0609020204030204" pitchFamily="49" charset="0"/>
                          <a:cs typeface="Consolas" panose="020B0609020204030204" pitchFamily="49" charset="0"/>
                        </a:rPr>
                        <a:t>xPSR</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200" dirty="0" err="1">
                          <a:latin typeface="Consolas" panose="020B0609020204030204" pitchFamily="49" charset="0"/>
                          <a:cs typeface="Consolas" panose="020B0609020204030204" pitchFamily="49" charset="0"/>
                        </a:rPr>
                        <a:t>SP</a:t>
                      </a:r>
                      <a:r>
                        <a:rPr lang="en-US" sz="1200" dirty="0">
                          <a:latin typeface="Consolas" panose="020B0609020204030204" pitchFamily="49" charset="0"/>
                          <a:cs typeface="Consolas" panose="020B0609020204030204" pitchFamily="49" charset="0"/>
                        </a:rPr>
                        <a:t> + </a:t>
                      </a:r>
                      <a:r>
                        <a:rPr lang="en-US" sz="1200" dirty="0" err="1">
                          <a:latin typeface="Consolas" panose="020B0609020204030204" pitchFamily="49" charset="0"/>
                          <a:cs typeface="Consolas" panose="020B0609020204030204" pitchFamily="49" charset="0"/>
                        </a:rPr>
                        <a:t>0x1C</a:t>
                      </a:r>
                      <a:endParaRPr lang="en-US" sz="12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82880">
                <a:tc>
                  <a:txBody>
                    <a:bodyPr/>
                    <a:lstStyle/>
                    <a:p>
                      <a:pPr algn="ctr"/>
                      <a:r>
                        <a:rPr lang="en-US" sz="1200" b="1" dirty="0">
                          <a:solidFill>
                            <a:srgbClr val="C00000"/>
                          </a:solidFill>
                          <a:latin typeface="Consolas" panose="020B0609020204030204" pitchFamily="49" charset="0"/>
                          <a:cs typeface="Consolas" panose="020B0609020204030204" pitchFamily="49" charset="0"/>
                        </a:rPr>
                        <a:t>PC(r15)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200" dirty="0" err="1">
                          <a:latin typeface="Consolas" panose="020B0609020204030204" pitchFamily="49" charset="0"/>
                          <a:cs typeface="Consolas" panose="020B0609020204030204" pitchFamily="49" charset="0"/>
                        </a:rPr>
                        <a:t>SP</a:t>
                      </a:r>
                      <a:r>
                        <a:rPr lang="en-US" sz="1200" dirty="0">
                          <a:latin typeface="Consolas" panose="020B0609020204030204" pitchFamily="49" charset="0"/>
                          <a:cs typeface="Consolas" panose="020B0609020204030204" pitchFamily="49" charset="0"/>
                        </a:rPr>
                        <a:t> + </a:t>
                      </a:r>
                      <a:r>
                        <a:rPr lang="en-US" sz="1200" dirty="0" err="1">
                          <a:latin typeface="Consolas" panose="020B0609020204030204" pitchFamily="49" charset="0"/>
                          <a:cs typeface="Consolas" panose="020B0609020204030204" pitchFamily="49" charset="0"/>
                        </a:rPr>
                        <a:t>0x18</a:t>
                      </a:r>
                      <a:endParaRPr lang="en-US" sz="12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182880">
                <a:tc>
                  <a:txBody>
                    <a:bodyPr/>
                    <a:lstStyle/>
                    <a:p>
                      <a:pPr algn="ctr"/>
                      <a:r>
                        <a:rPr lang="en-US" sz="1200" b="1" dirty="0">
                          <a:solidFill>
                            <a:srgbClr val="C00000"/>
                          </a:solidFill>
                          <a:latin typeface="Consolas" panose="020B0609020204030204" pitchFamily="49" charset="0"/>
                          <a:cs typeface="Consolas" panose="020B0609020204030204" pitchFamily="49" charset="0"/>
                        </a:rPr>
                        <a:t>LR(r14)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200" dirty="0" err="1">
                          <a:latin typeface="Consolas" panose="020B0609020204030204" pitchFamily="49" charset="0"/>
                          <a:cs typeface="Consolas" panose="020B0609020204030204" pitchFamily="49" charset="0"/>
                        </a:rPr>
                        <a:t>SP</a:t>
                      </a:r>
                      <a:r>
                        <a:rPr lang="en-US" sz="1200" dirty="0">
                          <a:latin typeface="Consolas" panose="020B0609020204030204" pitchFamily="49" charset="0"/>
                          <a:cs typeface="Consolas" panose="020B0609020204030204" pitchFamily="49" charset="0"/>
                        </a:rPr>
                        <a:t> + </a:t>
                      </a:r>
                      <a:r>
                        <a:rPr lang="en-US" sz="1200" dirty="0" err="1">
                          <a:latin typeface="Consolas" panose="020B0609020204030204" pitchFamily="49" charset="0"/>
                          <a:cs typeface="Consolas" panose="020B0609020204030204" pitchFamily="49" charset="0"/>
                        </a:rPr>
                        <a:t>0x14</a:t>
                      </a:r>
                      <a:endParaRPr lang="en-US" sz="12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182880">
                <a:tc>
                  <a:txBody>
                    <a:bodyPr/>
                    <a:lstStyle/>
                    <a:p>
                      <a:pPr algn="ctr"/>
                      <a:r>
                        <a:rPr lang="en-US" sz="1200" b="1" dirty="0" err="1">
                          <a:solidFill>
                            <a:srgbClr val="C00000"/>
                          </a:solidFill>
                          <a:latin typeface="Consolas" panose="020B0609020204030204" pitchFamily="49" charset="0"/>
                          <a:cs typeface="Consolas" panose="020B0609020204030204" pitchFamily="49" charset="0"/>
                        </a:rPr>
                        <a:t>r12</a:t>
                      </a:r>
                      <a:endParaRPr lang="en-US" sz="12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200" dirty="0" err="1">
                          <a:latin typeface="Consolas" panose="020B0609020204030204" pitchFamily="49" charset="0"/>
                          <a:cs typeface="Consolas" panose="020B0609020204030204" pitchFamily="49" charset="0"/>
                        </a:rPr>
                        <a:t>SP</a:t>
                      </a:r>
                      <a:r>
                        <a:rPr lang="en-US" sz="1200" dirty="0">
                          <a:latin typeface="Consolas" panose="020B0609020204030204" pitchFamily="49" charset="0"/>
                          <a:cs typeface="Consolas" panose="020B0609020204030204" pitchFamily="49" charset="0"/>
                        </a:rPr>
                        <a:t> + </a:t>
                      </a:r>
                      <a:r>
                        <a:rPr lang="en-US" sz="1200" dirty="0" err="1">
                          <a:latin typeface="Consolas" panose="020B0609020204030204" pitchFamily="49" charset="0"/>
                          <a:cs typeface="Consolas" panose="020B0609020204030204" pitchFamily="49" charset="0"/>
                        </a:rPr>
                        <a:t>0x10</a:t>
                      </a:r>
                      <a:endParaRPr lang="en-US" sz="12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182880">
                <a:tc>
                  <a:txBody>
                    <a:bodyPr/>
                    <a:lstStyle/>
                    <a:p>
                      <a:pPr algn="ctr"/>
                      <a:r>
                        <a:rPr lang="en-US" sz="1200" b="1" dirty="0" err="1">
                          <a:solidFill>
                            <a:srgbClr val="C00000"/>
                          </a:solidFill>
                          <a:latin typeface="Consolas" panose="020B0609020204030204" pitchFamily="49" charset="0"/>
                          <a:cs typeface="Consolas" panose="020B0609020204030204" pitchFamily="49" charset="0"/>
                        </a:rPr>
                        <a:t>r3</a:t>
                      </a:r>
                      <a:endParaRPr lang="en-US" sz="12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200" dirty="0" err="1">
                          <a:latin typeface="Consolas" panose="020B0609020204030204" pitchFamily="49" charset="0"/>
                          <a:cs typeface="Consolas" panose="020B0609020204030204" pitchFamily="49" charset="0"/>
                        </a:rPr>
                        <a:t>SP</a:t>
                      </a:r>
                      <a:r>
                        <a:rPr lang="en-US" sz="1200" dirty="0">
                          <a:latin typeface="Consolas" panose="020B0609020204030204" pitchFamily="49" charset="0"/>
                          <a:cs typeface="Consolas" panose="020B0609020204030204" pitchFamily="49" charset="0"/>
                        </a:rPr>
                        <a:t> + </a:t>
                      </a:r>
                      <a:r>
                        <a:rPr lang="en-US" sz="1200" dirty="0" err="1">
                          <a:latin typeface="Consolas" panose="020B0609020204030204" pitchFamily="49" charset="0"/>
                          <a:cs typeface="Consolas" panose="020B0609020204030204" pitchFamily="49" charset="0"/>
                        </a:rPr>
                        <a:t>0x0C</a:t>
                      </a:r>
                      <a:endParaRPr lang="en-US" sz="12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182880">
                <a:tc>
                  <a:txBody>
                    <a:bodyPr/>
                    <a:lstStyle/>
                    <a:p>
                      <a:pPr algn="ctr"/>
                      <a:r>
                        <a:rPr lang="en-US" sz="1200" b="1" dirty="0" err="1">
                          <a:solidFill>
                            <a:srgbClr val="C00000"/>
                          </a:solidFill>
                          <a:latin typeface="Consolas" panose="020B0609020204030204" pitchFamily="49" charset="0"/>
                          <a:cs typeface="Consolas" panose="020B0609020204030204" pitchFamily="49" charset="0"/>
                        </a:rPr>
                        <a:t>r2</a:t>
                      </a:r>
                      <a:endParaRPr lang="en-US" sz="12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200" dirty="0" err="1">
                          <a:latin typeface="Consolas" panose="020B0609020204030204" pitchFamily="49" charset="0"/>
                          <a:cs typeface="Consolas" panose="020B0609020204030204" pitchFamily="49" charset="0"/>
                        </a:rPr>
                        <a:t>SP</a:t>
                      </a:r>
                      <a:r>
                        <a:rPr lang="en-US" sz="1200" dirty="0">
                          <a:latin typeface="Consolas" panose="020B0609020204030204" pitchFamily="49" charset="0"/>
                          <a:cs typeface="Consolas" panose="020B0609020204030204" pitchFamily="49" charset="0"/>
                        </a:rPr>
                        <a:t> + </a:t>
                      </a:r>
                      <a:r>
                        <a:rPr lang="en-US" sz="1200" dirty="0" err="1">
                          <a:latin typeface="Consolas" panose="020B0609020204030204" pitchFamily="49" charset="0"/>
                          <a:cs typeface="Consolas" panose="020B0609020204030204" pitchFamily="49" charset="0"/>
                        </a:rPr>
                        <a:t>0x08</a:t>
                      </a:r>
                      <a:endParaRPr lang="en-US" sz="12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182880">
                <a:tc>
                  <a:txBody>
                    <a:bodyPr/>
                    <a:lstStyle/>
                    <a:p>
                      <a:pPr algn="ctr"/>
                      <a:r>
                        <a:rPr lang="en-US" sz="1200" b="1" dirty="0" err="1">
                          <a:solidFill>
                            <a:srgbClr val="C00000"/>
                          </a:solidFill>
                          <a:latin typeface="Consolas" panose="020B0609020204030204" pitchFamily="49" charset="0"/>
                          <a:cs typeface="Consolas" panose="020B0609020204030204" pitchFamily="49" charset="0"/>
                        </a:rPr>
                        <a:t>r1</a:t>
                      </a:r>
                      <a:endParaRPr lang="en-US" sz="12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200" dirty="0" err="1">
                          <a:latin typeface="Consolas" panose="020B0609020204030204" pitchFamily="49" charset="0"/>
                          <a:cs typeface="Consolas" panose="020B0609020204030204" pitchFamily="49" charset="0"/>
                        </a:rPr>
                        <a:t>SP</a:t>
                      </a:r>
                      <a:r>
                        <a:rPr lang="en-US" sz="1200" dirty="0">
                          <a:latin typeface="Consolas" panose="020B0609020204030204" pitchFamily="49" charset="0"/>
                          <a:cs typeface="Consolas" panose="020B0609020204030204" pitchFamily="49" charset="0"/>
                        </a:rPr>
                        <a:t> + </a:t>
                      </a:r>
                      <a:r>
                        <a:rPr lang="en-US" sz="1200" dirty="0" err="1">
                          <a:latin typeface="Consolas" panose="020B0609020204030204" pitchFamily="49" charset="0"/>
                          <a:cs typeface="Consolas" panose="020B0609020204030204" pitchFamily="49" charset="0"/>
                        </a:rPr>
                        <a:t>0x04</a:t>
                      </a:r>
                      <a:endParaRPr lang="en-US" sz="12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182880">
                <a:tc>
                  <a:txBody>
                    <a:bodyPr/>
                    <a:lstStyle/>
                    <a:p>
                      <a:pPr algn="ctr"/>
                      <a:r>
                        <a:rPr lang="en-US" sz="1200" b="1" dirty="0" err="1">
                          <a:solidFill>
                            <a:srgbClr val="C00000"/>
                          </a:solidFill>
                          <a:latin typeface="Consolas" panose="020B0609020204030204" pitchFamily="49" charset="0"/>
                          <a:cs typeface="Consolas" panose="020B0609020204030204" pitchFamily="49" charset="0"/>
                        </a:rPr>
                        <a:t>r0</a:t>
                      </a:r>
                      <a:endParaRPr lang="en-US" sz="12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sz="1200" dirty="0">
                          <a:latin typeface="Consolas" panose="020B0609020204030204" pitchFamily="49" charset="0"/>
                          <a:cs typeface="Consolas" panose="020B0609020204030204" pitchFamily="49" charset="0"/>
                        </a:rPr>
                        <a:t>SP</a:t>
                      </a: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8"/>
                  </a:ext>
                </a:extLst>
              </a:tr>
            </a:tbl>
          </a:graphicData>
        </a:graphic>
      </p:graphicFrame>
      <p:grpSp>
        <p:nvGrpSpPr>
          <p:cNvPr id="118" name="Group 117"/>
          <p:cNvGrpSpPr/>
          <p:nvPr/>
        </p:nvGrpSpPr>
        <p:grpSpPr>
          <a:xfrm>
            <a:off x="895707" y="4057651"/>
            <a:ext cx="933418" cy="759254"/>
            <a:chOff x="1269503" y="4309566"/>
            <a:chExt cx="1242441" cy="1012339"/>
          </a:xfrm>
        </p:grpSpPr>
        <p:grpSp>
          <p:nvGrpSpPr>
            <p:cNvPr id="119" name="Group 118"/>
            <p:cNvGrpSpPr/>
            <p:nvPr/>
          </p:nvGrpSpPr>
          <p:grpSpPr>
            <a:xfrm>
              <a:off x="1269503" y="4679145"/>
              <a:ext cx="1242441" cy="269179"/>
              <a:chOff x="3037312" y="3957477"/>
              <a:chExt cx="307554" cy="144888"/>
            </a:xfrm>
            <a:noFill/>
          </p:grpSpPr>
          <p:sp>
            <p:nvSpPr>
              <p:cNvPr id="124" name="Freeform 123"/>
              <p:cNvSpPr/>
              <p:nvPr/>
            </p:nvSpPr>
            <p:spPr>
              <a:xfrm>
                <a:off x="3037312" y="395747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5" name="Freeform 124"/>
              <p:cNvSpPr/>
              <p:nvPr/>
            </p:nvSpPr>
            <p:spPr>
              <a:xfrm>
                <a:off x="3040066" y="402534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cxnSp>
          <p:nvCxnSpPr>
            <p:cNvPr id="120" name="Straight Connector 119"/>
            <p:cNvCxnSpPr/>
            <p:nvPr/>
          </p:nvCxnSpPr>
          <p:spPr>
            <a:xfrm flipH="1">
              <a:off x="2510734" y="4800399"/>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flipH="1">
              <a:off x="1269781" y="4448012"/>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a:xfrm flipH="1">
              <a:off x="1271677" y="4940937"/>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a:xfrm flipH="1">
              <a:off x="2509762" y="4309566"/>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128" name="Group 127"/>
          <p:cNvGrpSpPr/>
          <p:nvPr/>
        </p:nvGrpSpPr>
        <p:grpSpPr>
          <a:xfrm>
            <a:off x="891948" y="2694934"/>
            <a:ext cx="932566" cy="759254"/>
            <a:chOff x="1269503" y="4309566"/>
            <a:chExt cx="1242441" cy="1012339"/>
          </a:xfrm>
        </p:grpSpPr>
        <p:grpSp>
          <p:nvGrpSpPr>
            <p:cNvPr id="129" name="Group 128"/>
            <p:cNvGrpSpPr/>
            <p:nvPr/>
          </p:nvGrpSpPr>
          <p:grpSpPr>
            <a:xfrm>
              <a:off x="1269503" y="4679145"/>
              <a:ext cx="1242441" cy="269179"/>
              <a:chOff x="3037312" y="3957477"/>
              <a:chExt cx="307554" cy="144888"/>
            </a:xfrm>
            <a:noFill/>
          </p:grpSpPr>
          <p:sp>
            <p:nvSpPr>
              <p:cNvPr id="134" name="Freeform 133"/>
              <p:cNvSpPr/>
              <p:nvPr/>
            </p:nvSpPr>
            <p:spPr>
              <a:xfrm>
                <a:off x="3037312" y="395747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35" name="Freeform 134"/>
              <p:cNvSpPr/>
              <p:nvPr/>
            </p:nvSpPr>
            <p:spPr>
              <a:xfrm>
                <a:off x="3040066" y="402534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cxnSp>
          <p:nvCxnSpPr>
            <p:cNvPr id="130" name="Straight Connector 129"/>
            <p:cNvCxnSpPr/>
            <p:nvPr/>
          </p:nvCxnSpPr>
          <p:spPr>
            <a:xfrm flipH="1">
              <a:off x="2510734" y="4800399"/>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p:nvCxnSpPr>
          <p:spPr>
            <a:xfrm flipH="1">
              <a:off x="1269781" y="4448012"/>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a:xfrm flipH="1">
              <a:off x="1271677" y="4940937"/>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flipH="1">
              <a:off x="2509762" y="4309566"/>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37" name="Rectangle 136"/>
          <p:cNvSpPr/>
          <p:nvPr/>
        </p:nvSpPr>
        <p:spPr>
          <a:xfrm>
            <a:off x="45013" y="1826567"/>
            <a:ext cx="922047" cy="253916"/>
          </a:xfrm>
          <a:prstGeom prst="rect">
            <a:avLst/>
          </a:prstGeom>
        </p:spPr>
        <p:txBody>
          <a:bodyPr wrap="none">
            <a:spAutoFit/>
          </a:bodyPr>
          <a:lstStyle/>
          <a:p>
            <a:r>
              <a:rPr lang="en-GB" sz="1050" dirty="0">
                <a:solidFill>
                  <a:srgbClr val="0000FF"/>
                </a:solidFill>
                <a:latin typeface="Consolas" panose="020B0609020204030204" pitchFamily="49" charset="0"/>
              </a:rPr>
              <a:t>0x20000068</a:t>
            </a:r>
            <a:endParaRPr lang="en-US" sz="1050" dirty="0">
              <a:solidFill>
                <a:srgbClr val="0000FF"/>
              </a:solidFill>
              <a:latin typeface="Consolas" panose="020B0609020204030204" pitchFamily="49" charset="0"/>
            </a:endParaRPr>
          </a:p>
        </p:txBody>
      </p:sp>
      <p:sp>
        <p:nvSpPr>
          <p:cNvPr id="51" name="TextBox 50"/>
          <p:cNvSpPr txBox="1"/>
          <p:nvPr/>
        </p:nvSpPr>
        <p:spPr>
          <a:xfrm>
            <a:off x="-13785" y="4686300"/>
            <a:ext cx="920661" cy="253916"/>
          </a:xfrm>
          <a:prstGeom prst="rect">
            <a:avLst/>
          </a:prstGeom>
          <a:noFill/>
        </p:spPr>
        <p:txBody>
          <a:bodyPr wrap="square" rtlCol="0">
            <a:spAutoFit/>
          </a:bodyPr>
          <a:lstStyle/>
          <a:p>
            <a:pPr algn="ctr"/>
            <a:r>
              <a:rPr lang="en-GB" sz="1050" dirty="0">
                <a:latin typeface="Consolas"/>
                <a:cs typeface="Consolas"/>
              </a:rPr>
              <a:t>0x00000008</a:t>
            </a:r>
          </a:p>
        </p:txBody>
      </p:sp>
      <p:sp>
        <p:nvSpPr>
          <p:cNvPr id="52" name="TextBox 51"/>
          <p:cNvSpPr txBox="1"/>
          <p:nvPr/>
        </p:nvSpPr>
        <p:spPr>
          <a:xfrm>
            <a:off x="-13785" y="4842032"/>
            <a:ext cx="920661" cy="253916"/>
          </a:xfrm>
          <a:prstGeom prst="rect">
            <a:avLst/>
          </a:prstGeom>
          <a:noFill/>
        </p:spPr>
        <p:txBody>
          <a:bodyPr wrap="square" rtlCol="0">
            <a:spAutoFit/>
          </a:bodyPr>
          <a:lstStyle/>
          <a:p>
            <a:pPr algn="ctr"/>
            <a:r>
              <a:rPr lang="en-GB" sz="1050" dirty="0">
                <a:latin typeface="Consolas"/>
                <a:cs typeface="Consolas"/>
              </a:rPr>
              <a:t>0x00000004</a:t>
            </a:r>
          </a:p>
        </p:txBody>
      </p:sp>
      <p:sp>
        <p:nvSpPr>
          <p:cNvPr id="56" name="TextBox 55"/>
          <p:cNvSpPr txBox="1"/>
          <p:nvPr/>
        </p:nvSpPr>
        <p:spPr>
          <a:xfrm>
            <a:off x="-13785" y="5005859"/>
            <a:ext cx="920661" cy="253916"/>
          </a:xfrm>
          <a:prstGeom prst="rect">
            <a:avLst/>
          </a:prstGeom>
          <a:noFill/>
        </p:spPr>
        <p:txBody>
          <a:bodyPr wrap="square" rtlCol="0">
            <a:spAutoFit/>
          </a:bodyPr>
          <a:lstStyle/>
          <a:p>
            <a:pPr algn="ctr"/>
            <a:r>
              <a:rPr lang="en-GB" sz="1050" dirty="0">
                <a:latin typeface="Consolas"/>
                <a:cs typeface="Consolas"/>
              </a:rPr>
              <a:t>0x00000000</a:t>
            </a:r>
          </a:p>
        </p:txBody>
      </p:sp>
      <p:sp>
        <p:nvSpPr>
          <p:cNvPr id="53" name="Rectangle 52"/>
          <p:cNvSpPr/>
          <p:nvPr/>
        </p:nvSpPr>
        <p:spPr>
          <a:xfrm>
            <a:off x="898156" y="5037193"/>
            <a:ext cx="930519" cy="16338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50" dirty="0">
                <a:solidFill>
                  <a:srgbClr val="0000FF"/>
                </a:solidFill>
                <a:latin typeface="Consolas" panose="020B0609020204030204" pitchFamily="49" charset="0"/>
              </a:rPr>
              <a:t>0x20000068</a:t>
            </a:r>
          </a:p>
        </p:txBody>
      </p:sp>
      <p:sp>
        <p:nvSpPr>
          <p:cNvPr id="138" name="Rectangle 137"/>
          <p:cNvSpPr/>
          <p:nvPr/>
        </p:nvSpPr>
        <p:spPr>
          <a:xfrm>
            <a:off x="899691" y="4875335"/>
            <a:ext cx="929109" cy="16338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50" dirty="0">
                <a:solidFill>
                  <a:schemeClr val="tx1"/>
                </a:solidFill>
                <a:latin typeface="Consolas" panose="020B0609020204030204" pitchFamily="49" charset="0"/>
              </a:rPr>
              <a:t>0x2000020D</a:t>
            </a:r>
          </a:p>
        </p:txBody>
      </p:sp>
      <p:sp>
        <p:nvSpPr>
          <p:cNvPr id="139" name="Rectangle 138"/>
          <p:cNvSpPr/>
          <p:nvPr/>
        </p:nvSpPr>
        <p:spPr>
          <a:xfrm>
            <a:off x="899566" y="4709611"/>
            <a:ext cx="929109" cy="16338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dirty="0">
              <a:solidFill>
                <a:srgbClr val="0000FF"/>
              </a:solidFill>
              <a:latin typeface="Consolas" panose="020B0609020204030204" pitchFamily="49" charset="0"/>
            </a:endParaRPr>
          </a:p>
        </p:txBody>
      </p:sp>
      <p:sp>
        <p:nvSpPr>
          <p:cNvPr id="148" name="Rectangle 147"/>
          <p:cNvSpPr/>
          <p:nvPr/>
        </p:nvSpPr>
        <p:spPr>
          <a:xfrm>
            <a:off x="897585" y="4057650"/>
            <a:ext cx="929109" cy="16338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rgbClr val="C00000"/>
                </a:solidFill>
                <a:latin typeface="Consolas" panose="020B0609020204030204" pitchFamily="49" charset="0"/>
              </a:rPr>
              <a:t>0x0800030D</a:t>
            </a:r>
            <a:endParaRPr lang="en-GB" sz="1050" dirty="0">
              <a:solidFill>
                <a:srgbClr val="C00000"/>
              </a:solidFill>
              <a:latin typeface="Consolas" panose="020B0609020204030204" pitchFamily="49" charset="0"/>
            </a:endParaRPr>
          </a:p>
        </p:txBody>
      </p:sp>
      <p:sp>
        <p:nvSpPr>
          <p:cNvPr id="157" name="Rectangle 156"/>
          <p:cNvSpPr/>
          <p:nvPr/>
        </p:nvSpPr>
        <p:spPr>
          <a:xfrm>
            <a:off x="891820" y="3426609"/>
            <a:ext cx="932693" cy="16338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dirty="0">
              <a:solidFill>
                <a:schemeClr val="tx1"/>
              </a:solidFill>
              <a:latin typeface="Consolas" panose="020B0609020204030204" pitchFamily="49" charset="0"/>
            </a:endParaRPr>
          </a:p>
        </p:txBody>
      </p:sp>
      <p:sp>
        <p:nvSpPr>
          <p:cNvPr id="158" name="Rectangle 157"/>
          <p:cNvSpPr/>
          <p:nvPr/>
        </p:nvSpPr>
        <p:spPr>
          <a:xfrm>
            <a:off x="891673" y="3263974"/>
            <a:ext cx="933891" cy="16338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dirty="0">
              <a:solidFill>
                <a:schemeClr val="tx1"/>
              </a:solidFill>
              <a:latin typeface="Consolas" panose="020B0609020204030204" pitchFamily="49" charset="0"/>
            </a:endParaRPr>
          </a:p>
        </p:txBody>
      </p:sp>
      <p:sp>
        <p:nvSpPr>
          <p:cNvPr id="159" name="Right Brace 158"/>
          <p:cNvSpPr/>
          <p:nvPr/>
        </p:nvSpPr>
        <p:spPr>
          <a:xfrm>
            <a:off x="1850825" y="3262782"/>
            <a:ext cx="131326" cy="516765"/>
          </a:xfrm>
          <a:prstGeom prst="rightBrace">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350"/>
          </a:p>
        </p:txBody>
      </p:sp>
      <p:sp>
        <p:nvSpPr>
          <p:cNvPr id="161" name="Rectangle 160"/>
          <p:cNvSpPr/>
          <p:nvPr/>
        </p:nvSpPr>
        <p:spPr>
          <a:xfrm>
            <a:off x="891822" y="2680819"/>
            <a:ext cx="933743" cy="16338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dirty="0">
              <a:solidFill>
                <a:schemeClr val="tx1"/>
              </a:solidFill>
              <a:latin typeface="Consolas" panose="020B0609020204030204" pitchFamily="49" charset="0"/>
            </a:endParaRPr>
          </a:p>
        </p:txBody>
      </p:sp>
      <p:sp>
        <p:nvSpPr>
          <p:cNvPr id="162" name="Rectangle 161"/>
          <p:cNvSpPr/>
          <p:nvPr/>
        </p:nvSpPr>
        <p:spPr>
          <a:xfrm>
            <a:off x="891823" y="2518961"/>
            <a:ext cx="933743" cy="16338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dirty="0">
              <a:solidFill>
                <a:schemeClr val="tx1"/>
              </a:solidFill>
              <a:latin typeface="Consolas" panose="020B0609020204030204" pitchFamily="49" charset="0"/>
            </a:endParaRPr>
          </a:p>
        </p:txBody>
      </p:sp>
      <p:sp>
        <p:nvSpPr>
          <p:cNvPr id="163" name="Rectangle 162"/>
          <p:cNvSpPr/>
          <p:nvPr/>
        </p:nvSpPr>
        <p:spPr>
          <a:xfrm>
            <a:off x="891822" y="2353237"/>
            <a:ext cx="933745" cy="16338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dirty="0">
              <a:solidFill>
                <a:schemeClr val="tx1"/>
              </a:solidFill>
              <a:latin typeface="Consolas" panose="020B0609020204030204" pitchFamily="49" charset="0"/>
            </a:endParaRPr>
          </a:p>
        </p:txBody>
      </p:sp>
      <p:sp>
        <p:nvSpPr>
          <p:cNvPr id="165" name="Rectangle 164"/>
          <p:cNvSpPr/>
          <p:nvPr/>
        </p:nvSpPr>
        <p:spPr>
          <a:xfrm>
            <a:off x="891947" y="2189569"/>
            <a:ext cx="933620" cy="16338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dirty="0">
              <a:solidFill>
                <a:schemeClr val="tx1"/>
              </a:solidFill>
              <a:latin typeface="Consolas" panose="020B0609020204030204" pitchFamily="49" charset="0"/>
            </a:endParaRPr>
          </a:p>
        </p:txBody>
      </p:sp>
      <p:sp>
        <p:nvSpPr>
          <p:cNvPr id="166" name="Rectangle 165"/>
          <p:cNvSpPr/>
          <p:nvPr/>
        </p:nvSpPr>
        <p:spPr>
          <a:xfrm>
            <a:off x="891946" y="2027711"/>
            <a:ext cx="933622" cy="16338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dirty="0">
              <a:solidFill>
                <a:schemeClr val="tx1"/>
              </a:solidFill>
              <a:latin typeface="Consolas" panose="020B0609020204030204" pitchFamily="49" charset="0"/>
            </a:endParaRPr>
          </a:p>
        </p:txBody>
      </p:sp>
      <p:sp>
        <p:nvSpPr>
          <p:cNvPr id="167" name="Rectangle 166"/>
          <p:cNvSpPr/>
          <p:nvPr/>
        </p:nvSpPr>
        <p:spPr>
          <a:xfrm>
            <a:off x="891946" y="1861987"/>
            <a:ext cx="933619" cy="16338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dirty="0">
              <a:solidFill>
                <a:schemeClr val="tx1"/>
              </a:solidFill>
              <a:latin typeface="Consolas" panose="020B0609020204030204" pitchFamily="49" charset="0"/>
            </a:endParaRPr>
          </a:p>
        </p:txBody>
      </p:sp>
      <p:sp>
        <p:nvSpPr>
          <p:cNvPr id="168" name="Right Brace 167"/>
          <p:cNvSpPr/>
          <p:nvPr/>
        </p:nvSpPr>
        <p:spPr>
          <a:xfrm>
            <a:off x="1857796" y="1885950"/>
            <a:ext cx="124355" cy="958258"/>
          </a:xfrm>
          <a:prstGeom prst="rightBrace">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350"/>
          </a:p>
        </p:txBody>
      </p:sp>
      <p:sp>
        <p:nvSpPr>
          <p:cNvPr id="169" name="TextBox 168"/>
          <p:cNvSpPr txBox="1"/>
          <p:nvPr/>
        </p:nvSpPr>
        <p:spPr>
          <a:xfrm>
            <a:off x="1975671" y="2199963"/>
            <a:ext cx="542136" cy="300082"/>
          </a:xfrm>
          <a:prstGeom prst="rect">
            <a:avLst/>
          </a:prstGeom>
          <a:noFill/>
        </p:spPr>
        <p:txBody>
          <a:bodyPr wrap="none" rtlCol="0">
            <a:spAutoFit/>
          </a:bodyPr>
          <a:lstStyle/>
          <a:p>
            <a:r>
              <a:rPr lang="en-US" sz="1350" dirty="0">
                <a:solidFill>
                  <a:srgbClr val="C00000"/>
                </a:solidFill>
              </a:rPr>
              <a:t>stack</a:t>
            </a:r>
          </a:p>
        </p:txBody>
      </p:sp>
      <p:grpSp>
        <p:nvGrpSpPr>
          <p:cNvPr id="4" name="Group 3"/>
          <p:cNvGrpSpPr/>
          <p:nvPr/>
        </p:nvGrpSpPr>
        <p:grpSpPr>
          <a:xfrm>
            <a:off x="6400800" y="3255316"/>
            <a:ext cx="867425" cy="253916"/>
            <a:chOff x="8534400" y="1278523"/>
            <a:chExt cx="1156566" cy="338555"/>
          </a:xfrm>
        </p:grpSpPr>
        <p:sp>
          <p:nvSpPr>
            <p:cNvPr id="109" name="TextBox 108"/>
            <p:cNvSpPr txBox="1"/>
            <p:nvPr/>
          </p:nvSpPr>
          <p:spPr>
            <a:xfrm>
              <a:off x="8534400" y="1278523"/>
              <a:ext cx="798450" cy="338555"/>
            </a:xfrm>
            <a:prstGeom prst="rect">
              <a:avLst/>
            </a:prstGeom>
            <a:noFill/>
          </p:spPr>
          <p:txBody>
            <a:bodyPr wrap="square" rtlCol="0">
              <a:spAutoFit/>
            </a:bodyPr>
            <a:lstStyle/>
            <a:p>
              <a:pPr algn="r"/>
              <a:r>
                <a:rPr lang="en-US" sz="1050" b="1" dirty="0">
                  <a:solidFill>
                    <a:srgbClr val="C00000"/>
                  </a:solidFill>
                  <a:latin typeface="Consolas" panose="020B0609020204030204" pitchFamily="49" charset="0"/>
                  <a:cs typeface="Consolas" panose="020B0609020204030204" pitchFamily="49" charset="0"/>
                </a:rPr>
                <a:t>SP</a:t>
              </a:r>
            </a:p>
          </p:txBody>
        </p:sp>
        <p:cxnSp>
          <p:nvCxnSpPr>
            <p:cNvPr id="110" name="Straight Arrow Connector 109"/>
            <p:cNvCxnSpPr/>
            <p:nvPr/>
          </p:nvCxnSpPr>
          <p:spPr>
            <a:xfrm>
              <a:off x="9332850" y="1447800"/>
              <a:ext cx="358116" cy="0"/>
            </a:xfrm>
            <a:prstGeom prst="straightConnector1">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sp>
        <p:nvSpPr>
          <p:cNvPr id="195" name="TextBox 194"/>
          <p:cNvSpPr txBox="1"/>
          <p:nvPr/>
        </p:nvSpPr>
        <p:spPr>
          <a:xfrm>
            <a:off x="162553" y="5208285"/>
            <a:ext cx="643126" cy="415498"/>
          </a:xfrm>
          <a:prstGeom prst="rect">
            <a:avLst/>
          </a:prstGeom>
          <a:noFill/>
        </p:spPr>
        <p:txBody>
          <a:bodyPr wrap="none" rtlCol="0">
            <a:spAutoFit/>
          </a:bodyPr>
          <a:lstStyle/>
          <a:p>
            <a:pPr algn="ctr"/>
            <a:r>
              <a:rPr lang="en-US" sz="1050" i="1" dirty="0">
                <a:solidFill>
                  <a:srgbClr val="0070C0"/>
                </a:solidFill>
              </a:rPr>
              <a:t>Memory </a:t>
            </a:r>
          </a:p>
          <a:p>
            <a:pPr algn="ctr"/>
            <a:r>
              <a:rPr lang="en-US" sz="1050" i="1" dirty="0">
                <a:solidFill>
                  <a:srgbClr val="0070C0"/>
                </a:solidFill>
              </a:rPr>
              <a:t>address</a:t>
            </a:r>
          </a:p>
        </p:txBody>
      </p:sp>
      <p:sp>
        <p:nvSpPr>
          <p:cNvPr id="196" name="TextBox 195"/>
          <p:cNvSpPr txBox="1"/>
          <p:nvPr/>
        </p:nvSpPr>
        <p:spPr>
          <a:xfrm>
            <a:off x="891821" y="5208285"/>
            <a:ext cx="933743" cy="415498"/>
          </a:xfrm>
          <a:prstGeom prst="rect">
            <a:avLst/>
          </a:prstGeom>
          <a:noFill/>
        </p:spPr>
        <p:txBody>
          <a:bodyPr wrap="square" rtlCol="0">
            <a:spAutoFit/>
          </a:bodyPr>
          <a:lstStyle/>
          <a:p>
            <a:pPr algn="ctr"/>
            <a:r>
              <a:rPr lang="en-US" sz="1050" i="1" dirty="0">
                <a:solidFill>
                  <a:srgbClr val="0070C0"/>
                </a:solidFill>
              </a:rPr>
              <a:t>Memory </a:t>
            </a:r>
          </a:p>
          <a:p>
            <a:pPr algn="ctr"/>
            <a:r>
              <a:rPr lang="en-US" sz="1050" i="1" dirty="0">
                <a:solidFill>
                  <a:srgbClr val="0070C0"/>
                </a:solidFill>
              </a:rPr>
              <a:t>content</a:t>
            </a:r>
          </a:p>
        </p:txBody>
      </p:sp>
      <p:cxnSp>
        <p:nvCxnSpPr>
          <p:cNvPr id="200" name="Straight Arrow Connector 199"/>
          <p:cNvCxnSpPr>
            <a:stCxn id="53" idx="3"/>
          </p:cNvCxnSpPr>
          <p:nvPr/>
        </p:nvCxnSpPr>
        <p:spPr>
          <a:xfrm flipV="1">
            <a:off x="1828675" y="5118592"/>
            <a:ext cx="285875" cy="296"/>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01" name="TextBox 200"/>
          <p:cNvSpPr txBox="1"/>
          <p:nvPr/>
        </p:nvSpPr>
        <p:spPr>
          <a:xfrm>
            <a:off x="2086916" y="5002691"/>
            <a:ext cx="790601" cy="253916"/>
          </a:xfrm>
          <a:prstGeom prst="rect">
            <a:avLst/>
          </a:prstGeom>
          <a:noFill/>
        </p:spPr>
        <p:txBody>
          <a:bodyPr wrap="none" rtlCol="0">
            <a:spAutoFit/>
          </a:bodyPr>
          <a:lstStyle/>
          <a:p>
            <a:r>
              <a:rPr lang="en-US" sz="1050" dirty="0"/>
              <a:t>Initialize SP</a:t>
            </a:r>
          </a:p>
        </p:txBody>
      </p:sp>
      <p:cxnSp>
        <p:nvCxnSpPr>
          <p:cNvPr id="204" name="Straight Arrow Connector 203"/>
          <p:cNvCxnSpPr/>
          <p:nvPr/>
        </p:nvCxnSpPr>
        <p:spPr>
          <a:xfrm flipV="1">
            <a:off x="1828801" y="4973650"/>
            <a:ext cx="285875" cy="296"/>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05" name="TextBox 204"/>
          <p:cNvSpPr txBox="1"/>
          <p:nvPr/>
        </p:nvSpPr>
        <p:spPr>
          <a:xfrm>
            <a:off x="2087041" y="4857750"/>
            <a:ext cx="824265" cy="253916"/>
          </a:xfrm>
          <a:prstGeom prst="rect">
            <a:avLst/>
          </a:prstGeom>
          <a:noFill/>
        </p:spPr>
        <p:txBody>
          <a:bodyPr wrap="none" rtlCol="0">
            <a:spAutoFit/>
          </a:bodyPr>
          <a:lstStyle/>
          <a:p>
            <a:r>
              <a:rPr lang="en-US" sz="1050" dirty="0"/>
              <a:t>Initialize PC</a:t>
            </a:r>
          </a:p>
        </p:txBody>
      </p:sp>
      <p:sp>
        <p:nvSpPr>
          <p:cNvPr id="79" name="Rectangle 78"/>
          <p:cNvSpPr/>
          <p:nvPr/>
        </p:nvSpPr>
        <p:spPr>
          <a:xfrm>
            <a:off x="4076952" y="2093789"/>
            <a:ext cx="133783" cy="28575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80" name="TextBox 79"/>
          <p:cNvSpPr txBox="1"/>
          <p:nvPr/>
        </p:nvSpPr>
        <p:spPr>
          <a:xfrm>
            <a:off x="3294874" y="1857156"/>
            <a:ext cx="752129" cy="300082"/>
          </a:xfrm>
          <a:prstGeom prst="rect">
            <a:avLst/>
          </a:prstGeom>
          <a:noFill/>
        </p:spPr>
        <p:txBody>
          <a:bodyPr wrap="none" rtlCol="0">
            <a:spAutoFit/>
          </a:bodyPr>
          <a:lstStyle/>
          <a:p>
            <a:r>
              <a:rPr lang="en-US" sz="1350" dirty="0"/>
              <a:t>Stacking</a:t>
            </a:r>
          </a:p>
        </p:txBody>
      </p:sp>
      <p:cxnSp>
        <p:nvCxnSpPr>
          <p:cNvPr id="81" name="Straight Arrow Connector 80"/>
          <p:cNvCxnSpPr>
            <a:stCxn id="79" idx="1"/>
          </p:cNvCxnSpPr>
          <p:nvPr/>
        </p:nvCxnSpPr>
        <p:spPr>
          <a:xfrm flipH="1" flipV="1">
            <a:off x="3940020" y="2134156"/>
            <a:ext cx="136932" cy="102509"/>
          </a:xfrm>
          <a:prstGeom prst="straightConnector1">
            <a:avLst/>
          </a:prstGeom>
          <a:ln w="1905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p:nvPr/>
        </p:nvCxnSpPr>
        <p:spPr>
          <a:xfrm flipH="1">
            <a:off x="7332101" y="1943742"/>
            <a:ext cx="3221" cy="1432171"/>
          </a:xfrm>
          <a:prstGeom prst="straightConnector1">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84" name="TextBox 83"/>
          <p:cNvSpPr txBox="1"/>
          <p:nvPr/>
        </p:nvSpPr>
        <p:spPr>
          <a:xfrm>
            <a:off x="6375133" y="2247136"/>
            <a:ext cx="942975" cy="577081"/>
          </a:xfrm>
          <a:prstGeom prst="rect">
            <a:avLst/>
          </a:prstGeom>
          <a:noFill/>
        </p:spPr>
        <p:txBody>
          <a:bodyPr wrap="square" rtlCol="0">
            <a:spAutoFit/>
          </a:bodyPr>
          <a:lstStyle/>
          <a:p>
            <a:pPr algn="r"/>
            <a:r>
              <a:rPr lang="en-US" sz="1050" dirty="0">
                <a:solidFill>
                  <a:srgbClr val="C00000"/>
                </a:solidFill>
              </a:rPr>
              <a:t>Full Descending Stack</a:t>
            </a:r>
          </a:p>
        </p:txBody>
      </p:sp>
      <p:sp>
        <p:nvSpPr>
          <p:cNvPr id="85" name="Oval 84"/>
          <p:cNvSpPr/>
          <p:nvPr/>
        </p:nvSpPr>
        <p:spPr>
          <a:xfrm>
            <a:off x="8172450" y="4511754"/>
            <a:ext cx="457200" cy="301687"/>
          </a:xfrm>
          <a:prstGeom prst="ellipse">
            <a:avLst/>
          </a:prstGeom>
          <a:solidFill>
            <a:srgbClr val="FFFF0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b="1" dirty="0">
                <a:solidFill>
                  <a:srgbClr val="FF0000"/>
                </a:solidFill>
                <a:latin typeface="Consolas" panose="020B0609020204030204" pitchFamily="49" charset="0"/>
                <a:cs typeface="Consolas" panose="020B0609020204030204" pitchFamily="49" charset="0"/>
              </a:rPr>
              <a:t>1</a:t>
            </a:r>
          </a:p>
        </p:txBody>
      </p:sp>
      <p:sp>
        <p:nvSpPr>
          <p:cNvPr id="86" name="Oval 85"/>
          <p:cNvSpPr/>
          <p:nvPr/>
        </p:nvSpPr>
        <p:spPr>
          <a:xfrm>
            <a:off x="8172450" y="4814180"/>
            <a:ext cx="457200" cy="301687"/>
          </a:xfrm>
          <a:prstGeom prst="ellipse">
            <a:avLst/>
          </a:prstGeom>
          <a:solidFill>
            <a:srgbClr val="FFFF0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b="1" dirty="0">
                <a:solidFill>
                  <a:srgbClr val="FF0000"/>
                </a:solidFill>
                <a:latin typeface="Consolas" panose="020B0609020204030204" pitchFamily="49" charset="0"/>
                <a:cs typeface="Consolas" panose="020B0609020204030204" pitchFamily="49" charset="0"/>
              </a:rPr>
              <a:t>0</a:t>
            </a:r>
          </a:p>
        </p:txBody>
      </p:sp>
      <p:sp>
        <p:nvSpPr>
          <p:cNvPr id="87" name="Rectangle 86"/>
          <p:cNvSpPr/>
          <p:nvPr/>
        </p:nvSpPr>
        <p:spPr>
          <a:xfrm>
            <a:off x="4228427" y="2093789"/>
            <a:ext cx="514350" cy="28575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ISR 9</a:t>
            </a:r>
          </a:p>
        </p:txBody>
      </p:sp>
      <p:cxnSp>
        <p:nvCxnSpPr>
          <p:cNvPr id="88" name="Straight Arrow Connector 87"/>
          <p:cNvCxnSpPr/>
          <p:nvPr/>
        </p:nvCxnSpPr>
        <p:spPr>
          <a:xfrm flipV="1">
            <a:off x="4742777" y="2379540"/>
            <a:ext cx="0" cy="2493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9" name="TextBox 88"/>
          <p:cNvSpPr txBox="1"/>
          <p:nvPr/>
        </p:nvSpPr>
        <p:spPr>
          <a:xfrm>
            <a:off x="4470009" y="2627074"/>
            <a:ext cx="553357" cy="253916"/>
          </a:xfrm>
          <a:prstGeom prst="rect">
            <a:avLst/>
          </a:prstGeom>
          <a:noFill/>
        </p:spPr>
        <p:txBody>
          <a:bodyPr wrap="none" rtlCol="0">
            <a:spAutoFit/>
          </a:bodyPr>
          <a:lstStyle/>
          <a:p>
            <a:r>
              <a:rPr lang="en-US" sz="1050" dirty="0">
                <a:latin typeface="Consolas" panose="020B0609020204030204" pitchFamily="49" charset="0"/>
                <a:cs typeface="Consolas" panose="020B0609020204030204" pitchFamily="49" charset="0"/>
              </a:rPr>
              <a:t>BX LR</a:t>
            </a:r>
          </a:p>
        </p:txBody>
      </p:sp>
      <p:sp>
        <p:nvSpPr>
          <p:cNvPr id="90" name="Rectangle 89"/>
          <p:cNvSpPr/>
          <p:nvPr/>
        </p:nvSpPr>
        <p:spPr>
          <a:xfrm>
            <a:off x="5429250" y="3881735"/>
            <a:ext cx="1494510" cy="461665"/>
          </a:xfrm>
          <a:prstGeom prst="rect">
            <a:avLst/>
          </a:prstGeom>
        </p:spPr>
        <p:txBody>
          <a:bodyPr wrap="square">
            <a:spAutoFit/>
          </a:bodyPr>
          <a:lstStyle/>
          <a:p>
            <a:pPr algn="r"/>
            <a:r>
              <a:rPr lang="en-US" sz="1200" dirty="0">
                <a:solidFill>
                  <a:schemeClr val="accent6">
                    <a:lumMod val="75000"/>
                  </a:schemeClr>
                </a:solidFill>
                <a:latin typeface="Verdana" panose="020B0604030504040204" pitchFamily="34" charset="0"/>
              </a:rPr>
              <a:t>Interrupt Number</a:t>
            </a:r>
            <a:endParaRPr lang="en-US" sz="1200" dirty="0">
              <a:solidFill>
                <a:schemeClr val="accent6">
                  <a:lumMod val="75000"/>
                </a:schemeClr>
              </a:solidFill>
            </a:endParaRPr>
          </a:p>
        </p:txBody>
      </p:sp>
    </p:spTree>
    <p:extLst>
      <p:ext uri="{BB962C8B-B14F-4D97-AF65-F5344CB8AC3E}">
        <p14:creationId xmlns:p14="http://schemas.microsoft.com/office/powerpoint/2010/main" val="4004783849"/>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 name="Flowchart: Process 196"/>
          <p:cNvSpPr/>
          <p:nvPr/>
        </p:nvSpPr>
        <p:spPr>
          <a:xfrm>
            <a:off x="5459929" y="3730894"/>
            <a:ext cx="3626921" cy="1755506"/>
          </a:xfrm>
          <a:prstGeom prst="flowChartProcess">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70" name="Flowchart: Process 169"/>
          <p:cNvSpPr/>
          <p:nvPr/>
        </p:nvSpPr>
        <p:spPr>
          <a:xfrm>
            <a:off x="2821961" y="1845243"/>
            <a:ext cx="3506304" cy="1394100"/>
          </a:xfrm>
          <a:prstGeom prst="flowChartProcess">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aphicFrame>
        <p:nvGraphicFramePr>
          <p:cNvPr id="32" name="Table 31"/>
          <p:cNvGraphicFramePr>
            <a:graphicFrameLocks noGrp="1"/>
          </p:cNvGraphicFramePr>
          <p:nvPr>
            <p:extLst/>
          </p:nvPr>
        </p:nvGraphicFramePr>
        <p:xfrm>
          <a:off x="6897040" y="3966402"/>
          <a:ext cx="2142860" cy="281940"/>
        </p:xfrm>
        <a:graphic>
          <a:graphicData uri="http://schemas.openxmlformats.org/drawingml/2006/table">
            <a:tbl>
              <a:tblPr firstRow="1" bandRow="1">
                <a:tableStyleId>{5C22544A-7EE6-4342-B048-85BDC9FD1C3A}</a:tableStyleId>
              </a:tblPr>
              <a:tblGrid>
                <a:gridCol w="428572">
                  <a:extLst>
                    <a:ext uri="{9D8B030D-6E8A-4147-A177-3AD203B41FA5}">
                      <a16:colId xmlns:a16="http://schemas.microsoft.com/office/drawing/2014/main" val="3020669703"/>
                    </a:ext>
                  </a:extLst>
                </a:gridCol>
                <a:gridCol w="428572">
                  <a:extLst>
                    <a:ext uri="{9D8B030D-6E8A-4147-A177-3AD203B41FA5}">
                      <a16:colId xmlns:a16="http://schemas.microsoft.com/office/drawing/2014/main" val="2164070882"/>
                    </a:ext>
                  </a:extLst>
                </a:gridCol>
                <a:gridCol w="428572">
                  <a:extLst>
                    <a:ext uri="{9D8B030D-6E8A-4147-A177-3AD203B41FA5}">
                      <a16:colId xmlns:a16="http://schemas.microsoft.com/office/drawing/2014/main" val="4187860782"/>
                    </a:ext>
                  </a:extLst>
                </a:gridCol>
                <a:gridCol w="428572">
                  <a:extLst>
                    <a:ext uri="{9D8B030D-6E8A-4147-A177-3AD203B41FA5}">
                      <a16:colId xmlns:a16="http://schemas.microsoft.com/office/drawing/2014/main" val="112163140"/>
                    </a:ext>
                  </a:extLst>
                </a:gridCol>
                <a:gridCol w="428572">
                  <a:extLst>
                    <a:ext uri="{9D8B030D-6E8A-4147-A177-3AD203B41FA5}">
                      <a16:colId xmlns:a16="http://schemas.microsoft.com/office/drawing/2014/main" val="2508573071"/>
                    </a:ext>
                  </a:extLst>
                </a:gridCol>
              </a:tblGrid>
              <a:tr h="274320">
                <a:tc>
                  <a:txBody>
                    <a:bodyPr/>
                    <a:lstStyle/>
                    <a:p>
                      <a:pPr algn="ctr"/>
                      <a:r>
                        <a:rPr lang="en-US" sz="1400" dirty="0">
                          <a:solidFill>
                            <a:schemeClr val="accent6">
                              <a:lumMod val="75000"/>
                            </a:schemeClr>
                          </a:solidFill>
                          <a:latin typeface="Consolas" panose="020B0609020204030204" pitchFamily="49" charset="0"/>
                        </a:rPr>
                        <a:t>12</a:t>
                      </a:r>
                    </a:p>
                  </a:txBody>
                  <a:tcPr marL="68580" marR="68580" marT="34290" marB="34290">
                    <a:noFill/>
                  </a:tcPr>
                </a:tc>
                <a:tc>
                  <a:txBody>
                    <a:bodyPr/>
                    <a:lstStyle/>
                    <a:p>
                      <a:pPr algn="ctr"/>
                      <a:r>
                        <a:rPr lang="en-US" sz="1400" dirty="0">
                          <a:solidFill>
                            <a:schemeClr val="accent6">
                              <a:lumMod val="75000"/>
                            </a:schemeClr>
                          </a:solidFill>
                          <a:latin typeface="Consolas" panose="020B0609020204030204" pitchFamily="49" charset="0"/>
                        </a:rPr>
                        <a:t>11</a:t>
                      </a:r>
                    </a:p>
                  </a:txBody>
                  <a:tcPr marL="68580" marR="68580" marT="34290" marB="34290">
                    <a:noFill/>
                  </a:tcPr>
                </a:tc>
                <a:tc>
                  <a:txBody>
                    <a:bodyPr/>
                    <a:lstStyle/>
                    <a:p>
                      <a:pPr algn="ctr"/>
                      <a:r>
                        <a:rPr lang="en-US" sz="1400" dirty="0">
                          <a:solidFill>
                            <a:schemeClr val="accent6">
                              <a:lumMod val="75000"/>
                            </a:schemeClr>
                          </a:solidFill>
                          <a:latin typeface="Consolas" panose="020B0609020204030204" pitchFamily="49" charset="0"/>
                        </a:rPr>
                        <a:t>10</a:t>
                      </a:r>
                    </a:p>
                  </a:txBody>
                  <a:tcPr marL="68580" marR="68580" marT="34290" marB="34290">
                    <a:noFill/>
                  </a:tcPr>
                </a:tc>
                <a:tc>
                  <a:txBody>
                    <a:bodyPr/>
                    <a:lstStyle/>
                    <a:p>
                      <a:pPr algn="ctr"/>
                      <a:r>
                        <a:rPr lang="en-US" sz="1400" dirty="0">
                          <a:solidFill>
                            <a:srgbClr val="FF0000"/>
                          </a:solidFill>
                          <a:latin typeface="Consolas" panose="020B0609020204030204" pitchFamily="49" charset="0"/>
                        </a:rPr>
                        <a:t>9</a:t>
                      </a:r>
                    </a:p>
                  </a:txBody>
                  <a:tcPr marL="68580" marR="68580" marT="34290" marB="34290">
                    <a:noFill/>
                  </a:tcPr>
                </a:tc>
                <a:tc>
                  <a:txBody>
                    <a:bodyPr/>
                    <a:lstStyle/>
                    <a:p>
                      <a:pPr algn="ctr"/>
                      <a:r>
                        <a:rPr lang="en-US" sz="1400" dirty="0">
                          <a:solidFill>
                            <a:schemeClr val="accent6">
                              <a:lumMod val="75000"/>
                            </a:schemeClr>
                          </a:solidFill>
                          <a:latin typeface="Consolas" panose="020B0609020204030204" pitchFamily="49" charset="0"/>
                        </a:rPr>
                        <a:t>8</a:t>
                      </a:r>
                    </a:p>
                  </a:txBody>
                  <a:tcPr marL="68580" marR="68580" marT="34290" marB="34290">
                    <a:noFill/>
                  </a:tcPr>
                </a:tc>
                <a:extLst>
                  <a:ext uri="{0D108BD9-81ED-4DB2-BD59-A6C34878D82A}">
                    <a16:rowId xmlns:a16="http://schemas.microsoft.com/office/drawing/2014/main" val="1598404186"/>
                  </a:ext>
                </a:extLst>
              </a:tr>
            </a:tbl>
          </a:graphicData>
        </a:graphic>
      </p:graphicFrame>
      <p:sp>
        <p:nvSpPr>
          <p:cNvPr id="2" name="Title 1"/>
          <p:cNvSpPr>
            <a:spLocks noGrp="1"/>
          </p:cNvSpPr>
          <p:nvPr>
            <p:ph type="title"/>
          </p:nvPr>
        </p:nvSpPr>
        <p:spPr/>
        <p:txBody>
          <a:bodyPr/>
          <a:lstStyle/>
          <a:p>
            <a:r>
              <a:rPr lang="en-US" dirty="0"/>
              <a:t>Single Interrupt</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64</a:t>
            </a:fld>
            <a:endParaRPr kumimoji="0" lang="en-US" dirty="0"/>
          </a:p>
        </p:txBody>
      </p:sp>
      <p:cxnSp>
        <p:nvCxnSpPr>
          <p:cNvPr id="8" name="Straight Arrow Connector 7"/>
          <p:cNvCxnSpPr/>
          <p:nvPr/>
        </p:nvCxnSpPr>
        <p:spPr>
          <a:xfrm>
            <a:off x="2857500" y="3023429"/>
            <a:ext cx="3312068"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V="1">
            <a:off x="2927475" y="1994729"/>
            <a:ext cx="0" cy="120015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2984625" y="2451929"/>
            <a:ext cx="1092327" cy="2857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Program</a:t>
            </a:r>
          </a:p>
        </p:txBody>
      </p:sp>
      <p:sp>
        <p:nvSpPr>
          <p:cNvPr id="21" name="TextBox 20"/>
          <p:cNvSpPr txBox="1"/>
          <p:nvPr/>
        </p:nvSpPr>
        <p:spPr>
          <a:xfrm>
            <a:off x="5829300" y="2746430"/>
            <a:ext cx="457200" cy="507831"/>
          </a:xfrm>
          <a:prstGeom prst="rect">
            <a:avLst/>
          </a:prstGeom>
          <a:noFill/>
        </p:spPr>
        <p:txBody>
          <a:bodyPr wrap="square" rtlCol="0">
            <a:spAutoFit/>
          </a:bodyPr>
          <a:lstStyle/>
          <a:p>
            <a:r>
              <a:rPr lang="en-US" sz="1350" dirty="0"/>
              <a:t>time</a:t>
            </a:r>
          </a:p>
        </p:txBody>
      </p:sp>
      <p:sp>
        <p:nvSpPr>
          <p:cNvPr id="22" name="Rectangle 21"/>
          <p:cNvSpPr/>
          <p:nvPr/>
        </p:nvSpPr>
        <p:spPr>
          <a:xfrm>
            <a:off x="4228427" y="2093789"/>
            <a:ext cx="514350" cy="28575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ISR 9</a:t>
            </a:r>
          </a:p>
        </p:txBody>
      </p:sp>
      <p:sp>
        <p:nvSpPr>
          <p:cNvPr id="25" name="Rectangle 24"/>
          <p:cNvSpPr/>
          <p:nvPr/>
        </p:nvSpPr>
        <p:spPr>
          <a:xfrm>
            <a:off x="5429343" y="4238453"/>
            <a:ext cx="1494510" cy="276999"/>
          </a:xfrm>
          <a:prstGeom prst="rect">
            <a:avLst/>
          </a:prstGeom>
          <a:ln>
            <a:noFill/>
          </a:ln>
        </p:spPr>
        <p:txBody>
          <a:bodyPr wrap="square">
            <a:spAutoFit/>
          </a:bodyPr>
          <a:lstStyle/>
          <a:p>
            <a:pPr algn="r"/>
            <a:r>
              <a:rPr lang="en-US" sz="1200" dirty="0">
                <a:solidFill>
                  <a:srgbClr val="000000"/>
                </a:solidFill>
                <a:latin typeface="Verdana" panose="020B0604030504040204" pitchFamily="34" charset="0"/>
              </a:rPr>
              <a:t>Enable Register</a:t>
            </a:r>
            <a:endParaRPr lang="en-US" sz="1200" dirty="0"/>
          </a:p>
        </p:txBody>
      </p:sp>
      <p:graphicFrame>
        <p:nvGraphicFramePr>
          <p:cNvPr id="31" name="Table 30"/>
          <p:cNvGraphicFramePr>
            <a:graphicFrameLocks noGrp="1"/>
          </p:cNvGraphicFramePr>
          <p:nvPr>
            <p:extLst/>
          </p:nvPr>
        </p:nvGraphicFramePr>
        <p:xfrm>
          <a:off x="6894318" y="4220582"/>
          <a:ext cx="2142860" cy="281940"/>
        </p:xfrm>
        <a:graphic>
          <a:graphicData uri="http://schemas.openxmlformats.org/drawingml/2006/table">
            <a:tbl>
              <a:tblPr firstRow="1" bandRow="1">
                <a:tableStyleId>{5C22544A-7EE6-4342-B048-85BDC9FD1C3A}</a:tableStyleId>
              </a:tblPr>
              <a:tblGrid>
                <a:gridCol w="428572">
                  <a:extLst>
                    <a:ext uri="{9D8B030D-6E8A-4147-A177-3AD203B41FA5}">
                      <a16:colId xmlns:a16="http://schemas.microsoft.com/office/drawing/2014/main" val="3020669703"/>
                    </a:ext>
                  </a:extLst>
                </a:gridCol>
                <a:gridCol w="428572">
                  <a:extLst>
                    <a:ext uri="{9D8B030D-6E8A-4147-A177-3AD203B41FA5}">
                      <a16:colId xmlns:a16="http://schemas.microsoft.com/office/drawing/2014/main" val="2164070882"/>
                    </a:ext>
                  </a:extLst>
                </a:gridCol>
                <a:gridCol w="428572">
                  <a:extLst>
                    <a:ext uri="{9D8B030D-6E8A-4147-A177-3AD203B41FA5}">
                      <a16:colId xmlns:a16="http://schemas.microsoft.com/office/drawing/2014/main" val="4187860782"/>
                    </a:ext>
                  </a:extLst>
                </a:gridCol>
                <a:gridCol w="428572">
                  <a:extLst>
                    <a:ext uri="{9D8B030D-6E8A-4147-A177-3AD203B41FA5}">
                      <a16:colId xmlns:a16="http://schemas.microsoft.com/office/drawing/2014/main" val="112163140"/>
                    </a:ext>
                  </a:extLst>
                </a:gridCol>
                <a:gridCol w="428572">
                  <a:extLst>
                    <a:ext uri="{9D8B030D-6E8A-4147-A177-3AD203B41FA5}">
                      <a16:colId xmlns:a16="http://schemas.microsoft.com/office/drawing/2014/main" val="2508573071"/>
                    </a:ext>
                  </a:extLst>
                </a:gridCol>
              </a:tblGrid>
              <a:tr h="281940">
                <a:tc>
                  <a:txBody>
                    <a:bodyPr/>
                    <a:lstStyle/>
                    <a:p>
                      <a:pPr algn="ctr"/>
                      <a:r>
                        <a:rPr lang="en-US" sz="1400" dirty="0">
                          <a:latin typeface="Consolas" panose="020B0609020204030204" pitchFamily="49" charset="0"/>
                        </a:rPr>
                        <a:t>0</a:t>
                      </a:r>
                    </a:p>
                  </a:txBody>
                  <a:tcPr marL="68580" marR="68580" marT="34290" marB="34290"/>
                </a:tc>
                <a:tc>
                  <a:txBody>
                    <a:bodyPr/>
                    <a:lstStyle/>
                    <a:p>
                      <a:pPr algn="ctr"/>
                      <a:r>
                        <a:rPr lang="en-US" sz="1400" dirty="0">
                          <a:latin typeface="Consolas" panose="020B0609020204030204" pitchFamily="49" charset="0"/>
                        </a:rPr>
                        <a:t>0</a:t>
                      </a:r>
                    </a:p>
                  </a:txBody>
                  <a:tcPr marL="68580" marR="68580" marT="34290" marB="34290"/>
                </a:tc>
                <a:tc>
                  <a:txBody>
                    <a:bodyPr/>
                    <a:lstStyle/>
                    <a:p>
                      <a:pPr algn="ctr"/>
                      <a:r>
                        <a:rPr lang="en-US" sz="1400" dirty="0">
                          <a:latin typeface="Consolas" panose="020B0609020204030204" pitchFamily="49" charset="0"/>
                        </a:rPr>
                        <a:t>0</a:t>
                      </a:r>
                    </a:p>
                  </a:txBody>
                  <a:tcPr marL="68580" marR="68580" marT="34290" marB="34290"/>
                </a:tc>
                <a:tc>
                  <a:txBody>
                    <a:bodyPr/>
                    <a:lstStyle/>
                    <a:p>
                      <a:pPr algn="ctr"/>
                      <a:r>
                        <a:rPr lang="en-US" sz="1400" dirty="0">
                          <a:solidFill>
                            <a:srgbClr val="FF0000"/>
                          </a:solidFill>
                          <a:latin typeface="Consolas" panose="020B0609020204030204" pitchFamily="49" charset="0"/>
                        </a:rPr>
                        <a:t>1</a:t>
                      </a:r>
                    </a:p>
                  </a:txBody>
                  <a:tcPr marL="68580" marR="68580" marT="34290" marB="34290"/>
                </a:tc>
                <a:tc>
                  <a:txBody>
                    <a:bodyPr/>
                    <a:lstStyle/>
                    <a:p>
                      <a:pPr algn="ctr"/>
                      <a:r>
                        <a:rPr lang="en-US" sz="1400" dirty="0">
                          <a:latin typeface="Consolas" panose="020B0609020204030204" pitchFamily="49" charset="0"/>
                        </a:rPr>
                        <a:t>0</a:t>
                      </a:r>
                    </a:p>
                  </a:txBody>
                  <a:tcPr marL="68580" marR="68580" marT="34290" marB="34290"/>
                </a:tc>
                <a:extLst>
                  <a:ext uri="{0D108BD9-81ED-4DB2-BD59-A6C34878D82A}">
                    <a16:rowId xmlns:a16="http://schemas.microsoft.com/office/drawing/2014/main" val="1598404186"/>
                  </a:ext>
                </a:extLst>
              </a:tr>
            </a:tbl>
          </a:graphicData>
        </a:graphic>
      </p:graphicFrame>
      <p:sp>
        <p:nvSpPr>
          <p:cNvPr id="34" name="Rectangle 33"/>
          <p:cNvSpPr/>
          <p:nvPr/>
        </p:nvSpPr>
        <p:spPr>
          <a:xfrm>
            <a:off x="5429343" y="4523638"/>
            <a:ext cx="1494510" cy="276999"/>
          </a:xfrm>
          <a:prstGeom prst="rect">
            <a:avLst/>
          </a:prstGeom>
        </p:spPr>
        <p:txBody>
          <a:bodyPr wrap="square">
            <a:spAutoFit/>
          </a:bodyPr>
          <a:lstStyle/>
          <a:p>
            <a:pPr algn="r"/>
            <a:r>
              <a:rPr lang="en-US" sz="1200" dirty="0">
                <a:solidFill>
                  <a:srgbClr val="000000"/>
                </a:solidFill>
                <a:latin typeface="Verdana" panose="020B0604030504040204" pitchFamily="34" charset="0"/>
              </a:rPr>
              <a:t>Active Register</a:t>
            </a:r>
            <a:endParaRPr lang="en-US" sz="1200" dirty="0"/>
          </a:p>
        </p:txBody>
      </p:sp>
      <p:graphicFrame>
        <p:nvGraphicFramePr>
          <p:cNvPr id="35" name="Table 34"/>
          <p:cNvGraphicFramePr>
            <a:graphicFrameLocks noGrp="1"/>
          </p:cNvGraphicFramePr>
          <p:nvPr>
            <p:extLst/>
          </p:nvPr>
        </p:nvGraphicFramePr>
        <p:xfrm>
          <a:off x="6894318" y="4524423"/>
          <a:ext cx="2142860" cy="281940"/>
        </p:xfrm>
        <a:graphic>
          <a:graphicData uri="http://schemas.openxmlformats.org/drawingml/2006/table">
            <a:tbl>
              <a:tblPr firstRow="1" bandRow="1">
                <a:tableStyleId>{5C22544A-7EE6-4342-B048-85BDC9FD1C3A}</a:tableStyleId>
              </a:tblPr>
              <a:tblGrid>
                <a:gridCol w="428572">
                  <a:extLst>
                    <a:ext uri="{9D8B030D-6E8A-4147-A177-3AD203B41FA5}">
                      <a16:colId xmlns:a16="http://schemas.microsoft.com/office/drawing/2014/main" val="3020669703"/>
                    </a:ext>
                  </a:extLst>
                </a:gridCol>
                <a:gridCol w="428572">
                  <a:extLst>
                    <a:ext uri="{9D8B030D-6E8A-4147-A177-3AD203B41FA5}">
                      <a16:colId xmlns:a16="http://schemas.microsoft.com/office/drawing/2014/main" val="2164070882"/>
                    </a:ext>
                  </a:extLst>
                </a:gridCol>
                <a:gridCol w="428572">
                  <a:extLst>
                    <a:ext uri="{9D8B030D-6E8A-4147-A177-3AD203B41FA5}">
                      <a16:colId xmlns:a16="http://schemas.microsoft.com/office/drawing/2014/main" val="4187860782"/>
                    </a:ext>
                  </a:extLst>
                </a:gridCol>
                <a:gridCol w="428572">
                  <a:extLst>
                    <a:ext uri="{9D8B030D-6E8A-4147-A177-3AD203B41FA5}">
                      <a16:colId xmlns:a16="http://schemas.microsoft.com/office/drawing/2014/main" val="112163140"/>
                    </a:ext>
                  </a:extLst>
                </a:gridCol>
                <a:gridCol w="428572">
                  <a:extLst>
                    <a:ext uri="{9D8B030D-6E8A-4147-A177-3AD203B41FA5}">
                      <a16:colId xmlns:a16="http://schemas.microsoft.com/office/drawing/2014/main" val="2508573071"/>
                    </a:ext>
                  </a:extLst>
                </a:gridCol>
              </a:tblGrid>
              <a:tr h="281940">
                <a:tc>
                  <a:txBody>
                    <a:bodyPr/>
                    <a:lstStyle/>
                    <a:p>
                      <a:pPr algn="ctr"/>
                      <a:r>
                        <a:rPr lang="en-US" sz="1400" dirty="0">
                          <a:latin typeface="Consolas" panose="020B0609020204030204" pitchFamily="49" charset="0"/>
                        </a:rPr>
                        <a:t>0</a:t>
                      </a:r>
                    </a:p>
                  </a:txBody>
                  <a:tcPr marL="68580" marR="68580" marT="34290" marB="34290"/>
                </a:tc>
                <a:tc>
                  <a:txBody>
                    <a:bodyPr/>
                    <a:lstStyle/>
                    <a:p>
                      <a:pPr algn="ctr"/>
                      <a:r>
                        <a:rPr lang="en-US" sz="1400" dirty="0">
                          <a:latin typeface="Consolas" panose="020B0609020204030204" pitchFamily="49" charset="0"/>
                        </a:rPr>
                        <a:t>0</a:t>
                      </a:r>
                    </a:p>
                  </a:txBody>
                  <a:tcPr marL="68580" marR="68580" marT="34290" marB="34290"/>
                </a:tc>
                <a:tc>
                  <a:txBody>
                    <a:bodyPr/>
                    <a:lstStyle/>
                    <a:p>
                      <a:pPr algn="ctr"/>
                      <a:r>
                        <a:rPr lang="en-US" sz="1400" dirty="0">
                          <a:latin typeface="Consolas" panose="020B0609020204030204" pitchFamily="49" charset="0"/>
                        </a:rPr>
                        <a:t>0</a:t>
                      </a:r>
                    </a:p>
                  </a:txBody>
                  <a:tcPr marL="68580" marR="68580" marT="34290" marB="34290"/>
                </a:tc>
                <a:tc>
                  <a:txBody>
                    <a:bodyPr/>
                    <a:lstStyle/>
                    <a:p>
                      <a:pPr algn="ctr"/>
                      <a:endParaRPr lang="en-US" sz="1400" dirty="0">
                        <a:solidFill>
                          <a:srgbClr val="FF0000"/>
                        </a:solidFill>
                        <a:latin typeface="Consolas" panose="020B0609020204030204" pitchFamily="49" charset="0"/>
                      </a:endParaRPr>
                    </a:p>
                  </a:txBody>
                  <a:tcPr marL="68580" marR="68580" marT="34290" marB="34290"/>
                </a:tc>
                <a:tc>
                  <a:txBody>
                    <a:bodyPr/>
                    <a:lstStyle/>
                    <a:p>
                      <a:pPr algn="ctr"/>
                      <a:r>
                        <a:rPr lang="en-US" sz="1400" dirty="0">
                          <a:latin typeface="Consolas" panose="020B0609020204030204" pitchFamily="49" charset="0"/>
                        </a:rPr>
                        <a:t>0</a:t>
                      </a:r>
                    </a:p>
                  </a:txBody>
                  <a:tcPr marL="68580" marR="68580" marT="34290" marB="34290"/>
                </a:tc>
                <a:extLst>
                  <a:ext uri="{0D108BD9-81ED-4DB2-BD59-A6C34878D82A}">
                    <a16:rowId xmlns:a16="http://schemas.microsoft.com/office/drawing/2014/main" val="1598404186"/>
                  </a:ext>
                </a:extLst>
              </a:tr>
            </a:tbl>
          </a:graphicData>
        </a:graphic>
      </p:graphicFrame>
      <p:sp>
        <p:nvSpPr>
          <p:cNvPr id="36" name="Rectangle 35"/>
          <p:cNvSpPr/>
          <p:nvPr/>
        </p:nvSpPr>
        <p:spPr>
          <a:xfrm>
            <a:off x="5429250" y="4835866"/>
            <a:ext cx="1503167" cy="276999"/>
          </a:xfrm>
          <a:prstGeom prst="rect">
            <a:avLst/>
          </a:prstGeom>
        </p:spPr>
        <p:txBody>
          <a:bodyPr wrap="square">
            <a:spAutoFit/>
          </a:bodyPr>
          <a:lstStyle/>
          <a:p>
            <a:pPr algn="r"/>
            <a:r>
              <a:rPr lang="en-US" sz="1200" dirty="0">
                <a:solidFill>
                  <a:srgbClr val="000000"/>
                </a:solidFill>
                <a:latin typeface="Verdana" panose="020B0604030504040204" pitchFamily="34" charset="0"/>
              </a:rPr>
              <a:t>Pending Register</a:t>
            </a:r>
            <a:endParaRPr lang="en-US" sz="1200" dirty="0"/>
          </a:p>
        </p:txBody>
      </p:sp>
      <p:graphicFrame>
        <p:nvGraphicFramePr>
          <p:cNvPr id="37" name="Table 36"/>
          <p:cNvGraphicFramePr>
            <a:graphicFrameLocks noGrp="1"/>
          </p:cNvGraphicFramePr>
          <p:nvPr>
            <p:extLst/>
          </p:nvPr>
        </p:nvGraphicFramePr>
        <p:xfrm>
          <a:off x="6894318" y="4836651"/>
          <a:ext cx="2142860" cy="281940"/>
        </p:xfrm>
        <a:graphic>
          <a:graphicData uri="http://schemas.openxmlformats.org/drawingml/2006/table">
            <a:tbl>
              <a:tblPr firstRow="1" bandRow="1">
                <a:tableStyleId>{5C22544A-7EE6-4342-B048-85BDC9FD1C3A}</a:tableStyleId>
              </a:tblPr>
              <a:tblGrid>
                <a:gridCol w="428572">
                  <a:extLst>
                    <a:ext uri="{9D8B030D-6E8A-4147-A177-3AD203B41FA5}">
                      <a16:colId xmlns:a16="http://schemas.microsoft.com/office/drawing/2014/main" val="3020669703"/>
                    </a:ext>
                  </a:extLst>
                </a:gridCol>
                <a:gridCol w="428572">
                  <a:extLst>
                    <a:ext uri="{9D8B030D-6E8A-4147-A177-3AD203B41FA5}">
                      <a16:colId xmlns:a16="http://schemas.microsoft.com/office/drawing/2014/main" val="2164070882"/>
                    </a:ext>
                  </a:extLst>
                </a:gridCol>
                <a:gridCol w="428572">
                  <a:extLst>
                    <a:ext uri="{9D8B030D-6E8A-4147-A177-3AD203B41FA5}">
                      <a16:colId xmlns:a16="http://schemas.microsoft.com/office/drawing/2014/main" val="4187860782"/>
                    </a:ext>
                  </a:extLst>
                </a:gridCol>
                <a:gridCol w="428572">
                  <a:extLst>
                    <a:ext uri="{9D8B030D-6E8A-4147-A177-3AD203B41FA5}">
                      <a16:colId xmlns:a16="http://schemas.microsoft.com/office/drawing/2014/main" val="112163140"/>
                    </a:ext>
                  </a:extLst>
                </a:gridCol>
                <a:gridCol w="428572">
                  <a:extLst>
                    <a:ext uri="{9D8B030D-6E8A-4147-A177-3AD203B41FA5}">
                      <a16:colId xmlns:a16="http://schemas.microsoft.com/office/drawing/2014/main" val="2508573071"/>
                    </a:ext>
                  </a:extLst>
                </a:gridCol>
              </a:tblGrid>
              <a:tr h="281940">
                <a:tc>
                  <a:txBody>
                    <a:bodyPr/>
                    <a:lstStyle/>
                    <a:p>
                      <a:pPr algn="ctr"/>
                      <a:r>
                        <a:rPr lang="en-US" sz="1400" dirty="0">
                          <a:latin typeface="Consolas" panose="020B0609020204030204" pitchFamily="49" charset="0"/>
                        </a:rPr>
                        <a:t>0</a:t>
                      </a:r>
                    </a:p>
                  </a:txBody>
                  <a:tcPr marL="68580" marR="68580" marT="34290" marB="34290"/>
                </a:tc>
                <a:tc>
                  <a:txBody>
                    <a:bodyPr/>
                    <a:lstStyle/>
                    <a:p>
                      <a:pPr algn="ctr"/>
                      <a:r>
                        <a:rPr lang="en-US" sz="1400" dirty="0">
                          <a:latin typeface="Consolas" panose="020B0609020204030204" pitchFamily="49" charset="0"/>
                        </a:rPr>
                        <a:t>0</a:t>
                      </a:r>
                    </a:p>
                  </a:txBody>
                  <a:tcPr marL="68580" marR="68580" marT="34290" marB="34290"/>
                </a:tc>
                <a:tc>
                  <a:txBody>
                    <a:bodyPr/>
                    <a:lstStyle/>
                    <a:p>
                      <a:pPr algn="ctr"/>
                      <a:r>
                        <a:rPr lang="en-US" sz="1400" dirty="0">
                          <a:latin typeface="Consolas" panose="020B0609020204030204" pitchFamily="49" charset="0"/>
                        </a:rPr>
                        <a:t>0</a:t>
                      </a:r>
                    </a:p>
                  </a:txBody>
                  <a:tcPr marL="68580" marR="68580" marT="34290" marB="34290"/>
                </a:tc>
                <a:tc>
                  <a:txBody>
                    <a:bodyPr/>
                    <a:lstStyle/>
                    <a:p>
                      <a:pPr algn="ctr"/>
                      <a:r>
                        <a:rPr lang="en-US" sz="1400" dirty="0">
                          <a:solidFill>
                            <a:srgbClr val="FF0000"/>
                          </a:solidFill>
                          <a:latin typeface="Consolas" panose="020B0609020204030204" pitchFamily="49" charset="0"/>
                        </a:rPr>
                        <a:t>0</a:t>
                      </a:r>
                    </a:p>
                  </a:txBody>
                  <a:tcPr marL="68580" marR="68580" marT="34290" marB="34290"/>
                </a:tc>
                <a:tc>
                  <a:txBody>
                    <a:bodyPr/>
                    <a:lstStyle/>
                    <a:p>
                      <a:pPr algn="ctr"/>
                      <a:r>
                        <a:rPr lang="en-US" sz="1400" dirty="0">
                          <a:latin typeface="Consolas" panose="020B0609020204030204" pitchFamily="49" charset="0"/>
                        </a:rPr>
                        <a:t>0</a:t>
                      </a:r>
                    </a:p>
                  </a:txBody>
                  <a:tcPr marL="68580" marR="68580" marT="34290" marB="34290"/>
                </a:tc>
                <a:extLst>
                  <a:ext uri="{0D108BD9-81ED-4DB2-BD59-A6C34878D82A}">
                    <a16:rowId xmlns:a16="http://schemas.microsoft.com/office/drawing/2014/main" val="1598404186"/>
                  </a:ext>
                </a:extLst>
              </a:tr>
            </a:tbl>
          </a:graphicData>
        </a:graphic>
      </p:graphicFrame>
      <p:sp>
        <p:nvSpPr>
          <p:cNvPr id="38" name="Rectangle 37"/>
          <p:cNvSpPr/>
          <p:nvPr/>
        </p:nvSpPr>
        <p:spPr>
          <a:xfrm>
            <a:off x="5429250" y="5146525"/>
            <a:ext cx="1503167" cy="276999"/>
          </a:xfrm>
          <a:prstGeom prst="rect">
            <a:avLst/>
          </a:prstGeom>
        </p:spPr>
        <p:txBody>
          <a:bodyPr wrap="square">
            <a:spAutoFit/>
          </a:bodyPr>
          <a:lstStyle/>
          <a:p>
            <a:pPr algn="r"/>
            <a:r>
              <a:rPr lang="en-US" sz="1200" dirty="0">
                <a:solidFill>
                  <a:srgbClr val="000000"/>
                </a:solidFill>
                <a:latin typeface="Verdana" panose="020B0604030504040204" pitchFamily="34" charset="0"/>
              </a:rPr>
              <a:t>Priority Register</a:t>
            </a:r>
            <a:endParaRPr lang="en-US" sz="1200" dirty="0"/>
          </a:p>
        </p:txBody>
      </p:sp>
      <p:graphicFrame>
        <p:nvGraphicFramePr>
          <p:cNvPr id="39" name="Table 38"/>
          <p:cNvGraphicFramePr>
            <a:graphicFrameLocks noGrp="1"/>
          </p:cNvGraphicFramePr>
          <p:nvPr>
            <p:extLst/>
          </p:nvPr>
        </p:nvGraphicFramePr>
        <p:xfrm>
          <a:off x="6897040" y="5147310"/>
          <a:ext cx="2142860" cy="281940"/>
        </p:xfrm>
        <a:graphic>
          <a:graphicData uri="http://schemas.openxmlformats.org/drawingml/2006/table">
            <a:tbl>
              <a:tblPr firstRow="1" bandRow="1">
                <a:tableStyleId>{5C22544A-7EE6-4342-B048-85BDC9FD1C3A}</a:tableStyleId>
              </a:tblPr>
              <a:tblGrid>
                <a:gridCol w="428572">
                  <a:extLst>
                    <a:ext uri="{9D8B030D-6E8A-4147-A177-3AD203B41FA5}">
                      <a16:colId xmlns:a16="http://schemas.microsoft.com/office/drawing/2014/main" val="3020669703"/>
                    </a:ext>
                  </a:extLst>
                </a:gridCol>
                <a:gridCol w="428572">
                  <a:extLst>
                    <a:ext uri="{9D8B030D-6E8A-4147-A177-3AD203B41FA5}">
                      <a16:colId xmlns:a16="http://schemas.microsoft.com/office/drawing/2014/main" val="2164070882"/>
                    </a:ext>
                  </a:extLst>
                </a:gridCol>
                <a:gridCol w="428572">
                  <a:extLst>
                    <a:ext uri="{9D8B030D-6E8A-4147-A177-3AD203B41FA5}">
                      <a16:colId xmlns:a16="http://schemas.microsoft.com/office/drawing/2014/main" val="4187860782"/>
                    </a:ext>
                  </a:extLst>
                </a:gridCol>
                <a:gridCol w="428572">
                  <a:extLst>
                    <a:ext uri="{9D8B030D-6E8A-4147-A177-3AD203B41FA5}">
                      <a16:colId xmlns:a16="http://schemas.microsoft.com/office/drawing/2014/main" val="112163140"/>
                    </a:ext>
                  </a:extLst>
                </a:gridCol>
                <a:gridCol w="428572">
                  <a:extLst>
                    <a:ext uri="{9D8B030D-6E8A-4147-A177-3AD203B41FA5}">
                      <a16:colId xmlns:a16="http://schemas.microsoft.com/office/drawing/2014/main" val="2508573071"/>
                    </a:ext>
                  </a:extLst>
                </a:gridCol>
              </a:tblGrid>
              <a:tr h="281940">
                <a:tc>
                  <a:txBody>
                    <a:bodyPr/>
                    <a:lstStyle/>
                    <a:p>
                      <a:pPr algn="ctr"/>
                      <a:r>
                        <a:rPr lang="en-US" sz="1400" dirty="0">
                          <a:latin typeface="Consolas" panose="020B0609020204030204" pitchFamily="49" charset="0"/>
                        </a:rPr>
                        <a:t>3</a:t>
                      </a:r>
                    </a:p>
                  </a:txBody>
                  <a:tcPr marL="68580" marR="68580" marT="34290" marB="34290"/>
                </a:tc>
                <a:tc>
                  <a:txBody>
                    <a:bodyPr/>
                    <a:lstStyle/>
                    <a:p>
                      <a:pPr algn="ctr"/>
                      <a:r>
                        <a:rPr lang="en-US" sz="1400" dirty="0">
                          <a:latin typeface="Consolas" panose="020B0609020204030204" pitchFamily="49" charset="0"/>
                        </a:rPr>
                        <a:t>4</a:t>
                      </a:r>
                    </a:p>
                  </a:txBody>
                  <a:tcPr marL="68580" marR="68580" marT="34290" marB="34290"/>
                </a:tc>
                <a:tc>
                  <a:txBody>
                    <a:bodyPr/>
                    <a:lstStyle/>
                    <a:p>
                      <a:pPr algn="ctr"/>
                      <a:r>
                        <a:rPr lang="en-US" sz="1400" dirty="0">
                          <a:latin typeface="Consolas" panose="020B0609020204030204" pitchFamily="49" charset="0"/>
                        </a:rPr>
                        <a:t>7</a:t>
                      </a:r>
                    </a:p>
                  </a:txBody>
                  <a:tcPr marL="68580" marR="68580" marT="34290" marB="34290"/>
                </a:tc>
                <a:tc>
                  <a:txBody>
                    <a:bodyPr/>
                    <a:lstStyle/>
                    <a:p>
                      <a:pPr algn="ctr"/>
                      <a:r>
                        <a:rPr lang="en-US" sz="1400" dirty="0">
                          <a:solidFill>
                            <a:srgbClr val="FF0000"/>
                          </a:solidFill>
                          <a:latin typeface="Consolas" panose="020B0609020204030204" pitchFamily="49" charset="0"/>
                        </a:rPr>
                        <a:t>2</a:t>
                      </a:r>
                    </a:p>
                  </a:txBody>
                  <a:tcPr marL="68580" marR="68580" marT="34290" marB="34290"/>
                </a:tc>
                <a:tc>
                  <a:txBody>
                    <a:bodyPr/>
                    <a:lstStyle/>
                    <a:p>
                      <a:pPr algn="ctr"/>
                      <a:r>
                        <a:rPr lang="en-US" sz="1400" dirty="0">
                          <a:latin typeface="Consolas" panose="020B0609020204030204" pitchFamily="49" charset="0"/>
                        </a:rPr>
                        <a:t>8</a:t>
                      </a:r>
                    </a:p>
                  </a:txBody>
                  <a:tcPr marL="68580" marR="68580" marT="34290" marB="34290"/>
                </a:tc>
                <a:extLst>
                  <a:ext uri="{0D108BD9-81ED-4DB2-BD59-A6C34878D82A}">
                    <a16:rowId xmlns:a16="http://schemas.microsoft.com/office/drawing/2014/main" val="1598404186"/>
                  </a:ext>
                </a:extLst>
              </a:tr>
            </a:tbl>
          </a:graphicData>
        </a:graphic>
      </p:graphicFrame>
      <p:sp>
        <p:nvSpPr>
          <p:cNvPr id="44" name="TextBox 43"/>
          <p:cNvSpPr txBox="1"/>
          <p:nvPr/>
        </p:nvSpPr>
        <p:spPr>
          <a:xfrm>
            <a:off x="16895" y="4337661"/>
            <a:ext cx="920660" cy="253916"/>
          </a:xfrm>
          <a:prstGeom prst="rect">
            <a:avLst/>
          </a:prstGeom>
          <a:noFill/>
        </p:spPr>
        <p:txBody>
          <a:bodyPr wrap="square" rtlCol="0">
            <a:spAutoFit/>
          </a:bodyPr>
          <a:lstStyle/>
          <a:p>
            <a:pPr algn="ctr"/>
            <a:r>
              <a:rPr lang="en-GB" sz="1050" dirty="0">
                <a:latin typeface="Consolas"/>
                <a:cs typeface="Consolas"/>
              </a:rPr>
              <a:t>...</a:t>
            </a:r>
          </a:p>
        </p:txBody>
      </p:sp>
      <p:sp>
        <p:nvSpPr>
          <p:cNvPr id="55" name="TextBox 54"/>
          <p:cNvSpPr txBox="1"/>
          <p:nvPr/>
        </p:nvSpPr>
        <p:spPr>
          <a:xfrm>
            <a:off x="2" y="4021178"/>
            <a:ext cx="920660" cy="253916"/>
          </a:xfrm>
          <a:prstGeom prst="rect">
            <a:avLst/>
          </a:prstGeom>
          <a:noFill/>
        </p:spPr>
        <p:txBody>
          <a:bodyPr wrap="square" rtlCol="0">
            <a:spAutoFit/>
          </a:bodyPr>
          <a:lstStyle/>
          <a:p>
            <a:pPr algn="ctr"/>
            <a:r>
              <a:rPr lang="en-GB" sz="1050" dirty="0">
                <a:latin typeface="Consolas"/>
                <a:cs typeface="Consolas"/>
              </a:rPr>
              <a:t>0x00000064</a:t>
            </a:r>
          </a:p>
        </p:txBody>
      </p:sp>
      <p:sp>
        <p:nvSpPr>
          <p:cNvPr id="68" name="Flowchart: Process 67"/>
          <p:cNvSpPr/>
          <p:nvPr/>
        </p:nvSpPr>
        <p:spPr>
          <a:xfrm>
            <a:off x="2007407" y="3428520"/>
            <a:ext cx="1810745" cy="581221"/>
          </a:xfrm>
          <a:prstGeom prst="flowChartProcess">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50" b="1" dirty="0">
                <a:latin typeface="Consolas" panose="020B0609020204030204" pitchFamily="49" charset="0"/>
              </a:rPr>
              <a:t>void EXTI3_IRQHandler{</a:t>
            </a:r>
          </a:p>
          <a:p>
            <a:r>
              <a:rPr lang="en-US" sz="1050" b="1" dirty="0">
                <a:latin typeface="Consolas" panose="020B0609020204030204" pitchFamily="49" charset="0"/>
              </a:rPr>
              <a:t>  ...</a:t>
            </a:r>
          </a:p>
          <a:p>
            <a:r>
              <a:rPr lang="en-US" sz="1050" b="1" dirty="0">
                <a:latin typeface="Consolas" panose="020B0609020204030204" pitchFamily="49" charset="0"/>
              </a:rPr>
              <a:t>}</a:t>
            </a:r>
          </a:p>
        </p:txBody>
      </p:sp>
      <p:sp>
        <p:nvSpPr>
          <p:cNvPr id="69" name="Rectangle 68"/>
          <p:cNvSpPr/>
          <p:nvPr/>
        </p:nvSpPr>
        <p:spPr>
          <a:xfrm>
            <a:off x="36765" y="3225041"/>
            <a:ext cx="922047" cy="253916"/>
          </a:xfrm>
          <a:prstGeom prst="rect">
            <a:avLst/>
          </a:prstGeom>
        </p:spPr>
        <p:txBody>
          <a:bodyPr wrap="none">
            <a:spAutoFit/>
          </a:bodyPr>
          <a:lstStyle/>
          <a:p>
            <a:r>
              <a:rPr lang="en-US" sz="1050" dirty="0">
                <a:solidFill>
                  <a:srgbClr val="C00000"/>
                </a:solidFill>
                <a:latin typeface="Consolas" panose="020B0609020204030204" pitchFamily="49" charset="0"/>
              </a:rPr>
              <a:t>0x0800030C</a:t>
            </a:r>
          </a:p>
        </p:txBody>
      </p:sp>
      <p:sp>
        <p:nvSpPr>
          <p:cNvPr id="70" name="Rectangle 69"/>
          <p:cNvSpPr/>
          <p:nvPr/>
        </p:nvSpPr>
        <p:spPr>
          <a:xfrm>
            <a:off x="8127512" y="3714751"/>
            <a:ext cx="609462" cy="276999"/>
          </a:xfrm>
          <a:prstGeom prst="rect">
            <a:avLst/>
          </a:prstGeom>
        </p:spPr>
        <p:txBody>
          <a:bodyPr wrap="none">
            <a:spAutoFit/>
          </a:bodyPr>
          <a:lstStyle/>
          <a:p>
            <a:r>
              <a:rPr lang="en-US" sz="1200" b="1" dirty="0">
                <a:solidFill>
                  <a:srgbClr val="FF0000"/>
                </a:solidFill>
                <a:latin typeface="Consolas" panose="020B0609020204030204" pitchFamily="49" charset="0"/>
              </a:rPr>
              <a:t>EXTI3</a:t>
            </a:r>
          </a:p>
        </p:txBody>
      </p:sp>
      <p:grpSp>
        <p:nvGrpSpPr>
          <p:cNvPr id="117" name="Group 116"/>
          <p:cNvGrpSpPr/>
          <p:nvPr/>
        </p:nvGrpSpPr>
        <p:grpSpPr>
          <a:xfrm>
            <a:off x="894467" y="3469846"/>
            <a:ext cx="931831" cy="759254"/>
            <a:chOff x="1269503" y="4309566"/>
            <a:chExt cx="1242441" cy="1012339"/>
          </a:xfrm>
        </p:grpSpPr>
        <p:grpSp>
          <p:nvGrpSpPr>
            <p:cNvPr id="97" name="Group 96"/>
            <p:cNvGrpSpPr/>
            <p:nvPr/>
          </p:nvGrpSpPr>
          <p:grpSpPr>
            <a:xfrm>
              <a:off x="1269503" y="4679145"/>
              <a:ext cx="1242441" cy="269179"/>
              <a:chOff x="3037312" y="3957477"/>
              <a:chExt cx="307554" cy="144888"/>
            </a:xfrm>
            <a:noFill/>
          </p:grpSpPr>
          <p:sp>
            <p:nvSpPr>
              <p:cNvPr id="93" name="Freeform 92"/>
              <p:cNvSpPr/>
              <p:nvPr/>
            </p:nvSpPr>
            <p:spPr>
              <a:xfrm>
                <a:off x="3037312" y="395747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6" name="Freeform 95"/>
              <p:cNvSpPr/>
              <p:nvPr/>
            </p:nvSpPr>
            <p:spPr>
              <a:xfrm>
                <a:off x="3040066" y="402534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cxnSp>
          <p:nvCxnSpPr>
            <p:cNvPr id="102" name="Straight Connector 101"/>
            <p:cNvCxnSpPr/>
            <p:nvPr/>
          </p:nvCxnSpPr>
          <p:spPr>
            <a:xfrm flipH="1">
              <a:off x="2510734" y="4800399"/>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a:xfrm flipH="1">
              <a:off x="1269781" y="4448012"/>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flipH="1">
              <a:off x="1271677" y="4940937"/>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a:xfrm flipH="1">
              <a:off x="2509762" y="4309566"/>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118" name="Group 117"/>
          <p:cNvGrpSpPr/>
          <p:nvPr/>
        </p:nvGrpSpPr>
        <p:grpSpPr>
          <a:xfrm>
            <a:off x="895707" y="4057651"/>
            <a:ext cx="933418" cy="759254"/>
            <a:chOff x="1269503" y="4309566"/>
            <a:chExt cx="1242441" cy="1012339"/>
          </a:xfrm>
        </p:grpSpPr>
        <p:grpSp>
          <p:nvGrpSpPr>
            <p:cNvPr id="119" name="Group 118"/>
            <p:cNvGrpSpPr/>
            <p:nvPr/>
          </p:nvGrpSpPr>
          <p:grpSpPr>
            <a:xfrm>
              <a:off x="1269503" y="4679145"/>
              <a:ext cx="1242441" cy="269179"/>
              <a:chOff x="3037312" y="3957477"/>
              <a:chExt cx="307554" cy="144888"/>
            </a:xfrm>
            <a:noFill/>
          </p:grpSpPr>
          <p:sp>
            <p:nvSpPr>
              <p:cNvPr id="124" name="Freeform 123"/>
              <p:cNvSpPr/>
              <p:nvPr/>
            </p:nvSpPr>
            <p:spPr>
              <a:xfrm>
                <a:off x="3037312" y="395747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5" name="Freeform 124"/>
              <p:cNvSpPr/>
              <p:nvPr/>
            </p:nvSpPr>
            <p:spPr>
              <a:xfrm>
                <a:off x="3040066" y="402534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cxnSp>
          <p:nvCxnSpPr>
            <p:cNvPr id="120" name="Straight Connector 119"/>
            <p:cNvCxnSpPr/>
            <p:nvPr/>
          </p:nvCxnSpPr>
          <p:spPr>
            <a:xfrm flipH="1">
              <a:off x="2510734" y="4800399"/>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flipH="1">
              <a:off x="1269781" y="4448012"/>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a:xfrm flipH="1">
              <a:off x="1271677" y="4940937"/>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a:xfrm flipH="1">
              <a:off x="2509762" y="4309566"/>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128" name="Group 127"/>
          <p:cNvGrpSpPr/>
          <p:nvPr/>
        </p:nvGrpSpPr>
        <p:grpSpPr>
          <a:xfrm>
            <a:off x="891948" y="2694934"/>
            <a:ext cx="932566" cy="759254"/>
            <a:chOff x="1269503" y="4309566"/>
            <a:chExt cx="1242441" cy="1012339"/>
          </a:xfrm>
        </p:grpSpPr>
        <p:grpSp>
          <p:nvGrpSpPr>
            <p:cNvPr id="129" name="Group 128"/>
            <p:cNvGrpSpPr/>
            <p:nvPr/>
          </p:nvGrpSpPr>
          <p:grpSpPr>
            <a:xfrm>
              <a:off x="1269503" y="4679145"/>
              <a:ext cx="1242441" cy="269179"/>
              <a:chOff x="3037312" y="3957477"/>
              <a:chExt cx="307554" cy="144888"/>
            </a:xfrm>
            <a:noFill/>
          </p:grpSpPr>
          <p:sp>
            <p:nvSpPr>
              <p:cNvPr id="134" name="Freeform 133"/>
              <p:cNvSpPr/>
              <p:nvPr/>
            </p:nvSpPr>
            <p:spPr>
              <a:xfrm>
                <a:off x="3037312" y="395747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35" name="Freeform 134"/>
              <p:cNvSpPr/>
              <p:nvPr/>
            </p:nvSpPr>
            <p:spPr>
              <a:xfrm>
                <a:off x="3040066" y="402534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cxnSp>
          <p:nvCxnSpPr>
            <p:cNvPr id="130" name="Straight Connector 129"/>
            <p:cNvCxnSpPr/>
            <p:nvPr/>
          </p:nvCxnSpPr>
          <p:spPr>
            <a:xfrm flipH="1">
              <a:off x="2510734" y="4800399"/>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p:nvCxnSpPr>
          <p:spPr>
            <a:xfrm flipH="1">
              <a:off x="1269781" y="4448012"/>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a:xfrm flipH="1">
              <a:off x="1271677" y="4940937"/>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flipH="1">
              <a:off x="2509762" y="4309566"/>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37" name="Rectangle 136"/>
          <p:cNvSpPr/>
          <p:nvPr/>
        </p:nvSpPr>
        <p:spPr>
          <a:xfrm>
            <a:off x="45013" y="1826567"/>
            <a:ext cx="922047" cy="253916"/>
          </a:xfrm>
          <a:prstGeom prst="rect">
            <a:avLst/>
          </a:prstGeom>
        </p:spPr>
        <p:txBody>
          <a:bodyPr wrap="none">
            <a:spAutoFit/>
          </a:bodyPr>
          <a:lstStyle/>
          <a:p>
            <a:r>
              <a:rPr lang="en-GB" sz="1050" dirty="0">
                <a:solidFill>
                  <a:srgbClr val="0000FF"/>
                </a:solidFill>
                <a:latin typeface="Consolas" panose="020B0609020204030204" pitchFamily="49" charset="0"/>
              </a:rPr>
              <a:t>0x20000068</a:t>
            </a:r>
            <a:endParaRPr lang="en-US" sz="1050" dirty="0">
              <a:solidFill>
                <a:srgbClr val="0000FF"/>
              </a:solidFill>
              <a:latin typeface="Consolas" panose="020B0609020204030204" pitchFamily="49" charset="0"/>
            </a:endParaRPr>
          </a:p>
        </p:txBody>
      </p:sp>
      <p:sp>
        <p:nvSpPr>
          <p:cNvPr id="51" name="TextBox 50"/>
          <p:cNvSpPr txBox="1"/>
          <p:nvPr/>
        </p:nvSpPr>
        <p:spPr>
          <a:xfrm>
            <a:off x="-13783" y="4686300"/>
            <a:ext cx="920660" cy="253916"/>
          </a:xfrm>
          <a:prstGeom prst="rect">
            <a:avLst/>
          </a:prstGeom>
          <a:noFill/>
        </p:spPr>
        <p:txBody>
          <a:bodyPr wrap="square" rtlCol="0">
            <a:spAutoFit/>
          </a:bodyPr>
          <a:lstStyle/>
          <a:p>
            <a:pPr algn="ctr"/>
            <a:r>
              <a:rPr lang="en-GB" sz="1050" dirty="0">
                <a:latin typeface="Consolas"/>
                <a:cs typeface="Consolas"/>
              </a:rPr>
              <a:t>0x00000008</a:t>
            </a:r>
          </a:p>
        </p:txBody>
      </p:sp>
      <p:sp>
        <p:nvSpPr>
          <p:cNvPr id="52" name="TextBox 51"/>
          <p:cNvSpPr txBox="1"/>
          <p:nvPr/>
        </p:nvSpPr>
        <p:spPr>
          <a:xfrm>
            <a:off x="-13783" y="4842032"/>
            <a:ext cx="920660" cy="253916"/>
          </a:xfrm>
          <a:prstGeom prst="rect">
            <a:avLst/>
          </a:prstGeom>
          <a:noFill/>
        </p:spPr>
        <p:txBody>
          <a:bodyPr wrap="square" rtlCol="0">
            <a:spAutoFit/>
          </a:bodyPr>
          <a:lstStyle/>
          <a:p>
            <a:pPr algn="ctr"/>
            <a:r>
              <a:rPr lang="en-GB" sz="1050" dirty="0">
                <a:latin typeface="Consolas"/>
                <a:cs typeface="Consolas"/>
              </a:rPr>
              <a:t>0x00000004</a:t>
            </a:r>
          </a:p>
        </p:txBody>
      </p:sp>
      <p:sp>
        <p:nvSpPr>
          <p:cNvPr id="56" name="TextBox 55"/>
          <p:cNvSpPr txBox="1"/>
          <p:nvPr/>
        </p:nvSpPr>
        <p:spPr>
          <a:xfrm>
            <a:off x="-20567" y="5005859"/>
            <a:ext cx="927443" cy="253916"/>
          </a:xfrm>
          <a:prstGeom prst="rect">
            <a:avLst/>
          </a:prstGeom>
          <a:noFill/>
        </p:spPr>
        <p:txBody>
          <a:bodyPr wrap="square" rtlCol="0">
            <a:spAutoFit/>
          </a:bodyPr>
          <a:lstStyle/>
          <a:p>
            <a:pPr algn="ctr"/>
            <a:r>
              <a:rPr lang="en-GB" sz="1050" dirty="0">
                <a:latin typeface="Consolas"/>
                <a:cs typeface="Consolas"/>
              </a:rPr>
              <a:t>0x00000000</a:t>
            </a:r>
          </a:p>
        </p:txBody>
      </p:sp>
      <p:sp>
        <p:nvSpPr>
          <p:cNvPr id="53" name="Rectangle 52"/>
          <p:cNvSpPr/>
          <p:nvPr/>
        </p:nvSpPr>
        <p:spPr>
          <a:xfrm>
            <a:off x="898156" y="5037193"/>
            <a:ext cx="930519" cy="16338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50" dirty="0">
                <a:solidFill>
                  <a:srgbClr val="0000FF"/>
                </a:solidFill>
                <a:latin typeface="Consolas" panose="020B0609020204030204" pitchFamily="49" charset="0"/>
              </a:rPr>
              <a:t>0x20000068</a:t>
            </a:r>
          </a:p>
        </p:txBody>
      </p:sp>
      <p:sp>
        <p:nvSpPr>
          <p:cNvPr id="138" name="Rectangle 137"/>
          <p:cNvSpPr/>
          <p:nvPr/>
        </p:nvSpPr>
        <p:spPr>
          <a:xfrm>
            <a:off x="899691" y="4875335"/>
            <a:ext cx="929109" cy="16338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50" dirty="0">
                <a:solidFill>
                  <a:schemeClr val="tx1"/>
                </a:solidFill>
                <a:latin typeface="Consolas" panose="020B0609020204030204" pitchFamily="49" charset="0"/>
              </a:rPr>
              <a:t>0x2000020D</a:t>
            </a:r>
          </a:p>
        </p:txBody>
      </p:sp>
      <p:sp>
        <p:nvSpPr>
          <p:cNvPr id="139" name="Rectangle 138"/>
          <p:cNvSpPr/>
          <p:nvPr/>
        </p:nvSpPr>
        <p:spPr>
          <a:xfrm>
            <a:off x="899566" y="4709611"/>
            <a:ext cx="929109" cy="16338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dirty="0">
              <a:solidFill>
                <a:srgbClr val="0000FF"/>
              </a:solidFill>
              <a:latin typeface="Consolas" panose="020B0609020204030204" pitchFamily="49" charset="0"/>
            </a:endParaRPr>
          </a:p>
        </p:txBody>
      </p:sp>
      <p:sp>
        <p:nvSpPr>
          <p:cNvPr id="148" name="Rectangle 147"/>
          <p:cNvSpPr/>
          <p:nvPr/>
        </p:nvSpPr>
        <p:spPr>
          <a:xfrm>
            <a:off x="897585" y="4057650"/>
            <a:ext cx="929109" cy="16338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rgbClr val="C00000"/>
                </a:solidFill>
                <a:latin typeface="Consolas" panose="020B0609020204030204" pitchFamily="49" charset="0"/>
              </a:rPr>
              <a:t>0x0800030D</a:t>
            </a:r>
            <a:endParaRPr lang="en-GB" sz="1050" dirty="0">
              <a:solidFill>
                <a:srgbClr val="C00000"/>
              </a:solidFill>
              <a:latin typeface="Consolas" panose="020B0609020204030204" pitchFamily="49" charset="0"/>
            </a:endParaRPr>
          </a:p>
        </p:txBody>
      </p:sp>
      <p:sp>
        <p:nvSpPr>
          <p:cNvPr id="157" name="Rectangle 156"/>
          <p:cNvSpPr/>
          <p:nvPr/>
        </p:nvSpPr>
        <p:spPr>
          <a:xfrm>
            <a:off x="891820" y="3426609"/>
            <a:ext cx="932693" cy="16338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dirty="0">
              <a:solidFill>
                <a:schemeClr val="tx1"/>
              </a:solidFill>
              <a:latin typeface="Consolas" panose="020B0609020204030204" pitchFamily="49" charset="0"/>
            </a:endParaRPr>
          </a:p>
        </p:txBody>
      </p:sp>
      <p:sp>
        <p:nvSpPr>
          <p:cNvPr id="158" name="Rectangle 157"/>
          <p:cNvSpPr/>
          <p:nvPr/>
        </p:nvSpPr>
        <p:spPr>
          <a:xfrm>
            <a:off x="891673" y="3263974"/>
            <a:ext cx="933891" cy="16338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dirty="0">
              <a:solidFill>
                <a:schemeClr val="tx1"/>
              </a:solidFill>
              <a:latin typeface="Consolas" panose="020B0609020204030204" pitchFamily="49" charset="0"/>
            </a:endParaRPr>
          </a:p>
        </p:txBody>
      </p:sp>
      <p:sp>
        <p:nvSpPr>
          <p:cNvPr id="159" name="Right Brace 158"/>
          <p:cNvSpPr/>
          <p:nvPr/>
        </p:nvSpPr>
        <p:spPr>
          <a:xfrm>
            <a:off x="1850825" y="3262782"/>
            <a:ext cx="131326" cy="516765"/>
          </a:xfrm>
          <a:prstGeom prst="rightBrace">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350"/>
          </a:p>
        </p:txBody>
      </p:sp>
      <p:sp>
        <p:nvSpPr>
          <p:cNvPr id="161" name="Rectangle 160"/>
          <p:cNvSpPr/>
          <p:nvPr/>
        </p:nvSpPr>
        <p:spPr>
          <a:xfrm>
            <a:off x="891822" y="2680819"/>
            <a:ext cx="933743" cy="16338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dirty="0">
              <a:solidFill>
                <a:schemeClr val="tx1"/>
              </a:solidFill>
              <a:latin typeface="Consolas" panose="020B0609020204030204" pitchFamily="49" charset="0"/>
            </a:endParaRPr>
          </a:p>
        </p:txBody>
      </p:sp>
      <p:sp>
        <p:nvSpPr>
          <p:cNvPr id="162" name="Rectangle 161"/>
          <p:cNvSpPr/>
          <p:nvPr/>
        </p:nvSpPr>
        <p:spPr>
          <a:xfrm>
            <a:off x="891823" y="2518961"/>
            <a:ext cx="933743" cy="16338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dirty="0">
              <a:solidFill>
                <a:schemeClr val="tx1"/>
              </a:solidFill>
              <a:latin typeface="Consolas" panose="020B0609020204030204" pitchFamily="49" charset="0"/>
            </a:endParaRPr>
          </a:p>
        </p:txBody>
      </p:sp>
      <p:sp>
        <p:nvSpPr>
          <p:cNvPr id="163" name="Rectangle 162"/>
          <p:cNvSpPr/>
          <p:nvPr/>
        </p:nvSpPr>
        <p:spPr>
          <a:xfrm>
            <a:off x="891822" y="2353237"/>
            <a:ext cx="933745" cy="16338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dirty="0">
              <a:solidFill>
                <a:schemeClr val="tx1"/>
              </a:solidFill>
              <a:latin typeface="Consolas" panose="020B0609020204030204" pitchFamily="49" charset="0"/>
            </a:endParaRPr>
          </a:p>
        </p:txBody>
      </p:sp>
      <p:sp>
        <p:nvSpPr>
          <p:cNvPr id="165" name="Rectangle 164"/>
          <p:cNvSpPr/>
          <p:nvPr/>
        </p:nvSpPr>
        <p:spPr>
          <a:xfrm>
            <a:off x="891947" y="2189569"/>
            <a:ext cx="933620" cy="16338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dirty="0">
              <a:solidFill>
                <a:schemeClr val="tx1"/>
              </a:solidFill>
              <a:latin typeface="Consolas" panose="020B0609020204030204" pitchFamily="49" charset="0"/>
            </a:endParaRPr>
          </a:p>
        </p:txBody>
      </p:sp>
      <p:sp>
        <p:nvSpPr>
          <p:cNvPr id="166" name="Rectangle 165"/>
          <p:cNvSpPr/>
          <p:nvPr/>
        </p:nvSpPr>
        <p:spPr>
          <a:xfrm>
            <a:off x="891946" y="2027711"/>
            <a:ext cx="933622" cy="16338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dirty="0">
              <a:solidFill>
                <a:schemeClr val="tx1"/>
              </a:solidFill>
              <a:latin typeface="Consolas" panose="020B0609020204030204" pitchFamily="49" charset="0"/>
            </a:endParaRPr>
          </a:p>
        </p:txBody>
      </p:sp>
      <p:sp>
        <p:nvSpPr>
          <p:cNvPr id="167" name="Rectangle 166"/>
          <p:cNvSpPr/>
          <p:nvPr/>
        </p:nvSpPr>
        <p:spPr>
          <a:xfrm>
            <a:off x="891946" y="1861987"/>
            <a:ext cx="933619" cy="16338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dirty="0">
              <a:solidFill>
                <a:schemeClr val="tx1"/>
              </a:solidFill>
              <a:latin typeface="Consolas" panose="020B0609020204030204" pitchFamily="49" charset="0"/>
            </a:endParaRPr>
          </a:p>
        </p:txBody>
      </p:sp>
      <p:sp>
        <p:nvSpPr>
          <p:cNvPr id="168" name="Right Brace 167"/>
          <p:cNvSpPr/>
          <p:nvPr/>
        </p:nvSpPr>
        <p:spPr>
          <a:xfrm>
            <a:off x="1857796" y="1885950"/>
            <a:ext cx="124355" cy="958258"/>
          </a:xfrm>
          <a:prstGeom prst="rightBrace">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350"/>
          </a:p>
        </p:txBody>
      </p:sp>
      <p:sp>
        <p:nvSpPr>
          <p:cNvPr id="169" name="TextBox 168"/>
          <p:cNvSpPr txBox="1"/>
          <p:nvPr/>
        </p:nvSpPr>
        <p:spPr>
          <a:xfrm>
            <a:off x="1975671" y="2199963"/>
            <a:ext cx="542136" cy="300082"/>
          </a:xfrm>
          <a:prstGeom prst="rect">
            <a:avLst/>
          </a:prstGeom>
          <a:noFill/>
        </p:spPr>
        <p:txBody>
          <a:bodyPr wrap="none" rtlCol="0">
            <a:spAutoFit/>
          </a:bodyPr>
          <a:lstStyle/>
          <a:p>
            <a:r>
              <a:rPr lang="en-US" sz="1350" dirty="0">
                <a:solidFill>
                  <a:srgbClr val="C00000"/>
                </a:solidFill>
              </a:rPr>
              <a:t>stack</a:t>
            </a:r>
          </a:p>
        </p:txBody>
      </p:sp>
      <p:sp>
        <p:nvSpPr>
          <p:cNvPr id="184" name="Rectangle 183"/>
          <p:cNvSpPr/>
          <p:nvPr/>
        </p:nvSpPr>
        <p:spPr>
          <a:xfrm>
            <a:off x="4076952" y="2093789"/>
            <a:ext cx="133783" cy="28575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85" name="Rectangle 184"/>
          <p:cNvSpPr/>
          <p:nvPr/>
        </p:nvSpPr>
        <p:spPr>
          <a:xfrm>
            <a:off x="4773822" y="2100278"/>
            <a:ext cx="133783" cy="28575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86" name="TextBox 185"/>
          <p:cNvSpPr txBox="1"/>
          <p:nvPr/>
        </p:nvSpPr>
        <p:spPr>
          <a:xfrm>
            <a:off x="3294874" y="1857156"/>
            <a:ext cx="752129" cy="300082"/>
          </a:xfrm>
          <a:prstGeom prst="rect">
            <a:avLst/>
          </a:prstGeom>
          <a:noFill/>
        </p:spPr>
        <p:txBody>
          <a:bodyPr wrap="none" rtlCol="0">
            <a:spAutoFit/>
          </a:bodyPr>
          <a:lstStyle/>
          <a:p>
            <a:r>
              <a:rPr lang="en-US" sz="1350" dirty="0"/>
              <a:t>Stacking</a:t>
            </a:r>
          </a:p>
        </p:txBody>
      </p:sp>
      <p:sp>
        <p:nvSpPr>
          <p:cNvPr id="187" name="TextBox 186"/>
          <p:cNvSpPr txBox="1"/>
          <p:nvPr/>
        </p:nvSpPr>
        <p:spPr>
          <a:xfrm>
            <a:off x="4984521" y="1865058"/>
            <a:ext cx="949299" cy="300082"/>
          </a:xfrm>
          <a:prstGeom prst="rect">
            <a:avLst/>
          </a:prstGeom>
          <a:noFill/>
        </p:spPr>
        <p:txBody>
          <a:bodyPr wrap="none" rtlCol="0">
            <a:spAutoFit/>
          </a:bodyPr>
          <a:lstStyle/>
          <a:p>
            <a:r>
              <a:rPr lang="en-US" sz="1350" dirty="0"/>
              <a:t>Unstacking</a:t>
            </a:r>
          </a:p>
        </p:txBody>
      </p:sp>
      <p:cxnSp>
        <p:nvCxnSpPr>
          <p:cNvPr id="189" name="Straight Arrow Connector 188"/>
          <p:cNvCxnSpPr>
            <a:stCxn id="184" idx="1"/>
          </p:cNvCxnSpPr>
          <p:nvPr/>
        </p:nvCxnSpPr>
        <p:spPr>
          <a:xfrm flipH="1" flipV="1">
            <a:off x="3940020" y="2134156"/>
            <a:ext cx="136932" cy="102509"/>
          </a:xfrm>
          <a:prstGeom prst="straightConnector1">
            <a:avLst/>
          </a:prstGeom>
          <a:ln w="1905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91" name="Straight Arrow Connector 190"/>
          <p:cNvCxnSpPr>
            <a:stCxn id="185" idx="3"/>
          </p:cNvCxnSpPr>
          <p:nvPr/>
        </p:nvCxnSpPr>
        <p:spPr>
          <a:xfrm flipV="1">
            <a:off x="4907605" y="2109029"/>
            <a:ext cx="153032" cy="134124"/>
          </a:xfrm>
          <a:prstGeom prst="straightConnector1">
            <a:avLst/>
          </a:prstGeom>
          <a:ln w="1905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95" name="TextBox 194"/>
          <p:cNvSpPr txBox="1"/>
          <p:nvPr/>
        </p:nvSpPr>
        <p:spPr>
          <a:xfrm>
            <a:off x="162553" y="5208285"/>
            <a:ext cx="643126" cy="415498"/>
          </a:xfrm>
          <a:prstGeom prst="rect">
            <a:avLst/>
          </a:prstGeom>
          <a:noFill/>
        </p:spPr>
        <p:txBody>
          <a:bodyPr wrap="none" rtlCol="0">
            <a:spAutoFit/>
          </a:bodyPr>
          <a:lstStyle/>
          <a:p>
            <a:pPr algn="ctr"/>
            <a:r>
              <a:rPr lang="en-US" sz="1050" i="1" dirty="0">
                <a:solidFill>
                  <a:srgbClr val="0070C0"/>
                </a:solidFill>
              </a:rPr>
              <a:t>Memory </a:t>
            </a:r>
          </a:p>
          <a:p>
            <a:pPr algn="ctr"/>
            <a:r>
              <a:rPr lang="en-US" sz="1050" i="1" dirty="0">
                <a:solidFill>
                  <a:srgbClr val="0070C0"/>
                </a:solidFill>
              </a:rPr>
              <a:t>address</a:t>
            </a:r>
          </a:p>
        </p:txBody>
      </p:sp>
      <p:sp>
        <p:nvSpPr>
          <p:cNvPr id="196" name="TextBox 195"/>
          <p:cNvSpPr txBox="1"/>
          <p:nvPr/>
        </p:nvSpPr>
        <p:spPr>
          <a:xfrm>
            <a:off x="891821" y="5208285"/>
            <a:ext cx="933743" cy="415498"/>
          </a:xfrm>
          <a:prstGeom prst="rect">
            <a:avLst/>
          </a:prstGeom>
          <a:noFill/>
        </p:spPr>
        <p:txBody>
          <a:bodyPr wrap="square" rtlCol="0">
            <a:spAutoFit/>
          </a:bodyPr>
          <a:lstStyle/>
          <a:p>
            <a:pPr algn="ctr"/>
            <a:r>
              <a:rPr lang="en-US" sz="1050" i="1" dirty="0">
                <a:solidFill>
                  <a:srgbClr val="0070C0"/>
                </a:solidFill>
              </a:rPr>
              <a:t>Memory </a:t>
            </a:r>
          </a:p>
          <a:p>
            <a:pPr algn="ctr"/>
            <a:r>
              <a:rPr lang="en-US" sz="1050" i="1" dirty="0">
                <a:solidFill>
                  <a:srgbClr val="0070C0"/>
                </a:solidFill>
              </a:rPr>
              <a:t>content</a:t>
            </a:r>
          </a:p>
        </p:txBody>
      </p:sp>
      <p:cxnSp>
        <p:nvCxnSpPr>
          <p:cNvPr id="200" name="Straight Arrow Connector 199"/>
          <p:cNvCxnSpPr>
            <a:stCxn id="53" idx="3"/>
          </p:cNvCxnSpPr>
          <p:nvPr/>
        </p:nvCxnSpPr>
        <p:spPr>
          <a:xfrm flipV="1">
            <a:off x="1828675" y="5118592"/>
            <a:ext cx="285875" cy="296"/>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01" name="TextBox 200"/>
          <p:cNvSpPr txBox="1"/>
          <p:nvPr/>
        </p:nvSpPr>
        <p:spPr>
          <a:xfrm>
            <a:off x="2086916" y="5002691"/>
            <a:ext cx="790601" cy="253916"/>
          </a:xfrm>
          <a:prstGeom prst="rect">
            <a:avLst/>
          </a:prstGeom>
          <a:noFill/>
        </p:spPr>
        <p:txBody>
          <a:bodyPr wrap="none" rtlCol="0">
            <a:spAutoFit/>
          </a:bodyPr>
          <a:lstStyle/>
          <a:p>
            <a:r>
              <a:rPr lang="en-US" sz="1050" dirty="0"/>
              <a:t>Initialize SP</a:t>
            </a:r>
          </a:p>
        </p:txBody>
      </p:sp>
      <p:cxnSp>
        <p:nvCxnSpPr>
          <p:cNvPr id="204" name="Straight Arrow Connector 203"/>
          <p:cNvCxnSpPr/>
          <p:nvPr/>
        </p:nvCxnSpPr>
        <p:spPr>
          <a:xfrm flipV="1">
            <a:off x="1828801" y="4973650"/>
            <a:ext cx="285875" cy="296"/>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05" name="TextBox 204"/>
          <p:cNvSpPr txBox="1"/>
          <p:nvPr/>
        </p:nvSpPr>
        <p:spPr>
          <a:xfrm>
            <a:off x="2087041" y="4857750"/>
            <a:ext cx="824265" cy="253916"/>
          </a:xfrm>
          <a:prstGeom prst="rect">
            <a:avLst/>
          </a:prstGeom>
          <a:noFill/>
        </p:spPr>
        <p:txBody>
          <a:bodyPr wrap="none" rtlCol="0">
            <a:spAutoFit/>
          </a:bodyPr>
          <a:lstStyle/>
          <a:p>
            <a:r>
              <a:rPr lang="en-US" sz="1050" dirty="0"/>
              <a:t>Initialize PC</a:t>
            </a:r>
          </a:p>
        </p:txBody>
      </p:sp>
      <p:sp>
        <p:nvSpPr>
          <p:cNvPr id="89" name="Oval 88"/>
          <p:cNvSpPr/>
          <p:nvPr/>
        </p:nvSpPr>
        <p:spPr>
          <a:xfrm>
            <a:off x="8172450" y="4508317"/>
            <a:ext cx="457200" cy="301687"/>
          </a:xfrm>
          <a:prstGeom prst="ellipse">
            <a:avLst/>
          </a:prstGeom>
          <a:solidFill>
            <a:srgbClr val="FFFF0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b="1" dirty="0">
                <a:solidFill>
                  <a:srgbClr val="FF0000"/>
                </a:solidFill>
                <a:latin typeface="Consolas" panose="020B0609020204030204" pitchFamily="49" charset="0"/>
                <a:cs typeface="Consolas" panose="020B0609020204030204" pitchFamily="49" charset="0"/>
              </a:rPr>
              <a:t>0</a:t>
            </a:r>
          </a:p>
        </p:txBody>
      </p:sp>
      <p:graphicFrame>
        <p:nvGraphicFramePr>
          <p:cNvPr id="85" name="Table 84"/>
          <p:cNvGraphicFramePr>
            <a:graphicFrameLocks noGrp="1"/>
          </p:cNvGraphicFramePr>
          <p:nvPr>
            <p:extLst/>
          </p:nvPr>
        </p:nvGraphicFramePr>
        <p:xfrm>
          <a:off x="7403073" y="1836722"/>
          <a:ext cx="1626961" cy="1645920"/>
        </p:xfrm>
        <a:graphic>
          <a:graphicData uri="http://schemas.openxmlformats.org/drawingml/2006/table">
            <a:tbl>
              <a:tblPr bandRow="1">
                <a:tableStyleId>{BC89EF96-8CEA-46FF-86C4-4CE0E7609802}</a:tableStyleId>
              </a:tblPr>
              <a:tblGrid>
                <a:gridCol w="850576">
                  <a:extLst>
                    <a:ext uri="{9D8B030D-6E8A-4147-A177-3AD203B41FA5}">
                      <a16:colId xmlns:a16="http://schemas.microsoft.com/office/drawing/2014/main" val="20000"/>
                    </a:ext>
                  </a:extLst>
                </a:gridCol>
                <a:gridCol w="776385">
                  <a:extLst>
                    <a:ext uri="{9D8B030D-6E8A-4147-A177-3AD203B41FA5}">
                      <a16:colId xmlns:a16="http://schemas.microsoft.com/office/drawing/2014/main" val="20001"/>
                    </a:ext>
                  </a:extLst>
                </a:gridCol>
              </a:tblGrid>
              <a:tr h="182880">
                <a:tc>
                  <a:txBody>
                    <a:bodyPr/>
                    <a:lstStyle/>
                    <a:p>
                      <a:pPr algn="ctr"/>
                      <a:r>
                        <a:rPr lang="en-US" sz="1200" dirty="0" err="1"/>
                        <a:t>xxxxxxxx</a:t>
                      </a:r>
                      <a:endParaRPr lang="en-US" sz="1200" b="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200" dirty="0" err="1">
                          <a:latin typeface="Consolas" panose="020B0609020204030204" pitchFamily="49" charset="0"/>
                          <a:cs typeface="Consolas" panose="020B0609020204030204" pitchFamily="49" charset="0"/>
                        </a:rPr>
                        <a:t>SP</a:t>
                      </a:r>
                      <a:r>
                        <a:rPr lang="en-US" sz="1200" dirty="0">
                          <a:latin typeface="Consolas" panose="020B0609020204030204" pitchFamily="49" charset="0"/>
                          <a:cs typeface="Consolas" panose="020B0609020204030204" pitchFamily="49" charset="0"/>
                        </a:rPr>
                        <a:t> + </a:t>
                      </a:r>
                      <a:r>
                        <a:rPr lang="en-US" sz="1200" dirty="0" err="1">
                          <a:latin typeface="Consolas" panose="020B0609020204030204" pitchFamily="49" charset="0"/>
                          <a:cs typeface="Consolas" panose="020B0609020204030204" pitchFamily="49" charset="0"/>
                        </a:rPr>
                        <a:t>0x20</a:t>
                      </a:r>
                      <a:endParaRPr lang="en-US" sz="12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182880">
                <a:tc>
                  <a:txBody>
                    <a:bodyPr/>
                    <a:lstStyle/>
                    <a:p>
                      <a:pPr algn="ctr"/>
                      <a:r>
                        <a:rPr lang="en-US" sz="1200" b="1" dirty="0">
                          <a:solidFill>
                            <a:srgbClr val="C00000"/>
                          </a:solidFill>
                          <a:latin typeface="Consolas" panose="020B0609020204030204" pitchFamily="49" charset="0"/>
                          <a:cs typeface="Consolas" panose="020B0609020204030204" pitchFamily="49" charset="0"/>
                        </a:rPr>
                        <a:t>xPSR</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200" dirty="0" err="1">
                          <a:latin typeface="Consolas" panose="020B0609020204030204" pitchFamily="49" charset="0"/>
                          <a:cs typeface="Consolas" panose="020B0609020204030204" pitchFamily="49" charset="0"/>
                        </a:rPr>
                        <a:t>SP</a:t>
                      </a:r>
                      <a:r>
                        <a:rPr lang="en-US" sz="1200" dirty="0">
                          <a:latin typeface="Consolas" panose="020B0609020204030204" pitchFamily="49" charset="0"/>
                          <a:cs typeface="Consolas" panose="020B0609020204030204" pitchFamily="49" charset="0"/>
                        </a:rPr>
                        <a:t> + </a:t>
                      </a:r>
                      <a:r>
                        <a:rPr lang="en-US" sz="1200" dirty="0" err="1">
                          <a:latin typeface="Consolas" panose="020B0609020204030204" pitchFamily="49" charset="0"/>
                          <a:cs typeface="Consolas" panose="020B0609020204030204" pitchFamily="49" charset="0"/>
                        </a:rPr>
                        <a:t>0x1C</a:t>
                      </a:r>
                      <a:endParaRPr lang="en-US" sz="12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82880">
                <a:tc>
                  <a:txBody>
                    <a:bodyPr/>
                    <a:lstStyle/>
                    <a:p>
                      <a:pPr algn="ctr"/>
                      <a:r>
                        <a:rPr lang="en-US" sz="1200" b="1" dirty="0">
                          <a:solidFill>
                            <a:srgbClr val="C00000"/>
                          </a:solidFill>
                          <a:latin typeface="Consolas" panose="020B0609020204030204" pitchFamily="49" charset="0"/>
                          <a:cs typeface="Consolas" panose="020B0609020204030204" pitchFamily="49" charset="0"/>
                        </a:rPr>
                        <a:t>PC(r15)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200" dirty="0" err="1">
                          <a:latin typeface="Consolas" panose="020B0609020204030204" pitchFamily="49" charset="0"/>
                          <a:cs typeface="Consolas" panose="020B0609020204030204" pitchFamily="49" charset="0"/>
                        </a:rPr>
                        <a:t>SP</a:t>
                      </a:r>
                      <a:r>
                        <a:rPr lang="en-US" sz="1200" dirty="0">
                          <a:latin typeface="Consolas" panose="020B0609020204030204" pitchFamily="49" charset="0"/>
                          <a:cs typeface="Consolas" panose="020B0609020204030204" pitchFamily="49" charset="0"/>
                        </a:rPr>
                        <a:t> + </a:t>
                      </a:r>
                      <a:r>
                        <a:rPr lang="en-US" sz="1200" dirty="0" err="1">
                          <a:latin typeface="Consolas" panose="020B0609020204030204" pitchFamily="49" charset="0"/>
                          <a:cs typeface="Consolas" panose="020B0609020204030204" pitchFamily="49" charset="0"/>
                        </a:rPr>
                        <a:t>0x18</a:t>
                      </a:r>
                      <a:endParaRPr lang="en-US" sz="12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182880">
                <a:tc>
                  <a:txBody>
                    <a:bodyPr/>
                    <a:lstStyle/>
                    <a:p>
                      <a:pPr algn="ctr"/>
                      <a:r>
                        <a:rPr lang="en-US" sz="1200" b="1" dirty="0">
                          <a:solidFill>
                            <a:srgbClr val="C00000"/>
                          </a:solidFill>
                          <a:latin typeface="Consolas" panose="020B0609020204030204" pitchFamily="49" charset="0"/>
                          <a:cs typeface="Consolas" panose="020B0609020204030204" pitchFamily="49" charset="0"/>
                        </a:rPr>
                        <a:t>LR(r14)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200" dirty="0" err="1">
                          <a:latin typeface="Consolas" panose="020B0609020204030204" pitchFamily="49" charset="0"/>
                          <a:cs typeface="Consolas" panose="020B0609020204030204" pitchFamily="49" charset="0"/>
                        </a:rPr>
                        <a:t>SP</a:t>
                      </a:r>
                      <a:r>
                        <a:rPr lang="en-US" sz="1200" dirty="0">
                          <a:latin typeface="Consolas" panose="020B0609020204030204" pitchFamily="49" charset="0"/>
                          <a:cs typeface="Consolas" panose="020B0609020204030204" pitchFamily="49" charset="0"/>
                        </a:rPr>
                        <a:t> + </a:t>
                      </a:r>
                      <a:r>
                        <a:rPr lang="en-US" sz="1200" dirty="0" err="1">
                          <a:latin typeface="Consolas" panose="020B0609020204030204" pitchFamily="49" charset="0"/>
                          <a:cs typeface="Consolas" panose="020B0609020204030204" pitchFamily="49" charset="0"/>
                        </a:rPr>
                        <a:t>0x14</a:t>
                      </a:r>
                      <a:endParaRPr lang="en-US" sz="12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182880">
                <a:tc>
                  <a:txBody>
                    <a:bodyPr/>
                    <a:lstStyle/>
                    <a:p>
                      <a:pPr algn="ctr"/>
                      <a:r>
                        <a:rPr lang="en-US" sz="1200" b="1" dirty="0" err="1">
                          <a:solidFill>
                            <a:srgbClr val="C00000"/>
                          </a:solidFill>
                          <a:latin typeface="Consolas" panose="020B0609020204030204" pitchFamily="49" charset="0"/>
                          <a:cs typeface="Consolas" panose="020B0609020204030204" pitchFamily="49" charset="0"/>
                        </a:rPr>
                        <a:t>r12</a:t>
                      </a:r>
                      <a:endParaRPr lang="en-US" sz="12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200" dirty="0" err="1">
                          <a:latin typeface="Consolas" panose="020B0609020204030204" pitchFamily="49" charset="0"/>
                          <a:cs typeface="Consolas" panose="020B0609020204030204" pitchFamily="49" charset="0"/>
                        </a:rPr>
                        <a:t>SP</a:t>
                      </a:r>
                      <a:r>
                        <a:rPr lang="en-US" sz="1200" dirty="0">
                          <a:latin typeface="Consolas" panose="020B0609020204030204" pitchFamily="49" charset="0"/>
                          <a:cs typeface="Consolas" panose="020B0609020204030204" pitchFamily="49" charset="0"/>
                        </a:rPr>
                        <a:t> + </a:t>
                      </a:r>
                      <a:r>
                        <a:rPr lang="en-US" sz="1200" dirty="0" err="1">
                          <a:latin typeface="Consolas" panose="020B0609020204030204" pitchFamily="49" charset="0"/>
                          <a:cs typeface="Consolas" panose="020B0609020204030204" pitchFamily="49" charset="0"/>
                        </a:rPr>
                        <a:t>0x10</a:t>
                      </a:r>
                      <a:endParaRPr lang="en-US" sz="12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182880">
                <a:tc>
                  <a:txBody>
                    <a:bodyPr/>
                    <a:lstStyle/>
                    <a:p>
                      <a:pPr algn="ctr"/>
                      <a:r>
                        <a:rPr lang="en-US" sz="1200" b="1" dirty="0" err="1">
                          <a:solidFill>
                            <a:srgbClr val="C00000"/>
                          </a:solidFill>
                          <a:latin typeface="Consolas" panose="020B0609020204030204" pitchFamily="49" charset="0"/>
                          <a:cs typeface="Consolas" panose="020B0609020204030204" pitchFamily="49" charset="0"/>
                        </a:rPr>
                        <a:t>r3</a:t>
                      </a:r>
                      <a:endParaRPr lang="en-US" sz="12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200" dirty="0" err="1">
                          <a:latin typeface="Consolas" panose="020B0609020204030204" pitchFamily="49" charset="0"/>
                          <a:cs typeface="Consolas" panose="020B0609020204030204" pitchFamily="49" charset="0"/>
                        </a:rPr>
                        <a:t>SP</a:t>
                      </a:r>
                      <a:r>
                        <a:rPr lang="en-US" sz="1200" dirty="0">
                          <a:latin typeface="Consolas" panose="020B0609020204030204" pitchFamily="49" charset="0"/>
                          <a:cs typeface="Consolas" panose="020B0609020204030204" pitchFamily="49" charset="0"/>
                        </a:rPr>
                        <a:t> + </a:t>
                      </a:r>
                      <a:r>
                        <a:rPr lang="en-US" sz="1200" dirty="0" err="1">
                          <a:latin typeface="Consolas" panose="020B0609020204030204" pitchFamily="49" charset="0"/>
                          <a:cs typeface="Consolas" panose="020B0609020204030204" pitchFamily="49" charset="0"/>
                        </a:rPr>
                        <a:t>0x0C</a:t>
                      </a:r>
                      <a:endParaRPr lang="en-US" sz="12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182880">
                <a:tc>
                  <a:txBody>
                    <a:bodyPr/>
                    <a:lstStyle/>
                    <a:p>
                      <a:pPr algn="ctr"/>
                      <a:r>
                        <a:rPr lang="en-US" sz="1200" b="1" dirty="0" err="1">
                          <a:solidFill>
                            <a:srgbClr val="C00000"/>
                          </a:solidFill>
                          <a:latin typeface="Consolas" panose="020B0609020204030204" pitchFamily="49" charset="0"/>
                          <a:cs typeface="Consolas" panose="020B0609020204030204" pitchFamily="49" charset="0"/>
                        </a:rPr>
                        <a:t>r2</a:t>
                      </a:r>
                      <a:endParaRPr lang="en-US" sz="12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200" dirty="0" err="1">
                          <a:latin typeface="Consolas" panose="020B0609020204030204" pitchFamily="49" charset="0"/>
                          <a:cs typeface="Consolas" panose="020B0609020204030204" pitchFamily="49" charset="0"/>
                        </a:rPr>
                        <a:t>SP</a:t>
                      </a:r>
                      <a:r>
                        <a:rPr lang="en-US" sz="1200" dirty="0">
                          <a:latin typeface="Consolas" panose="020B0609020204030204" pitchFamily="49" charset="0"/>
                          <a:cs typeface="Consolas" panose="020B0609020204030204" pitchFamily="49" charset="0"/>
                        </a:rPr>
                        <a:t> + </a:t>
                      </a:r>
                      <a:r>
                        <a:rPr lang="en-US" sz="1200" dirty="0" err="1">
                          <a:latin typeface="Consolas" panose="020B0609020204030204" pitchFamily="49" charset="0"/>
                          <a:cs typeface="Consolas" panose="020B0609020204030204" pitchFamily="49" charset="0"/>
                        </a:rPr>
                        <a:t>0x08</a:t>
                      </a:r>
                      <a:endParaRPr lang="en-US" sz="12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182880">
                <a:tc>
                  <a:txBody>
                    <a:bodyPr/>
                    <a:lstStyle/>
                    <a:p>
                      <a:pPr algn="ctr"/>
                      <a:r>
                        <a:rPr lang="en-US" sz="1200" b="1" dirty="0" err="1">
                          <a:solidFill>
                            <a:srgbClr val="C00000"/>
                          </a:solidFill>
                          <a:latin typeface="Consolas" panose="020B0609020204030204" pitchFamily="49" charset="0"/>
                          <a:cs typeface="Consolas" panose="020B0609020204030204" pitchFamily="49" charset="0"/>
                        </a:rPr>
                        <a:t>r1</a:t>
                      </a:r>
                      <a:endParaRPr lang="en-US" sz="12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200" dirty="0" err="1">
                          <a:latin typeface="Consolas" panose="020B0609020204030204" pitchFamily="49" charset="0"/>
                          <a:cs typeface="Consolas" panose="020B0609020204030204" pitchFamily="49" charset="0"/>
                        </a:rPr>
                        <a:t>SP</a:t>
                      </a:r>
                      <a:r>
                        <a:rPr lang="en-US" sz="1200" dirty="0">
                          <a:latin typeface="Consolas" panose="020B0609020204030204" pitchFamily="49" charset="0"/>
                          <a:cs typeface="Consolas" panose="020B0609020204030204" pitchFamily="49" charset="0"/>
                        </a:rPr>
                        <a:t> + </a:t>
                      </a:r>
                      <a:r>
                        <a:rPr lang="en-US" sz="1200" dirty="0" err="1">
                          <a:latin typeface="Consolas" panose="020B0609020204030204" pitchFamily="49" charset="0"/>
                          <a:cs typeface="Consolas" panose="020B0609020204030204" pitchFamily="49" charset="0"/>
                        </a:rPr>
                        <a:t>0x04</a:t>
                      </a:r>
                      <a:endParaRPr lang="en-US" sz="12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182880">
                <a:tc>
                  <a:txBody>
                    <a:bodyPr/>
                    <a:lstStyle/>
                    <a:p>
                      <a:pPr algn="ctr"/>
                      <a:r>
                        <a:rPr lang="en-US" sz="1200" b="1" dirty="0" err="1">
                          <a:solidFill>
                            <a:srgbClr val="C00000"/>
                          </a:solidFill>
                          <a:latin typeface="Consolas" panose="020B0609020204030204" pitchFamily="49" charset="0"/>
                          <a:cs typeface="Consolas" panose="020B0609020204030204" pitchFamily="49" charset="0"/>
                        </a:rPr>
                        <a:t>r0</a:t>
                      </a:r>
                      <a:endParaRPr lang="en-US" sz="12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sz="1200" dirty="0">
                          <a:latin typeface="Consolas" panose="020B0609020204030204" pitchFamily="49" charset="0"/>
                          <a:cs typeface="Consolas" panose="020B0609020204030204" pitchFamily="49" charset="0"/>
                        </a:rPr>
                        <a:t>SP</a:t>
                      </a: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8"/>
                  </a:ext>
                </a:extLst>
              </a:tr>
            </a:tbl>
          </a:graphicData>
        </a:graphic>
      </p:graphicFrame>
      <p:grpSp>
        <p:nvGrpSpPr>
          <p:cNvPr id="86" name="Group 85"/>
          <p:cNvGrpSpPr/>
          <p:nvPr/>
        </p:nvGrpSpPr>
        <p:grpSpPr>
          <a:xfrm>
            <a:off x="6400800" y="3255316"/>
            <a:ext cx="867425" cy="253916"/>
            <a:chOff x="8534400" y="1278523"/>
            <a:chExt cx="1156566" cy="338555"/>
          </a:xfrm>
        </p:grpSpPr>
        <p:sp>
          <p:nvSpPr>
            <p:cNvPr id="87" name="TextBox 86"/>
            <p:cNvSpPr txBox="1"/>
            <p:nvPr/>
          </p:nvSpPr>
          <p:spPr>
            <a:xfrm>
              <a:off x="8534400" y="1278523"/>
              <a:ext cx="798450" cy="338555"/>
            </a:xfrm>
            <a:prstGeom prst="rect">
              <a:avLst/>
            </a:prstGeom>
            <a:noFill/>
          </p:spPr>
          <p:txBody>
            <a:bodyPr wrap="square" rtlCol="0">
              <a:spAutoFit/>
            </a:bodyPr>
            <a:lstStyle/>
            <a:p>
              <a:pPr algn="r"/>
              <a:r>
                <a:rPr lang="en-US" sz="1050" b="1" dirty="0">
                  <a:solidFill>
                    <a:srgbClr val="C00000"/>
                  </a:solidFill>
                  <a:latin typeface="Consolas" panose="020B0609020204030204" pitchFamily="49" charset="0"/>
                  <a:cs typeface="Consolas" panose="020B0609020204030204" pitchFamily="49" charset="0"/>
                </a:rPr>
                <a:t>SP</a:t>
              </a:r>
            </a:p>
          </p:txBody>
        </p:sp>
        <p:cxnSp>
          <p:nvCxnSpPr>
            <p:cNvPr id="88" name="Straight Arrow Connector 87"/>
            <p:cNvCxnSpPr/>
            <p:nvPr/>
          </p:nvCxnSpPr>
          <p:spPr>
            <a:xfrm>
              <a:off x="9332850" y="1447800"/>
              <a:ext cx="358116" cy="0"/>
            </a:xfrm>
            <a:prstGeom prst="straightConnector1">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cxnSp>
        <p:nvCxnSpPr>
          <p:cNvPr id="94" name="Straight Arrow Connector 93"/>
          <p:cNvCxnSpPr/>
          <p:nvPr/>
        </p:nvCxnSpPr>
        <p:spPr>
          <a:xfrm flipH="1">
            <a:off x="7332101" y="1943742"/>
            <a:ext cx="3221" cy="1432171"/>
          </a:xfrm>
          <a:prstGeom prst="straightConnector1">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95" name="TextBox 94"/>
          <p:cNvSpPr txBox="1"/>
          <p:nvPr/>
        </p:nvSpPr>
        <p:spPr>
          <a:xfrm>
            <a:off x="6375133" y="2247136"/>
            <a:ext cx="942975" cy="577081"/>
          </a:xfrm>
          <a:prstGeom prst="rect">
            <a:avLst/>
          </a:prstGeom>
          <a:noFill/>
        </p:spPr>
        <p:txBody>
          <a:bodyPr wrap="square" rtlCol="0">
            <a:spAutoFit/>
          </a:bodyPr>
          <a:lstStyle/>
          <a:p>
            <a:pPr algn="r"/>
            <a:r>
              <a:rPr lang="en-US" sz="1050" dirty="0">
                <a:solidFill>
                  <a:srgbClr val="C00000"/>
                </a:solidFill>
              </a:rPr>
              <a:t>Full Descending Stack</a:t>
            </a:r>
          </a:p>
        </p:txBody>
      </p:sp>
      <p:cxnSp>
        <p:nvCxnSpPr>
          <p:cNvPr id="90" name="Straight Arrow Connector 89"/>
          <p:cNvCxnSpPr/>
          <p:nvPr/>
        </p:nvCxnSpPr>
        <p:spPr>
          <a:xfrm flipV="1">
            <a:off x="4742777" y="2379540"/>
            <a:ext cx="0" cy="2493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1" name="TextBox 90"/>
          <p:cNvSpPr txBox="1"/>
          <p:nvPr/>
        </p:nvSpPr>
        <p:spPr>
          <a:xfrm>
            <a:off x="4470009" y="2627074"/>
            <a:ext cx="553357" cy="253916"/>
          </a:xfrm>
          <a:prstGeom prst="rect">
            <a:avLst/>
          </a:prstGeom>
          <a:noFill/>
        </p:spPr>
        <p:txBody>
          <a:bodyPr wrap="none" rtlCol="0">
            <a:spAutoFit/>
          </a:bodyPr>
          <a:lstStyle/>
          <a:p>
            <a:r>
              <a:rPr lang="en-US" sz="1050" dirty="0">
                <a:latin typeface="Consolas" panose="020B0609020204030204" pitchFamily="49" charset="0"/>
                <a:cs typeface="Consolas" panose="020B0609020204030204" pitchFamily="49" charset="0"/>
              </a:rPr>
              <a:t>BX LR</a:t>
            </a:r>
          </a:p>
        </p:txBody>
      </p:sp>
      <p:sp>
        <p:nvSpPr>
          <p:cNvPr id="92" name="Rectangle 91"/>
          <p:cNvSpPr/>
          <p:nvPr/>
        </p:nvSpPr>
        <p:spPr>
          <a:xfrm>
            <a:off x="5429250" y="3881735"/>
            <a:ext cx="1494510" cy="461665"/>
          </a:xfrm>
          <a:prstGeom prst="rect">
            <a:avLst/>
          </a:prstGeom>
        </p:spPr>
        <p:txBody>
          <a:bodyPr wrap="square">
            <a:spAutoFit/>
          </a:bodyPr>
          <a:lstStyle/>
          <a:p>
            <a:pPr algn="r"/>
            <a:r>
              <a:rPr lang="en-US" sz="1200" dirty="0">
                <a:solidFill>
                  <a:schemeClr val="accent6">
                    <a:lumMod val="75000"/>
                  </a:schemeClr>
                </a:solidFill>
                <a:latin typeface="Verdana" panose="020B0604030504040204" pitchFamily="34" charset="0"/>
              </a:rPr>
              <a:t>Interrupt Number</a:t>
            </a:r>
            <a:endParaRPr lang="en-US" sz="1200" dirty="0">
              <a:solidFill>
                <a:schemeClr val="accent6">
                  <a:lumMod val="75000"/>
                </a:schemeClr>
              </a:solidFill>
            </a:endParaRPr>
          </a:p>
        </p:txBody>
      </p:sp>
    </p:spTree>
    <p:extLst>
      <p:ext uri="{BB962C8B-B14F-4D97-AF65-F5344CB8AC3E}">
        <p14:creationId xmlns:p14="http://schemas.microsoft.com/office/powerpoint/2010/main" val="454342554"/>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 name="Flowchart: Process 196"/>
          <p:cNvSpPr/>
          <p:nvPr/>
        </p:nvSpPr>
        <p:spPr>
          <a:xfrm>
            <a:off x="5459929" y="3730894"/>
            <a:ext cx="3626921" cy="1755506"/>
          </a:xfrm>
          <a:prstGeom prst="flowChartProcess">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70" name="Flowchart: Process 169"/>
          <p:cNvSpPr/>
          <p:nvPr/>
        </p:nvSpPr>
        <p:spPr>
          <a:xfrm>
            <a:off x="2821961" y="1845243"/>
            <a:ext cx="3506304" cy="1394100"/>
          </a:xfrm>
          <a:prstGeom prst="flowChartProcess">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aphicFrame>
        <p:nvGraphicFramePr>
          <p:cNvPr id="32" name="Table 31"/>
          <p:cNvGraphicFramePr>
            <a:graphicFrameLocks noGrp="1"/>
          </p:cNvGraphicFramePr>
          <p:nvPr>
            <p:extLst/>
          </p:nvPr>
        </p:nvGraphicFramePr>
        <p:xfrm>
          <a:off x="6897040" y="3966402"/>
          <a:ext cx="2142860" cy="281940"/>
        </p:xfrm>
        <a:graphic>
          <a:graphicData uri="http://schemas.openxmlformats.org/drawingml/2006/table">
            <a:tbl>
              <a:tblPr firstRow="1" bandRow="1">
                <a:tableStyleId>{5C22544A-7EE6-4342-B048-85BDC9FD1C3A}</a:tableStyleId>
              </a:tblPr>
              <a:tblGrid>
                <a:gridCol w="428572">
                  <a:extLst>
                    <a:ext uri="{9D8B030D-6E8A-4147-A177-3AD203B41FA5}">
                      <a16:colId xmlns:a16="http://schemas.microsoft.com/office/drawing/2014/main" val="3020669703"/>
                    </a:ext>
                  </a:extLst>
                </a:gridCol>
                <a:gridCol w="428572">
                  <a:extLst>
                    <a:ext uri="{9D8B030D-6E8A-4147-A177-3AD203B41FA5}">
                      <a16:colId xmlns:a16="http://schemas.microsoft.com/office/drawing/2014/main" val="2164070882"/>
                    </a:ext>
                  </a:extLst>
                </a:gridCol>
                <a:gridCol w="428572">
                  <a:extLst>
                    <a:ext uri="{9D8B030D-6E8A-4147-A177-3AD203B41FA5}">
                      <a16:colId xmlns:a16="http://schemas.microsoft.com/office/drawing/2014/main" val="4187860782"/>
                    </a:ext>
                  </a:extLst>
                </a:gridCol>
                <a:gridCol w="428572">
                  <a:extLst>
                    <a:ext uri="{9D8B030D-6E8A-4147-A177-3AD203B41FA5}">
                      <a16:colId xmlns:a16="http://schemas.microsoft.com/office/drawing/2014/main" val="112163140"/>
                    </a:ext>
                  </a:extLst>
                </a:gridCol>
                <a:gridCol w="428572">
                  <a:extLst>
                    <a:ext uri="{9D8B030D-6E8A-4147-A177-3AD203B41FA5}">
                      <a16:colId xmlns:a16="http://schemas.microsoft.com/office/drawing/2014/main" val="2508573071"/>
                    </a:ext>
                  </a:extLst>
                </a:gridCol>
              </a:tblGrid>
              <a:tr h="274320">
                <a:tc>
                  <a:txBody>
                    <a:bodyPr/>
                    <a:lstStyle/>
                    <a:p>
                      <a:pPr algn="ctr"/>
                      <a:r>
                        <a:rPr lang="en-US" sz="1400" dirty="0">
                          <a:solidFill>
                            <a:schemeClr val="accent6">
                              <a:lumMod val="75000"/>
                            </a:schemeClr>
                          </a:solidFill>
                          <a:latin typeface="Consolas" panose="020B0609020204030204" pitchFamily="49" charset="0"/>
                        </a:rPr>
                        <a:t>12</a:t>
                      </a:r>
                    </a:p>
                  </a:txBody>
                  <a:tcPr marL="68580" marR="68580" marT="34290" marB="34290">
                    <a:noFill/>
                  </a:tcPr>
                </a:tc>
                <a:tc>
                  <a:txBody>
                    <a:bodyPr/>
                    <a:lstStyle/>
                    <a:p>
                      <a:pPr algn="ctr"/>
                      <a:r>
                        <a:rPr lang="en-US" sz="1400" dirty="0">
                          <a:solidFill>
                            <a:schemeClr val="accent6">
                              <a:lumMod val="75000"/>
                            </a:schemeClr>
                          </a:solidFill>
                          <a:latin typeface="Consolas" panose="020B0609020204030204" pitchFamily="49" charset="0"/>
                        </a:rPr>
                        <a:t>11</a:t>
                      </a:r>
                    </a:p>
                  </a:txBody>
                  <a:tcPr marL="68580" marR="68580" marT="34290" marB="34290">
                    <a:noFill/>
                  </a:tcPr>
                </a:tc>
                <a:tc>
                  <a:txBody>
                    <a:bodyPr/>
                    <a:lstStyle/>
                    <a:p>
                      <a:pPr algn="ctr"/>
                      <a:r>
                        <a:rPr lang="en-US" sz="1400" dirty="0">
                          <a:solidFill>
                            <a:schemeClr val="accent6">
                              <a:lumMod val="75000"/>
                            </a:schemeClr>
                          </a:solidFill>
                          <a:latin typeface="Consolas" panose="020B0609020204030204" pitchFamily="49" charset="0"/>
                        </a:rPr>
                        <a:t>10</a:t>
                      </a:r>
                    </a:p>
                  </a:txBody>
                  <a:tcPr marL="68580" marR="68580" marT="34290" marB="34290">
                    <a:noFill/>
                  </a:tcPr>
                </a:tc>
                <a:tc>
                  <a:txBody>
                    <a:bodyPr/>
                    <a:lstStyle/>
                    <a:p>
                      <a:pPr algn="ctr"/>
                      <a:r>
                        <a:rPr lang="en-US" sz="1400" dirty="0">
                          <a:solidFill>
                            <a:srgbClr val="FF0000"/>
                          </a:solidFill>
                          <a:latin typeface="Consolas" panose="020B0609020204030204" pitchFamily="49" charset="0"/>
                        </a:rPr>
                        <a:t>9</a:t>
                      </a:r>
                    </a:p>
                  </a:txBody>
                  <a:tcPr marL="68580" marR="68580" marT="34290" marB="34290">
                    <a:noFill/>
                  </a:tcPr>
                </a:tc>
                <a:tc>
                  <a:txBody>
                    <a:bodyPr/>
                    <a:lstStyle/>
                    <a:p>
                      <a:pPr algn="ctr"/>
                      <a:r>
                        <a:rPr lang="en-US" sz="1400" dirty="0">
                          <a:solidFill>
                            <a:schemeClr val="accent6">
                              <a:lumMod val="75000"/>
                            </a:schemeClr>
                          </a:solidFill>
                          <a:latin typeface="Consolas" panose="020B0609020204030204" pitchFamily="49" charset="0"/>
                        </a:rPr>
                        <a:t>8</a:t>
                      </a:r>
                    </a:p>
                  </a:txBody>
                  <a:tcPr marL="68580" marR="68580" marT="34290" marB="34290">
                    <a:noFill/>
                  </a:tcPr>
                </a:tc>
                <a:extLst>
                  <a:ext uri="{0D108BD9-81ED-4DB2-BD59-A6C34878D82A}">
                    <a16:rowId xmlns:a16="http://schemas.microsoft.com/office/drawing/2014/main" val="1598404186"/>
                  </a:ext>
                </a:extLst>
              </a:tr>
            </a:tbl>
          </a:graphicData>
        </a:graphic>
      </p:graphicFrame>
      <p:sp>
        <p:nvSpPr>
          <p:cNvPr id="2" name="Title 1"/>
          <p:cNvSpPr>
            <a:spLocks noGrp="1"/>
          </p:cNvSpPr>
          <p:nvPr>
            <p:ph type="title"/>
          </p:nvPr>
        </p:nvSpPr>
        <p:spPr/>
        <p:txBody>
          <a:bodyPr/>
          <a:lstStyle/>
          <a:p>
            <a:r>
              <a:rPr lang="en-US" dirty="0"/>
              <a:t>Single Interrupt: after </a:t>
            </a:r>
            <a:r>
              <a:rPr lang="en-US" dirty="0" smtClean="0"/>
              <a:t>unstacking</a:t>
            </a:r>
            <a:endParaRPr lang="en-US" dirty="0"/>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65</a:t>
            </a:fld>
            <a:endParaRPr kumimoji="0" lang="en-US" dirty="0"/>
          </a:p>
        </p:txBody>
      </p:sp>
      <p:cxnSp>
        <p:nvCxnSpPr>
          <p:cNvPr id="8" name="Straight Arrow Connector 7"/>
          <p:cNvCxnSpPr/>
          <p:nvPr/>
        </p:nvCxnSpPr>
        <p:spPr>
          <a:xfrm>
            <a:off x="2857500" y="3023429"/>
            <a:ext cx="3312068"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V="1">
            <a:off x="2927475" y="1994729"/>
            <a:ext cx="0" cy="120015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2984625" y="2451929"/>
            <a:ext cx="1092327" cy="2857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Program</a:t>
            </a:r>
          </a:p>
        </p:txBody>
      </p:sp>
      <p:sp>
        <p:nvSpPr>
          <p:cNvPr id="21" name="TextBox 20"/>
          <p:cNvSpPr txBox="1"/>
          <p:nvPr/>
        </p:nvSpPr>
        <p:spPr>
          <a:xfrm>
            <a:off x="5829300" y="2746430"/>
            <a:ext cx="457200" cy="507831"/>
          </a:xfrm>
          <a:prstGeom prst="rect">
            <a:avLst/>
          </a:prstGeom>
          <a:noFill/>
        </p:spPr>
        <p:txBody>
          <a:bodyPr wrap="square" rtlCol="0">
            <a:spAutoFit/>
          </a:bodyPr>
          <a:lstStyle/>
          <a:p>
            <a:r>
              <a:rPr lang="en-US" sz="1350" dirty="0"/>
              <a:t>time</a:t>
            </a:r>
          </a:p>
        </p:txBody>
      </p:sp>
      <p:sp>
        <p:nvSpPr>
          <p:cNvPr id="22" name="Rectangle 21"/>
          <p:cNvSpPr/>
          <p:nvPr/>
        </p:nvSpPr>
        <p:spPr>
          <a:xfrm>
            <a:off x="4228427" y="2093789"/>
            <a:ext cx="514350" cy="28575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ISR 9</a:t>
            </a:r>
          </a:p>
        </p:txBody>
      </p:sp>
      <p:sp>
        <p:nvSpPr>
          <p:cNvPr id="25" name="Rectangle 24"/>
          <p:cNvSpPr/>
          <p:nvPr/>
        </p:nvSpPr>
        <p:spPr>
          <a:xfrm>
            <a:off x="5429343" y="4238453"/>
            <a:ext cx="1494510" cy="276999"/>
          </a:xfrm>
          <a:prstGeom prst="rect">
            <a:avLst/>
          </a:prstGeom>
          <a:ln>
            <a:noFill/>
          </a:ln>
        </p:spPr>
        <p:txBody>
          <a:bodyPr wrap="square">
            <a:spAutoFit/>
          </a:bodyPr>
          <a:lstStyle/>
          <a:p>
            <a:pPr algn="r"/>
            <a:r>
              <a:rPr lang="en-US" sz="1200" dirty="0">
                <a:solidFill>
                  <a:srgbClr val="000000"/>
                </a:solidFill>
                <a:latin typeface="Verdana" panose="020B0604030504040204" pitchFamily="34" charset="0"/>
              </a:rPr>
              <a:t>Enable Register</a:t>
            </a:r>
            <a:endParaRPr lang="en-US" sz="1200" dirty="0"/>
          </a:p>
        </p:txBody>
      </p:sp>
      <p:graphicFrame>
        <p:nvGraphicFramePr>
          <p:cNvPr id="31" name="Table 30"/>
          <p:cNvGraphicFramePr>
            <a:graphicFrameLocks noGrp="1"/>
          </p:cNvGraphicFramePr>
          <p:nvPr>
            <p:extLst/>
          </p:nvPr>
        </p:nvGraphicFramePr>
        <p:xfrm>
          <a:off x="6894318" y="4220582"/>
          <a:ext cx="2142860" cy="281940"/>
        </p:xfrm>
        <a:graphic>
          <a:graphicData uri="http://schemas.openxmlformats.org/drawingml/2006/table">
            <a:tbl>
              <a:tblPr firstRow="1" bandRow="1">
                <a:tableStyleId>{5C22544A-7EE6-4342-B048-85BDC9FD1C3A}</a:tableStyleId>
              </a:tblPr>
              <a:tblGrid>
                <a:gridCol w="428572">
                  <a:extLst>
                    <a:ext uri="{9D8B030D-6E8A-4147-A177-3AD203B41FA5}">
                      <a16:colId xmlns:a16="http://schemas.microsoft.com/office/drawing/2014/main" val="3020669703"/>
                    </a:ext>
                  </a:extLst>
                </a:gridCol>
                <a:gridCol w="428572">
                  <a:extLst>
                    <a:ext uri="{9D8B030D-6E8A-4147-A177-3AD203B41FA5}">
                      <a16:colId xmlns:a16="http://schemas.microsoft.com/office/drawing/2014/main" val="2164070882"/>
                    </a:ext>
                  </a:extLst>
                </a:gridCol>
                <a:gridCol w="428572">
                  <a:extLst>
                    <a:ext uri="{9D8B030D-6E8A-4147-A177-3AD203B41FA5}">
                      <a16:colId xmlns:a16="http://schemas.microsoft.com/office/drawing/2014/main" val="4187860782"/>
                    </a:ext>
                  </a:extLst>
                </a:gridCol>
                <a:gridCol w="428572">
                  <a:extLst>
                    <a:ext uri="{9D8B030D-6E8A-4147-A177-3AD203B41FA5}">
                      <a16:colId xmlns:a16="http://schemas.microsoft.com/office/drawing/2014/main" val="112163140"/>
                    </a:ext>
                  </a:extLst>
                </a:gridCol>
                <a:gridCol w="428572">
                  <a:extLst>
                    <a:ext uri="{9D8B030D-6E8A-4147-A177-3AD203B41FA5}">
                      <a16:colId xmlns:a16="http://schemas.microsoft.com/office/drawing/2014/main" val="2508573071"/>
                    </a:ext>
                  </a:extLst>
                </a:gridCol>
              </a:tblGrid>
              <a:tr h="281940">
                <a:tc>
                  <a:txBody>
                    <a:bodyPr/>
                    <a:lstStyle/>
                    <a:p>
                      <a:pPr algn="ctr"/>
                      <a:r>
                        <a:rPr lang="en-US" sz="1400" dirty="0">
                          <a:latin typeface="Consolas" panose="020B0609020204030204" pitchFamily="49" charset="0"/>
                        </a:rPr>
                        <a:t>0</a:t>
                      </a:r>
                    </a:p>
                  </a:txBody>
                  <a:tcPr marL="68580" marR="68580" marT="34290" marB="34290"/>
                </a:tc>
                <a:tc>
                  <a:txBody>
                    <a:bodyPr/>
                    <a:lstStyle/>
                    <a:p>
                      <a:pPr algn="ctr"/>
                      <a:r>
                        <a:rPr lang="en-US" sz="1400" dirty="0">
                          <a:latin typeface="Consolas" panose="020B0609020204030204" pitchFamily="49" charset="0"/>
                        </a:rPr>
                        <a:t>0</a:t>
                      </a:r>
                    </a:p>
                  </a:txBody>
                  <a:tcPr marL="68580" marR="68580" marT="34290" marB="34290"/>
                </a:tc>
                <a:tc>
                  <a:txBody>
                    <a:bodyPr/>
                    <a:lstStyle/>
                    <a:p>
                      <a:pPr algn="ctr"/>
                      <a:r>
                        <a:rPr lang="en-US" sz="1400" dirty="0">
                          <a:latin typeface="Consolas" panose="020B0609020204030204" pitchFamily="49" charset="0"/>
                        </a:rPr>
                        <a:t>0</a:t>
                      </a:r>
                    </a:p>
                  </a:txBody>
                  <a:tcPr marL="68580" marR="68580" marT="34290" marB="34290"/>
                </a:tc>
                <a:tc>
                  <a:txBody>
                    <a:bodyPr/>
                    <a:lstStyle/>
                    <a:p>
                      <a:pPr algn="ctr"/>
                      <a:r>
                        <a:rPr lang="en-US" sz="1400" dirty="0">
                          <a:solidFill>
                            <a:srgbClr val="FF0000"/>
                          </a:solidFill>
                          <a:latin typeface="Consolas" panose="020B0609020204030204" pitchFamily="49" charset="0"/>
                        </a:rPr>
                        <a:t>1</a:t>
                      </a:r>
                    </a:p>
                  </a:txBody>
                  <a:tcPr marL="68580" marR="68580" marT="34290" marB="34290"/>
                </a:tc>
                <a:tc>
                  <a:txBody>
                    <a:bodyPr/>
                    <a:lstStyle/>
                    <a:p>
                      <a:pPr algn="ctr"/>
                      <a:r>
                        <a:rPr lang="en-US" sz="1400" dirty="0">
                          <a:latin typeface="Consolas" panose="020B0609020204030204" pitchFamily="49" charset="0"/>
                        </a:rPr>
                        <a:t>0</a:t>
                      </a:r>
                    </a:p>
                  </a:txBody>
                  <a:tcPr marL="68580" marR="68580" marT="34290" marB="34290"/>
                </a:tc>
                <a:extLst>
                  <a:ext uri="{0D108BD9-81ED-4DB2-BD59-A6C34878D82A}">
                    <a16:rowId xmlns:a16="http://schemas.microsoft.com/office/drawing/2014/main" val="1598404186"/>
                  </a:ext>
                </a:extLst>
              </a:tr>
            </a:tbl>
          </a:graphicData>
        </a:graphic>
      </p:graphicFrame>
      <p:sp>
        <p:nvSpPr>
          <p:cNvPr id="34" name="Rectangle 33"/>
          <p:cNvSpPr/>
          <p:nvPr/>
        </p:nvSpPr>
        <p:spPr>
          <a:xfrm>
            <a:off x="5429343" y="4523638"/>
            <a:ext cx="1494510" cy="276999"/>
          </a:xfrm>
          <a:prstGeom prst="rect">
            <a:avLst/>
          </a:prstGeom>
        </p:spPr>
        <p:txBody>
          <a:bodyPr wrap="square">
            <a:spAutoFit/>
          </a:bodyPr>
          <a:lstStyle/>
          <a:p>
            <a:pPr algn="r"/>
            <a:r>
              <a:rPr lang="en-US" sz="1200" dirty="0">
                <a:solidFill>
                  <a:srgbClr val="000000"/>
                </a:solidFill>
                <a:latin typeface="Verdana" panose="020B0604030504040204" pitchFamily="34" charset="0"/>
              </a:rPr>
              <a:t>Active Register</a:t>
            </a:r>
            <a:endParaRPr lang="en-US" sz="1200" dirty="0"/>
          </a:p>
        </p:txBody>
      </p:sp>
      <p:graphicFrame>
        <p:nvGraphicFramePr>
          <p:cNvPr id="35" name="Table 34"/>
          <p:cNvGraphicFramePr>
            <a:graphicFrameLocks noGrp="1"/>
          </p:cNvGraphicFramePr>
          <p:nvPr>
            <p:extLst/>
          </p:nvPr>
        </p:nvGraphicFramePr>
        <p:xfrm>
          <a:off x="6894318" y="4524423"/>
          <a:ext cx="2142860" cy="281940"/>
        </p:xfrm>
        <a:graphic>
          <a:graphicData uri="http://schemas.openxmlformats.org/drawingml/2006/table">
            <a:tbl>
              <a:tblPr firstRow="1" bandRow="1">
                <a:tableStyleId>{5C22544A-7EE6-4342-B048-85BDC9FD1C3A}</a:tableStyleId>
              </a:tblPr>
              <a:tblGrid>
                <a:gridCol w="428572">
                  <a:extLst>
                    <a:ext uri="{9D8B030D-6E8A-4147-A177-3AD203B41FA5}">
                      <a16:colId xmlns:a16="http://schemas.microsoft.com/office/drawing/2014/main" val="3020669703"/>
                    </a:ext>
                  </a:extLst>
                </a:gridCol>
                <a:gridCol w="428572">
                  <a:extLst>
                    <a:ext uri="{9D8B030D-6E8A-4147-A177-3AD203B41FA5}">
                      <a16:colId xmlns:a16="http://schemas.microsoft.com/office/drawing/2014/main" val="2164070882"/>
                    </a:ext>
                  </a:extLst>
                </a:gridCol>
                <a:gridCol w="428572">
                  <a:extLst>
                    <a:ext uri="{9D8B030D-6E8A-4147-A177-3AD203B41FA5}">
                      <a16:colId xmlns:a16="http://schemas.microsoft.com/office/drawing/2014/main" val="4187860782"/>
                    </a:ext>
                  </a:extLst>
                </a:gridCol>
                <a:gridCol w="428572">
                  <a:extLst>
                    <a:ext uri="{9D8B030D-6E8A-4147-A177-3AD203B41FA5}">
                      <a16:colId xmlns:a16="http://schemas.microsoft.com/office/drawing/2014/main" val="112163140"/>
                    </a:ext>
                  </a:extLst>
                </a:gridCol>
                <a:gridCol w="428572">
                  <a:extLst>
                    <a:ext uri="{9D8B030D-6E8A-4147-A177-3AD203B41FA5}">
                      <a16:colId xmlns:a16="http://schemas.microsoft.com/office/drawing/2014/main" val="2508573071"/>
                    </a:ext>
                  </a:extLst>
                </a:gridCol>
              </a:tblGrid>
              <a:tr h="281940">
                <a:tc>
                  <a:txBody>
                    <a:bodyPr/>
                    <a:lstStyle/>
                    <a:p>
                      <a:pPr algn="ctr"/>
                      <a:r>
                        <a:rPr lang="en-US" sz="1400" dirty="0">
                          <a:latin typeface="Consolas" panose="020B0609020204030204" pitchFamily="49" charset="0"/>
                        </a:rPr>
                        <a:t>0</a:t>
                      </a:r>
                    </a:p>
                  </a:txBody>
                  <a:tcPr marL="68580" marR="68580" marT="34290" marB="34290"/>
                </a:tc>
                <a:tc>
                  <a:txBody>
                    <a:bodyPr/>
                    <a:lstStyle/>
                    <a:p>
                      <a:pPr algn="ctr"/>
                      <a:r>
                        <a:rPr lang="en-US" sz="1400" dirty="0">
                          <a:latin typeface="Consolas" panose="020B0609020204030204" pitchFamily="49" charset="0"/>
                        </a:rPr>
                        <a:t>0</a:t>
                      </a:r>
                    </a:p>
                  </a:txBody>
                  <a:tcPr marL="68580" marR="68580" marT="34290" marB="34290"/>
                </a:tc>
                <a:tc>
                  <a:txBody>
                    <a:bodyPr/>
                    <a:lstStyle/>
                    <a:p>
                      <a:pPr algn="ctr"/>
                      <a:r>
                        <a:rPr lang="en-US" sz="1400" dirty="0">
                          <a:latin typeface="Consolas" panose="020B0609020204030204" pitchFamily="49" charset="0"/>
                        </a:rPr>
                        <a:t>0</a:t>
                      </a:r>
                    </a:p>
                  </a:txBody>
                  <a:tcPr marL="68580" marR="68580" marT="34290" marB="34290"/>
                </a:tc>
                <a:tc>
                  <a:txBody>
                    <a:bodyPr/>
                    <a:lstStyle/>
                    <a:p>
                      <a:pPr algn="ctr"/>
                      <a:endParaRPr lang="en-US" sz="1400" dirty="0">
                        <a:solidFill>
                          <a:srgbClr val="FF0000"/>
                        </a:solidFill>
                        <a:latin typeface="Consolas" panose="020B0609020204030204" pitchFamily="49" charset="0"/>
                      </a:endParaRPr>
                    </a:p>
                  </a:txBody>
                  <a:tcPr marL="68580" marR="68580" marT="34290" marB="34290"/>
                </a:tc>
                <a:tc>
                  <a:txBody>
                    <a:bodyPr/>
                    <a:lstStyle/>
                    <a:p>
                      <a:pPr algn="ctr"/>
                      <a:r>
                        <a:rPr lang="en-US" sz="1400" dirty="0">
                          <a:latin typeface="Consolas" panose="020B0609020204030204" pitchFamily="49" charset="0"/>
                        </a:rPr>
                        <a:t>0</a:t>
                      </a:r>
                    </a:p>
                  </a:txBody>
                  <a:tcPr marL="68580" marR="68580" marT="34290" marB="34290"/>
                </a:tc>
                <a:extLst>
                  <a:ext uri="{0D108BD9-81ED-4DB2-BD59-A6C34878D82A}">
                    <a16:rowId xmlns:a16="http://schemas.microsoft.com/office/drawing/2014/main" val="1598404186"/>
                  </a:ext>
                </a:extLst>
              </a:tr>
            </a:tbl>
          </a:graphicData>
        </a:graphic>
      </p:graphicFrame>
      <p:sp>
        <p:nvSpPr>
          <p:cNvPr id="36" name="Rectangle 35"/>
          <p:cNvSpPr/>
          <p:nvPr/>
        </p:nvSpPr>
        <p:spPr>
          <a:xfrm>
            <a:off x="5429250" y="4835866"/>
            <a:ext cx="1503167" cy="276999"/>
          </a:xfrm>
          <a:prstGeom prst="rect">
            <a:avLst/>
          </a:prstGeom>
        </p:spPr>
        <p:txBody>
          <a:bodyPr wrap="square">
            <a:spAutoFit/>
          </a:bodyPr>
          <a:lstStyle/>
          <a:p>
            <a:pPr algn="r"/>
            <a:r>
              <a:rPr lang="en-US" sz="1200" dirty="0">
                <a:solidFill>
                  <a:srgbClr val="000000"/>
                </a:solidFill>
                <a:latin typeface="Verdana" panose="020B0604030504040204" pitchFamily="34" charset="0"/>
              </a:rPr>
              <a:t>Pending Register</a:t>
            </a:r>
            <a:endParaRPr lang="en-US" sz="1200" dirty="0"/>
          </a:p>
        </p:txBody>
      </p:sp>
      <p:graphicFrame>
        <p:nvGraphicFramePr>
          <p:cNvPr id="37" name="Table 36"/>
          <p:cNvGraphicFramePr>
            <a:graphicFrameLocks noGrp="1"/>
          </p:cNvGraphicFramePr>
          <p:nvPr>
            <p:extLst/>
          </p:nvPr>
        </p:nvGraphicFramePr>
        <p:xfrm>
          <a:off x="6894318" y="4836651"/>
          <a:ext cx="2142860" cy="281940"/>
        </p:xfrm>
        <a:graphic>
          <a:graphicData uri="http://schemas.openxmlformats.org/drawingml/2006/table">
            <a:tbl>
              <a:tblPr firstRow="1" bandRow="1">
                <a:tableStyleId>{5C22544A-7EE6-4342-B048-85BDC9FD1C3A}</a:tableStyleId>
              </a:tblPr>
              <a:tblGrid>
                <a:gridCol w="428572">
                  <a:extLst>
                    <a:ext uri="{9D8B030D-6E8A-4147-A177-3AD203B41FA5}">
                      <a16:colId xmlns:a16="http://schemas.microsoft.com/office/drawing/2014/main" val="3020669703"/>
                    </a:ext>
                  </a:extLst>
                </a:gridCol>
                <a:gridCol w="428572">
                  <a:extLst>
                    <a:ext uri="{9D8B030D-6E8A-4147-A177-3AD203B41FA5}">
                      <a16:colId xmlns:a16="http://schemas.microsoft.com/office/drawing/2014/main" val="2164070882"/>
                    </a:ext>
                  </a:extLst>
                </a:gridCol>
                <a:gridCol w="428572">
                  <a:extLst>
                    <a:ext uri="{9D8B030D-6E8A-4147-A177-3AD203B41FA5}">
                      <a16:colId xmlns:a16="http://schemas.microsoft.com/office/drawing/2014/main" val="4187860782"/>
                    </a:ext>
                  </a:extLst>
                </a:gridCol>
                <a:gridCol w="428572">
                  <a:extLst>
                    <a:ext uri="{9D8B030D-6E8A-4147-A177-3AD203B41FA5}">
                      <a16:colId xmlns:a16="http://schemas.microsoft.com/office/drawing/2014/main" val="112163140"/>
                    </a:ext>
                  </a:extLst>
                </a:gridCol>
                <a:gridCol w="428572">
                  <a:extLst>
                    <a:ext uri="{9D8B030D-6E8A-4147-A177-3AD203B41FA5}">
                      <a16:colId xmlns:a16="http://schemas.microsoft.com/office/drawing/2014/main" val="2508573071"/>
                    </a:ext>
                  </a:extLst>
                </a:gridCol>
              </a:tblGrid>
              <a:tr h="281940">
                <a:tc>
                  <a:txBody>
                    <a:bodyPr/>
                    <a:lstStyle/>
                    <a:p>
                      <a:pPr algn="ctr"/>
                      <a:r>
                        <a:rPr lang="en-US" sz="1400" dirty="0">
                          <a:latin typeface="Consolas" panose="020B0609020204030204" pitchFamily="49" charset="0"/>
                        </a:rPr>
                        <a:t>0</a:t>
                      </a:r>
                    </a:p>
                  </a:txBody>
                  <a:tcPr marL="68580" marR="68580" marT="34290" marB="34290"/>
                </a:tc>
                <a:tc>
                  <a:txBody>
                    <a:bodyPr/>
                    <a:lstStyle/>
                    <a:p>
                      <a:pPr algn="ctr"/>
                      <a:r>
                        <a:rPr lang="en-US" sz="1400" dirty="0">
                          <a:latin typeface="Consolas" panose="020B0609020204030204" pitchFamily="49" charset="0"/>
                        </a:rPr>
                        <a:t>0</a:t>
                      </a:r>
                    </a:p>
                  </a:txBody>
                  <a:tcPr marL="68580" marR="68580" marT="34290" marB="34290"/>
                </a:tc>
                <a:tc>
                  <a:txBody>
                    <a:bodyPr/>
                    <a:lstStyle/>
                    <a:p>
                      <a:pPr algn="ctr"/>
                      <a:r>
                        <a:rPr lang="en-US" sz="1400" dirty="0">
                          <a:latin typeface="Consolas" panose="020B0609020204030204" pitchFamily="49" charset="0"/>
                        </a:rPr>
                        <a:t>0</a:t>
                      </a:r>
                    </a:p>
                  </a:txBody>
                  <a:tcPr marL="68580" marR="68580" marT="34290" marB="34290"/>
                </a:tc>
                <a:tc>
                  <a:txBody>
                    <a:bodyPr/>
                    <a:lstStyle/>
                    <a:p>
                      <a:pPr algn="ctr"/>
                      <a:r>
                        <a:rPr lang="en-US" sz="1400" dirty="0">
                          <a:solidFill>
                            <a:srgbClr val="FF0000"/>
                          </a:solidFill>
                          <a:latin typeface="Consolas" panose="020B0609020204030204" pitchFamily="49" charset="0"/>
                        </a:rPr>
                        <a:t>0</a:t>
                      </a:r>
                    </a:p>
                  </a:txBody>
                  <a:tcPr marL="68580" marR="68580" marT="34290" marB="34290"/>
                </a:tc>
                <a:tc>
                  <a:txBody>
                    <a:bodyPr/>
                    <a:lstStyle/>
                    <a:p>
                      <a:pPr algn="ctr"/>
                      <a:r>
                        <a:rPr lang="en-US" sz="1400" dirty="0">
                          <a:latin typeface="Consolas" panose="020B0609020204030204" pitchFamily="49" charset="0"/>
                        </a:rPr>
                        <a:t>0</a:t>
                      </a:r>
                    </a:p>
                  </a:txBody>
                  <a:tcPr marL="68580" marR="68580" marT="34290" marB="34290"/>
                </a:tc>
                <a:extLst>
                  <a:ext uri="{0D108BD9-81ED-4DB2-BD59-A6C34878D82A}">
                    <a16:rowId xmlns:a16="http://schemas.microsoft.com/office/drawing/2014/main" val="1598404186"/>
                  </a:ext>
                </a:extLst>
              </a:tr>
            </a:tbl>
          </a:graphicData>
        </a:graphic>
      </p:graphicFrame>
      <p:sp>
        <p:nvSpPr>
          <p:cNvPr id="38" name="Rectangle 37"/>
          <p:cNvSpPr/>
          <p:nvPr/>
        </p:nvSpPr>
        <p:spPr>
          <a:xfrm>
            <a:off x="5429250" y="5146525"/>
            <a:ext cx="1503167" cy="276999"/>
          </a:xfrm>
          <a:prstGeom prst="rect">
            <a:avLst/>
          </a:prstGeom>
        </p:spPr>
        <p:txBody>
          <a:bodyPr wrap="square">
            <a:spAutoFit/>
          </a:bodyPr>
          <a:lstStyle/>
          <a:p>
            <a:pPr algn="r"/>
            <a:r>
              <a:rPr lang="en-US" sz="1200" dirty="0">
                <a:solidFill>
                  <a:srgbClr val="000000"/>
                </a:solidFill>
                <a:latin typeface="Verdana" panose="020B0604030504040204" pitchFamily="34" charset="0"/>
              </a:rPr>
              <a:t>Priority Register</a:t>
            </a:r>
            <a:endParaRPr lang="en-US" sz="1200" dirty="0"/>
          </a:p>
        </p:txBody>
      </p:sp>
      <p:graphicFrame>
        <p:nvGraphicFramePr>
          <p:cNvPr id="39" name="Table 38"/>
          <p:cNvGraphicFramePr>
            <a:graphicFrameLocks noGrp="1"/>
          </p:cNvGraphicFramePr>
          <p:nvPr>
            <p:extLst/>
          </p:nvPr>
        </p:nvGraphicFramePr>
        <p:xfrm>
          <a:off x="6897040" y="5147310"/>
          <a:ext cx="2142860" cy="281940"/>
        </p:xfrm>
        <a:graphic>
          <a:graphicData uri="http://schemas.openxmlformats.org/drawingml/2006/table">
            <a:tbl>
              <a:tblPr firstRow="1" bandRow="1">
                <a:tableStyleId>{5C22544A-7EE6-4342-B048-85BDC9FD1C3A}</a:tableStyleId>
              </a:tblPr>
              <a:tblGrid>
                <a:gridCol w="428572">
                  <a:extLst>
                    <a:ext uri="{9D8B030D-6E8A-4147-A177-3AD203B41FA5}">
                      <a16:colId xmlns:a16="http://schemas.microsoft.com/office/drawing/2014/main" val="3020669703"/>
                    </a:ext>
                  </a:extLst>
                </a:gridCol>
                <a:gridCol w="428572">
                  <a:extLst>
                    <a:ext uri="{9D8B030D-6E8A-4147-A177-3AD203B41FA5}">
                      <a16:colId xmlns:a16="http://schemas.microsoft.com/office/drawing/2014/main" val="2164070882"/>
                    </a:ext>
                  </a:extLst>
                </a:gridCol>
                <a:gridCol w="428572">
                  <a:extLst>
                    <a:ext uri="{9D8B030D-6E8A-4147-A177-3AD203B41FA5}">
                      <a16:colId xmlns:a16="http://schemas.microsoft.com/office/drawing/2014/main" val="4187860782"/>
                    </a:ext>
                  </a:extLst>
                </a:gridCol>
                <a:gridCol w="428572">
                  <a:extLst>
                    <a:ext uri="{9D8B030D-6E8A-4147-A177-3AD203B41FA5}">
                      <a16:colId xmlns:a16="http://schemas.microsoft.com/office/drawing/2014/main" val="112163140"/>
                    </a:ext>
                  </a:extLst>
                </a:gridCol>
                <a:gridCol w="428572">
                  <a:extLst>
                    <a:ext uri="{9D8B030D-6E8A-4147-A177-3AD203B41FA5}">
                      <a16:colId xmlns:a16="http://schemas.microsoft.com/office/drawing/2014/main" val="2508573071"/>
                    </a:ext>
                  </a:extLst>
                </a:gridCol>
              </a:tblGrid>
              <a:tr h="281940">
                <a:tc>
                  <a:txBody>
                    <a:bodyPr/>
                    <a:lstStyle/>
                    <a:p>
                      <a:pPr algn="ctr"/>
                      <a:r>
                        <a:rPr lang="en-US" sz="1400" dirty="0">
                          <a:latin typeface="Consolas" panose="020B0609020204030204" pitchFamily="49" charset="0"/>
                        </a:rPr>
                        <a:t>3</a:t>
                      </a:r>
                    </a:p>
                  </a:txBody>
                  <a:tcPr marL="68580" marR="68580" marT="34290" marB="34290"/>
                </a:tc>
                <a:tc>
                  <a:txBody>
                    <a:bodyPr/>
                    <a:lstStyle/>
                    <a:p>
                      <a:pPr algn="ctr"/>
                      <a:r>
                        <a:rPr lang="en-US" sz="1400" dirty="0">
                          <a:latin typeface="Consolas" panose="020B0609020204030204" pitchFamily="49" charset="0"/>
                        </a:rPr>
                        <a:t>4</a:t>
                      </a:r>
                    </a:p>
                  </a:txBody>
                  <a:tcPr marL="68580" marR="68580" marT="34290" marB="34290"/>
                </a:tc>
                <a:tc>
                  <a:txBody>
                    <a:bodyPr/>
                    <a:lstStyle/>
                    <a:p>
                      <a:pPr algn="ctr"/>
                      <a:r>
                        <a:rPr lang="en-US" sz="1400" dirty="0">
                          <a:latin typeface="Consolas" panose="020B0609020204030204" pitchFamily="49" charset="0"/>
                        </a:rPr>
                        <a:t>7</a:t>
                      </a:r>
                    </a:p>
                  </a:txBody>
                  <a:tcPr marL="68580" marR="68580" marT="34290" marB="34290"/>
                </a:tc>
                <a:tc>
                  <a:txBody>
                    <a:bodyPr/>
                    <a:lstStyle/>
                    <a:p>
                      <a:pPr algn="ctr"/>
                      <a:r>
                        <a:rPr lang="en-US" sz="1400" dirty="0">
                          <a:solidFill>
                            <a:srgbClr val="FF0000"/>
                          </a:solidFill>
                          <a:latin typeface="Consolas" panose="020B0609020204030204" pitchFamily="49" charset="0"/>
                        </a:rPr>
                        <a:t>2</a:t>
                      </a:r>
                    </a:p>
                  </a:txBody>
                  <a:tcPr marL="68580" marR="68580" marT="34290" marB="34290"/>
                </a:tc>
                <a:tc>
                  <a:txBody>
                    <a:bodyPr/>
                    <a:lstStyle/>
                    <a:p>
                      <a:pPr algn="ctr"/>
                      <a:r>
                        <a:rPr lang="en-US" sz="1400" dirty="0">
                          <a:latin typeface="Consolas" panose="020B0609020204030204" pitchFamily="49" charset="0"/>
                        </a:rPr>
                        <a:t>8</a:t>
                      </a:r>
                    </a:p>
                  </a:txBody>
                  <a:tcPr marL="68580" marR="68580" marT="34290" marB="34290"/>
                </a:tc>
                <a:extLst>
                  <a:ext uri="{0D108BD9-81ED-4DB2-BD59-A6C34878D82A}">
                    <a16:rowId xmlns:a16="http://schemas.microsoft.com/office/drawing/2014/main" val="1598404186"/>
                  </a:ext>
                </a:extLst>
              </a:tr>
            </a:tbl>
          </a:graphicData>
        </a:graphic>
      </p:graphicFrame>
      <p:sp>
        <p:nvSpPr>
          <p:cNvPr id="44" name="TextBox 43"/>
          <p:cNvSpPr txBox="1"/>
          <p:nvPr/>
        </p:nvSpPr>
        <p:spPr>
          <a:xfrm>
            <a:off x="16893" y="4337661"/>
            <a:ext cx="920661" cy="253916"/>
          </a:xfrm>
          <a:prstGeom prst="rect">
            <a:avLst/>
          </a:prstGeom>
          <a:noFill/>
        </p:spPr>
        <p:txBody>
          <a:bodyPr wrap="square" rtlCol="0">
            <a:spAutoFit/>
          </a:bodyPr>
          <a:lstStyle/>
          <a:p>
            <a:pPr algn="ctr"/>
            <a:r>
              <a:rPr lang="en-GB" sz="1050" dirty="0">
                <a:latin typeface="Consolas"/>
                <a:cs typeface="Consolas"/>
              </a:rPr>
              <a:t>...</a:t>
            </a:r>
          </a:p>
        </p:txBody>
      </p:sp>
      <p:sp>
        <p:nvSpPr>
          <p:cNvPr id="55" name="TextBox 54"/>
          <p:cNvSpPr txBox="1"/>
          <p:nvPr/>
        </p:nvSpPr>
        <p:spPr>
          <a:xfrm>
            <a:off x="0" y="4021178"/>
            <a:ext cx="920661" cy="253916"/>
          </a:xfrm>
          <a:prstGeom prst="rect">
            <a:avLst/>
          </a:prstGeom>
          <a:noFill/>
        </p:spPr>
        <p:txBody>
          <a:bodyPr wrap="square" rtlCol="0">
            <a:spAutoFit/>
          </a:bodyPr>
          <a:lstStyle/>
          <a:p>
            <a:pPr algn="ctr"/>
            <a:r>
              <a:rPr lang="en-GB" sz="1050" dirty="0">
                <a:latin typeface="Consolas"/>
                <a:cs typeface="Consolas"/>
              </a:rPr>
              <a:t>0x00000064</a:t>
            </a:r>
          </a:p>
        </p:txBody>
      </p:sp>
      <p:sp>
        <p:nvSpPr>
          <p:cNvPr id="68" name="Flowchart: Process 67"/>
          <p:cNvSpPr/>
          <p:nvPr/>
        </p:nvSpPr>
        <p:spPr>
          <a:xfrm>
            <a:off x="2007407" y="3428520"/>
            <a:ext cx="1810745" cy="581221"/>
          </a:xfrm>
          <a:prstGeom prst="flowChartProcess">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50" b="1" dirty="0">
                <a:latin typeface="Consolas" panose="020B0609020204030204" pitchFamily="49" charset="0"/>
              </a:rPr>
              <a:t>void EXTI3_IRQHandler{</a:t>
            </a:r>
          </a:p>
          <a:p>
            <a:r>
              <a:rPr lang="en-US" sz="1050" b="1" dirty="0">
                <a:latin typeface="Consolas" panose="020B0609020204030204" pitchFamily="49" charset="0"/>
              </a:rPr>
              <a:t>  ...</a:t>
            </a:r>
          </a:p>
          <a:p>
            <a:r>
              <a:rPr lang="en-US" sz="1050" b="1" dirty="0">
                <a:latin typeface="Consolas" panose="020B0609020204030204" pitchFamily="49" charset="0"/>
              </a:rPr>
              <a:t>}</a:t>
            </a:r>
          </a:p>
        </p:txBody>
      </p:sp>
      <p:sp>
        <p:nvSpPr>
          <p:cNvPr id="69" name="Rectangle 68"/>
          <p:cNvSpPr/>
          <p:nvPr/>
        </p:nvSpPr>
        <p:spPr>
          <a:xfrm>
            <a:off x="36765" y="3225041"/>
            <a:ext cx="922047" cy="253916"/>
          </a:xfrm>
          <a:prstGeom prst="rect">
            <a:avLst/>
          </a:prstGeom>
        </p:spPr>
        <p:txBody>
          <a:bodyPr wrap="none">
            <a:spAutoFit/>
          </a:bodyPr>
          <a:lstStyle/>
          <a:p>
            <a:r>
              <a:rPr lang="en-US" sz="1050" dirty="0">
                <a:solidFill>
                  <a:srgbClr val="C00000"/>
                </a:solidFill>
                <a:latin typeface="Consolas" panose="020B0609020204030204" pitchFamily="49" charset="0"/>
              </a:rPr>
              <a:t>0x0800030C</a:t>
            </a:r>
          </a:p>
        </p:txBody>
      </p:sp>
      <p:sp>
        <p:nvSpPr>
          <p:cNvPr id="70" name="Rectangle 69"/>
          <p:cNvSpPr/>
          <p:nvPr/>
        </p:nvSpPr>
        <p:spPr>
          <a:xfrm>
            <a:off x="8127512" y="3714751"/>
            <a:ext cx="609462" cy="276999"/>
          </a:xfrm>
          <a:prstGeom prst="rect">
            <a:avLst/>
          </a:prstGeom>
        </p:spPr>
        <p:txBody>
          <a:bodyPr wrap="none">
            <a:spAutoFit/>
          </a:bodyPr>
          <a:lstStyle/>
          <a:p>
            <a:r>
              <a:rPr lang="en-US" sz="1200" b="1" dirty="0">
                <a:solidFill>
                  <a:srgbClr val="FF0000"/>
                </a:solidFill>
                <a:latin typeface="Consolas" panose="020B0609020204030204" pitchFamily="49" charset="0"/>
              </a:rPr>
              <a:t>EXTI3</a:t>
            </a:r>
          </a:p>
        </p:txBody>
      </p:sp>
      <p:grpSp>
        <p:nvGrpSpPr>
          <p:cNvPr id="117" name="Group 116"/>
          <p:cNvGrpSpPr/>
          <p:nvPr/>
        </p:nvGrpSpPr>
        <p:grpSpPr>
          <a:xfrm>
            <a:off x="894467" y="3469846"/>
            <a:ext cx="931831" cy="759254"/>
            <a:chOff x="1269503" y="4309566"/>
            <a:chExt cx="1242441" cy="1012339"/>
          </a:xfrm>
        </p:grpSpPr>
        <p:grpSp>
          <p:nvGrpSpPr>
            <p:cNvPr id="97" name="Group 96"/>
            <p:cNvGrpSpPr/>
            <p:nvPr/>
          </p:nvGrpSpPr>
          <p:grpSpPr>
            <a:xfrm>
              <a:off x="1269503" y="4679145"/>
              <a:ext cx="1242441" cy="269179"/>
              <a:chOff x="3037312" y="3957477"/>
              <a:chExt cx="307554" cy="144888"/>
            </a:xfrm>
            <a:noFill/>
          </p:grpSpPr>
          <p:sp>
            <p:nvSpPr>
              <p:cNvPr id="93" name="Freeform 92"/>
              <p:cNvSpPr/>
              <p:nvPr/>
            </p:nvSpPr>
            <p:spPr>
              <a:xfrm>
                <a:off x="3037312" y="395747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6" name="Freeform 95"/>
              <p:cNvSpPr/>
              <p:nvPr/>
            </p:nvSpPr>
            <p:spPr>
              <a:xfrm>
                <a:off x="3040066" y="402534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cxnSp>
          <p:nvCxnSpPr>
            <p:cNvPr id="102" name="Straight Connector 101"/>
            <p:cNvCxnSpPr/>
            <p:nvPr/>
          </p:nvCxnSpPr>
          <p:spPr>
            <a:xfrm flipH="1">
              <a:off x="2510734" y="4800399"/>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a:xfrm flipH="1">
              <a:off x="1269781" y="4448012"/>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flipH="1">
              <a:off x="1271677" y="4940937"/>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a:xfrm flipH="1">
              <a:off x="2509762" y="4309566"/>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118" name="Group 117"/>
          <p:cNvGrpSpPr/>
          <p:nvPr/>
        </p:nvGrpSpPr>
        <p:grpSpPr>
          <a:xfrm>
            <a:off x="895707" y="4057651"/>
            <a:ext cx="933418" cy="759254"/>
            <a:chOff x="1269503" y="4309566"/>
            <a:chExt cx="1242441" cy="1012339"/>
          </a:xfrm>
        </p:grpSpPr>
        <p:grpSp>
          <p:nvGrpSpPr>
            <p:cNvPr id="119" name="Group 118"/>
            <p:cNvGrpSpPr/>
            <p:nvPr/>
          </p:nvGrpSpPr>
          <p:grpSpPr>
            <a:xfrm>
              <a:off x="1269503" y="4679145"/>
              <a:ext cx="1242441" cy="269179"/>
              <a:chOff x="3037312" y="3957477"/>
              <a:chExt cx="307554" cy="144888"/>
            </a:xfrm>
            <a:noFill/>
          </p:grpSpPr>
          <p:sp>
            <p:nvSpPr>
              <p:cNvPr id="124" name="Freeform 123"/>
              <p:cNvSpPr/>
              <p:nvPr/>
            </p:nvSpPr>
            <p:spPr>
              <a:xfrm>
                <a:off x="3037312" y="395747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5" name="Freeform 124"/>
              <p:cNvSpPr/>
              <p:nvPr/>
            </p:nvSpPr>
            <p:spPr>
              <a:xfrm>
                <a:off x="3040066" y="402534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cxnSp>
          <p:nvCxnSpPr>
            <p:cNvPr id="120" name="Straight Connector 119"/>
            <p:cNvCxnSpPr/>
            <p:nvPr/>
          </p:nvCxnSpPr>
          <p:spPr>
            <a:xfrm flipH="1">
              <a:off x="2510734" y="4800399"/>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flipH="1">
              <a:off x="1269781" y="4448012"/>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a:xfrm flipH="1">
              <a:off x="1271677" y="4940937"/>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a:xfrm flipH="1">
              <a:off x="2509762" y="4309566"/>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128" name="Group 127"/>
          <p:cNvGrpSpPr/>
          <p:nvPr/>
        </p:nvGrpSpPr>
        <p:grpSpPr>
          <a:xfrm>
            <a:off x="891948" y="2694934"/>
            <a:ext cx="932566" cy="759254"/>
            <a:chOff x="1269503" y="4309566"/>
            <a:chExt cx="1242441" cy="1012339"/>
          </a:xfrm>
        </p:grpSpPr>
        <p:grpSp>
          <p:nvGrpSpPr>
            <p:cNvPr id="129" name="Group 128"/>
            <p:cNvGrpSpPr/>
            <p:nvPr/>
          </p:nvGrpSpPr>
          <p:grpSpPr>
            <a:xfrm>
              <a:off x="1269503" y="4679145"/>
              <a:ext cx="1242441" cy="269179"/>
              <a:chOff x="3037312" y="3957477"/>
              <a:chExt cx="307554" cy="144888"/>
            </a:xfrm>
            <a:noFill/>
          </p:grpSpPr>
          <p:sp>
            <p:nvSpPr>
              <p:cNvPr id="134" name="Freeform 133"/>
              <p:cNvSpPr/>
              <p:nvPr/>
            </p:nvSpPr>
            <p:spPr>
              <a:xfrm>
                <a:off x="3037312" y="395747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35" name="Freeform 134"/>
              <p:cNvSpPr/>
              <p:nvPr/>
            </p:nvSpPr>
            <p:spPr>
              <a:xfrm>
                <a:off x="3040066" y="402534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cxnSp>
          <p:nvCxnSpPr>
            <p:cNvPr id="130" name="Straight Connector 129"/>
            <p:cNvCxnSpPr/>
            <p:nvPr/>
          </p:nvCxnSpPr>
          <p:spPr>
            <a:xfrm flipH="1">
              <a:off x="2510734" y="4800399"/>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p:nvCxnSpPr>
          <p:spPr>
            <a:xfrm flipH="1">
              <a:off x="1269781" y="4448012"/>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a:xfrm flipH="1">
              <a:off x="1271677" y="4940937"/>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flipH="1">
              <a:off x="2509762" y="4309566"/>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37" name="Rectangle 136"/>
          <p:cNvSpPr/>
          <p:nvPr/>
        </p:nvSpPr>
        <p:spPr>
          <a:xfrm>
            <a:off x="45013" y="1826567"/>
            <a:ext cx="922047" cy="253916"/>
          </a:xfrm>
          <a:prstGeom prst="rect">
            <a:avLst/>
          </a:prstGeom>
        </p:spPr>
        <p:txBody>
          <a:bodyPr wrap="none">
            <a:spAutoFit/>
          </a:bodyPr>
          <a:lstStyle/>
          <a:p>
            <a:r>
              <a:rPr lang="en-GB" sz="1050" dirty="0">
                <a:solidFill>
                  <a:srgbClr val="0000FF"/>
                </a:solidFill>
                <a:latin typeface="Consolas" panose="020B0609020204030204" pitchFamily="49" charset="0"/>
              </a:rPr>
              <a:t>0x20000068</a:t>
            </a:r>
            <a:endParaRPr lang="en-US" sz="1050" dirty="0">
              <a:solidFill>
                <a:srgbClr val="0000FF"/>
              </a:solidFill>
              <a:latin typeface="Consolas" panose="020B0609020204030204" pitchFamily="49" charset="0"/>
            </a:endParaRPr>
          </a:p>
        </p:txBody>
      </p:sp>
      <p:sp>
        <p:nvSpPr>
          <p:cNvPr id="51" name="TextBox 50"/>
          <p:cNvSpPr txBox="1"/>
          <p:nvPr/>
        </p:nvSpPr>
        <p:spPr>
          <a:xfrm>
            <a:off x="-13785" y="4686300"/>
            <a:ext cx="920661" cy="253916"/>
          </a:xfrm>
          <a:prstGeom prst="rect">
            <a:avLst/>
          </a:prstGeom>
          <a:noFill/>
        </p:spPr>
        <p:txBody>
          <a:bodyPr wrap="square" rtlCol="0">
            <a:spAutoFit/>
          </a:bodyPr>
          <a:lstStyle/>
          <a:p>
            <a:pPr algn="ctr"/>
            <a:r>
              <a:rPr lang="en-GB" sz="1050" dirty="0">
                <a:latin typeface="Consolas"/>
                <a:cs typeface="Consolas"/>
              </a:rPr>
              <a:t>0x00000008</a:t>
            </a:r>
          </a:p>
        </p:txBody>
      </p:sp>
      <p:sp>
        <p:nvSpPr>
          <p:cNvPr id="52" name="TextBox 51"/>
          <p:cNvSpPr txBox="1"/>
          <p:nvPr/>
        </p:nvSpPr>
        <p:spPr>
          <a:xfrm>
            <a:off x="-13785" y="4842032"/>
            <a:ext cx="920661" cy="253916"/>
          </a:xfrm>
          <a:prstGeom prst="rect">
            <a:avLst/>
          </a:prstGeom>
          <a:noFill/>
        </p:spPr>
        <p:txBody>
          <a:bodyPr wrap="square" rtlCol="0">
            <a:spAutoFit/>
          </a:bodyPr>
          <a:lstStyle/>
          <a:p>
            <a:pPr algn="ctr"/>
            <a:r>
              <a:rPr lang="en-GB" sz="1050" dirty="0">
                <a:latin typeface="Consolas"/>
                <a:cs typeface="Consolas"/>
              </a:rPr>
              <a:t>0x00000004</a:t>
            </a:r>
          </a:p>
        </p:txBody>
      </p:sp>
      <p:sp>
        <p:nvSpPr>
          <p:cNvPr id="56" name="TextBox 55"/>
          <p:cNvSpPr txBox="1"/>
          <p:nvPr/>
        </p:nvSpPr>
        <p:spPr>
          <a:xfrm>
            <a:off x="-13785" y="5005859"/>
            <a:ext cx="920661" cy="253916"/>
          </a:xfrm>
          <a:prstGeom prst="rect">
            <a:avLst/>
          </a:prstGeom>
          <a:noFill/>
        </p:spPr>
        <p:txBody>
          <a:bodyPr wrap="square" rtlCol="0">
            <a:spAutoFit/>
          </a:bodyPr>
          <a:lstStyle/>
          <a:p>
            <a:pPr algn="ctr"/>
            <a:r>
              <a:rPr lang="en-GB" sz="1050" dirty="0">
                <a:latin typeface="Consolas"/>
                <a:cs typeface="Consolas"/>
              </a:rPr>
              <a:t>0x00000000</a:t>
            </a:r>
          </a:p>
        </p:txBody>
      </p:sp>
      <p:sp>
        <p:nvSpPr>
          <p:cNvPr id="53" name="Rectangle 52"/>
          <p:cNvSpPr/>
          <p:nvPr/>
        </p:nvSpPr>
        <p:spPr>
          <a:xfrm>
            <a:off x="898156" y="5037193"/>
            <a:ext cx="930519" cy="16338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50" dirty="0">
                <a:solidFill>
                  <a:srgbClr val="0000FF"/>
                </a:solidFill>
                <a:latin typeface="Consolas" panose="020B0609020204030204" pitchFamily="49" charset="0"/>
              </a:rPr>
              <a:t>0x20000068</a:t>
            </a:r>
          </a:p>
        </p:txBody>
      </p:sp>
      <p:sp>
        <p:nvSpPr>
          <p:cNvPr id="138" name="Rectangle 137"/>
          <p:cNvSpPr/>
          <p:nvPr/>
        </p:nvSpPr>
        <p:spPr>
          <a:xfrm>
            <a:off x="899691" y="4875335"/>
            <a:ext cx="929109" cy="16338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50" dirty="0">
                <a:solidFill>
                  <a:schemeClr val="tx1"/>
                </a:solidFill>
                <a:latin typeface="Consolas" panose="020B0609020204030204" pitchFamily="49" charset="0"/>
              </a:rPr>
              <a:t>0x2000020D</a:t>
            </a:r>
          </a:p>
        </p:txBody>
      </p:sp>
      <p:sp>
        <p:nvSpPr>
          <p:cNvPr id="139" name="Rectangle 138"/>
          <p:cNvSpPr/>
          <p:nvPr/>
        </p:nvSpPr>
        <p:spPr>
          <a:xfrm>
            <a:off x="899566" y="4709611"/>
            <a:ext cx="929109" cy="16338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dirty="0">
              <a:solidFill>
                <a:srgbClr val="0000FF"/>
              </a:solidFill>
              <a:latin typeface="Consolas" panose="020B0609020204030204" pitchFamily="49" charset="0"/>
            </a:endParaRPr>
          </a:p>
        </p:txBody>
      </p:sp>
      <p:sp>
        <p:nvSpPr>
          <p:cNvPr id="148" name="Rectangle 147"/>
          <p:cNvSpPr/>
          <p:nvPr/>
        </p:nvSpPr>
        <p:spPr>
          <a:xfrm>
            <a:off x="897585" y="4057650"/>
            <a:ext cx="929109" cy="16338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rgbClr val="C00000"/>
                </a:solidFill>
                <a:latin typeface="Consolas" panose="020B0609020204030204" pitchFamily="49" charset="0"/>
              </a:rPr>
              <a:t>0x0800030D</a:t>
            </a:r>
            <a:endParaRPr lang="en-GB" sz="1050" dirty="0">
              <a:solidFill>
                <a:srgbClr val="C00000"/>
              </a:solidFill>
              <a:latin typeface="Consolas" panose="020B0609020204030204" pitchFamily="49" charset="0"/>
            </a:endParaRPr>
          </a:p>
        </p:txBody>
      </p:sp>
      <p:sp>
        <p:nvSpPr>
          <p:cNvPr id="157" name="Rectangle 156"/>
          <p:cNvSpPr/>
          <p:nvPr/>
        </p:nvSpPr>
        <p:spPr>
          <a:xfrm>
            <a:off x="891820" y="3426609"/>
            <a:ext cx="932693" cy="16338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dirty="0">
              <a:solidFill>
                <a:schemeClr val="tx1"/>
              </a:solidFill>
              <a:latin typeface="Consolas" panose="020B0609020204030204" pitchFamily="49" charset="0"/>
            </a:endParaRPr>
          </a:p>
        </p:txBody>
      </p:sp>
      <p:sp>
        <p:nvSpPr>
          <p:cNvPr id="158" name="Rectangle 157"/>
          <p:cNvSpPr/>
          <p:nvPr/>
        </p:nvSpPr>
        <p:spPr>
          <a:xfrm>
            <a:off x="891673" y="3263974"/>
            <a:ext cx="933891" cy="16338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dirty="0">
              <a:solidFill>
                <a:schemeClr val="tx1"/>
              </a:solidFill>
              <a:latin typeface="Consolas" panose="020B0609020204030204" pitchFamily="49" charset="0"/>
            </a:endParaRPr>
          </a:p>
        </p:txBody>
      </p:sp>
      <p:sp>
        <p:nvSpPr>
          <p:cNvPr id="159" name="Right Brace 158"/>
          <p:cNvSpPr/>
          <p:nvPr/>
        </p:nvSpPr>
        <p:spPr>
          <a:xfrm>
            <a:off x="1850825" y="3262782"/>
            <a:ext cx="131326" cy="516765"/>
          </a:xfrm>
          <a:prstGeom prst="rightBrace">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350"/>
          </a:p>
        </p:txBody>
      </p:sp>
      <p:sp>
        <p:nvSpPr>
          <p:cNvPr id="161" name="Rectangle 160"/>
          <p:cNvSpPr/>
          <p:nvPr/>
        </p:nvSpPr>
        <p:spPr>
          <a:xfrm>
            <a:off x="891822" y="2680819"/>
            <a:ext cx="933743" cy="16338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dirty="0">
              <a:solidFill>
                <a:schemeClr val="tx1"/>
              </a:solidFill>
              <a:latin typeface="Consolas" panose="020B0609020204030204" pitchFamily="49" charset="0"/>
            </a:endParaRPr>
          </a:p>
        </p:txBody>
      </p:sp>
      <p:sp>
        <p:nvSpPr>
          <p:cNvPr id="162" name="Rectangle 161"/>
          <p:cNvSpPr/>
          <p:nvPr/>
        </p:nvSpPr>
        <p:spPr>
          <a:xfrm>
            <a:off x="891823" y="2518961"/>
            <a:ext cx="933743" cy="16338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dirty="0">
              <a:solidFill>
                <a:schemeClr val="tx1"/>
              </a:solidFill>
              <a:latin typeface="Consolas" panose="020B0609020204030204" pitchFamily="49" charset="0"/>
            </a:endParaRPr>
          </a:p>
        </p:txBody>
      </p:sp>
      <p:sp>
        <p:nvSpPr>
          <p:cNvPr id="163" name="Rectangle 162"/>
          <p:cNvSpPr/>
          <p:nvPr/>
        </p:nvSpPr>
        <p:spPr>
          <a:xfrm>
            <a:off x="891822" y="2353237"/>
            <a:ext cx="933745" cy="16338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dirty="0">
              <a:solidFill>
                <a:schemeClr val="tx1"/>
              </a:solidFill>
              <a:latin typeface="Consolas" panose="020B0609020204030204" pitchFamily="49" charset="0"/>
            </a:endParaRPr>
          </a:p>
        </p:txBody>
      </p:sp>
      <p:sp>
        <p:nvSpPr>
          <p:cNvPr id="165" name="Rectangle 164"/>
          <p:cNvSpPr/>
          <p:nvPr/>
        </p:nvSpPr>
        <p:spPr>
          <a:xfrm>
            <a:off x="891947" y="2189569"/>
            <a:ext cx="933620" cy="16338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dirty="0">
              <a:solidFill>
                <a:schemeClr val="tx1"/>
              </a:solidFill>
              <a:latin typeface="Consolas" panose="020B0609020204030204" pitchFamily="49" charset="0"/>
            </a:endParaRPr>
          </a:p>
        </p:txBody>
      </p:sp>
      <p:sp>
        <p:nvSpPr>
          <p:cNvPr id="166" name="Rectangle 165"/>
          <p:cNvSpPr/>
          <p:nvPr/>
        </p:nvSpPr>
        <p:spPr>
          <a:xfrm>
            <a:off x="891946" y="2027711"/>
            <a:ext cx="933622" cy="16338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dirty="0">
              <a:solidFill>
                <a:schemeClr val="tx1"/>
              </a:solidFill>
              <a:latin typeface="Consolas" panose="020B0609020204030204" pitchFamily="49" charset="0"/>
            </a:endParaRPr>
          </a:p>
        </p:txBody>
      </p:sp>
      <p:sp>
        <p:nvSpPr>
          <p:cNvPr id="167" name="Rectangle 166"/>
          <p:cNvSpPr/>
          <p:nvPr/>
        </p:nvSpPr>
        <p:spPr>
          <a:xfrm>
            <a:off x="891946" y="1861987"/>
            <a:ext cx="933619" cy="16338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dirty="0">
              <a:solidFill>
                <a:schemeClr val="tx1"/>
              </a:solidFill>
              <a:latin typeface="Consolas" panose="020B0609020204030204" pitchFamily="49" charset="0"/>
            </a:endParaRPr>
          </a:p>
        </p:txBody>
      </p:sp>
      <p:sp>
        <p:nvSpPr>
          <p:cNvPr id="168" name="Right Brace 167"/>
          <p:cNvSpPr/>
          <p:nvPr/>
        </p:nvSpPr>
        <p:spPr>
          <a:xfrm>
            <a:off x="1857796" y="1885950"/>
            <a:ext cx="124355" cy="958258"/>
          </a:xfrm>
          <a:prstGeom prst="rightBrace">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350"/>
          </a:p>
        </p:txBody>
      </p:sp>
      <p:sp>
        <p:nvSpPr>
          <p:cNvPr id="169" name="TextBox 168"/>
          <p:cNvSpPr txBox="1"/>
          <p:nvPr/>
        </p:nvSpPr>
        <p:spPr>
          <a:xfrm>
            <a:off x="1975671" y="2199963"/>
            <a:ext cx="542136" cy="300082"/>
          </a:xfrm>
          <a:prstGeom prst="rect">
            <a:avLst/>
          </a:prstGeom>
          <a:noFill/>
        </p:spPr>
        <p:txBody>
          <a:bodyPr wrap="none" rtlCol="0">
            <a:spAutoFit/>
          </a:bodyPr>
          <a:lstStyle/>
          <a:p>
            <a:r>
              <a:rPr lang="en-US" sz="1350" dirty="0">
                <a:solidFill>
                  <a:srgbClr val="C00000"/>
                </a:solidFill>
              </a:rPr>
              <a:t>stack</a:t>
            </a:r>
          </a:p>
        </p:txBody>
      </p:sp>
      <p:sp>
        <p:nvSpPr>
          <p:cNvPr id="184" name="Rectangle 183"/>
          <p:cNvSpPr/>
          <p:nvPr/>
        </p:nvSpPr>
        <p:spPr>
          <a:xfrm>
            <a:off x="4076952" y="2093789"/>
            <a:ext cx="133783" cy="28575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85" name="Rectangle 184"/>
          <p:cNvSpPr/>
          <p:nvPr/>
        </p:nvSpPr>
        <p:spPr>
          <a:xfrm>
            <a:off x="4773822" y="2100278"/>
            <a:ext cx="133783" cy="28575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86" name="TextBox 185"/>
          <p:cNvSpPr txBox="1"/>
          <p:nvPr/>
        </p:nvSpPr>
        <p:spPr>
          <a:xfrm>
            <a:off x="3294874" y="1857156"/>
            <a:ext cx="752129" cy="300082"/>
          </a:xfrm>
          <a:prstGeom prst="rect">
            <a:avLst/>
          </a:prstGeom>
          <a:noFill/>
        </p:spPr>
        <p:txBody>
          <a:bodyPr wrap="none" rtlCol="0">
            <a:spAutoFit/>
          </a:bodyPr>
          <a:lstStyle/>
          <a:p>
            <a:r>
              <a:rPr lang="en-US" sz="1350" dirty="0"/>
              <a:t>Stacking</a:t>
            </a:r>
          </a:p>
        </p:txBody>
      </p:sp>
      <p:sp>
        <p:nvSpPr>
          <p:cNvPr id="187" name="TextBox 186"/>
          <p:cNvSpPr txBox="1"/>
          <p:nvPr/>
        </p:nvSpPr>
        <p:spPr>
          <a:xfrm>
            <a:off x="4984521" y="1865058"/>
            <a:ext cx="949299" cy="300082"/>
          </a:xfrm>
          <a:prstGeom prst="rect">
            <a:avLst/>
          </a:prstGeom>
          <a:noFill/>
        </p:spPr>
        <p:txBody>
          <a:bodyPr wrap="none" rtlCol="0">
            <a:spAutoFit/>
          </a:bodyPr>
          <a:lstStyle/>
          <a:p>
            <a:r>
              <a:rPr lang="en-US" sz="1350" dirty="0"/>
              <a:t>Unstacking</a:t>
            </a:r>
          </a:p>
        </p:txBody>
      </p:sp>
      <p:cxnSp>
        <p:nvCxnSpPr>
          <p:cNvPr id="189" name="Straight Arrow Connector 188"/>
          <p:cNvCxnSpPr>
            <a:stCxn id="184" idx="1"/>
          </p:cNvCxnSpPr>
          <p:nvPr/>
        </p:nvCxnSpPr>
        <p:spPr>
          <a:xfrm flipH="1" flipV="1">
            <a:off x="3940020" y="2134156"/>
            <a:ext cx="136932" cy="102509"/>
          </a:xfrm>
          <a:prstGeom prst="straightConnector1">
            <a:avLst/>
          </a:prstGeom>
          <a:ln w="1905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91" name="Straight Arrow Connector 190"/>
          <p:cNvCxnSpPr>
            <a:stCxn id="185" idx="3"/>
          </p:cNvCxnSpPr>
          <p:nvPr/>
        </p:nvCxnSpPr>
        <p:spPr>
          <a:xfrm flipV="1">
            <a:off x="4907605" y="2109029"/>
            <a:ext cx="153032" cy="134124"/>
          </a:xfrm>
          <a:prstGeom prst="straightConnector1">
            <a:avLst/>
          </a:prstGeom>
          <a:ln w="1905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95" name="TextBox 194"/>
          <p:cNvSpPr txBox="1"/>
          <p:nvPr/>
        </p:nvSpPr>
        <p:spPr>
          <a:xfrm>
            <a:off x="162553" y="5208285"/>
            <a:ext cx="643126" cy="415498"/>
          </a:xfrm>
          <a:prstGeom prst="rect">
            <a:avLst/>
          </a:prstGeom>
          <a:noFill/>
        </p:spPr>
        <p:txBody>
          <a:bodyPr wrap="none" rtlCol="0">
            <a:spAutoFit/>
          </a:bodyPr>
          <a:lstStyle/>
          <a:p>
            <a:pPr algn="ctr"/>
            <a:r>
              <a:rPr lang="en-US" sz="1050" i="1" dirty="0">
                <a:solidFill>
                  <a:srgbClr val="0070C0"/>
                </a:solidFill>
              </a:rPr>
              <a:t>Memory </a:t>
            </a:r>
          </a:p>
          <a:p>
            <a:pPr algn="ctr"/>
            <a:r>
              <a:rPr lang="en-US" sz="1050" i="1" dirty="0">
                <a:solidFill>
                  <a:srgbClr val="0070C0"/>
                </a:solidFill>
              </a:rPr>
              <a:t>address</a:t>
            </a:r>
          </a:p>
        </p:txBody>
      </p:sp>
      <p:sp>
        <p:nvSpPr>
          <p:cNvPr id="196" name="TextBox 195"/>
          <p:cNvSpPr txBox="1"/>
          <p:nvPr/>
        </p:nvSpPr>
        <p:spPr>
          <a:xfrm>
            <a:off x="891821" y="5208285"/>
            <a:ext cx="933743" cy="415498"/>
          </a:xfrm>
          <a:prstGeom prst="rect">
            <a:avLst/>
          </a:prstGeom>
          <a:noFill/>
        </p:spPr>
        <p:txBody>
          <a:bodyPr wrap="square" rtlCol="0">
            <a:spAutoFit/>
          </a:bodyPr>
          <a:lstStyle/>
          <a:p>
            <a:pPr algn="ctr"/>
            <a:r>
              <a:rPr lang="en-US" sz="1050" i="1" dirty="0">
                <a:solidFill>
                  <a:srgbClr val="0070C0"/>
                </a:solidFill>
              </a:rPr>
              <a:t>Memory </a:t>
            </a:r>
          </a:p>
          <a:p>
            <a:pPr algn="ctr"/>
            <a:r>
              <a:rPr lang="en-US" sz="1050" i="1" dirty="0">
                <a:solidFill>
                  <a:srgbClr val="0070C0"/>
                </a:solidFill>
              </a:rPr>
              <a:t>content</a:t>
            </a:r>
          </a:p>
        </p:txBody>
      </p:sp>
      <p:cxnSp>
        <p:nvCxnSpPr>
          <p:cNvPr id="200" name="Straight Arrow Connector 199"/>
          <p:cNvCxnSpPr>
            <a:stCxn id="53" idx="3"/>
          </p:cNvCxnSpPr>
          <p:nvPr/>
        </p:nvCxnSpPr>
        <p:spPr>
          <a:xfrm flipV="1">
            <a:off x="1828675" y="5118592"/>
            <a:ext cx="285875" cy="296"/>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01" name="TextBox 200"/>
          <p:cNvSpPr txBox="1"/>
          <p:nvPr/>
        </p:nvSpPr>
        <p:spPr>
          <a:xfrm>
            <a:off x="2086916" y="5002691"/>
            <a:ext cx="790601" cy="253916"/>
          </a:xfrm>
          <a:prstGeom prst="rect">
            <a:avLst/>
          </a:prstGeom>
          <a:noFill/>
        </p:spPr>
        <p:txBody>
          <a:bodyPr wrap="none" rtlCol="0">
            <a:spAutoFit/>
          </a:bodyPr>
          <a:lstStyle/>
          <a:p>
            <a:r>
              <a:rPr lang="en-US" sz="1050" dirty="0"/>
              <a:t>Initialize SP</a:t>
            </a:r>
          </a:p>
        </p:txBody>
      </p:sp>
      <p:cxnSp>
        <p:nvCxnSpPr>
          <p:cNvPr id="204" name="Straight Arrow Connector 203"/>
          <p:cNvCxnSpPr/>
          <p:nvPr/>
        </p:nvCxnSpPr>
        <p:spPr>
          <a:xfrm flipV="1">
            <a:off x="1828801" y="4973650"/>
            <a:ext cx="285875" cy="296"/>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05" name="TextBox 204"/>
          <p:cNvSpPr txBox="1"/>
          <p:nvPr/>
        </p:nvSpPr>
        <p:spPr>
          <a:xfrm>
            <a:off x="2087041" y="4857750"/>
            <a:ext cx="824265" cy="253916"/>
          </a:xfrm>
          <a:prstGeom prst="rect">
            <a:avLst/>
          </a:prstGeom>
          <a:noFill/>
        </p:spPr>
        <p:txBody>
          <a:bodyPr wrap="none" rtlCol="0">
            <a:spAutoFit/>
          </a:bodyPr>
          <a:lstStyle/>
          <a:p>
            <a:r>
              <a:rPr lang="en-US" sz="1050" dirty="0"/>
              <a:t>Initialize PC</a:t>
            </a:r>
          </a:p>
        </p:txBody>
      </p:sp>
      <p:sp>
        <p:nvSpPr>
          <p:cNvPr id="89" name="Oval 88"/>
          <p:cNvSpPr/>
          <p:nvPr/>
        </p:nvSpPr>
        <p:spPr>
          <a:xfrm>
            <a:off x="8172450" y="4508317"/>
            <a:ext cx="457200" cy="301687"/>
          </a:xfrm>
          <a:prstGeom prst="ellipse">
            <a:avLst/>
          </a:prstGeom>
          <a:solidFill>
            <a:srgbClr val="FFFF0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b="1" dirty="0">
                <a:solidFill>
                  <a:srgbClr val="FF0000"/>
                </a:solidFill>
                <a:latin typeface="Consolas" panose="020B0609020204030204" pitchFamily="49" charset="0"/>
                <a:cs typeface="Consolas" panose="020B0609020204030204" pitchFamily="49" charset="0"/>
              </a:rPr>
              <a:t>0</a:t>
            </a:r>
          </a:p>
        </p:txBody>
      </p:sp>
      <p:graphicFrame>
        <p:nvGraphicFramePr>
          <p:cNvPr id="85" name="Table 84"/>
          <p:cNvGraphicFramePr>
            <a:graphicFrameLocks noGrp="1"/>
          </p:cNvGraphicFramePr>
          <p:nvPr>
            <p:extLst/>
          </p:nvPr>
        </p:nvGraphicFramePr>
        <p:xfrm>
          <a:off x="7403073" y="1836722"/>
          <a:ext cx="1626961" cy="1645920"/>
        </p:xfrm>
        <a:graphic>
          <a:graphicData uri="http://schemas.openxmlformats.org/drawingml/2006/table">
            <a:tbl>
              <a:tblPr bandRow="1">
                <a:tableStyleId>{BC89EF96-8CEA-46FF-86C4-4CE0E7609802}</a:tableStyleId>
              </a:tblPr>
              <a:tblGrid>
                <a:gridCol w="850576">
                  <a:extLst>
                    <a:ext uri="{9D8B030D-6E8A-4147-A177-3AD203B41FA5}">
                      <a16:colId xmlns:a16="http://schemas.microsoft.com/office/drawing/2014/main" val="20000"/>
                    </a:ext>
                  </a:extLst>
                </a:gridCol>
                <a:gridCol w="776385">
                  <a:extLst>
                    <a:ext uri="{9D8B030D-6E8A-4147-A177-3AD203B41FA5}">
                      <a16:colId xmlns:a16="http://schemas.microsoft.com/office/drawing/2014/main" val="20001"/>
                    </a:ext>
                  </a:extLst>
                </a:gridCol>
              </a:tblGrid>
              <a:tr h="182880">
                <a:tc>
                  <a:txBody>
                    <a:bodyPr/>
                    <a:lstStyle/>
                    <a:p>
                      <a:pPr algn="ctr"/>
                      <a:r>
                        <a:rPr lang="en-US" sz="1200" dirty="0" err="1"/>
                        <a:t>xxxxxxxx</a:t>
                      </a:r>
                      <a:endParaRPr lang="en-US" sz="1200" b="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2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182880">
                <a:tc>
                  <a:txBody>
                    <a:bodyPr/>
                    <a:lstStyle/>
                    <a:p>
                      <a:pPr algn="ctr"/>
                      <a:endParaRPr lang="en-US" sz="12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2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82880">
                <a:tc>
                  <a:txBody>
                    <a:bodyPr/>
                    <a:lstStyle/>
                    <a:p>
                      <a:pPr algn="ctr"/>
                      <a:endParaRPr lang="en-US" sz="12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2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182880">
                <a:tc>
                  <a:txBody>
                    <a:bodyPr/>
                    <a:lstStyle/>
                    <a:p>
                      <a:pPr algn="ctr"/>
                      <a:endParaRPr lang="en-US" sz="12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2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182880">
                <a:tc>
                  <a:txBody>
                    <a:bodyPr/>
                    <a:lstStyle/>
                    <a:p>
                      <a:pPr algn="ctr"/>
                      <a:endParaRPr lang="en-US" sz="12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2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182880">
                <a:tc>
                  <a:txBody>
                    <a:bodyPr/>
                    <a:lstStyle/>
                    <a:p>
                      <a:pPr algn="ctr"/>
                      <a:endParaRPr lang="en-US" sz="12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2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182880">
                <a:tc>
                  <a:txBody>
                    <a:bodyPr/>
                    <a:lstStyle/>
                    <a:p>
                      <a:pPr algn="ctr"/>
                      <a:endParaRPr lang="en-US" sz="12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2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182880">
                <a:tc>
                  <a:txBody>
                    <a:bodyPr/>
                    <a:lstStyle/>
                    <a:p>
                      <a:pPr algn="ctr"/>
                      <a:endParaRPr lang="en-US" sz="12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2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182880">
                <a:tc>
                  <a:txBody>
                    <a:bodyPr/>
                    <a:lstStyle/>
                    <a:p>
                      <a:pPr algn="ctr"/>
                      <a:endParaRPr lang="en-US" sz="12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endParaRPr lang="en-US" sz="12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8"/>
                  </a:ext>
                </a:extLst>
              </a:tr>
            </a:tbl>
          </a:graphicData>
        </a:graphic>
      </p:graphicFrame>
      <p:grpSp>
        <p:nvGrpSpPr>
          <p:cNvPr id="86" name="Group 85"/>
          <p:cNvGrpSpPr/>
          <p:nvPr/>
        </p:nvGrpSpPr>
        <p:grpSpPr>
          <a:xfrm>
            <a:off x="6400800" y="1826566"/>
            <a:ext cx="867425" cy="253916"/>
            <a:chOff x="8534400" y="1278523"/>
            <a:chExt cx="1156566" cy="338555"/>
          </a:xfrm>
        </p:grpSpPr>
        <p:sp>
          <p:nvSpPr>
            <p:cNvPr id="87" name="TextBox 86"/>
            <p:cNvSpPr txBox="1"/>
            <p:nvPr/>
          </p:nvSpPr>
          <p:spPr>
            <a:xfrm>
              <a:off x="8534400" y="1278523"/>
              <a:ext cx="798450" cy="338555"/>
            </a:xfrm>
            <a:prstGeom prst="rect">
              <a:avLst/>
            </a:prstGeom>
            <a:noFill/>
          </p:spPr>
          <p:txBody>
            <a:bodyPr wrap="square" rtlCol="0">
              <a:spAutoFit/>
            </a:bodyPr>
            <a:lstStyle/>
            <a:p>
              <a:pPr algn="r"/>
              <a:r>
                <a:rPr lang="en-US" sz="1050" b="1" dirty="0">
                  <a:solidFill>
                    <a:srgbClr val="C00000"/>
                  </a:solidFill>
                  <a:latin typeface="Consolas" panose="020B0609020204030204" pitchFamily="49" charset="0"/>
                  <a:cs typeface="Consolas" panose="020B0609020204030204" pitchFamily="49" charset="0"/>
                </a:rPr>
                <a:t>SP</a:t>
              </a:r>
            </a:p>
          </p:txBody>
        </p:sp>
        <p:cxnSp>
          <p:nvCxnSpPr>
            <p:cNvPr id="88" name="Straight Arrow Connector 87"/>
            <p:cNvCxnSpPr/>
            <p:nvPr/>
          </p:nvCxnSpPr>
          <p:spPr>
            <a:xfrm>
              <a:off x="9332850" y="1447800"/>
              <a:ext cx="358116" cy="0"/>
            </a:xfrm>
            <a:prstGeom prst="straightConnector1">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cxnSp>
        <p:nvCxnSpPr>
          <p:cNvPr id="90" name="Straight Arrow Connector 89"/>
          <p:cNvCxnSpPr/>
          <p:nvPr/>
        </p:nvCxnSpPr>
        <p:spPr>
          <a:xfrm flipV="1">
            <a:off x="4742777" y="2379540"/>
            <a:ext cx="0" cy="2493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1" name="TextBox 90"/>
          <p:cNvSpPr txBox="1"/>
          <p:nvPr/>
        </p:nvSpPr>
        <p:spPr>
          <a:xfrm>
            <a:off x="4470009" y="2627074"/>
            <a:ext cx="553357" cy="253916"/>
          </a:xfrm>
          <a:prstGeom prst="rect">
            <a:avLst/>
          </a:prstGeom>
          <a:noFill/>
        </p:spPr>
        <p:txBody>
          <a:bodyPr wrap="none" rtlCol="0">
            <a:spAutoFit/>
          </a:bodyPr>
          <a:lstStyle/>
          <a:p>
            <a:r>
              <a:rPr lang="en-US" sz="1050" dirty="0">
                <a:latin typeface="Consolas" panose="020B0609020204030204" pitchFamily="49" charset="0"/>
                <a:cs typeface="Consolas" panose="020B0609020204030204" pitchFamily="49" charset="0"/>
              </a:rPr>
              <a:t>BX LR</a:t>
            </a:r>
          </a:p>
        </p:txBody>
      </p:sp>
      <p:sp>
        <p:nvSpPr>
          <p:cNvPr id="94" name="Rectangle 93"/>
          <p:cNvSpPr/>
          <p:nvPr/>
        </p:nvSpPr>
        <p:spPr>
          <a:xfrm>
            <a:off x="5429250" y="3881735"/>
            <a:ext cx="1494510" cy="461665"/>
          </a:xfrm>
          <a:prstGeom prst="rect">
            <a:avLst/>
          </a:prstGeom>
        </p:spPr>
        <p:txBody>
          <a:bodyPr wrap="square">
            <a:spAutoFit/>
          </a:bodyPr>
          <a:lstStyle/>
          <a:p>
            <a:pPr algn="r"/>
            <a:r>
              <a:rPr lang="en-US" sz="1200" dirty="0">
                <a:solidFill>
                  <a:schemeClr val="accent6">
                    <a:lumMod val="75000"/>
                  </a:schemeClr>
                </a:solidFill>
                <a:latin typeface="Verdana" panose="020B0604030504040204" pitchFamily="34" charset="0"/>
              </a:rPr>
              <a:t>Interrupt Number</a:t>
            </a:r>
            <a:endParaRPr lang="en-US" sz="1200" dirty="0">
              <a:solidFill>
                <a:schemeClr val="accent6">
                  <a:lumMod val="75000"/>
                </a:schemeClr>
              </a:solidFill>
            </a:endParaRPr>
          </a:p>
        </p:txBody>
      </p:sp>
    </p:spTree>
    <p:extLst>
      <p:ext uri="{BB962C8B-B14F-4D97-AF65-F5344CB8AC3E}">
        <p14:creationId xmlns:p14="http://schemas.microsoft.com/office/powerpoint/2010/main" val="2795050166"/>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 name="Flowchart: Process 196"/>
          <p:cNvSpPr/>
          <p:nvPr/>
        </p:nvSpPr>
        <p:spPr>
          <a:xfrm>
            <a:off x="5459929" y="3730894"/>
            <a:ext cx="3626921" cy="1755506"/>
          </a:xfrm>
          <a:prstGeom prst="flowChartProcess">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70" name="Flowchart: Process 169"/>
          <p:cNvSpPr/>
          <p:nvPr/>
        </p:nvSpPr>
        <p:spPr>
          <a:xfrm>
            <a:off x="2821961" y="1845243"/>
            <a:ext cx="3506304" cy="1394100"/>
          </a:xfrm>
          <a:prstGeom prst="flowChartProcess">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aphicFrame>
        <p:nvGraphicFramePr>
          <p:cNvPr id="32" name="Table 31"/>
          <p:cNvGraphicFramePr>
            <a:graphicFrameLocks noGrp="1"/>
          </p:cNvGraphicFramePr>
          <p:nvPr>
            <p:extLst/>
          </p:nvPr>
        </p:nvGraphicFramePr>
        <p:xfrm>
          <a:off x="6897040" y="3966402"/>
          <a:ext cx="2142860" cy="281940"/>
        </p:xfrm>
        <a:graphic>
          <a:graphicData uri="http://schemas.openxmlformats.org/drawingml/2006/table">
            <a:tbl>
              <a:tblPr firstRow="1" bandRow="1">
                <a:tableStyleId>{5C22544A-7EE6-4342-B048-85BDC9FD1C3A}</a:tableStyleId>
              </a:tblPr>
              <a:tblGrid>
                <a:gridCol w="428572">
                  <a:extLst>
                    <a:ext uri="{9D8B030D-6E8A-4147-A177-3AD203B41FA5}">
                      <a16:colId xmlns:a16="http://schemas.microsoft.com/office/drawing/2014/main" val="3020669703"/>
                    </a:ext>
                  </a:extLst>
                </a:gridCol>
                <a:gridCol w="428572">
                  <a:extLst>
                    <a:ext uri="{9D8B030D-6E8A-4147-A177-3AD203B41FA5}">
                      <a16:colId xmlns:a16="http://schemas.microsoft.com/office/drawing/2014/main" val="2164070882"/>
                    </a:ext>
                  </a:extLst>
                </a:gridCol>
                <a:gridCol w="428572">
                  <a:extLst>
                    <a:ext uri="{9D8B030D-6E8A-4147-A177-3AD203B41FA5}">
                      <a16:colId xmlns:a16="http://schemas.microsoft.com/office/drawing/2014/main" val="4187860782"/>
                    </a:ext>
                  </a:extLst>
                </a:gridCol>
                <a:gridCol w="428572">
                  <a:extLst>
                    <a:ext uri="{9D8B030D-6E8A-4147-A177-3AD203B41FA5}">
                      <a16:colId xmlns:a16="http://schemas.microsoft.com/office/drawing/2014/main" val="112163140"/>
                    </a:ext>
                  </a:extLst>
                </a:gridCol>
                <a:gridCol w="428572">
                  <a:extLst>
                    <a:ext uri="{9D8B030D-6E8A-4147-A177-3AD203B41FA5}">
                      <a16:colId xmlns:a16="http://schemas.microsoft.com/office/drawing/2014/main" val="2508573071"/>
                    </a:ext>
                  </a:extLst>
                </a:gridCol>
              </a:tblGrid>
              <a:tr h="274320">
                <a:tc>
                  <a:txBody>
                    <a:bodyPr/>
                    <a:lstStyle/>
                    <a:p>
                      <a:pPr algn="ctr"/>
                      <a:r>
                        <a:rPr lang="en-US" sz="1400" dirty="0">
                          <a:solidFill>
                            <a:schemeClr val="accent6">
                              <a:lumMod val="75000"/>
                            </a:schemeClr>
                          </a:solidFill>
                          <a:latin typeface="Consolas" panose="020B0609020204030204" pitchFamily="49" charset="0"/>
                        </a:rPr>
                        <a:t>12</a:t>
                      </a:r>
                    </a:p>
                  </a:txBody>
                  <a:tcPr marL="68580" marR="68580" marT="34290" marB="34290">
                    <a:noFill/>
                  </a:tcPr>
                </a:tc>
                <a:tc>
                  <a:txBody>
                    <a:bodyPr/>
                    <a:lstStyle/>
                    <a:p>
                      <a:pPr algn="ctr"/>
                      <a:r>
                        <a:rPr lang="en-US" sz="1400" dirty="0">
                          <a:solidFill>
                            <a:schemeClr val="accent6">
                              <a:lumMod val="75000"/>
                            </a:schemeClr>
                          </a:solidFill>
                          <a:latin typeface="Consolas" panose="020B0609020204030204" pitchFamily="49" charset="0"/>
                        </a:rPr>
                        <a:t>11</a:t>
                      </a:r>
                    </a:p>
                  </a:txBody>
                  <a:tcPr marL="68580" marR="68580" marT="34290" marB="34290">
                    <a:noFill/>
                  </a:tcPr>
                </a:tc>
                <a:tc>
                  <a:txBody>
                    <a:bodyPr/>
                    <a:lstStyle/>
                    <a:p>
                      <a:pPr algn="ctr"/>
                      <a:r>
                        <a:rPr lang="en-US" sz="1400" dirty="0">
                          <a:solidFill>
                            <a:schemeClr val="accent6">
                              <a:lumMod val="75000"/>
                            </a:schemeClr>
                          </a:solidFill>
                          <a:latin typeface="Consolas" panose="020B0609020204030204" pitchFamily="49" charset="0"/>
                        </a:rPr>
                        <a:t>10</a:t>
                      </a:r>
                    </a:p>
                  </a:txBody>
                  <a:tcPr marL="68580" marR="68580" marT="34290" marB="34290">
                    <a:noFill/>
                  </a:tcPr>
                </a:tc>
                <a:tc>
                  <a:txBody>
                    <a:bodyPr/>
                    <a:lstStyle/>
                    <a:p>
                      <a:pPr algn="ctr"/>
                      <a:r>
                        <a:rPr lang="en-US" sz="1400" dirty="0">
                          <a:solidFill>
                            <a:srgbClr val="FF0000"/>
                          </a:solidFill>
                          <a:latin typeface="Consolas" panose="020B0609020204030204" pitchFamily="49" charset="0"/>
                        </a:rPr>
                        <a:t>9</a:t>
                      </a:r>
                    </a:p>
                  </a:txBody>
                  <a:tcPr marL="68580" marR="68580" marT="34290" marB="34290">
                    <a:noFill/>
                  </a:tcPr>
                </a:tc>
                <a:tc>
                  <a:txBody>
                    <a:bodyPr/>
                    <a:lstStyle/>
                    <a:p>
                      <a:pPr algn="ctr"/>
                      <a:r>
                        <a:rPr lang="en-US" sz="1400" dirty="0">
                          <a:solidFill>
                            <a:schemeClr val="accent6">
                              <a:lumMod val="75000"/>
                            </a:schemeClr>
                          </a:solidFill>
                          <a:latin typeface="Consolas" panose="020B0609020204030204" pitchFamily="49" charset="0"/>
                        </a:rPr>
                        <a:t>8</a:t>
                      </a:r>
                    </a:p>
                  </a:txBody>
                  <a:tcPr marL="68580" marR="68580" marT="34290" marB="34290">
                    <a:noFill/>
                  </a:tcPr>
                </a:tc>
                <a:extLst>
                  <a:ext uri="{0D108BD9-81ED-4DB2-BD59-A6C34878D82A}">
                    <a16:rowId xmlns:a16="http://schemas.microsoft.com/office/drawing/2014/main" val="1598404186"/>
                  </a:ext>
                </a:extLst>
              </a:tr>
            </a:tbl>
          </a:graphicData>
        </a:graphic>
      </p:graphicFrame>
      <p:sp>
        <p:nvSpPr>
          <p:cNvPr id="2" name="Title 1"/>
          <p:cNvSpPr>
            <a:spLocks noGrp="1"/>
          </p:cNvSpPr>
          <p:nvPr>
            <p:ph type="title"/>
          </p:nvPr>
        </p:nvSpPr>
        <p:spPr/>
        <p:txBody>
          <a:bodyPr/>
          <a:lstStyle/>
          <a:p>
            <a:r>
              <a:rPr lang="en-US" dirty="0"/>
              <a:t>Single Interrupt</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66</a:t>
            </a:fld>
            <a:endParaRPr kumimoji="0" lang="en-US" dirty="0"/>
          </a:p>
        </p:txBody>
      </p:sp>
      <p:cxnSp>
        <p:nvCxnSpPr>
          <p:cNvPr id="8" name="Straight Arrow Connector 7"/>
          <p:cNvCxnSpPr/>
          <p:nvPr/>
        </p:nvCxnSpPr>
        <p:spPr>
          <a:xfrm>
            <a:off x="2857500" y="3023429"/>
            <a:ext cx="3312068"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V="1">
            <a:off x="2927475" y="1994729"/>
            <a:ext cx="0" cy="120015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2984625" y="2451929"/>
            <a:ext cx="1092327" cy="2857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Program</a:t>
            </a:r>
          </a:p>
        </p:txBody>
      </p:sp>
      <p:sp>
        <p:nvSpPr>
          <p:cNvPr id="21" name="TextBox 20"/>
          <p:cNvSpPr txBox="1"/>
          <p:nvPr/>
        </p:nvSpPr>
        <p:spPr>
          <a:xfrm>
            <a:off x="5829300" y="2746430"/>
            <a:ext cx="457200" cy="507831"/>
          </a:xfrm>
          <a:prstGeom prst="rect">
            <a:avLst/>
          </a:prstGeom>
          <a:noFill/>
        </p:spPr>
        <p:txBody>
          <a:bodyPr wrap="square" rtlCol="0">
            <a:spAutoFit/>
          </a:bodyPr>
          <a:lstStyle/>
          <a:p>
            <a:r>
              <a:rPr lang="en-US" sz="1350" dirty="0"/>
              <a:t>time</a:t>
            </a:r>
          </a:p>
        </p:txBody>
      </p:sp>
      <p:sp>
        <p:nvSpPr>
          <p:cNvPr id="22" name="Rectangle 21"/>
          <p:cNvSpPr/>
          <p:nvPr/>
        </p:nvSpPr>
        <p:spPr>
          <a:xfrm>
            <a:off x="4228427" y="2093789"/>
            <a:ext cx="514350" cy="28575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ISR 9</a:t>
            </a:r>
          </a:p>
        </p:txBody>
      </p:sp>
      <p:sp>
        <p:nvSpPr>
          <p:cNvPr id="25" name="Rectangle 24"/>
          <p:cNvSpPr/>
          <p:nvPr/>
        </p:nvSpPr>
        <p:spPr>
          <a:xfrm>
            <a:off x="5429343" y="4238453"/>
            <a:ext cx="1494510" cy="276999"/>
          </a:xfrm>
          <a:prstGeom prst="rect">
            <a:avLst/>
          </a:prstGeom>
          <a:ln>
            <a:noFill/>
          </a:ln>
        </p:spPr>
        <p:txBody>
          <a:bodyPr wrap="square">
            <a:spAutoFit/>
          </a:bodyPr>
          <a:lstStyle/>
          <a:p>
            <a:pPr algn="r"/>
            <a:r>
              <a:rPr lang="en-US" sz="1200" dirty="0">
                <a:solidFill>
                  <a:srgbClr val="000000"/>
                </a:solidFill>
                <a:latin typeface="Verdana" panose="020B0604030504040204" pitchFamily="34" charset="0"/>
              </a:rPr>
              <a:t>Enable Register</a:t>
            </a:r>
            <a:endParaRPr lang="en-US" sz="1200" dirty="0"/>
          </a:p>
        </p:txBody>
      </p:sp>
      <p:graphicFrame>
        <p:nvGraphicFramePr>
          <p:cNvPr id="31" name="Table 30"/>
          <p:cNvGraphicFramePr>
            <a:graphicFrameLocks noGrp="1"/>
          </p:cNvGraphicFramePr>
          <p:nvPr>
            <p:extLst/>
          </p:nvPr>
        </p:nvGraphicFramePr>
        <p:xfrm>
          <a:off x="6894318" y="4220582"/>
          <a:ext cx="2142860" cy="281940"/>
        </p:xfrm>
        <a:graphic>
          <a:graphicData uri="http://schemas.openxmlformats.org/drawingml/2006/table">
            <a:tbl>
              <a:tblPr firstRow="1" bandRow="1">
                <a:tableStyleId>{5C22544A-7EE6-4342-B048-85BDC9FD1C3A}</a:tableStyleId>
              </a:tblPr>
              <a:tblGrid>
                <a:gridCol w="428572">
                  <a:extLst>
                    <a:ext uri="{9D8B030D-6E8A-4147-A177-3AD203B41FA5}">
                      <a16:colId xmlns:a16="http://schemas.microsoft.com/office/drawing/2014/main" val="3020669703"/>
                    </a:ext>
                  </a:extLst>
                </a:gridCol>
                <a:gridCol w="428572">
                  <a:extLst>
                    <a:ext uri="{9D8B030D-6E8A-4147-A177-3AD203B41FA5}">
                      <a16:colId xmlns:a16="http://schemas.microsoft.com/office/drawing/2014/main" val="2164070882"/>
                    </a:ext>
                  </a:extLst>
                </a:gridCol>
                <a:gridCol w="428572">
                  <a:extLst>
                    <a:ext uri="{9D8B030D-6E8A-4147-A177-3AD203B41FA5}">
                      <a16:colId xmlns:a16="http://schemas.microsoft.com/office/drawing/2014/main" val="4187860782"/>
                    </a:ext>
                  </a:extLst>
                </a:gridCol>
                <a:gridCol w="428572">
                  <a:extLst>
                    <a:ext uri="{9D8B030D-6E8A-4147-A177-3AD203B41FA5}">
                      <a16:colId xmlns:a16="http://schemas.microsoft.com/office/drawing/2014/main" val="112163140"/>
                    </a:ext>
                  </a:extLst>
                </a:gridCol>
                <a:gridCol w="428572">
                  <a:extLst>
                    <a:ext uri="{9D8B030D-6E8A-4147-A177-3AD203B41FA5}">
                      <a16:colId xmlns:a16="http://schemas.microsoft.com/office/drawing/2014/main" val="2508573071"/>
                    </a:ext>
                  </a:extLst>
                </a:gridCol>
              </a:tblGrid>
              <a:tr h="281940">
                <a:tc>
                  <a:txBody>
                    <a:bodyPr/>
                    <a:lstStyle/>
                    <a:p>
                      <a:pPr algn="ctr"/>
                      <a:r>
                        <a:rPr lang="en-US" sz="1400" dirty="0">
                          <a:latin typeface="Consolas" panose="020B0609020204030204" pitchFamily="49" charset="0"/>
                        </a:rPr>
                        <a:t>0</a:t>
                      </a:r>
                    </a:p>
                  </a:txBody>
                  <a:tcPr marL="68580" marR="68580" marT="34290" marB="34290"/>
                </a:tc>
                <a:tc>
                  <a:txBody>
                    <a:bodyPr/>
                    <a:lstStyle/>
                    <a:p>
                      <a:pPr algn="ctr"/>
                      <a:r>
                        <a:rPr lang="en-US" sz="1400" dirty="0">
                          <a:latin typeface="Consolas" panose="020B0609020204030204" pitchFamily="49" charset="0"/>
                        </a:rPr>
                        <a:t>0</a:t>
                      </a:r>
                    </a:p>
                  </a:txBody>
                  <a:tcPr marL="68580" marR="68580" marT="34290" marB="34290"/>
                </a:tc>
                <a:tc>
                  <a:txBody>
                    <a:bodyPr/>
                    <a:lstStyle/>
                    <a:p>
                      <a:pPr algn="ctr"/>
                      <a:r>
                        <a:rPr lang="en-US" sz="1400" dirty="0">
                          <a:latin typeface="Consolas" panose="020B0609020204030204" pitchFamily="49" charset="0"/>
                        </a:rPr>
                        <a:t>0</a:t>
                      </a:r>
                    </a:p>
                  </a:txBody>
                  <a:tcPr marL="68580" marR="68580" marT="34290" marB="34290"/>
                </a:tc>
                <a:tc>
                  <a:txBody>
                    <a:bodyPr/>
                    <a:lstStyle/>
                    <a:p>
                      <a:pPr algn="ctr"/>
                      <a:r>
                        <a:rPr lang="en-US" sz="1400" dirty="0">
                          <a:solidFill>
                            <a:srgbClr val="FF0000"/>
                          </a:solidFill>
                          <a:latin typeface="Consolas" panose="020B0609020204030204" pitchFamily="49" charset="0"/>
                        </a:rPr>
                        <a:t>1</a:t>
                      </a:r>
                    </a:p>
                  </a:txBody>
                  <a:tcPr marL="68580" marR="68580" marT="34290" marB="34290"/>
                </a:tc>
                <a:tc>
                  <a:txBody>
                    <a:bodyPr/>
                    <a:lstStyle/>
                    <a:p>
                      <a:pPr algn="ctr"/>
                      <a:r>
                        <a:rPr lang="en-US" sz="1400" dirty="0">
                          <a:latin typeface="Consolas" panose="020B0609020204030204" pitchFamily="49" charset="0"/>
                        </a:rPr>
                        <a:t>0</a:t>
                      </a:r>
                    </a:p>
                  </a:txBody>
                  <a:tcPr marL="68580" marR="68580" marT="34290" marB="34290"/>
                </a:tc>
                <a:extLst>
                  <a:ext uri="{0D108BD9-81ED-4DB2-BD59-A6C34878D82A}">
                    <a16:rowId xmlns:a16="http://schemas.microsoft.com/office/drawing/2014/main" val="1598404186"/>
                  </a:ext>
                </a:extLst>
              </a:tr>
            </a:tbl>
          </a:graphicData>
        </a:graphic>
      </p:graphicFrame>
      <p:sp>
        <p:nvSpPr>
          <p:cNvPr id="34" name="Rectangle 33"/>
          <p:cNvSpPr/>
          <p:nvPr/>
        </p:nvSpPr>
        <p:spPr>
          <a:xfrm>
            <a:off x="5429343" y="4523638"/>
            <a:ext cx="1494510" cy="276999"/>
          </a:xfrm>
          <a:prstGeom prst="rect">
            <a:avLst/>
          </a:prstGeom>
        </p:spPr>
        <p:txBody>
          <a:bodyPr wrap="square">
            <a:spAutoFit/>
          </a:bodyPr>
          <a:lstStyle/>
          <a:p>
            <a:pPr algn="r"/>
            <a:r>
              <a:rPr lang="en-US" sz="1200" dirty="0">
                <a:solidFill>
                  <a:srgbClr val="000000"/>
                </a:solidFill>
                <a:latin typeface="Verdana" panose="020B0604030504040204" pitchFamily="34" charset="0"/>
              </a:rPr>
              <a:t>Active Register</a:t>
            </a:r>
            <a:endParaRPr lang="en-US" sz="1200" dirty="0"/>
          </a:p>
        </p:txBody>
      </p:sp>
      <p:graphicFrame>
        <p:nvGraphicFramePr>
          <p:cNvPr id="35" name="Table 34"/>
          <p:cNvGraphicFramePr>
            <a:graphicFrameLocks noGrp="1"/>
          </p:cNvGraphicFramePr>
          <p:nvPr>
            <p:extLst/>
          </p:nvPr>
        </p:nvGraphicFramePr>
        <p:xfrm>
          <a:off x="6894318" y="4524423"/>
          <a:ext cx="2142860" cy="281940"/>
        </p:xfrm>
        <a:graphic>
          <a:graphicData uri="http://schemas.openxmlformats.org/drawingml/2006/table">
            <a:tbl>
              <a:tblPr firstRow="1" bandRow="1">
                <a:tableStyleId>{5C22544A-7EE6-4342-B048-85BDC9FD1C3A}</a:tableStyleId>
              </a:tblPr>
              <a:tblGrid>
                <a:gridCol w="428572">
                  <a:extLst>
                    <a:ext uri="{9D8B030D-6E8A-4147-A177-3AD203B41FA5}">
                      <a16:colId xmlns:a16="http://schemas.microsoft.com/office/drawing/2014/main" val="3020669703"/>
                    </a:ext>
                  </a:extLst>
                </a:gridCol>
                <a:gridCol w="428572">
                  <a:extLst>
                    <a:ext uri="{9D8B030D-6E8A-4147-A177-3AD203B41FA5}">
                      <a16:colId xmlns:a16="http://schemas.microsoft.com/office/drawing/2014/main" val="2164070882"/>
                    </a:ext>
                  </a:extLst>
                </a:gridCol>
                <a:gridCol w="428572">
                  <a:extLst>
                    <a:ext uri="{9D8B030D-6E8A-4147-A177-3AD203B41FA5}">
                      <a16:colId xmlns:a16="http://schemas.microsoft.com/office/drawing/2014/main" val="4187860782"/>
                    </a:ext>
                  </a:extLst>
                </a:gridCol>
                <a:gridCol w="428572">
                  <a:extLst>
                    <a:ext uri="{9D8B030D-6E8A-4147-A177-3AD203B41FA5}">
                      <a16:colId xmlns:a16="http://schemas.microsoft.com/office/drawing/2014/main" val="112163140"/>
                    </a:ext>
                  </a:extLst>
                </a:gridCol>
                <a:gridCol w="428572">
                  <a:extLst>
                    <a:ext uri="{9D8B030D-6E8A-4147-A177-3AD203B41FA5}">
                      <a16:colId xmlns:a16="http://schemas.microsoft.com/office/drawing/2014/main" val="2508573071"/>
                    </a:ext>
                  </a:extLst>
                </a:gridCol>
              </a:tblGrid>
              <a:tr h="281940">
                <a:tc>
                  <a:txBody>
                    <a:bodyPr/>
                    <a:lstStyle/>
                    <a:p>
                      <a:pPr algn="ctr"/>
                      <a:r>
                        <a:rPr lang="en-US" sz="1400" dirty="0">
                          <a:latin typeface="Consolas" panose="020B0609020204030204" pitchFamily="49" charset="0"/>
                        </a:rPr>
                        <a:t>0</a:t>
                      </a:r>
                    </a:p>
                  </a:txBody>
                  <a:tcPr marL="68580" marR="68580" marT="34290" marB="34290"/>
                </a:tc>
                <a:tc>
                  <a:txBody>
                    <a:bodyPr/>
                    <a:lstStyle/>
                    <a:p>
                      <a:pPr algn="ctr"/>
                      <a:r>
                        <a:rPr lang="en-US" sz="1400" dirty="0">
                          <a:latin typeface="Consolas" panose="020B0609020204030204" pitchFamily="49" charset="0"/>
                        </a:rPr>
                        <a:t>0</a:t>
                      </a:r>
                    </a:p>
                  </a:txBody>
                  <a:tcPr marL="68580" marR="68580" marT="34290" marB="34290"/>
                </a:tc>
                <a:tc>
                  <a:txBody>
                    <a:bodyPr/>
                    <a:lstStyle/>
                    <a:p>
                      <a:pPr algn="ctr"/>
                      <a:r>
                        <a:rPr lang="en-US" sz="1400" dirty="0">
                          <a:latin typeface="Consolas" panose="020B0609020204030204" pitchFamily="49" charset="0"/>
                        </a:rPr>
                        <a:t>0</a:t>
                      </a:r>
                    </a:p>
                  </a:txBody>
                  <a:tcPr marL="68580" marR="68580" marT="34290" marB="34290"/>
                </a:tc>
                <a:tc>
                  <a:txBody>
                    <a:bodyPr/>
                    <a:lstStyle/>
                    <a:p>
                      <a:pPr algn="ctr"/>
                      <a:r>
                        <a:rPr lang="en-US" sz="1400" dirty="0">
                          <a:solidFill>
                            <a:srgbClr val="FF0000"/>
                          </a:solidFill>
                          <a:latin typeface="Consolas" panose="020B0609020204030204" pitchFamily="49" charset="0"/>
                        </a:rPr>
                        <a:t>0</a:t>
                      </a:r>
                    </a:p>
                  </a:txBody>
                  <a:tcPr marL="68580" marR="68580" marT="34290" marB="34290"/>
                </a:tc>
                <a:tc>
                  <a:txBody>
                    <a:bodyPr/>
                    <a:lstStyle/>
                    <a:p>
                      <a:pPr algn="ctr"/>
                      <a:r>
                        <a:rPr lang="en-US" sz="1400" dirty="0">
                          <a:latin typeface="Consolas" panose="020B0609020204030204" pitchFamily="49" charset="0"/>
                        </a:rPr>
                        <a:t>0</a:t>
                      </a:r>
                    </a:p>
                  </a:txBody>
                  <a:tcPr marL="68580" marR="68580" marT="34290" marB="34290"/>
                </a:tc>
                <a:extLst>
                  <a:ext uri="{0D108BD9-81ED-4DB2-BD59-A6C34878D82A}">
                    <a16:rowId xmlns:a16="http://schemas.microsoft.com/office/drawing/2014/main" val="1598404186"/>
                  </a:ext>
                </a:extLst>
              </a:tr>
            </a:tbl>
          </a:graphicData>
        </a:graphic>
      </p:graphicFrame>
      <p:sp>
        <p:nvSpPr>
          <p:cNvPr id="36" name="Rectangle 35"/>
          <p:cNvSpPr/>
          <p:nvPr/>
        </p:nvSpPr>
        <p:spPr>
          <a:xfrm>
            <a:off x="5429250" y="4835866"/>
            <a:ext cx="1503167" cy="276999"/>
          </a:xfrm>
          <a:prstGeom prst="rect">
            <a:avLst/>
          </a:prstGeom>
        </p:spPr>
        <p:txBody>
          <a:bodyPr wrap="square">
            <a:spAutoFit/>
          </a:bodyPr>
          <a:lstStyle/>
          <a:p>
            <a:pPr algn="r"/>
            <a:r>
              <a:rPr lang="en-US" sz="1200" dirty="0">
                <a:solidFill>
                  <a:srgbClr val="000000"/>
                </a:solidFill>
                <a:latin typeface="Verdana" panose="020B0604030504040204" pitchFamily="34" charset="0"/>
              </a:rPr>
              <a:t>Pending Register</a:t>
            </a:r>
            <a:endParaRPr lang="en-US" sz="1200" dirty="0"/>
          </a:p>
        </p:txBody>
      </p:sp>
      <p:graphicFrame>
        <p:nvGraphicFramePr>
          <p:cNvPr id="37" name="Table 36"/>
          <p:cNvGraphicFramePr>
            <a:graphicFrameLocks noGrp="1"/>
          </p:cNvGraphicFramePr>
          <p:nvPr>
            <p:extLst/>
          </p:nvPr>
        </p:nvGraphicFramePr>
        <p:xfrm>
          <a:off x="6894318" y="4836651"/>
          <a:ext cx="2142860" cy="281940"/>
        </p:xfrm>
        <a:graphic>
          <a:graphicData uri="http://schemas.openxmlformats.org/drawingml/2006/table">
            <a:tbl>
              <a:tblPr firstRow="1" bandRow="1">
                <a:tableStyleId>{5C22544A-7EE6-4342-B048-85BDC9FD1C3A}</a:tableStyleId>
              </a:tblPr>
              <a:tblGrid>
                <a:gridCol w="428572">
                  <a:extLst>
                    <a:ext uri="{9D8B030D-6E8A-4147-A177-3AD203B41FA5}">
                      <a16:colId xmlns:a16="http://schemas.microsoft.com/office/drawing/2014/main" val="3020669703"/>
                    </a:ext>
                  </a:extLst>
                </a:gridCol>
                <a:gridCol w="428572">
                  <a:extLst>
                    <a:ext uri="{9D8B030D-6E8A-4147-A177-3AD203B41FA5}">
                      <a16:colId xmlns:a16="http://schemas.microsoft.com/office/drawing/2014/main" val="2164070882"/>
                    </a:ext>
                  </a:extLst>
                </a:gridCol>
                <a:gridCol w="428572">
                  <a:extLst>
                    <a:ext uri="{9D8B030D-6E8A-4147-A177-3AD203B41FA5}">
                      <a16:colId xmlns:a16="http://schemas.microsoft.com/office/drawing/2014/main" val="4187860782"/>
                    </a:ext>
                  </a:extLst>
                </a:gridCol>
                <a:gridCol w="428572">
                  <a:extLst>
                    <a:ext uri="{9D8B030D-6E8A-4147-A177-3AD203B41FA5}">
                      <a16:colId xmlns:a16="http://schemas.microsoft.com/office/drawing/2014/main" val="112163140"/>
                    </a:ext>
                  </a:extLst>
                </a:gridCol>
                <a:gridCol w="428572">
                  <a:extLst>
                    <a:ext uri="{9D8B030D-6E8A-4147-A177-3AD203B41FA5}">
                      <a16:colId xmlns:a16="http://schemas.microsoft.com/office/drawing/2014/main" val="2508573071"/>
                    </a:ext>
                  </a:extLst>
                </a:gridCol>
              </a:tblGrid>
              <a:tr h="281940">
                <a:tc>
                  <a:txBody>
                    <a:bodyPr/>
                    <a:lstStyle/>
                    <a:p>
                      <a:pPr algn="ctr"/>
                      <a:r>
                        <a:rPr lang="en-US" sz="1400" dirty="0">
                          <a:latin typeface="Consolas" panose="020B0609020204030204" pitchFamily="49" charset="0"/>
                        </a:rPr>
                        <a:t>0</a:t>
                      </a:r>
                    </a:p>
                  </a:txBody>
                  <a:tcPr marL="68580" marR="68580" marT="34290" marB="34290"/>
                </a:tc>
                <a:tc>
                  <a:txBody>
                    <a:bodyPr/>
                    <a:lstStyle/>
                    <a:p>
                      <a:pPr algn="ctr"/>
                      <a:r>
                        <a:rPr lang="en-US" sz="1400" dirty="0">
                          <a:latin typeface="Consolas" panose="020B0609020204030204" pitchFamily="49" charset="0"/>
                        </a:rPr>
                        <a:t>0</a:t>
                      </a:r>
                    </a:p>
                  </a:txBody>
                  <a:tcPr marL="68580" marR="68580" marT="34290" marB="34290"/>
                </a:tc>
                <a:tc>
                  <a:txBody>
                    <a:bodyPr/>
                    <a:lstStyle/>
                    <a:p>
                      <a:pPr algn="ctr"/>
                      <a:r>
                        <a:rPr lang="en-US" sz="1400" dirty="0">
                          <a:latin typeface="Consolas" panose="020B0609020204030204" pitchFamily="49" charset="0"/>
                        </a:rPr>
                        <a:t>0</a:t>
                      </a:r>
                    </a:p>
                  </a:txBody>
                  <a:tcPr marL="68580" marR="68580" marT="34290" marB="34290"/>
                </a:tc>
                <a:tc>
                  <a:txBody>
                    <a:bodyPr/>
                    <a:lstStyle/>
                    <a:p>
                      <a:pPr algn="ctr"/>
                      <a:r>
                        <a:rPr lang="en-US" sz="1400" dirty="0">
                          <a:solidFill>
                            <a:srgbClr val="FF0000"/>
                          </a:solidFill>
                          <a:latin typeface="Consolas" panose="020B0609020204030204" pitchFamily="49" charset="0"/>
                        </a:rPr>
                        <a:t>0</a:t>
                      </a:r>
                    </a:p>
                  </a:txBody>
                  <a:tcPr marL="68580" marR="68580" marT="34290" marB="34290"/>
                </a:tc>
                <a:tc>
                  <a:txBody>
                    <a:bodyPr/>
                    <a:lstStyle/>
                    <a:p>
                      <a:pPr algn="ctr"/>
                      <a:r>
                        <a:rPr lang="en-US" sz="1400" dirty="0">
                          <a:latin typeface="Consolas" panose="020B0609020204030204" pitchFamily="49" charset="0"/>
                        </a:rPr>
                        <a:t>0</a:t>
                      </a:r>
                    </a:p>
                  </a:txBody>
                  <a:tcPr marL="68580" marR="68580" marT="34290" marB="34290"/>
                </a:tc>
                <a:extLst>
                  <a:ext uri="{0D108BD9-81ED-4DB2-BD59-A6C34878D82A}">
                    <a16:rowId xmlns:a16="http://schemas.microsoft.com/office/drawing/2014/main" val="1598404186"/>
                  </a:ext>
                </a:extLst>
              </a:tr>
            </a:tbl>
          </a:graphicData>
        </a:graphic>
      </p:graphicFrame>
      <p:sp>
        <p:nvSpPr>
          <p:cNvPr id="38" name="Rectangle 37"/>
          <p:cNvSpPr/>
          <p:nvPr/>
        </p:nvSpPr>
        <p:spPr>
          <a:xfrm>
            <a:off x="5429250" y="5146525"/>
            <a:ext cx="1503167" cy="276999"/>
          </a:xfrm>
          <a:prstGeom prst="rect">
            <a:avLst/>
          </a:prstGeom>
        </p:spPr>
        <p:txBody>
          <a:bodyPr wrap="square">
            <a:spAutoFit/>
          </a:bodyPr>
          <a:lstStyle/>
          <a:p>
            <a:pPr algn="r"/>
            <a:r>
              <a:rPr lang="en-US" sz="1200" dirty="0">
                <a:solidFill>
                  <a:srgbClr val="000000"/>
                </a:solidFill>
                <a:latin typeface="Verdana" panose="020B0604030504040204" pitchFamily="34" charset="0"/>
              </a:rPr>
              <a:t>Priority Register</a:t>
            </a:r>
            <a:endParaRPr lang="en-US" sz="1200" dirty="0"/>
          </a:p>
        </p:txBody>
      </p:sp>
      <p:graphicFrame>
        <p:nvGraphicFramePr>
          <p:cNvPr id="39" name="Table 38"/>
          <p:cNvGraphicFramePr>
            <a:graphicFrameLocks noGrp="1"/>
          </p:cNvGraphicFramePr>
          <p:nvPr>
            <p:extLst/>
          </p:nvPr>
        </p:nvGraphicFramePr>
        <p:xfrm>
          <a:off x="6897040" y="5147310"/>
          <a:ext cx="2142860" cy="281940"/>
        </p:xfrm>
        <a:graphic>
          <a:graphicData uri="http://schemas.openxmlformats.org/drawingml/2006/table">
            <a:tbl>
              <a:tblPr firstRow="1" bandRow="1">
                <a:tableStyleId>{5C22544A-7EE6-4342-B048-85BDC9FD1C3A}</a:tableStyleId>
              </a:tblPr>
              <a:tblGrid>
                <a:gridCol w="428572">
                  <a:extLst>
                    <a:ext uri="{9D8B030D-6E8A-4147-A177-3AD203B41FA5}">
                      <a16:colId xmlns:a16="http://schemas.microsoft.com/office/drawing/2014/main" val="3020669703"/>
                    </a:ext>
                  </a:extLst>
                </a:gridCol>
                <a:gridCol w="428572">
                  <a:extLst>
                    <a:ext uri="{9D8B030D-6E8A-4147-A177-3AD203B41FA5}">
                      <a16:colId xmlns:a16="http://schemas.microsoft.com/office/drawing/2014/main" val="2164070882"/>
                    </a:ext>
                  </a:extLst>
                </a:gridCol>
                <a:gridCol w="428572">
                  <a:extLst>
                    <a:ext uri="{9D8B030D-6E8A-4147-A177-3AD203B41FA5}">
                      <a16:colId xmlns:a16="http://schemas.microsoft.com/office/drawing/2014/main" val="4187860782"/>
                    </a:ext>
                  </a:extLst>
                </a:gridCol>
                <a:gridCol w="428572">
                  <a:extLst>
                    <a:ext uri="{9D8B030D-6E8A-4147-A177-3AD203B41FA5}">
                      <a16:colId xmlns:a16="http://schemas.microsoft.com/office/drawing/2014/main" val="112163140"/>
                    </a:ext>
                  </a:extLst>
                </a:gridCol>
                <a:gridCol w="428572">
                  <a:extLst>
                    <a:ext uri="{9D8B030D-6E8A-4147-A177-3AD203B41FA5}">
                      <a16:colId xmlns:a16="http://schemas.microsoft.com/office/drawing/2014/main" val="2508573071"/>
                    </a:ext>
                  </a:extLst>
                </a:gridCol>
              </a:tblGrid>
              <a:tr h="281940">
                <a:tc>
                  <a:txBody>
                    <a:bodyPr/>
                    <a:lstStyle/>
                    <a:p>
                      <a:pPr algn="ctr"/>
                      <a:r>
                        <a:rPr lang="en-US" sz="1400" dirty="0">
                          <a:latin typeface="Consolas" panose="020B0609020204030204" pitchFamily="49" charset="0"/>
                        </a:rPr>
                        <a:t>3</a:t>
                      </a:r>
                    </a:p>
                  </a:txBody>
                  <a:tcPr marL="68580" marR="68580" marT="34290" marB="34290"/>
                </a:tc>
                <a:tc>
                  <a:txBody>
                    <a:bodyPr/>
                    <a:lstStyle/>
                    <a:p>
                      <a:pPr algn="ctr"/>
                      <a:r>
                        <a:rPr lang="en-US" sz="1400" dirty="0">
                          <a:latin typeface="Consolas" panose="020B0609020204030204" pitchFamily="49" charset="0"/>
                        </a:rPr>
                        <a:t>4</a:t>
                      </a:r>
                    </a:p>
                  </a:txBody>
                  <a:tcPr marL="68580" marR="68580" marT="34290" marB="34290"/>
                </a:tc>
                <a:tc>
                  <a:txBody>
                    <a:bodyPr/>
                    <a:lstStyle/>
                    <a:p>
                      <a:pPr algn="ctr"/>
                      <a:r>
                        <a:rPr lang="en-US" sz="1400" dirty="0">
                          <a:latin typeface="Consolas" panose="020B0609020204030204" pitchFamily="49" charset="0"/>
                        </a:rPr>
                        <a:t>7</a:t>
                      </a:r>
                    </a:p>
                  </a:txBody>
                  <a:tcPr marL="68580" marR="68580" marT="34290" marB="34290"/>
                </a:tc>
                <a:tc>
                  <a:txBody>
                    <a:bodyPr/>
                    <a:lstStyle/>
                    <a:p>
                      <a:pPr algn="ctr"/>
                      <a:r>
                        <a:rPr lang="en-US" sz="1400" dirty="0">
                          <a:solidFill>
                            <a:srgbClr val="FF0000"/>
                          </a:solidFill>
                          <a:latin typeface="Consolas" panose="020B0609020204030204" pitchFamily="49" charset="0"/>
                        </a:rPr>
                        <a:t>2</a:t>
                      </a:r>
                    </a:p>
                  </a:txBody>
                  <a:tcPr marL="68580" marR="68580" marT="34290" marB="34290"/>
                </a:tc>
                <a:tc>
                  <a:txBody>
                    <a:bodyPr/>
                    <a:lstStyle/>
                    <a:p>
                      <a:pPr algn="ctr"/>
                      <a:r>
                        <a:rPr lang="en-US" sz="1400" dirty="0">
                          <a:latin typeface="Consolas" panose="020B0609020204030204" pitchFamily="49" charset="0"/>
                        </a:rPr>
                        <a:t>8</a:t>
                      </a:r>
                    </a:p>
                  </a:txBody>
                  <a:tcPr marL="68580" marR="68580" marT="34290" marB="34290"/>
                </a:tc>
                <a:extLst>
                  <a:ext uri="{0D108BD9-81ED-4DB2-BD59-A6C34878D82A}">
                    <a16:rowId xmlns:a16="http://schemas.microsoft.com/office/drawing/2014/main" val="1598404186"/>
                  </a:ext>
                </a:extLst>
              </a:tr>
            </a:tbl>
          </a:graphicData>
        </a:graphic>
      </p:graphicFrame>
      <p:sp>
        <p:nvSpPr>
          <p:cNvPr id="44" name="TextBox 43"/>
          <p:cNvSpPr txBox="1"/>
          <p:nvPr/>
        </p:nvSpPr>
        <p:spPr>
          <a:xfrm>
            <a:off x="30679" y="4337661"/>
            <a:ext cx="906875" cy="253916"/>
          </a:xfrm>
          <a:prstGeom prst="rect">
            <a:avLst/>
          </a:prstGeom>
          <a:noFill/>
        </p:spPr>
        <p:txBody>
          <a:bodyPr wrap="square" rtlCol="0">
            <a:spAutoFit/>
          </a:bodyPr>
          <a:lstStyle/>
          <a:p>
            <a:pPr algn="ctr"/>
            <a:r>
              <a:rPr lang="en-GB" sz="1050" dirty="0">
                <a:latin typeface="Consolas"/>
                <a:cs typeface="Consolas"/>
              </a:rPr>
              <a:t>...</a:t>
            </a:r>
          </a:p>
        </p:txBody>
      </p:sp>
      <p:sp>
        <p:nvSpPr>
          <p:cNvPr id="55" name="TextBox 54"/>
          <p:cNvSpPr txBox="1"/>
          <p:nvPr/>
        </p:nvSpPr>
        <p:spPr>
          <a:xfrm>
            <a:off x="-20566" y="4021178"/>
            <a:ext cx="941228" cy="253916"/>
          </a:xfrm>
          <a:prstGeom prst="rect">
            <a:avLst/>
          </a:prstGeom>
          <a:noFill/>
        </p:spPr>
        <p:txBody>
          <a:bodyPr wrap="square" rtlCol="0">
            <a:spAutoFit/>
          </a:bodyPr>
          <a:lstStyle/>
          <a:p>
            <a:pPr algn="ctr"/>
            <a:r>
              <a:rPr lang="en-GB" sz="1050" dirty="0">
                <a:latin typeface="Consolas"/>
                <a:cs typeface="Consolas"/>
              </a:rPr>
              <a:t>0x00000064</a:t>
            </a:r>
          </a:p>
        </p:txBody>
      </p:sp>
      <p:sp>
        <p:nvSpPr>
          <p:cNvPr id="68" name="Flowchart: Process 67"/>
          <p:cNvSpPr/>
          <p:nvPr/>
        </p:nvSpPr>
        <p:spPr>
          <a:xfrm>
            <a:off x="2007407" y="3428520"/>
            <a:ext cx="1810745" cy="581221"/>
          </a:xfrm>
          <a:prstGeom prst="flowChartProcess">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50" b="1" dirty="0">
                <a:latin typeface="Consolas" panose="020B0609020204030204" pitchFamily="49" charset="0"/>
              </a:rPr>
              <a:t>void EXTI3_IRQHandler{</a:t>
            </a:r>
          </a:p>
          <a:p>
            <a:r>
              <a:rPr lang="en-US" sz="1050" b="1" dirty="0">
                <a:latin typeface="Consolas" panose="020B0609020204030204" pitchFamily="49" charset="0"/>
              </a:rPr>
              <a:t>  ...</a:t>
            </a:r>
          </a:p>
          <a:p>
            <a:r>
              <a:rPr lang="en-US" sz="1050" b="1" dirty="0">
                <a:latin typeface="Consolas" panose="020B0609020204030204" pitchFamily="49" charset="0"/>
              </a:rPr>
              <a:t>}</a:t>
            </a:r>
          </a:p>
        </p:txBody>
      </p:sp>
      <p:sp>
        <p:nvSpPr>
          <p:cNvPr id="69" name="Rectangle 68"/>
          <p:cNvSpPr/>
          <p:nvPr/>
        </p:nvSpPr>
        <p:spPr>
          <a:xfrm>
            <a:off x="36765" y="3225041"/>
            <a:ext cx="922047" cy="253916"/>
          </a:xfrm>
          <a:prstGeom prst="rect">
            <a:avLst/>
          </a:prstGeom>
        </p:spPr>
        <p:txBody>
          <a:bodyPr wrap="none">
            <a:spAutoFit/>
          </a:bodyPr>
          <a:lstStyle/>
          <a:p>
            <a:r>
              <a:rPr lang="en-US" sz="1050" dirty="0">
                <a:solidFill>
                  <a:srgbClr val="C00000"/>
                </a:solidFill>
                <a:latin typeface="Consolas" panose="020B0609020204030204" pitchFamily="49" charset="0"/>
              </a:rPr>
              <a:t>0x0800030C</a:t>
            </a:r>
          </a:p>
        </p:txBody>
      </p:sp>
      <p:sp>
        <p:nvSpPr>
          <p:cNvPr id="70" name="Rectangle 69"/>
          <p:cNvSpPr/>
          <p:nvPr/>
        </p:nvSpPr>
        <p:spPr>
          <a:xfrm>
            <a:off x="8127512" y="3714751"/>
            <a:ext cx="609462" cy="276999"/>
          </a:xfrm>
          <a:prstGeom prst="rect">
            <a:avLst/>
          </a:prstGeom>
        </p:spPr>
        <p:txBody>
          <a:bodyPr wrap="none">
            <a:spAutoFit/>
          </a:bodyPr>
          <a:lstStyle/>
          <a:p>
            <a:r>
              <a:rPr lang="en-US" sz="1200" b="1" dirty="0">
                <a:solidFill>
                  <a:srgbClr val="FF0000"/>
                </a:solidFill>
                <a:latin typeface="Consolas" panose="020B0609020204030204" pitchFamily="49" charset="0"/>
              </a:rPr>
              <a:t>EXTI3</a:t>
            </a:r>
          </a:p>
        </p:txBody>
      </p:sp>
      <p:grpSp>
        <p:nvGrpSpPr>
          <p:cNvPr id="117" name="Group 116"/>
          <p:cNvGrpSpPr/>
          <p:nvPr/>
        </p:nvGrpSpPr>
        <p:grpSpPr>
          <a:xfrm>
            <a:off x="894467" y="3469846"/>
            <a:ext cx="931831" cy="759254"/>
            <a:chOff x="1269503" y="4309566"/>
            <a:chExt cx="1242441" cy="1012339"/>
          </a:xfrm>
        </p:grpSpPr>
        <p:grpSp>
          <p:nvGrpSpPr>
            <p:cNvPr id="97" name="Group 96"/>
            <p:cNvGrpSpPr/>
            <p:nvPr/>
          </p:nvGrpSpPr>
          <p:grpSpPr>
            <a:xfrm>
              <a:off x="1269503" y="4679145"/>
              <a:ext cx="1242441" cy="269179"/>
              <a:chOff x="3037312" y="3957477"/>
              <a:chExt cx="307554" cy="144888"/>
            </a:xfrm>
            <a:noFill/>
          </p:grpSpPr>
          <p:sp>
            <p:nvSpPr>
              <p:cNvPr id="93" name="Freeform 92"/>
              <p:cNvSpPr/>
              <p:nvPr/>
            </p:nvSpPr>
            <p:spPr>
              <a:xfrm>
                <a:off x="3037312" y="395747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6" name="Freeform 95"/>
              <p:cNvSpPr/>
              <p:nvPr/>
            </p:nvSpPr>
            <p:spPr>
              <a:xfrm>
                <a:off x="3040066" y="402534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cxnSp>
          <p:nvCxnSpPr>
            <p:cNvPr id="102" name="Straight Connector 101"/>
            <p:cNvCxnSpPr/>
            <p:nvPr/>
          </p:nvCxnSpPr>
          <p:spPr>
            <a:xfrm flipH="1">
              <a:off x="2510734" y="4800399"/>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a:xfrm flipH="1">
              <a:off x="1269781" y="4448012"/>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flipH="1">
              <a:off x="1271677" y="4940937"/>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a:xfrm flipH="1">
              <a:off x="2509762" y="4309566"/>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118" name="Group 117"/>
          <p:cNvGrpSpPr/>
          <p:nvPr/>
        </p:nvGrpSpPr>
        <p:grpSpPr>
          <a:xfrm>
            <a:off x="895707" y="4057651"/>
            <a:ext cx="933418" cy="759254"/>
            <a:chOff x="1269503" y="4309566"/>
            <a:chExt cx="1242441" cy="1012339"/>
          </a:xfrm>
        </p:grpSpPr>
        <p:grpSp>
          <p:nvGrpSpPr>
            <p:cNvPr id="119" name="Group 118"/>
            <p:cNvGrpSpPr/>
            <p:nvPr/>
          </p:nvGrpSpPr>
          <p:grpSpPr>
            <a:xfrm>
              <a:off x="1269503" y="4679145"/>
              <a:ext cx="1242441" cy="269179"/>
              <a:chOff x="3037312" y="3957477"/>
              <a:chExt cx="307554" cy="144888"/>
            </a:xfrm>
            <a:noFill/>
          </p:grpSpPr>
          <p:sp>
            <p:nvSpPr>
              <p:cNvPr id="124" name="Freeform 123"/>
              <p:cNvSpPr/>
              <p:nvPr/>
            </p:nvSpPr>
            <p:spPr>
              <a:xfrm>
                <a:off x="3037312" y="395747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5" name="Freeform 124"/>
              <p:cNvSpPr/>
              <p:nvPr/>
            </p:nvSpPr>
            <p:spPr>
              <a:xfrm>
                <a:off x="3040066" y="402534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cxnSp>
          <p:nvCxnSpPr>
            <p:cNvPr id="120" name="Straight Connector 119"/>
            <p:cNvCxnSpPr/>
            <p:nvPr/>
          </p:nvCxnSpPr>
          <p:spPr>
            <a:xfrm flipH="1">
              <a:off x="2510734" y="4800399"/>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flipH="1">
              <a:off x="1269781" y="4448012"/>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a:xfrm flipH="1">
              <a:off x="1271677" y="4940937"/>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a:xfrm flipH="1">
              <a:off x="2509762" y="4309566"/>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128" name="Group 127"/>
          <p:cNvGrpSpPr/>
          <p:nvPr/>
        </p:nvGrpSpPr>
        <p:grpSpPr>
          <a:xfrm>
            <a:off x="891948" y="2694934"/>
            <a:ext cx="932566" cy="759254"/>
            <a:chOff x="1269503" y="4309566"/>
            <a:chExt cx="1242441" cy="1012339"/>
          </a:xfrm>
        </p:grpSpPr>
        <p:grpSp>
          <p:nvGrpSpPr>
            <p:cNvPr id="129" name="Group 128"/>
            <p:cNvGrpSpPr/>
            <p:nvPr/>
          </p:nvGrpSpPr>
          <p:grpSpPr>
            <a:xfrm>
              <a:off x="1269503" y="4679145"/>
              <a:ext cx="1242441" cy="269179"/>
              <a:chOff x="3037312" y="3957477"/>
              <a:chExt cx="307554" cy="144888"/>
            </a:xfrm>
            <a:noFill/>
          </p:grpSpPr>
          <p:sp>
            <p:nvSpPr>
              <p:cNvPr id="134" name="Freeform 133"/>
              <p:cNvSpPr/>
              <p:nvPr/>
            </p:nvSpPr>
            <p:spPr>
              <a:xfrm>
                <a:off x="3037312" y="395747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35" name="Freeform 134"/>
              <p:cNvSpPr/>
              <p:nvPr/>
            </p:nvSpPr>
            <p:spPr>
              <a:xfrm>
                <a:off x="3040066" y="402534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cxnSp>
          <p:nvCxnSpPr>
            <p:cNvPr id="130" name="Straight Connector 129"/>
            <p:cNvCxnSpPr/>
            <p:nvPr/>
          </p:nvCxnSpPr>
          <p:spPr>
            <a:xfrm flipH="1">
              <a:off x="2510734" y="4800399"/>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p:nvCxnSpPr>
          <p:spPr>
            <a:xfrm flipH="1">
              <a:off x="1269781" y="4448012"/>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a:xfrm flipH="1">
              <a:off x="1271677" y="4940937"/>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flipH="1">
              <a:off x="2509762" y="4309566"/>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37" name="Rectangle 136"/>
          <p:cNvSpPr/>
          <p:nvPr/>
        </p:nvSpPr>
        <p:spPr>
          <a:xfrm>
            <a:off x="45013" y="1826567"/>
            <a:ext cx="922047" cy="253916"/>
          </a:xfrm>
          <a:prstGeom prst="rect">
            <a:avLst/>
          </a:prstGeom>
        </p:spPr>
        <p:txBody>
          <a:bodyPr wrap="none">
            <a:spAutoFit/>
          </a:bodyPr>
          <a:lstStyle/>
          <a:p>
            <a:r>
              <a:rPr lang="en-GB" sz="1050" dirty="0">
                <a:solidFill>
                  <a:srgbClr val="0000FF"/>
                </a:solidFill>
                <a:latin typeface="Consolas" panose="020B0609020204030204" pitchFamily="49" charset="0"/>
              </a:rPr>
              <a:t>0x20000068</a:t>
            </a:r>
            <a:endParaRPr lang="en-US" sz="1050" dirty="0">
              <a:solidFill>
                <a:srgbClr val="0000FF"/>
              </a:solidFill>
              <a:latin typeface="Consolas" panose="020B0609020204030204" pitchFamily="49" charset="0"/>
            </a:endParaRPr>
          </a:p>
        </p:txBody>
      </p:sp>
      <p:sp>
        <p:nvSpPr>
          <p:cNvPr id="51" name="TextBox 50"/>
          <p:cNvSpPr txBox="1"/>
          <p:nvPr/>
        </p:nvSpPr>
        <p:spPr>
          <a:xfrm>
            <a:off x="-20567" y="4682859"/>
            <a:ext cx="927443" cy="253916"/>
          </a:xfrm>
          <a:prstGeom prst="rect">
            <a:avLst/>
          </a:prstGeom>
          <a:noFill/>
        </p:spPr>
        <p:txBody>
          <a:bodyPr wrap="square" rtlCol="0">
            <a:spAutoFit/>
          </a:bodyPr>
          <a:lstStyle/>
          <a:p>
            <a:pPr algn="ctr"/>
            <a:r>
              <a:rPr lang="en-GB" sz="1050" dirty="0">
                <a:latin typeface="Consolas"/>
                <a:cs typeface="Consolas"/>
              </a:rPr>
              <a:t>0x00000008</a:t>
            </a:r>
          </a:p>
        </p:txBody>
      </p:sp>
      <p:sp>
        <p:nvSpPr>
          <p:cNvPr id="52" name="TextBox 51"/>
          <p:cNvSpPr txBox="1"/>
          <p:nvPr/>
        </p:nvSpPr>
        <p:spPr>
          <a:xfrm>
            <a:off x="-20567" y="4838591"/>
            <a:ext cx="927443" cy="253916"/>
          </a:xfrm>
          <a:prstGeom prst="rect">
            <a:avLst/>
          </a:prstGeom>
          <a:noFill/>
        </p:spPr>
        <p:txBody>
          <a:bodyPr wrap="square" rtlCol="0">
            <a:spAutoFit/>
          </a:bodyPr>
          <a:lstStyle/>
          <a:p>
            <a:pPr algn="ctr"/>
            <a:r>
              <a:rPr lang="en-GB" sz="1050" dirty="0">
                <a:latin typeface="Consolas"/>
                <a:cs typeface="Consolas"/>
              </a:rPr>
              <a:t>0x00000004</a:t>
            </a:r>
          </a:p>
        </p:txBody>
      </p:sp>
      <p:sp>
        <p:nvSpPr>
          <p:cNvPr id="56" name="TextBox 55"/>
          <p:cNvSpPr txBox="1"/>
          <p:nvPr/>
        </p:nvSpPr>
        <p:spPr>
          <a:xfrm>
            <a:off x="-20567" y="5002418"/>
            <a:ext cx="927443" cy="253916"/>
          </a:xfrm>
          <a:prstGeom prst="rect">
            <a:avLst/>
          </a:prstGeom>
          <a:noFill/>
        </p:spPr>
        <p:txBody>
          <a:bodyPr wrap="square" rtlCol="0">
            <a:spAutoFit/>
          </a:bodyPr>
          <a:lstStyle/>
          <a:p>
            <a:pPr algn="ctr"/>
            <a:r>
              <a:rPr lang="en-GB" sz="1050" dirty="0">
                <a:latin typeface="Consolas"/>
                <a:cs typeface="Consolas"/>
              </a:rPr>
              <a:t>0x00000000</a:t>
            </a:r>
          </a:p>
        </p:txBody>
      </p:sp>
      <p:sp>
        <p:nvSpPr>
          <p:cNvPr id="53" name="Rectangle 52"/>
          <p:cNvSpPr/>
          <p:nvPr/>
        </p:nvSpPr>
        <p:spPr>
          <a:xfrm>
            <a:off x="898156" y="5037193"/>
            <a:ext cx="930519" cy="16338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50" dirty="0">
                <a:solidFill>
                  <a:srgbClr val="0000FF"/>
                </a:solidFill>
                <a:latin typeface="Consolas" panose="020B0609020204030204" pitchFamily="49" charset="0"/>
              </a:rPr>
              <a:t>0x20000068</a:t>
            </a:r>
          </a:p>
        </p:txBody>
      </p:sp>
      <p:sp>
        <p:nvSpPr>
          <p:cNvPr id="138" name="Rectangle 137"/>
          <p:cNvSpPr/>
          <p:nvPr/>
        </p:nvSpPr>
        <p:spPr>
          <a:xfrm>
            <a:off x="899691" y="4875335"/>
            <a:ext cx="929109" cy="16338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50" dirty="0">
                <a:solidFill>
                  <a:schemeClr val="tx1"/>
                </a:solidFill>
                <a:latin typeface="Consolas" panose="020B0609020204030204" pitchFamily="49" charset="0"/>
              </a:rPr>
              <a:t>0x2000020D</a:t>
            </a:r>
          </a:p>
        </p:txBody>
      </p:sp>
      <p:sp>
        <p:nvSpPr>
          <p:cNvPr id="139" name="Rectangle 138"/>
          <p:cNvSpPr/>
          <p:nvPr/>
        </p:nvSpPr>
        <p:spPr>
          <a:xfrm>
            <a:off x="899566" y="4709611"/>
            <a:ext cx="929109" cy="16338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dirty="0">
              <a:solidFill>
                <a:srgbClr val="0000FF"/>
              </a:solidFill>
              <a:latin typeface="Consolas" panose="020B0609020204030204" pitchFamily="49" charset="0"/>
            </a:endParaRPr>
          </a:p>
        </p:txBody>
      </p:sp>
      <p:sp>
        <p:nvSpPr>
          <p:cNvPr id="148" name="Rectangle 147"/>
          <p:cNvSpPr/>
          <p:nvPr/>
        </p:nvSpPr>
        <p:spPr>
          <a:xfrm>
            <a:off x="897585" y="4057650"/>
            <a:ext cx="929109" cy="16338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rgbClr val="C00000"/>
                </a:solidFill>
                <a:latin typeface="Consolas" panose="020B0609020204030204" pitchFamily="49" charset="0"/>
              </a:rPr>
              <a:t>0x0800030D</a:t>
            </a:r>
            <a:endParaRPr lang="en-GB" sz="1050" dirty="0">
              <a:solidFill>
                <a:srgbClr val="C00000"/>
              </a:solidFill>
              <a:latin typeface="Consolas" panose="020B0609020204030204" pitchFamily="49" charset="0"/>
            </a:endParaRPr>
          </a:p>
        </p:txBody>
      </p:sp>
      <p:sp>
        <p:nvSpPr>
          <p:cNvPr id="157" name="Rectangle 156"/>
          <p:cNvSpPr/>
          <p:nvPr/>
        </p:nvSpPr>
        <p:spPr>
          <a:xfrm>
            <a:off x="891820" y="3426609"/>
            <a:ext cx="932693" cy="16338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dirty="0">
              <a:solidFill>
                <a:schemeClr val="tx1"/>
              </a:solidFill>
              <a:latin typeface="Consolas" panose="020B0609020204030204" pitchFamily="49" charset="0"/>
            </a:endParaRPr>
          </a:p>
        </p:txBody>
      </p:sp>
      <p:sp>
        <p:nvSpPr>
          <p:cNvPr id="158" name="Rectangle 157"/>
          <p:cNvSpPr/>
          <p:nvPr/>
        </p:nvSpPr>
        <p:spPr>
          <a:xfrm>
            <a:off x="891673" y="3263974"/>
            <a:ext cx="933891" cy="16338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dirty="0">
              <a:solidFill>
                <a:schemeClr val="tx1"/>
              </a:solidFill>
              <a:latin typeface="Consolas" panose="020B0609020204030204" pitchFamily="49" charset="0"/>
            </a:endParaRPr>
          </a:p>
        </p:txBody>
      </p:sp>
      <p:sp>
        <p:nvSpPr>
          <p:cNvPr id="159" name="Right Brace 158"/>
          <p:cNvSpPr/>
          <p:nvPr/>
        </p:nvSpPr>
        <p:spPr>
          <a:xfrm>
            <a:off x="1850825" y="3262782"/>
            <a:ext cx="131326" cy="516765"/>
          </a:xfrm>
          <a:prstGeom prst="rightBrace">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350"/>
          </a:p>
        </p:txBody>
      </p:sp>
      <p:sp>
        <p:nvSpPr>
          <p:cNvPr id="161" name="Rectangle 160"/>
          <p:cNvSpPr/>
          <p:nvPr/>
        </p:nvSpPr>
        <p:spPr>
          <a:xfrm>
            <a:off x="891822" y="2680819"/>
            <a:ext cx="933743" cy="16338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dirty="0">
              <a:solidFill>
                <a:schemeClr val="tx1"/>
              </a:solidFill>
              <a:latin typeface="Consolas" panose="020B0609020204030204" pitchFamily="49" charset="0"/>
            </a:endParaRPr>
          </a:p>
        </p:txBody>
      </p:sp>
      <p:sp>
        <p:nvSpPr>
          <p:cNvPr id="162" name="Rectangle 161"/>
          <p:cNvSpPr/>
          <p:nvPr/>
        </p:nvSpPr>
        <p:spPr>
          <a:xfrm>
            <a:off x="891823" y="2518961"/>
            <a:ext cx="933743" cy="16338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dirty="0">
              <a:solidFill>
                <a:schemeClr val="tx1"/>
              </a:solidFill>
              <a:latin typeface="Consolas" panose="020B0609020204030204" pitchFamily="49" charset="0"/>
            </a:endParaRPr>
          </a:p>
        </p:txBody>
      </p:sp>
      <p:sp>
        <p:nvSpPr>
          <p:cNvPr id="163" name="Rectangle 162"/>
          <p:cNvSpPr/>
          <p:nvPr/>
        </p:nvSpPr>
        <p:spPr>
          <a:xfrm>
            <a:off x="891822" y="2353237"/>
            <a:ext cx="933745" cy="16338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dirty="0">
              <a:solidFill>
                <a:schemeClr val="tx1"/>
              </a:solidFill>
              <a:latin typeface="Consolas" panose="020B0609020204030204" pitchFamily="49" charset="0"/>
            </a:endParaRPr>
          </a:p>
        </p:txBody>
      </p:sp>
      <p:sp>
        <p:nvSpPr>
          <p:cNvPr id="165" name="Rectangle 164"/>
          <p:cNvSpPr/>
          <p:nvPr/>
        </p:nvSpPr>
        <p:spPr>
          <a:xfrm>
            <a:off x="891947" y="2189569"/>
            <a:ext cx="933620" cy="16338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dirty="0">
              <a:solidFill>
                <a:schemeClr val="tx1"/>
              </a:solidFill>
              <a:latin typeface="Consolas" panose="020B0609020204030204" pitchFamily="49" charset="0"/>
            </a:endParaRPr>
          </a:p>
        </p:txBody>
      </p:sp>
      <p:sp>
        <p:nvSpPr>
          <p:cNvPr id="166" name="Rectangle 165"/>
          <p:cNvSpPr/>
          <p:nvPr/>
        </p:nvSpPr>
        <p:spPr>
          <a:xfrm>
            <a:off x="891946" y="2027711"/>
            <a:ext cx="933622" cy="16338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dirty="0">
              <a:solidFill>
                <a:schemeClr val="tx1"/>
              </a:solidFill>
              <a:latin typeface="Consolas" panose="020B0609020204030204" pitchFamily="49" charset="0"/>
            </a:endParaRPr>
          </a:p>
        </p:txBody>
      </p:sp>
      <p:sp>
        <p:nvSpPr>
          <p:cNvPr id="167" name="Rectangle 166"/>
          <p:cNvSpPr/>
          <p:nvPr/>
        </p:nvSpPr>
        <p:spPr>
          <a:xfrm>
            <a:off x="891946" y="1861987"/>
            <a:ext cx="933619" cy="16338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dirty="0">
              <a:solidFill>
                <a:schemeClr val="tx1"/>
              </a:solidFill>
              <a:latin typeface="Consolas" panose="020B0609020204030204" pitchFamily="49" charset="0"/>
            </a:endParaRPr>
          </a:p>
        </p:txBody>
      </p:sp>
      <p:sp>
        <p:nvSpPr>
          <p:cNvPr id="168" name="Right Brace 167"/>
          <p:cNvSpPr/>
          <p:nvPr/>
        </p:nvSpPr>
        <p:spPr>
          <a:xfrm>
            <a:off x="1857796" y="1885950"/>
            <a:ext cx="124355" cy="958258"/>
          </a:xfrm>
          <a:prstGeom prst="rightBrace">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350"/>
          </a:p>
        </p:txBody>
      </p:sp>
      <p:sp>
        <p:nvSpPr>
          <p:cNvPr id="169" name="TextBox 168"/>
          <p:cNvSpPr txBox="1"/>
          <p:nvPr/>
        </p:nvSpPr>
        <p:spPr>
          <a:xfrm>
            <a:off x="1975671" y="2199963"/>
            <a:ext cx="542136" cy="300082"/>
          </a:xfrm>
          <a:prstGeom prst="rect">
            <a:avLst/>
          </a:prstGeom>
          <a:noFill/>
        </p:spPr>
        <p:txBody>
          <a:bodyPr wrap="none" rtlCol="0">
            <a:spAutoFit/>
          </a:bodyPr>
          <a:lstStyle/>
          <a:p>
            <a:r>
              <a:rPr lang="en-US" sz="1350" dirty="0">
                <a:solidFill>
                  <a:srgbClr val="C00000"/>
                </a:solidFill>
              </a:rPr>
              <a:t>stack</a:t>
            </a:r>
          </a:p>
        </p:txBody>
      </p:sp>
      <p:sp>
        <p:nvSpPr>
          <p:cNvPr id="184" name="Rectangle 183"/>
          <p:cNvSpPr/>
          <p:nvPr/>
        </p:nvSpPr>
        <p:spPr>
          <a:xfrm>
            <a:off x="4076952" y="2093789"/>
            <a:ext cx="133783" cy="28575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85" name="Rectangle 184"/>
          <p:cNvSpPr/>
          <p:nvPr/>
        </p:nvSpPr>
        <p:spPr>
          <a:xfrm>
            <a:off x="4773822" y="2100278"/>
            <a:ext cx="133783" cy="28575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86" name="TextBox 185"/>
          <p:cNvSpPr txBox="1"/>
          <p:nvPr/>
        </p:nvSpPr>
        <p:spPr>
          <a:xfrm>
            <a:off x="3294874" y="1857156"/>
            <a:ext cx="752129" cy="300082"/>
          </a:xfrm>
          <a:prstGeom prst="rect">
            <a:avLst/>
          </a:prstGeom>
          <a:noFill/>
        </p:spPr>
        <p:txBody>
          <a:bodyPr wrap="none" rtlCol="0">
            <a:spAutoFit/>
          </a:bodyPr>
          <a:lstStyle/>
          <a:p>
            <a:r>
              <a:rPr lang="en-US" sz="1350" dirty="0"/>
              <a:t>Stacking</a:t>
            </a:r>
          </a:p>
        </p:txBody>
      </p:sp>
      <p:sp>
        <p:nvSpPr>
          <p:cNvPr id="187" name="TextBox 186"/>
          <p:cNvSpPr txBox="1"/>
          <p:nvPr/>
        </p:nvSpPr>
        <p:spPr>
          <a:xfrm>
            <a:off x="4984521" y="1865058"/>
            <a:ext cx="949299" cy="300082"/>
          </a:xfrm>
          <a:prstGeom prst="rect">
            <a:avLst/>
          </a:prstGeom>
          <a:noFill/>
        </p:spPr>
        <p:txBody>
          <a:bodyPr wrap="none" rtlCol="0">
            <a:spAutoFit/>
          </a:bodyPr>
          <a:lstStyle/>
          <a:p>
            <a:r>
              <a:rPr lang="en-US" sz="1350" dirty="0"/>
              <a:t>Unstacking</a:t>
            </a:r>
          </a:p>
        </p:txBody>
      </p:sp>
      <p:cxnSp>
        <p:nvCxnSpPr>
          <p:cNvPr id="189" name="Straight Arrow Connector 188"/>
          <p:cNvCxnSpPr>
            <a:stCxn id="184" idx="1"/>
          </p:cNvCxnSpPr>
          <p:nvPr/>
        </p:nvCxnSpPr>
        <p:spPr>
          <a:xfrm flipH="1" flipV="1">
            <a:off x="3940020" y="2134156"/>
            <a:ext cx="136932" cy="102509"/>
          </a:xfrm>
          <a:prstGeom prst="straightConnector1">
            <a:avLst/>
          </a:prstGeom>
          <a:ln w="1905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91" name="Straight Arrow Connector 190"/>
          <p:cNvCxnSpPr>
            <a:stCxn id="185" idx="3"/>
          </p:cNvCxnSpPr>
          <p:nvPr/>
        </p:nvCxnSpPr>
        <p:spPr>
          <a:xfrm flipV="1">
            <a:off x="4907605" y="2109029"/>
            <a:ext cx="153032" cy="134124"/>
          </a:xfrm>
          <a:prstGeom prst="straightConnector1">
            <a:avLst/>
          </a:prstGeom>
          <a:ln w="1905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95" name="TextBox 194"/>
          <p:cNvSpPr txBox="1"/>
          <p:nvPr/>
        </p:nvSpPr>
        <p:spPr>
          <a:xfrm>
            <a:off x="162553" y="5208285"/>
            <a:ext cx="643126" cy="415498"/>
          </a:xfrm>
          <a:prstGeom prst="rect">
            <a:avLst/>
          </a:prstGeom>
          <a:noFill/>
        </p:spPr>
        <p:txBody>
          <a:bodyPr wrap="none" rtlCol="0">
            <a:spAutoFit/>
          </a:bodyPr>
          <a:lstStyle/>
          <a:p>
            <a:pPr algn="ctr"/>
            <a:r>
              <a:rPr lang="en-US" sz="1050" i="1" dirty="0">
                <a:solidFill>
                  <a:srgbClr val="0070C0"/>
                </a:solidFill>
              </a:rPr>
              <a:t>Memory </a:t>
            </a:r>
          </a:p>
          <a:p>
            <a:pPr algn="ctr"/>
            <a:r>
              <a:rPr lang="en-US" sz="1050" i="1" dirty="0">
                <a:solidFill>
                  <a:srgbClr val="0070C0"/>
                </a:solidFill>
              </a:rPr>
              <a:t>address</a:t>
            </a:r>
          </a:p>
        </p:txBody>
      </p:sp>
      <p:sp>
        <p:nvSpPr>
          <p:cNvPr id="196" name="TextBox 195"/>
          <p:cNvSpPr txBox="1"/>
          <p:nvPr/>
        </p:nvSpPr>
        <p:spPr>
          <a:xfrm>
            <a:off x="891821" y="5208285"/>
            <a:ext cx="933743" cy="415498"/>
          </a:xfrm>
          <a:prstGeom prst="rect">
            <a:avLst/>
          </a:prstGeom>
          <a:noFill/>
        </p:spPr>
        <p:txBody>
          <a:bodyPr wrap="square" rtlCol="0">
            <a:spAutoFit/>
          </a:bodyPr>
          <a:lstStyle/>
          <a:p>
            <a:pPr algn="ctr"/>
            <a:r>
              <a:rPr lang="en-US" sz="1050" i="1" dirty="0">
                <a:solidFill>
                  <a:srgbClr val="0070C0"/>
                </a:solidFill>
              </a:rPr>
              <a:t>Memory </a:t>
            </a:r>
          </a:p>
          <a:p>
            <a:pPr algn="ctr"/>
            <a:r>
              <a:rPr lang="en-US" sz="1050" i="1" dirty="0">
                <a:solidFill>
                  <a:srgbClr val="0070C0"/>
                </a:solidFill>
              </a:rPr>
              <a:t>content</a:t>
            </a:r>
          </a:p>
        </p:txBody>
      </p:sp>
      <p:cxnSp>
        <p:nvCxnSpPr>
          <p:cNvPr id="200" name="Straight Arrow Connector 199"/>
          <p:cNvCxnSpPr>
            <a:stCxn id="53" idx="3"/>
          </p:cNvCxnSpPr>
          <p:nvPr/>
        </p:nvCxnSpPr>
        <p:spPr>
          <a:xfrm flipV="1">
            <a:off x="1828675" y="5118592"/>
            <a:ext cx="285875" cy="296"/>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01" name="TextBox 200"/>
          <p:cNvSpPr txBox="1"/>
          <p:nvPr/>
        </p:nvSpPr>
        <p:spPr>
          <a:xfrm>
            <a:off x="2086916" y="5002691"/>
            <a:ext cx="790601" cy="253916"/>
          </a:xfrm>
          <a:prstGeom prst="rect">
            <a:avLst/>
          </a:prstGeom>
          <a:noFill/>
        </p:spPr>
        <p:txBody>
          <a:bodyPr wrap="none" rtlCol="0">
            <a:spAutoFit/>
          </a:bodyPr>
          <a:lstStyle/>
          <a:p>
            <a:r>
              <a:rPr lang="en-US" sz="1050" dirty="0"/>
              <a:t>Initialize SP</a:t>
            </a:r>
          </a:p>
        </p:txBody>
      </p:sp>
      <p:cxnSp>
        <p:nvCxnSpPr>
          <p:cNvPr id="204" name="Straight Arrow Connector 203"/>
          <p:cNvCxnSpPr/>
          <p:nvPr/>
        </p:nvCxnSpPr>
        <p:spPr>
          <a:xfrm flipV="1">
            <a:off x="1828801" y="4973650"/>
            <a:ext cx="285875" cy="296"/>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05" name="TextBox 204"/>
          <p:cNvSpPr txBox="1"/>
          <p:nvPr/>
        </p:nvSpPr>
        <p:spPr>
          <a:xfrm>
            <a:off x="2087041" y="4857750"/>
            <a:ext cx="824265" cy="253916"/>
          </a:xfrm>
          <a:prstGeom prst="rect">
            <a:avLst/>
          </a:prstGeom>
          <a:noFill/>
        </p:spPr>
        <p:txBody>
          <a:bodyPr wrap="none" rtlCol="0">
            <a:spAutoFit/>
          </a:bodyPr>
          <a:lstStyle/>
          <a:p>
            <a:r>
              <a:rPr lang="en-US" sz="1050" dirty="0"/>
              <a:t>Initialize PC</a:t>
            </a:r>
          </a:p>
        </p:txBody>
      </p:sp>
      <p:graphicFrame>
        <p:nvGraphicFramePr>
          <p:cNvPr id="85" name="Table 84"/>
          <p:cNvGraphicFramePr>
            <a:graphicFrameLocks noGrp="1"/>
          </p:cNvGraphicFramePr>
          <p:nvPr>
            <p:extLst/>
          </p:nvPr>
        </p:nvGraphicFramePr>
        <p:xfrm>
          <a:off x="7403073" y="1836722"/>
          <a:ext cx="1626961" cy="1645920"/>
        </p:xfrm>
        <a:graphic>
          <a:graphicData uri="http://schemas.openxmlformats.org/drawingml/2006/table">
            <a:tbl>
              <a:tblPr bandRow="1">
                <a:tableStyleId>{BC89EF96-8CEA-46FF-86C4-4CE0E7609802}</a:tableStyleId>
              </a:tblPr>
              <a:tblGrid>
                <a:gridCol w="850576">
                  <a:extLst>
                    <a:ext uri="{9D8B030D-6E8A-4147-A177-3AD203B41FA5}">
                      <a16:colId xmlns:a16="http://schemas.microsoft.com/office/drawing/2014/main" val="20000"/>
                    </a:ext>
                  </a:extLst>
                </a:gridCol>
                <a:gridCol w="776385">
                  <a:extLst>
                    <a:ext uri="{9D8B030D-6E8A-4147-A177-3AD203B41FA5}">
                      <a16:colId xmlns:a16="http://schemas.microsoft.com/office/drawing/2014/main" val="20001"/>
                    </a:ext>
                  </a:extLst>
                </a:gridCol>
              </a:tblGrid>
              <a:tr h="182880">
                <a:tc>
                  <a:txBody>
                    <a:bodyPr/>
                    <a:lstStyle/>
                    <a:p>
                      <a:pPr algn="ctr"/>
                      <a:r>
                        <a:rPr lang="en-US" sz="1200" dirty="0" err="1"/>
                        <a:t>xxxxxxxx</a:t>
                      </a:r>
                      <a:endParaRPr lang="en-US" sz="1200" b="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2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182880">
                <a:tc>
                  <a:txBody>
                    <a:bodyPr/>
                    <a:lstStyle/>
                    <a:p>
                      <a:pPr algn="ctr"/>
                      <a:endParaRPr lang="en-US" sz="12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2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82880">
                <a:tc>
                  <a:txBody>
                    <a:bodyPr/>
                    <a:lstStyle/>
                    <a:p>
                      <a:pPr algn="ctr"/>
                      <a:endParaRPr lang="en-US" sz="12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2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182880">
                <a:tc>
                  <a:txBody>
                    <a:bodyPr/>
                    <a:lstStyle/>
                    <a:p>
                      <a:pPr algn="ctr"/>
                      <a:endParaRPr lang="en-US" sz="12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2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182880">
                <a:tc>
                  <a:txBody>
                    <a:bodyPr/>
                    <a:lstStyle/>
                    <a:p>
                      <a:pPr algn="ctr"/>
                      <a:endParaRPr lang="en-US" sz="12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2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182880">
                <a:tc>
                  <a:txBody>
                    <a:bodyPr/>
                    <a:lstStyle/>
                    <a:p>
                      <a:pPr algn="ctr"/>
                      <a:endParaRPr lang="en-US" sz="12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2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182880">
                <a:tc>
                  <a:txBody>
                    <a:bodyPr/>
                    <a:lstStyle/>
                    <a:p>
                      <a:pPr algn="ctr"/>
                      <a:endParaRPr lang="en-US" sz="12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2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182880">
                <a:tc>
                  <a:txBody>
                    <a:bodyPr/>
                    <a:lstStyle/>
                    <a:p>
                      <a:pPr algn="ctr"/>
                      <a:endParaRPr lang="en-US" sz="12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2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182880">
                <a:tc>
                  <a:txBody>
                    <a:bodyPr/>
                    <a:lstStyle/>
                    <a:p>
                      <a:pPr algn="ctr"/>
                      <a:endParaRPr lang="en-US" sz="12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endParaRPr lang="en-US" sz="12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8"/>
                  </a:ext>
                </a:extLst>
              </a:tr>
            </a:tbl>
          </a:graphicData>
        </a:graphic>
      </p:graphicFrame>
      <p:grpSp>
        <p:nvGrpSpPr>
          <p:cNvPr id="86" name="Group 85"/>
          <p:cNvGrpSpPr/>
          <p:nvPr/>
        </p:nvGrpSpPr>
        <p:grpSpPr>
          <a:xfrm>
            <a:off x="6400800" y="1826566"/>
            <a:ext cx="867425" cy="253916"/>
            <a:chOff x="8534400" y="1278523"/>
            <a:chExt cx="1156566" cy="338555"/>
          </a:xfrm>
        </p:grpSpPr>
        <p:sp>
          <p:nvSpPr>
            <p:cNvPr id="87" name="TextBox 86"/>
            <p:cNvSpPr txBox="1"/>
            <p:nvPr/>
          </p:nvSpPr>
          <p:spPr>
            <a:xfrm>
              <a:off x="8534400" y="1278523"/>
              <a:ext cx="798450" cy="338555"/>
            </a:xfrm>
            <a:prstGeom prst="rect">
              <a:avLst/>
            </a:prstGeom>
            <a:noFill/>
          </p:spPr>
          <p:txBody>
            <a:bodyPr wrap="square" rtlCol="0">
              <a:spAutoFit/>
            </a:bodyPr>
            <a:lstStyle/>
            <a:p>
              <a:pPr algn="r"/>
              <a:r>
                <a:rPr lang="en-US" sz="1050" b="1" dirty="0">
                  <a:solidFill>
                    <a:srgbClr val="C00000"/>
                  </a:solidFill>
                  <a:latin typeface="Consolas" panose="020B0609020204030204" pitchFamily="49" charset="0"/>
                  <a:cs typeface="Consolas" panose="020B0609020204030204" pitchFamily="49" charset="0"/>
                </a:rPr>
                <a:t>SP</a:t>
              </a:r>
            </a:p>
          </p:txBody>
        </p:sp>
        <p:cxnSp>
          <p:nvCxnSpPr>
            <p:cNvPr id="88" name="Straight Arrow Connector 87"/>
            <p:cNvCxnSpPr/>
            <p:nvPr/>
          </p:nvCxnSpPr>
          <p:spPr>
            <a:xfrm>
              <a:off x="9332850" y="1447800"/>
              <a:ext cx="358116" cy="0"/>
            </a:xfrm>
            <a:prstGeom prst="straightConnector1">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sp>
        <p:nvSpPr>
          <p:cNvPr id="90" name="Rectangle 89"/>
          <p:cNvSpPr/>
          <p:nvPr/>
        </p:nvSpPr>
        <p:spPr>
          <a:xfrm>
            <a:off x="4955340" y="2443311"/>
            <a:ext cx="1092327" cy="2857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Program</a:t>
            </a:r>
          </a:p>
        </p:txBody>
      </p:sp>
      <p:cxnSp>
        <p:nvCxnSpPr>
          <p:cNvPr id="89" name="Straight Arrow Connector 88"/>
          <p:cNvCxnSpPr/>
          <p:nvPr/>
        </p:nvCxnSpPr>
        <p:spPr>
          <a:xfrm flipV="1">
            <a:off x="4742777" y="2379540"/>
            <a:ext cx="0" cy="2493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1" name="TextBox 90"/>
          <p:cNvSpPr txBox="1"/>
          <p:nvPr/>
        </p:nvSpPr>
        <p:spPr>
          <a:xfrm>
            <a:off x="4470009" y="2627074"/>
            <a:ext cx="553357" cy="253916"/>
          </a:xfrm>
          <a:prstGeom prst="rect">
            <a:avLst/>
          </a:prstGeom>
          <a:noFill/>
        </p:spPr>
        <p:txBody>
          <a:bodyPr wrap="none" rtlCol="0">
            <a:spAutoFit/>
          </a:bodyPr>
          <a:lstStyle/>
          <a:p>
            <a:r>
              <a:rPr lang="en-US" sz="1050" dirty="0">
                <a:latin typeface="Consolas" panose="020B0609020204030204" pitchFamily="49" charset="0"/>
                <a:cs typeface="Consolas" panose="020B0609020204030204" pitchFamily="49" charset="0"/>
              </a:rPr>
              <a:t>BX LR</a:t>
            </a:r>
          </a:p>
        </p:txBody>
      </p:sp>
      <p:sp>
        <p:nvSpPr>
          <p:cNvPr id="92" name="Rectangle 91"/>
          <p:cNvSpPr/>
          <p:nvPr/>
        </p:nvSpPr>
        <p:spPr>
          <a:xfrm>
            <a:off x="5429250" y="3881735"/>
            <a:ext cx="1494510" cy="461665"/>
          </a:xfrm>
          <a:prstGeom prst="rect">
            <a:avLst/>
          </a:prstGeom>
        </p:spPr>
        <p:txBody>
          <a:bodyPr wrap="square">
            <a:spAutoFit/>
          </a:bodyPr>
          <a:lstStyle/>
          <a:p>
            <a:pPr algn="r"/>
            <a:r>
              <a:rPr lang="en-US" sz="1200" dirty="0">
                <a:solidFill>
                  <a:schemeClr val="accent6">
                    <a:lumMod val="75000"/>
                  </a:schemeClr>
                </a:solidFill>
                <a:latin typeface="Verdana" panose="020B0604030504040204" pitchFamily="34" charset="0"/>
              </a:rPr>
              <a:t>Interrupt Number</a:t>
            </a:r>
            <a:endParaRPr lang="en-US" sz="1200" dirty="0">
              <a:solidFill>
                <a:schemeClr val="accent6">
                  <a:lumMod val="75000"/>
                </a:schemeClr>
              </a:solidFill>
            </a:endParaRPr>
          </a:p>
        </p:txBody>
      </p:sp>
    </p:spTree>
    <p:extLst>
      <p:ext uri="{BB962C8B-B14F-4D97-AF65-F5344CB8AC3E}">
        <p14:creationId xmlns:p14="http://schemas.microsoft.com/office/powerpoint/2010/main" val="320103055"/>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Flowchart: Process 29"/>
          <p:cNvSpPr/>
          <p:nvPr/>
        </p:nvSpPr>
        <p:spPr>
          <a:xfrm>
            <a:off x="595672" y="1811650"/>
            <a:ext cx="5405078" cy="1731650"/>
          </a:xfrm>
          <a:prstGeom prst="flowChartProcess">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 name="Title 1"/>
          <p:cNvSpPr>
            <a:spLocks noGrp="1"/>
          </p:cNvSpPr>
          <p:nvPr>
            <p:ph type="title"/>
          </p:nvPr>
        </p:nvSpPr>
        <p:spPr/>
        <p:txBody>
          <a:bodyPr>
            <a:normAutofit fontScale="90000"/>
          </a:bodyPr>
          <a:lstStyle/>
          <a:p>
            <a:r>
              <a:rPr lang="en-US" dirty="0"/>
              <a:t>Nested Interrupts:</a:t>
            </a:r>
            <a:br>
              <a:rPr lang="en-US" dirty="0"/>
            </a:br>
            <a:r>
              <a:rPr lang="en-US" dirty="0"/>
              <a:t>Example of Preemption</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67</a:t>
            </a:fld>
            <a:endParaRPr kumimoji="0" lang="en-US" dirty="0"/>
          </a:p>
        </p:txBody>
      </p:sp>
      <p:cxnSp>
        <p:nvCxnSpPr>
          <p:cNvPr id="6" name="Straight Arrow Connector 5"/>
          <p:cNvCxnSpPr/>
          <p:nvPr/>
        </p:nvCxnSpPr>
        <p:spPr>
          <a:xfrm>
            <a:off x="631212" y="3327387"/>
            <a:ext cx="4969488" cy="281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V="1">
            <a:off x="701187" y="2298686"/>
            <a:ext cx="0" cy="120015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758337" y="2755886"/>
            <a:ext cx="1092327" cy="2857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Program</a:t>
            </a:r>
          </a:p>
        </p:txBody>
      </p:sp>
      <p:sp>
        <p:nvSpPr>
          <p:cNvPr id="9" name="TextBox 8"/>
          <p:cNvSpPr txBox="1"/>
          <p:nvPr/>
        </p:nvSpPr>
        <p:spPr>
          <a:xfrm>
            <a:off x="5454737" y="3023220"/>
            <a:ext cx="457200" cy="507831"/>
          </a:xfrm>
          <a:prstGeom prst="rect">
            <a:avLst/>
          </a:prstGeom>
          <a:noFill/>
        </p:spPr>
        <p:txBody>
          <a:bodyPr wrap="square" rtlCol="0">
            <a:spAutoFit/>
          </a:bodyPr>
          <a:lstStyle/>
          <a:p>
            <a:r>
              <a:rPr lang="en-US" sz="1350" dirty="0"/>
              <a:t>time</a:t>
            </a:r>
          </a:p>
        </p:txBody>
      </p:sp>
      <p:sp>
        <p:nvSpPr>
          <p:cNvPr id="18" name="Flowchart: Process 17"/>
          <p:cNvSpPr/>
          <p:nvPr/>
        </p:nvSpPr>
        <p:spPr>
          <a:xfrm>
            <a:off x="3314701" y="3692706"/>
            <a:ext cx="3626921" cy="1755506"/>
          </a:xfrm>
          <a:prstGeom prst="flowChartProcess">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aphicFrame>
        <p:nvGraphicFramePr>
          <p:cNvPr id="19" name="Table 18"/>
          <p:cNvGraphicFramePr>
            <a:graphicFrameLocks noGrp="1"/>
          </p:cNvGraphicFramePr>
          <p:nvPr>
            <p:extLst/>
          </p:nvPr>
        </p:nvGraphicFramePr>
        <p:xfrm>
          <a:off x="4751811" y="3928214"/>
          <a:ext cx="2142860" cy="281940"/>
        </p:xfrm>
        <a:graphic>
          <a:graphicData uri="http://schemas.openxmlformats.org/drawingml/2006/table">
            <a:tbl>
              <a:tblPr firstRow="1" bandRow="1">
                <a:tableStyleId>{5C22544A-7EE6-4342-B048-85BDC9FD1C3A}</a:tableStyleId>
              </a:tblPr>
              <a:tblGrid>
                <a:gridCol w="428572">
                  <a:extLst>
                    <a:ext uri="{9D8B030D-6E8A-4147-A177-3AD203B41FA5}">
                      <a16:colId xmlns:a16="http://schemas.microsoft.com/office/drawing/2014/main" val="3020669703"/>
                    </a:ext>
                  </a:extLst>
                </a:gridCol>
                <a:gridCol w="428572">
                  <a:extLst>
                    <a:ext uri="{9D8B030D-6E8A-4147-A177-3AD203B41FA5}">
                      <a16:colId xmlns:a16="http://schemas.microsoft.com/office/drawing/2014/main" val="2164070882"/>
                    </a:ext>
                  </a:extLst>
                </a:gridCol>
                <a:gridCol w="428572">
                  <a:extLst>
                    <a:ext uri="{9D8B030D-6E8A-4147-A177-3AD203B41FA5}">
                      <a16:colId xmlns:a16="http://schemas.microsoft.com/office/drawing/2014/main" val="4187860782"/>
                    </a:ext>
                  </a:extLst>
                </a:gridCol>
                <a:gridCol w="428572">
                  <a:extLst>
                    <a:ext uri="{9D8B030D-6E8A-4147-A177-3AD203B41FA5}">
                      <a16:colId xmlns:a16="http://schemas.microsoft.com/office/drawing/2014/main" val="112163140"/>
                    </a:ext>
                  </a:extLst>
                </a:gridCol>
                <a:gridCol w="428572">
                  <a:extLst>
                    <a:ext uri="{9D8B030D-6E8A-4147-A177-3AD203B41FA5}">
                      <a16:colId xmlns:a16="http://schemas.microsoft.com/office/drawing/2014/main" val="2508573071"/>
                    </a:ext>
                  </a:extLst>
                </a:gridCol>
              </a:tblGrid>
              <a:tr h="274320">
                <a:tc>
                  <a:txBody>
                    <a:bodyPr/>
                    <a:lstStyle/>
                    <a:p>
                      <a:pPr algn="ctr"/>
                      <a:r>
                        <a:rPr lang="en-US" sz="1400" dirty="0">
                          <a:solidFill>
                            <a:srgbClr val="FF00FF"/>
                          </a:solidFill>
                          <a:latin typeface="Consolas" panose="020B0609020204030204" pitchFamily="49" charset="0"/>
                        </a:rPr>
                        <a:t>12</a:t>
                      </a:r>
                    </a:p>
                  </a:txBody>
                  <a:tcPr marL="68580" marR="68580" marT="34290" marB="34290">
                    <a:noFill/>
                  </a:tcPr>
                </a:tc>
                <a:tc>
                  <a:txBody>
                    <a:bodyPr/>
                    <a:lstStyle/>
                    <a:p>
                      <a:pPr algn="ctr"/>
                      <a:r>
                        <a:rPr lang="en-US" sz="1400" dirty="0">
                          <a:solidFill>
                            <a:schemeClr val="accent6">
                              <a:lumMod val="75000"/>
                            </a:schemeClr>
                          </a:solidFill>
                          <a:latin typeface="Consolas" panose="020B0609020204030204" pitchFamily="49" charset="0"/>
                        </a:rPr>
                        <a:t>11</a:t>
                      </a:r>
                    </a:p>
                  </a:txBody>
                  <a:tcPr marL="68580" marR="68580" marT="34290" marB="34290">
                    <a:noFill/>
                  </a:tcPr>
                </a:tc>
                <a:tc>
                  <a:txBody>
                    <a:bodyPr/>
                    <a:lstStyle/>
                    <a:p>
                      <a:pPr algn="ctr"/>
                      <a:r>
                        <a:rPr lang="en-US" sz="1400" dirty="0">
                          <a:solidFill>
                            <a:schemeClr val="accent6">
                              <a:lumMod val="75000"/>
                            </a:schemeClr>
                          </a:solidFill>
                          <a:latin typeface="Consolas" panose="020B0609020204030204" pitchFamily="49" charset="0"/>
                        </a:rPr>
                        <a:t>10</a:t>
                      </a:r>
                    </a:p>
                  </a:txBody>
                  <a:tcPr marL="68580" marR="68580" marT="34290" marB="34290">
                    <a:noFill/>
                  </a:tcPr>
                </a:tc>
                <a:tc>
                  <a:txBody>
                    <a:bodyPr/>
                    <a:lstStyle/>
                    <a:p>
                      <a:pPr algn="ctr"/>
                      <a:r>
                        <a:rPr lang="en-US" sz="1400" dirty="0">
                          <a:solidFill>
                            <a:srgbClr val="FF0000"/>
                          </a:solidFill>
                          <a:latin typeface="Consolas" panose="020B0609020204030204" pitchFamily="49" charset="0"/>
                        </a:rPr>
                        <a:t>9</a:t>
                      </a:r>
                    </a:p>
                  </a:txBody>
                  <a:tcPr marL="68580" marR="68580" marT="34290" marB="34290">
                    <a:noFill/>
                  </a:tcPr>
                </a:tc>
                <a:tc>
                  <a:txBody>
                    <a:bodyPr/>
                    <a:lstStyle/>
                    <a:p>
                      <a:pPr algn="ctr"/>
                      <a:r>
                        <a:rPr lang="en-US" sz="1400" dirty="0">
                          <a:solidFill>
                            <a:schemeClr val="accent6">
                              <a:lumMod val="75000"/>
                            </a:schemeClr>
                          </a:solidFill>
                          <a:latin typeface="Consolas" panose="020B0609020204030204" pitchFamily="49" charset="0"/>
                        </a:rPr>
                        <a:t>8</a:t>
                      </a:r>
                    </a:p>
                  </a:txBody>
                  <a:tcPr marL="68580" marR="68580" marT="34290" marB="34290">
                    <a:noFill/>
                  </a:tcPr>
                </a:tc>
                <a:extLst>
                  <a:ext uri="{0D108BD9-81ED-4DB2-BD59-A6C34878D82A}">
                    <a16:rowId xmlns:a16="http://schemas.microsoft.com/office/drawing/2014/main" val="1598404186"/>
                  </a:ext>
                </a:extLst>
              </a:tr>
            </a:tbl>
          </a:graphicData>
        </a:graphic>
      </p:graphicFrame>
      <p:sp>
        <p:nvSpPr>
          <p:cNvPr id="20" name="Rectangle 19"/>
          <p:cNvSpPr/>
          <p:nvPr/>
        </p:nvSpPr>
        <p:spPr>
          <a:xfrm>
            <a:off x="3284114" y="4200265"/>
            <a:ext cx="1494510" cy="276999"/>
          </a:xfrm>
          <a:prstGeom prst="rect">
            <a:avLst/>
          </a:prstGeom>
          <a:ln>
            <a:noFill/>
          </a:ln>
        </p:spPr>
        <p:txBody>
          <a:bodyPr wrap="square">
            <a:spAutoFit/>
          </a:bodyPr>
          <a:lstStyle/>
          <a:p>
            <a:pPr algn="r"/>
            <a:r>
              <a:rPr lang="en-US" sz="1200" dirty="0">
                <a:solidFill>
                  <a:srgbClr val="000000"/>
                </a:solidFill>
                <a:latin typeface="Verdana" panose="020B0604030504040204" pitchFamily="34" charset="0"/>
              </a:rPr>
              <a:t>Enable Register</a:t>
            </a:r>
            <a:endParaRPr lang="en-US" sz="1200" dirty="0"/>
          </a:p>
        </p:txBody>
      </p:sp>
      <p:graphicFrame>
        <p:nvGraphicFramePr>
          <p:cNvPr id="21" name="Table 20"/>
          <p:cNvGraphicFramePr>
            <a:graphicFrameLocks noGrp="1"/>
          </p:cNvGraphicFramePr>
          <p:nvPr>
            <p:extLst/>
          </p:nvPr>
        </p:nvGraphicFramePr>
        <p:xfrm>
          <a:off x="4749090" y="4182393"/>
          <a:ext cx="2142860" cy="281940"/>
        </p:xfrm>
        <a:graphic>
          <a:graphicData uri="http://schemas.openxmlformats.org/drawingml/2006/table">
            <a:tbl>
              <a:tblPr firstRow="1" bandRow="1">
                <a:tableStyleId>{5C22544A-7EE6-4342-B048-85BDC9FD1C3A}</a:tableStyleId>
              </a:tblPr>
              <a:tblGrid>
                <a:gridCol w="428572">
                  <a:extLst>
                    <a:ext uri="{9D8B030D-6E8A-4147-A177-3AD203B41FA5}">
                      <a16:colId xmlns:a16="http://schemas.microsoft.com/office/drawing/2014/main" val="3020669703"/>
                    </a:ext>
                  </a:extLst>
                </a:gridCol>
                <a:gridCol w="428572">
                  <a:extLst>
                    <a:ext uri="{9D8B030D-6E8A-4147-A177-3AD203B41FA5}">
                      <a16:colId xmlns:a16="http://schemas.microsoft.com/office/drawing/2014/main" val="2164070882"/>
                    </a:ext>
                  </a:extLst>
                </a:gridCol>
                <a:gridCol w="428572">
                  <a:extLst>
                    <a:ext uri="{9D8B030D-6E8A-4147-A177-3AD203B41FA5}">
                      <a16:colId xmlns:a16="http://schemas.microsoft.com/office/drawing/2014/main" val="4187860782"/>
                    </a:ext>
                  </a:extLst>
                </a:gridCol>
                <a:gridCol w="428572">
                  <a:extLst>
                    <a:ext uri="{9D8B030D-6E8A-4147-A177-3AD203B41FA5}">
                      <a16:colId xmlns:a16="http://schemas.microsoft.com/office/drawing/2014/main" val="112163140"/>
                    </a:ext>
                  </a:extLst>
                </a:gridCol>
                <a:gridCol w="428572">
                  <a:extLst>
                    <a:ext uri="{9D8B030D-6E8A-4147-A177-3AD203B41FA5}">
                      <a16:colId xmlns:a16="http://schemas.microsoft.com/office/drawing/2014/main" val="2508573071"/>
                    </a:ext>
                  </a:extLst>
                </a:gridCol>
              </a:tblGrid>
              <a:tr h="281940">
                <a:tc>
                  <a:txBody>
                    <a:bodyPr/>
                    <a:lstStyle/>
                    <a:p>
                      <a:pPr algn="ctr"/>
                      <a:r>
                        <a:rPr lang="en-US" sz="1400" dirty="0">
                          <a:solidFill>
                            <a:srgbClr val="FF00FF"/>
                          </a:solidFill>
                          <a:latin typeface="Consolas" panose="020B0609020204030204" pitchFamily="49" charset="0"/>
                        </a:rPr>
                        <a:t>1</a:t>
                      </a:r>
                    </a:p>
                  </a:txBody>
                  <a:tcPr marL="68580" marR="68580" marT="34290" marB="34290"/>
                </a:tc>
                <a:tc>
                  <a:txBody>
                    <a:bodyPr/>
                    <a:lstStyle/>
                    <a:p>
                      <a:pPr algn="ctr"/>
                      <a:r>
                        <a:rPr lang="en-US" sz="1400" dirty="0">
                          <a:latin typeface="Consolas" panose="020B0609020204030204" pitchFamily="49" charset="0"/>
                        </a:rPr>
                        <a:t>0</a:t>
                      </a:r>
                    </a:p>
                  </a:txBody>
                  <a:tcPr marL="68580" marR="68580" marT="34290" marB="34290"/>
                </a:tc>
                <a:tc>
                  <a:txBody>
                    <a:bodyPr/>
                    <a:lstStyle/>
                    <a:p>
                      <a:pPr algn="ctr"/>
                      <a:r>
                        <a:rPr lang="en-US" sz="1400" dirty="0">
                          <a:latin typeface="Consolas" panose="020B0609020204030204" pitchFamily="49" charset="0"/>
                        </a:rPr>
                        <a:t>0</a:t>
                      </a:r>
                    </a:p>
                  </a:txBody>
                  <a:tcPr marL="68580" marR="68580" marT="34290" marB="34290"/>
                </a:tc>
                <a:tc>
                  <a:txBody>
                    <a:bodyPr/>
                    <a:lstStyle/>
                    <a:p>
                      <a:pPr algn="ctr"/>
                      <a:r>
                        <a:rPr lang="en-US" sz="1400" dirty="0">
                          <a:solidFill>
                            <a:srgbClr val="FF0000"/>
                          </a:solidFill>
                          <a:latin typeface="Consolas" panose="020B0609020204030204" pitchFamily="49" charset="0"/>
                        </a:rPr>
                        <a:t>1</a:t>
                      </a:r>
                    </a:p>
                  </a:txBody>
                  <a:tcPr marL="68580" marR="68580" marT="34290" marB="34290"/>
                </a:tc>
                <a:tc>
                  <a:txBody>
                    <a:bodyPr/>
                    <a:lstStyle/>
                    <a:p>
                      <a:pPr algn="ctr"/>
                      <a:r>
                        <a:rPr lang="en-US" sz="1400" dirty="0">
                          <a:latin typeface="Consolas" panose="020B0609020204030204" pitchFamily="49" charset="0"/>
                        </a:rPr>
                        <a:t>0</a:t>
                      </a:r>
                    </a:p>
                  </a:txBody>
                  <a:tcPr marL="68580" marR="68580" marT="34290" marB="34290"/>
                </a:tc>
                <a:extLst>
                  <a:ext uri="{0D108BD9-81ED-4DB2-BD59-A6C34878D82A}">
                    <a16:rowId xmlns:a16="http://schemas.microsoft.com/office/drawing/2014/main" val="1598404186"/>
                  </a:ext>
                </a:extLst>
              </a:tr>
            </a:tbl>
          </a:graphicData>
        </a:graphic>
      </p:graphicFrame>
      <p:sp>
        <p:nvSpPr>
          <p:cNvPr id="22" name="Rectangle 21"/>
          <p:cNvSpPr/>
          <p:nvPr/>
        </p:nvSpPr>
        <p:spPr>
          <a:xfrm>
            <a:off x="3284114" y="4485449"/>
            <a:ext cx="1494510" cy="276999"/>
          </a:xfrm>
          <a:prstGeom prst="rect">
            <a:avLst/>
          </a:prstGeom>
        </p:spPr>
        <p:txBody>
          <a:bodyPr wrap="square">
            <a:spAutoFit/>
          </a:bodyPr>
          <a:lstStyle/>
          <a:p>
            <a:pPr algn="r"/>
            <a:r>
              <a:rPr lang="en-US" sz="1200" dirty="0">
                <a:solidFill>
                  <a:srgbClr val="000000"/>
                </a:solidFill>
                <a:latin typeface="Verdana" panose="020B0604030504040204" pitchFamily="34" charset="0"/>
              </a:rPr>
              <a:t>Active Register</a:t>
            </a:r>
            <a:endParaRPr lang="en-US" sz="1200" dirty="0"/>
          </a:p>
        </p:txBody>
      </p:sp>
      <p:graphicFrame>
        <p:nvGraphicFramePr>
          <p:cNvPr id="23" name="Table 22"/>
          <p:cNvGraphicFramePr>
            <a:graphicFrameLocks noGrp="1"/>
          </p:cNvGraphicFramePr>
          <p:nvPr>
            <p:extLst/>
          </p:nvPr>
        </p:nvGraphicFramePr>
        <p:xfrm>
          <a:off x="4749090" y="4486235"/>
          <a:ext cx="2142860" cy="281940"/>
        </p:xfrm>
        <a:graphic>
          <a:graphicData uri="http://schemas.openxmlformats.org/drawingml/2006/table">
            <a:tbl>
              <a:tblPr firstRow="1" bandRow="1">
                <a:tableStyleId>{5C22544A-7EE6-4342-B048-85BDC9FD1C3A}</a:tableStyleId>
              </a:tblPr>
              <a:tblGrid>
                <a:gridCol w="428572">
                  <a:extLst>
                    <a:ext uri="{9D8B030D-6E8A-4147-A177-3AD203B41FA5}">
                      <a16:colId xmlns:a16="http://schemas.microsoft.com/office/drawing/2014/main" val="3020669703"/>
                    </a:ext>
                  </a:extLst>
                </a:gridCol>
                <a:gridCol w="428572">
                  <a:extLst>
                    <a:ext uri="{9D8B030D-6E8A-4147-A177-3AD203B41FA5}">
                      <a16:colId xmlns:a16="http://schemas.microsoft.com/office/drawing/2014/main" val="2164070882"/>
                    </a:ext>
                  </a:extLst>
                </a:gridCol>
                <a:gridCol w="428572">
                  <a:extLst>
                    <a:ext uri="{9D8B030D-6E8A-4147-A177-3AD203B41FA5}">
                      <a16:colId xmlns:a16="http://schemas.microsoft.com/office/drawing/2014/main" val="4187860782"/>
                    </a:ext>
                  </a:extLst>
                </a:gridCol>
                <a:gridCol w="428572">
                  <a:extLst>
                    <a:ext uri="{9D8B030D-6E8A-4147-A177-3AD203B41FA5}">
                      <a16:colId xmlns:a16="http://schemas.microsoft.com/office/drawing/2014/main" val="112163140"/>
                    </a:ext>
                  </a:extLst>
                </a:gridCol>
                <a:gridCol w="428572">
                  <a:extLst>
                    <a:ext uri="{9D8B030D-6E8A-4147-A177-3AD203B41FA5}">
                      <a16:colId xmlns:a16="http://schemas.microsoft.com/office/drawing/2014/main" val="2508573071"/>
                    </a:ext>
                  </a:extLst>
                </a:gridCol>
              </a:tblGrid>
              <a:tr h="281940">
                <a:tc>
                  <a:txBody>
                    <a:bodyPr/>
                    <a:lstStyle/>
                    <a:p>
                      <a:pPr algn="ctr"/>
                      <a:r>
                        <a:rPr lang="en-US" sz="1400" dirty="0">
                          <a:solidFill>
                            <a:srgbClr val="FF00FF"/>
                          </a:solidFill>
                          <a:latin typeface="Consolas" panose="020B0609020204030204" pitchFamily="49" charset="0"/>
                        </a:rPr>
                        <a:t>0</a:t>
                      </a:r>
                    </a:p>
                  </a:txBody>
                  <a:tcPr marL="68580" marR="68580" marT="34290" marB="34290"/>
                </a:tc>
                <a:tc>
                  <a:txBody>
                    <a:bodyPr/>
                    <a:lstStyle/>
                    <a:p>
                      <a:pPr algn="ctr"/>
                      <a:r>
                        <a:rPr lang="en-US" sz="1400" dirty="0">
                          <a:latin typeface="Consolas" panose="020B0609020204030204" pitchFamily="49" charset="0"/>
                        </a:rPr>
                        <a:t>0</a:t>
                      </a:r>
                    </a:p>
                  </a:txBody>
                  <a:tcPr marL="68580" marR="68580" marT="34290" marB="34290"/>
                </a:tc>
                <a:tc>
                  <a:txBody>
                    <a:bodyPr/>
                    <a:lstStyle/>
                    <a:p>
                      <a:pPr algn="ctr"/>
                      <a:r>
                        <a:rPr lang="en-US" sz="1400" dirty="0">
                          <a:latin typeface="Consolas" panose="020B0609020204030204" pitchFamily="49" charset="0"/>
                        </a:rPr>
                        <a:t>0</a:t>
                      </a:r>
                    </a:p>
                  </a:txBody>
                  <a:tcPr marL="68580" marR="68580" marT="34290" marB="34290"/>
                </a:tc>
                <a:tc>
                  <a:txBody>
                    <a:bodyPr/>
                    <a:lstStyle/>
                    <a:p>
                      <a:pPr algn="ctr"/>
                      <a:r>
                        <a:rPr lang="en-US" sz="1400" dirty="0">
                          <a:solidFill>
                            <a:srgbClr val="FF0000"/>
                          </a:solidFill>
                          <a:latin typeface="Consolas" panose="020B0609020204030204" pitchFamily="49" charset="0"/>
                        </a:rPr>
                        <a:t>0</a:t>
                      </a:r>
                    </a:p>
                  </a:txBody>
                  <a:tcPr marL="68580" marR="68580" marT="34290" marB="34290"/>
                </a:tc>
                <a:tc>
                  <a:txBody>
                    <a:bodyPr/>
                    <a:lstStyle/>
                    <a:p>
                      <a:pPr algn="ctr"/>
                      <a:r>
                        <a:rPr lang="en-US" sz="1400" dirty="0">
                          <a:latin typeface="Consolas" panose="020B0609020204030204" pitchFamily="49" charset="0"/>
                        </a:rPr>
                        <a:t>0</a:t>
                      </a:r>
                    </a:p>
                  </a:txBody>
                  <a:tcPr marL="68580" marR="68580" marT="34290" marB="34290"/>
                </a:tc>
                <a:extLst>
                  <a:ext uri="{0D108BD9-81ED-4DB2-BD59-A6C34878D82A}">
                    <a16:rowId xmlns:a16="http://schemas.microsoft.com/office/drawing/2014/main" val="1598404186"/>
                  </a:ext>
                </a:extLst>
              </a:tr>
            </a:tbl>
          </a:graphicData>
        </a:graphic>
      </p:graphicFrame>
      <p:sp>
        <p:nvSpPr>
          <p:cNvPr id="24" name="Rectangle 23"/>
          <p:cNvSpPr/>
          <p:nvPr/>
        </p:nvSpPr>
        <p:spPr>
          <a:xfrm>
            <a:off x="3284021" y="4797677"/>
            <a:ext cx="1503167" cy="276999"/>
          </a:xfrm>
          <a:prstGeom prst="rect">
            <a:avLst/>
          </a:prstGeom>
        </p:spPr>
        <p:txBody>
          <a:bodyPr wrap="square">
            <a:spAutoFit/>
          </a:bodyPr>
          <a:lstStyle/>
          <a:p>
            <a:pPr algn="r"/>
            <a:r>
              <a:rPr lang="en-US" sz="1200" dirty="0">
                <a:solidFill>
                  <a:srgbClr val="000000"/>
                </a:solidFill>
                <a:latin typeface="Verdana" panose="020B0604030504040204" pitchFamily="34" charset="0"/>
              </a:rPr>
              <a:t>Pending Register</a:t>
            </a:r>
            <a:endParaRPr lang="en-US" sz="1200" dirty="0"/>
          </a:p>
        </p:txBody>
      </p:sp>
      <p:graphicFrame>
        <p:nvGraphicFramePr>
          <p:cNvPr id="25" name="Table 24"/>
          <p:cNvGraphicFramePr>
            <a:graphicFrameLocks noGrp="1"/>
          </p:cNvGraphicFramePr>
          <p:nvPr>
            <p:extLst/>
          </p:nvPr>
        </p:nvGraphicFramePr>
        <p:xfrm>
          <a:off x="4749090" y="4798463"/>
          <a:ext cx="2142860" cy="281940"/>
        </p:xfrm>
        <a:graphic>
          <a:graphicData uri="http://schemas.openxmlformats.org/drawingml/2006/table">
            <a:tbl>
              <a:tblPr firstRow="1" bandRow="1">
                <a:tableStyleId>{5C22544A-7EE6-4342-B048-85BDC9FD1C3A}</a:tableStyleId>
              </a:tblPr>
              <a:tblGrid>
                <a:gridCol w="428572">
                  <a:extLst>
                    <a:ext uri="{9D8B030D-6E8A-4147-A177-3AD203B41FA5}">
                      <a16:colId xmlns:a16="http://schemas.microsoft.com/office/drawing/2014/main" val="3020669703"/>
                    </a:ext>
                  </a:extLst>
                </a:gridCol>
                <a:gridCol w="428572">
                  <a:extLst>
                    <a:ext uri="{9D8B030D-6E8A-4147-A177-3AD203B41FA5}">
                      <a16:colId xmlns:a16="http://schemas.microsoft.com/office/drawing/2014/main" val="2164070882"/>
                    </a:ext>
                  </a:extLst>
                </a:gridCol>
                <a:gridCol w="428572">
                  <a:extLst>
                    <a:ext uri="{9D8B030D-6E8A-4147-A177-3AD203B41FA5}">
                      <a16:colId xmlns:a16="http://schemas.microsoft.com/office/drawing/2014/main" val="4187860782"/>
                    </a:ext>
                  </a:extLst>
                </a:gridCol>
                <a:gridCol w="428572">
                  <a:extLst>
                    <a:ext uri="{9D8B030D-6E8A-4147-A177-3AD203B41FA5}">
                      <a16:colId xmlns:a16="http://schemas.microsoft.com/office/drawing/2014/main" val="112163140"/>
                    </a:ext>
                  </a:extLst>
                </a:gridCol>
                <a:gridCol w="428572">
                  <a:extLst>
                    <a:ext uri="{9D8B030D-6E8A-4147-A177-3AD203B41FA5}">
                      <a16:colId xmlns:a16="http://schemas.microsoft.com/office/drawing/2014/main" val="2508573071"/>
                    </a:ext>
                  </a:extLst>
                </a:gridCol>
              </a:tblGrid>
              <a:tr h="281940">
                <a:tc>
                  <a:txBody>
                    <a:bodyPr/>
                    <a:lstStyle/>
                    <a:p>
                      <a:pPr algn="ctr"/>
                      <a:r>
                        <a:rPr lang="en-US" sz="1400" dirty="0">
                          <a:solidFill>
                            <a:srgbClr val="FF00FF"/>
                          </a:solidFill>
                          <a:latin typeface="Consolas" panose="020B0609020204030204" pitchFamily="49" charset="0"/>
                        </a:rPr>
                        <a:t>0</a:t>
                      </a:r>
                    </a:p>
                  </a:txBody>
                  <a:tcPr marL="68580" marR="68580" marT="34290" marB="34290"/>
                </a:tc>
                <a:tc>
                  <a:txBody>
                    <a:bodyPr/>
                    <a:lstStyle/>
                    <a:p>
                      <a:pPr algn="ctr"/>
                      <a:r>
                        <a:rPr lang="en-US" sz="1400" dirty="0">
                          <a:latin typeface="Consolas" panose="020B0609020204030204" pitchFamily="49" charset="0"/>
                        </a:rPr>
                        <a:t>0</a:t>
                      </a:r>
                    </a:p>
                  </a:txBody>
                  <a:tcPr marL="68580" marR="68580" marT="34290" marB="34290"/>
                </a:tc>
                <a:tc>
                  <a:txBody>
                    <a:bodyPr/>
                    <a:lstStyle/>
                    <a:p>
                      <a:pPr algn="ctr"/>
                      <a:r>
                        <a:rPr lang="en-US" sz="1400" dirty="0">
                          <a:latin typeface="Consolas" panose="020B0609020204030204" pitchFamily="49" charset="0"/>
                        </a:rPr>
                        <a:t>0</a:t>
                      </a:r>
                    </a:p>
                  </a:txBody>
                  <a:tcPr marL="68580" marR="68580" marT="34290" marB="34290"/>
                </a:tc>
                <a:tc>
                  <a:txBody>
                    <a:bodyPr/>
                    <a:lstStyle/>
                    <a:p>
                      <a:pPr algn="ctr"/>
                      <a:r>
                        <a:rPr lang="en-US" sz="1400" dirty="0">
                          <a:solidFill>
                            <a:srgbClr val="FF0000"/>
                          </a:solidFill>
                          <a:latin typeface="Consolas" panose="020B0609020204030204" pitchFamily="49" charset="0"/>
                        </a:rPr>
                        <a:t>0</a:t>
                      </a:r>
                    </a:p>
                  </a:txBody>
                  <a:tcPr marL="68580" marR="68580" marT="34290" marB="34290"/>
                </a:tc>
                <a:tc>
                  <a:txBody>
                    <a:bodyPr/>
                    <a:lstStyle/>
                    <a:p>
                      <a:pPr algn="ctr"/>
                      <a:r>
                        <a:rPr lang="en-US" sz="1400" dirty="0">
                          <a:latin typeface="Consolas" panose="020B0609020204030204" pitchFamily="49" charset="0"/>
                        </a:rPr>
                        <a:t>0</a:t>
                      </a:r>
                    </a:p>
                  </a:txBody>
                  <a:tcPr marL="68580" marR="68580" marT="34290" marB="34290"/>
                </a:tc>
                <a:extLst>
                  <a:ext uri="{0D108BD9-81ED-4DB2-BD59-A6C34878D82A}">
                    <a16:rowId xmlns:a16="http://schemas.microsoft.com/office/drawing/2014/main" val="1598404186"/>
                  </a:ext>
                </a:extLst>
              </a:tr>
            </a:tbl>
          </a:graphicData>
        </a:graphic>
      </p:graphicFrame>
      <p:sp>
        <p:nvSpPr>
          <p:cNvPr id="26" name="Rectangle 25"/>
          <p:cNvSpPr/>
          <p:nvPr/>
        </p:nvSpPr>
        <p:spPr>
          <a:xfrm>
            <a:off x="3284021" y="5108336"/>
            <a:ext cx="1503167" cy="276999"/>
          </a:xfrm>
          <a:prstGeom prst="rect">
            <a:avLst/>
          </a:prstGeom>
        </p:spPr>
        <p:txBody>
          <a:bodyPr wrap="square">
            <a:spAutoFit/>
          </a:bodyPr>
          <a:lstStyle/>
          <a:p>
            <a:pPr algn="r"/>
            <a:r>
              <a:rPr lang="en-US" sz="1200" dirty="0">
                <a:solidFill>
                  <a:srgbClr val="000000"/>
                </a:solidFill>
                <a:latin typeface="Verdana" panose="020B0604030504040204" pitchFamily="34" charset="0"/>
              </a:rPr>
              <a:t>Priority Register</a:t>
            </a:r>
            <a:endParaRPr lang="en-US" sz="1200" dirty="0"/>
          </a:p>
        </p:txBody>
      </p:sp>
      <p:graphicFrame>
        <p:nvGraphicFramePr>
          <p:cNvPr id="27" name="Table 26"/>
          <p:cNvGraphicFramePr>
            <a:graphicFrameLocks noGrp="1"/>
          </p:cNvGraphicFramePr>
          <p:nvPr>
            <p:extLst/>
          </p:nvPr>
        </p:nvGraphicFramePr>
        <p:xfrm>
          <a:off x="4751811" y="5109122"/>
          <a:ext cx="2142860" cy="281940"/>
        </p:xfrm>
        <a:graphic>
          <a:graphicData uri="http://schemas.openxmlformats.org/drawingml/2006/table">
            <a:tbl>
              <a:tblPr firstRow="1" bandRow="1">
                <a:tableStyleId>{5C22544A-7EE6-4342-B048-85BDC9FD1C3A}</a:tableStyleId>
              </a:tblPr>
              <a:tblGrid>
                <a:gridCol w="428572">
                  <a:extLst>
                    <a:ext uri="{9D8B030D-6E8A-4147-A177-3AD203B41FA5}">
                      <a16:colId xmlns:a16="http://schemas.microsoft.com/office/drawing/2014/main" val="3020669703"/>
                    </a:ext>
                  </a:extLst>
                </a:gridCol>
                <a:gridCol w="428572">
                  <a:extLst>
                    <a:ext uri="{9D8B030D-6E8A-4147-A177-3AD203B41FA5}">
                      <a16:colId xmlns:a16="http://schemas.microsoft.com/office/drawing/2014/main" val="2164070882"/>
                    </a:ext>
                  </a:extLst>
                </a:gridCol>
                <a:gridCol w="428572">
                  <a:extLst>
                    <a:ext uri="{9D8B030D-6E8A-4147-A177-3AD203B41FA5}">
                      <a16:colId xmlns:a16="http://schemas.microsoft.com/office/drawing/2014/main" val="4187860782"/>
                    </a:ext>
                  </a:extLst>
                </a:gridCol>
                <a:gridCol w="428572">
                  <a:extLst>
                    <a:ext uri="{9D8B030D-6E8A-4147-A177-3AD203B41FA5}">
                      <a16:colId xmlns:a16="http://schemas.microsoft.com/office/drawing/2014/main" val="112163140"/>
                    </a:ext>
                  </a:extLst>
                </a:gridCol>
                <a:gridCol w="428572">
                  <a:extLst>
                    <a:ext uri="{9D8B030D-6E8A-4147-A177-3AD203B41FA5}">
                      <a16:colId xmlns:a16="http://schemas.microsoft.com/office/drawing/2014/main" val="2508573071"/>
                    </a:ext>
                  </a:extLst>
                </a:gridCol>
              </a:tblGrid>
              <a:tr h="281940">
                <a:tc>
                  <a:txBody>
                    <a:bodyPr/>
                    <a:lstStyle/>
                    <a:p>
                      <a:pPr algn="ctr"/>
                      <a:r>
                        <a:rPr lang="en-US" sz="1400" dirty="0">
                          <a:solidFill>
                            <a:srgbClr val="FF00FF"/>
                          </a:solidFill>
                          <a:latin typeface="Consolas" panose="020B0609020204030204" pitchFamily="49" charset="0"/>
                        </a:rPr>
                        <a:t>3</a:t>
                      </a:r>
                    </a:p>
                  </a:txBody>
                  <a:tcPr marL="68580" marR="68580" marT="34290" marB="34290"/>
                </a:tc>
                <a:tc>
                  <a:txBody>
                    <a:bodyPr/>
                    <a:lstStyle/>
                    <a:p>
                      <a:pPr algn="ctr"/>
                      <a:r>
                        <a:rPr lang="en-US" sz="1400" dirty="0">
                          <a:latin typeface="Consolas" panose="020B0609020204030204" pitchFamily="49" charset="0"/>
                        </a:rPr>
                        <a:t>4</a:t>
                      </a:r>
                    </a:p>
                  </a:txBody>
                  <a:tcPr marL="68580" marR="68580" marT="34290" marB="34290"/>
                </a:tc>
                <a:tc>
                  <a:txBody>
                    <a:bodyPr/>
                    <a:lstStyle/>
                    <a:p>
                      <a:pPr algn="ctr"/>
                      <a:r>
                        <a:rPr lang="en-US" sz="1400" dirty="0">
                          <a:latin typeface="Consolas" panose="020B0609020204030204" pitchFamily="49" charset="0"/>
                        </a:rPr>
                        <a:t>7</a:t>
                      </a:r>
                    </a:p>
                  </a:txBody>
                  <a:tcPr marL="68580" marR="68580" marT="34290" marB="34290"/>
                </a:tc>
                <a:tc>
                  <a:txBody>
                    <a:bodyPr/>
                    <a:lstStyle/>
                    <a:p>
                      <a:pPr algn="ctr"/>
                      <a:r>
                        <a:rPr lang="en-US" sz="1400" dirty="0">
                          <a:solidFill>
                            <a:srgbClr val="FF0000"/>
                          </a:solidFill>
                          <a:latin typeface="Consolas" panose="020B0609020204030204" pitchFamily="49" charset="0"/>
                        </a:rPr>
                        <a:t>5</a:t>
                      </a:r>
                    </a:p>
                  </a:txBody>
                  <a:tcPr marL="68580" marR="68580" marT="34290" marB="34290"/>
                </a:tc>
                <a:tc>
                  <a:txBody>
                    <a:bodyPr/>
                    <a:lstStyle/>
                    <a:p>
                      <a:pPr algn="ctr"/>
                      <a:r>
                        <a:rPr lang="en-US" sz="1400" dirty="0">
                          <a:latin typeface="Consolas" panose="020B0609020204030204" pitchFamily="49" charset="0"/>
                        </a:rPr>
                        <a:t>3</a:t>
                      </a:r>
                    </a:p>
                  </a:txBody>
                  <a:tcPr marL="68580" marR="68580" marT="34290" marB="34290"/>
                </a:tc>
                <a:extLst>
                  <a:ext uri="{0D108BD9-81ED-4DB2-BD59-A6C34878D82A}">
                    <a16:rowId xmlns:a16="http://schemas.microsoft.com/office/drawing/2014/main" val="1598404186"/>
                  </a:ext>
                </a:extLst>
              </a:tr>
            </a:tbl>
          </a:graphicData>
        </a:graphic>
      </p:graphicFrame>
      <p:sp>
        <p:nvSpPr>
          <p:cNvPr id="28" name="Rectangle 27"/>
          <p:cNvSpPr/>
          <p:nvPr/>
        </p:nvSpPr>
        <p:spPr>
          <a:xfrm>
            <a:off x="3284021" y="3881735"/>
            <a:ext cx="1494510" cy="461665"/>
          </a:xfrm>
          <a:prstGeom prst="rect">
            <a:avLst/>
          </a:prstGeom>
        </p:spPr>
        <p:txBody>
          <a:bodyPr wrap="square">
            <a:spAutoFit/>
          </a:bodyPr>
          <a:lstStyle/>
          <a:p>
            <a:pPr algn="r"/>
            <a:r>
              <a:rPr lang="en-US" sz="1200" dirty="0">
                <a:solidFill>
                  <a:schemeClr val="accent6">
                    <a:lumMod val="75000"/>
                  </a:schemeClr>
                </a:solidFill>
                <a:latin typeface="Verdana" panose="020B0604030504040204" pitchFamily="34" charset="0"/>
              </a:rPr>
              <a:t>Interrupt Number</a:t>
            </a:r>
            <a:endParaRPr lang="en-US" sz="1200" dirty="0">
              <a:solidFill>
                <a:schemeClr val="accent6">
                  <a:lumMod val="75000"/>
                </a:schemeClr>
              </a:solidFill>
            </a:endParaRPr>
          </a:p>
        </p:txBody>
      </p:sp>
      <p:sp>
        <p:nvSpPr>
          <p:cNvPr id="29" name="Rectangle 28"/>
          <p:cNvSpPr/>
          <p:nvPr/>
        </p:nvSpPr>
        <p:spPr>
          <a:xfrm>
            <a:off x="5982283" y="3676562"/>
            <a:ext cx="609462" cy="276999"/>
          </a:xfrm>
          <a:prstGeom prst="rect">
            <a:avLst/>
          </a:prstGeom>
        </p:spPr>
        <p:txBody>
          <a:bodyPr wrap="none">
            <a:spAutoFit/>
          </a:bodyPr>
          <a:lstStyle/>
          <a:p>
            <a:r>
              <a:rPr lang="en-US" sz="1200" b="1" dirty="0">
                <a:solidFill>
                  <a:srgbClr val="FF0000"/>
                </a:solidFill>
                <a:latin typeface="Consolas" panose="020B0609020204030204" pitchFamily="49" charset="0"/>
              </a:rPr>
              <a:t>EXTI3</a:t>
            </a:r>
          </a:p>
        </p:txBody>
      </p:sp>
      <p:graphicFrame>
        <p:nvGraphicFramePr>
          <p:cNvPr id="42" name="Table 41"/>
          <p:cNvGraphicFramePr>
            <a:graphicFrameLocks noGrp="1"/>
          </p:cNvGraphicFramePr>
          <p:nvPr>
            <p:extLst/>
          </p:nvPr>
        </p:nvGraphicFramePr>
        <p:xfrm>
          <a:off x="7403073" y="1836722"/>
          <a:ext cx="1626961" cy="3108960"/>
        </p:xfrm>
        <a:graphic>
          <a:graphicData uri="http://schemas.openxmlformats.org/drawingml/2006/table">
            <a:tbl>
              <a:tblPr bandRow="1">
                <a:tableStyleId>{BC89EF96-8CEA-46FF-86C4-4CE0E7609802}</a:tableStyleId>
              </a:tblPr>
              <a:tblGrid>
                <a:gridCol w="850576">
                  <a:extLst>
                    <a:ext uri="{9D8B030D-6E8A-4147-A177-3AD203B41FA5}">
                      <a16:colId xmlns:a16="http://schemas.microsoft.com/office/drawing/2014/main" val="20000"/>
                    </a:ext>
                  </a:extLst>
                </a:gridCol>
                <a:gridCol w="776385">
                  <a:extLst>
                    <a:ext uri="{9D8B030D-6E8A-4147-A177-3AD203B41FA5}">
                      <a16:colId xmlns:a16="http://schemas.microsoft.com/office/drawing/2014/main" val="20001"/>
                    </a:ext>
                  </a:extLst>
                </a:gridCol>
              </a:tblGrid>
              <a:tr h="182880">
                <a:tc>
                  <a:txBody>
                    <a:bodyPr/>
                    <a:lstStyle/>
                    <a:p>
                      <a:pPr algn="ctr"/>
                      <a:r>
                        <a:rPr lang="en-US" sz="1200" dirty="0" err="1"/>
                        <a:t>xxxxxxxx</a:t>
                      </a:r>
                      <a:endParaRPr lang="en-US" sz="1200" b="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2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182880">
                <a:tc>
                  <a:txBody>
                    <a:bodyPr/>
                    <a:lstStyle/>
                    <a:p>
                      <a:pPr algn="ctr"/>
                      <a:endParaRPr lang="en-US" sz="1200" b="1" dirty="0">
                        <a:solidFill>
                          <a:schemeClr val="accent6">
                            <a:lumMod val="75000"/>
                          </a:schemeClr>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2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82880">
                <a:tc>
                  <a:txBody>
                    <a:bodyPr/>
                    <a:lstStyle/>
                    <a:p>
                      <a:pPr algn="ctr"/>
                      <a:endParaRPr lang="en-US" sz="1200" b="1" dirty="0">
                        <a:solidFill>
                          <a:schemeClr val="accent6">
                            <a:lumMod val="75000"/>
                          </a:schemeClr>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2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182880">
                <a:tc>
                  <a:txBody>
                    <a:bodyPr/>
                    <a:lstStyle/>
                    <a:p>
                      <a:pPr algn="ctr"/>
                      <a:endParaRPr lang="en-US" sz="1200" b="1" dirty="0">
                        <a:solidFill>
                          <a:schemeClr val="accent6">
                            <a:lumMod val="75000"/>
                          </a:schemeClr>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2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182880">
                <a:tc>
                  <a:txBody>
                    <a:bodyPr/>
                    <a:lstStyle/>
                    <a:p>
                      <a:pPr algn="ctr"/>
                      <a:endParaRPr lang="en-US" sz="1200" b="1" dirty="0">
                        <a:solidFill>
                          <a:schemeClr val="accent6">
                            <a:lumMod val="75000"/>
                          </a:schemeClr>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2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182880">
                <a:tc>
                  <a:txBody>
                    <a:bodyPr/>
                    <a:lstStyle/>
                    <a:p>
                      <a:pPr algn="ctr"/>
                      <a:endParaRPr lang="en-US" sz="1200" b="1" dirty="0">
                        <a:solidFill>
                          <a:schemeClr val="accent6">
                            <a:lumMod val="75000"/>
                          </a:schemeClr>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2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415829923"/>
                  </a:ext>
                </a:extLst>
              </a:tr>
              <a:tr h="182880">
                <a:tc>
                  <a:txBody>
                    <a:bodyPr/>
                    <a:lstStyle/>
                    <a:p>
                      <a:pPr algn="ctr"/>
                      <a:endParaRPr lang="en-US" sz="1200" b="1" dirty="0">
                        <a:solidFill>
                          <a:schemeClr val="accent6">
                            <a:lumMod val="75000"/>
                          </a:schemeClr>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2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1143850"/>
                  </a:ext>
                </a:extLst>
              </a:tr>
              <a:tr h="182880">
                <a:tc>
                  <a:txBody>
                    <a:bodyPr/>
                    <a:lstStyle/>
                    <a:p>
                      <a:pPr algn="ctr"/>
                      <a:endParaRPr lang="en-US" sz="1200" b="1" dirty="0">
                        <a:solidFill>
                          <a:schemeClr val="accent6">
                            <a:lumMod val="75000"/>
                          </a:schemeClr>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2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94867582"/>
                  </a:ext>
                </a:extLst>
              </a:tr>
              <a:tr h="182880">
                <a:tc>
                  <a:txBody>
                    <a:bodyPr/>
                    <a:lstStyle/>
                    <a:p>
                      <a:pPr algn="ctr"/>
                      <a:endParaRPr lang="en-US" sz="1200" b="1" dirty="0">
                        <a:solidFill>
                          <a:schemeClr val="accent6">
                            <a:lumMod val="75000"/>
                          </a:schemeClr>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2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148216304"/>
                  </a:ext>
                </a:extLst>
              </a:tr>
              <a:tr h="182880">
                <a:tc>
                  <a:txBody>
                    <a:bodyPr/>
                    <a:lstStyle/>
                    <a:p>
                      <a:pPr algn="ctr"/>
                      <a:endParaRPr lang="en-US" sz="1200" b="1" dirty="0">
                        <a:solidFill>
                          <a:srgbClr val="00B05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2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873614852"/>
                  </a:ext>
                </a:extLst>
              </a:tr>
              <a:tr h="182880">
                <a:tc>
                  <a:txBody>
                    <a:bodyPr/>
                    <a:lstStyle/>
                    <a:p>
                      <a:pPr algn="ctr"/>
                      <a:endParaRPr lang="en-US" sz="1200" b="1" dirty="0">
                        <a:solidFill>
                          <a:srgbClr val="00B05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2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30152618"/>
                  </a:ext>
                </a:extLst>
              </a:tr>
              <a:tr h="182880">
                <a:tc>
                  <a:txBody>
                    <a:bodyPr/>
                    <a:lstStyle/>
                    <a:p>
                      <a:pPr algn="ctr"/>
                      <a:endParaRPr lang="en-US" sz="1200" b="1" dirty="0">
                        <a:solidFill>
                          <a:srgbClr val="00B05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2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652491308"/>
                  </a:ext>
                </a:extLst>
              </a:tr>
              <a:tr h="182880">
                <a:tc>
                  <a:txBody>
                    <a:bodyPr/>
                    <a:lstStyle/>
                    <a:p>
                      <a:pPr algn="ctr"/>
                      <a:endParaRPr lang="en-US" sz="1200" b="1" dirty="0">
                        <a:solidFill>
                          <a:srgbClr val="00B05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2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456595798"/>
                  </a:ext>
                </a:extLst>
              </a:tr>
              <a:tr h="182880">
                <a:tc>
                  <a:txBody>
                    <a:bodyPr/>
                    <a:lstStyle/>
                    <a:p>
                      <a:pPr algn="ctr"/>
                      <a:endParaRPr lang="en-US" sz="1200" b="1" dirty="0">
                        <a:solidFill>
                          <a:srgbClr val="00B05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2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182880">
                <a:tc>
                  <a:txBody>
                    <a:bodyPr/>
                    <a:lstStyle/>
                    <a:p>
                      <a:pPr algn="ctr"/>
                      <a:endParaRPr lang="en-US" sz="1200" b="1" dirty="0">
                        <a:solidFill>
                          <a:srgbClr val="00B05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2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182880">
                <a:tc>
                  <a:txBody>
                    <a:bodyPr/>
                    <a:lstStyle/>
                    <a:p>
                      <a:pPr algn="ctr"/>
                      <a:endParaRPr lang="en-US" sz="1200" b="1" dirty="0">
                        <a:solidFill>
                          <a:srgbClr val="00B05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2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182880">
                <a:tc>
                  <a:txBody>
                    <a:bodyPr/>
                    <a:lstStyle/>
                    <a:p>
                      <a:pPr algn="ctr"/>
                      <a:endParaRPr lang="en-US" sz="1200" b="1" dirty="0">
                        <a:solidFill>
                          <a:srgbClr val="00B05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endParaRPr lang="en-US" sz="12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8"/>
                  </a:ext>
                </a:extLst>
              </a:tr>
            </a:tbl>
          </a:graphicData>
        </a:graphic>
      </p:graphicFrame>
      <p:grpSp>
        <p:nvGrpSpPr>
          <p:cNvPr id="43" name="Group 42"/>
          <p:cNvGrpSpPr/>
          <p:nvPr/>
        </p:nvGrpSpPr>
        <p:grpSpPr>
          <a:xfrm>
            <a:off x="6466398" y="1826566"/>
            <a:ext cx="867425" cy="253916"/>
            <a:chOff x="8534400" y="1278523"/>
            <a:chExt cx="1156566" cy="338555"/>
          </a:xfrm>
        </p:grpSpPr>
        <p:sp>
          <p:nvSpPr>
            <p:cNvPr id="44" name="TextBox 43"/>
            <p:cNvSpPr txBox="1"/>
            <p:nvPr/>
          </p:nvSpPr>
          <p:spPr>
            <a:xfrm>
              <a:off x="8534400" y="1278523"/>
              <a:ext cx="798450" cy="338555"/>
            </a:xfrm>
            <a:prstGeom prst="rect">
              <a:avLst/>
            </a:prstGeom>
            <a:noFill/>
          </p:spPr>
          <p:txBody>
            <a:bodyPr wrap="square" rtlCol="0">
              <a:spAutoFit/>
            </a:bodyPr>
            <a:lstStyle/>
            <a:p>
              <a:pPr algn="r"/>
              <a:r>
                <a:rPr lang="en-US" sz="1050" b="1" dirty="0">
                  <a:solidFill>
                    <a:srgbClr val="C00000"/>
                  </a:solidFill>
                  <a:latin typeface="Consolas" panose="020B0609020204030204" pitchFamily="49" charset="0"/>
                  <a:cs typeface="Consolas" panose="020B0609020204030204" pitchFamily="49" charset="0"/>
                </a:rPr>
                <a:t>SP</a:t>
              </a:r>
            </a:p>
          </p:txBody>
        </p:sp>
        <p:cxnSp>
          <p:nvCxnSpPr>
            <p:cNvPr id="45" name="Straight Arrow Connector 44"/>
            <p:cNvCxnSpPr/>
            <p:nvPr/>
          </p:nvCxnSpPr>
          <p:spPr>
            <a:xfrm>
              <a:off x="9332850" y="1447800"/>
              <a:ext cx="358116" cy="0"/>
            </a:xfrm>
            <a:prstGeom prst="straightConnector1">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sp>
        <p:nvSpPr>
          <p:cNvPr id="46" name="Rectangle 45"/>
          <p:cNvSpPr/>
          <p:nvPr/>
        </p:nvSpPr>
        <p:spPr>
          <a:xfrm>
            <a:off x="4408569" y="3698882"/>
            <a:ext cx="1215397" cy="253916"/>
          </a:xfrm>
          <a:prstGeom prst="rect">
            <a:avLst/>
          </a:prstGeom>
        </p:spPr>
        <p:txBody>
          <a:bodyPr wrap="none">
            <a:spAutoFit/>
          </a:bodyPr>
          <a:lstStyle/>
          <a:p>
            <a:r>
              <a:rPr lang="en-US" sz="1050" dirty="0">
                <a:solidFill>
                  <a:srgbClr val="FF00FF"/>
                </a:solidFill>
                <a:latin typeface="Arial" panose="020B0604020202020204" pitchFamily="34" charset="0"/>
                <a:cs typeface="Arial" panose="020B0604020202020204" pitchFamily="34" charset="0"/>
              </a:rPr>
              <a:t>DMA1_Channel2</a:t>
            </a:r>
          </a:p>
        </p:txBody>
      </p:sp>
      <p:sp>
        <p:nvSpPr>
          <p:cNvPr id="47" name="Lightning Bolt 46"/>
          <p:cNvSpPr/>
          <p:nvPr/>
        </p:nvSpPr>
        <p:spPr>
          <a:xfrm flipH="1">
            <a:off x="1875920" y="3155073"/>
            <a:ext cx="227591" cy="338063"/>
          </a:xfrm>
          <a:prstGeom prst="lightningBol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rgbClr val="C00000"/>
              </a:solidFill>
            </a:endParaRPr>
          </a:p>
        </p:txBody>
      </p:sp>
      <p:sp>
        <p:nvSpPr>
          <p:cNvPr id="48" name="TextBox 47"/>
          <p:cNvSpPr txBox="1"/>
          <p:nvPr/>
        </p:nvSpPr>
        <p:spPr>
          <a:xfrm>
            <a:off x="2026877" y="2940918"/>
            <a:ext cx="665567" cy="300082"/>
          </a:xfrm>
          <a:prstGeom prst="rect">
            <a:avLst/>
          </a:prstGeom>
          <a:noFill/>
        </p:spPr>
        <p:txBody>
          <a:bodyPr wrap="none" rtlCol="0">
            <a:spAutoFit/>
          </a:bodyPr>
          <a:lstStyle/>
          <a:p>
            <a:r>
              <a:rPr lang="en-US" sz="1350" dirty="0">
                <a:solidFill>
                  <a:srgbClr val="C00000"/>
                </a:solidFill>
                <a:latin typeface="Arial" panose="020B0604020202020204" pitchFamily="34" charset="0"/>
                <a:cs typeface="Arial" panose="020B0604020202020204" pitchFamily="34" charset="0"/>
              </a:rPr>
              <a:t>EXTI3</a:t>
            </a:r>
          </a:p>
        </p:txBody>
      </p:sp>
      <p:sp>
        <p:nvSpPr>
          <p:cNvPr id="31" name="Rectangle 30"/>
          <p:cNvSpPr/>
          <p:nvPr/>
        </p:nvSpPr>
        <p:spPr>
          <a:xfrm>
            <a:off x="285750" y="3581415"/>
            <a:ext cx="3200400" cy="507831"/>
          </a:xfrm>
          <a:prstGeom prst="rect">
            <a:avLst/>
          </a:prstGeom>
        </p:spPr>
        <p:txBody>
          <a:bodyPr wrap="square">
            <a:spAutoFit/>
          </a:bodyPr>
          <a:lstStyle/>
          <a:p>
            <a:r>
              <a:rPr lang="en-US" sz="1350" dirty="0"/>
              <a:t>External Interrupt 3 (EXTI3) arrives. It has priority=5.</a:t>
            </a:r>
          </a:p>
        </p:txBody>
      </p:sp>
    </p:spTree>
    <p:extLst>
      <p:ext uri="{BB962C8B-B14F-4D97-AF65-F5344CB8AC3E}">
        <p14:creationId xmlns:p14="http://schemas.microsoft.com/office/powerpoint/2010/main" val="3149391455"/>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Flowchart: Process 33"/>
          <p:cNvSpPr/>
          <p:nvPr/>
        </p:nvSpPr>
        <p:spPr>
          <a:xfrm>
            <a:off x="595672" y="1811650"/>
            <a:ext cx="5405078" cy="1731650"/>
          </a:xfrm>
          <a:prstGeom prst="flowChartProcess">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 name="Title 1"/>
          <p:cNvSpPr>
            <a:spLocks noGrp="1"/>
          </p:cNvSpPr>
          <p:nvPr>
            <p:ph type="title"/>
          </p:nvPr>
        </p:nvSpPr>
        <p:spPr/>
        <p:txBody>
          <a:bodyPr>
            <a:normAutofit fontScale="90000"/>
          </a:bodyPr>
          <a:lstStyle/>
          <a:p>
            <a:r>
              <a:rPr lang="en-US" dirty="0"/>
              <a:t>Nested Interrupts:</a:t>
            </a:r>
            <a:br>
              <a:rPr lang="en-US" dirty="0"/>
            </a:br>
            <a:r>
              <a:rPr lang="en-US" dirty="0"/>
              <a:t>Example of Preemption</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68</a:t>
            </a:fld>
            <a:endParaRPr kumimoji="0" lang="en-US" dirty="0"/>
          </a:p>
        </p:txBody>
      </p:sp>
      <p:cxnSp>
        <p:nvCxnSpPr>
          <p:cNvPr id="6" name="Straight Arrow Connector 5"/>
          <p:cNvCxnSpPr/>
          <p:nvPr/>
        </p:nvCxnSpPr>
        <p:spPr>
          <a:xfrm>
            <a:off x="631212" y="3327387"/>
            <a:ext cx="4969488" cy="281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V="1">
            <a:off x="701187" y="2298686"/>
            <a:ext cx="0" cy="120015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758337" y="2755886"/>
            <a:ext cx="1092327" cy="2857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Program</a:t>
            </a:r>
          </a:p>
        </p:txBody>
      </p:sp>
      <p:sp>
        <p:nvSpPr>
          <p:cNvPr id="9" name="TextBox 8"/>
          <p:cNvSpPr txBox="1"/>
          <p:nvPr/>
        </p:nvSpPr>
        <p:spPr>
          <a:xfrm>
            <a:off x="5454737" y="3023220"/>
            <a:ext cx="457200" cy="507831"/>
          </a:xfrm>
          <a:prstGeom prst="rect">
            <a:avLst/>
          </a:prstGeom>
          <a:noFill/>
        </p:spPr>
        <p:txBody>
          <a:bodyPr wrap="square" rtlCol="0">
            <a:spAutoFit/>
          </a:bodyPr>
          <a:lstStyle/>
          <a:p>
            <a:r>
              <a:rPr lang="en-US" sz="1350" dirty="0"/>
              <a:t>time</a:t>
            </a:r>
          </a:p>
        </p:txBody>
      </p:sp>
      <p:sp>
        <p:nvSpPr>
          <p:cNvPr id="10" name="Rectangle 9"/>
          <p:cNvSpPr/>
          <p:nvPr/>
        </p:nvSpPr>
        <p:spPr>
          <a:xfrm>
            <a:off x="2027409" y="2397746"/>
            <a:ext cx="514350" cy="28575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ISR 9</a:t>
            </a:r>
          </a:p>
        </p:txBody>
      </p:sp>
      <p:sp>
        <p:nvSpPr>
          <p:cNvPr id="11" name="Rectangle 10"/>
          <p:cNvSpPr/>
          <p:nvPr/>
        </p:nvSpPr>
        <p:spPr>
          <a:xfrm>
            <a:off x="1850664" y="2397746"/>
            <a:ext cx="133783" cy="28575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3" name="TextBox 12"/>
          <p:cNvSpPr txBox="1"/>
          <p:nvPr/>
        </p:nvSpPr>
        <p:spPr>
          <a:xfrm>
            <a:off x="1068586" y="2161113"/>
            <a:ext cx="752129" cy="300082"/>
          </a:xfrm>
          <a:prstGeom prst="rect">
            <a:avLst/>
          </a:prstGeom>
          <a:noFill/>
        </p:spPr>
        <p:txBody>
          <a:bodyPr wrap="none" rtlCol="0">
            <a:spAutoFit/>
          </a:bodyPr>
          <a:lstStyle/>
          <a:p>
            <a:r>
              <a:rPr lang="en-US" sz="1350" dirty="0">
                <a:solidFill>
                  <a:schemeClr val="accent6">
                    <a:lumMod val="75000"/>
                  </a:schemeClr>
                </a:solidFill>
              </a:rPr>
              <a:t>Stacking</a:t>
            </a:r>
          </a:p>
        </p:txBody>
      </p:sp>
      <p:cxnSp>
        <p:nvCxnSpPr>
          <p:cNvPr id="15" name="Straight Arrow Connector 14"/>
          <p:cNvCxnSpPr>
            <a:stCxn id="11" idx="1"/>
          </p:cNvCxnSpPr>
          <p:nvPr/>
        </p:nvCxnSpPr>
        <p:spPr>
          <a:xfrm flipH="1" flipV="1">
            <a:off x="1713732" y="2438113"/>
            <a:ext cx="136932" cy="102509"/>
          </a:xfrm>
          <a:prstGeom prst="straightConnector1">
            <a:avLst/>
          </a:prstGeom>
          <a:ln w="1905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8" name="Flowchart: Process 17"/>
          <p:cNvSpPr/>
          <p:nvPr/>
        </p:nvSpPr>
        <p:spPr>
          <a:xfrm>
            <a:off x="3249532" y="3692706"/>
            <a:ext cx="3626921" cy="1755506"/>
          </a:xfrm>
          <a:prstGeom prst="flowChartProcess">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aphicFrame>
        <p:nvGraphicFramePr>
          <p:cNvPr id="19" name="Table 18"/>
          <p:cNvGraphicFramePr>
            <a:graphicFrameLocks noGrp="1"/>
          </p:cNvGraphicFramePr>
          <p:nvPr>
            <p:extLst/>
          </p:nvPr>
        </p:nvGraphicFramePr>
        <p:xfrm>
          <a:off x="4686642" y="3928214"/>
          <a:ext cx="2142860" cy="281940"/>
        </p:xfrm>
        <a:graphic>
          <a:graphicData uri="http://schemas.openxmlformats.org/drawingml/2006/table">
            <a:tbl>
              <a:tblPr firstRow="1" bandRow="1">
                <a:tableStyleId>{5C22544A-7EE6-4342-B048-85BDC9FD1C3A}</a:tableStyleId>
              </a:tblPr>
              <a:tblGrid>
                <a:gridCol w="428572">
                  <a:extLst>
                    <a:ext uri="{9D8B030D-6E8A-4147-A177-3AD203B41FA5}">
                      <a16:colId xmlns:a16="http://schemas.microsoft.com/office/drawing/2014/main" val="3020669703"/>
                    </a:ext>
                  </a:extLst>
                </a:gridCol>
                <a:gridCol w="428572">
                  <a:extLst>
                    <a:ext uri="{9D8B030D-6E8A-4147-A177-3AD203B41FA5}">
                      <a16:colId xmlns:a16="http://schemas.microsoft.com/office/drawing/2014/main" val="2164070882"/>
                    </a:ext>
                  </a:extLst>
                </a:gridCol>
                <a:gridCol w="428572">
                  <a:extLst>
                    <a:ext uri="{9D8B030D-6E8A-4147-A177-3AD203B41FA5}">
                      <a16:colId xmlns:a16="http://schemas.microsoft.com/office/drawing/2014/main" val="4187860782"/>
                    </a:ext>
                  </a:extLst>
                </a:gridCol>
                <a:gridCol w="428572">
                  <a:extLst>
                    <a:ext uri="{9D8B030D-6E8A-4147-A177-3AD203B41FA5}">
                      <a16:colId xmlns:a16="http://schemas.microsoft.com/office/drawing/2014/main" val="112163140"/>
                    </a:ext>
                  </a:extLst>
                </a:gridCol>
                <a:gridCol w="428572">
                  <a:extLst>
                    <a:ext uri="{9D8B030D-6E8A-4147-A177-3AD203B41FA5}">
                      <a16:colId xmlns:a16="http://schemas.microsoft.com/office/drawing/2014/main" val="2508573071"/>
                    </a:ext>
                  </a:extLst>
                </a:gridCol>
              </a:tblGrid>
              <a:tr h="274320">
                <a:tc>
                  <a:txBody>
                    <a:bodyPr/>
                    <a:lstStyle/>
                    <a:p>
                      <a:pPr algn="ctr"/>
                      <a:r>
                        <a:rPr lang="en-US" sz="1400" dirty="0">
                          <a:solidFill>
                            <a:srgbClr val="FF00FF"/>
                          </a:solidFill>
                          <a:latin typeface="Consolas" panose="020B0609020204030204" pitchFamily="49" charset="0"/>
                        </a:rPr>
                        <a:t>12</a:t>
                      </a:r>
                    </a:p>
                  </a:txBody>
                  <a:tcPr marL="68580" marR="68580" marT="34290" marB="34290">
                    <a:noFill/>
                  </a:tcPr>
                </a:tc>
                <a:tc>
                  <a:txBody>
                    <a:bodyPr/>
                    <a:lstStyle/>
                    <a:p>
                      <a:pPr algn="ctr"/>
                      <a:r>
                        <a:rPr lang="en-US" sz="1400" dirty="0">
                          <a:solidFill>
                            <a:schemeClr val="accent6">
                              <a:lumMod val="75000"/>
                            </a:schemeClr>
                          </a:solidFill>
                          <a:latin typeface="Consolas" panose="020B0609020204030204" pitchFamily="49" charset="0"/>
                        </a:rPr>
                        <a:t>11</a:t>
                      </a:r>
                    </a:p>
                  </a:txBody>
                  <a:tcPr marL="68580" marR="68580" marT="34290" marB="34290">
                    <a:noFill/>
                  </a:tcPr>
                </a:tc>
                <a:tc>
                  <a:txBody>
                    <a:bodyPr/>
                    <a:lstStyle/>
                    <a:p>
                      <a:pPr algn="ctr"/>
                      <a:r>
                        <a:rPr lang="en-US" sz="1400" dirty="0">
                          <a:solidFill>
                            <a:schemeClr val="accent6">
                              <a:lumMod val="75000"/>
                            </a:schemeClr>
                          </a:solidFill>
                          <a:latin typeface="Consolas" panose="020B0609020204030204" pitchFamily="49" charset="0"/>
                        </a:rPr>
                        <a:t>10</a:t>
                      </a:r>
                    </a:p>
                  </a:txBody>
                  <a:tcPr marL="68580" marR="68580" marT="34290" marB="34290">
                    <a:noFill/>
                  </a:tcPr>
                </a:tc>
                <a:tc>
                  <a:txBody>
                    <a:bodyPr/>
                    <a:lstStyle/>
                    <a:p>
                      <a:pPr algn="ctr"/>
                      <a:r>
                        <a:rPr lang="en-US" sz="1400" dirty="0">
                          <a:solidFill>
                            <a:srgbClr val="FF0000"/>
                          </a:solidFill>
                          <a:latin typeface="Consolas" panose="020B0609020204030204" pitchFamily="49" charset="0"/>
                        </a:rPr>
                        <a:t>9</a:t>
                      </a:r>
                    </a:p>
                  </a:txBody>
                  <a:tcPr marL="68580" marR="68580" marT="34290" marB="34290">
                    <a:noFill/>
                  </a:tcPr>
                </a:tc>
                <a:tc>
                  <a:txBody>
                    <a:bodyPr/>
                    <a:lstStyle/>
                    <a:p>
                      <a:pPr algn="ctr"/>
                      <a:r>
                        <a:rPr lang="en-US" sz="1400" dirty="0">
                          <a:solidFill>
                            <a:schemeClr val="accent6">
                              <a:lumMod val="75000"/>
                            </a:schemeClr>
                          </a:solidFill>
                          <a:latin typeface="Consolas" panose="020B0609020204030204" pitchFamily="49" charset="0"/>
                        </a:rPr>
                        <a:t>8</a:t>
                      </a:r>
                    </a:p>
                  </a:txBody>
                  <a:tcPr marL="68580" marR="68580" marT="34290" marB="34290">
                    <a:noFill/>
                  </a:tcPr>
                </a:tc>
                <a:extLst>
                  <a:ext uri="{0D108BD9-81ED-4DB2-BD59-A6C34878D82A}">
                    <a16:rowId xmlns:a16="http://schemas.microsoft.com/office/drawing/2014/main" val="1598404186"/>
                  </a:ext>
                </a:extLst>
              </a:tr>
            </a:tbl>
          </a:graphicData>
        </a:graphic>
      </p:graphicFrame>
      <p:sp>
        <p:nvSpPr>
          <p:cNvPr id="20" name="Rectangle 19"/>
          <p:cNvSpPr/>
          <p:nvPr/>
        </p:nvSpPr>
        <p:spPr>
          <a:xfrm>
            <a:off x="3218945" y="4200265"/>
            <a:ext cx="1494510" cy="276999"/>
          </a:xfrm>
          <a:prstGeom prst="rect">
            <a:avLst/>
          </a:prstGeom>
          <a:ln>
            <a:noFill/>
          </a:ln>
        </p:spPr>
        <p:txBody>
          <a:bodyPr wrap="square">
            <a:spAutoFit/>
          </a:bodyPr>
          <a:lstStyle/>
          <a:p>
            <a:pPr algn="r"/>
            <a:r>
              <a:rPr lang="en-US" sz="1200" dirty="0">
                <a:solidFill>
                  <a:srgbClr val="000000"/>
                </a:solidFill>
                <a:latin typeface="Verdana" panose="020B0604030504040204" pitchFamily="34" charset="0"/>
              </a:rPr>
              <a:t>Enable Register</a:t>
            </a:r>
            <a:endParaRPr lang="en-US" sz="1200" dirty="0"/>
          </a:p>
        </p:txBody>
      </p:sp>
      <p:graphicFrame>
        <p:nvGraphicFramePr>
          <p:cNvPr id="21" name="Table 20"/>
          <p:cNvGraphicFramePr>
            <a:graphicFrameLocks noGrp="1"/>
          </p:cNvGraphicFramePr>
          <p:nvPr>
            <p:extLst/>
          </p:nvPr>
        </p:nvGraphicFramePr>
        <p:xfrm>
          <a:off x="4683921" y="4182393"/>
          <a:ext cx="2142860" cy="281940"/>
        </p:xfrm>
        <a:graphic>
          <a:graphicData uri="http://schemas.openxmlformats.org/drawingml/2006/table">
            <a:tbl>
              <a:tblPr firstRow="1" bandRow="1">
                <a:tableStyleId>{5C22544A-7EE6-4342-B048-85BDC9FD1C3A}</a:tableStyleId>
              </a:tblPr>
              <a:tblGrid>
                <a:gridCol w="428572">
                  <a:extLst>
                    <a:ext uri="{9D8B030D-6E8A-4147-A177-3AD203B41FA5}">
                      <a16:colId xmlns:a16="http://schemas.microsoft.com/office/drawing/2014/main" val="3020669703"/>
                    </a:ext>
                  </a:extLst>
                </a:gridCol>
                <a:gridCol w="428572">
                  <a:extLst>
                    <a:ext uri="{9D8B030D-6E8A-4147-A177-3AD203B41FA5}">
                      <a16:colId xmlns:a16="http://schemas.microsoft.com/office/drawing/2014/main" val="2164070882"/>
                    </a:ext>
                  </a:extLst>
                </a:gridCol>
                <a:gridCol w="428572">
                  <a:extLst>
                    <a:ext uri="{9D8B030D-6E8A-4147-A177-3AD203B41FA5}">
                      <a16:colId xmlns:a16="http://schemas.microsoft.com/office/drawing/2014/main" val="4187860782"/>
                    </a:ext>
                  </a:extLst>
                </a:gridCol>
                <a:gridCol w="428572">
                  <a:extLst>
                    <a:ext uri="{9D8B030D-6E8A-4147-A177-3AD203B41FA5}">
                      <a16:colId xmlns:a16="http://schemas.microsoft.com/office/drawing/2014/main" val="112163140"/>
                    </a:ext>
                  </a:extLst>
                </a:gridCol>
                <a:gridCol w="428572">
                  <a:extLst>
                    <a:ext uri="{9D8B030D-6E8A-4147-A177-3AD203B41FA5}">
                      <a16:colId xmlns:a16="http://schemas.microsoft.com/office/drawing/2014/main" val="2508573071"/>
                    </a:ext>
                  </a:extLst>
                </a:gridCol>
              </a:tblGrid>
              <a:tr h="281940">
                <a:tc>
                  <a:txBody>
                    <a:bodyPr/>
                    <a:lstStyle/>
                    <a:p>
                      <a:pPr algn="ctr"/>
                      <a:r>
                        <a:rPr lang="en-US" sz="1400" dirty="0">
                          <a:solidFill>
                            <a:srgbClr val="FF00FF"/>
                          </a:solidFill>
                          <a:latin typeface="Consolas" panose="020B0609020204030204" pitchFamily="49" charset="0"/>
                        </a:rPr>
                        <a:t>1</a:t>
                      </a:r>
                    </a:p>
                  </a:txBody>
                  <a:tcPr marL="68580" marR="68580" marT="34290" marB="34290"/>
                </a:tc>
                <a:tc>
                  <a:txBody>
                    <a:bodyPr/>
                    <a:lstStyle/>
                    <a:p>
                      <a:pPr algn="ctr"/>
                      <a:r>
                        <a:rPr lang="en-US" sz="1400" dirty="0">
                          <a:latin typeface="Consolas" panose="020B0609020204030204" pitchFamily="49" charset="0"/>
                        </a:rPr>
                        <a:t>0</a:t>
                      </a:r>
                    </a:p>
                  </a:txBody>
                  <a:tcPr marL="68580" marR="68580" marT="34290" marB="34290"/>
                </a:tc>
                <a:tc>
                  <a:txBody>
                    <a:bodyPr/>
                    <a:lstStyle/>
                    <a:p>
                      <a:pPr algn="ctr"/>
                      <a:r>
                        <a:rPr lang="en-US" sz="1400" dirty="0">
                          <a:latin typeface="Consolas" panose="020B0609020204030204" pitchFamily="49" charset="0"/>
                        </a:rPr>
                        <a:t>0</a:t>
                      </a:r>
                    </a:p>
                  </a:txBody>
                  <a:tcPr marL="68580" marR="68580" marT="34290" marB="34290"/>
                </a:tc>
                <a:tc>
                  <a:txBody>
                    <a:bodyPr/>
                    <a:lstStyle/>
                    <a:p>
                      <a:pPr algn="ctr"/>
                      <a:r>
                        <a:rPr lang="en-US" sz="1400" dirty="0">
                          <a:solidFill>
                            <a:srgbClr val="FF0000"/>
                          </a:solidFill>
                          <a:latin typeface="Consolas" panose="020B0609020204030204" pitchFamily="49" charset="0"/>
                        </a:rPr>
                        <a:t>1</a:t>
                      </a:r>
                    </a:p>
                  </a:txBody>
                  <a:tcPr marL="68580" marR="68580" marT="34290" marB="34290"/>
                </a:tc>
                <a:tc>
                  <a:txBody>
                    <a:bodyPr/>
                    <a:lstStyle/>
                    <a:p>
                      <a:pPr algn="ctr"/>
                      <a:r>
                        <a:rPr lang="en-US" sz="1400" dirty="0">
                          <a:latin typeface="Consolas" panose="020B0609020204030204" pitchFamily="49" charset="0"/>
                        </a:rPr>
                        <a:t>0</a:t>
                      </a:r>
                    </a:p>
                  </a:txBody>
                  <a:tcPr marL="68580" marR="68580" marT="34290" marB="34290"/>
                </a:tc>
                <a:extLst>
                  <a:ext uri="{0D108BD9-81ED-4DB2-BD59-A6C34878D82A}">
                    <a16:rowId xmlns:a16="http://schemas.microsoft.com/office/drawing/2014/main" val="1598404186"/>
                  </a:ext>
                </a:extLst>
              </a:tr>
            </a:tbl>
          </a:graphicData>
        </a:graphic>
      </p:graphicFrame>
      <p:sp>
        <p:nvSpPr>
          <p:cNvPr id="22" name="Rectangle 21"/>
          <p:cNvSpPr/>
          <p:nvPr/>
        </p:nvSpPr>
        <p:spPr>
          <a:xfrm>
            <a:off x="3218945" y="4485449"/>
            <a:ext cx="1494510" cy="276999"/>
          </a:xfrm>
          <a:prstGeom prst="rect">
            <a:avLst/>
          </a:prstGeom>
        </p:spPr>
        <p:txBody>
          <a:bodyPr wrap="square">
            <a:spAutoFit/>
          </a:bodyPr>
          <a:lstStyle/>
          <a:p>
            <a:pPr algn="r"/>
            <a:r>
              <a:rPr lang="en-US" sz="1200" dirty="0">
                <a:solidFill>
                  <a:srgbClr val="000000"/>
                </a:solidFill>
                <a:latin typeface="Verdana" panose="020B0604030504040204" pitchFamily="34" charset="0"/>
              </a:rPr>
              <a:t>Active Register</a:t>
            </a:r>
            <a:endParaRPr lang="en-US" sz="1200" dirty="0"/>
          </a:p>
        </p:txBody>
      </p:sp>
      <p:graphicFrame>
        <p:nvGraphicFramePr>
          <p:cNvPr id="23" name="Table 22"/>
          <p:cNvGraphicFramePr>
            <a:graphicFrameLocks noGrp="1"/>
          </p:cNvGraphicFramePr>
          <p:nvPr>
            <p:extLst/>
          </p:nvPr>
        </p:nvGraphicFramePr>
        <p:xfrm>
          <a:off x="4683921" y="4486235"/>
          <a:ext cx="2142860" cy="281940"/>
        </p:xfrm>
        <a:graphic>
          <a:graphicData uri="http://schemas.openxmlformats.org/drawingml/2006/table">
            <a:tbl>
              <a:tblPr firstRow="1" bandRow="1">
                <a:tableStyleId>{5C22544A-7EE6-4342-B048-85BDC9FD1C3A}</a:tableStyleId>
              </a:tblPr>
              <a:tblGrid>
                <a:gridCol w="428572">
                  <a:extLst>
                    <a:ext uri="{9D8B030D-6E8A-4147-A177-3AD203B41FA5}">
                      <a16:colId xmlns:a16="http://schemas.microsoft.com/office/drawing/2014/main" val="3020669703"/>
                    </a:ext>
                  </a:extLst>
                </a:gridCol>
                <a:gridCol w="428572">
                  <a:extLst>
                    <a:ext uri="{9D8B030D-6E8A-4147-A177-3AD203B41FA5}">
                      <a16:colId xmlns:a16="http://schemas.microsoft.com/office/drawing/2014/main" val="2164070882"/>
                    </a:ext>
                  </a:extLst>
                </a:gridCol>
                <a:gridCol w="428572">
                  <a:extLst>
                    <a:ext uri="{9D8B030D-6E8A-4147-A177-3AD203B41FA5}">
                      <a16:colId xmlns:a16="http://schemas.microsoft.com/office/drawing/2014/main" val="4187860782"/>
                    </a:ext>
                  </a:extLst>
                </a:gridCol>
                <a:gridCol w="428572">
                  <a:extLst>
                    <a:ext uri="{9D8B030D-6E8A-4147-A177-3AD203B41FA5}">
                      <a16:colId xmlns:a16="http://schemas.microsoft.com/office/drawing/2014/main" val="112163140"/>
                    </a:ext>
                  </a:extLst>
                </a:gridCol>
                <a:gridCol w="428572">
                  <a:extLst>
                    <a:ext uri="{9D8B030D-6E8A-4147-A177-3AD203B41FA5}">
                      <a16:colId xmlns:a16="http://schemas.microsoft.com/office/drawing/2014/main" val="2508573071"/>
                    </a:ext>
                  </a:extLst>
                </a:gridCol>
              </a:tblGrid>
              <a:tr h="281940">
                <a:tc>
                  <a:txBody>
                    <a:bodyPr/>
                    <a:lstStyle/>
                    <a:p>
                      <a:pPr algn="ctr"/>
                      <a:r>
                        <a:rPr lang="en-US" sz="1400" dirty="0">
                          <a:solidFill>
                            <a:srgbClr val="FF00FF"/>
                          </a:solidFill>
                          <a:latin typeface="Consolas" panose="020B0609020204030204" pitchFamily="49" charset="0"/>
                        </a:rPr>
                        <a:t>0</a:t>
                      </a:r>
                    </a:p>
                  </a:txBody>
                  <a:tcPr marL="68580" marR="68580" marT="34290" marB="34290"/>
                </a:tc>
                <a:tc>
                  <a:txBody>
                    <a:bodyPr/>
                    <a:lstStyle/>
                    <a:p>
                      <a:pPr algn="ctr"/>
                      <a:r>
                        <a:rPr lang="en-US" sz="1400" dirty="0">
                          <a:latin typeface="Consolas" panose="020B0609020204030204" pitchFamily="49" charset="0"/>
                        </a:rPr>
                        <a:t>0</a:t>
                      </a:r>
                    </a:p>
                  </a:txBody>
                  <a:tcPr marL="68580" marR="68580" marT="34290" marB="34290"/>
                </a:tc>
                <a:tc>
                  <a:txBody>
                    <a:bodyPr/>
                    <a:lstStyle/>
                    <a:p>
                      <a:pPr algn="ctr"/>
                      <a:r>
                        <a:rPr lang="en-US" sz="1400" dirty="0">
                          <a:latin typeface="Consolas" panose="020B0609020204030204" pitchFamily="49" charset="0"/>
                        </a:rPr>
                        <a:t>0</a:t>
                      </a:r>
                    </a:p>
                  </a:txBody>
                  <a:tcPr marL="68580" marR="68580" marT="34290" marB="34290"/>
                </a:tc>
                <a:tc>
                  <a:txBody>
                    <a:bodyPr/>
                    <a:lstStyle/>
                    <a:p>
                      <a:pPr algn="ctr"/>
                      <a:endParaRPr lang="en-US" sz="1400" dirty="0">
                        <a:solidFill>
                          <a:srgbClr val="FF0000"/>
                        </a:solidFill>
                        <a:latin typeface="Consolas" panose="020B0609020204030204" pitchFamily="49" charset="0"/>
                      </a:endParaRPr>
                    </a:p>
                  </a:txBody>
                  <a:tcPr marL="68580" marR="68580" marT="34290" marB="34290"/>
                </a:tc>
                <a:tc>
                  <a:txBody>
                    <a:bodyPr/>
                    <a:lstStyle/>
                    <a:p>
                      <a:pPr algn="ctr"/>
                      <a:r>
                        <a:rPr lang="en-US" sz="1400" dirty="0">
                          <a:latin typeface="Consolas" panose="020B0609020204030204" pitchFamily="49" charset="0"/>
                        </a:rPr>
                        <a:t>0</a:t>
                      </a:r>
                    </a:p>
                  </a:txBody>
                  <a:tcPr marL="68580" marR="68580" marT="34290" marB="34290"/>
                </a:tc>
                <a:extLst>
                  <a:ext uri="{0D108BD9-81ED-4DB2-BD59-A6C34878D82A}">
                    <a16:rowId xmlns:a16="http://schemas.microsoft.com/office/drawing/2014/main" val="1598404186"/>
                  </a:ext>
                </a:extLst>
              </a:tr>
            </a:tbl>
          </a:graphicData>
        </a:graphic>
      </p:graphicFrame>
      <p:sp>
        <p:nvSpPr>
          <p:cNvPr id="24" name="Rectangle 23"/>
          <p:cNvSpPr/>
          <p:nvPr/>
        </p:nvSpPr>
        <p:spPr>
          <a:xfrm>
            <a:off x="3218852" y="4797677"/>
            <a:ext cx="1503167" cy="276999"/>
          </a:xfrm>
          <a:prstGeom prst="rect">
            <a:avLst/>
          </a:prstGeom>
        </p:spPr>
        <p:txBody>
          <a:bodyPr wrap="square">
            <a:spAutoFit/>
          </a:bodyPr>
          <a:lstStyle/>
          <a:p>
            <a:pPr algn="r"/>
            <a:r>
              <a:rPr lang="en-US" sz="1200" dirty="0">
                <a:solidFill>
                  <a:srgbClr val="000000"/>
                </a:solidFill>
                <a:latin typeface="Verdana" panose="020B0604030504040204" pitchFamily="34" charset="0"/>
              </a:rPr>
              <a:t>Pending Register</a:t>
            </a:r>
            <a:endParaRPr lang="en-US" sz="1200" dirty="0"/>
          </a:p>
        </p:txBody>
      </p:sp>
      <p:graphicFrame>
        <p:nvGraphicFramePr>
          <p:cNvPr id="25" name="Table 24"/>
          <p:cNvGraphicFramePr>
            <a:graphicFrameLocks noGrp="1"/>
          </p:cNvGraphicFramePr>
          <p:nvPr>
            <p:extLst/>
          </p:nvPr>
        </p:nvGraphicFramePr>
        <p:xfrm>
          <a:off x="4683921" y="4798463"/>
          <a:ext cx="2142860" cy="281940"/>
        </p:xfrm>
        <a:graphic>
          <a:graphicData uri="http://schemas.openxmlformats.org/drawingml/2006/table">
            <a:tbl>
              <a:tblPr firstRow="1" bandRow="1">
                <a:tableStyleId>{5C22544A-7EE6-4342-B048-85BDC9FD1C3A}</a:tableStyleId>
              </a:tblPr>
              <a:tblGrid>
                <a:gridCol w="428572">
                  <a:extLst>
                    <a:ext uri="{9D8B030D-6E8A-4147-A177-3AD203B41FA5}">
                      <a16:colId xmlns:a16="http://schemas.microsoft.com/office/drawing/2014/main" val="3020669703"/>
                    </a:ext>
                  </a:extLst>
                </a:gridCol>
                <a:gridCol w="428572">
                  <a:extLst>
                    <a:ext uri="{9D8B030D-6E8A-4147-A177-3AD203B41FA5}">
                      <a16:colId xmlns:a16="http://schemas.microsoft.com/office/drawing/2014/main" val="2164070882"/>
                    </a:ext>
                  </a:extLst>
                </a:gridCol>
                <a:gridCol w="428572">
                  <a:extLst>
                    <a:ext uri="{9D8B030D-6E8A-4147-A177-3AD203B41FA5}">
                      <a16:colId xmlns:a16="http://schemas.microsoft.com/office/drawing/2014/main" val="4187860782"/>
                    </a:ext>
                  </a:extLst>
                </a:gridCol>
                <a:gridCol w="428572">
                  <a:extLst>
                    <a:ext uri="{9D8B030D-6E8A-4147-A177-3AD203B41FA5}">
                      <a16:colId xmlns:a16="http://schemas.microsoft.com/office/drawing/2014/main" val="112163140"/>
                    </a:ext>
                  </a:extLst>
                </a:gridCol>
                <a:gridCol w="428572">
                  <a:extLst>
                    <a:ext uri="{9D8B030D-6E8A-4147-A177-3AD203B41FA5}">
                      <a16:colId xmlns:a16="http://schemas.microsoft.com/office/drawing/2014/main" val="2508573071"/>
                    </a:ext>
                  </a:extLst>
                </a:gridCol>
              </a:tblGrid>
              <a:tr h="281940">
                <a:tc>
                  <a:txBody>
                    <a:bodyPr/>
                    <a:lstStyle/>
                    <a:p>
                      <a:pPr algn="ctr"/>
                      <a:r>
                        <a:rPr lang="en-US" sz="1400" dirty="0">
                          <a:solidFill>
                            <a:srgbClr val="FF00FF"/>
                          </a:solidFill>
                          <a:latin typeface="Consolas" panose="020B0609020204030204" pitchFamily="49" charset="0"/>
                        </a:rPr>
                        <a:t>0</a:t>
                      </a:r>
                    </a:p>
                  </a:txBody>
                  <a:tcPr marL="68580" marR="68580" marT="34290" marB="34290"/>
                </a:tc>
                <a:tc>
                  <a:txBody>
                    <a:bodyPr/>
                    <a:lstStyle/>
                    <a:p>
                      <a:pPr algn="ctr"/>
                      <a:r>
                        <a:rPr lang="en-US" sz="1400" dirty="0">
                          <a:latin typeface="Consolas" panose="020B0609020204030204" pitchFamily="49" charset="0"/>
                        </a:rPr>
                        <a:t>0</a:t>
                      </a:r>
                    </a:p>
                  </a:txBody>
                  <a:tcPr marL="68580" marR="68580" marT="34290" marB="34290"/>
                </a:tc>
                <a:tc>
                  <a:txBody>
                    <a:bodyPr/>
                    <a:lstStyle/>
                    <a:p>
                      <a:pPr algn="ctr"/>
                      <a:r>
                        <a:rPr lang="en-US" sz="1400" dirty="0">
                          <a:latin typeface="Consolas" panose="020B0609020204030204" pitchFamily="49" charset="0"/>
                        </a:rPr>
                        <a:t>0</a:t>
                      </a:r>
                    </a:p>
                  </a:txBody>
                  <a:tcPr marL="68580" marR="68580" marT="34290" marB="34290"/>
                </a:tc>
                <a:tc>
                  <a:txBody>
                    <a:bodyPr/>
                    <a:lstStyle/>
                    <a:p>
                      <a:pPr algn="ctr"/>
                      <a:r>
                        <a:rPr lang="en-US" sz="1400" dirty="0">
                          <a:solidFill>
                            <a:srgbClr val="FF0000"/>
                          </a:solidFill>
                          <a:latin typeface="Consolas" panose="020B0609020204030204" pitchFamily="49" charset="0"/>
                        </a:rPr>
                        <a:t>0</a:t>
                      </a:r>
                    </a:p>
                  </a:txBody>
                  <a:tcPr marL="68580" marR="68580" marT="34290" marB="34290"/>
                </a:tc>
                <a:tc>
                  <a:txBody>
                    <a:bodyPr/>
                    <a:lstStyle/>
                    <a:p>
                      <a:pPr algn="ctr"/>
                      <a:r>
                        <a:rPr lang="en-US" sz="1400" dirty="0">
                          <a:latin typeface="Consolas" panose="020B0609020204030204" pitchFamily="49" charset="0"/>
                        </a:rPr>
                        <a:t>0</a:t>
                      </a:r>
                    </a:p>
                  </a:txBody>
                  <a:tcPr marL="68580" marR="68580" marT="34290" marB="34290"/>
                </a:tc>
                <a:extLst>
                  <a:ext uri="{0D108BD9-81ED-4DB2-BD59-A6C34878D82A}">
                    <a16:rowId xmlns:a16="http://schemas.microsoft.com/office/drawing/2014/main" val="1598404186"/>
                  </a:ext>
                </a:extLst>
              </a:tr>
            </a:tbl>
          </a:graphicData>
        </a:graphic>
      </p:graphicFrame>
      <p:sp>
        <p:nvSpPr>
          <p:cNvPr id="26" name="Rectangle 25"/>
          <p:cNvSpPr/>
          <p:nvPr/>
        </p:nvSpPr>
        <p:spPr>
          <a:xfrm>
            <a:off x="3218852" y="5108336"/>
            <a:ext cx="1503167" cy="276999"/>
          </a:xfrm>
          <a:prstGeom prst="rect">
            <a:avLst/>
          </a:prstGeom>
        </p:spPr>
        <p:txBody>
          <a:bodyPr wrap="square">
            <a:spAutoFit/>
          </a:bodyPr>
          <a:lstStyle/>
          <a:p>
            <a:pPr algn="r"/>
            <a:r>
              <a:rPr lang="en-US" sz="1200" dirty="0">
                <a:solidFill>
                  <a:srgbClr val="000000"/>
                </a:solidFill>
                <a:latin typeface="Verdana" panose="020B0604030504040204" pitchFamily="34" charset="0"/>
              </a:rPr>
              <a:t>Priority Register</a:t>
            </a:r>
            <a:endParaRPr lang="en-US" sz="1200" dirty="0"/>
          </a:p>
        </p:txBody>
      </p:sp>
      <p:graphicFrame>
        <p:nvGraphicFramePr>
          <p:cNvPr id="27" name="Table 26"/>
          <p:cNvGraphicFramePr>
            <a:graphicFrameLocks noGrp="1"/>
          </p:cNvGraphicFramePr>
          <p:nvPr>
            <p:extLst/>
          </p:nvPr>
        </p:nvGraphicFramePr>
        <p:xfrm>
          <a:off x="4686642" y="5109122"/>
          <a:ext cx="2142860" cy="281940"/>
        </p:xfrm>
        <a:graphic>
          <a:graphicData uri="http://schemas.openxmlformats.org/drawingml/2006/table">
            <a:tbl>
              <a:tblPr firstRow="1" bandRow="1">
                <a:tableStyleId>{5C22544A-7EE6-4342-B048-85BDC9FD1C3A}</a:tableStyleId>
              </a:tblPr>
              <a:tblGrid>
                <a:gridCol w="428572">
                  <a:extLst>
                    <a:ext uri="{9D8B030D-6E8A-4147-A177-3AD203B41FA5}">
                      <a16:colId xmlns:a16="http://schemas.microsoft.com/office/drawing/2014/main" val="3020669703"/>
                    </a:ext>
                  </a:extLst>
                </a:gridCol>
                <a:gridCol w="428572">
                  <a:extLst>
                    <a:ext uri="{9D8B030D-6E8A-4147-A177-3AD203B41FA5}">
                      <a16:colId xmlns:a16="http://schemas.microsoft.com/office/drawing/2014/main" val="2164070882"/>
                    </a:ext>
                  </a:extLst>
                </a:gridCol>
                <a:gridCol w="428572">
                  <a:extLst>
                    <a:ext uri="{9D8B030D-6E8A-4147-A177-3AD203B41FA5}">
                      <a16:colId xmlns:a16="http://schemas.microsoft.com/office/drawing/2014/main" val="4187860782"/>
                    </a:ext>
                  </a:extLst>
                </a:gridCol>
                <a:gridCol w="428572">
                  <a:extLst>
                    <a:ext uri="{9D8B030D-6E8A-4147-A177-3AD203B41FA5}">
                      <a16:colId xmlns:a16="http://schemas.microsoft.com/office/drawing/2014/main" val="112163140"/>
                    </a:ext>
                  </a:extLst>
                </a:gridCol>
                <a:gridCol w="428572">
                  <a:extLst>
                    <a:ext uri="{9D8B030D-6E8A-4147-A177-3AD203B41FA5}">
                      <a16:colId xmlns:a16="http://schemas.microsoft.com/office/drawing/2014/main" val="2508573071"/>
                    </a:ext>
                  </a:extLst>
                </a:gridCol>
              </a:tblGrid>
              <a:tr h="281940">
                <a:tc>
                  <a:txBody>
                    <a:bodyPr/>
                    <a:lstStyle/>
                    <a:p>
                      <a:pPr algn="ctr"/>
                      <a:r>
                        <a:rPr lang="en-US" sz="1400" dirty="0">
                          <a:solidFill>
                            <a:srgbClr val="FF00FF"/>
                          </a:solidFill>
                          <a:latin typeface="Consolas" panose="020B0609020204030204" pitchFamily="49" charset="0"/>
                        </a:rPr>
                        <a:t>3</a:t>
                      </a:r>
                    </a:p>
                  </a:txBody>
                  <a:tcPr marL="68580" marR="68580" marT="34290" marB="34290"/>
                </a:tc>
                <a:tc>
                  <a:txBody>
                    <a:bodyPr/>
                    <a:lstStyle/>
                    <a:p>
                      <a:pPr algn="ctr"/>
                      <a:r>
                        <a:rPr lang="en-US" sz="1400" dirty="0">
                          <a:latin typeface="Consolas" panose="020B0609020204030204" pitchFamily="49" charset="0"/>
                        </a:rPr>
                        <a:t>4</a:t>
                      </a:r>
                    </a:p>
                  </a:txBody>
                  <a:tcPr marL="68580" marR="68580" marT="34290" marB="34290"/>
                </a:tc>
                <a:tc>
                  <a:txBody>
                    <a:bodyPr/>
                    <a:lstStyle/>
                    <a:p>
                      <a:pPr algn="ctr"/>
                      <a:r>
                        <a:rPr lang="en-US" sz="1400" dirty="0">
                          <a:latin typeface="Consolas" panose="020B0609020204030204" pitchFamily="49" charset="0"/>
                        </a:rPr>
                        <a:t>7</a:t>
                      </a:r>
                    </a:p>
                  </a:txBody>
                  <a:tcPr marL="68580" marR="68580" marT="34290" marB="34290"/>
                </a:tc>
                <a:tc>
                  <a:txBody>
                    <a:bodyPr/>
                    <a:lstStyle/>
                    <a:p>
                      <a:pPr algn="ctr"/>
                      <a:r>
                        <a:rPr lang="en-US" sz="1400" dirty="0">
                          <a:solidFill>
                            <a:srgbClr val="FF0000"/>
                          </a:solidFill>
                          <a:latin typeface="Consolas" panose="020B0609020204030204" pitchFamily="49" charset="0"/>
                        </a:rPr>
                        <a:t>5</a:t>
                      </a:r>
                    </a:p>
                  </a:txBody>
                  <a:tcPr marL="68580" marR="68580" marT="34290" marB="34290"/>
                </a:tc>
                <a:tc>
                  <a:txBody>
                    <a:bodyPr/>
                    <a:lstStyle/>
                    <a:p>
                      <a:pPr algn="ctr"/>
                      <a:r>
                        <a:rPr lang="en-US" sz="1400" dirty="0">
                          <a:latin typeface="Consolas" panose="020B0609020204030204" pitchFamily="49" charset="0"/>
                        </a:rPr>
                        <a:t>3</a:t>
                      </a:r>
                    </a:p>
                  </a:txBody>
                  <a:tcPr marL="68580" marR="68580" marT="34290" marB="34290"/>
                </a:tc>
                <a:extLst>
                  <a:ext uri="{0D108BD9-81ED-4DB2-BD59-A6C34878D82A}">
                    <a16:rowId xmlns:a16="http://schemas.microsoft.com/office/drawing/2014/main" val="1598404186"/>
                  </a:ext>
                </a:extLst>
              </a:tr>
            </a:tbl>
          </a:graphicData>
        </a:graphic>
      </p:graphicFrame>
      <p:sp>
        <p:nvSpPr>
          <p:cNvPr id="28" name="Rectangle 27"/>
          <p:cNvSpPr/>
          <p:nvPr/>
        </p:nvSpPr>
        <p:spPr>
          <a:xfrm>
            <a:off x="3218852" y="3886200"/>
            <a:ext cx="1494510" cy="461665"/>
          </a:xfrm>
          <a:prstGeom prst="rect">
            <a:avLst/>
          </a:prstGeom>
        </p:spPr>
        <p:txBody>
          <a:bodyPr wrap="square">
            <a:spAutoFit/>
          </a:bodyPr>
          <a:lstStyle/>
          <a:p>
            <a:pPr algn="r"/>
            <a:r>
              <a:rPr lang="en-US" sz="1200" dirty="0">
                <a:solidFill>
                  <a:schemeClr val="accent6">
                    <a:lumMod val="75000"/>
                  </a:schemeClr>
                </a:solidFill>
                <a:latin typeface="Verdana" panose="020B0604030504040204" pitchFamily="34" charset="0"/>
              </a:rPr>
              <a:t>Interrupt Number</a:t>
            </a:r>
            <a:endParaRPr lang="en-US" sz="1200" dirty="0">
              <a:solidFill>
                <a:schemeClr val="accent6">
                  <a:lumMod val="75000"/>
                </a:schemeClr>
              </a:solidFill>
            </a:endParaRPr>
          </a:p>
        </p:txBody>
      </p:sp>
      <p:sp>
        <p:nvSpPr>
          <p:cNvPr id="29" name="Rectangle 28"/>
          <p:cNvSpPr/>
          <p:nvPr/>
        </p:nvSpPr>
        <p:spPr>
          <a:xfrm>
            <a:off x="5917114" y="3676562"/>
            <a:ext cx="609462" cy="276999"/>
          </a:xfrm>
          <a:prstGeom prst="rect">
            <a:avLst/>
          </a:prstGeom>
        </p:spPr>
        <p:txBody>
          <a:bodyPr wrap="none">
            <a:spAutoFit/>
          </a:bodyPr>
          <a:lstStyle/>
          <a:p>
            <a:r>
              <a:rPr lang="en-US" sz="1200" b="1" dirty="0">
                <a:solidFill>
                  <a:srgbClr val="FF0000"/>
                </a:solidFill>
                <a:latin typeface="Consolas" panose="020B0609020204030204" pitchFamily="49" charset="0"/>
              </a:rPr>
              <a:t>EXTI3</a:t>
            </a:r>
          </a:p>
        </p:txBody>
      </p:sp>
      <p:graphicFrame>
        <p:nvGraphicFramePr>
          <p:cNvPr id="42" name="Table 41"/>
          <p:cNvGraphicFramePr>
            <a:graphicFrameLocks noGrp="1"/>
          </p:cNvGraphicFramePr>
          <p:nvPr>
            <p:extLst/>
          </p:nvPr>
        </p:nvGraphicFramePr>
        <p:xfrm>
          <a:off x="7403073" y="1836722"/>
          <a:ext cx="1626961" cy="3108960"/>
        </p:xfrm>
        <a:graphic>
          <a:graphicData uri="http://schemas.openxmlformats.org/drawingml/2006/table">
            <a:tbl>
              <a:tblPr bandRow="1">
                <a:tableStyleId>{BC89EF96-8CEA-46FF-86C4-4CE0E7609802}</a:tableStyleId>
              </a:tblPr>
              <a:tblGrid>
                <a:gridCol w="850576">
                  <a:extLst>
                    <a:ext uri="{9D8B030D-6E8A-4147-A177-3AD203B41FA5}">
                      <a16:colId xmlns:a16="http://schemas.microsoft.com/office/drawing/2014/main" val="20000"/>
                    </a:ext>
                  </a:extLst>
                </a:gridCol>
                <a:gridCol w="776385">
                  <a:extLst>
                    <a:ext uri="{9D8B030D-6E8A-4147-A177-3AD203B41FA5}">
                      <a16:colId xmlns:a16="http://schemas.microsoft.com/office/drawing/2014/main" val="20001"/>
                    </a:ext>
                  </a:extLst>
                </a:gridCol>
              </a:tblGrid>
              <a:tr h="182880">
                <a:tc>
                  <a:txBody>
                    <a:bodyPr/>
                    <a:lstStyle/>
                    <a:p>
                      <a:pPr algn="ctr"/>
                      <a:r>
                        <a:rPr lang="en-US" sz="1200" dirty="0" err="1"/>
                        <a:t>xxxxxxxx</a:t>
                      </a:r>
                      <a:endParaRPr lang="en-US" sz="1200" b="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2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182880">
                <a:tc>
                  <a:txBody>
                    <a:bodyPr/>
                    <a:lstStyle/>
                    <a:p>
                      <a:pPr algn="ctr"/>
                      <a:r>
                        <a:rPr lang="en-US" sz="1200" b="1" dirty="0">
                          <a:solidFill>
                            <a:schemeClr val="accent6">
                              <a:lumMod val="75000"/>
                            </a:schemeClr>
                          </a:solidFill>
                          <a:latin typeface="Consolas" panose="020B0609020204030204" pitchFamily="49" charset="0"/>
                          <a:cs typeface="Consolas" panose="020B0609020204030204" pitchFamily="49" charset="0"/>
                        </a:rPr>
                        <a:t>xPSR</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2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82880">
                <a:tc>
                  <a:txBody>
                    <a:bodyPr/>
                    <a:lstStyle/>
                    <a:p>
                      <a:pPr algn="ctr"/>
                      <a:r>
                        <a:rPr lang="en-US" sz="1200" b="1" dirty="0">
                          <a:solidFill>
                            <a:schemeClr val="accent6">
                              <a:lumMod val="75000"/>
                            </a:schemeClr>
                          </a:solidFill>
                          <a:latin typeface="Consolas" panose="020B0609020204030204" pitchFamily="49" charset="0"/>
                          <a:cs typeface="Consolas" panose="020B0609020204030204" pitchFamily="49" charset="0"/>
                        </a:rPr>
                        <a:t>PC(r15)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2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182880">
                <a:tc>
                  <a:txBody>
                    <a:bodyPr/>
                    <a:lstStyle/>
                    <a:p>
                      <a:pPr algn="ctr"/>
                      <a:r>
                        <a:rPr lang="en-US" sz="1200" b="1" dirty="0">
                          <a:solidFill>
                            <a:schemeClr val="accent6">
                              <a:lumMod val="75000"/>
                            </a:schemeClr>
                          </a:solidFill>
                          <a:latin typeface="Consolas" panose="020B0609020204030204" pitchFamily="49" charset="0"/>
                          <a:cs typeface="Consolas" panose="020B0609020204030204" pitchFamily="49" charset="0"/>
                        </a:rPr>
                        <a:t>LR(r14)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2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182880">
                <a:tc>
                  <a:txBody>
                    <a:bodyPr/>
                    <a:lstStyle/>
                    <a:p>
                      <a:pPr algn="ctr"/>
                      <a:r>
                        <a:rPr lang="en-US" sz="1200" b="1" dirty="0" err="1">
                          <a:solidFill>
                            <a:schemeClr val="accent6">
                              <a:lumMod val="75000"/>
                            </a:schemeClr>
                          </a:solidFill>
                          <a:latin typeface="Consolas" panose="020B0609020204030204" pitchFamily="49" charset="0"/>
                          <a:cs typeface="Consolas" panose="020B0609020204030204" pitchFamily="49" charset="0"/>
                        </a:rPr>
                        <a:t>r12</a:t>
                      </a:r>
                      <a:endParaRPr lang="en-US" sz="1200" b="1" dirty="0">
                        <a:solidFill>
                          <a:schemeClr val="accent6">
                            <a:lumMod val="75000"/>
                          </a:schemeClr>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2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182880">
                <a:tc>
                  <a:txBody>
                    <a:bodyPr/>
                    <a:lstStyle/>
                    <a:p>
                      <a:pPr algn="ctr"/>
                      <a:r>
                        <a:rPr lang="en-US" sz="1200" b="1" dirty="0" err="1">
                          <a:solidFill>
                            <a:schemeClr val="accent6">
                              <a:lumMod val="75000"/>
                            </a:schemeClr>
                          </a:solidFill>
                          <a:latin typeface="Consolas" panose="020B0609020204030204" pitchFamily="49" charset="0"/>
                          <a:cs typeface="Consolas" panose="020B0609020204030204" pitchFamily="49" charset="0"/>
                        </a:rPr>
                        <a:t>r3</a:t>
                      </a:r>
                      <a:endParaRPr lang="en-US" sz="1200" b="1" dirty="0">
                        <a:solidFill>
                          <a:schemeClr val="accent6">
                            <a:lumMod val="75000"/>
                          </a:schemeClr>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2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415829923"/>
                  </a:ext>
                </a:extLst>
              </a:tr>
              <a:tr h="182880">
                <a:tc>
                  <a:txBody>
                    <a:bodyPr/>
                    <a:lstStyle/>
                    <a:p>
                      <a:pPr algn="ctr"/>
                      <a:r>
                        <a:rPr lang="en-US" sz="1200" b="1" dirty="0" err="1">
                          <a:solidFill>
                            <a:schemeClr val="accent6">
                              <a:lumMod val="75000"/>
                            </a:schemeClr>
                          </a:solidFill>
                          <a:latin typeface="Consolas" panose="020B0609020204030204" pitchFamily="49" charset="0"/>
                          <a:cs typeface="Consolas" panose="020B0609020204030204" pitchFamily="49" charset="0"/>
                        </a:rPr>
                        <a:t>r2</a:t>
                      </a:r>
                      <a:endParaRPr lang="en-US" sz="1200" b="1" dirty="0">
                        <a:solidFill>
                          <a:schemeClr val="accent6">
                            <a:lumMod val="75000"/>
                          </a:schemeClr>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2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1143850"/>
                  </a:ext>
                </a:extLst>
              </a:tr>
              <a:tr h="182880">
                <a:tc>
                  <a:txBody>
                    <a:bodyPr/>
                    <a:lstStyle/>
                    <a:p>
                      <a:pPr algn="ctr"/>
                      <a:r>
                        <a:rPr lang="en-US" sz="1200" b="1" dirty="0" err="1">
                          <a:solidFill>
                            <a:schemeClr val="accent6">
                              <a:lumMod val="75000"/>
                            </a:schemeClr>
                          </a:solidFill>
                          <a:latin typeface="Consolas" panose="020B0609020204030204" pitchFamily="49" charset="0"/>
                          <a:cs typeface="Consolas" panose="020B0609020204030204" pitchFamily="49" charset="0"/>
                        </a:rPr>
                        <a:t>r1</a:t>
                      </a:r>
                      <a:endParaRPr lang="en-US" sz="1200" b="1" dirty="0">
                        <a:solidFill>
                          <a:schemeClr val="accent6">
                            <a:lumMod val="75000"/>
                          </a:schemeClr>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2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94867582"/>
                  </a:ext>
                </a:extLst>
              </a:tr>
              <a:tr h="182880">
                <a:tc>
                  <a:txBody>
                    <a:bodyPr/>
                    <a:lstStyle/>
                    <a:p>
                      <a:pPr algn="ctr"/>
                      <a:r>
                        <a:rPr lang="en-US" sz="1200" b="1" dirty="0" err="1">
                          <a:solidFill>
                            <a:schemeClr val="accent6">
                              <a:lumMod val="75000"/>
                            </a:schemeClr>
                          </a:solidFill>
                          <a:latin typeface="Consolas" panose="020B0609020204030204" pitchFamily="49" charset="0"/>
                          <a:cs typeface="Consolas" panose="020B0609020204030204" pitchFamily="49" charset="0"/>
                        </a:rPr>
                        <a:t>r0</a:t>
                      </a:r>
                      <a:endParaRPr lang="en-US" sz="1200" b="1" dirty="0">
                        <a:solidFill>
                          <a:schemeClr val="accent6">
                            <a:lumMod val="75000"/>
                          </a:schemeClr>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2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148216304"/>
                  </a:ext>
                </a:extLst>
              </a:tr>
              <a:tr h="182880">
                <a:tc>
                  <a:txBody>
                    <a:bodyPr/>
                    <a:lstStyle/>
                    <a:p>
                      <a:pPr algn="ctr"/>
                      <a:endParaRPr lang="en-US" sz="1200" b="1" dirty="0">
                        <a:solidFill>
                          <a:srgbClr val="00B05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2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873614852"/>
                  </a:ext>
                </a:extLst>
              </a:tr>
              <a:tr h="182880">
                <a:tc>
                  <a:txBody>
                    <a:bodyPr/>
                    <a:lstStyle/>
                    <a:p>
                      <a:pPr algn="ctr"/>
                      <a:endParaRPr lang="en-US" sz="1200" b="1" dirty="0">
                        <a:solidFill>
                          <a:srgbClr val="00B05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2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30152618"/>
                  </a:ext>
                </a:extLst>
              </a:tr>
              <a:tr h="182880">
                <a:tc>
                  <a:txBody>
                    <a:bodyPr/>
                    <a:lstStyle/>
                    <a:p>
                      <a:pPr algn="ctr"/>
                      <a:endParaRPr lang="en-US" sz="1200" b="1" dirty="0">
                        <a:solidFill>
                          <a:srgbClr val="00B05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2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652491308"/>
                  </a:ext>
                </a:extLst>
              </a:tr>
              <a:tr h="182880">
                <a:tc>
                  <a:txBody>
                    <a:bodyPr/>
                    <a:lstStyle/>
                    <a:p>
                      <a:pPr algn="ctr"/>
                      <a:endParaRPr lang="en-US" sz="1200" b="1" dirty="0">
                        <a:solidFill>
                          <a:srgbClr val="00B05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2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456595798"/>
                  </a:ext>
                </a:extLst>
              </a:tr>
              <a:tr h="182880">
                <a:tc>
                  <a:txBody>
                    <a:bodyPr/>
                    <a:lstStyle/>
                    <a:p>
                      <a:pPr algn="ctr"/>
                      <a:endParaRPr lang="en-US" sz="1200" b="1" dirty="0">
                        <a:solidFill>
                          <a:srgbClr val="00B05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2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182880">
                <a:tc>
                  <a:txBody>
                    <a:bodyPr/>
                    <a:lstStyle/>
                    <a:p>
                      <a:pPr algn="ctr"/>
                      <a:endParaRPr lang="en-US" sz="1200" b="1" dirty="0">
                        <a:solidFill>
                          <a:srgbClr val="00B05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2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182880">
                <a:tc>
                  <a:txBody>
                    <a:bodyPr/>
                    <a:lstStyle/>
                    <a:p>
                      <a:pPr algn="ctr"/>
                      <a:endParaRPr lang="en-US" sz="1200" b="1" dirty="0">
                        <a:solidFill>
                          <a:srgbClr val="00B05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2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182880">
                <a:tc>
                  <a:txBody>
                    <a:bodyPr/>
                    <a:lstStyle/>
                    <a:p>
                      <a:pPr algn="ctr"/>
                      <a:endParaRPr lang="en-US" sz="1200" b="1" dirty="0">
                        <a:solidFill>
                          <a:srgbClr val="00B05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endParaRPr lang="en-US" sz="12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8"/>
                  </a:ext>
                </a:extLst>
              </a:tr>
            </a:tbl>
          </a:graphicData>
        </a:graphic>
      </p:graphicFrame>
      <p:grpSp>
        <p:nvGrpSpPr>
          <p:cNvPr id="43" name="Group 42"/>
          <p:cNvGrpSpPr/>
          <p:nvPr/>
        </p:nvGrpSpPr>
        <p:grpSpPr>
          <a:xfrm>
            <a:off x="6459919" y="3275785"/>
            <a:ext cx="867425" cy="253916"/>
            <a:chOff x="8534400" y="1278523"/>
            <a:chExt cx="1156566" cy="338555"/>
          </a:xfrm>
        </p:grpSpPr>
        <p:sp>
          <p:nvSpPr>
            <p:cNvPr id="44" name="TextBox 43"/>
            <p:cNvSpPr txBox="1"/>
            <p:nvPr/>
          </p:nvSpPr>
          <p:spPr>
            <a:xfrm>
              <a:off x="8534400" y="1278523"/>
              <a:ext cx="798450" cy="338555"/>
            </a:xfrm>
            <a:prstGeom prst="rect">
              <a:avLst/>
            </a:prstGeom>
            <a:noFill/>
          </p:spPr>
          <p:txBody>
            <a:bodyPr wrap="square" rtlCol="0">
              <a:spAutoFit/>
            </a:bodyPr>
            <a:lstStyle/>
            <a:p>
              <a:pPr algn="r"/>
              <a:r>
                <a:rPr lang="en-US" sz="1050" b="1" dirty="0">
                  <a:solidFill>
                    <a:srgbClr val="C00000"/>
                  </a:solidFill>
                  <a:latin typeface="Consolas" panose="020B0609020204030204" pitchFamily="49" charset="0"/>
                  <a:cs typeface="Consolas" panose="020B0609020204030204" pitchFamily="49" charset="0"/>
                </a:rPr>
                <a:t>SP</a:t>
              </a:r>
            </a:p>
          </p:txBody>
        </p:sp>
        <p:cxnSp>
          <p:nvCxnSpPr>
            <p:cNvPr id="45" name="Straight Arrow Connector 44"/>
            <p:cNvCxnSpPr/>
            <p:nvPr/>
          </p:nvCxnSpPr>
          <p:spPr>
            <a:xfrm>
              <a:off x="9332850" y="1447800"/>
              <a:ext cx="358116" cy="0"/>
            </a:xfrm>
            <a:prstGeom prst="straightConnector1">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sp>
        <p:nvSpPr>
          <p:cNvPr id="46" name="Rectangle 45"/>
          <p:cNvSpPr/>
          <p:nvPr/>
        </p:nvSpPr>
        <p:spPr>
          <a:xfrm>
            <a:off x="4343400" y="3698882"/>
            <a:ext cx="1215397" cy="253916"/>
          </a:xfrm>
          <a:prstGeom prst="rect">
            <a:avLst/>
          </a:prstGeom>
        </p:spPr>
        <p:txBody>
          <a:bodyPr wrap="none">
            <a:spAutoFit/>
          </a:bodyPr>
          <a:lstStyle/>
          <a:p>
            <a:r>
              <a:rPr lang="en-US" sz="1050" dirty="0">
                <a:solidFill>
                  <a:srgbClr val="FF00FF"/>
                </a:solidFill>
                <a:latin typeface="Arial" panose="020B0604020202020204" pitchFamily="34" charset="0"/>
                <a:cs typeface="Arial" panose="020B0604020202020204" pitchFamily="34" charset="0"/>
              </a:rPr>
              <a:t>DMA1_Channel2</a:t>
            </a:r>
          </a:p>
        </p:txBody>
      </p:sp>
      <p:sp>
        <p:nvSpPr>
          <p:cNvPr id="47" name="Lightning Bolt 46"/>
          <p:cNvSpPr/>
          <p:nvPr/>
        </p:nvSpPr>
        <p:spPr>
          <a:xfrm flipH="1">
            <a:off x="1875920" y="3155073"/>
            <a:ext cx="227591" cy="338063"/>
          </a:xfrm>
          <a:prstGeom prst="lightningBol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rgbClr val="C00000"/>
              </a:solidFill>
            </a:endParaRPr>
          </a:p>
        </p:txBody>
      </p:sp>
      <p:sp>
        <p:nvSpPr>
          <p:cNvPr id="48" name="TextBox 47"/>
          <p:cNvSpPr txBox="1"/>
          <p:nvPr/>
        </p:nvSpPr>
        <p:spPr>
          <a:xfrm>
            <a:off x="2026877" y="2940918"/>
            <a:ext cx="665567" cy="300082"/>
          </a:xfrm>
          <a:prstGeom prst="rect">
            <a:avLst/>
          </a:prstGeom>
          <a:noFill/>
        </p:spPr>
        <p:txBody>
          <a:bodyPr wrap="none" rtlCol="0">
            <a:spAutoFit/>
          </a:bodyPr>
          <a:lstStyle/>
          <a:p>
            <a:r>
              <a:rPr lang="en-US" sz="1350" dirty="0">
                <a:solidFill>
                  <a:srgbClr val="C00000"/>
                </a:solidFill>
                <a:latin typeface="Arial" panose="020B0604020202020204" pitchFamily="34" charset="0"/>
                <a:cs typeface="Arial" panose="020B0604020202020204" pitchFamily="34" charset="0"/>
              </a:rPr>
              <a:t>EXTI3</a:t>
            </a:r>
          </a:p>
        </p:txBody>
      </p:sp>
      <p:sp>
        <p:nvSpPr>
          <p:cNvPr id="51" name="Oval 50"/>
          <p:cNvSpPr/>
          <p:nvPr/>
        </p:nvSpPr>
        <p:spPr>
          <a:xfrm>
            <a:off x="5961368" y="4467364"/>
            <a:ext cx="457200" cy="301687"/>
          </a:xfrm>
          <a:prstGeom prst="ellipse">
            <a:avLst/>
          </a:prstGeom>
          <a:solidFill>
            <a:srgbClr val="FFFF0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b="1" dirty="0">
                <a:solidFill>
                  <a:srgbClr val="FF0000"/>
                </a:solidFill>
                <a:latin typeface="Consolas" panose="020B0609020204030204" pitchFamily="49" charset="0"/>
                <a:cs typeface="Consolas" panose="020B0609020204030204" pitchFamily="49" charset="0"/>
              </a:rPr>
              <a:t>1</a:t>
            </a:r>
          </a:p>
        </p:txBody>
      </p:sp>
      <p:sp>
        <p:nvSpPr>
          <p:cNvPr id="33" name="Rectangle 32"/>
          <p:cNvSpPr/>
          <p:nvPr/>
        </p:nvSpPr>
        <p:spPr>
          <a:xfrm>
            <a:off x="285750" y="3581416"/>
            <a:ext cx="3200400" cy="507831"/>
          </a:xfrm>
          <a:prstGeom prst="rect">
            <a:avLst/>
          </a:prstGeom>
        </p:spPr>
        <p:txBody>
          <a:bodyPr wrap="square">
            <a:spAutoFit/>
          </a:bodyPr>
          <a:lstStyle/>
          <a:p>
            <a:r>
              <a:rPr lang="en-US" sz="1350" dirty="0"/>
              <a:t>ISR 9 that serves EXTI3 starts execution after stacking operation.</a:t>
            </a:r>
          </a:p>
        </p:txBody>
      </p:sp>
    </p:spTree>
    <p:extLst>
      <p:ext uri="{BB962C8B-B14F-4D97-AF65-F5344CB8AC3E}">
        <p14:creationId xmlns:p14="http://schemas.microsoft.com/office/powerpoint/2010/main" val="11833403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Flowchart: Process 52"/>
          <p:cNvSpPr/>
          <p:nvPr/>
        </p:nvSpPr>
        <p:spPr>
          <a:xfrm>
            <a:off x="595672" y="1811650"/>
            <a:ext cx="5405078" cy="1731650"/>
          </a:xfrm>
          <a:prstGeom prst="flowChartProcess">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 name="Title 1"/>
          <p:cNvSpPr>
            <a:spLocks noGrp="1"/>
          </p:cNvSpPr>
          <p:nvPr>
            <p:ph type="title"/>
          </p:nvPr>
        </p:nvSpPr>
        <p:spPr/>
        <p:txBody>
          <a:bodyPr>
            <a:normAutofit fontScale="90000"/>
          </a:bodyPr>
          <a:lstStyle/>
          <a:p>
            <a:r>
              <a:rPr lang="en-US" dirty="0"/>
              <a:t>Nested Interrupts:</a:t>
            </a:r>
            <a:br>
              <a:rPr lang="en-US" dirty="0"/>
            </a:br>
            <a:r>
              <a:rPr lang="en-US" dirty="0"/>
              <a:t>Example of Preemption</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69</a:t>
            </a:fld>
            <a:endParaRPr kumimoji="0" lang="en-US" dirty="0"/>
          </a:p>
        </p:txBody>
      </p:sp>
      <p:cxnSp>
        <p:nvCxnSpPr>
          <p:cNvPr id="6" name="Straight Arrow Connector 5"/>
          <p:cNvCxnSpPr/>
          <p:nvPr/>
        </p:nvCxnSpPr>
        <p:spPr>
          <a:xfrm>
            <a:off x="631212" y="3327387"/>
            <a:ext cx="4969488" cy="281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V="1">
            <a:off x="701187" y="2298686"/>
            <a:ext cx="0" cy="120015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758337" y="2755886"/>
            <a:ext cx="1092327" cy="2857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Program</a:t>
            </a:r>
          </a:p>
        </p:txBody>
      </p:sp>
      <p:sp>
        <p:nvSpPr>
          <p:cNvPr id="9" name="TextBox 8"/>
          <p:cNvSpPr txBox="1"/>
          <p:nvPr/>
        </p:nvSpPr>
        <p:spPr>
          <a:xfrm>
            <a:off x="5454737" y="3023220"/>
            <a:ext cx="457200" cy="507831"/>
          </a:xfrm>
          <a:prstGeom prst="rect">
            <a:avLst/>
          </a:prstGeom>
          <a:noFill/>
        </p:spPr>
        <p:txBody>
          <a:bodyPr wrap="square" rtlCol="0">
            <a:spAutoFit/>
          </a:bodyPr>
          <a:lstStyle/>
          <a:p>
            <a:r>
              <a:rPr lang="en-US" sz="1350" dirty="0"/>
              <a:t>time</a:t>
            </a:r>
          </a:p>
        </p:txBody>
      </p:sp>
      <p:sp>
        <p:nvSpPr>
          <p:cNvPr id="10" name="Rectangle 9"/>
          <p:cNvSpPr/>
          <p:nvPr/>
        </p:nvSpPr>
        <p:spPr>
          <a:xfrm>
            <a:off x="2027409" y="2397746"/>
            <a:ext cx="514350" cy="28575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ISR 9</a:t>
            </a:r>
          </a:p>
        </p:txBody>
      </p:sp>
      <p:sp>
        <p:nvSpPr>
          <p:cNvPr id="11" name="Rectangle 10"/>
          <p:cNvSpPr/>
          <p:nvPr/>
        </p:nvSpPr>
        <p:spPr>
          <a:xfrm>
            <a:off x="1850664" y="2397746"/>
            <a:ext cx="133783" cy="28575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3" name="TextBox 12"/>
          <p:cNvSpPr txBox="1"/>
          <p:nvPr/>
        </p:nvSpPr>
        <p:spPr>
          <a:xfrm>
            <a:off x="1068586" y="2161113"/>
            <a:ext cx="752129" cy="300082"/>
          </a:xfrm>
          <a:prstGeom prst="rect">
            <a:avLst/>
          </a:prstGeom>
          <a:noFill/>
        </p:spPr>
        <p:txBody>
          <a:bodyPr wrap="none" rtlCol="0">
            <a:spAutoFit/>
          </a:bodyPr>
          <a:lstStyle/>
          <a:p>
            <a:r>
              <a:rPr lang="en-US" sz="1350" dirty="0">
                <a:solidFill>
                  <a:schemeClr val="accent6">
                    <a:lumMod val="75000"/>
                  </a:schemeClr>
                </a:solidFill>
              </a:rPr>
              <a:t>Stacking</a:t>
            </a:r>
          </a:p>
        </p:txBody>
      </p:sp>
      <p:cxnSp>
        <p:nvCxnSpPr>
          <p:cNvPr id="15" name="Straight Arrow Connector 14"/>
          <p:cNvCxnSpPr>
            <a:stCxn id="11" idx="1"/>
          </p:cNvCxnSpPr>
          <p:nvPr/>
        </p:nvCxnSpPr>
        <p:spPr>
          <a:xfrm flipH="1" flipV="1">
            <a:off x="1713732" y="2438113"/>
            <a:ext cx="136932" cy="102509"/>
          </a:xfrm>
          <a:prstGeom prst="straightConnector1">
            <a:avLst/>
          </a:prstGeom>
          <a:ln w="1905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8" name="Flowchart: Process 17"/>
          <p:cNvSpPr/>
          <p:nvPr/>
        </p:nvSpPr>
        <p:spPr>
          <a:xfrm>
            <a:off x="3651961" y="3692706"/>
            <a:ext cx="3626921" cy="1755506"/>
          </a:xfrm>
          <a:prstGeom prst="flowChartProcess">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aphicFrame>
        <p:nvGraphicFramePr>
          <p:cNvPr id="19" name="Table 18"/>
          <p:cNvGraphicFramePr>
            <a:graphicFrameLocks noGrp="1"/>
          </p:cNvGraphicFramePr>
          <p:nvPr>
            <p:extLst/>
          </p:nvPr>
        </p:nvGraphicFramePr>
        <p:xfrm>
          <a:off x="5089072" y="3928214"/>
          <a:ext cx="2142860" cy="281940"/>
        </p:xfrm>
        <a:graphic>
          <a:graphicData uri="http://schemas.openxmlformats.org/drawingml/2006/table">
            <a:tbl>
              <a:tblPr firstRow="1" bandRow="1">
                <a:tableStyleId>{5C22544A-7EE6-4342-B048-85BDC9FD1C3A}</a:tableStyleId>
              </a:tblPr>
              <a:tblGrid>
                <a:gridCol w="428572">
                  <a:extLst>
                    <a:ext uri="{9D8B030D-6E8A-4147-A177-3AD203B41FA5}">
                      <a16:colId xmlns:a16="http://schemas.microsoft.com/office/drawing/2014/main" val="3020669703"/>
                    </a:ext>
                  </a:extLst>
                </a:gridCol>
                <a:gridCol w="428572">
                  <a:extLst>
                    <a:ext uri="{9D8B030D-6E8A-4147-A177-3AD203B41FA5}">
                      <a16:colId xmlns:a16="http://schemas.microsoft.com/office/drawing/2014/main" val="2164070882"/>
                    </a:ext>
                  </a:extLst>
                </a:gridCol>
                <a:gridCol w="428572">
                  <a:extLst>
                    <a:ext uri="{9D8B030D-6E8A-4147-A177-3AD203B41FA5}">
                      <a16:colId xmlns:a16="http://schemas.microsoft.com/office/drawing/2014/main" val="4187860782"/>
                    </a:ext>
                  </a:extLst>
                </a:gridCol>
                <a:gridCol w="428572">
                  <a:extLst>
                    <a:ext uri="{9D8B030D-6E8A-4147-A177-3AD203B41FA5}">
                      <a16:colId xmlns:a16="http://schemas.microsoft.com/office/drawing/2014/main" val="112163140"/>
                    </a:ext>
                  </a:extLst>
                </a:gridCol>
                <a:gridCol w="428572">
                  <a:extLst>
                    <a:ext uri="{9D8B030D-6E8A-4147-A177-3AD203B41FA5}">
                      <a16:colId xmlns:a16="http://schemas.microsoft.com/office/drawing/2014/main" val="2508573071"/>
                    </a:ext>
                  </a:extLst>
                </a:gridCol>
              </a:tblGrid>
              <a:tr h="274320">
                <a:tc>
                  <a:txBody>
                    <a:bodyPr/>
                    <a:lstStyle/>
                    <a:p>
                      <a:pPr algn="ctr"/>
                      <a:r>
                        <a:rPr lang="en-US" sz="1400" dirty="0">
                          <a:solidFill>
                            <a:srgbClr val="FF00FF"/>
                          </a:solidFill>
                          <a:latin typeface="Consolas" panose="020B0609020204030204" pitchFamily="49" charset="0"/>
                        </a:rPr>
                        <a:t>12</a:t>
                      </a:r>
                    </a:p>
                  </a:txBody>
                  <a:tcPr marL="68580" marR="68580" marT="34290" marB="34290">
                    <a:noFill/>
                  </a:tcPr>
                </a:tc>
                <a:tc>
                  <a:txBody>
                    <a:bodyPr/>
                    <a:lstStyle/>
                    <a:p>
                      <a:pPr algn="ctr"/>
                      <a:r>
                        <a:rPr lang="en-US" sz="1400" dirty="0">
                          <a:solidFill>
                            <a:schemeClr val="accent6">
                              <a:lumMod val="75000"/>
                            </a:schemeClr>
                          </a:solidFill>
                          <a:latin typeface="Consolas" panose="020B0609020204030204" pitchFamily="49" charset="0"/>
                        </a:rPr>
                        <a:t>11</a:t>
                      </a:r>
                    </a:p>
                  </a:txBody>
                  <a:tcPr marL="68580" marR="68580" marT="34290" marB="34290">
                    <a:noFill/>
                  </a:tcPr>
                </a:tc>
                <a:tc>
                  <a:txBody>
                    <a:bodyPr/>
                    <a:lstStyle/>
                    <a:p>
                      <a:pPr algn="ctr"/>
                      <a:r>
                        <a:rPr lang="en-US" sz="1400" dirty="0">
                          <a:solidFill>
                            <a:schemeClr val="accent6">
                              <a:lumMod val="75000"/>
                            </a:schemeClr>
                          </a:solidFill>
                          <a:latin typeface="Consolas" panose="020B0609020204030204" pitchFamily="49" charset="0"/>
                        </a:rPr>
                        <a:t>10</a:t>
                      </a:r>
                    </a:p>
                  </a:txBody>
                  <a:tcPr marL="68580" marR="68580" marT="34290" marB="34290">
                    <a:noFill/>
                  </a:tcPr>
                </a:tc>
                <a:tc>
                  <a:txBody>
                    <a:bodyPr/>
                    <a:lstStyle/>
                    <a:p>
                      <a:pPr algn="ctr"/>
                      <a:r>
                        <a:rPr lang="en-US" sz="1400" dirty="0">
                          <a:solidFill>
                            <a:srgbClr val="FF0000"/>
                          </a:solidFill>
                          <a:latin typeface="Consolas" panose="020B0609020204030204" pitchFamily="49" charset="0"/>
                        </a:rPr>
                        <a:t>9</a:t>
                      </a:r>
                    </a:p>
                  </a:txBody>
                  <a:tcPr marL="68580" marR="68580" marT="34290" marB="34290">
                    <a:noFill/>
                  </a:tcPr>
                </a:tc>
                <a:tc>
                  <a:txBody>
                    <a:bodyPr/>
                    <a:lstStyle/>
                    <a:p>
                      <a:pPr algn="ctr"/>
                      <a:r>
                        <a:rPr lang="en-US" sz="1400" dirty="0">
                          <a:solidFill>
                            <a:schemeClr val="accent6">
                              <a:lumMod val="75000"/>
                            </a:schemeClr>
                          </a:solidFill>
                          <a:latin typeface="Consolas" panose="020B0609020204030204" pitchFamily="49" charset="0"/>
                        </a:rPr>
                        <a:t>8</a:t>
                      </a:r>
                    </a:p>
                  </a:txBody>
                  <a:tcPr marL="68580" marR="68580" marT="34290" marB="34290">
                    <a:noFill/>
                  </a:tcPr>
                </a:tc>
                <a:extLst>
                  <a:ext uri="{0D108BD9-81ED-4DB2-BD59-A6C34878D82A}">
                    <a16:rowId xmlns:a16="http://schemas.microsoft.com/office/drawing/2014/main" val="1598404186"/>
                  </a:ext>
                </a:extLst>
              </a:tr>
            </a:tbl>
          </a:graphicData>
        </a:graphic>
      </p:graphicFrame>
      <p:sp>
        <p:nvSpPr>
          <p:cNvPr id="20" name="Rectangle 19"/>
          <p:cNvSpPr/>
          <p:nvPr/>
        </p:nvSpPr>
        <p:spPr>
          <a:xfrm>
            <a:off x="3621375" y="4200265"/>
            <a:ext cx="1494510" cy="276999"/>
          </a:xfrm>
          <a:prstGeom prst="rect">
            <a:avLst/>
          </a:prstGeom>
          <a:ln>
            <a:noFill/>
          </a:ln>
        </p:spPr>
        <p:txBody>
          <a:bodyPr wrap="square">
            <a:spAutoFit/>
          </a:bodyPr>
          <a:lstStyle/>
          <a:p>
            <a:pPr algn="r"/>
            <a:r>
              <a:rPr lang="en-US" sz="1200" dirty="0">
                <a:solidFill>
                  <a:srgbClr val="000000"/>
                </a:solidFill>
                <a:latin typeface="Verdana" panose="020B0604030504040204" pitchFamily="34" charset="0"/>
              </a:rPr>
              <a:t>Enable Register</a:t>
            </a:r>
            <a:endParaRPr lang="en-US" sz="1200" dirty="0"/>
          </a:p>
        </p:txBody>
      </p:sp>
      <p:graphicFrame>
        <p:nvGraphicFramePr>
          <p:cNvPr id="21" name="Table 20"/>
          <p:cNvGraphicFramePr>
            <a:graphicFrameLocks noGrp="1"/>
          </p:cNvGraphicFramePr>
          <p:nvPr>
            <p:extLst/>
          </p:nvPr>
        </p:nvGraphicFramePr>
        <p:xfrm>
          <a:off x="5086350" y="4182393"/>
          <a:ext cx="2142860" cy="281940"/>
        </p:xfrm>
        <a:graphic>
          <a:graphicData uri="http://schemas.openxmlformats.org/drawingml/2006/table">
            <a:tbl>
              <a:tblPr firstRow="1" bandRow="1">
                <a:tableStyleId>{5C22544A-7EE6-4342-B048-85BDC9FD1C3A}</a:tableStyleId>
              </a:tblPr>
              <a:tblGrid>
                <a:gridCol w="428572">
                  <a:extLst>
                    <a:ext uri="{9D8B030D-6E8A-4147-A177-3AD203B41FA5}">
                      <a16:colId xmlns:a16="http://schemas.microsoft.com/office/drawing/2014/main" val="3020669703"/>
                    </a:ext>
                  </a:extLst>
                </a:gridCol>
                <a:gridCol w="428572">
                  <a:extLst>
                    <a:ext uri="{9D8B030D-6E8A-4147-A177-3AD203B41FA5}">
                      <a16:colId xmlns:a16="http://schemas.microsoft.com/office/drawing/2014/main" val="2164070882"/>
                    </a:ext>
                  </a:extLst>
                </a:gridCol>
                <a:gridCol w="428572">
                  <a:extLst>
                    <a:ext uri="{9D8B030D-6E8A-4147-A177-3AD203B41FA5}">
                      <a16:colId xmlns:a16="http://schemas.microsoft.com/office/drawing/2014/main" val="4187860782"/>
                    </a:ext>
                  </a:extLst>
                </a:gridCol>
                <a:gridCol w="428572">
                  <a:extLst>
                    <a:ext uri="{9D8B030D-6E8A-4147-A177-3AD203B41FA5}">
                      <a16:colId xmlns:a16="http://schemas.microsoft.com/office/drawing/2014/main" val="112163140"/>
                    </a:ext>
                  </a:extLst>
                </a:gridCol>
                <a:gridCol w="428572">
                  <a:extLst>
                    <a:ext uri="{9D8B030D-6E8A-4147-A177-3AD203B41FA5}">
                      <a16:colId xmlns:a16="http://schemas.microsoft.com/office/drawing/2014/main" val="2508573071"/>
                    </a:ext>
                  </a:extLst>
                </a:gridCol>
              </a:tblGrid>
              <a:tr h="281940">
                <a:tc>
                  <a:txBody>
                    <a:bodyPr/>
                    <a:lstStyle/>
                    <a:p>
                      <a:pPr algn="ctr"/>
                      <a:r>
                        <a:rPr lang="en-US" sz="1400" dirty="0">
                          <a:solidFill>
                            <a:srgbClr val="FF00FF"/>
                          </a:solidFill>
                          <a:latin typeface="Consolas" panose="020B0609020204030204" pitchFamily="49" charset="0"/>
                        </a:rPr>
                        <a:t>1</a:t>
                      </a:r>
                    </a:p>
                  </a:txBody>
                  <a:tcPr marL="68580" marR="68580" marT="34290" marB="34290"/>
                </a:tc>
                <a:tc>
                  <a:txBody>
                    <a:bodyPr/>
                    <a:lstStyle/>
                    <a:p>
                      <a:pPr algn="ctr"/>
                      <a:r>
                        <a:rPr lang="en-US" sz="1400" dirty="0">
                          <a:latin typeface="Consolas" panose="020B0609020204030204" pitchFamily="49" charset="0"/>
                        </a:rPr>
                        <a:t>0</a:t>
                      </a:r>
                    </a:p>
                  </a:txBody>
                  <a:tcPr marL="68580" marR="68580" marT="34290" marB="34290"/>
                </a:tc>
                <a:tc>
                  <a:txBody>
                    <a:bodyPr/>
                    <a:lstStyle/>
                    <a:p>
                      <a:pPr algn="ctr"/>
                      <a:r>
                        <a:rPr lang="en-US" sz="1400" dirty="0">
                          <a:latin typeface="Consolas" panose="020B0609020204030204" pitchFamily="49" charset="0"/>
                        </a:rPr>
                        <a:t>0</a:t>
                      </a:r>
                    </a:p>
                  </a:txBody>
                  <a:tcPr marL="68580" marR="68580" marT="34290" marB="34290"/>
                </a:tc>
                <a:tc>
                  <a:txBody>
                    <a:bodyPr/>
                    <a:lstStyle/>
                    <a:p>
                      <a:pPr algn="ctr"/>
                      <a:r>
                        <a:rPr lang="en-US" sz="1400" dirty="0">
                          <a:solidFill>
                            <a:srgbClr val="FF0000"/>
                          </a:solidFill>
                          <a:latin typeface="Consolas" panose="020B0609020204030204" pitchFamily="49" charset="0"/>
                        </a:rPr>
                        <a:t>1</a:t>
                      </a:r>
                    </a:p>
                  </a:txBody>
                  <a:tcPr marL="68580" marR="68580" marT="34290" marB="34290"/>
                </a:tc>
                <a:tc>
                  <a:txBody>
                    <a:bodyPr/>
                    <a:lstStyle/>
                    <a:p>
                      <a:pPr algn="ctr"/>
                      <a:r>
                        <a:rPr lang="en-US" sz="1400" dirty="0">
                          <a:latin typeface="Consolas" panose="020B0609020204030204" pitchFamily="49" charset="0"/>
                        </a:rPr>
                        <a:t>0</a:t>
                      </a:r>
                    </a:p>
                  </a:txBody>
                  <a:tcPr marL="68580" marR="68580" marT="34290" marB="34290"/>
                </a:tc>
                <a:extLst>
                  <a:ext uri="{0D108BD9-81ED-4DB2-BD59-A6C34878D82A}">
                    <a16:rowId xmlns:a16="http://schemas.microsoft.com/office/drawing/2014/main" val="1598404186"/>
                  </a:ext>
                </a:extLst>
              </a:tr>
            </a:tbl>
          </a:graphicData>
        </a:graphic>
      </p:graphicFrame>
      <p:sp>
        <p:nvSpPr>
          <p:cNvPr id="22" name="Rectangle 21"/>
          <p:cNvSpPr/>
          <p:nvPr/>
        </p:nvSpPr>
        <p:spPr>
          <a:xfrm>
            <a:off x="3621375" y="4485449"/>
            <a:ext cx="1494510" cy="276999"/>
          </a:xfrm>
          <a:prstGeom prst="rect">
            <a:avLst/>
          </a:prstGeom>
        </p:spPr>
        <p:txBody>
          <a:bodyPr wrap="square">
            <a:spAutoFit/>
          </a:bodyPr>
          <a:lstStyle/>
          <a:p>
            <a:pPr algn="r"/>
            <a:r>
              <a:rPr lang="en-US" sz="1200" dirty="0">
                <a:solidFill>
                  <a:srgbClr val="000000"/>
                </a:solidFill>
                <a:latin typeface="Verdana" panose="020B0604030504040204" pitchFamily="34" charset="0"/>
              </a:rPr>
              <a:t>Active Register</a:t>
            </a:r>
            <a:endParaRPr lang="en-US" sz="1200" dirty="0"/>
          </a:p>
        </p:txBody>
      </p:sp>
      <p:graphicFrame>
        <p:nvGraphicFramePr>
          <p:cNvPr id="23" name="Table 22"/>
          <p:cNvGraphicFramePr>
            <a:graphicFrameLocks noGrp="1"/>
          </p:cNvGraphicFramePr>
          <p:nvPr>
            <p:extLst/>
          </p:nvPr>
        </p:nvGraphicFramePr>
        <p:xfrm>
          <a:off x="5086350" y="4486235"/>
          <a:ext cx="2142860" cy="281940"/>
        </p:xfrm>
        <a:graphic>
          <a:graphicData uri="http://schemas.openxmlformats.org/drawingml/2006/table">
            <a:tbl>
              <a:tblPr firstRow="1" bandRow="1">
                <a:tableStyleId>{5C22544A-7EE6-4342-B048-85BDC9FD1C3A}</a:tableStyleId>
              </a:tblPr>
              <a:tblGrid>
                <a:gridCol w="428572">
                  <a:extLst>
                    <a:ext uri="{9D8B030D-6E8A-4147-A177-3AD203B41FA5}">
                      <a16:colId xmlns:a16="http://schemas.microsoft.com/office/drawing/2014/main" val="3020669703"/>
                    </a:ext>
                  </a:extLst>
                </a:gridCol>
                <a:gridCol w="428572">
                  <a:extLst>
                    <a:ext uri="{9D8B030D-6E8A-4147-A177-3AD203B41FA5}">
                      <a16:colId xmlns:a16="http://schemas.microsoft.com/office/drawing/2014/main" val="2164070882"/>
                    </a:ext>
                  </a:extLst>
                </a:gridCol>
                <a:gridCol w="428572">
                  <a:extLst>
                    <a:ext uri="{9D8B030D-6E8A-4147-A177-3AD203B41FA5}">
                      <a16:colId xmlns:a16="http://schemas.microsoft.com/office/drawing/2014/main" val="4187860782"/>
                    </a:ext>
                  </a:extLst>
                </a:gridCol>
                <a:gridCol w="428572">
                  <a:extLst>
                    <a:ext uri="{9D8B030D-6E8A-4147-A177-3AD203B41FA5}">
                      <a16:colId xmlns:a16="http://schemas.microsoft.com/office/drawing/2014/main" val="112163140"/>
                    </a:ext>
                  </a:extLst>
                </a:gridCol>
                <a:gridCol w="428572">
                  <a:extLst>
                    <a:ext uri="{9D8B030D-6E8A-4147-A177-3AD203B41FA5}">
                      <a16:colId xmlns:a16="http://schemas.microsoft.com/office/drawing/2014/main" val="2508573071"/>
                    </a:ext>
                  </a:extLst>
                </a:gridCol>
              </a:tblGrid>
              <a:tr h="281940">
                <a:tc>
                  <a:txBody>
                    <a:bodyPr/>
                    <a:lstStyle/>
                    <a:p>
                      <a:pPr algn="ctr"/>
                      <a:r>
                        <a:rPr lang="en-US" sz="1400" dirty="0">
                          <a:solidFill>
                            <a:srgbClr val="FF00FF"/>
                          </a:solidFill>
                          <a:latin typeface="Consolas" panose="020B0609020204030204" pitchFamily="49" charset="0"/>
                        </a:rPr>
                        <a:t>0</a:t>
                      </a:r>
                    </a:p>
                  </a:txBody>
                  <a:tcPr marL="68580" marR="68580" marT="34290" marB="34290"/>
                </a:tc>
                <a:tc>
                  <a:txBody>
                    <a:bodyPr/>
                    <a:lstStyle/>
                    <a:p>
                      <a:pPr algn="ctr"/>
                      <a:r>
                        <a:rPr lang="en-US" sz="1400" dirty="0">
                          <a:latin typeface="Consolas" panose="020B0609020204030204" pitchFamily="49" charset="0"/>
                        </a:rPr>
                        <a:t>0</a:t>
                      </a:r>
                    </a:p>
                  </a:txBody>
                  <a:tcPr marL="68580" marR="68580" marT="34290" marB="34290"/>
                </a:tc>
                <a:tc>
                  <a:txBody>
                    <a:bodyPr/>
                    <a:lstStyle/>
                    <a:p>
                      <a:pPr algn="ctr"/>
                      <a:r>
                        <a:rPr lang="en-US" sz="1400" dirty="0">
                          <a:latin typeface="Consolas" panose="020B0609020204030204" pitchFamily="49" charset="0"/>
                        </a:rPr>
                        <a:t>0</a:t>
                      </a:r>
                    </a:p>
                  </a:txBody>
                  <a:tcPr marL="68580" marR="68580" marT="34290" marB="34290"/>
                </a:tc>
                <a:tc>
                  <a:txBody>
                    <a:bodyPr/>
                    <a:lstStyle/>
                    <a:p>
                      <a:pPr algn="ctr"/>
                      <a:endParaRPr lang="en-US" sz="1400" dirty="0">
                        <a:solidFill>
                          <a:srgbClr val="FF0000"/>
                        </a:solidFill>
                        <a:latin typeface="Consolas" panose="020B0609020204030204" pitchFamily="49" charset="0"/>
                      </a:endParaRPr>
                    </a:p>
                  </a:txBody>
                  <a:tcPr marL="68580" marR="68580" marT="34290" marB="34290"/>
                </a:tc>
                <a:tc>
                  <a:txBody>
                    <a:bodyPr/>
                    <a:lstStyle/>
                    <a:p>
                      <a:pPr algn="ctr"/>
                      <a:r>
                        <a:rPr lang="en-US" sz="1400" dirty="0">
                          <a:latin typeface="Consolas" panose="020B0609020204030204" pitchFamily="49" charset="0"/>
                        </a:rPr>
                        <a:t>0</a:t>
                      </a:r>
                    </a:p>
                  </a:txBody>
                  <a:tcPr marL="68580" marR="68580" marT="34290" marB="34290"/>
                </a:tc>
                <a:extLst>
                  <a:ext uri="{0D108BD9-81ED-4DB2-BD59-A6C34878D82A}">
                    <a16:rowId xmlns:a16="http://schemas.microsoft.com/office/drawing/2014/main" val="1598404186"/>
                  </a:ext>
                </a:extLst>
              </a:tr>
            </a:tbl>
          </a:graphicData>
        </a:graphic>
      </p:graphicFrame>
      <p:sp>
        <p:nvSpPr>
          <p:cNvPr id="24" name="Rectangle 23"/>
          <p:cNvSpPr/>
          <p:nvPr/>
        </p:nvSpPr>
        <p:spPr>
          <a:xfrm>
            <a:off x="3621282" y="4797677"/>
            <a:ext cx="1503167" cy="276999"/>
          </a:xfrm>
          <a:prstGeom prst="rect">
            <a:avLst/>
          </a:prstGeom>
        </p:spPr>
        <p:txBody>
          <a:bodyPr wrap="square">
            <a:spAutoFit/>
          </a:bodyPr>
          <a:lstStyle/>
          <a:p>
            <a:pPr algn="r"/>
            <a:r>
              <a:rPr lang="en-US" sz="1200" dirty="0">
                <a:solidFill>
                  <a:srgbClr val="000000"/>
                </a:solidFill>
                <a:latin typeface="Verdana" panose="020B0604030504040204" pitchFamily="34" charset="0"/>
              </a:rPr>
              <a:t>Pending Register</a:t>
            </a:r>
            <a:endParaRPr lang="en-US" sz="1200" dirty="0"/>
          </a:p>
        </p:txBody>
      </p:sp>
      <p:graphicFrame>
        <p:nvGraphicFramePr>
          <p:cNvPr id="25" name="Table 24"/>
          <p:cNvGraphicFramePr>
            <a:graphicFrameLocks noGrp="1"/>
          </p:cNvGraphicFramePr>
          <p:nvPr>
            <p:extLst/>
          </p:nvPr>
        </p:nvGraphicFramePr>
        <p:xfrm>
          <a:off x="5086350" y="4798463"/>
          <a:ext cx="2142860" cy="281940"/>
        </p:xfrm>
        <a:graphic>
          <a:graphicData uri="http://schemas.openxmlformats.org/drawingml/2006/table">
            <a:tbl>
              <a:tblPr firstRow="1" bandRow="1">
                <a:tableStyleId>{5C22544A-7EE6-4342-B048-85BDC9FD1C3A}</a:tableStyleId>
              </a:tblPr>
              <a:tblGrid>
                <a:gridCol w="428572">
                  <a:extLst>
                    <a:ext uri="{9D8B030D-6E8A-4147-A177-3AD203B41FA5}">
                      <a16:colId xmlns:a16="http://schemas.microsoft.com/office/drawing/2014/main" val="3020669703"/>
                    </a:ext>
                  </a:extLst>
                </a:gridCol>
                <a:gridCol w="428572">
                  <a:extLst>
                    <a:ext uri="{9D8B030D-6E8A-4147-A177-3AD203B41FA5}">
                      <a16:colId xmlns:a16="http://schemas.microsoft.com/office/drawing/2014/main" val="2164070882"/>
                    </a:ext>
                  </a:extLst>
                </a:gridCol>
                <a:gridCol w="428572">
                  <a:extLst>
                    <a:ext uri="{9D8B030D-6E8A-4147-A177-3AD203B41FA5}">
                      <a16:colId xmlns:a16="http://schemas.microsoft.com/office/drawing/2014/main" val="4187860782"/>
                    </a:ext>
                  </a:extLst>
                </a:gridCol>
                <a:gridCol w="428572">
                  <a:extLst>
                    <a:ext uri="{9D8B030D-6E8A-4147-A177-3AD203B41FA5}">
                      <a16:colId xmlns:a16="http://schemas.microsoft.com/office/drawing/2014/main" val="112163140"/>
                    </a:ext>
                  </a:extLst>
                </a:gridCol>
                <a:gridCol w="428572">
                  <a:extLst>
                    <a:ext uri="{9D8B030D-6E8A-4147-A177-3AD203B41FA5}">
                      <a16:colId xmlns:a16="http://schemas.microsoft.com/office/drawing/2014/main" val="2508573071"/>
                    </a:ext>
                  </a:extLst>
                </a:gridCol>
              </a:tblGrid>
              <a:tr h="281940">
                <a:tc>
                  <a:txBody>
                    <a:bodyPr/>
                    <a:lstStyle/>
                    <a:p>
                      <a:pPr algn="ctr"/>
                      <a:endParaRPr lang="en-US" sz="1400" dirty="0">
                        <a:solidFill>
                          <a:srgbClr val="FF00FF"/>
                        </a:solidFill>
                        <a:latin typeface="Consolas" panose="020B0609020204030204" pitchFamily="49" charset="0"/>
                      </a:endParaRPr>
                    </a:p>
                  </a:txBody>
                  <a:tcPr marL="68580" marR="68580" marT="34290" marB="34290"/>
                </a:tc>
                <a:tc>
                  <a:txBody>
                    <a:bodyPr/>
                    <a:lstStyle/>
                    <a:p>
                      <a:pPr algn="ctr"/>
                      <a:r>
                        <a:rPr lang="en-US" sz="1400" dirty="0">
                          <a:latin typeface="Consolas" panose="020B0609020204030204" pitchFamily="49" charset="0"/>
                        </a:rPr>
                        <a:t>0</a:t>
                      </a:r>
                    </a:p>
                  </a:txBody>
                  <a:tcPr marL="68580" marR="68580" marT="34290" marB="34290"/>
                </a:tc>
                <a:tc>
                  <a:txBody>
                    <a:bodyPr/>
                    <a:lstStyle/>
                    <a:p>
                      <a:pPr algn="ctr"/>
                      <a:r>
                        <a:rPr lang="en-US" sz="1400" dirty="0">
                          <a:latin typeface="Consolas" panose="020B0609020204030204" pitchFamily="49" charset="0"/>
                        </a:rPr>
                        <a:t>0</a:t>
                      </a:r>
                    </a:p>
                  </a:txBody>
                  <a:tcPr marL="68580" marR="68580" marT="34290" marB="34290"/>
                </a:tc>
                <a:tc>
                  <a:txBody>
                    <a:bodyPr/>
                    <a:lstStyle/>
                    <a:p>
                      <a:pPr algn="ctr"/>
                      <a:r>
                        <a:rPr lang="en-US" sz="1400" dirty="0">
                          <a:solidFill>
                            <a:srgbClr val="FF0000"/>
                          </a:solidFill>
                          <a:latin typeface="Consolas" panose="020B0609020204030204" pitchFamily="49" charset="0"/>
                        </a:rPr>
                        <a:t>0</a:t>
                      </a:r>
                    </a:p>
                  </a:txBody>
                  <a:tcPr marL="68580" marR="68580" marT="34290" marB="34290"/>
                </a:tc>
                <a:tc>
                  <a:txBody>
                    <a:bodyPr/>
                    <a:lstStyle/>
                    <a:p>
                      <a:pPr algn="ctr"/>
                      <a:r>
                        <a:rPr lang="en-US" sz="1400" dirty="0">
                          <a:latin typeface="Consolas" panose="020B0609020204030204" pitchFamily="49" charset="0"/>
                        </a:rPr>
                        <a:t>0</a:t>
                      </a:r>
                    </a:p>
                  </a:txBody>
                  <a:tcPr marL="68580" marR="68580" marT="34290" marB="34290"/>
                </a:tc>
                <a:extLst>
                  <a:ext uri="{0D108BD9-81ED-4DB2-BD59-A6C34878D82A}">
                    <a16:rowId xmlns:a16="http://schemas.microsoft.com/office/drawing/2014/main" val="1598404186"/>
                  </a:ext>
                </a:extLst>
              </a:tr>
            </a:tbl>
          </a:graphicData>
        </a:graphic>
      </p:graphicFrame>
      <p:sp>
        <p:nvSpPr>
          <p:cNvPr id="26" name="Rectangle 25"/>
          <p:cNvSpPr/>
          <p:nvPr/>
        </p:nvSpPr>
        <p:spPr>
          <a:xfrm>
            <a:off x="3621282" y="5108336"/>
            <a:ext cx="1503167" cy="276999"/>
          </a:xfrm>
          <a:prstGeom prst="rect">
            <a:avLst/>
          </a:prstGeom>
        </p:spPr>
        <p:txBody>
          <a:bodyPr wrap="square">
            <a:spAutoFit/>
          </a:bodyPr>
          <a:lstStyle/>
          <a:p>
            <a:pPr algn="r"/>
            <a:r>
              <a:rPr lang="en-US" sz="1200" dirty="0">
                <a:solidFill>
                  <a:srgbClr val="000000"/>
                </a:solidFill>
                <a:latin typeface="Verdana" panose="020B0604030504040204" pitchFamily="34" charset="0"/>
              </a:rPr>
              <a:t>Priority Register</a:t>
            </a:r>
            <a:endParaRPr lang="en-US" sz="1200" dirty="0"/>
          </a:p>
        </p:txBody>
      </p:sp>
      <p:graphicFrame>
        <p:nvGraphicFramePr>
          <p:cNvPr id="27" name="Table 26"/>
          <p:cNvGraphicFramePr>
            <a:graphicFrameLocks noGrp="1"/>
          </p:cNvGraphicFramePr>
          <p:nvPr>
            <p:extLst/>
          </p:nvPr>
        </p:nvGraphicFramePr>
        <p:xfrm>
          <a:off x="5089072" y="5109122"/>
          <a:ext cx="2142860" cy="281940"/>
        </p:xfrm>
        <a:graphic>
          <a:graphicData uri="http://schemas.openxmlformats.org/drawingml/2006/table">
            <a:tbl>
              <a:tblPr firstRow="1" bandRow="1">
                <a:tableStyleId>{5C22544A-7EE6-4342-B048-85BDC9FD1C3A}</a:tableStyleId>
              </a:tblPr>
              <a:tblGrid>
                <a:gridCol w="428572">
                  <a:extLst>
                    <a:ext uri="{9D8B030D-6E8A-4147-A177-3AD203B41FA5}">
                      <a16:colId xmlns:a16="http://schemas.microsoft.com/office/drawing/2014/main" val="3020669703"/>
                    </a:ext>
                  </a:extLst>
                </a:gridCol>
                <a:gridCol w="428572">
                  <a:extLst>
                    <a:ext uri="{9D8B030D-6E8A-4147-A177-3AD203B41FA5}">
                      <a16:colId xmlns:a16="http://schemas.microsoft.com/office/drawing/2014/main" val="2164070882"/>
                    </a:ext>
                  </a:extLst>
                </a:gridCol>
                <a:gridCol w="428572">
                  <a:extLst>
                    <a:ext uri="{9D8B030D-6E8A-4147-A177-3AD203B41FA5}">
                      <a16:colId xmlns:a16="http://schemas.microsoft.com/office/drawing/2014/main" val="4187860782"/>
                    </a:ext>
                  </a:extLst>
                </a:gridCol>
                <a:gridCol w="428572">
                  <a:extLst>
                    <a:ext uri="{9D8B030D-6E8A-4147-A177-3AD203B41FA5}">
                      <a16:colId xmlns:a16="http://schemas.microsoft.com/office/drawing/2014/main" val="112163140"/>
                    </a:ext>
                  </a:extLst>
                </a:gridCol>
                <a:gridCol w="428572">
                  <a:extLst>
                    <a:ext uri="{9D8B030D-6E8A-4147-A177-3AD203B41FA5}">
                      <a16:colId xmlns:a16="http://schemas.microsoft.com/office/drawing/2014/main" val="2508573071"/>
                    </a:ext>
                  </a:extLst>
                </a:gridCol>
              </a:tblGrid>
              <a:tr h="281940">
                <a:tc>
                  <a:txBody>
                    <a:bodyPr/>
                    <a:lstStyle/>
                    <a:p>
                      <a:pPr algn="ctr"/>
                      <a:endParaRPr lang="en-US" sz="1400" dirty="0">
                        <a:solidFill>
                          <a:srgbClr val="FF00FF"/>
                        </a:solidFill>
                        <a:latin typeface="Consolas" panose="020B0609020204030204" pitchFamily="49" charset="0"/>
                      </a:endParaRPr>
                    </a:p>
                  </a:txBody>
                  <a:tcPr marL="68580" marR="68580" marT="34290" marB="34290"/>
                </a:tc>
                <a:tc>
                  <a:txBody>
                    <a:bodyPr/>
                    <a:lstStyle/>
                    <a:p>
                      <a:pPr algn="ctr"/>
                      <a:r>
                        <a:rPr lang="en-US" sz="1400" dirty="0">
                          <a:latin typeface="Consolas" panose="020B0609020204030204" pitchFamily="49" charset="0"/>
                        </a:rPr>
                        <a:t>4</a:t>
                      </a:r>
                    </a:p>
                  </a:txBody>
                  <a:tcPr marL="68580" marR="68580" marT="34290" marB="34290"/>
                </a:tc>
                <a:tc>
                  <a:txBody>
                    <a:bodyPr/>
                    <a:lstStyle/>
                    <a:p>
                      <a:pPr algn="ctr"/>
                      <a:r>
                        <a:rPr lang="en-US" sz="1400" dirty="0">
                          <a:latin typeface="Consolas" panose="020B0609020204030204" pitchFamily="49" charset="0"/>
                        </a:rPr>
                        <a:t>7</a:t>
                      </a:r>
                    </a:p>
                  </a:txBody>
                  <a:tcPr marL="68580" marR="68580" marT="34290" marB="34290"/>
                </a:tc>
                <a:tc>
                  <a:txBody>
                    <a:bodyPr/>
                    <a:lstStyle/>
                    <a:p>
                      <a:pPr algn="ctr"/>
                      <a:endParaRPr lang="en-US" sz="1400" dirty="0">
                        <a:solidFill>
                          <a:srgbClr val="FF0000"/>
                        </a:solidFill>
                        <a:latin typeface="Consolas" panose="020B0609020204030204" pitchFamily="49" charset="0"/>
                      </a:endParaRPr>
                    </a:p>
                  </a:txBody>
                  <a:tcPr marL="68580" marR="68580" marT="34290" marB="34290"/>
                </a:tc>
                <a:tc>
                  <a:txBody>
                    <a:bodyPr/>
                    <a:lstStyle/>
                    <a:p>
                      <a:pPr algn="ctr"/>
                      <a:r>
                        <a:rPr lang="en-US" sz="1400" dirty="0">
                          <a:latin typeface="Consolas" panose="020B0609020204030204" pitchFamily="49" charset="0"/>
                        </a:rPr>
                        <a:t>3</a:t>
                      </a:r>
                    </a:p>
                  </a:txBody>
                  <a:tcPr marL="68580" marR="68580" marT="34290" marB="34290"/>
                </a:tc>
                <a:extLst>
                  <a:ext uri="{0D108BD9-81ED-4DB2-BD59-A6C34878D82A}">
                    <a16:rowId xmlns:a16="http://schemas.microsoft.com/office/drawing/2014/main" val="1598404186"/>
                  </a:ext>
                </a:extLst>
              </a:tr>
            </a:tbl>
          </a:graphicData>
        </a:graphic>
      </p:graphicFrame>
      <p:sp>
        <p:nvSpPr>
          <p:cNvPr id="28" name="Rectangle 27"/>
          <p:cNvSpPr/>
          <p:nvPr/>
        </p:nvSpPr>
        <p:spPr>
          <a:xfrm>
            <a:off x="3621282" y="3886200"/>
            <a:ext cx="1494510" cy="461665"/>
          </a:xfrm>
          <a:prstGeom prst="rect">
            <a:avLst/>
          </a:prstGeom>
        </p:spPr>
        <p:txBody>
          <a:bodyPr wrap="square">
            <a:spAutoFit/>
          </a:bodyPr>
          <a:lstStyle/>
          <a:p>
            <a:pPr algn="r"/>
            <a:r>
              <a:rPr lang="en-US" sz="1200" dirty="0" smtClean="0">
                <a:solidFill>
                  <a:schemeClr val="accent6">
                    <a:lumMod val="75000"/>
                  </a:schemeClr>
                </a:solidFill>
                <a:latin typeface="Verdana" panose="020B0604030504040204" pitchFamily="34" charset="0"/>
              </a:rPr>
              <a:t>Interrupt </a:t>
            </a:r>
            <a:r>
              <a:rPr lang="en-US" sz="1200" dirty="0">
                <a:solidFill>
                  <a:schemeClr val="accent6">
                    <a:lumMod val="75000"/>
                  </a:schemeClr>
                </a:solidFill>
                <a:latin typeface="Verdana" panose="020B0604030504040204" pitchFamily="34" charset="0"/>
              </a:rPr>
              <a:t>Number</a:t>
            </a:r>
            <a:endParaRPr lang="en-US" sz="1200" dirty="0">
              <a:solidFill>
                <a:schemeClr val="accent6">
                  <a:lumMod val="75000"/>
                </a:schemeClr>
              </a:solidFill>
            </a:endParaRPr>
          </a:p>
        </p:txBody>
      </p:sp>
      <p:sp>
        <p:nvSpPr>
          <p:cNvPr id="29" name="Rectangle 28"/>
          <p:cNvSpPr/>
          <p:nvPr/>
        </p:nvSpPr>
        <p:spPr>
          <a:xfrm>
            <a:off x="6319544" y="3676562"/>
            <a:ext cx="609462" cy="276999"/>
          </a:xfrm>
          <a:prstGeom prst="rect">
            <a:avLst/>
          </a:prstGeom>
        </p:spPr>
        <p:txBody>
          <a:bodyPr wrap="none">
            <a:spAutoFit/>
          </a:bodyPr>
          <a:lstStyle/>
          <a:p>
            <a:r>
              <a:rPr lang="en-US" sz="1200" b="1" dirty="0">
                <a:solidFill>
                  <a:srgbClr val="FF0000"/>
                </a:solidFill>
                <a:latin typeface="Consolas" panose="020B0609020204030204" pitchFamily="49" charset="0"/>
              </a:rPr>
              <a:t>EXTI3</a:t>
            </a:r>
          </a:p>
        </p:txBody>
      </p:sp>
      <p:graphicFrame>
        <p:nvGraphicFramePr>
          <p:cNvPr id="42" name="Table 41"/>
          <p:cNvGraphicFramePr>
            <a:graphicFrameLocks noGrp="1"/>
          </p:cNvGraphicFramePr>
          <p:nvPr>
            <p:extLst/>
          </p:nvPr>
        </p:nvGraphicFramePr>
        <p:xfrm>
          <a:off x="7403073" y="1836722"/>
          <a:ext cx="1626961" cy="3108960"/>
        </p:xfrm>
        <a:graphic>
          <a:graphicData uri="http://schemas.openxmlformats.org/drawingml/2006/table">
            <a:tbl>
              <a:tblPr bandRow="1">
                <a:tableStyleId>{BC89EF96-8CEA-46FF-86C4-4CE0E7609802}</a:tableStyleId>
              </a:tblPr>
              <a:tblGrid>
                <a:gridCol w="850576">
                  <a:extLst>
                    <a:ext uri="{9D8B030D-6E8A-4147-A177-3AD203B41FA5}">
                      <a16:colId xmlns:a16="http://schemas.microsoft.com/office/drawing/2014/main" val="20000"/>
                    </a:ext>
                  </a:extLst>
                </a:gridCol>
                <a:gridCol w="776385">
                  <a:extLst>
                    <a:ext uri="{9D8B030D-6E8A-4147-A177-3AD203B41FA5}">
                      <a16:colId xmlns:a16="http://schemas.microsoft.com/office/drawing/2014/main" val="20001"/>
                    </a:ext>
                  </a:extLst>
                </a:gridCol>
              </a:tblGrid>
              <a:tr h="182880">
                <a:tc>
                  <a:txBody>
                    <a:bodyPr/>
                    <a:lstStyle/>
                    <a:p>
                      <a:pPr algn="ctr"/>
                      <a:r>
                        <a:rPr lang="en-US" sz="1200" dirty="0" err="1"/>
                        <a:t>xxxxxxxx</a:t>
                      </a:r>
                      <a:endParaRPr lang="en-US" sz="1200" b="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2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182880">
                <a:tc>
                  <a:txBody>
                    <a:bodyPr/>
                    <a:lstStyle/>
                    <a:p>
                      <a:pPr algn="ctr"/>
                      <a:r>
                        <a:rPr lang="en-US" sz="1200" b="1" dirty="0">
                          <a:solidFill>
                            <a:schemeClr val="accent6">
                              <a:lumMod val="75000"/>
                            </a:schemeClr>
                          </a:solidFill>
                          <a:latin typeface="Consolas" panose="020B0609020204030204" pitchFamily="49" charset="0"/>
                          <a:cs typeface="Consolas" panose="020B0609020204030204" pitchFamily="49" charset="0"/>
                        </a:rPr>
                        <a:t>xPSR</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2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82880">
                <a:tc>
                  <a:txBody>
                    <a:bodyPr/>
                    <a:lstStyle/>
                    <a:p>
                      <a:pPr algn="ctr"/>
                      <a:r>
                        <a:rPr lang="en-US" sz="1200" b="1" dirty="0">
                          <a:solidFill>
                            <a:schemeClr val="accent6">
                              <a:lumMod val="75000"/>
                            </a:schemeClr>
                          </a:solidFill>
                          <a:latin typeface="Consolas" panose="020B0609020204030204" pitchFamily="49" charset="0"/>
                          <a:cs typeface="Consolas" panose="020B0609020204030204" pitchFamily="49" charset="0"/>
                        </a:rPr>
                        <a:t>PC(r15)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2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182880">
                <a:tc>
                  <a:txBody>
                    <a:bodyPr/>
                    <a:lstStyle/>
                    <a:p>
                      <a:pPr algn="ctr"/>
                      <a:r>
                        <a:rPr lang="en-US" sz="1200" b="1" dirty="0">
                          <a:solidFill>
                            <a:schemeClr val="accent6">
                              <a:lumMod val="75000"/>
                            </a:schemeClr>
                          </a:solidFill>
                          <a:latin typeface="Consolas" panose="020B0609020204030204" pitchFamily="49" charset="0"/>
                          <a:cs typeface="Consolas" panose="020B0609020204030204" pitchFamily="49" charset="0"/>
                        </a:rPr>
                        <a:t>LR(r14)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2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182880">
                <a:tc>
                  <a:txBody>
                    <a:bodyPr/>
                    <a:lstStyle/>
                    <a:p>
                      <a:pPr algn="ctr"/>
                      <a:r>
                        <a:rPr lang="en-US" sz="1200" b="1" dirty="0" err="1">
                          <a:solidFill>
                            <a:schemeClr val="accent6">
                              <a:lumMod val="75000"/>
                            </a:schemeClr>
                          </a:solidFill>
                          <a:latin typeface="Consolas" panose="020B0609020204030204" pitchFamily="49" charset="0"/>
                          <a:cs typeface="Consolas" panose="020B0609020204030204" pitchFamily="49" charset="0"/>
                        </a:rPr>
                        <a:t>r12</a:t>
                      </a:r>
                      <a:endParaRPr lang="en-US" sz="1200" b="1" dirty="0">
                        <a:solidFill>
                          <a:schemeClr val="accent6">
                            <a:lumMod val="75000"/>
                          </a:schemeClr>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2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182880">
                <a:tc>
                  <a:txBody>
                    <a:bodyPr/>
                    <a:lstStyle/>
                    <a:p>
                      <a:pPr algn="ctr"/>
                      <a:r>
                        <a:rPr lang="en-US" sz="1200" b="1" dirty="0" err="1">
                          <a:solidFill>
                            <a:schemeClr val="accent6">
                              <a:lumMod val="75000"/>
                            </a:schemeClr>
                          </a:solidFill>
                          <a:latin typeface="Consolas" panose="020B0609020204030204" pitchFamily="49" charset="0"/>
                          <a:cs typeface="Consolas" panose="020B0609020204030204" pitchFamily="49" charset="0"/>
                        </a:rPr>
                        <a:t>r3</a:t>
                      </a:r>
                      <a:endParaRPr lang="en-US" sz="1200" b="1" dirty="0">
                        <a:solidFill>
                          <a:schemeClr val="accent6">
                            <a:lumMod val="75000"/>
                          </a:schemeClr>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2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415829923"/>
                  </a:ext>
                </a:extLst>
              </a:tr>
              <a:tr h="182880">
                <a:tc>
                  <a:txBody>
                    <a:bodyPr/>
                    <a:lstStyle/>
                    <a:p>
                      <a:pPr algn="ctr"/>
                      <a:r>
                        <a:rPr lang="en-US" sz="1200" b="1" dirty="0" err="1">
                          <a:solidFill>
                            <a:schemeClr val="accent6">
                              <a:lumMod val="75000"/>
                            </a:schemeClr>
                          </a:solidFill>
                          <a:latin typeface="Consolas" panose="020B0609020204030204" pitchFamily="49" charset="0"/>
                          <a:cs typeface="Consolas" panose="020B0609020204030204" pitchFamily="49" charset="0"/>
                        </a:rPr>
                        <a:t>r2</a:t>
                      </a:r>
                      <a:endParaRPr lang="en-US" sz="1200" b="1" dirty="0">
                        <a:solidFill>
                          <a:schemeClr val="accent6">
                            <a:lumMod val="75000"/>
                          </a:schemeClr>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2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1143850"/>
                  </a:ext>
                </a:extLst>
              </a:tr>
              <a:tr h="182880">
                <a:tc>
                  <a:txBody>
                    <a:bodyPr/>
                    <a:lstStyle/>
                    <a:p>
                      <a:pPr algn="ctr"/>
                      <a:r>
                        <a:rPr lang="en-US" sz="1200" b="1" dirty="0" err="1">
                          <a:solidFill>
                            <a:schemeClr val="accent6">
                              <a:lumMod val="75000"/>
                            </a:schemeClr>
                          </a:solidFill>
                          <a:latin typeface="Consolas" panose="020B0609020204030204" pitchFamily="49" charset="0"/>
                          <a:cs typeface="Consolas" panose="020B0609020204030204" pitchFamily="49" charset="0"/>
                        </a:rPr>
                        <a:t>r1</a:t>
                      </a:r>
                      <a:endParaRPr lang="en-US" sz="1200" b="1" dirty="0">
                        <a:solidFill>
                          <a:schemeClr val="accent6">
                            <a:lumMod val="75000"/>
                          </a:schemeClr>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2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94867582"/>
                  </a:ext>
                </a:extLst>
              </a:tr>
              <a:tr h="182880">
                <a:tc>
                  <a:txBody>
                    <a:bodyPr/>
                    <a:lstStyle/>
                    <a:p>
                      <a:pPr algn="ctr"/>
                      <a:r>
                        <a:rPr lang="en-US" sz="1200" b="1" dirty="0" err="1">
                          <a:solidFill>
                            <a:schemeClr val="accent6">
                              <a:lumMod val="75000"/>
                            </a:schemeClr>
                          </a:solidFill>
                          <a:latin typeface="Consolas" panose="020B0609020204030204" pitchFamily="49" charset="0"/>
                          <a:cs typeface="Consolas" panose="020B0609020204030204" pitchFamily="49" charset="0"/>
                        </a:rPr>
                        <a:t>r0</a:t>
                      </a:r>
                      <a:endParaRPr lang="en-US" sz="1200" b="1" dirty="0">
                        <a:solidFill>
                          <a:schemeClr val="accent6">
                            <a:lumMod val="75000"/>
                          </a:schemeClr>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2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148216304"/>
                  </a:ext>
                </a:extLst>
              </a:tr>
              <a:tr h="182880">
                <a:tc>
                  <a:txBody>
                    <a:bodyPr/>
                    <a:lstStyle/>
                    <a:p>
                      <a:pPr algn="ctr"/>
                      <a:endParaRPr lang="en-US" sz="1200" b="1" dirty="0">
                        <a:solidFill>
                          <a:srgbClr val="00B05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2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873614852"/>
                  </a:ext>
                </a:extLst>
              </a:tr>
              <a:tr h="182880">
                <a:tc>
                  <a:txBody>
                    <a:bodyPr/>
                    <a:lstStyle/>
                    <a:p>
                      <a:pPr algn="ctr"/>
                      <a:endParaRPr lang="en-US" sz="1200" b="1" dirty="0">
                        <a:solidFill>
                          <a:srgbClr val="00B05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2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30152618"/>
                  </a:ext>
                </a:extLst>
              </a:tr>
              <a:tr h="182880">
                <a:tc>
                  <a:txBody>
                    <a:bodyPr/>
                    <a:lstStyle/>
                    <a:p>
                      <a:pPr algn="ctr"/>
                      <a:endParaRPr lang="en-US" sz="1200" b="1" dirty="0">
                        <a:solidFill>
                          <a:srgbClr val="00B05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2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652491308"/>
                  </a:ext>
                </a:extLst>
              </a:tr>
              <a:tr h="182880">
                <a:tc>
                  <a:txBody>
                    <a:bodyPr/>
                    <a:lstStyle/>
                    <a:p>
                      <a:pPr algn="ctr"/>
                      <a:endParaRPr lang="en-US" sz="1200" b="1" dirty="0">
                        <a:solidFill>
                          <a:srgbClr val="00B05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2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456595798"/>
                  </a:ext>
                </a:extLst>
              </a:tr>
              <a:tr h="182880">
                <a:tc>
                  <a:txBody>
                    <a:bodyPr/>
                    <a:lstStyle/>
                    <a:p>
                      <a:pPr algn="ctr"/>
                      <a:endParaRPr lang="en-US" sz="1200" b="1" dirty="0">
                        <a:solidFill>
                          <a:srgbClr val="00B05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2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182880">
                <a:tc>
                  <a:txBody>
                    <a:bodyPr/>
                    <a:lstStyle/>
                    <a:p>
                      <a:pPr algn="ctr"/>
                      <a:endParaRPr lang="en-US" sz="1200" b="1" dirty="0">
                        <a:solidFill>
                          <a:srgbClr val="00B05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2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182880">
                <a:tc>
                  <a:txBody>
                    <a:bodyPr/>
                    <a:lstStyle/>
                    <a:p>
                      <a:pPr algn="ctr"/>
                      <a:endParaRPr lang="en-US" sz="1200" b="1" dirty="0">
                        <a:solidFill>
                          <a:srgbClr val="00B05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2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182880">
                <a:tc>
                  <a:txBody>
                    <a:bodyPr/>
                    <a:lstStyle/>
                    <a:p>
                      <a:pPr algn="ctr"/>
                      <a:endParaRPr lang="en-US" sz="1200" b="1" dirty="0">
                        <a:solidFill>
                          <a:srgbClr val="00B05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endParaRPr lang="en-US" sz="12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8"/>
                  </a:ext>
                </a:extLst>
              </a:tr>
            </a:tbl>
          </a:graphicData>
        </a:graphic>
      </p:graphicFrame>
      <p:grpSp>
        <p:nvGrpSpPr>
          <p:cNvPr id="43" name="Group 42"/>
          <p:cNvGrpSpPr/>
          <p:nvPr/>
        </p:nvGrpSpPr>
        <p:grpSpPr>
          <a:xfrm>
            <a:off x="6459919" y="3275785"/>
            <a:ext cx="867425" cy="253916"/>
            <a:chOff x="8534400" y="1278523"/>
            <a:chExt cx="1156566" cy="338555"/>
          </a:xfrm>
        </p:grpSpPr>
        <p:sp>
          <p:nvSpPr>
            <p:cNvPr id="44" name="TextBox 43"/>
            <p:cNvSpPr txBox="1"/>
            <p:nvPr/>
          </p:nvSpPr>
          <p:spPr>
            <a:xfrm>
              <a:off x="8534400" y="1278523"/>
              <a:ext cx="798450" cy="338555"/>
            </a:xfrm>
            <a:prstGeom prst="rect">
              <a:avLst/>
            </a:prstGeom>
            <a:noFill/>
          </p:spPr>
          <p:txBody>
            <a:bodyPr wrap="square" rtlCol="0">
              <a:spAutoFit/>
            </a:bodyPr>
            <a:lstStyle/>
            <a:p>
              <a:pPr algn="r"/>
              <a:r>
                <a:rPr lang="en-US" sz="1050" b="1" dirty="0">
                  <a:solidFill>
                    <a:srgbClr val="C00000"/>
                  </a:solidFill>
                  <a:latin typeface="Consolas" panose="020B0609020204030204" pitchFamily="49" charset="0"/>
                  <a:cs typeface="Consolas" panose="020B0609020204030204" pitchFamily="49" charset="0"/>
                </a:rPr>
                <a:t>SP</a:t>
              </a:r>
            </a:p>
          </p:txBody>
        </p:sp>
        <p:cxnSp>
          <p:nvCxnSpPr>
            <p:cNvPr id="45" name="Straight Arrow Connector 44"/>
            <p:cNvCxnSpPr/>
            <p:nvPr/>
          </p:nvCxnSpPr>
          <p:spPr>
            <a:xfrm>
              <a:off x="9332850" y="1447800"/>
              <a:ext cx="358116" cy="0"/>
            </a:xfrm>
            <a:prstGeom prst="straightConnector1">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sp>
        <p:nvSpPr>
          <p:cNvPr id="46" name="Rectangle 45"/>
          <p:cNvSpPr/>
          <p:nvPr/>
        </p:nvSpPr>
        <p:spPr>
          <a:xfrm>
            <a:off x="4745830" y="3698882"/>
            <a:ext cx="1215397" cy="253916"/>
          </a:xfrm>
          <a:prstGeom prst="rect">
            <a:avLst/>
          </a:prstGeom>
        </p:spPr>
        <p:txBody>
          <a:bodyPr wrap="none">
            <a:spAutoFit/>
          </a:bodyPr>
          <a:lstStyle/>
          <a:p>
            <a:r>
              <a:rPr lang="en-US" sz="1050" dirty="0">
                <a:solidFill>
                  <a:srgbClr val="FF00FF"/>
                </a:solidFill>
                <a:latin typeface="Arial" panose="020B0604020202020204" pitchFamily="34" charset="0"/>
                <a:cs typeface="Arial" panose="020B0604020202020204" pitchFamily="34" charset="0"/>
              </a:rPr>
              <a:t>DMA1_Channel2</a:t>
            </a:r>
          </a:p>
        </p:txBody>
      </p:sp>
      <p:sp>
        <p:nvSpPr>
          <p:cNvPr id="47" name="Lightning Bolt 46"/>
          <p:cNvSpPr/>
          <p:nvPr/>
        </p:nvSpPr>
        <p:spPr>
          <a:xfrm flipH="1">
            <a:off x="1875920" y="3155073"/>
            <a:ext cx="227591" cy="338063"/>
          </a:xfrm>
          <a:prstGeom prst="lightningBol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rgbClr val="C00000"/>
              </a:solidFill>
            </a:endParaRPr>
          </a:p>
        </p:txBody>
      </p:sp>
      <p:sp>
        <p:nvSpPr>
          <p:cNvPr id="48" name="TextBox 47"/>
          <p:cNvSpPr txBox="1"/>
          <p:nvPr/>
        </p:nvSpPr>
        <p:spPr>
          <a:xfrm>
            <a:off x="2026877" y="2940918"/>
            <a:ext cx="665567" cy="300082"/>
          </a:xfrm>
          <a:prstGeom prst="rect">
            <a:avLst/>
          </a:prstGeom>
          <a:noFill/>
        </p:spPr>
        <p:txBody>
          <a:bodyPr wrap="none" rtlCol="0">
            <a:spAutoFit/>
          </a:bodyPr>
          <a:lstStyle/>
          <a:p>
            <a:r>
              <a:rPr lang="en-US" sz="1350" dirty="0">
                <a:solidFill>
                  <a:srgbClr val="C00000"/>
                </a:solidFill>
                <a:latin typeface="Arial" panose="020B0604020202020204" pitchFamily="34" charset="0"/>
                <a:cs typeface="Arial" panose="020B0604020202020204" pitchFamily="34" charset="0"/>
              </a:rPr>
              <a:t>EXTI3</a:t>
            </a:r>
          </a:p>
        </p:txBody>
      </p:sp>
      <p:sp>
        <p:nvSpPr>
          <p:cNvPr id="49" name="Lightning Bolt 48"/>
          <p:cNvSpPr/>
          <p:nvPr/>
        </p:nvSpPr>
        <p:spPr>
          <a:xfrm flipH="1">
            <a:off x="2562680" y="3161811"/>
            <a:ext cx="227591" cy="338063"/>
          </a:xfrm>
          <a:prstGeom prst="lightningBolt">
            <a:avLst/>
          </a:prstGeom>
          <a:solidFill>
            <a:srgbClr val="FF00FF"/>
          </a:solidFill>
          <a:ln>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rgbClr val="C00000"/>
              </a:solidFill>
            </a:endParaRPr>
          </a:p>
        </p:txBody>
      </p:sp>
      <p:sp>
        <p:nvSpPr>
          <p:cNvPr id="50" name="TextBox 49"/>
          <p:cNvSpPr txBox="1"/>
          <p:nvPr/>
        </p:nvSpPr>
        <p:spPr>
          <a:xfrm>
            <a:off x="2713636" y="2947656"/>
            <a:ext cx="1502334" cy="300082"/>
          </a:xfrm>
          <a:prstGeom prst="rect">
            <a:avLst/>
          </a:prstGeom>
          <a:noFill/>
        </p:spPr>
        <p:txBody>
          <a:bodyPr wrap="none" rtlCol="0">
            <a:spAutoFit/>
          </a:bodyPr>
          <a:lstStyle/>
          <a:p>
            <a:r>
              <a:rPr lang="en-US" sz="1350" dirty="0">
                <a:solidFill>
                  <a:srgbClr val="FF00FF"/>
                </a:solidFill>
                <a:latin typeface="Arial" panose="020B0604020202020204" pitchFamily="34" charset="0"/>
                <a:cs typeface="Arial" panose="020B0604020202020204" pitchFamily="34" charset="0"/>
              </a:rPr>
              <a:t>DMA1_Channel2</a:t>
            </a:r>
          </a:p>
        </p:txBody>
      </p:sp>
      <p:sp>
        <p:nvSpPr>
          <p:cNvPr id="51" name="Oval 50"/>
          <p:cNvSpPr/>
          <p:nvPr/>
        </p:nvSpPr>
        <p:spPr>
          <a:xfrm>
            <a:off x="6363798" y="4467364"/>
            <a:ext cx="457200" cy="301687"/>
          </a:xfrm>
          <a:prstGeom prst="ellipse">
            <a:avLst/>
          </a:prstGeom>
          <a:solidFill>
            <a:srgbClr val="FFFF0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b="1" dirty="0">
                <a:solidFill>
                  <a:srgbClr val="FF0000"/>
                </a:solidFill>
                <a:latin typeface="Consolas" panose="020B0609020204030204" pitchFamily="49" charset="0"/>
                <a:cs typeface="Consolas" panose="020B0609020204030204" pitchFamily="49" charset="0"/>
              </a:rPr>
              <a:t>1</a:t>
            </a:r>
          </a:p>
        </p:txBody>
      </p:sp>
      <p:sp>
        <p:nvSpPr>
          <p:cNvPr id="52" name="Oval 51"/>
          <p:cNvSpPr/>
          <p:nvPr/>
        </p:nvSpPr>
        <p:spPr>
          <a:xfrm>
            <a:off x="5055125" y="4788897"/>
            <a:ext cx="457200" cy="301687"/>
          </a:xfrm>
          <a:prstGeom prst="ellipse">
            <a:avLst/>
          </a:prstGeom>
          <a:solidFill>
            <a:srgbClr val="FFFF0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b="1" dirty="0">
                <a:solidFill>
                  <a:srgbClr val="FF00FF"/>
                </a:solidFill>
                <a:latin typeface="Consolas" panose="020B0609020204030204" pitchFamily="49" charset="0"/>
                <a:cs typeface="Consolas" panose="020B0609020204030204" pitchFamily="49" charset="0"/>
              </a:rPr>
              <a:t>1</a:t>
            </a:r>
          </a:p>
        </p:txBody>
      </p:sp>
      <p:sp>
        <p:nvSpPr>
          <p:cNvPr id="36" name="Oval 35"/>
          <p:cNvSpPr/>
          <p:nvPr/>
        </p:nvSpPr>
        <p:spPr>
          <a:xfrm>
            <a:off x="5077487" y="5101259"/>
            <a:ext cx="457200" cy="301687"/>
          </a:xfrm>
          <a:prstGeom prst="ellipse">
            <a:avLst/>
          </a:prstGeom>
          <a:solidFill>
            <a:srgbClr val="FFFF0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b="1" dirty="0">
                <a:solidFill>
                  <a:srgbClr val="FF00FF"/>
                </a:solidFill>
                <a:latin typeface="Consolas" panose="020B0609020204030204" pitchFamily="49" charset="0"/>
                <a:cs typeface="Consolas" panose="020B0609020204030204" pitchFamily="49" charset="0"/>
              </a:rPr>
              <a:t>3</a:t>
            </a:r>
          </a:p>
        </p:txBody>
      </p:sp>
      <p:sp>
        <p:nvSpPr>
          <p:cNvPr id="37" name="Oval 36"/>
          <p:cNvSpPr/>
          <p:nvPr/>
        </p:nvSpPr>
        <p:spPr>
          <a:xfrm>
            <a:off x="6362120" y="5093805"/>
            <a:ext cx="457200" cy="301687"/>
          </a:xfrm>
          <a:prstGeom prst="ellipse">
            <a:avLst/>
          </a:prstGeom>
          <a:solidFill>
            <a:srgbClr val="FFFF0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b="1" dirty="0">
                <a:solidFill>
                  <a:srgbClr val="FF0000"/>
                </a:solidFill>
                <a:latin typeface="Consolas" panose="020B0609020204030204" pitchFamily="49" charset="0"/>
                <a:cs typeface="Consolas" panose="020B0609020204030204" pitchFamily="49" charset="0"/>
              </a:rPr>
              <a:t>5</a:t>
            </a:r>
          </a:p>
        </p:txBody>
      </p:sp>
      <p:sp>
        <p:nvSpPr>
          <p:cNvPr id="4" name="Rectangle 3"/>
          <p:cNvSpPr/>
          <p:nvPr/>
        </p:nvSpPr>
        <p:spPr>
          <a:xfrm>
            <a:off x="4166198" y="5658357"/>
            <a:ext cx="3664273" cy="300082"/>
          </a:xfrm>
          <a:prstGeom prst="rect">
            <a:avLst/>
          </a:prstGeom>
        </p:spPr>
        <p:txBody>
          <a:bodyPr wrap="none">
            <a:spAutoFit/>
          </a:bodyPr>
          <a:lstStyle/>
          <a:p>
            <a:pPr lvl="1" algn="ctr"/>
            <a:r>
              <a:rPr lang="en-US" sz="1350" i="1" dirty="0">
                <a:solidFill>
                  <a:srgbClr val="0000FF"/>
                </a:solidFill>
              </a:rPr>
              <a:t>Lower priority value means higher </a:t>
            </a:r>
            <a:r>
              <a:rPr lang="en-US" altLang="zh-CN" sz="1350" i="1" dirty="0">
                <a:solidFill>
                  <a:srgbClr val="0000FF"/>
                </a:solidFill>
              </a:rPr>
              <a:t>importance</a:t>
            </a:r>
            <a:r>
              <a:rPr lang="en-US" sz="1350" i="1" dirty="0">
                <a:solidFill>
                  <a:srgbClr val="0000FF"/>
                </a:solidFill>
              </a:rPr>
              <a:t>.</a:t>
            </a:r>
          </a:p>
        </p:txBody>
      </p:sp>
      <p:cxnSp>
        <p:nvCxnSpPr>
          <p:cNvPr id="14" name="Straight Arrow Connector 13"/>
          <p:cNvCxnSpPr>
            <a:stCxn id="4" idx="0"/>
            <a:endCxn id="37" idx="4"/>
          </p:cNvCxnSpPr>
          <p:nvPr/>
        </p:nvCxnSpPr>
        <p:spPr>
          <a:xfrm flipV="1">
            <a:off x="5998334" y="5395491"/>
            <a:ext cx="592386" cy="262866"/>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4" idx="0"/>
          </p:cNvCxnSpPr>
          <p:nvPr/>
        </p:nvCxnSpPr>
        <p:spPr>
          <a:xfrm flipH="1" flipV="1">
            <a:off x="5306087" y="5413839"/>
            <a:ext cx="692247" cy="244518"/>
          </a:xfrm>
          <a:prstGeom prst="straightConnector1">
            <a:avLst/>
          </a:prstGeom>
          <a:ln w="19050">
            <a:solidFill>
              <a:srgbClr val="FF00FF"/>
            </a:solidFill>
            <a:tailEnd type="triangle"/>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285750" y="3581415"/>
            <a:ext cx="3200400" cy="2354491"/>
          </a:xfrm>
          <a:prstGeom prst="rect">
            <a:avLst/>
          </a:prstGeom>
        </p:spPr>
        <p:txBody>
          <a:bodyPr wrap="square">
            <a:spAutoFit/>
          </a:bodyPr>
          <a:lstStyle/>
          <a:p>
            <a:r>
              <a:rPr lang="en-US" sz="1350" dirty="0"/>
              <a:t>Suppose another interrupt request (DMA1_Channel2) arrives, before </a:t>
            </a:r>
            <a:r>
              <a:rPr lang="en-US" altLang="zh-CN" sz="1350" dirty="0"/>
              <a:t>ISR 9 completes;</a:t>
            </a:r>
            <a:r>
              <a:rPr lang="en-US" sz="1350" dirty="0"/>
              <a:t> this new interrupt has higher </a:t>
            </a:r>
            <a:r>
              <a:rPr lang="en-US" altLang="zh-CN" sz="1350" dirty="0"/>
              <a:t>importance (priority=3) </a:t>
            </a:r>
            <a:r>
              <a:rPr lang="en-US" sz="1350" dirty="0"/>
              <a:t>than the current interrupt being served </a:t>
            </a:r>
            <a:r>
              <a:rPr lang="en-US" altLang="zh-CN" sz="1350" dirty="0"/>
              <a:t>(EXTI3 priority=5)</a:t>
            </a:r>
            <a:r>
              <a:rPr lang="en-US" sz="1350" dirty="0"/>
              <a:t>. Hence the CPU will respond to the new interrupt by preempting the currently executing ISR 9 that serves </a:t>
            </a:r>
            <a:r>
              <a:rPr lang="en-US" altLang="zh-CN" sz="1350" dirty="0"/>
              <a:t>EXTI3.</a:t>
            </a:r>
            <a:br>
              <a:rPr lang="en-US" altLang="zh-CN" sz="1350" dirty="0"/>
            </a:br>
            <a:r>
              <a:rPr lang="en-US" altLang="zh-CN" sz="1350" dirty="0"/>
              <a:t>   </a:t>
            </a:r>
            <a:r>
              <a:rPr lang="en-US" sz="1200" dirty="0">
                <a:solidFill>
                  <a:schemeClr val="tx2"/>
                </a:solidFill>
              </a:rPr>
              <a:t>EXT3 → ISR 9</a:t>
            </a:r>
          </a:p>
          <a:p>
            <a:r>
              <a:rPr lang="en-US" sz="1200" dirty="0">
                <a:solidFill>
                  <a:schemeClr val="tx2"/>
                </a:solidFill>
              </a:rPr>
              <a:t>   DMA1_Channel2 → ISR 12</a:t>
            </a:r>
          </a:p>
          <a:p>
            <a:endParaRPr lang="en-US" sz="1350" dirty="0"/>
          </a:p>
        </p:txBody>
      </p:sp>
    </p:spTree>
    <p:extLst>
      <p:ext uri="{BB962C8B-B14F-4D97-AF65-F5344CB8AC3E}">
        <p14:creationId xmlns:p14="http://schemas.microsoft.com/office/powerpoint/2010/main" val="226106440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Stacking &amp; </a:t>
            </a:r>
            <a:r>
              <a:rPr lang="en-US" dirty="0" err="1"/>
              <a:t>Unstacking</a:t>
            </a:r>
            <a:endParaRPr lang="en-US" dirty="0"/>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7</a:t>
            </a:fld>
            <a:endParaRPr kumimoji="0" lang="en-US" dirty="0"/>
          </a:p>
        </p:txBody>
      </p:sp>
      <p:sp>
        <p:nvSpPr>
          <p:cNvPr id="16" name="Content Placeholder 15"/>
          <p:cNvSpPr>
            <a:spLocks noGrp="1"/>
          </p:cNvSpPr>
          <p:nvPr>
            <p:ph sz="quarter" idx="1"/>
          </p:nvPr>
        </p:nvSpPr>
        <p:spPr>
          <a:xfrm>
            <a:off x="304800" y="4876800"/>
            <a:ext cx="8229600" cy="1514203"/>
          </a:xfrm>
        </p:spPr>
        <p:txBody>
          <a:bodyPr>
            <a:noAutofit/>
          </a:bodyPr>
          <a:lstStyle/>
          <a:p>
            <a:r>
              <a:rPr lang="en-US" sz="2000" dirty="0"/>
              <a:t>Two </a:t>
            </a:r>
            <a:r>
              <a:rPr lang="en-US" sz="2000" dirty="0" smtClean="0"/>
              <a:t>types of stack pointers</a:t>
            </a:r>
          </a:p>
          <a:p>
            <a:pPr lvl="1"/>
            <a:r>
              <a:rPr lang="en-US" sz="1700" dirty="0" smtClean="0"/>
              <a:t>Main </a:t>
            </a:r>
            <a:r>
              <a:rPr lang="en-US" sz="1700" dirty="0"/>
              <a:t>SP (MSP</a:t>
            </a:r>
            <a:r>
              <a:rPr lang="en-US" sz="1700" dirty="0" smtClean="0"/>
              <a:t>): only one main stack system-wide</a:t>
            </a:r>
          </a:p>
          <a:p>
            <a:pPr lvl="1"/>
            <a:r>
              <a:rPr lang="en-US" sz="1700" dirty="0" smtClean="0"/>
              <a:t>Process </a:t>
            </a:r>
            <a:r>
              <a:rPr lang="en-US" sz="1700" dirty="0"/>
              <a:t>SP (PSP</a:t>
            </a:r>
            <a:r>
              <a:rPr lang="en-US" sz="1700" dirty="0" smtClean="0"/>
              <a:t>): one process stack per thread</a:t>
            </a:r>
            <a:endParaRPr lang="en-US" sz="1700" dirty="0"/>
          </a:p>
        </p:txBody>
      </p:sp>
      <p:graphicFrame>
        <p:nvGraphicFramePr>
          <p:cNvPr id="5" name="Table 4"/>
          <p:cNvGraphicFramePr>
            <a:graphicFrameLocks noGrp="1"/>
          </p:cNvGraphicFramePr>
          <p:nvPr>
            <p:extLst>
              <p:ext uri="{D42A27DB-BD31-4B8C-83A1-F6EECF244321}">
                <p14:modId xmlns:p14="http://schemas.microsoft.com/office/powerpoint/2010/main" val="3609934893"/>
              </p:ext>
            </p:extLst>
          </p:nvPr>
        </p:nvGraphicFramePr>
        <p:xfrm>
          <a:off x="2081842" y="1295400"/>
          <a:ext cx="2819400" cy="3337560"/>
        </p:xfrm>
        <a:graphic>
          <a:graphicData uri="http://schemas.openxmlformats.org/drawingml/2006/table">
            <a:tbl>
              <a:tblPr bandRow="1">
                <a:tableStyleId>{5C22544A-7EE6-4342-B048-85BDC9FD1C3A}</a:tableStyleId>
              </a:tblPr>
              <a:tblGrid>
                <a:gridCol w="1575547">
                  <a:extLst>
                    <a:ext uri="{9D8B030D-6E8A-4147-A177-3AD203B41FA5}">
                      <a16:colId xmlns:a16="http://schemas.microsoft.com/office/drawing/2014/main" val="20000"/>
                    </a:ext>
                  </a:extLst>
                </a:gridCol>
                <a:gridCol w="1243853">
                  <a:extLst>
                    <a:ext uri="{9D8B030D-6E8A-4147-A177-3AD203B41FA5}">
                      <a16:colId xmlns:a16="http://schemas.microsoft.com/office/drawing/2014/main" val="20001"/>
                    </a:ext>
                  </a:extLst>
                </a:gridCol>
              </a:tblGrid>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err="1">
                          <a:latin typeface="Consolas" panose="020B0609020204030204" pitchFamily="49" charset="0"/>
                          <a:cs typeface="Consolas" panose="020B0609020204030204" pitchFamily="49" charset="0"/>
                        </a:rPr>
                        <a:t>SP</a:t>
                      </a:r>
                      <a:r>
                        <a:rPr lang="en-US" dirty="0">
                          <a:latin typeface="Consolas" panose="020B0609020204030204" pitchFamily="49" charset="0"/>
                          <a:cs typeface="Consolas" panose="020B0609020204030204" pitchFamily="49" charset="0"/>
                        </a:rPr>
                        <a:t> + </a:t>
                      </a:r>
                      <a:r>
                        <a:rPr lang="en-US" dirty="0" err="1">
                          <a:latin typeface="Consolas" panose="020B0609020204030204" pitchFamily="49" charset="0"/>
                          <a:cs typeface="Consolas" panose="020B0609020204030204" pitchFamily="49" charset="0"/>
                        </a:rPr>
                        <a:t>0x20</a:t>
                      </a:r>
                      <a:endParaRPr lang="en-US" dirty="0">
                        <a:latin typeface="Consolas" panose="020B0609020204030204" pitchFamily="49" charset="0"/>
                        <a:cs typeface="Consolas" panose="020B0609020204030204" pitchFamily="49"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dirty="0" err="1">
                          <a:latin typeface="Consolas" panose="020B0609020204030204" pitchFamily="49" charset="0"/>
                          <a:cs typeface="Consolas" panose="020B0609020204030204" pitchFamily="49" charset="0"/>
                        </a:rPr>
                        <a:t>xxxxxxxx</a:t>
                      </a:r>
                      <a:endParaRPr lang="en-US" b="0" dirty="0">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err="1">
                          <a:latin typeface="Consolas" panose="020B0609020204030204" pitchFamily="49" charset="0"/>
                          <a:cs typeface="Consolas" panose="020B0609020204030204" pitchFamily="49" charset="0"/>
                        </a:rPr>
                        <a:t>SP</a:t>
                      </a:r>
                      <a:r>
                        <a:rPr lang="en-US" dirty="0">
                          <a:latin typeface="Consolas" panose="020B0609020204030204" pitchFamily="49" charset="0"/>
                          <a:cs typeface="Consolas" panose="020B0609020204030204" pitchFamily="49" charset="0"/>
                        </a:rPr>
                        <a:t> + </a:t>
                      </a:r>
                      <a:r>
                        <a:rPr lang="en-US" dirty="0" err="1">
                          <a:latin typeface="Consolas" panose="020B0609020204030204" pitchFamily="49" charset="0"/>
                          <a:cs typeface="Consolas" panose="020B0609020204030204" pitchFamily="49" charset="0"/>
                        </a:rPr>
                        <a:t>0x1C</a:t>
                      </a:r>
                      <a:endParaRPr lang="en-US" dirty="0">
                        <a:latin typeface="Consolas" panose="020B0609020204030204" pitchFamily="49" charset="0"/>
                        <a:cs typeface="Consolas" panose="020B0609020204030204" pitchFamily="49"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dirty="0">
                          <a:latin typeface="Consolas" panose="020B0609020204030204" pitchFamily="49" charset="0"/>
                          <a:cs typeface="Consolas" panose="020B0609020204030204" pitchFamily="49" charset="0"/>
                        </a:rPr>
                        <a:t>xPSP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err="1">
                          <a:latin typeface="Consolas" panose="020B0609020204030204" pitchFamily="49" charset="0"/>
                          <a:cs typeface="Consolas" panose="020B0609020204030204" pitchFamily="49" charset="0"/>
                        </a:rPr>
                        <a:t>SP</a:t>
                      </a:r>
                      <a:r>
                        <a:rPr lang="en-US" dirty="0">
                          <a:latin typeface="Consolas" panose="020B0609020204030204" pitchFamily="49" charset="0"/>
                          <a:cs typeface="Consolas" panose="020B0609020204030204" pitchFamily="49" charset="0"/>
                        </a:rPr>
                        <a:t> + </a:t>
                      </a:r>
                      <a:r>
                        <a:rPr lang="en-US" dirty="0" err="1">
                          <a:latin typeface="Consolas" panose="020B0609020204030204" pitchFamily="49" charset="0"/>
                          <a:cs typeface="Consolas" panose="020B0609020204030204" pitchFamily="49" charset="0"/>
                        </a:rPr>
                        <a:t>0x18</a:t>
                      </a:r>
                      <a:endParaRPr lang="en-US" dirty="0">
                        <a:latin typeface="Consolas" panose="020B0609020204030204" pitchFamily="49" charset="0"/>
                        <a:cs typeface="Consolas" panose="020B0609020204030204" pitchFamily="49"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dirty="0">
                          <a:latin typeface="Consolas" panose="020B0609020204030204" pitchFamily="49" charset="0"/>
                          <a:cs typeface="Consolas" panose="020B0609020204030204" pitchFamily="49" charset="0"/>
                        </a:rPr>
                        <a:t>PC (</a:t>
                      </a:r>
                      <a:r>
                        <a:rPr lang="en-US" b="0" dirty="0" err="1">
                          <a:latin typeface="Consolas" panose="020B0609020204030204" pitchFamily="49" charset="0"/>
                          <a:cs typeface="Consolas" panose="020B0609020204030204" pitchFamily="49" charset="0"/>
                        </a:rPr>
                        <a:t>r15</a:t>
                      </a:r>
                      <a:r>
                        <a:rPr lang="en-US" b="0" dirty="0">
                          <a:latin typeface="Consolas" panose="020B0609020204030204" pitchFamily="49" charset="0"/>
                          <a:cs typeface="Consolas" panose="020B060902020403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err="1">
                          <a:latin typeface="Consolas" panose="020B0609020204030204" pitchFamily="49" charset="0"/>
                          <a:cs typeface="Consolas" panose="020B0609020204030204" pitchFamily="49" charset="0"/>
                        </a:rPr>
                        <a:t>SP</a:t>
                      </a:r>
                      <a:r>
                        <a:rPr lang="en-US" dirty="0">
                          <a:latin typeface="Consolas" panose="020B0609020204030204" pitchFamily="49" charset="0"/>
                          <a:cs typeface="Consolas" panose="020B0609020204030204" pitchFamily="49" charset="0"/>
                        </a:rPr>
                        <a:t> + </a:t>
                      </a:r>
                      <a:r>
                        <a:rPr lang="en-US" dirty="0" err="1">
                          <a:latin typeface="Consolas" panose="020B0609020204030204" pitchFamily="49" charset="0"/>
                          <a:cs typeface="Consolas" panose="020B0609020204030204" pitchFamily="49" charset="0"/>
                        </a:rPr>
                        <a:t>0x14</a:t>
                      </a:r>
                      <a:endParaRPr lang="en-US" dirty="0">
                        <a:latin typeface="Consolas" panose="020B0609020204030204" pitchFamily="49" charset="0"/>
                        <a:cs typeface="Consolas" panose="020B0609020204030204" pitchFamily="49"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dirty="0" err="1">
                          <a:latin typeface="Consolas" panose="020B0609020204030204" pitchFamily="49" charset="0"/>
                          <a:cs typeface="Consolas" panose="020B0609020204030204" pitchFamily="49" charset="0"/>
                        </a:rPr>
                        <a:t>LR</a:t>
                      </a:r>
                      <a:r>
                        <a:rPr lang="en-US" b="0" dirty="0">
                          <a:latin typeface="Consolas" panose="020B0609020204030204" pitchFamily="49" charset="0"/>
                          <a:cs typeface="Consolas" panose="020B0609020204030204" pitchFamily="49" charset="0"/>
                        </a:rPr>
                        <a:t> (</a:t>
                      </a:r>
                      <a:r>
                        <a:rPr lang="en-US" b="0" dirty="0" err="1">
                          <a:latin typeface="Consolas" panose="020B0609020204030204" pitchFamily="49" charset="0"/>
                          <a:cs typeface="Consolas" panose="020B0609020204030204" pitchFamily="49" charset="0"/>
                        </a:rPr>
                        <a:t>r14</a:t>
                      </a:r>
                      <a:r>
                        <a:rPr lang="en-US" b="0" dirty="0">
                          <a:latin typeface="Consolas" panose="020B0609020204030204" pitchFamily="49" charset="0"/>
                          <a:cs typeface="Consolas" panose="020B060902020403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err="1">
                          <a:latin typeface="Consolas" panose="020B0609020204030204" pitchFamily="49" charset="0"/>
                          <a:cs typeface="Consolas" panose="020B0609020204030204" pitchFamily="49" charset="0"/>
                        </a:rPr>
                        <a:t>SP</a:t>
                      </a:r>
                      <a:r>
                        <a:rPr lang="en-US" dirty="0">
                          <a:latin typeface="Consolas" panose="020B0609020204030204" pitchFamily="49" charset="0"/>
                          <a:cs typeface="Consolas" panose="020B0609020204030204" pitchFamily="49" charset="0"/>
                        </a:rPr>
                        <a:t> + </a:t>
                      </a:r>
                      <a:r>
                        <a:rPr lang="en-US" dirty="0" err="1">
                          <a:latin typeface="Consolas" panose="020B0609020204030204" pitchFamily="49" charset="0"/>
                          <a:cs typeface="Consolas" panose="020B0609020204030204" pitchFamily="49" charset="0"/>
                        </a:rPr>
                        <a:t>0x10</a:t>
                      </a:r>
                      <a:endParaRPr lang="en-US" dirty="0">
                        <a:latin typeface="Consolas" panose="020B0609020204030204" pitchFamily="49" charset="0"/>
                        <a:cs typeface="Consolas" panose="020B0609020204030204" pitchFamily="49"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dirty="0" err="1">
                          <a:latin typeface="Consolas" panose="020B0609020204030204" pitchFamily="49" charset="0"/>
                          <a:cs typeface="Consolas" panose="020B0609020204030204" pitchFamily="49" charset="0"/>
                        </a:rPr>
                        <a:t>r12</a:t>
                      </a:r>
                      <a:endParaRPr lang="en-US" b="0" dirty="0">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err="1">
                          <a:latin typeface="Consolas" panose="020B0609020204030204" pitchFamily="49" charset="0"/>
                          <a:cs typeface="Consolas" panose="020B0609020204030204" pitchFamily="49" charset="0"/>
                        </a:rPr>
                        <a:t>SP</a:t>
                      </a:r>
                      <a:r>
                        <a:rPr lang="en-US" dirty="0">
                          <a:latin typeface="Consolas" panose="020B0609020204030204" pitchFamily="49" charset="0"/>
                          <a:cs typeface="Consolas" panose="020B0609020204030204" pitchFamily="49" charset="0"/>
                        </a:rPr>
                        <a:t> + </a:t>
                      </a:r>
                      <a:r>
                        <a:rPr lang="en-US" dirty="0" err="1">
                          <a:latin typeface="Consolas" panose="020B0609020204030204" pitchFamily="49" charset="0"/>
                          <a:cs typeface="Consolas" panose="020B0609020204030204" pitchFamily="49" charset="0"/>
                        </a:rPr>
                        <a:t>0x0C</a:t>
                      </a:r>
                      <a:endParaRPr lang="en-US" dirty="0">
                        <a:latin typeface="Consolas" panose="020B0609020204030204" pitchFamily="49" charset="0"/>
                        <a:cs typeface="Consolas" panose="020B0609020204030204" pitchFamily="49"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dirty="0" err="1">
                          <a:latin typeface="Consolas" panose="020B0609020204030204" pitchFamily="49" charset="0"/>
                          <a:cs typeface="Consolas" panose="020B0609020204030204" pitchFamily="49" charset="0"/>
                        </a:rPr>
                        <a:t>r3</a:t>
                      </a:r>
                      <a:endParaRPr lang="en-US" b="0" dirty="0">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err="1">
                          <a:latin typeface="Consolas" panose="020B0609020204030204" pitchFamily="49" charset="0"/>
                          <a:cs typeface="Consolas" panose="020B0609020204030204" pitchFamily="49" charset="0"/>
                        </a:rPr>
                        <a:t>SP</a:t>
                      </a:r>
                      <a:r>
                        <a:rPr lang="en-US" dirty="0">
                          <a:latin typeface="Consolas" panose="020B0609020204030204" pitchFamily="49" charset="0"/>
                          <a:cs typeface="Consolas" panose="020B0609020204030204" pitchFamily="49" charset="0"/>
                        </a:rPr>
                        <a:t> + </a:t>
                      </a:r>
                      <a:r>
                        <a:rPr lang="en-US" dirty="0" err="1">
                          <a:latin typeface="Consolas" panose="020B0609020204030204" pitchFamily="49" charset="0"/>
                          <a:cs typeface="Consolas" panose="020B0609020204030204" pitchFamily="49" charset="0"/>
                        </a:rPr>
                        <a:t>0x08</a:t>
                      </a:r>
                      <a:endParaRPr lang="en-US" dirty="0">
                        <a:latin typeface="Consolas" panose="020B0609020204030204" pitchFamily="49" charset="0"/>
                        <a:cs typeface="Consolas" panose="020B0609020204030204" pitchFamily="49"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dirty="0" err="1">
                          <a:latin typeface="Consolas" panose="020B0609020204030204" pitchFamily="49" charset="0"/>
                          <a:cs typeface="Consolas" panose="020B0609020204030204" pitchFamily="49" charset="0"/>
                        </a:rPr>
                        <a:t>r2</a:t>
                      </a:r>
                      <a:endParaRPr lang="en-US" b="0" dirty="0">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err="1">
                          <a:latin typeface="Consolas" panose="020B0609020204030204" pitchFamily="49" charset="0"/>
                          <a:cs typeface="Consolas" panose="020B0609020204030204" pitchFamily="49" charset="0"/>
                        </a:rPr>
                        <a:t>SP</a:t>
                      </a:r>
                      <a:r>
                        <a:rPr lang="en-US" dirty="0">
                          <a:latin typeface="Consolas" panose="020B0609020204030204" pitchFamily="49" charset="0"/>
                          <a:cs typeface="Consolas" panose="020B0609020204030204" pitchFamily="49" charset="0"/>
                        </a:rPr>
                        <a:t> + </a:t>
                      </a:r>
                      <a:r>
                        <a:rPr lang="en-US" dirty="0" err="1">
                          <a:latin typeface="Consolas" panose="020B0609020204030204" pitchFamily="49" charset="0"/>
                          <a:cs typeface="Consolas" panose="020B0609020204030204" pitchFamily="49" charset="0"/>
                        </a:rPr>
                        <a:t>0x04</a:t>
                      </a:r>
                      <a:endParaRPr lang="en-US" dirty="0">
                        <a:latin typeface="Consolas" panose="020B0609020204030204" pitchFamily="49" charset="0"/>
                        <a:cs typeface="Consolas" panose="020B0609020204030204" pitchFamily="49"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dirty="0" err="1">
                          <a:latin typeface="Consolas" panose="020B0609020204030204" pitchFamily="49" charset="0"/>
                          <a:cs typeface="Consolas" panose="020B0609020204030204" pitchFamily="49" charset="0"/>
                        </a:rPr>
                        <a:t>r1</a:t>
                      </a:r>
                      <a:endParaRPr lang="en-US" b="0" dirty="0">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r h="370840">
                <a:tc>
                  <a:txBody>
                    <a:bodyPr/>
                    <a:lstStyle/>
                    <a:p>
                      <a:pPr algn="ctr"/>
                      <a:r>
                        <a:rPr lang="en-US" dirty="0" err="1">
                          <a:latin typeface="Consolas" panose="020B0609020204030204" pitchFamily="49" charset="0"/>
                          <a:cs typeface="Consolas" panose="020B0609020204030204" pitchFamily="49" charset="0"/>
                        </a:rPr>
                        <a:t>SP</a:t>
                      </a:r>
                      <a:r>
                        <a:rPr lang="en-US" dirty="0">
                          <a:latin typeface="Consolas" panose="020B0609020204030204" pitchFamily="49" charset="0"/>
                          <a:cs typeface="Consolas" panose="020B0609020204030204" pitchFamily="49" charset="0"/>
                        </a:rPr>
                        <a:t> + </a:t>
                      </a:r>
                      <a:r>
                        <a:rPr lang="en-US" dirty="0" err="1">
                          <a:latin typeface="Consolas" panose="020B0609020204030204" pitchFamily="49" charset="0"/>
                          <a:cs typeface="Consolas" panose="020B0609020204030204" pitchFamily="49" charset="0"/>
                        </a:rPr>
                        <a:t>0x00</a:t>
                      </a:r>
                      <a:endParaRPr lang="en-US" dirty="0">
                        <a:latin typeface="Consolas" panose="020B0609020204030204" pitchFamily="49" charset="0"/>
                        <a:cs typeface="Consolas" panose="020B0609020204030204" pitchFamily="49"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dirty="0" err="1">
                          <a:latin typeface="Consolas" panose="020B0609020204030204" pitchFamily="49" charset="0"/>
                          <a:cs typeface="Consolas" panose="020B0609020204030204" pitchFamily="49" charset="0"/>
                        </a:rPr>
                        <a:t>r0</a:t>
                      </a:r>
                      <a:endParaRPr lang="en-US" b="0" dirty="0">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8"/>
                  </a:ext>
                </a:extLst>
              </a:tr>
            </a:tbl>
          </a:graphicData>
        </a:graphic>
      </p:graphicFrame>
      <p:sp>
        <p:nvSpPr>
          <p:cNvPr id="6" name="TextBox 5"/>
          <p:cNvSpPr txBox="1"/>
          <p:nvPr/>
        </p:nvSpPr>
        <p:spPr>
          <a:xfrm>
            <a:off x="5334000" y="1910477"/>
            <a:ext cx="3733800" cy="2862322"/>
          </a:xfrm>
          <a:prstGeom prst="rect">
            <a:avLst/>
          </a:prstGeom>
          <a:noFill/>
        </p:spPr>
        <p:txBody>
          <a:bodyPr wrap="square" rtlCol="0">
            <a:spAutoFit/>
          </a:bodyPr>
          <a:lstStyle/>
          <a:p>
            <a:pPr marL="285750" indent="-285750">
              <a:buFont typeface="Arial" panose="020B0604020202020204" pitchFamily="34" charset="0"/>
              <a:buChar char="•"/>
            </a:pPr>
            <a:r>
              <a:rPr lang="en-US" b="1" dirty="0">
                <a:solidFill>
                  <a:srgbClr val="FF0000"/>
                </a:solidFill>
              </a:rPr>
              <a:t>Stacking</a:t>
            </a:r>
            <a:r>
              <a:rPr lang="en-US" b="1" dirty="0"/>
              <a:t>: </a:t>
            </a:r>
            <a:r>
              <a:rPr lang="en-US" dirty="0"/>
              <a:t>The processor automatically pushes these </a:t>
            </a:r>
            <a:r>
              <a:rPr lang="en-US" dirty="0" smtClean="0"/>
              <a:t>8 </a:t>
            </a:r>
            <a:r>
              <a:rPr lang="en-US" dirty="0"/>
              <a:t>registers into the </a:t>
            </a:r>
            <a:r>
              <a:rPr lang="en-US" dirty="0" smtClean="0"/>
              <a:t>stack </a:t>
            </a:r>
            <a:r>
              <a:rPr lang="en-US" dirty="0"/>
              <a:t>before an </a:t>
            </a:r>
            <a:r>
              <a:rPr lang="en-US" dirty="0" smtClean="0"/>
              <a:t>ISR </a:t>
            </a:r>
            <a:r>
              <a:rPr lang="en-US" dirty="0"/>
              <a:t>starts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solidFill>
                  <a:srgbClr val="FF0000"/>
                </a:solidFill>
              </a:rPr>
              <a:t>Unstacking: </a:t>
            </a:r>
            <a:r>
              <a:rPr lang="en-US" dirty="0"/>
              <a:t>The processor automatically pops these eight register out of the </a:t>
            </a:r>
            <a:r>
              <a:rPr lang="en-US" dirty="0" smtClean="0"/>
              <a:t>stack and restores the 8 registers </a:t>
            </a:r>
            <a:r>
              <a:rPr lang="en-US" dirty="0"/>
              <a:t>when an </a:t>
            </a:r>
            <a:r>
              <a:rPr lang="en-US" dirty="0" smtClean="0"/>
              <a:t>ISR </a:t>
            </a:r>
            <a:r>
              <a:rPr lang="en-US" dirty="0"/>
              <a:t>exits.</a:t>
            </a:r>
          </a:p>
        </p:txBody>
      </p:sp>
      <p:sp>
        <p:nvSpPr>
          <p:cNvPr id="7" name="Right Brace 6"/>
          <p:cNvSpPr/>
          <p:nvPr/>
        </p:nvSpPr>
        <p:spPr>
          <a:xfrm>
            <a:off x="4977442" y="1676400"/>
            <a:ext cx="381000" cy="2971800"/>
          </a:xfrm>
          <a:prstGeom prst="rightBrace">
            <a:avLst>
              <a:gd name="adj1" fmla="val 92107"/>
              <a:gd name="adj2" fmla="val 50000"/>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TextBox 7"/>
          <p:cNvSpPr txBox="1"/>
          <p:nvPr/>
        </p:nvSpPr>
        <p:spPr>
          <a:xfrm>
            <a:off x="642648" y="1350611"/>
            <a:ext cx="944489" cy="369332"/>
          </a:xfrm>
          <a:prstGeom prst="rect">
            <a:avLst/>
          </a:prstGeom>
          <a:noFill/>
        </p:spPr>
        <p:txBody>
          <a:bodyPr wrap="none" rtlCol="0">
            <a:spAutoFit/>
          </a:bodyPr>
          <a:lstStyle/>
          <a:p>
            <a:r>
              <a:rPr lang="en-US" b="1" dirty="0">
                <a:solidFill>
                  <a:srgbClr val="C00000"/>
                </a:solidFill>
                <a:latin typeface="Consolas" panose="020B0609020204030204" pitchFamily="49" charset="0"/>
                <a:cs typeface="Consolas" panose="020B0609020204030204" pitchFamily="49" charset="0"/>
              </a:rPr>
              <a:t>Old </a:t>
            </a:r>
            <a:r>
              <a:rPr lang="en-US" b="1" dirty="0" err="1">
                <a:solidFill>
                  <a:srgbClr val="C00000"/>
                </a:solidFill>
                <a:latin typeface="Consolas" panose="020B0609020204030204" pitchFamily="49" charset="0"/>
                <a:cs typeface="Consolas" panose="020B0609020204030204" pitchFamily="49" charset="0"/>
              </a:rPr>
              <a:t>SP</a:t>
            </a:r>
            <a:endParaRPr lang="en-US" b="1" dirty="0">
              <a:solidFill>
                <a:srgbClr val="C00000"/>
              </a:solidFill>
              <a:latin typeface="Consolas" panose="020B0609020204030204" pitchFamily="49" charset="0"/>
              <a:cs typeface="Consolas" panose="020B0609020204030204" pitchFamily="49" charset="0"/>
            </a:endParaRPr>
          </a:p>
        </p:txBody>
      </p:sp>
      <p:cxnSp>
        <p:nvCxnSpPr>
          <p:cNvPr id="10" name="Straight Arrow Connector 9"/>
          <p:cNvCxnSpPr/>
          <p:nvPr/>
        </p:nvCxnSpPr>
        <p:spPr>
          <a:xfrm>
            <a:off x="1600200" y="1524000"/>
            <a:ext cx="533400" cy="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642648" y="4268374"/>
            <a:ext cx="944489" cy="369332"/>
          </a:xfrm>
          <a:prstGeom prst="rect">
            <a:avLst/>
          </a:prstGeom>
          <a:noFill/>
        </p:spPr>
        <p:txBody>
          <a:bodyPr wrap="none" rtlCol="0">
            <a:spAutoFit/>
          </a:bodyPr>
          <a:lstStyle/>
          <a:p>
            <a:r>
              <a:rPr lang="en-US" b="1" dirty="0">
                <a:solidFill>
                  <a:srgbClr val="C00000"/>
                </a:solidFill>
                <a:latin typeface="Consolas" panose="020B0609020204030204" pitchFamily="49" charset="0"/>
                <a:cs typeface="Consolas" panose="020B0609020204030204" pitchFamily="49" charset="0"/>
              </a:rPr>
              <a:t>New </a:t>
            </a:r>
            <a:r>
              <a:rPr lang="en-US" b="1" dirty="0" err="1">
                <a:solidFill>
                  <a:srgbClr val="C00000"/>
                </a:solidFill>
                <a:latin typeface="Consolas" panose="020B0609020204030204" pitchFamily="49" charset="0"/>
                <a:cs typeface="Consolas" panose="020B0609020204030204" pitchFamily="49" charset="0"/>
              </a:rPr>
              <a:t>SP</a:t>
            </a:r>
            <a:endParaRPr lang="en-US" b="1" dirty="0">
              <a:solidFill>
                <a:srgbClr val="C00000"/>
              </a:solidFill>
              <a:latin typeface="Consolas" panose="020B0609020204030204" pitchFamily="49" charset="0"/>
              <a:cs typeface="Consolas" panose="020B0609020204030204" pitchFamily="49" charset="0"/>
            </a:endParaRPr>
          </a:p>
        </p:txBody>
      </p:sp>
      <p:cxnSp>
        <p:nvCxnSpPr>
          <p:cNvPr id="13" name="Straight Arrow Connector 12"/>
          <p:cNvCxnSpPr/>
          <p:nvPr/>
        </p:nvCxnSpPr>
        <p:spPr>
          <a:xfrm>
            <a:off x="1600200" y="4441763"/>
            <a:ext cx="533400" cy="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1893026" y="1910477"/>
            <a:ext cx="0" cy="2128123"/>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608209" y="2541886"/>
            <a:ext cx="1257300" cy="923330"/>
          </a:xfrm>
          <a:prstGeom prst="rect">
            <a:avLst/>
          </a:prstGeom>
          <a:noFill/>
        </p:spPr>
        <p:txBody>
          <a:bodyPr wrap="square" rtlCol="0">
            <a:spAutoFit/>
          </a:bodyPr>
          <a:lstStyle/>
          <a:p>
            <a:pPr algn="r"/>
            <a:r>
              <a:rPr lang="en-US" dirty="0">
                <a:solidFill>
                  <a:srgbClr val="C00000"/>
                </a:solidFill>
              </a:rPr>
              <a:t>Full Descending Stack</a:t>
            </a:r>
          </a:p>
        </p:txBody>
      </p:sp>
    </p:spTree>
    <p:extLst>
      <p:ext uri="{BB962C8B-B14F-4D97-AF65-F5344CB8AC3E}">
        <p14:creationId xmlns:p14="http://schemas.microsoft.com/office/powerpoint/2010/main" val="989931724"/>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Flowchart: Process 39"/>
          <p:cNvSpPr/>
          <p:nvPr/>
        </p:nvSpPr>
        <p:spPr>
          <a:xfrm>
            <a:off x="595672" y="1811650"/>
            <a:ext cx="5405078" cy="1731650"/>
          </a:xfrm>
          <a:prstGeom prst="flowChartProcess">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 name="Title 1"/>
          <p:cNvSpPr>
            <a:spLocks noGrp="1"/>
          </p:cNvSpPr>
          <p:nvPr>
            <p:ph type="title"/>
          </p:nvPr>
        </p:nvSpPr>
        <p:spPr/>
        <p:txBody>
          <a:bodyPr>
            <a:normAutofit fontScale="90000"/>
          </a:bodyPr>
          <a:lstStyle/>
          <a:p>
            <a:r>
              <a:rPr lang="en-US" dirty="0"/>
              <a:t>Nested Interrupts:</a:t>
            </a:r>
            <a:br>
              <a:rPr lang="en-US" dirty="0"/>
            </a:br>
            <a:r>
              <a:rPr lang="en-US" dirty="0"/>
              <a:t>Example of Preemption</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70</a:t>
            </a:fld>
            <a:endParaRPr kumimoji="0" lang="en-US" dirty="0"/>
          </a:p>
        </p:txBody>
      </p:sp>
      <p:cxnSp>
        <p:nvCxnSpPr>
          <p:cNvPr id="6" name="Straight Arrow Connector 5"/>
          <p:cNvCxnSpPr/>
          <p:nvPr/>
        </p:nvCxnSpPr>
        <p:spPr>
          <a:xfrm>
            <a:off x="631212" y="3327387"/>
            <a:ext cx="4969488" cy="281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V="1">
            <a:off x="701187" y="2298686"/>
            <a:ext cx="0" cy="120015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758337" y="2755886"/>
            <a:ext cx="1092327" cy="2857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Program</a:t>
            </a:r>
          </a:p>
        </p:txBody>
      </p:sp>
      <p:sp>
        <p:nvSpPr>
          <p:cNvPr id="9" name="TextBox 8"/>
          <p:cNvSpPr txBox="1"/>
          <p:nvPr/>
        </p:nvSpPr>
        <p:spPr>
          <a:xfrm>
            <a:off x="5454737" y="3023220"/>
            <a:ext cx="457200" cy="507831"/>
          </a:xfrm>
          <a:prstGeom prst="rect">
            <a:avLst/>
          </a:prstGeom>
          <a:noFill/>
        </p:spPr>
        <p:txBody>
          <a:bodyPr wrap="square" rtlCol="0">
            <a:spAutoFit/>
          </a:bodyPr>
          <a:lstStyle/>
          <a:p>
            <a:r>
              <a:rPr lang="en-US" sz="1350" dirty="0"/>
              <a:t>time</a:t>
            </a:r>
          </a:p>
        </p:txBody>
      </p:sp>
      <p:sp>
        <p:nvSpPr>
          <p:cNvPr id="10" name="Rectangle 9"/>
          <p:cNvSpPr/>
          <p:nvPr/>
        </p:nvSpPr>
        <p:spPr>
          <a:xfrm>
            <a:off x="2027409" y="2397746"/>
            <a:ext cx="514350" cy="28575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ISR 9</a:t>
            </a:r>
          </a:p>
        </p:txBody>
      </p:sp>
      <p:sp>
        <p:nvSpPr>
          <p:cNvPr id="11" name="Rectangle 10"/>
          <p:cNvSpPr/>
          <p:nvPr/>
        </p:nvSpPr>
        <p:spPr>
          <a:xfrm>
            <a:off x="1850664" y="2397746"/>
            <a:ext cx="133783" cy="28575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3" name="TextBox 12"/>
          <p:cNvSpPr txBox="1"/>
          <p:nvPr/>
        </p:nvSpPr>
        <p:spPr>
          <a:xfrm>
            <a:off x="1068586" y="2161113"/>
            <a:ext cx="752129" cy="300082"/>
          </a:xfrm>
          <a:prstGeom prst="rect">
            <a:avLst/>
          </a:prstGeom>
          <a:noFill/>
        </p:spPr>
        <p:txBody>
          <a:bodyPr wrap="none" rtlCol="0">
            <a:spAutoFit/>
          </a:bodyPr>
          <a:lstStyle/>
          <a:p>
            <a:r>
              <a:rPr lang="en-US" sz="1350" dirty="0">
                <a:solidFill>
                  <a:schemeClr val="accent6">
                    <a:lumMod val="75000"/>
                  </a:schemeClr>
                </a:solidFill>
              </a:rPr>
              <a:t>Stacking</a:t>
            </a:r>
          </a:p>
        </p:txBody>
      </p:sp>
      <p:cxnSp>
        <p:nvCxnSpPr>
          <p:cNvPr id="15" name="Straight Arrow Connector 14"/>
          <p:cNvCxnSpPr>
            <a:stCxn id="11" idx="1"/>
          </p:cNvCxnSpPr>
          <p:nvPr/>
        </p:nvCxnSpPr>
        <p:spPr>
          <a:xfrm flipH="1" flipV="1">
            <a:off x="1713732" y="2438113"/>
            <a:ext cx="136932" cy="102509"/>
          </a:xfrm>
          <a:prstGeom prst="straightConnector1">
            <a:avLst/>
          </a:prstGeom>
          <a:ln w="1905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8" name="Flowchart: Process 17"/>
          <p:cNvSpPr/>
          <p:nvPr/>
        </p:nvSpPr>
        <p:spPr>
          <a:xfrm>
            <a:off x="3143251" y="3692706"/>
            <a:ext cx="3626921" cy="1755506"/>
          </a:xfrm>
          <a:prstGeom prst="flowChartProcess">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aphicFrame>
        <p:nvGraphicFramePr>
          <p:cNvPr id="19" name="Table 18"/>
          <p:cNvGraphicFramePr>
            <a:graphicFrameLocks noGrp="1"/>
          </p:cNvGraphicFramePr>
          <p:nvPr>
            <p:extLst/>
          </p:nvPr>
        </p:nvGraphicFramePr>
        <p:xfrm>
          <a:off x="4580361" y="3928214"/>
          <a:ext cx="2142860" cy="281940"/>
        </p:xfrm>
        <a:graphic>
          <a:graphicData uri="http://schemas.openxmlformats.org/drawingml/2006/table">
            <a:tbl>
              <a:tblPr firstRow="1" bandRow="1">
                <a:tableStyleId>{5C22544A-7EE6-4342-B048-85BDC9FD1C3A}</a:tableStyleId>
              </a:tblPr>
              <a:tblGrid>
                <a:gridCol w="428572">
                  <a:extLst>
                    <a:ext uri="{9D8B030D-6E8A-4147-A177-3AD203B41FA5}">
                      <a16:colId xmlns:a16="http://schemas.microsoft.com/office/drawing/2014/main" val="3020669703"/>
                    </a:ext>
                  </a:extLst>
                </a:gridCol>
                <a:gridCol w="428572">
                  <a:extLst>
                    <a:ext uri="{9D8B030D-6E8A-4147-A177-3AD203B41FA5}">
                      <a16:colId xmlns:a16="http://schemas.microsoft.com/office/drawing/2014/main" val="2164070882"/>
                    </a:ext>
                  </a:extLst>
                </a:gridCol>
                <a:gridCol w="428572">
                  <a:extLst>
                    <a:ext uri="{9D8B030D-6E8A-4147-A177-3AD203B41FA5}">
                      <a16:colId xmlns:a16="http://schemas.microsoft.com/office/drawing/2014/main" val="4187860782"/>
                    </a:ext>
                  </a:extLst>
                </a:gridCol>
                <a:gridCol w="428572">
                  <a:extLst>
                    <a:ext uri="{9D8B030D-6E8A-4147-A177-3AD203B41FA5}">
                      <a16:colId xmlns:a16="http://schemas.microsoft.com/office/drawing/2014/main" val="112163140"/>
                    </a:ext>
                  </a:extLst>
                </a:gridCol>
                <a:gridCol w="428572">
                  <a:extLst>
                    <a:ext uri="{9D8B030D-6E8A-4147-A177-3AD203B41FA5}">
                      <a16:colId xmlns:a16="http://schemas.microsoft.com/office/drawing/2014/main" val="2508573071"/>
                    </a:ext>
                  </a:extLst>
                </a:gridCol>
              </a:tblGrid>
              <a:tr h="274320">
                <a:tc>
                  <a:txBody>
                    <a:bodyPr/>
                    <a:lstStyle/>
                    <a:p>
                      <a:pPr algn="ctr"/>
                      <a:r>
                        <a:rPr lang="en-US" sz="1400" dirty="0">
                          <a:solidFill>
                            <a:srgbClr val="FF00FF"/>
                          </a:solidFill>
                          <a:latin typeface="Consolas" panose="020B0609020204030204" pitchFamily="49" charset="0"/>
                        </a:rPr>
                        <a:t>12</a:t>
                      </a:r>
                    </a:p>
                  </a:txBody>
                  <a:tcPr marL="68580" marR="68580" marT="34290" marB="34290">
                    <a:noFill/>
                  </a:tcPr>
                </a:tc>
                <a:tc>
                  <a:txBody>
                    <a:bodyPr/>
                    <a:lstStyle/>
                    <a:p>
                      <a:pPr algn="ctr"/>
                      <a:r>
                        <a:rPr lang="en-US" sz="1400" dirty="0">
                          <a:solidFill>
                            <a:schemeClr val="accent6">
                              <a:lumMod val="75000"/>
                            </a:schemeClr>
                          </a:solidFill>
                          <a:latin typeface="Consolas" panose="020B0609020204030204" pitchFamily="49" charset="0"/>
                        </a:rPr>
                        <a:t>11</a:t>
                      </a:r>
                    </a:p>
                  </a:txBody>
                  <a:tcPr marL="68580" marR="68580" marT="34290" marB="34290">
                    <a:noFill/>
                  </a:tcPr>
                </a:tc>
                <a:tc>
                  <a:txBody>
                    <a:bodyPr/>
                    <a:lstStyle/>
                    <a:p>
                      <a:pPr algn="ctr"/>
                      <a:r>
                        <a:rPr lang="en-US" sz="1400" dirty="0">
                          <a:solidFill>
                            <a:schemeClr val="accent6">
                              <a:lumMod val="75000"/>
                            </a:schemeClr>
                          </a:solidFill>
                          <a:latin typeface="Consolas" panose="020B0609020204030204" pitchFamily="49" charset="0"/>
                        </a:rPr>
                        <a:t>10</a:t>
                      </a:r>
                    </a:p>
                  </a:txBody>
                  <a:tcPr marL="68580" marR="68580" marT="34290" marB="34290">
                    <a:noFill/>
                  </a:tcPr>
                </a:tc>
                <a:tc>
                  <a:txBody>
                    <a:bodyPr/>
                    <a:lstStyle/>
                    <a:p>
                      <a:pPr algn="ctr"/>
                      <a:r>
                        <a:rPr lang="en-US" sz="1400" dirty="0">
                          <a:solidFill>
                            <a:srgbClr val="FF0000"/>
                          </a:solidFill>
                          <a:latin typeface="Consolas" panose="020B0609020204030204" pitchFamily="49" charset="0"/>
                        </a:rPr>
                        <a:t>9</a:t>
                      </a:r>
                    </a:p>
                  </a:txBody>
                  <a:tcPr marL="68580" marR="68580" marT="34290" marB="34290">
                    <a:noFill/>
                  </a:tcPr>
                </a:tc>
                <a:tc>
                  <a:txBody>
                    <a:bodyPr/>
                    <a:lstStyle/>
                    <a:p>
                      <a:pPr algn="ctr"/>
                      <a:r>
                        <a:rPr lang="en-US" sz="1400" dirty="0">
                          <a:solidFill>
                            <a:schemeClr val="accent6">
                              <a:lumMod val="75000"/>
                            </a:schemeClr>
                          </a:solidFill>
                          <a:latin typeface="Consolas" panose="020B0609020204030204" pitchFamily="49" charset="0"/>
                        </a:rPr>
                        <a:t>8</a:t>
                      </a:r>
                    </a:p>
                  </a:txBody>
                  <a:tcPr marL="68580" marR="68580" marT="34290" marB="34290">
                    <a:noFill/>
                  </a:tcPr>
                </a:tc>
                <a:extLst>
                  <a:ext uri="{0D108BD9-81ED-4DB2-BD59-A6C34878D82A}">
                    <a16:rowId xmlns:a16="http://schemas.microsoft.com/office/drawing/2014/main" val="1598404186"/>
                  </a:ext>
                </a:extLst>
              </a:tr>
            </a:tbl>
          </a:graphicData>
        </a:graphic>
      </p:graphicFrame>
      <p:sp>
        <p:nvSpPr>
          <p:cNvPr id="20" name="Rectangle 19"/>
          <p:cNvSpPr/>
          <p:nvPr/>
        </p:nvSpPr>
        <p:spPr>
          <a:xfrm>
            <a:off x="3112664" y="4200265"/>
            <a:ext cx="1494510" cy="276999"/>
          </a:xfrm>
          <a:prstGeom prst="rect">
            <a:avLst/>
          </a:prstGeom>
          <a:ln>
            <a:noFill/>
          </a:ln>
        </p:spPr>
        <p:txBody>
          <a:bodyPr wrap="square">
            <a:spAutoFit/>
          </a:bodyPr>
          <a:lstStyle/>
          <a:p>
            <a:pPr algn="r"/>
            <a:r>
              <a:rPr lang="en-US" sz="1200" dirty="0">
                <a:solidFill>
                  <a:srgbClr val="000000"/>
                </a:solidFill>
                <a:latin typeface="Verdana" panose="020B0604030504040204" pitchFamily="34" charset="0"/>
              </a:rPr>
              <a:t>Enable Register</a:t>
            </a:r>
            <a:endParaRPr lang="en-US" sz="1200" dirty="0"/>
          </a:p>
        </p:txBody>
      </p:sp>
      <p:graphicFrame>
        <p:nvGraphicFramePr>
          <p:cNvPr id="21" name="Table 20"/>
          <p:cNvGraphicFramePr>
            <a:graphicFrameLocks noGrp="1"/>
          </p:cNvGraphicFramePr>
          <p:nvPr>
            <p:extLst/>
          </p:nvPr>
        </p:nvGraphicFramePr>
        <p:xfrm>
          <a:off x="4577640" y="4182393"/>
          <a:ext cx="2142860" cy="281940"/>
        </p:xfrm>
        <a:graphic>
          <a:graphicData uri="http://schemas.openxmlformats.org/drawingml/2006/table">
            <a:tbl>
              <a:tblPr firstRow="1" bandRow="1">
                <a:tableStyleId>{5C22544A-7EE6-4342-B048-85BDC9FD1C3A}</a:tableStyleId>
              </a:tblPr>
              <a:tblGrid>
                <a:gridCol w="428572">
                  <a:extLst>
                    <a:ext uri="{9D8B030D-6E8A-4147-A177-3AD203B41FA5}">
                      <a16:colId xmlns:a16="http://schemas.microsoft.com/office/drawing/2014/main" val="3020669703"/>
                    </a:ext>
                  </a:extLst>
                </a:gridCol>
                <a:gridCol w="428572">
                  <a:extLst>
                    <a:ext uri="{9D8B030D-6E8A-4147-A177-3AD203B41FA5}">
                      <a16:colId xmlns:a16="http://schemas.microsoft.com/office/drawing/2014/main" val="2164070882"/>
                    </a:ext>
                  </a:extLst>
                </a:gridCol>
                <a:gridCol w="428572">
                  <a:extLst>
                    <a:ext uri="{9D8B030D-6E8A-4147-A177-3AD203B41FA5}">
                      <a16:colId xmlns:a16="http://schemas.microsoft.com/office/drawing/2014/main" val="4187860782"/>
                    </a:ext>
                  </a:extLst>
                </a:gridCol>
                <a:gridCol w="428572">
                  <a:extLst>
                    <a:ext uri="{9D8B030D-6E8A-4147-A177-3AD203B41FA5}">
                      <a16:colId xmlns:a16="http://schemas.microsoft.com/office/drawing/2014/main" val="112163140"/>
                    </a:ext>
                  </a:extLst>
                </a:gridCol>
                <a:gridCol w="428572">
                  <a:extLst>
                    <a:ext uri="{9D8B030D-6E8A-4147-A177-3AD203B41FA5}">
                      <a16:colId xmlns:a16="http://schemas.microsoft.com/office/drawing/2014/main" val="2508573071"/>
                    </a:ext>
                  </a:extLst>
                </a:gridCol>
              </a:tblGrid>
              <a:tr h="281940">
                <a:tc>
                  <a:txBody>
                    <a:bodyPr/>
                    <a:lstStyle/>
                    <a:p>
                      <a:pPr algn="ctr"/>
                      <a:r>
                        <a:rPr lang="en-US" sz="1400" dirty="0">
                          <a:solidFill>
                            <a:srgbClr val="FF00FF"/>
                          </a:solidFill>
                          <a:latin typeface="Consolas" panose="020B0609020204030204" pitchFamily="49" charset="0"/>
                        </a:rPr>
                        <a:t>1</a:t>
                      </a:r>
                    </a:p>
                  </a:txBody>
                  <a:tcPr marL="68580" marR="68580" marT="34290" marB="34290"/>
                </a:tc>
                <a:tc>
                  <a:txBody>
                    <a:bodyPr/>
                    <a:lstStyle/>
                    <a:p>
                      <a:pPr algn="ctr"/>
                      <a:r>
                        <a:rPr lang="en-US" sz="1400" dirty="0">
                          <a:latin typeface="Consolas" panose="020B0609020204030204" pitchFamily="49" charset="0"/>
                        </a:rPr>
                        <a:t>0</a:t>
                      </a:r>
                    </a:p>
                  </a:txBody>
                  <a:tcPr marL="68580" marR="68580" marT="34290" marB="34290"/>
                </a:tc>
                <a:tc>
                  <a:txBody>
                    <a:bodyPr/>
                    <a:lstStyle/>
                    <a:p>
                      <a:pPr algn="ctr"/>
                      <a:r>
                        <a:rPr lang="en-US" sz="1400" dirty="0">
                          <a:latin typeface="Consolas" panose="020B0609020204030204" pitchFamily="49" charset="0"/>
                        </a:rPr>
                        <a:t>0</a:t>
                      </a:r>
                    </a:p>
                  </a:txBody>
                  <a:tcPr marL="68580" marR="68580" marT="34290" marB="34290"/>
                </a:tc>
                <a:tc>
                  <a:txBody>
                    <a:bodyPr/>
                    <a:lstStyle/>
                    <a:p>
                      <a:pPr algn="ctr"/>
                      <a:r>
                        <a:rPr lang="en-US" sz="1400" dirty="0">
                          <a:solidFill>
                            <a:srgbClr val="FF0000"/>
                          </a:solidFill>
                          <a:latin typeface="Consolas" panose="020B0609020204030204" pitchFamily="49" charset="0"/>
                        </a:rPr>
                        <a:t>1</a:t>
                      </a:r>
                    </a:p>
                  </a:txBody>
                  <a:tcPr marL="68580" marR="68580" marT="34290" marB="34290"/>
                </a:tc>
                <a:tc>
                  <a:txBody>
                    <a:bodyPr/>
                    <a:lstStyle/>
                    <a:p>
                      <a:pPr algn="ctr"/>
                      <a:r>
                        <a:rPr lang="en-US" sz="1400" dirty="0">
                          <a:latin typeface="Consolas" panose="020B0609020204030204" pitchFamily="49" charset="0"/>
                        </a:rPr>
                        <a:t>0</a:t>
                      </a:r>
                    </a:p>
                  </a:txBody>
                  <a:tcPr marL="68580" marR="68580" marT="34290" marB="34290"/>
                </a:tc>
                <a:extLst>
                  <a:ext uri="{0D108BD9-81ED-4DB2-BD59-A6C34878D82A}">
                    <a16:rowId xmlns:a16="http://schemas.microsoft.com/office/drawing/2014/main" val="1598404186"/>
                  </a:ext>
                </a:extLst>
              </a:tr>
            </a:tbl>
          </a:graphicData>
        </a:graphic>
      </p:graphicFrame>
      <p:sp>
        <p:nvSpPr>
          <p:cNvPr id="22" name="Rectangle 21"/>
          <p:cNvSpPr/>
          <p:nvPr/>
        </p:nvSpPr>
        <p:spPr>
          <a:xfrm>
            <a:off x="3112664" y="4485449"/>
            <a:ext cx="1494510" cy="276999"/>
          </a:xfrm>
          <a:prstGeom prst="rect">
            <a:avLst/>
          </a:prstGeom>
        </p:spPr>
        <p:txBody>
          <a:bodyPr wrap="square">
            <a:spAutoFit/>
          </a:bodyPr>
          <a:lstStyle/>
          <a:p>
            <a:pPr algn="r"/>
            <a:r>
              <a:rPr lang="en-US" sz="1200" dirty="0">
                <a:solidFill>
                  <a:srgbClr val="000000"/>
                </a:solidFill>
                <a:latin typeface="Verdana" panose="020B0604030504040204" pitchFamily="34" charset="0"/>
              </a:rPr>
              <a:t>Active Register</a:t>
            </a:r>
            <a:endParaRPr lang="en-US" sz="1200" dirty="0"/>
          </a:p>
        </p:txBody>
      </p:sp>
      <p:graphicFrame>
        <p:nvGraphicFramePr>
          <p:cNvPr id="23" name="Table 22"/>
          <p:cNvGraphicFramePr>
            <a:graphicFrameLocks noGrp="1"/>
          </p:cNvGraphicFramePr>
          <p:nvPr>
            <p:extLst/>
          </p:nvPr>
        </p:nvGraphicFramePr>
        <p:xfrm>
          <a:off x="4577640" y="4486235"/>
          <a:ext cx="2142860" cy="281940"/>
        </p:xfrm>
        <a:graphic>
          <a:graphicData uri="http://schemas.openxmlformats.org/drawingml/2006/table">
            <a:tbl>
              <a:tblPr firstRow="1" bandRow="1">
                <a:tableStyleId>{5C22544A-7EE6-4342-B048-85BDC9FD1C3A}</a:tableStyleId>
              </a:tblPr>
              <a:tblGrid>
                <a:gridCol w="428572">
                  <a:extLst>
                    <a:ext uri="{9D8B030D-6E8A-4147-A177-3AD203B41FA5}">
                      <a16:colId xmlns:a16="http://schemas.microsoft.com/office/drawing/2014/main" val="3020669703"/>
                    </a:ext>
                  </a:extLst>
                </a:gridCol>
                <a:gridCol w="428572">
                  <a:extLst>
                    <a:ext uri="{9D8B030D-6E8A-4147-A177-3AD203B41FA5}">
                      <a16:colId xmlns:a16="http://schemas.microsoft.com/office/drawing/2014/main" val="2164070882"/>
                    </a:ext>
                  </a:extLst>
                </a:gridCol>
                <a:gridCol w="428572">
                  <a:extLst>
                    <a:ext uri="{9D8B030D-6E8A-4147-A177-3AD203B41FA5}">
                      <a16:colId xmlns:a16="http://schemas.microsoft.com/office/drawing/2014/main" val="4187860782"/>
                    </a:ext>
                  </a:extLst>
                </a:gridCol>
                <a:gridCol w="428572">
                  <a:extLst>
                    <a:ext uri="{9D8B030D-6E8A-4147-A177-3AD203B41FA5}">
                      <a16:colId xmlns:a16="http://schemas.microsoft.com/office/drawing/2014/main" val="112163140"/>
                    </a:ext>
                  </a:extLst>
                </a:gridCol>
                <a:gridCol w="428572">
                  <a:extLst>
                    <a:ext uri="{9D8B030D-6E8A-4147-A177-3AD203B41FA5}">
                      <a16:colId xmlns:a16="http://schemas.microsoft.com/office/drawing/2014/main" val="2508573071"/>
                    </a:ext>
                  </a:extLst>
                </a:gridCol>
              </a:tblGrid>
              <a:tr h="281940">
                <a:tc>
                  <a:txBody>
                    <a:bodyPr/>
                    <a:lstStyle/>
                    <a:p>
                      <a:pPr algn="ctr"/>
                      <a:endParaRPr lang="en-US" sz="1400" dirty="0">
                        <a:solidFill>
                          <a:srgbClr val="FF00FF"/>
                        </a:solidFill>
                        <a:latin typeface="Consolas" panose="020B0609020204030204" pitchFamily="49" charset="0"/>
                      </a:endParaRPr>
                    </a:p>
                  </a:txBody>
                  <a:tcPr marL="68580" marR="68580" marT="34290" marB="34290"/>
                </a:tc>
                <a:tc>
                  <a:txBody>
                    <a:bodyPr/>
                    <a:lstStyle/>
                    <a:p>
                      <a:pPr algn="ctr"/>
                      <a:r>
                        <a:rPr lang="en-US" sz="1400" dirty="0">
                          <a:latin typeface="Consolas" panose="020B0609020204030204" pitchFamily="49" charset="0"/>
                        </a:rPr>
                        <a:t>0</a:t>
                      </a:r>
                    </a:p>
                  </a:txBody>
                  <a:tcPr marL="68580" marR="68580" marT="34290" marB="34290"/>
                </a:tc>
                <a:tc>
                  <a:txBody>
                    <a:bodyPr/>
                    <a:lstStyle/>
                    <a:p>
                      <a:pPr algn="ctr"/>
                      <a:r>
                        <a:rPr lang="en-US" sz="1400" dirty="0">
                          <a:latin typeface="Consolas" panose="020B0609020204030204" pitchFamily="49" charset="0"/>
                        </a:rPr>
                        <a:t>0</a:t>
                      </a:r>
                    </a:p>
                  </a:txBody>
                  <a:tcPr marL="68580" marR="68580" marT="34290" marB="34290"/>
                </a:tc>
                <a:tc>
                  <a:txBody>
                    <a:bodyPr/>
                    <a:lstStyle/>
                    <a:p>
                      <a:pPr algn="ctr"/>
                      <a:endParaRPr lang="en-US" sz="1400" dirty="0">
                        <a:solidFill>
                          <a:srgbClr val="FF0000"/>
                        </a:solidFill>
                        <a:latin typeface="Consolas" panose="020B0609020204030204" pitchFamily="49" charset="0"/>
                      </a:endParaRPr>
                    </a:p>
                  </a:txBody>
                  <a:tcPr marL="68580" marR="68580" marT="34290" marB="34290"/>
                </a:tc>
                <a:tc>
                  <a:txBody>
                    <a:bodyPr/>
                    <a:lstStyle/>
                    <a:p>
                      <a:pPr algn="ctr"/>
                      <a:r>
                        <a:rPr lang="en-US" sz="1400" dirty="0">
                          <a:latin typeface="Consolas" panose="020B0609020204030204" pitchFamily="49" charset="0"/>
                        </a:rPr>
                        <a:t>0</a:t>
                      </a:r>
                    </a:p>
                  </a:txBody>
                  <a:tcPr marL="68580" marR="68580" marT="34290" marB="34290"/>
                </a:tc>
                <a:extLst>
                  <a:ext uri="{0D108BD9-81ED-4DB2-BD59-A6C34878D82A}">
                    <a16:rowId xmlns:a16="http://schemas.microsoft.com/office/drawing/2014/main" val="1598404186"/>
                  </a:ext>
                </a:extLst>
              </a:tr>
            </a:tbl>
          </a:graphicData>
        </a:graphic>
      </p:graphicFrame>
      <p:sp>
        <p:nvSpPr>
          <p:cNvPr id="24" name="Rectangle 23"/>
          <p:cNvSpPr/>
          <p:nvPr/>
        </p:nvSpPr>
        <p:spPr>
          <a:xfrm>
            <a:off x="3112571" y="4797677"/>
            <a:ext cx="1503167" cy="276999"/>
          </a:xfrm>
          <a:prstGeom prst="rect">
            <a:avLst/>
          </a:prstGeom>
        </p:spPr>
        <p:txBody>
          <a:bodyPr wrap="square">
            <a:spAutoFit/>
          </a:bodyPr>
          <a:lstStyle/>
          <a:p>
            <a:pPr algn="r"/>
            <a:r>
              <a:rPr lang="en-US" sz="1200" dirty="0">
                <a:solidFill>
                  <a:srgbClr val="000000"/>
                </a:solidFill>
                <a:latin typeface="Verdana" panose="020B0604030504040204" pitchFamily="34" charset="0"/>
              </a:rPr>
              <a:t>Pending Register</a:t>
            </a:r>
            <a:endParaRPr lang="en-US" sz="1200" dirty="0"/>
          </a:p>
        </p:txBody>
      </p:sp>
      <p:graphicFrame>
        <p:nvGraphicFramePr>
          <p:cNvPr id="25" name="Table 24"/>
          <p:cNvGraphicFramePr>
            <a:graphicFrameLocks noGrp="1"/>
          </p:cNvGraphicFramePr>
          <p:nvPr>
            <p:extLst/>
          </p:nvPr>
        </p:nvGraphicFramePr>
        <p:xfrm>
          <a:off x="4577640" y="4798463"/>
          <a:ext cx="2142860" cy="281940"/>
        </p:xfrm>
        <a:graphic>
          <a:graphicData uri="http://schemas.openxmlformats.org/drawingml/2006/table">
            <a:tbl>
              <a:tblPr firstRow="1" bandRow="1">
                <a:tableStyleId>{5C22544A-7EE6-4342-B048-85BDC9FD1C3A}</a:tableStyleId>
              </a:tblPr>
              <a:tblGrid>
                <a:gridCol w="428572">
                  <a:extLst>
                    <a:ext uri="{9D8B030D-6E8A-4147-A177-3AD203B41FA5}">
                      <a16:colId xmlns:a16="http://schemas.microsoft.com/office/drawing/2014/main" val="3020669703"/>
                    </a:ext>
                  </a:extLst>
                </a:gridCol>
                <a:gridCol w="428572">
                  <a:extLst>
                    <a:ext uri="{9D8B030D-6E8A-4147-A177-3AD203B41FA5}">
                      <a16:colId xmlns:a16="http://schemas.microsoft.com/office/drawing/2014/main" val="2164070882"/>
                    </a:ext>
                  </a:extLst>
                </a:gridCol>
                <a:gridCol w="428572">
                  <a:extLst>
                    <a:ext uri="{9D8B030D-6E8A-4147-A177-3AD203B41FA5}">
                      <a16:colId xmlns:a16="http://schemas.microsoft.com/office/drawing/2014/main" val="4187860782"/>
                    </a:ext>
                  </a:extLst>
                </a:gridCol>
                <a:gridCol w="428572">
                  <a:extLst>
                    <a:ext uri="{9D8B030D-6E8A-4147-A177-3AD203B41FA5}">
                      <a16:colId xmlns:a16="http://schemas.microsoft.com/office/drawing/2014/main" val="112163140"/>
                    </a:ext>
                  </a:extLst>
                </a:gridCol>
                <a:gridCol w="428572">
                  <a:extLst>
                    <a:ext uri="{9D8B030D-6E8A-4147-A177-3AD203B41FA5}">
                      <a16:colId xmlns:a16="http://schemas.microsoft.com/office/drawing/2014/main" val="2508573071"/>
                    </a:ext>
                  </a:extLst>
                </a:gridCol>
              </a:tblGrid>
              <a:tr h="281940">
                <a:tc>
                  <a:txBody>
                    <a:bodyPr/>
                    <a:lstStyle/>
                    <a:p>
                      <a:pPr algn="ctr"/>
                      <a:r>
                        <a:rPr lang="en-US" sz="1400" dirty="0">
                          <a:solidFill>
                            <a:srgbClr val="FF00FF"/>
                          </a:solidFill>
                          <a:latin typeface="Consolas" panose="020B0609020204030204" pitchFamily="49" charset="0"/>
                        </a:rPr>
                        <a:t>0</a:t>
                      </a:r>
                    </a:p>
                  </a:txBody>
                  <a:tcPr marL="68580" marR="68580" marT="34290" marB="34290"/>
                </a:tc>
                <a:tc>
                  <a:txBody>
                    <a:bodyPr/>
                    <a:lstStyle/>
                    <a:p>
                      <a:pPr algn="ctr"/>
                      <a:r>
                        <a:rPr lang="en-US" sz="1400" dirty="0">
                          <a:latin typeface="Consolas" panose="020B0609020204030204" pitchFamily="49" charset="0"/>
                        </a:rPr>
                        <a:t>0</a:t>
                      </a:r>
                    </a:p>
                  </a:txBody>
                  <a:tcPr marL="68580" marR="68580" marT="34290" marB="34290"/>
                </a:tc>
                <a:tc>
                  <a:txBody>
                    <a:bodyPr/>
                    <a:lstStyle/>
                    <a:p>
                      <a:pPr algn="ctr"/>
                      <a:r>
                        <a:rPr lang="en-US" sz="1400" dirty="0">
                          <a:latin typeface="Consolas" panose="020B0609020204030204" pitchFamily="49" charset="0"/>
                        </a:rPr>
                        <a:t>0</a:t>
                      </a:r>
                    </a:p>
                  </a:txBody>
                  <a:tcPr marL="68580" marR="68580" marT="34290" marB="34290"/>
                </a:tc>
                <a:tc>
                  <a:txBody>
                    <a:bodyPr/>
                    <a:lstStyle/>
                    <a:p>
                      <a:pPr algn="ctr"/>
                      <a:r>
                        <a:rPr lang="en-US" sz="1400" dirty="0">
                          <a:solidFill>
                            <a:srgbClr val="FF0000"/>
                          </a:solidFill>
                          <a:latin typeface="Consolas" panose="020B0609020204030204" pitchFamily="49" charset="0"/>
                        </a:rPr>
                        <a:t>0</a:t>
                      </a:r>
                    </a:p>
                  </a:txBody>
                  <a:tcPr marL="68580" marR="68580" marT="34290" marB="34290"/>
                </a:tc>
                <a:tc>
                  <a:txBody>
                    <a:bodyPr/>
                    <a:lstStyle/>
                    <a:p>
                      <a:pPr algn="ctr"/>
                      <a:r>
                        <a:rPr lang="en-US" sz="1400" dirty="0">
                          <a:latin typeface="Consolas" panose="020B0609020204030204" pitchFamily="49" charset="0"/>
                        </a:rPr>
                        <a:t>0</a:t>
                      </a:r>
                    </a:p>
                  </a:txBody>
                  <a:tcPr marL="68580" marR="68580" marT="34290" marB="34290"/>
                </a:tc>
                <a:extLst>
                  <a:ext uri="{0D108BD9-81ED-4DB2-BD59-A6C34878D82A}">
                    <a16:rowId xmlns:a16="http://schemas.microsoft.com/office/drawing/2014/main" val="1598404186"/>
                  </a:ext>
                </a:extLst>
              </a:tr>
            </a:tbl>
          </a:graphicData>
        </a:graphic>
      </p:graphicFrame>
      <p:sp>
        <p:nvSpPr>
          <p:cNvPr id="26" name="Rectangle 25"/>
          <p:cNvSpPr/>
          <p:nvPr/>
        </p:nvSpPr>
        <p:spPr>
          <a:xfrm>
            <a:off x="3112571" y="5108336"/>
            <a:ext cx="1503167" cy="276999"/>
          </a:xfrm>
          <a:prstGeom prst="rect">
            <a:avLst/>
          </a:prstGeom>
        </p:spPr>
        <p:txBody>
          <a:bodyPr wrap="square">
            <a:spAutoFit/>
          </a:bodyPr>
          <a:lstStyle/>
          <a:p>
            <a:pPr algn="r"/>
            <a:r>
              <a:rPr lang="en-US" sz="1200" dirty="0">
                <a:solidFill>
                  <a:srgbClr val="000000"/>
                </a:solidFill>
                <a:latin typeface="Verdana" panose="020B0604030504040204" pitchFamily="34" charset="0"/>
              </a:rPr>
              <a:t>Priority Register</a:t>
            </a:r>
            <a:endParaRPr lang="en-US" sz="1200" dirty="0"/>
          </a:p>
        </p:txBody>
      </p:sp>
      <p:graphicFrame>
        <p:nvGraphicFramePr>
          <p:cNvPr id="27" name="Table 26"/>
          <p:cNvGraphicFramePr>
            <a:graphicFrameLocks noGrp="1"/>
          </p:cNvGraphicFramePr>
          <p:nvPr>
            <p:extLst/>
          </p:nvPr>
        </p:nvGraphicFramePr>
        <p:xfrm>
          <a:off x="4580361" y="5109122"/>
          <a:ext cx="2142860" cy="281940"/>
        </p:xfrm>
        <a:graphic>
          <a:graphicData uri="http://schemas.openxmlformats.org/drawingml/2006/table">
            <a:tbl>
              <a:tblPr firstRow="1" bandRow="1">
                <a:tableStyleId>{5C22544A-7EE6-4342-B048-85BDC9FD1C3A}</a:tableStyleId>
              </a:tblPr>
              <a:tblGrid>
                <a:gridCol w="428572">
                  <a:extLst>
                    <a:ext uri="{9D8B030D-6E8A-4147-A177-3AD203B41FA5}">
                      <a16:colId xmlns:a16="http://schemas.microsoft.com/office/drawing/2014/main" val="3020669703"/>
                    </a:ext>
                  </a:extLst>
                </a:gridCol>
                <a:gridCol w="428572">
                  <a:extLst>
                    <a:ext uri="{9D8B030D-6E8A-4147-A177-3AD203B41FA5}">
                      <a16:colId xmlns:a16="http://schemas.microsoft.com/office/drawing/2014/main" val="2164070882"/>
                    </a:ext>
                  </a:extLst>
                </a:gridCol>
                <a:gridCol w="428572">
                  <a:extLst>
                    <a:ext uri="{9D8B030D-6E8A-4147-A177-3AD203B41FA5}">
                      <a16:colId xmlns:a16="http://schemas.microsoft.com/office/drawing/2014/main" val="4187860782"/>
                    </a:ext>
                  </a:extLst>
                </a:gridCol>
                <a:gridCol w="428572">
                  <a:extLst>
                    <a:ext uri="{9D8B030D-6E8A-4147-A177-3AD203B41FA5}">
                      <a16:colId xmlns:a16="http://schemas.microsoft.com/office/drawing/2014/main" val="112163140"/>
                    </a:ext>
                  </a:extLst>
                </a:gridCol>
                <a:gridCol w="428572">
                  <a:extLst>
                    <a:ext uri="{9D8B030D-6E8A-4147-A177-3AD203B41FA5}">
                      <a16:colId xmlns:a16="http://schemas.microsoft.com/office/drawing/2014/main" val="2508573071"/>
                    </a:ext>
                  </a:extLst>
                </a:gridCol>
              </a:tblGrid>
              <a:tr h="281940">
                <a:tc>
                  <a:txBody>
                    <a:bodyPr/>
                    <a:lstStyle/>
                    <a:p>
                      <a:pPr algn="ctr"/>
                      <a:r>
                        <a:rPr lang="en-US" sz="1400" dirty="0">
                          <a:solidFill>
                            <a:srgbClr val="FF00FF"/>
                          </a:solidFill>
                          <a:latin typeface="Consolas" panose="020B0609020204030204" pitchFamily="49" charset="0"/>
                        </a:rPr>
                        <a:t>3</a:t>
                      </a:r>
                    </a:p>
                  </a:txBody>
                  <a:tcPr marL="68580" marR="68580" marT="34290" marB="34290"/>
                </a:tc>
                <a:tc>
                  <a:txBody>
                    <a:bodyPr/>
                    <a:lstStyle/>
                    <a:p>
                      <a:pPr algn="ctr"/>
                      <a:r>
                        <a:rPr lang="en-US" sz="1400" dirty="0">
                          <a:latin typeface="Consolas" panose="020B0609020204030204" pitchFamily="49" charset="0"/>
                        </a:rPr>
                        <a:t>4</a:t>
                      </a:r>
                    </a:p>
                  </a:txBody>
                  <a:tcPr marL="68580" marR="68580" marT="34290" marB="34290"/>
                </a:tc>
                <a:tc>
                  <a:txBody>
                    <a:bodyPr/>
                    <a:lstStyle/>
                    <a:p>
                      <a:pPr algn="ctr"/>
                      <a:r>
                        <a:rPr lang="en-US" sz="1400" dirty="0">
                          <a:latin typeface="Consolas" panose="020B0609020204030204" pitchFamily="49" charset="0"/>
                        </a:rPr>
                        <a:t>7</a:t>
                      </a:r>
                    </a:p>
                  </a:txBody>
                  <a:tcPr marL="68580" marR="68580" marT="34290" marB="34290"/>
                </a:tc>
                <a:tc>
                  <a:txBody>
                    <a:bodyPr/>
                    <a:lstStyle/>
                    <a:p>
                      <a:pPr algn="ctr"/>
                      <a:r>
                        <a:rPr lang="en-US" sz="1400" dirty="0">
                          <a:solidFill>
                            <a:srgbClr val="FF0000"/>
                          </a:solidFill>
                          <a:latin typeface="Consolas" panose="020B0609020204030204" pitchFamily="49" charset="0"/>
                        </a:rPr>
                        <a:t>5</a:t>
                      </a:r>
                    </a:p>
                  </a:txBody>
                  <a:tcPr marL="68580" marR="68580" marT="34290" marB="34290"/>
                </a:tc>
                <a:tc>
                  <a:txBody>
                    <a:bodyPr/>
                    <a:lstStyle/>
                    <a:p>
                      <a:pPr algn="ctr"/>
                      <a:r>
                        <a:rPr lang="en-US" sz="1400" dirty="0">
                          <a:latin typeface="Consolas" panose="020B0609020204030204" pitchFamily="49" charset="0"/>
                        </a:rPr>
                        <a:t>3</a:t>
                      </a:r>
                    </a:p>
                  </a:txBody>
                  <a:tcPr marL="68580" marR="68580" marT="34290" marB="34290"/>
                </a:tc>
                <a:extLst>
                  <a:ext uri="{0D108BD9-81ED-4DB2-BD59-A6C34878D82A}">
                    <a16:rowId xmlns:a16="http://schemas.microsoft.com/office/drawing/2014/main" val="1598404186"/>
                  </a:ext>
                </a:extLst>
              </a:tr>
            </a:tbl>
          </a:graphicData>
        </a:graphic>
      </p:graphicFrame>
      <p:sp>
        <p:nvSpPr>
          <p:cNvPr id="28" name="Rectangle 27"/>
          <p:cNvSpPr/>
          <p:nvPr/>
        </p:nvSpPr>
        <p:spPr>
          <a:xfrm>
            <a:off x="3112571" y="3886200"/>
            <a:ext cx="1494510" cy="461665"/>
          </a:xfrm>
          <a:prstGeom prst="rect">
            <a:avLst/>
          </a:prstGeom>
        </p:spPr>
        <p:txBody>
          <a:bodyPr wrap="square">
            <a:spAutoFit/>
          </a:bodyPr>
          <a:lstStyle/>
          <a:p>
            <a:pPr algn="r"/>
            <a:r>
              <a:rPr lang="en-US" sz="1200" dirty="0">
                <a:solidFill>
                  <a:schemeClr val="accent6">
                    <a:lumMod val="75000"/>
                  </a:schemeClr>
                </a:solidFill>
                <a:latin typeface="Verdana" panose="020B0604030504040204" pitchFamily="34" charset="0"/>
              </a:rPr>
              <a:t>Interrupt Number</a:t>
            </a:r>
            <a:endParaRPr lang="en-US" sz="1200" dirty="0">
              <a:solidFill>
                <a:schemeClr val="accent6">
                  <a:lumMod val="75000"/>
                </a:schemeClr>
              </a:solidFill>
            </a:endParaRPr>
          </a:p>
        </p:txBody>
      </p:sp>
      <p:sp>
        <p:nvSpPr>
          <p:cNvPr id="29" name="Rectangle 28"/>
          <p:cNvSpPr/>
          <p:nvPr/>
        </p:nvSpPr>
        <p:spPr>
          <a:xfrm>
            <a:off x="5810833" y="3676562"/>
            <a:ext cx="609462" cy="276999"/>
          </a:xfrm>
          <a:prstGeom prst="rect">
            <a:avLst/>
          </a:prstGeom>
        </p:spPr>
        <p:txBody>
          <a:bodyPr wrap="none">
            <a:spAutoFit/>
          </a:bodyPr>
          <a:lstStyle/>
          <a:p>
            <a:r>
              <a:rPr lang="en-US" sz="1200" b="1" dirty="0">
                <a:solidFill>
                  <a:srgbClr val="FF0000"/>
                </a:solidFill>
                <a:latin typeface="Consolas" panose="020B0609020204030204" pitchFamily="49" charset="0"/>
              </a:rPr>
              <a:t>EXTI3</a:t>
            </a:r>
          </a:p>
        </p:txBody>
      </p:sp>
      <p:sp>
        <p:nvSpPr>
          <p:cNvPr id="32" name="Rectangle 31"/>
          <p:cNvSpPr/>
          <p:nvPr/>
        </p:nvSpPr>
        <p:spPr>
          <a:xfrm>
            <a:off x="2754499" y="2094040"/>
            <a:ext cx="616113" cy="285750"/>
          </a:xfrm>
          <a:prstGeom prst="rect">
            <a:avLst/>
          </a:prstGeom>
          <a:solidFill>
            <a:srgbClr val="FF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ISR 12</a:t>
            </a:r>
          </a:p>
        </p:txBody>
      </p:sp>
      <p:sp>
        <p:nvSpPr>
          <p:cNvPr id="33" name="Rectangle 32"/>
          <p:cNvSpPr/>
          <p:nvPr/>
        </p:nvSpPr>
        <p:spPr>
          <a:xfrm>
            <a:off x="2575865" y="2094040"/>
            <a:ext cx="133783" cy="28575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35" name="TextBox 34"/>
          <p:cNvSpPr txBox="1"/>
          <p:nvPr/>
        </p:nvSpPr>
        <p:spPr>
          <a:xfrm>
            <a:off x="2298954" y="1828800"/>
            <a:ext cx="752129" cy="300082"/>
          </a:xfrm>
          <a:prstGeom prst="rect">
            <a:avLst/>
          </a:prstGeom>
          <a:noFill/>
        </p:spPr>
        <p:txBody>
          <a:bodyPr wrap="none" rtlCol="0">
            <a:spAutoFit/>
          </a:bodyPr>
          <a:lstStyle/>
          <a:p>
            <a:r>
              <a:rPr lang="en-US" sz="1350" dirty="0">
                <a:solidFill>
                  <a:srgbClr val="00B050"/>
                </a:solidFill>
              </a:rPr>
              <a:t>Stacking</a:t>
            </a:r>
          </a:p>
        </p:txBody>
      </p:sp>
      <p:graphicFrame>
        <p:nvGraphicFramePr>
          <p:cNvPr id="42" name="Table 41"/>
          <p:cNvGraphicFramePr>
            <a:graphicFrameLocks noGrp="1"/>
          </p:cNvGraphicFramePr>
          <p:nvPr>
            <p:extLst/>
          </p:nvPr>
        </p:nvGraphicFramePr>
        <p:xfrm>
          <a:off x="7403073" y="1836722"/>
          <a:ext cx="1626961" cy="3108960"/>
        </p:xfrm>
        <a:graphic>
          <a:graphicData uri="http://schemas.openxmlformats.org/drawingml/2006/table">
            <a:tbl>
              <a:tblPr bandRow="1">
                <a:tableStyleId>{BC89EF96-8CEA-46FF-86C4-4CE0E7609802}</a:tableStyleId>
              </a:tblPr>
              <a:tblGrid>
                <a:gridCol w="850576">
                  <a:extLst>
                    <a:ext uri="{9D8B030D-6E8A-4147-A177-3AD203B41FA5}">
                      <a16:colId xmlns:a16="http://schemas.microsoft.com/office/drawing/2014/main" val="20000"/>
                    </a:ext>
                  </a:extLst>
                </a:gridCol>
                <a:gridCol w="776385">
                  <a:extLst>
                    <a:ext uri="{9D8B030D-6E8A-4147-A177-3AD203B41FA5}">
                      <a16:colId xmlns:a16="http://schemas.microsoft.com/office/drawing/2014/main" val="20001"/>
                    </a:ext>
                  </a:extLst>
                </a:gridCol>
              </a:tblGrid>
              <a:tr h="182880">
                <a:tc>
                  <a:txBody>
                    <a:bodyPr/>
                    <a:lstStyle/>
                    <a:p>
                      <a:pPr algn="ctr"/>
                      <a:r>
                        <a:rPr lang="en-US" sz="1200" dirty="0" err="1"/>
                        <a:t>xxxxxxxx</a:t>
                      </a:r>
                      <a:endParaRPr lang="en-US" sz="1200" b="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2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182880">
                <a:tc>
                  <a:txBody>
                    <a:bodyPr/>
                    <a:lstStyle/>
                    <a:p>
                      <a:pPr algn="ctr"/>
                      <a:r>
                        <a:rPr lang="en-US" sz="1200" b="1" dirty="0">
                          <a:solidFill>
                            <a:schemeClr val="accent6">
                              <a:lumMod val="75000"/>
                            </a:schemeClr>
                          </a:solidFill>
                          <a:latin typeface="Consolas" panose="020B0609020204030204" pitchFamily="49" charset="0"/>
                          <a:cs typeface="Consolas" panose="020B0609020204030204" pitchFamily="49" charset="0"/>
                        </a:rPr>
                        <a:t>xPSR</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2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82880">
                <a:tc>
                  <a:txBody>
                    <a:bodyPr/>
                    <a:lstStyle/>
                    <a:p>
                      <a:pPr algn="ctr"/>
                      <a:r>
                        <a:rPr lang="en-US" sz="1200" b="1" dirty="0">
                          <a:solidFill>
                            <a:schemeClr val="accent6">
                              <a:lumMod val="75000"/>
                            </a:schemeClr>
                          </a:solidFill>
                          <a:latin typeface="Consolas" panose="020B0609020204030204" pitchFamily="49" charset="0"/>
                          <a:cs typeface="Consolas" panose="020B0609020204030204" pitchFamily="49" charset="0"/>
                        </a:rPr>
                        <a:t>PC(r15)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2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182880">
                <a:tc>
                  <a:txBody>
                    <a:bodyPr/>
                    <a:lstStyle/>
                    <a:p>
                      <a:pPr algn="ctr"/>
                      <a:r>
                        <a:rPr lang="en-US" sz="1200" b="1" dirty="0">
                          <a:solidFill>
                            <a:schemeClr val="accent6">
                              <a:lumMod val="75000"/>
                            </a:schemeClr>
                          </a:solidFill>
                          <a:latin typeface="Consolas" panose="020B0609020204030204" pitchFamily="49" charset="0"/>
                          <a:cs typeface="Consolas" panose="020B0609020204030204" pitchFamily="49" charset="0"/>
                        </a:rPr>
                        <a:t>LR(r14)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2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182880">
                <a:tc>
                  <a:txBody>
                    <a:bodyPr/>
                    <a:lstStyle/>
                    <a:p>
                      <a:pPr algn="ctr"/>
                      <a:r>
                        <a:rPr lang="en-US" sz="1200" b="1" dirty="0" err="1">
                          <a:solidFill>
                            <a:schemeClr val="accent6">
                              <a:lumMod val="75000"/>
                            </a:schemeClr>
                          </a:solidFill>
                          <a:latin typeface="Consolas" panose="020B0609020204030204" pitchFamily="49" charset="0"/>
                          <a:cs typeface="Consolas" panose="020B0609020204030204" pitchFamily="49" charset="0"/>
                        </a:rPr>
                        <a:t>r12</a:t>
                      </a:r>
                      <a:endParaRPr lang="en-US" sz="1200" b="1" dirty="0">
                        <a:solidFill>
                          <a:schemeClr val="accent6">
                            <a:lumMod val="75000"/>
                          </a:schemeClr>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2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182880">
                <a:tc>
                  <a:txBody>
                    <a:bodyPr/>
                    <a:lstStyle/>
                    <a:p>
                      <a:pPr algn="ctr"/>
                      <a:r>
                        <a:rPr lang="en-US" sz="1200" b="1" dirty="0" err="1">
                          <a:solidFill>
                            <a:schemeClr val="accent6">
                              <a:lumMod val="75000"/>
                            </a:schemeClr>
                          </a:solidFill>
                          <a:latin typeface="Consolas" panose="020B0609020204030204" pitchFamily="49" charset="0"/>
                          <a:cs typeface="Consolas" panose="020B0609020204030204" pitchFamily="49" charset="0"/>
                        </a:rPr>
                        <a:t>r3</a:t>
                      </a:r>
                      <a:endParaRPr lang="en-US" sz="1200" b="1" dirty="0">
                        <a:solidFill>
                          <a:schemeClr val="accent6">
                            <a:lumMod val="75000"/>
                          </a:schemeClr>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2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415829923"/>
                  </a:ext>
                </a:extLst>
              </a:tr>
              <a:tr h="182880">
                <a:tc>
                  <a:txBody>
                    <a:bodyPr/>
                    <a:lstStyle/>
                    <a:p>
                      <a:pPr algn="ctr"/>
                      <a:r>
                        <a:rPr lang="en-US" sz="1200" b="1" dirty="0" err="1">
                          <a:solidFill>
                            <a:schemeClr val="accent6">
                              <a:lumMod val="75000"/>
                            </a:schemeClr>
                          </a:solidFill>
                          <a:latin typeface="Consolas" panose="020B0609020204030204" pitchFamily="49" charset="0"/>
                          <a:cs typeface="Consolas" panose="020B0609020204030204" pitchFamily="49" charset="0"/>
                        </a:rPr>
                        <a:t>r2</a:t>
                      </a:r>
                      <a:endParaRPr lang="en-US" sz="1200" b="1" dirty="0">
                        <a:solidFill>
                          <a:schemeClr val="accent6">
                            <a:lumMod val="75000"/>
                          </a:schemeClr>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2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1143850"/>
                  </a:ext>
                </a:extLst>
              </a:tr>
              <a:tr h="182880">
                <a:tc>
                  <a:txBody>
                    <a:bodyPr/>
                    <a:lstStyle/>
                    <a:p>
                      <a:pPr algn="ctr"/>
                      <a:r>
                        <a:rPr lang="en-US" sz="1200" b="1" dirty="0" err="1">
                          <a:solidFill>
                            <a:schemeClr val="accent6">
                              <a:lumMod val="75000"/>
                            </a:schemeClr>
                          </a:solidFill>
                          <a:latin typeface="Consolas" panose="020B0609020204030204" pitchFamily="49" charset="0"/>
                          <a:cs typeface="Consolas" panose="020B0609020204030204" pitchFamily="49" charset="0"/>
                        </a:rPr>
                        <a:t>r1</a:t>
                      </a:r>
                      <a:endParaRPr lang="en-US" sz="1200" b="1" dirty="0">
                        <a:solidFill>
                          <a:schemeClr val="accent6">
                            <a:lumMod val="75000"/>
                          </a:schemeClr>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2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94867582"/>
                  </a:ext>
                </a:extLst>
              </a:tr>
              <a:tr h="182880">
                <a:tc>
                  <a:txBody>
                    <a:bodyPr/>
                    <a:lstStyle/>
                    <a:p>
                      <a:pPr algn="ctr"/>
                      <a:r>
                        <a:rPr lang="en-US" sz="1200" b="1" dirty="0" err="1">
                          <a:solidFill>
                            <a:schemeClr val="accent6">
                              <a:lumMod val="75000"/>
                            </a:schemeClr>
                          </a:solidFill>
                          <a:latin typeface="Consolas" panose="020B0609020204030204" pitchFamily="49" charset="0"/>
                          <a:cs typeface="Consolas" panose="020B0609020204030204" pitchFamily="49" charset="0"/>
                        </a:rPr>
                        <a:t>r0</a:t>
                      </a:r>
                      <a:endParaRPr lang="en-US" sz="1200" b="1" dirty="0">
                        <a:solidFill>
                          <a:schemeClr val="accent6">
                            <a:lumMod val="75000"/>
                          </a:schemeClr>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2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148216304"/>
                  </a:ext>
                </a:extLst>
              </a:tr>
              <a:tr h="182880">
                <a:tc>
                  <a:txBody>
                    <a:bodyPr/>
                    <a:lstStyle/>
                    <a:p>
                      <a:pPr algn="ctr"/>
                      <a:r>
                        <a:rPr lang="en-US" sz="1200" b="1" dirty="0">
                          <a:solidFill>
                            <a:srgbClr val="00B050"/>
                          </a:solidFill>
                          <a:latin typeface="Consolas" panose="020B0609020204030204" pitchFamily="49" charset="0"/>
                          <a:cs typeface="Consolas" panose="020B0609020204030204" pitchFamily="49" charset="0"/>
                        </a:rPr>
                        <a:t>xPSR</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2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873614852"/>
                  </a:ext>
                </a:extLst>
              </a:tr>
              <a:tr h="182880">
                <a:tc>
                  <a:txBody>
                    <a:bodyPr/>
                    <a:lstStyle/>
                    <a:p>
                      <a:pPr algn="ctr"/>
                      <a:r>
                        <a:rPr lang="en-US" sz="1200" b="1" dirty="0">
                          <a:solidFill>
                            <a:srgbClr val="00B050"/>
                          </a:solidFill>
                          <a:latin typeface="Consolas" panose="020B0609020204030204" pitchFamily="49" charset="0"/>
                          <a:cs typeface="Consolas" panose="020B0609020204030204" pitchFamily="49" charset="0"/>
                        </a:rPr>
                        <a:t>PC(r15)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2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30152618"/>
                  </a:ext>
                </a:extLst>
              </a:tr>
              <a:tr h="182880">
                <a:tc>
                  <a:txBody>
                    <a:bodyPr/>
                    <a:lstStyle/>
                    <a:p>
                      <a:pPr algn="ctr"/>
                      <a:r>
                        <a:rPr lang="en-US" sz="1200" b="1" dirty="0">
                          <a:solidFill>
                            <a:srgbClr val="00B050"/>
                          </a:solidFill>
                          <a:latin typeface="Consolas" panose="020B0609020204030204" pitchFamily="49" charset="0"/>
                          <a:cs typeface="Consolas" panose="020B0609020204030204" pitchFamily="49" charset="0"/>
                        </a:rPr>
                        <a:t>LR(r14)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2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652491308"/>
                  </a:ext>
                </a:extLst>
              </a:tr>
              <a:tr h="182880">
                <a:tc>
                  <a:txBody>
                    <a:bodyPr/>
                    <a:lstStyle/>
                    <a:p>
                      <a:pPr algn="ctr"/>
                      <a:r>
                        <a:rPr lang="en-US" sz="1200" b="1" dirty="0" err="1">
                          <a:solidFill>
                            <a:srgbClr val="00B050"/>
                          </a:solidFill>
                          <a:latin typeface="Consolas" panose="020B0609020204030204" pitchFamily="49" charset="0"/>
                          <a:cs typeface="Consolas" panose="020B0609020204030204" pitchFamily="49" charset="0"/>
                        </a:rPr>
                        <a:t>r12</a:t>
                      </a:r>
                      <a:endParaRPr lang="en-US" sz="1200" b="1" dirty="0">
                        <a:solidFill>
                          <a:srgbClr val="00B05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2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456595798"/>
                  </a:ext>
                </a:extLst>
              </a:tr>
              <a:tr h="182880">
                <a:tc>
                  <a:txBody>
                    <a:bodyPr/>
                    <a:lstStyle/>
                    <a:p>
                      <a:pPr algn="ctr"/>
                      <a:r>
                        <a:rPr lang="en-US" sz="1200" b="1" dirty="0" err="1">
                          <a:solidFill>
                            <a:srgbClr val="00B050"/>
                          </a:solidFill>
                          <a:latin typeface="Consolas" panose="020B0609020204030204" pitchFamily="49" charset="0"/>
                          <a:cs typeface="Consolas" panose="020B0609020204030204" pitchFamily="49" charset="0"/>
                        </a:rPr>
                        <a:t>r3</a:t>
                      </a:r>
                      <a:endParaRPr lang="en-US" sz="1200" b="1" dirty="0">
                        <a:solidFill>
                          <a:srgbClr val="00B05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2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182880">
                <a:tc>
                  <a:txBody>
                    <a:bodyPr/>
                    <a:lstStyle/>
                    <a:p>
                      <a:pPr algn="ctr"/>
                      <a:r>
                        <a:rPr lang="en-US" sz="1200" b="1" dirty="0" err="1">
                          <a:solidFill>
                            <a:srgbClr val="00B050"/>
                          </a:solidFill>
                          <a:latin typeface="Consolas" panose="020B0609020204030204" pitchFamily="49" charset="0"/>
                          <a:cs typeface="Consolas" panose="020B0609020204030204" pitchFamily="49" charset="0"/>
                        </a:rPr>
                        <a:t>r2</a:t>
                      </a:r>
                      <a:endParaRPr lang="en-US" sz="1200" b="1" dirty="0">
                        <a:solidFill>
                          <a:srgbClr val="00B05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2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182880">
                <a:tc>
                  <a:txBody>
                    <a:bodyPr/>
                    <a:lstStyle/>
                    <a:p>
                      <a:pPr algn="ctr"/>
                      <a:r>
                        <a:rPr lang="en-US" sz="1200" b="1" dirty="0" err="1">
                          <a:solidFill>
                            <a:srgbClr val="00B050"/>
                          </a:solidFill>
                          <a:latin typeface="Consolas" panose="020B0609020204030204" pitchFamily="49" charset="0"/>
                          <a:cs typeface="Consolas" panose="020B0609020204030204" pitchFamily="49" charset="0"/>
                        </a:rPr>
                        <a:t>r1</a:t>
                      </a:r>
                      <a:endParaRPr lang="en-US" sz="1200" b="1" dirty="0">
                        <a:solidFill>
                          <a:srgbClr val="00B05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2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182880">
                <a:tc>
                  <a:txBody>
                    <a:bodyPr/>
                    <a:lstStyle/>
                    <a:p>
                      <a:pPr algn="ctr"/>
                      <a:r>
                        <a:rPr lang="en-US" sz="1200" b="1" dirty="0" err="1">
                          <a:solidFill>
                            <a:srgbClr val="00B050"/>
                          </a:solidFill>
                          <a:latin typeface="Consolas" panose="020B0609020204030204" pitchFamily="49" charset="0"/>
                          <a:cs typeface="Consolas" panose="020B0609020204030204" pitchFamily="49" charset="0"/>
                        </a:rPr>
                        <a:t>r0</a:t>
                      </a:r>
                      <a:endParaRPr lang="en-US" sz="1200" b="1" dirty="0">
                        <a:solidFill>
                          <a:srgbClr val="00B05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endParaRPr lang="en-US" sz="12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8"/>
                  </a:ext>
                </a:extLst>
              </a:tr>
            </a:tbl>
          </a:graphicData>
        </a:graphic>
      </p:graphicFrame>
      <p:sp>
        <p:nvSpPr>
          <p:cNvPr id="46" name="Rectangle 45"/>
          <p:cNvSpPr/>
          <p:nvPr/>
        </p:nvSpPr>
        <p:spPr>
          <a:xfrm>
            <a:off x="4237119" y="3698882"/>
            <a:ext cx="1215397" cy="253916"/>
          </a:xfrm>
          <a:prstGeom prst="rect">
            <a:avLst/>
          </a:prstGeom>
        </p:spPr>
        <p:txBody>
          <a:bodyPr wrap="none">
            <a:spAutoFit/>
          </a:bodyPr>
          <a:lstStyle/>
          <a:p>
            <a:r>
              <a:rPr lang="en-US" sz="1050" dirty="0">
                <a:solidFill>
                  <a:srgbClr val="FF00FF"/>
                </a:solidFill>
                <a:latin typeface="Arial" panose="020B0604020202020204" pitchFamily="34" charset="0"/>
                <a:cs typeface="Arial" panose="020B0604020202020204" pitchFamily="34" charset="0"/>
              </a:rPr>
              <a:t>DMA1_Channel2</a:t>
            </a:r>
          </a:p>
        </p:txBody>
      </p:sp>
      <p:sp>
        <p:nvSpPr>
          <p:cNvPr id="47" name="Lightning Bolt 46"/>
          <p:cNvSpPr/>
          <p:nvPr/>
        </p:nvSpPr>
        <p:spPr>
          <a:xfrm flipH="1">
            <a:off x="1875920" y="3155073"/>
            <a:ext cx="227591" cy="338063"/>
          </a:xfrm>
          <a:prstGeom prst="lightningBol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rgbClr val="C00000"/>
              </a:solidFill>
            </a:endParaRPr>
          </a:p>
        </p:txBody>
      </p:sp>
      <p:sp>
        <p:nvSpPr>
          <p:cNvPr id="48" name="TextBox 47"/>
          <p:cNvSpPr txBox="1"/>
          <p:nvPr/>
        </p:nvSpPr>
        <p:spPr>
          <a:xfrm>
            <a:off x="2026877" y="2940918"/>
            <a:ext cx="665567" cy="300082"/>
          </a:xfrm>
          <a:prstGeom prst="rect">
            <a:avLst/>
          </a:prstGeom>
          <a:noFill/>
        </p:spPr>
        <p:txBody>
          <a:bodyPr wrap="none" rtlCol="0">
            <a:spAutoFit/>
          </a:bodyPr>
          <a:lstStyle/>
          <a:p>
            <a:r>
              <a:rPr lang="en-US" sz="1350" dirty="0">
                <a:solidFill>
                  <a:srgbClr val="C00000"/>
                </a:solidFill>
                <a:latin typeface="Arial" panose="020B0604020202020204" pitchFamily="34" charset="0"/>
                <a:cs typeface="Arial" panose="020B0604020202020204" pitchFamily="34" charset="0"/>
              </a:rPr>
              <a:t>EXTI3</a:t>
            </a:r>
          </a:p>
        </p:txBody>
      </p:sp>
      <p:sp>
        <p:nvSpPr>
          <p:cNvPr id="49" name="Lightning Bolt 48"/>
          <p:cNvSpPr/>
          <p:nvPr/>
        </p:nvSpPr>
        <p:spPr>
          <a:xfrm flipH="1">
            <a:off x="2562680" y="3161811"/>
            <a:ext cx="227591" cy="338063"/>
          </a:xfrm>
          <a:prstGeom prst="lightningBolt">
            <a:avLst/>
          </a:prstGeom>
          <a:solidFill>
            <a:srgbClr val="FF00FF"/>
          </a:solidFill>
          <a:ln>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rgbClr val="C00000"/>
              </a:solidFill>
            </a:endParaRPr>
          </a:p>
        </p:txBody>
      </p:sp>
      <p:sp>
        <p:nvSpPr>
          <p:cNvPr id="50" name="TextBox 49"/>
          <p:cNvSpPr txBox="1"/>
          <p:nvPr/>
        </p:nvSpPr>
        <p:spPr>
          <a:xfrm>
            <a:off x="2713636" y="2947656"/>
            <a:ext cx="1502334" cy="300082"/>
          </a:xfrm>
          <a:prstGeom prst="rect">
            <a:avLst/>
          </a:prstGeom>
          <a:noFill/>
        </p:spPr>
        <p:txBody>
          <a:bodyPr wrap="none" rtlCol="0">
            <a:spAutoFit/>
          </a:bodyPr>
          <a:lstStyle/>
          <a:p>
            <a:r>
              <a:rPr lang="en-US" sz="1350" dirty="0">
                <a:solidFill>
                  <a:srgbClr val="FF00FF"/>
                </a:solidFill>
                <a:latin typeface="Arial" panose="020B0604020202020204" pitchFamily="34" charset="0"/>
                <a:cs typeface="Arial" panose="020B0604020202020204" pitchFamily="34" charset="0"/>
              </a:rPr>
              <a:t>DMA1_Channel2</a:t>
            </a:r>
          </a:p>
        </p:txBody>
      </p:sp>
      <p:sp>
        <p:nvSpPr>
          <p:cNvPr id="51" name="Oval 50"/>
          <p:cNvSpPr/>
          <p:nvPr/>
        </p:nvSpPr>
        <p:spPr>
          <a:xfrm>
            <a:off x="5855087" y="4467364"/>
            <a:ext cx="457200" cy="301687"/>
          </a:xfrm>
          <a:prstGeom prst="ellipse">
            <a:avLst/>
          </a:prstGeom>
          <a:solidFill>
            <a:srgbClr val="FFFF0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b="1" dirty="0">
                <a:solidFill>
                  <a:srgbClr val="FF0000"/>
                </a:solidFill>
                <a:latin typeface="Consolas" panose="020B0609020204030204" pitchFamily="49" charset="0"/>
                <a:cs typeface="Consolas" panose="020B0609020204030204" pitchFamily="49" charset="0"/>
              </a:rPr>
              <a:t>1</a:t>
            </a:r>
          </a:p>
        </p:txBody>
      </p:sp>
      <p:sp>
        <p:nvSpPr>
          <p:cNvPr id="52" name="Oval 51"/>
          <p:cNvSpPr/>
          <p:nvPr/>
        </p:nvSpPr>
        <p:spPr>
          <a:xfrm>
            <a:off x="4561757" y="4473552"/>
            <a:ext cx="457200" cy="301687"/>
          </a:xfrm>
          <a:prstGeom prst="ellipse">
            <a:avLst/>
          </a:prstGeom>
          <a:solidFill>
            <a:srgbClr val="FFFF0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b="1" dirty="0">
                <a:solidFill>
                  <a:srgbClr val="FF00FF"/>
                </a:solidFill>
                <a:latin typeface="Consolas" panose="020B0609020204030204" pitchFamily="49" charset="0"/>
                <a:cs typeface="Consolas" panose="020B0609020204030204" pitchFamily="49" charset="0"/>
              </a:rPr>
              <a:t>1</a:t>
            </a:r>
          </a:p>
        </p:txBody>
      </p:sp>
      <p:grpSp>
        <p:nvGrpSpPr>
          <p:cNvPr id="53" name="Group 52"/>
          <p:cNvGrpSpPr/>
          <p:nvPr/>
        </p:nvGrpSpPr>
        <p:grpSpPr>
          <a:xfrm>
            <a:off x="6459919" y="4733511"/>
            <a:ext cx="867425" cy="253916"/>
            <a:chOff x="8534400" y="1278523"/>
            <a:chExt cx="1156566" cy="338555"/>
          </a:xfrm>
        </p:grpSpPr>
        <p:sp>
          <p:nvSpPr>
            <p:cNvPr id="54" name="TextBox 53"/>
            <p:cNvSpPr txBox="1"/>
            <p:nvPr/>
          </p:nvSpPr>
          <p:spPr>
            <a:xfrm>
              <a:off x="8534400" y="1278523"/>
              <a:ext cx="798450" cy="338555"/>
            </a:xfrm>
            <a:prstGeom prst="rect">
              <a:avLst/>
            </a:prstGeom>
            <a:noFill/>
          </p:spPr>
          <p:txBody>
            <a:bodyPr wrap="square" rtlCol="0">
              <a:spAutoFit/>
            </a:bodyPr>
            <a:lstStyle/>
            <a:p>
              <a:pPr algn="r"/>
              <a:r>
                <a:rPr lang="en-US" sz="1050" b="1" dirty="0">
                  <a:solidFill>
                    <a:srgbClr val="C00000"/>
                  </a:solidFill>
                  <a:latin typeface="Consolas" panose="020B0609020204030204" pitchFamily="49" charset="0"/>
                  <a:cs typeface="Consolas" panose="020B0609020204030204" pitchFamily="49" charset="0"/>
                </a:rPr>
                <a:t>SP</a:t>
              </a:r>
            </a:p>
          </p:txBody>
        </p:sp>
        <p:cxnSp>
          <p:nvCxnSpPr>
            <p:cNvPr id="55" name="Straight Arrow Connector 54"/>
            <p:cNvCxnSpPr/>
            <p:nvPr/>
          </p:nvCxnSpPr>
          <p:spPr>
            <a:xfrm>
              <a:off x="9332850" y="1447800"/>
              <a:ext cx="358116" cy="0"/>
            </a:xfrm>
            <a:prstGeom prst="straightConnector1">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sp>
        <p:nvSpPr>
          <p:cNvPr id="4" name="Rectangle 3"/>
          <p:cNvSpPr/>
          <p:nvPr/>
        </p:nvSpPr>
        <p:spPr>
          <a:xfrm>
            <a:off x="255759" y="3544342"/>
            <a:ext cx="2887491" cy="2169825"/>
          </a:xfrm>
          <a:prstGeom prst="rect">
            <a:avLst/>
          </a:prstGeom>
        </p:spPr>
        <p:txBody>
          <a:bodyPr wrap="square">
            <a:spAutoFit/>
          </a:bodyPr>
          <a:lstStyle/>
          <a:p>
            <a:r>
              <a:rPr lang="en-US" sz="1350" dirty="0"/>
              <a:t>The stacking operation for ISR 12 that serves the new interrupt DMA1_Channel2 pushes another set of 8 registers onto the MSP. Note that these two sets of registers have different values. The first set holds register values, for the user program; the second set holds register values for ISR 9.  Afterwards, ISR 12 starts execution.</a:t>
            </a:r>
          </a:p>
        </p:txBody>
      </p:sp>
    </p:spTree>
    <p:extLst>
      <p:ext uri="{BB962C8B-B14F-4D97-AF65-F5344CB8AC3E}">
        <p14:creationId xmlns:p14="http://schemas.microsoft.com/office/powerpoint/2010/main" val="3581274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Flowchart: Process 42"/>
          <p:cNvSpPr/>
          <p:nvPr/>
        </p:nvSpPr>
        <p:spPr>
          <a:xfrm>
            <a:off x="595672" y="1811650"/>
            <a:ext cx="5405078" cy="1731650"/>
          </a:xfrm>
          <a:prstGeom prst="flowChartProcess">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 name="Title 1"/>
          <p:cNvSpPr>
            <a:spLocks noGrp="1"/>
          </p:cNvSpPr>
          <p:nvPr>
            <p:ph type="title"/>
          </p:nvPr>
        </p:nvSpPr>
        <p:spPr/>
        <p:txBody>
          <a:bodyPr>
            <a:normAutofit fontScale="90000"/>
          </a:bodyPr>
          <a:lstStyle/>
          <a:p>
            <a:r>
              <a:rPr lang="en-US" dirty="0"/>
              <a:t>Nested Interrupts:</a:t>
            </a:r>
            <a:br>
              <a:rPr lang="en-US" dirty="0"/>
            </a:br>
            <a:r>
              <a:rPr lang="en-US" dirty="0"/>
              <a:t>Example of Preemption</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71</a:t>
            </a:fld>
            <a:endParaRPr kumimoji="0" lang="en-US" dirty="0"/>
          </a:p>
        </p:txBody>
      </p:sp>
      <p:cxnSp>
        <p:nvCxnSpPr>
          <p:cNvPr id="6" name="Straight Arrow Connector 5"/>
          <p:cNvCxnSpPr/>
          <p:nvPr/>
        </p:nvCxnSpPr>
        <p:spPr>
          <a:xfrm>
            <a:off x="631212" y="3327387"/>
            <a:ext cx="4969488" cy="281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V="1">
            <a:off x="701187" y="2298686"/>
            <a:ext cx="0" cy="120015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758337" y="2755886"/>
            <a:ext cx="1092327" cy="2857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Program</a:t>
            </a:r>
          </a:p>
        </p:txBody>
      </p:sp>
      <p:sp>
        <p:nvSpPr>
          <p:cNvPr id="9" name="TextBox 8"/>
          <p:cNvSpPr txBox="1"/>
          <p:nvPr/>
        </p:nvSpPr>
        <p:spPr>
          <a:xfrm>
            <a:off x="5454737" y="3023220"/>
            <a:ext cx="457200" cy="507831"/>
          </a:xfrm>
          <a:prstGeom prst="rect">
            <a:avLst/>
          </a:prstGeom>
          <a:noFill/>
        </p:spPr>
        <p:txBody>
          <a:bodyPr wrap="square" rtlCol="0">
            <a:spAutoFit/>
          </a:bodyPr>
          <a:lstStyle/>
          <a:p>
            <a:r>
              <a:rPr lang="en-US" sz="1350" dirty="0"/>
              <a:t>time</a:t>
            </a:r>
          </a:p>
        </p:txBody>
      </p:sp>
      <p:sp>
        <p:nvSpPr>
          <p:cNvPr id="10" name="Rectangle 9"/>
          <p:cNvSpPr/>
          <p:nvPr/>
        </p:nvSpPr>
        <p:spPr>
          <a:xfrm>
            <a:off x="2027409" y="2397746"/>
            <a:ext cx="514350" cy="28575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ISR 9</a:t>
            </a:r>
          </a:p>
        </p:txBody>
      </p:sp>
      <p:sp>
        <p:nvSpPr>
          <p:cNvPr id="11" name="Rectangle 10"/>
          <p:cNvSpPr/>
          <p:nvPr/>
        </p:nvSpPr>
        <p:spPr>
          <a:xfrm>
            <a:off x="1850664" y="2397746"/>
            <a:ext cx="133783" cy="28575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3" name="TextBox 12"/>
          <p:cNvSpPr txBox="1"/>
          <p:nvPr/>
        </p:nvSpPr>
        <p:spPr>
          <a:xfrm>
            <a:off x="1068586" y="2161113"/>
            <a:ext cx="752129" cy="300082"/>
          </a:xfrm>
          <a:prstGeom prst="rect">
            <a:avLst/>
          </a:prstGeom>
          <a:noFill/>
        </p:spPr>
        <p:txBody>
          <a:bodyPr wrap="none" rtlCol="0">
            <a:spAutoFit/>
          </a:bodyPr>
          <a:lstStyle/>
          <a:p>
            <a:r>
              <a:rPr lang="en-US" sz="1350" dirty="0">
                <a:solidFill>
                  <a:schemeClr val="accent6">
                    <a:lumMod val="75000"/>
                  </a:schemeClr>
                </a:solidFill>
              </a:rPr>
              <a:t>Stacking</a:t>
            </a:r>
          </a:p>
        </p:txBody>
      </p:sp>
      <p:cxnSp>
        <p:nvCxnSpPr>
          <p:cNvPr id="15" name="Straight Arrow Connector 14"/>
          <p:cNvCxnSpPr>
            <a:stCxn id="11" idx="1"/>
          </p:cNvCxnSpPr>
          <p:nvPr/>
        </p:nvCxnSpPr>
        <p:spPr>
          <a:xfrm flipH="1" flipV="1">
            <a:off x="1713732" y="2438113"/>
            <a:ext cx="136932" cy="102509"/>
          </a:xfrm>
          <a:prstGeom prst="straightConnector1">
            <a:avLst/>
          </a:prstGeom>
          <a:ln w="1905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8" name="Flowchart: Process 17"/>
          <p:cNvSpPr/>
          <p:nvPr/>
        </p:nvSpPr>
        <p:spPr>
          <a:xfrm>
            <a:off x="3249532" y="3692706"/>
            <a:ext cx="3626921" cy="1755506"/>
          </a:xfrm>
          <a:prstGeom prst="flowChartProcess">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aphicFrame>
        <p:nvGraphicFramePr>
          <p:cNvPr id="19" name="Table 18"/>
          <p:cNvGraphicFramePr>
            <a:graphicFrameLocks noGrp="1"/>
          </p:cNvGraphicFramePr>
          <p:nvPr>
            <p:extLst/>
          </p:nvPr>
        </p:nvGraphicFramePr>
        <p:xfrm>
          <a:off x="4686642" y="3928214"/>
          <a:ext cx="2142860" cy="281940"/>
        </p:xfrm>
        <a:graphic>
          <a:graphicData uri="http://schemas.openxmlformats.org/drawingml/2006/table">
            <a:tbl>
              <a:tblPr firstRow="1" bandRow="1">
                <a:tableStyleId>{5C22544A-7EE6-4342-B048-85BDC9FD1C3A}</a:tableStyleId>
              </a:tblPr>
              <a:tblGrid>
                <a:gridCol w="428572">
                  <a:extLst>
                    <a:ext uri="{9D8B030D-6E8A-4147-A177-3AD203B41FA5}">
                      <a16:colId xmlns:a16="http://schemas.microsoft.com/office/drawing/2014/main" val="3020669703"/>
                    </a:ext>
                  </a:extLst>
                </a:gridCol>
                <a:gridCol w="428572">
                  <a:extLst>
                    <a:ext uri="{9D8B030D-6E8A-4147-A177-3AD203B41FA5}">
                      <a16:colId xmlns:a16="http://schemas.microsoft.com/office/drawing/2014/main" val="2164070882"/>
                    </a:ext>
                  </a:extLst>
                </a:gridCol>
                <a:gridCol w="428572">
                  <a:extLst>
                    <a:ext uri="{9D8B030D-6E8A-4147-A177-3AD203B41FA5}">
                      <a16:colId xmlns:a16="http://schemas.microsoft.com/office/drawing/2014/main" val="4187860782"/>
                    </a:ext>
                  </a:extLst>
                </a:gridCol>
                <a:gridCol w="428572">
                  <a:extLst>
                    <a:ext uri="{9D8B030D-6E8A-4147-A177-3AD203B41FA5}">
                      <a16:colId xmlns:a16="http://schemas.microsoft.com/office/drawing/2014/main" val="112163140"/>
                    </a:ext>
                  </a:extLst>
                </a:gridCol>
                <a:gridCol w="428572">
                  <a:extLst>
                    <a:ext uri="{9D8B030D-6E8A-4147-A177-3AD203B41FA5}">
                      <a16:colId xmlns:a16="http://schemas.microsoft.com/office/drawing/2014/main" val="2508573071"/>
                    </a:ext>
                  </a:extLst>
                </a:gridCol>
              </a:tblGrid>
              <a:tr h="274320">
                <a:tc>
                  <a:txBody>
                    <a:bodyPr/>
                    <a:lstStyle/>
                    <a:p>
                      <a:pPr algn="ctr"/>
                      <a:r>
                        <a:rPr lang="en-US" sz="1400" dirty="0">
                          <a:solidFill>
                            <a:srgbClr val="FF00FF"/>
                          </a:solidFill>
                          <a:latin typeface="Consolas" panose="020B0609020204030204" pitchFamily="49" charset="0"/>
                        </a:rPr>
                        <a:t>12</a:t>
                      </a:r>
                    </a:p>
                  </a:txBody>
                  <a:tcPr marL="68580" marR="68580" marT="34290" marB="34290">
                    <a:noFill/>
                  </a:tcPr>
                </a:tc>
                <a:tc>
                  <a:txBody>
                    <a:bodyPr/>
                    <a:lstStyle/>
                    <a:p>
                      <a:pPr algn="ctr"/>
                      <a:r>
                        <a:rPr lang="en-US" sz="1400" dirty="0">
                          <a:solidFill>
                            <a:schemeClr val="accent6">
                              <a:lumMod val="75000"/>
                            </a:schemeClr>
                          </a:solidFill>
                          <a:latin typeface="Consolas" panose="020B0609020204030204" pitchFamily="49" charset="0"/>
                        </a:rPr>
                        <a:t>11</a:t>
                      </a:r>
                    </a:p>
                  </a:txBody>
                  <a:tcPr marL="68580" marR="68580" marT="34290" marB="34290">
                    <a:noFill/>
                  </a:tcPr>
                </a:tc>
                <a:tc>
                  <a:txBody>
                    <a:bodyPr/>
                    <a:lstStyle/>
                    <a:p>
                      <a:pPr algn="ctr"/>
                      <a:r>
                        <a:rPr lang="en-US" sz="1400" dirty="0">
                          <a:solidFill>
                            <a:schemeClr val="accent6">
                              <a:lumMod val="75000"/>
                            </a:schemeClr>
                          </a:solidFill>
                          <a:latin typeface="Consolas" panose="020B0609020204030204" pitchFamily="49" charset="0"/>
                        </a:rPr>
                        <a:t>10</a:t>
                      </a:r>
                    </a:p>
                  </a:txBody>
                  <a:tcPr marL="68580" marR="68580" marT="34290" marB="34290">
                    <a:noFill/>
                  </a:tcPr>
                </a:tc>
                <a:tc>
                  <a:txBody>
                    <a:bodyPr/>
                    <a:lstStyle/>
                    <a:p>
                      <a:pPr algn="ctr"/>
                      <a:r>
                        <a:rPr lang="en-US" sz="1400" dirty="0">
                          <a:solidFill>
                            <a:srgbClr val="FF0000"/>
                          </a:solidFill>
                          <a:latin typeface="Consolas" panose="020B0609020204030204" pitchFamily="49" charset="0"/>
                        </a:rPr>
                        <a:t>9</a:t>
                      </a:r>
                    </a:p>
                  </a:txBody>
                  <a:tcPr marL="68580" marR="68580" marT="34290" marB="34290">
                    <a:noFill/>
                  </a:tcPr>
                </a:tc>
                <a:tc>
                  <a:txBody>
                    <a:bodyPr/>
                    <a:lstStyle/>
                    <a:p>
                      <a:pPr algn="ctr"/>
                      <a:r>
                        <a:rPr lang="en-US" sz="1400" dirty="0">
                          <a:solidFill>
                            <a:schemeClr val="accent6">
                              <a:lumMod val="75000"/>
                            </a:schemeClr>
                          </a:solidFill>
                          <a:latin typeface="Consolas" panose="020B0609020204030204" pitchFamily="49" charset="0"/>
                        </a:rPr>
                        <a:t>8</a:t>
                      </a:r>
                    </a:p>
                  </a:txBody>
                  <a:tcPr marL="68580" marR="68580" marT="34290" marB="34290">
                    <a:noFill/>
                  </a:tcPr>
                </a:tc>
                <a:extLst>
                  <a:ext uri="{0D108BD9-81ED-4DB2-BD59-A6C34878D82A}">
                    <a16:rowId xmlns:a16="http://schemas.microsoft.com/office/drawing/2014/main" val="1598404186"/>
                  </a:ext>
                </a:extLst>
              </a:tr>
            </a:tbl>
          </a:graphicData>
        </a:graphic>
      </p:graphicFrame>
      <p:sp>
        <p:nvSpPr>
          <p:cNvPr id="20" name="Rectangle 19"/>
          <p:cNvSpPr/>
          <p:nvPr/>
        </p:nvSpPr>
        <p:spPr>
          <a:xfrm>
            <a:off x="3218945" y="4200265"/>
            <a:ext cx="1494510" cy="276999"/>
          </a:xfrm>
          <a:prstGeom prst="rect">
            <a:avLst/>
          </a:prstGeom>
          <a:ln>
            <a:noFill/>
          </a:ln>
        </p:spPr>
        <p:txBody>
          <a:bodyPr wrap="square">
            <a:spAutoFit/>
          </a:bodyPr>
          <a:lstStyle/>
          <a:p>
            <a:pPr algn="r"/>
            <a:r>
              <a:rPr lang="en-US" sz="1200" dirty="0">
                <a:solidFill>
                  <a:srgbClr val="000000"/>
                </a:solidFill>
                <a:latin typeface="Verdana" panose="020B0604030504040204" pitchFamily="34" charset="0"/>
              </a:rPr>
              <a:t>Enable Register</a:t>
            </a:r>
            <a:endParaRPr lang="en-US" sz="1200" dirty="0"/>
          </a:p>
        </p:txBody>
      </p:sp>
      <p:graphicFrame>
        <p:nvGraphicFramePr>
          <p:cNvPr id="21" name="Table 20"/>
          <p:cNvGraphicFramePr>
            <a:graphicFrameLocks noGrp="1"/>
          </p:cNvGraphicFramePr>
          <p:nvPr>
            <p:extLst/>
          </p:nvPr>
        </p:nvGraphicFramePr>
        <p:xfrm>
          <a:off x="4683921" y="4182393"/>
          <a:ext cx="2142860" cy="281940"/>
        </p:xfrm>
        <a:graphic>
          <a:graphicData uri="http://schemas.openxmlformats.org/drawingml/2006/table">
            <a:tbl>
              <a:tblPr firstRow="1" bandRow="1">
                <a:tableStyleId>{5C22544A-7EE6-4342-B048-85BDC9FD1C3A}</a:tableStyleId>
              </a:tblPr>
              <a:tblGrid>
                <a:gridCol w="428572">
                  <a:extLst>
                    <a:ext uri="{9D8B030D-6E8A-4147-A177-3AD203B41FA5}">
                      <a16:colId xmlns:a16="http://schemas.microsoft.com/office/drawing/2014/main" val="3020669703"/>
                    </a:ext>
                  </a:extLst>
                </a:gridCol>
                <a:gridCol w="428572">
                  <a:extLst>
                    <a:ext uri="{9D8B030D-6E8A-4147-A177-3AD203B41FA5}">
                      <a16:colId xmlns:a16="http://schemas.microsoft.com/office/drawing/2014/main" val="2164070882"/>
                    </a:ext>
                  </a:extLst>
                </a:gridCol>
                <a:gridCol w="428572">
                  <a:extLst>
                    <a:ext uri="{9D8B030D-6E8A-4147-A177-3AD203B41FA5}">
                      <a16:colId xmlns:a16="http://schemas.microsoft.com/office/drawing/2014/main" val="4187860782"/>
                    </a:ext>
                  </a:extLst>
                </a:gridCol>
                <a:gridCol w="428572">
                  <a:extLst>
                    <a:ext uri="{9D8B030D-6E8A-4147-A177-3AD203B41FA5}">
                      <a16:colId xmlns:a16="http://schemas.microsoft.com/office/drawing/2014/main" val="112163140"/>
                    </a:ext>
                  </a:extLst>
                </a:gridCol>
                <a:gridCol w="428572">
                  <a:extLst>
                    <a:ext uri="{9D8B030D-6E8A-4147-A177-3AD203B41FA5}">
                      <a16:colId xmlns:a16="http://schemas.microsoft.com/office/drawing/2014/main" val="2508573071"/>
                    </a:ext>
                  </a:extLst>
                </a:gridCol>
              </a:tblGrid>
              <a:tr h="281940">
                <a:tc>
                  <a:txBody>
                    <a:bodyPr/>
                    <a:lstStyle/>
                    <a:p>
                      <a:pPr algn="ctr"/>
                      <a:r>
                        <a:rPr lang="en-US" sz="1400" dirty="0">
                          <a:solidFill>
                            <a:srgbClr val="FF00FF"/>
                          </a:solidFill>
                          <a:latin typeface="Consolas" panose="020B0609020204030204" pitchFamily="49" charset="0"/>
                        </a:rPr>
                        <a:t>1</a:t>
                      </a:r>
                    </a:p>
                  </a:txBody>
                  <a:tcPr marL="68580" marR="68580" marT="34290" marB="34290"/>
                </a:tc>
                <a:tc>
                  <a:txBody>
                    <a:bodyPr/>
                    <a:lstStyle/>
                    <a:p>
                      <a:pPr algn="ctr"/>
                      <a:r>
                        <a:rPr lang="en-US" sz="1400" dirty="0">
                          <a:latin typeface="Consolas" panose="020B0609020204030204" pitchFamily="49" charset="0"/>
                        </a:rPr>
                        <a:t>0</a:t>
                      </a:r>
                    </a:p>
                  </a:txBody>
                  <a:tcPr marL="68580" marR="68580" marT="34290" marB="34290"/>
                </a:tc>
                <a:tc>
                  <a:txBody>
                    <a:bodyPr/>
                    <a:lstStyle/>
                    <a:p>
                      <a:pPr algn="ctr"/>
                      <a:r>
                        <a:rPr lang="en-US" sz="1400" dirty="0">
                          <a:latin typeface="Consolas" panose="020B0609020204030204" pitchFamily="49" charset="0"/>
                        </a:rPr>
                        <a:t>0</a:t>
                      </a:r>
                    </a:p>
                  </a:txBody>
                  <a:tcPr marL="68580" marR="68580" marT="34290" marB="34290"/>
                </a:tc>
                <a:tc>
                  <a:txBody>
                    <a:bodyPr/>
                    <a:lstStyle/>
                    <a:p>
                      <a:pPr algn="ctr"/>
                      <a:r>
                        <a:rPr lang="en-US" sz="1400" dirty="0">
                          <a:solidFill>
                            <a:srgbClr val="FF0000"/>
                          </a:solidFill>
                          <a:latin typeface="Consolas" panose="020B0609020204030204" pitchFamily="49" charset="0"/>
                        </a:rPr>
                        <a:t>1</a:t>
                      </a:r>
                    </a:p>
                  </a:txBody>
                  <a:tcPr marL="68580" marR="68580" marT="34290" marB="34290"/>
                </a:tc>
                <a:tc>
                  <a:txBody>
                    <a:bodyPr/>
                    <a:lstStyle/>
                    <a:p>
                      <a:pPr algn="ctr"/>
                      <a:r>
                        <a:rPr lang="en-US" sz="1400" dirty="0">
                          <a:latin typeface="Consolas" panose="020B0609020204030204" pitchFamily="49" charset="0"/>
                        </a:rPr>
                        <a:t>0</a:t>
                      </a:r>
                    </a:p>
                  </a:txBody>
                  <a:tcPr marL="68580" marR="68580" marT="34290" marB="34290"/>
                </a:tc>
                <a:extLst>
                  <a:ext uri="{0D108BD9-81ED-4DB2-BD59-A6C34878D82A}">
                    <a16:rowId xmlns:a16="http://schemas.microsoft.com/office/drawing/2014/main" val="1598404186"/>
                  </a:ext>
                </a:extLst>
              </a:tr>
            </a:tbl>
          </a:graphicData>
        </a:graphic>
      </p:graphicFrame>
      <p:sp>
        <p:nvSpPr>
          <p:cNvPr id="22" name="Rectangle 21"/>
          <p:cNvSpPr/>
          <p:nvPr/>
        </p:nvSpPr>
        <p:spPr>
          <a:xfrm>
            <a:off x="3218945" y="4485449"/>
            <a:ext cx="1494510" cy="276999"/>
          </a:xfrm>
          <a:prstGeom prst="rect">
            <a:avLst/>
          </a:prstGeom>
        </p:spPr>
        <p:txBody>
          <a:bodyPr wrap="square">
            <a:spAutoFit/>
          </a:bodyPr>
          <a:lstStyle/>
          <a:p>
            <a:pPr algn="r"/>
            <a:r>
              <a:rPr lang="en-US" sz="1200" dirty="0">
                <a:solidFill>
                  <a:srgbClr val="000000"/>
                </a:solidFill>
                <a:latin typeface="Verdana" panose="020B0604030504040204" pitchFamily="34" charset="0"/>
              </a:rPr>
              <a:t>Active Register</a:t>
            </a:r>
            <a:endParaRPr lang="en-US" sz="1200" dirty="0"/>
          </a:p>
        </p:txBody>
      </p:sp>
      <p:graphicFrame>
        <p:nvGraphicFramePr>
          <p:cNvPr id="23" name="Table 22"/>
          <p:cNvGraphicFramePr>
            <a:graphicFrameLocks noGrp="1"/>
          </p:cNvGraphicFramePr>
          <p:nvPr>
            <p:extLst/>
          </p:nvPr>
        </p:nvGraphicFramePr>
        <p:xfrm>
          <a:off x="4683921" y="4486235"/>
          <a:ext cx="2142860" cy="281940"/>
        </p:xfrm>
        <a:graphic>
          <a:graphicData uri="http://schemas.openxmlformats.org/drawingml/2006/table">
            <a:tbl>
              <a:tblPr firstRow="1" bandRow="1">
                <a:tableStyleId>{5C22544A-7EE6-4342-B048-85BDC9FD1C3A}</a:tableStyleId>
              </a:tblPr>
              <a:tblGrid>
                <a:gridCol w="428572">
                  <a:extLst>
                    <a:ext uri="{9D8B030D-6E8A-4147-A177-3AD203B41FA5}">
                      <a16:colId xmlns:a16="http://schemas.microsoft.com/office/drawing/2014/main" val="3020669703"/>
                    </a:ext>
                  </a:extLst>
                </a:gridCol>
                <a:gridCol w="428572">
                  <a:extLst>
                    <a:ext uri="{9D8B030D-6E8A-4147-A177-3AD203B41FA5}">
                      <a16:colId xmlns:a16="http://schemas.microsoft.com/office/drawing/2014/main" val="2164070882"/>
                    </a:ext>
                  </a:extLst>
                </a:gridCol>
                <a:gridCol w="428572">
                  <a:extLst>
                    <a:ext uri="{9D8B030D-6E8A-4147-A177-3AD203B41FA5}">
                      <a16:colId xmlns:a16="http://schemas.microsoft.com/office/drawing/2014/main" val="4187860782"/>
                    </a:ext>
                  </a:extLst>
                </a:gridCol>
                <a:gridCol w="428572">
                  <a:extLst>
                    <a:ext uri="{9D8B030D-6E8A-4147-A177-3AD203B41FA5}">
                      <a16:colId xmlns:a16="http://schemas.microsoft.com/office/drawing/2014/main" val="112163140"/>
                    </a:ext>
                  </a:extLst>
                </a:gridCol>
                <a:gridCol w="428572">
                  <a:extLst>
                    <a:ext uri="{9D8B030D-6E8A-4147-A177-3AD203B41FA5}">
                      <a16:colId xmlns:a16="http://schemas.microsoft.com/office/drawing/2014/main" val="2508573071"/>
                    </a:ext>
                  </a:extLst>
                </a:gridCol>
              </a:tblGrid>
              <a:tr h="281940">
                <a:tc>
                  <a:txBody>
                    <a:bodyPr/>
                    <a:lstStyle/>
                    <a:p>
                      <a:pPr algn="ctr"/>
                      <a:endParaRPr lang="en-US" sz="1400" dirty="0">
                        <a:solidFill>
                          <a:srgbClr val="FF00FF"/>
                        </a:solidFill>
                        <a:latin typeface="Consolas" panose="020B0609020204030204" pitchFamily="49" charset="0"/>
                      </a:endParaRPr>
                    </a:p>
                  </a:txBody>
                  <a:tcPr marL="68580" marR="68580" marT="34290" marB="34290"/>
                </a:tc>
                <a:tc>
                  <a:txBody>
                    <a:bodyPr/>
                    <a:lstStyle/>
                    <a:p>
                      <a:pPr algn="ctr"/>
                      <a:r>
                        <a:rPr lang="en-US" sz="1400" dirty="0">
                          <a:latin typeface="Consolas" panose="020B0609020204030204" pitchFamily="49" charset="0"/>
                        </a:rPr>
                        <a:t>0</a:t>
                      </a:r>
                    </a:p>
                  </a:txBody>
                  <a:tcPr marL="68580" marR="68580" marT="34290" marB="34290"/>
                </a:tc>
                <a:tc>
                  <a:txBody>
                    <a:bodyPr/>
                    <a:lstStyle/>
                    <a:p>
                      <a:pPr algn="ctr"/>
                      <a:r>
                        <a:rPr lang="en-US" sz="1400" dirty="0">
                          <a:latin typeface="Consolas" panose="020B0609020204030204" pitchFamily="49" charset="0"/>
                        </a:rPr>
                        <a:t>0</a:t>
                      </a:r>
                    </a:p>
                  </a:txBody>
                  <a:tcPr marL="68580" marR="68580" marT="34290" marB="34290"/>
                </a:tc>
                <a:tc>
                  <a:txBody>
                    <a:bodyPr/>
                    <a:lstStyle/>
                    <a:p>
                      <a:pPr algn="ctr"/>
                      <a:endParaRPr lang="en-US" sz="1400" dirty="0">
                        <a:solidFill>
                          <a:srgbClr val="FF0000"/>
                        </a:solidFill>
                        <a:latin typeface="Consolas" panose="020B0609020204030204" pitchFamily="49" charset="0"/>
                      </a:endParaRPr>
                    </a:p>
                  </a:txBody>
                  <a:tcPr marL="68580" marR="68580" marT="34290" marB="34290"/>
                </a:tc>
                <a:tc>
                  <a:txBody>
                    <a:bodyPr/>
                    <a:lstStyle/>
                    <a:p>
                      <a:pPr algn="ctr"/>
                      <a:r>
                        <a:rPr lang="en-US" sz="1400" dirty="0">
                          <a:latin typeface="Consolas" panose="020B0609020204030204" pitchFamily="49" charset="0"/>
                        </a:rPr>
                        <a:t>0</a:t>
                      </a:r>
                    </a:p>
                  </a:txBody>
                  <a:tcPr marL="68580" marR="68580" marT="34290" marB="34290"/>
                </a:tc>
                <a:extLst>
                  <a:ext uri="{0D108BD9-81ED-4DB2-BD59-A6C34878D82A}">
                    <a16:rowId xmlns:a16="http://schemas.microsoft.com/office/drawing/2014/main" val="1598404186"/>
                  </a:ext>
                </a:extLst>
              </a:tr>
            </a:tbl>
          </a:graphicData>
        </a:graphic>
      </p:graphicFrame>
      <p:sp>
        <p:nvSpPr>
          <p:cNvPr id="24" name="Rectangle 23"/>
          <p:cNvSpPr/>
          <p:nvPr/>
        </p:nvSpPr>
        <p:spPr>
          <a:xfrm>
            <a:off x="3218852" y="4797677"/>
            <a:ext cx="1503167" cy="276999"/>
          </a:xfrm>
          <a:prstGeom prst="rect">
            <a:avLst/>
          </a:prstGeom>
        </p:spPr>
        <p:txBody>
          <a:bodyPr wrap="square">
            <a:spAutoFit/>
          </a:bodyPr>
          <a:lstStyle/>
          <a:p>
            <a:pPr algn="r"/>
            <a:r>
              <a:rPr lang="en-US" sz="1200" dirty="0">
                <a:solidFill>
                  <a:srgbClr val="000000"/>
                </a:solidFill>
                <a:latin typeface="Verdana" panose="020B0604030504040204" pitchFamily="34" charset="0"/>
              </a:rPr>
              <a:t>Pending Register</a:t>
            </a:r>
            <a:endParaRPr lang="en-US" sz="1200" dirty="0"/>
          </a:p>
        </p:txBody>
      </p:sp>
      <p:graphicFrame>
        <p:nvGraphicFramePr>
          <p:cNvPr id="25" name="Table 24"/>
          <p:cNvGraphicFramePr>
            <a:graphicFrameLocks noGrp="1"/>
          </p:cNvGraphicFramePr>
          <p:nvPr>
            <p:extLst/>
          </p:nvPr>
        </p:nvGraphicFramePr>
        <p:xfrm>
          <a:off x="4683921" y="4798463"/>
          <a:ext cx="2142860" cy="281940"/>
        </p:xfrm>
        <a:graphic>
          <a:graphicData uri="http://schemas.openxmlformats.org/drawingml/2006/table">
            <a:tbl>
              <a:tblPr firstRow="1" bandRow="1">
                <a:tableStyleId>{5C22544A-7EE6-4342-B048-85BDC9FD1C3A}</a:tableStyleId>
              </a:tblPr>
              <a:tblGrid>
                <a:gridCol w="428572">
                  <a:extLst>
                    <a:ext uri="{9D8B030D-6E8A-4147-A177-3AD203B41FA5}">
                      <a16:colId xmlns:a16="http://schemas.microsoft.com/office/drawing/2014/main" val="3020669703"/>
                    </a:ext>
                  </a:extLst>
                </a:gridCol>
                <a:gridCol w="428572">
                  <a:extLst>
                    <a:ext uri="{9D8B030D-6E8A-4147-A177-3AD203B41FA5}">
                      <a16:colId xmlns:a16="http://schemas.microsoft.com/office/drawing/2014/main" val="2164070882"/>
                    </a:ext>
                  </a:extLst>
                </a:gridCol>
                <a:gridCol w="428572">
                  <a:extLst>
                    <a:ext uri="{9D8B030D-6E8A-4147-A177-3AD203B41FA5}">
                      <a16:colId xmlns:a16="http://schemas.microsoft.com/office/drawing/2014/main" val="4187860782"/>
                    </a:ext>
                  </a:extLst>
                </a:gridCol>
                <a:gridCol w="428572">
                  <a:extLst>
                    <a:ext uri="{9D8B030D-6E8A-4147-A177-3AD203B41FA5}">
                      <a16:colId xmlns:a16="http://schemas.microsoft.com/office/drawing/2014/main" val="112163140"/>
                    </a:ext>
                  </a:extLst>
                </a:gridCol>
                <a:gridCol w="428572">
                  <a:extLst>
                    <a:ext uri="{9D8B030D-6E8A-4147-A177-3AD203B41FA5}">
                      <a16:colId xmlns:a16="http://schemas.microsoft.com/office/drawing/2014/main" val="2508573071"/>
                    </a:ext>
                  </a:extLst>
                </a:gridCol>
              </a:tblGrid>
              <a:tr h="281940">
                <a:tc>
                  <a:txBody>
                    <a:bodyPr/>
                    <a:lstStyle/>
                    <a:p>
                      <a:pPr algn="ctr"/>
                      <a:r>
                        <a:rPr lang="en-US" sz="1400" dirty="0">
                          <a:solidFill>
                            <a:srgbClr val="FF00FF"/>
                          </a:solidFill>
                          <a:latin typeface="Consolas" panose="020B0609020204030204" pitchFamily="49" charset="0"/>
                        </a:rPr>
                        <a:t>0</a:t>
                      </a:r>
                    </a:p>
                  </a:txBody>
                  <a:tcPr marL="68580" marR="68580" marT="34290" marB="34290"/>
                </a:tc>
                <a:tc>
                  <a:txBody>
                    <a:bodyPr/>
                    <a:lstStyle/>
                    <a:p>
                      <a:pPr algn="ctr"/>
                      <a:r>
                        <a:rPr lang="en-US" sz="1400" dirty="0">
                          <a:latin typeface="Consolas" panose="020B0609020204030204" pitchFamily="49" charset="0"/>
                        </a:rPr>
                        <a:t>0</a:t>
                      </a:r>
                    </a:p>
                  </a:txBody>
                  <a:tcPr marL="68580" marR="68580" marT="34290" marB="34290"/>
                </a:tc>
                <a:tc>
                  <a:txBody>
                    <a:bodyPr/>
                    <a:lstStyle/>
                    <a:p>
                      <a:pPr algn="ctr"/>
                      <a:r>
                        <a:rPr lang="en-US" sz="1400" dirty="0">
                          <a:latin typeface="Consolas" panose="020B0609020204030204" pitchFamily="49" charset="0"/>
                        </a:rPr>
                        <a:t>0</a:t>
                      </a:r>
                    </a:p>
                  </a:txBody>
                  <a:tcPr marL="68580" marR="68580" marT="34290" marB="34290"/>
                </a:tc>
                <a:tc>
                  <a:txBody>
                    <a:bodyPr/>
                    <a:lstStyle/>
                    <a:p>
                      <a:pPr algn="ctr"/>
                      <a:r>
                        <a:rPr lang="en-US" sz="1400" dirty="0">
                          <a:solidFill>
                            <a:srgbClr val="FF0000"/>
                          </a:solidFill>
                          <a:latin typeface="Consolas" panose="020B0609020204030204" pitchFamily="49" charset="0"/>
                        </a:rPr>
                        <a:t>0</a:t>
                      </a:r>
                    </a:p>
                  </a:txBody>
                  <a:tcPr marL="68580" marR="68580" marT="34290" marB="34290"/>
                </a:tc>
                <a:tc>
                  <a:txBody>
                    <a:bodyPr/>
                    <a:lstStyle/>
                    <a:p>
                      <a:pPr algn="ctr"/>
                      <a:r>
                        <a:rPr lang="en-US" sz="1400" dirty="0">
                          <a:latin typeface="Consolas" panose="020B0609020204030204" pitchFamily="49" charset="0"/>
                        </a:rPr>
                        <a:t>0</a:t>
                      </a:r>
                    </a:p>
                  </a:txBody>
                  <a:tcPr marL="68580" marR="68580" marT="34290" marB="34290"/>
                </a:tc>
                <a:extLst>
                  <a:ext uri="{0D108BD9-81ED-4DB2-BD59-A6C34878D82A}">
                    <a16:rowId xmlns:a16="http://schemas.microsoft.com/office/drawing/2014/main" val="1598404186"/>
                  </a:ext>
                </a:extLst>
              </a:tr>
            </a:tbl>
          </a:graphicData>
        </a:graphic>
      </p:graphicFrame>
      <p:sp>
        <p:nvSpPr>
          <p:cNvPr id="26" name="Rectangle 25"/>
          <p:cNvSpPr/>
          <p:nvPr/>
        </p:nvSpPr>
        <p:spPr>
          <a:xfrm>
            <a:off x="3218852" y="5108336"/>
            <a:ext cx="1503167" cy="276999"/>
          </a:xfrm>
          <a:prstGeom prst="rect">
            <a:avLst/>
          </a:prstGeom>
        </p:spPr>
        <p:txBody>
          <a:bodyPr wrap="square">
            <a:spAutoFit/>
          </a:bodyPr>
          <a:lstStyle/>
          <a:p>
            <a:pPr algn="r"/>
            <a:r>
              <a:rPr lang="en-US" sz="1200" dirty="0">
                <a:solidFill>
                  <a:srgbClr val="000000"/>
                </a:solidFill>
                <a:latin typeface="Verdana" panose="020B0604030504040204" pitchFamily="34" charset="0"/>
              </a:rPr>
              <a:t>Priority Register</a:t>
            </a:r>
            <a:endParaRPr lang="en-US" sz="1200" dirty="0"/>
          </a:p>
        </p:txBody>
      </p:sp>
      <p:graphicFrame>
        <p:nvGraphicFramePr>
          <p:cNvPr id="27" name="Table 26"/>
          <p:cNvGraphicFramePr>
            <a:graphicFrameLocks noGrp="1"/>
          </p:cNvGraphicFramePr>
          <p:nvPr>
            <p:extLst/>
          </p:nvPr>
        </p:nvGraphicFramePr>
        <p:xfrm>
          <a:off x="4686642" y="5109122"/>
          <a:ext cx="2142860" cy="281940"/>
        </p:xfrm>
        <a:graphic>
          <a:graphicData uri="http://schemas.openxmlformats.org/drawingml/2006/table">
            <a:tbl>
              <a:tblPr firstRow="1" bandRow="1">
                <a:tableStyleId>{5C22544A-7EE6-4342-B048-85BDC9FD1C3A}</a:tableStyleId>
              </a:tblPr>
              <a:tblGrid>
                <a:gridCol w="428572">
                  <a:extLst>
                    <a:ext uri="{9D8B030D-6E8A-4147-A177-3AD203B41FA5}">
                      <a16:colId xmlns:a16="http://schemas.microsoft.com/office/drawing/2014/main" val="3020669703"/>
                    </a:ext>
                  </a:extLst>
                </a:gridCol>
                <a:gridCol w="428572">
                  <a:extLst>
                    <a:ext uri="{9D8B030D-6E8A-4147-A177-3AD203B41FA5}">
                      <a16:colId xmlns:a16="http://schemas.microsoft.com/office/drawing/2014/main" val="2164070882"/>
                    </a:ext>
                  </a:extLst>
                </a:gridCol>
                <a:gridCol w="428572">
                  <a:extLst>
                    <a:ext uri="{9D8B030D-6E8A-4147-A177-3AD203B41FA5}">
                      <a16:colId xmlns:a16="http://schemas.microsoft.com/office/drawing/2014/main" val="4187860782"/>
                    </a:ext>
                  </a:extLst>
                </a:gridCol>
                <a:gridCol w="428572">
                  <a:extLst>
                    <a:ext uri="{9D8B030D-6E8A-4147-A177-3AD203B41FA5}">
                      <a16:colId xmlns:a16="http://schemas.microsoft.com/office/drawing/2014/main" val="112163140"/>
                    </a:ext>
                  </a:extLst>
                </a:gridCol>
                <a:gridCol w="428572">
                  <a:extLst>
                    <a:ext uri="{9D8B030D-6E8A-4147-A177-3AD203B41FA5}">
                      <a16:colId xmlns:a16="http://schemas.microsoft.com/office/drawing/2014/main" val="2508573071"/>
                    </a:ext>
                  </a:extLst>
                </a:gridCol>
              </a:tblGrid>
              <a:tr h="281940">
                <a:tc>
                  <a:txBody>
                    <a:bodyPr/>
                    <a:lstStyle/>
                    <a:p>
                      <a:pPr algn="ctr"/>
                      <a:r>
                        <a:rPr lang="en-US" sz="1400" dirty="0">
                          <a:solidFill>
                            <a:srgbClr val="FF00FF"/>
                          </a:solidFill>
                          <a:latin typeface="Consolas" panose="020B0609020204030204" pitchFamily="49" charset="0"/>
                        </a:rPr>
                        <a:t>3</a:t>
                      </a:r>
                    </a:p>
                  </a:txBody>
                  <a:tcPr marL="68580" marR="68580" marT="34290" marB="34290"/>
                </a:tc>
                <a:tc>
                  <a:txBody>
                    <a:bodyPr/>
                    <a:lstStyle/>
                    <a:p>
                      <a:pPr algn="ctr"/>
                      <a:r>
                        <a:rPr lang="en-US" sz="1400" dirty="0">
                          <a:latin typeface="Consolas" panose="020B0609020204030204" pitchFamily="49" charset="0"/>
                        </a:rPr>
                        <a:t>4</a:t>
                      </a:r>
                    </a:p>
                  </a:txBody>
                  <a:tcPr marL="68580" marR="68580" marT="34290" marB="34290"/>
                </a:tc>
                <a:tc>
                  <a:txBody>
                    <a:bodyPr/>
                    <a:lstStyle/>
                    <a:p>
                      <a:pPr algn="ctr"/>
                      <a:r>
                        <a:rPr lang="en-US" sz="1400" dirty="0">
                          <a:latin typeface="Consolas" panose="020B0609020204030204" pitchFamily="49" charset="0"/>
                        </a:rPr>
                        <a:t>7</a:t>
                      </a:r>
                    </a:p>
                  </a:txBody>
                  <a:tcPr marL="68580" marR="68580" marT="34290" marB="34290"/>
                </a:tc>
                <a:tc>
                  <a:txBody>
                    <a:bodyPr/>
                    <a:lstStyle/>
                    <a:p>
                      <a:pPr algn="ctr"/>
                      <a:r>
                        <a:rPr lang="en-US" sz="1400" dirty="0">
                          <a:solidFill>
                            <a:srgbClr val="FF0000"/>
                          </a:solidFill>
                          <a:latin typeface="Consolas" panose="020B0609020204030204" pitchFamily="49" charset="0"/>
                        </a:rPr>
                        <a:t>5</a:t>
                      </a:r>
                    </a:p>
                  </a:txBody>
                  <a:tcPr marL="68580" marR="68580" marT="34290" marB="34290"/>
                </a:tc>
                <a:tc>
                  <a:txBody>
                    <a:bodyPr/>
                    <a:lstStyle/>
                    <a:p>
                      <a:pPr algn="ctr"/>
                      <a:r>
                        <a:rPr lang="en-US" sz="1400" dirty="0">
                          <a:latin typeface="Consolas" panose="020B0609020204030204" pitchFamily="49" charset="0"/>
                        </a:rPr>
                        <a:t>3</a:t>
                      </a:r>
                    </a:p>
                  </a:txBody>
                  <a:tcPr marL="68580" marR="68580" marT="34290" marB="34290"/>
                </a:tc>
                <a:extLst>
                  <a:ext uri="{0D108BD9-81ED-4DB2-BD59-A6C34878D82A}">
                    <a16:rowId xmlns:a16="http://schemas.microsoft.com/office/drawing/2014/main" val="1598404186"/>
                  </a:ext>
                </a:extLst>
              </a:tr>
            </a:tbl>
          </a:graphicData>
        </a:graphic>
      </p:graphicFrame>
      <p:sp>
        <p:nvSpPr>
          <p:cNvPr id="28" name="Rectangle 27"/>
          <p:cNvSpPr/>
          <p:nvPr/>
        </p:nvSpPr>
        <p:spPr>
          <a:xfrm>
            <a:off x="3218852" y="3886200"/>
            <a:ext cx="1494510" cy="461665"/>
          </a:xfrm>
          <a:prstGeom prst="rect">
            <a:avLst/>
          </a:prstGeom>
        </p:spPr>
        <p:txBody>
          <a:bodyPr wrap="square">
            <a:spAutoFit/>
          </a:bodyPr>
          <a:lstStyle/>
          <a:p>
            <a:pPr algn="r"/>
            <a:r>
              <a:rPr lang="en-US" sz="1200" dirty="0">
                <a:solidFill>
                  <a:schemeClr val="accent6">
                    <a:lumMod val="75000"/>
                  </a:schemeClr>
                </a:solidFill>
                <a:latin typeface="Verdana" panose="020B0604030504040204" pitchFamily="34" charset="0"/>
              </a:rPr>
              <a:t>Interrupt Number</a:t>
            </a:r>
            <a:endParaRPr lang="en-US" sz="1200" dirty="0">
              <a:solidFill>
                <a:schemeClr val="accent6">
                  <a:lumMod val="75000"/>
                </a:schemeClr>
              </a:solidFill>
            </a:endParaRPr>
          </a:p>
        </p:txBody>
      </p:sp>
      <p:sp>
        <p:nvSpPr>
          <p:cNvPr id="29" name="Rectangle 28"/>
          <p:cNvSpPr/>
          <p:nvPr/>
        </p:nvSpPr>
        <p:spPr>
          <a:xfrm>
            <a:off x="5917114" y="3676562"/>
            <a:ext cx="609462" cy="276999"/>
          </a:xfrm>
          <a:prstGeom prst="rect">
            <a:avLst/>
          </a:prstGeom>
        </p:spPr>
        <p:txBody>
          <a:bodyPr wrap="none">
            <a:spAutoFit/>
          </a:bodyPr>
          <a:lstStyle/>
          <a:p>
            <a:r>
              <a:rPr lang="en-US" sz="1200" b="1" dirty="0">
                <a:solidFill>
                  <a:srgbClr val="FF0000"/>
                </a:solidFill>
                <a:latin typeface="Consolas" panose="020B0609020204030204" pitchFamily="49" charset="0"/>
              </a:rPr>
              <a:t>EXTI3</a:t>
            </a:r>
          </a:p>
        </p:txBody>
      </p:sp>
      <p:sp>
        <p:nvSpPr>
          <p:cNvPr id="32" name="Rectangle 31"/>
          <p:cNvSpPr/>
          <p:nvPr/>
        </p:nvSpPr>
        <p:spPr>
          <a:xfrm>
            <a:off x="2754499" y="2094040"/>
            <a:ext cx="616113" cy="285750"/>
          </a:xfrm>
          <a:prstGeom prst="rect">
            <a:avLst/>
          </a:prstGeom>
          <a:solidFill>
            <a:srgbClr val="FF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ISR 12</a:t>
            </a:r>
          </a:p>
        </p:txBody>
      </p:sp>
      <p:sp>
        <p:nvSpPr>
          <p:cNvPr id="33" name="Rectangle 32"/>
          <p:cNvSpPr/>
          <p:nvPr/>
        </p:nvSpPr>
        <p:spPr>
          <a:xfrm>
            <a:off x="2575865" y="2094040"/>
            <a:ext cx="133783" cy="28575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34" name="Rectangle 33"/>
          <p:cNvSpPr/>
          <p:nvPr/>
        </p:nvSpPr>
        <p:spPr>
          <a:xfrm>
            <a:off x="3415319" y="2100529"/>
            <a:ext cx="133783" cy="28575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35" name="TextBox 34"/>
          <p:cNvSpPr txBox="1"/>
          <p:nvPr/>
        </p:nvSpPr>
        <p:spPr>
          <a:xfrm>
            <a:off x="2298954" y="1828800"/>
            <a:ext cx="752129" cy="300082"/>
          </a:xfrm>
          <a:prstGeom prst="rect">
            <a:avLst/>
          </a:prstGeom>
          <a:noFill/>
        </p:spPr>
        <p:txBody>
          <a:bodyPr wrap="none" rtlCol="0">
            <a:spAutoFit/>
          </a:bodyPr>
          <a:lstStyle/>
          <a:p>
            <a:r>
              <a:rPr lang="en-US" sz="1350" dirty="0">
                <a:solidFill>
                  <a:srgbClr val="00B050"/>
                </a:solidFill>
              </a:rPr>
              <a:t>Stacking</a:t>
            </a:r>
          </a:p>
        </p:txBody>
      </p:sp>
      <p:sp>
        <p:nvSpPr>
          <p:cNvPr id="36" name="TextBox 35"/>
          <p:cNvSpPr txBox="1"/>
          <p:nvPr/>
        </p:nvSpPr>
        <p:spPr>
          <a:xfrm>
            <a:off x="3086101" y="1833825"/>
            <a:ext cx="949299" cy="300082"/>
          </a:xfrm>
          <a:prstGeom prst="rect">
            <a:avLst/>
          </a:prstGeom>
          <a:noFill/>
        </p:spPr>
        <p:txBody>
          <a:bodyPr wrap="none" rtlCol="0">
            <a:spAutoFit/>
          </a:bodyPr>
          <a:lstStyle/>
          <a:p>
            <a:r>
              <a:rPr lang="en-US" sz="1350" dirty="0">
                <a:solidFill>
                  <a:srgbClr val="00B050"/>
                </a:solidFill>
              </a:rPr>
              <a:t>Unstacking</a:t>
            </a:r>
          </a:p>
        </p:txBody>
      </p:sp>
      <p:graphicFrame>
        <p:nvGraphicFramePr>
          <p:cNvPr id="42" name="Table 41"/>
          <p:cNvGraphicFramePr>
            <a:graphicFrameLocks noGrp="1"/>
          </p:cNvGraphicFramePr>
          <p:nvPr>
            <p:extLst/>
          </p:nvPr>
        </p:nvGraphicFramePr>
        <p:xfrm>
          <a:off x="7403073" y="1836722"/>
          <a:ext cx="1626961" cy="3108960"/>
        </p:xfrm>
        <a:graphic>
          <a:graphicData uri="http://schemas.openxmlformats.org/drawingml/2006/table">
            <a:tbl>
              <a:tblPr bandRow="1">
                <a:tableStyleId>{BC89EF96-8CEA-46FF-86C4-4CE0E7609802}</a:tableStyleId>
              </a:tblPr>
              <a:tblGrid>
                <a:gridCol w="850576">
                  <a:extLst>
                    <a:ext uri="{9D8B030D-6E8A-4147-A177-3AD203B41FA5}">
                      <a16:colId xmlns:a16="http://schemas.microsoft.com/office/drawing/2014/main" val="20000"/>
                    </a:ext>
                  </a:extLst>
                </a:gridCol>
                <a:gridCol w="776385">
                  <a:extLst>
                    <a:ext uri="{9D8B030D-6E8A-4147-A177-3AD203B41FA5}">
                      <a16:colId xmlns:a16="http://schemas.microsoft.com/office/drawing/2014/main" val="20001"/>
                    </a:ext>
                  </a:extLst>
                </a:gridCol>
              </a:tblGrid>
              <a:tr h="182880">
                <a:tc>
                  <a:txBody>
                    <a:bodyPr/>
                    <a:lstStyle/>
                    <a:p>
                      <a:pPr algn="ctr"/>
                      <a:r>
                        <a:rPr lang="en-US" sz="1200" dirty="0" err="1"/>
                        <a:t>xxxxxxxx</a:t>
                      </a:r>
                      <a:endParaRPr lang="en-US" sz="1200" b="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2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182880">
                <a:tc>
                  <a:txBody>
                    <a:bodyPr/>
                    <a:lstStyle/>
                    <a:p>
                      <a:pPr algn="ctr"/>
                      <a:r>
                        <a:rPr lang="en-US" sz="1200" b="1" dirty="0">
                          <a:solidFill>
                            <a:schemeClr val="accent6">
                              <a:lumMod val="75000"/>
                            </a:schemeClr>
                          </a:solidFill>
                          <a:latin typeface="Consolas" panose="020B0609020204030204" pitchFamily="49" charset="0"/>
                          <a:cs typeface="Consolas" panose="020B0609020204030204" pitchFamily="49" charset="0"/>
                        </a:rPr>
                        <a:t>xPSR</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2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82880">
                <a:tc>
                  <a:txBody>
                    <a:bodyPr/>
                    <a:lstStyle/>
                    <a:p>
                      <a:pPr algn="ctr"/>
                      <a:r>
                        <a:rPr lang="en-US" sz="1200" b="1" dirty="0">
                          <a:solidFill>
                            <a:schemeClr val="accent6">
                              <a:lumMod val="75000"/>
                            </a:schemeClr>
                          </a:solidFill>
                          <a:latin typeface="Consolas" panose="020B0609020204030204" pitchFamily="49" charset="0"/>
                          <a:cs typeface="Consolas" panose="020B0609020204030204" pitchFamily="49" charset="0"/>
                        </a:rPr>
                        <a:t>PC(r15)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2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182880">
                <a:tc>
                  <a:txBody>
                    <a:bodyPr/>
                    <a:lstStyle/>
                    <a:p>
                      <a:pPr algn="ctr"/>
                      <a:r>
                        <a:rPr lang="en-US" sz="1200" b="1" dirty="0">
                          <a:solidFill>
                            <a:schemeClr val="accent6">
                              <a:lumMod val="75000"/>
                            </a:schemeClr>
                          </a:solidFill>
                          <a:latin typeface="Consolas" panose="020B0609020204030204" pitchFamily="49" charset="0"/>
                          <a:cs typeface="Consolas" panose="020B0609020204030204" pitchFamily="49" charset="0"/>
                        </a:rPr>
                        <a:t>LR(r14)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2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182880">
                <a:tc>
                  <a:txBody>
                    <a:bodyPr/>
                    <a:lstStyle/>
                    <a:p>
                      <a:pPr algn="ctr"/>
                      <a:r>
                        <a:rPr lang="en-US" sz="1200" b="1" dirty="0" err="1">
                          <a:solidFill>
                            <a:schemeClr val="accent6">
                              <a:lumMod val="75000"/>
                            </a:schemeClr>
                          </a:solidFill>
                          <a:latin typeface="Consolas" panose="020B0609020204030204" pitchFamily="49" charset="0"/>
                          <a:cs typeface="Consolas" panose="020B0609020204030204" pitchFamily="49" charset="0"/>
                        </a:rPr>
                        <a:t>r12</a:t>
                      </a:r>
                      <a:endParaRPr lang="en-US" sz="1200" b="1" dirty="0">
                        <a:solidFill>
                          <a:schemeClr val="accent6">
                            <a:lumMod val="75000"/>
                          </a:schemeClr>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2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182880">
                <a:tc>
                  <a:txBody>
                    <a:bodyPr/>
                    <a:lstStyle/>
                    <a:p>
                      <a:pPr algn="ctr"/>
                      <a:r>
                        <a:rPr lang="en-US" sz="1200" b="1" dirty="0" err="1">
                          <a:solidFill>
                            <a:schemeClr val="accent6">
                              <a:lumMod val="75000"/>
                            </a:schemeClr>
                          </a:solidFill>
                          <a:latin typeface="Consolas" panose="020B0609020204030204" pitchFamily="49" charset="0"/>
                          <a:cs typeface="Consolas" panose="020B0609020204030204" pitchFamily="49" charset="0"/>
                        </a:rPr>
                        <a:t>r3</a:t>
                      </a:r>
                      <a:endParaRPr lang="en-US" sz="1200" b="1" dirty="0">
                        <a:solidFill>
                          <a:schemeClr val="accent6">
                            <a:lumMod val="75000"/>
                          </a:schemeClr>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2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415829923"/>
                  </a:ext>
                </a:extLst>
              </a:tr>
              <a:tr h="182880">
                <a:tc>
                  <a:txBody>
                    <a:bodyPr/>
                    <a:lstStyle/>
                    <a:p>
                      <a:pPr algn="ctr"/>
                      <a:r>
                        <a:rPr lang="en-US" sz="1200" b="1" dirty="0" err="1">
                          <a:solidFill>
                            <a:schemeClr val="accent6">
                              <a:lumMod val="75000"/>
                            </a:schemeClr>
                          </a:solidFill>
                          <a:latin typeface="Consolas" panose="020B0609020204030204" pitchFamily="49" charset="0"/>
                          <a:cs typeface="Consolas" panose="020B0609020204030204" pitchFamily="49" charset="0"/>
                        </a:rPr>
                        <a:t>r2</a:t>
                      </a:r>
                      <a:endParaRPr lang="en-US" sz="1200" b="1" dirty="0">
                        <a:solidFill>
                          <a:schemeClr val="accent6">
                            <a:lumMod val="75000"/>
                          </a:schemeClr>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2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1143850"/>
                  </a:ext>
                </a:extLst>
              </a:tr>
              <a:tr h="182880">
                <a:tc>
                  <a:txBody>
                    <a:bodyPr/>
                    <a:lstStyle/>
                    <a:p>
                      <a:pPr algn="ctr"/>
                      <a:r>
                        <a:rPr lang="en-US" sz="1200" b="1" dirty="0" err="1">
                          <a:solidFill>
                            <a:schemeClr val="accent6">
                              <a:lumMod val="75000"/>
                            </a:schemeClr>
                          </a:solidFill>
                          <a:latin typeface="Consolas" panose="020B0609020204030204" pitchFamily="49" charset="0"/>
                          <a:cs typeface="Consolas" panose="020B0609020204030204" pitchFamily="49" charset="0"/>
                        </a:rPr>
                        <a:t>r1</a:t>
                      </a:r>
                      <a:endParaRPr lang="en-US" sz="1200" b="1" dirty="0">
                        <a:solidFill>
                          <a:schemeClr val="accent6">
                            <a:lumMod val="75000"/>
                          </a:schemeClr>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2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94867582"/>
                  </a:ext>
                </a:extLst>
              </a:tr>
              <a:tr h="182880">
                <a:tc>
                  <a:txBody>
                    <a:bodyPr/>
                    <a:lstStyle/>
                    <a:p>
                      <a:pPr algn="ctr"/>
                      <a:r>
                        <a:rPr lang="en-US" sz="1200" b="1" dirty="0" err="1">
                          <a:solidFill>
                            <a:schemeClr val="accent6">
                              <a:lumMod val="75000"/>
                            </a:schemeClr>
                          </a:solidFill>
                          <a:latin typeface="Consolas" panose="020B0609020204030204" pitchFamily="49" charset="0"/>
                          <a:cs typeface="Consolas" panose="020B0609020204030204" pitchFamily="49" charset="0"/>
                        </a:rPr>
                        <a:t>r0</a:t>
                      </a:r>
                      <a:endParaRPr lang="en-US" sz="1200" b="1" dirty="0">
                        <a:solidFill>
                          <a:schemeClr val="accent6">
                            <a:lumMod val="75000"/>
                          </a:schemeClr>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2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148216304"/>
                  </a:ext>
                </a:extLst>
              </a:tr>
              <a:tr h="182880">
                <a:tc>
                  <a:txBody>
                    <a:bodyPr/>
                    <a:lstStyle/>
                    <a:p>
                      <a:pPr algn="ctr"/>
                      <a:endParaRPr lang="en-US" sz="1200" b="1" dirty="0">
                        <a:solidFill>
                          <a:srgbClr val="00B05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2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873614852"/>
                  </a:ext>
                </a:extLst>
              </a:tr>
              <a:tr h="182880">
                <a:tc>
                  <a:txBody>
                    <a:bodyPr/>
                    <a:lstStyle/>
                    <a:p>
                      <a:pPr algn="ctr"/>
                      <a:endParaRPr lang="en-US" sz="1200" b="1" dirty="0">
                        <a:solidFill>
                          <a:srgbClr val="00B05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2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30152618"/>
                  </a:ext>
                </a:extLst>
              </a:tr>
              <a:tr h="182880">
                <a:tc>
                  <a:txBody>
                    <a:bodyPr/>
                    <a:lstStyle/>
                    <a:p>
                      <a:pPr algn="ctr"/>
                      <a:endParaRPr lang="en-US" sz="1200" b="1" dirty="0">
                        <a:solidFill>
                          <a:srgbClr val="00B05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2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652491308"/>
                  </a:ext>
                </a:extLst>
              </a:tr>
              <a:tr h="182880">
                <a:tc>
                  <a:txBody>
                    <a:bodyPr/>
                    <a:lstStyle/>
                    <a:p>
                      <a:pPr algn="ctr"/>
                      <a:endParaRPr lang="en-US" sz="1200" b="1" dirty="0">
                        <a:solidFill>
                          <a:srgbClr val="00B05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2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456595798"/>
                  </a:ext>
                </a:extLst>
              </a:tr>
              <a:tr h="182880">
                <a:tc>
                  <a:txBody>
                    <a:bodyPr/>
                    <a:lstStyle/>
                    <a:p>
                      <a:pPr algn="ctr"/>
                      <a:endParaRPr lang="en-US" sz="1200" b="1" dirty="0">
                        <a:solidFill>
                          <a:srgbClr val="00B05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2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182880">
                <a:tc>
                  <a:txBody>
                    <a:bodyPr/>
                    <a:lstStyle/>
                    <a:p>
                      <a:pPr algn="ctr"/>
                      <a:endParaRPr lang="en-US" sz="1200" b="1" dirty="0">
                        <a:solidFill>
                          <a:srgbClr val="00B05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2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182880">
                <a:tc>
                  <a:txBody>
                    <a:bodyPr/>
                    <a:lstStyle/>
                    <a:p>
                      <a:pPr algn="ctr"/>
                      <a:endParaRPr lang="en-US" sz="1200" b="1" dirty="0">
                        <a:solidFill>
                          <a:srgbClr val="00B05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2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182880">
                <a:tc>
                  <a:txBody>
                    <a:bodyPr/>
                    <a:lstStyle/>
                    <a:p>
                      <a:pPr algn="ctr"/>
                      <a:endParaRPr lang="en-US" sz="1200" b="1" dirty="0">
                        <a:solidFill>
                          <a:srgbClr val="00B05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endParaRPr lang="en-US" sz="12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8"/>
                  </a:ext>
                </a:extLst>
              </a:tr>
            </a:tbl>
          </a:graphicData>
        </a:graphic>
      </p:graphicFrame>
      <p:sp>
        <p:nvSpPr>
          <p:cNvPr id="46" name="Rectangle 45"/>
          <p:cNvSpPr/>
          <p:nvPr/>
        </p:nvSpPr>
        <p:spPr>
          <a:xfrm>
            <a:off x="4343400" y="3698882"/>
            <a:ext cx="1215397" cy="253916"/>
          </a:xfrm>
          <a:prstGeom prst="rect">
            <a:avLst/>
          </a:prstGeom>
        </p:spPr>
        <p:txBody>
          <a:bodyPr wrap="none">
            <a:spAutoFit/>
          </a:bodyPr>
          <a:lstStyle/>
          <a:p>
            <a:r>
              <a:rPr lang="en-US" sz="1050" dirty="0">
                <a:solidFill>
                  <a:srgbClr val="FF00FF"/>
                </a:solidFill>
                <a:latin typeface="Arial" panose="020B0604020202020204" pitchFamily="34" charset="0"/>
                <a:cs typeface="Arial" panose="020B0604020202020204" pitchFamily="34" charset="0"/>
              </a:rPr>
              <a:t>DMA1_Channel2</a:t>
            </a:r>
          </a:p>
        </p:txBody>
      </p:sp>
      <p:sp>
        <p:nvSpPr>
          <p:cNvPr id="47" name="Lightning Bolt 46"/>
          <p:cNvSpPr/>
          <p:nvPr/>
        </p:nvSpPr>
        <p:spPr>
          <a:xfrm flipH="1">
            <a:off x="1875920" y="3155073"/>
            <a:ext cx="227591" cy="338063"/>
          </a:xfrm>
          <a:prstGeom prst="lightningBol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rgbClr val="C00000"/>
              </a:solidFill>
            </a:endParaRPr>
          </a:p>
        </p:txBody>
      </p:sp>
      <p:sp>
        <p:nvSpPr>
          <p:cNvPr id="48" name="TextBox 47"/>
          <p:cNvSpPr txBox="1"/>
          <p:nvPr/>
        </p:nvSpPr>
        <p:spPr>
          <a:xfrm>
            <a:off x="2026877" y="2940918"/>
            <a:ext cx="665567" cy="300082"/>
          </a:xfrm>
          <a:prstGeom prst="rect">
            <a:avLst/>
          </a:prstGeom>
          <a:noFill/>
        </p:spPr>
        <p:txBody>
          <a:bodyPr wrap="none" rtlCol="0">
            <a:spAutoFit/>
          </a:bodyPr>
          <a:lstStyle/>
          <a:p>
            <a:r>
              <a:rPr lang="en-US" sz="1350" dirty="0">
                <a:solidFill>
                  <a:srgbClr val="C00000"/>
                </a:solidFill>
                <a:latin typeface="Arial" panose="020B0604020202020204" pitchFamily="34" charset="0"/>
                <a:cs typeface="Arial" panose="020B0604020202020204" pitchFamily="34" charset="0"/>
              </a:rPr>
              <a:t>EXTI3</a:t>
            </a:r>
          </a:p>
        </p:txBody>
      </p:sp>
      <p:sp>
        <p:nvSpPr>
          <p:cNvPr id="49" name="Lightning Bolt 48"/>
          <p:cNvSpPr/>
          <p:nvPr/>
        </p:nvSpPr>
        <p:spPr>
          <a:xfrm flipH="1">
            <a:off x="2562680" y="3161811"/>
            <a:ext cx="227591" cy="338063"/>
          </a:xfrm>
          <a:prstGeom prst="lightningBolt">
            <a:avLst/>
          </a:prstGeom>
          <a:solidFill>
            <a:srgbClr val="FF00FF"/>
          </a:solidFill>
          <a:ln>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rgbClr val="C00000"/>
              </a:solidFill>
            </a:endParaRPr>
          </a:p>
        </p:txBody>
      </p:sp>
      <p:sp>
        <p:nvSpPr>
          <p:cNvPr id="50" name="TextBox 49"/>
          <p:cNvSpPr txBox="1"/>
          <p:nvPr/>
        </p:nvSpPr>
        <p:spPr>
          <a:xfrm>
            <a:off x="2713636" y="2947656"/>
            <a:ext cx="1502334" cy="300082"/>
          </a:xfrm>
          <a:prstGeom prst="rect">
            <a:avLst/>
          </a:prstGeom>
          <a:noFill/>
        </p:spPr>
        <p:txBody>
          <a:bodyPr wrap="none" rtlCol="0">
            <a:spAutoFit/>
          </a:bodyPr>
          <a:lstStyle/>
          <a:p>
            <a:r>
              <a:rPr lang="en-US" sz="1350" dirty="0">
                <a:solidFill>
                  <a:srgbClr val="FF00FF"/>
                </a:solidFill>
                <a:latin typeface="Arial" panose="020B0604020202020204" pitchFamily="34" charset="0"/>
                <a:cs typeface="Arial" panose="020B0604020202020204" pitchFamily="34" charset="0"/>
              </a:rPr>
              <a:t>DMA1_Channel2</a:t>
            </a:r>
          </a:p>
        </p:txBody>
      </p:sp>
      <p:sp>
        <p:nvSpPr>
          <p:cNvPr id="51" name="Oval 50"/>
          <p:cNvSpPr/>
          <p:nvPr/>
        </p:nvSpPr>
        <p:spPr>
          <a:xfrm>
            <a:off x="5961368" y="4467364"/>
            <a:ext cx="457200" cy="301687"/>
          </a:xfrm>
          <a:prstGeom prst="ellipse">
            <a:avLst/>
          </a:prstGeom>
          <a:solidFill>
            <a:srgbClr val="FFFF0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b="1" dirty="0">
                <a:solidFill>
                  <a:srgbClr val="FF0000"/>
                </a:solidFill>
                <a:latin typeface="Consolas" panose="020B0609020204030204" pitchFamily="49" charset="0"/>
                <a:cs typeface="Consolas" panose="020B0609020204030204" pitchFamily="49" charset="0"/>
              </a:rPr>
              <a:t>1</a:t>
            </a:r>
          </a:p>
        </p:txBody>
      </p:sp>
      <p:sp>
        <p:nvSpPr>
          <p:cNvPr id="52" name="Oval 51"/>
          <p:cNvSpPr/>
          <p:nvPr/>
        </p:nvSpPr>
        <p:spPr>
          <a:xfrm>
            <a:off x="4676215" y="4473534"/>
            <a:ext cx="457200" cy="301687"/>
          </a:xfrm>
          <a:prstGeom prst="ellipse">
            <a:avLst/>
          </a:prstGeom>
          <a:solidFill>
            <a:srgbClr val="FFFF0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b="1" dirty="0">
                <a:solidFill>
                  <a:srgbClr val="FF00FF"/>
                </a:solidFill>
                <a:latin typeface="Consolas" panose="020B0609020204030204" pitchFamily="49" charset="0"/>
                <a:cs typeface="Consolas" panose="020B0609020204030204" pitchFamily="49" charset="0"/>
              </a:rPr>
              <a:t>0</a:t>
            </a:r>
          </a:p>
        </p:txBody>
      </p:sp>
      <p:grpSp>
        <p:nvGrpSpPr>
          <p:cNvPr id="53" name="Group 52"/>
          <p:cNvGrpSpPr/>
          <p:nvPr/>
        </p:nvGrpSpPr>
        <p:grpSpPr>
          <a:xfrm>
            <a:off x="6459919" y="3275785"/>
            <a:ext cx="867425" cy="253916"/>
            <a:chOff x="8534400" y="1278523"/>
            <a:chExt cx="1156566" cy="338555"/>
          </a:xfrm>
        </p:grpSpPr>
        <p:sp>
          <p:nvSpPr>
            <p:cNvPr id="54" name="TextBox 53"/>
            <p:cNvSpPr txBox="1"/>
            <p:nvPr/>
          </p:nvSpPr>
          <p:spPr>
            <a:xfrm>
              <a:off x="8534400" y="1278523"/>
              <a:ext cx="798450" cy="338555"/>
            </a:xfrm>
            <a:prstGeom prst="rect">
              <a:avLst/>
            </a:prstGeom>
            <a:noFill/>
          </p:spPr>
          <p:txBody>
            <a:bodyPr wrap="square" rtlCol="0">
              <a:spAutoFit/>
            </a:bodyPr>
            <a:lstStyle/>
            <a:p>
              <a:pPr algn="r"/>
              <a:r>
                <a:rPr lang="en-US" sz="1050" b="1" dirty="0">
                  <a:solidFill>
                    <a:srgbClr val="C00000"/>
                  </a:solidFill>
                  <a:latin typeface="Consolas" panose="020B0609020204030204" pitchFamily="49" charset="0"/>
                  <a:cs typeface="Consolas" panose="020B0609020204030204" pitchFamily="49" charset="0"/>
                </a:rPr>
                <a:t>SP</a:t>
              </a:r>
            </a:p>
          </p:txBody>
        </p:sp>
        <p:cxnSp>
          <p:nvCxnSpPr>
            <p:cNvPr id="55" name="Straight Arrow Connector 54"/>
            <p:cNvCxnSpPr/>
            <p:nvPr/>
          </p:nvCxnSpPr>
          <p:spPr>
            <a:xfrm>
              <a:off x="9332850" y="1447800"/>
              <a:ext cx="358116" cy="0"/>
            </a:xfrm>
            <a:prstGeom prst="straightConnector1">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sp>
        <p:nvSpPr>
          <p:cNvPr id="41" name="Rectangle 40"/>
          <p:cNvSpPr/>
          <p:nvPr/>
        </p:nvSpPr>
        <p:spPr>
          <a:xfrm>
            <a:off x="255759" y="3544342"/>
            <a:ext cx="2887491" cy="715581"/>
          </a:xfrm>
          <a:prstGeom prst="rect">
            <a:avLst/>
          </a:prstGeom>
        </p:spPr>
        <p:txBody>
          <a:bodyPr wrap="square">
            <a:spAutoFit/>
          </a:bodyPr>
          <a:lstStyle/>
          <a:p>
            <a:r>
              <a:rPr lang="en-US" sz="1350" dirty="0"/>
              <a:t>After </a:t>
            </a:r>
            <a:r>
              <a:rPr lang="en-US" altLang="zh-CN" sz="1350" dirty="0"/>
              <a:t>ISR</a:t>
            </a:r>
            <a:r>
              <a:rPr lang="en-US" sz="1350" dirty="0"/>
              <a:t>12 completes, unstacking operation is performed, and ISR 9 resumes execution.</a:t>
            </a:r>
          </a:p>
        </p:txBody>
      </p:sp>
    </p:spTree>
    <p:extLst>
      <p:ext uri="{BB962C8B-B14F-4D97-AF65-F5344CB8AC3E}">
        <p14:creationId xmlns:p14="http://schemas.microsoft.com/office/powerpoint/2010/main" val="1969707873"/>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Flowchart: Process 42"/>
          <p:cNvSpPr/>
          <p:nvPr/>
        </p:nvSpPr>
        <p:spPr>
          <a:xfrm>
            <a:off x="595672" y="1811650"/>
            <a:ext cx="5405078" cy="1731650"/>
          </a:xfrm>
          <a:prstGeom prst="flowChartProcess">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 name="Title 1"/>
          <p:cNvSpPr>
            <a:spLocks noGrp="1"/>
          </p:cNvSpPr>
          <p:nvPr>
            <p:ph type="title"/>
          </p:nvPr>
        </p:nvSpPr>
        <p:spPr/>
        <p:txBody>
          <a:bodyPr>
            <a:normAutofit fontScale="90000"/>
          </a:bodyPr>
          <a:lstStyle/>
          <a:p>
            <a:r>
              <a:rPr lang="en-US" dirty="0"/>
              <a:t>Nested Interrupts:</a:t>
            </a:r>
            <a:br>
              <a:rPr lang="en-US" dirty="0"/>
            </a:br>
            <a:r>
              <a:rPr lang="en-US" dirty="0"/>
              <a:t>Example of Preemption</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72</a:t>
            </a:fld>
            <a:endParaRPr kumimoji="0" lang="en-US" dirty="0"/>
          </a:p>
        </p:txBody>
      </p:sp>
      <p:cxnSp>
        <p:nvCxnSpPr>
          <p:cNvPr id="6" name="Straight Arrow Connector 5"/>
          <p:cNvCxnSpPr/>
          <p:nvPr/>
        </p:nvCxnSpPr>
        <p:spPr>
          <a:xfrm>
            <a:off x="631212" y="3327387"/>
            <a:ext cx="4969488" cy="281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V="1">
            <a:off x="701187" y="2298686"/>
            <a:ext cx="0" cy="120015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758337" y="2755886"/>
            <a:ext cx="1092327" cy="2857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Program</a:t>
            </a:r>
          </a:p>
        </p:txBody>
      </p:sp>
      <p:sp>
        <p:nvSpPr>
          <p:cNvPr id="9" name="TextBox 8"/>
          <p:cNvSpPr txBox="1"/>
          <p:nvPr/>
        </p:nvSpPr>
        <p:spPr>
          <a:xfrm>
            <a:off x="5454737" y="3023220"/>
            <a:ext cx="457200" cy="507831"/>
          </a:xfrm>
          <a:prstGeom prst="rect">
            <a:avLst/>
          </a:prstGeom>
          <a:noFill/>
        </p:spPr>
        <p:txBody>
          <a:bodyPr wrap="square" rtlCol="0">
            <a:spAutoFit/>
          </a:bodyPr>
          <a:lstStyle/>
          <a:p>
            <a:r>
              <a:rPr lang="en-US" sz="1350" dirty="0"/>
              <a:t>time</a:t>
            </a:r>
          </a:p>
        </p:txBody>
      </p:sp>
      <p:sp>
        <p:nvSpPr>
          <p:cNvPr id="10" name="Rectangle 9"/>
          <p:cNvSpPr/>
          <p:nvPr/>
        </p:nvSpPr>
        <p:spPr>
          <a:xfrm>
            <a:off x="2027409" y="2397746"/>
            <a:ext cx="514350" cy="28575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ISR 9</a:t>
            </a:r>
          </a:p>
        </p:txBody>
      </p:sp>
      <p:sp>
        <p:nvSpPr>
          <p:cNvPr id="11" name="Rectangle 10"/>
          <p:cNvSpPr/>
          <p:nvPr/>
        </p:nvSpPr>
        <p:spPr>
          <a:xfrm>
            <a:off x="1850664" y="2397746"/>
            <a:ext cx="133783" cy="28575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3" name="TextBox 12"/>
          <p:cNvSpPr txBox="1"/>
          <p:nvPr/>
        </p:nvSpPr>
        <p:spPr>
          <a:xfrm>
            <a:off x="1068586" y="2161113"/>
            <a:ext cx="752129" cy="300082"/>
          </a:xfrm>
          <a:prstGeom prst="rect">
            <a:avLst/>
          </a:prstGeom>
          <a:noFill/>
        </p:spPr>
        <p:txBody>
          <a:bodyPr wrap="none" rtlCol="0">
            <a:spAutoFit/>
          </a:bodyPr>
          <a:lstStyle/>
          <a:p>
            <a:r>
              <a:rPr lang="en-US" sz="1350" dirty="0">
                <a:solidFill>
                  <a:schemeClr val="accent6">
                    <a:lumMod val="75000"/>
                  </a:schemeClr>
                </a:solidFill>
              </a:rPr>
              <a:t>Stacking</a:t>
            </a:r>
          </a:p>
        </p:txBody>
      </p:sp>
      <p:cxnSp>
        <p:nvCxnSpPr>
          <p:cNvPr id="15" name="Straight Arrow Connector 14"/>
          <p:cNvCxnSpPr>
            <a:stCxn id="11" idx="1"/>
          </p:cNvCxnSpPr>
          <p:nvPr/>
        </p:nvCxnSpPr>
        <p:spPr>
          <a:xfrm flipH="1" flipV="1">
            <a:off x="1713732" y="2438113"/>
            <a:ext cx="136932" cy="102509"/>
          </a:xfrm>
          <a:prstGeom prst="straightConnector1">
            <a:avLst/>
          </a:prstGeom>
          <a:ln w="1905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8" name="Flowchart: Process 17"/>
          <p:cNvSpPr/>
          <p:nvPr/>
        </p:nvSpPr>
        <p:spPr>
          <a:xfrm>
            <a:off x="3415319" y="3692706"/>
            <a:ext cx="3626921" cy="1755506"/>
          </a:xfrm>
          <a:prstGeom prst="flowChartProcess">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aphicFrame>
        <p:nvGraphicFramePr>
          <p:cNvPr id="19" name="Table 18"/>
          <p:cNvGraphicFramePr>
            <a:graphicFrameLocks noGrp="1"/>
          </p:cNvGraphicFramePr>
          <p:nvPr>
            <p:extLst/>
          </p:nvPr>
        </p:nvGraphicFramePr>
        <p:xfrm>
          <a:off x="4852430" y="3928214"/>
          <a:ext cx="2142860" cy="281940"/>
        </p:xfrm>
        <a:graphic>
          <a:graphicData uri="http://schemas.openxmlformats.org/drawingml/2006/table">
            <a:tbl>
              <a:tblPr firstRow="1" bandRow="1">
                <a:tableStyleId>{5C22544A-7EE6-4342-B048-85BDC9FD1C3A}</a:tableStyleId>
              </a:tblPr>
              <a:tblGrid>
                <a:gridCol w="428572">
                  <a:extLst>
                    <a:ext uri="{9D8B030D-6E8A-4147-A177-3AD203B41FA5}">
                      <a16:colId xmlns:a16="http://schemas.microsoft.com/office/drawing/2014/main" val="3020669703"/>
                    </a:ext>
                  </a:extLst>
                </a:gridCol>
                <a:gridCol w="428572">
                  <a:extLst>
                    <a:ext uri="{9D8B030D-6E8A-4147-A177-3AD203B41FA5}">
                      <a16:colId xmlns:a16="http://schemas.microsoft.com/office/drawing/2014/main" val="2164070882"/>
                    </a:ext>
                  </a:extLst>
                </a:gridCol>
                <a:gridCol w="428572">
                  <a:extLst>
                    <a:ext uri="{9D8B030D-6E8A-4147-A177-3AD203B41FA5}">
                      <a16:colId xmlns:a16="http://schemas.microsoft.com/office/drawing/2014/main" val="4187860782"/>
                    </a:ext>
                  </a:extLst>
                </a:gridCol>
                <a:gridCol w="428572">
                  <a:extLst>
                    <a:ext uri="{9D8B030D-6E8A-4147-A177-3AD203B41FA5}">
                      <a16:colId xmlns:a16="http://schemas.microsoft.com/office/drawing/2014/main" val="112163140"/>
                    </a:ext>
                  </a:extLst>
                </a:gridCol>
                <a:gridCol w="428572">
                  <a:extLst>
                    <a:ext uri="{9D8B030D-6E8A-4147-A177-3AD203B41FA5}">
                      <a16:colId xmlns:a16="http://schemas.microsoft.com/office/drawing/2014/main" val="2508573071"/>
                    </a:ext>
                  </a:extLst>
                </a:gridCol>
              </a:tblGrid>
              <a:tr h="274320">
                <a:tc>
                  <a:txBody>
                    <a:bodyPr/>
                    <a:lstStyle/>
                    <a:p>
                      <a:pPr algn="ctr"/>
                      <a:r>
                        <a:rPr lang="en-US" sz="1400" dirty="0">
                          <a:solidFill>
                            <a:srgbClr val="FF00FF"/>
                          </a:solidFill>
                          <a:latin typeface="Consolas" panose="020B0609020204030204" pitchFamily="49" charset="0"/>
                        </a:rPr>
                        <a:t>12</a:t>
                      </a:r>
                    </a:p>
                  </a:txBody>
                  <a:tcPr marL="68580" marR="68580" marT="34290" marB="34290">
                    <a:noFill/>
                  </a:tcPr>
                </a:tc>
                <a:tc>
                  <a:txBody>
                    <a:bodyPr/>
                    <a:lstStyle/>
                    <a:p>
                      <a:pPr algn="ctr"/>
                      <a:r>
                        <a:rPr lang="en-US" sz="1400" dirty="0">
                          <a:solidFill>
                            <a:schemeClr val="accent6">
                              <a:lumMod val="75000"/>
                            </a:schemeClr>
                          </a:solidFill>
                          <a:latin typeface="Consolas" panose="020B0609020204030204" pitchFamily="49" charset="0"/>
                        </a:rPr>
                        <a:t>11</a:t>
                      </a:r>
                    </a:p>
                  </a:txBody>
                  <a:tcPr marL="68580" marR="68580" marT="34290" marB="34290">
                    <a:noFill/>
                  </a:tcPr>
                </a:tc>
                <a:tc>
                  <a:txBody>
                    <a:bodyPr/>
                    <a:lstStyle/>
                    <a:p>
                      <a:pPr algn="ctr"/>
                      <a:r>
                        <a:rPr lang="en-US" sz="1400" dirty="0">
                          <a:solidFill>
                            <a:schemeClr val="accent6">
                              <a:lumMod val="75000"/>
                            </a:schemeClr>
                          </a:solidFill>
                          <a:latin typeface="Consolas" panose="020B0609020204030204" pitchFamily="49" charset="0"/>
                        </a:rPr>
                        <a:t>10</a:t>
                      </a:r>
                    </a:p>
                  </a:txBody>
                  <a:tcPr marL="68580" marR="68580" marT="34290" marB="34290">
                    <a:noFill/>
                  </a:tcPr>
                </a:tc>
                <a:tc>
                  <a:txBody>
                    <a:bodyPr/>
                    <a:lstStyle/>
                    <a:p>
                      <a:pPr algn="ctr"/>
                      <a:r>
                        <a:rPr lang="en-US" sz="1400" dirty="0">
                          <a:solidFill>
                            <a:srgbClr val="FF0000"/>
                          </a:solidFill>
                          <a:latin typeface="Consolas" panose="020B0609020204030204" pitchFamily="49" charset="0"/>
                        </a:rPr>
                        <a:t>9</a:t>
                      </a:r>
                    </a:p>
                  </a:txBody>
                  <a:tcPr marL="68580" marR="68580" marT="34290" marB="34290">
                    <a:noFill/>
                  </a:tcPr>
                </a:tc>
                <a:tc>
                  <a:txBody>
                    <a:bodyPr/>
                    <a:lstStyle/>
                    <a:p>
                      <a:pPr algn="ctr"/>
                      <a:r>
                        <a:rPr lang="en-US" sz="1400" dirty="0">
                          <a:solidFill>
                            <a:schemeClr val="accent6">
                              <a:lumMod val="75000"/>
                            </a:schemeClr>
                          </a:solidFill>
                          <a:latin typeface="Consolas" panose="020B0609020204030204" pitchFamily="49" charset="0"/>
                        </a:rPr>
                        <a:t>8</a:t>
                      </a:r>
                    </a:p>
                  </a:txBody>
                  <a:tcPr marL="68580" marR="68580" marT="34290" marB="34290">
                    <a:noFill/>
                  </a:tcPr>
                </a:tc>
                <a:extLst>
                  <a:ext uri="{0D108BD9-81ED-4DB2-BD59-A6C34878D82A}">
                    <a16:rowId xmlns:a16="http://schemas.microsoft.com/office/drawing/2014/main" val="1598404186"/>
                  </a:ext>
                </a:extLst>
              </a:tr>
            </a:tbl>
          </a:graphicData>
        </a:graphic>
      </p:graphicFrame>
      <p:sp>
        <p:nvSpPr>
          <p:cNvPr id="20" name="Rectangle 19"/>
          <p:cNvSpPr/>
          <p:nvPr/>
        </p:nvSpPr>
        <p:spPr>
          <a:xfrm>
            <a:off x="3384733" y="4200265"/>
            <a:ext cx="1494510" cy="276999"/>
          </a:xfrm>
          <a:prstGeom prst="rect">
            <a:avLst/>
          </a:prstGeom>
          <a:ln>
            <a:noFill/>
          </a:ln>
        </p:spPr>
        <p:txBody>
          <a:bodyPr wrap="square">
            <a:spAutoFit/>
          </a:bodyPr>
          <a:lstStyle/>
          <a:p>
            <a:pPr algn="r"/>
            <a:r>
              <a:rPr lang="en-US" sz="1200" dirty="0">
                <a:solidFill>
                  <a:srgbClr val="000000"/>
                </a:solidFill>
                <a:latin typeface="Verdana" panose="020B0604030504040204" pitchFamily="34" charset="0"/>
              </a:rPr>
              <a:t>Enable Register</a:t>
            </a:r>
            <a:endParaRPr lang="en-US" sz="1200" dirty="0"/>
          </a:p>
        </p:txBody>
      </p:sp>
      <p:graphicFrame>
        <p:nvGraphicFramePr>
          <p:cNvPr id="21" name="Table 20"/>
          <p:cNvGraphicFramePr>
            <a:graphicFrameLocks noGrp="1"/>
          </p:cNvGraphicFramePr>
          <p:nvPr>
            <p:extLst/>
          </p:nvPr>
        </p:nvGraphicFramePr>
        <p:xfrm>
          <a:off x="4849708" y="4182393"/>
          <a:ext cx="2142860" cy="281940"/>
        </p:xfrm>
        <a:graphic>
          <a:graphicData uri="http://schemas.openxmlformats.org/drawingml/2006/table">
            <a:tbl>
              <a:tblPr firstRow="1" bandRow="1">
                <a:tableStyleId>{5C22544A-7EE6-4342-B048-85BDC9FD1C3A}</a:tableStyleId>
              </a:tblPr>
              <a:tblGrid>
                <a:gridCol w="428572">
                  <a:extLst>
                    <a:ext uri="{9D8B030D-6E8A-4147-A177-3AD203B41FA5}">
                      <a16:colId xmlns:a16="http://schemas.microsoft.com/office/drawing/2014/main" val="3020669703"/>
                    </a:ext>
                  </a:extLst>
                </a:gridCol>
                <a:gridCol w="428572">
                  <a:extLst>
                    <a:ext uri="{9D8B030D-6E8A-4147-A177-3AD203B41FA5}">
                      <a16:colId xmlns:a16="http://schemas.microsoft.com/office/drawing/2014/main" val="2164070882"/>
                    </a:ext>
                  </a:extLst>
                </a:gridCol>
                <a:gridCol w="428572">
                  <a:extLst>
                    <a:ext uri="{9D8B030D-6E8A-4147-A177-3AD203B41FA5}">
                      <a16:colId xmlns:a16="http://schemas.microsoft.com/office/drawing/2014/main" val="4187860782"/>
                    </a:ext>
                  </a:extLst>
                </a:gridCol>
                <a:gridCol w="428572">
                  <a:extLst>
                    <a:ext uri="{9D8B030D-6E8A-4147-A177-3AD203B41FA5}">
                      <a16:colId xmlns:a16="http://schemas.microsoft.com/office/drawing/2014/main" val="112163140"/>
                    </a:ext>
                  </a:extLst>
                </a:gridCol>
                <a:gridCol w="428572">
                  <a:extLst>
                    <a:ext uri="{9D8B030D-6E8A-4147-A177-3AD203B41FA5}">
                      <a16:colId xmlns:a16="http://schemas.microsoft.com/office/drawing/2014/main" val="2508573071"/>
                    </a:ext>
                  </a:extLst>
                </a:gridCol>
              </a:tblGrid>
              <a:tr h="281940">
                <a:tc>
                  <a:txBody>
                    <a:bodyPr/>
                    <a:lstStyle/>
                    <a:p>
                      <a:pPr algn="ctr"/>
                      <a:r>
                        <a:rPr lang="en-US" sz="1400" dirty="0">
                          <a:solidFill>
                            <a:srgbClr val="FF00FF"/>
                          </a:solidFill>
                          <a:latin typeface="Consolas" panose="020B0609020204030204" pitchFamily="49" charset="0"/>
                        </a:rPr>
                        <a:t>1</a:t>
                      </a:r>
                    </a:p>
                  </a:txBody>
                  <a:tcPr marL="68580" marR="68580" marT="34290" marB="34290"/>
                </a:tc>
                <a:tc>
                  <a:txBody>
                    <a:bodyPr/>
                    <a:lstStyle/>
                    <a:p>
                      <a:pPr algn="ctr"/>
                      <a:r>
                        <a:rPr lang="en-US" sz="1400" dirty="0">
                          <a:latin typeface="Consolas" panose="020B0609020204030204" pitchFamily="49" charset="0"/>
                        </a:rPr>
                        <a:t>0</a:t>
                      </a:r>
                    </a:p>
                  </a:txBody>
                  <a:tcPr marL="68580" marR="68580" marT="34290" marB="34290"/>
                </a:tc>
                <a:tc>
                  <a:txBody>
                    <a:bodyPr/>
                    <a:lstStyle/>
                    <a:p>
                      <a:pPr algn="ctr"/>
                      <a:r>
                        <a:rPr lang="en-US" sz="1400" dirty="0">
                          <a:latin typeface="Consolas" panose="020B0609020204030204" pitchFamily="49" charset="0"/>
                        </a:rPr>
                        <a:t>0</a:t>
                      </a:r>
                    </a:p>
                  </a:txBody>
                  <a:tcPr marL="68580" marR="68580" marT="34290" marB="34290"/>
                </a:tc>
                <a:tc>
                  <a:txBody>
                    <a:bodyPr/>
                    <a:lstStyle/>
                    <a:p>
                      <a:pPr algn="ctr"/>
                      <a:r>
                        <a:rPr lang="en-US" sz="1400" dirty="0">
                          <a:solidFill>
                            <a:srgbClr val="FF0000"/>
                          </a:solidFill>
                          <a:latin typeface="Consolas" panose="020B0609020204030204" pitchFamily="49" charset="0"/>
                        </a:rPr>
                        <a:t>1</a:t>
                      </a:r>
                    </a:p>
                  </a:txBody>
                  <a:tcPr marL="68580" marR="68580" marT="34290" marB="34290"/>
                </a:tc>
                <a:tc>
                  <a:txBody>
                    <a:bodyPr/>
                    <a:lstStyle/>
                    <a:p>
                      <a:pPr algn="ctr"/>
                      <a:r>
                        <a:rPr lang="en-US" sz="1400" dirty="0">
                          <a:latin typeface="Consolas" panose="020B0609020204030204" pitchFamily="49" charset="0"/>
                        </a:rPr>
                        <a:t>0</a:t>
                      </a:r>
                    </a:p>
                  </a:txBody>
                  <a:tcPr marL="68580" marR="68580" marT="34290" marB="34290"/>
                </a:tc>
                <a:extLst>
                  <a:ext uri="{0D108BD9-81ED-4DB2-BD59-A6C34878D82A}">
                    <a16:rowId xmlns:a16="http://schemas.microsoft.com/office/drawing/2014/main" val="1598404186"/>
                  </a:ext>
                </a:extLst>
              </a:tr>
            </a:tbl>
          </a:graphicData>
        </a:graphic>
      </p:graphicFrame>
      <p:sp>
        <p:nvSpPr>
          <p:cNvPr id="22" name="Rectangle 21"/>
          <p:cNvSpPr/>
          <p:nvPr/>
        </p:nvSpPr>
        <p:spPr>
          <a:xfrm>
            <a:off x="3384733" y="4485449"/>
            <a:ext cx="1494510" cy="276999"/>
          </a:xfrm>
          <a:prstGeom prst="rect">
            <a:avLst/>
          </a:prstGeom>
        </p:spPr>
        <p:txBody>
          <a:bodyPr wrap="square">
            <a:spAutoFit/>
          </a:bodyPr>
          <a:lstStyle/>
          <a:p>
            <a:pPr algn="r"/>
            <a:r>
              <a:rPr lang="en-US" sz="1200" dirty="0">
                <a:solidFill>
                  <a:srgbClr val="000000"/>
                </a:solidFill>
                <a:latin typeface="Verdana" panose="020B0604030504040204" pitchFamily="34" charset="0"/>
              </a:rPr>
              <a:t>Active Register</a:t>
            </a:r>
            <a:endParaRPr lang="en-US" sz="1200" dirty="0"/>
          </a:p>
        </p:txBody>
      </p:sp>
      <p:graphicFrame>
        <p:nvGraphicFramePr>
          <p:cNvPr id="23" name="Table 22"/>
          <p:cNvGraphicFramePr>
            <a:graphicFrameLocks noGrp="1"/>
          </p:cNvGraphicFramePr>
          <p:nvPr>
            <p:extLst/>
          </p:nvPr>
        </p:nvGraphicFramePr>
        <p:xfrm>
          <a:off x="4849708" y="4486235"/>
          <a:ext cx="2142860" cy="281940"/>
        </p:xfrm>
        <a:graphic>
          <a:graphicData uri="http://schemas.openxmlformats.org/drawingml/2006/table">
            <a:tbl>
              <a:tblPr firstRow="1" bandRow="1">
                <a:tableStyleId>{5C22544A-7EE6-4342-B048-85BDC9FD1C3A}</a:tableStyleId>
              </a:tblPr>
              <a:tblGrid>
                <a:gridCol w="428572">
                  <a:extLst>
                    <a:ext uri="{9D8B030D-6E8A-4147-A177-3AD203B41FA5}">
                      <a16:colId xmlns:a16="http://schemas.microsoft.com/office/drawing/2014/main" val="3020669703"/>
                    </a:ext>
                  </a:extLst>
                </a:gridCol>
                <a:gridCol w="428572">
                  <a:extLst>
                    <a:ext uri="{9D8B030D-6E8A-4147-A177-3AD203B41FA5}">
                      <a16:colId xmlns:a16="http://schemas.microsoft.com/office/drawing/2014/main" val="2164070882"/>
                    </a:ext>
                  </a:extLst>
                </a:gridCol>
                <a:gridCol w="428572">
                  <a:extLst>
                    <a:ext uri="{9D8B030D-6E8A-4147-A177-3AD203B41FA5}">
                      <a16:colId xmlns:a16="http://schemas.microsoft.com/office/drawing/2014/main" val="4187860782"/>
                    </a:ext>
                  </a:extLst>
                </a:gridCol>
                <a:gridCol w="428572">
                  <a:extLst>
                    <a:ext uri="{9D8B030D-6E8A-4147-A177-3AD203B41FA5}">
                      <a16:colId xmlns:a16="http://schemas.microsoft.com/office/drawing/2014/main" val="112163140"/>
                    </a:ext>
                  </a:extLst>
                </a:gridCol>
                <a:gridCol w="428572">
                  <a:extLst>
                    <a:ext uri="{9D8B030D-6E8A-4147-A177-3AD203B41FA5}">
                      <a16:colId xmlns:a16="http://schemas.microsoft.com/office/drawing/2014/main" val="2508573071"/>
                    </a:ext>
                  </a:extLst>
                </a:gridCol>
              </a:tblGrid>
              <a:tr h="281940">
                <a:tc>
                  <a:txBody>
                    <a:bodyPr/>
                    <a:lstStyle/>
                    <a:p>
                      <a:pPr algn="ctr"/>
                      <a:r>
                        <a:rPr lang="en-US" sz="1400" dirty="0">
                          <a:solidFill>
                            <a:srgbClr val="FF00FF"/>
                          </a:solidFill>
                          <a:latin typeface="Consolas" panose="020B0609020204030204" pitchFamily="49" charset="0"/>
                        </a:rPr>
                        <a:t>0</a:t>
                      </a:r>
                    </a:p>
                  </a:txBody>
                  <a:tcPr marL="68580" marR="68580" marT="34290" marB="34290"/>
                </a:tc>
                <a:tc>
                  <a:txBody>
                    <a:bodyPr/>
                    <a:lstStyle/>
                    <a:p>
                      <a:pPr algn="ctr"/>
                      <a:r>
                        <a:rPr lang="en-US" sz="1400" dirty="0">
                          <a:latin typeface="Consolas" panose="020B0609020204030204" pitchFamily="49" charset="0"/>
                        </a:rPr>
                        <a:t>0</a:t>
                      </a:r>
                    </a:p>
                  </a:txBody>
                  <a:tcPr marL="68580" marR="68580" marT="34290" marB="34290"/>
                </a:tc>
                <a:tc>
                  <a:txBody>
                    <a:bodyPr/>
                    <a:lstStyle/>
                    <a:p>
                      <a:pPr algn="ctr"/>
                      <a:r>
                        <a:rPr lang="en-US" sz="1400" dirty="0">
                          <a:latin typeface="Consolas" panose="020B0609020204030204" pitchFamily="49" charset="0"/>
                        </a:rPr>
                        <a:t>0</a:t>
                      </a:r>
                    </a:p>
                  </a:txBody>
                  <a:tcPr marL="68580" marR="68580" marT="34290" marB="34290"/>
                </a:tc>
                <a:tc>
                  <a:txBody>
                    <a:bodyPr/>
                    <a:lstStyle/>
                    <a:p>
                      <a:pPr algn="ctr"/>
                      <a:endParaRPr lang="en-US" sz="1400" dirty="0">
                        <a:solidFill>
                          <a:srgbClr val="FF0000"/>
                        </a:solidFill>
                        <a:latin typeface="Consolas" panose="020B0609020204030204" pitchFamily="49" charset="0"/>
                      </a:endParaRPr>
                    </a:p>
                  </a:txBody>
                  <a:tcPr marL="68580" marR="68580" marT="34290" marB="34290"/>
                </a:tc>
                <a:tc>
                  <a:txBody>
                    <a:bodyPr/>
                    <a:lstStyle/>
                    <a:p>
                      <a:pPr algn="ctr"/>
                      <a:r>
                        <a:rPr lang="en-US" sz="1400" dirty="0">
                          <a:latin typeface="Consolas" panose="020B0609020204030204" pitchFamily="49" charset="0"/>
                        </a:rPr>
                        <a:t>0</a:t>
                      </a:r>
                    </a:p>
                  </a:txBody>
                  <a:tcPr marL="68580" marR="68580" marT="34290" marB="34290"/>
                </a:tc>
                <a:extLst>
                  <a:ext uri="{0D108BD9-81ED-4DB2-BD59-A6C34878D82A}">
                    <a16:rowId xmlns:a16="http://schemas.microsoft.com/office/drawing/2014/main" val="1598404186"/>
                  </a:ext>
                </a:extLst>
              </a:tr>
            </a:tbl>
          </a:graphicData>
        </a:graphic>
      </p:graphicFrame>
      <p:sp>
        <p:nvSpPr>
          <p:cNvPr id="24" name="Rectangle 23"/>
          <p:cNvSpPr/>
          <p:nvPr/>
        </p:nvSpPr>
        <p:spPr>
          <a:xfrm>
            <a:off x="3384640" y="4797677"/>
            <a:ext cx="1503167" cy="276999"/>
          </a:xfrm>
          <a:prstGeom prst="rect">
            <a:avLst/>
          </a:prstGeom>
        </p:spPr>
        <p:txBody>
          <a:bodyPr wrap="square">
            <a:spAutoFit/>
          </a:bodyPr>
          <a:lstStyle/>
          <a:p>
            <a:pPr algn="r"/>
            <a:r>
              <a:rPr lang="en-US" sz="1200" dirty="0">
                <a:solidFill>
                  <a:srgbClr val="000000"/>
                </a:solidFill>
                <a:latin typeface="Verdana" panose="020B0604030504040204" pitchFamily="34" charset="0"/>
              </a:rPr>
              <a:t>Pending Register</a:t>
            </a:r>
            <a:endParaRPr lang="en-US" sz="1200" dirty="0"/>
          </a:p>
        </p:txBody>
      </p:sp>
      <p:graphicFrame>
        <p:nvGraphicFramePr>
          <p:cNvPr id="25" name="Table 24"/>
          <p:cNvGraphicFramePr>
            <a:graphicFrameLocks noGrp="1"/>
          </p:cNvGraphicFramePr>
          <p:nvPr>
            <p:extLst/>
          </p:nvPr>
        </p:nvGraphicFramePr>
        <p:xfrm>
          <a:off x="4849708" y="4798463"/>
          <a:ext cx="2142860" cy="281940"/>
        </p:xfrm>
        <a:graphic>
          <a:graphicData uri="http://schemas.openxmlformats.org/drawingml/2006/table">
            <a:tbl>
              <a:tblPr firstRow="1" bandRow="1">
                <a:tableStyleId>{5C22544A-7EE6-4342-B048-85BDC9FD1C3A}</a:tableStyleId>
              </a:tblPr>
              <a:tblGrid>
                <a:gridCol w="428572">
                  <a:extLst>
                    <a:ext uri="{9D8B030D-6E8A-4147-A177-3AD203B41FA5}">
                      <a16:colId xmlns:a16="http://schemas.microsoft.com/office/drawing/2014/main" val="3020669703"/>
                    </a:ext>
                  </a:extLst>
                </a:gridCol>
                <a:gridCol w="428572">
                  <a:extLst>
                    <a:ext uri="{9D8B030D-6E8A-4147-A177-3AD203B41FA5}">
                      <a16:colId xmlns:a16="http://schemas.microsoft.com/office/drawing/2014/main" val="2164070882"/>
                    </a:ext>
                  </a:extLst>
                </a:gridCol>
                <a:gridCol w="428572">
                  <a:extLst>
                    <a:ext uri="{9D8B030D-6E8A-4147-A177-3AD203B41FA5}">
                      <a16:colId xmlns:a16="http://schemas.microsoft.com/office/drawing/2014/main" val="4187860782"/>
                    </a:ext>
                  </a:extLst>
                </a:gridCol>
                <a:gridCol w="428572">
                  <a:extLst>
                    <a:ext uri="{9D8B030D-6E8A-4147-A177-3AD203B41FA5}">
                      <a16:colId xmlns:a16="http://schemas.microsoft.com/office/drawing/2014/main" val="112163140"/>
                    </a:ext>
                  </a:extLst>
                </a:gridCol>
                <a:gridCol w="428572">
                  <a:extLst>
                    <a:ext uri="{9D8B030D-6E8A-4147-A177-3AD203B41FA5}">
                      <a16:colId xmlns:a16="http://schemas.microsoft.com/office/drawing/2014/main" val="2508573071"/>
                    </a:ext>
                  </a:extLst>
                </a:gridCol>
              </a:tblGrid>
              <a:tr h="281940">
                <a:tc>
                  <a:txBody>
                    <a:bodyPr/>
                    <a:lstStyle/>
                    <a:p>
                      <a:pPr algn="ctr"/>
                      <a:r>
                        <a:rPr lang="en-US" sz="1400" dirty="0">
                          <a:solidFill>
                            <a:srgbClr val="FF00FF"/>
                          </a:solidFill>
                          <a:latin typeface="Consolas" panose="020B0609020204030204" pitchFamily="49" charset="0"/>
                        </a:rPr>
                        <a:t>0</a:t>
                      </a:r>
                    </a:p>
                  </a:txBody>
                  <a:tcPr marL="68580" marR="68580" marT="34290" marB="34290"/>
                </a:tc>
                <a:tc>
                  <a:txBody>
                    <a:bodyPr/>
                    <a:lstStyle/>
                    <a:p>
                      <a:pPr algn="ctr"/>
                      <a:r>
                        <a:rPr lang="en-US" sz="1400" dirty="0">
                          <a:latin typeface="Consolas" panose="020B0609020204030204" pitchFamily="49" charset="0"/>
                        </a:rPr>
                        <a:t>0</a:t>
                      </a:r>
                    </a:p>
                  </a:txBody>
                  <a:tcPr marL="68580" marR="68580" marT="34290" marB="34290"/>
                </a:tc>
                <a:tc>
                  <a:txBody>
                    <a:bodyPr/>
                    <a:lstStyle/>
                    <a:p>
                      <a:pPr algn="ctr"/>
                      <a:r>
                        <a:rPr lang="en-US" sz="1400" dirty="0">
                          <a:latin typeface="Consolas" panose="020B0609020204030204" pitchFamily="49" charset="0"/>
                        </a:rPr>
                        <a:t>0</a:t>
                      </a:r>
                    </a:p>
                  </a:txBody>
                  <a:tcPr marL="68580" marR="68580" marT="34290" marB="34290"/>
                </a:tc>
                <a:tc>
                  <a:txBody>
                    <a:bodyPr/>
                    <a:lstStyle/>
                    <a:p>
                      <a:pPr algn="ctr"/>
                      <a:r>
                        <a:rPr lang="en-US" sz="1400" dirty="0">
                          <a:solidFill>
                            <a:srgbClr val="FF0000"/>
                          </a:solidFill>
                          <a:latin typeface="Consolas" panose="020B0609020204030204" pitchFamily="49" charset="0"/>
                        </a:rPr>
                        <a:t>0</a:t>
                      </a:r>
                    </a:p>
                  </a:txBody>
                  <a:tcPr marL="68580" marR="68580" marT="34290" marB="34290"/>
                </a:tc>
                <a:tc>
                  <a:txBody>
                    <a:bodyPr/>
                    <a:lstStyle/>
                    <a:p>
                      <a:pPr algn="ctr"/>
                      <a:r>
                        <a:rPr lang="en-US" sz="1400" dirty="0">
                          <a:latin typeface="Consolas" panose="020B0609020204030204" pitchFamily="49" charset="0"/>
                        </a:rPr>
                        <a:t>0</a:t>
                      </a:r>
                    </a:p>
                  </a:txBody>
                  <a:tcPr marL="68580" marR="68580" marT="34290" marB="34290"/>
                </a:tc>
                <a:extLst>
                  <a:ext uri="{0D108BD9-81ED-4DB2-BD59-A6C34878D82A}">
                    <a16:rowId xmlns:a16="http://schemas.microsoft.com/office/drawing/2014/main" val="1598404186"/>
                  </a:ext>
                </a:extLst>
              </a:tr>
            </a:tbl>
          </a:graphicData>
        </a:graphic>
      </p:graphicFrame>
      <p:sp>
        <p:nvSpPr>
          <p:cNvPr id="26" name="Rectangle 25"/>
          <p:cNvSpPr/>
          <p:nvPr/>
        </p:nvSpPr>
        <p:spPr>
          <a:xfrm>
            <a:off x="3384640" y="5108336"/>
            <a:ext cx="1503167" cy="276999"/>
          </a:xfrm>
          <a:prstGeom prst="rect">
            <a:avLst/>
          </a:prstGeom>
        </p:spPr>
        <p:txBody>
          <a:bodyPr wrap="square">
            <a:spAutoFit/>
          </a:bodyPr>
          <a:lstStyle/>
          <a:p>
            <a:pPr algn="r"/>
            <a:r>
              <a:rPr lang="en-US" sz="1200" dirty="0">
                <a:solidFill>
                  <a:srgbClr val="000000"/>
                </a:solidFill>
                <a:latin typeface="Verdana" panose="020B0604030504040204" pitchFamily="34" charset="0"/>
              </a:rPr>
              <a:t>Priority Register</a:t>
            </a:r>
            <a:endParaRPr lang="en-US" sz="1200" dirty="0"/>
          </a:p>
        </p:txBody>
      </p:sp>
      <p:graphicFrame>
        <p:nvGraphicFramePr>
          <p:cNvPr id="27" name="Table 26"/>
          <p:cNvGraphicFramePr>
            <a:graphicFrameLocks noGrp="1"/>
          </p:cNvGraphicFramePr>
          <p:nvPr>
            <p:extLst/>
          </p:nvPr>
        </p:nvGraphicFramePr>
        <p:xfrm>
          <a:off x="4852430" y="5109122"/>
          <a:ext cx="2142860" cy="281940"/>
        </p:xfrm>
        <a:graphic>
          <a:graphicData uri="http://schemas.openxmlformats.org/drawingml/2006/table">
            <a:tbl>
              <a:tblPr firstRow="1" bandRow="1">
                <a:tableStyleId>{5C22544A-7EE6-4342-B048-85BDC9FD1C3A}</a:tableStyleId>
              </a:tblPr>
              <a:tblGrid>
                <a:gridCol w="428572">
                  <a:extLst>
                    <a:ext uri="{9D8B030D-6E8A-4147-A177-3AD203B41FA5}">
                      <a16:colId xmlns:a16="http://schemas.microsoft.com/office/drawing/2014/main" val="3020669703"/>
                    </a:ext>
                  </a:extLst>
                </a:gridCol>
                <a:gridCol w="428572">
                  <a:extLst>
                    <a:ext uri="{9D8B030D-6E8A-4147-A177-3AD203B41FA5}">
                      <a16:colId xmlns:a16="http://schemas.microsoft.com/office/drawing/2014/main" val="2164070882"/>
                    </a:ext>
                  </a:extLst>
                </a:gridCol>
                <a:gridCol w="428572">
                  <a:extLst>
                    <a:ext uri="{9D8B030D-6E8A-4147-A177-3AD203B41FA5}">
                      <a16:colId xmlns:a16="http://schemas.microsoft.com/office/drawing/2014/main" val="4187860782"/>
                    </a:ext>
                  </a:extLst>
                </a:gridCol>
                <a:gridCol w="428572">
                  <a:extLst>
                    <a:ext uri="{9D8B030D-6E8A-4147-A177-3AD203B41FA5}">
                      <a16:colId xmlns:a16="http://schemas.microsoft.com/office/drawing/2014/main" val="112163140"/>
                    </a:ext>
                  </a:extLst>
                </a:gridCol>
                <a:gridCol w="428572">
                  <a:extLst>
                    <a:ext uri="{9D8B030D-6E8A-4147-A177-3AD203B41FA5}">
                      <a16:colId xmlns:a16="http://schemas.microsoft.com/office/drawing/2014/main" val="2508573071"/>
                    </a:ext>
                  </a:extLst>
                </a:gridCol>
              </a:tblGrid>
              <a:tr h="281940">
                <a:tc>
                  <a:txBody>
                    <a:bodyPr/>
                    <a:lstStyle/>
                    <a:p>
                      <a:pPr algn="ctr"/>
                      <a:r>
                        <a:rPr lang="en-US" sz="1400" dirty="0">
                          <a:solidFill>
                            <a:srgbClr val="FF00FF"/>
                          </a:solidFill>
                          <a:latin typeface="Consolas" panose="020B0609020204030204" pitchFamily="49" charset="0"/>
                        </a:rPr>
                        <a:t>3</a:t>
                      </a:r>
                    </a:p>
                  </a:txBody>
                  <a:tcPr marL="68580" marR="68580" marT="34290" marB="34290"/>
                </a:tc>
                <a:tc>
                  <a:txBody>
                    <a:bodyPr/>
                    <a:lstStyle/>
                    <a:p>
                      <a:pPr algn="ctr"/>
                      <a:r>
                        <a:rPr lang="en-US" sz="1400" dirty="0">
                          <a:latin typeface="Consolas" panose="020B0609020204030204" pitchFamily="49" charset="0"/>
                        </a:rPr>
                        <a:t>4</a:t>
                      </a:r>
                    </a:p>
                  </a:txBody>
                  <a:tcPr marL="68580" marR="68580" marT="34290" marB="34290"/>
                </a:tc>
                <a:tc>
                  <a:txBody>
                    <a:bodyPr/>
                    <a:lstStyle/>
                    <a:p>
                      <a:pPr algn="ctr"/>
                      <a:r>
                        <a:rPr lang="en-US" sz="1400" dirty="0">
                          <a:latin typeface="Consolas" panose="020B0609020204030204" pitchFamily="49" charset="0"/>
                        </a:rPr>
                        <a:t>7</a:t>
                      </a:r>
                    </a:p>
                  </a:txBody>
                  <a:tcPr marL="68580" marR="68580" marT="34290" marB="34290"/>
                </a:tc>
                <a:tc>
                  <a:txBody>
                    <a:bodyPr/>
                    <a:lstStyle/>
                    <a:p>
                      <a:pPr algn="ctr"/>
                      <a:r>
                        <a:rPr lang="en-US" sz="1400" dirty="0">
                          <a:solidFill>
                            <a:srgbClr val="FF0000"/>
                          </a:solidFill>
                          <a:latin typeface="Consolas" panose="020B0609020204030204" pitchFamily="49" charset="0"/>
                        </a:rPr>
                        <a:t>5</a:t>
                      </a:r>
                    </a:p>
                  </a:txBody>
                  <a:tcPr marL="68580" marR="68580" marT="34290" marB="34290"/>
                </a:tc>
                <a:tc>
                  <a:txBody>
                    <a:bodyPr/>
                    <a:lstStyle/>
                    <a:p>
                      <a:pPr algn="ctr"/>
                      <a:r>
                        <a:rPr lang="en-US" sz="1400" dirty="0">
                          <a:latin typeface="Consolas" panose="020B0609020204030204" pitchFamily="49" charset="0"/>
                        </a:rPr>
                        <a:t>3</a:t>
                      </a:r>
                    </a:p>
                  </a:txBody>
                  <a:tcPr marL="68580" marR="68580" marT="34290" marB="34290"/>
                </a:tc>
                <a:extLst>
                  <a:ext uri="{0D108BD9-81ED-4DB2-BD59-A6C34878D82A}">
                    <a16:rowId xmlns:a16="http://schemas.microsoft.com/office/drawing/2014/main" val="1598404186"/>
                  </a:ext>
                </a:extLst>
              </a:tr>
            </a:tbl>
          </a:graphicData>
        </a:graphic>
      </p:graphicFrame>
      <p:sp>
        <p:nvSpPr>
          <p:cNvPr id="28" name="Rectangle 27"/>
          <p:cNvSpPr/>
          <p:nvPr/>
        </p:nvSpPr>
        <p:spPr>
          <a:xfrm>
            <a:off x="3384640" y="3886200"/>
            <a:ext cx="1494510" cy="461665"/>
          </a:xfrm>
          <a:prstGeom prst="rect">
            <a:avLst/>
          </a:prstGeom>
        </p:spPr>
        <p:txBody>
          <a:bodyPr wrap="square">
            <a:spAutoFit/>
          </a:bodyPr>
          <a:lstStyle/>
          <a:p>
            <a:pPr algn="r"/>
            <a:r>
              <a:rPr lang="en-US" sz="1200" dirty="0">
                <a:solidFill>
                  <a:schemeClr val="accent6">
                    <a:lumMod val="75000"/>
                  </a:schemeClr>
                </a:solidFill>
                <a:latin typeface="Verdana" panose="020B0604030504040204" pitchFamily="34" charset="0"/>
              </a:rPr>
              <a:t>Interrupt Number</a:t>
            </a:r>
            <a:endParaRPr lang="en-US" sz="1200" dirty="0">
              <a:solidFill>
                <a:schemeClr val="accent6">
                  <a:lumMod val="75000"/>
                </a:schemeClr>
              </a:solidFill>
            </a:endParaRPr>
          </a:p>
        </p:txBody>
      </p:sp>
      <p:sp>
        <p:nvSpPr>
          <p:cNvPr id="29" name="Rectangle 28"/>
          <p:cNvSpPr/>
          <p:nvPr/>
        </p:nvSpPr>
        <p:spPr>
          <a:xfrm>
            <a:off x="6082902" y="3676562"/>
            <a:ext cx="609462" cy="276999"/>
          </a:xfrm>
          <a:prstGeom prst="rect">
            <a:avLst/>
          </a:prstGeom>
        </p:spPr>
        <p:txBody>
          <a:bodyPr wrap="none">
            <a:spAutoFit/>
          </a:bodyPr>
          <a:lstStyle/>
          <a:p>
            <a:r>
              <a:rPr lang="en-US" sz="1200" b="1" dirty="0">
                <a:solidFill>
                  <a:srgbClr val="FF0000"/>
                </a:solidFill>
                <a:latin typeface="Consolas" panose="020B0609020204030204" pitchFamily="49" charset="0"/>
              </a:rPr>
              <a:t>EXTI3</a:t>
            </a:r>
          </a:p>
        </p:txBody>
      </p:sp>
      <p:sp>
        <p:nvSpPr>
          <p:cNvPr id="32" name="Rectangle 31"/>
          <p:cNvSpPr/>
          <p:nvPr/>
        </p:nvSpPr>
        <p:spPr>
          <a:xfrm>
            <a:off x="2754499" y="2094040"/>
            <a:ext cx="616113" cy="285750"/>
          </a:xfrm>
          <a:prstGeom prst="rect">
            <a:avLst/>
          </a:prstGeom>
          <a:solidFill>
            <a:srgbClr val="FF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ISR 12</a:t>
            </a:r>
          </a:p>
        </p:txBody>
      </p:sp>
      <p:sp>
        <p:nvSpPr>
          <p:cNvPr id="33" name="Rectangle 32"/>
          <p:cNvSpPr/>
          <p:nvPr/>
        </p:nvSpPr>
        <p:spPr>
          <a:xfrm>
            <a:off x="2575865" y="2094040"/>
            <a:ext cx="133783" cy="28575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34" name="Rectangle 33"/>
          <p:cNvSpPr/>
          <p:nvPr/>
        </p:nvSpPr>
        <p:spPr>
          <a:xfrm>
            <a:off x="3415319" y="2100529"/>
            <a:ext cx="133783" cy="28575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35" name="TextBox 34"/>
          <p:cNvSpPr txBox="1"/>
          <p:nvPr/>
        </p:nvSpPr>
        <p:spPr>
          <a:xfrm>
            <a:off x="2298954" y="1828800"/>
            <a:ext cx="752129" cy="300082"/>
          </a:xfrm>
          <a:prstGeom prst="rect">
            <a:avLst/>
          </a:prstGeom>
          <a:noFill/>
        </p:spPr>
        <p:txBody>
          <a:bodyPr wrap="none" rtlCol="0">
            <a:spAutoFit/>
          </a:bodyPr>
          <a:lstStyle/>
          <a:p>
            <a:r>
              <a:rPr lang="en-US" sz="1350" dirty="0">
                <a:solidFill>
                  <a:srgbClr val="00B050"/>
                </a:solidFill>
              </a:rPr>
              <a:t>Stacking</a:t>
            </a:r>
          </a:p>
        </p:txBody>
      </p:sp>
      <p:sp>
        <p:nvSpPr>
          <p:cNvPr id="36" name="TextBox 35"/>
          <p:cNvSpPr txBox="1"/>
          <p:nvPr/>
        </p:nvSpPr>
        <p:spPr>
          <a:xfrm>
            <a:off x="3086101" y="1833825"/>
            <a:ext cx="949299" cy="300082"/>
          </a:xfrm>
          <a:prstGeom prst="rect">
            <a:avLst/>
          </a:prstGeom>
          <a:noFill/>
        </p:spPr>
        <p:txBody>
          <a:bodyPr wrap="none" rtlCol="0">
            <a:spAutoFit/>
          </a:bodyPr>
          <a:lstStyle/>
          <a:p>
            <a:r>
              <a:rPr lang="en-US" sz="1350" dirty="0">
                <a:solidFill>
                  <a:srgbClr val="00B050"/>
                </a:solidFill>
              </a:rPr>
              <a:t>Unstacking</a:t>
            </a:r>
          </a:p>
        </p:txBody>
      </p:sp>
      <p:sp>
        <p:nvSpPr>
          <p:cNvPr id="40" name="Rectangle 39"/>
          <p:cNvSpPr/>
          <p:nvPr/>
        </p:nvSpPr>
        <p:spPr>
          <a:xfrm>
            <a:off x="3610321" y="2396770"/>
            <a:ext cx="514350" cy="28575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ISR 9</a:t>
            </a:r>
          </a:p>
        </p:txBody>
      </p:sp>
      <p:graphicFrame>
        <p:nvGraphicFramePr>
          <p:cNvPr id="42" name="Table 41"/>
          <p:cNvGraphicFramePr>
            <a:graphicFrameLocks noGrp="1"/>
          </p:cNvGraphicFramePr>
          <p:nvPr>
            <p:extLst/>
          </p:nvPr>
        </p:nvGraphicFramePr>
        <p:xfrm>
          <a:off x="7403073" y="1836722"/>
          <a:ext cx="1626961" cy="3108960"/>
        </p:xfrm>
        <a:graphic>
          <a:graphicData uri="http://schemas.openxmlformats.org/drawingml/2006/table">
            <a:tbl>
              <a:tblPr bandRow="1">
                <a:tableStyleId>{BC89EF96-8CEA-46FF-86C4-4CE0E7609802}</a:tableStyleId>
              </a:tblPr>
              <a:tblGrid>
                <a:gridCol w="850576">
                  <a:extLst>
                    <a:ext uri="{9D8B030D-6E8A-4147-A177-3AD203B41FA5}">
                      <a16:colId xmlns:a16="http://schemas.microsoft.com/office/drawing/2014/main" val="20000"/>
                    </a:ext>
                  </a:extLst>
                </a:gridCol>
                <a:gridCol w="776385">
                  <a:extLst>
                    <a:ext uri="{9D8B030D-6E8A-4147-A177-3AD203B41FA5}">
                      <a16:colId xmlns:a16="http://schemas.microsoft.com/office/drawing/2014/main" val="20001"/>
                    </a:ext>
                  </a:extLst>
                </a:gridCol>
              </a:tblGrid>
              <a:tr h="182880">
                <a:tc>
                  <a:txBody>
                    <a:bodyPr/>
                    <a:lstStyle/>
                    <a:p>
                      <a:pPr algn="ctr"/>
                      <a:r>
                        <a:rPr lang="en-US" sz="1200" dirty="0" err="1"/>
                        <a:t>xxxxxxxx</a:t>
                      </a:r>
                      <a:endParaRPr lang="en-US" sz="1200" b="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2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182880">
                <a:tc>
                  <a:txBody>
                    <a:bodyPr/>
                    <a:lstStyle/>
                    <a:p>
                      <a:pPr algn="ctr"/>
                      <a:r>
                        <a:rPr lang="en-US" sz="1200" b="1" dirty="0">
                          <a:solidFill>
                            <a:schemeClr val="accent6">
                              <a:lumMod val="75000"/>
                            </a:schemeClr>
                          </a:solidFill>
                          <a:latin typeface="Consolas" panose="020B0609020204030204" pitchFamily="49" charset="0"/>
                          <a:cs typeface="Consolas" panose="020B0609020204030204" pitchFamily="49" charset="0"/>
                        </a:rPr>
                        <a:t>xPSR</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2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82880">
                <a:tc>
                  <a:txBody>
                    <a:bodyPr/>
                    <a:lstStyle/>
                    <a:p>
                      <a:pPr algn="ctr"/>
                      <a:r>
                        <a:rPr lang="en-US" sz="1200" b="1" dirty="0">
                          <a:solidFill>
                            <a:schemeClr val="accent6">
                              <a:lumMod val="75000"/>
                            </a:schemeClr>
                          </a:solidFill>
                          <a:latin typeface="Consolas" panose="020B0609020204030204" pitchFamily="49" charset="0"/>
                          <a:cs typeface="Consolas" panose="020B0609020204030204" pitchFamily="49" charset="0"/>
                        </a:rPr>
                        <a:t>PC(r15)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2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182880">
                <a:tc>
                  <a:txBody>
                    <a:bodyPr/>
                    <a:lstStyle/>
                    <a:p>
                      <a:pPr algn="ctr"/>
                      <a:r>
                        <a:rPr lang="en-US" sz="1200" b="1" dirty="0">
                          <a:solidFill>
                            <a:schemeClr val="accent6">
                              <a:lumMod val="75000"/>
                            </a:schemeClr>
                          </a:solidFill>
                          <a:latin typeface="Consolas" panose="020B0609020204030204" pitchFamily="49" charset="0"/>
                          <a:cs typeface="Consolas" panose="020B0609020204030204" pitchFamily="49" charset="0"/>
                        </a:rPr>
                        <a:t>LR(r14)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2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182880">
                <a:tc>
                  <a:txBody>
                    <a:bodyPr/>
                    <a:lstStyle/>
                    <a:p>
                      <a:pPr algn="ctr"/>
                      <a:r>
                        <a:rPr lang="en-US" sz="1200" b="1" dirty="0" err="1">
                          <a:solidFill>
                            <a:schemeClr val="accent6">
                              <a:lumMod val="75000"/>
                            </a:schemeClr>
                          </a:solidFill>
                          <a:latin typeface="Consolas" panose="020B0609020204030204" pitchFamily="49" charset="0"/>
                          <a:cs typeface="Consolas" panose="020B0609020204030204" pitchFamily="49" charset="0"/>
                        </a:rPr>
                        <a:t>r12</a:t>
                      </a:r>
                      <a:endParaRPr lang="en-US" sz="1200" b="1" dirty="0">
                        <a:solidFill>
                          <a:schemeClr val="accent6">
                            <a:lumMod val="75000"/>
                          </a:schemeClr>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2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182880">
                <a:tc>
                  <a:txBody>
                    <a:bodyPr/>
                    <a:lstStyle/>
                    <a:p>
                      <a:pPr algn="ctr"/>
                      <a:r>
                        <a:rPr lang="en-US" sz="1200" b="1" dirty="0" err="1">
                          <a:solidFill>
                            <a:schemeClr val="accent6">
                              <a:lumMod val="75000"/>
                            </a:schemeClr>
                          </a:solidFill>
                          <a:latin typeface="Consolas" panose="020B0609020204030204" pitchFamily="49" charset="0"/>
                          <a:cs typeface="Consolas" panose="020B0609020204030204" pitchFamily="49" charset="0"/>
                        </a:rPr>
                        <a:t>r3</a:t>
                      </a:r>
                      <a:endParaRPr lang="en-US" sz="1200" b="1" dirty="0">
                        <a:solidFill>
                          <a:schemeClr val="accent6">
                            <a:lumMod val="75000"/>
                          </a:schemeClr>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2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415829923"/>
                  </a:ext>
                </a:extLst>
              </a:tr>
              <a:tr h="182880">
                <a:tc>
                  <a:txBody>
                    <a:bodyPr/>
                    <a:lstStyle/>
                    <a:p>
                      <a:pPr algn="ctr"/>
                      <a:r>
                        <a:rPr lang="en-US" sz="1200" b="1" dirty="0" err="1">
                          <a:solidFill>
                            <a:schemeClr val="accent6">
                              <a:lumMod val="75000"/>
                            </a:schemeClr>
                          </a:solidFill>
                          <a:latin typeface="Consolas" panose="020B0609020204030204" pitchFamily="49" charset="0"/>
                          <a:cs typeface="Consolas" panose="020B0609020204030204" pitchFamily="49" charset="0"/>
                        </a:rPr>
                        <a:t>r2</a:t>
                      </a:r>
                      <a:endParaRPr lang="en-US" sz="1200" b="1" dirty="0">
                        <a:solidFill>
                          <a:schemeClr val="accent6">
                            <a:lumMod val="75000"/>
                          </a:schemeClr>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2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1143850"/>
                  </a:ext>
                </a:extLst>
              </a:tr>
              <a:tr h="182880">
                <a:tc>
                  <a:txBody>
                    <a:bodyPr/>
                    <a:lstStyle/>
                    <a:p>
                      <a:pPr algn="ctr"/>
                      <a:r>
                        <a:rPr lang="en-US" sz="1200" b="1" dirty="0" err="1">
                          <a:solidFill>
                            <a:schemeClr val="accent6">
                              <a:lumMod val="75000"/>
                            </a:schemeClr>
                          </a:solidFill>
                          <a:latin typeface="Consolas" panose="020B0609020204030204" pitchFamily="49" charset="0"/>
                          <a:cs typeface="Consolas" panose="020B0609020204030204" pitchFamily="49" charset="0"/>
                        </a:rPr>
                        <a:t>r1</a:t>
                      </a:r>
                      <a:endParaRPr lang="en-US" sz="1200" b="1" dirty="0">
                        <a:solidFill>
                          <a:schemeClr val="accent6">
                            <a:lumMod val="75000"/>
                          </a:schemeClr>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2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94867582"/>
                  </a:ext>
                </a:extLst>
              </a:tr>
              <a:tr h="182880">
                <a:tc>
                  <a:txBody>
                    <a:bodyPr/>
                    <a:lstStyle/>
                    <a:p>
                      <a:pPr algn="ctr"/>
                      <a:r>
                        <a:rPr lang="en-US" sz="1200" b="1" dirty="0" err="1">
                          <a:solidFill>
                            <a:schemeClr val="accent6">
                              <a:lumMod val="75000"/>
                            </a:schemeClr>
                          </a:solidFill>
                          <a:latin typeface="Consolas" panose="020B0609020204030204" pitchFamily="49" charset="0"/>
                          <a:cs typeface="Consolas" panose="020B0609020204030204" pitchFamily="49" charset="0"/>
                        </a:rPr>
                        <a:t>r0</a:t>
                      </a:r>
                      <a:endParaRPr lang="en-US" sz="1200" b="1" dirty="0">
                        <a:solidFill>
                          <a:schemeClr val="accent6">
                            <a:lumMod val="75000"/>
                          </a:schemeClr>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2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148216304"/>
                  </a:ext>
                </a:extLst>
              </a:tr>
              <a:tr h="182880">
                <a:tc>
                  <a:txBody>
                    <a:bodyPr/>
                    <a:lstStyle/>
                    <a:p>
                      <a:pPr algn="ctr"/>
                      <a:endParaRPr lang="en-US" sz="1200" b="1" dirty="0">
                        <a:solidFill>
                          <a:srgbClr val="00B05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2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873614852"/>
                  </a:ext>
                </a:extLst>
              </a:tr>
              <a:tr h="182880">
                <a:tc>
                  <a:txBody>
                    <a:bodyPr/>
                    <a:lstStyle/>
                    <a:p>
                      <a:pPr algn="ctr"/>
                      <a:endParaRPr lang="en-US" sz="1200" b="1" dirty="0">
                        <a:solidFill>
                          <a:srgbClr val="00B05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2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30152618"/>
                  </a:ext>
                </a:extLst>
              </a:tr>
              <a:tr h="182880">
                <a:tc>
                  <a:txBody>
                    <a:bodyPr/>
                    <a:lstStyle/>
                    <a:p>
                      <a:pPr algn="ctr"/>
                      <a:endParaRPr lang="en-US" sz="1200" b="1" dirty="0">
                        <a:solidFill>
                          <a:srgbClr val="00B05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2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652491308"/>
                  </a:ext>
                </a:extLst>
              </a:tr>
              <a:tr h="182880">
                <a:tc>
                  <a:txBody>
                    <a:bodyPr/>
                    <a:lstStyle/>
                    <a:p>
                      <a:pPr algn="ctr"/>
                      <a:endParaRPr lang="en-US" sz="1200" b="1" dirty="0">
                        <a:solidFill>
                          <a:srgbClr val="00B05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2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456595798"/>
                  </a:ext>
                </a:extLst>
              </a:tr>
              <a:tr h="182880">
                <a:tc>
                  <a:txBody>
                    <a:bodyPr/>
                    <a:lstStyle/>
                    <a:p>
                      <a:pPr algn="ctr"/>
                      <a:endParaRPr lang="en-US" sz="1200" b="1" dirty="0">
                        <a:solidFill>
                          <a:srgbClr val="00B05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2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182880">
                <a:tc>
                  <a:txBody>
                    <a:bodyPr/>
                    <a:lstStyle/>
                    <a:p>
                      <a:pPr algn="ctr"/>
                      <a:endParaRPr lang="en-US" sz="1200" b="1" dirty="0">
                        <a:solidFill>
                          <a:srgbClr val="00B05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2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182880">
                <a:tc>
                  <a:txBody>
                    <a:bodyPr/>
                    <a:lstStyle/>
                    <a:p>
                      <a:pPr algn="ctr"/>
                      <a:endParaRPr lang="en-US" sz="1200" b="1" dirty="0">
                        <a:solidFill>
                          <a:srgbClr val="00B05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2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182880">
                <a:tc>
                  <a:txBody>
                    <a:bodyPr/>
                    <a:lstStyle/>
                    <a:p>
                      <a:pPr algn="ctr"/>
                      <a:endParaRPr lang="en-US" sz="1200" b="1" dirty="0">
                        <a:solidFill>
                          <a:srgbClr val="00B05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endParaRPr lang="en-US" sz="12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8"/>
                  </a:ext>
                </a:extLst>
              </a:tr>
            </a:tbl>
          </a:graphicData>
        </a:graphic>
      </p:graphicFrame>
      <p:sp>
        <p:nvSpPr>
          <p:cNvPr id="46" name="Rectangle 45"/>
          <p:cNvSpPr/>
          <p:nvPr/>
        </p:nvSpPr>
        <p:spPr>
          <a:xfrm>
            <a:off x="4509188" y="3698882"/>
            <a:ext cx="1215397" cy="253916"/>
          </a:xfrm>
          <a:prstGeom prst="rect">
            <a:avLst/>
          </a:prstGeom>
        </p:spPr>
        <p:txBody>
          <a:bodyPr wrap="none">
            <a:spAutoFit/>
          </a:bodyPr>
          <a:lstStyle/>
          <a:p>
            <a:r>
              <a:rPr lang="en-US" sz="1050" dirty="0">
                <a:solidFill>
                  <a:srgbClr val="FF00FF"/>
                </a:solidFill>
                <a:latin typeface="Arial" panose="020B0604020202020204" pitchFamily="34" charset="0"/>
                <a:cs typeface="Arial" panose="020B0604020202020204" pitchFamily="34" charset="0"/>
              </a:rPr>
              <a:t>DMA1_Channel2</a:t>
            </a:r>
          </a:p>
        </p:txBody>
      </p:sp>
      <p:sp>
        <p:nvSpPr>
          <p:cNvPr id="47" name="Lightning Bolt 46"/>
          <p:cNvSpPr/>
          <p:nvPr/>
        </p:nvSpPr>
        <p:spPr>
          <a:xfrm flipH="1">
            <a:off x="1875920" y="3155073"/>
            <a:ext cx="227591" cy="338063"/>
          </a:xfrm>
          <a:prstGeom prst="lightningBol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rgbClr val="C00000"/>
              </a:solidFill>
            </a:endParaRPr>
          </a:p>
        </p:txBody>
      </p:sp>
      <p:sp>
        <p:nvSpPr>
          <p:cNvPr id="48" name="TextBox 47"/>
          <p:cNvSpPr txBox="1"/>
          <p:nvPr/>
        </p:nvSpPr>
        <p:spPr>
          <a:xfrm>
            <a:off x="2026877" y="2940918"/>
            <a:ext cx="665567" cy="300082"/>
          </a:xfrm>
          <a:prstGeom prst="rect">
            <a:avLst/>
          </a:prstGeom>
          <a:noFill/>
        </p:spPr>
        <p:txBody>
          <a:bodyPr wrap="none" rtlCol="0">
            <a:spAutoFit/>
          </a:bodyPr>
          <a:lstStyle/>
          <a:p>
            <a:r>
              <a:rPr lang="en-US" sz="1350" dirty="0">
                <a:solidFill>
                  <a:srgbClr val="C00000"/>
                </a:solidFill>
                <a:latin typeface="Arial" panose="020B0604020202020204" pitchFamily="34" charset="0"/>
                <a:cs typeface="Arial" panose="020B0604020202020204" pitchFamily="34" charset="0"/>
              </a:rPr>
              <a:t>EXTI3</a:t>
            </a:r>
          </a:p>
        </p:txBody>
      </p:sp>
      <p:sp>
        <p:nvSpPr>
          <p:cNvPr id="49" name="Lightning Bolt 48"/>
          <p:cNvSpPr/>
          <p:nvPr/>
        </p:nvSpPr>
        <p:spPr>
          <a:xfrm flipH="1">
            <a:off x="2562680" y="3161811"/>
            <a:ext cx="227591" cy="338063"/>
          </a:xfrm>
          <a:prstGeom prst="lightningBolt">
            <a:avLst/>
          </a:prstGeom>
          <a:solidFill>
            <a:srgbClr val="FF00FF"/>
          </a:solidFill>
          <a:ln>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rgbClr val="C00000"/>
              </a:solidFill>
            </a:endParaRPr>
          </a:p>
        </p:txBody>
      </p:sp>
      <p:sp>
        <p:nvSpPr>
          <p:cNvPr id="50" name="TextBox 49"/>
          <p:cNvSpPr txBox="1"/>
          <p:nvPr/>
        </p:nvSpPr>
        <p:spPr>
          <a:xfrm>
            <a:off x="2713636" y="2947656"/>
            <a:ext cx="1502334" cy="300082"/>
          </a:xfrm>
          <a:prstGeom prst="rect">
            <a:avLst/>
          </a:prstGeom>
          <a:noFill/>
        </p:spPr>
        <p:txBody>
          <a:bodyPr wrap="none" rtlCol="0">
            <a:spAutoFit/>
          </a:bodyPr>
          <a:lstStyle/>
          <a:p>
            <a:r>
              <a:rPr lang="en-US" sz="1350" dirty="0">
                <a:solidFill>
                  <a:srgbClr val="FF00FF"/>
                </a:solidFill>
                <a:latin typeface="Arial" panose="020B0604020202020204" pitchFamily="34" charset="0"/>
                <a:cs typeface="Arial" panose="020B0604020202020204" pitchFamily="34" charset="0"/>
              </a:rPr>
              <a:t>DMA1_Channel2</a:t>
            </a:r>
          </a:p>
        </p:txBody>
      </p:sp>
      <p:sp>
        <p:nvSpPr>
          <p:cNvPr id="51" name="Oval 50"/>
          <p:cNvSpPr/>
          <p:nvPr/>
        </p:nvSpPr>
        <p:spPr>
          <a:xfrm>
            <a:off x="6127156" y="4467364"/>
            <a:ext cx="457200" cy="301687"/>
          </a:xfrm>
          <a:prstGeom prst="ellipse">
            <a:avLst/>
          </a:prstGeom>
          <a:solidFill>
            <a:srgbClr val="FFFF0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b="1" dirty="0">
                <a:solidFill>
                  <a:srgbClr val="FF0000"/>
                </a:solidFill>
                <a:latin typeface="Consolas" panose="020B0609020204030204" pitchFamily="49" charset="0"/>
                <a:cs typeface="Consolas" panose="020B0609020204030204" pitchFamily="49" charset="0"/>
              </a:rPr>
              <a:t>1</a:t>
            </a:r>
          </a:p>
        </p:txBody>
      </p:sp>
      <p:grpSp>
        <p:nvGrpSpPr>
          <p:cNvPr id="52" name="Group 51"/>
          <p:cNvGrpSpPr/>
          <p:nvPr/>
        </p:nvGrpSpPr>
        <p:grpSpPr>
          <a:xfrm>
            <a:off x="6459919" y="3275785"/>
            <a:ext cx="867425" cy="253916"/>
            <a:chOff x="8534400" y="1278523"/>
            <a:chExt cx="1156566" cy="338555"/>
          </a:xfrm>
        </p:grpSpPr>
        <p:sp>
          <p:nvSpPr>
            <p:cNvPr id="53" name="TextBox 52"/>
            <p:cNvSpPr txBox="1"/>
            <p:nvPr/>
          </p:nvSpPr>
          <p:spPr>
            <a:xfrm>
              <a:off x="8534400" y="1278523"/>
              <a:ext cx="798450" cy="338555"/>
            </a:xfrm>
            <a:prstGeom prst="rect">
              <a:avLst/>
            </a:prstGeom>
            <a:noFill/>
          </p:spPr>
          <p:txBody>
            <a:bodyPr wrap="square" rtlCol="0">
              <a:spAutoFit/>
            </a:bodyPr>
            <a:lstStyle/>
            <a:p>
              <a:pPr algn="r"/>
              <a:r>
                <a:rPr lang="en-US" sz="1050" b="1" dirty="0">
                  <a:solidFill>
                    <a:srgbClr val="C00000"/>
                  </a:solidFill>
                  <a:latin typeface="Consolas" panose="020B0609020204030204" pitchFamily="49" charset="0"/>
                  <a:cs typeface="Consolas" panose="020B0609020204030204" pitchFamily="49" charset="0"/>
                </a:rPr>
                <a:t>SP</a:t>
              </a:r>
            </a:p>
          </p:txBody>
        </p:sp>
        <p:cxnSp>
          <p:nvCxnSpPr>
            <p:cNvPr id="54" name="Straight Arrow Connector 53"/>
            <p:cNvCxnSpPr/>
            <p:nvPr/>
          </p:nvCxnSpPr>
          <p:spPr>
            <a:xfrm>
              <a:off x="9332850" y="1447800"/>
              <a:ext cx="358116" cy="0"/>
            </a:xfrm>
            <a:prstGeom prst="straightConnector1">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345411833"/>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Nested Interrupts:</a:t>
            </a:r>
            <a:br>
              <a:rPr lang="en-US" dirty="0"/>
            </a:br>
            <a:r>
              <a:rPr lang="en-US" dirty="0"/>
              <a:t>Example of Preemption</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73</a:t>
            </a:fld>
            <a:endParaRPr kumimoji="0" lang="en-US" dirty="0"/>
          </a:p>
        </p:txBody>
      </p:sp>
      <p:sp>
        <p:nvSpPr>
          <p:cNvPr id="5" name="Flowchart: Process 4"/>
          <p:cNvSpPr/>
          <p:nvPr/>
        </p:nvSpPr>
        <p:spPr>
          <a:xfrm>
            <a:off x="595672" y="1811650"/>
            <a:ext cx="5405078" cy="1731650"/>
          </a:xfrm>
          <a:prstGeom prst="flowChartProcess">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cxnSp>
        <p:nvCxnSpPr>
          <p:cNvPr id="6" name="Straight Arrow Connector 5"/>
          <p:cNvCxnSpPr/>
          <p:nvPr/>
        </p:nvCxnSpPr>
        <p:spPr>
          <a:xfrm>
            <a:off x="631212" y="3327387"/>
            <a:ext cx="4969488" cy="281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V="1">
            <a:off x="701187" y="2298686"/>
            <a:ext cx="0" cy="120015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758337" y="2755886"/>
            <a:ext cx="1092327" cy="2857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Program</a:t>
            </a:r>
          </a:p>
        </p:txBody>
      </p:sp>
      <p:sp>
        <p:nvSpPr>
          <p:cNvPr id="9" name="TextBox 8"/>
          <p:cNvSpPr txBox="1"/>
          <p:nvPr/>
        </p:nvSpPr>
        <p:spPr>
          <a:xfrm>
            <a:off x="5454737" y="3023220"/>
            <a:ext cx="457200" cy="507831"/>
          </a:xfrm>
          <a:prstGeom prst="rect">
            <a:avLst/>
          </a:prstGeom>
          <a:noFill/>
        </p:spPr>
        <p:txBody>
          <a:bodyPr wrap="square" rtlCol="0">
            <a:spAutoFit/>
          </a:bodyPr>
          <a:lstStyle/>
          <a:p>
            <a:r>
              <a:rPr lang="en-US" sz="1350" dirty="0"/>
              <a:t>time</a:t>
            </a:r>
          </a:p>
        </p:txBody>
      </p:sp>
      <p:sp>
        <p:nvSpPr>
          <p:cNvPr id="10" name="Rectangle 9"/>
          <p:cNvSpPr/>
          <p:nvPr/>
        </p:nvSpPr>
        <p:spPr>
          <a:xfrm>
            <a:off x="2027409" y="2397746"/>
            <a:ext cx="514350" cy="28575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ISR 9</a:t>
            </a:r>
          </a:p>
        </p:txBody>
      </p:sp>
      <p:sp>
        <p:nvSpPr>
          <p:cNvPr id="11" name="Rectangle 10"/>
          <p:cNvSpPr/>
          <p:nvPr/>
        </p:nvSpPr>
        <p:spPr>
          <a:xfrm>
            <a:off x="1850664" y="2397746"/>
            <a:ext cx="133783" cy="28575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3" name="TextBox 12"/>
          <p:cNvSpPr txBox="1"/>
          <p:nvPr/>
        </p:nvSpPr>
        <p:spPr>
          <a:xfrm>
            <a:off x="1068586" y="2161113"/>
            <a:ext cx="752129" cy="300082"/>
          </a:xfrm>
          <a:prstGeom prst="rect">
            <a:avLst/>
          </a:prstGeom>
          <a:noFill/>
        </p:spPr>
        <p:txBody>
          <a:bodyPr wrap="none" rtlCol="0">
            <a:spAutoFit/>
          </a:bodyPr>
          <a:lstStyle/>
          <a:p>
            <a:r>
              <a:rPr lang="en-US" sz="1350" dirty="0">
                <a:solidFill>
                  <a:schemeClr val="accent6">
                    <a:lumMod val="75000"/>
                  </a:schemeClr>
                </a:solidFill>
              </a:rPr>
              <a:t>Stacking</a:t>
            </a:r>
          </a:p>
        </p:txBody>
      </p:sp>
      <p:cxnSp>
        <p:nvCxnSpPr>
          <p:cNvPr id="15" name="Straight Arrow Connector 14"/>
          <p:cNvCxnSpPr>
            <a:stCxn id="11" idx="1"/>
          </p:cNvCxnSpPr>
          <p:nvPr/>
        </p:nvCxnSpPr>
        <p:spPr>
          <a:xfrm flipH="1" flipV="1">
            <a:off x="1713732" y="2438113"/>
            <a:ext cx="136932" cy="102509"/>
          </a:xfrm>
          <a:prstGeom prst="straightConnector1">
            <a:avLst/>
          </a:prstGeom>
          <a:ln w="1905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39" name="Group 38"/>
          <p:cNvGrpSpPr/>
          <p:nvPr/>
        </p:nvGrpSpPr>
        <p:grpSpPr>
          <a:xfrm>
            <a:off x="4171998" y="2165221"/>
            <a:ext cx="1159998" cy="520970"/>
            <a:chOff x="8253468" y="402921"/>
            <a:chExt cx="1546664" cy="694627"/>
          </a:xfrm>
        </p:grpSpPr>
        <p:sp>
          <p:nvSpPr>
            <p:cNvPr id="12" name="Rectangle 11"/>
            <p:cNvSpPr/>
            <p:nvPr/>
          </p:nvSpPr>
          <p:spPr>
            <a:xfrm>
              <a:off x="8253468" y="716548"/>
              <a:ext cx="178377" cy="3810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4" name="TextBox 13"/>
            <p:cNvSpPr txBox="1"/>
            <p:nvPr/>
          </p:nvSpPr>
          <p:spPr>
            <a:xfrm>
              <a:off x="8534400" y="402921"/>
              <a:ext cx="1265732" cy="400110"/>
            </a:xfrm>
            <a:prstGeom prst="rect">
              <a:avLst/>
            </a:prstGeom>
            <a:noFill/>
          </p:spPr>
          <p:txBody>
            <a:bodyPr wrap="none" rtlCol="0">
              <a:spAutoFit/>
            </a:bodyPr>
            <a:lstStyle/>
            <a:p>
              <a:r>
                <a:rPr lang="en-US" sz="1350" dirty="0">
                  <a:solidFill>
                    <a:schemeClr val="accent6">
                      <a:lumMod val="75000"/>
                    </a:schemeClr>
                  </a:solidFill>
                </a:rPr>
                <a:t>Unstacking</a:t>
              </a:r>
            </a:p>
          </p:txBody>
        </p:sp>
        <p:cxnSp>
          <p:nvCxnSpPr>
            <p:cNvPr id="16" name="Straight Arrow Connector 15"/>
            <p:cNvCxnSpPr>
              <a:stCxn id="12" idx="3"/>
            </p:cNvCxnSpPr>
            <p:nvPr/>
          </p:nvCxnSpPr>
          <p:spPr>
            <a:xfrm flipV="1">
              <a:off x="8431845" y="728216"/>
              <a:ext cx="204043" cy="178832"/>
            </a:xfrm>
            <a:prstGeom prst="straightConnector1">
              <a:avLst/>
            </a:prstGeom>
            <a:ln w="1905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grpSp>
      <p:sp>
        <p:nvSpPr>
          <p:cNvPr id="17" name="Rectangle 16"/>
          <p:cNvSpPr/>
          <p:nvPr/>
        </p:nvSpPr>
        <p:spPr>
          <a:xfrm>
            <a:off x="4305260" y="2817500"/>
            <a:ext cx="1092327" cy="2857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Program</a:t>
            </a:r>
          </a:p>
        </p:txBody>
      </p:sp>
      <p:sp>
        <p:nvSpPr>
          <p:cNvPr id="18" name="Flowchart: Process 17"/>
          <p:cNvSpPr/>
          <p:nvPr/>
        </p:nvSpPr>
        <p:spPr>
          <a:xfrm>
            <a:off x="3257551" y="3692706"/>
            <a:ext cx="3626921" cy="1755506"/>
          </a:xfrm>
          <a:prstGeom prst="flowChartProcess">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aphicFrame>
        <p:nvGraphicFramePr>
          <p:cNvPr id="19" name="Table 18"/>
          <p:cNvGraphicFramePr>
            <a:graphicFrameLocks noGrp="1"/>
          </p:cNvGraphicFramePr>
          <p:nvPr>
            <p:extLst/>
          </p:nvPr>
        </p:nvGraphicFramePr>
        <p:xfrm>
          <a:off x="4694661" y="3928214"/>
          <a:ext cx="2142860" cy="281940"/>
        </p:xfrm>
        <a:graphic>
          <a:graphicData uri="http://schemas.openxmlformats.org/drawingml/2006/table">
            <a:tbl>
              <a:tblPr firstRow="1" bandRow="1">
                <a:tableStyleId>{5C22544A-7EE6-4342-B048-85BDC9FD1C3A}</a:tableStyleId>
              </a:tblPr>
              <a:tblGrid>
                <a:gridCol w="428572">
                  <a:extLst>
                    <a:ext uri="{9D8B030D-6E8A-4147-A177-3AD203B41FA5}">
                      <a16:colId xmlns:a16="http://schemas.microsoft.com/office/drawing/2014/main" val="3020669703"/>
                    </a:ext>
                  </a:extLst>
                </a:gridCol>
                <a:gridCol w="428572">
                  <a:extLst>
                    <a:ext uri="{9D8B030D-6E8A-4147-A177-3AD203B41FA5}">
                      <a16:colId xmlns:a16="http://schemas.microsoft.com/office/drawing/2014/main" val="2164070882"/>
                    </a:ext>
                  </a:extLst>
                </a:gridCol>
                <a:gridCol w="428572">
                  <a:extLst>
                    <a:ext uri="{9D8B030D-6E8A-4147-A177-3AD203B41FA5}">
                      <a16:colId xmlns:a16="http://schemas.microsoft.com/office/drawing/2014/main" val="4187860782"/>
                    </a:ext>
                  </a:extLst>
                </a:gridCol>
                <a:gridCol w="428572">
                  <a:extLst>
                    <a:ext uri="{9D8B030D-6E8A-4147-A177-3AD203B41FA5}">
                      <a16:colId xmlns:a16="http://schemas.microsoft.com/office/drawing/2014/main" val="112163140"/>
                    </a:ext>
                  </a:extLst>
                </a:gridCol>
                <a:gridCol w="428572">
                  <a:extLst>
                    <a:ext uri="{9D8B030D-6E8A-4147-A177-3AD203B41FA5}">
                      <a16:colId xmlns:a16="http://schemas.microsoft.com/office/drawing/2014/main" val="2508573071"/>
                    </a:ext>
                  </a:extLst>
                </a:gridCol>
              </a:tblGrid>
              <a:tr h="274320">
                <a:tc>
                  <a:txBody>
                    <a:bodyPr/>
                    <a:lstStyle/>
                    <a:p>
                      <a:pPr algn="ctr"/>
                      <a:r>
                        <a:rPr lang="en-US" sz="1400" dirty="0">
                          <a:solidFill>
                            <a:srgbClr val="FF00FF"/>
                          </a:solidFill>
                          <a:latin typeface="Consolas" panose="020B0609020204030204" pitchFamily="49" charset="0"/>
                        </a:rPr>
                        <a:t>12</a:t>
                      </a:r>
                    </a:p>
                  </a:txBody>
                  <a:tcPr marL="68580" marR="68580" marT="34290" marB="34290">
                    <a:noFill/>
                  </a:tcPr>
                </a:tc>
                <a:tc>
                  <a:txBody>
                    <a:bodyPr/>
                    <a:lstStyle/>
                    <a:p>
                      <a:pPr algn="ctr"/>
                      <a:r>
                        <a:rPr lang="en-US" sz="1400" dirty="0">
                          <a:solidFill>
                            <a:schemeClr val="accent6">
                              <a:lumMod val="75000"/>
                            </a:schemeClr>
                          </a:solidFill>
                          <a:latin typeface="Consolas" panose="020B0609020204030204" pitchFamily="49" charset="0"/>
                        </a:rPr>
                        <a:t>11</a:t>
                      </a:r>
                    </a:p>
                  </a:txBody>
                  <a:tcPr marL="68580" marR="68580" marT="34290" marB="34290">
                    <a:noFill/>
                  </a:tcPr>
                </a:tc>
                <a:tc>
                  <a:txBody>
                    <a:bodyPr/>
                    <a:lstStyle/>
                    <a:p>
                      <a:pPr algn="ctr"/>
                      <a:r>
                        <a:rPr lang="en-US" sz="1400" dirty="0">
                          <a:solidFill>
                            <a:schemeClr val="accent6">
                              <a:lumMod val="75000"/>
                            </a:schemeClr>
                          </a:solidFill>
                          <a:latin typeface="Consolas" panose="020B0609020204030204" pitchFamily="49" charset="0"/>
                        </a:rPr>
                        <a:t>10</a:t>
                      </a:r>
                    </a:p>
                  </a:txBody>
                  <a:tcPr marL="68580" marR="68580" marT="34290" marB="34290">
                    <a:noFill/>
                  </a:tcPr>
                </a:tc>
                <a:tc>
                  <a:txBody>
                    <a:bodyPr/>
                    <a:lstStyle/>
                    <a:p>
                      <a:pPr algn="ctr"/>
                      <a:r>
                        <a:rPr lang="en-US" sz="1400" dirty="0">
                          <a:solidFill>
                            <a:srgbClr val="FF0000"/>
                          </a:solidFill>
                          <a:latin typeface="Consolas" panose="020B0609020204030204" pitchFamily="49" charset="0"/>
                        </a:rPr>
                        <a:t>9</a:t>
                      </a:r>
                    </a:p>
                  </a:txBody>
                  <a:tcPr marL="68580" marR="68580" marT="34290" marB="34290">
                    <a:noFill/>
                  </a:tcPr>
                </a:tc>
                <a:tc>
                  <a:txBody>
                    <a:bodyPr/>
                    <a:lstStyle/>
                    <a:p>
                      <a:pPr algn="ctr"/>
                      <a:r>
                        <a:rPr lang="en-US" sz="1400" dirty="0">
                          <a:solidFill>
                            <a:schemeClr val="accent6">
                              <a:lumMod val="75000"/>
                            </a:schemeClr>
                          </a:solidFill>
                          <a:latin typeface="Consolas" panose="020B0609020204030204" pitchFamily="49" charset="0"/>
                        </a:rPr>
                        <a:t>8</a:t>
                      </a:r>
                    </a:p>
                  </a:txBody>
                  <a:tcPr marL="68580" marR="68580" marT="34290" marB="34290">
                    <a:noFill/>
                  </a:tcPr>
                </a:tc>
                <a:extLst>
                  <a:ext uri="{0D108BD9-81ED-4DB2-BD59-A6C34878D82A}">
                    <a16:rowId xmlns:a16="http://schemas.microsoft.com/office/drawing/2014/main" val="1598404186"/>
                  </a:ext>
                </a:extLst>
              </a:tr>
            </a:tbl>
          </a:graphicData>
        </a:graphic>
      </p:graphicFrame>
      <p:sp>
        <p:nvSpPr>
          <p:cNvPr id="20" name="Rectangle 19"/>
          <p:cNvSpPr/>
          <p:nvPr/>
        </p:nvSpPr>
        <p:spPr>
          <a:xfrm>
            <a:off x="3226964" y="4200265"/>
            <a:ext cx="1494510" cy="276999"/>
          </a:xfrm>
          <a:prstGeom prst="rect">
            <a:avLst/>
          </a:prstGeom>
          <a:ln>
            <a:noFill/>
          </a:ln>
        </p:spPr>
        <p:txBody>
          <a:bodyPr wrap="square">
            <a:spAutoFit/>
          </a:bodyPr>
          <a:lstStyle/>
          <a:p>
            <a:pPr algn="r"/>
            <a:r>
              <a:rPr lang="en-US" sz="1200" dirty="0">
                <a:solidFill>
                  <a:srgbClr val="000000"/>
                </a:solidFill>
                <a:latin typeface="Verdana" panose="020B0604030504040204" pitchFamily="34" charset="0"/>
              </a:rPr>
              <a:t>Enable Register</a:t>
            </a:r>
            <a:endParaRPr lang="en-US" sz="1200" dirty="0"/>
          </a:p>
        </p:txBody>
      </p:sp>
      <p:graphicFrame>
        <p:nvGraphicFramePr>
          <p:cNvPr id="21" name="Table 20"/>
          <p:cNvGraphicFramePr>
            <a:graphicFrameLocks noGrp="1"/>
          </p:cNvGraphicFramePr>
          <p:nvPr>
            <p:extLst/>
          </p:nvPr>
        </p:nvGraphicFramePr>
        <p:xfrm>
          <a:off x="4691940" y="4182393"/>
          <a:ext cx="2142860" cy="281940"/>
        </p:xfrm>
        <a:graphic>
          <a:graphicData uri="http://schemas.openxmlformats.org/drawingml/2006/table">
            <a:tbl>
              <a:tblPr firstRow="1" bandRow="1">
                <a:tableStyleId>{5C22544A-7EE6-4342-B048-85BDC9FD1C3A}</a:tableStyleId>
              </a:tblPr>
              <a:tblGrid>
                <a:gridCol w="428572">
                  <a:extLst>
                    <a:ext uri="{9D8B030D-6E8A-4147-A177-3AD203B41FA5}">
                      <a16:colId xmlns:a16="http://schemas.microsoft.com/office/drawing/2014/main" val="3020669703"/>
                    </a:ext>
                  </a:extLst>
                </a:gridCol>
                <a:gridCol w="428572">
                  <a:extLst>
                    <a:ext uri="{9D8B030D-6E8A-4147-A177-3AD203B41FA5}">
                      <a16:colId xmlns:a16="http://schemas.microsoft.com/office/drawing/2014/main" val="2164070882"/>
                    </a:ext>
                  </a:extLst>
                </a:gridCol>
                <a:gridCol w="428572">
                  <a:extLst>
                    <a:ext uri="{9D8B030D-6E8A-4147-A177-3AD203B41FA5}">
                      <a16:colId xmlns:a16="http://schemas.microsoft.com/office/drawing/2014/main" val="4187860782"/>
                    </a:ext>
                  </a:extLst>
                </a:gridCol>
                <a:gridCol w="428572">
                  <a:extLst>
                    <a:ext uri="{9D8B030D-6E8A-4147-A177-3AD203B41FA5}">
                      <a16:colId xmlns:a16="http://schemas.microsoft.com/office/drawing/2014/main" val="112163140"/>
                    </a:ext>
                  </a:extLst>
                </a:gridCol>
                <a:gridCol w="428572">
                  <a:extLst>
                    <a:ext uri="{9D8B030D-6E8A-4147-A177-3AD203B41FA5}">
                      <a16:colId xmlns:a16="http://schemas.microsoft.com/office/drawing/2014/main" val="2508573071"/>
                    </a:ext>
                  </a:extLst>
                </a:gridCol>
              </a:tblGrid>
              <a:tr h="281940">
                <a:tc>
                  <a:txBody>
                    <a:bodyPr/>
                    <a:lstStyle/>
                    <a:p>
                      <a:pPr algn="ctr"/>
                      <a:r>
                        <a:rPr lang="en-US" sz="1400" dirty="0">
                          <a:solidFill>
                            <a:srgbClr val="FF00FF"/>
                          </a:solidFill>
                          <a:latin typeface="Consolas" panose="020B0609020204030204" pitchFamily="49" charset="0"/>
                        </a:rPr>
                        <a:t>1</a:t>
                      </a:r>
                    </a:p>
                  </a:txBody>
                  <a:tcPr marL="68580" marR="68580" marT="34290" marB="34290"/>
                </a:tc>
                <a:tc>
                  <a:txBody>
                    <a:bodyPr/>
                    <a:lstStyle/>
                    <a:p>
                      <a:pPr algn="ctr"/>
                      <a:r>
                        <a:rPr lang="en-US" sz="1400" dirty="0">
                          <a:latin typeface="Consolas" panose="020B0609020204030204" pitchFamily="49" charset="0"/>
                        </a:rPr>
                        <a:t>0</a:t>
                      </a:r>
                    </a:p>
                  </a:txBody>
                  <a:tcPr marL="68580" marR="68580" marT="34290" marB="34290"/>
                </a:tc>
                <a:tc>
                  <a:txBody>
                    <a:bodyPr/>
                    <a:lstStyle/>
                    <a:p>
                      <a:pPr algn="ctr"/>
                      <a:r>
                        <a:rPr lang="en-US" sz="1400" dirty="0">
                          <a:latin typeface="Consolas" panose="020B0609020204030204" pitchFamily="49" charset="0"/>
                        </a:rPr>
                        <a:t>0</a:t>
                      </a:r>
                    </a:p>
                  </a:txBody>
                  <a:tcPr marL="68580" marR="68580" marT="34290" marB="34290"/>
                </a:tc>
                <a:tc>
                  <a:txBody>
                    <a:bodyPr/>
                    <a:lstStyle/>
                    <a:p>
                      <a:pPr algn="ctr"/>
                      <a:r>
                        <a:rPr lang="en-US" sz="1400" dirty="0">
                          <a:solidFill>
                            <a:srgbClr val="FF0000"/>
                          </a:solidFill>
                          <a:latin typeface="Consolas" panose="020B0609020204030204" pitchFamily="49" charset="0"/>
                        </a:rPr>
                        <a:t>1</a:t>
                      </a:r>
                    </a:p>
                  </a:txBody>
                  <a:tcPr marL="68580" marR="68580" marT="34290" marB="34290"/>
                </a:tc>
                <a:tc>
                  <a:txBody>
                    <a:bodyPr/>
                    <a:lstStyle/>
                    <a:p>
                      <a:pPr algn="ctr"/>
                      <a:r>
                        <a:rPr lang="en-US" sz="1400" dirty="0">
                          <a:latin typeface="Consolas" panose="020B0609020204030204" pitchFamily="49" charset="0"/>
                        </a:rPr>
                        <a:t>0</a:t>
                      </a:r>
                    </a:p>
                  </a:txBody>
                  <a:tcPr marL="68580" marR="68580" marT="34290" marB="34290"/>
                </a:tc>
                <a:extLst>
                  <a:ext uri="{0D108BD9-81ED-4DB2-BD59-A6C34878D82A}">
                    <a16:rowId xmlns:a16="http://schemas.microsoft.com/office/drawing/2014/main" val="1598404186"/>
                  </a:ext>
                </a:extLst>
              </a:tr>
            </a:tbl>
          </a:graphicData>
        </a:graphic>
      </p:graphicFrame>
      <p:sp>
        <p:nvSpPr>
          <p:cNvPr id="22" name="Rectangle 21"/>
          <p:cNvSpPr/>
          <p:nvPr/>
        </p:nvSpPr>
        <p:spPr>
          <a:xfrm>
            <a:off x="3226964" y="4485449"/>
            <a:ext cx="1494510" cy="276999"/>
          </a:xfrm>
          <a:prstGeom prst="rect">
            <a:avLst/>
          </a:prstGeom>
        </p:spPr>
        <p:txBody>
          <a:bodyPr wrap="square">
            <a:spAutoFit/>
          </a:bodyPr>
          <a:lstStyle/>
          <a:p>
            <a:pPr algn="r"/>
            <a:r>
              <a:rPr lang="en-US" sz="1200" dirty="0">
                <a:solidFill>
                  <a:srgbClr val="000000"/>
                </a:solidFill>
                <a:latin typeface="Verdana" panose="020B0604030504040204" pitchFamily="34" charset="0"/>
              </a:rPr>
              <a:t>Active Register</a:t>
            </a:r>
            <a:endParaRPr lang="en-US" sz="1200" dirty="0"/>
          </a:p>
        </p:txBody>
      </p:sp>
      <p:graphicFrame>
        <p:nvGraphicFramePr>
          <p:cNvPr id="23" name="Table 22"/>
          <p:cNvGraphicFramePr>
            <a:graphicFrameLocks noGrp="1"/>
          </p:cNvGraphicFramePr>
          <p:nvPr>
            <p:extLst/>
          </p:nvPr>
        </p:nvGraphicFramePr>
        <p:xfrm>
          <a:off x="4691940" y="4486235"/>
          <a:ext cx="2142860" cy="281940"/>
        </p:xfrm>
        <a:graphic>
          <a:graphicData uri="http://schemas.openxmlformats.org/drawingml/2006/table">
            <a:tbl>
              <a:tblPr firstRow="1" bandRow="1">
                <a:tableStyleId>{5C22544A-7EE6-4342-B048-85BDC9FD1C3A}</a:tableStyleId>
              </a:tblPr>
              <a:tblGrid>
                <a:gridCol w="428572">
                  <a:extLst>
                    <a:ext uri="{9D8B030D-6E8A-4147-A177-3AD203B41FA5}">
                      <a16:colId xmlns:a16="http://schemas.microsoft.com/office/drawing/2014/main" val="3020669703"/>
                    </a:ext>
                  </a:extLst>
                </a:gridCol>
                <a:gridCol w="428572">
                  <a:extLst>
                    <a:ext uri="{9D8B030D-6E8A-4147-A177-3AD203B41FA5}">
                      <a16:colId xmlns:a16="http://schemas.microsoft.com/office/drawing/2014/main" val="2164070882"/>
                    </a:ext>
                  </a:extLst>
                </a:gridCol>
                <a:gridCol w="428572">
                  <a:extLst>
                    <a:ext uri="{9D8B030D-6E8A-4147-A177-3AD203B41FA5}">
                      <a16:colId xmlns:a16="http://schemas.microsoft.com/office/drawing/2014/main" val="4187860782"/>
                    </a:ext>
                  </a:extLst>
                </a:gridCol>
                <a:gridCol w="428572">
                  <a:extLst>
                    <a:ext uri="{9D8B030D-6E8A-4147-A177-3AD203B41FA5}">
                      <a16:colId xmlns:a16="http://schemas.microsoft.com/office/drawing/2014/main" val="112163140"/>
                    </a:ext>
                  </a:extLst>
                </a:gridCol>
                <a:gridCol w="428572">
                  <a:extLst>
                    <a:ext uri="{9D8B030D-6E8A-4147-A177-3AD203B41FA5}">
                      <a16:colId xmlns:a16="http://schemas.microsoft.com/office/drawing/2014/main" val="2508573071"/>
                    </a:ext>
                  </a:extLst>
                </a:gridCol>
              </a:tblGrid>
              <a:tr h="281940">
                <a:tc>
                  <a:txBody>
                    <a:bodyPr/>
                    <a:lstStyle/>
                    <a:p>
                      <a:pPr algn="ctr"/>
                      <a:r>
                        <a:rPr lang="en-US" sz="1400" dirty="0">
                          <a:solidFill>
                            <a:srgbClr val="FF00FF"/>
                          </a:solidFill>
                          <a:latin typeface="Consolas" panose="020B0609020204030204" pitchFamily="49" charset="0"/>
                        </a:rPr>
                        <a:t>0</a:t>
                      </a:r>
                    </a:p>
                  </a:txBody>
                  <a:tcPr marL="68580" marR="68580" marT="34290" marB="34290"/>
                </a:tc>
                <a:tc>
                  <a:txBody>
                    <a:bodyPr/>
                    <a:lstStyle/>
                    <a:p>
                      <a:pPr algn="ctr"/>
                      <a:r>
                        <a:rPr lang="en-US" sz="1400" dirty="0">
                          <a:latin typeface="Consolas" panose="020B0609020204030204" pitchFamily="49" charset="0"/>
                        </a:rPr>
                        <a:t>0</a:t>
                      </a:r>
                    </a:p>
                  </a:txBody>
                  <a:tcPr marL="68580" marR="68580" marT="34290" marB="34290"/>
                </a:tc>
                <a:tc>
                  <a:txBody>
                    <a:bodyPr/>
                    <a:lstStyle/>
                    <a:p>
                      <a:pPr algn="ctr"/>
                      <a:r>
                        <a:rPr lang="en-US" sz="1400" dirty="0">
                          <a:latin typeface="Consolas" panose="020B0609020204030204" pitchFamily="49" charset="0"/>
                        </a:rPr>
                        <a:t>0</a:t>
                      </a:r>
                    </a:p>
                  </a:txBody>
                  <a:tcPr marL="68580" marR="68580" marT="34290" marB="34290"/>
                </a:tc>
                <a:tc>
                  <a:txBody>
                    <a:bodyPr/>
                    <a:lstStyle/>
                    <a:p>
                      <a:pPr algn="ctr"/>
                      <a:endParaRPr lang="en-US" sz="1400" dirty="0">
                        <a:solidFill>
                          <a:srgbClr val="FF0000"/>
                        </a:solidFill>
                        <a:latin typeface="Consolas" panose="020B0609020204030204" pitchFamily="49" charset="0"/>
                      </a:endParaRPr>
                    </a:p>
                  </a:txBody>
                  <a:tcPr marL="68580" marR="68580" marT="34290" marB="34290"/>
                </a:tc>
                <a:tc>
                  <a:txBody>
                    <a:bodyPr/>
                    <a:lstStyle/>
                    <a:p>
                      <a:pPr algn="ctr"/>
                      <a:r>
                        <a:rPr lang="en-US" sz="1400" dirty="0">
                          <a:latin typeface="Consolas" panose="020B0609020204030204" pitchFamily="49" charset="0"/>
                        </a:rPr>
                        <a:t>0</a:t>
                      </a:r>
                    </a:p>
                  </a:txBody>
                  <a:tcPr marL="68580" marR="68580" marT="34290" marB="34290"/>
                </a:tc>
                <a:extLst>
                  <a:ext uri="{0D108BD9-81ED-4DB2-BD59-A6C34878D82A}">
                    <a16:rowId xmlns:a16="http://schemas.microsoft.com/office/drawing/2014/main" val="1598404186"/>
                  </a:ext>
                </a:extLst>
              </a:tr>
            </a:tbl>
          </a:graphicData>
        </a:graphic>
      </p:graphicFrame>
      <p:sp>
        <p:nvSpPr>
          <p:cNvPr id="24" name="Rectangle 23"/>
          <p:cNvSpPr/>
          <p:nvPr/>
        </p:nvSpPr>
        <p:spPr>
          <a:xfrm>
            <a:off x="3226871" y="4797677"/>
            <a:ext cx="1503167" cy="276999"/>
          </a:xfrm>
          <a:prstGeom prst="rect">
            <a:avLst/>
          </a:prstGeom>
        </p:spPr>
        <p:txBody>
          <a:bodyPr wrap="square">
            <a:spAutoFit/>
          </a:bodyPr>
          <a:lstStyle/>
          <a:p>
            <a:pPr algn="r"/>
            <a:r>
              <a:rPr lang="en-US" sz="1200" dirty="0">
                <a:solidFill>
                  <a:srgbClr val="000000"/>
                </a:solidFill>
                <a:latin typeface="Verdana" panose="020B0604030504040204" pitchFamily="34" charset="0"/>
              </a:rPr>
              <a:t>Pending Register</a:t>
            </a:r>
            <a:endParaRPr lang="en-US" sz="1200" dirty="0"/>
          </a:p>
        </p:txBody>
      </p:sp>
      <p:graphicFrame>
        <p:nvGraphicFramePr>
          <p:cNvPr id="25" name="Table 24"/>
          <p:cNvGraphicFramePr>
            <a:graphicFrameLocks noGrp="1"/>
          </p:cNvGraphicFramePr>
          <p:nvPr>
            <p:extLst/>
          </p:nvPr>
        </p:nvGraphicFramePr>
        <p:xfrm>
          <a:off x="4691940" y="4798463"/>
          <a:ext cx="2142860" cy="281940"/>
        </p:xfrm>
        <a:graphic>
          <a:graphicData uri="http://schemas.openxmlformats.org/drawingml/2006/table">
            <a:tbl>
              <a:tblPr firstRow="1" bandRow="1">
                <a:tableStyleId>{5C22544A-7EE6-4342-B048-85BDC9FD1C3A}</a:tableStyleId>
              </a:tblPr>
              <a:tblGrid>
                <a:gridCol w="428572">
                  <a:extLst>
                    <a:ext uri="{9D8B030D-6E8A-4147-A177-3AD203B41FA5}">
                      <a16:colId xmlns:a16="http://schemas.microsoft.com/office/drawing/2014/main" val="3020669703"/>
                    </a:ext>
                  </a:extLst>
                </a:gridCol>
                <a:gridCol w="428572">
                  <a:extLst>
                    <a:ext uri="{9D8B030D-6E8A-4147-A177-3AD203B41FA5}">
                      <a16:colId xmlns:a16="http://schemas.microsoft.com/office/drawing/2014/main" val="2164070882"/>
                    </a:ext>
                  </a:extLst>
                </a:gridCol>
                <a:gridCol w="428572">
                  <a:extLst>
                    <a:ext uri="{9D8B030D-6E8A-4147-A177-3AD203B41FA5}">
                      <a16:colId xmlns:a16="http://schemas.microsoft.com/office/drawing/2014/main" val="4187860782"/>
                    </a:ext>
                  </a:extLst>
                </a:gridCol>
                <a:gridCol w="428572">
                  <a:extLst>
                    <a:ext uri="{9D8B030D-6E8A-4147-A177-3AD203B41FA5}">
                      <a16:colId xmlns:a16="http://schemas.microsoft.com/office/drawing/2014/main" val="112163140"/>
                    </a:ext>
                  </a:extLst>
                </a:gridCol>
                <a:gridCol w="428572">
                  <a:extLst>
                    <a:ext uri="{9D8B030D-6E8A-4147-A177-3AD203B41FA5}">
                      <a16:colId xmlns:a16="http://schemas.microsoft.com/office/drawing/2014/main" val="2508573071"/>
                    </a:ext>
                  </a:extLst>
                </a:gridCol>
              </a:tblGrid>
              <a:tr h="281940">
                <a:tc>
                  <a:txBody>
                    <a:bodyPr/>
                    <a:lstStyle/>
                    <a:p>
                      <a:pPr algn="ctr"/>
                      <a:r>
                        <a:rPr lang="en-US" sz="1400" dirty="0">
                          <a:solidFill>
                            <a:srgbClr val="FF00FF"/>
                          </a:solidFill>
                          <a:latin typeface="Consolas" panose="020B0609020204030204" pitchFamily="49" charset="0"/>
                        </a:rPr>
                        <a:t>0</a:t>
                      </a:r>
                    </a:p>
                  </a:txBody>
                  <a:tcPr marL="68580" marR="68580" marT="34290" marB="34290"/>
                </a:tc>
                <a:tc>
                  <a:txBody>
                    <a:bodyPr/>
                    <a:lstStyle/>
                    <a:p>
                      <a:pPr algn="ctr"/>
                      <a:r>
                        <a:rPr lang="en-US" sz="1400" dirty="0">
                          <a:latin typeface="Consolas" panose="020B0609020204030204" pitchFamily="49" charset="0"/>
                        </a:rPr>
                        <a:t>0</a:t>
                      </a:r>
                    </a:p>
                  </a:txBody>
                  <a:tcPr marL="68580" marR="68580" marT="34290" marB="34290"/>
                </a:tc>
                <a:tc>
                  <a:txBody>
                    <a:bodyPr/>
                    <a:lstStyle/>
                    <a:p>
                      <a:pPr algn="ctr"/>
                      <a:r>
                        <a:rPr lang="en-US" sz="1400" dirty="0">
                          <a:latin typeface="Consolas" panose="020B0609020204030204" pitchFamily="49" charset="0"/>
                        </a:rPr>
                        <a:t>0</a:t>
                      </a:r>
                    </a:p>
                  </a:txBody>
                  <a:tcPr marL="68580" marR="68580" marT="34290" marB="34290"/>
                </a:tc>
                <a:tc>
                  <a:txBody>
                    <a:bodyPr/>
                    <a:lstStyle/>
                    <a:p>
                      <a:pPr algn="ctr"/>
                      <a:r>
                        <a:rPr lang="en-US" sz="1400" dirty="0">
                          <a:solidFill>
                            <a:srgbClr val="FF0000"/>
                          </a:solidFill>
                          <a:latin typeface="Consolas" panose="020B0609020204030204" pitchFamily="49" charset="0"/>
                        </a:rPr>
                        <a:t>0</a:t>
                      </a:r>
                    </a:p>
                  </a:txBody>
                  <a:tcPr marL="68580" marR="68580" marT="34290" marB="34290"/>
                </a:tc>
                <a:tc>
                  <a:txBody>
                    <a:bodyPr/>
                    <a:lstStyle/>
                    <a:p>
                      <a:pPr algn="ctr"/>
                      <a:r>
                        <a:rPr lang="en-US" sz="1400" dirty="0">
                          <a:latin typeface="Consolas" panose="020B0609020204030204" pitchFamily="49" charset="0"/>
                        </a:rPr>
                        <a:t>0</a:t>
                      </a:r>
                    </a:p>
                  </a:txBody>
                  <a:tcPr marL="68580" marR="68580" marT="34290" marB="34290"/>
                </a:tc>
                <a:extLst>
                  <a:ext uri="{0D108BD9-81ED-4DB2-BD59-A6C34878D82A}">
                    <a16:rowId xmlns:a16="http://schemas.microsoft.com/office/drawing/2014/main" val="1598404186"/>
                  </a:ext>
                </a:extLst>
              </a:tr>
            </a:tbl>
          </a:graphicData>
        </a:graphic>
      </p:graphicFrame>
      <p:sp>
        <p:nvSpPr>
          <p:cNvPr id="26" name="Rectangle 25"/>
          <p:cNvSpPr/>
          <p:nvPr/>
        </p:nvSpPr>
        <p:spPr>
          <a:xfrm>
            <a:off x="3226871" y="5108336"/>
            <a:ext cx="1503167" cy="276999"/>
          </a:xfrm>
          <a:prstGeom prst="rect">
            <a:avLst/>
          </a:prstGeom>
        </p:spPr>
        <p:txBody>
          <a:bodyPr wrap="square">
            <a:spAutoFit/>
          </a:bodyPr>
          <a:lstStyle/>
          <a:p>
            <a:pPr algn="r"/>
            <a:r>
              <a:rPr lang="en-US" sz="1200" dirty="0">
                <a:solidFill>
                  <a:srgbClr val="000000"/>
                </a:solidFill>
                <a:latin typeface="Verdana" panose="020B0604030504040204" pitchFamily="34" charset="0"/>
              </a:rPr>
              <a:t>Priority Register</a:t>
            </a:r>
            <a:endParaRPr lang="en-US" sz="1200" dirty="0"/>
          </a:p>
        </p:txBody>
      </p:sp>
      <p:graphicFrame>
        <p:nvGraphicFramePr>
          <p:cNvPr id="27" name="Table 26"/>
          <p:cNvGraphicFramePr>
            <a:graphicFrameLocks noGrp="1"/>
          </p:cNvGraphicFramePr>
          <p:nvPr>
            <p:extLst/>
          </p:nvPr>
        </p:nvGraphicFramePr>
        <p:xfrm>
          <a:off x="4694661" y="5109122"/>
          <a:ext cx="2142860" cy="281940"/>
        </p:xfrm>
        <a:graphic>
          <a:graphicData uri="http://schemas.openxmlformats.org/drawingml/2006/table">
            <a:tbl>
              <a:tblPr firstRow="1" bandRow="1">
                <a:tableStyleId>{5C22544A-7EE6-4342-B048-85BDC9FD1C3A}</a:tableStyleId>
              </a:tblPr>
              <a:tblGrid>
                <a:gridCol w="428572">
                  <a:extLst>
                    <a:ext uri="{9D8B030D-6E8A-4147-A177-3AD203B41FA5}">
                      <a16:colId xmlns:a16="http://schemas.microsoft.com/office/drawing/2014/main" val="3020669703"/>
                    </a:ext>
                  </a:extLst>
                </a:gridCol>
                <a:gridCol w="428572">
                  <a:extLst>
                    <a:ext uri="{9D8B030D-6E8A-4147-A177-3AD203B41FA5}">
                      <a16:colId xmlns:a16="http://schemas.microsoft.com/office/drawing/2014/main" val="2164070882"/>
                    </a:ext>
                  </a:extLst>
                </a:gridCol>
                <a:gridCol w="428572">
                  <a:extLst>
                    <a:ext uri="{9D8B030D-6E8A-4147-A177-3AD203B41FA5}">
                      <a16:colId xmlns:a16="http://schemas.microsoft.com/office/drawing/2014/main" val="4187860782"/>
                    </a:ext>
                  </a:extLst>
                </a:gridCol>
                <a:gridCol w="428572">
                  <a:extLst>
                    <a:ext uri="{9D8B030D-6E8A-4147-A177-3AD203B41FA5}">
                      <a16:colId xmlns:a16="http://schemas.microsoft.com/office/drawing/2014/main" val="112163140"/>
                    </a:ext>
                  </a:extLst>
                </a:gridCol>
                <a:gridCol w="428572">
                  <a:extLst>
                    <a:ext uri="{9D8B030D-6E8A-4147-A177-3AD203B41FA5}">
                      <a16:colId xmlns:a16="http://schemas.microsoft.com/office/drawing/2014/main" val="2508573071"/>
                    </a:ext>
                  </a:extLst>
                </a:gridCol>
              </a:tblGrid>
              <a:tr h="281940">
                <a:tc>
                  <a:txBody>
                    <a:bodyPr/>
                    <a:lstStyle/>
                    <a:p>
                      <a:pPr algn="ctr"/>
                      <a:r>
                        <a:rPr lang="en-US" sz="1400" dirty="0">
                          <a:solidFill>
                            <a:srgbClr val="FF00FF"/>
                          </a:solidFill>
                          <a:latin typeface="Consolas" panose="020B0609020204030204" pitchFamily="49" charset="0"/>
                        </a:rPr>
                        <a:t>3</a:t>
                      </a:r>
                    </a:p>
                  </a:txBody>
                  <a:tcPr marL="68580" marR="68580" marT="34290" marB="34290"/>
                </a:tc>
                <a:tc>
                  <a:txBody>
                    <a:bodyPr/>
                    <a:lstStyle/>
                    <a:p>
                      <a:pPr algn="ctr"/>
                      <a:r>
                        <a:rPr lang="en-US" sz="1400" dirty="0">
                          <a:latin typeface="Consolas" panose="020B0609020204030204" pitchFamily="49" charset="0"/>
                        </a:rPr>
                        <a:t>4</a:t>
                      </a:r>
                    </a:p>
                  </a:txBody>
                  <a:tcPr marL="68580" marR="68580" marT="34290" marB="34290"/>
                </a:tc>
                <a:tc>
                  <a:txBody>
                    <a:bodyPr/>
                    <a:lstStyle/>
                    <a:p>
                      <a:pPr algn="ctr"/>
                      <a:r>
                        <a:rPr lang="en-US" sz="1400" dirty="0">
                          <a:latin typeface="Consolas" panose="020B0609020204030204" pitchFamily="49" charset="0"/>
                        </a:rPr>
                        <a:t>7</a:t>
                      </a:r>
                    </a:p>
                  </a:txBody>
                  <a:tcPr marL="68580" marR="68580" marT="34290" marB="34290"/>
                </a:tc>
                <a:tc>
                  <a:txBody>
                    <a:bodyPr/>
                    <a:lstStyle/>
                    <a:p>
                      <a:pPr algn="ctr"/>
                      <a:r>
                        <a:rPr lang="en-US" sz="1400" dirty="0">
                          <a:solidFill>
                            <a:srgbClr val="FF0000"/>
                          </a:solidFill>
                          <a:latin typeface="Consolas" panose="020B0609020204030204" pitchFamily="49" charset="0"/>
                        </a:rPr>
                        <a:t>5</a:t>
                      </a:r>
                    </a:p>
                  </a:txBody>
                  <a:tcPr marL="68580" marR="68580" marT="34290" marB="34290"/>
                </a:tc>
                <a:tc>
                  <a:txBody>
                    <a:bodyPr/>
                    <a:lstStyle/>
                    <a:p>
                      <a:pPr algn="ctr"/>
                      <a:r>
                        <a:rPr lang="en-US" sz="1400" dirty="0">
                          <a:latin typeface="Consolas" panose="020B0609020204030204" pitchFamily="49" charset="0"/>
                        </a:rPr>
                        <a:t>3</a:t>
                      </a:r>
                    </a:p>
                  </a:txBody>
                  <a:tcPr marL="68580" marR="68580" marT="34290" marB="34290"/>
                </a:tc>
                <a:extLst>
                  <a:ext uri="{0D108BD9-81ED-4DB2-BD59-A6C34878D82A}">
                    <a16:rowId xmlns:a16="http://schemas.microsoft.com/office/drawing/2014/main" val="1598404186"/>
                  </a:ext>
                </a:extLst>
              </a:tr>
            </a:tbl>
          </a:graphicData>
        </a:graphic>
      </p:graphicFrame>
      <p:sp>
        <p:nvSpPr>
          <p:cNvPr id="28" name="Rectangle 27"/>
          <p:cNvSpPr/>
          <p:nvPr/>
        </p:nvSpPr>
        <p:spPr>
          <a:xfrm>
            <a:off x="3226871" y="3886200"/>
            <a:ext cx="1494510" cy="461665"/>
          </a:xfrm>
          <a:prstGeom prst="rect">
            <a:avLst/>
          </a:prstGeom>
        </p:spPr>
        <p:txBody>
          <a:bodyPr wrap="square">
            <a:spAutoFit/>
          </a:bodyPr>
          <a:lstStyle/>
          <a:p>
            <a:pPr algn="r"/>
            <a:r>
              <a:rPr lang="en-US" sz="1200" dirty="0">
                <a:solidFill>
                  <a:schemeClr val="accent6">
                    <a:lumMod val="75000"/>
                  </a:schemeClr>
                </a:solidFill>
                <a:latin typeface="Verdana" panose="020B0604030504040204" pitchFamily="34" charset="0"/>
              </a:rPr>
              <a:t>Interrupt Number</a:t>
            </a:r>
            <a:endParaRPr lang="en-US" sz="1200" dirty="0">
              <a:solidFill>
                <a:schemeClr val="accent6">
                  <a:lumMod val="75000"/>
                </a:schemeClr>
              </a:solidFill>
            </a:endParaRPr>
          </a:p>
        </p:txBody>
      </p:sp>
      <p:sp>
        <p:nvSpPr>
          <p:cNvPr id="29" name="Rectangle 28"/>
          <p:cNvSpPr/>
          <p:nvPr/>
        </p:nvSpPr>
        <p:spPr>
          <a:xfrm>
            <a:off x="5925133" y="3676562"/>
            <a:ext cx="609462" cy="276999"/>
          </a:xfrm>
          <a:prstGeom prst="rect">
            <a:avLst/>
          </a:prstGeom>
        </p:spPr>
        <p:txBody>
          <a:bodyPr wrap="none">
            <a:spAutoFit/>
          </a:bodyPr>
          <a:lstStyle/>
          <a:p>
            <a:r>
              <a:rPr lang="en-US" sz="1200" b="1" dirty="0">
                <a:solidFill>
                  <a:srgbClr val="FF0000"/>
                </a:solidFill>
                <a:latin typeface="Consolas" panose="020B0609020204030204" pitchFamily="49" charset="0"/>
              </a:rPr>
              <a:t>EXTI3</a:t>
            </a:r>
          </a:p>
        </p:txBody>
      </p:sp>
      <p:sp>
        <p:nvSpPr>
          <p:cNvPr id="32" name="Rectangle 31"/>
          <p:cNvSpPr/>
          <p:nvPr/>
        </p:nvSpPr>
        <p:spPr>
          <a:xfrm>
            <a:off x="2754499" y="2094040"/>
            <a:ext cx="616113" cy="285750"/>
          </a:xfrm>
          <a:prstGeom prst="rect">
            <a:avLst/>
          </a:prstGeom>
          <a:solidFill>
            <a:srgbClr val="FF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ISR 12</a:t>
            </a:r>
          </a:p>
        </p:txBody>
      </p:sp>
      <p:sp>
        <p:nvSpPr>
          <p:cNvPr id="33" name="Rectangle 32"/>
          <p:cNvSpPr/>
          <p:nvPr/>
        </p:nvSpPr>
        <p:spPr>
          <a:xfrm>
            <a:off x="2575865" y="2094040"/>
            <a:ext cx="133783" cy="28575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34" name="Rectangle 33"/>
          <p:cNvSpPr/>
          <p:nvPr/>
        </p:nvSpPr>
        <p:spPr>
          <a:xfrm>
            <a:off x="3415319" y="2100529"/>
            <a:ext cx="133783" cy="28575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35" name="TextBox 34"/>
          <p:cNvSpPr txBox="1"/>
          <p:nvPr/>
        </p:nvSpPr>
        <p:spPr>
          <a:xfrm>
            <a:off x="2298954" y="1828800"/>
            <a:ext cx="752129" cy="300082"/>
          </a:xfrm>
          <a:prstGeom prst="rect">
            <a:avLst/>
          </a:prstGeom>
          <a:noFill/>
        </p:spPr>
        <p:txBody>
          <a:bodyPr wrap="none" rtlCol="0">
            <a:spAutoFit/>
          </a:bodyPr>
          <a:lstStyle/>
          <a:p>
            <a:r>
              <a:rPr lang="en-US" sz="1350" dirty="0">
                <a:solidFill>
                  <a:srgbClr val="00B050"/>
                </a:solidFill>
              </a:rPr>
              <a:t>Stacking</a:t>
            </a:r>
          </a:p>
        </p:txBody>
      </p:sp>
      <p:sp>
        <p:nvSpPr>
          <p:cNvPr id="36" name="TextBox 35"/>
          <p:cNvSpPr txBox="1"/>
          <p:nvPr/>
        </p:nvSpPr>
        <p:spPr>
          <a:xfrm>
            <a:off x="3086101" y="1833825"/>
            <a:ext cx="949299" cy="300082"/>
          </a:xfrm>
          <a:prstGeom prst="rect">
            <a:avLst/>
          </a:prstGeom>
          <a:noFill/>
        </p:spPr>
        <p:txBody>
          <a:bodyPr wrap="none" rtlCol="0">
            <a:spAutoFit/>
          </a:bodyPr>
          <a:lstStyle/>
          <a:p>
            <a:r>
              <a:rPr lang="en-US" sz="1350" dirty="0">
                <a:solidFill>
                  <a:srgbClr val="00B050"/>
                </a:solidFill>
              </a:rPr>
              <a:t>Unstacking</a:t>
            </a:r>
          </a:p>
        </p:txBody>
      </p:sp>
      <p:sp>
        <p:nvSpPr>
          <p:cNvPr id="40" name="Rectangle 39"/>
          <p:cNvSpPr/>
          <p:nvPr/>
        </p:nvSpPr>
        <p:spPr>
          <a:xfrm>
            <a:off x="3610321" y="2396770"/>
            <a:ext cx="514350" cy="28575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ISR 9</a:t>
            </a:r>
          </a:p>
        </p:txBody>
      </p:sp>
      <p:graphicFrame>
        <p:nvGraphicFramePr>
          <p:cNvPr id="42" name="Table 41"/>
          <p:cNvGraphicFramePr>
            <a:graphicFrameLocks noGrp="1"/>
          </p:cNvGraphicFramePr>
          <p:nvPr>
            <p:extLst/>
          </p:nvPr>
        </p:nvGraphicFramePr>
        <p:xfrm>
          <a:off x="7403073" y="1836722"/>
          <a:ext cx="1626961" cy="3108960"/>
        </p:xfrm>
        <a:graphic>
          <a:graphicData uri="http://schemas.openxmlformats.org/drawingml/2006/table">
            <a:tbl>
              <a:tblPr bandRow="1">
                <a:tableStyleId>{BC89EF96-8CEA-46FF-86C4-4CE0E7609802}</a:tableStyleId>
              </a:tblPr>
              <a:tblGrid>
                <a:gridCol w="850576">
                  <a:extLst>
                    <a:ext uri="{9D8B030D-6E8A-4147-A177-3AD203B41FA5}">
                      <a16:colId xmlns:a16="http://schemas.microsoft.com/office/drawing/2014/main" val="20000"/>
                    </a:ext>
                  </a:extLst>
                </a:gridCol>
                <a:gridCol w="776385">
                  <a:extLst>
                    <a:ext uri="{9D8B030D-6E8A-4147-A177-3AD203B41FA5}">
                      <a16:colId xmlns:a16="http://schemas.microsoft.com/office/drawing/2014/main" val="20001"/>
                    </a:ext>
                  </a:extLst>
                </a:gridCol>
              </a:tblGrid>
              <a:tr h="182880">
                <a:tc>
                  <a:txBody>
                    <a:bodyPr/>
                    <a:lstStyle/>
                    <a:p>
                      <a:pPr algn="ctr"/>
                      <a:r>
                        <a:rPr lang="en-US" sz="1200" dirty="0" err="1"/>
                        <a:t>xxxxxxxx</a:t>
                      </a:r>
                      <a:endParaRPr lang="en-US" sz="1200" b="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2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182880">
                <a:tc>
                  <a:txBody>
                    <a:bodyPr/>
                    <a:lstStyle/>
                    <a:p>
                      <a:pPr algn="ctr"/>
                      <a:endParaRPr lang="en-US" sz="1200" b="1" dirty="0">
                        <a:solidFill>
                          <a:schemeClr val="accent6">
                            <a:lumMod val="75000"/>
                          </a:schemeClr>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2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82880">
                <a:tc>
                  <a:txBody>
                    <a:bodyPr/>
                    <a:lstStyle/>
                    <a:p>
                      <a:pPr algn="ctr"/>
                      <a:endParaRPr lang="en-US" sz="1200" b="1" dirty="0">
                        <a:solidFill>
                          <a:schemeClr val="accent6">
                            <a:lumMod val="75000"/>
                          </a:schemeClr>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2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182880">
                <a:tc>
                  <a:txBody>
                    <a:bodyPr/>
                    <a:lstStyle/>
                    <a:p>
                      <a:pPr algn="ctr"/>
                      <a:endParaRPr lang="en-US" sz="1200" b="1" dirty="0">
                        <a:solidFill>
                          <a:schemeClr val="accent6">
                            <a:lumMod val="75000"/>
                          </a:schemeClr>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2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182880">
                <a:tc>
                  <a:txBody>
                    <a:bodyPr/>
                    <a:lstStyle/>
                    <a:p>
                      <a:pPr algn="ctr"/>
                      <a:endParaRPr lang="en-US" sz="1200" b="1" dirty="0">
                        <a:solidFill>
                          <a:schemeClr val="accent6">
                            <a:lumMod val="75000"/>
                          </a:schemeClr>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2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182880">
                <a:tc>
                  <a:txBody>
                    <a:bodyPr/>
                    <a:lstStyle/>
                    <a:p>
                      <a:pPr algn="ctr"/>
                      <a:endParaRPr lang="en-US" sz="1200" b="1" dirty="0">
                        <a:solidFill>
                          <a:schemeClr val="accent6">
                            <a:lumMod val="75000"/>
                          </a:schemeClr>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2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415829923"/>
                  </a:ext>
                </a:extLst>
              </a:tr>
              <a:tr h="182880">
                <a:tc>
                  <a:txBody>
                    <a:bodyPr/>
                    <a:lstStyle/>
                    <a:p>
                      <a:pPr algn="ctr"/>
                      <a:endParaRPr lang="en-US" sz="1200" b="1" dirty="0">
                        <a:solidFill>
                          <a:schemeClr val="accent6">
                            <a:lumMod val="75000"/>
                          </a:schemeClr>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2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1143850"/>
                  </a:ext>
                </a:extLst>
              </a:tr>
              <a:tr h="182880">
                <a:tc>
                  <a:txBody>
                    <a:bodyPr/>
                    <a:lstStyle/>
                    <a:p>
                      <a:pPr algn="ctr"/>
                      <a:endParaRPr lang="en-US" sz="1200" b="1" dirty="0">
                        <a:solidFill>
                          <a:schemeClr val="accent6">
                            <a:lumMod val="75000"/>
                          </a:schemeClr>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2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94867582"/>
                  </a:ext>
                </a:extLst>
              </a:tr>
              <a:tr h="182880">
                <a:tc>
                  <a:txBody>
                    <a:bodyPr/>
                    <a:lstStyle/>
                    <a:p>
                      <a:pPr algn="ctr"/>
                      <a:endParaRPr lang="en-US" sz="1200" b="1" dirty="0">
                        <a:solidFill>
                          <a:schemeClr val="accent6">
                            <a:lumMod val="75000"/>
                          </a:schemeClr>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2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148216304"/>
                  </a:ext>
                </a:extLst>
              </a:tr>
              <a:tr h="182880">
                <a:tc>
                  <a:txBody>
                    <a:bodyPr/>
                    <a:lstStyle/>
                    <a:p>
                      <a:pPr algn="ctr"/>
                      <a:endParaRPr lang="en-US" sz="1200" b="1" dirty="0">
                        <a:solidFill>
                          <a:srgbClr val="00B05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2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873614852"/>
                  </a:ext>
                </a:extLst>
              </a:tr>
              <a:tr h="182880">
                <a:tc>
                  <a:txBody>
                    <a:bodyPr/>
                    <a:lstStyle/>
                    <a:p>
                      <a:pPr algn="ctr"/>
                      <a:endParaRPr lang="en-US" sz="1200" b="1" dirty="0">
                        <a:solidFill>
                          <a:srgbClr val="00B05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2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30152618"/>
                  </a:ext>
                </a:extLst>
              </a:tr>
              <a:tr h="182880">
                <a:tc>
                  <a:txBody>
                    <a:bodyPr/>
                    <a:lstStyle/>
                    <a:p>
                      <a:pPr algn="ctr"/>
                      <a:endParaRPr lang="en-US" sz="1200" b="1" dirty="0">
                        <a:solidFill>
                          <a:srgbClr val="00B05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2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652491308"/>
                  </a:ext>
                </a:extLst>
              </a:tr>
              <a:tr h="182880">
                <a:tc>
                  <a:txBody>
                    <a:bodyPr/>
                    <a:lstStyle/>
                    <a:p>
                      <a:pPr algn="ctr"/>
                      <a:endParaRPr lang="en-US" sz="1200" b="1" dirty="0">
                        <a:solidFill>
                          <a:srgbClr val="00B05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2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456595798"/>
                  </a:ext>
                </a:extLst>
              </a:tr>
              <a:tr h="182880">
                <a:tc>
                  <a:txBody>
                    <a:bodyPr/>
                    <a:lstStyle/>
                    <a:p>
                      <a:pPr algn="ctr"/>
                      <a:endParaRPr lang="en-US" sz="1200" b="1" dirty="0">
                        <a:solidFill>
                          <a:srgbClr val="00B05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2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182880">
                <a:tc>
                  <a:txBody>
                    <a:bodyPr/>
                    <a:lstStyle/>
                    <a:p>
                      <a:pPr algn="ctr"/>
                      <a:endParaRPr lang="en-US" sz="1200" b="1" dirty="0">
                        <a:solidFill>
                          <a:srgbClr val="00B05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2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182880">
                <a:tc>
                  <a:txBody>
                    <a:bodyPr/>
                    <a:lstStyle/>
                    <a:p>
                      <a:pPr algn="ctr"/>
                      <a:endParaRPr lang="en-US" sz="1200" b="1" dirty="0">
                        <a:solidFill>
                          <a:srgbClr val="00B05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2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182880">
                <a:tc>
                  <a:txBody>
                    <a:bodyPr/>
                    <a:lstStyle/>
                    <a:p>
                      <a:pPr algn="ctr"/>
                      <a:endParaRPr lang="en-US" sz="1200" b="1" dirty="0">
                        <a:solidFill>
                          <a:srgbClr val="00B05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endParaRPr lang="en-US" sz="12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8"/>
                  </a:ext>
                </a:extLst>
              </a:tr>
            </a:tbl>
          </a:graphicData>
        </a:graphic>
      </p:graphicFrame>
      <p:grpSp>
        <p:nvGrpSpPr>
          <p:cNvPr id="43" name="Group 42"/>
          <p:cNvGrpSpPr/>
          <p:nvPr/>
        </p:nvGrpSpPr>
        <p:grpSpPr>
          <a:xfrm>
            <a:off x="6457950" y="1826566"/>
            <a:ext cx="867425" cy="253916"/>
            <a:chOff x="8534400" y="1278523"/>
            <a:chExt cx="1156566" cy="338555"/>
          </a:xfrm>
        </p:grpSpPr>
        <p:sp>
          <p:nvSpPr>
            <p:cNvPr id="44" name="TextBox 43"/>
            <p:cNvSpPr txBox="1"/>
            <p:nvPr/>
          </p:nvSpPr>
          <p:spPr>
            <a:xfrm>
              <a:off x="8534400" y="1278523"/>
              <a:ext cx="798450" cy="338555"/>
            </a:xfrm>
            <a:prstGeom prst="rect">
              <a:avLst/>
            </a:prstGeom>
            <a:noFill/>
          </p:spPr>
          <p:txBody>
            <a:bodyPr wrap="square" rtlCol="0">
              <a:spAutoFit/>
            </a:bodyPr>
            <a:lstStyle/>
            <a:p>
              <a:pPr algn="r"/>
              <a:r>
                <a:rPr lang="en-US" sz="1050" b="1" dirty="0">
                  <a:solidFill>
                    <a:srgbClr val="C00000"/>
                  </a:solidFill>
                  <a:latin typeface="Consolas" panose="020B0609020204030204" pitchFamily="49" charset="0"/>
                  <a:cs typeface="Consolas" panose="020B0609020204030204" pitchFamily="49" charset="0"/>
                </a:rPr>
                <a:t>SP</a:t>
              </a:r>
            </a:p>
          </p:txBody>
        </p:sp>
        <p:cxnSp>
          <p:nvCxnSpPr>
            <p:cNvPr id="45" name="Straight Arrow Connector 44"/>
            <p:cNvCxnSpPr/>
            <p:nvPr/>
          </p:nvCxnSpPr>
          <p:spPr>
            <a:xfrm>
              <a:off x="9332850" y="1447800"/>
              <a:ext cx="358116" cy="0"/>
            </a:xfrm>
            <a:prstGeom prst="straightConnector1">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sp>
        <p:nvSpPr>
          <p:cNvPr id="46" name="Rectangle 45"/>
          <p:cNvSpPr/>
          <p:nvPr/>
        </p:nvSpPr>
        <p:spPr>
          <a:xfrm>
            <a:off x="4351419" y="3698882"/>
            <a:ext cx="1215397" cy="253916"/>
          </a:xfrm>
          <a:prstGeom prst="rect">
            <a:avLst/>
          </a:prstGeom>
        </p:spPr>
        <p:txBody>
          <a:bodyPr wrap="none">
            <a:spAutoFit/>
          </a:bodyPr>
          <a:lstStyle/>
          <a:p>
            <a:r>
              <a:rPr lang="en-US" sz="1050" dirty="0">
                <a:solidFill>
                  <a:srgbClr val="FF00FF"/>
                </a:solidFill>
                <a:latin typeface="Arial" panose="020B0604020202020204" pitchFamily="34" charset="0"/>
                <a:cs typeface="Arial" panose="020B0604020202020204" pitchFamily="34" charset="0"/>
              </a:rPr>
              <a:t>DMA1_Channel2</a:t>
            </a:r>
          </a:p>
        </p:txBody>
      </p:sp>
      <p:sp>
        <p:nvSpPr>
          <p:cNvPr id="47" name="Lightning Bolt 46"/>
          <p:cNvSpPr/>
          <p:nvPr/>
        </p:nvSpPr>
        <p:spPr>
          <a:xfrm flipH="1">
            <a:off x="1875920" y="3155073"/>
            <a:ext cx="227591" cy="338063"/>
          </a:xfrm>
          <a:prstGeom prst="lightningBol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rgbClr val="C00000"/>
              </a:solidFill>
            </a:endParaRPr>
          </a:p>
        </p:txBody>
      </p:sp>
      <p:sp>
        <p:nvSpPr>
          <p:cNvPr id="48" name="TextBox 47"/>
          <p:cNvSpPr txBox="1"/>
          <p:nvPr/>
        </p:nvSpPr>
        <p:spPr>
          <a:xfrm>
            <a:off x="2026877" y="2940918"/>
            <a:ext cx="665567" cy="300082"/>
          </a:xfrm>
          <a:prstGeom prst="rect">
            <a:avLst/>
          </a:prstGeom>
          <a:noFill/>
        </p:spPr>
        <p:txBody>
          <a:bodyPr wrap="none" rtlCol="0">
            <a:spAutoFit/>
          </a:bodyPr>
          <a:lstStyle/>
          <a:p>
            <a:r>
              <a:rPr lang="en-US" sz="1350" dirty="0">
                <a:solidFill>
                  <a:srgbClr val="C00000"/>
                </a:solidFill>
                <a:latin typeface="Arial" panose="020B0604020202020204" pitchFamily="34" charset="0"/>
                <a:cs typeface="Arial" panose="020B0604020202020204" pitchFamily="34" charset="0"/>
              </a:rPr>
              <a:t>EXTI3</a:t>
            </a:r>
          </a:p>
        </p:txBody>
      </p:sp>
      <p:sp>
        <p:nvSpPr>
          <p:cNvPr id="49" name="Lightning Bolt 48"/>
          <p:cNvSpPr/>
          <p:nvPr/>
        </p:nvSpPr>
        <p:spPr>
          <a:xfrm flipH="1">
            <a:off x="2562680" y="3161811"/>
            <a:ext cx="227591" cy="338063"/>
          </a:xfrm>
          <a:prstGeom prst="lightningBolt">
            <a:avLst/>
          </a:prstGeom>
          <a:solidFill>
            <a:srgbClr val="FF00FF"/>
          </a:solidFill>
          <a:ln>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rgbClr val="C00000"/>
              </a:solidFill>
            </a:endParaRPr>
          </a:p>
        </p:txBody>
      </p:sp>
      <p:sp>
        <p:nvSpPr>
          <p:cNvPr id="50" name="TextBox 49"/>
          <p:cNvSpPr txBox="1"/>
          <p:nvPr/>
        </p:nvSpPr>
        <p:spPr>
          <a:xfrm>
            <a:off x="2713636" y="2947656"/>
            <a:ext cx="1502334" cy="300082"/>
          </a:xfrm>
          <a:prstGeom prst="rect">
            <a:avLst/>
          </a:prstGeom>
          <a:noFill/>
        </p:spPr>
        <p:txBody>
          <a:bodyPr wrap="none" rtlCol="0">
            <a:spAutoFit/>
          </a:bodyPr>
          <a:lstStyle/>
          <a:p>
            <a:r>
              <a:rPr lang="en-US" sz="1350" dirty="0">
                <a:solidFill>
                  <a:srgbClr val="FF00FF"/>
                </a:solidFill>
                <a:latin typeface="Arial" panose="020B0604020202020204" pitchFamily="34" charset="0"/>
                <a:cs typeface="Arial" panose="020B0604020202020204" pitchFamily="34" charset="0"/>
              </a:rPr>
              <a:t>DMA1_Channel2</a:t>
            </a:r>
          </a:p>
        </p:txBody>
      </p:sp>
      <p:sp>
        <p:nvSpPr>
          <p:cNvPr id="51" name="Oval 50"/>
          <p:cNvSpPr/>
          <p:nvPr/>
        </p:nvSpPr>
        <p:spPr>
          <a:xfrm>
            <a:off x="5969387" y="4467364"/>
            <a:ext cx="457200" cy="301687"/>
          </a:xfrm>
          <a:prstGeom prst="ellipse">
            <a:avLst/>
          </a:prstGeom>
          <a:solidFill>
            <a:srgbClr val="FFFF0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b="1" dirty="0">
                <a:solidFill>
                  <a:srgbClr val="FF0000"/>
                </a:solidFill>
                <a:latin typeface="Consolas" panose="020B0609020204030204" pitchFamily="49" charset="0"/>
                <a:cs typeface="Consolas" panose="020B0609020204030204" pitchFamily="49" charset="0"/>
              </a:rPr>
              <a:t>0</a:t>
            </a:r>
          </a:p>
        </p:txBody>
      </p:sp>
      <p:sp>
        <p:nvSpPr>
          <p:cNvPr id="52" name="Rectangle 51"/>
          <p:cNvSpPr/>
          <p:nvPr/>
        </p:nvSpPr>
        <p:spPr>
          <a:xfrm>
            <a:off x="255759" y="3544342"/>
            <a:ext cx="2887491" cy="715581"/>
          </a:xfrm>
          <a:prstGeom prst="rect">
            <a:avLst/>
          </a:prstGeom>
        </p:spPr>
        <p:txBody>
          <a:bodyPr wrap="square">
            <a:spAutoFit/>
          </a:bodyPr>
          <a:lstStyle/>
          <a:p>
            <a:r>
              <a:rPr lang="en-US" sz="1350" dirty="0"/>
              <a:t>After </a:t>
            </a:r>
            <a:r>
              <a:rPr lang="en-US" altLang="zh-CN" sz="1350" dirty="0"/>
              <a:t>ISR</a:t>
            </a:r>
            <a:r>
              <a:rPr lang="en-US" sz="1350" dirty="0"/>
              <a:t>9 completes, unstacking operation is performed, and the user program resumes execution.</a:t>
            </a:r>
          </a:p>
        </p:txBody>
      </p:sp>
    </p:spTree>
    <p:extLst>
      <p:ext uri="{BB962C8B-B14F-4D97-AF65-F5344CB8AC3E}">
        <p14:creationId xmlns:p14="http://schemas.microsoft.com/office/powerpoint/2010/main" val="3354916723"/>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Nested Interrupts:</a:t>
            </a:r>
            <a:br>
              <a:rPr lang="en-US" dirty="0"/>
            </a:br>
            <a:r>
              <a:rPr lang="en-US" dirty="0"/>
              <a:t>Tail Chaining</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74</a:t>
            </a:fld>
            <a:endParaRPr kumimoji="0" lang="en-US" dirty="0"/>
          </a:p>
        </p:txBody>
      </p:sp>
      <p:sp>
        <p:nvSpPr>
          <p:cNvPr id="79" name="Content Placeholder 78"/>
          <p:cNvSpPr>
            <a:spLocks noGrp="1"/>
          </p:cNvSpPr>
          <p:nvPr>
            <p:ph sz="quarter" idx="1"/>
          </p:nvPr>
        </p:nvSpPr>
        <p:spPr>
          <a:xfrm>
            <a:off x="149845" y="1771650"/>
            <a:ext cx="2935343" cy="3943350"/>
          </a:xfrm>
        </p:spPr>
        <p:txBody>
          <a:bodyPr>
            <a:normAutofit fontScale="85000" lnSpcReduction="20000"/>
          </a:bodyPr>
          <a:lstStyle/>
          <a:p>
            <a:r>
              <a:rPr lang="en-US" sz="1500" dirty="0"/>
              <a:t>In the previous example, we have shown that, an interrupt with higher importance can preempt another interrupt with lower importance. </a:t>
            </a:r>
          </a:p>
          <a:p>
            <a:r>
              <a:rPr lang="en-US" sz="1500" dirty="0"/>
              <a:t>Suppose interrupt EXTI4 has lower importance than EXTI3. If EXTI4 arrives before the </a:t>
            </a:r>
            <a:r>
              <a:rPr lang="en-US" altLang="zh-CN" sz="1500" dirty="0"/>
              <a:t>ISR 9 that serves </a:t>
            </a:r>
            <a:r>
              <a:rPr lang="en-US" sz="1500" dirty="0"/>
              <a:t>EXTI3 completes, then it will wait in pending state until ISR 9 completes execution.</a:t>
            </a:r>
          </a:p>
          <a:p>
            <a:pPr lvl="1"/>
            <a:r>
              <a:rPr lang="en-US" sz="1275" dirty="0"/>
              <a:t>EXTI3 → ISR 9; EXTI4 → ISR 10</a:t>
            </a:r>
          </a:p>
          <a:p>
            <a:r>
              <a:rPr lang="en-US" sz="1500" dirty="0"/>
              <a:t>The stacking/unstacking operations when ISR 9 finishes and </a:t>
            </a:r>
            <a:r>
              <a:rPr lang="en-US" altLang="zh-CN" sz="1500" dirty="0"/>
              <a:t>ISR 10 starts immediately are unnecessary</a:t>
            </a:r>
            <a:r>
              <a:rPr lang="en-US" sz="1500" dirty="0"/>
              <a:t>. </a:t>
            </a:r>
            <a:r>
              <a:rPr lang="en-US" sz="1500" dirty="0">
                <a:solidFill>
                  <a:srgbClr val="FF0000"/>
                </a:solidFill>
              </a:rPr>
              <a:t>Tail chaining</a:t>
            </a:r>
            <a:r>
              <a:rPr lang="en-US" sz="1500" dirty="0"/>
              <a:t> is used to reduce latency of context switching between two ISRs,  by </a:t>
            </a:r>
            <a:r>
              <a:rPr lang="en-US" altLang="zh-CN" sz="1500" dirty="0"/>
              <a:t>omitting stacking/unstacking operations.</a:t>
            </a:r>
            <a:r>
              <a:rPr lang="en-US" sz="1500" dirty="0"/>
              <a:t> </a:t>
            </a:r>
          </a:p>
          <a:p>
            <a:pPr lvl="1"/>
            <a:r>
              <a:rPr lang="en-US" sz="1275" dirty="0"/>
              <a:t>Typically the stacking/unstacking operation takes12 cycles each, while tail chaining takes only 6 cycles. </a:t>
            </a:r>
          </a:p>
          <a:p>
            <a:endParaRPr lang="en-US" sz="1500" dirty="0"/>
          </a:p>
        </p:txBody>
      </p:sp>
      <p:grpSp>
        <p:nvGrpSpPr>
          <p:cNvPr id="31" name="Group 30"/>
          <p:cNvGrpSpPr/>
          <p:nvPr/>
        </p:nvGrpSpPr>
        <p:grpSpPr>
          <a:xfrm>
            <a:off x="3331675" y="2171700"/>
            <a:ext cx="5405078" cy="1427837"/>
            <a:chOff x="816864" y="3601090"/>
            <a:chExt cx="7206770" cy="1903782"/>
          </a:xfrm>
        </p:grpSpPr>
        <p:sp>
          <p:nvSpPr>
            <p:cNvPr id="52" name="Flowchart: Process 51"/>
            <p:cNvSpPr/>
            <p:nvPr/>
          </p:nvSpPr>
          <p:spPr>
            <a:xfrm>
              <a:off x="816864" y="3646072"/>
              <a:ext cx="7206770" cy="1858800"/>
            </a:xfrm>
            <a:prstGeom prst="flowChartProcess">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1</a:t>
              </a:r>
            </a:p>
          </p:txBody>
        </p:sp>
        <p:cxnSp>
          <p:nvCxnSpPr>
            <p:cNvPr id="53" name="Straight Arrow Connector 52"/>
            <p:cNvCxnSpPr/>
            <p:nvPr/>
          </p:nvCxnSpPr>
          <p:spPr>
            <a:xfrm>
              <a:off x="864250" y="5216987"/>
              <a:ext cx="6625984" cy="375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flipV="1">
              <a:off x="957550" y="3845387"/>
              <a:ext cx="0" cy="16002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5" name="Rectangle 54"/>
            <p:cNvSpPr/>
            <p:nvPr/>
          </p:nvSpPr>
          <p:spPr>
            <a:xfrm>
              <a:off x="1033750" y="4454987"/>
              <a:ext cx="1456436" cy="381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Program</a:t>
              </a:r>
            </a:p>
          </p:txBody>
        </p:sp>
        <p:sp>
          <p:nvSpPr>
            <p:cNvPr id="56" name="TextBox 55"/>
            <p:cNvSpPr txBox="1"/>
            <p:nvPr/>
          </p:nvSpPr>
          <p:spPr>
            <a:xfrm>
              <a:off x="7295615" y="4811432"/>
              <a:ext cx="609600" cy="677108"/>
            </a:xfrm>
            <a:prstGeom prst="rect">
              <a:avLst/>
            </a:prstGeom>
            <a:noFill/>
          </p:spPr>
          <p:txBody>
            <a:bodyPr wrap="square" rtlCol="0">
              <a:spAutoFit/>
            </a:bodyPr>
            <a:lstStyle/>
            <a:p>
              <a:r>
                <a:rPr lang="en-US" sz="1350" dirty="0"/>
                <a:t>time</a:t>
              </a:r>
            </a:p>
          </p:txBody>
        </p:sp>
        <p:sp>
          <p:nvSpPr>
            <p:cNvPr id="58" name="Rectangle 57"/>
            <p:cNvSpPr/>
            <p:nvPr/>
          </p:nvSpPr>
          <p:spPr>
            <a:xfrm>
              <a:off x="2490186" y="3977467"/>
              <a:ext cx="178377" cy="3810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59" name="TextBox 58"/>
            <p:cNvSpPr txBox="1"/>
            <p:nvPr/>
          </p:nvSpPr>
          <p:spPr>
            <a:xfrm>
              <a:off x="1447415" y="3661957"/>
              <a:ext cx="1002839" cy="400109"/>
            </a:xfrm>
            <a:prstGeom prst="rect">
              <a:avLst/>
            </a:prstGeom>
            <a:noFill/>
          </p:spPr>
          <p:txBody>
            <a:bodyPr wrap="none" rtlCol="0">
              <a:spAutoFit/>
            </a:bodyPr>
            <a:lstStyle/>
            <a:p>
              <a:r>
                <a:rPr lang="en-US" sz="1350" dirty="0">
                  <a:solidFill>
                    <a:schemeClr val="accent6">
                      <a:lumMod val="75000"/>
                    </a:schemeClr>
                  </a:solidFill>
                </a:rPr>
                <a:t>Stacking</a:t>
              </a:r>
            </a:p>
          </p:txBody>
        </p:sp>
        <p:cxnSp>
          <p:nvCxnSpPr>
            <p:cNvPr id="60" name="Straight Arrow Connector 59"/>
            <p:cNvCxnSpPr>
              <a:stCxn id="58" idx="1"/>
            </p:cNvCxnSpPr>
            <p:nvPr/>
          </p:nvCxnSpPr>
          <p:spPr>
            <a:xfrm flipH="1" flipV="1">
              <a:off x="2307610" y="4031288"/>
              <a:ext cx="182576" cy="136679"/>
            </a:xfrm>
            <a:prstGeom prst="straightConnector1">
              <a:avLst/>
            </a:prstGeom>
            <a:ln w="1905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2" name="Rectangle 61"/>
            <p:cNvSpPr/>
            <p:nvPr/>
          </p:nvSpPr>
          <p:spPr>
            <a:xfrm>
              <a:off x="4089970" y="3981059"/>
              <a:ext cx="178377" cy="3810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63" name="TextBox 62"/>
            <p:cNvSpPr txBox="1"/>
            <p:nvPr/>
          </p:nvSpPr>
          <p:spPr>
            <a:xfrm>
              <a:off x="3207094" y="3601090"/>
              <a:ext cx="1265732" cy="400109"/>
            </a:xfrm>
            <a:prstGeom prst="rect">
              <a:avLst/>
            </a:prstGeom>
            <a:noFill/>
          </p:spPr>
          <p:txBody>
            <a:bodyPr wrap="none" rtlCol="0">
              <a:spAutoFit/>
            </a:bodyPr>
            <a:lstStyle/>
            <a:p>
              <a:r>
                <a:rPr lang="en-US" sz="1350" dirty="0">
                  <a:solidFill>
                    <a:schemeClr val="accent6">
                      <a:lumMod val="75000"/>
                    </a:schemeClr>
                  </a:solidFill>
                </a:rPr>
                <a:t>Unstacking</a:t>
              </a:r>
            </a:p>
          </p:txBody>
        </p:sp>
        <p:sp>
          <p:nvSpPr>
            <p:cNvPr id="65" name="Rectangle 64"/>
            <p:cNvSpPr/>
            <p:nvPr/>
          </p:nvSpPr>
          <p:spPr>
            <a:xfrm>
              <a:off x="6023117" y="4479041"/>
              <a:ext cx="1456436" cy="381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Program</a:t>
              </a:r>
            </a:p>
          </p:txBody>
        </p:sp>
        <p:sp>
          <p:nvSpPr>
            <p:cNvPr id="67" name="Rectangle 66"/>
            <p:cNvSpPr/>
            <p:nvPr/>
          </p:nvSpPr>
          <p:spPr>
            <a:xfrm>
              <a:off x="4375514" y="3984461"/>
              <a:ext cx="178377" cy="3810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68" name="Rectangle 67"/>
            <p:cNvSpPr/>
            <p:nvPr/>
          </p:nvSpPr>
          <p:spPr>
            <a:xfrm>
              <a:off x="5789585" y="3982839"/>
              <a:ext cx="178377" cy="3810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69" name="TextBox 68"/>
            <p:cNvSpPr txBox="1"/>
            <p:nvPr/>
          </p:nvSpPr>
          <p:spPr>
            <a:xfrm>
              <a:off x="4240317" y="3621755"/>
              <a:ext cx="1002839" cy="400109"/>
            </a:xfrm>
            <a:prstGeom prst="rect">
              <a:avLst/>
            </a:prstGeom>
            <a:noFill/>
          </p:spPr>
          <p:txBody>
            <a:bodyPr wrap="none" rtlCol="0">
              <a:spAutoFit/>
            </a:bodyPr>
            <a:lstStyle/>
            <a:p>
              <a:r>
                <a:rPr lang="en-US" sz="1350" dirty="0">
                  <a:solidFill>
                    <a:srgbClr val="00B050"/>
                  </a:solidFill>
                </a:rPr>
                <a:t>Stacking</a:t>
              </a:r>
            </a:p>
          </p:txBody>
        </p:sp>
        <p:sp>
          <p:nvSpPr>
            <p:cNvPr id="70" name="TextBox 69"/>
            <p:cNvSpPr txBox="1"/>
            <p:nvPr/>
          </p:nvSpPr>
          <p:spPr>
            <a:xfrm>
              <a:off x="5350628" y="3618181"/>
              <a:ext cx="1265732" cy="400109"/>
            </a:xfrm>
            <a:prstGeom prst="rect">
              <a:avLst/>
            </a:prstGeom>
            <a:noFill/>
          </p:spPr>
          <p:txBody>
            <a:bodyPr wrap="none" rtlCol="0">
              <a:spAutoFit/>
            </a:bodyPr>
            <a:lstStyle/>
            <a:p>
              <a:r>
                <a:rPr lang="en-US" sz="1350" dirty="0">
                  <a:solidFill>
                    <a:srgbClr val="00B050"/>
                  </a:solidFill>
                </a:rPr>
                <a:t>Unstacking</a:t>
              </a:r>
            </a:p>
          </p:txBody>
        </p:sp>
        <p:sp>
          <p:nvSpPr>
            <p:cNvPr id="72" name="Lightning Bolt 71"/>
            <p:cNvSpPr/>
            <p:nvPr/>
          </p:nvSpPr>
          <p:spPr>
            <a:xfrm flipH="1">
              <a:off x="2523860" y="4987235"/>
              <a:ext cx="303455" cy="450751"/>
            </a:xfrm>
            <a:prstGeom prst="lightningBol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rgbClr val="C00000"/>
                </a:solidFill>
              </a:endParaRPr>
            </a:p>
          </p:txBody>
        </p:sp>
        <p:sp>
          <p:nvSpPr>
            <p:cNvPr id="73" name="TextBox 72"/>
            <p:cNvSpPr txBox="1"/>
            <p:nvPr/>
          </p:nvSpPr>
          <p:spPr>
            <a:xfrm>
              <a:off x="2725136" y="4701696"/>
              <a:ext cx="887423" cy="400109"/>
            </a:xfrm>
            <a:prstGeom prst="rect">
              <a:avLst/>
            </a:prstGeom>
            <a:noFill/>
          </p:spPr>
          <p:txBody>
            <a:bodyPr wrap="none" rtlCol="0">
              <a:spAutoFit/>
            </a:bodyPr>
            <a:lstStyle/>
            <a:p>
              <a:r>
                <a:rPr lang="en-US" sz="1350" dirty="0">
                  <a:solidFill>
                    <a:srgbClr val="C00000"/>
                  </a:solidFill>
                  <a:latin typeface="Arial" panose="020B0604020202020204" pitchFamily="34" charset="0"/>
                  <a:cs typeface="Arial" panose="020B0604020202020204" pitchFamily="34" charset="0"/>
                </a:rPr>
                <a:t>EXTI3</a:t>
              </a:r>
            </a:p>
          </p:txBody>
        </p:sp>
        <p:sp>
          <p:nvSpPr>
            <p:cNvPr id="74" name="Lightning Bolt 73"/>
            <p:cNvSpPr/>
            <p:nvPr/>
          </p:nvSpPr>
          <p:spPr>
            <a:xfrm flipH="1">
              <a:off x="3439540" y="4996219"/>
              <a:ext cx="303455" cy="450751"/>
            </a:xfrm>
            <a:prstGeom prst="lightningBolt">
              <a:avLst/>
            </a:prstGeom>
            <a:solidFill>
              <a:srgbClr val="FF00FF"/>
            </a:solidFill>
            <a:ln>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rgbClr val="C00000"/>
                </a:solidFill>
              </a:endParaRPr>
            </a:p>
          </p:txBody>
        </p:sp>
        <p:sp>
          <p:nvSpPr>
            <p:cNvPr id="75" name="TextBox 74"/>
            <p:cNvSpPr txBox="1"/>
            <p:nvPr/>
          </p:nvSpPr>
          <p:spPr>
            <a:xfrm>
              <a:off x="3640816" y="4710680"/>
              <a:ext cx="887423" cy="400109"/>
            </a:xfrm>
            <a:prstGeom prst="rect">
              <a:avLst/>
            </a:prstGeom>
            <a:noFill/>
          </p:spPr>
          <p:txBody>
            <a:bodyPr wrap="none" rtlCol="0">
              <a:spAutoFit/>
            </a:bodyPr>
            <a:lstStyle/>
            <a:p>
              <a:r>
                <a:rPr lang="en-US" sz="1350" dirty="0">
                  <a:solidFill>
                    <a:srgbClr val="FF00FF"/>
                  </a:solidFill>
                  <a:latin typeface="Arial" panose="020B0604020202020204" pitchFamily="34" charset="0"/>
                  <a:cs typeface="Arial" panose="020B0604020202020204" pitchFamily="34" charset="0"/>
                </a:rPr>
                <a:t>EXTI4</a:t>
              </a:r>
            </a:p>
          </p:txBody>
        </p:sp>
        <p:sp>
          <p:nvSpPr>
            <p:cNvPr id="76" name="Rectangle 75"/>
            <p:cNvSpPr/>
            <p:nvPr/>
          </p:nvSpPr>
          <p:spPr>
            <a:xfrm>
              <a:off x="2721077" y="3972674"/>
              <a:ext cx="1296975" cy="3810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ISR 9</a:t>
              </a:r>
            </a:p>
          </p:txBody>
        </p:sp>
        <p:sp>
          <p:nvSpPr>
            <p:cNvPr id="77" name="Rectangle 76"/>
            <p:cNvSpPr/>
            <p:nvPr/>
          </p:nvSpPr>
          <p:spPr>
            <a:xfrm>
              <a:off x="4626227" y="3981727"/>
              <a:ext cx="1078860" cy="381000"/>
            </a:xfrm>
            <a:prstGeom prst="rect">
              <a:avLst/>
            </a:prstGeom>
            <a:solidFill>
              <a:srgbClr val="FF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ISR 10</a:t>
              </a:r>
            </a:p>
          </p:txBody>
        </p:sp>
      </p:grpSp>
      <p:grpSp>
        <p:nvGrpSpPr>
          <p:cNvPr id="4" name="Group 3"/>
          <p:cNvGrpSpPr/>
          <p:nvPr/>
        </p:nvGrpSpPr>
        <p:grpSpPr>
          <a:xfrm>
            <a:off x="3314700" y="3976309"/>
            <a:ext cx="5405078" cy="1395791"/>
            <a:chOff x="4419600" y="4158746"/>
            <a:chExt cx="7206770" cy="1861054"/>
          </a:xfrm>
        </p:grpSpPr>
        <p:sp>
          <p:nvSpPr>
            <p:cNvPr id="5" name="Flowchart: Process 4"/>
            <p:cNvSpPr/>
            <p:nvPr/>
          </p:nvSpPr>
          <p:spPr>
            <a:xfrm>
              <a:off x="4419600" y="4161000"/>
              <a:ext cx="7206770" cy="1858800"/>
            </a:xfrm>
            <a:prstGeom prst="flowChartProcess">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cxnSp>
          <p:nvCxnSpPr>
            <p:cNvPr id="6" name="Straight Arrow Connector 5"/>
            <p:cNvCxnSpPr/>
            <p:nvPr/>
          </p:nvCxnSpPr>
          <p:spPr>
            <a:xfrm>
              <a:off x="4466986" y="5731915"/>
              <a:ext cx="6625984" cy="375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V="1">
              <a:off x="4560286" y="4360315"/>
              <a:ext cx="0" cy="16002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4636486" y="4969915"/>
              <a:ext cx="1456436" cy="381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Program</a:t>
              </a:r>
            </a:p>
          </p:txBody>
        </p:sp>
        <p:sp>
          <p:nvSpPr>
            <p:cNvPr id="9" name="TextBox 8"/>
            <p:cNvSpPr txBox="1"/>
            <p:nvPr/>
          </p:nvSpPr>
          <p:spPr>
            <a:xfrm>
              <a:off x="10898351" y="5326360"/>
              <a:ext cx="609600" cy="677108"/>
            </a:xfrm>
            <a:prstGeom prst="rect">
              <a:avLst/>
            </a:prstGeom>
            <a:noFill/>
          </p:spPr>
          <p:txBody>
            <a:bodyPr wrap="square" rtlCol="0">
              <a:spAutoFit/>
            </a:bodyPr>
            <a:lstStyle/>
            <a:p>
              <a:r>
                <a:rPr lang="en-US" sz="1350" dirty="0"/>
                <a:t>time</a:t>
              </a:r>
            </a:p>
          </p:txBody>
        </p:sp>
        <p:sp>
          <p:nvSpPr>
            <p:cNvPr id="10" name="Rectangle 9"/>
            <p:cNvSpPr/>
            <p:nvPr/>
          </p:nvSpPr>
          <p:spPr>
            <a:xfrm>
              <a:off x="6328581" y="4492395"/>
              <a:ext cx="1296975" cy="3810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ISR 9</a:t>
              </a:r>
            </a:p>
          </p:txBody>
        </p:sp>
        <p:sp>
          <p:nvSpPr>
            <p:cNvPr id="11" name="Rectangle 10"/>
            <p:cNvSpPr/>
            <p:nvPr/>
          </p:nvSpPr>
          <p:spPr>
            <a:xfrm>
              <a:off x="6092922" y="4492395"/>
              <a:ext cx="178377" cy="3810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3" name="TextBox 12"/>
            <p:cNvSpPr txBox="1"/>
            <p:nvPr/>
          </p:nvSpPr>
          <p:spPr>
            <a:xfrm>
              <a:off x="5050151" y="4176885"/>
              <a:ext cx="1002839" cy="400109"/>
            </a:xfrm>
            <a:prstGeom prst="rect">
              <a:avLst/>
            </a:prstGeom>
            <a:noFill/>
          </p:spPr>
          <p:txBody>
            <a:bodyPr wrap="none" rtlCol="0">
              <a:spAutoFit/>
            </a:bodyPr>
            <a:lstStyle/>
            <a:p>
              <a:r>
                <a:rPr lang="en-US" sz="1350" dirty="0">
                  <a:solidFill>
                    <a:schemeClr val="accent6">
                      <a:lumMod val="75000"/>
                    </a:schemeClr>
                  </a:solidFill>
                </a:rPr>
                <a:t>Stacking</a:t>
              </a:r>
            </a:p>
          </p:txBody>
        </p:sp>
        <p:cxnSp>
          <p:nvCxnSpPr>
            <p:cNvPr id="15" name="Straight Arrow Connector 14"/>
            <p:cNvCxnSpPr>
              <a:stCxn id="11" idx="1"/>
            </p:cNvCxnSpPr>
            <p:nvPr/>
          </p:nvCxnSpPr>
          <p:spPr>
            <a:xfrm flipH="1" flipV="1">
              <a:off x="5910346" y="4546216"/>
              <a:ext cx="182576" cy="136679"/>
            </a:xfrm>
            <a:prstGeom prst="straightConnector1">
              <a:avLst/>
            </a:prstGeom>
            <a:ln w="1905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39" name="Group 38"/>
            <p:cNvGrpSpPr/>
            <p:nvPr/>
          </p:nvGrpSpPr>
          <p:grpSpPr>
            <a:xfrm>
              <a:off x="8935910" y="4182360"/>
              <a:ext cx="1546664" cy="694627"/>
              <a:chOff x="8253468" y="402921"/>
              <a:chExt cx="1546664" cy="694627"/>
            </a:xfrm>
          </p:grpSpPr>
          <p:sp>
            <p:nvSpPr>
              <p:cNvPr id="12" name="Rectangle 11"/>
              <p:cNvSpPr/>
              <p:nvPr/>
            </p:nvSpPr>
            <p:spPr>
              <a:xfrm>
                <a:off x="8253468" y="716548"/>
                <a:ext cx="178377" cy="3810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4" name="TextBox 13"/>
              <p:cNvSpPr txBox="1"/>
              <p:nvPr/>
            </p:nvSpPr>
            <p:spPr>
              <a:xfrm>
                <a:off x="8534400" y="402921"/>
                <a:ext cx="1265732" cy="400110"/>
              </a:xfrm>
              <a:prstGeom prst="rect">
                <a:avLst/>
              </a:prstGeom>
              <a:noFill/>
            </p:spPr>
            <p:txBody>
              <a:bodyPr wrap="none" rtlCol="0">
                <a:spAutoFit/>
              </a:bodyPr>
              <a:lstStyle/>
              <a:p>
                <a:r>
                  <a:rPr lang="en-US" sz="1350" dirty="0">
                    <a:solidFill>
                      <a:schemeClr val="accent6">
                        <a:lumMod val="75000"/>
                      </a:schemeClr>
                    </a:solidFill>
                  </a:rPr>
                  <a:t>Unstacking</a:t>
                </a:r>
              </a:p>
            </p:txBody>
          </p:sp>
          <p:cxnSp>
            <p:nvCxnSpPr>
              <p:cNvPr id="16" name="Straight Arrow Connector 15"/>
              <p:cNvCxnSpPr>
                <a:stCxn id="12" idx="3"/>
              </p:cNvCxnSpPr>
              <p:nvPr/>
            </p:nvCxnSpPr>
            <p:spPr>
              <a:xfrm flipV="1">
                <a:off x="8431845" y="728216"/>
                <a:ext cx="204043" cy="178832"/>
              </a:xfrm>
              <a:prstGeom prst="straightConnector1">
                <a:avLst/>
              </a:prstGeom>
              <a:ln w="1905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grpSp>
        <p:sp>
          <p:nvSpPr>
            <p:cNvPr id="17" name="Rectangle 16"/>
            <p:cNvSpPr/>
            <p:nvPr/>
          </p:nvSpPr>
          <p:spPr>
            <a:xfrm>
              <a:off x="9060856" y="5052066"/>
              <a:ext cx="1456436" cy="381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Program</a:t>
              </a:r>
            </a:p>
          </p:txBody>
        </p:sp>
        <p:sp>
          <p:nvSpPr>
            <p:cNvPr id="32" name="Rectangle 31"/>
            <p:cNvSpPr/>
            <p:nvPr/>
          </p:nvSpPr>
          <p:spPr>
            <a:xfrm>
              <a:off x="7791125" y="4490564"/>
              <a:ext cx="1078860" cy="381000"/>
            </a:xfrm>
            <a:prstGeom prst="rect">
              <a:avLst/>
            </a:prstGeom>
            <a:solidFill>
              <a:srgbClr val="FF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ISR 10</a:t>
              </a:r>
            </a:p>
          </p:txBody>
        </p:sp>
        <p:sp>
          <p:nvSpPr>
            <p:cNvPr id="47" name="Lightning Bolt 46"/>
            <p:cNvSpPr/>
            <p:nvPr/>
          </p:nvSpPr>
          <p:spPr>
            <a:xfrm flipH="1">
              <a:off x="6126596" y="5502163"/>
              <a:ext cx="303455" cy="450751"/>
            </a:xfrm>
            <a:prstGeom prst="lightningBol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rgbClr val="C00000"/>
                </a:solidFill>
              </a:endParaRPr>
            </a:p>
          </p:txBody>
        </p:sp>
        <p:sp>
          <p:nvSpPr>
            <p:cNvPr id="48" name="TextBox 47"/>
            <p:cNvSpPr txBox="1"/>
            <p:nvPr/>
          </p:nvSpPr>
          <p:spPr>
            <a:xfrm>
              <a:off x="6327872" y="5216624"/>
              <a:ext cx="887423" cy="400109"/>
            </a:xfrm>
            <a:prstGeom prst="rect">
              <a:avLst/>
            </a:prstGeom>
            <a:noFill/>
          </p:spPr>
          <p:txBody>
            <a:bodyPr wrap="none" rtlCol="0">
              <a:spAutoFit/>
            </a:bodyPr>
            <a:lstStyle/>
            <a:p>
              <a:r>
                <a:rPr lang="en-US" sz="1350" dirty="0">
                  <a:solidFill>
                    <a:srgbClr val="C00000"/>
                  </a:solidFill>
                  <a:latin typeface="Arial" panose="020B0604020202020204" pitchFamily="34" charset="0"/>
                  <a:cs typeface="Arial" panose="020B0604020202020204" pitchFamily="34" charset="0"/>
                </a:rPr>
                <a:t>EXTI3</a:t>
              </a:r>
            </a:p>
          </p:txBody>
        </p:sp>
        <p:sp>
          <p:nvSpPr>
            <p:cNvPr id="49" name="Lightning Bolt 48"/>
            <p:cNvSpPr/>
            <p:nvPr/>
          </p:nvSpPr>
          <p:spPr>
            <a:xfrm flipH="1">
              <a:off x="7042276" y="5511147"/>
              <a:ext cx="303455" cy="450751"/>
            </a:xfrm>
            <a:prstGeom prst="lightningBolt">
              <a:avLst/>
            </a:prstGeom>
            <a:solidFill>
              <a:srgbClr val="FF00FF"/>
            </a:solidFill>
            <a:ln>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rgbClr val="C00000"/>
                </a:solidFill>
              </a:endParaRPr>
            </a:p>
          </p:txBody>
        </p:sp>
        <p:sp>
          <p:nvSpPr>
            <p:cNvPr id="50" name="TextBox 49"/>
            <p:cNvSpPr txBox="1"/>
            <p:nvPr/>
          </p:nvSpPr>
          <p:spPr>
            <a:xfrm>
              <a:off x="7243552" y="5225608"/>
              <a:ext cx="887423" cy="400109"/>
            </a:xfrm>
            <a:prstGeom prst="rect">
              <a:avLst/>
            </a:prstGeom>
            <a:noFill/>
          </p:spPr>
          <p:txBody>
            <a:bodyPr wrap="none" rtlCol="0">
              <a:spAutoFit/>
            </a:bodyPr>
            <a:lstStyle/>
            <a:p>
              <a:r>
                <a:rPr lang="en-US" sz="1350" dirty="0">
                  <a:solidFill>
                    <a:srgbClr val="FF00FF"/>
                  </a:solidFill>
                  <a:latin typeface="Arial" panose="020B0604020202020204" pitchFamily="34" charset="0"/>
                  <a:cs typeface="Arial" panose="020B0604020202020204" pitchFamily="34" charset="0"/>
                </a:rPr>
                <a:t>EXTI4</a:t>
              </a:r>
            </a:p>
          </p:txBody>
        </p:sp>
        <p:sp>
          <p:nvSpPr>
            <p:cNvPr id="78" name="Rectangle 77"/>
            <p:cNvSpPr/>
            <p:nvPr/>
          </p:nvSpPr>
          <p:spPr>
            <a:xfrm>
              <a:off x="7663971" y="4495800"/>
              <a:ext cx="76200" cy="381000"/>
            </a:xfrm>
            <a:prstGeom prst="rect">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41" name="Rectangle 40"/>
            <p:cNvSpPr/>
            <p:nvPr/>
          </p:nvSpPr>
          <p:spPr>
            <a:xfrm>
              <a:off x="7007832" y="4158746"/>
              <a:ext cx="1429196" cy="400109"/>
            </a:xfrm>
            <a:prstGeom prst="rect">
              <a:avLst/>
            </a:prstGeom>
          </p:spPr>
          <p:txBody>
            <a:bodyPr wrap="none">
              <a:spAutoFit/>
            </a:bodyPr>
            <a:lstStyle/>
            <a:p>
              <a:r>
                <a:rPr lang="en-US" sz="1350" dirty="0">
                  <a:solidFill>
                    <a:srgbClr val="0000FF"/>
                  </a:solidFill>
                </a:rPr>
                <a:t>Tail Chaining</a:t>
              </a:r>
            </a:p>
          </p:txBody>
        </p:sp>
      </p:grpSp>
      <p:grpSp>
        <p:nvGrpSpPr>
          <p:cNvPr id="27" name="Group 26"/>
          <p:cNvGrpSpPr/>
          <p:nvPr/>
        </p:nvGrpSpPr>
        <p:grpSpPr>
          <a:xfrm>
            <a:off x="5200651" y="1795314"/>
            <a:ext cx="906017" cy="653385"/>
            <a:chOff x="6934200" y="1250752"/>
            <a:chExt cx="1208022" cy="871180"/>
          </a:xfrm>
        </p:grpSpPr>
        <p:cxnSp>
          <p:nvCxnSpPr>
            <p:cNvPr id="20" name="Straight Arrow Connector 19"/>
            <p:cNvCxnSpPr>
              <a:endCxn id="21" idx="2"/>
            </p:cNvCxnSpPr>
            <p:nvPr/>
          </p:nvCxnSpPr>
          <p:spPr>
            <a:xfrm flipH="1" flipV="1">
              <a:off x="7507434" y="1620084"/>
              <a:ext cx="280955" cy="5018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6934200" y="1250752"/>
              <a:ext cx="1208022" cy="400109"/>
            </a:xfrm>
            <a:prstGeom prst="rect">
              <a:avLst/>
            </a:prstGeom>
            <a:noFill/>
          </p:spPr>
          <p:txBody>
            <a:bodyPr wrap="none" rtlCol="0">
              <a:spAutoFit/>
            </a:bodyPr>
            <a:lstStyle/>
            <a:p>
              <a:r>
                <a:rPr lang="en-US" sz="1350" dirty="0">
                  <a:latin typeface="Arial" panose="020B0604020202020204" pitchFamily="34" charset="0"/>
                  <a:cs typeface="Arial" panose="020B0604020202020204" pitchFamily="34" charset="0"/>
                </a:rPr>
                <a:t>12 cycles</a:t>
              </a:r>
            </a:p>
          </p:txBody>
        </p:sp>
      </p:grpSp>
      <p:grpSp>
        <p:nvGrpSpPr>
          <p:cNvPr id="28" name="Group 27"/>
          <p:cNvGrpSpPr/>
          <p:nvPr/>
        </p:nvGrpSpPr>
        <p:grpSpPr>
          <a:xfrm>
            <a:off x="6007193" y="1797582"/>
            <a:ext cx="906017" cy="651118"/>
            <a:chOff x="8009589" y="1253775"/>
            <a:chExt cx="1208022" cy="868157"/>
          </a:xfrm>
        </p:grpSpPr>
        <p:cxnSp>
          <p:nvCxnSpPr>
            <p:cNvPr id="57" name="Straight Arrow Connector 56"/>
            <p:cNvCxnSpPr/>
            <p:nvPr/>
          </p:nvCxnSpPr>
          <p:spPr>
            <a:xfrm flipV="1">
              <a:off x="8112336" y="1593155"/>
              <a:ext cx="325975" cy="5287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8009589" y="1253775"/>
              <a:ext cx="1208022" cy="400109"/>
            </a:xfrm>
            <a:prstGeom prst="rect">
              <a:avLst/>
            </a:prstGeom>
            <a:noFill/>
          </p:spPr>
          <p:txBody>
            <a:bodyPr wrap="none" rtlCol="0">
              <a:spAutoFit/>
            </a:bodyPr>
            <a:lstStyle/>
            <a:p>
              <a:r>
                <a:rPr lang="en-US" sz="1350" dirty="0">
                  <a:latin typeface="Arial" panose="020B0604020202020204" pitchFamily="34" charset="0"/>
                  <a:cs typeface="Arial" panose="020B0604020202020204" pitchFamily="34" charset="0"/>
                </a:rPr>
                <a:t>12 cycles</a:t>
              </a:r>
            </a:p>
          </p:txBody>
        </p:sp>
      </p:grpSp>
      <p:grpSp>
        <p:nvGrpSpPr>
          <p:cNvPr id="34" name="Group 33"/>
          <p:cNvGrpSpPr/>
          <p:nvPr/>
        </p:nvGrpSpPr>
        <p:grpSpPr>
          <a:xfrm>
            <a:off x="5776556" y="4514852"/>
            <a:ext cx="920762" cy="365771"/>
            <a:chOff x="7702071" y="4876800"/>
            <a:chExt cx="1227682" cy="487695"/>
          </a:xfrm>
        </p:grpSpPr>
        <p:cxnSp>
          <p:nvCxnSpPr>
            <p:cNvPr id="30" name="Straight Arrow Connector 29"/>
            <p:cNvCxnSpPr>
              <a:stCxn id="78" idx="2"/>
            </p:cNvCxnSpPr>
            <p:nvPr/>
          </p:nvCxnSpPr>
          <p:spPr>
            <a:xfrm>
              <a:off x="7702071" y="4876800"/>
              <a:ext cx="191646" cy="213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Rectangle 32"/>
            <p:cNvSpPr/>
            <p:nvPr/>
          </p:nvSpPr>
          <p:spPr>
            <a:xfrm>
              <a:off x="7849970" y="4964385"/>
              <a:ext cx="1079783" cy="400110"/>
            </a:xfrm>
            <a:prstGeom prst="rect">
              <a:avLst/>
            </a:prstGeom>
          </p:spPr>
          <p:txBody>
            <a:bodyPr wrap="none">
              <a:spAutoFit/>
            </a:bodyPr>
            <a:lstStyle/>
            <a:p>
              <a:r>
                <a:rPr lang="en-US" sz="1350" dirty="0">
                  <a:latin typeface="Arial" panose="020B0604020202020204" pitchFamily="34" charset="0"/>
                  <a:cs typeface="Arial" panose="020B0604020202020204" pitchFamily="34" charset="0"/>
                </a:rPr>
                <a:t>6 cycles</a:t>
              </a:r>
            </a:p>
          </p:txBody>
        </p:sp>
      </p:grpSp>
      <p:cxnSp>
        <p:nvCxnSpPr>
          <p:cNvPr id="22" name="Straight Connector 21"/>
          <p:cNvCxnSpPr/>
          <p:nvPr/>
        </p:nvCxnSpPr>
        <p:spPr>
          <a:xfrm flipV="1">
            <a:off x="5385373" y="2742928"/>
            <a:ext cx="0" cy="642451"/>
          </a:xfrm>
          <a:prstGeom prst="line">
            <a:avLst/>
          </a:prstGeom>
          <a:ln w="1905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64" name="Straight Connector 63"/>
          <p:cNvCxnSpPr/>
          <p:nvPr/>
        </p:nvCxnSpPr>
        <p:spPr>
          <a:xfrm flipV="1">
            <a:off x="5385373" y="4510923"/>
            <a:ext cx="0" cy="642451"/>
          </a:xfrm>
          <a:prstGeom prst="line">
            <a:avLst/>
          </a:prstGeom>
          <a:ln w="1905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33982743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Registers</a:t>
            </a: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6" name="Slide Number Placeholder 5"/>
          <p:cNvSpPr>
            <a:spLocks noGrp="1"/>
          </p:cNvSpPr>
          <p:nvPr>
            <p:ph type="sldNum" sz="quarter" idx="12"/>
          </p:nvPr>
        </p:nvSpPr>
        <p:spPr/>
        <p:txBody>
          <a:bodyPr/>
          <a:lstStyle/>
          <a:p>
            <a:fld id="{EA7C8D44-3667-46F6-9772-CC52308E2A7F}" type="slidenum">
              <a:rPr kumimoji="0" lang="en-US" smtClean="0"/>
              <a:pPr/>
              <a:t>8</a:t>
            </a:fld>
            <a:endParaRPr kumimoji="0" lang="en-US" dirty="0"/>
          </a:p>
        </p:txBody>
      </p:sp>
      <p:pic>
        <p:nvPicPr>
          <p:cNvPr id="1741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5413" y="1385888"/>
            <a:ext cx="6353175" cy="4086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Rectangle 2"/>
          <p:cNvSpPr/>
          <p:nvPr/>
        </p:nvSpPr>
        <p:spPr>
          <a:xfrm>
            <a:off x="2286000" y="4752109"/>
            <a:ext cx="3429000" cy="27709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3253049" y="5638800"/>
            <a:ext cx="2803011" cy="646331"/>
          </a:xfrm>
          <a:prstGeom prst="rect">
            <a:avLst/>
          </a:prstGeom>
          <a:noFill/>
        </p:spPr>
        <p:txBody>
          <a:bodyPr wrap="none" rtlCol="0">
            <a:spAutoFit/>
          </a:bodyPr>
          <a:lstStyle/>
          <a:p>
            <a:r>
              <a:rPr lang="en-US" b="1" dirty="0">
                <a:solidFill>
                  <a:srgbClr val="FF0000"/>
                </a:solidFill>
              </a:rPr>
              <a:t>MSP</a:t>
            </a:r>
            <a:r>
              <a:rPr lang="en-US" dirty="0"/>
              <a:t>: Main Stack Pointer</a:t>
            </a:r>
          </a:p>
          <a:p>
            <a:r>
              <a:rPr lang="en-US" b="1" dirty="0">
                <a:solidFill>
                  <a:srgbClr val="FF0000"/>
                </a:solidFill>
              </a:rPr>
              <a:t>PSP</a:t>
            </a:r>
            <a:r>
              <a:rPr lang="en-US" dirty="0"/>
              <a:t>:  Process Stack Pointer</a:t>
            </a:r>
          </a:p>
        </p:txBody>
      </p:sp>
      <p:sp>
        <p:nvSpPr>
          <p:cNvPr id="5" name="Rectangle 4"/>
          <p:cNvSpPr/>
          <p:nvPr/>
        </p:nvSpPr>
        <p:spPr>
          <a:xfrm>
            <a:off x="5809886" y="5203431"/>
            <a:ext cx="1048114" cy="264103"/>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1893126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Interrupt</a:t>
            </a:r>
          </a:p>
        </p:txBody>
      </p:sp>
      <p:sp>
        <p:nvSpPr>
          <p:cNvPr id="3" name="Slide Number Placeholder 2"/>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9</a:t>
            </a:fld>
            <a:endParaRPr kumimoji="0"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1371600"/>
            <a:ext cx="9067800" cy="4419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90944110"/>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12.8|21.9"/>
</p:tagLst>
</file>

<file path=ppt/tags/tag2.xml><?xml version="1.0" encoding="utf-8"?>
<p:tagLst xmlns:a="http://schemas.openxmlformats.org/drawingml/2006/main" xmlns:r="http://schemas.openxmlformats.org/officeDocument/2006/relationships" xmlns:p="http://schemas.openxmlformats.org/presentationml/2006/main">
  <p:tag name="TIMING" val="|18.6|20.5"/>
</p:tagLst>
</file>

<file path=ppt/tags/tag3.xml><?xml version="1.0" encoding="utf-8"?>
<p:tagLst xmlns:a="http://schemas.openxmlformats.org/drawingml/2006/main" xmlns:r="http://schemas.openxmlformats.org/officeDocument/2006/relationships" xmlns:p="http://schemas.openxmlformats.org/presentationml/2006/main">
  <p:tag name="TIMING" val="|14.1|14.9|33.6|10.3"/>
</p:tagLst>
</file>

<file path=ppt/tags/tag4.xml><?xml version="1.0" encoding="utf-8"?>
<p:tagLst xmlns:a="http://schemas.openxmlformats.org/drawingml/2006/main" xmlns:r="http://schemas.openxmlformats.org/officeDocument/2006/relationships" xmlns:p="http://schemas.openxmlformats.org/presentationml/2006/main">
  <p:tag name="TIMING" val="|7.4|51.5|7"/>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4.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Blank Presentation">
  <a:themeElements>
    <a:clrScheme name="">
      <a:dk1>
        <a:srgbClr val="CCECFF"/>
      </a:dk1>
      <a:lt1>
        <a:srgbClr val="FFFFFF"/>
      </a:lt1>
      <a:dk2>
        <a:srgbClr val="3399FF"/>
      </a:dk2>
      <a:lt2>
        <a:srgbClr val="FFFFFF"/>
      </a:lt2>
      <a:accent1>
        <a:srgbClr val="00CC99"/>
      </a:accent1>
      <a:accent2>
        <a:srgbClr val="0000FF"/>
      </a:accent2>
      <a:accent3>
        <a:srgbClr val="ADCAFF"/>
      </a:accent3>
      <a:accent4>
        <a:srgbClr val="DADADA"/>
      </a:accent4>
      <a:accent5>
        <a:srgbClr val="AAE2CA"/>
      </a:accent5>
      <a:accent6>
        <a:srgbClr val="0000E7"/>
      </a:accent6>
      <a:hlink>
        <a:srgbClr val="CCCCFF"/>
      </a:hlink>
      <a:folHlink>
        <a:srgbClr val="B2B2B2"/>
      </a:folHlink>
    </a:clrScheme>
    <a:fontScheme name="Blank Presentatio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000" b="1" i="0" u="none" strike="noStrike" cap="none" normalizeH="0" baseline="0" smtClean="0">
            <a:ln>
              <a:noFill/>
            </a:ln>
            <a:solidFill>
              <a:schemeClr val="bg1"/>
            </a:solidFill>
            <a:effectLst/>
            <a:latin typeface="Tahom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000" b="1" i="0" u="none" strike="noStrike" cap="none" normalizeH="0" baseline="0" smtClean="0">
            <a:ln>
              <a:noFill/>
            </a:ln>
            <a:solidFill>
              <a:schemeClr val="bg1"/>
            </a:solidFill>
            <a:effectLst/>
            <a:latin typeface="Tahoma" pitchFamily="34" charset="0"/>
          </a:defRPr>
        </a:defPPr>
      </a:lstStyle>
    </a:lnDef>
  </a:objectDefaults>
  <a:extraClrSchemeLst>
    <a:extraClrScheme>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lank Presentatio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 Presentatio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lank Presentatio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3_ComputerOrganization" id="{AAA28A76-F09D-45E4-B381-A34280EFCBF9}" vid="{7E87A41C-213B-40D9-8676-588A04066509}"/>
    </a:ext>
  </a:extLst>
</a:theme>
</file>

<file path=ppt/theme/theme4.xml><?xml version="1.0" encoding="utf-8"?>
<a:theme xmlns:a="http://schemas.openxmlformats.org/drawingml/2006/main" name="1_Origi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4223</TotalTime>
  <Words>10454</Words>
  <Application>Microsoft Office PowerPoint</Application>
  <PresentationFormat>On-screen Show (4:3)</PresentationFormat>
  <Paragraphs>2970</Paragraphs>
  <Slides>74</Slides>
  <Notes>40</Notes>
  <HiddenSlides>0</HiddenSlides>
  <MMClips>0</MMClips>
  <ScaleCrop>false</ScaleCrop>
  <HeadingPairs>
    <vt:vector size="8" baseType="variant">
      <vt:variant>
        <vt:lpstr>Fonts Used</vt:lpstr>
      </vt:variant>
      <vt:variant>
        <vt:i4>16</vt:i4>
      </vt:variant>
      <vt:variant>
        <vt:lpstr>Theme</vt:lpstr>
      </vt:variant>
      <vt:variant>
        <vt:i4>4</vt:i4>
      </vt:variant>
      <vt:variant>
        <vt:lpstr>Embedded OLE Servers</vt:lpstr>
      </vt:variant>
      <vt:variant>
        <vt:i4>1</vt:i4>
      </vt:variant>
      <vt:variant>
        <vt:lpstr>Slide Titles</vt:lpstr>
      </vt:variant>
      <vt:variant>
        <vt:i4>74</vt:i4>
      </vt:variant>
    </vt:vector>
  </HeadingPairs>
  <TitlesOfParts>
    <vt:vector size="95" baseType="lpstr">
      <vt:lpstr>黑体</vt:lpstr>
      <vt:lpstr>宋体</vt:lpstr>
      <vt:lpstr>华文新魏</vt:lpstr>
      <vt:lpstr>Times-Roman</vt:lpstr>
      <vt:lpstr>Arial</vt:lpstr>
      <vt:lpstr>Bookman Old Style</vt:lpstr>
      <vt:lpstr>Calibri</vt:lpstr>
      <vt:lpstr>Cambria Math</vt:lpstr>
      <vt:lpstr>Consolas</vt:lpstr>
      <vt:lpstr>Courier New</vt:lpstr>
      <vt:lpstr>Gill Sans MT</vt:lpstr>
      <vt:lpstr>Tahoma</vt:lpstr>
      <vt:lpstr>Times New Roman</vt:lpstr>
      <vt:lpstr>Verdana</vt:lpstr>
      <vt:lpstr>Wingdings</vt:lpstr>
      <vt:lpstr>Wingdings 3</vt:lpstr>
      <vt:lpstr>Origin</vt:lpstr>
      <vt:lpstr>Blank Presentation</vt:lpstr>
      <vt:lpstr>Office Theme</vt:lpstr>
      <vt:lpstr>1_Origin</vt:lpstr>
      <vt:lpstr>Visio</vt:lpstr>
      <vt:lpstr>L6 Interrupts</vt:lpstr>
      <vt:lpstr>Polling vs Interrupt</vt:lpstr>
      <vt:lpstr>Interrupt Vector Table</vt:lpstr>
      <vt:lpstr>Interrupts and Exceptions</vt:lpstr>
      <vt:lpstr>ISR Vector Table</vt:lpstr>
      <vt:lpstr>ISR Vector Table</vt:lpstr>
      <vt:lpstr>Stacking &amp; Unstacking</vt:lpstr>
      <vt:lpstr>Registers</vt:lpstr>
      <vt:lpstr>Interrupt</vt:lpstr>
      <vt:lpstr>Processor Modes and Privilege Levels </vt:lpstr>
      <vt:lpstr>CONTROL Register</vt:lpstr>
      <vt:lpstr>MSP/PSP Selection for Stacking/Unstacking</vt:lpstr>
      <vt:lpstr>Switching of Operation Modes</vt:lpstr>
      <vt:lpstr>Switching of Operation Modes: Example</vt:lpstr>
      <vt:lpstr>Accessing CONTROL Register</vt:lpstr>
      <vt:lpstr>Which stack to use  when exiting an interrupt?</vt:lpstr>
      <vt:lpstr>Stacking &amp; Unstacking</vt:lpstr>
      <vt:lpstr>Stacking &amp; Unstacking</vt:lpstr>
      <vt:lpstr>Nested Interrupts</vt:lpstr>
      <vt:lpstr>PowerPoint Presentation</vt:lpstr>
      <vt:lpstr>Interrupt: Stacking &amp; Unstacking</vt:lpstr>
      <vt:lpstr>Interrupt: Stacking &amp; Unstacking</vt:lpstr>
      <vt:lpstr>Interrupt: Stacking &amp; Unstacking</vt:lpstr>
      <vt:lpstr>Interrupt: Stacking &amp; Unstacking</vt:lpstr>
      <vt:lpstr>Interrupt: Stacking &amp; Unstacking</vt:lpstr>
      <vt:lpstr>Interrupt: Stacking &amp; Unstacking</vt:lpstr>
      <vt:lpstr>Interrupt: Stacking &amp; Unstacking</vt:lpstr>
      <vt:lpstr>Interrupt: Stacking &amp; Unstacking</vt:lpstr>
      <vt:lpstr>Interrupt: Stacking &amp; Unstacking</vt:lpstr>
      <vt:lpstr>Interrupt: Stacking &amp; Unstacking</vt:lpstr>
      <vt:lpstr>PowerPoint Presentation</vt:lpstr>
      <vt:lpstr>Interrupt: Stacking &amp; Unstacking</vt:lpstr>
      <vt:lpstr>Interrupt: Stacking &amp; Unstacking</vt:lpstr>
      <vt:lpstr>Interrupt: Stacking &amp; Unstacking</vt:lpstr>
      <vt:lpstr>Interrupt: Stacking &amp; Unstacking</vt:lpstr>
      <vt:lpstr>Interrupt: Stacking &amp; Unstacking</vt:lpstr>
      <vt:lpstr>What is the bug?</vt:lpstr>
      <vt:lpstr>Fix the bug: Wrong solution</vt:lpstr>
      <vt:lpstr>Fix the bug: 2 options (similar to nested function calls)</vt:lpstr>
      <vt:lpstr>Status Registers</vt:lpstr>
      <vt:lpstr>Interrupt Number in CMSIS vs in PSR</vt:lpstr>
      <vt:lpstr>Interrupt Number</vt:lpstr>
      <vt:lpstr>CMSIS Interrupt Number</vt:lpstr>
      <vt:lpstr>NVIC Registers</vt:lpstr>
      <vt:lpstr>Enable/Disable Exception/Interrupt</vt:lpstr>
      <vt:lpstr>Enabling Peripheral Interrupts</vt:lpstr>
      <vt:lpstr>Explanations of Previous Slide</vt:lpstr>
      <vt:lpstr>Disabling Peripheral Interrupts</vt:lpstr>
      <vt:lpstr>Explanations of Previous Slide</vt:lpstr>
      <vt:lpstr>Disable/Enable Peripheral Interrupts</vt:lpstr>
      <vt:lpstr>Interrupt Priority</vt:lpstr>
      <vt:lpstr>Interrupt Priority</vt:lpstr>
      <vt:lpstr>Interrupt Priority</vt:lpstr>
      <vt:lpstr>Preemption and Sub-priority  Configuration</vt:lpstr>
      <vt:lpstr>Masking Priority</vt:lpstr>
      <vt:lpstr>Masking Priority</vt:lpstr>
      <vt:lpstr>PowerPoint Presentation</vt:lpstr>
      <vt:lpstr>Interrupt Service Routine (ISR)</vt:lpstr>
      <vt:lpstr>Single Interrupt</vt:lpstr>
      <vt:lpstr>Single Interrupt</vt:lpstr>
      <vt:lpstr>Single Interrupt: after stacking</vt:lpstr>
      <vt:lpstr>Single Interrupt</vt:lpstr>
      <vt:lpstr>Single Interrupt</vt:lpstr>
      <vt:lpstr>Single Interrupt</vt:lpstr>
      <vt:lpstr>Single Interrupt: after unstacking</vt:lpstr>
      <vt:lpstr>Single Interrupt</vt:lpstr>
      <vt:lpstr>Nested Interrupts: Example of Preemption</vt:lpstr>
      <vt:lpstr>Nested Interrupts: Example of Preemption</vt:lpstr>
      <vt:lpstr>Nested Interrupts: Example of Preemption</vt:lpstr>
      <vt:lpstr>Nested Interrupts: Example of Preemption</vt:lpstr>
      <vt:lpstr>Nested Interrupts: Example of Preemption</vt:lpstr>
      <vt:lpstr>Nested Interrupts: Example of Preemption</vt:lpstr>
      <vt:lpstr>Nested Interrupts: Example of Preemption</vt:lpstr>
      <vt:lpstr>Nested Interrupts: Tail Chaining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Dr. Yifeng Zhu Electrical and Computer Engineering University of Maine</dc:title>
  <dc:creator>zhu</dc:creator>
  <cp:lastModifiedBy>Gu, Zonghua</cp:lastModifiedBy>
  <cp:revision>230</cp:revision>
  <dcterms:created xsi:type="dcterms:W3CDTF">2012-10-12T16:43:38Z</dcterms:created>
  <dcterms:modified xsi:type="dcterms:W3CDTF">2018-05-10T00:26:49Z</dcterms:modified>
</cp:coreProperties>
</file>