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tags/tag1.xml" ContentType="application/vnd.openxmlformats-officedocument.presentationml.tags+xml"/>
  <Override PartName="/ppt/ink/ink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5" r:id="rId2"/>
  </p:sldMasterIdLst>
  <p:notesMasterIdLst>
    <p:notesMasterId r:id="rId80"/>
  </p:notesMasterIdLst>
  <p:sldIdLst>
    <p:sldId id="296" r:id="rId3"/>
    <p:sldId id="259" r:id="rId4"/>
    <p:sldId id="298" r:id="rId5"/>
    <p:sldId id="299" r:id="rId6"/>
    <p:sldId id="456" r:id="rId7"/>
    <p:sldId id="285" r:id="rId8"/>
    <p:sldId id="287" r:id="rId9"/>
    <p:sldId id="492" r:id="rId10"/>
    <p:sldId id="488" r:id="rId11"/>
    <p:sldId id="290" r:id="rId12"/>
    <p:sldId id="314" r:id="rId13"/>
    <p:sldId id="317" r:id="rId14"/>
    <p:sldId id="404" r:id="rId15"/>
    <p:sldId id="291" r:id="rId16"/>
    <p:sldId id="292" r:id="rId17"/>
    <p:sldId id="293" r:id="rId18"/>
    <p:sldId id="319" r:id="rId19"/>
    <p:sldId id="329" r:id="rId20"/>
    <p:sldId id="401" r:id="rId21"/>
    <p:sldId id="320" r:id="rId22"/>
    <p:sldId id="321" r:id="rId23"/>
    <p:sldId id="322" r:id="rId24"/>
    <p:sldId id="323" r:id="rId25"/>
    <p:sldId id="277" r:id="rId26"/>
    <p:sldId id="324" r:id="rId27"/>
    <p:sldId id="325" r:id="rId28"/>
    <p:sldId id="280" r:id="rId29"/>
    <p:sldId id="326" r:id="rId30"/>
    <p:sldId id="327" r:id="rId31"/>
    <p:sldId id="468" r:id="rId32"/>
    <p:sldId id="410" r:id="rId33"/>
    <p:sldId id="411" r:id="rId34"/>
    <p:sldId id="412" r:id="rId35"/>
    <p:sldId id="413" r:id="rId36"/>
    <p:sldId id="414" r:id="rId37"/>
    <p:sldId id="415" r:id="rId38"/>
    <p:sldId id="416" r:id="rId39"/>
    <p:sldId id="443" r:id="rId40"/>
    <p:sldId id="417" r:id="rId41"/>
    <p:sldId id="418" r:id="rId42"/>
    <p:sldId id="444" r:id="rId43"/>
    <p:sldId id="446" r:id="rId44"/>
    <p:sldId id="489" r:id="rId45"/>
    <p:sldId id="447" r:id="rId46"/>
    <p:sldId id="463" r:id="rId47"/>
    <p:sldId id="460" r:id="rId48"/>
    <p:sldId id="462" r:id="rId49"/>
    <p:sldId id="467" r:id="rId50"/>
    <p:sldId id="464" r:id="rId51"/>
    <p:sldId id="482" r:id="rId52"/>
    <p:sldId id="490" r:id="rId53"/>
    <p:sldId id="286" r:id="rId54"/>
    <p:sldId id="470" r:id="rId55"/>
    <p:sldId id="288" r:id="rId56"/>
    <p:sldId id="289" r:id="rId57"/>
    <p:sldId id="471" r:id="rId58"/>
    <p:sldId id="472" r:id="rId59"/>
    <p:sldId id="473" r:id="rId60"/>
    <p:sldId id="480" r:id="rId61"/>
    <p:sldId id="476" r:id="rId62"/>
    <p:sldId id="495" r:id="rId63"/>
    <p:sldId id="478" r:id="rId64"/>
    <p:sldId id="479" r:id="rId65"/>
    <p:sldId id="477" r:id="rId66"/>
    <p:sldId id="474" r:id="rId67"/>
    <p:sldId id="491" r:id="rId68"/>
    <p:sldId id="386" r:id="rId69"/>
    <p:sldId id="373" r:id="rId70"/>
    <p:sldId id="375" r:id="rId71"/>
    <p:sldId id="387" r:id="rId72"/>
    <p:sldId id="496" r:id="rId73"/>
    <p:sldId id="493" r:id="rId74"/>
    <p:sldId id="494" r:id="rId75"/>
    <p:sldId id="388" r:id="rId76"/>
    <p:sldId id="483" r:id="rId77"/>
    <p:sldId id="466" r:id="rId78"/>
    <p:sldId id="399" r:id="rId7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56" autoAdjust="0"/>
  </p:normalViewPr>
  <p:slideViewPr>
    <p:cSldViewPr snapToGrid="0">
      <p:cViewPr>
        <p:scale>
          <a:sx n="75" d="100"/>
          <a:sy n="75" d="100"/>
        </p:scale>
        <p:origin x="946" y="43"/>
      </p:cViewPr>
      <p:guideLst/>
    </p:cSldViewPr>
  </p:slideViewPr>
  <p:notesTextViewPr>
    <p:cViewPr>
      <p:scale>
        <a:sx n="1" d="1"/>
        <a:sy n="1" d="1"/>
      </p:scale>
      <p:origin x="0" y="0"/>
    </p:cViewPr>
  </p:notesTextViewPr>
  <p:sorterViewPr>
    <p:cViewPr varScale="1">
      <p:scale>
        <a:sx n="1" d="1"/>
        <a:sy n="1" d="1"/>
      </p:scale>
      <p:origin x="0" y="-2290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13:41.38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02:36.70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4:37.91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7:21.961"/>
    </inkml:context>
    <inkml:brush xml:id="br0">
      <inkml:brushProperty name="width" value="0.05" units="cm"/>
      <inkml:brushProperty name="height" value="0.05" units="cm"/>
      <inkml:brushProperty name="ignorePressure" value="1"/>
    </inkml:brush>
  </inkml:definitions>
  <inkml:trace contextRef="#ctx0" brushRef="#br0">1 0,'0'7,"0"9,0 16,0 9,0 4,0-5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6:29.914"/>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0.773"/>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1.19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0" dirty="0">
                <a:solidFill>
                  <a:srgbClr val="000000"/>
                </a:solidFill>
                <a:latin typeface="Arial" panose="020B0604020202020204" pitchFamily="34" charset="0"/>
                <a:cs typeface="+mn-cs"/>
              </a:rPr>
              <a:t>Dijkstra’s Algorithm is greedy and optimal: any node that has been visited should have its shortest distance to the source.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242012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Ex 2. Topological sort algorithm. (</a:t>
            </a:r>
            <a:r>
              <a:rPr lang="en-US" sz="1200" dirty="0">
                <a:solidFill>
                  <a:srgbClr val="C00000"/>
                </a:solidFill>
                <a:latin typeface="Arial" panose="020B0604020202020204" pitchFamily="34" charset="0"/>
                <a:cs typeface="Arial" panose="020B0604020202020204" pitchFamily="34" charset="0"/>
              </a:rPr>
              <a:t>no directed cycles</a:t>
            </a:r>
            <a:r>
              <a:rPr lang="en-US" sz="1200" dirty="0">
                <a:latin typeface="Arial" panose="020B0604020202020204" pitchFamily="34" charset="0"/>
                <a:cs typeface="Arial" panose="020B0604020202020204" pitchFamily="34" charset="0"/>
              </a:rPr>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5202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follows the edge arrow direction for directed graphs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26373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42" name="Google Shape;9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943" name="Google Shape;943;p3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lt1"/>
                </a:solidFill>
                <a:latin typeface="Quattrocento Sans"/>
                <a:ea typeface="Quattrocento Sans"/>
                <a:cs typeface="Quattrocento Sans"/>
                <a:sym typeface="Quattrocento Sans"/>
              </a:rPr>
              <a:t>Dijkstra’s algorithm is all about updating “best-so-far” in SD if we find shorter path! </a:t>
            </a:r>
            <a:endParaRPr dirty="0"/>
          </a:p>
        </p:txBody>
      </p:sp>
      <p:sp>
        <p:nvSpPr>
          <p:cNvPr id="1002" name="Google Shape;10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3" name="Google Shape;10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0"/>
              </a:spcBef>
              <a:spcAft>
                <a:spcPts val="0"/>
              </a:spcAft>
              <a:buSzPts val="2600"/>
              <a:buChar char="●"/>
            </a:pPr>
            <a:r>
              <a:rPr lang="en-GB" dirty="0"/>
              <a:t>Once a node is marked known, its shortest path is known</a:t>
            </a:r>
          </a:p>
          <a:p>
            <a:pPr marL="914400" lvl="1" indent="-361950" algn="l" rtl="0">
              <a:lnSpc>
                <a:spcPct val="90000"/>
              </a:lnSpc>
              <a:spcBef>
                <a:spcPts val="0"/>
              </a:spcBef>
              <a:spcAft>
                <a:spcPts val="0"/>
              </a:spcAft>
              <a:buSzPts val="2100"/>
              <a:buChar char="○"/>
            </a:pPr>
            <a:r>
              <a:rPr lang="en-GB" dirty="0"/>
              <a:t>Can reconstruct path by following </a:t>
            </a:r>
            <a:r>
              <a:rPr lang="en-GB" dirty="0" err="1"/>
              <a:t>backpointers</a:t>
            </a:r>
            <a:endParaRPr lang="en-GB" dirty="0"/>
          </a:p>
          <a:p>
            <a:pPr marL="457200" lvl="0" indent="-393700" algn="l" rtl="0">
              <a:lnSpc>
                <a:spcPct val="90000"/>
              </a:lnSpc>
              <a:spcBef>
                <a:spcPts val="1000"/>
              </a:spcBef>
              <a:spcAft>
                <a:spcPts val="0"/>
              </a:spcAft>
              <a:buSzPts val="2600"/>
              <a:buChar char="●"/>
            </a:pPr>
            <a:r>
              <a:rPr lang="en-GB" dirty="0"/>
              <a:t>While a node is not known, another shorter path might be found</a:t>
            </a:r>
          </a:p>
          <a:p>
            <a:pPr marL="457200" lvl="0" indent="-393700" algn="l" rtl="0">
              <a:lnSpc>
                <a:spcPct val="90000"/>
              </a:lnSpc>
              <a:spcBef>
                <a:spcPts val="1000"/>
              </a:spcBef>
              <a:spcAft>
                <a:spcPts val="0"/>
              </a:spcAft>
              <a:buSzPts val="2600"/>
              <a:buChar char="●"/>
            </a:pPr>
            <a:r>
              <a:rPr lang="en-GB" dirty="0"/>
              <a:t>The order in which nodes are added to the known set is unimportant</a:t>
            </a:r>
          </a:p>
          <a:p>
            <a:pPr marL="457200" lvl="0" indent="-393700" algn="l" rtl="0">
              <a:lnSpc>
                <a:spcPct val="90000"/>
              </a:lnSpc>
              <a:spcBef>
                <a:spcPts val="1000"/>
              </a:spcBef>
              <a:spcAft>
                <a:spcPts val="0"/>
              </a:spcAft>
              <a:buSzPts val="2600"/>
              <a:buChar char="●"/>
            </a:pPr>
            <a:r>
              <a:rPr lang="en-GB" dirty="0"/>
              <a:t>If we only need path to a specific node, can stop early once that node is known</a:t>
            </a:r>
          </a:p>
          <a:p>
            <a:pPr marL="914400" lvl="1" indent="-361950" algn="l" rtl="0">
              <a:lnSpc>
                <a:spcPct val="90000"/>
              </a:lnSpc>
              <a:spcBef>
                <a:spcPts val="0"/>
              </a:spcBef>
              <a:spcAft>
                <a:spcPts val="0"/>
              </a:spcAft>
              <a:buSzPts val="2100"/>
              <a:buChar char="○"/>
            </a:pPr>
            <a:r>
              <a:rPr lang="en-GB" dirty="0"/>
              <a:t>Because its shortest path cannot change</a:t>
            </a:r>
          </a:p>
          <a:p>
            <a:pPr marL="914400" lvl="1" indent="-361950" algn="l" rtl="0">
              <a:lnSpc>
                <a:spcPct val="90000"/>
              </a:lnSpc>
              <a:spcBef>
                <a:spcPts val="0"/>
              </a:spcBef>
              <a:spcAft>
                <a:spcPts val="0"/>
              </a:spcAft>
              <a:buSzPts val="2100"/>
              <a:buChar char="○"/>
            </a:pPr>
            <a:r>
              <a:rPr lang="en-GB" dirty="0"/>
              <a:t>Return a partial </a:t>
            </a:r>
            <a:r>
              <a:rPr lang="en-GB" b="1" dirty="0"/>
              <a:t>shortest path tree</a:t>
            </a:r>
            <a:endParaRPr lang="en-GB" dirty="0"/>
          </a:p>
          <a:p>
            <a:pPr marL="91440" lvl="0" indent="-120650" algn="l" rtl="0">
              <a:lnSpc>
                <a:spcPct val="90000"/>
              </a:lnSpc>
              <a:spcBef>
                <a:spcPts val="1600"/>
              </a:spcBef>
              <a:spcAft>
                <a:spcPts val="0"/>
              </a:spcAft>
              <a:buClr>
                <a:schemeClr val="accent1"/>
              </a:buClr>
              <a:buSzPts val="1900"/>
              <a:buFont typeface="Quattrocento Sans"/>
              <a:buChar char=" "/>
            </a:pPr>
            <a:endParaRPr lang="en-GB" sz="1900" dirty="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GB" sz="1900" dirty="0">
                <a:solidFill>
                  <a:schemeClr val="dk1"/>
                </a:solidFill>
                <a:latin typeface="Quattrocento Sans"/>
                <a:ea typeface="Quattrocento Sans"/>
                <a:cs typeface="Quattrocento Sans"/>
                <a:sym typeface="Quattrocento Sans"/>
              </a:rPr>
              <a:t>It is not possible to find a shorter path that uses a farther node we’ll consider later</a:t>
            </a:r>
            <a:endParaRPr lang="en-GB" sz="19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1044" name="Google Shape;10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1045" name="Google Shape;1045;p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2159937079_1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g22159937079_1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GB" sz="1200" dirty="0">
                <a:latin typeface="Quattrocento Sans"/>
                <a:ea typeface="Quattrocento Sans"/>
                <a:cs typeface="Quattrocento Sans"/>
                <a:sym typeface="Quattrocento Sans"/>
              </a:rPr>
              <a:t>We can use an optimized structure that will tell us the “minimum” distance node, and let us “update distance” as we go… Use a </a:t>
            </a:r>
            <a:r>
              <a:rPr lang="en-GB" sz="1200" b="1" dirty="0" err="1">
                <a:latin typeface="Quattrocento Sans"/>
                <a:ea typeface="Quattrocento Sans"/>
                <a:cs typeface="Quattrocento Sans"/>
                <a:sym typeface="Quattrocento Sans"/>
              </a:rPr>
              <a:t>HeapMinPriorityQueue</a:t>
            </a:r>
            <a:r>
              <a:rPr lang="en-GB" sz="1200" dirty="0">
                <a:latin typeface="Quattrocento Sans"/>
                <a:ea typeface="Quattrocento Sans"/>
                <a:cs typeface="Quattrocento Sans"/>
                <a:sym typeface="Quattrocento Sans"/>
              </a:rPr>
              <a:t>! (like the one from P3)</a:t>
            </a:r>
          </a:p>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lang="en-GB" sz="12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lang="en-GB" dirty="0">
              <a:latin typeface="Arial"/>
              <a:ea typeface="Arial"/>
              <a:cs typeface="Arial"/>
              <a:sym typeface="Arial"/>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500" name="Google Shape;500;g22159937079_1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501" name="Google Shape;501;g22159937079_1_31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215993707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215993707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“When there are multiple possible orders of visiting the next node, select the next node in alphabetical or numerical order.”</a:t>
            </a:r>
          </a:p>
          <a:p>
            <a:pPr marL="457200" lvl="0" indent="-393700" algn="l" rtl="0">
              <a:spcBef>
                <a:spcPts val="0"/>
              </a:spcBef>
              <a:spcAft>
                <a:spcPts val="0"/>
              </a:spcAft>
              <a:buSzPts val="2600"/>
              <a:buChar char="●"/>
            </a:pPr>
            <a:endParaRPr lang="en-GB" dirty="0"/>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914400" marR="0" lvl="1" indent="-361950" algn="l" defTabSz="914400" rtl="0" eaLnBrk="1" fontAlgn="auto" latinLnBrk="0" hangingPunct="1">
              <a:lnSpc>
                <a:spcPct val="100000"/>
              </a:lnSpc>
              <a:spcBef>
                <a:spcPts val="0"/>
              </a:spcBef>
              <a:spcAft>
                <a:spcPts val="0"/>
              </a:spcAft>
              <a:buClr>
                <a:srgbClr val="000000"/>
              </a:buClr>
              <a:buSzPts val="2100"/>
              <a:buFont typeface="Arial"/>
              <a:buChar char="○"/>
              <a:tabLst/>
              <a:defRPr/>
            </a:pPr>
            <a:r>
              <a:rPr lang="en-GB" dirty="0"/>
              <a:t>Huffman compression</a:t>
            </a:r>
          </a:p>
          <a:p>
            <a:pPr marL="914400" lvl="1" indent="-361950" algn="l" rtl="0">
              <a:spcBef>
                <a:spcPts val="0"/>
              </a:spcBef>
              <a:spcAft>
                <a:spcPts val="0"/>
              </a:spcAft>
              <a:buSzPts val="2100"/>
              <a:buChar char="○"/>
            </a:pPr>
            <a:endParaRPr lang="en-GB" dirty="0"/>
          </a:p>
          <a:p>
            <a:pPr indent="-361950">
              <a:spcBef>
                <a:spcPts val="0"/>
              </a:spcBef>
              <a:buSzPts val="2100"/>
              <a:buChar char="○"/>
            </a:pPr>
            <a:endParaRPr lang="en-GB" dirty="0"/>
          </a:p>
          <a:p>
            <a:pPr indent="-361950">
              <a:spcBef>
                <a:spcPts val="0"/>
              </a:spcBef>
              <a:buSzPts val="2100"/>
              <a:buChar char="○"/>
            </a:pPr>
            <a:endParaRPr lang="en-GB" dirty="0"/>
          </a:p>
          <a:p>
            <a:pPr marL="0" lvl="0" indent="0" algn="l" rtl="0">
              <a:spcBef>
                <a:spcPts val="120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dirty="0"/>
          </a:p>
          <a:p>
            <a:pPr marL="0" lvl="0" indent="0" algn="l" rtl="0">
              <a:spcBef>
                <a:spcPts val="0"/>
              </a:spcBef>
              <a:spcAft>
                <a:spcPts val="0"/>
              </a:spcAft>
              <a:buNone/>
            </a:pPr>
            <a:endParaRPr dirty="0"/>
          </a:p>
        </p:txBody>
      </p:sp>
      <p:sp>
        <p:nvSpPr>
          <p:cNvPr id="1103" name="Google Shape;1103;g2215993707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596211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14" name="Google Shape;51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515" name="Google Shape;515;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72" name="Google Shape;57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573" name="Google Shape;573;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e8a5d61ab_1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E’s distance is 12 (path length) instead of 11 (edge weight)</a:t>
            </a:r>
            <a:endParaRPr/>
          </a:p>
        </p:txBody>
      </p:sp>
      <p:sp>
        <p:nvSpPr>
          <p:cNvPr id="630" name="Google Shape;63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631" name="Google Shape;631;p3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Again, we don’t set F’s pathlen to 2 (the edge weight); we set it to 4 (length of A-&gt;B-&gt;F)</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C with distance 7 (A-&gt;B-&gt;C); its optimal path is already known</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E with distance 12 (A-&gt;B-&gt;E); the path length is the same</a:t>
            </a:r>
            <a:endParaRPr/>
          </a:p>
        </p:txBody>
      </p:sp>
      <p:sp>
        <p:nvSpPr>
          <p:cNvPr id="688" name="Google Shape;68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689" name="Google Shape;689;p3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Nothing was updated; we already had an optimal path to C</a:t>
            </a:r>
            <a:endParaRPr/>
          </a:p>
        </p:txBody>
      </p:sp>
      <p:sp>
        <p:nvSpPr>
          <p:cNvPr id="746" name="Google Shape;74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747" name="Google Shape;747;p4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3" name="Google Shape;8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04" name="Google Shape;8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805" name="Google Shape;805;p4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mc:AlternateContent xmlns:mc="http://schemas.openxmlformats.org/markup-compatibility/2006" xmlns:a14="http://schemas.microsoft.com/office/drawing/2010/main">
        <mc:Choice Requires="a14">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200" i="1">
                        <a:solidFill>
                          <a:schemeClr val="tx1"/>
                        </a:solidFill>
                        <a:latin typeface="Cambria Math" panose="02040503050406030204" pitchFamily="18" charset="0"/>
                        <a:cs typeface="Times New Roman" panose="02020603050405020304" pitchFamily="18" charset="0"/>
                      </a:rPr>
                      <m:t>∞</m:t>
                    </m:r>
                  </m:oMath>
                </a14:m>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Choice>
        <mc:Fallback xmlns="">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r>
                  <a:rPr lang="en-GB" sz="1200" i="0">
                    <a:solidFill>
                      <a:schemeClr val="tx1"/>
                    </a:solidFill>
                    <a:latin typeface="Cambria Math" panose="020405030504060302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Fallback>
      </mc:AlternateContent>
      <p:sp>
        <p:nvSpPr>
          <p:cNvPr id="862" name="Google Shape;86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863" name="Google Shape;863;p4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9" name="Google Shape;91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we found a better path to E at last (A-&gt;B-&gt;F-&gt;H-&gt;G-&gt;E), with cost 11; formerly path A-&gt;C-&gt;E had cost 12</a:t>
            </a:r>
            <a:endParaRPr/>
          </a:p>
        </p:txBody>
      </p:sp>
      <p:sp>
        <p:nvSpPr>
          <p:cNvPr id="920" name="Google Shape;92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921" name="Google Shape;921;p4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GB" dirty="0"/>
              <a:t>The table now contains the SD (shortest distance) to each node N from the source node A, and its PN (previous node) in the shortest path. The table of SD/PN encodes the Shortest Path Tree (SPT)</a:t>
            </a:r>
            <a:endParaRPr lang="en-SE" dirty="0"/>
          </a:p>
        </p:txBody>
      </p:sp>
      <p:sp>
        <p:nvSpPr>
          <p:cNvPr id="978" name="Google Shape;97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979" name="Google Shape;979;p4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Walk through the chain of “previous” (E-&gt;G-&gt;H-&gt;F-&gt;B-&gt;A)</a:t>
            </a:r>
            <a:endParaRPr/>
          </a:p>
        </p:txBody>
      </p:sp>
      <p:sp>
        <p:nvSpPr>
          <p:cNvPr id="1036" name="Google Shape;103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1037" name="Google Shape;1037;p4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8A66-1084-A829-4936-3CD3A7BB8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C6032-8827-4FE5-1BD8-637BA2FE9A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6E4DA-368C-9B51-733C-BFDA94B2388F}"/>
              </a:ext>
            </a:extLst>
          </p:cNvPr>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a:extLst>
              <a:ext uri="{FF2B5EF4-FFF2-40B4-BE49-F238E27FC236}">
                <a16:creationId xmlns:a16="http://schemas.microsoft.com/office/drawing/2014/main" id="{68128DBC-8786-F49F-1BE0-B3DD76811E1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440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86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 (since you physically have to go and try it out to know it’s a dead end)</a:t>
            </a:r>
            <a:endParaRPr dirty="0"/>
          </a:p>
        </p:txBody>
      </p:sp>
      <p:sp>
        <p:nvSpPr>
          <p:cNvPr id="1417" name="Google Shape;141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spcBef>
                <a:spcPts val="300"/>
              </a:spcBef>
              <a:spcAft>
                <a:spcPts val="300"/>
              </a:spcAft>
              <a:buClr>
                <a:schemeClr val="accent1"/>
              </a:buClr>
              <a:buFont typeface="Wingdings" pitchFamily="2" charset="2"/>
              <a:buChar char="§"/>
            </a:pPr>
            <a:r>
              <a:rPr lang="en-US" sz="1400" dirty="0">
                <a:latin typeface="Arial"/>
                <a:cs typeface="Arial"/>
              </a:rPr>
              <a:t>Consider nodes in increasing order of distance from s </a:t>
            </a:r>
          </a:p>
          <a:p>
            <a:pPr lvl="1" indent="-285750">
              <a:spcBef>
                <a:spcPts val="300"/>
              </a:spcBef>
              <a:spcAft>
                <a:spcPts val="300"/>
              </a:spcAft>
              <a:buClr>
                <a:schemeClr val="accent1"/>
              </a:buClr>
              <a:buFont typeface="System Font Regular"/>
              <a:buChar char="-"/>
            </a:pPr>
            <a:r>
              <a:rPr lang="en-US" sz="1400" dirty="0">
                <a:latin typeface="Arial"/>
                <a:cs typeface="Arial"/>
              </a:rPr>
              <a:t>(non-tree node with the lowest SD[ ] value). </a:t>
            </a:r>
          </a:p>
          <a:p>
            <a:pPr indent="-285750">
              <a:spcBef>
                <a:spcPts val="300"/>
              </a:spcBef>
              <a:spcAft>
                <a:spcPts val="300"/>
              </a:spcAft>
              <a:buClr>
                <a:schemeClr val="accent1"/>
              </a:buClr>
              <a:buFont typeface="Wingdings" pitchFamily="2" charset="2"/>
              <a:buChar char="§"/>
            </a:pPr>
            <a:r>
              <a:rPr lang="en-US" sz="1400" dirty="0">
                <a:latin typeface="Arial"/>
                <a:cs typeface="Arial"/>
              </a:rPr>
              <a:t>Add node to tree and relax all edges pointing from that node.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3627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AF438CC9-4588-FF23-98D5-AECE0C2DE625}"/>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B79F8647-953F-422B-900C-A8975818A3C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C84D523A-B750-B482-4C3F-B091C22617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71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Choice>
        <mc:Fallback xmlns="">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Fallback>
      </mc:AlternateContent>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4365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70C1AE07-9F6B-9B43-9AC4-B7E3C95E351E}"/>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713C7323-05AC-75A8-4E5E-AB1B107148D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A0D49BED-9ECE-90DA-7044-946032C206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00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159937079_1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2159937079_1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https://www.youtube.com/watch?v=9PHkk0UavIM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Relax all edges V-1 times.</a:t>
            </a:r>
          </a:p>
          <a:p>
            <a:pPr marL="0" lvl="0" indent="0" algn="l" rtl="0">
              <a:spcBef>
                <a:spcPts val="0"/>
              </a:spcBef>
              <a:spcAft>
                <a:spcPts val="0"/>
              </a:spcAft>
              <a:buNone/>
            </a:pPr>
            <a:endParaRPr dirty="0"/>
          </a:p>
        </p:txBody>
      </p:sp>
      <p:sp>
        <p:nvSpPr>
          <p:cNvPr id="1119" name="Google Shape;1119;g22159937079_1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159937079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159937079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kern="1200" dirty="0">
                <a:solidFill>
                  <a:srgbClr val="C0504D"/>
                </a:solidFill>
                <a:latin typeface="Times New Roman" panose="02020603050405020304" pitchFamily="18" charset="0"/>
                <a:ea typeface="+mn-ea"/>
                <a:cs typeface="Times New Roman" panose="02020603050405020304" pitchFamily="18" charset="0"/>
              </a:rPr>
              <a:t>We </a:t>
            </a:r>
            <a:r>
              <a:rPr lang="en-GB" sz="1200" kern="1200" dirty="0">
                <a:solidFill>
                  <a:srgbClr val="C0504D"/>
                </a:solidFill>
                <a:latin typeface="Times New Roman" panose="02020603050405020304" pitchFamily="18" charset="0"/>
                <a:ea typeface="+mn-ea"/>
                <a:cs typeface="Times New Roman" panose="02020603050405020304" pitchFamily="18" charset="0"/>
              </a:rPr>
              <a:t>visit nodes in this order in each iteration: S, A, B, C, D, E</a:t>
            </a:r>
            <a:endParaRPr lang="en-US" sz="1200" kern="1200" dirty="0">
              <a:solidFill>
                <a:srgbClr val="C0504D"/>
              </a:solidFill>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endParaRPr dirty="0"/>
          </a:p>
        </p:txBody>
      </p:sp>
      <p:sp>
        <p:nvSpPr>
          <p:cNvPr id="1126" name="Google Shape;1126;g22159937079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2159937079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2159937079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5" name="Google Shape;1165;g22159937079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2159937079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2159937079_1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latin typeface="Quattrocento Sans"/>
                <a:ea typeface="Quattrocento Sans"/>
                <a:cs typeface="Quattrocento Sans"/>
                <a:sym typeface="Quattrocento Sans"/>
              </a:rPr>
              <a:t>* Because a distance to D is known by the time we process D we can include D’s outgoing edges for consideration</a:t>
            </a:r>
          </a:p>
          <a:p>
            <a:pPr marL="0" lvl="0" indent="0" algn="l" rtl="0">
              <a:spcBef>
                <a:spcPts val="0"/>
              </a:spcBef>
              <a:spcAft>
                <a:spcPts val="0"/>
              </a:spcAft>
              <a:buNone/>
            </a:pPr>
            <a:endParaRPr dirty="0"/>
          </a:p>
        </p:txBody>
      </p:sp>
      <p:sp>
        <p:nvSpPr>
          <p:cNvPr id="1205" name="Google Shape;1205;g22159937079_1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2159937079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2159937079_1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22159937079_1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2159937079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2159937079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g22159937079_1_2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1200" cap="none" spc="0" normalizeH="0" baseline="0" noProof="0" dirty="0">
                <a:ln>
                  <a:noFill/>
                </a:ln>
                <a:solidFill>
                  <a:prstClr val="black"/>
                </a:solidFill>
                <a:effectLst/>
                <a:uLnTx/>
                <a:uFillTx/>
                <a:ea typeface="+mn-ea"/>
              </a:rPr>
              <a:t>Repeat V − 1 times: relax all E edges.</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7568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824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Topological sort algorithm for DAGs works even with negative weights</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391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0" indent="0">
              <a:buNone/>
            </a:pPr>
            <a:r>
              <a:rPr lang="en-GB" sz="1200" dirty="0"/>
              <a:t>There are no negative weight cycles.</a:t>
            </a:r>
          </a:p>
          <a:p>
            <a:pPr marL="635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 obtained shortest paths from node A to all other nodes. </a:t>
            </a:r>
          </a:p>
          <a:p>
            <a:pPr marL="63500" indent="0">
              <a:buNone/>
            </a:pPr>
            <a:endParaRPr lang="en-SE" sz="1200" dirty="0"/>
          </a:p>
          <a:p>
            <a:r>
              <a:rPr lang="en-GB" sz="1200" dirty="0"/>
              <a:t>The shortest path from A to D is ABD with cost of -10</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7482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Does not use a priority queue.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02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3ADA37CC-E354-516F-5413-5E58A7BBC950}"/>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3DE25E8-D7EA-59FA-73CC-39992C06BA5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93479DCA-B904-6426-20EF-7A0737EAE6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043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1       1</a:t>
            </a:r>
          </a:p>
          <a:p>
            <a:r>
              <a:rPr lang="en-GB" dirty="0"/>
              <a:t>s-----a-----b-----t</a:t>
            </a:r>
          </a:p>
          <a:p>
            <a:r>
              <a:rPr lang="en-GB" dirty="0"/>
              <a:t> \                      /</a:t>
            </a:r>
          </a:p>
          <a:p>
            <a:r>
              <a:rPr lang="en-GB" dirty="0"/>
              <a:t>   \                  /</a:t>
            </a:r>
          </a:p>
          <a:p>
            <a:r>
              <a:rPr lang="en-GB" dirty="0"/>
              <a:t>     \  __4 __/</a:t>
            </a:r>
          </a:p>
          <a:p>
            <a:r>
              <a:rPr lang="en-GB" dirty="0"/>
              <a:t> </a:t>
            </a:r>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595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73239"/>
                </a:solidFill>
                <a:effectLst/>
                <a:latin typeface="Nunito" pitchFamily="2" charset="0"/>
              </a:rPr>
              <a:t>Note that the negative weight cycle cannot be created by new node s as there is no edge to s. All edges are from 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adding a dummy source node d and edge reweighting, all edge weights are greater than or equal to 0, so we can run Dijkstra’s shortest path algorithm with every node as the source. </a:t>
            </a:r>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206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We add a source s and add edges from s to all vertices of the original graph. In the following diagram s is 4. </a:t>
            </a:r>
            <a:endParaRPr lang="en-SE" dirty="0"/>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13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9901-EF81-26C2-F942-3C6C9FB74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9C20D-1679-F99E-2D7C-1B9127A0E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555A3-AD9C-2CBB-874D-BB23D3FF9CB0}"/>
              </a:ext>
            </a:extLst>
          </p:cNvPr>
          <p:cNvSpPr>
            <a:spLocks noGrp="1"/>
          </p:cNvSpPr>
          <p:nvPr>
            <p:ph type="body" idx="1"/>
          </p:nvPr>
        </p:nvSpPr>
        <p:spPr/>
        <p:txBody>
          <a:bodyPr/>
          <a:lstStyle/>
          <a:p>
            <a:endParaRPr lang="en-SE" dirty="0"/>
          </a:p>
        </p:txBody>
      </p:sp>
      <p:sp>
        <p:nvSpPr>
          <p:cNvPr id="4" name="Slide Number Placeholder 3">
            <a:extLst>
              <a:ext uri="{FF2B5EF4-FFF2-40B4-BE49-F238E27FC236}">
                <a16:creationId xmlns:a16="http://schemas.microsoft.com/office/drawing/2014/main" id="{B6E586F6-5F6D-59A0-2EE3-2B708127222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30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Not suitable for graphs with negative edges</a:t>
            </a:r>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69956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A57F7-17F2-F788-2F76-C6A03957A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61575-64F8-8AB5-5A45-5D293DA2A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DFD34-5A01-2CDD-982A-FDF0065AFF9F}"/>
              </a:ext>
            </a:extLst>
          </p:cNvPr>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r>
              <a:rPr lang="en-GB" dirty="0"/>
              <a:t>w’(s, a) = w(s, a) + h[s] – h[a] = -1 + 0 - (-1) = 0</a:t>
            </a:r>
          </a:p>
          <a:p>
            <a:r>
              <a:rPr lang="en-GB" dirty="0"/>
              <a:t>w’(a, b) = w(a, b) + h[a] – h[b] = -1 + -1 - (-2) = 0</a:t>
            </a:r>
          </a:p>
          <a:p>
            <a:r>
              <a:rPr lang="en-GB" dirty="0"/>
              <a:t>w’(b, t) = w(b, t) + h[b] – h[t] = -1 + -2 - (-3) = 0</a:t>
            </a:r>
          </a:p>
          <a:p>
            <a:r>
              <a:rPr lang="en-GB" dirty="0"/>
              <a:t>w’(s, t) = w(s, t) + h[s] – h[t] = -2 + 0 - (-3) = 1</a:t>
            </a:r>
          </a:p>
          <a:p>
            <a:r>
              <a:rPr lang="en-GB" dirty="0"/>
              <a:t>We then subtract h[u] – h[v] from length of each shortest path from u to v to obtain the lengths of shortest paths in the original graph.</a:t>
            </a:r>
          </a:p>
          <a:p>
            <a:r>
              <a:rPr lang="en-GB" dirty="0"/>
              <a:t>e.g., shortest path from s to t is </a:t>
            </a:r>
            <a:r>
              <a:rPr lang="en-GB" dirty="0" err="1"/>
              <a:t>sabt</a:t>
            </a:r>
            <a:r>
              <a:rPr lang="en-GB" dirty="0"/>
              <a:t>, same as the original graph before reweighting. Its length in the original graph is 0 – (h[s] – h[t]) = 0 – (0 – (-3)) = -3</a:t>
            </a:r>
            <a:endParaRPr lang="en-SE" dirty="0"/>
          </a:p>
          <a:p>
            <a:endParaRPr lang="en-SE" dirty="0"/>
          </a:p>
        </p:txBody>
      </p:sp>
      <p:sp>
        <p:nvSpPr>
          <p:cNvPr id="4" name="Slide Number Placeholder 3">
            <a:extLst>
              <a:ext uri="{FF2B5EF4-FFF2-40B4-BE49-F238E27FC236}">
                <a16:creationId xmlns:a16="http://schemas.microsoft.com/office/drawing/2014/main" id="{D8978793-0267-8B4E-9432-AEC9CF2D273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7945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7440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9371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1C415-55D8-1675-383F-AF5756C09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4A371-683E-932E-6865-0DA2607D0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60F6D-904E-33E2-2B0A-46E827185B21}"/>
              </a:ext>
            </a:extLst>
          </p:cNvPr>
          <p:cNvSpPr>
            <a:spLocks noGrp="1"/>
          </p:cNvSpPr>
          <p:nvPr>
            <p:ph type="body" idx="1"/>
          </p:nvPr>
        </p:nvSpPr>
        <p:spPr/>
        <p:txBody>
          <a:bodyPr/>
          <a:lstStyle/>
          <a:p>
            <a:pPr algn="l">
              <a:buFont typeface="Arial" panose="020B0604020202020204" pitchFamily="34" charset="0"/>
              <a:buChar char="•"/>
            </a:pPr>
            <a:endParaRPr lang="en-GB" b="0" i="0" dirty="0">
              <a:effectLst/>
              <a:latin typeface="Quattrocento Sans" panose="020B0502050000020003" pitchFamily="34" charset="0"/>
            </a:endParaRPr>
          </a:p>
          <a:p>
            <a:pPr algn="l">
              <a:buFont typeface="Arial" panose="020B0604020202020204" pitchFamily="34" charset="0"/>
              <a:buChar char="•"/>
            </a:pPr>
            <a:r>
              <a:rPr lang="en-GB" b="0" i="0" dirty="0">
                <a:effectLst/>
                <a:latin typeface="Quattrocento Sans" panose="020B0502050000020003" pitchFamily="34" charset="0"/>
              </a:rPr>
              <a:t>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r>
              <a:rPr lang="en-GB" dirty="0"/>
              <a:t>worst case </a:t>
            </a:r>
            <a:r>
              <a:rPr lang="en-GB" b="0" i="1" dirty="0">
                <a:effectLst/>
                <a:latin typeface="KaTeX_Math"/>
              </a:rPr>
              <a:t>O</a:t>
            </a:r>
            <a:r>
              <a:rPr lang="en-GB" b="0" i="0" dirty="0">
                <a:effectLst/>
                <a:latin typeface="KaTeX_Main"/>
              </a:rPr>
              <a:t>(</a:t>
            </a:r>
            <a:r>
              <a:rPr lang="en-GB" b="0" i="1" dirty="0" err="1">
                <a:effectLst/>
                <a:latin typeface="KaTeX_Math"/>
              </a:rPr>
              <a:t>V</a:t>
            </a:r>
            <a:r>
              <a:rPr lang="en-GB" b="0" i="0" dirty="0" err="1">
                <a:effectLst/>
                <a:latin typeface="KaTeX_Main"/>
              </a:rPr>
              <a:t>log</a:t>
            </a:r>
            <a:r>
              <a:rPr lang="en-GB" b="0" i="1" dirty="0" err="1">
                <a:effectLst/>
                <a:latin typeface="KaTeX_Math"/>
              </a:rPr>
              <a:t>V</a:t>
            </a:r>
            <a:r>
              <a:rPr lang="en-GB" b="0" i="0" dirty="0" err="1">
                <a:effectLst/>
                <a:latin typeface="KaTeX_Main"/>
              </a:rPr>
              <a:t>+</a:t>
            </a:r>
            <a:r>
              <a:rPr lang="en-GB" b="0" i="1" dirty="0" err="1">
                <a:effectLst/>
                <a:latin typeface="KaTeX_Math"/>
              </a:rPr>
              <a:t>E</a:t>
            </a:r>
            <a:r>
              <a:rPr lang="en-GB" b="0" i="0" dirty="0">
                <a:effectLst/>
                <a:latin typeface="KaTeX_Main"/>
              </a:rPr>
              <a:t>)</a:t>
            </a:r>
            <a:endParaRPr lang="en-GB" dirty="0"/>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1. </a:t>
            </a:r>
            <a:r>
              <a:rPr lang="en-US" dirty="0">
                <a:latin typeface="Arial" panose="020B0604020202020204" pitchFamily="34" charset="0"/>
                <a:cs typeface="Arial" panose="020B0604020202020204" pitchFamily="34" charset="0"/>
              </a:rPr>
              <a:t>Directed cycles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2. </a:t>
            </a:r>
            <a:r>
              <a:rPr lang="en-US" dirty="0">
                <a:latin typeface="Arial" panose="020B0604020202020204" pitchFamily="34" charset="0"/>
                <a:cs typeface="Arial" panose="020B0604020202020204" pitchFamily="34" charset="0"/>
              </a:rPr>
              <a:t>Negative weights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3. </a:t>
            </a:r>
            <a:r>
              <a:rPr lang="en-US" dirty="0">
                <a:latin typeface="Arial" panose="020B0604020202020204" pitchFamily="34" charset="0"/>
                <a:cs typeface="Arial" panose="020B0604020202020204" pitchFamily="34" charset="0"/>
              </a:rPr>
              <a:t>Negative cycles makes the problem ill-defined. </a:t>
            </a:r>
            <a:endParaRPr lang="en-US" dirty="0">
              <a:effectLst/>
              <a:latin typeface="Arial" panose="020B0604020202020204" pitchFamily="34" charset="0"/>
              <a:cs typeface="Arial" panose="020B0604020202020204" pitchFamily="34" charset="0"/>
            </a:endParaRPr>
          </a:p>
          <a:p>
            <a:endParaRPr lang="en-GB" dirty="0"/>
          </a:p>
          <a:p>
            <a:r>
              <a:rPr lang="en-GB" dirty="0"/>
              <a:t>E+V</a:t>
            </a:r>
          </a:p>
          <a:p>
            <a:r>
              <a:rPr lang="en-GB" dirty="0"/>
              <a:t>E+V</a:t>
            </a:r>
          </a:p>
          <a:p>
            <a:r>
              <a:rPr lang="en-GB" dirty="0"/>
              <a:t>Dijkstra (binary heap)</a:t>
            </a:r>
          </a:p>
          <a:p>
            <a:r>
              <a:rPr lang="en-GB" dirty="0"/>
              <a:t>E log V</a:t>
            </a:r>
          </a:p>
          <a:p>
            <a:r>
              <a:rPr lang="en-GB" dirty="0"/>
              <a:t>E log V</a:t>
            </a:r>
          </a:p>
          <a:p>
            <a:r>
              <a:rPr lang="en-GB" dirty="0"/>
              <a:t>Bellman-Ford</a:t>
            </a:r>
          </a:p>
          <a:p>
            <a:r>
              <a:rPr lang="en-GB" dirty="0"/>
              <a:t>EV</a:t>
            </a:r>
          </a:p>
          <a:p>
            <a:r>
              <a:rPr lang="en-GB" dirty="0"/>
              <a:t>EV</a:t>
            </a:r>
            <a:endParaRPr lang="en-SE" dirty="0"/>
          </a:p>
        </p:txBody>
      </p:sp>
      <p:sp>
        <p:nvSpPr>
          <p:cNvPr id="4" name="Slide Number Placeholder 3">
            <a:extLst>
              <a:ext uri="{FF2B5EF4-FFF2-40B4-BE49-F238E27FC236}">
                <a16:creationId xmlns:a16="http://schemas.microsoft.com/office/drawing/2014/main" id="{BEC82797-5CF3-2F0E-1D23-D595814AB05C}"/>
              </a:ext>
            </a:extLst>
          </p:cNvPr>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13F62E29-99FC-EB40-923F-D38E4FE7BE7E}"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32285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039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The start required no edge to arrive at, and is on level 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Remember how we got to this point, and what layer this node is part of</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792" name="Google Shape;79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A general concept: in this implementation, made up of </a:t>
            </a:r>
            <a:r>
              <a:rPr lang="en-GB" sz="1200" b="1" dirty="0">
                <a:solidFill>
                  <a:srgbClr val="4C3283"/>
                </a:solidFill>
              </a:rPr>
              <a:t>distances</a:t>
            </a:r>
            <a:r>
              <a:rPr lang="en-GB" sz="1200" dirty="0"/>
              <a:t> and </a:t>
            </a:r>
            <a:r>
              <a:rPr lang="en-GB" sz="1200" b="1" dirty="0" err="1">
                <a:solidFill>
                  <a:srgbClr val="4C3283"/>
                </a:solidFill>
              </a:rPr>
              <a:t>backpointers</a:t>
            </a:r>
            <a:endParaRPr lang="en-GB" sz="1200" b="1" dirty="0">
              <a:solidFill>
                <a:srgbClr val="4C3283"/>
              </a:solidFill>
            </a:endParaRPr>
          </a:p>
          <a:p>
            <a:pPr marL="0" lvl="0" indent="0" algn="l" rtl="0">
              <a:spcBef>
                <a:spcPts val="0"/>
              </a:spcBef>
              <a:spcAft>
                <a:spcPts val="0"/>
              </a:spcAft>
              <a:buNone/>
            </a:pPr>
            <a:endParaRPr dirty="0"/>
          </a:p>
        </p:txBody>
      </p:sp>
      <p:sp>
        <p:nvSpPr>
          <p:cNvPr id="855" name="Google Shape;85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2F35DFDE-E8E5-75BF-4F62-C3BC2655975C}"/>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A5B6F5E-F37D-278F-0B84-6661C93C5C9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2F8EC7A7-C5FF-5EEF-AAAC-C6569428C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91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3" name="Google Shape;9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1000"/>
              </a:spcBef>
              <a:spcAft>
                <a:spcPts val="0"/>
              </a:spcAft>
              <a:buSzPts val="2600"/>
              <a:buChar char="●"/>
            </a:pPr>
            <a:r>
              <a:rPr lang="en-GB" dirty="0"/>
              <a:t>Suppose we want to find shortest path from A to C, using weight of each edge as “distance”</a:t>
            </a:r>
          </a:p>
          <a:p>
            <a:pPr marL="457200" lvl="0" indent="-393700" algn="l" rtl="0">
              <a:lnSpc>
                <a:spcPct val="90000"/>
              </a:lnSpc>
              <a:spcBef>
                <a:spcPts val="1000"/>
              </a:spcBef>
              <a:spcAft>
                <a:spcPts val="0"/>
              </a:spcAft>
              <a:buSzPts val="2600"/>
              <a:buChar char="●"/>
            </a:pPr>
            <a:endParaRPr lang="en-GB" dirty="0"/>
          </a:p>
          <a:p>
            <a:pPr marL="457200" lvl="0" indent="-393700" algn="l" rtl="0">
              <a:lnSpc>
                <a:spcPct val="90000"/>
              </a:lnSpc>
              <a:spcBef>
                <a:spcPts val="1000"/>
              </a:spcBef>
              <a:spcAft>
                <a:spcPts val="0"/>
              </a:spcAft>
              <a:buSzPts val="2600"/>
              <a:buChar char="●"/>
            </a:pPr>
            <a:r>
              <a:rPr lang="en-GB" dirty="0"/>
              <a:t>The idea: reminiscent of BFS, but adapted to handle weights</a:t>
            </a:r>
          </a:p>
          <a:p>
            <a:pPr marL="457200" marR="0" lvl="0" indent="-393700" algn="l" defTabSz="914400" rtl="0" eaLnBrk="1" fontAlgn="auto" latinLnBrk="0" hangingPunct="1">
              <a:lnSpc>
                <a:spcPct val="90000"/>
              </a:lnSpc>
              <a:spcBef>
                <a:spcPts val="1000"/>
              </a:spcBef>
              <a:spcAft>
                <a:spcPts val="0"/>
              </a:spcAft>
              <a:buClr>
                <a:srgbClr val="000000"/>
              </a:buClr>
              <a:buSzPts val="2600"/>
              <a:buFont typeface="Arial"/>
              <a:buChar char="●"/>
              <a:tabLst/>
              <a:defRPr/>
            </a:pPr>
            <a:r>
              <a:rPr lang="en-GB" dirty="0"/>
              <a:t>Nodes not in the set will have a “best distance so far”</a:t>
            </a:r>
          </a:p>
          <a:p>
            <a:pPr marL="457200" lvl="0" indent="-393700" algn="l" rtl="0">
              <a:lnSpc>
                <a:spcPct val="90000"/>
              </a:lnSpc>
              <a:spcBef>
                <a:spcPts val="1000"/>
              </a:spcBef>
              <a:spcAft>
                <a:spcPts val="0"/>
              </a:spcAft>
              <a:buSzPts val="2600"/>
              <a:buChar char="●"/>
            </a:pPr>
            <a:endParaRPr lang="en-GB" dirty="0"/>
          </a:p>
          <a:p>
            <a:pPr marL="0" lvl="0" indent="0" algn="l" rtl="0">
              <a:spcBef>
                <a:spcPts val="0"/>
              </a:spcBef>
              <a:spcAft>
                <a:spcPts val="0"/>
              </a:spcAft>
              <a:buNone/>
            </a:pPr>
            <a:endParaRPr dirty="0">
              <a:latin typeface="Arial"/>
              <a:ea typeface="Arial"/>
              <a:cs typeface="Arial"/>
              <a:sym typeface="Arial"/>
            </a:endParaRPr>
          </a:p>
        </p:txBody>
      </p:sp>
      <p:sp>
        <p:nvSpPr>
          <p:cNvPr id="934" name="Google Shape;9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935" name="Google Shape;935;p3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body" idx="1"/>
          </p:nvPr>
        </p:nvSpPr>
        <p:spPr>
          <a:xfrm>
            <a:off x="746174" y="1568275"/>
            <a:ext cx="9820225" cy="603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atin typeface="+mn-lt"/>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14083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97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72794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206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30239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4627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93832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extLst>
      <p:ext uri="{BB962C8B-B14F-4D97-AF65-F5344CB8AC3E}">
        <p14:creationId xmlns:p14="http://schemas.microsoft.com/office/powerpoint/2010/main" val="17740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303985"/>
            <a:ext cx="6504300" cy="507789"/>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mj-lt"/>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dirty="0"/>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366212"/>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mj-lt"/>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dirty="0"/>
          </a:p>
        </p:txBody>
      </p:sp>
    </p:spTree>
    <p:extLst>
      <p:ext uri="{BB962C8B-B14F-4D97-AF65-F5344CB8AC3E}">
        <p14:creationId xmlns:p14="http://schemas.microsoft.com/office/powerpoint/2010/main" val="367997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699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4933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7424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6627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9" r:id="rId3"/>
    <p:sldLayoutId id="2147483664"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4/23/2025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17163309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bZkzH5x0SKU"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notesSlide" Target="../notesSlides/notesSlide48.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customXml" Target="../ink/ink4.xml"/><Relationship Id="rId5" Type="http://schemas.openxmlformats.org/officeDocument/2006/relationships/image" Target="../media/image27.png"/><Relationship Id="rId10" Type="http://schemas.openxmlformats.org/officeDocument/2006/relationships/customXml" Target="../ink/ink7.xml"/><Relationship Id="rId4" Type="http://schemas.openxmlformats.org/officeDocument/2006/relationships/customXml" Target="../ink/ink3.xml"/><Relationship Id="rId9" Type="http://schemas.openxmlformats.org/officeDocument/2006/relationships/customXml" Target="../ink/ink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3.png"/></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hyperlink" Target="https://www.youtube.com/watch?v=B5PmlJACZ9Y" TargetMode="External"/><Relationship Id="rId3" Type="http://schemas.openxmlformats.org/officeDocument/2006/relationships/hyperlink" Target="https://www.youtube.com/watch?v=bZkzH5x0SKU" TargetMode="External"/><Relationship Id="rId7" Type="http://schemas.openxmlformats.org/officeDocument/2006/relationships/hyperlink" Target="https://www.youtube.com/watch?v=obWXjtg0L64"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hyperlink" Target="https://www.youtube.com/watch?v=9PHkk0UavIM" TargetMode="External"/><Relationship Id="rId11" Type="http://schemas.openxmlformats.org/officeDocument/2006/relationships/hyperlink" Target="https://www.youtube.com/watch?v=MV7EAD9zL64" TargetMode="External"/><Relationship Id="rId5" Type="http://schemas.openxmlformats.org/officeDocument/2006/relationships/hyperlink" Target="https://www.geeksforgeeks.org/topological-sorting-indegree-based-solution/" TargetMode="External"/><Relationship Id="rId10" Type="http://schemas.openxmlformats.org/officeDocument/2006/relationships/hyperlink" Target="https://www.geeksforgeeks.org/johnsons-algorithm/" TargetMode="External"/><Relationship Id="rId4" Type="http://schemas.openxmlformats.org/officeDocument/2006/relationships/hyperlink" Target="https://www.youtube.com/watch?v=_lHSawdgXpI" TargetMode="External"/><Relationship Id="rId9" Type="http://schemas.openxmlformats.org/officeDocument/2006/relationships/hyperlink" Target="https://www.youtube.com/watch?v=TtQi1LVVOU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13</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Shortest Paths</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a:t>
            </a:r>
            <a:endParaRPr/>
          </a:p>
        </p:txBody>
      </p:sp>
      <p:sp>
        <p:nvSpPr>
          <p:cNvPr id="938" name="Google Shape;938;p51"/>
          <p:cNvSpPr txBox="1">
            <a:spLocks noGrp="1"/>
          </p:cNvSpPr>
          <p:nvPr>
            <p:ph type="body" idx="1"/>
          </p:nvPr>
        </p:nvSpPr>
        <p:spPr>
          <a:xfrm>
            <a:off x="746175" y="1568275"/>
            <a:ext cx="7280890" cy="1951776"/>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Named after its inventor, </a:t>
            </a:r>
            <a:r>
              <a:rPr lang="en-US" dirty="0" err="1"/>
              <a:t>Edsger</a:t>
            </a:r>
            <a:r>
              <a:rPr lang="en-US" dirty="0"/>
              <a:t> W. Dijkstra (1930-2002)</a:t>
            </a:r>
            <a:endParaRPr dirty="0"/>
          </a:p>
          <a:p>
            <a:pPr marL="914400" lvl="1" indent="-361950" algn="l" rtl="0">
              <a:lnSpc>
                <a:spcPct val="90000"/>
              </a:lnSpc>
              <a:spcBef>
                <a:spcPts val="0"/>
              </a:spcBef>
              <a:spcAft>
                <a:spcPts val="0"/>
              </a:spcAft>
              <a:buSzPts val="2100"/>
              <a:buChar char="○"/>
            </a:pPr>
            <a:r>
              <a:rPr lang="en-US" dirty="0"/>
              <a:t>1972 Turing Award</a:t>
            </a:r>
            <a:endParaRPr dirty="0"/>
          </a:p>
          <a:p>
            <a:pPr marL="457200" lvl="0" indent="-393700" algn="l" rtl="0">
              <a:lnSpc>
                <a:spcPct val="90000"/>
              </a:lnSpc>
              <a:spcBef>
                <a:spcPts val="1000"/>
              </a:spcBef>
              <a:spcAft>
                <a:spcPts val="0"/>
              </a:spcAft>
              <a:buSzPts val="2600"/>
              <a:buChar char="●"/>
            </a:pPr>
            <a:r>
              <a:rPr lang="en-GB" dirty="0"/>
              <a:t>Solves the Shortest Path Problem on a weighted graph</a:t>
            </a:r>
          </a:p>
        </p:txBody>
      </p:sp>
      <p:grpSp>
        <p:nvGrpSpPr>
          <p:cNvPr id="21" name="Google Shape;916;p50">
            <a:extLst>
              <a:ext uri="{FF2B5EF4-FFF2-40B4-BE49-F238E27FC236}">
                <a16:creationId xmlns:a16="http://schemas.microsoft.com/office/drawing/2014/main" id="{3ED08868-B79B-C355-499C-F7084270C51A}"/>
              </a:ext>
            </a:extLst>
          </p:cNvPr>
          <p:cNvGrpSpPr/>
          <p:nvPr/>
        </p:nvGrpSpPr>
        <p:grpSpPr>
          <a:xfrm>
            <a:off x="7610368" y="2035684"/>
            <a:ext cx="3835457" cy="2280040"/>
            <a:chOff x="1263225" y="1628608"/>
            <a:chExt cx="3835457" cy="2280040"/>
          </a:xfrm>
        </p:grpSpPr>
        <p:sp>
          <p:nvSpPr>
            <p:cNvPr id="22" name="Google Shape;917;p50">
              <a:extLst>
                <a:ext uri="{FF2B5EF4-FFF2-40B4-BE49-F238E27FC236}">
                  <a16:creationId xmlns:a16="http://schemas.microsoft.com/office/drawing/2014/main" id="{35F59BE4-EC29-1AFF-458F-BE6C2552E6E2}"/>
                </a:ext>
              </a:extLst>
            </p:cNvPr>
            <p:cNvSpPr/>
            <p:nvPr/>
          </p:nvSpPr>
          <p:spPr>
            <a:xfrm>
              <a:off x="2008942" y="1743408"/>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23" name="Google Shape;918;p50">
              <a:extLst>
                <a:ext uri="{FF2B5EF4-FFF2-40B4-BE49-F238E27FC236}">
                  <a16:creationId xmlns:a16="http://schemas.microsoft.com/office/drawing/2014/main" id="{6C0E49E5-545F-C1CA-E05C-D16E6D781615}"/>
                </a:ext>
              </a:extLst>
            </p:cNvPr>
            <p:cNvSpPr/>
            <p:nvPr/>
          </p:nvSpPr>
          <p:spPr>
            <a:xfrm>
              <a:off x="2160221" y="31915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24" name="Google Shape;919;p50">
              <a:extLst>
                <a:ext uri="{FF2B5EF4-FFF2-40B4-BE49-F238E27FC236}">
                  <a16:creationId xmlns:a16="http://schemas.microsoft.com/office/drawing/2014/main" id="{715F920F-1C23-DD9E-89F0-CBF2F1976905}"/>
                </a:ext>
              </a:extLst>
            </p:cNvPr>
            <p:cNvSpPr/>
            <p:nvPr/>
          </p:nvSpPr>
          <p:spPr>
            <a:xfrm>
              <a:off x="3794816" y="1979474"/>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25" name="Google Shape;920;p50">
              <a:extLst>
                <a:ext uri="{FF2B5EF4-FFF2-40B4-BE49-F238E27FC236}">
                  <a16:creationId xmlns:a16="http://schemas.microsoft.com/office/drawing/2014/main" id="{89AA7C54-F3A8-8889-35D8-6E1B3FEB0687}"/>
                </a:ext>
              </a:extLst>
            </p:cNvPr>
            <p:cNvSpPr/>
            <p:nvPr/>
          </p:nvSpPr>
          <p:spPr>
            <a:xfrm>
              <a:off x="4071877" y="33601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26" name="Google Shape;921;p50">
              <a:extLst>
                <a:ext uri="{FF2B5EF4-FFF2-40B4-BE49-F238E27FC236}">
                  <a16:creationId xmlns:a16="http://schemas.microsoft.com/office/drawing/2014/main" id="{FD83B72C-5E9D-4F8C-A6B4-1223EB7FE167}"/>
                </a:ext>
              </a:extLst>
            </p:cNvPr>
            <p:cNvCxnSpPr>
              <a:stCxn id="22" idx="2"/>
              <a:endCxn id="23" idx="0"/>
            </p:cNvCxnSpPr>
            <p:nvPr/>
          </p:nvCxnSpPr>
          <p:spPr>
            <a:xfrm>
              <a:off x="2220542" y="2080608"/>
              <a:ext cx="151200" cy="1110900"/>
            </a:xfrm>
            <a:prstGeom prst="straightConnector1">
              <a:avLst/>
            </a:prstGeom>
            <a:noFill/>
            <a:ln w="38100" cap="flat" cmpd="sng">
              <a:solidFill>
                <a:schemeClr val="tx1"/>
              </a:solidFill>
              <a:prstDash val="solid"/>
              <a:round/>
              <a:headEnd type="none" w="sm" len="sm"/>
              <a:tailEnd type="none" w="sm" len="sm"/>
            </a:ln>
          </p:spPr>
        </p:cxnSp>
        <p:cxnSp>
          <p:nvCxnSpPr>
            <p:cNvPr id="27" name="Google Shape;922;p50">
              <a:extLst>
                <a:ext uri="{FF2B5EF4-FFF2-40B4-BE49-F238E27FC236}">
                  <a16:creationId xmlns:a16="http://schemas.microsoft.com/office/drawing/2014/main" id="{3F934EAB-DC28-0EF0-C1CC-C3666ED40570}"/>
                </a:ext>
              </a:extLst>
            </p:cNvPr>
            <p:cNvCxnSpPr>
              <a:stCxn id="22" idx="3"/>
              <a:endCxn id="24" idx="1"/>
            </p:cNvCxnSpPr>
            <p:nvPr/>
          </p:nvCxnSpPr>
          <p:spPr>
            <a:xfrm>
              <a:off x="2432142" y="1912008"/>
              <a:ext cx="1362600" cy="236100"/>
            </a:xfrm>
            <a:prstGeom prst="straightConnector1">
              <a:avLst/>
            </a:prstGeom>
            <a:noFill/>
            <a:ln w="38100" cap="flat" cmpd="sng">
              <a:solidFill>
                <a:schemeClr val="tx1"/>
              </a:solidFill>
              <a:prstDash val="solid"/>
              <a:round/>
              <a:headEnd type="none" w="sm" len="sm"/>
              <a:tailEnd type="none" w="sm" len="sm"/>
            </a:ln>
          </p:spPr>
        </p:cxnSp>
        <p:cxnSp>
          <p:nvCxnSpPr>
            <p:cNvPr id="28" name="Google Shape;923;p50">
              <a:extLst>
                <a:ext uri="{FF2B5EF4-FFF2-40B4-BE49-F238E27FC236}">
                  <a16:creationId xmlns:a16="http://schemas.microsoft.com/office/drawing/2014/main" id="{F5069F05-1323-399B-B7FC-A3C0E22E6EF4}"/>
                </a:ext>
              </a:extLst>
            </p:cNvPr>
            <p:cNvCxnSpPr>
              <a:stCxn id="23" idx="3"/>
              <a:endCxn id="25" idx="1"/>
            </p:cNvCxnSpPr>
            <p:nvPr/>
          </p:nvCxnSpPr>
          <p:spPr>
            <a:xfrm>
              <a:off x="2583421" y="3360102"/>
              <a:ext cx="1488600" cy="168600"/>
            </a:xfrm>
            <a:prstGeom prst="straightConnector1">
              <a:avLst/>
            </a:prstGeom>
            <a:noFill/>
            <a:ln w="38100" cap="flat" cmpd="sng">
              <a:solidFill>
                <a:schemeClr val="tx1"/>
              </a:solidFill>
              <a:prstDash val="solid"/>
              <a:round/>
              <a:headEnd type="none" w="sm" len="sm"/>
              <a:tailEnd type="none" w="sm" len="sm"/>
            </a:ln>
          </p:spPr>
        </p:cxnSp>
        <p:cxnSp>
          <p:nvCxnSpPr>
            <p:cNvPr id="29" name="Google Shape;924;p50">
              <a:extLst>
                <a:ext uri="{FF2B5EF4-FFF2-40B4-BE49-F238E27FC236}">
                  <a16:creationId xmlns:a16="http://schemas.microsoft.com/office/drawing/2014/main" id="{C682F521-F96E-2502-3553-41034D627759}"/>
                </a:ext>
              </a:extLst>
            </p:cNvPr>
            <p:cNvCxnSpPr>
              <a:stCxn id="24" idx="2"/>
              <a:endCxn id="25" idx="0"/>
            </p:cNvCxnSpPr>
            <p:nvPr/>
          </p:nvCxnSpPr>
          <p:spPr>
            <a:xfrm>
              <a:off x="4006416" y="2316674"/>
              <a:ext cx="277200" cy="1043400"/>
            </a:xfrm>
            <a:prstGeom prst="straightConnector1">
              <a:avLst/>
            </a:prstGeom>
            <a:noFill/>
            <a:ln w="38100" cap="flat" cmpd="sng">
              <a:solidFill>
                <a:schemeClr val="tx1"/>
              </a:solidFill>
              <a:prstDash val="solid"/>
              <a:round/>
              <a:headEnd type="none" w="sm" len="sm"/>
              <a:tailEnd type="none" w="sm" len="sm"/>
            </a:ln>
          </p:spPr>
        </p:cxnSp>
        <p:sp>
          <p:nvSpPr>
            <p:cNvPr id="30" name="Google Shape;925;p50">
              <a:extLst>
                <a:ext uri="{FF2B5EF4-FFF2-40B4-BE49-F238E27FC236}">
                  <a16:creationId xmlns:a16="http://schemas.microsoft.com/office/drawing/2014/main" id="{78CE57A9-507B-5EBE-261C-AD6E1BBC282A}"/>
                </a:ext>
              </a:extLst>
            </p:cNvPr>
            <p:cNvSpPr txBox="1"/>
            <p:nvPr/>
          </p:nvSpPr>
          <p:spPr>
            <a:xfrm>
              <a:off x="2823868" y="1628608"/>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14.0</a:t>
              </a:r>
              <a:endParaRPr dirty="0">
                <a:solidFill>
                  <a:schemeClr val="tx1"/>
                </a:solidFill>
              </a:endParaRPr>
            </a:p>
          </p:txBody>
        </p:sp>
        <p:sp>
          <p:nvSpPr>
            <p:cNvPr id="31" name="Google Shape;926;p50">
              <a:extLst>
                <a:ext uri="{FF2B5EF4-FFF2-40B4-BE49-F238E27FC236}">
                  <a16:creationId xmlns:a16="http://schemas.microsoft.com/office/drawing/2014/main" id="{D092F0FC-6F30-81FC-6CB1-7261DBB226FF}"/>
                </a:ext>
              </a:extLst>
            </p:cNvPr>
            <p:cNvSpPr txBox="1"/>
            <p:nvPr/>
          </p:nvSpPr>
          <p:spPr>
            <a:xfrm>
              <a:off x="1533692" y="2504857"/>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12.0</a:t>
              </a:r>
              <a:endParaRPr dirty="0">
                <a:solidFill>
                  <a:schemeClr val="tx1"/>
                </a:solidFill>
              </a:endParaRPr>
            </a:p>
          </p:txBody>
        </p:sp>
        <p:sp>
          <p:nvSpPr>
            <p:cNvPr id="32" name="Google Shape;927;p50">
              <a:extLst>
                <a:ext uri="{FF2B5EF4-FFF2-40B4-BE49-F238E27FC236}">
                  <a16:creationId xmlns:a16="http://schemas.microsoft.com/office/drawing/2014/main" id="{D0266712-18B5-6709-EEB1-DA90BF4C5DCA}"/>
                </a:ext>
              </a:extLst>
            </p:cNvPr>
            <p:cNvSpPr txBox="1"/>
            <p:nvPr/>
          </p:nvSpPr>
          <p:spPr>
            <a:xfrm>
              <a:off x="2855405" y="3539316"/>
              <a:ext cx="9444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Consolas"/>
                  <a:ea typeface="Consolas"/>
                  <a:cs typeface="Consolas"/>
                  <a:sym typeface="Consolas"/>
                </a:rPr>
                <a:t>9000.2</a:t>
              </a:r>
              <a:endParaRPr>
                <a:solidFill>
                  <a:schemeClr val="tx1"/>
                </a:solidFill>
              </a:endParaRPr>
            </a:p>
          </p:txBody>
        </p:sp>
        <p:sp>
          <p:nvSpPr>
            <p:cNvPr id="33" name="Google Shape;928;p50">
              <a:extLst>
                <a:ext uri="{FF2B5EF4-FFF2-40B4-BE49-F238E27FC236}">
                  <a16:creationId xmlns:a16="http://schemas.microsoft.com/office/drawing/2014/main" id="{69276FCA-14F7-EC51-0C0D-3B400A57E4AF}"/>
                </a:ext>
              </a:extLst>
            </p:cNvPr>
            <p:cNvSpPr txBox="1"/>
            <p:nvPr/>
          </p:nvSpPr>
          <p:spPr>
            <a:xfrm>
              <a:off x="4283477" y="2576527"/>
              <a:ext cx="56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1.5</a:t>
              </a:r>
              <a:endParaRPr dirty="0">
                <a:solidFill>
                  <a:schemeClr val="tx1"/>
                </a:solidFill>
              </a:endParaRPr>
            </a:p>
          </p:txBody>
        </p:sp>
        <p:sp>
          <p:nvSpPr>
            <p:cNvPr id="34" name="Google Shape;929;p50">
              <a:extLst>
                <a:ext uri="{FF2B5EF4-FFF2-40B4-BE49-F238E27FC236}">
                  <a16:creationId xmlns:a16="http://schemas.microsoft.com/office/drawing/2014/main" id="{0C5ABCC3-DFD4-3F42-5FD1-8DDFB054412C}"/>
                </a:ext>
              </a:extLst>
            </p:cNvPr>
            <p:cNvSpPr txBox="1"/>
            <p:nvPr/>
          </p:nvSpPr>
          <p:spPr>
            <a:xfrm>
              <a:off x="1263225" y="1730606"/>
              <a:ext cx="74571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start</a:t>
              </a:r>
              <a:endParaRPr dirty="0">
                <a:solidFill>
                  <a:schemeClr val="tx1"/>
                </a:solidFill>
              </a:endParaRPr>
            </a:p>
          </p:txBody>
        </p:sp>
        <p:sp>
          <p:nvSpPr>
            <p:cNvPr id="35" name="Google Shape;930;p50">
              <a:extLst>
                <a:ext uri="{FF2B5EF4-FFF2-40B4-BE49-F238E27FC236}">
                  <a16:creationId xmlns:a16="http://schemas.microsoft.com/office/drawing/2014/main" id="{48789157-9011-CCAB-0B9A-E380DC996229}"/>
                </a:ext>
              </a:extLst>
            </p:cNvPr>
            <p:cNvSpPr txBox="1"/>
            <p:nvPr/>
          </p:nvSpPr>
          <p:spPr>
            <a:xfrm>
              <a:off x="4240755" y="1991183"/>
              <a:ext cx="85792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target</a:t>
              </a:r>
              <a:endParaRPr dirty="0">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24EC-51DE-E746-9559-4F254B6C9BF8}"/>
              </a:ext>
            </a:extLst>
          </p:cNvPr>
          <p:cNvSpPr>
            <a:spLocks noGrp="1"/>
          </p:cNvSpPr>
          <p:nvPr>
            <p:ph type="title"/>
          </p:nvPr>
        </p:nvSpPr>
        <p:spPr>
          <a:xfrm>
            <a:off x="488373" y="-41048"/>
            <a:ext cx="11367654" cy="1143000"/>
          </a:xfrm>
        </p:spPr>
        <p:txBody>
          <a:bodyPr/>
          <a:lstStyle/>
          <a:p>
            <a:r>
              <a:rPr lang="en-US" dirty="0"/>
              <a:t>Edge Relaxation</a:t>
            </a:r>
          </a:p>
        </p:txBody>
      </p:sp>
      <p:sp>
        <p:nvSpPr>
          <p:cNvPr id="4" name="Rectangle 3">
            <a:extLst>
              <a:ext uri="{FF2B5EF4-FFF2-40B4-BE49-F238E27FC236}">
                <a16:creationId xmlns:a16="http://schemas.microsoft.com/office/drawing/2014/main" id="{E3E8BC79-14B6-D149-ABA2-DE370973DD7D}"/>
              </a:ext>
            </a:extLst>
          </p:cNvPr>
          <p:cNvSpPr/>
          <p:nvPr/>
        </p:nvSpPr>
        <p:spPr>
          <a:xfrm>
            <a:off x="1117600" y="951765"/>
            <a:ext cx="9956800" cy="1954381"/>
          </a:xfrm>
          <a:prstGeom prst="rect">
            <a:avLst/>
          </a:prstGeom>
        </p:spPr>
        <p:txBody>
          <a:bodyPr wrap="square">
            <a:spAutoFit/>
          </a:bodyPr>
          <a:lstStyle/>
          <a:p>
            <a:pPr>
              <a:spcBef>
                <a:spcPts val="300"/>
              </a:spcBef>
              <a:spcAft>
                <a:spcPts val="300"/>
              </a:spcAft>
            </a:pPr>
            <a:r>
              <a:rPr lang="en-US" sz="1600" dirty="0">
                <a:solidFill>
                  <a:schemeClr val="tx1"/>
                </a:solidFill>
                <a:latin typeface="Arial" panose="020B0604020202020204" pitchFamily="34" charset="0"/>
                <a:cs typeface="Arial" panose="020B0604020202020204" pitchFamily="34" charset="0"/>
              </a:rPr>
              <a:t>Relax edge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with weight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(We also write edge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to denote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SD[u] is length of shortest known path from s to u.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is length of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PN[v] is the previous node on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If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gives shorter path to v through u, update SD[v] and PN[v].</a:t>
            </a:r>
          </a:p>
          <a:p>
            <a:pPr marL="742950" lvl="1"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 min(SD[v], SD[u] +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PN[v]=u </a:t>
            </a:r>
          </a:p>
        </p:txBody>
      </p:sp>
      <p:sp>
        <p:nvSpPr>
          <p:cNvPr id="5" name="object 2">
            <a:extLst>
              <a:ext uri="{FF2B5EF4-FFF2-40B4-BE49-F238E27FC236}">
                <a16:creationId xmlns:a16="http://schemas.microsoft.com/office/drawing/2014/main" id="{86F3688D-B579-7E48-B6DF-AD9C92F6F3FB}"/>
              </a:ext>
            </a:extLst>
          </p:cNvPr>
          <p:cNvSpPr/>
          <p:nvPr/>
        </p:nvSpPr>
        <p:spPr>
          <a:xfrm>
            <a:off x="4226154" y="5221702"/>
            <a:ext cx="1223367" cy="688925"/>
          </a:xfrm>
          <a:custGeom>
            <a:avLst/>
            <a:gdLst/>
            <a:ahLst/>
            <a:cxnLst/>
            <a:rect l="l" t="t" r="r" b="b"/>
            <a:pathLst>
              <a:path w="1739900" h="979804">
                <a:moveTo>
                  <a:pt x="1739595" y="0"/>
                </a:moveTo>
                <a:lnTo>
                  <a:pt x="1728520" y="6235"/>
                </a:lnTo>
                <a:lnTo>
                  <a:pt x="0" y="979716"/>
                </a:lnTo>
              </a:path>
            </a:pathLst>
          </a:custGeom>
          <a:ln w="25400">
            <a:solidFill>
              <a:srgbClr val="BABABA"/>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6025C396-FAE5-6F4E-BBD9-52633196BF4B}"/>
              </a:ext>
            </a:extLst>
          </p:cNvPr>
          <p:cNvSpPr/>
          <p:nvPr/>
        </p:nvSpPr>
        <p:spPr>
          <a:xfrm>
            <a:off x="5401818" y="5194536"/>
            <a:ext cx="95994" cy="79474"/>
          </a:xfrm>
          <a:custGeom>
            <a:avLst/>
            <a:gdLst/>
            <a:ahLst/>
            <a:cxnLst/>
            <a:rect l="l" t="t" r="r" b="b"/>
            <a:pathLst>
              <a:path w="136525" h="113029">
                <a:moveTo>
                  <a:pt x="136144" y="0"/>
                </a:moveTo>
                <a:lnTo>
                  <a:pt x="0" y="6705"/>
                </a:lnTo>
                <a:lnTo>
                  <a:pt x="56464" y="44869"/>
                </a:lnTo>
                <a:lnTo>
                  <a:pt x="59829" y="112941"/>
                </a:lnTo>
                <a:lnTo>
                  <a:pt x="1361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D1AEEBEE-5158-E645-BFB0-900E421619CC}"/>
              </a:ext>
            </a:extLst>
          </p:cNvPr>
          <p:cNvSpPr/>
          <p:nvPr/>
        </p:nvSpPr>
        <p:spPr>
          <a:xfrm>
            <a:off x="4224957" y="5231470"/>
            <a:ext cx="1206401" cy="679549"/>
          </a:xfrm>
          <a:custGeom>
            <a:avLst/>
            <a:gdLst/>
            <a:ahLst/>
            <a:cxnLst/>
            <a:rect l="l" t="t" r="r" b="b"/>
            <a:pathLst>
              <a:path w="1715770" h="966470">
                <a:moveTo>
                  <a:pt x="1715249" y="0"/>
                </a:moveTo>
                <a:lnTo>
                  <a:pt x="1698650" y="9347"/>
                </a:lnTo>
                <a:lnTo>
                  <a:pt x="0" y="9660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8D15D1C3-2ED5-B84B-BFC7-45405642A2D9}"/>
              </a:ext>
            </a:extLst>
          </p:cNvPr>
          <p:cNvSpPr/>
          <p:nvPr/>
        </p:nvSpPr>
        <p:spPr>
          <a:xfrm>
            <a:off x="5364726" y="5194662"/>
            <a:ext cx="131713" cy="109389"/>
          </a:xfrm>
          <a:custGeom>
            <a:avLst/>
            <a:gdLst/>
            <a:ahLst/>
            <a:cxnLst/>
            <a:rect l="l" t="t" r="r" b="b"/>
            <a:pathLst>
              <a:path w="187325" h="155575">
                <a:moveTo>
                  <a:pt x="187198" y="0"/>
                </a:moveTo>
                <a:lnTo>
                  <a:pt x="0" y="9232"/>
                </a:lnTo>
                <a:lnTo>
                  <a:pt x="77647" y="61696"/>
                </a:lnTo>
                <a:lnTo>
                  <a:pt x="82257" y="155295"/>
                </a:lnTo>
                <a:lnTo>
                  <a:pt x="187198"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10">
            <a:extLst>
              <a:ext uri="{FF2B5EF4-FFF2-40B4-BE49-F238E27FC236}">
                <a16:creationId xmlns:a16="http://schemas.microsoft.com/office/drawing/2014/main" id="{26F9ACAE-D66B-7D45-9F46-DEC39AC74D26}"/>
              </a:ext>
            </a:extLst>
          </p:cNvPr>
          <p:cNvSpPr/>
          <p:nvPr/>
        </p:nvSpPr>
        <p:spPr>
          <a:xfrm>
            <a:off x="2473050" y="4261366"/>
            <a:ext cx="514796" cy="409873"/>
          </a:xfrm>
          <a:custGeom>
            <a:avLst/>
            <a:gdLst/>
            <a:ahLst/>
            <a:cxnLst/>
            <a:rect l="l" t="t" r="r" b="b"/>
            <a:pathLst>
              <a:path w="732154" h="582929">
                <a:moveTo>
                  <a:pt x="732154" y="0"/>
                </a:moveTo>
                <a:lnTo>
                  <a:pt x="717245" y="11849"/>
                </a:lnTo>
                <a:lnTo>
                  <a:pt x="0" y="582307"/>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1">
            <a:extLst>
              <a:ext uri="{FF2B5EF4-FFF2-40B4-BE49-F238E27FC236}">
                <a16:creationId xmlns:a16="http://schemas.microsoft.com/office/drawing/2014/main" id="{C03A2E5C-CDDE-4249-8EFC-3D0D3560F3A9}"/>
              </a:ext>
            </a:extLst>
          </p:cNvPr>
          <p:cNvSpPr/>
          <p:nvPr/>
        </p:nvSpPr>
        <p:spPr>
          <a:xfrm>
            <a:off x="2917615" y="4214672"/>
            <a:ext cx="129034" cy="119658"/>
          </a:xfrm>
          <a:custGeom>
            <a:avLst/>
            <a:gdLst/>
            <a:ahLst/>
            <a:cxnLst/>
            <a:rect l="l" t="t" r="r" b="b"/>
            <a:pathLst>
              <a:path w="183514" h="170179">
                <a:moveTo>
                  <a:pt x="183387" y="0"/>
                </a:moveTo>
                <a:lnTo>
                  <a:pt x="0" y="38747"/>
                </a:lnTo>
                <a:lnTo>
                  <a:pt x="84975" y="78257"/>
                </a:lnTo>
                <a:lnTo>
                  <a:pt x="104355" y="169951"/>
                </a:lnTo>
                <a:lnTo>
                  <a:pt x="18338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2">
            <a:extLst>
              <a:ext uri="{FF2B5EF4-FFF2-40B4-BE49-F238E27FC236}">
                <a16:creationId xmlns:a16="http://schemas.microsoft.com/office/drawing/2014/main" id="{79DD4D20-A3C7-D040-AF1D-C216329478ED}"/>
              </a:ext>
            </a:extLst>
          </p:cNvPr>
          <p:cNvSpPr txBox="1"/>
          <p:nvPr/>
        </p:nvSpPr>
        <p:spPr>
          <a:xfrm>
            <a:off x="1970656" y="6120160"/>
            <a:ext cx="3056910" cy="502294"/>
          </a:xfrm>
          <a:prstGeom prst="rect">
            <a:avLst/>
          </a:prstGeom>
        </p:spPr>
        <p:txBody>
          <a:bodyPr vert="horz" wrap="square" lIns="0" tIns="8930" rIns="0" bIns="0" rtlCol="0">
            <a:spAutoFit/>
          </a:bodyPr>
          <a:lstStyle/>
          <a:p>
            <a:pPr marR="3572" indent="149120">
              <a:lnSpc>
                <a:spcPct val="119800"/>
              </a:lnSpc>
              <a:spcBef>
                <a:spcPts val="70"/>
              </a:spcBef>
            </a:pPr>
            <a:r>
              <a:rPr lang="en-GB" dirty="0">
                <a:solidFill>
                  <a:srgbClr val="8D3124"/>
                </a:solidFill>
                <a:latin typeface="Arial" panose="020B0604020202020204" pitchFamily="34" charset="0"/>
                <a:cs typeface="Arial" panose="020B0604020202020204" pitchFamily="34" charset="0"/>
              </a:rPr>
              <a:t>Previous shortest path from s to v goes through node x, with cost of 7.2</a:t>
            </a:r>
            <a:endParaRPr dirty="0">
              <a:solidFill>
                <a:srgbClr val="8D3124"/>
              </a:solidFill>
              <a:latin typeface="Arial" panose="020B0604020202020204" pitchFamily="34" charset="0"/>
              <a:cs typeface="Arial" panose="020B0604020202020204" pitchFamily="34" charset="0"/>
            </a:endParaRPr>
          </a:p>
        </p:txBody>
      </p:sp>
      <p:sp>
        <p:nvSpPr>
          <p:cNvPr id="12" name="object 13">
            <a:extLst>
              <a:ext uri="{FF2B5EF4-FFF2-40B4-BE49-F238E27FC236}">
                <a16:creationId xmlns:a16="http://schemas.microsoft.com/office/drawing/2014/main" id="{937497ED-D1F0-6F44-9F74-3FE969ECB468}"/>
              </a:ext>
            </a:extLst>
          </p:cNvPr>
          <p:cNvSpPr/>
          <p:nvPr/>
        </p:nvSpPr>
        <p:spPr>
          <a:xfrm>
            <a:off x="3496015" y="5627590"/>
            <a:ext cx="260300" cy="450503"/>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E2FA2CB9-C599-3A4C-A439-A700349393F0}"/>
              </a:ext>
            </a:extLst>
          </p:cNvPr>
          <p:cNvSpPr/>
          <p:nvPr/>
        </p:nvSpPr>
        <p:spPr>
          <a:xfrm>
            <a:off x="2653413" y="4938799"/>
            <a:ext cx="80367" cy="95994"/>
          </a:xfrm>
          <a:custGeom>
            <a:avLst/>
            <a:gdLst/>
            <a:ahLst/>
            <a:cxnLst/>
            <a:rect l="l" t="t" r="r" b="b"/>
            <a:pathLst>
              <a:path w="114300" h="136525">
                <a:moveTo>
                  <a:pt x="113779" y="0"/>
                </a:moveTo>
                <a:lnTo>
                  <a:pt x="0" y="75056"/>
                </a:lnTo>
                <a:lnTo>
                  <a:pt x="68033" y="79171"/>
                </a:lnTo>
                <a:lnTo>
                  <a:pt x="105575" y="136055"/>
                </a:lnTo>
                <a:lnTo>
                  <a:pt x="11377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438BEDD1-0E25-4149-AFFA-F8BCF58271F7}"/>
              </a:ext>
            </a:extLst>
          </p:cNvPr>
          <p:cNvSpPr/>
          <p:nvPr/>
        </p:nvSpPr>
        <p:spPr>
          <a:xfrm>
            <a:off x="3292279" y="4160398"/>
            <a:ext cx="633561" cy="46434"/>
          </a:xfrm>
          <a:custGeom>
            <a:avLst/>
            <a:gdLst/>
            <a:ahLst/>
            <a:cxnLst/>
            <a:rect l="l" t="t" r="r" b="b"/>
            <a:pathLst>
              <a:path w="901064" h="66040">
                <a:moveTo>
                  <a:pt x="900950" y="65824"/>
                </a:moveTo>
                <a:lnTo>
                  <a:pt x="881951" y="64439"/>
                </a:lnTo>
                <a:lnTo>
                  <a:pt x="0" y="0"/>
                </a:lnTo>
              </a:path>
            </a:pathLst>
          </a:custGeom>
          <a:ln w="380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183F2A58-9A4C-E646-B0F1-94608B01C909}"/>
              </a:ext>
            </a:extLst>
          </p:cNvPr>
          <p:cNvSpPr/>
          <p:nvPr/>
        </p:nvSpPr>
        <p:spPr>
          <a:xfrm>
            <a:off x="3878717" y="4144780"/>
            <a:ext cx="121890" cy="117872"/>
          </a:xfrm>
          <a:custGeom>
            <a:avLst/>
            <a:gdLst/>
            <a:ahLst/>
            <a:cxnLst/>
            <a:rect l="l" t="t" r="r" b="b"/>
            <a:pathLst>
              <a:path w="173354" h="167640">
                <a:moveTo>
                  <a:pt x="12217" y="0"/>
                </a:moveTo>
                <a:lnTo>
                  <a:pt x="47904" y="86652"/>
                </a:lnTo>
                <a:lnTo>
                  <a:pt x="0" y="167195"/>
                </a:lnTo>
                <a:lnTo>
                  <a:pt x="173304" y="95808"/>
                </a:lnTo>
                <a:lnTo>
                  <a:pt x="1221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1039516C-3C40-7646-B87F-BF38F961D7BF}"/>
              </a:ext>
            </a:extLst>
          </p:cNvPr>
          <p:cNvSpPr/>
          <p:nvPr/>
        </p:nvSpPr>
        <p:spPr>
          <a:xfrm>
            <a:off x="4147652" y="4061592"/>
            <a:ext cx="792956" cy="194221"/>
          </a:xfrm>
          <a:custGeom>
            <a:avLst/>
            <a:gdLst/>
            <a:ahLst/>
            <a:cxnLst/>
            <a:rect l="l" t="t" r="r" b="b"/>
            <a:pathLst>
              <a:path w="1127759" h="276225">
                <a:moveTo>
                  <a:pt x="1127709" y="0"/>
                </a:moveTo>
                <a:lnTo>
                  <a:pt x="1109205" y="4533"/>
                </a:lnTo>
                <a:lnTo>
                  <a:pt x="0" y="2762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8D9FD28B-85CD-4942-B712-53899C3F3B02}"/>
              </a:ext>
            </a:extLst>
          </p:cNvPr>
          <p:cNvSpPr/>
          <p:nvPr/>
        </p:nvSpPr>
        <p:spPr>
          <a:xfrm>
            <a:off x="4884914" y="4014540"/>
            <a:ext cx="128588" cy="114746"/>
          </a:xfrm>
          <a:custGeom>
            <a:avLst/>
            <a:gdLst/>
            <a:ahLst/>
            <a:cxnLst/>
            <a:rect l="l" t="t" r="r" b="b"/>
            <a:pathLst>
              <a:path w="182879" h="163195">
                <a:moveTo>
                  <a:pt x="0" y="0"/>
                </a:moveTo>
                <a:lnTo>
                  <a:pt x="60655" y="71450"/>
                </a:lnTo>
                <a:lnTo>
                  <a:pt x="39877" y="162839"/>
                </a:lnTo>
                <a:lnTo>
                  <a:pt x="182765" y="41541"/>
                </a:lnTo>
                <a:lnTo>
                  <a:pt x="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DBDAE52-CFB6-3848-A865-AC4B4E361A8F}"/>
              </a:ext>
            </a:extLst>
          </p:cNvPr>
          <p:cNvSpPr/>
          <p:nvPr/>
        </p:nvSpPr>
        <p:spPr>
          <a:xfrm>
            <a:off x="4189693" y="5054475"/>
            <a:ext cx="42863" cy="655439"/>
          </a:xfrm>
          <a:custGeom>
            <a:avLst/>
            <a:gdLst/>
            <a:ahLst/>
            <a:cxnLst/>
            <a:rect l="l" t="t" r="r" b="b"/>
            <a:pathLst>
              <a:path w="60960" h="932179">
                <a:moveTo>
                  <a:pt x="0" y="931722"/>
                </a:moveTo>
                <a:lnTo>
                  <a:pt x="825" y="919048"/>
                </a:lnTo>
                <a:lnTo>
                  <a:pt x="60477" y="0"/>
                </a:lnTo>
              </a:path>
            </a:pathLst>
          </a:custGeom>
          <a:ln w="254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44DE2277-357A-1F47-8E94-04E9DB6FC9F6}"/>
              </a:ext>
            </a:extLst>
          </p:cNvPr>
          <p:cNvSpPr/>
          <p:nvPr/>
        </p:nvSpPr>
        <p:spPr>
          <a:xfrm>
            <a:off x="4148884" y="5676519"/>
            <a:ext cx="85546" cy="8832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11374629-B0FC-094B-B0A0-60DE34E172B8}"/>
              </a:ext>
            </a:extLst>
          </p:cNvPr>
          <p:cNvSpPr/>
          <p:nvPr/>
        </p:nvSpPr>
        <p:spPr>
          <a:xfrm>
            <a:off x="3255506" y="5155979"/>
            <a:ext cx="813941" cy="566589"/>
          </a:xfrm>
          <a:custGeom>
            <a:avLst/>
            <a:gdLst/>
            <a:ahLst/>
            <a:cxnLst/>
            <a:rect l="l" t="t" r="r" b="b"/>
            <a:pathLst>
              <a:path w="1157604" h="805815">
                <a:moveTo>
                  <a:pt x="1157312" y="0"/>
                </a:moveTo>
                <a:lnTo>
                  <a:pt x="1141666" y="10883"/>
                </a:lnTo>
                <a:lnTo>
                  <a:pt x="0" y="80547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05FF9760-E743-9C46-9306-78CC511BF077}"/>
              </a:ext>
            </a:extLst>
          </p:cNvPr>
          <p:cNvSpPr/>
          <p:nvPr/>
        </p:nvSpPr>
        <p:spPr>
          <a:xfrm>
            <a:off x="4000393" y="5113133"/>
            <a:ext cx="130820" cy="116086"/>
          </a:xfrm>
          <a:custGeom>
            <a:avLst/>
            <a:gdLst/>
            <a:ahLst/>
            <a:cxnLst/>
            <a:rect l="l" t="t" r="r" b="b"/>
            <a:pathLst>
              <a:path w="186054" h="165100">
                <a:moveTo>
                  <a:pt x="185470" y="0"/>
                </a:moveTo>
                <a:lnTo>
                  <a:pt x="0" y="26962"/>
                </a:lnTo>
                <a:lnTo>
                  <a:pt x="82270" y="71818"/>
                </a:lnTo>
                <a:lnTo>
                  <a:pt x="95757" y="164553"/>
                </a:lnTo>
                <a:lnTo>
                  <a:pt x="18547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4E88FEE1-7ED8-EC45-AEAD-04DB330F7D70}"/>
              </a:ext>
            </a:extLst>
          </p:cNvPr>
          <p:cNvSpPr/>
          <p:nvPr/>
        </p:nvSpPr>
        <p:spPr>
          <a:xfrm>
            <a:off x="3206722" y="4335653"/>
            <a:ext cx="0" cy="577751"/>
          </a:xfrm>
          <a:custGeom>
            <a:avLst/>
            <a:gdLst/>
            <a:ahLst/>
            <a:cxnLst/>
            <a:rect l="l" t="t" r="r" b="b"/>
            <a:pathLst>
              <a:path h="821690">
                <a:moveTo>
                  <a:pt x="0" y="0"/>
                </a:moveTo>
                <a:lnTo>
                  <a:pt x="0" y="12700"/>
                </a:lnTo>
                <a:lnTo>
                  <a:pt x="0" y="821639"/>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60EFA621-F6F3-EF40-AD67-BA5418EDF61F}"/>
              </a:ext>
            </a:extLst>
          </p:cNvPr>
          <p:cNvSpPr/>
          <p:nvPr/>
        </p:nvSpPr>
        <p:spPr>
          <a:xfrm>
            <a:off x="3163860" y="4280288"/>
            <a:ext cx="85724" cy="85725"/>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E35B2D80-338B-BB48-ACB9-E164BC843033}"/>
              </a:ext>
            </a:extLst>
          </p:cNvPr>
          <p:cNvSpPr/>
          <p:nvPr/>
        </p:nvSpPr>
        <p:spPr>
          <a:xfrm>
            <a:off x="3299002" y="4331715"/>
            <a:ext cx="693390" cy="519261"/>
          </a:xfrm>
          <a:custGeom>
            <a:avLst/>
            <a:gdLst/>
            <a:ahLst/>
            <a:cxnLst/>
            <a:rect l="l" t="t" r="r" b="b"/>
            <a:pathLst>
              <a:path w="986154" h="738504">
                <a:moveTo>
                  <a:pt x="986053" y="0"/>
                </a:moveTo>
                <a:lnTo>
                  <a:pt x="975880" y="7607"/>
                </a:lnTo>
                <a:lnTo>
                  <a:pt x="0" y="737997"/>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FAF792F1-57A1-1C40-8AB1-B54E890BC543}"/>
              </a:ext>
            </a:extLst>
          </p:cNvPr>
          <p:cNvSpPr/>
          <p:nvPr/>
        </p:nvSpPr>
        <p:spPr>
          <a:xfrm>
            <a:off x="3942333" y="4298541"/>
            <a:ext cx="94655" cy="85725"/>
          </a:xfrm>
          <a:custGeom>
            <a:avLst/>
            <a:gdLst/>
            <a:ahLst/>
            <a:cxnLst/>
            <a:rect l="l" t="t" r="r" b="b"/>
            <a:pathLst>
              <a:path w="134620" h="121920">
                <a:moveTo>
                  <a:pt x="134137" y="0"/>
                </a:moveTo>
                <a:lnTo>
                  <a:pt x="0" y="24256"/>
                </a:lnTo>
                <a:lnTo>
                  <a:pt x="60921" y="54787"/>
                </a:lnTo>
                <a:lnTo>
                  <a:pt x="73050" y="121856"/>
                </a:lnTo>
                <a:lnTo>
                  <a:pt x="134137"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6FDE9B46-76C8-484E-B957-E5F276A1732E}"/>
              </a:ext>
            </a:extLst>
          </p:cNvPr>
          <p:cNvSpPr/>
          <p:nvPr/>
        </p:nvSpPr>
        <p:spPr>
          <a:xfrm>
            <a:off x="3236038" y="4926583"/>
            <a:ext cx="799654" cy="97780"/>
          </a:xfrm>
          <a:custGeom>
            <a:avLst/>
            <a:gdLst/>
            <a:ahLst/>
            <a:cxnLst/>
            <a:rect l="l" t="t" r="r" b="b"/>
            <a:pathLst>
              <a:path w="1137285" h="139065">
                <a:moveTo>
                  <a:pt x="1136675" y="138582"/>
                </a:moveTo>
                <a:lnTo>
                  <a:pt x="1124077" y="137045"/>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C0D20B06-D1CA-3248-A19F-C2052BD8B680}"/>
              </a:ext>
            </a:extLst>
          </p:cNvPr>
          <p:cNvSpPr/>
          <p:nvPr/>
        </p:nvSpPr>
        <p:spPr>
          <a:xfrm>
            <a:off x="3999946" y="4977805"/>
            <a:ext cx="90636" cy="85279"/>
          </a:xfrm>
          <a:custGeom>
            <a:avLst/>
            <a:gdLst/>
            <a:ahLst/>
            <a:cxnLst/>
            <a:rect l="l" t="t" r="r" b="b"/>
            <a:pathLst>
              <a:path w="128904" h="121284">
                <a:moveTo>
                  <a:pt x="14744" y="0"/>
                </a:moveTo>
                <a:lnTo>
                  <a:pt x="37630" y="64198"/>
                </a:lnTo>
                <a:lnTo>
                  <a:pt x="0" y="121018"/>
                </a:lnTo>
                <a:lnTo>
                  <a:pt x="128397" y="75260"/>
                </a:lnTo>
                <a:lnTo>
                  <a:pt x="147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5DBD105D-2C9D-4D40-A8CE-FB394DADBFDE}"/>
              </a:ext>
            </a:extLst>
          </p:cNvPr>
          <p:cNvSpPr/>
          <p:nvPr/>
        </p:nvSpPr>
        <p:spPr>
          <a:xfrm>
            <a:off x="4304993" y="5071084"/>
            <a:ext cx="1134070" cy="446"/>
          </a:xfrm>
          <a:custGeom>
            <a:avLst/>
            <a:gdLst/>
            <a:ahLst/>
            <a:cxnLst/>
            <a:rect l="l" t="t" r="r" b="b"/>
            <a:pathLst>
              <a:path w="1612900" h="634">
                <a:moveTo>
                  <a:pt x="1612531" y="12"/>
                </a:moveTo>
                <a:lnTo>
                  <a:pt x="1599831" y="12"/>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E12BC95B-328C-F242-BA3D-EC0ACD7BEBE0}"/>
              </a:ext>
            </a:extLst>
          </p:cNvPr>
          <p:cNvSpPr/>
          <p:nvPr/>
        </p:nvSpPr>
        <p:spPr>
          <a:xfrm>
            <a:off x="5408445" y="5028230"/>
            <a:ext cx="85725" cy="85725"/>
          </a:xfrm>
          <a:custGeom>
            <a:avLst/>
            <a:gdLst/>
            <a:ahLst/>
            <a:cxnLst/>
            <a:rect l="l" t="t" r="r" b="b"/>
            <a:pathLst>
              <a:path w="121920" h="121920">
                <a:moveTo>
                  <a:pt x="0" y="0"/>
                </a:moveTo>
                <a:lnTo>
                  <a:pt x="30479" y="60947"/>
                </a:lnTo>
                <a:lnTo>
                  <a:pt x="0" y="121920"/>
                </a:lnTo>
                <a:lnTo>
                  <a:pt x="121920" y="60947"/>
                </a:lnTo>
                <a:lnTo>
                  <a:pt x="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B15FA3A5-0181-E843-91CC-F7B79A64B522}"/>
              </a:ext>
            </a:extLst>
          </p:cNvPr>
          <p:cNvSpPr/>
          <p:nvPr/>
        </p:nvSpPr>
        <p:spPr>
          <a:xfrm>
            <a:off x="4221511" y="4237962"/>
            <a:ext cx="1240779" cy="695623"/>
          </a:xfrm>
          <a:custGeom>
            <a:avLst/>
            <a:gdLst/>
            <a:ahLst/>
            <a:cxnLst/>
            <a:rect l="l" t="t" r="r" b="b"/>
            <a:pathLst>
              <a:path w="1764665" h="989329">
                <a:moveTo>
                  <a:pt x="1764296" y="989152"/>
                </a:moveTo>
                <a:lnTo>
                  <a:pt x="1753222" y="982941"/>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95DCA7AB-A183-404B-ABF6-F8C9110354CE}"/>
              </a:ext>
            </a:extLst>
          </p:cNvPr>
          <p:cNvSpPr/>
          <p:nvPr/>
        </p:nvSpPr>
        <p:spPr>
          <a:xfrm>
            <a:off x="5414587" y="4881229"/>
            <a:ext cx="95994" cy="79474"/>
          </a:xfrm>
          <a:custGeom>
            <a:avLst/>
            <a:gdLst/>
            <a:ahLst/>
            <a:cxnLst/>
            <a:rect l="l" t="t" r="r" b="b"/>
            <a:pathLst>
              <a:path w="136525" h="113029">
                <a:moveTo>
                  <a:pt x="59626" y="0"/>
                </a:moveTo>
                <a:lnTo>
                  <a:pt x="56400" y="68072"/>
                </a:lnTo>
                <a:lnTo>
                  <a:pt x="0" y="106349"/>
                </a:lnTo>
                <a:lnTo>
                  <a:pt x="136156" y="112788"/>
                </a:lnTo>
                <a:lnTo>
                  <a:pt x="59626"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B24729FC-18D9-0C4A-A3C1-0C69608FEA8B}"/>
              </a:ext>
            </a:extLst>
          </p:cNvPr>
          <p:cNvSpPr/>
          <p:nvPr/>
        </p:nvSpPr>
        <p:spPr>
          <a:xfrm>
            <a:off x="3195265" y="4910929"/>
            <a:ext cx="0" cy="623738"/>
          </a:xfrm>
          <a:custGeom>
            <a:avLst/>
            <a:gdLst/>
            <a:ahLst/>
            <a:cxnLst/>
            <a:rect l="l" t="t" r="r" b="b"/>
            <a:pathLst>
              <a:path h="887095">
                <a:moveTo>
                  <a:pt x="0" y="886891"/>
                </a:moveTo>
                <a:lnTo>
                  <a:pt x="0" y="86784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C2846D90-4887-A94A-A064-A5F17394E7C1}"/>
              </a:ext>
            </a:extLst>
          </p:cNvPr>
          <p:cNvSpPr/>
          <p:nvPr/>
        </p:nvSpPr>
        <p:spPr>
          <a:xfrm>
            <a:off x="3136331" y="5491663"/>
            <a:ext cx="117871" cy="117873"/>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3CB3D430-3B98-724A-AFCB-8D1DCE9CEE6A}"/>
              </a:ext>
            </a:extLst>
          </p:cNvPr>
          <p:cNvSpPr/>
          <p:nvPr/>
        </p:nvSpPr>
        <p:spPr>
          <a:xfrm>
            <a:off x="2419347" y="4667016"/>
            <a:ext cx="556766" cy="214759"/>
          </a:xfrm>
          <a:custGeom>
            <a:avLst/>
            <a:gdLst/>
            <a:ahLst/>
            <a:cxnLst/>
            <a:rect l="l" t="t" r="r" b="b"/>
            <a:pathLst>
              <a:path w="791845" h="305434">
                <a:moveTo>
                  <a:pt x="791692" y="304850"/>
                </a:moveTo>
                <a:lnTo>
                  <a:pt x="773912" y="298005"/>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C55873EF-50A5-0C4E-A2B9-93E3C06DC798}"/>
              </a:ext>
            </a:extLst>
          </p:cNvPr>
          <p:cNvSpPr/>
          <p:nvPr/>
        </p:nvSpPr>
        <p:spPr>
          <a:xfrm>
            <a:off x="2914828" y="4810961"/>
            <a:ext cx="131266" cy="110282"/>
          </a:xfrm>
          <a:custGeom>
            <a:avLst/>
            <a:gdLst/>
            <a:ahLst/>
            <a:cxnLst/>
            <a:rect l="l" t="t" r="r" b="b"/>
            <a:pathLst>
              <a:path w="186689" h="156845">
                <a:moveTo>
                  <a:pt x="60236" y="0"/>
                </a:moveTo>
                <a:lnTo>
                  <a:pt x="69227" y="93281"/>
                </a:lnTo>
                <a:lnTo>
                  <a:pt x="0" y="156451"/>
                </a:lnTo>
                <a:lnTo>
                  <a:pt x="186562" y="138455"/>
                </a:lnTo>
                <a:lnTo>
                  <a:pt x="60236"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BC3C1F5D-A2B3-2548-9E22-AAD77F8D4FE4}"/>
              </a:ext>
            </a:extLst>
          </p:cNvPr>
          <p:cNvSpPr/>
          <p:nvPr/>
        </p:nvSpPr>
        <p:spPr>
          <a:xfrm>
            <a:off x="2303726" y="4538840"/>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99F6B36F-FB64-014E-A963-D105398CFD59}"/>
              </a:ext>
            </a:extLst>
          </p:cNvPr>
          <p:cNvSpPr/>
          <p:nvPr/>
        </p:nvSpPr>
        <p:spPr>
          <a:xfrm>
            <a:off x="2303726" y="4538838"/>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D92D340F-3B23-0D46-ADD8-F2A933A5912F}"/>
              </a:ext>
            </a:extLst>
          </p:cNvPr>
          <p:cNvSpPr txBox="1"/>
          <p:nvPr/>
        </p:nvSpPr>
        <p:spPr>
          <a:xfrm>
            <a:off x="2395942" y="4530710"/>
            <a:ext cx="91082" cy="224461"/>
          </a:xfrm>
          <a:prstGeom prst="rect">
            <a:avLst/>
          </a:prstGeom>
        </p:spPr>
        <p:txBody>
          <a:bodyPr vert="horz" wrap="square" lIns="0" tIns="8930" rIns="0" bIns="0" rtlCol="0">
            <a:spAutoFit/>
          </a:bodyPr>
          <a:lstStyle/>
          <a:p>
            <a:pPr marL="8929">
              <a:spcBef>
                <a:spcPts val="70"/>
              </a:spcBef>
            </a:pPr>
            <a:r>
              <a:rPr spc="116" dirty="0">
                <a:latin typeface="Arial" panose="020B0604020202020204" pitchFamily="34" charset="0"/>
                <a:cs typeface="Arial" panose="020B0604020202020204" pitchFamily="34" charset="0"/>
              </a:rPr>
              <a:t>s</a:t>
            </a:r>
            <a:endParaRPr dirty="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42AB41C0-9DE8-1748-BBB6-4128330841AC}"/>
              </a:ext>
            </a:extLst>
          </p:cNvPr>
          <p:cNvSpPr/>
          <p:nvPr/>
        </p:nvSpPr>
        <p:spPr>
          <a:xfrm>
            <a:off x="3063885" y="3992824"/>
            <a:ext cx="275481" cy="275481"/>
          </a:xfrm>
          <a:custGeom>
            <a:avLst/>
            <a:gdLst/>
            <a:ahLst/>
            <a:cxnLst/>
            <a:rect l="l" t="t" r="r" b="b"/>
            <a:pathLst>
              <a:path w="391795" h="391795">
                <a:moveTo>
                  <a:pt x="217235" y="0"/>
                </a:moveTo>
                <a:lnTo>
                  <a:pt x="174123" y="0"/>
                </a:lnTo>
                <a:lnTo>
                  <a:pt x="131848" y="9413"/>
                </a:lnTo>
                <a:lnTo>
                  <a:pt x="92078" y="28239"/>
                </a:lnTo>
                <a:lnTo>
                  <a:pt x="56487" y="56478"/>
                </a:lnTo>
                <a:lnTo>
                  <a:pt x="28243" y="92074"/>
                </a:lnTo>
                <a:lnTo>
                  <a:pt x="9414" y="131846"/>
                </a:lnTo>
                <a:lnTo>
                  <a:pt x="0" y="174124"/>
                </a:lnTo>
                <a:lnTo>
                  <a:pt x="0" y="217237"/>
                </a:lnTo>
                <a:lnTo>
                  <a:pt x="9414" y="259513"/>
                </a:lnTo>
                <a:lnTo>
                  <a:pt x="28243" y="299283"/>
                </a:lnTo>
                <a:lnTo>
                  <a:pt x="56487" y="334874"/>
                </a:lnTo>
                <a:lnTo>
                  <a:pt x="92078" y="363113"/>
                </a:lnTo>
                <a:lnTo>
                  <a:pt x="131848" y="381940"/>
                </a:lnTo>
                <a:lnTo>
                  <a:pt x="174123" y="391353"/>
                </a:lnTo>
                <a:lnTo>
                  <a:pt x="217235" y="391353"/>
                </a:lnTo>
                <a:lnTo>
                  <a:pt x="259510" y="381940"/>
                </a:lnTo>
                <a:lnTo>
                  <a:pt x="299280" y="363113"/>
                </a:lnTo>
                <a:lnTo>
                  <a:pt x="334871" y="334874"/>
                </a:lnTo>
                <a:lnTo>
                  <a:pt x="363110" y="299283"/>
                </a:lnTo>
                <a:lnTo>
                  <a:pt x="381936" y="259513"/>
                </a:lnTo>
                <a:lnTo>
                  <a:pt x="391349" y="217237"/>
                </a:lnTo>
                <a:lnTo>
                  <a:pt x="391349" y="174124"/>
                </a:lnTo>
                <a:lnTo>
                  <a:pt x="381936" y="131846"/>
                </a:lnTo>
                <a:lnTo>
                  <a:pt x="363110" y="92074"/>
                </a:lnTo>
                <a:lnTo>
                  <a:pt x="334871" y="56478"/>
                </a:lnTo>
                <a:lnTo>
                  <a:pt x="299280" y="28239"/>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34F54995-156D-7D45-A298-4640B746EAC7}"/>
              </a:ext>
            </a:extLst>
          </p:cNvPr>
          <p:cNvSpPr/>
          <p:nvPr/>
        </p:nvSpPr>
        <p:spPr>
          <a:xfrm>
            <a:off x="3063885" y="3992824"/>
            <a:ext cx="275481" cy="275481"/>
          </a:xfrm>
          <a:custGeom>
            <a:avLst/>
            <a:gdLst/>
            <a:ahLst/>
            <a:cxnLst/>
            <a:rect l="l" t="t" r="r" b="b"/>
            <a:pathLst>
              <a:path w="391795" h="391795">
                <a:moveTo>
                  <a:pt x="334871" y="56478"/>
                </a:moveTo>
                <a:lnTo>
                  <a:pt x="363110" y="92070"/>
                </a:lnTo>
                <a:lnTo>
                  <a:pt x="381936" y="131841"/>
                </a:lnTo>
                <a:lnTo>
                  <a:pt x="391349" y="174119"/>
                </a:lnTo>
                <a:lnTo>
                  <a:pt x="391349" y="217233"/>
                </a:lnTo>
                <a:lnTo>
                  <a:pt x="381936" y="259511"/>
                </a:lnTo>
                <a:lnTo>
                  <a:pt x="363110" y="299282"/>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2"/>
                </a:lnTo>
                <a:lnTo>
                  <a:pt x="9414" y="259511"/>
                </a:lnTo>
                <a:lnTo>
                  <a:pt x="0" y="217233"/>
                </a:lnTo>
                <a:lnTo>
                  <a:pt x="0" y="174119"/>
                </a:lnTo>
                <a:lnTo>
                  <a:pt x="9414" y="131841"/>
                </a:lnTo>
                <a:lnTo>
                  <a:pt x="28243" y="92070"/>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A91F8BA-306E-E74D-BF06-09AD2E1C8E7A}"/>
              </a:ext>
            </a:extLst>
          </p:cNvPr>
          <p:cNvSpPr/>
          <p:nvPr/>
        </p:nvSpPr>
        <p:spPr>
          <a:xfrm>
            <a:off x="3062525" y="4794602"/>
            <a:ext cx="275481" cy="275481"/>
          </a:xfrm>
          <a:custGeom>
            <a:avLst/>
            <a:gdLst/>
            <a:ahLst/>
            <a:cxnLst/>
            <a:rect l="l" t="t" r="r" b="b"/>
            <a:pathLst>
              <a:path w="391795" h="391795">
                <a:moveTo>
                  <a:pt x="217237" y="0"/>
                </a:moveTo>
                <a:lnTo>
                  <a:pt x="174124" y="0"/>
                </a:lnTo>
                <a:lnTo>
                  <a:pt x="131846" y="9413"/>
                </a:lnTo>
                <a:lnTo>
                  <a:pt x="92074" y="28239"/>
                </a:lnTo>
                <a:lnTo>
                  <a:pt x="56478" y="56478"/>
                </a:lnTo>
                <a:lnTo>
                  <a:pt x="28239" y="92069"/>
                </a:lnTo>
                <a:lnTo>
                  <a:pt x="9413" y="131839"/>
                </a:lnTo>
                <a:lnTo>
                  <a:pt x="0" y="174115"/>
                </a:lnTo>
                <a:lnTo>
                  <a:pt x="0" y="217228"/>
                </a:lnTo>
                <a:lnTo>
                  <a:pt x="9413" y="259506"/>
                </a:lnTo>
                <a:lnTo>
                  <a:pt x="28239" y="299278"/>
                </a:lnTo>
                <a:lnTo>
                  <a:pt x="56478" y="334874"/>
                </a:lnTo>
                <a:lnTo>
                  <a:pt x="92074" y="363113"/>
                </a:lnTo>
                <a:lnTo>
                  <a:pt x="131846" y="381940"/>
                </a:lnTo>
                <a:lnTo>
                  <a:pt x="174124" y="391353"/>
                </a:lnTo>
                <a:lnTo>
                  <a:pt x="217237" y="391353"/>
                </a:lnTo>
                <a:lnTo>
                  <a:pt x="259513" y="381940"/>
                </a:lnTo>
                <a:lnTo>
                  <a:pt x="299283" y="363113"/>
                </a:lnTo>
                <a:lnTo>
                  <a:pt x="334874" y="334874"/>
                </a:lnTo>
                <a:lnTo>
                  <a:pt x="363113" y="299278"/>
                </a:lnTo>
                <a:lnTo>
                  <a:pt x="381940" y="259506"/>
                </a:lnTo>
                <a:lnTo>
                  <a:pt x="391353" y="217228"/>
                </a:lnTo>
                <a:lnTo>
                  <a:pt x="391353" y="174115"/>
                </a:lnTo>
                <a:lnTo>
                  <a:pt x="381940" y="131839"/>
                </a:lnTo>
                <a:lnTo>
                  <a:pt x="363113" y="92069"/>
                </a:lnTo>
                <a:lnTo>
                  <a:pt x="334874" y="56478"/>
                </a:lnTo>
                <a:lnTo>
                  <a:pt x="299283" y="28239"/>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92E86B69-7209-2947-9328-97FCFA8D41E6}"/>
              </a:ext>
            </a:extLst>
          </p:cNvPr>
          <p:cNvSpPr/>
          <p:nvPr/>
        </p:nvSpPr>
        <p:spPr>
          <a:xfrm>
            <a:off x="3062525" y="4794602"/>
            <a:ext cx="275481" cy="275481"/>
          </a:xfrm>
          <a:custGeom>
            <a:avLst/>
            <a:gdLst/>
            <a:ahLst/>
            <a:cxnLst/>
            <a:rect l="l" t="t" r="r" b="b"/>
            <a:pathLst>
              <a:path w="391795" h="391795">
                <a:moveTo>
                  <a:pt x="334874" y="56478"/>
                </a:moveTo>
                <a:lnTo>
                  <a:pt x="363113" y="92069"/>
                </a:lnTo>
                <a:lnTo>
                  <a:pt x="381940" y="131839"/>
                </a:lnTo>
                <a:lnTo>
                  <a:pt x="391353" y="174115"/>
                </a:lnTo>
                <a:lnTo>
                  <a:pt x="391353" y="217228"/>
                </a:lnTo>
                <a:lnTo>
                  <a:pt x="381940" y="259506"/>
                </a:lnTo>
                <a:lnTo>
                  <a:pt x="363113" y="299278"/>
                </a:lnTo>
                <a:lnTo>
                  <a:pt x="334874" y="334874"/>
                </a:lnTo>
                <a:lnTo>
                  <a:pt x="299283" y="363113"/>
                </a:lnTo>
                <a:lnTo>
                  <a:pt x="259513" y="381940"/>
                </a:lnTo>
                <a:lnTo>
                  <a:pt x="217237" y="391353"/>
                </a:lnTo>
                <a:lnTo>
                  <a:pt x="174124" y="391353"/>
                </a:lnTo>
                <a:lnTo>
                  <a:pt x="131846" y="381940"/>
                </a:lnTo>
                <a:lnTo>
                  <a:pt x="92074" y="363113"/>
                </a:lnTo>
                <a:lnTo>
                  <a:pt x="56478" y="334874"/>
                </a:lnTo>
                <a:lnTo>
                  <a:pt x="28239" y="299278"/>
                </a:lnTo>
                <a:lnTo>
                  <a:pt x="9413" y="259506"/>
                </a:lnTo>
                <a:lnTo>
                  <a:pt x="0" y="217228"/>
                </a:lnTo>
                <a:lnTo>
                  <a:pt x="0" y="174115"/>
                </a:lnTo>
                <a:lnTo>
                  <a:pt x="9413" y="131839"/>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3" name="object 44">
            <a:extLst>
              <a:ext uri="{FF2B5EF4-FFF2-40B4-BE49-F238E27FC236}">
                <a16:creationId xmlns:a16="http://schemas.microsoft.com/office/drawing/2014/main" id="{A982667F-9155-3742-9678-EB27ACD683AA}"/>
              </a:ext>
            </a:extLst>
          </p:cNvPr>
          <p:cNvSpPr/>
          <p:nvPr/>
        </p:nvSpPr>
        <p:spPr>
          <a:xfrm>
            <a:off x="3062525" y="5607836"/>
            <a:ext cx="275481" cy="275481"/>
          </a:xfrm>
          <a:custGeom>
            <a:avLst/>
            <a:gdLst/>
            <a:ahLst/>
            <a:cxnLst/>
            <a:rect l="l" t="t" r="r" b="b"/>
            <a:pathLst>
              <a:path w="391795" h="391795">
                <a:moveTo>
                  <a:pt x="217237" y="0"/>
                </a:moveTo>
                <a:lnTo>
                  <a:pt x="174124" y="0"/>
                </a:lnTo>
                <a:lnTo>
                  <a:pt x="131846" y="9413"/>
                </a:lnTo>
                <a:lnTo>
                  <a:pt x="92074" y="28240"/>
                </a:lnTo>
                <a:lnTo>
                  <a:pt x="56478" y="56480"/>
                </a:lnTo>
                <a:lnTo>
                  <a:pt x="28239" y="92072"/>
                </a:lnTo>
                <a:lnTo>
                  <a:pt x="9413" y="131841"/>
                </a:lnTo>
                <a:lnTo>
                  <a:pt x="0" y="174117"/>
                </a:lnTo>
                <a:lnTo>
                  <a:pt x="0" y="217229"/>
                </a:lnTo>
                <a:lnTo>
                  <a:pt x="9413" y="259505"/>
                </a:lnTo>
                <a:lnTo>
                  <a:pt x="28239" y="299275"/>
                </a:lnTo>
                <a:lnTo>
                  <a:pt x="56478" y="334867"/>
                </a:lnTo>
                <a:lnTo>
                  <a:pt x="92074" y="363107"/>
                </a:lnTo>
                <a:lnTo>
                  <a:pt x="131846" y="381933"/>
                </a:lnTo>
                <a:lnTo>
                  <a:pt x="174124" y="391347"/>
                </a:lnTo>
                <a:lnTo>
                  <a:pt x="217237" y="391347"/>
                </a:lnTo>
                <a:lnTo>
                  <a:pt x="259513" y="381933"/>
                </a:lnTo>
                <a:lnTo>
                  <a:pt x="299283" y="363107"/>
                </a:lnTo>
                <a:lnTo>
                  <a:pt x="334874" y="334867"/>
                </a:lnTo>
                <a:lnTo>
                  <a:pt x="363113" y="299275"/>
                </a:lnTo>
                <a:lnTo>
                  <a:pt x="381940" y="259505"/>
                </a:lnTo>
                <a:lnTo>
                  <a:pt x="391353" y="217229"/>
                </a:lnTo>
                <a:lnTo>
                  <a:pt x="391353" y="174117"/>
                </a:lnTo>
                <a:lnTo>
                  <a:pt x="381940" y="131841"/>
                </a:lnTo>
                <a:lnTo>
                  <a:pt x="363113" y="92072"/>
                </a:lnTo>
                <a:lnTo>
                  <a:pt x="334874" y="56480"/>
                </a:lnTo>
                <a:lnTo>
                  <a:pt x="299283" y="28240"/>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4" name="object 45">
            <a:extLst>
              <a:ext uri="{FF2B5EF4-FFF2-40B4-BE49-F238E27FC236}">
                <a16:creationId xmlns:a16="http://schemas.microsoft.com/office/drawing/2014/main" id="{C3BF5970-F71A-E043-972C-B98DB2D78A1B}"/>
              </a:ext>
            </a:extLst>
          </p:cNvPr>
          <p:cNvSpPr/>
          <p:nvPr/>
        </p:nvSpPr>
        <p:spPr>
          <a:xfrm>
            <a:off x="3062525" y="5607838"/>
            <a:ext cx="275481" cy="275481"/>
          </a:xfrm>
          <a:custGeom>
            <a:avLst/>
            <a:gdLst/>
            <a:ahLst/>
            <a:cxnLst/>
            <a:rect l="l" t="t" r="r" b="b"/>
            <a:pathLst>
              <a:path w="391795" h="391795">
                <a:moveTo>
                  <a:pt x="334874" y="56478"/>
                </a:moveTo>
                <a:lnTo>
                  <a:pt x="363113" y="92069"/>
                </a:lnTo>
                <a:lnTo>
                  <a:pt x="381940" y="131838"/>
                </a:lnTo>
                <a:lnTo>
                  <a:pt x="391353" y="174114"/>
                </a:lnTo>
                <a:lnTo>
                  <a:pt x="391353" y="217225"/>
                </a:lnTo>
                <a:lnTo>
                  <a:pt x="381940" y="259501"/>
                </a:lnTo>
                <a:lnTo>
                  <a:pt x="363113" y="299270"/>
                </a:lnTo>
                <a:lnTo>
                  <a:pt x="334874" y="334862"/>
                </a:lnTo>
                <a:lnTo>
                  <a:pt x="299283" y="363101"/>
                </a:lnTo>
                <a:lnTo>
                  <a:pt x="259513" y="381927"/>
                </a:lnTo>
                <a:lnTo>
                  <a:pt x="217237" y="391340"/>
                </a:lnTo>
                <a:lnTo>
                  <a:pt x="174124" y="391340"/>
                </a:lnTo>
                <a:lnTo>
                  <a:pt x="131846" y="381927"/>
                </a:lnTo>
                <a:lnTo>
                  <a:pt x="92074" y="363101"/>
                </a:lnTo>
                <a:lnTo>
                  <a:pt x="56478" y="334862"/>
                </a:lnTo>
                <a:lnTo>
                  <a:pt x="28239" y="299270"/>
                </a:lnTo>
                <a:lnTo>
                  <a:pt x="9413" y="259501"/>
                </a:lnTo>
                <a:lnTo>
                  <a:pt x="0" y="217225"/>
                </a:lnTo>
                <a:lnTo>
                  <a:pt x="0" y="174114"/>
                </a:lnTo>
                <a:lnTo>
                  <a:pt x="9413" y="131838"/>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5" name="object 46">
            <a:extLst>
              <a:ext uri="{FF2B5EF4-FFF2-40B4-BE49-F238E27FC236}">
                <a16:creationId xmlns:a16="http://schemas.microsoft.com/office/drawing/2014/main" id="{1A338076-A194-134A-B07C-31215C4E5E25}"/>
              </a:ext>
            </a:extLst>
          </p:cNvPr>
          <p:cNvSpPr/>
          <p:nvPr/>
        </p:nvSpPr>
        <p:spPr>
          <a:xfrm>
            <a:off x="4111246" y="4886239"/>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1"/>
                </a:lnTo>
                <a:lnTo>
                  <a:pt x="131838" y="381927"/>
                </a:lnTo>
                <a:lnTo>
                  <a:pt x="174114" y="391340"/>
                </a:lnTo>
                <a:lnTo>
                  <a:pt x="217225" y="391340"/>
                </a:lnTo>
                <a:lnTo>
                  <a:pt x="259501" y="381927"/>
                </a:lnTo>
                <a:lnTo>
                  <a:pt x="299270" y="363101"/>
                </a:lnTo>
                <a:lnTo>
                  <a:pt x="334862" y="334862"/>
                </a:lnTo>
                <a:lnTo>
                  <a:pt x="363105" y="299270"/>
                </a:lnTo>
                <a:lnTo>
                  <a:pt x="381935" y="259501"/>
                </a:lnTo>
                <a:lnTo>
                  <a:pt x="391349" y="217225"/>
                </a:lnTo>
                <a:lnTo>
                  <a:pt x="391349" y="174114"/>
                </a:lnTo>
                <a:lnTo>
                  <a:pt x="381935" y="131838"/>
                </a:lnTo>
                <a:lnTo>
                  <a:pt x="363105"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6" name="object 47">
            <a:extLst>
              <a:ext uri="{FF2B5EF4-FFF2-40B4-BE49-F238E27FC236}">
                <a16:creationId xmlns:a16="http://schemas.microsoft.com/office/drawing/2014/main" id="{2CE26591-CF3D-2640-96BB-B6487AA1ADE0}"/>
              </a:ext>
            </a:extLst>
          </p:cNvPr>
          <p:cNvSpPr/>
          <p:nvPr/>
        </p:nvSpPr>
        <p:spPr>
          <a:xfrm>
            <a:off x="4111246" y="4886239"/>
            <a:ext cx="275481" cy="275481"/>
          </a:xfrm>
          <a:custGeom>
            <a:avLst/>
            <a:gdLst/>
            <a:ahLst/>
            <a:cxnLst/>
            <a:rect l="l" t="t" r="r" b="b"/>
            <a:pathLst>
              <a:path w="391795" h="391795">
                <a:moveTo>
                  <a:pt x="334862" y="56478"/>
                </a:moveTo>
                <a:lnTo>
                  <a:pt x="363105" y="92069"/>
                </a:lnTo>
                <a:lnTo>
                  <a:pt x="381935" y="131838"/>
                </a:lnTo>
                <a:lnTo>
                  <a:pt x="391349" y="174114"/>
                </a:lnTo>
                <a:lnTo>
                  <a:pt x="391349" y="217225"/>
                </a:lnTo>
                <a:lnTo>
                  <a:pt x="381935" y="259501"/>
                </a:lnTo>
                <a:lnTo>
                  <a:pt x="363105"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7" name="object 48">
            <a:extLst>
              <a:ext uri="{FF2B5EF4-FFF2-40B4-BE49-F238E27FC236}">
                <a16:creationId xmlns:a16="http://schemas.microsoft.com/office/drawing/2014/main" id="{35F18E84-A51B-2441-8618-FF07D23E8E6F}"/>
              </a:ext>
            </a:extLst>
          </p:cNvPr>
          <p:cNvSpPr/>
          <p:nvPr/>
        </p:nvSpPr>
        <p:spPr>
          <a:xfrm>
            <a:off x="4019612" y="4061549"/>
            <a:ext cx="275481" cy="275481"/>
          </a:xfrm>
          <a:custGeom>
            <a:avLst/>
            <a:gdLst/>
            <a:ahLst/>
            <a:cxnLst/>
            <a:rect l="l" t="t" r="r" b="b"/>
            <a:pathLst>
              <a:path w="391795" h="391795">
                <a:moveTo>
                  <a:pt x="217235" y="0"/>
                </a:moveTo>
                <a:lnTo>
                  <a:pt x="174123" y="0"/>
                </a:lnTo>
                <a:lnTo>
                  <a:pt x="131848" y="9414"/>
                </a:lnTo>
                <a:lnTo>
                  <a:pt x="92078" y="28243"/>
                </a:lnTo>
                <a:lnTo>
                  <a:pt x="56487" y="56487"/>
                </a:lnTo>
                <a:lnTo>
                  <a:pt x="28243" y="92078"/>
                </a:lnTo>
                <a:lnTo>
                  <a:pt x="9414" y="131848"/>
                </a:lnTo>
                <a:lnTo>
                  <a:pt x="0" y="174123"/>
                </a:lnTo>
                <a:lnTo>
                  <a:pt x="0" y="217235"/>
                </a:lnTo>
                <a:lnTo>
                  <a:pt x="9414" y="259510"/>
                </a:lnTo>
                <a:lnTo>
                  <a:pt x="28243" y="299280"/>
                </a:lnTo>
                <a:lnTo>
                  <a:pt x="56487" y="334871"/>
                </a:lnTo>
                <a:lnTo>
                  <a:pt x="92078" y="363110"/>
                </a:lnTo>
                <a:lnTo>
                  <a:pt x="131848" y="381936"/>
                </a:lnTo>
                <a:lnTo>
                  <a:pt x="174123" y="391349"/>
                </a:lnTo>
                <a:lnTo>
                  <a:pt x="217235" y="391349"/>
                </a:lnTo>
                <a:lnTo>
                  <a:pt x="259510" y="381936"/>
                </a:lnTo>
                <a:lnTo>
                  <a:pt x="299280" y="363110"/>
                </a:lnTo>
                <a:lnTo>
                  <a:pt x="334871" y="334871"/>
                </a:lnTo>
                <a:lnTo>
                  <a:pt x="363110" y="299280"/>
                </a:lnTo>
                <a:lnTo>
                  <a:pt x="381936" y="259510"/>
                </a:lnTo>
                <a:lnTo>
                  <a:pt x="391349" y="217235"/>
                </a:lnTo>
                <a:lnTo>
                  <a:pt x="391349" y="174123"/>
                </a:lnTo>
                <a:lnTo>
                  <a:pt x="381936" y="131848"/>
                </a:lnTo>
                <a:lnTo>
                  <a:pt x="363110" y="92078"/>
                </a:lnTo>
                <a:lnTo>
                  <a:pt x="334871" y="56487"/>
                </a:lnTo>
                <a:lnTo>
                  <a:pt x="299280" y="28243"/>
                </a:lnTo>
                <a:lnTo>
                  <a:pt x="259510" y="9414"/>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8" name="object 49">
            <a:extLst>
              <a:ext uri="{FF2B5EF4-FFF2-40B4-BE49-F238E27FC236}">
                <a16:creationId xmlns:a16="http://schemas.microsoft.com/office/drawing/2014/main" id="{0255CDEC-074A-3C41-B015-B0DCACEC0C17}"/>
              </a:ext>
            </a:extLst>
          </p:cNvPr>
          <p:cNvSpPr/>
          <p:nvPr/>
        </p:nvSpPr>
        <p:spPr>
          <a:xfrm>
            <a:off x="4019612" y="4061546"/>
            <a:ext cx="275481" cy="275481"/>
          </a:xfrm>
          <a:custGeom>
            <a:avLst/>
            <a:gdLst/>
            <a:ahLst/>
            <a:cxnLst/>
            <a:rect l="l" t="t" r="r" b="b"/>
            <a:pathLst>
              <a:path w="391795" h="391795">
                <a:moveTo>
                  <a:pt x="334871" y="56478"/>
                </a:moveTo>
                <a:lnTo>
                  <a:pt x="363110" y="92074"/>
                </a:lnTo>
                <a:lnTo>
                  <a:pt x="381936" y="131846"/>
                </a:lnTo>
                <a:lnTo>
                  <a:pt x="391349" y="174124"/>
                </a:lnTo>
                <a:lnTo>
                  <a:pt x="391349" y="217237"/>
                </a:lnTo>
                <a:lnTo>
                  <a:pt x="381936" y="259513"/>
                </a:lnTo>
                <a:lnTo>
                  <a:pt x="363110" y="299283"/>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3"/>
                </a:lnTo>
                <a:lnTo>
                  <a:pt x="9414" y="259513"/>
                </a:lnTo>
                <a:lnTo>
                  <a:pt x="0" y="217237"/>
                </a:lnTo>
                <a:lnTo>
                  <a:pt x="0" y="174124"/>
                </a:lnTo>
                <a:lnTo>
                  <a:pt x="9414" y="131846"/>
                </a:lnTo>
                <a:lnTo>
                  <a:pt x="28243" y="92074"/>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9" name="object 50">
            <a:extLst>
              <a:ext uri="{FF2B5EF4-FFF2-40B4-BE49-F238E27FC236}">
                <a16:creationId xmlns:a16="http://schemas.microsoft.com/office/drawing/2014/main" id="{6CABBE1B-6286-ED4D-8D82-D75DE62EB4D3}"/>
              </a:ext>
            </a:extLst>
          </p:cNvPr>
          <p:cNvSpPr txBox="1"/>
          <p:nvPr/>
        </p:nvSpPr>
        <p:spPr>
          <a:xfrm>
            <a:off x="5230517" y="3687336"/>
            <a:ext cx="318494" cy="224461"/>
          </a:xfrm>
          <a:prstGeom prst="rect">
            <a:avLst/>
          </a:prstGeom>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3.1</a:t>
            </a:r>
            <a:endParaRPr dirty="0">
              <a:latin typeface="Arial" panose="020B0604020202020204" pitchFamily="34" charset="0"/>
              <a:cs typeface="Arial" panose="020B0604020202020204" pitchFamily="34" charset="0"/>
            </a:endParaRPr>
          </a:p>
        </p:txBody>
      </p:sp>
      <p:sp>
        <p:nvSpPr>
          <p:cNvPr id="50" name="object 51">
            <a:extLst>
              <a:ext uri="{FF2B5EF4-FFF2-40B4-BE49-F238E27FC236}">
                <a16:creationId xmlns:a16="http://schemas.microsoft.com/office/drawing/2014/main" id="{296D8C3F-E479-B540-93F0-ACA02E831907}"/>
              </a:ext>
            </a:extLst>
          </p:cNvPr>
          <p:cNvSpPr/>
          <p:nvPr/>
        </p:nvSpPr>
        <p:spPr>
          <a:xfrm>
            <a:off x="4019612" y="5768190"/>
            <a:ext cx="275481" cy="275481"/>
          </a:xfrm>
          <a:custGeom>
            <a:avLst/>
            <a:gdLst/>
            <a:ahLst/>
            <a:cxnLst/>
            <a:rect l="l" t="t" r="r" b="b"/>
            <a:pathLst>
              <a:path w="391795" h="391795">
                <a:moveTo>
                  <a:pt x="217235" y="0"/>
                </a:moveTo>
                <a:lnTo>
                  <a:pt x="174123" y="0"/>
                </a:lnTo>
                <a:lnTo>
                  <a:pt x="131848" y="9413"/>
                </a:lnTo>
                <a:lnTo>
                  <a:pt x="92078" y="28240"/>
                </a:lnTo>
                <a:lnTo>
                  <a:pt x="56487" y="56480"/>
                </a:lnTo>
                <a:lnTo>
                  <a:pt x="28243" y="92072"/>
                </a:lnTo>
                <a:lnTo>
                  <a:pt x="9414" y="131841"/>
                </a:lnTo>
                <a:lnTo>
                  <a:pt x="0" y="174117"/>
                </a:lnTo>
                <a:lnTo>
                  <a:pt x="0" y="217229"/>
                </a:lnTo>
                <a:lnTo>
                  <a:pt x="9414" y="259505"/>
                </a:lnTo>
                <a:lnTo>
                  <a:pt x="28243" y="299275"/>
                </a:lnTo>
                <a:lnTo>
                  <a:pt x="56487" y="334867"/>
                </a:lnTo>
                <a:lnTo>
                  <a:pt x="92078" y="363107"/>
                </a:lnTo>
                <a:lnTo>
                  <a:pt x="131848" y="381933"/>
                </a:lnTo>
                <a:lnTo>
                  <a:pt x="174123" y="391347"/>
                </a:lnTo>
                <a:lnTo>
                  <a:pt x="217235" y="391347"/>
                </a:lnTo>
                <a:lnTo>
                  <a:pt x="259510" y="381933"/>
                </a:lnTo>
                <a:lnTo>
                  <a:pt x="299280" y="363107"/>
                </a:lnTo>
                <a:lnTo>
                  <a:pt x="334871" y="334867"/>
                </a:lnTo>
                <a:lnTo>
                  <a:pt x="363110" y="299275"/>
                </a:lnTo>
                <a:lnTo>
                  <a:pt x="381936" y="259505"/>
                </a:lnTo>
                <a:lnTo>
                  <a:pt x="391349" y="217229"/>
                </a:lnTo>
                <a:lnTo>
                  <a:pt x="391349" y="174117"/>
                </a:lnTo>
                <a:lnTo>
                  <a:pt x="381936" y="131841"/>
                </a:lnTo>
                <a:lnTo>
                  <a:pt x="363110" y="92072"/>
                </a:lnTo>
                <a:lnTo>
                  <a:pt x="334871" y="56480"/>
                </a:lnTo>
                <a:lnTo>
                  <a:pt x="299280" y="28240"/>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1" name="object 52">
            <a:extLst>
              <a:ext uri="{FF2B5EF4-FFF2-40B4-BE49-F238E27FC236}">
                <a16:creationId xmlns:a16="http://schemas.microsoft.com/office/drawing/2014/main" id="{833BF30E-C51D-FC43-9E16-7E438BFCF575}"/>
              </a:ext>
            </a:extLst>
          </p:cNvPr>
          <p:cNvSpPr/>
          <p:nvPr/>
        </p:nvSpPr>
        <p:spPr>
          <a:xfrm>
            <a:off x="4019612" y="5768188"/>
            <a:ext cx="275481" cy="275481"/>
          </a:xfrm>
          <a:custGeom>
            <a:avLst/>
            <a:gdLst/>
            <a:ahLst/>
            <a:cxnLst/>
            <a:rect l="l" t="t" r="r" b="b"/>
            <a:pathLst>
              <a:path w="391795" h="391795">
                <a:moveTo>
                  <a:pt x="334871" y="56478"/>
                </a:moveTo>
                <a:lnTo>
                  <a:pt x="363110" y="92069"/>
                </a:lnTo>
                <a:lnTo>
                  <a:pt x="381936" y="131839"/>
                </a:lnTo>
                <a:lnTo>
                  <a:pt x="391349" y="174115"/>
                </a:lnTo>
                <a:lnTo>
                  <a:pt x="391349" y="217228"/>
                </a:lnTo>
                <a:lnTo>
                  <a:pt x="381936" y="259506"/>
                </a:lnTo>
                <a:lnTo>
                  <a:pt x="363110" y="299278"/>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78"/>
                </a:lnTo>
                <a:lnTo>
                  <a:pt x="9414" y="259506"/>
                </a:lnTo>
                <a:lnTo>
                  <a:pt x="0" y="217228"/>
                </a:lnTo>
                <a:lnTo>
                  <a:pt x="0" y="174115"/>
                </a:lnTo>
                <a:lnTo>
                  <a:pt x="9414" y="131839"/>
                </a:lnTo>
                <a:lnTo>
                  <a:pt x="28243" y="92069"/>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2" name="object 53">
            <a:extLst>
              <a:ext uri="{FF2B5EF4-FFF2-40B4-BE49-F238E27FC236}">
                <a16:creationId xmlns:a16="http://schemas.microsoft.com/office/drawing/2014/main" id="{0E9F50CE-F1AB-2743-BC07-11E379FC2C8F}"/>
              </a:ext>
            </a:extLst>
          </p:cNvPr>
          <p:cNvSpPr txBox="1"/>
          <p:nvPr/>
        </p:nvSpPr>
        <p:spPr>
          <a:xfrm>
            <a:off x="1747048" y="3096667"/>
            <a:ext cx="3056911" cy="655348"/>
          </a:xfrm>
          <a:prstGeom prst="rect">
            <a:avLst/>
          </a:prstGeom>
        </p:spPr>
        <p:txBody>
          <a:bodyPr vert="horz" wrap="square" lIns="0" tIns="8930" rIns="0" bIns="0" rtlCol="0">
            <a:spAutoFit/>
          </a:bodyPr>
          <a:lstStyle/>
          <a:p>
            <a:pPr marL="8929">
              <a:spcBef>
                <a:spcPts val="70"/>
              </a:spcBef>
            </a:pPr>
            <a:r>
              <a:rPr lang="en-US" dirty="0">
                <a:solidFill>
                  <a:srgbClr val="8D3124"/>
                </a:solidFill>
                <a:latin typeface="Arial" panose="020B0604020202020204" pitchFamily="34" charset="0"/>
                <a:cs typeface="Arial" panose="020B0604020202020204" pitchFamily="34" charset="0"/>
              </a:rPr>
              <a:t>After relaxing edge </a:t>
            </a:r>
            <a:r>
              <a:rPr lang="en-US" dirty="0" err="1">
                <a:solidFill>
                  <a:srgbClr val="8D3124"/>
                </a:solidFill>
                <a:latin typeface="Arial" panose="020B0604020202020204" pitchFamily="34" charset="0"/>
                <a:cs typeface="Arial" panose="020B0604020202020204" pitchFamily="34" charset="0"/>
              </a:rPr>
              <a:t>u</a:t>
            </a:r>
            <a:r>
              <a:rPr dirty="0" err="1">
                <a:solidFill>
                  <a:srgbClr val="8D3124"/>
                </a:solidFill>
                <a:latin typeface="Arial" panose="020B0604020202020204" pitchFamily="34" charset="0"/>
                <a:cs typeface="Arial" panose="020B0604020202020204" pitchFamily="34" charset="0"/>
              </a:rPr>
              <a:t>v</a:t>
            </a:r>
            <a:r>
              <a:rPr lang="en-GB" dirty="0">
                <a:solidFill>
                  <a:srgbClr val="8D3124"/>
                </a:solidFill>
                <a:latin typeface="Arial" panose="020B0604020202020204" pitchFamily="34" charset="0"/>
                <a:cs typeface="Arial" panose="020B0604020202020204" pitchFamily="34" charset="0"/>
              </a:rPr>
              <a:t>, the shortest path from s to v is updated to go through node u, with cost of 4.4</a:t>
            </a:r>
            <a:endParaRPr dirty="0">
              <a:solidFill>
                <a:srgbClr val="8D3124"/>
              </a:solidFill>
              <a:latin typeface="Arial" panose="020B0604020202020204" pitchFamily="34" charset="0"/>
              <a:cs typeface="Arial" panose="020B0604020202020204" pitchFamily="34" charset="0"/>
            </a:endParaRPr>
          </a:p>
        </p:txBody>
      </p:sp>
      <p:sp>
        <p:nvSpPr>
          <p:cNvPr id="53" name="object 54">
            <a:extLst>
              <a:ext uri="{FF2B5EF4-FFF2-40B4-BE49-F238E27FC236}">
                <a16:creationId xmlns:a16="http://schemas.microsoft.com/office/drawing/2014/main" id="{7B4D3176-DA45-8344-8450-BFDFFA42F560}"/>
              </a:ext>
            </a:extLst>
          </p:cNvPr>
          <p:cNvSpPr/>
          <p:nvPr/>
        </p:nvSpPr>
        <p:spPr>
          <a:xfrm>
            <a:off x="5163772" y="4015818"/>
            <a:ext cx="434429" cy="851892"/>
          </a:xfrm>
          <a:custGeom>
            <a:avLst/>
            <a:gdLst/>
            <a:ahLst/>
            <a:cxnLst/>
            <a:rect l="l" t="t" r="r" b="b"/>
            <a:pathLst>
              <a:path w="617854" h="1211579">
                <a:moveTo>
                  <a:pt x="617613" y="1210970"/>
                </a:moveTo>
                <a:lnTo>
                  <a:pt x="611847" y="1199654"/>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4" name="object 55">
            <a:extLst>
              <a:ext uri="{FF2B5EF4-FFF2-40B4-BE49-F238E27FC236}">
                <a16:creationId xmlns:a16="http://schemas.microsoft.com/office/drawing/2014/main" id="{3B6F27EF-5ECF-284B-AB85-5178486C6D53}"/>
              </a:ext>
            </a:extLst>
          </p:cNvPr>
          <p:cNvSpPr/>
          <p:nvPr/>
        </p:nvSpPr>
        <p:spPr>
          <a:xfrm>
            <a:off x="5546050" y="4820767"/>
            <a:ext cx="77242" cy="95994"/>
          </a:xfrm>
          <a:custGeom>
            <a:avLst/>
            <a:gdLst/>
            <a:ahLst/>
            <a:cxnLst/>
            <a:rect l="l" t="t" r="r" b="b"/>
            <a:pathLst>
              <a:path w="109854" h="136525">
                <a:moveTo>
                  <a:pt x="108610" y="0"/>
                </a:moveTo>
                <a:lnTo>
                  <a:pt x="68160" y="54838"/>
                </a:lnTo>
                <a:lnTo>
                  <a:pt x="0" y="55384"/>
                </a:lnTo>
                <a:lnTo>
                  <a:pt x="109689" y="136296"/>
                </a:lnTo>
                <a:lnTo>
                  <a:pt x="10861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5" name="object 56">
            <a:extLst>
              <a:ext uri="{FF2B5EF4-FFF2-40B4-BE49-F238E27FC236}">
                <a16:creationId xmlns:a16="http://schemas.microsoft.com/office/drawing/2014/main" id="{39709C25-F6E4-4242-A421-3928002B2456}"/>
              </a:ext>
            </a:extLst>
          </p:cNvPr>
          <p:cNvSpPr/>
          <p:nvPr/>
        </p:nvSpPr>
        <p:spPr>
          <a:xfrm>
            <a:off x="5162931" y="4020113"/>
            <a:ext cx="425500" cy="834033"/>
          </a:xfrm>
          <a:custGeom>
            <a:avLst/>
            <a:gdLst/>
            <a:ahLst/>
            <a:cxnLst/>
            <a:rect l="l" t="t" r="r" b="b"/>
            <a:pathLst>
              <a:path w="605154" h="1186179">
                <a:moveTo>
                  <a:pt x="604913" y="1186078"/>
                </a:moveTo>
                <a:lnTo>
                  <a:pt x="596265" y="116911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6" name="object 57">
            <a:extLst>
              <a:ext uri="{FF2B5EF4-FFF2-40B4-BE49-F238E27FC236}">
                <a16:creationId xmlns:a16="http://schemas.microsoft.com/office/drawing/2014/main" id="{F8B5F15C-D88C-2C4E-AC18-99FE85EDAD5B}"/>
              </a:ext>
            </a:extLst>
          </p:cNvPr>
          <p:cNvSpPr/>
          <p:nvPr/>
        </p:nvSpPr>
        <p:spPr>
          <a:xfrm>
            <a:off x="5516288" y="4789120"/>
            <a:ext cx="106263" cy="132159"/>
          </a:xfrm>
          <a:custGeom>
            <a:avLst/>
            <a:gdLst/>
            <a:ahLst/>
            <a:cxnLst/>
            <a:rect l="l" t="t" r="r" b="b"/>
            <a:pathLst>
              <a:path w="151129" h="187959">
                <a:moveTo>
                  <a:pt x="149339" y="0"/>
                </a:moveTo>
                <a:lnTo>
                  <a:pt x="93713" y="75412"/>
                </a:lnTo>
                <a:lnTo>
                  <a:pt x="0" y="76161"/>
                </a:lnTo>
                <a:lnTo>
                  <a:pt x="150837" y="187413"/>
                </a:lnTo>
                <a:lnTo>
                  <a:pt x="149339"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7" name="object 58">
            <a:extLst>
              <a:ext uri="{FF2B5EF4-FFF2-40B4-BE49-F238E27FC236}">
                <a16:creationId xmlns:a16="http://schemas.microsoft.com/office/drawing/2014/main" id="{19F85F92-3356-204D-A904-DCD8897AA534}"/>
              </a:ext>
            </a:extLst>
          </p:cNvPr>
          <p:cNvSpPr/>
          <p:nvPr/>
        </p:nvSpPr>
        <p:spPr>
          <a:xfrm>
            <a:off x="5163771" y="4015818"/>
            <a:ext cx="425500" cy="834033"/>
          </a:xfrm>
          <a:custGeom>
            <a:avLst/>
            <a:gdLst/>
            <a:ahLst/>
            <a:cxnLst/>
            <a:rect l="l" t="t" r="r" b="b"/>
            <a:pathLst>
              <a:path w="605154" h="1186179">
                <a:moveTo>
                  <a:pt x="604913" y="1186078"/>
                </a:moveTo>
                <a:lnTo>
                  <a:pt x="596265" y="1169111"/>
                </a:lnTo>
                <a:lnTo>
                  <a:pt x="0" y="0"/>
                </a:lnTo>
              </a:path>
            </a:pathLst>
          </a:custGeom>
          <a:ln w="38100">
            <a:solidFill>
              <a:srgbClr val="8D3124"/>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8" name="object 59">
            <a:extLst>
              <a:ext uri="{FF2B5EF4-FFF2-40B4-BE49-F238E27FC236}">
                <a16:creationId xmlns:a16="http://schemas.microsoft.com/office/drawing/2014/main" id="{25CD6C79-70DD-6940-A720-D6580E51FE8D}"/>
              </a:ext>
            </a:extLst>
          </p:cNvPr>
          <p:cNvSpPr/>
          <p:nvPr/>
        </p:nvSpPr>
        <p:spPr>
          <a:xfrm>
            <a:off x="5517128" y="4784825"/>
            <a:ext cx="106263" cy="132159"/>
          </a:xfrm>
          <a:custGeom>
            <a:avLst/>
            <a:gdLst/>
            <a:ahLst/>
            <a:cxnLst/>
            <a:rect l="l" t="t" r="r" b="b"/>
            <a:pathLst>
              <a:path w="151129" h="187959">
                <a:moveTo>
                  <a:pt x="149339" y="0"/>
                </a:moveTo>
                <a:lnTo>
                  <a:pt x="93713" y="75412"/>
                </a:lnTo>
                <a:lnTo>
                  <a:pt x="0" y="76161"/>
                </a:lnTo>
                <a:lnTo>
                  <a:pt x="150825" y="187413"/>
                </a:lnTo>
                <a:lnTo>
                  <a:pt x="14933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0" name="object 61">
            <a:extLst>
              <a:ext uri="{FF2B5EF4-FFF2-40B4-BE49-F238E27FC236}">
                <a16:creationId xmlns:a16="http://schemas.microsoft.com/office/drawing/2014/main" id="{E2BE2908-4315-D043-AA54-A5B8FF1B3FD5}"/>
              </a:ext>
            </a:extLst>
          </p:cNvPr>
          <p:cNvSpPr txBox="1"/>
          <p:nvPr/>
        </p:nvSpPr>
        <p:spPr>
          <a:xfrm>
            <a:off x="5285412" y="4355146"/>
            <a:ext cx="318494" cy="224461"/>
          </a:xfrm>
          <a:prstGeom prst="rect">
            <a:avLst/>
          </a:prstGeom>
          <a:solidFill>
            <a:schemeClr val="bg1"/>
          </a:solidFill>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1.3</a:t>
            </a:r>
            <a:endParaRPr dirty="0">
              <a:latin typeface="Arial" panose="020B0604020202020204" pitchFamily="34" charset="0"/>
              <a:cs typeface="Arial" panose="020B0604020202020204" pitchFamily="34" charset="0"/>
            </a:endParaRPr>
          </a:p>
        </p:txBody>
      </p:sp>
      <p:sp>
        <p:nvSpPr>
          <p:cNvPr id="61" name="object 62">
            <a:extLst>
              <a:ext uri="{FF2B5EF4-FFF2-40B4-BE49-F238E27FC236}">
                <a16:creationId xmlns:a16="http://schemas.microsoft.com/office/drawing/2014/main" id="{D499A9FE-8529-514D-AA66-D6F9BFB1050C}"/>
              </a:ext>
            </a:extLst>
          </p:cNvPr>
          <p:cNvSpPr/>
          <p:nvPr/>
        </p:nvSpPr>
        <p:spPr>
          <a:xfrm>
            <a:off x="5027566" y="3843923"/>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2" name="object 63">
            <a:extLst>
              <a:ext uri="{FF2B5EF4-FFF2-40B4-BE49-F238E27FC236}">
                <a16:creationId xmlns:a16="http://schemas.microsoft.com/office/drawing/2014/main" id="{5FF7BD3E-F756-744E-BDD0-669299D0CA60}"/>
              </a:ext>
            </a:extLst>
          </p:cNvPr>
          <p:cNvSpPr/>
          <p:nvPr/>
        </p:nvSpPr>
        <p:spPr>
          <a:xfrm>
            <a:off x="5027566" y="3843921"/>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6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 name="object 64">
            <a:extLst>
              <a:ext uri="{FF2B5EF4-FFF2-40B4-BE49-F238E27FC236}">
                <a16:creationId xmlns:a16="http://schemas.microsoft.com/office/drawing/2014/main" id="{EC284378-1F0E-5544-9DD3-181F9018D06A}"/>
              </a:ext>
            </a:extLst>
          </p:cNvPr>
          <p:cNvSpPr txBox="1"/>
          <p:nvPr/>
        </p:nvSpPr>
        <p:spPr>
          <a:xfrm>
            <a:off x="5120463" y="3845803"/>
            <a:ext cx="45719" cy="224461"/>
          </a:xfrm>
          <a:prstGeom prst="rect">
            <a:avLst/>
          </a:prstGeom>
        </p:spPr>
        <p:txBody>
          <a:bodyPr vert="horz" wrap="square" lIns="0" tIns="8930" rIns="0" bIns="0" rtlCol="0">
            <a:spAutoFit/>
          </a:bodyPr>
          <a:lstStyle/>
          <a:p>
            <a:pPr marL="8929">
              <a:spcBef>
                <a:spcPts val="70"/>
              </a:spcBef>
            </a:pPr>
            <a:r>
              <a:rPr lang="en-GB" spc="80" dirty="0">
                <a:latin typeface="Arial" panose="020B0604020202020204" pitchFamily="34" charset="0"/>
                <a:cs typeface="Arial" panose="020B0604020202020204" pitchFamily="34" charset="0"/>
              </a:rPr>
              <a:t>u</a:t>
            </a:r>
            <a:endParaRPr dirty="0">
              <a:latin typeface="Arial" panose="020B0604020202020204" pitchFamily="34" charset="0"/>
              <a:cs typeface="Arial" panose="020B0604020202020204" pitchFamily="34" charset="0"/>
            </a:endParaRPr>
          </a:p>
        </p:txBody>
      </p:sp>
      <p:sp>
        <p:nvSpPr>
          <p:cNvPr id="64" name="object 65">
            <a:extLst>
              <a:ext uri="{FF2B5EF4-FFF2-40B4-BE49-F238E27FC236}">
                <a16:creationId xmlns:a16="http://schemas.microsoft.com/office/drawing/2014/main" id="{DEA1A666-3098-744B-A501-D1874DBAA0F1}"/>
              </a:ext>
            </a:extLst>
          </p:cNvPr>
          <p:cNvSpPr/>
          <p:nvPr/>
        </p:nvSpPr>
        <p:spPr>
          <a:xfrm>
            <a:off x="5497178" y="4943505"/>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5"/>
                </a:lnTo>
                <a:lnTo>
                  <a:pt x="131838" y="381935"/>
                </a:lnTo>
                <a:lnTo>
                  <a:pt x="174114" y="391349"/>
                </a:lnTo>
                <a:lnTo>
                  <a:pt x="217225" y="391349"/>
                </a:lnTo>
                <a:lnTo>
                  <a:pt x="259501" y="381935"/>
                </a:lnTo>
                <a:lnTo>
                  <a:pt x="299270" y="363105"/>
                </a:lnTo>
                <a:lnTo>
                  <a:pt x="334862" y="334862"/>
                </a:lnTo>
                <a:lnTo>
                  <a:pt x="363101" y="299270"/>
                </a:lnTo>
                <a:lnTo>
                  <a:pt x="381927" y="259501"/>
                </a:lnTo>
                <a:lnTo>
                  <a:pt x="391340" y="217225"/>
                </a:lnTo>
                <a:lnTo>
                  <a:pt x="391340" y="174114"/>
                </a:lnTo>
                <a:lnTo>
                  <a:pt x="381927" y="131838"/>
                </a:lnTo>
                <a:lnTo>
                  <a:pt x="363101"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5" name="object 66">
            <a:extLst>
              <a:ext uri="{FF2B5EF4-FFF2-40B4-BE49-F238E27FC236}">
                <a16:creationId xmlns:a16="http://schemas.microsoft.com/office/drawing/2014/main" id="{73B7C280-2521-2543-BBE3-2DF302200BC7}"/>
              </a:ext>
            </a:extLst>
          </p:cNvPr>
          <p:cNvSpPr/>
          <p:nvPr/>
        </p:nvSpPr>
        <p:spPr>
          <a:xfrm>
            <a:off x="5497178" y="4943505"/>
            <a:ext cx="275481" cy="275481"/>
          </a:xfrm>
          <a:custGeom>
            <a:avLst/>
            <a:gdLst/>
            <a:ahLst/>
            <a:cxnLst/>
            <a:rect l="l" t="t" r="r" b="b"/>
            <a:pathLst>
              <a:path w="391795" h="391795">
                <a:moveTo>
                  <a:pt x="334862" y="56478"/>
                </a:moveTo>
                <a:lnTo>
                  <a:pt x="363101" y="92069"/>
                </a:lnTo>
                <a:lnTo>
                  <a:pt x="381927" y="131838"/>
                </a:lnTo>
                <a:lnTo>
                  <a:pt x="391340" y="174114"/>
                </a:lnTo>
                <a:lnTo>
                  <a:pt x="391340" y="217225"/>
                </a:lnTo>
                <a:lnTo>
                  <a:pt x="381927" y="259501"/>
                </a:lnTo>
                <a:lnTo>
                  <a:pt x="363101"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6" name="object 67">
            <a:extLst>
              <a:ext uri="{FF2B5EF4-FFF2-40B4-BE49-F238E27FC236}">
                <a16:creationId xmlns:a16="http://schemas.microsoft.com/office/drawing/2014/main" id="{7BAD4C9F-CA72-F345-BFFB-ABDE22DDB437}"/>
              </a:ext>
            </a:extLst>
          </p:cNvPr>
          <p:cNvSpPr txBox="1"/>
          <p:nvPr/>
        </p:nvSpPr>
        <p:spPr>
          <a:xfrm>
            <a:off x="5569557" y="4946846"/>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v</a:t>
            </a:r>
            <a:r>
              <a:rPr spc="91" dirty="0">
                <a:latin typeface="Trebuchet MS"/>
                <a:cs typeface="Trebuchet MS"/>
              </a:rPr>
              <a:t>	</a:t>
            </a:r>
            <a:endParaRPr dirty="0">
              <a:latin typeface="Trebuchet MS"/>
              <a:cs typeface="Trebuchet MS"/>
            </a:endParaRPr>
          </a:p>
        </p:txBody>
      </p:sp>
      <p:sp>
        <p:nvSpPr>
          <p:cNvPr id="68" name="object 6">
            <a:extLst>
              <a:ext uri="{FF2B5EF4-FFF2-40B4-BE49-F238E27FC236}">
                <a16:creationId xmlns:a16="http://schemas.microsoft.com/office/drawing/2014/main" id="{C8FB0501-2985-744A-B2C2-620E200CC642}"/>
              </a:ext>
            </a:extLst>
          </p:cNvPr>
          <p:cNvSpPr txBox="1"/>
          <p:nvPr/>
        </p:nvSpPr>
        <p:spPr>
          <a:xfrm>
            <a:off x="6215689" y="3131775"/>
            <a:ext cx="4320045" cy="2274180"/>
          </a:xfrm>
          <a:prstGeom prst="rect">
            <a:avLst/>
          </a:prstGeom>
          <a:solidFill>
            <a:schemeClr val="accent1">
              <a:lumMod val="20000"/>
              <a:lumOff val="80000"/>
            </a:schemeClr>
          </a:solidFill>
        </p:spPr>
        <p:txBody>
          <a:bodyPr vert="horz" wrap="square" lIns="0" tIns="107156" rIns="0" bIns="0" rtlCol="0">
            <a:spAutoFit/>
          </a:bodyPr>
          <a:lstStyle/>
          <a:p>
            <a:pPr marL="244665">
              <a:spcBef>
                <a:spcPts val="844"/>
              </a:spcBef>
              <a:tabLst>
                <a:tab pos="1018395" algn="l"/>
                <a:tab pos="1502367" algn="l"/>
                <a:tab pos="3340924" algn="l"/>
              </a:tabLst>
            </a:pPr>
            <a:r>
              <a:rPr spc="-4" dirty="0">
                <a:latin typeface="DejaVu Sans Mono"/>
                <a:cs typeface="DejaVu Sans Mono"/>
              </a:rPr>
              <a:t>private</a:t>
            </a:r>
            <a:r>
              <a:rPr lang="en-US" spc="-4" dirty="0">
                <a:latin typeface="DejaVu Sans Mono"/>
                <a:cs typeface="DejaVu Sans Mono"/>
              </a:rPr>
              <a:t> </a:t>
            </a:r>
            <a:r>
              <a:rPr spc="-4" dirty="0">
                <a:latin typeface="DejaVu Sans Mono"/>
                <a:cs typeface="DejaVu Sans Mono"/>
              </a:rPr>
              <a:t>void</a:t>
            </a:r>
            <a:r>
              <a:rPr lang="en-US" spc="-4" dirty="0">
                <a:latin typeface="DejaVu Sans Mono"/>
                <a:cs typeface="DejaVu Sans Mono"/>
              </a:rPr>
              <a:t> </a:t>
            </a:r>
            <a:r>
              <a:rPr spc="-4" dirty="0">
                <a:solidFill>
                  <a:srgbClr val="1B8E1D"/>
                </a:solidFill>
                <a:latin typeface="DejaVu Sans Mono"/>
                <a:cs typeface="DejaVu Sans Mono"/>
              </a:rPr>
              <a:t>relax</a:t>
            </a:r>
            <a:r>
              <a:rPr spc="-4" dirty="0">
                <a:latin typeface="DejaVu Sans Mono"/>
                <a:cs typeface="DejaVu Sans Mono"/>
              </a:rPr>
              <a:t>(</a:t>
            </a:r>
            <a:r>
              <a:rPr spc="-4" dirty="0" err="1">
                <a:latin typeface="DejaVu Sans Mono"/>
                <a:cs typeface="DejaVu Sans Mono"/>
              </a:rPr>
              <a:t>DirectedEdge</a:t>
            </a:r>
            <a:r>
              <a:rPr lang="en-US" spc="-4" dirty="0">
                <a:latin typeface="DejaVu Sans Mono"/>
                <a:cs typeface="DejaVu Sans Mono"/>
              </a:rPr>
              <a:t> </a:t>
            </a:r>
            <a:r>
              <a:rPr spc="-4" dirty="0">
                <a:latin typeface="DejaVu Sans Mono"/>
                <a:cs typeface="DejaVu Sans Mono"/>
              </a:rPr>
              <a:t>e)</a:t>
            </a:r>
            <a:endParaRPr dirty="0">
              <a:latin typeface="DejaVu Sans Mono"/>
              <a:cs typeface="DejaVu Sans Mono"/>
            </a:endParaRPr>
          </a:p>
          <a:p>
            <a:pPr marL="244665">
              <a:spcBef>
                <a:spcPts val="169"/>
              </a:spcBef>
            </a:pPr>
            <a:r>
              <a:rPr spc="-4" dirty="0">
                <a:latin typeface="DejaVu Sans Mono"/>
                <a:cs typeface="DejaVu Sans Mono"/>
              </a:rPr>
              <a:t>{</a:t>
            </a:r>
            <a:endParaRPr dirty="0">
              <a:latin typeface="DejaVu Sans Mono"/>
              <a:cs typeface="DejaVu Sans Mono"/>
            </a:endParaRPr>
          </a:p>
          <a:p>
            <a:pPr marL="534869">
              <a:spcBef>
                <a:spcPts val="239"/>
              </a:spcBef>
              <a:tabLst>
                <a:tab pos="921957" algn="l"/>
                <a:tab pos="1115278" algn="l"/>
                <a:tab pos="1308599" algn="l"/>
                <a:tab pos="2276543" algn="l"/>
                <a:tab pos="2469864" algn="l"/>
                <a:tab pos="2663631" algn="l"/>
              </a:tabLst>
            </a:pPr>
            <a:r>
              <a:rPr lang="en-GB" spc="-4" dirty="0">
                <a:latin typeface="DejaVu Sans Mono"/>
                <a:cs typeface="DejaVu Sans Mono"/>
              </a:rPr>
              <a:t>I</a:t>
            </a:r>
            <a:r>
              <a:rPr spc="-4" dirty="0" err="1">
                <a:latin typeface="DejaVu Sans Mono"/>
                <a:cs typeface="DejaVu Sans Mono"/>
              </a:rPr>
              <a:t>nt</a:t>
            </a:r>
            <a:r>
              <a:rPr lang="en-GB" spc="-4" dirty="0">
                <a:latin typeface="DejaVu Sans Mono"/>
                <a:cs typeface="DejaVu Sans Mono"/>
              </a:rPr>
              <a:t> u </a:t>
            </a:r>
            <a:r>
              <a:rPr spc="-4" dirty="0">
                <a:latin typeface="DejaVu Sans Mono"/>
                <a:cs typeface="DejaVu Sans Mono"/>
              </a:rPr>
              <a:t>=	</a:t>
            </a:r>
            <a:r>
              <a:rPr spc="-4" dirty="0" err="1">
                <a:latin typeface="DejaVu Sans Mono"/>
                <a:cs typeface="DejaVu Sans Mono"/>
              </a:rPr>
              <a:t>e.from</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v </a:t>
            </a:r>
            <a:r>
              <a:rPr spc="-4" dirty="0">
                <a:latin typeface="DejaVu Sans Mono"/>
                <a:cs typeface="DejaVu Sans Mono"/>
              </a:rPr>
              <a:t>=</a:t>
            </a:r>
            <a:r>
              <a:rPr lang="en-GB" spc="-4" dirty="0">
                <a:latin typeface="DejaVu Sans Mono"/>
                <a:cs typeface="DejaVu Sans Mono"/>
              </a:rPr>
              <a:t> </a:t>
            </a:r>
            <a:r>
              <a:rPr spc="-4" dirty="0">
                <a:latin typeface="DejaVu Sans Mono"/>
                <a:cs typeface="DejaVu Sans Mono"/>
              </a:rPr>
              <a:t>e.to();</a:t>
            </a:r>
            <a:endParaRPr dirty="0">
              <a:latin typeface="DejaVu Sans Mono"/>
              <a:cs typeface="DejaVu Sans Mono"/>
            </a:endParaRPr>
          </a:p>
          <a:p>
            <a:pPr marL="534869">
              <a:spcBef>
                <a:spcPts val="239"/>
              </a:spcBef>
              <a:tabLst>
                <a:tab pos="825074" algn="l"/>
                <a:tab pos="1889455" algn="l"/>
                <a:tab pos="2082776" algn="l"/>
                <a:tab pos="3050273" algn="l"/>
                <a:tab pos="3244040" algn="l"/>
              </a:tabLst>
            </a:pPr>
            <a:r>
              <a:rPr spc="-4" dirty="0">
                <a:latin typeface="DejaVu Sans Mono"/>
                <a:cs typeface="DejaVu Sans Mono"/>
              </a:rPr>
              <a:t>if	(</a:t>
            </a: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&gt;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  </a:t>
            </a:r>
            <a:endParaRPr lang="en-US" spc="-4"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PN</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u</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244665">
              <a:spcBef>
                <a:spcPts val="239"/>
              </a:spcBef>
            </a:pPr>
            <a:r>
              <a:rPr spc="-4" dirty="0">
                <a:latin typeface="DejaVu Sans Mono"/>
                <a:cs typeface="DejaVu Sans Mono"/>
              </a:rPr>
              <a:t>}</a:t>
            </a:r>
            <a:endParaRPr dirty="0">
              <a:latin typeface="DejaVu Sans Mono"/>
              <a:cs typeface="DejaVu Sans Mono"/>
            </a:endParaRPr>
          </a:p>
        </p:txBody>
      </p:sp>
      <p:sp>
        <p:nvSpPr>
          <p:cNvPr id="69" name="Rectangle 68">
            <a:extLst>
              <a:ext uri="{FF2B5EF4-FFF2-40B4-BE49-F238E27FC236}">
                <a16:creationId xmlns:a16="http://schemas.microsoft.com/office/drawing/2014/main" id="{168F06DF-2F02-A543-AEE0-ACCBC11AC36D}"/>
              </a:ext>
            </a:extLst>
          </p:cNvPr>
          <p:cNvSpPr/>
          <p:nvPr/>
        </p:nvSpPr>
        <p:spPr>
          <a:xfrm>
            <a:off x="5282152" y="5382012"/>
            <a:ext cx="1107996" cy="307777"/>
          </a:xfrm>
          <a:prstGeom prst="rect">
            <a:avLst/>
          </a:prstGeom>
        </p:spPr>
        <p:txBody>
          <a:bodyPr wrap="none">
            <a:spAutoFit/>
          </a:bodyPr>
          <a:lstStyle/>
          <a:p>
            <a:r>
              <a:rPr lang="en-US" spc="-158" dirty="0">
                <a:latin typeface="Arial" panose="020B0604020202020204" pitchFamily="34" charset="0"/>
                <a:cs typeface="Arial" panose="020B0604020202020204" pitchFamily="34" charset="0"/>
              </a:rPr>
              <a:t> </a:t>
            </a:r>
            <a:r>
              <a:rPr lang="en-US" spc="60" dirty="0">
                <a:latin typeface="Arial" panose="020B0604020202020204" pitchFamily="34" charset="0"/>
                <a:cs typeface="Arial" panose="020B0604020202020204" pitchFamily="34" charset="0"/>
              </a:rPr>
              <a:t>7.2</a:t>
            </a:r>
            <a:r>
              <a:rPr lang="en-US" dirty="0">
                <a:latin typeface="Arial" panose="020B0604020202020204" pitchFamily="34" charset="0"/>
                <a:cs typeface="Arial" panose="020B0604020202020204" pitchFamily="34" charset="0"/>
              </a:rPr>
              <a:t>	</a:t>
            </a:r>
          </a:p>
        </p:txBody>
      </p:sp>
      <p:sp>
        <p:nvSpPr>
          <p:cNvPr id="71" name="Rectangle 70">
            <a:extLst>
              <a:ext uri="{FF2B5EF4-FFF2-40B4-BE49-F238E27FC236}">
                <a16:creationId xmlns:a16="http://schemas.microsoft.com/office/drawing/2014/main" id="{E8BB790B-FA83-4E45-BE70-AC8CCE883472}"/>
              </a:ext>
            </a:extLst>
          </p:cNvPr>
          <p:cNvSpPr/>
          <p:nvPr/>
        </p:nvSpPr>
        <p:spPr>
          <a:xfrm>
            <a:off x="4697552" y="3298108"/>
            <a:ext cx="904415" cy="338554"/>
          </a:xfrm>
          <a:prstGeom prst="rect">
            <a:avLst/>
          </a:prstGeom>
        </p:spPr>
        <p:txBody>
          <a:bodyPr wrap="none">
            <a:spAutoFit/>
          </a:bodyPr>
          <a:lstStyle/>
          <a:p>
            <a:r>
              <a:rPr lang="en-US" sz="1600" dirty="0">
                <a:solidFill>
                  <a:srgbClr val="1B8E1D"/>
                </a:solidFill>
                <a:latin typeface="Times New Roman" panose="02020603050405020304" pitchFamily="18" charset="0"/>
                <a:cs typeface="Times New Roman" panose="02020603050405020304" pitchFamily="18" charset="0"/>
              </a:rPr>
              <a:t>PN[v]=u</a:t>
            </a:r>
          </a:p>
        </p:txBody>
      </p:sp>
      <p:cxnSp>
        <p:nvCxnSpPr>
          <p:cNvPr id="74" name="Straight Connector 73">
            <a:extLst>
              <a:ext uri="{FF2B5EF4-FFF2-40B4-BE49-F238E27FC236}">
                <a16:creationId xmlns:a16="http://schemas.microsoft.com/office/drawing/2014/main" id="{3164189B-1236-1446-BFDF-0A230A255782}"/>
              </a:ext>
            </a:extLst>
          </p:cNvPr>
          <p:cNvCxnSpPr>
            <a:stCxn id="69" idx="1"/>
          </p:cNvCxnSpPr>
          <p:nvPr/>
        </p:nvCxnSpPr>
        <p:spPr>
          <a:xfrm flipV="1">
            <a:off x="5282152" y="5534668"/>
            <a:ext cx="481660" cy="123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43E0C89-BDB4-D94C-AC2C-BAD479F65F41}"/>
              </a:ext>
            </a:extLst>
          </p:cNvPr>
          <p:cNvCxnSpPr>
            <a:cxnSpLocks/>
          </p:cNvCxnSpPr>
          <p:nvPr/>
        </p:nvCxnSpPr>
        <p:spPr>
          <a:xfrm flipH="1">
            <a:off x="5569557" y="3565842"/>
            <a:ext cx="388513" cy="68997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C41E4C7B-82C1-0EA1-64A0-5FCEF240612B}"/>
              </a:ext>
            </a:extLst>
          </p:cNvPr>
          <p:cNvSpPr/>
          <p:nvPr/>
        </p:nvSpPr>
        <p:spPr>
          <a:xfrm>
            <a:off x="6222878" y="5546183"/>
            <a:ext cx="4521321"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solidFill>
                  <a:schemeClr val="tx1"/>
                </a:solidFill>
                <a:latin typeface="Times New Roman" panose="02020603050405020304" pitchFamily="18" charset="0"/>
                <a:cs typeface="Times New Roman" panose="02020603050405020304" pitchFamily="18" charset="0"/>
              </a:rPr>
              <a:t>OLD PN(v)=x, SD[v] = 7.2 &gt; 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a:t>
            </a:r>
            <a:r>
              <a:rPr lang="en-GB" sz="1600" dirty="0">
                <a:solidFill>
                  <a:schemeClr val="tx1"/>
                </a:solidFill>
                <a:latin typeface="Times New Roman" panose="02020603050405020304" pitchFamily="18" charset="0"/>
                <a:cs typeface="Times New Roman" panose="02020603050405020304" pitchFamily="18" charset="0"/>
              </a:rPr>
              <a:t>= 3.1+1.3 =</a:t>
            </a:r>
            <a:r>
              <a:rPr lang="en-US" sz="1600" dirty="0">
                <a:solidFill>
                  <a:schemeClr val="tx1"/>
                </a:solidFill>
                <a:latin typeface="Times New Roman" panose="02020603050405020304" pitchFamily="18" charset="0"/>
                <a:cs typeface="Times New Roman" panose="02020603050405020304" pitchFamily="18" charset="0"/>
              </a:rPr>
              <a:t> </a:t>
            </a:r>
            <a:r>
              <a:rPr lang="en-US" sz="1600" spc="60" dirty="0">
                <a:solidFill>
                  <a:schemeClr val="tx1"/>
                </a:solidFill>
                <a:latin typeface="Times New Roman" panose="02020603050405020304" pitchFamily="18" charset="0"/>
                <a:cs typeface="Times New Roman" panose="02020603050405020304" pitchFamily="18" charset="0"/>
              </a:rPr>
              <a:t>4.4</a:t>
            </a:r>
            <a:r>
              <a:rPr lang="en-US" sz="1600" dirty="0">
                <a:solidFill>
                  <a:schemeClr val="tx1"/>
                </a:solidFill>
                <a:latin typeface="Times New Roman" panose="02020603050405020304" pitchFamily="18" charset="0"/>
                <a:cs typeface="Times New Roman" panose="02020603050405020304" pitchFamily="18" charset="0"/>
              </a:rPr>
              <a:t> </a:t>
            </a:r>
          </a:p>
          <a:p>
            <a:r>
              <a:rPr lang="en-US" sz="1600" dirty="0">
                <a:solidFill>
                  <a:schemeClr val="tx1"/>
                </a:solidFill>
                <a:latin typeface="Times New Roman" panose="02020603050405020304" pitchFamily="18" charset="0"/>
                <a:cs typeface="Times New Roman" panose="02020603050405020304" pitchFamily="18" charset="0"/>
              </a:rPr>
              <a:t>NEW SD[v] </a:t>
            </a:r>
            <a:r>
              <a:rPr lang="en-US"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600" dirty="0">
                <a:solidFill>
                  <a:schemeClr val="tx1"/>
                </a:solidFill>
                <a:latin typeface="Times New Roman" panose="02020603050405020304" pitchFamily="18" charset="0"/>
                <a:cs typeface="Times New Roman" panose="02020603050405020304" pitchFamily="18" charset="0"/>
              </a:rPr>
              <a:t>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 4.4, PN[v] = u</a:t>
            </a:r>
          </a:p>
        </p:txBody>
      </p:sp>
      <p:sp>
        <p:nvSpPr>
          <p:cNvPr id="3" name="object 67">
            <a:extLst>
              <a:ext uri="{FF2B5EF4-FFF2-40B4-BE49-F238E27FC236}">
                <a16:creationId xmlns:a16="http://schemas.microsoft.com/office/drawing/2014/main" id="{CD3DC351-1C16-14E0-9FDD-D0741FCDF89A}"/>
              </a:ext>
            </a:extLst>
          </p:cNvPr>
          <p:cNvSpPr txBox="1"/>
          <p:nvPr/>
        </p:nvSpPr>
        <p:spPr>
          <a:xfrm>
            <a:off x="4104257" y="5780920"/>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x</a:t>
            </a:r>
            <a:endParaRPr dirty="0">
              <a:latin typeface="Trebuchet MS"/>
              <a:cs typeface="Trebuchet MS"/>
            </a:endParaRPr>
          </a:p>
        </p:txBody>
      </p:sp>
      <p:sp>
        <p:nvSpPr>
          <p:cNvPr id="67" name="object 13">
            <a:extLst>
              <a:ext uri="{FF2B5EF4-FFF2-40B4-BE49-F238E27FC236}">
                <a16:creationId xmlns:a16="http://schemas.microsoft.com/office/drawing/2014/main" id="{F0F9A07F-EC9B-852C-37B8-87BF47DB92BA}"/>
              </a:ext>
            </a:extLst>
          </p:cNvPr>
          <p:cNvSpPr/>
          <p:nvPr/>
        </p:nvSpPr>
        <p:spPr>
          <a:xfrm flipV="1">
            <a:off x="3416644" y="3804873"/>
            <a:ext cx="243098" cy="309805"/>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1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8309-8101-AA43-BE2B-1A811F53F423}"/>
              </a:ext>
            </a:extLst>
          </p:cNvPr>
          <p:cNvSpPr>
            <a:spLocks noGrp="1"/>
          </p:cNvSpPr>
          <p:nvPr>
            <p:ph type="title"/>
          </p:nvPr>
        </p:nvSpPr>
        <p:spPr>
          <a:xfrm>
            <a:off x="654627" y="134402"/>
            <a:ext cx="11035146" cy="1143000"/>
          </a:xfrm>
        </p:spPr>
        <p:txBody>
          <a:bodyPr/>
          <a:lstStyle/>
          <a:p>
            <a:r>
              <a:rPr lang="en-US" dirty="0"/>
              <a:t>Generic Shortest-paths Algorithm</a:t>
            </a:r>
          </a:p>
        </p:txBody>
      </p:sp>
      <p:sp>
        <p:nvSpPr>
          <p:cNvPr id="5" name="object 8">
            <a:extLst>
              <a:ext uri="{FF2B5EF4-FFF2-40B4-BE49-F238E27FC236}">
                <a16:creationId xmlns:a16="http://schemas.microsoft.com/office/drawing/2014/main" id="{88D378DB-8D58-754B-9634-9969489D7DC9}"/>
              </a:ext>
            </a:extLst>
          </p:cNvPr>
          <p:cNvSpPr/>
          <p:nvPr/>
        </p:nvSpPr>
        <p:spPr>
          <a:xfrm>
            <a:off x="4114549" y="1216617"/>
            <a:ext cx="4530055"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chemeClr val="bg1">
              <a:lumMod val="95000"/>
            </a:schemeClr>
          </a:solidFill>
          <a:ln>
            <a:solidFill>
              <a:schemeClr val="bg1">
                <a:lumMod val="95000"/>
              </a:schemeClr>
            </a:solidFill>
          </a:ln>
        </p:spPr>
        <p:txBody>
          <a:bodyPr wrap="square" lIns="0" tIns="0" rIns="0" bIns="0" rtlCol="0"/>
          <a:lstStyle/>
          <a:p>
            <a:endParaRPr sz="1266"/>
          </a:p>
        </p:txBody>
      </p:sp>
      <p:sp>
        <p:nvSpPr>
          <p:cNvPr id="6" name="object 9">
            <a:extLst>
              <a:ext uri="{FF2B5EF4-FFF2-40B4-BE49-F238E27FC236}">
                <a16:creationId xmlns:a16="http://schemas.microsoft.com/office/drawing/2014/main" id="{899A97CD-9D0C-2644-AAE6-1478C0CC16FB}"/>
              </a:ext>
            </a:extLst>
          </p:cNvPr>
          <p:cNvSpPr txBox="1"/>
          <p:nvPr/>
        </p:nvSpPr>
        <p:spPr>
          <a:xfrm>
            <a:off x="4483844" y="1242459"/>
            <a:ext cx="4013003" cy="1935186"/>
          </a:xfrm>
          <a:prstGeom prst="rect">
            <a:avLst/>
          </a:prstGeom>
        </p:spPr>
        <p:txBody>
          <a:bodyPr vert="horz" wrap="square" lIns="0" tIns="8930" rIns="0" bIns="0" rtlCol="0">
            <a:spAutoFit/>
          </a:bodyPr>
          <a:lstStyle/>
          <a:p>
            <a:pPr>
              <a:spcBef>
                <a:spcPts val="300"/>
              </a:spcBef>
              <a:spcAft>
                <a:spcPts val="300"/>
              </a:spcAft>
            </a:pPr>
            <a:r>
              <a:rPr sz="1600" dirty="0">
                <a:solidFill>
                  <a:srgbClr val="8D3124"/>
                </a:solidFill>
                <a:latin typeface="Times New Roman" panose="02020603050405020304" pitchFamily="18" charset="0"/>
                <a:cs typeface="Times New Roman" panose="02020603050405020304" pitchFamily="18" charset="0"/>
              </a:rPr>
              <a:t>Generic algorithm (to compute SPT from</a:t>
            </a:r>
            <a:r>
              <a:rPr lang="en-US" sz="1600" dirty="0">
                <a:solidFill>
                  <a:srgbClr val="8D3124"/>
                </a:solidFill>
                <a:latin typeface="Times New Roman" panose="02020603050405020304" pitchFamily="18" charset="0"/>
                <a:cs typeface="Times New Roman" panose="02020603050405020304" pitchFamily="18" charset="0"/>
              </a:rPr>
              <a:t> </a:t>
            </a:r>
            <a:r>
              <a:rPr sz="1600" dirty="0">
                <a:solidFill>
                  <a:srgbClr val="8D3124"/>
                </a:solidFill>
                <a:latin typeface="Times New Roman" panose="02020603050405020304" pitchFamily="18" charset="0"/>
                <a:cs typeface="Times New Roman" panose="02020603050405020304" pitchFamily="18" charset="0"/>
              </a:rPr>
              <a:t>s)</a:t>
            </a:r>
            <a:endParaRPr lang="en-US" sz="1600" dirty="0">
              <a:solidFill>
                <a:srgbClr val="8D3124"/>
              </a:solidFill>
              <a:latin typeface="Times New Roman" panose="02020603050405020304" pitchFamily="18" charset="0"/>
              <a:cs typeface="Times New Roman" panose="02020603050405020304" pitchFamily="18" charset="0"/>
            </a:endParaRPr>
          </a:p>
          <a:p>
            <a:pPr>
              <a:spcBef>
                <a:spcPts val="800"/>
              </a:spcBef>
              <a:spcAft>
                <a:spcPts val="300"/>
              </a:spcAft>
            </a:pPr>
            <a:r>
              <a:rPr lang="en-US" sz="1600" dirty="0">
                <a:latin typeface="Times New Roman" panose="02020603050405020304" pitchFamily="18" charset="0"/>
                <a:cs typeface="Times New Roman" panose="02020603050405020304" pitchFamily="18" charset="0"/>
              </a:rPr>
              <a:t>For each node v: SD[v] = ∞.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For each node v: PN[v] = null.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SD[s] = 0.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Repeat until done:</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	- Relax any edge. </a:t>
            </a:r>
          </a:p>
        </p:txBody>
      </p:sp>
      <p:sp>
        <p:nvSpPr>
          <p:cNvPr id="9" name="Rectangle 8">
            <a:extLst>
              <a:ext uri="{FF2B5EF4-FFF2-40B4-BE49-F238E27FC236}">
                <a16:creationId xmlns:a16="http://schemas.microsoft.com/office/drawing/2014/main" id="{6AF3A6F5-2BDD-3541-9E12-2A0C6C1CDCE6}"/>
              </a:ext>
            </a:extLst>
          </p:cNvPr>
          <p:cNvSpPr/>
          <p:nvPr/>
        </p:nvSpPr>
        <p:spPr>
          <a:xfrm>
            <a:off x="1217068" y="3348315"/>
            <a:ext cx="9933710" cy="3375283"/>
          </a:xfrm>
          <a:prstGeom prst="rect">
            <a:avLst/>
          </a:prstGeom>
        </p:spPr>
        <p:txBody>
          <a:bodyPr wrap="square">
            <a:spAutoFit/>
          </a:bodyPr>
          <a:lstStyle/>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Proposition</a:t>
            </a:r>
            <a:r>
              <a:rPr lang="en-US" sz="1600" dirty="0">
                <a:latin typeface="Arial" panose="020B0604020202020204" pitchFamily="34" charset="0"/>
                <a:cs typeface="Arial" panose="020B0604020202020204" pitchFamily="34" charset="0"/>
              </a:rPr>
              <a:t>. Generic algorithm computes SPT (if it exists) from s. </a:t>
            </a:r>
          </a:p>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Proof.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Throughout algorithm, SD[v] is the length of a simple path from s to v (and PN[v] is its previous node on the path).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Each successful relaxation decreases SD[v] for some v.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The entry SD[v] can decrease at most a finite number of times.</a:t>
            </a:r>
          </a:p>
          <a:p>
            <a:pPr>
              <a:spcBef>
                <a:spcPts val="400"/>
              </a:spcBef>
              <a:spcAft>
                <a:spcPts val="400"/>
              </a:spcAft>
            </a:pPr>
            <a:r>
              <a:rPr lang="en-US" sz="1600" dirty="0">
                <a:solidFill>
                  <a:srgbClr val="1B8E1D"/>
                </a:solidFill>
                <a:latin typeface="Arial" panose="020B0604020202020204" pitchFamily="34" charset="0"/>
                <a:cs typeface="Arial" panose="020B0604020202020204" pitchFamily="34" charset="0"/>
              </a:rPr>
              <a:t>Efficient implementations. </a:t>
            </a:r>
            <a:r>
              <a:rPr lang="en-US" sz="1600" dirty="0"/>
              <a:t>How to choose which edge to relax?</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1. Dijkstra’s algorithm. (</a:t>
            </a:r>
            <a:r>
              <a:rPr lang="en-US" sz="1600" dirty="0">
                <a:solidFill>
                  <a:srgbClr val="C00000"/>
                </a:solidFill>
                <a:latin typeface="Arial" panose="020B0604020202020204" pitchFamily="34" charset="0"/>
                <a:cs typeface="Arial" panose="020B0604020202020204" pitchFamily="34" charset="0"/>
              </a:rPr>
              <a:t>no negative weights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2. Topological sort. (</a:t>
            </a:r>
            <a:r>
              <a:rPr lang="en-US" sz="1600" dirty="0">
                <a:solidFill>
                  <a:srgbClr val="C00000"/>
                </a:solidFill>
                <a:latin typeface="Arial" panose="020B0604020202020204" pitchFamily="34" charset="0"/>
                <a:cs typeface="Arial" panose="020B0604020202020204" pitchFamily="34" charset="0"/>
              </a:rPr>
              <a:t>DAG with no directed cycles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3. Bellman–Ford algorithm. (</a:t>
            </a:r>
            <a:r>
              <a:rPr lang="en-US" sz="1600" dirty="0">
                <a:solidFill>
                  <a:srgbClr val="C00000"/>
                </a:solidFill>
                <a:latin typeface="Arial" panose="020B0604020202020204" pitchFamily="34" charset="0"/>
                <a:cs typeface="Arial" panose="020B0604020202020204" pitchFamily="34" charset="0"/>
              </a:rPr>
              <a:t>negative weights, can detect negative cycles</a:t>
            </a:r>
            <a:r>
              <a:rPr lang="en-US" sz="1600" dirty="0">
                <a:latin typeface="Arial" panose="020B0604020202020204" pitchFamily="34" charset="0"/>
                <a:cs typeface="Arial" panose="020B0604020202020204" pitchFamily="34" charset="0"/>
              </a:rPr>
              <a:t>) </a:t>
            </a:r>
          </a:p>
        </p:txBody>
      </p:sp>
      <p:cxnSp>
        <p:nvCxnSpPr>
          <p:cNvPr id="10" name="Straight Connector 9">
            <a:extLst>
              <a:ext uri="{FF2B5EF4-FFF2-40B4-BE49-F238E27FC236}">
                <a16:creationId xmlns:a16="http://schemas.microsoft.com/office/drawing/2014/main" id="{125C1346-3A42-474B-BD38-93D1E7FCFDF5}"/>
              </a:ext>
            </a:extLst>
          </p:cNvPr>
          <p:cNvCxnSpPr>
            <a:cxnSpLocks/>
          </p:cNvCxnSpPr>
          <p:nvPr/>
        </p:nvCxnSpPr>
        <p:spPr>
          <a:xfrm>
            <a:off x="4197569" y="1571062"/>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B3DAA9C-CF0B-7147-9516-FA43152E2EFF}"/>
              </a:ext>
            </a:extLst>
          </p:cNvPr>
          <p:cNvCxnSpPr>
            <a:cxnSpLocks/>
          </p:cNvCxnSpPr>
          <p:nvPr/>
        </p:nvCxnSpPr>
        <p:spPr>
          <a:xfrm>
            <a:off x="4197569" y="3231383"/>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DB57177-5C79-97AD-5863-E4554B109C32}"/>
              </a:ext>
            </a:extLst>
          </p:cNvPr>
          <p:cNvCxnSpPr>
            <a:cxnSpLocks/>
          </p:cNvCxnSpPr>
          <p:nvPr/>
        </p:nvCxnSpPr>
        <p:spPr>
          <a:xfrm>
            <a:off x="4197569" y="1260358"/>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83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dissolve">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dissolve">
                                      <p:cBhvr>
                                        <p:cTn id="31" dur="500"/>
                                        <p:tgtEl>
                                          <p:spTgt spid="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dissolve">
                                      <p:cBhvr>
                                        <p:cTn id="36" dur="500"/>
                                        <p:tgtEl>
                                          <p:spTgt spid="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dissolve">
                                      <p:cBhvr>
                                        <p:cTn id="41" dur="500"/>
                                        <p:tgtEl>
                                          <p:spTgt spid="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dissolve">
                                      <p:cBhvr>
                                        <p:cTn id="46" dur="500"/>
                                        <p:tgtEl>
                                          <p:spTgt spid="9">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dissolve">
                                      <p:cBhvr>
                                        <p:cTn id="51" dur="500"/>
                                        <p:tgtEl>
                                          <p:spTgt spid="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dissolve">
                                      <p:cBhvr>
                                        <p:cTn id="56" dur="500"/>
                                        <p:tgtEl>
                                          <p:spTgt spid="9">
                                            <p:txEl>
                                              <p:pRg st="7" end="7"/>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9">
                                            <p:txEl>
                                              <p:pRg st="8" end="8"/>
                                            </p:txEl>
                                          </p:spTgt>
                                        </p:tgtEl>
                                        <p:attrNameLst>
                                          <p:attrName>style.visibility</p:attrName>
                                        </p:attrNameLst>
                                      </p:cBhvr>
                                      <p:to>
                                        <p:strVal val="visible"/>
                                      </p:to>
                                    </p:set>
                                    <p:animEffect transition="in" filter="dissolve">
                                      <p:cBhvr>
                                        <p:cTn id="59" dur="500"/>
                                        <p:tgtEl>
                                          <p:spTgt spid="9">
                                            <p:txEl>
                                              <p:pRg st="8" end="8"/>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57D7-BE82-091E-A2A2-4CD5D44D2050}"/>
              </a:ext>
            </a:extLst>
          </p:cNvPr>
          <p:cNvSpPr>
            <a:spLocks noGrp="1"/>
          </p:cNvSpPr>
          <p:nvPr>
            <p:ph type="title"/>
          </p:nvPr>
        </p:nvSpPr>
        <p:spPr/>
        <p:txBody>
          <a:bodyPr/>
          <a:lstStyle/>
          <a:p>
            <a:r>
              <a:rPr lang="en-GB" dirty="0">
                <a:solidFill>
                  <a:schemeClr val="tx1"/>
                </a:solidFill>
              </a:rPr>
              <a:t>Dijkstra's Algorithm</a:t>
            </a:r>
            <a:endParaRPr lang="en-SE" dirty="0">
              <a:solidFill>
                <a:schemeClr val="tx1"/>
              </a:solidFill>
            </a:endParaRPr>
          </a:p>
        </p:txBody>
      </p:sp>
      <p:sp>
        <p:nvSpPr>
          <p:cNvPr id="3" name="Content Placeholder 2">
            <a:extLst>
              <a:ext uri="{FF2B5EF4-FFF2-40B4-BE49-F238E27FC236}">
                <a16:creationId xmlns:a16="http://schemas.microsoft.com/office/drawing/2014/main" id="{DDBF02E3-BFC0-4342-8CE7-7C9FE4D45A91}"/>
              </a:ext>
            </a:extLst>
          </p:cNvPr>
          <p:cNvSpPr>
            <a:spLocks noGrp="1"/>
          </p:cNvSpPr>
          <p:nvPr>
            <p:ph idx="1"/>
          </p:nvPr>
        </p:nvSpPr>
        <p:spPr>
          <a:xfrm>
            <a:off x="679939" y="1269048"/>
            <a:ext cx="10726616" cy="5440362"/>
          </a:xfrm>
        </p:spPr>
        <p:txBody>
          <a:bodyPr>
            <a:normAutofit fontScale="92500" lnSpcReduction="10000"/>
          </a:bodyPr>
          <a:lstStyle/>
          <a:p>
            <a:r>
              <a:rPr lang="en-GB" dirty="0"/>
              <a:t>Initialization:</a:t>
            </a:r>
          </a:p>
          <a:p>
            <a:pPr lvl="1"/>
            <a:r>
              <a:rPr lang="en-GB" dirty="0"/>
              <a:t>Set the distance to the source node as 0 and to all other nodes as infinity.</a:t>
            </a:r>
          </a:p>
          <a:p>
            <a:pPr lvl="1"/>
            <a:r>
              <a:rPr lang="en-GB" dirty="0"/>
              <a:t>Mark all nodes as unvisited and store them in a priority queue.</a:t>
            </a:r>
          </a:p>
          <a:p>
            <a:r>
              <a:rPr lang="en-GB" dirty="0"/>
              <a:t>Main Loop:</a:t>
            </a:r>
          </a:p>
          <a:p>
            <a:pPr lvl="1"/>
            <a:r>
              <a:rPr lang="en-GB" dirty="0"/>
              <a:t>Visit the </a:t>
            </a:r>
            <a:r>
              <a:rPr lang="en-GB" dirty="0">
                <a:solidFill>
                  <a:srgbClr val="FF0000"/>
                </a:solidFill>
              </a:rPr>
              <a:t>unvisited node u </a:t>
            </a:r>
            <a:r>
              <a:rPr lang="en-GB" dirty="0"/>
              <a:t>with </a:t>
            </a:r>
            <a:r>
              <a:rPr lang="en-GB" dirty="0">
                <a:solidFill>
                  <a:srgbClr val="FF0000"/>
                </a:solidFill>
              </a:rPr>
              <a:t>the shortest known distance (minimum SD)  </a:t>
            </a:r>
            <a:r>
              <a:rPr lang="en-GB" dirty="0"/>
              <a:t>from the queue.</a:t>
            </a:r>
          </a:p>
          <a:p>
            <a:pPr lvl="1"/>
            <a:r>
              <a:rPr lang="en-GB" dirty="0"/>
              <a:t>For each </a:t>
            </a:r>
            <a:r>
              <a:rPr lang="en-GB" dirty="0">
                <a:solidFill>
                  <a:srgbClr val="FF0000"/>
                </a:solidFill>
              </a:rPr>
              <a:t>unvisited </a:t>
            </a:r>
            <a:r>
              <a:rPr lang="en-GB" dirty="0" err="1">
                <a:solidFill>
                  <a:srgbClr val="FF0000"/>
                </a:solidFill>
              </a:rPr>
              <a:t>neighbor</a:t>
            </a:r>
            <a:r>
              <a:rPr lang="en-GB" dirty="0">
                <a:solidFill>
                  <a:srgbClr val="FF0000"/>
                </a:solidFill>
              </a:rPr>
              <a:t> node v of node u</a:t>
            </a:r>
            <a:r>
              <a:rPr lang="en-GB" dirty="0"/>
              <a:t>, calculate its tentative distance through the current node. </a:t>
            </a:r>
            <a:r>
              <a:rPr lang="en-GB" dirty="0">
                <a:solidFill>
                  <a:srgbClr val="FF0000"/>
                </a:solidFill>
              </a:rPr>
              <a:t>If this distance is smaller than the previously recorded distance, update it </a:t>
            </a:r>
            <a:r>
              <a:rPr lang="en-US" altLang="zh-CN" dirty="0">
                <a:solidFill>
                  <a:srgbClr val="FF0000"/>
                </a:solidFill>
              </a:rPr>
              <a:t>with edge relaxation for edge </a:t>
            </a:r>
            <a:r>
              <a:rPr lang="en-US" altLang="zh-CN" dirty="0" err="1">
                <a:solidFill>
                  <a:srgbClr val="FF0000"/>
                </a:solidFill>
              </a:rPr>
              <a:t>uv</a:t>
            </a:r>
            <a:r>
              <a:rPr lang="en-GB" dirty="0">
                <a:solidFill>
                  <a:srgbClr val="FF0000"/>
                </a:solidFill>
              </a:rPr>
              <a:t>.</a:t>
            </a:r>
          </a:p>
          <a:p>
            <a:pPr lvl="1"/>
            <a:r>
              <a:rPr lang="en-GB" dirty="0"/>
              <a:t>Mark the current node as visited once all its </a:t>
            </a:r>
            <a:r>
              <a:rPr lang="en-GB" dirty="0" err="1"/>
              <a:t>neighbors</a:t>
            </a:r>
            <a:r>
              <a:rPr lang="en-GB" dirty="0"/>
              <a:t> are processed.</a:t>
            </a:r>
          </a:p>
          <a:p>
            <a:r>
              <a:rPr lang="en-GB" dirty="0"/>
              <a:t>Termination:</a:t>
            </a:r>
          </a:p>
          <a:p>
            <a:pPr lvl="1"/>
            <a:r>
              <a:rPr lang="en-GB" dirty="0"/>
              <a:t>The algorithm continues until all reachable nodes are visited.</a:t>
            </a:r>
          </a:p>
          <a:p>
            <a:r>
              <a:rPr lang="en-GB" dirty="0"/>
              <a:t>Notes:</a:t>
            </a:r>
          </a:p>
          <a:p>
            <a:pPr lvl="1"/>
            <a:r>
              <a:rPr lang="en-GB" dirty="0"/>
              <a:t>Greedy and optimal algorithm: any node that has been visited should have its shortest distance to the source. </a:t>
            </a:r>
          </a:p>
          <a:p>
            <a:pPr lvl="1"/>
            <a:r>
              <a:rPr lang="en-GB" dirty="0"/>
              <a:t>It works for both undirected and directed graphs. The only difference is how to get </a:t>
            </a:r>
            <a:r>
              <a:rPr lang="en-GB" dirty="0" err="1"/>
              <a:t>neighbors</a:t>
            </a:r>
            <a:r>
              <a:rPr lang="en-GB" dirty="0"/>
              <a:t> of node v, as each undirected edge is treated as two directed edges in  both directions.</a:t>
            </a:r>
            <a:endParaRPr lang="en-SE" dirty="0"/>
          </a:p>
        </p:txBody>
      </p:sp>
    </p:spTree>
    <p:extLst>
      <p:ext uri="{BB962C8B-B14F-4D97-AF65-F5344CB8AC3E}">
        <p14:creationId xmlns:p14="http://schemas.microsoft.com/office/powerpoint/2010/main" val="388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52"/>
          <p:cNvSpPr/>
          <p:nvPr/>
        </p:nvSpPr>
        <p:spPr>
          <a:xfrm>
            <a:off x="3847392" y="1346231"/>
            <a:ext cx="2936837" cy="2420471"/>
          </a:xfrm>
          <a:custGeom>
            <a:avLst/>
            <a:gdLst/>
            <a:ahLst/>
            <a:cxnLst/>
            <a:rect l="l" t="t" r="r" b="b"/>
            <a:pathLst>
              <a:path w="2936837" h="2420471" extrusionOk="0">
                <a:moveTo>
                  <a:pt x="2528047" y="96819"/>
                </a:moveTo>
                <a:cubicBezTo>
                  <a:pt x="2506532" y="93233"/>
                  <a:pt x="2476409" y="95163"/>
                  <a:pt x="2452743" y="86061"/>
                </a:cubicBezTo>
                <a:cubicBezTo>
                  <a:pt x="2428608" y="76779"/>
                  <a:pt x="2409712" y="57374"/>
                  <a:pt x="2388197" y="43031"/>
                </a:cubicBezTo>
                <a:cubicBezTo>
                  <a:pt x="2377439" y="35859"/>
                  <a:pt x="2368190" y="25605"/>
                  <a:pt x="2355924" y="21516"/>
                </a:cubicBezTo>
                <a:lnTo>
                  <a:pt x="2291379" y="0"/>
                </a:lnTo>
                <a:cubicBezTo>
                  <a:pt x="2190974" y="3586"/>
                  <a:pt x="2090449" y="4680"/>
                  <a:pt x="1990164" y="10758"/>
                </a:cubicBezTo>
                <a:cubicBezTo>
                  <a:pt x="1971913" y="11864"/>
                  <a:pt x="1954192" y="17405"/>
                  <a:pt x="1936376" y="21516"/>
                </a:cubicBezTo>
                <a:cubicBezTo>
                  <a:pt x="1907563" y="28165"/>
                  <a:pt x="1878368" y="33681"/>
                  <a:pt x="1850315" y="43031"/>
                </a:cubicBezTo>
                <a:cubicBezTo>
                  <a:pt x="1839557" y="46617"/>
                  <a:pt x="1828982" y="50804"/>
                  <a:pt x="1818042" y="53788"/>
                </a:cubicBezTo>
                <a:cubicBezTo>
                  <a:pt x="1789514" y="61568"/>
                  <a:pt x="1760668" y="68132"/>
                  <a:pt x="1731981" y="75304"/>
                </a:cubicBezTo>
                <a:cubicBezTo>
                  <a:pt x="1717637" y="78890"/>
                  <a:pt x="1702976" y="81385"/>
                  <a:pt x="1688950" y="86061"/>
                </a:cubicBezTo>
                <a:cubicBezTo>
                  <a:pt x="1642651" y="101494"/>
                  <a:pt x="1667678" y="94069"/>
                  <a:pt x="1613647" y="107577"/>
                </a:cubicBezTo>
                <a:cubicBezTo>
                  <a:pt x="1477383" y="103991"/>
                  <a:pt x="1341013" y="103303"/>
                  <a:pt x="1204856" y="96819"/>
                </a:cubicBezTo>
                <a:cubicBezTo>
                  <a:pt x="1190088" y="96116"/>
                  <a:pt x="1176259" y="89268"/>
                  <a:pt x="1161826" y="86061"/>
                </a:cubicBezTo>
                <a:cubicBezTo>
                  <a:pt x="1143977" y="82095"/>
                  <a:pt x="1126027" y="78575"/>
                  <a:pt x="1108037" y="75304"/>
                </a:cubicBezTo>
                <a:cubicBezTo>
                  <a:pt x="1086577" y="71402"/>
                  <a:pt x="1064880" y="68824"/>
                  <a:pt x="1043492" y="64546"/>
                </a:cubicBezTo>
                <a:cubicBezTo>
                  <a:pt x="1028994" y="61646"/>
                  <a:pt x="1015074" y="56036"/>
                  <a:pt x="1000461" y="53788"/>
                </a:cubicBezTo>
                <a:cubicBezTo>
                  <a:pt x="968367" y="48851"/>
                  <a:pt x="935915" y="46617"/>
                  <a:pt x="903642" y="43031"/>
                </a:cubicBezTo>
                <a:cubicBezTo>
                  <a:pt x="842682" y="46617"/>
                  <a:pt x="781314" y="45890"/>
                  <a:pt x="720762" y="53788"/>
                </a:cubicBezTo>
                <a:cubicBezTo>
                  <a:pt x="698273" y="56721"/>
                  <a:pt x="677731" y="68132"/>
                  <a:pt x="656216" y="75304"/>
                </a:cubicBezTo>
                <a:lnTo>
                  <a:pt x="623943" y="86061"/>
                </a:lnTo>
                <a:cubicBezTo>
                  <a:pt x="613185" y="93233"/>
                  <a:pt x="603234" y="101795"/>
                  <a:pt x="591670" y="107577"/>
                </a:cubicBezTo>
                <a:cubicBezTo>
                  <a:pt x="581528" y="112648"/>
                  <a:pt x="569310" y="112827"/>
                  <a:pt x="559397" y="118334"/>
                </a:cubicBezTo>
                <a:cubicBezTo>
                  <a:pt x="536793" y="130892"/>
                  <a:pt x="516367" y="147021"/>
                  <a:pt x="494852" y="161365"/>
                </a:cubicBezTo>
                <a:lnTo>
                  <a:pt x="462579" y="182880"/>
                </a:lnTo>
                <a:lnTo>
                  <a:pt x="430306" y="204396"/>
                </a:lnTo>
                <a:cubicBezTo>
                  <a:pt x="419548" y="211568"/>
                  <a:pt x="407175" y="216769"/>
                  <a:pt x="398033" y="225911"/>
                </a:cubicBezTo>
                <a:cubicBezTo>
                  <a:pt x="390861" y="233083"/>
                  <a:pt x="385214" y="242208"/>
                  <a:pt x="376517" y="247426"/>
                </a:cubicBezTo>
                <a:cubicBezTo>
                  <a:pt x="366793" y="253260"/>
                  <a:pt x="355002" y="254598"/>
                  <a:pt x="344244" y="258184"/>
                </a:cubicBezTo>
                <a:cubicBezTo>
                  <a:pt x="292775" y="335389"/>
                  <a:pt x="319498" y="304446"/>
                  <a:pt x="268941" y="355003"/>
                </a:cubicBezTo>
                <a:cubicBezTo>
                  <a:pt x="244219" y="429170"/>
                  <a:pt x="263462" y="403512"/>
                  <a:pt x="225910" y="441064"/>
                </a:cubicBezTo>
                <a:lnTo>
                  <a:pt x="182880" y="570156"/>
                </a:lnTo>
                <a:lnTo>
                  <a:pt x="172122" y="602428"/>
                </a:lnTo>
                <a:cubicBezTo>
                  <a:pt x="162903" y="630083"/>
                  <a:pt x="156011" y="648008"/>
                  <a:pt x="150607" y="677732"/>
                </a:cubicBezTo>
                <a:cubicBezTo>
                  <a:pt x="146071" y="702679"/>
                  <a:pt x="143435" y="727935"/>
                  <a:pt x="139849" y="753036"/>
                </a:cubicBezTo>
                <a:cubicBezTo>
                  <a:pt x="136263" y="907229"/>
                  <a:pt x="135513" y="1061513"/>
                  <a:pt x="129092" y="1215614"/>
                </a:cubicBezTo>
                <a:cubicBezTo>
                  <a:pt x="128331" y="1233883"/>
                  <a:pt x="122445" y="1251586"/>
                  <a:pt x="118334" y="1269403"/>
                </a:cubicBezTo>
                <a:cubicBezTo>
                  <a:pt x="72318" y="1468806"/>
                  <a:pt x="114511" y="1288165"/>
                  <a:pt x="86061" y="1387737"/>
                </a:cubicBezTo>
                <a:cubicBezTo>
                  <a:pt x="81999" y="1401953"/>
                  <a:pt x="79365" y="1416551"/>
                  <a:pt x="75303" y="1430767"/>
                </a:cubicBezTo>
                <a:cubicBezTo>
                  <a:pt x="72188" y="1441670"/>
                  <a:pt x="67096" y="1451991"/>
                  <a:pt x="64546" y="1463040"/>
                </a:cubicBezTo>
                <a:cubicBezTo>
                  <a:pt x="56323" y="1498673"/>
                  <a:pt x="54594" y="1535924"/>
                  <a:pt x="43030" y="1570617"/>
                </a:cubicBezTo>
                <a:cubicBezTo>
                  <a:pt x="16840" y="1649189"/>
                  <a:pt x="27016" y="1613161"/>
                  <a:pt x="10757" y="1678193"/>
                </a:cubicBezTo>
                <a:cubicBezTo>
                  <a:pt x="7171" y="1706880"/>
                  <a:pt x="0" y="1735344"/>
                  <a:pt x="0" y="1764254"/>
                </a:cubicBezTo>
                <a:cubicBezTo>
                  <a:pt x="0" y="1814584"/>
                  <a:pt x="4876" y="1864875"/>
                  <a:pt x="10757" y="1914861"/>
                </a:cubicBezTo>
                <a:cubicBezTo>
                  <a:pt x="12082" y="1926123"/>
                  <a:pt x="18400" y="1936231"/>
                  <a:pt x="21515" y="1947134"/>
                </a:cubicBezTo>
                <a:cubicBezTo>
                  <a:pt x="25577" y="1961350"/>
                  <a:pt x="28025" y="1976003"/>
                  <a:pt x="32273" y="1990165"/>
                </a:cubicBezTo>
                <a:cubicBezTo>
                  <a:pt x="38790" y="2011888"/>
                  <a:pt x="46616" y="2033196"/>
                  <a:pt x="53788" y="2054711"/>
                </a:cubicBezTo>
                <a:cubicBezTo>
                  <a:pt x="57374" y="2065469"/>
                  <a:pt x="58256" y="2077549"/>
                  <a:pt x="64546" y="2086984"/>
                </a:cubicBezTo>
                <a:cubicBezTo>
                  <a:pt x="71718" y="2097742"/>
                  <a:pt x="80279" y="2107693"/>
                  <a:pt x="86061" y="2119257"/>
                </a:cubicBezTo>
                <a:cubicBezTo>
                  <a:pt x="103559" y="2154253"/>
                  <a:pt x="87506" y="2152975"/>
                  <a:pt x="118334" y="2183803"/>
                </a:cubicBezTo>
                <a:cubicBezTo>
                  <a:pt x="127476" y="2192945"/>
                  <a:pt x="140675" y="2197041"/>
                  <a:pt x="150607" y="2205318"/>
                </a:cubicBezTo>
                <a:cubicBezTo>
                  <a:pt x="162294" y="2215057"/>
                  <a:pt x="171193" y="2227852"/>
                  <a:pt x="182880" y="2237591"/>
                </a:cubicBezTo>
                <a:cubicBezTo>
                  <a:pt x="192812" y="2245868"/>
                  <a:pt x="205221" y="2250829"/>
                  <a:pt x="215153" y="2259106"/>
                </a:cubicBezTo>
                <a:cubicBezTo>
                  <a:pt x="226840" y="2268845"/>
                  <a:pt x="235739" y="2281640"/>
                  <a:pt x="247426" y="2291379"/>
                </a:cubicBezTo>
                <a:cubicBezTo>
                  <a:pt x="257358" y="2299656"/>
                  <a:pt x="269603" y="2304817"/>
                  <a:pt x="279699" y="2312894"/>
                </a:cubicBezTo>
                <a:cubicBezTo>
                  <a:pt x="287619" y="2319230"/>
                  <a:pt x="292517" y="2329192"/>
                  <a:pt x="301214" y="2334410"/>
                </a:cubicBezTo>
                <a:cubicBezTo>
                  <a:pt x="310938" y="2340244"/>
                  <a:pt x="322729" y="2341581"/>
                  <a:pt x="333487" y="2345167"/>
                </a:cubicBezTo>
                <a:cubicBezTo>
                  <a:pt x="371038" y="2382720"/>
                  <a:pt x="345379" y="2363475"/>
                  <a:pt x="419548" y="2388198"/>
                </a:cubicBezTo>
                <a:cubicBezTo>
                  <a:pt x="454680" y="2399909"/>
                  <a:pt x="464061" y="2404520"/>
                  <a:pt x="505609" y="2409713"/>
                </a:cubicBezTo>
                <a:cubicBezTo>
                  <a:pt x="544910" y="2414626"/>
                  <a:pt x="584498" y="2416885"/>
                  <a:pt x="623943" y="2420471"/>
                </a:cubicBezTo>
                <a:cubicBezTo>
                  <a:pt x="659505" y="2417735"/>
                  <a:pt x="780993" y="2419763"/>
                  <a:pt x="828339" y="2388198"/>
                </a:cubicBezTo>
                <a:lnTo>
                  <a:pt x="892884" y="2345167"/>
                </a:lnTo>
                <a:cubicBezTo>
                  <a:pt x="903642" y="2337995"/>
                  <a:pt x="912891" y="2327741"/>
                  <a:pt x="925157" y="2323652"/>
                </a:cubicBezTo>
                <a:lnTo>
                  <a:pt x="957430" y="2312894"/>
                </a:lnTo>
                <a:cubicBezTo>
                  <a:pt x="964602" y="2305722"/>
                  <a:pt x="969874" y="2295915"/>
                  <a:pt x="978946" y="2291379"/>
                </a:cubicBezTo>
                <a:cubicBezTo>
                  <a:pt x="999231" y="2281237"/>
                  <a:pt x="1021977" y="2277036"/>
                  <a:pt x="1043492" y="2269864"/>
                </a:cubicBezTo>
                <a:cubicBezTo>
                  <a:pt x="1120870" y="2244071"/>
                  <a:pt x="1024238" y="2275364"/>
                  <a:pt x="1118795" y="2248348"/>
                </a:cubicBezTo>
                <a:cubicBezTo>
                  <a:pt x="1183108" y="2229973"/>
                  <a:pt x="1148503" y="2227090"/>
                  <a:pt x="1258644" y="2216076"/>
                </a:cubicBezTo>
                <a:lnTo>
                  <a:pt x="1366221" y="2205318"/>
                </a:lnTo>
                <a:cubicBezTo>
                  <a:pt x="1454576" y="2194923"/>
                  <a:pt x="1457132" y="2187538"/>
                  <a:pt x="1559859" y="2183803"/>
                </a:cubicBezTo>
                <a:cubicBezTo>
                  <a:pt x="1717574" y="2178068"/>
                  <a:pt x="1875416" y="2176631"/>
                  <a:pt x="2033195" y="2173045"/>
                </a:cubicBezTo>
                <a:cubicBezTo>
                  <a:pt x="2098223" y="2156788"/>
                  <a:pt x="2062208" y="2166960"/>
                  <a:pt x="2140772" y="2140772"/>
                </a:cubicBezTo>
                <a:cubicBezTo>
                  <a:pt x="2151529" y="2137186"/>
                  <a:pt x="2163609" y="2136304"/>
                  <a:pt x="2173044" y="2130014"/>
                </a:cubicBezTo>
                <a:cubicBezTo>
                  <a:pt x="2265534" y="2068355"/>
                  <a:pt x="2148513" y="2142280"/>
                  <a:pt x="2237590" y="2097741"/>
                </a:cubicBezTo>
                <a:cubicBezTo>
                  <a:pt x="2321006" y="2056033"/>
                  <a:pt x="2221017" y="2092509"/>
                  <a:pt x="2302136" y="2065468"/>
                </a:cubicBezTo>
                <a:cubicBezTo>
                  <a:pt x="2375393" y="1992214"/>
                  <a:pt x="2260912" y="2103878"/>
                  <a:pt x="2355924" y="2022438"/>
                </a:cubicBezTo>
                <a:cubicBezTo>
                  <a:pt x="2447221" y="1944182"/>
                  <a:pt x="2357140" y="2007283"/>
                  <a:pt x="2431228" y="1957892"/>
                </a:cubicBezTo>
                <a:cubicBezTo>
                  <a:pt x="2438400" y="1947134"/>
                  <a:pt x="2444666" y="1935715"/>
                  <a:pt x="2452743" y="1925619"/>
                </a:cubicBezTo>
                <a:cubicBezTo>
                  <a:pt x="2459079" y="1917699"/>
                  <a:pt x="2469041" y="1912801"/>
                  <a:pt x="2474259" y="1904104"/>
                </a:cubicBezTo>
                <a:cubicBezTo>
                  <a:pt x="2480093" y="1894380"/>
                  <a:pt x="2478425" y="1881058"/>
                  <a:pt x="2485016" y="1871831"/>
                </a:cubicBezTo>
                <a:cubicBezTo>
                  <a:pt x="2496806" y="1855324"/>
                  <a:pt x="2528047" y="1828800"/>
                  <a:pt x="2528047" y="1828800"/>
                </a:cubicBezTo>
                <a:cubicBezTo>
                  <a:pt x="2548615" y="1767091"/>
                  <a:pt x="2524879" y="1822267"/>
                  <a:pt x="2560320" y="1775012"/>
                </a:cubicBezTo>
                <a:cubicBezTo>
                  <a:pt x="2575835" y="1754326"/>
                  <a:pt x="2585065" y="1728750"/>
                  <a:pt x="2603350" y="1710466"/>
                </a:cubicBezTo>
                <a:cubicBezTo>
                  <a:pt x="2643152" y="1670666"/>
                  <a:pt x="2619238" y="1697392"/>
                  <a:pt x="2667896" y="1624405"/>
                </a:cubicBezTo>
                <a:lnTo>
                  <a:pt x="2689412" y="1592132"/>
                </a:lnTo>
                <a:lnTo>
                  <a:pt x="2710927" y="1559859"/>
                </a:lnTo>
                <a:cubicBezTo>
                  <a:pt x="2750154" y="1442171"/>
                  <a:pt x="2687594" y="1620425"/>
                  <a:pt x="2743200" y="1495313"/>
                </a:cubicBezTo>
                <a:cubicBezTo>
                  <a:pt x="2766601" y="1442661"/>
                  <a:pt x="2761033" y="1435871"/>
                  <a:pt x="2775473" y="1387737"/>
                </a:cubicBezTo>
                <a:cubicBezTo>
                  <a:pt x="2781990" y="1366014"/>
                  <a:pt x="2789816" y="1344706"/>
                  <a:pt x="2796988" y="1323191"/>
                </a:cubicBezTo>
                <a:lnTo>
                  <a:pt x="2840019" y="1194099"/>
                </a:lnTo>
                <a:lnTo>
                  <a:pt x="2883049" y="1065007"/>
                </a:lnTo>
                <a:lnTo>
                  <a:pt x="2893807" y="1032734"/>
                </a:lnTo>
                <a:lnTo>
                  <a:pt x="2904564" y="1000461"/>
                </a:lnTo>
                <a:cubicBezTo>
                  <a:pt x="2929165" y="828261"/>
                  <a:pt x="2917743" y="899876"/>
                  <a:pt x="2936837" y="785308"/>
                </a:cubicBezTo>
                <a:cubicBezTo>
                  <a:pt x="2933251" y="699247"/>
                  <a:pt x="2934651" y="612833"/>
                  <a:pt x="2926080" y="527125"/>
                </a:cubicBezTo>
                <a:cubicBezTo>
                  <a:pt x="2923823" y="504558"/>
                  <a:pt x="2911736" y="484094"/>
                  <a:pt x="2904564" y="462579"/>
                </a:cubicBezTo>
                <a:cubicBezTo>
                  <a:pt x="2885628" y="405771"/>
                  <a:pt x="2900103" y="439750"/>
                  <a:pt x="2850776" y="365760"/>
                </a:cubicBezTo>
                <a:lnTo>
                  <a:pt x="2829261" y="333487"/>
                </a:lnTo>
                <a:cubicBezTo>
                  <a:pt x="2822089" y="322729"/>
                  <a:pt x="2816888" y="310356"/>
                  <a:pt x="2807746" y="301214"/>
                </a:cubicBezTo>
                <a:lnTo>
                  <a:pt x="2786230" y="279699"/>
                </a:lnTo>
                <a:cubicBezTo>
                  <a:pt x="2767549" y="223652"/>
                  <a:pt x="2787711" y="268102"/>
                  <a:pt x="2753957" y="225911"/>
                </a:cubicBezTo>
                <a:cubicBezTo>
                  <a:pt x="2745880" y="215815"/>
                  <a:pt x="2742172" y="202152"/>
                  <a:pt x="2732442" y="193638"/>
                </a:cubicBezTo>
                <a:cubicBezTo>
                  <a:pt x="2686914" y="153801"/>
                  <a:pt x="2679950" y="154625"/>
                  <a:pt x="2635623" y="139850"/>
                </a:cubicBezTo>
                <a:cubicBezTo>
                  <a:pt x="2593599" y="97824"/>
                  <a:pt x="2637696" y="135507"/>
                  <a:pt x="2581835" y="107577"/>
                </a:cubicBezTo>
                <a:cubicBezTo>
                  <a:pt x="2570271" y="101795"/>
                  <a:pt x="2549562" y="100405"/>
                  <a:pt x="2528047" y="968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6" name="Google Shape;946;p52"/>
          <p:cNvSpPr/>
          <p:nvPr/>
        </p:nvSpPr>
        <p:spPr>
          <a:xfrm>
            <a:off x="6509385" y="1403866"/>
            <a:ext cx="1280160" cy="2357825"/>
          </a:xfrm>
          <a:custGeom>
            <a:avLst/>
            <a:gdLst/>
            <a:ahLst/>
            <a:cxnLst/>
            <a:rect l="l" t="t" r="r" b="b"/>
            <a:pathLst>
              <a:path w="1280160" h="2357825" extrusionOk="0">
                <a:moveTo>
                  <a:pt x="1140311" y="163265"/>
                </a:moveTo>
                <a:cubicBezTo>
                  <a:pt x="1104452" y="145336"/>
                  <a:pt x="1032194" y="121539"/>
                  <a:pt x="978946" y="98719"/>
                </a:cubicBezTo>
                <a:cubicBezTo>
                  <a:pt x="956836" y="89243"/>
                  <a:pt x="935428" y="78128"/>
                  <a:pt x="914400" y="66446"/>
                </a:cubicBezTo>
                <a:cubicBezTo>
                  <a:pt x="903098" y="60167"/>
                  <a:pt x="893691" y="50712"/>
                  <a:pt x="882127" y="44930"/>
                </a:cubicBezTo>
                <a:cubicBezTo>
                  <a:pt x="871985" y="39859"/>
                  <a:pt x="860612" y="37759"/>
                  <a:pt x="849854" y="34173"/>
                </a:cubicBezTo>
                <a:cubicBezTo>
                  <a:pt x="839096" y="27001"/>
                  <a:pt x="829465" y="17750"/>
                  <a:pt x="817581" y="12657"/>
                </a:cubicBezTo>
                <a:cubicBezTo>
                  <a:pt x="754711" y="-14287"/>
                  <a:pt x="649602" y="9709"/>
                  <a:pt x="602428" y="12657"/>
                </a:cubicBezTo>
                <a:cubicBezTo>
                  <a:pt x="591670" y="16243"/>
                  <a:pt x="580297" y="18344"/>
                  <a:pt x="570155" y="23415"/>
                </a:cubicBezTo>
                <a:cubicBezTo>
                  <a:pt x="551514" y="32735"/>
                  <a:pt x="529709" y="49767"/>
                  <a:pt x="516367" y="66446"/>
                </a:cubicBezTo>
                <a:cubicBezTo>
                  <a:pt x="508290" y="76542"/>
                  <a:pt x="500103" y="86904"/>
                  <a:pt x="494852" y="98719"/>
                </a:cubicBezTo>
                <a:cubicBezTo>
                  <a:pt x="443646" y="213932"/>
                  <a:pt x="500511" y="122503"/>
                  <a:pt x="451821" y="195537"/>
                </a:cubicBezTo>
                <a:cubicBezTo>
                  <a:pt x="411573" y="316290"/>
                  <a:pt x="430864" y="245820"/>
                  <a:pt x="451821" y="518267"/>
                </a:cubicBezTo>
                <a:cubicBezTo>
                  <a:pt x="455167" y="561763"/>
                  <a:pt x="473336" y="647359"/>
                  <a:pt x="473336" y="647359"/>
                </a:cubicBezTo>
                <a:cubicBezTo>
                  <a:pt x="469750" y="780037"/>
                  <a:pt x="469046" y="912824"/>
                  <a:pt x="462579" y="1045392"/>
                </a:cubicBezTo>
                <a:cubicBezTo>
                  <a:pt x="461360" y="1070383"/>
                  <a:pt x="447071" y="1096668"/>
                  <a:pt x="441064" y="1120695"/>
                </a:cubicBezTo>
                <a:cubicBezTo>
                  <a:pt x="425710" y="1182111"/>
                  <a:pt x="436112" y="1162300"/>
                  <a:pt x="419548" y="1217514"/>
                </a:cubicBezTo>
                <a:cubicBezTo>
                  <a:pt x="413031" y="1239237"/>
                  <a:pt x="405205" y="1260545"/>
                  <a:pt x="398033" y="1282060"/>
                </a:cubicBezTo>
                <a:lnTo>
                  <a:pt x="365760" y="1378879"/>
                </a:lnTo>
                <a:lnTo>
                  <a:pt x="344245" y="1443425"/>
                </a:lnTo>
                <a:cubicBezTo>
                  <a:pt x="340659" y="1454182"/>
                  <a:pt x="339777" y="1466262"/>
                  <a:pt x="333487" y="1475697"/>
                </a:cubicBezTo>
                <a:cubicBezTo>
                  <a:pt x="326315" y="1486455"/>
                  <a:pt x="317754" y="1496406"/>
                  <a:pt x="311972" y="1507970"/>
                </a:cubicBezTo>
                <a:cubicBezTo>
                  <a:pt x="306901" y="1518112"/>
                  <a:pt x="306285" y="1530101"/>
                  <a:pt x="301214" y="1540243"/>
                </a:cubicBezTo>
                <a:cubicBezTo>
                  <a:pt x="295432" y="1551807"/>
                  <a:pt x="285481" y="1560952"/>
                  <a:pt x="279699" y="1572516"/>
                </a:cubicBezTo>
                <a:cubicBezTo>
                  <a:pt x="251769" y="1628376"/>
                  <a:pt x="289450" y="1584279"/>
                  <a:pt x="247426" y="1626305"/>
                </a:cubicBezTo>
                <a:cubicBezTo>
                  <a:pt x="226857" y="1688009"/>
                  <a:pt x="250593" y="1632840"/>
                  <a:pt x="215153" y="1680093"/>
                </a:cubicBezTo>
                <a:cubicBezTo>
                  <a:pt x="215143" y="1680107"/>
                  <a:pt x="161369" y="1760768"/>
                  <a:pt x="150607" y="1776912"/>
                </a:cubicBezTo>
                <a:cubicBezTo>
                  <a:pt x="143435" y="1787670"/>
                  <a:pt x="138234" y="1800043"/>
                  <a:pt x="129092" y="1809185"/>
                </a:cubicBezTo>
                <a:cubicBezTo>
                  <a:pt x="89291" y="1848984"/>
                  <a:pt x="113202" y="1822261"/>
                  <a:pt x="64546" y="1895246"/>
                </a:cubicBezTo>
                <a:cubicBezTo>
                  <a:pt x="30452" y="1946388"/>
                  <a:pt x="47119" y="1915255"/>
                  <a:pt x="21515" y="1992065"/>
                </a:cubicBezTo>
                <a:lnTo>
                  <a:pt x="10758" y="2024337"/>
                </a:lnTo>
                <a:lnTo>
                  <a:pt x="0" y="2056610"/>
                </a:lnTo>
                <a:cubicBezTo>
                  <a:pt x="3586" y="2099641"/>
                  <a:pt x="2290" y="2143361"/>
                  <a:pt x="10758" y="2185702"/>
                </a:cubicBezTo>
                <a:cubicBezTo>
                  <a:pt x="16905" y="2216439"/>
                  <a:pt x="44055" y="2223097"/>
                  <a:pt x="64546" y="2239490"/>
                </a:cubicBezTo>
                <a:cubicBezTo>
                  <a:pt x="106737" y="2273244"/>
                  <a:pt x="62287" y="2253082"/>
                  <a:pt x="118334" y="2271763"/>
                </a:cubicBezTo>
                <a:cubicBezTo>
                  <a:pt x="155885" y="2309316"/>
                  <a:pt x="130226" y="2290071"/>
                  <a:pt x="204395" y="2314794"/>
                </a:cubicBezTo>
                <a:lnTo>
                  <a:pt x="268941" y="2336309"/>
                </a:lnTo>
                <a:cubicBezTo>
                  <a:pt x="279699" y="2339895"/>
                  <a:pt x="290095" y="2344843"/>
                  <a:pt x="301214" y="2347067"/>
                </a:cubicBezTo>
                <a:lnTo>
                  <a:pt x="355002" y="2357825"/>
                </a:lnTo>
                <a:cubicBezTo>
                  <a:pt x="455407" y="2354239"/>
                  <a:pt x="556136" y="2355898"/>
                  <a:pt x="656216" y="2347067"/>
                </a:cubicBezTo>
                <a:cubicBezTo>
                  <a:pt x="678807" y="2345074"/>
                  <a:pt x="700477" y="2335695"/>
                  <a:pt x="720762" y="2325552"/>
                </a:cubicBezTo>
                <a:cubicBezTo>
                  <a:pt x="747064" y="2312401"/>
                  <a:pt x="773260" y="2301526"/>
                  <a:pt x="796066" y="2282521"/>
                </a:cubicBezTo>
                <a:cubicBezTo>
                  <a:pt x="807753" y="2272782"/>
                  <a:pt x="817581" y="2261006"/>
                  <a:pt x="828339" y="2250248"/>
                </a:cubicBezTo>
                <a:cubicBezTo>
                  <a:pt x="831925" y="2239490"/>
                  <a:pt x="834025" y="2228117"/>
                  <a:pt x="839096" y="2217975"/>
                </a:cubicBezTo>
                <a:cubicBezTo>
                  <a:pt x="862309" y="2171549"/>
                  <a:pt x="860552" y="2202106"/>
                  <a:pt x="871369" y="2153429"/>
                </a:cubicBezTo>
                <a:cubicBezTo>
                  <a:pt x="877340" y="2126559"/>
                  <a:pt x="889453" y="2037604"/>
                  <a:pt x="892885" y="2013580"/>
                </a:cubicBezTo>
                <a:cubicBezTo>
                  <a:pt x="891424" y="1969753"/>
                  <a:pt x="895465" y="1666315"/>
                  <a:pt x="860612" y="1561759"/>
                </a:cubicBezTo>
                <a:lnTo>
                  <a:pt x="849854" y="1529486"/>
                </a:lnTo>
                <a:cubicBezTo>
                  <a:pt x="837870" y="1409652"/>
                  <a:pt x="830508" y="1395964"/>
                  <a:pt x="849854" y="1260545"/>
                </a:cubicBezTo>
                <a:cubicBezTo>
                  <a:pt x="858095" y="1202858"/>
                  <a:pt x="862703" y="1204665"/>
                  <a:pt x="892885" y="1174483"/>
                </a:cubicBezTo>
                <a:cubicBezTo>
                  <a:pt x="906988" y="1132175"/>
                  <a:pt x="908376" y="1109138"/>
                  <a:pt x="935915" y="1077665"/>
                </a:cubicBezTo>
                <a:cubicBezTo>
                  <a:pt x="952612" y="1058582"/>
                  <a:pt x="971774" y="1041806"/>
                  <a:pt x="989704" y="1023876"/>
                </a:cubicBezTo>
                <a:lnTo>
                  <a:pt x="1043492" y="970088"/>
                </a:lnTo>
                <a:cubicBezTo>
                  <a:pt x="1054250" y="959330"/>
                  <a:pt x="1067326" y="950474"/>
                  <a:pt x="1075765" y="937815"/>
                </a:cubicBezTo>
                <a:cubicBezTo>
                  <a:pt x="1129183" y="857687"/>
                  <a:pt x="1060528" y="956099"/>
                  <a:pt x="1129553" y="873269"/>
                </a:cubicBezTo>
                <a:cubicBezTo>
                  <a:pt x="1168088" y="827026"/>
                  <a:pt x="1137568" y="857239"/>
                  <a:pt x="1161826" y="808723"/>
                </a:cubicBezTo>
                <a:cubicBezTo>
                  <a:pt x="1167608" y="797159"/>
                  <a:pt x="1177559" y="788014"/>
                  <a:pt x="1183341" y="776450"/>
                </a:cubicBezTo>
                <a:cubicBezTo>
                  <a:pt x="1188412" y="766308"/>
                  <a:pt x="1189028" y="754319"/>
                  <a:pt x="1194099" y="744177"/>
                </a:cubicBezTo>
                <a:cubicBezTo>
                  <a:pt x="1199881" y="732613"/>
                  <a:pt x="1210363" y="723719"/>
                  <a:pt x="1215614" y="711905"/>
                </a:cubicBezTo>
                <a:cubicBezTo>
                  <a:pt x="1224825" y="691181"/>
                  <a:pt x="1229957" y="668874"/>
                  <a:pt x="1237129" y="647359"/>
                </a:cubicBezTo>
                <a:lnTo>
                  <a:pt x="1247887" y="615086"/>
                </a:lnTo>
                <a:lnTo>
                  <a:pt x="1269402" y="550540"/>
                </a:lnTo>
                <a:lnTo>
                  <a:pt x="1280160" y="518267"/>
                </a:lnTo>
                <a:cubicBezTo>
                  <a:pt x="1276574" y="464479"/>
                  <a:pt x="1275355" y="410480"/>
                  <a:pt x="1269402" y="356902"/>
                </a:cubicBezTo>
                <a:cubicBezTo>
                  <a:pt x="1268150" y="345632"/>
                  <a:pt x="1264479" y="334353"/>
                  <a:pt x="1258645" y="324629"/>
                </a:cubicBezTo>
                <a:cubicBezTo>
                  <a:pt x="1253427" y="315932"/>
                  <a:pt x="1244301" y="310286"/>
                  <a:pt x="1237129" y="303114"/>
                </a:cubicBezTo>
                <a:cubicBezTo>
                  <a:pt x="1220070" y="251935"/>
                  <a:pt x="1223323" y="242826"/>
                  <a:pt x="1194099" y="206295"/>
                </a:cubicBezTo>
                <a:cubicBezTo>
                  <a:pt x="1187763" y="198375"/>
                  <a:pt x="1176170" y="181194"/>
                  <a:pt x="1140311" y="163265"/>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7" name="Google Shape;947;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Idea</a:t>
            </a:r>
            <a:endParaRPr dirty="0"/>
          </a:p>
        </p:txBody>
      </p:sp>
      <p:sp>
        <p:nvSpPr>
          <p:cNvPr id="948" name="Google Shape;948;p52"/>
          <p:cNvSpPr txBox="1">
            <a:spLocks noGrp="1"/>
          </p:cNvSpPr>
          <p:nvPr>
            <p:ph type="body" idx="1"/>
          </p:nvPr>
        </p:nvSpPr>
        <p:spPr>
          <a:xfrm>
            <a:off x="1168400" y="4078313"/>
            <a:ext cx="10053782" cy="2703777"/>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Initialization:</a:t>
            </a:r>
            <a:endParaRPr dirty="0"/>
          </a:p>
          <a:p>
            <a:pPr marL="914400" lvl="1" indent="-361950" algn="l" rtl="0">
              <a:lnSpc>
                <a:spcPct val="90000"/>
              </a:lnSpc>
              <a:spcBef>
                <a:spcPts val="0"/>
              </a:spcBef>
              <a:spcAft>
                <a:spcPts val="0"/>
              </a:spcAft>
              <a:buSzPts val="2100"/>
              <a:buChar char="○"/>
            </a:pPr>
            <a:r>
              <a:rPr lang="en-US" dirty="0"/>
              <a:t>Start node has distance </a:t>
            </a:r>
            <a:r>
              <a:rPr lang="en-US" b="1" dirty="0">
                <a:solidFill>
                  <a:srgbClr val="FF0000"/>
                </a:solidFill>
              </a:rPr>
              <a:t>0</a:t>
            </a:r>
            <a:r>
              <a:rPr lang="en-US" dirty="0"/>
              <a:t>; all other nodes have distance </a:t>
            </a:r>
            <a:r>
              <a:rPr lang="en-US" b="1" dirty="0">
                <a:solidFill>
                  <a:srgbClr val="FF0000"/>
                </a:solidFill>
              </a:rPr>
              <a:t>∞</a:t>
            </a:r>
            <a:r>
              <a:rPr lang="en-US" dirty="0"/>
              <a:t> </a:t>
            </a:r>
            <a:endParaRPr dirty="0"/>
          </a:p>
          <a:p>
            <a:pPr marL="457200" lvl="0" indent="-393700" algn="l" rtl="0">
              <a:lnSpc>
                <a:spcPct val="90000"/>
              </a:lnSpc>
              <a:spcBef>
                <a:spcPts val="0"/>
              </a:spcBef>
              <a:spcAft>
                <a:spcPts val="0"/>
              </a:spcAft>
              <a:buSzPts val="2600"/>
              <a:buChar char="●"/>
            </a:pPr>
            <a:r>
              <a:rPr lang="en-US" dirty="0"/>
              <a:t>At each step:</a:t>
            </a:r>
            <a:endParaRPr dirty="0"/>
          </a:p>
          <a:p>
            <a:pPr marL="914400" lvl="1" indent="-361950" algn="l" rtl="0">
              <a:lnSpc>
                <a:spcPct val="90000"/>
              </a:lnSpc>
              <a:spcBef>
                <a:spcPts val="0"/>
              </a:spcBef>
              <a:spcAft>
                <a:spcPts val="0"/>
              </a:spcAft>
              <a:buSzPts val="2100"/>
              <a:buChar char="○"/>
            </a:pPr>
            <a:r>
              <a:rPr lang="en-US" dirty="0"/>
              <a:t>Pick the closest unknown node v (with smallest SD)</a:t>
            </a:r>
            <a:endParaRPr dirty="0"/>
          </a:p>
          <a:p>
            <a:pPr marL="914400" lvl="1" indent="-361950" algn="l" rtl="0">
              <a:lnSpc>
                <a:spcPct val="90000"/>
              </a:lnSpc>
              <a:spcBef>
                <a:spcPts val="0"/>
              </a:spcBef>
              <a:spcAft>
                <a:spcPts val="0"/>
              </a:spcAft>
              <a:buSzPts val="2100"/>
              <a:buChar char="○"/>
            </a:pPr>
            <a:r>
              <a:rPr lang="en-US" dirty="0"/>
              <a:t>Add it to the “cloud” of known nodes </a:t>
            </a:r>
            <a:r>
              <a:rPr lang="en-GB" dirty="0"/>
              <a:t>(set of nodes whose shortest distance has been computed)</a:t>
            </a:r>
            <a:endParaRPr dirty="0"/>
          </a:p>
          <a:p>
            <a:pPr marL="914400" lvl="1" indent="-361950" algn="l" rtl="0">
              <a:lnSpc>
                <a:spcPct val="90000"/>
              </a:lnSpc>
              <a:spcBef>
                <a:spcPts val="0"/>
              </a:spcBef>
              <a:spcAft>
                <a:spcPts val="0"/>
              </a:spcAft>
              <a:buSzPts val="2100"/>
              <a:buChar char="○"/>
            </a:pPr>
            <a:r>
              <a:rPr lang="en-US" dirty="0"/>
              <a:t>Update “best-so-far” distances for nodes with edges from v</a:t>
            </a:r>
            <a:endParaRPr dirty="0"/>
          </a:p>
          <a:p>
            <a:pPr marL="457200" lvl="0" indent="0" algn="l" rtl="0">
              <a:lnSpc>
                <a:spcPct val="90000"/>
              </a:lnSpc>
              <a:spcBef>
                <a:spcPts val="600"/>
              </a:spcBef>
              <a:spcAft>
                <a:spcPts val="0"/>
              </a:spcAft>
              <a:buNone/>
            </a:pPr>
            <a:endParaRPr dirty="0"/>
          </a:p>
        </p:txBody>
      </p:sp>
      <p:grpSp>
        <p:nvGrpSpPr>
          <p:cNvPr id="949" name="Google Shape;949;p52"/>
          <p:cNvGrpSpPr/>
          <p:nvPr/>
        </p:nvGrpSpPr>
        <p:grpSpPr>
          <a:xfrm>
            <a:off x="4104519" y="1534742"/>
            <a:ext cx="4555069" cy="2238505"/>
            <a:chOff x="1681898" y="2177550"/>
            <a:chExt cx="3416302" cy="1678879"/>
          </a:xfrm>
        </p:grpSpPr>
        <p:sp>
          <p:nvSpPr>
            <p:cNvPr id="950" name="Google Shape;950;p52"/>
            <p:cNvSpPr/>
            <p:nvPr/>
          </p:nvSpPr>
          <p:spPr>
            <a:xfrm>
              <a:off x="1840650" y="2357632"/>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51" name="Google Shape;951;p52"/>
            <p:cNvSpPr/>
            <p:nvPr/>
          </p:nvSpPr>
          <p:spPr>
            <a:xfrm>
              <a:off x="3097950" y="23004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52" name="Google Shape;952;p52"/>
            <p:cNvSpPr/>
            <p:nvPr/>
          </p:nvSpPr>
          <p:spPr>
            <a:xfrm>
              <a:off x="1726350" y="327203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53" name="Google Shape;953;p52"/>
            <p:cNvSpPr/>
            <p:nvPr/>
          </p:nvSpPr>
          <p:spPr>
            <a:xfrm>
              <a:off x="2926500" y="31005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54" name="Google Shape;954;p52"/>
            <p:cNvSpPr/>
            <p:nvPr/>
          </p:nvSpPr>
          <p:spPr>
            <a:xfrm>
              <a:off x="4069500" y="23576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955" name="Google Shape;955;p52"/>
            <p:cNvSpPr/>
            <p:nvPr/>
          </p:nvSpPr>
          <p:spPr>
            <a:xfrm>
              <a:off x="4812450" y="23576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956" name="Google Shape;956;p52"/>
            <p:cNvSpPr/>
            <p:nvPr/>
          </p:nvSpPr>
          <p:spPr>
            <a:xfrm>
              <a:off x="3612300" y="33863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57" name="Google Shape;957;p52"/>
            <p:cNvSpPr/>
            <p:nvPr/>
          </p:nvSpPr>
          <p:spPr>
            <a:xfrm>
              <a:off x="4355250" y="29291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958" name="Google Shape;958;p52"/>
            <p:cNvCxnSpPr>
              <a:stCxn id="950" idx="6"/>
              <a:endCxn id="953" idx="1"/>
            </p:cNvCxnSpPr>
            <p:nvPr/>
          </p:nvCxnSpPr>
          <p:spPr>
            <a:xfrm>
              <a:off x="2126400" y="2500507"/>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59" name="Google Shape;959;p52"/>
            <p:cNvCxnSpPr>
              <a:stCxn id="953" idx="2"/>
              <a:endCxn id="950" idx="4"/>
            </p:cNvCxnSpPr>
            <p:nvPr/>
          </p:nvCxnSpPr>
          <p:spPr>
            <a:xfrm rot="10800000">
              <a:off x="1983600" y="2643457"/>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60" name="Google Shape;960;p52"/>
            <p:cNvCxnSpPr>
              <a:stCxn id="957" idx="2"/>
              <a:endCxn id="956" idx="0"/>
            </p:cNvCxnSpPr>
            <p:nvPr/>
          </p:nvCxnSpPr>
          <p:spPr>
            <a:xfrm flipH="1">
              <a:off x="3755250" y="30720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1" name="Google Shape;961;p52"/>
            <p:cNvCxnSpPr>
              <a:stCxn id="956" idx="6"/>
              <a:endCxn id="957" idx="4"/>
            </p:cNvCxnSpPr>
            <p:nvPr/>
          </p:nvCxnSpPr>
          <p:spPr>
            <a:xfrm rot="10800000" flipH="1">
              <a:off x="3898050" y="32148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2" name="Google Shape;962;p52"/>
            <p:cNvCxnSpPr>
              <a:stCxn id="950" idx="3"/>
              <a:endCxn id="952" idx="0"/>
            </p:cNvCxnSpPr>
            <p:nvPr/>
          </p:nvCxnSpPr>
          <p:spPr>
            <a:xfrm flipH="1">
              <a:off x="1869297" y="2601535"/>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63" name="Google Shape;963;p52"/>
            <p:cNvCxnSpPr>
              <a:stCxn id="952" idx="6"/>
              <a:endCxn id="953" idx="3"/>
            </p:cNvCxnSpPr>
            <p:nvPr/>
          </p:nvCxnSpPr>
          <p:spPr>
            <a:xfrm rot="10800000" flipH="1">
              <a:off x="2012100" y="3344407"/>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64" name="Google Shape;964;p52"/>
            <p:cNvCxnSpPr>
              <a:stCxn id="950" idx="7"/>
              <a:endCxn id="951" idx="2"/>
            </p:cNvCxnSpPr>
            <p:nvPr/>
          </p:nvCxnSpPr>
          <p:spPr>
            <a:xfrm>
              <a:off x="2084553" y="2399479"/>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65" name="Google Shape;965;p52"/>
            <p:cNvCxnSpPr>
              <a:stCxn id="951" idx="6"/>
              <a:endCxn id="954" idx="2"/>
            </p:cNvCxnSpPr>
            <p:nvPr/>
          </p:nvCxnSpPr>
          <p:spPr>
            <a:xfrm>
              <a:off x="3383700" y="2443357"/>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966" name="Google Shape;966;p52"/>
            <p:cNvCxnSpPr>
              <a:stCxn id="954" idx="6"/>
              <a:endCxn id="955" idx="2"/>
            </p:cNvCxnSpPr>
            <p:nvPr/>
          </p:nvCxnSpPr>
          <p:spPr>
            <a:xfrm>
              <a:off x="4355250" y="2500507"/>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967" name="Google Shape;967;p52"/>
            <p:cNvCxnSpPr>
              <a:stCxn id="957" idx="1"/>
              <a:endCxn id="954" idx="4"/>
            </p:cNvCxnSpPr>
            <p:nvPr/>
          </p:nvCxnSpPr>
          <p:spPr>
            <a:xfrm rot="10800000">
              <a:off x="4212297" y="2643379"/>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968" name="Google Shape;968;p52"/>
            <p:cNvCxnSpPr>
              <a:stCxn id="955" idx="4"/>
              <a:endCxn id="957" idx="7"/>
            </p:cNvCxnSpPr>
            <p:nvPr/>
          </p:nvCxnSpPr>
          <p:spPr>
            <a:xfrm flipH="1">
              <a:off x="4599225" y="2643382"/>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969" name="Google Shape;969;p52"/>
            <p:cNvCxnSpPr>
              <a:stCxn id="951" idx="5"/>
              <a:endCxn id="956" idx="1"/>
            </p:cNvCxnSpPr>
            <p:nvPr/>
          </p:nvCxnSpPr>
          <p:spPr>
            <a:xfrm>
              <a:off x="3341853" y="2544385"/>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970" name="Google Shape;970;p52"/>
            <p:cNvCxnSpPr>
              <a:stCxn id="951" idx="4"/>
              <a:endCxn id="953" idx="0"/>
            </p:cNvCxnSpPr>
            <p:nvPr/>
          </p:nvCxnSpPr>
          <p:spPr>
            <a:xfrm flipH="1">
              <a:off x="3069225" y="2586232"/>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971" name="Google Shape;971;p52"/>
            <p:cNvCxnSpPr>
              <a:stCxn id="953" idx="5"/>
              <a:endCxn id="956" idx="2"/>
            </p:cNvCxnSpPr>
            <p:nvPr/>
          </p:nvCxnSpPr>
          <p:spPr>
            <a:xfrm>
              <a:off x="3170403" y="3344485"/>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972" name="Google Shape;972;p52"/>
            <p:cNvCxnSpPr>
              <a:stCxn id="956" idx="3"/>
              <a:endCxn id="952" idx="5"/>
            </p:cNvCxnSpPr>
            <p:nvPr/>
          </p:nvCxnSpPr>
          <p:spPr>
            <a:xfrm rot="10800000">
              <a:off x="1970247" y="3515935"/>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73" name="Google Shape;973;p52"/>
            <p:cNvSpPr txBox="1"/>
            <p:nvPr/>
          </p:nvSpPr>
          <p:spPr>
            <a:xfrm>
              <a:off x="2429351" y="21775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74" name="Google Shape;974;p52"/>
            <p:cNvSpPr txBox="1"/>
            <p:nvPr/>
          </p:nvSpPr>
          <p:spPr>
            <a:xfrm>
              <a:off x="3580663" y="220124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5" name="Google Shape;975;p52"/>
            <p:cNvSpPr txBox="1"/>
            <p:nvPr/>
          </p:nvSpPr>
          <p:spPr>
            <a:xfrm>
              <a:off x="4449995" y="223298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76" name="Google Shape;976;p52"/>
            <p:cNvSpPr txBox="1"/>
            <p:nvPr/>
          </p:nvSpPr>
          <p:spPr>
            <a:xfrm>
              <a:off x="475530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77" name="Google Shape;977;p52"/>
            <p:cNvSpPr txBox="1"/>
            <p:nvPr/>
          </p:nvSpPr>
          <p:spPr>
            <a:xfrm>
              <a:off x="3411055" y="275113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978" name="Google Shape;978;p52"/>
            <p:cNvSpPr txBox="1"/>
            <p:nvPr/>
          </p:nvSpPr>
          <p:spPr>
            <a:xfrm>
              <a:off x="412665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9" name="Google Shape;979;p52"/>
            <p:cNvSpPr txBox="1"/>
            <p:nvPr/>
          </p:nvSpPr>
          <p:spPr>
            <a:xfrm>
              <a:off x="3876041" y="290710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80" name="Google Shape;980;p52"/>
            <p:cNvSpPr txBox="1"/>
            <p:nvPr/>
          </p:nvSpPr>
          <p:spPr>
            <a:xfrm>
              <a:off x="4112726" y="321488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81" name="Google Shape;981;p52"/>
            <p:cNvSpPr txBox="1"/>
            <p:nvPr/>
          </p:nvSpPr>
          <p:spPr>
            <a:xfrm>
              <a:off x="3234259" y="318154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982" name="Google Shape;982;p52"/>
            <p:cNvSpPr txBox="1"/>
            <p:nvPr/>
          </p:nvSpPr>
          <p:spPr>
            <a:xfrm>
              <a:off x="2707538" y="351018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83" name="Google Shape;983;p52"/>
            <p:cNvSpPr txBox="1"/>
            <p:nvPr/>
          </p:nvSpPr>
          <p:spPr>
            <a:xfrm>
              <a:off x="2636036" y="248969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84" name="Google Shape;984;p52"/>
            <p:cNvSpPr txBox="1"/>
            <p:nvPr/>
          </p:nvSpPr>
          <p:spPr>
            <a:xfrm>
              <a:off x="2412096" y="291128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85" name="Google Shape;985;p52"/>
            <p:cNvSpPr txBox="1"/>
            <p:nvPr/>
          </p:nvSpPr>
          <p:spPr>
            <a:xfrm>
              <a:off x="2170111" y="315536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86" name="Google Shape;986;p52"/>
            <p:cNvSpPr txBox="1"/>
            <p:nvPr/>
          </p:nvSpPr>
          <p:spPr>
            <a:xfrm>
              <a:off x="1681898" y="2794443"/>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87" name="Google Shape;987;p52"/>
            <p:cNvSpPr txBox="1"/>
            <p:nvPr/>
          </p:nvSpPr>
          <p:spPr>
            <a:xfrm>
              <a:off x="3078940" y="27362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grpSp>
      <p:sp>
        <p:nvSpPr>
          <p:cNvPr id="988" name="Google Shape;988;p52"/>
          <p:cNvSpPr txBox="1"/>
          <p:nvPr/>
        </p:nvSpPr>
        <p:spPr>
          <a:xfrm>
            <a:off x="4215762" y="1509856"/>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989" name="Google Shape;989;p52"/>
          <p:cNvSpPr txBox="1"/>
          <p:nvPr/>
        </p:nvSpPr>
        <p:spPr>
          <a:xfrm>
            <a:off x="4061210" y="2731081"/>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90" name="Google Shape;990;p52"/>
          <p:cNvSpPr txBox="1"/>
          <p:nvPr/>
        </p:nvSpPr>
        <p:spPr>
          <a:xfrm>
            <a:off x="5805116" y="146420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91" name="Google Shape;991;p52"/>
          <p:cNvSpPr txBox="1"/>
          <p:nvPr/>
        </p:nvSpPr>
        <p:spPr>
          <a:xfrm>
            <a:off x="5537306" y="2621417"/>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92" name="Google Shape;992;p52"/>
          <p:cNvSpPr txBox="1"/>
          <p:nvPr/>
        </p:nvSpPr>
        <p:spPr>
          <a:xfrm>
            <a:off x="7103421" y="1495610"/>
            <a:ext cx="4780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sp>
        <p:nvSpPr>
          <p:cNvPr id="993" name="Google Shape;993;p52"/>
          <p:cNvSpPr txBox="1"/>
          <p:nvPr/>
        </p:nvSpPr>
        <p:spPr>
          <a:xfrm>
            <a:off x="6882804" y="3434693"/>
            <a:ext cx="5822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400">
              <a:solidFill>
                <a:srgbClr val="FF0000"/>
              </a:solidFill>
              <a:latin typeface="Calibri"/>
              <a:ea typeface="Calibri"/>
              <a:cs typeface="Calibri"/>
              <a:sym typeface="Calibri"/>
            </a:endParaRPr>
          </a:p>
        </p:txBody>
      </p:sp>
      <p:sp>
        <p:nvSpPr>
          <p:cNvPr id="994" name="Google Shape;994;p52"/>
          <p:cNvSpPr txBox="1"/>
          <p:nvPr/>
        </p:nvSpPr>
        <p:spPr>
          <a:xfrm>
            <a:off x="8139781" y="1524801"/>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5" name="Google Shape;995;p52"/>
          <p:cNvSpPr txBox="1"/>
          <p:nvPr/>
        </p:nvSpPr>
        <p:spPr>
          <a:xfrm>
            <a:off x="7583519" y="2271617"/>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6" name="Google Shape;996;p52"/>
          <p:cNvSpPr txBox="1"/>
          <p:nvPr/>
        </p:nvSpPr>
        <p:spPr>
          <a:xfrm>
            <a:off x="2394273" y="2868325"/>
            <a:ext cx="128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sz="1800" b="1">
              <a:solidFill>
                <a:schemeClr val="accent6"/>
              </a:solidFill>
              <a:latin typeface="Quattrocento Sans"/>
              <a:ea typeface="Quattrocento Sans"/>
              <a:cs typeface="Quattrocento Sans"/>
              <a:sym typeface="Quattrocento Sans"/>
            </a:endParaRPr>
          </a:p>
        </p:txBody>
      </p:sp>
      <p:sp>
        <p:nvSpPr>
          <p:cNvPr id="997" name="Google Shape;997;p52"/>
          <p:cNvSpPr txBox="1"/>
          <p:nvPr/>
        </p:nvSpPr>
        <p:spPr>
          <a:xfrm>
            <a:off x="8618548" y="1359225"/>
            <a:ext cx="16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EC0D5"/>
                </a:solidFill>
                <a:latin typeface="Quattrocento Sans"/>
                <a:ea typeface="Quattrocento Sans"/>
                <a:cs typeface="Quattrocento Sans"/>
                <a:sym typeface="Quattrocento Sans"/>
              </a:rPr>
              <a:t>UNKNOWN</a:t>
            </a:r>
            <a:endParaRPr/>
          </a:p>
        </p:txBody>
      </p:sp>
      <p:sp>
        <p:nvSpPr>
          <p:cNvPr id="998" name="Google Shape;998;p52"/>
          <p:cNvSpPr txBox="1"/>
          <p:nvPr/>
        </p:nvSpPr>
        <p:spPr>
          <a:xfrm>
            <a:off x="6967913" y="103453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999" name="Google Shape;999;p52"/>
          <p:cNvSpPr txBox="1"/>
          <p:nvPr/>
        </p:nvSpPr>
        <p:spPr>
          <a:xfrm>
            <a:off x="3312837" y="1712130"/>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3"/>
          <p:cNvSpPr txBox="1"/>
          <p:nvPr/>
        </p:nvSpPr>
        <p:spPr>
          <a:xfrm>
            <a:off x="3924150" y="2628578"/>
            <a:ext cx="7629300" cy="4048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05" name="Google Shape;1005;p53"/>
          <p:cNvSpPr txBox="1"/>
          <p:nvPr/>
        </p:nvSpPr>
        <p:spPr>
          <a:xfrm>
            <a:off x="337070" y="263617"/>
            <a:ext cx="8322835" cy="683745"/>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90000"/>
              </a:lnSpc>
              <a:spcBef>
                <a:spcPts val="0"/>
              </a:spcBef>
              <a:spcAft>
                <a:spcPts val="0"/>
              </a:spcAft>
              <a:buClr>
                <a:schemeClr val="dk1"/>
              </a:buClr>
              <a:buSzPct val="100000"/>
              <a:buFont typeface="Calibri"/>
              <a:buNone/>
            </a:pPr>
            <a:r>
              <a:rPr lang="en-US" sz="4400" i="0">
                <a:solidFill>
                  <a:schemeClr val="dk1"/>
                </a:solidFill>
                <a:latin typeface="Quattrocento Sans"/>
                <a:ea typeface="Quattrocento Sans"/>
                <a:cs typeface="Quattrocento Sans"/>
                <a:sym typeface="Quattrocento Sans"/>
              </a:rPr>
              <a:t>Dijkstra’s Pseudocode (High-Level)</a:t>
            </a:r>
            <a:endParaRPr>
              <a:latin typeface="Quattrocento Sans"/>
              <a:ea typeface="Quattrocento Sans"/>
              <a:cs typeface="Quattrocento Sans"/>
              <a:sym typeface="Quattrocento Sans"/>
            </a:endParaRPr>
          </a:p>
        </p:txBody>
      </p:sp>
      <p:sp>
        <p:nvSpPr>
          <p:cNvPr id="1006" name="Google Shape;1006;p53"/>
          <p:cNvSpPr/>
          <p:nvPr/>
        </p:nvSpPr>
        <p:spPr>
          <a:xfrm>
            <a:off x="468525" y="1619600"/>
            <a:ext cx="3060300" cy="1287900"/>
          </a:xfrm>
          <a:prstGeom prst="wedgeRectCallout">
            <a:avLst>
              <a:gd name="adj1" fmla="val 73701"/>
              <a:gd name="adj2" fmla="val 6397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Similar to “visited” in BFS, “known” is set of nodes that have been visited and we know shortest paths to them</a:t>
            </a:r>
            <a:endParaRPr dirty="0"/>
          </a:p>
        </p:txBody>
      </p:sp>
      <p:sp>
        <p:nvSpPr>
          <p:cNvPr id="1007" name="Google Shape;1007;p53"/>
          <p:cNvSpPr/>
          <p:nvPr/>
        </p:nvSpPr>
        <p:spPr>
          <a:xfrm>
            <a:off x="468525" y="3314713"/>
            <a:ext cx="3060300" cy="553588"/>
          </a:xfrm>
          <a:prstGeom prst="wedgeRectCallout">
            <a:avLst>
              <a:gd name="adj1" fmla="val 74446"/>
              <a:gd name="adj2" fmla="val -1687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Init all paths to infinite.</a:t>
            </a:r>
            <a:endParaRPr dirty="0"/>
          </a:p>
        </p:txBody>
      </p:sp>
      <p:sp>
        <p:nvSpPr>
          <p:cNvPr id="1008" name="Google Shape;1008;p53"/>
          <p:cNvSpPr/>
          <p:nvPr/>
        </p:nvSpPr>
        <p:spPr>
          <a:xfrm>
            <a:off x="468525" y="4432725"/>
            <a:ext cx="3060300" cy="650700"/>
          </a:xfrm>
          <a:prstGeom prst="wedgeRectCallout">
            <a:avLst>
              <a:gd name="adj1" fmla="val 81112"/>
              <a:gd name="adj2" fmla="val -6620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Greedy algo: visit closest node first</a:t>
            </a:r>
            <a:endParaRPr dirty="0"/>
          </a:p>
        </p:txBody>
      </p:sp>
      <p:sp>
        <p:nvSpPr>
          <p:cNvPr id="1009" name="Google Shape;1009;p53"/>
          <p:cNvSpPr/>
          <p:nvPr/>
        </p:nvSpPr>
        <p:spPr>
          <a:xfrm>
            <a:off x="468525" y="5202225"/>
            <a:ext cx="3060300" cy="1581000"/>
          </a:xfrm>
          <a:prstGeom prst="wedgeRectCallout">
            <a:avLst>
              <a:gd name="adj1" fmla="val 87639"/>
              <a:gd name="adj2" fmla="val -3879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Consider all nodes reachable from the newly-added node u: would getting there </a:t>
            </a:r>
            <a:r>
              <a:rPr lang="en-US" sz="1800" i="1" dirty="0">
                <a:solidFill>
                  <a:schemeClr val="lt1"/>
                </a:solidFill>
                <a:latin typeface="Quattrocento Sans"/>
                <a:ea typeface="Quattrocento Sans"/>
                <a:cs typeface="Quattrocento Sans"/>
                <a:sym typeface="Quattrocento Sans"/>
              </a:rPr>
              <a:t>through</a:t>
            </a:r>
            <a:r>
              <a:rPr lang="en-US" sz="1800" dirty="0">
                <a:solidFill>
                  <a:schemeClr val="lt1"/>
                </a:solidFill>
                <a:latin typeface="Quattrocento Sans"/>
                <a:ea typeface="Quattrocento Sans"/>
                <a:cs typeface="Quattrocento Sans"/>
                <a:sym typeface="Quattrocento Sans"/>
              </a:rPr>
              <a:t> u be a shorter path than their current path length? </a:t>
            </a:r>
            <a:endParaRPr dirty="0"/>
          </a:p>
        </p:txBody>
      </p:sp>
      <p:sp>
        <p:nvSpPr>
          <p:cNvPr id="1010" name="Google Shape;1010;p53"/>
          <p:cNvSpPr txBox="1"/>
          <p:nvPr/>
        </p:nvSpPr>
        <p:spPr>
          <a:xfrm>
            <a:off x="4203550" y="1126225"/>
            <a:ext cx="4641900"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Suppose we already visited B, SD[D] = </a:t>
            </a:r>
            <a:r>
              <a:rPr lang="en-US" sz="1600" dirty="0">
                <a:solidFill>
                  <a:srgbClr val="FF0000"/>
                </a:solidFill>
                <a:latin typeface="Quattrocento Sans"/>
                <a:ea typeface="Quattrocento Sans"/>
                <a:cs typeface="Quattrocento Sans"/>
                <a:sym typeface="Quattrocento Sans"/>
              </a:rPr>
              <a:t>7</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Now considering edge (C, D):</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oldDist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7</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newDist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3</a:t>
            </a:r>
            <a:r>
              <a:rPr lang="en-US" sz="1600" b="0" i="0" u="none" strike="noStrike" cap="none" dirty="0">
                <a:solidFill>
                  <a:schemeClr val="dk1"/>
                </a:solidFill>
                <a:latin typeface="Consolas"/>
                <a:ea typeface="Consolas"/>
                <a:cs typeface="Consolas"/>
                <a:sym typeface="Consolas"/>
              </a:rPr>
              <a:t> + 1</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Relaxation updates SD[D], PN[D]</a:t>
            </a:r>
            <a:endParaRPr dirty="0"/>
          </a:p>
        </p:txBody>
      </p:sp>
      <p:grpSp>
        <p:nvGrpSpPr>
          <p:cNvPr id="1011" name="Google Shape;1011;p53"/>
          <p:cNvGrpSpPr/>
          <p:nvPr/>
        </p:nvGrpSpPr>
        <p:grpSpPr>
          <a:xfrm>
            <a:off x="7950783" y="198925"/>
            <a:ext cx="4057288" cy="2254232"/>
            <a:chOff x="7950783" y="198925"/>
            <a:chExt cx="4057288" cy="2254232"/>
          </a:xfrm>
        </p:grpSpPr>
        <p:grpSp>
          <p:nvGrpSpPr>
            <p:cNvPr id="1012" name="Google Shape;1012;p53"/>
            <p:cNvGrpSpPr/>
            <p:nvPr/>
          </p:nvGrpSpPr>
          <p:grpSpPr>
            <a:xfrm>
              <a:off x="7950783" y="198925"/>
              <a:ext cx="4057288" cy="2254232"/>
              <a:chOff x="7950783" y="198925"/>
              <a:chExt cx="4057288" cy="2254232"/>
            </a:xfrm>
          </p:grpSpPr>
          <p:sp>
            <p:nvSpPr>
              <p:cNvPr id="1013" name="Google Shape;1013;p53"/>
              <p:cNvSpPr/>
              <p:nvPr/>
            </p:nvSpPr>
            <p:spPr>
              <a:xfrm>
                <a:off x="9996254" y="1003735"/>
                <a:ext cx="1254868" cy="1449422"/>
              </a:xfrm>
              <a:custGeom>
                <a:avLst/>
                <a:gdLst/>
                <a:ahLst/>
                <a:cxnLst/>
                <a:rect l="l" t="t" r="r" b="b"/>
                <a:pathLst>
                  <a:path w="1254868" h="1449422" extrusionOk="0">
                    <a:moveTo>
                      <a:pt x="992222" y="9728"/>
                    </a:moveTo>
                    <a:cubicBezTo>
                      <a:pt x="914401" y="12971"/>
                      <a:pt x="836260" y="11706"/>
                      <a:pt x="758758" y="19456"/>
                    </a:cubicBezTo>
                    <a:cubicBezTo>
                      <a:pt x="738352" y="21497"/>
                      <a:pt x="717456" y="27536"/>
                      <a:pt x="700392" y="38911"/>
                    </a:cubicBezTo>
                    <a:lnTo>
                      <a:pt x="671209" y="58366"/>
                    </a:lnTo>
                    <a:lnTo>
                      <a:pt x="612843" y="145915"/>
                    </a:lnTo>
                    <a:cubicBezTo>
                      <a:pt x="606358" y="155643"/>
                      <a:pt x="597085" y="164007"/>
                      <a:pt x="593388" y="175098"/>
                    </a:cubicBezTo>
                    <a:cubicBezTo>
                      <a:pt x="586921" y="194499"/>
                      <a:pt x="572512" y="239628"/>
                      <a:pt x="564205" y="252919"/>
                    </a:cubicBezTo>
                    <a:cubicBezTo>
                      <a:pt x="556914" y="264585"/>
                      <a:pt x="543018" y="270908"/>
                      <a:pt x="535022" y="282102"/>
                    </a:cubicBezTo>
                    <a:cubicBezTo>
                      <a:pt x="526593" y="293902"/>
                      <a:pt x="523610" y="308947"/>
                      <a:pt x="515566" y="321013"/>
                    </a:cubicBezTo>
                    <a:cubicBezTo>
                      <a:pt x="497579" y="347993"/>
                      <a:pt x="471701" y="369832"/>
                      <a:pt x="457200" y="398834"/>
                    </a:cubicBezTo>
                    <a:cubicBezTo>
                      <a:pt x="450715" y="411804"/>
                      <a:pt x="444787" y="425069"/>
                      <a:pt x="437745" y="437745"/>
                    </a:cubicBezTo>
                    <a:cubicBezTo>
                      <a:pt x="428563" y="454273"/>
                      <a:pt x="417408" y="469673"/>
                      <a:pt x="408562" y="486383"/>
                    </a:cubicBezTo>
                    <a:cubicBezTo>
                      <a:pt x="341324" y="613388"/>
                      <a:pt x="373476" y="572637"/>
                      <a:pt x="311285" y="661481"/>
                    </a:cubicBezTo>
                    <a:cubicBezTo>
                      <a:pt x="301988" y="674763"/>
                      <a:pt x="291399" y="687110"/>
                      <a:pt x="282102" y="700392"/>
                    </a:cubicBezTo>
                    <a:cubicBezTo>
                      <a:pt x="268693" y="719548"/>
                      <a:pt x="257221" y="740052"/>
                      <a:pt x="243192" y="758758"/>
                    </a:cubicBezTo>
                    <a:cubicBezTo>
                      <a:pt x="218277" y="791978"/>
                      <a:pt x="191026" y="823382"/>
                      <a:pt x="165371" y="856034"/>
                    </a:cubicBezTo>
                    <a:cubicBezTo>
                      <a:pt x="155354" y="868782"/>
                      <a:pt x="145916" y="881975"/>
                      <a:pt x="136188" y="894945"/>
                    </a:cubicBezTo>
                    <a:cubicBezTo>
                      <a:pt x="126460" y="907915"/>
                      <a:pt x="114256" y="919355"/>
                      <a:pt x="107005" y="933856"/>
                    </a:cubicBezTo>
                    <a:cubicBezTo>
                      <a:pt x="100520" y="946826"/>
                      <a:pt x="95235" y="960469"/>
                      <a:pt x="87549" y="972766"/>
                    </a:cubicBezTo>
                    <a:cubicBezTo>
                      <a:pt x="78956" y="986514"/>
                      <a:pt x="66959" y="997929"/>
                      <a:pt x="58366" y="1011677"/>
                    </a:cubicBezTo>
                    <a:cubicBezTo>
                      <a:pt x="50681" y="1023974"/>
                      <a:pt x="46105" y="1037997"/>
                      <a:pt x="38911" y="1050587"/>
                    </a:cubicBezTo>
                    <a:cubicBezTo>
                      <a:pt x="56" y="1118584"/>
                      <a:pt x="38307" y="1032643"/>
                      <a:pt x="0" y="1128409"/>
                    </a:cubicBezTo>
                    <a:cubicBezTo>
                      <a:pt x="6485" y="1180290"/>
                      <a:pt x="8114" y="1233012"/>
                      <a:pt x="19456" y="1284051"/>
                    </a:cubicBezTo>
                    <a:cubicBezTo>
                      <a:pt x="21446" y="1293004"/>
                      <a:pt x="31865" y="1297636"/>
                      <a:pt x="38911" y="1303507"/>
                    </a:cubicBezTo>
                    <a:cubicBezTo>
                      <a:pt x="42016" y="1306095"/>
                      <a:pt x="96896" y="1347933"/>
                      <a:pt x="107005" y="1352145"/>
                    </a:cubicBezTo>
                    <a:cubicBezTo>
                      <a:pt x="135400" y="1363976"/>
                      <a:pt x="167040" y="1367571"/>
                      <a:pt x="194554" y="1381328"/>
                    </a:cubicBezTo>
                    <a:cubicBezTo>
                      <a:pt x="207524" y="1387813"/>
                      <a:pt x="219707" y="1396197"/>
                      <a:pt x="233464" y="1400783"/>
                    </a:cubicBezTo>
                    <a:cubicBezTo>
                      <a:pt x="258831" y="1409239"/>
                      <a:pt x="287369" y="1408281"/>
                      <a:pt x="311285" y="1420239"/>
                    </a:cubicBezTo>
                    <a:cubicBezTo>
                      <a:pt x="367838" y="1448515"/>
                      <a:pt x="335892" y="1437310"/>
                      <a:pt x="408562" y="1449422"/>
                    </a:cubicBezTo>
                    <a:cubicBezTo>
                      <a:pt x="543919" y="1439010"/>
                      <a:pt x="600146" y="1448880"/>
                      <a:pt x="700392" y="1420239"/>
                    </a:cubicBezTo>
                    <a:cubicBezTo>
                      <a:pt x="710251" y="1417422"/>
                      <a:pt x="720404" y="1415097"/>
                      <a:pt x="729575" y="1410511"/>
                    </a:cubicBezTo>
                    <a:cubicBezTo>
                      <a:pt x="746486" y="1402055"/>
                      <a:pt x="763688" y="1393432"/>
                      <a:pt x="778213" y="1381328"/>
                    </a:cubicBezTo>
                    <a:cubicBezTo>
                      <a:pt x="802873" y="1360778"/>
                      <a:pt x="823609" y="1335932"/>
                      <a:pt x="846307" y="1313234"/>
                    </a:cubicBezTo>
                    <a:cubicBezTo>
                      <a:pt x="856035" y="1303506"/>
                      <a:pt x="864484" y="1292305"/>
                      <a:pt x="875490" y="1284051"/>
                    </a:cubicBezTo>
                    <a:cubicBezTo>
                      <a:pt x="973606" y="1210462"/>
                      <a:pt x="852553" y="1304120"/>
                      <a:pt x="953311" y="1215958"/>
                    </a:cubicBezTo>
                    <a:cubicBezTo>
                      <a:pt x="1019340" y="1158184"/>
                      <a:pt x="968347" y="1218609"/>
                      <a:pt x="1021405" y="1147864"/>
                    </a:cubicBezTo>
                    <a:cubicBezTo>
                      <a:pt x="1042270" y="1085265"/>
                      <a:pt x="1014775" y="1153254"/>
                      <a:pt x="1060315" y="1089498"/>
                    </a:cubicBezTo>
                    <a:cubicBezTo>
                      <a:pt x="1094055" y="1042262"/>
                      <a:pt x="1068328" y="1063746"/>
                      <a:pt x="1089498" y="1021405"/>
                    </a:cubicBezTo>
                    <a:cubicBezTo>
                      <a:pt x="1097954" y="1004494"/>
                      <a:pt x="1110225" y="989677"/>
                      <a:pt x="1118681" y="972766"/>
                    </a:cubicBezTo>
                    <a:cubicBezTo>
                      <a:pt x="1161263" y="887602"/>
                      <a:pt x="1119997" y="959530"/>
                      <a:pt x="1147864" y="885217"/>
                    </a:cubicBezTo>
                    <a:cubicBezTo>
                      <a:pt x="1152955" y="871639"/>
                      <a:pt x="1161933" y="859771"/>
                      <a:pt x="1167319" y="846307"/>
                    </a:cubicBezTo>
                    <a:cubicBezTo>
                      <a:pt x="1174936" y="827266"/>
                      <a:pt x="1180290" y="807396"/>
                      <a:pt x="1186775" y="787941"/>
                    </a:cubicBezTo>
                    <a:lnTo>
                      <a:pt x="1196502" y="758758"/>
                    </a:lnTo>
                    <a:cubicBezTo>
                      <a:pt x="1199745" y="749030"/>
                      <a:pt x="1203743" y="739523"/>
                      <a:pt x="1206230" y="729575"/>
                    </a:cubicBezTo>
                    <a:cubicBezTo>
                      <a:pt x="1209473" y="716605"/>
                      <a:pt x="1213157" y="703737"/>
                      <a:pt x="1215958" y="690664"/>
                    </a:cubicBezTo>
                    <a:cubicBezTo>
                      <a:pt x="1222887" y="658330"/>
                      <a:pt x="1227392" y="625467"/>
                      <a:pt x="1235413" y="593387"/>
                    </a:cubicBezTo>
                    <a:cubicBezTo>
                      <a:pt x="1250702" y="532233"/>
                      <a:pt x="1243250" y="567712"/>
                      <a:pt x="1254868" y="486383"/>
                    </a:cubicBezTo>
                    <a:cubicBezTo>
                      <a:pt x="1251626" y="389106"/>
                      <a:pt x="1253953" y="291484"/>
                      <a:pt x="1245141" y="194553"/>
                    </a:cubicBezTo>
                    <a:cubicBezTo>
                      <a:pt x="1244083" y="182910"/>
                      <a:pt x="1230914" y="175827"/>
                      <a:pt x="1225685" y="165370"/>
                    </a:cubicBezTo>
                    <a:cubicBezTo>
                      <a:pt x="1221099" y="156199"/>
                      <a:pt x="1221234" y="144980"/>
                      <a:pt x="1215958" y="136187"/>
                    </a:cubicBezTo>
                    <a:cubicBezTo>
                      <a:pt x="1203017" y="114619"/>
                      <a:pt x="1145370" y="85055"/>
                      <a:pt x="1138137" y="77822"/>
                    </a:cubicBezTo>
                    <a:cubicBezTo>
                      <a:pt x="1131652" y="71337"/>
                      <a:pt x="1126018" y="63869"/>
                      <a:pt x="1118681" y="58366"/>
                    </a:cubicBezTo>
                    <a:cubicBezTo>
                      <a:pt x="1092452" y="38694"/>
                      <a:pt x="1039345" y="0"/>
                      <a:pt x="1001949" y="0"/>
                    </a:cubicBezTo>
                    <a:lnTo>
                      <a:pt x="992222" y="9728"/>
                    </a:ln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4" name="Google Shape;1014;p53"/>
              <p:cNvSpPr/>
              <p:nvPr/>
            </p:nvSpPr>
            <p:spPr>
              <a:xfrm>
                <a:off x="8659905" y="352344"/>
                <a:ext cx="1857983" cy="1834115"/>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15" name="Google Shape;1015;p53"/>
              <p:cNvCxnSpPr>
                <a:stCxn id="1016" idx="1"/>
                <a:endCxn id="1017" idx="3"/>
              </p:cNvCxnSpPr>
              <p:nvPr/>
            </p:nvCxnSpPr>
            <p:spPr>
              <a:xfrm flipH="1">
                <a:off x="9563048" y="1801743"/>
                <a:ext cx="947400" cy="1200"/>
              </a:xfrm>
              <a:prstGeom prst="straightConnector1">
                <a:avLst/>
              </a:prstGeom>
              <a:noFill/>
              <a:ln w="76200" cap="flat" cmpd="sng">
                <a:solidFill>
                  <a:srgbClr val="0070C0"/>
                </a:solidFill>
                <a:prstDash val="solid"/>
                <a:round/>
                <a:headEnd type="none" w="sm" len="sm"/>
                <a:tailEnd type="none" w="sm" len="sm"/>
              </a:ln>
            </p:spPr>
          </p:cxnSp>
          <p:sp>
            <p:nvSpPr>
              <p:cNvPr id="1017" name="Google Shape;1017;p53"/>
              <p:cNvSpPr/>
              <p:nvPr/>
            </p:nvSpPr>
            <p:spPr>
              <a:xfrm>
                <a:off x="9139907" y="163435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16" name="Google Shape;1016;p53"/>
              <p:cNvSpPr/>
              <p:nvPr/>
            </p:nvSpPr>
            <p:spPr>
              <a:xfrm>
                <a:off x="10510448" y="163314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sp>
            <p:nvSpPr>
              <p:cNvPr id="1018" name="Google Shape;1018;p53"/>
              <p:cNvSpPr/>
              <p:nvPr/>
            </p:nvSpPr>
            <p:spPr>
              <a:xfrm>
                <a:off x="9822357" y="871795"/>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B</a:t>
                </a:r>
                <a:endParaRPr sz="2133" b="0" i="0" u="none" strike="noStrike" cap="none">
                  <a:solidFill>
                    <a:srgbClr val="BFBFBF"/>
                  </a:solidFill>
                  <a:latin typeface="Calibri"/>
                  <a:ea typeface="Calibri"/>
                  <a:cs typeface="Calibri"/>
                  <a:sym typeface="Calibri"/>
                </a:endParaRPr>
              </a:p>
            </p:txBody>
          </p:sp>
          <p:sp>
            <p:nvSpPr>
              <p:cNvPr id="1019" name="Google Shape;1019;p53"/>
              <p:cNvSpPr/>
              <p:nvPr/>
            </p:nvSpPr>
            <p:spPr>
              <a:xfrm>
                <a:off x="8863077" y="570568"/>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A</a:t>
                </a:r>
                <a:endParaRPr sz="2133" b="0" i="0" u="none" strike="noStrike" cap="none">
                  <a:solidFill>
                    <a:srgbClr val="BFBFBF"/>
                  </a:solidFill>
                  <a:latin typeface="Calibri"/>
                  <a:ea typeface="Calibri"/>
                  <a:cs typeface="Calibri"/>
                  <a:sym typeface="Calibri"/>
                </a:endParaRPr>
              </a:p>
            </p:txBody>
          </p:sp>
          <p:cxnSp>
            <p:nvCxnSpPr>
              <p:cNvPr id="1020" name="Google Shape;1020;p53"/>
              <p:cNvCxnSpPr>
                <a:stCxn id="1016" idx="0"/>
                <a:endCxn id="1018" idx="3"/>
              </p:cNvCxnSpPr>
              <p:nvPr/>
            </p:nvCxnSpPr>
            <p:spPr>
              <a:xfrm rot="10800000">
                <a:off x="10245648" y="1040343"/>
                <a:ext cx="476400" cy="592800"/>
              </a:xfrm>
              <a:prstGeom prst="straightConnector1">
                <a:avLst/>
              </a:prstGeom>
              <a:noFill/>
              <a:ln w="19050" cap="flat" cmpd="sng">
                <a:solidFill>
                  <a:schemeClr val="dk2"/>
                </a:solidFill>
                <a:prstDash val="solid"/>
                <a:round/>
                <a:headEnd type="none" w="sm" len="sm"/>
                <a:tailEnd type="none" w="sm" len="sm"/>
              </a:ln>
            </p:spPr>
          </p:cxnSp>
          <p:cxnSp>
            <p:nvCxnSpPr>
              <p:cNvPr id="1021" name="Google Shape;1021;p53"/>
              <p:cNvCxnSpPr>
                <a:stCxn id="1018" idx="1"/>
                <a:endCxn id="1019" idx="3"/>
              </p:cNvCxnSpPr>
              <p:nvPr/>
            </p:nvCxnSpPr>
            <p:spPr>
              <a:xfrm rot="10800000">
                <a:off x="9286257" y="739195"/>
                <a:ext cx="536100" cy="301200"/>
              </a:xfrm>
              <a:prstGeom prst="straightConnector1">
                <a:avLst/>
              </a:prstGeom>
              <a:noFill/>
              <a:ln w="19050" cap="flat" cmpd="sng">
                <a:solidFill>
                  <a:schemeClr val="dk2"/>
                </a:solidFill>
                <a:prstDash val="solid"/>
                <a:round/>
                <a:headEnd type="none" w="sm" len="sm"/>
                <a:tailEnd type="none" w="sm" len="sm"/>
              </a:ln>
            </p:spPr>
          </p:cxnSp>
          <p:cxnSp>
            <p:nvCxnSpPr>
              <p:cNvPr id="1022" name="Google Shape;1022;p53"/>
              <p:cNvCxnSpPr>
                <a:stCxn id="1017" idx="0"/>
                <a:endCxn id="1019" idx="2"/>
              </p:cNvCxnSpPr>
              <p:nvPr/>
            </p:nvCxnSpPr>
            <p:spPr>
              <a:xfrm rot="10800000">
                <a:off x="9074607" y="907757"/>
                <a:ext cx="276900" cy="726600"/>
              </a:xfrm>
              <a:prstGeom prst="straightConnector1">
                <a:avLst/>
              </a:prstGeom>
              <a:noFill/>
              <a:ln w="19050" cap="flat" cmpd="sng">
                <a:solidFill>
                  <a:schemeClr val="dk2"/>
                </a:solidFill>
                <a:prstDash val="solid"/>
                <a:round/>
                <a:headEnd type="none" w="sm" len="sm"/>
                <a:tailEnd type="none" w="sm" len="sm"/>
              </a:ln>
            </p:spPr>
          </p:cxnSp>
          <p:sp>
            <p:nvSpPr>
              <p:cNvPr id="1023" name="Google Shape;1023;p53"/>
              <p:cNvSpPr txBox="1"/>
              <p:nvPr/>
            </p:nvSpPr>
            <p:spPr>
              <a:xfrm>
                <a:off x="9813827" y="198925"/>
                <a:ext cx="1316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4" name="Google Shape;1024;p53"/>
              <p:cNvSpPr txBox="1"/>
              <p:nvPr/>
            </p:nvSpPr>
            <p:spPr>
              <a:xfrm>
                <a:off x="10611535" y="71917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1025" name="Google Shape;1025;p53"/>
              <p:cNvSpPr txBox="1"/>
              <p:nvPr/>
            </p:nvSpPr>
            <p:spPr>
              <a:xfrm>
                <a:off x="8924230" y="272233"/>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026" name="Google Shape;1026;p53"/>
              <p:cNvSpPr txBox="1"/>
              <p:nvPr/>
            </p:nvSpPr>
            <p:spPr>
              <a:xfrm>
                <a:off x="9889526" y="55239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7" name="Google Shape;1027;p53"/>
              <p:cNvSpPr txBox="1"/>
              <p:nvPr/>
            </p:nvSpPr>
            <p:spPr>
              <a:xfrm>
                <a:off x="9274245" y="133041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8" name="Google Shape;1028;p53"/>
              <p:cNvSpPr txBox="1"/>
              <p:nvPr/>
            </p:nvSpPr>
            <p:spPr>
              <a:xfrm>
                <a:off x="10636117" y="1286593"/>
                <a:ext cx="49422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9" name="Google Shape;1029;p53"/>
              <p:cNvSpPr txBox="1"/>
              <p:nvPr/>
            </p:nvSpPr>
            <p:spPr>
              <a:xfrm>
                <a:off x="9416969" y="524266"/>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030" name="Google Shape;1030;p53"/>
              <p:cNvSpPr txBox="1"/>
              <p:nvPr/>
            </p:nvSpPr>
            <p:spPr>
              <a:xfrm>
                <a:off x="8922862" y="103665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31" name="Google Shape;1031;p53"/>
              <p:cNvSpPr txBox="1"/>
              <p:nvPr/>
            </p:nvSpPr>
            <p:spPr>
              <a:xfrm>
                <a:off x="10359034" y="95940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1032" name="Google Shape;1032;p53"/>
              <p:cNvSpPr txBox="1"/>
              <p:nvPr/>
            </p:nvSpPr>
            <p:spPr>
              <a:xfrm>
                <a:off x="9848988" y="1723612"/>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33" name="Google Shape;1033;p53"/>
              <p:cNvSpPr txBox="1"/>
              <p:nvPr/>
            </p:nvSpPr>
            <p:spPr>
              <a:xfrm>
                <a:off x="7950783" y="44493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sp>
          <p:nvSpPr>
            <p:cNvPr id="1034" name="Google Shape;1034;p53"/>
            <p:cNvSpPr txBox="1"/>
            <p:nvPr/>
          </p:nvSpPr>
          <p:spPr>
            <a:xfrm>
              <a:off x="9532511" y="1720181"/>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u</a:t>
              </a:r>
              <a:endParaRPr/>
            </a:p>
          </p:txBody>
        </p:sp>
        <p:sp>
          <p:nvSpPr>
            <p:cNvPr id="1035" name="Google Shape;1035;p53"/>
            <p:cNvSpPr txBox="1"/>
            <p:nvPr/>
          </p:nvSpPr>
          <p:spPr>
            <a:xfrm>
              <a:off x="10238643" y="1736605"/>
              <a:ext cx="293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v</a:t>
              </a:r>
              <a:endParaRPr/>
            </a:p>
          </p:txBody>
        </p:sp>
      </p:grpSp>
      <p:sp>
        <p:nvSpPr>
          <p:cNvPr id="1036" name="Google Shape;1036;p53"/>
          <p:cNvSpPr txBox="1"/>
          <p:nvPr/>
        </p:nvSpPr>
        <p:spPr>
          <a:xfrm>
            <a:off x="3924150" y="2917188"/>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3"/>
                </a:solidFill>
                <a:latin typeface="Consolas"/>
                <a:ea typeface="Consolas"/>
                <a:cs typeface="Consolas"/>
                <a:sym typeface="Consolas"/>
              </a:rPr>
              <a:t>Set</a:t>
            </a:r>
            <a:r>
              <a:rPr lang="en-US" sz="1600" dirty="0">
                <a:solidFill>
                  <a:schemeClr val="dk1"/>
                </a:solidFill>
                <a:latin typeface="Consolas"/>
                <a:ea typeface="Consolas"/>
                <a:cs typeface="Consolas"/>
                <a:sym typeface="Consolas"/>
              </a:rPr>
              <a:t> known; </a:t>
            </a:r>
            <a:r>
              <a:rPr lang="en-US" sz="1600" dirty="0">
                <a:solidFill>
                  <a:schemeClr val="accent3"/>
                </a:solidFill>
                <a:latin typeface="Consolas"/>
                <a:ea typeface="Consolas"/>
                <a:cs typeface="Consolas"/>
                <a:sym typeface="Consolas"/>
              </a:rPr>
              <a:t>Map</a:t>
            </a:r>
            <a:r>
              <a:rPr lang="en-US" sz="1600" dirty="0">
                <a:solidFill>
                  <a:schemeClr val="dk1"/>
                </a:solidFill>
                <a:latin typeface="Consolas"/>
                <a:ea typeface="Consolas"/>
                <a:cs typeface="Consolas"/>
                <a:sym typeface="Consolas"/>
              </a:rPr>
              <a:t> PN, SD;</a:t>
            </a:r>
            <a:endParaRPr dirty="0"/>
          </a:p>
        </p:txBody>
      </p:sp>
      <p:sp>
        <p:nvSpPr>
          <p:cNvPr id="1037" name="Google Shape;1037;p53"/>
          <p:cNvSpPr txBox="1"/>
          <p:nvPr/>
        </p:nvSpPr>
        <p:spPr>
          <a:xfrm>
            <a:off x="3924150" y="3290975"/>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initialize SD with all nodes mapped to ∞, except start to 0</a:t>
            </a:r>
            <a:endParaRPr dirty="0"/>
          </a:p>
        </p:txBody>
      </p:sp>
      <p:sp>
        <p:nvSpPr>
          <p:cNvPr id="1038" name="Google Shape;1038;p53"/>
          <p:cNvSpPr txBox="1"/>
          <p:nvPr/>
        </p:nvSpPr>
        <p:spPr>
          <a:xfrm>
            <a:off x="3924150" y="3586475"/>
            <a:ext cx="7629300" cy="1366498"/>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dirty="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while</a:t>
            </a:r>
            <a:r>
              <a:rPr lang="en-US" sz="1600" dirty="0">
                <a:solidFill>
                  <a:schemeClr val="dk1"/>
                </a:solidFill>
                <a:latin typeface="Consolas"/>
                <a:ea typeface="Consolas"/>
                <a:cs typeface="Consolas"/>
                <a:sym typeface="Consolas"/>
              </a:rPr>
              <a:t> (there are unknown nodes):</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let u be the closest unknown node</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dirty="0">
                <a:solidFill>
                  <a:schemeClr val="dk1"/>
                </a:solidFill>
                <a:latin typeface="Consolas"/>
                <a:ea typeface="Consolas"/>
                <a:cs typeface="Consolas"/>
                <a:sym typeface="Consolas"/>
              </a:rPr>
              <a:t>(u);</a:t>
            </a:r>
            <a:endParaRPr dirty="0"/>
          </a:p>
        </p:txBody>
      </p:sp>
      <p:sp>
        <p:nvSpPr>
          <p:cNvPr id="1039" name="Google Shape;1039;p53"/>
          <p:cNvSpPr txBox="1"/>
          <p:nvPr/>
        </p:nvSpPr>
        <p:spPr>
          <a:xfrm>
            <a:off x="3871950" y="4472175"/>
            <a:ext cx="7733700" cy="1329564"/>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for</a:t>
            </a:r>
            <a:r>
              <a:rPr lang="en-US" sz="1600" dirty="0">
                <a:solidFill>
                  <a:schemeClr val="dk1"/>
                </a:solidFill>
                <a:latin typeface="Consolas"/>
                <a:ea typeface="Consolas"/>
                <a:cs typeface="Consolas"/>
                <a:sym typeface="Consolas"/>
              </a:rPr>
              <a:t> each edge (</a:t>
            </a:r>
            <a:r>
              <a:rPr lang="en-US" sz="1600" dirty="0" err="1">
                <a:solidFill>
                  <a:schemeClr val="dk1"/>
                </a:solidFill>
                <a:latin typeface="Consolas"/>
                <a:ea typeface="Consolas"/>
                <a:cs typeface="Consolas"/>
                <a:sym typeface="Consolas"/>
              </a:rPr>
              <a:t>u,v</a:t>
            </a:r>
            <a:r>
              <a:rPr lang="en-US" sz="1600" dirty="0">
                <a:solidFill>
                  <a:schemeClr val="dk1"/>
                </a:solidFill>
                <a:latin typeface="Consolas"/>
                <a:ea typeface="Consolas"/>
                <a:cs typeface="Consolas"/>
                <a:sym typeface="Consolas"/>
              </a:rPr>
              <a:t>) from u with weight w:</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(v)      </a:t>
            </a:r>
            <a:r>
              <a:rPr lang="en-US" sz="1600" dirty="0">
                <a:solidFill>
                  <a:srgbClr val="6EA0C0"/>
                </a:solidFill>
                <a:latin typeface="Consolas"/>
                <a:ea typeface="Consolas"/>
                <a:cs typeface="Consolas"/>
                <a:sym typeface="Consolas"/>
              </a:rPr>
              <a:t>// previous best path to v</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(u) + w  </a:t>
            </a:r>
            <a:r>
              <a:rPr lang="en-US" sz="1600" dirty="0">
                <a:solidFill>
                  <a:srgbClr val="6EA0C0"/>
                </a:solidFill>
                <a:latin typeface="Consolas"/>
                <a:ea typeface="Consolas"/>
                <a:cs typeface="Consolas"/>
                <a:sym typeface="Consolas"/>
              </a:rPr>
              <a:t>// what if we went through u?</a:t>
            </a:r>
            <a:endParaRPr dirty="0">
              <a:solidFill>
                <a:schemeClr val="dk1"/>
              </a:solidFill>
            </a:endParaRPr>
          </a:p>
        </p:txBody>
      </p:sp>
      <p:sp>
        <p:nvSpPr>
          <p:cNvPr id="1040" name="Google Shape;1040;p53"/>
          <p:cNvSpPr txBox="1"/>
          <p:nvPr/>
        </p:nvSpPr>
        <p:spPr>
          <a:xfrm>
            <a:off x="3831750" y="5655275"/>
            <a:ext cx="7814100" cy="1071032"/>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if</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&lt;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u)</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1"/>
                                        <p:tgtEl>
                                          <p:spTgt spid="1006"/>
                                        </p:tgtEl>
                                      </p:cBhvr>
                                    </p:animEffect>
                                  </p:childTnLst>
                                </p:cTn>
                              </p:par>
                              <p:par>
                                <p:cTn id="8" presetID="10" presetClass="entr" presetSubtype="0" fill="hold"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fade">
                                      <p:cBhvr>
                                        <p:cTn id="10" dur="1000"/>
                                        <p:tgtEl>
                                          <p:spTgt spid="10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1000"/>
                                        <p:tgtEl>
                                          <p:spTgt spid="1038"/>
                                        </p:tgtEl>
                                      </p:cBhvr>
                                    </p:animEffect>
                                  </p:childTnLst>
                                </p:cTn>
                              </p:par>
                              <p:par>
                                <p:cTn id="25" presetID="1" presetClass="entr" presetSubtype="0" fill="hold" nodeType="withEffect">
                                  <p:stCondLst>
                                    <p:cond delay="0"/>
                                  </p:stCondLst>
                                  <p:childTnLst>
                                    <p:set>
                                      <p:cBhvr>
                                        <p:cTn id="26" dur="1" fill="hold">
                                          <p:stCondLst>
                                            <p:cond delay="0"/>
                                          </p:stCondLst>
                                        </p:cTn>
                                        <p:tgtEl>
                                          <p:spTgt spid="1011"/>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40"/>
                                        </p:tgtEl>
                                        <p:attrNameLst>
                                          <p:attrName>style.visibility</p:attrName>
                                        </p:attrNameLst>
                                      </p:cBhvr>
                                      <p:to>
                                        <p:strVal val="visible"/>
                                      </p:to>
                                    </p:set>
                                    <p:animEffect transition="in" filter="fade">
                                      <p:cBhvr>
                                        <p:cTn id="30" dur="1000"/>
                                        <p:tgtEl>
                                          <p:spTgt spid="10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9"/>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039"/>
                                        </p:tgtEl>
                                        <p:attrNameLst>
                                          <p:attrName>style.visibility</p:attrName>
                                        </p:attrNameLst>
                                      </p:cBhvr>
                                      <p:to>
                                        <p:strVal val="visible"/>
                                      </p:to>
                                    </p:set>
                                    <p:animEffect transition="in" filter="fade">
                                      <p:cBhvr>
                                        <p:cTn id="37" dur="1000"/>
                                        <p:tgtEl>
                                          <p:spTgt spid="1039"/>
                                        </p:tgtEl>
                                      </p:cBhvr>
                                    </p:animEffect>
                                  </p:childTnLst>
                                </p:cTn>
                              </p:par>
                              <p:par>
                                <p:cTn id="38" presetID="1" presetClass="entr" presetSubtype="0" fill="hold" nodeType="withEffect">
                                  <p:stCondLst>
                                    <p:cond delay="0"/>
                                  </p:stCondLst>
                                  <p:childTnLst>
                                    <p:set>
                                      <p:cBhvr>
                                        <p:cTn id="39" dur="1" fill="hold">
                                          <p:stCondLst>
                                            <p:cond delay="0"/>
                                          </p:stCondLst>
                                        </p:cTn>
                                        <p:tgtEl>
                                          <p:spTgt spid="1010">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10">
                                            <p:txEl>
                                              <p:pRg st="1" end="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0">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0">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Key Properties</a:t>
            </a:r>
            <a:endParaRPr dirty="0"/>
          </a:p>
        </p:txBody>
      </p:sp>
      <p:sp>
        <p:nvSpPr>
          <p:cNvPr id="1048" name="Google Shape;1048;p54"/>
          <p:cNvSpPr txBox="1">
            <a:spLocks noGrp="1"/>
          </p:cNvSpPr>
          <p:nvPr>
            <p:ph type="body" idx="1"/>
          </p:nvPr>
        </p:nvSpPr>
        <p:spPr>
          <a:xfrm>
            <a:off x="269629" y="1669223"/>
            <a:ext cx="4075089" cy="131850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1900" dirty="0"/>
              <a:t>Once a node is visited (marked known), its shortest path is known. Can reconstruct path by following back-pointers (in PN map)</a:t>
            </a:r>
            <a:endParaRPr sz="1900" dirty="0"/>
          </a:p>
        </p:txBody>
      </p:sp>
      <p:sp>
        <p:nvSpPr>
          <p:cNvPr id="1049" name="Google Shape;1049;p54"/>
          <p:cNvSpPr txBox="1"/>
          <p:nvPr/>
        </p:nvSpPr>
        <p:spPr>
          <a:xfrm>
            <a:off x="4279042" y="1703916"/>
            <a:ext cx="7629234" cy="4140725"/>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0" dirty="0">
                <a:solidFill>
                  <a:schemeClr val="accent3"/>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0" dirty="0">
                <a:solidFill>
                  <a:schemeClr val="accent3"/>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Set</a:t>
            </a:r>
            <a:r>
              <a:rPr lang="en-US" sz="1600" b="0" dirty="0">
                <a:solidFill>
                  <a:schemeClr val="dk1"/>
                </a:solidFill>
                <a:latin typeface="Consolas"/>
                <a:ea typeface="Consolas"/>
                <a:cs typeface="Consolas"/>
                <a:sym typeface="Consolas"/>
              </a:rPr>
              <a:t> known; </a:t>
            </a:r>
            <a:r>
              <a:rPr lang="en-US" sz="1600" b="0" dirty="0">
                <a:solidFill>
                  <a:schemeClr val="accent3"/>
                </a:solidFill>
                <a:latin typeface="Consolas"/>
                <a:ea typeface="Consolas"/>
                <a:cs typeface="Consolas"/>
                <a:sym typeface="Consolas"/>
              </a:rPr>
              <a:t>Map</a:t>
            </a:r>
            <a:r>
              <a:rPr lang="en-US" sz="1600" b="0" dirty="0">
                <a:solidFill>
                  <a:schemeClr val="dk1"/>
                </a:solidFill>
                <a:latin typeface="Consolas"/>
                <a:ea typeface="Consolas"/>
                <a:cs typeface="Consolas"/>
                <a:sym typeface="Consolas"/>
              </a:rPr>
              <a:t> 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1050" name="Google Shape;1050;p54"/>
          <p:cNvSpPr txBox="1"/>
          <p:nvPr/>
        </p:nvSpPr>
        <p:spPr>
          <a:xfrm>
            <a:off x="82061" y="2777097"/>
            <a:ext cx="4279200" cy="1994362"/>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400"/>
              </a:spcBef>
              <a:spcAft>
                <a:spcPts val="0"/>
              </a:spcAft>
              <a:buClr>
                <a:schemeClr val="accent1"/>
              </a:buClr>
              <a:buSzPts val="1900"/>
              <a:buFont typeface="Quattrocento Sans"/>
              <a:buChar char=" "/>
            </a:pPr>
            <a:r>
              <a:rPr lang="en-US" sz="1900" dirty="0">
                <a:solidFill>
                  <a:schemeClr val="dk1"/>
                </a:solidFill>
                <a:latin typeface="Quattrocento Sans"/>
                <a:ea typeface="Quattrocento Sans"/>
                <a:cs typeface="Quattrocento Sans"/>
                <a:sym typeface="Quattrocento Sans"/>
              </a:rPr>
              <a:t>While a node is not yet visited/known, another shorter path might be found. We call this update </a:t>
            </a:r>
            <a:r>
              <a:rPr lang="en-US" sz="1900" b="1" dirty="0">
                <a:solidFill>
                  <a:schemeClr val="accent3"/>
                </a:solidFill>
                <a:latin typeface="Quattrocento Sans"/>
                <a:ea typeface="Quattrocento Sans"/>
                <a:cs typeface="Quattrocento Sans"/>
                <a:sym typeface="Quattrocento Sans"/>
              </a:rPr>
              <a:t>relaxing</a:t>
            </a:r>
            <a:r>
              <a:rPr lang="en-US" sz="1900" dirty="0">
                <a:solidFill>
                  <a:schemeClr val="dk1"/>
                </a:solidFill>
                <a:latin typeface="Quattrocento Sans"/>
                <a:ea typeface="Quattrocento Sans"/>
                <a:cs typeface="Quattrocento Sans"/>
                <a:sym typeface="Quattrocento Sans"/>
              </a:rPr>
              <a:t> the distance because it only ever shortens the current best path</a:t>
            </a:r>
            <a:br>
              <a:rPr lang="en-US" sz="1900" dirty="0">
                <a:solidFill>
                  <a:schemeClr val="dk1"/>
                </a:solidFill>
                <a:latin typeface="Quattrocento Sans"/>
                <a:ea typeface="Quattrocento Sans"/>
                <a:cs typeface="Quattrocento Sans"/>
                <a:sym typeface="Quattrocento Sans"/>
              </a:rPr>
            </a:br>
            <a:endParaRPr sz="1900" dirty="0">
              <a:latin typeface="Quattrocento Sans"/>
              <a:ea typeface="Quattrocento Sans"/>
              <a:cs typeface="Quattrocento Sans"/>
              <a:sym typeface="Quattrocento Sans"/>
            </a:endParaRPr>
          </a:p>
        </p:txBody>
      </p:sp>
      <p:sp>
        <p:nvSpPr>
          <p:cNvPr id="1051" name="Google Shape;1051;p54"/>
          <p:cNvSpPr txBox="1"/>
          <p:nvPr/>
        </p:nvSpPr>
        <p:spPr>
          <a:xfrm>
            <a:off x="82061" y="4312032"/>
            <a:ext cx="4177144" cy="1910749"/>
          </a:xfrm>
          <a:prstGeom prst="rect">
            <a:avLst/>
          </a:prstGeom>
          <a:noFill/>
          <a:ln>
            <a:noFill/>
          </a:ln>
        </p:spPr>
        <p:txBody>
          <a:bodyPr spcFirstLastPara="1" wrap="square" lIns="91425" tIns="91425" rIns="91425" bIns="91425" anchor="t" anchorCtr="0">
            <a:spAutoFit/>
          </a:bodyPr>
          <a:lstStyle/>
          <a:p>
            <a:pPr marL="91440" lvl="0" indent="-120650">
              <a:lnSpc>
                <a:spcPct val="90000"/>
              </a:lnSpc>
              <a:spcBef>
                <a:spcPts val="1600"/>
              </a:spcBef>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If we only need path to a specific node, can stop early once that node is visited, and return a partial shortest path tree</a:t>
            </a:r>
          </a:p>
          <a:p>
            <a:pPr marL="91440" lvl="0" indent="-120650" algn="l" rtl="0">
              <a:lnSpc>
                <a:spcPct val="90000"/>
              </a:lnSpc>
              <a:spcBef>
                <a:spcPts val="1600"/>
              </a:spcBef>
              <a:spcAft>
                <a:spcPts val="0"/>
              </a:spcAft>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 </a:t>
            </a:r>
            <a:endParaRPr lang="en-GB"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fade">
                                      <p:cBhvr>
                                        <p:cTn id="7" dur="1000"/>
                                        <p:tgtEl>
                                          <p:spTgt spid="1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fade">
                                      <p:cBhvr>
                                        <p:cTn id="12" dur="10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Runtime</a:t>
            </a:r>
            <a:endParaRPr dirty="0"/>
          </a:p>
        </p:txBody>
      </p:sp>
      <p:sp>
        <p:nvSpPr>
          <p:cNvPr id="504" name="Google Shape;504;p33"/>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1" dirty="0">
                <a:solidFill>
                  <a:srgbClr val="4B2A85"/>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1" dirty="0">
                <a:solidFill>
                  <a:srgbClr val="4B2A85"/>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1" dirty="0">
                <a:solidFill>
                  <a:srgbClr val="4B2A85"/>
                </a:solidFill>
                <a:latin typeface="Consolas"/>
                <a:ea typeface="Consolas"/>
                <a:cs typeface="Consolas"/>
                <a:sym typeface="Consolas"/>
              </a:rPr>
              <a:t>Set </a:t>
            </a:r>
            <a:r>
              <a:rPr lang="en-US" sz="1600" b="0" dirty="0">
                <a:solidFill>
                  <a:schemeClr val="dk1"/>
                </a:solidFill>
                <a:latin typeface="Consolas"/>
                <a:ea typeface="Consolas"/>
                <a:cs typeface="Consolas"/>
                <a:sym typeface="Consolas"/>
              </a:rPr>
              <a:t>known; </a:t>
            </a:r>
            <a:r>
              <a:rPr lang="en-US" sz="1600" b="1" dirty="0">
                <a:solidFill>
                  <a:srgbClr val="4B2A85"/>
                </a:solidFill>
                <a:latin typeface="Consolas"/>
                <a:ea typeface="Consolas"/>
                <a:cs typeface="Consolas"/>
                <a:sym typeface="Consolas"/>
              </a:rPr>
              <a:t>Map </a:t>
            </a:r>
            <a:r>
              <a:rPr lang="en-US" sz="1600" b="0" dirty="0">
                <a:solidFill>
                  <a:schemeClr val="dk1"/>
                </a:solidFill>
                <a:latin typeface="Consolas"/>
                <a:ea typeface="Consolas"/>
                <a:cs typeface="Consolas"/>
                <a:sym typeface="Consolas"/>
              </a:rPr>
              <a:t>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dirty="0">
                <a:solidFill>
                  <a:schemeClr val="dk1"/>
                </a:solidFill>
                <a:latin typeface="Consolas"/>
                <a:ea typeface="Consolas"/>
                <a:cs typeface="Consolas"/>
                <a:sym typeface="Consolas"/>
              </a:rPr>
              <a:t>        update distance in list of unknown nodes</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505" name="Google Shape;505;p33"/>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6" name="Google Shape;506;p33"/>
          <p:cNvSpPr/>
          <p:nvPr/>
        </p:nvSpPr>
        <p:spPr>
          <a:xfrm>
            <a:off x="3227350" y="2071750"/>
            <a:ext cx="831000" cy="422700"/>
          </a:xfrm>
          <a:prstGeom prst="wedgeRectCallout">
            <a:avLst>
              <a:gd name="adj1" fmla="val 107265"/>
              <a:gd name="adj2" fmla="val 9950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7" name="Google Shape;507;p33"/>
          <p:cNvSpPr/>
          <p:nvPr/>
        </p:nvSpPr>
        <p:spPr>
          <a:xfrm>
            <a:off x="575240" y="2589725"/>
            <a:ext cx="2765436" cy="864710"/>
          </a:xfrm>
          <a:prstGeom prst="wedgeRectCallout">
            <a:avLst>
              <a:gd name="adj1" fmla="val 102272"/>
              <a:gd name="adj2" fmla="val 3654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O(log V) using binary min-heap implementation of a priority queue</a:t>
            </a:r>
            <a:endParaRPr dirty="0"/>
          </a:p>
        </p:txBody>
      </p:sp>
      <p:sp>
        <p:nvSpPr>
          <p:cNvPr id="508" name="Google Shape;508;p33"/>
          <p:cNvSpPr/>
          <p:nvPr/>
        </p:nvSpPr>
        <p:spPr>
          <a:xfrm>
            <a:off x="2686950" y="3811425"/>
            <a:ext cx="1008900" cy="422700"/>
          </a:xfrm>
          <a:prstGeom prst="wedgeRectCallout">
            <a:avLst>
              <a:gd name="adj1" fmla="val 156401"/>
              <a:gd name="adj2" fmla="val -11738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O(E) </a:t>
            </a:r>
            <a:endParaRPr dirty="0"/>
          </a:p>
        </p:txBody>
      </p:sp>
      <p:sp>
        <p:nvSpPr>
          <p:cNvPr id="509" name="Google Shape;509;p33"/>
          <p:cNvSpPr/>
          <p:nvPr/>
        </p:nvSpPr>
        <p:spPr>
          <a:xfrm>
            <a:off x="1863175" y="4405050"/>
            <a:ext cx="2124300" cy="320700"/>
          </a:xfrm>
          <a:prstGeom prst="wedgeRectCallout">
            <a:avLst>
              <a:gd name="adj1" fmla="val 108150"/>
              <a:gd name="adj2" fmla="val 2206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 V)  </a:t>
            </a:r>
            <a:endParaRPr dirty="0"/>
          </a:p>
        </p:txBody>
      </p:sp>
      <p:sp>
        <p:nvSpPr>
          <p:cNvPr id="510" name="Google Shape;510;p33"/>
          <p:cNvSpPr txBox="1"/>
          <p:nvPr/>
        </p:nvSpPr>
        <p:spPr>
          <a:xfrm>
            <a:off x="645017" y="5220608"/>
            <a:ext cx="3488242" cy="1415742"/>
          </a:xfrm>
          <a:prstGeom prst="rect">
            <a:avLst/>
          </a:prstGeom>
          <a:solidFill>
            <a:srgbClr val="E6DAFF"/>
          </a:solidFill>
          <a:ln w="19050" cap="flat" cmpd="sng">
            <a:solidFill>
              <a:srgbClr val="4B2A85"/>
            </a:solidFill>
            <a:prstDash val="solid"/>
            <a:round/>
            <a:headEnd type="none" w="sm" len="sm"/>
            <a:tailEnd type="none" w="sm" len="sm"/>
          </a:ln>
        </p:spPr>
        <p:txBody>
          <a:bodyPr spcFirstLastPara="1" wrap="square" lIns="91425" tIns="91425" rIns="91425" bIns="91425" anchor="t" anchorCtr="0">
            <a:spAutoFit/>
          </a:bodyPr>
          <a:lstStyle/>
          <a:p>
            <a:pPr lvl="0"/>
            <a:r>
              <a:rPr lang="en-US" sz="2000" dirty="0">
                <a:latin typeface="Quattrocento Sans"/>
                <a:ea typeface="Quattrocento Sans"/>
                <a:cs typeface="Quattrocento Sans"/>
                <a:sym typeface="Quattrocento Sans"/>
              </a:rPr>
              <a:t>Initialization: O(</a:t>
            </a:r>
            <a:r>
              <a:rPr lang="en-US" sz="2000" dirty="0">
                <a:latin typeface="Georgia"/>
                <a:ea typeface="Georgia"/>
                <a:cs typeface="Georgia"/>
                <a:sym typeface="Georgia"/>
              </a:rPr>
              <a:t>V</a:t>
            </a:r>
            <a:r>
              <a:rPr lang="en-US" sz="2000" dirty="0">
                <a:latin typeface="Quattrocento Sans"/>
                <a:ea typeface="Quattrocento Sans"/>
                <a:cs typeface="Quattrocento Sans"/>
                <a:sym typeface="Quattrocento Sans"/>
              </a:rPr>
              <a:t>)</a:t>
            </a:r>
          </a:p>
          <a:p>
            <a:pPr lvl="0"/>
            <a:r>
              <a:rPr lang="en-US" sz="2000" dirty="0">
                <a:latin typeface="Quattrocento Sans"/>
                <a:ea typeface="Quattrocento Sans"/>
                <a:cs typeface="Quattrocento Sans"/>
                <a:sym typeface="Quattrocento Sans"/>
              </a:rPr>
              <a:t>Extracting nodes: O(V log V)</a:t>
            </a:r>
          </a:p>
          <a:p>
            <a:pPr lvl="0"/>
            <a:r>
              <a:rPr lang="en-US" sz="2000" dirty="0">
                <a:latin typeface="Quattrocento Sans"/>
                <a:ea typeface="Quattrocento Sans"/>
                <a:cs typeface="Quattrocento Sans"/>
                <a:sym typeface="Quattrocento Sans"/>
              </a:rPr>
              <a:t>Edge relaxations: O(E log V)</a:t>
            </a:r>
          </a:p>
          <a:p>
            <a:r>
              <a:rPr lang="en-US" sz="2000" dirty="0">
                <a:latin typeface="Quattrocento Sans"/>
                <a:ea typeface="Quattrocento Sans"/>
                <a:cs typeface="Quattrocento Sans"/>
                <a:sym typeface="Quattrocento Sans"/>
              </a:rPr>
              <a:t>Total runtime: O((V+E) log V)</a:t>
            </a:r>
            <a:endParaRPr sz="2000" dirty="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1106" name="Google Shape;1106;p45"/>
          <p:cNvSpPr txBox="1">
            <a:spLocks noGrp="1"/>
          </p:cNvSpPr>
          <p:nvPr>
            <p:ph type="body" idx="1"/>
          </p:nvPr>
        </p:nvSpPr>
        <p:spPr>
          <a:xfrm>
            <a:off x="695250" y="1568275"/>
            <a:ext cx="10801500" cy="3842548"/>
          </a:xfrm>
          <a:prstGeom prst="rect">
            <a:avLst/>
          </a:prstGeom>
        </p:spPr>
        <p:txBody>
          <a:bodyPr spcFirstLastPara="1" wrap="square" lIns="44175" tIns="44175" rIns="44175" bIns="44175" anchor="t" anchorCtr="0">
            <a:spAutoFit/>
          </a:bodyPr>
          <a:lstStyle/>
          <a:p>
            <a:pPr>
              <a:spcBef>
                <a:spcPts val="0"/>
              </a:spcBef>
            </a:pPr>
            <a:r>
              <a:rPr lang="en-GB" dirty="0"/>
              <a:t>A greedy algorithm makes the locally optimal choice at each step </a:t>
            </a:r>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457200" lvl="0" indent="-393700" algn="l" rtl="0">
              <a:spcBef>
                <a:spcPts val="0"/>
              </a:spcBef>
              <a:spcAft>
                <a:spcPts val="0"/>
              </a:spcAft>
              <a:buSzPts val="2600"/>
              <a:buChar char="●"/>
            </a:pPr>
            <a:r>
              <a:rPr lang="en-GB" dirty="0"/>
              <a:t>In the lecture and exams, when there are multiple possible orders of visiting the next node (with equal SD value), select the next node in alphabetical or numerical order</a:t>
            </a:r>
          </a:p>
          <a:p>
            <a:pPr lvl="1" indent="-393700">
              <a:spcBef>
                <a:spcPts val="0"/>
              </a:spcBef>
              <a:buSzPts val="2600"/>
              <a:buChar char="●"/>
            </a:pPr>
            <a:r>
              <a:rPr lang="en-GB" dirty="0"/>
              <a:t>The intermediate steps will depend on the order, but final result will be the same</a:t>
            </a:r>
          </a:p>
          <a:p>
            <a:pPr>
              <a:spcBef>
                <a:spcPts val="0"/>
              </a:spcBef>
            </a:pPr>
            <a:r>
              <a:rPr lang="en-GB" dirty="0"/>
              <a:t>Other examples of greedy algorithms are:</a:t>
            </a:r>
          </a:p>
          <a:p>
            <a:pPr lvl="1">
              <a:spcBef>
                <a:spcPts val="0"/>
              </a:spcBef>
            </a:pPr>
            <a:r>
              <a:rPr lang="en-GB" dirty="0"/>
              <a:t>Kruskal and Prim’s minimum spanning tree algorithms</a:t>
            </a:r>
          </a:p>
          <a:p>
            <a:pPr>
              <a:spcBef>
                <a:spcPts val="0"/>
              </a:spcBef>
            </a:pPr>
            <a:endParaRPr lang="en-GB" dirty="0"/>
          </a:p>
        </p:txBody>
      </p:sp>
    </p:spTree>
    <p:extLst>
      <p:ext uri="{BB962C8B-B14F-4D97-AF65-F5344CB8AC3E}">
        <p14:creationId xmlns:p14="http://schemas.microsoft.com/office/powerpoint/2010/main" val="368764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C226-56A5-37E6-A899-C75664F9660D}"/>
              </a:ext>
            </a:extLst>
          </p:cNvPr>
          <p:cNvSpPr>
            <a:spLocks noGrp="1"/>
          </p:cNvSpPr>
          <p:nvPr>
            <p:ph type="title"/>
          </p:nvPr>
        </p:nvSpPr>
        <p:spPr/>
        <p:txBody>
          <a:bodyPr/>
          <a:lstStyle/>
          <a:p>
            <a:r>
              <a:rPr lang="en-GB" dirty="0"/>
              <a:t>Resolving Ambiguities</a:t>
            </a:r>
            <a:endParaRPr lang="en-SE" dirty="0"/>
          </a:p>
        </p:txBody>
      </p:sp>
      <p:sp>
        <p:nvSpPr>
          <p:cNvPr id="3" name="Text Placeholder 2">
            <a:extLst>
              <a:ext uri="{FF2B5EF4-FFF2-40B4-BE49-F238E27FC236}">
                <a16:creationId xmlns:a16="http://schemas.microsoft.com/office/drawing/2014/main" id="{92E563DE-385D-B626-0421-6105AA79B73F}"/>
              </a:ext>
            </a:extLst>
          </p:cNvPr>
          <p:cNvSpPr>
            <a:spLocks noGrp="1"/>
          </p:cNvSpPr>
          <p:nvPr>
            <p:ph type="body" idx="1"/>
          </p:nvPr>
        </p:nvSpPr>
        <p:spPr>
          <a:xfrm>
            <a:off x="746174" y="1568275"/>
            <a:ext cx="9820225" cy="3779454"/>
          </a:xfrm>
        </p:spPr>
        <p:txBody>
          <a:bodyPr/>
          <a:lstStyle/>
          <a:p>
            <a:r>
              <a:rPr lang="en-GB" sz="2800" dirty="0"/>
              <a:t>As There are typically multiple possible orders of the same graph. In the lecture and exams, we often use the following rule to resolve any ambiguities:</a:t>
            </a:r>
          </a:p>
          <a:p>
            <a:r>
              <a:rPr lang="en-GB" sz="2800" dirty="0"/>
              <a:t>“When there are multiple possible orders of visiting the next node, select the next node in alphabetical or numerical order.”</a:t>
            </a:r>
          </a:p>
          <a:p>
            <a:endParaRPr lang="en-GB" sz="2800" dirty="0"/>
          </a:p>
          <a:p>
            <a:endParaRPr lang="en-SE" dirty="0"/>
          </a:p>
        </p:txBody>
      </p:sp>
    </p:spTree>
    <p:extLst>
      <p:ext uri="{BB962C8B-B14F-4D97-AF65-F5344CB8AC3E}">
        <p14:creationId xmlns:p14="http://schemas.microsoft.com/office/powerpoint/2010/main" val="188314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bg1">
                    <a:lumMod val="65000"/>
                  </a:schemeClr>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sp>
        <p:nvSpPr>
          <p:cNvPr id="518" name="Google Shape;518;p34"/>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20</a:t>
            </a:fld>
            <a:endParaRPr sz="675" b="1" i="0" u="none" strike="noStrike" cap="none">
              <a:solidFill>
                <a:srgbClr val="4B2A85"/>
              </a:solidFill>
              <a:latin typeface="Calibri"/>
              <a:ea typeface="Calibri"/>
              <a:cs typeface="Calibri"/>
              <a:sym typeface="Calibri"/>
            </a:endParaRPr>
          </a:p>
        </p:txBody>
      </p:sp>
      <p:graphicFrame>
        <p:nvGraphicFramePr>
          <p:cNvPr id="519" name="Google Shape;519;p34"/>
          <p:cNvGraphicFramePr/>
          <p:nvPr>
            <p:extLst>
              <p:ext uri="{D42A27DB-BD31-4B8C-83A1-F6EECF244321}">
                <p14:modId xmlns:p14="http://schemas.microsoft.com/office/powerpoint/2010/main" val="593704971"/>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Quattrocento Sans"/>
                          <a:ea typeface="Quattrocento Sans"/>
                          <a:cs typeface="Quattrocento Sans"/>
                          <a:sym typeface="Quattrocento Sans"/>
                        </a:rPr>
                        <a:t>/</a:t>
                      </a:r>
                      <a:endParaRPr lang="en-US"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G</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H</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pSp>
        <p:nvGrpSpPr>
          <p:cNvPr id="520" name="Google Shape;520;p34"/>
          <p:cNvGrpSpPr/>
          <p:nvPr/>
        </p:nvGrpSpPr>
        <p:grpSpPr>
          <a:xfrm>
            <a:off x="1751501" y="1368475"/>
            <a:ext cx="4726715" cy="2331624"/>
            <a:chOff x="-2863816" y="1556555"/>
            <a:chExt cx="3545036" cy="1748718"/>
          </a:xfrm>
        </p:grpSpPr>
        <p:sp>
          <p:nvSpPr>
            <p:cNvPr id="521" name="Google Shape;521;p34"/>
            <p:cNvSpPr/>
            <p:nvPr/>
          </p:nvSpPr>
          <p:spPr>
            <a:xfrm>
              <a:off x="-2576330" y="1806476"/>
              <a:ext cx="285750" cy="28575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22" name="Google Shape;522;p34"/>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23" name="Google Shape;523;p34"/>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24" name="Google Shape;524;p34"/>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25" name="Google Shape;525;p34"/>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26" name="Google Shape;526;p34"/>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27" name="Google Shape;527;p34"/>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28" name="Google Shape;528;p34"/>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29" name="Google Shape;529;p34"/>
            <p:cNvCxnSpPr>
              <a:stCxn id="521" idx="6"/>
              <a:endCxn id="524"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530" name="Google Shape;530;p34"/>
            <p:cNvCxnSpPr>
              <a:stCxn id="524" idx="2"/>
              <a:endCxn id="521"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31" name="Google Shape;531;p34"/>
            <p:cNvCxnSpPr>
              <a:stCxn id="528" idx="2"/>
              <a:endCxn id="527"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2" name="Google Shape;532;p34"/>
            <p:cNvCxnSpPr>
              <a:stCxn id="527" idx="6"/>
              <a:endCxn id="528"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3" name="Google Shape;533;p34"/>
            <p:cNvCxnSpPr>
              <a:stCxn id="521" idx="3"/>
              <a:endCxn id="523"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34" name="Google Shape;534;p34"/>
            <p:cNvCxnSpPr>
              <a:stCxn id="523" idx="6"/>
              <a:endCxn id="524"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34"/>
            <p:cNvCxnSpPr>
              <a:stCxn id="521" idx="7"/>
              <a:endCxn id="522"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36" name="Google Shape;536;p34"/>
            <p:cNvCxnSpPr>
              <a:stCxn id="522" idx="6"/>
              <a:endCxn id="525"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37" name="Google Shape;537;p34"/>
            <p:cNvCxnSpPr>
              <a:stCxn id="525" idx="6"/>
              <a:endCxn id="526"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38" name="Google Shape;538;p34"/>
            <p:cNvCxnSpPr>
              <a:stCxn id="528" idx="1"/>
              <a:endCxn id="525"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39" name="Google Shape;539;p34"/>
            <p:cNvCxnSpPr>
              <a:stCxn id="526" idx="4"/>
              <a:endCxn id="528"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40" name="Google Shape;540;p34"/>
            <p:cNvCxnSpPr>
              <a:stCxn id="522" idx="5"/>
              <a:endCxn id="527"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41" name="Google Shape;541;p34"/>
            <p:cNvCxnSpPr>
              <a:stCxn id="522" idx="4"/>
              <a:endCxn id="524"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42" name="Google Shape;542;p34"/>
            <p:cNvCxnSpPr>
              <a:stCxn id="524" idx="5"/>
              <a:endCxn id="527"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543" name="Google Shape;543;p34"/>
            <p:cNvCxnSpPr>
              <a:stCxn id="527" idx="3"/>
              <a:endCxn id="523"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544" name="Google Shape;544;p34"/>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5" name="Google Shape;545;p34"/>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6" name="Google Shape;546;p34"/>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47" name="Google Shape;547;p34"/>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48" name="Google Shape;548;p34"/>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549" name="Google Shape;549;p34"/>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0" name="Google Shape;550;p34"/>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51" name="Google Shape;551;p34"/>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2" name="Google Shape;552;p34"/>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553" name="Google Shape;553;p34"/>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554" name="Google Shape;554;p34"/>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5" name="Google Shape;555;p34"/>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556" name="Google Shape;556;p34"/>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7" name="Google Shape;557;p34"/>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558" name="Google Shape;558;p34"/>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559" name="Google Shape;559;p34"/>
            <p:cNvSpPr txBox="1"/>
            <p:nvPr/>
          </p:nvSpPr>
          <p:spPr>
            <a:xfrm>
              <a:off x="-1417640" y="1556555"/>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0" name="Google Shape;560;p34"/>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1" name="Google Shape;561;p34"/>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2" name="Google Shape;562;p34"/>
            <p:cNvSpPr txBox="1"/>
            <p:nvPr/>
          </p:nvSpPr>
          <p:spPr>
            <a:xfrm>
              <a:off x="-1531640" y="226965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3" name="Google Shape;563;p34"/>
            <p:cNvSpPr txBox="1"/>
            <p:nvPr/>
          </p:nvSpPr>
          <p:spPr>
            <a:xfrm>
              <a:off x="-2863816" y="2543734"/>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4" name="Google Shape;564;p34"/>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5" name="Google Shape;565;p34"/>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6" name="Google Shape;566;p34"/>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567" name="Google Shape;567;p34"/>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8" name="Google Shape;568;p34"/>
          <p:cNvSpPr txBox="1"/>
          <p:nvPr/>
        </p:nvSpPr>
        <p:spPr>
          <a:xfrm>
            <a:off x="1472700" y="4883675"/>
            <a:ext cx="4002900" cy="6771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DA3E81DB-0E8D-6EE4-A16E-252310E57C72}"/>
              </a:ext>
            </a:extLst>
          </p:cNvPr>
          <p:cNvSpPr txBox="1"/>
          <p:nvPr/>
        </p:nvSpPr>
        <p:spPr>
          <a:xfrm>
            <a:off x="1231686" y="5890385"/>
            <a:ext cx="45253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Start from the source node A </a:t>
            </a:r>
            <a:endParaRPr lang="en-SE"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1954045" y="1419970"/>
            <a:ext cx="1129623" cy="1138404"/>
          </a:xfrm>
          <a:custGeom>
            <a:avLst/>
            <a:gdLst/>
            <a:ahLst/>
            <a:cxnLst/>
            <a:rect l="l" t="t" r="r" b="b"/>
            <a:pathLst>
              <a:path w="1129623" h="1138404" extrusionOk="0">
                <a:moveTo>
                  <a:pt x="623785" y="268"/>
                </a:moveTo>
                <a:cubicBezTo>
                  <a:pt x="580011" y="-1353"/>
                  <a:pt x="505321" y="4278"/>
                  <a:pt x="448687" y="19724"/>
                </a:cubicBezTo>
                <a:cubicBezTo>
                  <a:pt x="428902" y="25120"/>
                  <a:pt x="409776" y="32694"/>
                  <a:pt x="390321" y="39179"/>
                </a:cubicBezTo>
                <a:lnTo>
                  <a:pt x="331955" y="58634"/>
                </a:lnTo>
                <a:cubicBezTo>
                  <a:pt x="322227" y="61877"/>
                  <a:pt x="311304" y="62674"/>
                  <a:pt x="302772" y="68362"/>
                </a:cubicBezTo>
                <a:cubicBezTo>
                  <a:pt x="265057" y="93505"/>
                  <a:pt x="284680" y="84120"/>
                  <a:pt x="244406" y="97545"/>
                </a:cubicBezTo>
                <a:cubicBezTo>
                  <a:pt x="224951" y="117000"/>
                  <a:pt x="201302" y="133018"/>
                  <a:pt x="186040" y="155911"/>
                </a:cubicBezTo>
                <a:cubicBezTo>
                  <a:pt x="179555" y="165639"/>
                  <a:pt x="173888" y="175965"/>
                  <a:pt x="166585" y="185094"/>
                </a:cubicBezTo>
                <a:cubicBezTo>
                  <a:pt x="150745" y="204894"/>
                  <a:pt x="139612" y="209560"/>
                  <a:pt x="117946" y="224004"/>
                </a:cubicBezTo>
                <a:cubicBezTo>
                  <a:pt x="90393" y="306668"/>
                  <a:pt x="128820" y="205883"/>
                  <a:pt x="88764" y="272643"/>
                </a:cubicBezTo>
                <a:cubicBezTo>
                  <a:pt x="83488" y="281436"/>
                  <a:pt x="84016" y="292863"/>
                  <a:pt x="79036" y="301826"/>
                </a:cubicBezTo>
                <a:cubicBezTo>
                  <a:pt x="67680" y="322266"/>
                  <a:pt x="40125" y="360192"/>
                  <a:pt x="40125" y="360192"/>
                </a:cubicBezTo>
                <a:cubicBezTo>
                  <a:pt x="14433" y="437270"/>
                  <a:pt x="24042" y="398329"/>
                  <a:pt x="10942" y="476924"/>
                </a:cubicBezTo>
                <a:cubicBezTo>
                  <a:pt x="-2449" y="651017"/>
                  <a:pt x="-4800" y="616458"/>
                  <a:pt x="10942" y="836847"/>
                </a:cubicBezTo>
                <a:cubicBezTo>
                  <a:pt x="11959" y="851089"/>
                  <a:pt x="37433" y="931433"/>
                  <a:pt x="40125" y="934124"/>
                </a:cubicBezTo>
                <a:cubicBezTo>
                  <a:pt x="46610" y="940609"/>
                  <a:pt x="53852" y="946417"/>
                  <a:pt x="59581" y="953579"/>
                </a:cubicBezTo>
                <a:cubicBezTo>
                  <a:pt x="66884" y="962708"/>
                  <a:pt x="70769" y="974495"/>
                  <a:pt x="79036" y="982762"/>
                </a:cubicBezTo>
                <a:cubicBezTo>
                  <a:pt x="102402" y="1006128"/>
                  <a:pt x="109712" y="1000078"/>
                  <a:pt x="137402" y="1011945"/>
                </a:cubicBezTo>
                <a:cubicBezTo>
                  <a:pt x="237584" y="1054880"/>
                  <a:pt x="101843" y="1006578"/>
                  <a:pt x="234678" y="1050856"/>
                </a:cubicBezTo>
                <a:lnTo>
                  <a:pt x="293044" y="1070311"/>
                </a:lnTo>
                <a:cubicBezTo>
                  <a:pt x="302772" y="1073554"/>
                  <a:pt x="312279" y="1077552"/>
                  <a:pt x="322227" y="1080039"/>
                </a:cubicBezTo>
                <a:cubicBezTo>
                  <a:pt x="335197" y="1083281"/>
                  <a:pt x="348283" y="1086093"/>
                  <a:pt x="361138" y="1089766"/>
                </a:cubicBezTo>
                <a:cubicBezTo>
                  <a:pt x="370997" y="1092583"/>
                  <a:pt x="380428" y="1096796"/>
                  <a:pt x="390321" y="1099494"/>
                </a:cubicBezTo>
                <a:cubicBezTo>
                  <a:pt x="416117" y="1106529"/>
                  <a:pt x="442776" y="1110493"/>
                  <a:pt x="468142" y="1118949"/>
                </a:cubicBezTo>
                <a:cubicBezTo>
                  <a:pt x="513011" y="1133906"/>
                  <a:pt x="487270" y="1126666"/>
                  <a:pt x="545964" y="1138404"/>
                </a:cubicBezTo>
                <a:cubicBezTo>
                  <a:pt x="573310" y="1135918"/>
                  <a:pt x="644721" y="1137664"/>
                  <a:pt x="682151" y="1118949"/>
                </a:cubicBezTo>
                <a:cubicBezTo>
                  <a:pt x="692608" y="1113721"/>
                  <a:pt x="700650" y="1104242"/>
                  <a:pt x="711334" y="1099494"/>
                </a:cubicBezTo>
                <a:cubicBezTo>
                  <a:pt x="730074" y="1091165"/>
                  <a:pt x="769700" y="1080039"/>
                  <a:pt x="769700" y="1080039"/>
                </a:cubicBezTo>
                <a:cubicBezTo>
                  <a:pt x="853335" y="1024280"/>
                  <a:pt x="747517" y="1091130"/>
                  <a:pt x="828066" y="1050856"/>
                </a:cubicBezTo>
                <a:cubicBezTo>
                  <a:pt x="903495" y="1013141"/>
                  <a:pt x="813080" y="1046122"/>
                  <a:pt x="886432" y="1021673"/>
                </a:cubicBezTo>
                <a:cubicBezTo>
                  <a:pt x="892917" y="1015188"/>
                  <a:pt x="898023" y="1006936"/>
                  <a:pt x="905887" y="1002217"/>
                </a:cubicBezTo>
                <a:cubicBezTo>
                  <a:pt x="914680" y="996941"/>
                  <a:pt x="927063" y="998895"/>
                  <a:pt x="935070" y="992490"/>
                </a:cubicBezTo>
                <a:cubicBezTo>
                  <a:pt x="944199" y="985187"/>
                  <a:pt x="947222" y="972436"/>
                  <a:pt x="954525" y="963307"/>
                </a:cubicBezTo>
                <a:cubicBezTo>
                  <a:pt x="970367" y="943505"/>
                  <a:pt x="981495" y="938842"/>
                  <a:pt x="1003164" y="924396"/>
                </a:cubicBezTo>
                <a:cubicBezTo>
                  <a:pt x="1009649" y="914668"/>
                  <a:pt x="1014352" y="903480"/>
                  <a:pt x="1022619" y="895213"/>
                </a:cubicBezTo>
                <a:cubicBezTo>
                  <a:pt x="1030886" y="886946"/>
                  <a:pt x="1044499" y="884887"/>
                  <a:pt x="1051802" y="875758"/>
                </a:cubicBezTo>
                <a:cubicBezTo>
                  <a:pt x="1058207" y="867751"/>
                  <a:pt x="1056254" y="855368"/>
                  <a:pt x="1061529" y="846575"/>
                </a:cubicBezTo>
                <a:cubicBezTo>
                  <a:pt x="1096181" y="788821"/>
                  <a:pt x="1067065" y="873032"/>
                  <a:pt x="1100440" y="797936"/>
                </a:cubicBezTo>
                <a:cubicBezTo>
                  <a:pt x="1108769" y="779196"/>
                  <a:pt x="1119895" y="739570"/>
                  <a:pt x="1119895" y="739570"/>
                </a:cubicBezTo>
                <a:cubicBezTo>
                  <a:pt x="1123138" y="716872"/>
                  <a:pt x="1129623" y="694405"/>
                  <a:pt x="1129623" y="671477"/>
                </a:cubicBezTo>
                <a:cubicBezTo>
                  <a:pt x="1129623" y="588686"/>
                  <a:pt x="1128805" y="551882"/>
                  <a:pt x="1110168" y="486651"/>
                </a:cubicBezTo>
                <a:cubicBezTo>
                  <a:pt x="1107351" y="476792"/>
                  <a:pt x="1105420" y="466431"/>
                  <a:pt x="1100440" y="457468"/>
                </a:cubicBezTo>
                <a:cubicBezTo>
                  <a:pt x="1089084" y="437028"/>
                  <a:pt x="1061529" y="399102"/>
                  <a:pt x="1061529" y="399102"/>
                </a:cubicBezTo>
                <a:cubicBezTo>
                  <a:pt x="1042593" y="342289"/>
                  <a:pt x="1066619" y="394464"/>
                  <a:pt x="1022619" y="350464"/>
                </a:cubicBezTo>
                <a:cubicBezTo>
                  <a:pt x="994743" y="322588"/>
                  <a:pt x="1009258" y="323743"/>
                  <a:pt x="993436" y="292098"/>
                </a:cubicBezTo>
                <a:cubicBezTo>
                  <a:pt x="981164" y="267553"/>
                  <a:pt x="972623" y="261557"/>
                  <a:pt x="954525" y="243460"/>
                </a:cubicBezTo>
                <a:cubicBezTo>
                  <a:pt x="926972" y="160795"/>
                  <a:pt x="965399" y="261583"/>
                  <a:pt x="925342" y="194821"/>
                </a:cubicBezTo>
                <a:cubicBezTo>
                  <a:pt x="920067" y="186029"/>
                  <a:pt x="922020" y="173646"/>
                  <a:pt x="915615" y="165639"/>
                </a:cubicBezTo>
                <a:cubicBezTo>
                  <a:pt x="901899" y="148494"/>
                  <a:pt x="876475" y="142864"/>
                  <a:pt x="857249" y="136456"/>
                </a:cubicBezTo>
                <a:cubicBezTo>
                  <a:pt x="850764" y="129971"/>
                  <a:pt x="845130" y="122503"/>
                  <a:pt x="837793" y="117000"/>
                </a:cubicBezTo>
                <a:cubicBezTo>
                  <a:pt x="819087" y="102971"/>
                  <a:pt x="795960" y="94624"/>
                  <a:pt x="779427" y="78090"/>
                </a:cubicBezTo>
                <a:cubicBezTo>
                  <a:pt x="752722" y="51383"/>
                  <a:pt x="768673" y="61534"/>
                  <a:pt x="730789" y="48907"/>
                </a:cubicBezTo>
                <a:cubicBezTo>
                  <a:pt x="724304" y="42422"/>
                  <a:pt x="719537" y="33553"/>
                  <a:pt x="711334" y="29451"/>
                </a:cubicBezTo>
                <a:cubicBezTo>
                  <a:pt x="664222" y="5894"/>
                  <a:pt x="667559" y="1889"/>
                  <a:pt x="623785" y="26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577" name="Google Shape;577;p35"/>
          <p:cNvGrpSpPr/>
          <p:nvPr/>
        </p:nvGrpSpPr>
        <p:grpSpPr>
          <a:xfrm>
            <a:off x="1751501" y="1368475"/>
            <a:ext cx="4726715" cy="2331624"/>
            <a:chOff x="-2863816" y="1556555"/>
            <a:chExt cx="3545036" cy="1748718"/>
          </a:xfrm>
        </p:grpSpPr>
        <p:sp>
          <p:nvSpPr>
            <p:cNvPr id="578" name="Google Shape;578;p35"/>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79" name="Google Shape;579;p35"/>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80" name="Google Shape;580;p35"/>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81" name="Google Shape;581;p35"/>
            <p:cNvSpPr/>
            <p:nvPr/>
          </p:nvSpPr>
          <p:spPr>
            <a:xfrm>
              <a:off x="-1490480" y="25494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82" name="Google Shape;582;p35"/>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83" name="Google Shape;583;p35"/>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84" name="Google Shape;584;p35"/>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85" name="Google Shape;585;p35"/>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86" name="Google Shape;586;p35"/>
            <p:cNvCxnSpPr>
              <a:stCxn id="578" idx="6"/>
              <a:endCxn id="58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587" name="Google Shape;587;p35"/>
            <p:cNvCxnSpPr>
              <a:stCxn id="581" idx="2"/>
              <a:endCxn id="578"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88" name="Google Shape;588;p35"/>
            <p:cNvCxnSpPr>
              <a:stCxn id="585" idx="2"/>
              <a:endCxn id="58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89" name="Google Shape;589;p35"/>
            <p:cNvCxnSpPr>
              <a:stCxn id="584" idx="6"/>
              <a:endCxn id="58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90" name="Google Shape;590;p35"/>
            <p:cNvCxnSpPr>
              <a:stCxn id="578" idx="3"/>
              <a:endCxn id="58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91" name="Google Shape;591;p35"/>
            <p:cNvCxnSpPr>
              <a:stCxn id="580" idx="6"/>
              <a:endCxn id="581"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92" name="Google Shape;592;p35"/>
            <p:cNvCxnSpPr>
              <a:stCxn id="578" idx="7"/>
              <a:endCxn id="57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593" name="Google Shape;593;p35"/>
            <p:cNvCxnSpPr>
              <a:stCxn id="579" idx="6"/>
              <a:endCxn id="582"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94" name="Google Shape;594;p35"/>
            <p:cNvCxnSpPr>
              <a:stCxn id="582" idx="6"/>
              <a:endCxn id="583"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5"/>
            <p:cNvCxnSpPr>
              <a:stCxn id="585" idx="1"/>
              <a:endCxn id="58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5"/>
            <p:cNvCxnSpPr>
              <a:stCxn id="583" idx="4"/>
              <a:endCxn id="585"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5"/>
            <p:cNvCxnSpPr>
              <a:stCxn id="579" idx="5"/>
              <a:endCxn id="584"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5"/>
            <p:cNvCxnSpPr>
              <a:stCxn id="579" idx="4"/>
              <a:endCxn id="581"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5"/>
            <p:cNvCxnSpPr>
              <a:stCxn id="581" idx="5"/>
              <a:endCxn id="584"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5"/>
            <p:cNvCxnSpPr>
              <a:stCxn id="584" idx="3"/>
              <a:endCxn id="58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01" name="Google Shape;601;p35"/>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02" name="Google Shape;602;p35"/>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3" name="Google Shape;603;p35"/>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4" name="Google Shape;604;p35"/>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5" name="Google Shape;605;p35"/>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6" name="Google Shape;606;p35"/>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7" name="Google Shape;607;p35"/>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8" name="Google Shape;608;p35"/>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9" name="Google Shape;609;p35"/>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610" name="Google Shape;610;p35"/>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11" name="Google Shape;611;p35"/>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12" name="Google Shape;612;p35"/>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613" name="Google Shape;613;p35"/>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14" name="Google Shape;614;p35"/>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15" name="Google Shape;615;p35"/>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16" name="Google Shape;616;p35"/>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17" name="Google Shape;617;p35"/>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8" name="Google Shape;618;p35"/>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9" name="Google Shape;619;p35"/>
            <p:cNvSpPr txBox="1"/>
            <p:nvPr/>
          </p:nvSpPr>
          <p:spPr>
            <a:xfrm>
              <a:off x="-1531640" y="226965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20" name="Google Shape;620;p35"/>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21" name="Google Shape;621;p35"/>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2" name="Google Shape;622;p35"/>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3" name="Google Shape;623;p35"/>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24" name="Google Shape;624;p35"/>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25" name="Google Shape;625;p35"/>
          <p:cNvGraphicFramePr/>
          <p:nvPr>
            <p:extLst>
              <p:ext uri="{D42A27DB-BD31-4B8C-83A1-F6EECF244321}">
                <p14:modId xmlns:p14="http://schemas.microsoft.com/office/powerpoint/2010/main" val="297894583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2</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6" name="Google Shape;626;p35"/>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j-lt"/>
                <a:ea typeface="Quattrocento Sans"/>
                <a:cs typeface="Quattrocento Sans"/>
                <a:sym typeface="Quattrocento Sans"/>
              </a:rPr>
              <a:t>A</a:t>
            </a: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ED4D7293-E3E6-7ABF-B6AD-5F35321CA2F2}"/>
              </a:ext>
            </a:extLst>
          </p:cNvPr>
          <p:cNvSpPr txBox="1"/>
          <p:nvPr/>
        </p:nvSpPr>
        <p:spPr>
          <a:xfrm>
            <a:off x="6785780" y="1405501"/>
            <a:ext cx="452539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 Means that SDs have not yet been finalized, as a shortcut may be found in the future.</a:t>
            </a:r>
            <a:endParaRPr lang="en-SE" sz="1800" dirty="0"/>
          </a:p>
        </p:txBody>
      </p:sp>
      <p:sp>
        <p:nvSpPr>
          <p:cNvPr id="4" name="TextBox 3">
            <a:extLst>
              <a:ext uri="{FF2B5EF4-FFF2-40B4-BE49-F238E27FC236}">
                <a16:creationId xmlns:a16="http://schemas.microsoft.com/office/drawing/2014/main" id="{2224CAC9-16D4-3EC9-5DAB-A81E9DA3E7DD}"/>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C next, since C has the smallest SD of 1 among all unknown (unvisited) nodes</a:t>
            </a:r>
            <a:endParaRPr lang="en-SE"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p:nvPr/>
        </p:nvSpPr>
        <p:spPr>
          <a:xfrm>
            <a:off x="1846680" y="1410511"/>
            <a:ext cx="2326486" cy="1819072"/>
          </a:xfrm>
          <a:custGeom>
            <a:avLst/>
            <a:gdLst/>
            <a:ahLst/>
            <a:cxnLst/>
            <a:rect l="l" t="t" r="r" b="b"/>
            <a:pathLst>
              <a:path w="2326486" h="1819072" extrusionOk="0">
                <a:moveTo>
                  <a:pt x="964614" y="145915"/>
                </a:moveTo>
                <a:cubicBezTo>
                  <a:pt x="951644" y="129702"/>
                  <a:pt x="918937" y="120454"/>
                  <a:pt x="896520" y="107004"/>
                </a:cubicBezTo>
                <a:cubicBezTo>
                  <a:pt x="886495" y="100989"/>
                  <a:pt x="877794" y="92777"/>
                  <a:pt x="867337" y="87549"/>
                </a:cubicBezTo>
                <a:cubicBezTo>
                  <a:pt x="851787" y="79774"/>
                  <a:pt x="813789" y="72249"/>
                  <a:pt x="799243" y="68093"/>
                </a:cubicBezTo>
                <a:cubicBezTo>
                  <a:pt x="789384" y="65276"/>
                  <a:pt x="779788" y="61608"/>
                  <a:pt x="770060" y="58366"/>
                </a:cubicBezTo>
                <a:cubicBezTo>
                  <a:pt x="760332" y="51881"/>
                  <a:pt x="751561" y="43658"/>
                  <a:pt x="740877" y="38910"/>
                </a:cubicBezTo>
                <a:cubicBezTo>
                  <a:pt x="722137" y="30581"/>
                  <a:pt x="702406" y="24429"/>
                  <a:pt x="682511" y="19455"/>
                </a:cubicBezTo>
                <a:cubicBezTo>
                  <a:pt x="627561" y="5717"/>
                  <a:pt x="656711" y="12349"/>
                  <a:pt x="594963" y="0"/>
                </a:cubicBezTo>
                <a:cubicBezTo>
                  <a:pt x="517142" y="3242"/>
                  <a:pt x="439175" y="3973"/>
                  <a:pt x="361499" y="9727"/>
                </a:cubicBezTo>
                <a:cubicBezTo>
                  <a:pt x="351273" y="10484"/>
                  <a:pt x="342264" y="16968"/>
                  <a:pt x="332316" y="19455"/>
                </a:cubicBezTo>
                <a:cubicBezTo>
                  <a:pt x="316276" y="23465"/>
                  <a:pt x="299890" y="25940"/>
                  <a:pt x="283677" y="29183"/>
                </a:cubicBezTo>
                <a:cubicBezTo>
                  <a:pt x="270707" y="35668"/>
                  <a:pt x="258095" y="42926"/>
                  <a:pt x="244767" y="48638"/>
                </a:cubicBezTo>
                <a:cubicBezTo>
                  <a:pt x="212130" y="62625"/>
                  <a:pt x="215408" y="52037"/>
                  <a:pt x="186401" y="77821"/>
                </a:cubicBezTo>
                <a:cubicBezTo>
                  <a:pt x="165837" y="96100"/>
                  <a:pt x="147490" y="116732"/>
                  <a:pt x="128035" y="136187"/>
                </a:cubicBezTo>
                <a:cubicBezTo>
                  <a:pt x="118307" y="145915"/>
                  <a:pt x="106483" y="153923"/>
                  <a:pt x="98852" y="165370"/>
                </a:cubicBezTo>
                <a:cubicBezTo>
                  <a:pt x="92367" y="175098"/>
                  <a:pt x="86700" y="185424"/>
                  <a:pt x="79397" y="194553"/>
                </a:cubicBezTo>
                <a:cubicBezTo>
                  <a:pt x="59182" y="219822"/>
                  <a:pt x="55458" y="209504"/>
                  <a:pt x="40486" y="243191"/>
                </a:cubicBezTo>
                <a:cubicBezTo>
                  <a:pt x="32157" y="261931"/>
                  <a:pt x="30203" y="283214"/>
                  <a:pt x="21031" y="301557"/>
                </a:cubicBezTo>
                <a:lnTo>
                  <a:pt x="1575" y="340468"/>
                </a:lnTo>
                <a:cubicBezTo>
                  <a:pt x="11924" y="681963"/>
                  <a:pt x="-22550" y="559923"/>
                  <a:pt x="30758" y="719846"/>
                </a:cubicBezTo>
                <a:cubicBezTo>
                  <a:pt x="43386" y="757729"/>
                  <a:pt x="33236" y="741779"/>
                  <a:pt x="59941" y="768485"/>
                </a:cubicBezTo>
                <a:cubicBezTo>
                  <a:pt x="70078" y="798896"/>
                  <a:pt x="79910" y="836921"/>
                  <a:pt x="108580" y="856034"/>
                </a:cubicBezTo>
                <a:cubicBezTo>
                  <a:pt x="128035" y="869004"/>
                  <a:pt x="150412" y="878410"/>
                  <a:pt x="166946" y="894944"/>
                </a:cubicBezTo>
                <a:lnTo>
                  <a:pt x="215584" y="943583"/>
                </a:lnTo>
                <a:cubicBezTo>
                  <a:pt x="225312" y="953311"/>
                  <a:pt x="233320" y="965135"/>
                  <a:pt x="244767" y="972766"/>
                </a:cubicBezTo>
                <a:cubicBezTo>
                  <a:pt x="254495" y="979251"/>
                  <a:pt x="263799" y="986421"/>
                  <a:pt x="273950" y="992221"/>
                </a:cubicBezTo>
                <a:cubicBezTo>
                  <a:pt x="286540" y="999415"/>
                  <a:pt x="300795" y="1003632"/>
                  <a:pt x="312860" y="1011676"/>
                </a:cubicBezTo>
                <a:cubicBezTo>
                  <a:pt x="320491" y="1016764"/>
                  <a:pt x="325154" y="1025403"/>
                  <a:pt x="332316" y="1031132"/>
                </a:cubicBezTo>
                <a:cubicBezTo>
                  <a:pt x="341445" y="1038435"/>
                  <a:pt x="352518" y="1043103"/>
                  <a:pt x="361499" y="1050587"/>
                </a:cubicBezTo>
                <a:cubicBezTo>
                  <a:pt x="372067" y="1059394"/>
                  <a:pt x="380114" y="1070963"/>
                  <a:pt x="390682" y="1079770"/>
                </a:cubicBezTo>
                <a:cubicBezTo>
                  <a:pt x="399663" y="1087254"/>
                  <a:pt x="410884" y="1091741"/>
                  <a:pt x="419865" y="1099225"/>
                </a:cubicBezTo>
                <a:cubicBezTo>
                  <a:pt x="494765" y="1161641"/>
                  <a:pt x="405775" y="1099560"/>
                  <a:pt x="478231" y="1147863"/>
                </a:cubicBezTo>
                <a:cubicBezTo>
                  <a:pt x="484716" y="1157591"/>
                  <a:pt x="488888" y="1169347"/>
                  <a:pt x="497686" y="1177046"/>
                </a:cubicBezTo>
                <a:cubicBezTo>
                  <a:pt x="515283" y="1192444"/>
                  <a:pt x="536597" y="1202987"/>
                  <a:pt x="556052" y="1215957"/>
                </a:cubicBezTo>
                <a:lnTo>
                  <a:pt x="614418" y="1254868"/>
                </a:lnTo>
                <a:cubicBezTo>
                  <a:pt x="624146" y="1261353"/>
                  <a:pt x="635334" y="1266056"/>
                  <a:pt x="643601" y="1274323"/>
                </a:cubicBezTo>
                <a:cubicBezTo>
                  <a:pt x="680035" y="1310757"/>
                  <a:pt x="659733" y="1299156"/>
                  <a:pt x="701967" y="1313234"/>
                </a:cubicBezTo>
                <a:cubicBezTo>
                  <a:pt x="787991" y="1377752"/>
                  <a:pt x="749026" y="1361347"/>
                  <a:pt x="808971" y="1381327"/>
                </a:cubicBezTo>
                <a:cubicBezTo>
                  <a:pt x="909907" y="1448620"/>
                  <a:pt x="753664" y="1346198"/>
                  <a:pt x="877065" y="1420238"/>
                </a:cubicBezTo>
                <a:cubicBezTo>
                  <a:pt x="897115" y="1432268"/>
                  <a:pt x="915976" y="1446179"/>
                  <a:pt x="935431" y="1459149"/>
                </a:cubicBezTo>
                <a:lnTo>
                  <a:pt x="964614" y="1478604"/>
                </a:lnTo>
                <a:cubicBezTo>
                  <a:pt x="974342" y="1485089"/>
                  <a:pt x="985530" y="1489792"/>
                  <a:pt x="993797" y="1498059"/>
                </a:cubicBezTo>
                <a:cubicBezTo>
                  <a:pt x="1003525" y="1507787"/>
                  <a:pt x="1011534" y="1519611"/>
                  <a:pt x="1022980" y="1527242"/>
                </a:cubicBezTo>
                <a:cubicBezTo>
                  <a:pt x="1031512" y="1532930"/>
                  <a:pt x="1042992" y="1532384"/>
                  <a:pt x="1052163" y="1536970"/>
                </a:cubicBezTo>
                <a:cubicBezTo>
                  <a:pt x="1062620" y="1542198"/>
                  <a:pt x="1070889" y="1551197"/>
                  <a:pt x="1081346" y="1556425"/>
                </a:cubicBezTo>
                <a:cubicBezTo>
                  <a:pt x="1161845" y="1596674"/>
                  <a:pt x="1048242" y="1524890"/>
                  <a:pt x="1149439" y="1585608"/>
                </a:cubicBezTo>
                <a:cubicBezTo>
                  <a:pt x="1169489" y="1597638"/>
                  <a:pt x="1188350" y="1611549"/>
                  <a:pt x="1207805" y="1624519"/>
                </a:cubicBezTo>
                <a:cubicBezTo>
                  <a:pt x="1217533" y="1631004"/>
                  <a:pt x="1225897" y="1640277"/>
                  <a:pt x="1236988" y="1643974"/>
                </a:cubicBezTo>
                <a:cubicBezTo>
                  <a:pt x="1246716" y="1647217"/>
                  <a:pt x="1257207" y="1648722"/>
                  <a:pt x="1266171" y="1653702"/>
                </a:cubicBezTo>
                <a:cubicBezTo>
                  <a:pt x="1286611" y="1665057"/>
                  <a:pt x="1302355" y="1685218"/>
                  <a:pt x="1324537" y="1692612"/>
                </a:cubicBezTo>
                <a:cubicBezTo>
                  <a:pt x="1430968" y="1728090"/>
                  <a:pt x="1269759" y="1671508"/>
                  <a:pt x="1382903" y="1721795"/>
                </a:cubicBezTo>
                <a:cubicBezTo>
                  <a:pt x="1382928" y="1721806"/>
                  <a:pt x="1455847" y="1746110"/>
                  <a:pt x="1470452" y="1750978"/>
                </a:cubicBezTo>
                <a:lnTo>
                  <a:pt x="1528818" y="1770434"/>
                </a:lnTo>
                <a:lnTo>
                  <a:pt x="1558001" y="1780161"/>
                </a:lnTo>
                <a:cubicBezTo>
                  <a:pt x="1567729" y="1786646"/>
                  <a:pt x="1575887" y="1796605"/>
                  <a:pt x="1587184" y="1799617"/>
                </a:cubicBezTo>
                <a:cubicBezTo>
                  <a:pt x="1625299" y="1809781"/>
                  <a:pt x="1703916" y="1819072"/>
                  <a:pt x="1703916" y="1819072"/>
                </a:cubicBezTo>
                <a:cubicBezTo>
                  <a:pt x="1810920" y="1815829"/>
                  <a:pt x="1918032" y="1815122"/>
                  <a:pt x="2024929" y="1809344"/>
                </a:cubicBezTo>
                <a:cubicBezTo>
                  <a:pt x="2038279" y="1808622"/>
                  <a:pt x="2050984" y="1803290"/>
                  <a:pt x="2063839" y="1799617"/>
                </a:cubicBezTo>
                <a:cubicBezTo>
                  <a:pt x="2089729" y="1792220"/>
                  <a:pt x="2100890" y="1788704"/>
                  <a:pt x="2122205" y="1770434"/>
                </a:cubicBezTo>
                <a:cubicBezTo>
                  <a:pt x="2136132" y="1758497"/>
                  <a:pt x="2145854" y="1741698"/>
                  <a:pt x="2161116" y="1731523"/>
                </a:cubicBezTo>
                <a:cubicBezTo>
                  <a:pt x="2182787" y="1717076"/>
                  <a:pt x="2193911" y="1712416"/>
                  <a:pt x="2209754" y="1692612"/>
                </a:cubicBezTo>
                <a:cubicBezTo>
                  <a:pt x="2217057" y="1683483"/>
                  <a:pt x="2221906" y="1672558"/>
                  <a:pt x="2229209" y="1663429"/>
                </a:cubicBezTo>
                <a:cubicBezTo>
                  <a:pt x="2255550" y="1630503"/>
                  <a:pt x="2268178" y="1643797"/>
                  <a:pt x="2287575" y="1585608"/>
                </a:cubicBezTo>
                <a:lnTo>
                  <a:pt x="2316758" y="1498059"/>
                </a:lnTo>
                <a:lnTo>
                  <a:pt x="2326486" y="1468876"/>
                </a:lnTo>
                <a:cubicBezTo>
                  <a:pt x="2324800" y="1457076"/>
                  <a:pt x="2319763" y="1392820"/>
                  <a:pt x="2307031" y="1371600"/>
                </a:cubicBezTo>
                <a:cubicBezTo>
                  <a:pt x="2272459" y="1313980"/>
                  <a:pt x="2289047" y="1414920"/>
                  <a:pt x="2248665" y="1293778"/>
                </a:cubicBezTo>
                <a:cubicBezTo>
                  <a:pt x="2245422" y="1284050"/>
                  <a:pt x="2243523" y="1273766"/>
                  <a:pt x="2238937" y="1264595"/>
                </a:cubicBezTo>
                <a:cubicBezTo>
                  <a:pt x="2226665" y="1240050"/>
                  <a:pt x="2218124" y="1234054"/>
                  <a:pt x="2200026" y="1215957"/>
                </a:cubicBezTo>
                <a:cubicBezTo>
                  <a:pt x="2176035" y="1119985"/>
                  <a:pt x="2208012" y="1219539"/>
                  <a:pt x="2170843" y="1157591"/>
                </a:cubicBezTo>
                <a:cubicBezTo>
                  <a:pt x="2165567" y="1148798"/>
                  <a:pt x="2166096" y="1137371"/>
                  <a:pt x="2161116" y="1128408"/>
                </a:cubicBezTo>
                <a:cubicBezTo>
                  <a:pt x="2149761" y="1107968"/>
                  <a:pt x="2129599" y="1092224"/>
                  <a:pt x="2122205" y="1070042"/>
                </a:cubicBezTo>
                <a:cubicBezTo>
                  <a:pt x="2111075" y="1036652"/>
                  <a:pt x="2112740" y="1031395"/>
                  <a:pt x="2083294" y="1001949"/>
                </a:cubicBezTo>
                <a:cubicBezTo>
                  <a:pt x="2075027" y="993682"/>
                  <a:pt x="2062910" y="990192"/>
                  <a:pt x="2054111" y="982493"/>
                </a:cubicBezTo>
                <a:cubicBezTo>
                  <a:pt x="2036856" y="967395"/>
                  <a:pt x="2021686" y="950068"/>
                  <a:pt x="2005473" y="933855"/>
                </a:cubicBezTo>
                <a:lnTo>
                  <a:pt x="1917924" y="846306"/>
                </a:lnTo>
                <a:lnTo>
                  <a:pt x="1888741" y="817123"/>
                </a:lnTo>
                <a:cubicBezTo>
                  <a:pt x="1879013" y="807395"/>
                  <a:pt x="1870564" y="796194"/>
                  <a:pt x="1859558" y="787940"/>
                </a:cubicBezTo>
                <a:cubicBezTo>
                  <a:pt x="1846588" y="778212"/>
                  <a:pt x="1833841" y="768180"/>
                  <a:pt x="1820648" y="758757"/>
                </a:cubicBezTo>
                <a:cubicBezTo>
                  <a:pt x="1811135" y="751962"/>
                  <a:pt x="1802148" y="744050"/>
                  <a:pt x="1791465" y="739302"/>
                </a:cubicBezTo>
                <a:cubicBezTo>
                  <a:pt x="1772725" y="730973"/>
                  <a:pt x="1733099" y="719846"/>
                  <a:pt x="1733099" y="719846"/>
                </a:cubicBezTo>
                <a:cubicBezTo>
                  <a:pt x="1689449" y="676199"/>
                  <a:pt x="1741286" y="722233"/>
                  <a:pt x="1684460" y="690663"/>
                </a:cubicBezTo>
                <a:cubicBezTo>
                  <a:pt x="1664020" y="679308"/>
                  <a:pt x="1645549" y="664723"/>
                  <a:pt x="1626094" y="651753"/>
                </a:cubicBezTo>
                <a:cubicBezTo>
                  <a:pt x="1616366" y="645268"/>
                  <a:pt x="1605178" y="640565"/>
                  <a:pt x="1596911" y="632298"/>
                </a:cubicBezTo>
                <a:cubicBezTo>
                  <a:pt x="1590426" y="625813"/>
                  <a:pt x="1584793" y="618345"/>
                  <a:pt x="1577456" y="612842"/>
                </a:cubicBezTo>
                <a:cubicBezTo>
                  <a:pt x="1558750" y="598813"/>
                  <a:pt x="1535623" y="590466"/>
                  <a:pt x="1519090" y="573932"/>
                </a:cubicBezTo>
                <a:cubicBezTo>
                  <a:pt x="1512605" y="567447"/>
                  <a:pt x="1506797" y="560205"/>
                  <a:pt x="1499635" y="554476"/>
                </a:cubicBezTo>
                <a:cubicBezTo>
                  <a:pt x="1422621" y="492864"/>
                  <a:pt x="1527427" y="588026"/>
                  <a:pt x="1431541" y="505838"/>
                </a:cubicBezTo>
                <a:cubicBezTo>
                  <a:pt x="1385170" y="466092"/>
                  <a:pt x="1422816" y="483474"/>
                  <a:pt x="1373175" y="466927"/>
                </a:cubicBezTo>
                <a:cubicBezTo>
                  <a:pt x="1366690" y="457199"/>
                  <a:pt x="1362518" y="445443"/>
                  <a:pt x="1353720" y="437744"/>
                </a:cubicBezTo>
                <a:cubicBezTo>
                  <a:pt x="1336123" y="422347"/>
                  <a:pt x="1314809" y="411804"/>
                  <a:pt x="1295354" y="398834"/>
                </a:cubicBezTo>
                <a:cubicBezTo>
                  <a:pt x="1257637" y="373689"/>
                  <a:pt x="1277265" y="383076"/>
                  <a:pt x="1236988" y="369651"/>
                </a:cubicBezTo>
                <a:cubicBezTo>
                  <a:pt x="1187695" y="320355"/>
                  <a:pt x="1251487" y="378350"/>
                  <a:pt x="1188350" y="340468"/>
                </a:cubicBezTo>
                <a:cubicBezTo>
                  <a:pt x="1180485" y="335749"/>
                  <a:pt x="1176231" y="326515"/>
                  <a:pt x="1168894" y="321012"/>
                </a:cubicBezTo>
                <a:cubicBezTo>
                  <a:pt x="1150188" y="306983"/>
                  <a:pt x="1129984" y="295072"/>
                  <a:pt x="1110529" y="282102"/>
                </a:cubicBezTo>
                <a:lnTo>
                  <a:pt x="1052163" y="243191"/>
                </a:lnTo>
                <a:lnTo>
                  <a:pt x="1022980" y="233463"/>
                </a:lnTo>
                <a:cubicBezTo>
                  <a:pt x="1016495" y="226978"/>
                  <a:pt x="1011388" y="218727"/>
                  <a:pt x="1003524" y="214008"/>
                </a:cubicBezTo>
                <a:cubicBezTo>
                  <a:pt x="994731" y="208732"/>
                  <a:pt x="982348" y="210686"/>
                  <a:pt x="974341" y="204280"/>
                </a:cubicBezTo>
                <a:cubicBezTo>
                  <a:pt x="934491" y="172400"/>
                  <a:pt x="977584" y="162128"/>
                  <a:pt x="964614" y="145915"/>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4" name="Google Shape;634;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35" name="Google Shape;635;p36"/>
          <p:cNvGrpSpPr/>
          <p:nvPr/>
        </p:nvGrpSpPr>
        <p:grpSpPr>
          <a:xfrm>
            <a:off x="1751501" y="1368475"/>
            <a:ext cx="4726715" cy="2331624"/>
            <a:chOff x="-2863816" y="1556555"/>
            <a:chExt cx="3545036" cy="1748718"/>
          </a:xfrm>
        </p:grpSpPr>
        <p:sp>
          <p:nvSpPr>
            <p:cNvPr id="636" name="Google Shape;636;p36"/>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37" name="Google Shape;637;p36"/>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8" name="Google Shape;638;p36"/>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9" name="Google Shape;639;p36"/>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40" name="Google Shape;640;p36"/>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41" name="Google Shape;641;p36"/>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642" name="Google Shape;642;p36"/>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43" name="Google Shape;643;p36"/>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644" name="Google Shape;644;p36"/>
            <p:cNvCxnSpPr>
              <a:stCxn id="636" idx="6"/>
              <a:endCxn id="63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645" name="Google Shape;645;p36"/>
            <p:cNvCxnSpPr>
              <a:stCxn id="639" idx="2"/>
              <a:endCxn id="63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646" name="Google Shape;646;p36"/>
            <p:cNvCxnSpPr>
              <a:stCxn id="643" idx="2"/>
              <a:endCxn id="642"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7" name="Google Shape;647;p36"/>
            <p:cNvCxnSpPr>
              <a:stCxn id="642" idx="6"/>
              <a:endCxn id="64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8" name="Google Shape;648;p36"/>
            <p:cNvCxnSpPr>
              <a:stCxn id="636" idx="3"/>
              <a:endCxn id="63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649" name="Google Shape;649;p36"/>
            <p:cNvCxnSpPr>
              <a:stCxn id="638" idx="6"/>
              <a:endCxn id="639"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650" name="Google Shape;650;p36"/>
            <p:cNvCxnSpPr>
              <a:stCxn id="636" idx="7"/>
              <a:endCxn id="63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651" name="Google Shape;651;p36"/>
            <p:cNvCxnSpPr>
              <a:stCxn id="637" idx="6"/>
              <a:endCxn id="640"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652" name="Google Shape;652;p36"/>
            <p:cNvCxnSpPr>
              <a:stCxn id="640" idx="6"/>
              <a:endCxn id="641"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653" name="Google Shape;653;p36"/>
            <p:cNvCxnSpPr>
              <a:stCxn id="643" idx="1"/>
              <a:endCxn id="640"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654" name="Google Shape;654;p36"/>
            <p:cNvCxnSpPr>
              <a:stCxn id="641" idx="4"/>
              <a:endCxn id="643"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655" name="Google Shape;655;p36"/>
            <p:cNvCxnSpPr>
              <a:stCxn id="637" idx="5"/>
              <a:endCxn id="642"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656" name="Google Shape;656;p36"/>
            <p:cNvCxnSpPr>
              <a:stCxn id="637" idx="4"/>
              <a:endCxn id="639"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657" name="Google Shape;657;p36"/>
            <p:cNvCxnSpPr>
              <a:stCxn id="639" idx="5"/>
              <a:endCxn id="64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658" name="Google Shape;658;p36"/>
            <p:cNvCxnSpPr>
              <a:stCxn id="642" idx="3"/>
              <a:endCxn id="63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59" name="Google Shape;659;p36"/>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60" name="Google Shape;660;p36"/>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1" name="Google Shape;661;p36"/>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2" name="Google Shape;662;p36"/>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3" name="Google Shape;663;p36"/>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64" name="Google Shape;664;p36"/>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5" name="Google Shape;665;p36"/>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6" name="Google Shape;666;p36"/>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7" name="Google Shape;667;p36"/>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668" name="Google Shape;668;p36"/>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69" name="Google Shape;669;p36"/>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70" name="Google Shape;670;p36"/>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671" name="Google Shape;671;p36"/>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72" name="Google Shape;672;p36"/>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73" name="Google Shape;673;p36"/>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74" name="Google Shape;674;p36"/>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75" name="Google Shape;675;p36"/>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6" name="Google Shape;676;p36"/>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7" name="Google Shape;677;p36"/>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78" name="Google Shape;678;p36"/>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79" name="Google Shape;679;p36"/>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80" name="Google Shape;680;p36"/>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81" name="Google Shape;681;p36"/>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82" name="Google Shape;682;p36"/>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83" name="Google Shape;683;p36"/>
          <p:cNvGraphicFramePr/>
          <p:nvPr>
            <p:extLst>
              <p:ext uri="{D42A27DB-BD31-4B8C-83A1-F6EECF244321}">
                <p14:modId xmlns:p14="http://schemas.microsoft.com/office/powerpoint/2010/main" val="2522145296"/>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12</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84" name="Google Shape;684;p36"/>
          <p:cNvSpPr txBox="1"/>
          <p:nvPr/>
        </p:nvSpPr>
        <p:spPr>
          <a:xfrm>
            <a:off x="1417748" y="4883675"/>
            <a:ext cx="40581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a:t>
            </a:r>
            <a:endParaRPr dirty="0">
              <a:latin typeface="+mn-lt"/>
              <a:ea typeface="Quattrocento Sans"/>
              <a:cs typeface="Quattrocento Sans"/>
              <a:sym typeface="Quattrocento Sans"/>
            </a:endParaRPr>
          </a:p>
        </p:txBody>
      </p:sp>
      <p:sp>
        <p:nvSpPr>
          <p:cNvPr id="3" name="TextBox 2">
            <a:extLst>
              <a:ext uri="{FF2B5EF4-FFF2-40B4-BE49-F238E27FC236}">
                <a16:creationId xmlns:a16="http://schemas.microsoft.com/office/drawing/2014/main" id="{003D449F-E13C-2D13-5544-5CCCEB663A09}"/>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B next, since B has the smallest SD of 2 among all unvisited nodes</a:t>
            </a:r>
            <a:endParaRPr lang="en-SE"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a:off x="1887166" y="1309656"/>
            <a:ext cx="2461098" cy="1890744"/>
          </a:xfrm>
          <a:custGeom>
            <a:avLst/>
            <a:gdLst/>
            <a:ahLst/>
            <a:cxnLst/>
            <a:rect l="l" t="t" r="r" b="b"/>
            <a:pathLst>
              <a:path w="2461098" h="1890744" extrusionOk="0">
                <a:moveTo>
                  <a:pt x="2120630" y="3578"/>
                </a:moveTo>
                <a:cubicBezTo>
                  <a:pt x="1875241" y="38635"/>
                  <a:pt x="2081050" y="12091"/>
                  <a:pt x="1517515" y="23033"/>
                </a:cubicBezTo>
                <a:lnTo>
                  <a:pt x="1050587" y="32761"/>
                </a:lnTo>
                <a:lnTo>
                  <a:pt x="953311" y="42489"/>
                </a:lnTo>
                <a:cubicBezTo>
                  <a:pt x="877785" y="50881"/>
                  <a:pt x="840245" y="59272"/>
                  <a:pt x="758757" y="61944"/>
                </a:cubicBezTo>
                <a:cubicBezTo>
                  <a:pt x="599924" y="67152"/>
                  <a:pt x="440987" y="68429"/>
                  <a:pt x="282102" y="71672"/>
                </a:cubicBezTo>
                <a:cubicBezTo>
                  <a:pt x="272374" y="74914"/>
                  <a:pt x="262344" y="77360"/>
                  <a:pt x="252919" y="81399"/>
                </a:cubicBezTo>
                <a:cubicBezTo>
                  <a:pt x="218365" y="96208"/>
                  <a:pt x="214131" y="100773"/>
                  <a:pt x="184825" y="120310"/>
                </a:cubicBezTo>
                <a:cubicBezTo>
                  <a:pt x="178340" y="130038"/>
                  <a:pt x="173637" y="141226"/>
                  <a:pt x="165370" y="149493"/>
                </a:cubicBezTo>
                <a:cubicBezTo>
                  <a:pt x="157103" y="157760"/>
                  <a:pt x="145316" y="161645"/>
                  <a:pt x="136187" y="168948"/>
                </a:cubicBezTo>
                <a:cubicBezTo>
                  <a:pt x="129025" y="174677"/>
                  <a:pt x="123217" y="181919"/>
                  <a:pt x="116732" y="188404"/>
                </a:cubicBezTo>
                <a:cubicBezTo>
                  <a:pt x="92280" y="261757"/>
                  <a:pt x="125264" y="171340"/>
                  <a:pt x="87549" y="246770"/>
                </a:cubicBezTo>
                <a:cubicBezTo>
                  <a:pt x="82963" y="255941"/>
                  <a:pt x="82407" y="266782"/>
                  <a:pt x="77821" y="275953"/>
                </a:cubicBezTo>
                <a:cubicBezTo>
                  <a:pt x="72593" y="286410"/>
                  <a:pt x="63114" y="294452"/>
                  <a:pt x="58366" y="305135"/>
                </a:cubicBezTo>
                <a:cubicBezTo>
                  <a:pt x="12063" y="409318"/>
                  <a:pt x="63485" y="326641"/>
                  <a:pt x="19455" y="392684"/>
                </a:cubicBezTo>
                <a:cubicBezTo>
                  <a:pt x="13029" y="418392"/>
                  <a:pt x="0" y="466115"/>
                  <a:pt x="0" y="489961"/>
                </a:cubicBezTo>
                <a:cubicBezTo>
                  <a:pt x="0" y="538707"/>
                  <a:pt x="2834" y="587620"/>
                  <a:pt x="9728" y="635876"/>
                </a:cubicBezTo>
                <a:cubicBezTo>
                  <a:pt x="12628" y="656178"/>
                  <a:pt x="22698" y="674787"/>
                  <a:pt x="29183" y="694242"/>
                </a:cubicBezTo>
                <a:cubicBezTo>
                  <a:pt x="46304" y="745605"/>
                  <a:pt x="33227" y="714900"/>
                  <a:pt x="77821" y="781791"/>
                </a:cubicBezTo>
                <a:lnTo>
                  <a:pt x="97277" y="810974"/>
                </a:lnTo>
                <a:cubicBezTo>
                  <a:pt x="103762" y="820702"/>
                  <a:pt x="108465" y="831890"/>
                  <a:pt x="116732" y="840157"/>
                </a:cubicBezTo>
                <a:cubicBezTo>
                  <a:pt x="136187" y="859612"/>
                  <a:pt x="159836" y="875630"/>
                  <a:pt x="175098" y="898523"/>
                </a:cubicBezTo>
                <a:cubicBezTo>
                  <a:pt x="193636" y="926330"/>
                  <a:pt x="224362" y="976554"/>
                  <a:pt x="252919" y="986072"/>
                </a:cubicBezTo>
                <a:lnTo>
                  <a:pt x="282102" y="995799"/>
                </a:lnTo>
                <a:lnTo>
                  <a:pt x="350196" y="1063893"/>
                </a:lnTo>
                <a:cubicBezTo>
                  <a:pt x="359924" y="1073621"/>
                  <a:pt x="371748" y="1081629"/>
                  <a:pt x="379379" y="1093076"/>
                </a:cubicBezTo>
                <a:cubicBezTo>
                  <a:pt x="392349" y="1112531"/>
                  <a:pt x="401755" y="1134909"/>
                  <a:pt x="418289" y="1151442"/>
                </a:cubicBezTo>
                <a:cubicBezTo>
                  <a:pt x="424774" y="1157927"/>
                  <a:pt x="432242" y="1163560"/>
                  <a:pt x="437745" y="1170897"/>
                </a:cubicBezTo>
                <a:cubicBezTo>
                  <a:pt x="451774" y="1189603"/>
                  <a:pt x="460121" y="1212729"/>
                  <a:pt x="476655" y="1229263"/>
                </a:cubicBezTo>
                <a:lnTo>
                  <a:pt x="515566" y="1268174"/>
                </a:lnTo>
                <a:cubicBezTo>
                  <a:pt x="525294" y="1277902"/>
                  <a:pt x="533302" y="1289726"/>
                  <a:pt x="544749" y="1297357"/>
                </a:cubicBezTo>
                <a:cubicBezTo>
                  <a:pt x="617205" y="1345660"/>
                  <a:pt x="528215" y="1283579"/>
                  <a:pt x="603115" y="1345995"/>
                </a:cubicBezTo>
                <a:cubicBezTo>
                  <a:pt x="612096" y="1353479"/>
                  <a:pt x="623169" y="1358147"/>
                  <a:pt x="632298" y="1365450"/>
                </a:cubicBezTo>
                <a:cubicBezTo>
                  <a:pt x="639460" y="1371179"/>
                  <a:pt x="644707" y="1379035"/>
                  <a:pt x="651753" y="1384906"/>
                </a:cubicBezTo>
                <a:cubicBezTo>
                  <a:pt x="664208" y="1395285"/>
                  <a:pt x="678354" y="1403538"/>
                  <a:pt x="690664" y="1414089"/>
                </a:cubicBezTo>
                <a:cubicBezTo>
                  <a:pt x="701109" y="1423042"/>
                  <a:pt x="708988" y="1434826"/>
                  <a:pt x="719847" y="1443272"/>
                </a:cubicBezTo>
                <a:cubicBezTo>
                  <a:pt x="738304" y="1457627"/>
                  <a:pt x="761680" y="1465648"/>
                  <a:pt x="778213" y="1482182"/>
                </a:cubicBezTo>
                <a:cubicBezTo>
                  <a:pt x="804918" y="1508889"/>
                  <a:pt x="788967" y="1498738"/>
                  <a:pt x="826851" y="1511365"/>
                </a:cubicBezTo>
                <a:cubicBezTo>
                  <a:pt x="876144" y="1560661"/>
                  <a:pt x="812352" y="1502666"/>
                  <a:pt x="875489" y="1540548"/>
                </a:cubicBezTo>
                <a:cubicBezTo>
                  <a:pt x="942254" y="1580606"/>
                  <a:pt x="841459" y="1542177"/>
                  <a:pt x="924128" y="1569731"/>
                </a:cubicBezTo>
                <a:cubicBezTo>
                  <a:pt x="943583" y="1582701"/>
                  <a:pt x="960312" y="1601248"/>
                  <a:pt x="982494" y="1608642"/>
                </a:cubicBezTo>
                <a:cubicBezTo>
                  <a:pt x="992222" y="1611885"/>
                  <a:pt x="1002713" y="1613390"/>
                  <a:pt x="1011677" y="1618370"/>
                </a:cubicBezTo>
                <a:cubicBezTo>
                  <a:pt x="1032117" y="1629725"/>
                  <a:pt x="1047861" y="1649886"/>
                  <a:pt x="1070043" y="1657280"/>
                </a:cubicBezTo>
                <a:lnTo>
                  <a:pt x="1157591" y="1686463"/>
                </a:lnTo>
                <a:cubicBezTo>
                  <a:pt x="1167319" y="1689706"/>
                  <a:pt x="1178242" y="1690503"/>
                  <a:pt x="1186774" y="1696191"/>
                </a:cubicBezTo>
                <a:cubicBezTo>
                  <a:pt x="1225102" y="1721743"/>
                  <a:pt x="1218756" y="1721209"/>
                  <a:pt x="1274323" y="1735101"/>
                </a:cubicBezTo>
                <a:cubicBezTo>
                  <a:pt x="1286792" y="1738218"/>
                  <a:pt x="1328460" y="1747579"/>
                  <a:pt x="1342417" y="1754557"/>
                </a:cubicBezTo>
                <a:cubicBezTo>
                  <a:pt x="1352874" y="1759785"/>
                  <a:pt x="1360613" y="1770017"/>
                  <a:pt x="1371600" y="1774012"/>
                </a:cubicBezTo>
                <a:cubicBezTo>
                  <a:pt x="1478636" y="1812934"/>
                  <a:pt x="1415358" y="1778870"/>
                  <a:pt x="1488332" y="1803195"/>
                </a:cubicBezTo>
                <a:cubicBezTo>
                  <a:pt x="1594773" y="1838677"/>
                  <a:pt x="1433542" y="1782087"/>
                  <a:pt x="1546698" y="1832378"/>
                </a:cubicBezTo>
                <a:cubicBezTo>
                  <a:pt x="1565438" y="1840707"/>
                  <a:pt x="1585609" y="1845348"/>
                  <a:pt x="1605064" y="1851833"/>
                </a:cubicBezTo>
                <a:lnTo>
                  <a:pt x="1634247" y="1861561"/>
                </a:lnTo>
                <a:cubicBezTo>
                  <a:pt x="1643975" y="1864804"/>
                  <a:pt x="1653375" y="1869278"/>
                  <a:pt x="1663430" y="1871289"/>
                </a:cubicBezTo>
                <a:cubicBezTo>
                  <a:pt x="1722123" y="1883027"/>
                  <a:pt x="1696383" y="1875787"/>
                  <a:pt x="1741251" y="1890744"/>
                </a:cubicBezTo>
                <a:cubicBezTo>
                  <a:pt x="1851166" y="1886347"/>
                  <a:pt x="1935417" y="1895705"/>
                  <a:pt x="2033081" y="1871289"/>
                </a:cubicBezTo>
                <a:cubicBezTo>
                  <a:pt x="2043029" y="1868802"/>
                  <a:pt x="2053093" y="1866147"/>
                  <a:pt x="2062264" y="1861561"/>
                </a:cubicBezTo>
                <a:cubicBezTo>
                  <a:pt x="2102190" y="1841598"/>
                  <a:pt x="2080739" y="1846781"/>
                  <a:pt x="2110902" y="1822650"/>
                </a:cubicBezTo>
                <a:cubicBezTo>
                  <a:pt x="2120031" y="1815347"/>
                  <a:pt x="2130357" y="1809680"/>
                  <a:pt x="2140085" y="1803195"/>
                </a:cubicBezTo>
                <a:cubicBezTo>
                  <a:pt x="2195840" y="1719561"/>
                  <a:pt x="2128994" y="1825377"/>
                  <a:pt x="2169268" y="1744829"/>
                </a:cubicBezTo>
                <a:cubicBezTo>
                  <a:pt x="2193043" y="1697279"/>
                  <a:pt x="2186225" y="1735363"/>
                  <a:pt x="2198451" y="1686463"/>
                </a:cubicBezTo>
                <a:cubicBezTo>
                  <a:pt x="2225951" y="1576465"/>
                  <a:pt x="2185895" y="1704675"/>
                  <a:pt x="2227634" y="1579459"/>
                </a:cubicBezTo>
                <a:cubicBezTo>
                  <a:pt x="2230877" y="1569731"/>
                  <a:pt x="2231674" y="1558808"/>
                  <a:pt x="2237362" y="1550276"/>
                </a:cubicBezTo>
                <a:cubicBezTo>
                  <a:pt x="2243847" y="1540548"/>
                  <a:pt x="2252069" y="1531777"/>
                  <a:pt x="2256817" y="1521093"/>
                </a:cubicBezTo>
                <a:cubicBezTo>
                  <a:pt x="2292585" y="1440615"/>
                  <a:pt x="2255772" y="1483226"/>
                  <a:pt x="2295728" y="1443272"/>
                </a:cubicBezTo>
                <a:cubicBezTo>
                  <a:pt x="2341953" y="1304595"/>
                  <a:pt x="2295513" y="1448890"/>
                  <a:pt x="2324911" y="1345995"/>
                </a:cubicBezTo>
                <a:cubicBezTo>
                  <a:pt x="2327728" y="1336136"/>
                  <a:pt x="2332151" y="1326760"/>
                  <a:pt x="2334638" y="1316812"/>
                </a:cubicBezTo>
                <a:cubicBezTo>
                  <a:pt x="2350067" y="1255097"/>
                  <a:pt x="2339618" y="1262960"/>
                  <a:pt x="2363821" y="1190353"/>
                </a:cubicBezTo>
                <a:cubicBezTo>
                  <a:pt x="2373092" y="1162540"/>
                  <a:pt x="2377170" y="1152794"/>
                  <a:pt x="2383277" y="1122259"/>
                </a:cubicBezTo>
                <a:cubicBezTo>
                  <a:pt x="2387145" y="1102918"/>
                  <a:pt x="2389476" y="1083299"/>
                  <a:pt x="2393004" y="1063893"/>
                </a:cubicBezTo>
                <a:cubicBezTo>
                  <a:pt x="2406529" y="989503"/>
                  <a:pt x="2409412" y="1000717"/>
                  <a:pt x="2422187" y="898523"/>
                </a:cubicBezTo>
                <a:cubicBezTo>
                  <a:pt x="2446769" y="701870"/>
                  <a:pt x="2416435" y="947426"/>
                  <a:pt x="2441643" y="733153"/>
                </a:cubicBezTo>
                <a:cubicBezTo>
                  <a:pt x="2450029" y="661873"/>
                  <a:pt x="2451343" y="655519"/>
                  <a:pt x="2461098" y="587238"/>
                </a:cubicBezTo>
                <a:cubicBezTo>
                  <a:pt x="2457855" y="502931"/>
                  <a:pt x="2456982" y="418500"/>
                  <a:pt x="2451370" y="334318"/>
                </a:cubicBezTo>
                <a:cubicBezTo>
                  <a:pt x="2450048" y="314481"/>
                  <a:pt x="2437517" y="285833"/>
                  <a:pt x="2431915" y="266225"/>
                </a:cubicBezTo>
                <a:cubicBezTo>
                  <a:pt x="2429604" y="258136"/>
                  <a:pt x="2418819" y="208729"/>
                  <a:pt x="2412460" y="198131"/>
                </a:cubicBezTo>
                <a:cubicBezTo>
                  <a:pt x="2407741" y="190267"/>
                  <a:pt x="2398507" y="186013"/>
                  <a:pt x="2393004" y="178676"/>
                </a:cubicBezTo>
                <a:cubicBezTo>
                  <a:pt x="2375751" y="155672"/>
                  <a:pt x="2360138" y="119980"/>
                  <a:pt x="2334638" y="100855"/>
                </a:cubicBezTo>
                <a:cubicBezTo>
                  <a:pt x="2315932" y="86826"/>
                  <a:pt x="2295727" y="74914"/>
                  <a:pt x="2276272" y="61944"/>
                </a:cubicBezTo>
                <a:cubicBezTo>
                  <a:pt x="2266544" y="55459"/>
                  <a:pt x="2258180" y="46186"/>
                  <a:pt x="2247089" y="42489"/>
                </a:cubicBezTo>
                <a:cubicBezTo>
                  <a:pt x="2237361" y="39246"/>
                  <a:pt x="2227077" y="37347"/>
                  <a:pt x="2217906" y="32761"/>
                </a:cubicBezTo>
                <a:cubicBezTo>
                  <a:pt x="2207449" y="27533"/>
                  <a:pt x="2199180" y="18534"/>
                  <a:pt x="2188723" y="13306"/>
                </a:cubicBezTo>
                <a:cubicBezTo>
                  <a:pt x="2179552" y="8720"/>
                  <a:pt x="2169060" y="7386"/>
                  <a:pt x="2159540" y="3578"/>
                </a:cubicBezTo>
                <a:cubicBezTo>
                  <a:pt x="2152808" y="885"/>
                  <a:pt x="2146570" y="-2907"/>
                  <a:pt x="2120630" y="357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2" name="Google Shape;692;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93" name="Google Shape;693;p37"/>
          <p:cNvGrpSpPr/>
          <p:nvPr/>
        </p:nvGrpSpPr>
        <p:grpSpPr>
          <a:xfrm>
            <a:off x="1751501" y="1368475"/>
            <a:ext cx="4726715" cy="2331624"/>
            <a:chOff x="-2863816" y="1556555"/>
            <a:chExt cx="3545036" cy="1748718"/>
          </a:xfrm>
        </p:grpSpPr>
        <p:sp>
          <p:nvSpPr>
            <p:cNvPr id="694" name="Google Shape;694;p37"/>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95" name="Google Shape;695;p37"/>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696" name="Google Shape;696;p37"/>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97" name="Google Shape;697;p37"/>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98" name="Google Shape;698;p37"/>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99" name="Google Shape;699;p37"/>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00" name="Google Shape;700;p37"/>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01" name="Google Shape;701;p37"/>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02" name="Google Shape;702;p37"/>
            <p:cNvCxnSpPr>
              <a:stCxn id="694" idx="6"/>
              <a:endCxn id="69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03" name="Google Shape;703;p37"/>
            <p:cNvCxnSpPr>
              <a:stCxn id="697" idx="2"/>
              <a:endCxn id="69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04" name="Google Shape;704;p37"/>
            <p:cNvCxnSpPr>
              <a:stCxn id="701" idx="2"/>
              <a:endCxn id="700"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5" name="Google Shape;705;p37"/>
            <p:cNvCxnSpPr>
              <a:stCxn id="700" idx="6"/>
              <a:endCxn id="701"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6" name="Google Shape;706;p37"/>
            <p:cNvCxnSpPr>
              <a:stCxn id="694" idx="3"/>
              <a:endCxn id="69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07" name="Google Shape;707;p37"/>
            <p:cNvCxnSpPr>
              <a:stCxn id="696" idx="6"/>
              <a:endCxn id="697"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708" name="Google Shape;708;p37"/>
            <p:cNvCxnSpPr>
              <a:stCxn id="694" idx="7"/>
              <a:endCxn id="69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09" name="Google Shape;709;p37"/>
            <p:cNvCxnSpPr>
              <a:stCxn id="695" idx="6"/>
              <a:endCxn id="69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10" name="Google Shape;710;p37"/>
            <p:cNvCxnSpPr>
              <a:stCxn id="698" idx="6"/>
              <a:endCxn id="699"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11" name="Google Shape;711;p37"/>
            <p:cNvCxnSpPr>
              <a:stCxn id="701" idx="1"/>
              <a:endCxn id="698"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12" name="Google Shape;712;p37"/>
            <p:cNvCxnSpPr>
              <a:stCxn id="699" idx="4"/>
              <a:endCxn id="701"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13" name="Google Shape;713;p37"/>
            <p:cNvCxnSpPr>
              <a:stCxn id="695" idx="5"/>
              <a:endCxn id="70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14" name="Google Shape;714;p37"/>
            <p:cNvCxnSpPr>
              <a:stCxn id="695" idx="4"/>
              <a:endCxn id="69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15" name="Google Shape;715;p37"/>
            <p:cNvCxnSpPr>
              <a:stCxn id="697" idx="5"/>
              <a:endCxn id="70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16" name="Google Shape;716;p37"/>
            <p:cNvCxnSpPr>
              <a:stCxn id="700" idx="3"/>
              <a:endCxn id="696"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17" name="Google Shape;717;p37"/>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8" name="Google Shape;718;p37"/>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9" name="Google Shape;719;p37"/>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0" name="Google Shape;720;p37"/>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1" name="Google Shape;721;p37"/>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22" name="Google Shape;722;p37"/>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3" name="Google Shape;723;p37"/>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4" name="Google Shape;724;p37"/>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5" name="Google Shape;725;p37"/>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26" name="Google Shape;726;p37"/>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27" name="Google Shape;727;p37"/>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28" name="Google Shape;728;p37"/>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29" name="Google Shape;729;p37"/>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7"/>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31" name="Google Shape;731;p37"/>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32" name="Google Shape;732;p37"/>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33" name="Google Shape;733;p37"/>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4" name="Google Shape;734;p37"/>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5" name="Google Shape;735;p37"/>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36" name="Google Shape;736;p37"/>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7" name="Google Shape;737;p37"/>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8" name="Google Shape;738;p37"/>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7"/>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7"/>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41" name="Google Shape;741;p37"/>
          <p:cNvGraphicFramePr/>
          <p:nvPr>
            <p:extLst>
              <p:ext uri="{D42A27DB-BD31-4B8C-83A1-F6EECF244321}">
                <p14:modId xmlns:p14="http://schemas.microsoft.com/office/powerpoint/2010/main" val="34676948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B</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42" name="Google Shape;742;p37"/>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79722C78-EF1D-BFF3-FDAA-F39098F21C9D}"/>
              </a:ext>
            </a:extLst>
          </p:cNvPr>
          <p:cNvSpPr txBox="1"/>
          <p:nvPr/>
        </p:nvSpPr>
        <p:spPr>
          <a:xfrm>
            <a:off x="797169" y="5798330"/>
            <a:ext cx="5217851"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can choose to visit either D or F next, since they have equal smallest SD of 4 among all unvisited nodes. Let’s visit D in alphabetical order</a:t>
            </a:r>
            <a:endParaRPr lang="en-SE"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p:nvPr/>
        </p:nvSpPr>
        <p:spPr>
          <a:xfrm>
            <a:off x="1702340" y="1313234"/>
            <a:ext cx="2752928" cy="2217906"/>
          </a:xfrm>
          <a:custGeom>
            <a:avLst/>
            <a:gdLst/>
            <a:ahLst/>
            <a:cxnLst/>
            <a:rect l="l" t="t" r="r" b="b"/>
            <a:pathLst>
              <a:path w="2752928" h="2217906" extrusionOk="0">
                <a:moveTo>
                  <a:pt x="1566154" y="48638"/>
                </a:moveTo>
                <a:cubicBezTo>
                  <a:pt x="1354514" y="78873"/>
                  <a:pt x="1515015" y="59728"/>
                  <a:pt x="1060315" y="48638"/>
                </a:cubicBezTo>
                <a:lnTo>
                  <a:pt x="700392" y="38911"/>
                </a:lnTo>
                <a:cubicBezTo>
                  <a:pt x="638783" y="42153"/>
                  <a:pt x="577028" y="43294"/>
                  <a:pt x="515566" y="48638"/>
                </a:cubicBezTo>
                <a:cubicBezTo>
                  <a:pt x="495680" y="50367"/>
                  <a:pt x="429639" y="74038"/>
                  <a:pt x="418290" y="77821"/>
                </a:cubicBezTo>
                <a:cubicBezTo>
                  <a:pt x="408562" y="81064"/>
                  <a:pt x="397639" y="81861"/>
                  <a:pt x="389107" y="87549"/>
                </a:cubicBezTo>
                <a:cubicBezTo>
                  <a:pt x="259540" y="173926"/>
                  <a:pt x="451576" y="49601"/>
                  <a:pt x="330741" y="116732"/>
                </a:cubicBezTo>
                <a:cubicBezTo>
                  <a:pt x="310301" y="128088"/>
                  <a:pt x="291830" y="142673"/>
                  <a:pt x="272375" y="155643"/>
                </a:cubicBezTo>
                <a:lnTo>
                  <a:pt x="243192" y="175098"/>
                </a:lnTo>
                <a:cubicBezTo>
                  <a:pt x="205806" y="231179"/>
                  <a:pt x="238173" y="177082"/>
                  <a:pt x="214009" y="233464"/>
                </a:cubicBezTo>
                <a:cubicBezTo>
                  <a:pt x="208297" y="246793"/>
                  <a:pt x="199940" y="258911"/>
                  <a:pt x="194554" y="272375"/>
                </a:cubicBezTo>
                <a:cubicBezTo>
                  <a:pt x="186938" y="291416"/>
                  <a:pt x="181583" y="311285"/>
                  <a:pt x="175098" y="330740"/>
                </a:cubicBezTo>
                <a:lnTo>
                  <a:pt x="165371" y="359923"/>
                </a:lnTo>
                <a:cubicBezTo>
                  <a:pt x="162128" y="369651"/>
                  <a:pt x="158130" y="379158"/>
                  <a:pt x="155643" y="389106"/>
                </a:cubicBezTo>
                <a:cubicBezTo>
                  <a:pt x="152400" y="402076"/>
                  <a:pt x="149588" y="415162"/>
                  <a:pt x="145915" y="428017"/>
                </a:cubicBezTo>
                <a:cubicBezTo>
                  <a:pt x="143098" y="437876"/>
                  <a:pt x="138886" y="447308"/>
                  <a:pt x="136188" y="457200"/>
                </a:cubicBezTo>
                <a:cubicBezTo>
                  <a:pt x="129153" y="482997"/>
                  <a:pt x="123217" y="509081"/>
                  <a:pt x="116732" y="535021"/>
                </a:cubicBezTo>
                <a:lnTo>
                  <a:pt x="97277" y="612843"/>
                </a:lnTo>
                <a:cubicBezTo>
                  <a:pt x="94034" y="625813"/>
                  <a:pt x="89747" y="638566"/>
                  <a:pt x="87549" y="651753"/>
                </a:cubicBezTo>
                <a:cubicBezTo>
                  <a:pt x="77643" y="711191"/>
                  <a:pt x="76438" y="715639"/>
                  <a:pt x="68094" y="778213"/>
                </a:cubicBezTo>
                <a:cubicBezTo>
                  <a:pt x="64639" y="804126"/>
                  <a:pt x="62341" y="830196"/>
                  <a:pt x="58366" y="856034"/>
                </a:cubicBezTo>
                <a:cubicBezTo>
                  <a:pt x="55852" y="872375"/>
                  <a:pt x="50824" y="888283"/>
                  <a:pt x="48639" y="904672"/>
                </a:cubicBezTo>
                <a:cubicBezTo>
                  <a:pt x="44332" y="936974"/>
                  <a:pt x="42323" y="969541"/>
                  <a:pt x="38911" y="1001949"/>
                </a:cubicBezTo>
                <a:cubicBezTo>
                  <a:pt x="35837" y="1031150"/>
                  <a:pt x="31727" y="1060246"/>
                  <a:pt x="29183" y="1089498"/>
                </a:cubicBezTo>
                <a:cubicBezTo>
                  <a:pt x="25240" y="1134838"/>
                  <a:pt x="22209" y="1180257"/>
                  <a:pt x="19456" y="1225685"/>
                </a:cubicBezTo>
                <a:cubicBezTo>
                  <a:pt x="11054" y="1364320"/>
                  <a:pt x="6056" y="1494966"/>
                  <a:pt x="0" y="1634247"/>
                </a:cubicBezTo>
                <a:cubicBezTo>
                  <a:pt x="4773" y="1753562"/>
                  <a:pt x="-9044" y="1821347"/>
                  <a:pt x="19456" y="1916349"/>
                </a:cubicBezTo>
                <a:cubicBezTo>
                  <a:pt x="25349" y="1935992"/>
                  <a:pt x="27536" y="1957651"/>
                  <a:pt x="38911" y="1974715"/>
                </a:cubicBezTo>
                <a:cubicBezTo>
                  <a:pt x="63453" y="2011529"/>
                  <a:pt x="50099" y="1995631"/>
                  <a:pt x="77822" y="2023353"/>
                </a:cubicBezTo>
                <a:cubicBezTo>
                  <a:pt x="94799" y="2074288"/>
                  <a:pt x="80299" y="2045287"/>
                  <a:pt x="136188" y="2101175"/>
                </a:cubicBezTo>
                <a:cubicBezTo>
                  <a:pt x="221444" y="2186430"/>
                  <a:pt x="113297" y="2082098"/>
                  <a:pt x="194554" y="2149813"/>
                </a:cubicBezTo>
                <a:cubicBezTo>
                  <a:pt x="205122" y="2158620"/>
                  <a:pt x="211711" y="2172315"/>
                  <a:pt x="223737" y="2178996"/>
                </a:cubicBezTo>
                <a:cubicBezTo>
                  <a:pt x="241664" y="2188955"/>
                  <a:pt x="262208" y="2193477"/>
                  <a:pt x="282103" y="2198451"/>
                </a:cubicBezTo>
                <a:cubicBezTo>
                  <a:pt x="358893" y="2217649"/>
                  <a:pt x="307690" y="2207069"/>
                  <a:pt x="437745" y="2217906"/>
                </a:cubicBezTo>
                <a:cubicBezTo>
                  <a:pt x="503505" y="2215047"/>
                  <a:pt x="626930" y="2221139"/>
                  <a:pt x="710120" y="2198451"/>
                </a:cubicBezTo>
                <a:cubicBezTo>
                  <a:pt x="729905" y="2193055"/>
                  <a:pt x="748591" y="2183970"/>
                  <a:pt x="768486" y="2178996"/>
                </a:cubicBezTo>
                <a:cubicBezTo>
                  <a:pt x="781456" y="2175753"/>
                  <a:pt x="794591" y="2173110"/>
                  <a:pt x="807396" y="2169268"/>
                </a:cubicBezTo>
                <a:cubicBezTo>
                  <a:pt x="827039" y="2163375"/>
                  <a:pt x="845867" y="2154787"/>
                  <a:pt x="865762" y="2149813"/>
                </a:cubicBezTo>
                <a:cubicBezTo>
                  <a:pt x="987442" y="2119392"/>
                  <a:pt x="836139" y="2158276"/>
                  <a:pt x="933856" y="2130357"/>
                </a:cubicBezTo>
                <a:cubicBezTo>
                  <a:pt x="946711" y="2126684"/>
                  <a:pt x="959961" y="2124471"/>
                  <a:pt x="972766" y="2120630"/>
                </a:cubicBezTo>
                <a:cubicBezTo>
                  <a:pt x="1112325" y="2078764"/>
                  <a:pt x="938448" y="2124346"/>
                  <a:pt x="1108954" y="2081719"/>
                </a:cubicBezTo>
                <a:cubicBezTo>
                  <a:pt x="1121924" y="2078477"/>
                  <a:pt x="1134677" y="2074190"/>
                  <a:pt x="1147864" y="2071992"/>
                </a:cubicBezTo>
                <a:cubicBezTo>
                  <a:pt x="1201333" y="2063080"/>
                  <a:pt x="1294038" y="2045450"/>
                  <a:pt x="1352145" y="2042809"/>
                </a:cubicBezTo>
                <a:cubicBezTo>
                  <a:pt x="1465564" y="2037654"/>
                  <a:pt x="1579124" y="2036324"/>
                  <a:pt x="1692613" y="2033081"/>
                </a:cubicBezTo>
                <a:cubicBezTo>
                  <a:pt x="1818017" y="2025243"/>
                  <a:pt x="1879576" y="2024619"/>
                  <a:pt x="2003898" y="2003898"/>
                </a:cubicBezTo>
                <a:cubicBezTo>
                  <a:pt x="2049749" y="1996256"/>
                  <a:pt x="2060551" y="1996050"/>
                  <a:pt x="2101175" y="1984443"/>
                </a:cubicBezTo>
                <a:cubicBezTo>
                  <a:pt x="2111034" y="1981626"/>
                  <a:pt x="2121187" y="1979301"/>
                  <a:pt x="2130358" y="1974715"/>
                </a:cubicBezTo>
                <a:cubicBezTo>
                  <a:pt x="2140815" y="1969487"/>
                  <a:pt x="2148858" y="1960008"/>
                  <a:pt x="2159541" y="1955260"/>
                </a:cubicBezTo>
                <a:cubicBezTo>
                  <a:pt x="2178281" y="1946931"/>
                  <a:pt x="2200843" y="1947180"/>
                  <a:pt x="2217907" y="1935804"/>
                </a:cubicBezTo>
                <a:cubicBezTo>
                  <a:pt x="2237362" y="1922834"/>
                  <a:pt x="2259740" y="1913428"/>
                  <a:pt x="2276273" y="1896894"/>
                </a:cubicBezTo>
                <a:cubicBezTo>
                  <a:pt x="2282758" y="1890409"/>
                  <a:pt x="2288391" y="1882941"/>
                  <a:pt x="2295728" y="1877438"/>
                </a:cubicBezTo>
                <a:cubicBezTo>
                  <a:pt x="2314434" y="1863409"/>
                  <a:pt x="2337560" y="1855062"/>
                  <a:pt x="2354094" y="1838528"/>
                </a:cubicBezTo>
                <a:cubicBezTo>
                  <a:pt x="2373380" y="1819242"/>
                  <a:pt x="2400608" y="1797102"/>
                  <a:pt x="2412460" y="1770434"/>
                </a:cubicBezTo>
                <a:cubicBezTo>
                  <a:pt x="2420789" y="1751694"/>
                  <a:pt x="2425430" y="1731523"/>
                  <a:pt x="2431915" y="1712068"/>
                </a:cubicBezTo>
                <a:lnTo>
                  <a:pt x="2441643" y="1682885"/>
                </a:lnTo>
                <a:lnTo>
                  <a:pt x="2461098" y="1624519"/>
                </a:lnTo>
                <a:cubicBezTo>
                  <a:pt x="2464341" y="1614791"/>
                  <a:pt x="2468339" y="1605284"/>
                  <a:pt x="2470826" y="1595336"/>
                </a:cubicBezTo>
                <a:cubicBezTo>
                  <a:pt x="2474069" y="1582366"/>
                  <a:pt x="2475288" y="1568714"/>
                  <a:pt x="2480554" y="1556426"/>
                </a:cubicBezTo>
                <a:cubicBezTo>
                  <a:pt x="2485159" y="1545680"/>
                  <a:pt x="2495261" y="1537927"/>
                  <a:pt x="2500009" y="1527243"/>
                </a:cubicBezTo>
                <a:cubicBezTo>
                  <a:pt x="2546311" y="1423062"/>
                  <a:pt x="2494891" y="1505736"/>
                  <a:pt x="2538920" y="1439694"/>
                </a:cubicBezTo>
                <a:cubicBezTo>
                  <a:pt x="2585145" y="1301017"/>
                  <a:pt x="2538705" y="1445312"/>
                  <a:pt x="2568103" y="1342417"/>
                </a:cubicBezTo>
                <a:cubicBezTo>
                  <a:pt x="2570920" y="1332558"/>
                  <a:pt x="2575013" y="1323093"/>
                  <a:pt x="2577830" y="1313234"/>
                </a:cubicBezTo>
                <a:cubicBezTo>
                  <a:pt x="2581503" y="1300379"/>
                  <a:pt x="2583885" y="1287178"/>
                  <a:pt x="2587558" y="1274323"/>
                </a:cubicBezTo>
                <a:cubicBezTo>
                  <a:pt x="2590375" y="1264464"/>
                  <a:pt x="2594469" y="1254999"/>
                  <a:pt x="2597286" y="1245140"/>
                </a:cubicBezTo>
                <a:cubicBezTo>
                  <a:pt x="2600959" y="1232285"/>
                  <a:pt x="2603171" y="1219035"/>
                  <a:pt x="2607013" y="1206230"/>
                </a:cubicBezTo>
                <a:cubicBezTo>
                  <a:pt x="2612906" y="1186587"/>
                  <a:pt x="2619984" y="1167319"/>
                  <a:pt x="2626469" y="1147864"/>
                </a:cubicBezTo>
                <a:cubicBezTo>
                  <a:pt x="2629712" y="1138136"/>
                  <a:pt x="2633709" y="1128629"/>
                  <a:pt x="2636196" y="1118681"/>
                </a:cubicBezTo>
                <a:cubicBezTo>
                  <a:pt x="2639439" y="1105711"/>
                  <a:pt x="2642082" y="1092576"/>
                  <a:pt x="2645924" y="1079770"/>
                </a:cubicBezTo>
                <a:cubicBezTo>
                  <a:pt x="2651817" y="1060127"/>
                  <a:pt x="2660405" y="1041299"/>
                  <a:pt x="2665379" y="1021404"/>
                </a:cubicBezTo>
                <a:cubicBezTo>
                  <a:pt x="2668622" y="1008434"/>
                  <a:pt x="2671265" y="995299"/>
                  <a:pt x="2675107" y="982494"/>
                </a:cubicBezTo>
                <a:cubicBezTo>
                  <a:pt x="2681000" y="962851"/>
                  <a:pt x="2688077" y="943583"/>
                  <a:pt x="2694562" y="924128"/>
                </a:cubicBezTo>
                <a:lnTo>
                  <a:pt x="2714017" y="865762"/>
                </a:lnTo>
                <a:cubicBezTo>
                  <a:pt x="2717260" y="856034"/>
                  <a:pt x="2721258" y="846527"/>
                  <a:pt x="2723745" y="836579"/>
                </a:cubicBezTo>
                <a:lnTo>
                  <a:pt x="2733473" y="797668"/>
                </a:lnTo>
                <a:cubicBezTo>
                  <a:pt x="2742410" y="717225"/>
                  <a:pt x="2752928" y="635380"/>
                  <a:pt x="2752928" y="554477"/>
                </a:cubicBezTo>
                <a:cubicBezTo>
                  <a:pt x="2752928" y="486306"/>
                  <a:pt x="2750728" y="417950"/>
                  <a:pt x="2743200" y="350196"/>
                </a:cubicBezTo>
                <a:cubicBezTo>
                  <a:pt x="2740083" y="322141"/>
                  <a:pt x="2723699" y="285291"/>
                  <a:pt x="2704290" y="262647"/>
                </a:cubicBezTo>
                <a:cubicBezTo>
                  <a:pt x="2692353" y="248720"/>
                  <a:pt x="2675554" y="238998"/>
                  <a:pt x="2665379" y="223736"/>
                </a:cubicBezTo>
                <a:cubicBezTo>
                  <a:pt x="2639439" y="184825"/>
                  <a:pt x="2655652" y="201038"/>
                  <a:pt x="2616741" y="175098"/>
                </a:cubicBezTo>
                <a:cubicBezTo>
                  <a:pt x="2599139" y="148695"/>
                  <a:pt x="2586682" y="125875"/>
                  <a:pt x="2558375" y="107004"/>
                </a:cubicBezTo>
                <a:cubicBezTo>
                  <a:pt x="2548647" y="100519"/>
                  <a:pt x="2539876" y="92297"/>
                  <a:pt x="2529192" y="87549"/>
                </a:cubicBezTo>
                <a:cubicBezTo>
                  <a:pt x="2510452" y="79220"/>
                  <a:pt x="2490281" y="74579"/>
                  <a:pt x="2470826" y="68094"/>
                </a:cubicBezTo>
                <a:lnTo>
                  <a:pt x="2441643" y="58366"/>
                </a:lnTo>
                <a:lnTo>
                  <a:pt x="2354094" y="29183"/>
                </a:lnTo>
                <a:cubicBezTo>
                  <a:pt x="2323783" y="19079"/>
                  <a:pt x="2311493" y="13641"/>
                  <a:pt x="2276273" y="9728"/>
                </a:cubicBezTo>
                <a:cubicBezTo>
                  <a:pt x="2234254" y="5059"/>
                  <a:pt x="2191966" y="3243"/>
                  <a:pt x="2149813" y="0"/>
                </a:cubicBezTo>
                <a:cubicBezTo>
                  <a:pt x="2052536" y="3243"/>
                  <a:pt x="1955012" y="2068"/>
                  <a:pt x="1857983" y="9728"/>
                </a:cubicBezTo>
                <a:cubicBezTo>
                  <a:pt x="1831327" y="11832"/>
                  <a:pt x="1806694" y="25866"/>
                  <a:pt x="1780162" y="29183"/>
                </a:cubicBezTo>
                <a:lnTo>
                  <a:pt x="1702341" y="38911"/>
                </a:lnTo>
                <a:cubicBezTo>
                  <a:pt x="1692613" y="42153"/>
                  <a:pt x="1683412" y="48638"/>
                  <a:pt x="1673158" y="48638"/>
                </a:cubicBezTo>
                <a:cubicBezTo>
                  <a:pt x="1640571" y="48638"/>
                  <a:pt x="1575881" y="38911"/>
                  <a:pt x="1566154" y="4863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0" name="Google Shape;750;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751" name="Google Shape;751;p38"/>
          <p:cNvGrpSpPr/>
          <p:nvPr/>
        </p:nvGrpSpPr>
        <p:grpSpPr>
          <a:xfrm>
            <a:off x="1751501" y="1368475"/>
            <a:ext cx="4726715" cy="2331624"/>
            <a:chOff x="-2863816" y="1556555"/>
            <a:chExt cx="3545036" cy="1748718"/>
          </a:xfrm>
        </p:grpSpPr>
        <p:sp>
          <p:nvSpPr>
            <p:cNvPr id="752" name="Google Shape;752;p38"/>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753" name="Google Shape;753;p38"/>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754" name="Google Shape;754;p38"/>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755" name="Google Shape;755;p38"/>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756" name="Google Shape;756;p38"/>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757" name="Google Shape;757;p38"/>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58" name="Google Shape;758;p38"/>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8"/>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60" name="Google Shape;760;p38"/>
            <p:cNvCxnSpPr>
              <a:stCxn id="752" idx="6"/>
              <a:endCxn id="755"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61" name="Google Shape;761;p38"/>
            <p:cNvCxnSpPr>
              <a:stCxn id="755" idx="2"/>
              <a:endCxn id="752"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62" name="Google Shape;762;p38"/>
            <p:cNvCxnSpPr>
              <a:stCxn id="759" idx="2"/>
              <a:endCxn id="758"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3" name="Google Shape;763;p38"/>
            <p:cNvCxnSpPr>
              <a:stCxn id="758" idx="6"/>
              <a:endCxn id="759"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4" name="Google Shape;764;p38"/>
            <p:cNvCxnSpPr>
              <a:stCxn id="752" idx="3"/>
              <a:endCxn id="754"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65" name="Google Shape;765;p38"/>
            <p:cNvCxnSpPr>
              <a:stCxn id="754" idx="6"/>
              <a:endCxn id="755"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766" name="Google Shape;766;p38"/>
            <p:cNvCxnSpPr>
              <a:stCxn id="752" idx="7"/>
              <a:endCxn id="753"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67" name="Google Shape;767;p38"/>
            <p:cNvCxnSpPr>
              <a:stCxn id="753" idx="6"/>
              <a:endCxn id="756"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68" name="Google Shape;768;p38"/>
            <p:cNvCxnSpPr>
              <a:stCxn id="756" idx="6"/>
              <a:endCxn id="757"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69" name="Google Shape;769;p38"/>
            <p:cNvCxnSpPr>
              <a:stCxn id="759" idx="1"/>
              <a:endCxn id="756"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70" name="Google Shape;770;p38"/>
            <p:cNvCxnSpPr>
              <a:stCxn id="757" idx="4"/>
              <a:endCxn id="759"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71" name="Google Shape;771;p38"/>
            <p:cNvCxnSpPr>
              <a:stCxn id="753" idx="5"/>
              <a:endCxn id="758"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72" name="Google Shape;772;p38"/>
            <p:cNvCxnSpPr>
              <a:stCxn id="753" idx="4"/>
              <a:endCxn id="755"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73" name="Google Shape;773;p38"/>
            <p:cNvCxnSpPr>
              <a:stCxn id="755" idx="5"/>
              <a:endCxn id="758"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74" name="Google Shape;774;p38"/>
            <p:cNvCxnSpPr>
              <a:stCxn id="758" idx="3"/>
              <a:endCxn id="754"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75" name="Google Shape;775;p38"/>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6" name="Google Shape;776;p38"/>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7" name="Google Shape;777;p38"/>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78" name="Google Shape;778;p38"/>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9" name="Google Shape;779;p38"/>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80" name="Google Shape;780;p38"/>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81" name="Google Shape;781;p38"/>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82" name="Google Shape;782;p38"/>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83" name="Google Shape;783;p38"/>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84" name="Google Shape;784;p38"/>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85" name="Google Shape;785;p38"/>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86" name="Google Shape;786;p38"/>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87" name="Google Shape;787;p38"/>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88" name="Google Shape;788;p38"/>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89" name="Google Shape;789;p38"/>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90" name="Google Shape;790;p38"/>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91" name="Google Shape;791;p38"/>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2" name="Google Shape;792;p38"/>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3" name="Google Shape;793;p38"/>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94" name="Google Shape;794;p38"/>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5" name="Google Shape;795;p38"/>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6" name="Google Shape;796;p38"/>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97" name="Google Shape;797;p38"/>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98" name="Google Shape;798;p38"/>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99" name="Google Shape;799;p38"/>
          <p:cNvGraphicFramePr/>
          <p:nvPr>
            <p:extLst>
              <p:ext uri="{D42A27DB-BD31-4B8C-83A1-F6EECF244321}">
                <p14:modId xmlns:p14="http://schemas.microsoft.com/office/powerpoint/2010/main" val="219227966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00" name="Google Shape;800;p38"/>
          <p:cNvSpPr txBox="1"/>
          <p:nvPr/>
        </p:nvSpPr>
        <p:spPr>
          <a:xfrm>
            <a:off x="1527675" y="4883675"/>
            <a:ext cx="39483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8615D611-6A8D-B994-0DEF-2BE295807E67}"/>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F next, since F has the smallest SD of 4 among all unvisited nodes</a:t>
            </a:r>
            <a:endParaRPr lang="en-SE"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9"/>
          <p:cNvSpPr/>
          <p:nvPr/>
        </p:nvSpPr>
        <p:spPr>
          <a:xfrm>
            <a:off x="1712068" y="1322707"/>
            <a:ext cx="3988341" cy="2237616"/>
          </a:xfrm>
          <a:custGeom>
            <a:avLst/>
            <a:gdLst/>
            <a:ahLst/>
            <a:cxnLst/>
            <a:rect l="l" t="t" r="r" b="b"/>
            <a:pathLst>
              <a:path w="3988341" h="2237616" extrusionOk="0">
                <a:moveTo>
                  <a:pt x="3852153" y="107259"/>
                </a:moveTo>
                <a:cubicBezTo>
                  <a:pt x="3827834" y="100774"/>
                  <a:pt x="3793625" y="101996"/>
                  <a:pt x="3764604" y="97531"/>
                </a:cubicBezTo>
                <a:cubicBezTo>
                  <a:pt x="3737295" y="93330"/>
                  <a:pt x="3690063" y="75926"/>
                  <a:pt x="3667328" y="68348"/>
                </a:cubicBezTo>
                <a:cubicBezTo>
                  <a:pt x="3657600" y="65105"/>
                  <a:pt x="3648348" y="59641"/>
                  <a:pt x="3638145" y="58621"/>
                </a:cubicBezTo>
                <a:cubicBezTo>
                  <a:pt x="3605719" y="55378"/>
                  <a:pt x="3573444" y="49773"/>
                  <a:pt x="3540868" y="48893"/>
                </a:cubicBezTo>
                <a:cubicBezTo>
                  <a:pt x="3333395" y="43285"/>
                  <a:pt x="3125821" y="42408"/>
                  <a:pt x="2918298" y="39165"/>
                </a:cubicBezTo>
                <a:cubicBezTo>
                  <a:pt x="2552395" y="16298"/>
                  <a:pt x="2787078" y="28492"/>
                  <a:pt x="2110902" y="19710"/>
                </a:cubicBezTo>
                <a:lnTo>
                  <a:pt x="1264596" y="9982"/>
                </a:lnTo>
                <a:cubicBezTo>
                  <a:pt x="1031271" y="-623"/>
                  <a:pt x="1051810" y="-5786"/>
                  <a:pt x="807396" y="9982"/>
                </a:cubicBezTo>
                <a:cubicBezTo>
                  <a:pt x="792515" y="10942"/>
                  <a:pt x="718247" y="25470"/>
                  <a:pt x="700392" y="29438"/>
                </a:cubicBezTo>
                <a:cubicBezTo>
                  <a:pt x="656274" y="39242"/>
                  <a:pt x="651634" y="42448"/>
                  <a:pt x="603115" y="58621"/>
                </a:cubicBezTo>
                <a:lnTo>
                  <a:pt x="544749" y="78076"/>
                </a:lnTo>
                <a:lnTo>
                  <a:pt x="486383" y="97531"/>
                </a:lnTo>
                <a:cubicBezTo>
                  <a:pt x="476655" y="100774"/>
                  <a:pt x="465732" y="101571"/>
                  <a:pt x="457200" y="107259"/>
                </a:cubicBezTo>
                <a:cubicBezTo>
                  <a:pt x="390302" y="151858"/>
                  <a:pt x="421017" y="138776"/>
                  <a:pt x="369651" y="155897"/>
                </a:cubicBezTo>
                <a:cubicBezTo>
                  <a:pt x="322668" y="202883"/>
                  <a:pt x="379837" y="143167"/>
                  <a:pt x="330741" y="204536"/>
                </a:cubicBezTo>
                <a:cubicBezTo>
                  <a:pt x="309864" y="230632"/>
                  <a:pt x="310190" y="220976"/>
                  <a:pt x="282102" y="243446"/>
                </a:cubicBezTo>
                <a:cubicBezTo>
                  <a:pt x="256008" y="264322"/>
                  <a:pt x="265660" y="263999"/>
                  <a:pt x="243192" y="292084"/>
                </a:cubicBezTo>
                <a:cubicBezTo>
                  <a:pt x="237462" y="299246"/>
                  <a:pt x="230221" y="305055"/>
                  <a:pt x="223736" y="311540"/>
                </a:cubicBezTo>
                <a:cubicBezTo>
                  <a:pt x="196181" y="394210"/>
                  <a:pt x="234612" y="293414"/>
                  <a:pt x="194553" y="360178"/>
                </a:cubicBezTo>
                <a:cubicBezTo>
                  <a:pt x="179631" y="385047"/>
                  <a:pt x="171731" y="413868"/>
                  <a:pt x="155643" y="437999"/>
                </a:cubicBezTo>
                <a:lnTo>
                  <a:pt x="136187" y="467182"/>
                </a:lnTo>
                <a:cubicBezTo>
                  <a:pt x="129702" y="486637"/>
                  <a:pt x="128107" y="508484"/>
                  <a:pt x="116732" y="525548"/>
                </a:cubicBezTo>
                <a:cubicBezTo>
                  <a:pt x="110247" y="535276"/>
                  <a:pt x="102025" y="544048"/>
                  <a:pt x="97277" y="554731"/>
                </a:cubicBezTo>
                <a:cubicBezTo>
                  <a:pt x="88948" y="573471"/>
                  <a:pt x="84306" y="593642"/>
                  <a:pt x="77821" y="613097"/>
                </a:cubicBezTo>
                <a:cubicBezTo>
                  <a:pt x="74578" y="622825"/>
                  <a:pt x="70581" y="632332"/>
                  <a:pt x="68094" y="642280"/>
                </a:cubicBezTo>
                <a:cubicBezTo>
                  <a:pt x="44379" y="737139"/>
                  <a:pt x="73327" y="618728"/>
                  <a:pt x="48638" y="729829"/>
                </a:cubicBezTo>
                <a:cubicBezTo>
                  <a:pt x="45738" y="742880"/>
                  <a:pt x="41303" y="755586"/>
                  <a:pt x="38911" y="768740"/>
                </a:cubicBezTo>
                <a:cubicBezTo>
                  <a:pt x="34810" y="791298"/>
                  <a:pt x="32213" y="814106"/>
                  <a:pt x="29183" y="836833"/>
                </a:cubicBezTo>
                <a:cubicBezTo>
                  <a:pt x="17037" y="927928"/>
                  <a:pt x="19049" y="919123"/>
                  <a:pt x="9728" y="1021659"/>
                </a:cubicBezTo>
                <a:cubicBezTo>
                  <a:pt x="6485" y="1112450"/>
                  <a:pt x="0" y="1203184"/>
                  <a:pt x="0" y="1294033"/>
                </a:cubicBezTo>
                <a:cubicBezTo>
                  <a:pt x="0" y="1381642"/>
                  <a:pt x="4263" y="1469242"/>
                  <a:pt x="9728" y="1556680"/>
                </a:cubicBezTo>
                <a:cubicBezTo>
                  <a:pt x="10531" y="1569525"/>
                  <a:pt x="24781" y="1628821"/>
                  <a:pt x="29183" y="1644229"/>
                </a:cubicBezTo>
                <a:cubicBezTo>
                  <a:pt x="32000" y="1654088"/>
                  <a:pt x="36424" y="1663464"/>
                  <a:pt x="38911" y="1673412"/>
                </a:cubicBezTo>
                <a:cubicBezTo>
                  <a:pt x="42921" y="1689452"/>
                  <a:pt x="45051" y="1705910"/>
                  <a:pt x="48638" y="1722050"/>
                </a:cubicBezTo>
                <a:cubicBezTo>
                  <a:pt x="51538" y="1735101"/>
                  <a:pt x="55466" y="1747910"/>
                  <a:pt x="58366" y="1760961"/>
                </a:cubicBezTo>
                <a:cubicBezTo>
                  <a:pt x="61953" y="1777101"/>
                  <a:pt x="64507" y="1793459"/>
                  <a:pt x="68094" y="1809599"/>
                </a:cubicBezTo>
                <a:cubicBezTo>
                  <a:pt x="77898" y="1853717"/>
                  <a:pt x="81104" y="1858357"/>
                  <a:pt x="97277" y="1906876"/>
                </a:cubicBezTo>
                <a:cubicBezTo>
                  <a:pt x="100520" y="1916604"/>
                  <a:pt x="99753" y="1928809"/>
                  <a:pt x="107004" y="1936059"/>
                </a:cubicBezTo>
                <a:cubicBezTo>
                  <a:pt x="113489" y="1942544"/>
                  <a:pt x="120731" y="1948352"/>
                  <a:pt x="126460" y="1955514"/>
                </a:cubicBezTo>
                <a:cubicBezTo>
                  <a:pt x="133763" y="1964643"/>
                  <a:pt x="137117" y="1976998"/>
                  <a:pt x="145915" y="1984697"/>
                </a:cubicBezTo>
                <a:cubicBezTo>
                  <a:pt x="145923" y="1984704"/>
                  <a:pt x="218868" y="2033332"/>
                  <a:pt x="233464" y="2043063"/>
                </a:cubicBezTo>
                <a:lnTo>
                  <a:pt x="350196" y="2120884"/>
                </a:lnTo>
                <a:lnTo>
                  <a:pt x="408562" y="2159795"/>
                </a:lnTo>
                <a:cubicBezTo>
                  <a:pt x="418290" y="2163038"/>
                  <a:pt x="428781" y="2164543"/>
                  <a:pt x="437745" y="2169523"/>
                </a:cubicBezTo>
                <a:cubicBezTo>
                  <a:pt x="458185" y="2180878"/>
                  <a:pt x="473929" y="2201039"/>
                  <a:pt x="496111" y="2208433"/>
                </a:cubicBezTo>
                <a:cubicBezTo>
                  <a:pt x="570162" y="2233118"/>
                  <a:pt x="534367" y="2223867"/>
                  <a:pt x="603115" y="2237616"/>
                </a:cubicBezTo>
                <a:cubicBezTo>
                  <a:pt x="700392" y="2234374"/>
                  <a:pt x="797916" y="2235549"/>
                  <a:pt x="894945" y="2227889"/>
                </a:cubicBezTo>
                <a:cubicBezTo>
                  <a:pt x="942849" y="2224107"/>
                  <a:pt x="962687" y="2209924"/>
                  <a:pt x="1001949" y="2198706"/>
                </a:cubicBezTo>
                <a:cubicBezTo>
                  <a:pt x="1014804" y="2195033"/>
                  <a:pt x="1028054" y="2192820"/>
                  <a:pt x="1040860" y="2188978"/>
                </a:cubicBezTo>
                <a:cubicBezTo>
                  <a:pt x="1060503" y="2183085"/>
                  <a:pt x="1079771" y="2176008"/>
                  <a:pt x="1099226" y="2169523"/>
                </a:cubicBezTo>
                <a:lnTo>
                  <a:pt x="1157592" y="2150067"/>
                </a:lnTo>
                <a:cubicBezTo>
                  <a:pt x="1182858" y="2141645"/>
                  <a:pt x="1212136" y="2132523"/>
                  <a:pt x="1235413" y="2120884"/>
                </a:cubicBezTo>
                <a:cubicBezTo>
                  <a:pt x="1245870" y="2115656"/>
                  <a:pt x="1254139" y="2106657"/>
                  <a:pt x="1264596" y="2101429"/>
                </a:cubicBezTo>
                <a:cubicBezTo>
                  <a:pt x="1373716" y="2046871"/>
                  <a:pt x="1191015" y="2153204"/>
                  <a:pt x="1332689" y="2072246"/>
                </a:cubicBezTo>
                <a:cubicBezTo>
                  <a:pt x="1342840" y="2066445"/>
                  <a:pt x="1351188" y="2057539"/>
                  <a:pt x="1361872" y="2052791"/>
                </a:cubicBezTo>
                <a:cubicBezTo>
                  <a:pt x="1380612" y="2044462"/>
                  <a:pt x="1400783" y="2039821"/>
                  <a:pt x="1420238" y="2033336"/>
                </a:cubicBezTo>
                <a:cubicBezTo>
                  <a:pt x="1462174" y="2019357"/>
                  <a:pt x="1472367" y="2015129"/>
                  <a:pt x="1527243" y="2004153"/>
                </a:cubicBezTo>
                <a:cubicBezTo>
                  <a:pt x="1734892" y="1962622"/>
                  <a:pt x="1559351" y="1994756"/>
                  <a:pt x="2062264" y="1984697"/>
                </a:cubicBezTo>
                <a:cubicBezTo>
                  <a:pt x="2084962" y="1981455"/>
                  <a:pt x="2108017" y="1980126"/>
                  <a:pt x="2130358" y="1974970"/>
                </a:cubicBezTo>
                <a:cubicBezTo>
                  <a:pt x="2150340" y="1970359"/>
                  <a:pt x="2168828" y="1960487"/>
                  <a:pt x="2188723" y="1955514"/>
                </a:cubicBezTo>
                <a:lnTo>
                  <a:pt x="2227634" y="1945787"/>
                </a:lnTo>
                <a:cubicBezTo>
                  <a:pt x="2240604" y="1932817"/>
                  <a:pt x="2251283" y="1917051"/>
                  <a:pt x="2266545" y="1906876"/>
                </a:cubicBezTo>
                <a:cubicBezTo>
                  <a:pt x="2286000" y="1893906"/>
                  <a:pt x="2308377" y="1884499"/>
                  <a:pt x="2324911" y="1867965"/>
                </a:cubicBezTo>
                <a:cubicBezTo>
                  <a:pt x="2410170" y="1782706"/>
                  <a:pt x="2305834" y="1890858"/>
                  <a:pt x="2373549" y="1809599"/>
                </a:cubicBezTo>
                <a:cubicBezTo>
                  <a:pt x="2382356" y="1799031"/>
                  <a:pt x="2393925" y="1790984"/>
                  <a:pt x="2402732" y="1780416"/>
                </a:cubicBezTo>
                <a:cubicBezTo>
                  <a:pt x="2424274" y="1754566"/>
                  <a:pt x="2424347" y="1742590"/>
                  <a:pt x="2441643" y="1712323"/>
                </a:cubicBezTo>
                <a:cubicBezTo>
                  <a:pt x="2447444" y="1702172"/>
                  <a:pt x="2456350" y="1693824"/>
                  <a:pt x="2461098" y="1683140"/>
                </a:cubicBezTo>
                <a:cubicBezTo>
                  <a:pt x="2469427" y="1664400"/>
                  <a:pt x="2474068" y="1644229"/>
                  <a:pt x="2480553" y="1624774"/>
                </a:cubicBezTo>
                <a:cubicBezTo>
                  <a:pt x="2483796" y="1615046"/>
                  <a:pt x="2484593" y="1604123"/>
                  <a:pt x="2490281" y="1595591"/>
                </a:cubicBezTo>
                <a:cubicBezTo>
                  <a:pt x="2521111" y="1549346"/>
                  <a:pt x="2506040" y="1577497"/>
                  <a:pt x="2529192" y="1508042"/>
                </a:cubicBezTo>
                <a:lnTo>
                  <a:pt x="2538919" y="1478859"/>
                </a:lnTo>
                <a:cubicBezTo>
                  <a:pt x="2542162" y="1469131"/>
                  <a:pt x="2546160" y="1459624"/>
                  <a:pt x="2548647" y="1449676"/>
                </a:cubicBezTo>
                <a:cubicBezTo>
                  <a:pt x="2551890" y="1436706"/>
                  <a:pt x="2553109" y="1423054"/>
                  <a:pt x="2558375" y="1410765"/>
                </a:cubicBezTo>
                <a:cubicBezTo>
                  <a:pt x="2562980" y="1400019"/>
                  <a:pt x="2573082" y="1392266"/>
                  <a:pt x="2577830" y="1381582"/>
                </a:cubicBezTo>
                <a:cubicBezTo>
                  <a:pt x="2586159" y="1362842"/>
                  <a:pt x="2592311" y="1343111"/>
                  <a:pt x="2597285" y="1323216"/>
                </a:cubicBezTo>
                <a:cubicBezTo>
                  <a:pt x="2600402" y="1310748"/>
                  <a:pt x="2609763" y="1269079"/>
                  <a:pt x="2616741" y="1255123"/>
                </a:cubicBezTo>
                <a:cubicBezTo>
                  <a:pt x="2621969" y="1244666"/>
                  <a:pt x="2629711" y="1235668"/>
                  <a:pt x="2636196" y="1225940"/>
                </a:cubicBezTo>
                <a:lnTo>
                  <a:pt x="2655651" y="1167574"/>
                </a:lnTo>
                <a:cubicBezTo>
                  <a:pt x="2658894" y="1157846"/>
                  <a:pt x="2659691" y="1146923"/>
                  <a:pt x="2665379" y="1138391"/>
                </a:cubicBezTo>
                <a:cubicBezTo>
                  <a:pt x="2714464" y="1064763"/>
                  <a:pt x="2687755" y="1096559"/>
                  <a:pt x="2743200" y="1041114"/>
                </a:cubicBezTo>
                <a:cubicBezTo>
                  <a:pt x="2779634" y="1004680"/>
                  <a:pt x="2759332" y="1016281"/>
                  <a:pt x="2801566" y="1002204"/>
                </a:cubicBezTo>
                <a:cubicBezTo>
                  <a:pt x="2808051" y="995719"/>
                  <a:pt x="2812818" y="986850"/>
                  <a:pt x="2821021" y="982748"/>
                </a:cubicBezTo>
                <a:cubicBezTo>
                  <a:pt x="2839364" y="973577"/>
                  <a:pt x="2859932" y="969778"/>
                  <a:pt x="2879387" y="963293"/>
                </a:cubicBezTo>
                <a:lnTo>
                  <a:pt x="2937753" y="943838"/>
                </a:lnTo>
                <a:cubicBezTo>
                  <a:pt x="2950723" y="940595"/>
                  <a:pt x="2963300" y="934509"/>
                  <a:pt x="2976664" y="934110"/>
                </a:cubicBezTo>
                <a:cubicBezTo>
                  <a:pt x="3180879" y="928014"/>
                  <a:pt x="3385225" y="927625"/>
                  <a:pt x="3589506" y="924382"/>
                </a:cubicBezTo>
                <a:cubicBezTo>
                  <a:pt x="3622948" y="917694"/>
                  <a:pt x="3644993" y="914088"/>
                  <a:pt x="3677055" y="904927"/>
                </a:cubicBezTo>
                <a:cubicBezTo>
                  <a:pt x="3686914" y="902110"/>
                  <a:pt x="3696510" y="898442"/>
                  <a:pt x="3706238" y="895199"/>
                </a:cubicBezTo>
                <a:cubicBezTo>
                  <a:pt x="3753224" y="848216"/>
                  <a:pt x="3693508" y="905385"/>
                  <a:pt x="3754877" y="856289"/>
                </a:cubicBezTo>
                <a:cubicBezTo>
                  <a:pt x="3803007" y="817784"/>
                  <a:pt x="3743229" y="858208"/>
                  <a:pt x="3793787" y="807650"/>
                </a:cubicBezTo>
                <a:cubicBezTo>
                  <a:pt x="3802054" y="799383"/>
                  <a:pt x="3814093" y="795803"/>
                  <a:pt x="3822970" y="788195"/>
                </a:cubicBezTo>
                <a:cubicBezTo>
                  <a:pt x="3836897" y="776258"/>
                  <a:pt x="3848911" y="762254"/>
                  <a:pt x="3861881" y="749284"/>
                </a:cubicBezTo>
                <a:lnTo>
                  <a:pt x="3891064" y="720102"/>
                </a:lnTo>
                <a:lnTo>
                  <a:pt x="3910519" y="700646"/>
                </a:lnTo>
                <a:cubicBezTo>
                  <a:pt x="3934971" y="627293"/>
                  <a:pt x="3901987" y="717710"/>
                  <a:pt x="3939702" y="642280"/>
                </a:cubicBezTo>
                <a:cubicBezTo>
                  <a:pt x="3944288" y="633109"/>
                  <a:pt x="3944844" y="622268"/>
                  <a:pt x="3949430" y="613097"/>
                </a:cubicBezTo>
                <a:cubicBezTo>
                  <a:pt x="3987145" y="537667"/>
                  <a:pt x="3954161" y="628084"/>
                  <a:pt x="3978613" y="554731"/>
                </a:cubicBezTo>
                <a:cubicBezTo>
                  <a:pt x="3981856" y="512578"/>
                  <a:pt x="3988341" y="470550"/>
                  <a:pt x="3988341" y="428272"/>
                </a:cubicBezTo>
                <a:cubicBezTo>
                  <a:pt x="3988341" y="376290"/>
                  <a:pt x="3985636" y="324135"/>
                  <a:pt x="3978613" y="272629"/>
                </a:cubicBezTo>
                <a:cubicBezTo>
                  <a:pt x="3975842" y="252309"/>
                  <a:pt x="3965643" y="233718"/>
                  <a:pt x="3959158" y="214263"/>
                </a:cubicBezTo>
                <a:cubicBezTo>
                  <a:pt x="3955915" y="204535"/>
                  <a:pt x="3955118" y="193612"/>
                  <a:pt x="3949430" y="185080"/>
                </a:cubicBezTo>
                <a:cubicBezTo>
                  <a:pt x="3942555" y="174768"/>
                  <a:pt x="3924382" y="143373"/>
                  <a:pt x="3910519" y="136442"/>
                </a:cubicBezTo>
                <a:cubicBezTo>
                  <a:pt x="3869557" y="115962"/>
                  <a:pt x="3876472" y="113744"/>
                  <a:pt x="3852153" y="10725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8" name="Google Shape;808;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09" name="Google Shape;809;p39"/>
          <p:cNvGrpSpPr/>
          <p:nvPr/>
        </p:nvGrpSpPr>
        <p:grpSpPr>
          <a:xfrm>
            <a:off x="1751502" y="1368475"/>
            <a:ext cx="4726714" cy="2331624"/>
            <a:chOff x="-2863816" y="1556555"/>
            <a:chExt cx="3545036" cy="1748718"/>
          </a:xfrm>
        </p:grpSpPr>
        <p:sp>
          <p:nvSpPr>
            <p:cNvPr id="810" name="Google Shape;810;p39"/>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11" name="Google Shape;811;p39"/>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12" name="Google Shape;812;p39"/>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13" name="Google Shape;813;p39"/>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14" name="Google Shape;814;p39"/>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15" name="Google Shape;815;p39"/>
            <p:cNvSpPr/>
            <p:nvPr/>
          </p:nvSpPr>
          <p:spPr>
            <a:xfrm>
              <a:off x="39547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816" name="Google Shape;816;p39"/>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17" name="Google Shape;817;p39"/>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18" name="Google Shape;818;p39"/>
            <p:cNvCxnSpPr>
              <a:stCxn id="810" idx="6"/>
              <a:endCxn id="813"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19" name="Google Shape;819;p39"/>
            <p:cNvCxnSpPr>
              <a:stCxn id="813" idx="2"/>
              <a:endCxn id="810"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20" name="Google Shape;820;p39"/>
            <p:cNvCxnSpPr>
              <a:stCxn id="817" idx="2"/>
              <a:endCxn id="816"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1" name="Google Shape;821;p39"/>
            <p:cNvCxnSpPr>
              <a:stCxn id="816" idx="6"/>
              <a:endCxn id="817"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2" name="Google Shape;822;p39"/>
            <p:cNvCxnSpPr>
              <a:stCxn id="810" idx="3"/>
              <a:endCxn id="812"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23" name="Google Shape;823;p39"/>
            <p:cNvCxnSpPr>
              <a:stCxn id="812" idx="6"/>
              <a:endCxn id="813"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24" name="Google Shape;824;p39"/>
            <p:cNvCxnSpPr>
              <a:stCxn id="810" idx="7"/>
              <a:endCxn id="811"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25" name="Google Shape;825;p39"/>
            <p:cNvCxnSpPr>
              <a:stCxn id="811" idx="6"/>
              <a:endCxn id="814"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26" name="Google Shape;826;p39"/>
            <p:cNvCxnSpPr>
              <a:stCxn id="814" idx="6"/>
              <a:endCxn id="815"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27" name="Google Shape;827;p39"/>
            <p:cNvCxnSpPr>
              <a:stCxn id="817" idx="1"/>
              <a:endCxn id="814"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39"/>
            <p:cNvCxnSpPr>
              <a:stCxn id="815" idx="4"/>
              <a:endCxn id="817"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39"/>
            <p:cNvCxnSpPr>
              <a:stCxn id="811" idx="5"/>
              <a:endCxn id="816"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30" name="Google Shape;830;p39"/>
            <p:cNvCxnSpPr>
              <a:stCxn id="811" idx="4"/>
              <a:endCxn id="813" idx="0"/>
            </p:cNvCxnSpPr>
            <p:nvPr/>
          </p:nvCxnSpPr>
          <p:spPr>
            <a:xfrm flipH="1">
              <a:off x="-1347755" y="2035076"/>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831" name="Google Shape;831;p39"/>
            <p:cNvCxnSpPr>
              <a:stCxn id="813" idx="5"/>
              <a:endCxn id="816"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32" name="Google Shape;832;p39"/>
            <p:cNvCxnSpPr>
              <a:stCxn id="816" idx="3"/>
              <a:endCxn id="812"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33" name="Google Shape;833;p39"/>
            <p:cNvSpPr txBox="1"/>
            <p:nvPr/>
          </p:nvSpPr>
          <p:spPr>
            <a:xfrm>
              <a:off x="-1987629" y="16263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4" name="Google Shape;834;p39"/>
            <p:cNvSpPr txBox="1"/>
            <p:nvPr/>
          </p:nvSpPr>
          <p:spPr>
            <a:xfrm>
              <a:off x="-828619" y="16856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5" name="Google Shape;835;p39"/>
            <p:cNvSpPr txBox="1"/>
            <p:nvPr/>
          </p:nvSpPr>
          <p:spPr>
            <a:xfrm>
              <a:off x="12808" y="172729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36" name="Google Shape;836;p39"/>
            <p:cNvSpPr txBox="1"/>
            <p:nvPr/>
          </p:nvSpPr>
          <p:spPr>
            <a:xfrm>
              <a:off x="33832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37" name="Google Shape;837;p39"/>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38" name="Google Shape;838;p39"/>
            <p:cNvSpPr txBox="1"/>
            <p:nvPr/>
          </p:nvSpPr>
          <p:spPr>
            <a:xfrm>
              <a:off x="-29033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39" name="Google Shape;839;p39"/>
            <p:cNvSpPr txBox="1"/>
            <p:nvPr/>
          </p:nvSpPr>
          <p:spPr>
            <a:xfrm>
              <a:off x="-540939" y="235594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40" name="Google Shape;840;p39"/>
            <p:cNvSpPr txBox="1"/>
            <p:nvPr/>
          </p:nvSpPr>
          <p:spPr>
            <a:xfrm>
              <a:off x="-304254" y="26637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41" name="Google Shape;841;p39"/>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842" name="Google Shape;842;p39"/>
            <p:cNvSpPr txBox="1"/>
            <p:nvPr/>
          </p:nvSpPr>
          <p:spPr>
            <a:xfrm>
              <a:off x="-1709442" y="295902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843" name="Google Shape;843;p39"/>
            <p:cNvSpPr txBox="1"/>
            <p:nvPr/>
          </p:nvSpPr>
          <p:spPr>
            <a:xfrm>
              <a:off x="-1780944" y="193853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44" name="Google Shape;844;p39"/>
            <p:cNvSpPr txBox="1"/>
            <p:nvPr/>
          </p:nvSpPr>
          <p:spPr>
            <a:xfrm>
              <a:off x="-2004884" y="236012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845" name="Google Shape;845;p39"/>
            <p:cNvSpPr txBox="1"/>
            <p:nvPr/>
          </p:nvSpPr>
          <p:spPr>
            <a:xfrm>
              <a:off x="-2246869" y="260420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46" name="Google Shape;846;p39"/>
            <p:cNvSpPr txBox="1"/>
            <p:nvPr/>
          </p:nvSpPr>
          <p:spPr>
            <a:xfrm>
              <a:off x="-2735082" y="224328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847" name="Google Shape;847;p39"/>
            <p:cNvSpPr txBox="1"/>
            <p:nvPr/>
          </p:nvSpPr>
          <p:spPr>
            <a:xfrm>
              <a:off x="-1338040" y="21850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848" name="Google Shape;848;p39"/>
            <p:cNvSpPr txBox="1"/>
            <p:nvPr/>
          </p:nvSpPr>
          <p:spPr>
            <a:xfrm>
              <a:off x="-1417640" y="155655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849" name="Google Shape;849;p39"/>
            <p:cNvSpPr txBox="1"/>
            <p:nvPr/>
          </p:nvSpPr>
          <p:spPr>
            <a:xfrm>
              <a:off x="-477173" y="160937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0" name="Google Shape;850;p39"/>
            <p:cNvSpPr txBox="1"/>
            <p:nvPr/>
          </p:nvSpPr>
          <p:spPr>
            <a:xfrm>
              <a:off x="248635" y="162332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851" name="Google Shape;851;p39"/>
            <p:cNvSpPr txBox="1"/>
            <p:nvPr/>
          </p:nvSpPr>
          <p:spPr>
            <a:xfrm>
              <a:off x="-1531640" y="2269658"/>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852" name="Google Shape;852;p39"/>
            <p:cNvSpPr txBox="1"/>
            <p:nvPr/>
          </p:nvSpPr>
          <p:spPr>
            <a:xfrm>
              <a:off x="-2863816" y="2543734"/>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3" name="Google Shape;853;p39"/>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854" name="Google Shape;854;p39"/>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855" name="Google Shape;855;p39"/>
            <p:cNvSpPr txBox="1"/>
            <p:nvPr/>
          </p:nvSpPr>
          <p:spPr>
            <a:xfrm>
              <a:off x="-2684397" y="160069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856" name="Google Shape;856;p39"/>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857" name="Google Shape;857;p39"/>
          <p:cNvGraphicFramePr/>
          <p:nvPr>
            <p:extLst>
              <p:ext uri="{D42A27DB-BD31-4B8C-83A1-F6EECF244321}">
                <p14:modId xmlns:p14="http://schemas.microsoft.com/office/powerpoint/2010/main" val="116677399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7</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F</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58" name="Google Shape;858;p39"/>
          <p:cNvSpPr txBox="1"/>
          <p:nvPr/>
        </p:nvSpPr>
        <p:spPr>
          <a:xfrm>
            <a:off x="1487250" y="4883675"/>
            <a:ext cx="3988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0A676AB-4DEC-4AA0-7E35-08284FED41AA}"/>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H next, since H has the smallest SD of 7 among all unvisited nodes</a:t>
            </a:r>
            <a:endParaRPr lang="en-SE"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0"/>
          <p:cNvSpPr/>
          <p:nvPr/>
        </p:nvSpPr>
        <p:spPr>
          <a:xfrm>
            <a:off x="1708765" y="1303506"/>
            <a:ext cx="4983865" cy="2247090"/>
          </a:xfrm>
          <a:custGeom>
            <a:avLst/>
            <a:gdLst/>
            <a:ahLst/>
            <a:cxnLst/>
            <a:rect l="l" t="t" r="r" b="b"/>
            <a:pathLst>
              <a:path w="4983865" h="2247090" extrusionOk="0">
                <a:moveTo>
                  <a:pt x="4828222" y="136188"/>
                </a:moveTo>
                <a:cubicBezTo>
                  <a:pt x="4805524" y="126460"/>
                  <a:pt x="4762975" y="132465"/>
                  <a:pt x="4730946" y="126460"/>
                </a:cubicBezTo>
                <a:cubicBezTo>
                  <a:pt x="4710790" y="122681"/>
                  <a:pt x="4692035" y="113490"/>
                  <a:pt x="4672580" y="107005"/>
                </a:cubicBezTo>
                <a:cubicBezTo>
                  <a:pt x="4662852" y="103762"/>
                  <a:pt x="4653635" y="97846"/>
                  <a:pt x="4643397" y="97277"/>
                </a:cubicBezTo>
                <a:cubicBezTo>
                  <a:pt x="4387295" y="83049"/>
                  <a:pt x="4526708" y="89885"/>
                  <a:pt x="4225107" y="77822"/>
                </a:cubicBezTo>
                <a:lnTo>
                  <a:pt x="4108375" y="68094"/>
                </a:lnTo>
                <a:cubicBezTo>
                  <a:pt x="4082363" y="65493"/>
                  <a:pt x="4056589" y="60733"/>
                  <a:pt x="4030554" y="58366"/>
                </a:cubicBezTo>
                <a:cubicBezTo>
                  <a:pt x="3985230" y="54246"/>
                  <a:pt x="3939786" y="51538"/>
                  <a:pt x="3894367" y="48639"/>
                </a:cubicBezTo>
                <a:lnTo>
                  <a:pt x="3573354" y="29183"/>
                </a:lnTo>
                <a:cubicBezTo>
                  <a:pt x="3550656" y="25941"/>
                  <a:pt x="3527819" y="23557"/>
                  <a:pt x="3505261" y="19456"/>
                </a:cubicBezTo>
                <a:cubicBezTo>
                  <a:pt x="3492107" y="17064"/>
                  <a:pt x="3479585" y="11619"/>
                  <a:pt x="3466350" y="9728"/>
                </a:cubicBezTo>
                <a:cubicBezTo>
                  <a:pt x="3434090" y="5119"/>
                  <a:pt x="3401499" y="3243"/>
                  <a:pt x="3369073" y="0"/>
                </a:cubicBezTo>
                <a:lnTo>
                  <a:pt x="2688137" y="9728"/>
                </a:lnTo>
                <a:cubicBezTo>
                  <a:pt x="2610266" y="11385"/>
                  <a:pt x="2532519" y="16861"/>
                  <a:pt x="2454673" y="19456"/>
                </a:cubicBezTo>
                <a:lnTo>
                  <a:pt x="1647278" y="38911"/>
                </a:lnTo>
                <a:cubicBezTo>
                  <a:pt x="1596446" y="45265"/>
                  <a:pt x="1532400" y="53632"/>
                  <a:pt x="1481907" y="58366"/>
                </a:cubicBezTo>
                <a:cubicBezTo>
                  <a:pt x="1407374" y="65354"/>
                  <a:pt x="1332013" y="65515"/>
                  <a:pt x="1258171" y="77822"/>
                </a:cubicBezTo>
                <a:lnTo>
                  <a:pt x="1083073" y="107005"/>
                </a:lnTo>
                <a:cubicBezTo>
                  <a:pt x="1063618" y="110247"/>
                  <a:pt x="1043842" y="111948"/>
                  <a:pt x="1024707" y="116732"/>
                </a:cubicBezTo>
                <a:cubicBezTo>
                  <a:pt x="1011737" y="119975"/>
                  <a:pt x="998951" y="124068"/>
                  <a:pt x="985797" y="126460"/>
                </a:cubicBezTo>
                <a:cubicBezTo>
                  <a:pt x="927233" y="137108"/>
                  <a:pt x="767185" y="152570"/>
                  <a:pt x="742605" y="155643"/>
                </a:cubicBezTo>
                <a:lnTo>
                  <a:pt x="664784" y="165371"/>
                </a:lnTo>
                <a:cubicBezTo>
                  <a:pt x="468428" y="193421"/>
                  <a:pt x="774706" y="154061"/>
                  <a:pt x="528597" y="184826"/>
                </a:cubicBezTo>
                <a:cubicBezTo>
                  <a:pt x="518869" y="188069"/>
                  <a:pt x="509273" y="191737"/>
                  <a:pt x="499414" y="194554"/>
                </a:cubicBezTo>
                <a:cubicBezTo>
                  <a:pt x="486559" y="198227"/>
                  <a:pt x="472791" y="199015"/>
                  <a:pt x="460503" y="204281"/>
                </a:cubicBezTo>
                <a:cubicBezTo>
                  <a:pt x="449757" y="208886"/>
                  <a:pt x="441777" y="218508"/>
                  <a:pt x="431320" y="223737"/>
                </a:cubicBezTo>
                <a:cubicBezTo>
                  <a:pt x="422149" y="228323"/>
                  <a:pt x="411865" y="230222"/>
                  <a:pt x="402137" y="233464"/>
                </a:cubicBezTo>
                <a:cubicBezTo>
                  <a:pt x="395652" y="239949"/>
                  <a:pt x="390313" y="247833"/>
                  <a:pt x="382682" y="252920"/>
                </a:cubicBezTo>
                <a:cubicBezTo>
                  <a:pt x="370616" y="260964"/>
                  <a:pt x="356362" y="265181"/>
                  <a:pt x="343771" y="272375"/>
                </a:cubicBezTo>
                <a:cubicBezTo>
                  <a:pt x="333620" y="278175"/>
                  <a:pt x="324316" y="285345"/>
                  <a:pt x="314588" y="291830"/>
                </a:cubicBezTo>
                <a:cubicBezTo>
                  <a:pt x="279871" y="343906"/>
                  <a:pt x="303400" y="312746"/>
                  <a:pt x="236767" y="379379"/>
                </a:cubicBezTo>
                <a:lnTo>
                  <a:pt x="207584" y="408562"/>
                </a:lnTo>
                <a:lnTo>
                  <a:pt x="178401" y="437745"/>
                </a:lnTo>
                <a:cubicBezTo>
                  <a:pt x="161305" y="489032"/>
                  <a:pt x="179972" y="447532"/>
                  <a:pt x="139490" y="496111"/>
                </a:cubicBezTo>
                <a:cubicBezTo>
                  <a:pt x="106320" y="535915"/>
                  <a:pt x="132298" y="516629"/>
                  <a:pt x="100580" y="564205"/>
                </a:cubicBezTo>
                <a:cubicBezTo>
                  <a:pt x="95493" y="571836"/>
                  <a:pt x="87609" y="577175"/>
                  <a:pt x="81124" y="583660"/>
                </a:cubicBezTo>
                <a:cubicBezTo>
                  <a:pt x="77882" y="593388"/>
                  <a:pt x="76673" y="604050"/>
                  <a:pt x="71397" y="612843"/>
                </a:cubicBezTo>
                <a:cubicBezTo>
                  <a:pt x="66678" y="620707"/>
                  <a:pt x="55347" y="623783"/>
                  <a:pt x="51941" y="632298"/>
                </a:cubicBezTo>
                <a:cubicBezTo>
                  <a:pt x="42010" y="657125"/>
                  <a:pt x="40942" y="684753"/>
                  <a:pt x="32486" y="710120"/>
                </a:cubicBezTo>
                <a:lnTo>
                  <a:pt x="13031" y="768485"/>
                </a:lnTo>
                <a:cubicBezTo>
                  <a:pt x="9788" y="794426"/>
                  <a:pt x="3303" y="820164"/>
                  <a:pt x="3303" y="846307"/>
                </a:cubicBezTo>
                <a:cubicBezTo>
                  <a:pt x="3303" y="1352791"/>
                  <a:pt x="-11853" y="1226583"/>
                  <a:pt x="22758" y="1468877"/>
                </a:cubicBezTo>
                <a:cubicBezTo>
                  <a:pt x="26001" y="1524000"/>
                  <a:pt x="28140" y="1579200"/>
                  <a:pt x="32486" y="1634247"/>
                </a:cubicBezTo>
                <a:cubicBezTo>
                  <a:pt x="37869" y="1702437"/>
                  <a:pt x="40695" y="1771057"/>
                  <a:pt x="51941" y="1838528"/>
                </a:cubicBezTo>
                <a:cubicBezTo>
                  <a:pt x="58515" y="1877972"/>
                  <a:pt x="60513" y="1899524"/>
                  <a:pt x="71397" y="1935805"/>
                </a:cubicBezTo>
                <a:cubicBezTo>
                  <a:pt x="77290" y="1955448"/>
                  <a:pt x="84367" y="1974716"/>
                  <a:pt x="90852" y="1994171"/>
                </a:cubicBezTo>
                <a:cubicBezTo>
                  <a:pt x="94095" y="2003899"/>
                  <a:pt x="92048" y="2017666"/>
                  <a:pt x="100580" y="2023354"/>
                </a:cubicBezTo>
                <a:cubicBezTo>
                  <a:pt x="204852" y="2092867"/>
                  <a:pt x="46608" y="1984617"/>
                  <a:pt x="158946" y="2071992"/>
                </a:cubicBezTo>
                <a:cubicBezTo>
                  <a:pt x="209121" y="2111017"/>
                  <a:pt x="202463" y="2105954"/>
                  <a:pt x="246495" y="2120630"/>
                </a:cubicBezTo>
                <a:cubicBezTo>
                  <a:pt x="256223" y="2127115"/>
                  <a:pt x="264995" y="2135337"/>
                  <a:pt x="275678" y="2140085"/>
                </a:cubicBezTo>
                <a:cubicBezTo>
                  <a:pt x="294418" y="2148414"/>
                  <a:pt x="316981" y="2148165"/>
                  <a:pt x="334044" y="2159541"/>
                </a:cubicBezTo>
                <a:cubicBezTo>
                  <a:pt x="380290" y="2190372"/>
                  <a:pt x="352134" y="2175298"/>
                  <a:pt x="421592" y="2198451"/>
                </a:cubicBezTo>
                <a:cubicBezTo>
                  <a:pt x="431320" y="2201694"/>
                  <a:pt x="440827" y="2205692"/>
                  <a:pt x="450775" y="2208179"/>
                </a:cubicBezTo>
                <a:cubicBezTo>
                  <a:pt x="492420" y="2218591"/>
                  <a:pt x="493031" y="2219399"/>
                  <a:pt x="538324" y="2227634"/>
                </a:cubicBezTo>
                <a:cubicBezTo>
                  <a:pt x="557730" y="2231162"/>
                  <a:pt x="577101" y="2235057"/>
                  <a:pt x="596690" y="2237362"/>
                </a:cubicBezTo>
                <a:cubicBezTo>
                  <a:pt x="632260" y="2241547"/>
                  <a:pt x="668027" y="2243847"/>
                  <a:pt x="703695" y="2247090"/>
                </a:cubicBezTo>
                <a:lnTo>
                  <a:pt x="1170622" y="2237362"/>
                </a:lnTo>
                <a:cubicBezTo>
                  <a:pt x="1231061" y="2235164"/>
                  <a:pt x="1228653" y="2227702"/>
                  <a:pt x="1277626" y="2217907"/>
                </a:cubicBezTo>
                <a:cubicBezTo>
                  <a:pt x="1296967" y="2214039"/>
                  <a:pt x="1316586" y="2211707"/>
                  <a:pt x="1335992" y="2208179"/>
                </a:cubicBezTo>
                <a:cubicBezTo>
                  <a:pt x="1359480" y="2203908"/>
                  <a:pt x="1399527" y="2195928"/>
                  <a:pt x="1423541" y="2188724"/>
                </a:cubicBezTo>
                <a:cubicBezTo>
                  <a:pt x="1443184" y="2182831"/>
                  <a:pt x="1461797" y="2173290"/>
                  <a:pt x="1481907" y="2169268"/>
                </a:cubicBezTo>
                <a:cubicBezTo>
                  <a:pt x="1514333" y="2162783"/>
                  <a:pt x="1547813" y="2160270"/>
                  <a:pt x="1579184" y="2149813"/>
                </a:cubicBezTo>
                <a:lnTo>
                  <a:pt x="1637550" y="2130358"/>
                </a:lnTo>
                <a:cubicBezTo>
                  <a:pt x="1647278" y="2127115"/>
                  <a:pt x="1656785" y="2123117"/>
                  <a:pt x="1666733" y="2120630"/>
                </a:cubicBezTo>
                <a:cubicBezTo>
                  <a:pt x="1692673" y="2114145"/>
                  <a:pt x="1719187" y="2109630"/>
                  <a:pt x="1744554" y="2101175"/>
                </a:cubicBezTo>
                <a:lnTo>
                  <a:pt x="1890469" y="2052537"/>
                </a:lnTo>
                <a:lnTo>
                  <a:pt x="1978018" y="2023354"/>
                </a:lnTo>
                <a:cubicBezTo>
                  <a:pt x="1987746" y="2020111"/>
                  <a:pt x="1997146" y="2015637"/>
                  <a:pt x="2007201" y="2013626"/>
                </a:cubicBezTo>
                <a:cubicBezTo>
                  <a:pt x="2034955" y="2008075"/>
                  <a:pt x="2067287" y="2002410"/>
                  <a:pt x="2094750" y="1994171"/>
                </a:cubicBezTo>
                <a:cubicBezTo>
                  <a:pt x="2114393" y="1988278"/>
                  <a:pt x="2133661" y="1981200"/>
                  <a:pt x="2153116" y="1974715"/>
                </a:cubicBezTo>
                <a:lnTo>
                  <a:pt x="2182299" y="1964988"/>
                </a:lnTo>
                <a:cubicBezTo>
                  <a:pt x="2201754" y="1952018"/>
                  <a:pt x="2227695" y="1945532"/>
                  <a:pt x="2240665" y="1926077"/>
                </a:cubicBezTo>
                <a:cubicBezTo>
                  <a:pt x="2247150" y="1916349"/>
                  <a:pt x="2251853" y="1905161"/>
                  <a:pt x="2260120" y="1896894"/>
                </a:cubicBezTo>
                <a:cubicBezTo>
                  <a:pt x="2268387" y="1888627"/>
                  <a:pt x="2280174" y="1884742"/>
                  <a:pt x="2289303" y="1877439"/>
                </a:cubicBezTo>
                <a:cubicBezTo>
                  <a:pt x="2296465" y="1871710"/>
                  <a:pt x="2301596" y="1863712"/>
                  <a:pt x="2308758" y="1857983"/>
                </a:cubicBezTo>
                <a:cubicBezTo>
                  <a:pt x="2370127" y="1808887"/>
                  <a:pt x="2310411" y="1866056"/>
                  <a:pt x="2357397" y="1819073"/>
                </a:cubicBezTo>
                <a:cubicBezTo>
                  <a:pt x="2360639" y="1809345"/>
                  <a:pt x="2361849" y="1798683"/>
                  <a:pt x="2367124" y="1789890"/>
                </a:cubicBezTo>
                <a:cubicBezTo>
                  <a:pt x="2371843" y="1782025"/>
                  <a:pt x="2380708" y="1777480"/>
                  <a:pt x="2386580" y="1770434"/>
                </a:cubicBezTo>
                <a:cubicBezTo>
                  <a:pt x="2406693" y="1746299"/>
                  <a:pt x="2418369" y="1727615"/>
                  <a:pt x="2435218" y="1702341"/>
                </a:cubicBezTo>
                <a:cubicBezTo>
                  <a:pt x="2460952" y="1599406"/>
                  <a:pt x="2426013" y="1720622"/>
                  <a:pt x="2464401" y="1634247"/>
                </a:cubicBezTo>
                <a:cubicBezTo>
                  <a:pt x="2472730" y="1615507"/>
                  <a:pt x="2477371" y="1595336"/>
                  <a:pt x="2483856" y="1575881"/>
                </a:cubicBezTo>
                <a:cubicBezTo>
                  <a:pt x="2487099" y="1566153"/>
                  <a:pt x="2488998" y="1555869"/>
                  <a:pt x="2493584" y="1546698"/>
                </a:cubicBezTo>
                <a:cubicBezTo>
                  <a:pt x="2522209" y="1489449"/>
                  <a:pt x="2508456" y="1521540"/>
                  <a:pt x="2532495" y="1449422"/>
                </a:cubicBezTo>
                <a:lnTo>
                  <a:pt x="2571405" y="1332690"/>
                </a:lnTo>
                <a:lnTo>
                  <a:pt x="2581133" y="1303507"/>
                </a:lnTo>
                <a:cubicBezTo>
                  <a:pt x="2584376" y="1293779"/>
                  <a:pt x="2585173" y="1282856"/>
                  <a:pt x="2590861" y="1274324"/>
                </a:cubicBezTo>
                <a:cubicBezTo>
                  <a:pt x="2597346" y="1264596"/>
                  <a:pt x="2605088" y="1255598"/>
                  <a:pt x="2610316" y="1245141"/>
                </a:cubicBezTo>
                <a:cubicBezTo>
                  <a:pt x="2614902" y="1235970"/>
                  <a:pt x="2613638" y="1223965"/>
                  <a:pt x="2620044" y="1215958"/>
                </a:cubicBezTo>
                <a:cubicBezTo>
                  <a:pt x="2627347" y="1206829"/>
                  <a:pt x="2640428" y="1204202"/>
                  <a:pt x="2649226" y="1196503"/>
                </a:cubicBezTo>
                <a:cubicBezTo>
                  <a:pt x="2666481" y="1181404"/>
                  <a:pt x="2678787" y="1160582"/>
                  <a:pt x="2697865" y="1147864"/>
                </a:cubicBezTo>
                <a:lnTo>
                  <a:pt x="2756231" y="1108954"/>
                </a:lnTo>
                <a:cubicBezTo>
                  <a:pt x="2765959" y="1102469"/>
                  <a:pt x="2774323" y="1093195"/>
                  <a:pt x="2785414" y="1089498"/>
                </a:cubicBezTo>
                <a:cubicBezTo>
                  <a:pt x="2804869" y="1083013"/>
                  <a:pt x="2826716" y="1081418"/>
                  <a:pt x="2843780" y="1070043"/>
                </a:cubicBezTo>
                <a:cubicBezTo>
                  <a:pt x="2853508" y="1063558"/>
                  <a:pt x="2862506" y="1055816"/>
                  <a:pt x="2872963" y="1050588"/>
                </a:cubicBezTo>
                <a:cubicBezTo>
                  <a:pt x="2886919" y="1043610"/>
                  <a:pt x="2928588" y="1034249"/>
                  <a:pt x="2941056" y="1031132"/>
                </a:cubicBezTo>
                <a:lnTo>
                  <a:pt x="3339890" y="1040860"/>
                </a:lnTo>
                <a:cubicBezTo>
                  <a:pt x="3385372" y="1042514"/>
                  <a:pt x="3430566" y="1050588"/>
                  <a:pt x="3476078" y="1050588"/>
                </a:cubicBezTo>
                <a:cubicBezTo>
                  <a:pt x="3787380" y="1050588"/>
                  <a:pt x="4098648" y="1044103"/>
                  <a:pt x="4409933" y="1040860"/>
                </a:cubicBezTo>
                <a:cubicBezTo>
                  <a:pt x="4448353" y="1035371"/>
                  <a:pt x="4488744" y="1030885"/>
                  <a:pt x="4526665" y="1021405"/>
                </a:cubicBezTo>
                <a:cubicBezTo>
                  <a:pt x="4536613" y="1018918"/>
                  <a:pt x="4545900" y="1014164"/>
                  <a:pt x="4555848" y="1011677"/>
                </a:cubicBezTo>
                <a:cubicBezTo>
                  <a:pt x="4611362" y="997798"/>
                  <a:pt x="4593487" y="1007195"/>
                  <a:pt x="4643397" y="992222"/>
                </a:cubicBezTo>
                <a:cubicBezTo>
                  <a:pt x="4663040" y="986329"/>
                  <a:pt x="4682308" y="979251"/>
                  <a:pt x="4701763" y="972766"/>
                </a:cubicBezTo>
                <a:lnTo>
                  <a:pt x="4730946" y="963039"/>
                </a:lnTo>
                <a:cubicBezTo>
                  <a:pt x="4766935" y="927048"/>
                  <a:pt x="4742768" y="948673"/>
                  <a:pt x="4808767" y="904673"/>
                </a:cubicBezTo>
                <a:cubicBezTo>
                  <a:pt x="4846484" y="879528"/>
                  <a:pt x="4826856" y="888915"/>
                  <a:pt x="4867133" y="875490"/>
                </a:cubicBezTo>
                <a:cubicBezTo>
                  <a:pt x="4923736" y="818885"/>
                  <a:pt x="4844685" y="900483"/>
                  <a:pt x="4906044" y="826851"/>
                </a:cubicBezTo>
                <a:cubicBezTo>
                  <a:pt x="4914851" y="816283"/>
                  <a:pt x="4925499" y="807396"/>
                  <a:pt x="4935226" y="797668"/>
                </a:cubicBezTo>
                <a:lnTo>
                  <a:pt x="4964409" y="710120"/>
                </a:lnTo>
                <a:cubicBezTo>
                  <a:pt x="4967652" y="700392"/>
                  <a:pt x="4971650" y="690885"/>
                  <a:pt x="4974137" y="680937"/>
                </a:cubicBezTo>
                <a:lnTo>
                  <a:pt x="4983865" y="642026"/>
                </a:lnTo>
                <a:cubicBezTo>
                  <a:pt x="4982214" y="602396"/>
                  <a:pt x="4984689" y="431316"/>
                  <a:pt x="4964409" y="350196"/>
                </a:cubicBezTo>
                <a:cubicBezTo>
                  <a:pt x="4959435" y="330301"/>
                  <a:pt x="4951439" y="311285"/>
                  <a:pt x="4944954" y="291830"/>
                </a:cubicBezTo>
                <a:cubicBezTo>
                  <a:pt x="4934818" y="261421"/>
                  <a:pt x="4924984" y="223392"/>
                  <a:pt x="4896316" y="204281"/>
                </a:cubicBezTo>
                <a:cubicBezTo>
                  <a:pt x="4886588" y="197796"/>
                  <a:pt x="4877590" y="190054"/>
                  <a:pt x="4867133" y="184826"/>
                </a:cubicBezTo>
                <a:cubicBezTo>
                  <a:pt x="4822420" y="162470"/>
                  <a:pt x="4850920" y="145916"/>
                  <a:pt x="4828222" y="13618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66" name="Google Shape;866;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67" name="Google Shape;867;p40"/>
          <p:cNvGrpSpPr/>
          <p:nvPr/>
        </p:nvGrpSpPr>
        <p:grpSpPr>
          <a:xfrm>
            <a:off x="1751501" y="1368475"/>
            <a:ext cx="4726715" cy="2331624"/>
            <a:chOff x="-2863816" y="1556555"/>
            <a:chExt cx="3545036" cy="1748718"/>
          </a:xfrm>
        </p:grpSpPr>
        <p:sp>
          <p:nvSpPr>
            <p:cNvPr id="868" name="Google Shape;868;p40"/>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69" name="Google Shape;869;p40"/>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70" name="Google Shape;870;p40"/>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71" name="Google Shape;871;p40"/>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72" name="Google Shape;872;p40"/>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73" name="Google Shape;873;p40"/>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874" name="Google Shape;874;p40"/>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75" name="Google Shape;875;p40"/>
            <p:cNvSpPr/>
            <p:nvPr/>
          </p:nvSpPr>
          <p:spPr>
            <a:xfrm>
              <a:off x="-61730" y="23779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76" name="Google Shape;876;p40"/>
            <p:cNvCxnSpPr>
              <a:stCxn id="868" idx="6"/>
              <a:endCxn id="87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77" name="Google Shape;877;p40"/>
            <p:cNvCxnSpPr>
              <a:stCxn id="871" idx="2"/>
              <a:endCxn id="868"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78" name="Google Shape;878;p40"/>
            <p:cNvCxnSpPr>
              <a:stCxn id="875" idx="2"/>
              <a:endCxn id="87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79" name="Google Shape;879;p40"/>
            <p:cNvCxnSpPr>
              <a:stCxn id="874" idx="6"/>
              <a:endCxn id="87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80" name="Google Shape;880;p40"/>
            <p:cNvCxnSpPr>
              <a:stCxn id="868" idx="3"/>
              <a:endCxn id="87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81" name="Google Shape;881;p40"/>
            <p:cNvCxnSpPr>
              <a:stCxn id="870" idx="6"/>
              <a:endCxn id="871"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82" name="Google Shape;882;p40"/>
            <p:cNvCxnSpPr>
              <a:stCxn id="868" idx="7"/>
              <a:endCxn id="86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83" name="Google Shape;883;p40"/>
            <p:cNvCxnSpPr>
              <a:stCxn id="869" idx="6"/>
              <a:endCxn id="872"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84" name="Google Shape;884;p40"/>
            <p:cNvCxnSpPr>
              <a:stCxn id="872" idx="6"/>
              <a:endCxn id="873"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85" name="Google Shape;885;p40"/>
            <p:cNvCxnSpPr>
              <a:stCxn id="875" idx="1"/>
              <a:endCxn id="87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86" name="Google Shape;886;p40"/>
            <p:cNvCxnSpPr>
              <a:stCxn id="873" idx="4"/>
              <a:endCxn id="875"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887" name="Google Shape;887;p40"/>
            <p:cNvCxnSpPr>
              <a:stCxn id="869" idx="5"/>
              <a:endCxn id="874"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88" name="Google Shape;888;p40"/>
            <p:cNvCxnSpPr>
              <a:stCxn id="869" idx="4"/>
              <a:endCxn id="871"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889" name="Google Shape;889;p40"/>
            <p:cNvCxnSpPr>
              <a:stCxn id="871" idx="5"/>
              <a:endCxn id="874"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90" name="Google Shape;890;p40"/>
            <p:cNvCxnSpPr>
              <a:stCxn id="874" idx="3"/>
              <a:endCxn id="87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40"/>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2" name="Google Shape;892;p40"/>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3" name="Google Shape;893;p40"/>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94" name="Google Shape;894;p40"/>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95" name="Google Shape;895;p40"/>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96" name="Google Shape;896;p40"/>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7" name="Google Shape;897;p40"/>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8" name="Google Shape;898;p40"/>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9" name="Google Shape;899;p40"/>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00" name="Google Shape;900;p40"/>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01" name="Google Shape;901;p40"/>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02" name="Google Shape;902;p40"/>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03" name="Google Shape;903;p40"/>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04" name="Google Shape;904;p40"/>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05" name="Google Shape;905;p40"/>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06" name="Google Shape;906;p40"/>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07" name="Google Shape;907;p40"/>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08" name="Google Shape;908;p40"/>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09" name="Google Shape;909;p40"/>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10" name="Google Shape;910;p40"/>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11" name="Google Shape;911;p40"/>
            <p:cNvSpPr txBox="1"/>
            <p:nvPr/>
          </p:nvSpPr>
          <p:spPr>
            <a:xfrm>
              <a:off x="-122920" y="216935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12" name="Google Shape;912;p40"/>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913" name="Google Shape;913;p40"/>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14" name="Google Shape;914;p40"/>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15" name="Google Shape;915;p40"/>
          <p:cNvGraphicFramePr/>
          <p:nvPr>
            <p:extLst>
              <p:ext uri="{D42A27DB-BD31-4B8C-83A1-F6EECF244321}">
                <p14:modId xmlns:p14="http://schemas.microsoft.com/office/powerpoint/2010/main" val="3854971172"/>
              </p:ext>
            </p:extLst>
          </p:nvPr>
        </p:nvGraphicFramePr>
        <p:xfrm>
          <a:off x="6316888" y="332418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8</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H</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16" name="Google Shape;916;p40"/>
          <p:cNvSpPr txBox="1"/>
          <p:nvPr/>
        </p:nvSpPr>
        <p:spPr>
          <a:xfrm>
            <a:off x="1538648" y="4883675"/>
            <a:ext cx="3937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EDF7B7A-AB89-25A9-D9EF-68E594B772F5}"/>
              </a:ext>
            </a:extLst>
          </p:cNvPr>
          <p:cNvSpPr txBox="1"/>
          <p:nvPr/>
        </p:nvSpPr>
        <p:spPr>
          <a:xfrm>
            <a:off x="938279" y="5850403"/>
            <a:ext cx="498386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G next, since G has the smallest SD of 8 among all unvisited nodes</a:t>
            </a:r>
            <a:endParaRPr lang="en-SE"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1731523" y="1264596"/>
            <a:ext cx="5107022" cy="2383276"/>
          </a:xfrm>
          <a:custGeom>
            <a:avLst/>
            <a:gdLst/>
            <a:ahLst/>
            <a:cxnLst/>
            <a:rect l="l" t="t" r="r" b="b"/>
            <a:pathLst>
              <a:path w="5107022" h="2383276" extrusionOk="0">
                <a:moveTo>
                  <a:pt x="3317132" y="29183"/>
                </a:moveTo>
                <a:cubicBezTo>
                  <a:pt x="3180945" y="25941"/>
                  <a:pt x="3172648" y="50931"/>
                  <a:pt x="2636196" y="29183"/>
                </a:cubicBezTo>
                <a:cubicBezTo>
                  <a:pt x="2596781" y="27585"/>
                  <a:pt x="2558896" y="10822"/>
                  <a:pt x="2519464" y="9727"/>
                </a:cubicBezTo>
                <a:lnTo>
                  <a:pt x="2169268" y="0"/>
                </a:lnTo>
                <a:lnTo>
                  <a:pt x="1235413" y="19455"/>
                </a:lnTo>
                <a:cubicBezTo>
                  <a:pt x="1183999" y="23264"/>
                  <a:pt x="1075917" y="32497"/>
                  <a:pt x="1021405" y="38910"/>
                </a:cubicBezTo>
                <a:cubicBezTo>
                  <a:pt x="998634" y="41589"/>
                  <a:pt x="976038" y="45608"/>
                  <a:pt x="953311" y="48638"/>
                </a:cubicBezTo>
                <a:cubicBezTo>
                  <a:pt x="927398" y="52093"/>
                  <a:pt x="901277" y="54068"/>
                  <a:pt x="875490" y="58366"/>
                </a:cubicBezTo>
                <a:cubicBezTo>
                  <a:pt x="862302" y="60564"/>
                  <a:pt x="849630" y="65193"/>
                  <a:pt x="836579" y="68093"/>
                </a:cubicBezTo>
                <a:cubicBezTo>
                  <a:pt x="807957" y="74453"/>
                  <a:pt x="745373" y="86389"/>
                  <a:pt x="719847" y="87549"/>
                </a:cubicBezTo>
                <a:cubicBezTo>
                  <a:pt x="599953" y="92999"/>
                  <a:pt x="479898" y="94034"/>
                  <a:pt x="359924" y="97276"/>
                </a:cubicBezTo>
                <a:cubicBezTo>
                  <a:pt x="213153" y="126631"/>
                  <a:pt x="396077" y="89243"/>
                  <a:pt x="272375" y="116732"/>
                </a:cubicBezTo>
                <a:cubicBezTo>
                  <a:pt x="256235" y="120319"/>
                  <a:pt x="239950" y="123217"/>
                  <a:pt x="223737" y="126459"/>
                </a:cubicBezTo>
                <a:cubicBezTo>
                  <a:pt x="204282" y="139429"/>
                  <a:pt x="181905" y="148836"/>
                  <a:pt x="165371" y="165370"/>
                </a:cubicBezTo>
                <a:cubicBezTo>
                  <a:pt x="152401" y="178340"/>
                  <a:pt x="136635" y="189019"/>
                  <a:pt x="126460" y="204281"/>
                </a:cubicBezTo>
                <a:cubicBezTo>
                  <a:pt x="101918" y="241095"/>
                  <a:pt x="115272" y="225197"/>
                  <a:pt x="87549" y="252919"/>
                </a:cubicBezTo>
                <a:cubicBezTo>
                  <a:pt x="46568" y="375870"/>
                  <a:pt x="114930" y="179303"/>
                  <a:pt x="58366" y="311285"/>
                </a:cubicBezTo>
                <a:cubicBezTo>
                  <a:pt x="53100" y="323573"/>
                  <a:pt x="52481" y="337390"/>
                  <a:pt x="48639" y="350195"/>
                </a:cubicBezTo>
                <a:cubicBezTo>
                  <a:pt x="42746" y="369838"/>
                  <a:pt x="33205" y="388451"/>
                  <a:pt x="29183" y="408561"/>
                </a:cubicBezTo>
                <a:cubicBezTo>
                  <a:pt x="25941" y="424774"/>
                  <a:pt x="21794" y="440832"/>
                  <a:pt x="19456" y="457200"/>
                </a:cubicBezTo>
                <a:cubicBezTo>
                  <a:pt x="8917" y="530976"/>
                  <a:pt x="5287" y="606919"/>
                  <a:pt x="0" y="680936"/>
                </a:cubicBezTo>
                <a:cubicBezTo>
                  <a:pt x="3243" y="778213"/>
                  <a:pt x="4427" y="875580"/>
                  <a:pt x="9728" y="972766"/>
                </a:cubicBezTo>
                <a:cubicBezTo>
                  <a:pt x="14157" y="1053968"/>
                  <a:pt x="25490" y="1134718"/>
                  <a:pt x="29183" y="1215957"/>
                </a:cubicBezTo>
                <a:cubicBezTo>
                  <a:pt x="35000" y="1343927"/>
                  <a:pt x="45313" y="1559837"/>
                  <a:pt x="48639" y="1682885"/>
                </a:cubicBezTo>
                <a:cubicBezTo>
                  <a:pt x="52845" y="1838505"/>
                  <a:pt x="49731" y="1994376"/>
                  <a:pt x="58366" y="2149813"/>
                </a:cubicBezTo>
                <a:cubicBezTo>
                  <a:pt x="60266" y="2184011"/>
                  <a:pt x="91057" y="2245017"/>
                  <a:pt x="126460" y="2256817"/>
                </a:cubicBezTo>
                <a:lnTo>
                  <a:pt x="155643" y="2266544"/>
                </a:lnTo>
                <a:cubicBezTo>
                  <a:pt x="193644" y="2304547"/>
                  <a:pt x="153769" y="2270471"/>
                  <a:pt x="204281" y="2295727"/>
                </a:cubicBezTo>
                <a:cubicBezTo>
                  <a:pt x="214738" y="2300956"/>
                  <a:pt x="223007" y="2309954"/>
                  <a:pt x="233464" y="2315183"/>
                </a:cubicBezTo>
                <a:cubicBezTo>
                  <a:pt x="247415" y="2322158"/>
                  <a:pt x="289097" y="2331523"/>
                  <a:pt x="301558" y="2334638"/>
                </a:cubicBezTo>
                <a:cubicBezTo>
                  <a:pt x="352332" y="2368486"/>
                  <a:pt x="310471" y="2346346"/>
                  <a:pt x="389107" y="2363821"/>
                </a:cubicBezTo>
                <a:cubicBezTo>
                  <a:pt x="399117" y="2366045"/>
                  <a:pt x="408431" y="2370732"/>
                  <a:pt x="418290" y="2373549"/>
                </a:cubicBezTo>
                <a:cubicBezTo>
                  <a:pt x="431145" y="2377222"/>
                  <a:pt x="444230" y="2380034"/>
                  <a:pt x="457200" y="2383276"/>
                </a:cubicBezTo>
                <a:lnTo>
                  <a:pt x="807396" y="2373549"/>
                </a:lnTo>
                <a:cubicBezTo>
                  <a:pt x="827097" y="2372611"/>
                  <a:pt x="846476" y="2367954"/>
                  <a:pt x="865762" y="2363821"/>
                </a:cubicBezTo>
                <a:cubicBezTo>
                  <a:pt x="891907" y="2358218"/>
                  <a:pt x="917643" y="2350851"/>
                  <a:pt x="943583" y="2344366"/>
                </a:cubicBezTo>
                <a:cubicBezTo>
                  <a:pt x="956553" y="2341123"/>
                  <a:pt x="969384" y="2337260"/>
                  <a:pt x="982494" y="2334638"/>
                </a:cubicBezTo>
                <a:cubicBezTo>
                  <a:pt x="1101464" y="2310843"/>
                  <a:pt x="978064" y="2337615"/>
                  <a:pt x="1060315" y="2315183"/>
                </a:cubicBezTo>
                <a:cubicBezTo>
                  <a:pt x="1086112" y="2308148"/>
                  <a:pt x="1112770" y="2304182"/>
                  <a:pt x="1138137" y="2295727"/>
                </a:cubicBezTo>
                <a:cubicBezTo>
                  <a:pt x="1147865" y="2292485"/>
                  <a:pt x="1157461" y="2288817"/>
                  <a:pt x="1167320" y="2286000"/>
                </a:cubicBezTo>
                <a:cubicBezTo>
                  <a:pt x="1180175" y="2282327"/>
                  <a:pt x="1193375" y="2279945"/>
                  <a:pt x="1206230" y="2276272"/>
                </a:cubicBezTo>
                <a:cubicBezTo>
                  <a:pt x="1216089" y="2273455"/>
                  <a:pt x="1225554" y="2269361"/>
                  <a:pt x="1235413" y="2266544"/>
                </a:cubicBezTo>
                <a:cubicBezTo>
                  <a:pt x="1248268" y="2262871"/>
                  <a:pt x="1261469" y="2260490"/>
                  <a:pt x="1274324" y="2256817"/>
                </a:cubicBezTo>
                <a:cubicBezTo>
                  <a:pt x="1284183" y="2254000"/>
                  <a:pt x="1293648" y="2249906"/>
                  <a:pt x="1303507" y="2247089"/>
                </a:cubicBezTo>
                <a:cubicBezTo>
                  <a:pt x="1316362" y="2243416"/>
                  <a:pt x="1329562" y="2241034"/>
                  <a:pt x="1342417" y="2237361"/>
                </a:cubicBezTo>
                <a:cubicBezTo>
                  <a:pt x="1352276" y="2234544"/>
                  <a:pt x="1361741" y="2230451"/>
                  <a:pt x="1371600" y="2227634"/>
                </a:cubicBezTo>
                <a:cubicBezTo>
                  <a:pt x="1384455" y="2223961"/>
                  <a:pt x="1397656" y="2221579"/>
                  <a:pt x="1410511" y="2217906"/>
                </a:cubicBezTo>
                <a:cubicBezTo>
                  <a:pt x="1508159" y="2190006"/>
                  <a:pt x="1357015" y="2228846"/>
                  <a:pt x="1478605" y="2198451"/>
                </a:cubicBezTo>
                <a:cubicBezTo>
                  <a:pt x="1491575" y="2191966"/>
                  <a:pt x="1503758" y="2183581"/>
                  <a:pt x="1517515" y="2178995"/>
                </a:cubicBezTo>
                <a:cubicBezTo>
                  <a:pt x="1581556" y="2157648"/>
                  <a:pt x="1556308" y="2183921"/>
                  <a:pt x="1624520" y="2149813"/>
                </a:cubicBezTo>
                <a:cubicBezTo>
                  <a:pt x="1637490" y="2143328"/>
                  <a:pt x="1649852" y="2135449"/>
                  <a:pt x="1663430" y="2130357"/>
                </a:cubicBezTo>
                <a:cubicBezTo>
                  <a:pt x="1675948" y="2125663"/>
                  <a:pt x="1689486" y="2124303"/>
                  <a:pt x="1702341" y="2120630"/>
                </a:cubicBezTo>
                <a:cubicBezTo>
                  <a:pt x="1712200" y="2117813"/>
                  <a:pt x="1721576" y="2113389"/>
                  <a:pt x="1731524" y="2110902"/>
                </a:cubicBezTo>
                <a:cubicBezTo>
                  <a:pt x="1747564" y="2106892"/>
                  <a:pt x="1764211" y="2105524"/>
                  <a:pt x="1780162" y="2101174"/>
                </a:cubicBezTo>
                <a:cubicBezTo>
                  <a:pt x="1799947" y="2095778"/>
                  <a:pt x="1818633" y="2086693"/>
                  <a:pt x="1838528" y="2081719"/>
                </a:cubicBezTo>
                <a:cubicBezTo>
                  <a:pt x="1897331" y="2067018"/>
                  <a:pt x="1864760" y="2076218"/>
                  <a:pt x="1935805" y="2052536"/>
                </a:cubicBezTo>
                <a:lnTo>
                  <a:pt x="1994171" y="2033081"/>
                </a:lnTo>
                <a:cubicBezTo>
                  <a:pt x="2081940" y="2011138"/>
                  <a:pt x="2046625" y="2022080"/>
                  <a:pt x="2101175" y="2003898"/>
                </a:cubicBezTo>
                <a:cubicBezTo>
                  <a:pt x="2144822" y="1960249"/>
                  <a:pt x="2092988" y="2006284"/>
                  <a:pt x="2149813" y="1974715"/>
                </a:cubicBezTo>
                <a:cubicBezTo>
                  <a:pt x="2170253" y="1963360"/>
                  <a:pt x="2187265" y="1946261"/>
                  <a:pt x="2208179" y="1935804"/>
                </a:cubicBezTo>
                <a:lnTo>
                  <a:pt x="2247090" y="1916349"/>
                </a:lnTo>
                <a:cubicBezTo>
                  <a:pt x="2253575" y="1909864"/>
                  <a:pt x="2259208" y="1902396"/>
                  <a:pt x="2266545" y="1896893"/>
                </a:cubicBezTo>
                <a:cubicBezTo>
                  <a:pt x="2327158" y="1851433"/>
                  <a:pt x="2314001" y="1870318"/>
                  <a:pt x="2363822" y="1828800"/>
                </a:cubicBezTo>
                <a:cubicBezTo>
                  <a:pt x="2370868" y="1822929"/>
                  <a:pt x="2376115" y="1815073"/>
                  <a:pt x="2383277" y="1809344"/>
                </a:cubicBezTo>
                <a:cubicBezTo>
                  <a:pt x="2392406" y="1802041"/>
                  <a:pt x="2403479" y="1797373"/>
                  <a:pt x="2412460" y="1789889"/>
                </a:cubicBezTo>
                <a:cubicBezTo>
                  <a:pt x="2423028" y="1781082"/>
                  <a:pt x="2430197" y="1768337"/>
                  <a:pt x="2441643" y="1760706"/>
                </a:cubicBezTo>
                <a:cubicBezTo>
                  <a:pt x="2450175" y="1755018"/>
                  <a:pt x="2461655" y="1755564"/>
                  <a:pt x="2470826" y="1750978"/>
                </a:cubicBezTo>
                <a:cubicBezTo>
                  <a:pt x="2481283" y="1745750"/>
                  <a:pt x="2489552" y="1736751"/>
                  <a:pt x="2500009" y="1731523"/>
                </a:cubicBezTo>
                <a:cubicBezTo>
                  <a:pt x="2558067" y="1702495"/>
                  <a:pt x="2537141" y="1718743"/>
                  <a:pt x="2597286" y="1702340"/>
                </a:cubicBezTo>
                <a:cubicBezTo>
                  <a:pt x="2617071" y="1696944"/>
                  <a:pt x="2636196" y="1689370"/>
                  <a:pt x="2655651" y="1682885"/>
                </a:cubicBezTo>
                <a:lnTo>
                  <a:pt x="2714017" y="1663430"/>
                </a:lnTo>
                <a:cubicBezTo>
                  <a:pt x="2723745" y="1660187"/>
                  <a:pt x="2733049" y="1655152"/>
                  <a:pt x="2743200" y="1653702"/>
                </a:cubicBezTo>
                <a:lnTo>
                  <a:pt x="2811294" y="1643974"/>
                </a:lnTo>
                <a:cubicBezTo>
                  <a:pt x="2928026" y="1647217"/>
                  <a:pt x="3044866" y="1647721"/>
                  <a:pt x="3161490" y="1653702"/>
                </a:cubicBezTo>
                <a:cubicBezTo>
                  <a:pt x="3171730" y="1654227"/>
                  <a:pt x="3180814" y="1660613"/>
                  <a:pt x="3190673" y="1663430"/>
                </a:cubicBezTo>
                <a:cubicBezTo>
                  <a:pt x="3203528" y="1667103"/>
                  <a:pt x="3216778" y="1669315"/>
                  <a:pt x="3229583" y="1673157"/>
                </a:cubicBezTo>
                <a:cubicBezTo>
                  <a:pt x="3249226" y="1679050"/>
                  <a:pt x="3267543" y="1690573"/>
                  <a:pt x="3287949" y="1692613"/>
                </a:cubicBezTo>
                <a:lnTo>
                  <a:pt x="3385226" y="1702340"/>
                </a:lnTo>
                <a:cubicBezTo>
                  <a:pt x="3417652" y="1708825"/>
                  <a:pt x="3451132" y="1711338"/>
                  <a:pt x="3482503" y="1721795"/>
                </a:cubicBezTo>
                <a:lnTo>
                  <a:pt x="3570051" y="1750978"/>
                </a:lnTo>
                <a:cubicBezTo>
                  <a:pt x="3579779" y="1754221"/>
                  <a:pt x="3589286" y="1758219"/>
                  <a:pt x="3599234" y="1760706"/>
                </a:cubicBezTo>
                <a:cubicBezTo>
                  <a:pt x="3612204" y="1763949"/>
                  <a:pt x="3625290" y="1766761"/>
                  <a:pt x="3638145" y="1770434"/>
                </a:cubicBezTo>
                <a:cubicBezTo>
                  <a:pt x="3680791" y="1782618"/>
                  <a:pt x="3688423" y="1793315"/>
                  <a:pt x="3745149" y="1799617"/>
                </a:cubicBezTo>
                <a:cubicBezTo>
                  <a:pt x="3852301" y="1811522"/>
                  <a:pt x="3803735" y="1804517"/>
                  <a:pt x="3891064" y="1819072"/>
                </a:cubicBezTo>
                <a:cubicBezTo>
                  <a:pt x="3972128" y="1815829"/>
                  <a:pt x="4053460" y="1816689"/>
                  <a:pt x="4134256" y="1809344"/>
                </a:cubicBezTo>
                <a:cubicBezTo>
                  <a:pt x="4164430" y="1806601"/>
                  <a:pt x="4208797" y="1790982"/>
                  <a:pt x="4241260" y="1780161"/>
                </a:cubicBezTo>
                <a:cubicBezTo>
                  <a:pt x="4247745" y="1770433"/>
                  <a:pt x="4253016" y="1759776"/>
                  <a:pt x="4260715" y="1750978"/>
                </a:cubicBezTo>
                <a:cubicBezTo>
                  <a:pt x="4275814" y="1733723"/>
                  <a:pt x="4309354" y="1702340"/>
                  <a:pt x="4309354" y="1702340"/>
                </a:cubicBezTo>
                <a:cubicBezTo>
                  <a:pt x="4312596" y="1692612"/>
                  <a:pt x="4312929" y="1681360"/>
                  <a:pt x="4319081" y="1673157"/>
                </a:cubicBezTo>
                <a:cubicBezTo>
                  <a:pt x="4377625" y="1595099"/>
                  <a:pt x="4347807" y="1648023"/>
                  <a:pt x="4396903" y="1605064"/>
                </a:cubicBezTo>
                <a:cubicBezTo>
                  <a:pt x="4487951" y="1525396"/>
                  <a:pt x="4409054" y="1580749"/>
                  <a:pt x="4474724" y="1536970"/>
                </a:cubicBezTo>
                <a:cubicBezTo>
                  <a:pt x="4477966" y="1527242"/>
                  <a:pt x="4478491" y="1516131"/>
                  <a:pt x="4484451" y="1507787"/>
                </a:cubicBezTo>
                <a:cubicBezTo>
                  <a:pt x="4495112" y="1492861"/>
                  <a:pt x="4510392" y="1481846"/>
                  <a:pt x="4523362" y="1468876"/>
                </a:cubicBezTo>
                <a:cubicBezTo>
                  <a:pt x="4592692" y="1399546"/>
                  <a:pt x="4517821" y="1478232"/>
                  <a:pt x="4572000" y="1410510"/>
                </a:cubicBezTo>
                <a:cubicBezTo>
                  <a:pt x="4577729" y="1403348"/>
                  <a:pt x="4585953" y="1398392"/>
                  <a:pt x="4591456" y="1391055"/>
                </a:cubicBezTo>
                <a:cubicBezTo>
                  <a:pt x="4643488" y="1321679"/>
                  <a:pt x="4604923" y="1341170"/>
                  <a:pt x="4659549" y="1322961"/>
                </a:cubicBezTo>
                <a:cubicBezTo>
                  <a:pt x="4706535" y="1275978"/>
                  <a:pt x="4646819" y="1333147"/>
                  <a:pt x="4708188" y="1284051"/>
                </a:cubicBezTo>
                <a:cubicBezTo>
                  <a:pt x="4715350" y="1278322"/>
                  <a:pt x="4719779" y="1269314"/>
                  <a:pt x="4727643" y="1264595"/>
                </a:cubicBezTo>
                <a:cubicBezTo>
                  <a:pt x="4736436" y="1259319"/>
                  <a:pt x="4747098" y="1258110"/>
                  <a:pt x="4756826" y="1254868"/>
                </a:cubicBezTo>
                <a:cubicBezTo>
                  <a:pt x="4763311" y="1245140"/>
                  <a:pt x="4767152" y="1232988"/>
                  <a:pt x="4776281" y="1225685"/>
                </a:cubicBezTo>
                <a:cubicBezTo>
                  <a:pt x="4828649" y="1183790"/>
                  <a:pt x="4785258" y="1249385"/>
                  <a:pt x="4824920" y="1196502"/>
                </a:cubicBezTo>
                <a:cubicBezTo>
                  <a:pt x="4838949" y="1177796"/>
                  <a:pt x="4847296" y="1154670"/>
                  <a:pt x="4863830" y="1138136"/>
                </a:cubicBezTo>
                <a:cubicBezTo>
                  <a:pt x="4876800" y="1125166"/>
                  <a:pt x="4892566" y="1114487"/>
                  <a:pt x="4902741" y="1099225"/>
                </a:cubicBezTo>
                <a:cubicBezTo>
                  <a:pt x="4915711" y="1079770"/>
                  <a:pt x="4925117" y="1057393"/>
                  <a:pt x="4941651" y="1040859"/>
                </a:cubicBezTo>
                <a:cubicBezTo>
                  <a:pt x="4957864" y="1024646"/>
                  <a:pt x="4977572" y="1011299"/>
                  <a:pt x="4990290" y="992221"/>
                </a:cubicBezTo>
                <a:cubicBezTo>
                  <a:pt x="5003260" y="972766"/>
                  <a:pt x="5012666" y="950388"/>
                  <a:pt x="5029200" y="933855"/>
                </a:cubicBezTo>
                <a:cubicBezTo>
                  <a:pt x="5045372" y="917684"/>
                  <a:pt x="5058293" y="907307"/>
                  <a:pt x="5068111" y="885217"/>
                </a:cubicBezTo>
                <a:cubicBezTo>
                  <a:pt x="5076440" y="866477"/>
                  <a:pt x="5081081" y="846306"/>
                  <a:pt x="5087566" y="826851"/>
                </a:cubicBezTo>
                <a:lnTo>
                  <a:pt x="5097294" y="797668"/>
                </a:lnTo>
                <a:lnTo>
                  <a:pt x="5107022" y="768485"/>
                </a:lnTo>
                <a:cubicBezTo>
                  <a:pt x="5102383" y="647874"/>
                  <a:pt x="5116869" y="574332"/>
                  <a:pt x="5087566" y="476655"/>
                </a:cubicBezTo>
                <a:cubicBezTo>
                  <a:pt x="5081673" y="457012"/>
                  <a:pt x="5079486" y="435353"/>
                  <a:pt x="5068111" y="418289"/>
                </a:cubicBezTo>
                <a:cubicBezTo>
                  <a:pt x="5061626" y="408561"/>
                  <a:pt x="5053884" y="399563"/>
                  <a:pt x="5048656" y="389106"/>
                </a:cubicBezTo>
                <a:cubicBezTo>
                  <a:pt x="5044070" y="379935"/>
                  <a:pt x="5045223" y="368017"/>
                  <a:pt x="5038928" y="359923"/>
                </a:cubicBezTo>
                <a:cubicBezTo>
                  <a:pt x="4969224" y="270304"/>
                  <a:pt x="5004760" y="326586"/>
                  <a:pt x="4951379" y="282102"/>
                </a:cubicBezTo>
                <a:cubicBezTo>
                  <a:pt x="4940811" y="273295"/>
                  <a:pt x="4932764" y="261726"/>
                  <a:pt x="4922196" y="252919"/>
                </a:cubicBezTo>
                <a:cubicBezTo>
                  <a:pt x="4913215" y="245435"/>
                  <a:pt x="4902142" y="240767"/>
                  <a:pt x="4893013" y="233464"/>
                </a:cubicBezTo>
                <a:cubicBezTo>
                  <a:pt x="4885851" y="227735"/>
                  <a:pt x="4881189" y="219095"/>
                  <a:pt x="4873558" y="214008"/>
                </a:cubicBezTo>
                <a:cubicBezTo>
                  <a:pt x="4861492" y="205964"/>
                  <a:pt x="4847238" y="201747"/>
                  <a:pt x="4834647" y="194553"/>
                </a:cubicBezTo>
                <a:cubicBezTo>
                  <a:pt x="4824496" y="188753"/>
                  <a:pt x="4816147" y="179846"/>
                  <a:pt x="4805464" y="175098"/>
                </a:cubicBezTo>
                <a:cubicBezTo>
                  <a:pt x="4749248" y="150113"/>
                  <a:pt x="4731116" y="156800"/>
                  <a:pt x="4669277" y="136187"/>
                </a:cubicBezTo>
                <a:lnTo>
                  <a:pt x="4610911" y="116732"/>
                </a:lnTo>
                <a:cubicBezTo>
                  <a:pt x="4601183" y="113489"/>
                  <a:pt x="4591879" y="108454"/>
                  <a:pt x="4581728" y="107004"/>
                </a:cubicBezTo>
                <a:lnTo>
                  <a:pt x="4513634" y="97276"/>
                </a:lnTo>
                <a:lnTo>
                  <a:pt x="4435813" y="87549"/>
                </a:lnTo>
                <a:cubicBezTo>
                  <a:pt x="4334838" y="73124"/>
                  <a:pt x="4391852" y="72799"/>
                  <a:pt x="4241260" y="68093"/>
                </a:cubicBezTo>
                <a:cubicBezTo>
                  <a:pt x="4079179" y="63028"/>
                  <a:pt x="3917005" y="61608"/>
                  <a:pt x="3754877" y="58366"/>
                </a:cubicBezTo>
                <a:cubicBezTo>
                  <a:pt x="3715966" y="55123"/>
                  <a:pt x="3676923" y="53200"/>
                  <a:pt x="3638145" y="48638"/>
                </a:cubicBezTo>
                <a:cubicBezTo>
                  <a:pt x="3621724" y="46706"/>
                  <a:pt x="3606041" y="38910"/>
                  <a:pt x="3589507" y="38910"/>
                </a:cubicBezTo>
                <a:cubicBezTo>
                  <a:pt x="3543996" y="38910"/>
                  <a:pt x="3498716" y="45395"/>
                  <a:pt x="3453320" y="48638"/>
                </a:cubicBezTo>
                <a:cubicBezTo>
                  <a:pt x="3358565" y="38109"/>
                  <a:pt x="3453319" y="32425"/>
                  <a:pt x="3317132" y="29183"/>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4" name="Google Shape;924;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925" name="Google Shape;925;p41"/>
          <p:cNvGrpSpPr/>
          <p:nvPr/>
        </p:nvGrpSpPr>
        <p:grpSpPr>
          <a:xfrm>
            <a:off x="1751501" y="1368475"/>
            <a:ext cx="4726715" cy="2331624"/>
            <a:chOff x="-2863816" y="1556555"/>
            <a:chExt cx="3545036" cy="1748718"/>
          </a:xfrm>
        </p:grpSpPr>
        <p:sp>
          <p:nvSpPr>
            <p:cNvPr id="926" name="Google Shape;926;p41"/>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27" name="Google Shape;927;p41"/>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28" name="Google Shape;928;p41"/>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29" name="Google Shape;929;p41"/>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30" name="Google Shape;930;p41"/>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31" name="Google Shape;931;p41"/>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32" name="Google Shape;932;p41"/>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33" name="Google Shape;933;p41"/>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34" name="Google Shape;934;p41"/>
            <p:cNvCxnSpPr>
              <a:stCxn id="926" idx="6"/>
              <a:endCxn id="92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35" name="Google Shape;935;p41"/>
            <p:cNvCxnSpPr>
              <a:stCxn id="929" idx="2"/>
              <a:endCxn id="92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36" name="Google Shape;936;p41"/>
            <p:cNvCxnSpPr>
              <a:stCxn id="933" idx="2"/>
              <a:endCxn id="932"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37" name="Google Shape;937;p41"/>
            <p:cNvCxnSpPr>
              <a:stCxn id="932" idx="6"/>
              <a:endCxn id="93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38" name="Google Shape;938;p41"/>
            <p:cNvCxnSpPr>
              <a:stCxn id="926" idx="3"/>
              <a:endCxn id="92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39" name="Google Shape;939;p41"/>
            <p:cNvCxnSpPr>
              <a:stCxn id="928" idx="6"/>
              <a:endCxn id="929"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40" name="Google Shape;940;p41"/>
            <p:cNvCxnSpPr>
              <a:stCxn id="926" idx="7"/>
              <a:endCxn id="92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41" name="Google Shape;941;p41"/>
            <p:cNvCxnSpPr>
              <a:stCxn id="927" idx="6"/>
              <a:endCxn id="930"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942" name="Google Shape;942;p41"/>
            <p:cNvCxnSpPr>
              <a:stCxn id="930" idx="6"/>
              <a:endCxn id="931"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943" name="Google Shape;943;p41"/>
            <p:cNvCxnSpPr>
              <a:stCxn id="933" idx="1"/>
              <a:endCxn id="930"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944" name="Google Shape;944;p41"/>
            <p:cNvCxnSpPr>
              <a:stCxn id="931" idx="4"/>
              <a:endCxn id="933"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945" name="Google Shape;945;p41"/>
            <p:cNvCxnSpPr>
              <a:stCxn id="927" idx="5"/>
              <a:endCxn id="932"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946" name="Google Shape;946;p41"/>
            <p:cNvCxnSpPr>
              <a:stCxn id="927" idx="4"/>
              <a:endCxn id="929"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947" name="Google Shape;947;p41"/>
            <p:cNvCxnSpPr>
              <a:stCxn id="929" idx="5"/>
              <a:endCxn id="93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948" name="Google Shape;948;p41"/>
            <p:cNvCxnSpPr>
              <a:stCxn id="932" idx="3"/>
              <a:endCxn id="92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49" name="Google Shape;949;p41"/>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0" name="Google Shape;950;p41"/>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1" name="Google Shape;951;p41"/>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2" name="Google Shape;952;p41"/>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53" name="Google Shape;953;p41"/>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954" name="Google Shape;954;p41"/>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5" name="Google Shape;955;p41"/>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6" name="Google Shape;956;p41"/>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57" name="Google Shape;957;p41"/>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58" name="Google Shape;958;p41"/>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59" name="Google Shape;959;p41"/>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60" name="Google Shape;960;p41"/>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61" name="Google Shape;961;p41"/>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62" name="Google Shape;962;p41"/>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63" name="Google Shape;963;p41"/>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64" name="Google Shape;964;p41"/>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65" name="Google Shape;965;p41"/>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6" name="Google Shape;966;p41"/>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67" name="Google Shape;967;p41"/>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68" name="Google Shape;968;p41"/>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9" name="Google Shape;969;p41"/>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70" name="Google Shape;970;p41"/>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971" name="Google Shape;971;p41"/>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72" name="Google Shape;972;p41"/>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73" name="Google Shape;973;p41"/>
          <p:cNvGraphicFramePr/>
          <p:nvPr>
            <p:extLst>
              <p:ext uri="{D42A27DB-BD31-4B8C-83A1-F6EECF244321}">
                <p14:modId xmlns:p14="http://schemas.microsoft.com/office/powerpoint/2010/main" val="12812837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noStrike" cap="none" dirty="0">
                          <a:solidFill>
                            <a:schemeClr val="tx1"/>
                          </a:solidFill>
                          <a:latin typeface="Quattrocento Sans"/>
                          <a:ea typeface="Quattrocento Sans"/>
                          <a:cs typeface="Quattrocento Sans"/>
                          <a:sym typeface="Quattrocento Sans"/>
                        </a:rPr>
                        <a:t>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dirty="0">
                          <a:solidFill>
                            <a:schemeClr val="tx1"/>
                          </a:solidFill>
                          <a:latin typeface="Quattrocento Sans"/>
                          <a:ea typeface="Quattrocento Sans"/>
                          <a:cs typeface="Quattrocento Sans"/>
                          <a:sym typeface="Quattrocento Sans"/>
                        </a:rPr>
                        <a:t>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74" name="Google Shape;974;p41"/>
          <p:cNvSpPr txBox="1"/>
          <p:nvPr/>
        </p:nvSpPr>
        <p:spPr>
          <a:xfrm>
            <a:off x="1516675" y="4883675"/>
            <a:ext cx="39594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FEDD2974-6232-607C-47D2-6EBCBA81A5AE}"/>
              </a:ext>
            </a:extLst>
          </p:cNvPr>
          <p:cNvSpPr txBox="1"/>
          <p:nvPr/>
        </p:nvSpPr>
        <p:spPr>
          <a:xfrm>
            <a:off x="745988" y="5822739"/>
            <a:ext cx="529987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found a shortcut to E going through G, so we update SD and PN for E. Visit E next, since it is the last unvisited node</a:t>
            </a:r>
            <a:endParaRPr lang="en-SE"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2"/>
          <p:cNvSpPr/>
          <p:nvPr/>
        </p:nvSpPr>
        <p:spPr>
          <a:xfrm>
            <a:off x="1741251" y="1361872"/>
            <a:ext cx="4893013" cy="2402732"/>
          </a:xfrm>
          <a:custGeom>
            <a:avLst/>
            <a:gdLst/>
            <a:ahLst/>
            <a:cxnLst/>
            <a:rect l="l" t="t" r="r" b="b"/>
            <a:pathLst>
              <a:path w="4893013" h="2402732" extrusionOk="0">
                <a:moveTo>
                  <a:pt x="4056434" y="58366"/>
                </a:moveTo>
                <a:cubicBezTo>
                  <a:pt x="3817251" y="92536"/>
                  <a:pt x="3993865" y="71004"/>
                  <a:pt x="3463047" y="58366"/>
                </a:cubicBezTo>
                <a:lnTo>
                  <a:pt x="3171217" y="48639"/>
                </a:lnTo>
                <a:lnTo>
                  <a:pt x="2441643" y="38911"/>
                </a:lnTo>
                <a:cubicBezTo>
                  <a:pt x="2057186" y="16295"/>
                  <a:pt x="2534342" y="43325"/>
                  <a:pt x="2033081" y="19456"/>
                </a:cubicBezTo>
                <a:cubicBezTo>
                  <a:pt x="1977925" y="16830"/>
                  <a:pt x="1922925" y="10414"/>
                  <a:pt x="1867711" y="9728"/>
                </a:cubicBezTo>
                <a:lnTo>
                  <a:pt x="466928" y="0"/>
                </a:lnTo>
                <a:cubicBezTo>
                  <a:pt x="402077" y="3243"/>
                  <a:pt x="337063" y="4103"/>
                  <a:pt x="272375" y="9728"/>
                </a:cubicBezTo>
                <a:cubicBezTo>
                  <a:pt x="262160" y="10616"/>
                  <a:pt x="252156" y="14476"/>
                  <a:pt x="243192" y="19456"/>
                </a:cubicBezTo>
                <a:cubicBezTo>
                  <a:pt x="210045" y="37871"/>
                  <a:pt x="157922" y="74401"/>
                  <a:pt x="136187" y="107005"/>
                </a:cubicBezTo>
                <a:cubicBezTo>
                  <a:pt x="129702" y="116733"/>
                  <a:pt x="121480" y="125504"/>
                  <a:pt x="116732" y="136188"/>
                </a:cubicBezTo>
                <a:cubicBezTo>
                  <a:pt x="70430" y="240369"/>
                  <a:pt x="121850" y="157695"/>
                  <a:pt x="77821" y="223737"/>
                </a:cubicBezTo>
                <a:lnTo>
                  <a:pt x="58366" y="282102"/>
                </a:lnTo>
                <a:lnTo>
                  <a:pt x="48638" y="311285"/>
                </a:lnTo>
                <a:cubicBezTo>
                  <a:pt x="19338" y="516398"/>
                  <a:pt x="38535" y="362822"/>
                  <a:pt x="29183" y="797668"/>
                </a:cubicBezTo>
                <a:cubicBezTo>
                  <a:pt x="25696" y="959791"/>
                  <a:pt x="25141" y="1121991"/>
                  <a:pt x="19455" y="1284051"/>
                </a:cubicBezTo>
                <a:cubicBezTo>
                  <a:pt x="18651" y="1306965"/>
                  <a:pt x="12260" y="1329357"/>
                  <a:pt x="9728" y="1352145"/>
                </a:cubicBezTo>
                <a:cubicBezTo>
                  <a:pt x="5773" y="1387741"/>
                  <a:pt x="3243" y="1423481"/>
                  <a:pt x="0" y="1459149"/>
                </a:cubicBezTo>
                <a:cubicBezTo>
                  <a:pt x="3243" y="1595336"/>
                  <a:pt x="3936" y="1731608"/>
                  <a:pt x="9728" y="1867711"/>
                </a:cubicBezTo>
                <a:cubicBezTo>
                  <a:pt x="9946" y="1872840"/>
                  <a:pt x="25254" y="1946092"/>
                  <a:pt x="29183" y="1955260"/>
                </a:cubicBezTo>
                <a:cubicBezTo>
                  <a:pt x="33788" y="1966006"/>
                  <a:pt x="42838" y="1974292"/>
                  <a:pt x="48638" y="1984443"/>
                </a:cubicBezTo>
                <a:cubicBezTo>
                  <a:pt x="69106" y="2020263"/>
                  <a:pt x="75278" y="2049993"/>
                  <a:pt x="107004" y="2081719"/>
                </a:cubicBezTo>
                <a:cubicBezTo>
                  <a:pt x="140114" y="2114829"/>
                  <a:pt x="156387" y="2135687"/>
                  <a:pt x="194553" y="2159541"/>
                </a:cubicBezTo>
                <a:cubicBezTo>
                  <a:pt x="206850" y="2167227"/>
                  <a:pt x="220494" y="2172511"/>
                  <a:pt x="233464" y="2178996"/>
                </a:cubicBezTo>
                <a:cubicBezTo>
                  <a:pt x="243192" y="2188724"/>
                  <a:pt x="250181" y="2202361"/>
                  <a:pt x="262647" y="2208179"/>
                </a:cubicBezTo>
                <a:cubicBezTo>
                  <a:pt x="306492" y="2228640"/>
                  <a:pt x="394780" y="2250737"/>
                  <a:pt x="447472" y="2266545"/>
                </a:cubicBezTo>
                <a:cubicBezTo>
                  <a:pt x="457293" y="2269491"/>
                  <a:pt x="466796" y="2273456"/>
                  <a:pt x="476655" y="2276273"/>
                </a:cubicBezTo>
                <a:cubicBezTo>
                  <a:pt x="489510" y="2279946"/>
                  <a:pt x="502711" y="2282327"/>
                  <a:pt x="515566" y="2286000"/>
                </a:cubicBezTo>
                <a:cubicBezTo>
                  <a:pt x="525425" y="2288817"/>
                  <a:pt x="534661" y="2293894"/>
                  <a:pt x="544749" y="2295728"/>
                </a:cubicBezTo>
                <a:cubicBezTo>
                  <a:pt x="570470" y="2300405"/>
                  <a:pt x="596783" y="2301158"/>
                  <a:pt x="622570" y="2305456"/>
                </a:cubicBezTo>
                <a:cubicBezTo>
                  <a:pt x="635758" y="2307654"/>
                  <a:pt x="648430" y="2312283"/>
                  <a:pt x="661481" y="2315183"/>
                </a:cubicBezTo>
                <a:cubicBezTo>
                  <a:pt x="677621" y="2318770"/>
                  <a:pt x="693979" y="2321324"/>
                  <a:pt x="710119" y="2324911"/>
                </a:cubicBezTo>
                <a:cubicBezTo>
                  <a:pt x="723170" y="2327811"/>
                  <a:pt x="735842" y="2332441"/>
                  <a:pt x="749030" y="2334639"/>
                </a:cubicBezTo>
                <a:cubicBezTo>
                  <a:pt x="775750" y="2339092"/>
                  <a:pt x="890990" y="2351493"/>
                  <a:pt x="914400" y="2354094"/>
                </a:cubicBezTo>
                <a:cubicBezTo>
                  <a:pt x="924128" y="2357337"/>
                  <a:pt x="933635" y="2361335"/>
                  <a:pt x="943583" y="2363822"/>
                </a:cubicBezTo>
                <a:cubicBezTo>
                  <a:pt x="984065" y="2373942"/>
                  <a:pt x="1029243" y="2378982"/>
                  <a:pt x="1070043" y="2383277"/>
                </a:cubicBezTo>
                <a:cubicBezTo>
                  <a:pt x="1105661" y="2387026"/>
                  <a:pt x="1141241" y="2392182"/>
                  <a:pt x="1177047" y="2393005"/>
                </a:cubicBezTo>
                <a:lnTo>
                  <a:pt x="1916349" y="2402732"/>
                </a:lnTo>
                <a:lnTo>
                  <a:pt x="2568102" y="2393005"/>
                </a:lnTo>
                <a:cubicBezTo>
                  <a:pt x="2597454" y="2392233"/>
                  <a:pt x="2626434" y="2386199"/>
                  <a:pt x="2655651" y="2383277"/>
                </a:cubicBezTo>
                <a:cubicBezTo>
                  <a:pt x="2691288" y="2379713"/>
                  <a:pt x="2727141" y="2378181"/>
                  <a:pt x="2762655" y="2373549"/>
                </a:cubicBezTo>
                <a:cubicBezTo>
                  <a:pt x="3181557" y="2318910"/>
                  <a:pt x="2636820" y="2381047"/>
                  <a:pt x="2966936" y="2344366"/>
                </a:cubicBezTo>
                <a:cubicBezTo>
                  <a:pt x="3050335" y="2323518"/>
                  <a:pt x="2992612" y="2336530"/>
                  <a:pt x="3142034" y="2315183"/>
                </a:cubicBezTo>
                <a:lnTo>
                  <a:pt x="3142034" y="2315183"/>
                </a:lnTo>
                <a:cubicBezTo>
                  <a:pt x="3158247" y="2311941"/>
                  <a:pt x="3174532" y="2309043"/>
                  <a:pt x="3190672" y="2305456"/>
                </a:cubicBezTo>
                <a:cubicBezTo>
                  <a:pt x="3203723" y="2302556"/>
                  <a:pt x="3216473" y="2298350"/>
                  <a:pt x="3229583" y="2295728"/>
                </a:cubicBezTo>
                <a:cubicBezTo>
                  <a:pt x="3272926" y="2287059"/>
                  <a:pt x="3294872" y="2286702"/>
                  <a:pt x="3336587" y="2276273"/>
                </a:cubicBezTo>
                <a:cubicBezTo>
                  <a:pt x="3346535" y="2273786"/>
                  <a:pt x="3355656" y="2268231"/>
                  <a:pt x="3365770" y="2266545"/>
                </a:cubicBezTo>
                <a:cubicBezTo>
                  <a:pt x="3394733" y="2261718"/>
                  <a:pt x="3424136" y="2260060"/>
                  <a:pt x="3453319" y="2256817"/>
                </a:cubicBezTo>
                <a:cubicBezTo>
                  <a:pt x="3466289" y="2253575"/>
                  <a:pt x="3479942" y="2252356"/>
                  <a:pt x="3492230" y="2247090"/>
                </a:cubicBezTo>
                <a:cubicBezTo>
                  <a:pt x="3502976" y="2242485"/>
                  <a:pt x="3510956" y="2232863"/>
                  <a:pt x="3521413" y="2227634"/>
                </a:cubicBezTo>
                <a:cubicBezTo>
                  <a:pt x="3530584" y="2223048"/>
                  <a:pt x="3540868" y="2221149"/>
                  <a:pt x="3550596" y="2217907"/>
                </a:cubicBezTo>
                <a:cubicBezTo>
                  <a:pt x="3560324" y="2211422"/>
                  <a:pt x="3569322" y="2203680"/>
                  <a:pt x="3579779" y="2198451"/>
                </a:cubicBezTo>
                <a:cubicBezTo>
                  <a:pt x="3588950" y="2193865"/>
                  <a:pt x="3599999" y="2193704"/>
                  <a:pt x="3608962" y="2188724"/>
                </a:cubicBezTo>
                <a:cubicBezTo>
                  <a:pt x="3703724" y="2136079"/>
                  <a:pt x="3630194" y="2159097"/>
                  <a:pt x="3706238" y="2140085"/>
                </a:cubicBezTo>
                <a:cubicBezTo>
                  <a:pt x="3712723" y="2133600"/>
                  <a:pt x="3718357" y="2126133"/>
                  <a:pt x="3725694" y="2120630"/>
                </a:cubicBezTo>
                <a:cubicBezTo>
                  <a:pt x="3744400" y="2106601"/>
                  <a:pt x="3767526" y="2098253"/>
                  <a:pt x="3784060" y="2081719"/>
                </a:cubicBezTo>
                <a:lnTo>
                  <a:pt x="3832698" y="2033081"/>
                </a:lnTo>
                <a:cubicBezTo>
                  <a:pt x="3842426" y="2023353"/>
                  <a:pt x="3850875" y="2012152"/>
                  <a:pt x="3861881" y="2003898"/>
                </a:cubicBezTo>
                <a:lnTo>
                  <a:pt x="3900792" y="1974715"/>
                </a:lnTo>
                <a:cubicBezTo>
                  <a:pt x="3935041" y="1923340"/>
                  <a:pt x="3902849" y="1964614"/>
                  <a:pt x="3959158" y="1916349"/>
                </a:cubicBezTo>
                <a:cubicBezTo>
                  <a:pt x="4014370" y="1869024"/>
                  <a:pt x="3959406" y="1901633"/>
                  <a:pt x="4027251" y="1867711"/>
                </a:cubicBezTo>
                <a:cubicBezTo>
                  <a:pt x="4036979" y="1857983"/>
                  <a:pt x="4045239" y="1846524"/>
                  <a:pt x="4056434" y="1838528"/>
                </a:cubicBezTo>
                <a:cubicBezTo>
                  <a:pt x="4068234" y="1830099"/>
                  <a:pt x="4084205" y="1828356"/>
                  <a:pt x="4095345" y="1819073"/>
                </a:cubicBezTo>
                <a:cubicBezTo>
                  <a:pt x="4104326" y="1811589"/>
                  <a:pt x="4106533" y="1798157"/>
                  <a:pt x="4114800" y="1789890"/>
                </a:cubicBezTo>
                <a:cubicBezTo>
                  <a:pt x="4204873" y="1699816"/>
                  <a:pt x="4077537" y="1852817"/>
                  <a:pt x="4173166" y="1741251"/>
                </a:cubicBezTo>
                <a:cubicBezTo>
                  <a:pt x="4183717" y="1728942"/>
                  <a:pt x="4191578" y="1714458"/>
                  <a:pt x="4202349" y="1702341"/>
                </a:cubicBezTo>
                <a:cubicBezTo>
                  <a:pt x="4217582" y="1685204"/>
                  <a:pt x="4240733" y="1674210"/>
                  <a:pt x="4250987" y="1653702"/>
                </a:cubicBezTo>
                <a:cubicBezTo>
                  <a:pt x="4257472" y="1640732"/>
                  <a:pt x="4261260" y="1626015"/>
                  <a:pt x="4270443" y="1614792"/>
                </a:cubicBezTo>
                <a:cubicBezTo>
                  <a:pt x="4290770" y="1589948"/>
                  <a:pt x="4315838" y="1569396"/>
                  <a:pt x="4338536" y="1546698"/>
                </a:cubicBezTo>
                <a:cubicBezTo>
                  <a:pt x="4345021" y="1540213"/>
                  <a:pt x="4352489" y="1534580"/>
                  <a:pt x="4357992" y="1527243"/>
                </a:cubicBezTo>
                <a:cubicBezTo>
                  <a:pt x="4367720" y="1514273"/>
                  <a:pt x="4375711" y="1499796"/>
                  <a:pt x="4387175" y="1488332"/>
                </a:cubicBezTo>
                <a:cubicBezTo>
                  <a:pt x="4398639" y="1476868"/>
                  <a:pt x="4414621" y="1470613"/>
                  <a:pt x="4426085" y="1459149"/>
                </a:cubicBezTo>
                <a:cubicBezTo>
                  <a:pt x="4437549" y="1447685"/>
                  <a:pt x="4444592" y="1432440"/>
                  <a:pt x="4455268" y="1420239"/>
                </a:cubicBezTo>
                <a:cubicBezTo>
                  <a:pt x="4467347" y="1406435"/>
                  <a:pt x="4494179" y="1381328"/>
                  <a:pt x="4494179" y="1381328"/>
                </a:cubicBezTo>
                <a:cubicBezTo>
                  <a:pt x="4500664" y="1368358"/>
                  <a:pt x="4505948" y="1354714"/>
                  <a:pt x="4513634" y="1342417"/>
                </a:cubicBezTo>
                <a:cubicBezTo>
                  <a:pt x="4548448" y="1286714"/>
                  <a:pt x="4534822" y="1322362"/>
                  <a:pt x="4562272" y="1274324"/>
                </a:cubicBezTo>
                <a:cubicBezTo>
                  <a:pt x="4569467" y="1261733"/>
                  <a:pt x="4574533" y="1248004"/>
                  <a:pt x="4581728" y="1235413"/>
                </a:cubicBezTo>
                <a:cubicBezTo>
                  <a:pt x="4595785" y="1210814"/>
                  <a:pt x="4614126" y="1190519"/>
                  <a:pt x="4630366" y="1167319"/>
                </a:cubicBezTo>
                <a:cubicBezTo>
                  <a:pt x="4643775" y="1148164"/>
                  <a:pt x="4656307" y="1128409"/>
                  <a:pt x="4669277" y="1108954"/>
                </a:cubicBezTo>
                <a:lnTo>
                  <a:pt x="4708187" y="1050588"/>
                </a:lnTo>
                <a:cubicBezTo>
                  <a:pt x="4714672" y="1040860"/>
                  <a:pt x="4722415" y="1031862"/>
                  <a:pt x="4727643" y="1021405"/>
                </a:cubicBezTo>
                <a:cubicBezTo>
                  <a:pt x="4740613" y="995464"/>
                  <a:pt x="4757381" y="971097"/>
                  <a:pt x="4766553" y="943583"/>
                </a:cubicBezTo>
                <a:cubicBezTo>
                  <a:pt x="4769796" y="933855"/>
                  <a:pt x="4771695" y="923571"/>
                  <a:pt x="4776281" y="914400"/>
                </a:cubicBezTo>
                <a:cubicBezTo>
                  <a:pt x="4781509" y="903943"/>
                  <a:pt x="4790988" y="895900"/>
                  <a:pt x="4795736" y="885217"/>
                </a:cubicBezTo>
                <a:cubicBezTo>
                  <a:pt x="4795747" y="885192"/>
                  <a:pt x="4820051" y="812273"/>
                  <a:pt x="4824919" y="797668"/>
                </a:cubicBezTo>
                <a:cubicBezTo>
                  <a:pt x="4828162" y="787940"/>
                  <a:pt x="4828959" y="777017"/>
                  <a:pt x="4834647" y="768485"/>
                </a:cubicBezTo>
                <a:lnTo>
                  <a:pt x="4854102" y="739302"/>
                </a:lnTo>
                <a:cubicBezTo>
                  <a:pt x="4857345" y="726332"/>
                  <a:pt x="4860157" y="713247"/>
                  <a:pt x="4863830" y="700392"/>
                </a:cubicBezTo>
                <a:cubicBezTo>
                  <a:pt x="4866647" y="690533"/>
                  <a:pt x="4871252" y="681200"/>
                  <a:pt x="4873558" y="671209"/>
                </a:cubicBezTo>
                <a:cubicBezTo>
                  <a:pt x="4880994" y="638988"/>
                  <a:pt x="4893013" y="573932"/>
                  <a:pt x="4893013" y="573932"/>
                </a:cubicBezTo>
                <a:cubicBezTo>
                  <a:pt x="4891701" y="551623"/>
                  <a:pt x="4897174" y="400212"/>
                  <a:pt x="4863830" y="350196"/>
                </a:cubicBezTo>
                <a:cubicBezTo>
                  <a:pt x="4857345" y="340468"/>
                  <a:pt x="4849603" y="331470"/>
                  <a:pt x="4844375" y="321013"/>
                </a:cubicBezTo>
                <a:cubicBezTo>
                  <a:pt x="4824478" y="281219"/>
                  <a:pt x="4847714" y="299814"/>
                  <a:pt x="4815192" y="262647"/>
                </a:cubicBezTo>
                <a:cubicBezTo>
                  <a:pt x="4800093" y="245392"/>
                  <a:pt x="4785631" y="226727"/>
                  <a:pt x="4766553" y="214009"/>
                </a:cubicBezTo>
                <a:lnTo>
                  <a:pt x="4679004" y="155643"/>
                </a:lnTo>
                <a:lnTo>
                  <a:pt x="4649821" y="136188"/>
                </a:lnTo>
                <a:cubicBezTo>
                  <a:pt x="4640093" y="129703"/>
                  <a:pt x="4631980" y="119567"/>
                  <a:pt x="4620638" y="116732"/>
                </a:cubicBezTo>
                <a:cubicBezTo>
                  <a:pt x="4607668" y="113490"/>
                  <a:pt x="4594411" y="111233"/>
                  <a:pt x="4581728" y="107005"/>
                </a:cubicBezTo>
                <a:cubicBezTo>
                  <a:pt x="4520011" y="86433"/>
                  <a:pt x="4551744" y="91490"/>
                  <a:pt x="4503906" y="77822"/>
                </a:cubicBezTo>
                <a:cubicBezTo>
                  <a:pt x="4491051" y="74149"/>
                  <a:pt x="4477801" y="71936"/>
                  <a:pt x="4464996" y="68094"/>
                </a:cubicBezTo>
                <a:cubicBezTo>
                  <a:pt x="4445353" y="62201"/>
                  <a:pt x="4426085" y="55124"/>
                  <a:pt x="4406630" y="48639"/>
                </a:cubicBezTo>
                <a:cubicBezTo>
                  <a:pt x="4396902" y="45396"/>
                  <a:pt x="4387395" y="41398"/>
                  <a:pt x="4377447" y="38911"/>
                </a:cubicBezTo>
                <a:lnTo>
                  <a:pt x="4338536" y="29183"/>
                </a:lnTo>
                <a:cubicBezTo>
                  <a:pt x="4267200" y="32426"/>
                  <a:pt x="4195727" y="33434"/>
                  <a:pt x="4124528" y="38911"/>
                </a:cubicBezTo>
                <a:cubicBezTo>
                  <a:pt x="4111198" y="39936"/>
                  <a:pt x="4085617" y="48639"/>
                  <a:pt x="4056434" y="5836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82" name="Google Shape;982;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Final</a:t>
            </a:r>
            <a:endParaRPr dirty="0"/>
          </a:p>
        </p:txBody>
      </p:sp>
      <p:grpSp>
        <p:nvGrpSpPr>
          <p:cNvPr id="983" name="Google Shape;983;p42"/>
          <p:cNvGrpSpPr/>
          <p:nvPr/>
        </p:nvGrpSpPr>
        <p:grpSpPr>
          <a:xfrm>
            <a:off x="1751501" y="1368475"/>
            <a:ext cx="4726715" cy="2331624"/>
            <a:chOff x="-2863816" y="1556555"/>
            <a:chExt cx="3545036" cy="1748718"/>
          </a:xfrm>
        </p:grpSpPr>
        <p:sp>
          <p:nvSpPr>
            <p:cNvPr id="984" name="Google Shape;984;p42"/>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85" name="Google Shape;985;p42"/>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86" name="Google Shape;986;p42"/>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87" name="Google Shape;987;p42"/>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88" name="Google Shape;988;p42"/>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89" name="Google Shape;989;p42"/>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90" name="Google Shape;990;p42"/>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991" name="Google Shape;991;p42"/>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92" name="Google Shape;992;p42"/>
            <p:cNvCxnSpPr>
              <a:stCxn id="984" idx="6"/>
              <a:endCxn id="98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93" name="Google Shape;993;p42"/>
            <p:cNvCxnSpPr>
              <a:stCxn id="987" idx="2"/>
              <a:endCxn id="98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94" name="Google Shape;994;p42"/>
            <p:cNvCxnSpPr>
              <a:stCxn id="991" idx="2"/>
              <a:endCxn id="990"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5" name="Google Shape;995;p42"/>
            <p:cNvCxnSpPr>
              <a:stCxn id="990" idx="6"/>
              <a:endCxn id="991"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6" name="Google Shape;996;p42"/>
            <p:cNvCxnSpPr>
              <a:stCxn id="984" idx="3"/>
              <a:endCxn id="98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97" name="Google Shape;997;p42"/>
            <p:cNvCxnSpPr>
              <a:stCxn id="986" idx="6"/>
              <a:endCxn id="987"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98" name="Google Shape;998;p42"/>
            <p:cNvCxnSpPr>
              <a:stCxn id="984" idx="7"/>
              <a:endCxn id="98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99" name="Google Shape;999;p42"/>
            <p:cNvCxnSpPr>
              <a:stCxn id="985" idx="6"/>
              <a:endCxn id="98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00" name="Google Shape;1000;p42"/>
            <p:cNvCxnSpPr>
              <a:stCxn id="988" idx="6"/>
              <a:endCxn id="989"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01" name="Google Shape;1001;p42"/>
            <p:cNvCxnSpPr>
              <a:stCxn id="991" idx="1"/>
              <a:endCxn id="988"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02" name="Google Shape;1002;p42"/>
            <p:cNvCxnSpPr>
              <a:stCxn id="989" idx="4"/>
              <a:endCxn id="991"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03" name="Google Shape;1003;p42"/>
            <p:cNvCxnSpPr>
              <a:stCxn id="985" idx="5"/>
              <a:endCxn id="99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04" name="Google Shape;1004;p42"/>
            <p:cNvCxnSpPr>
              <a:stCxn id="985" idx="4"/>
              <a:endCxn id="98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05" name="Google Shape;1005;p42"/>
            <p:cNvCxnSpPr>
              <a:stCxn id="987" idx="5"/>
              <a:endCxn id="99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06" name="Google Shape;1006;p42"/>
            <p:cNvCxnSpPr>
              <a:stCxn id="990" idx="3"/>
              <a:endCxn id="986"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07" name="Google Shape;1007;p42"/>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8" name="Google Shape;1008;p42"/>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9" name="Google Shape;1009;p42"/>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0" name="Google Shape;1010;p42"/>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1" name="Google Shape;1011;p42"/>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12" name="Google Shape;1012;p42"/>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13" name="Google Shape;1013;p42"/>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4" name="Google Shape;1014;p42"/>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5" name="Google Shape;1015;p42"/>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16" name="Google Shape;1016;p42"/>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17" name="Google Shape;1017;p42"/>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8" name="Google Shape;1018;p42"/>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19" name="Google Shape;1019;p42"/>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20" name="Google Shape;1020;p42"/>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21" name="Google Shape;1021;p42"/>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22" name="Google Shape;1022;p42"/>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3" name="Google Shape;1023;p42"/>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4" name="Google Shape;1024;p42"/>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5" name="Google Shape;1025;p42"/>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26" name="Google Shape;1026;p42"/>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7" name="Google Shape;1027;p42"/>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28" name="Google Shape;1028;p42"/>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29" name="Google Shape;1029;p42"/>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30" name="Google Shape;1030;p42"/>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31" name="Google Shape;1031;p42"/>
          <p:cNvGraphicFramePr/>
          <p:nvPr>
            <p:extLst>
              <p:ext uri="{D42A27DB-BD31-4B8C-83A1-F6EECF244321}">
                <p14:modId xmlns:p14="http://schemas.microsoft.com/office/powerpoint/2010/main" val="333397482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2" name="Google Shape;1032;p42"/>
          <p:cNvSpPr txBox="1"/>
          <p:nvPr/>
        </p:nvSpPr>
        <p:spPr>
          <a:xfrm>
            <a:off x="1352173"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55CEDB87-CEEA-06BC-FBC6-973647D38F17}"/>
              </a:ext>
            </a:extLst>
          </p:cNvPr>
          <p:cNvSpPr txBox="1"/>
          <p:nvPr/>
        </p:nvSpPr>
        <p:spPr>
          <a:xfrm>
            <a:off x="745988" y="5822739"/>
            <a:ext cx="529987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All nodes have now been visited and are known</a:t>
            </a:r>
            <a:endParaRPr lang="en-SE"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Interpreting the Results</a:t>
            </a:r>
            <a:endParaRPr dirty="0"/>
          </a:p>
        </p:txBody>
      </p:sp>
      <p:sp>
        <p:nvSpPr>
          <p:cNvPr id="1040" name="Google Shape;1040;p43"/>
          <p:cNvSpPr txBox="1">
            <a:spLocks noGrp="1"/>
          </p:cNvSpPr>
          <p:nvPr>
            <p:ph type="body" idx="1"/>
          </p:nvPr>
        </p:nvSpPr>
        <p:spPr>
          <a:xfrm>
            <a:off x="6682150" y="1329375"/>
            <a:ext cx="5286600" cy="15066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SzPct val="100000"/>
              <a:buNone/>
            </a:pPr>
            <a:r>
              <a:rPr lang="en-US" sz="2000" dirty="0"/>
              <a:t>How to get the shortest path from A to E?</a:t>
            </a:r>
            <a:endParaRPr dirty="0"/>
          </a:p>
          <a:p>
            <a:pPr marL="91440" lvl="0" indent="-98425" algn="l" rtl="0">
              <a:lnSpc>
                <a:spcPct val="90000"/>
              </a:lnSpc>
              <a:spcBef>
                <a:spcPts val="1400"/>
              </a:spcBef>
              <a:spcAft>
                <a:spcPts val="0"/>
              </a:spcAft>
              <a:buSzPct val="100000"/>
              <a:buChar char="●"/>
            </a:pPr>
            <a:r>
              <a:rPr lang="en-US" sz="2000" dirty="0"/>
              <a:t>Follow PN </a:t>
            </a:r>
            <a:r>
              <a:rPr lang="en-US" sz="2000" dirty="0" err="1"/>
              <a:t>backpointers</a:t>
            </a:r>
            <a:r>
              <a:rPr lang="en-US" sz="2000" dirty="0"/>
              <a:t> to get path ABFHGE</a:t>
            </a:r>
            <a:endParaRPr dirty="0"/>
          </a:p>
        </p:txBody>
      </p:sp>
      <p:sp>
        <p:nvSpPr>
          <p:cNvPr id="1041" name="Google Shape;1041;p43"/>
          <p:cNvSpPr txBox="1"/>
          <p:nvPr/>
        </p:nvSpPr>
        <p:spPr>
          <a:xfrm>
            <a:off x="1352075"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grpSp>
        <p:nvGrpSpPr>
          <p:cNvPr id="1042" name="Google Shape;1042;p43"/>
          <p:cNvGrpSpPr/>
          <p:nvPr/>
        </p:nvGrpSpPr>
        <p:grpSpPr>
          <a:xfrm>
            <a:off x="1751501" y="1368475"/>
            <a:ext cx="4726715" cy="2331624"/>
            <a:chOff x="-2863816" y="1556555"/>
            <a:chExt cx="3545036" cy="1748718"/>
          </a:xfrm>
        </p:grpSpPr>
        <p:sp>
          <p:nvSpPr>
            <p:cNvPr id="1043" name="Google Shape;1043;p43"/>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044" name="Google Shape;1044;p43"/>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1045" name="Google Shape;1045;p43"/>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1046" name="Google Shape;1046;p43"/>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1047" name="Google Shape;1047;p43"/>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1048" name="Google Shape;1048;p43"/>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1049" name="Google Shape;1049;p43"/>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1050" name="Google Shape;1050;p43"/>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1051" name="Google Shape;1051;p43"/>
            <p:cNvCxnSpPr>
              <a:stCxn id="1043" idx="6"/>
              <a:endCxn id="1046"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1052" name="Google Shape;1052;p43"/>
            <p:cNvCxnSpPr>
              <a:stCxn id="1046" idx="2"/>
              <a:endCxn id="1043"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1053" name="Google Shape;1053;p43"/>
            <p:cNvCxnSpPr>
              <a:stCxn id="1050" idx="2"/>
              <a:endCxn id="1049"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4" name="Google Shape;1054;p43"/>
            <p:cNvCxnSpPr>
              <a:stCxn id="1049" idx="6"/>
              <a:endCxn id="1050"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5" name="Google Shape;1055;p43"/>
            <p:cNvCxnSpPr>
              <a:stCxn id="1043" idx="3"/>
              <a:endCxn id="1045"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1056" name="Google Shape;1056;p43"/>
            <p:cNvCxnSpPr>
              <a:stCxn id="1045" idx="6"/>
              <a:endCxn id="1046"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1057" name="Google Shape;1057;p43"/>
            <p:cNvCxnSpPr>
              <a:stCxn id="1043" idx="7"/>
              <a:endCxn id="1044"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1058" name="Google Shape;1058;p43"/>
            <p:cNvCxnSpPr>
              <a:stCxn id="1044" idx="6"/>
              <a:endCxn id="1047"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59" name="Google Shape;1059;p43"/>
            <p:cNvCxnSpPr>
              <a:stCxn id="1047" idx="6"/>
              <a:endCxn id="1048"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60" name="Google Shape;1060;p43"/>
            <p:cNvCxnSpPr>
              <a:stCxn id="1050" idx="1"/>
              <a:endCxn id="1047"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61" name="Google Shape;1061;p43"/>
            <p:cNvCxnSpPr>
              <a:stCxn id="1048" idx="4"/>
              <a:endCxn id="1050"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62" name="Google Shape;1062;p43"/>
            <p:cNvCxnSpPr>
              <a:stCxn id="1044" idx="5"/>
              <a:endCxn id="1049"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63" name="Google Shape;1063;p43"/>
            <p:cNvCxnSpPr>
              <a:stCxn id="1044" idx="4"/>
              <a:endCxn id="1046"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64" name="Google Shape;1064;p43"/>
            <p:cNvCxnSpPr>
              <a:stCxn id="1046" idx="5"/>
              <a:endCxn id="1049"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65" name="Google Shape;1065;p43"/>
            <p:cNvCxnSpPr>
              <a:stCxn id="1049" idx="3"/>
              <a:endCxn id="1045"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66" name="Google Shape;1066;p43"/>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7" name="Google Shape;1067;p43"/>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8" name="Google Shape;1068;p43"/>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69" name="Google Shape;1069;p43"/>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0" name="Google Shape;1070;p43"/>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71" name="Google Shape;1071;p43"/>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2" name="Google Shape;1072;p43"/>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73" name="Google Shape;1073;p43"/>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4" name="Google Shape;1074;p43"/>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75" name="Google Shape;1075;p43"/>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76" name="Google Shape;1076;p43"/>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7" name="Google Shape;1077;p43"/>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78" name="Google Shape;1078;p43"/>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9" name="Google Shape;1079;p43"/>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80" name="Google Shape;1080;p43"/>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81" name="Google Shape;1081;p43"/>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82" name="Google Shape;1082;p43"/>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3" name="Google Shape;1083;p43"/>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84" name="Google Shape;1084;p43"/>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85" name="Google Shape;1085;p43"/>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6" name="Google Shape;1086;p43"/>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87" name="Google Shape;1087;p43"/>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88" name="Google Shape;1088;p43"/>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89" name="Google Shape;1089;p43"/>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91" name="Google Shape;1091;p43"/>
          <p:cNvGraphicFramePr/>
          <p:nvPr>
            <p:extLst>
              <p:ext uri="{D42A27DB-BD31-4B8C-83A1-F6EECF244321}">
                <p14:modId xmlns:p14="http://schemas.microsoft.com/office/powerpoint/2010/main" val="335595628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2</a:t>
                      </a:r>
                      <a:endParaRPr sz="1600" i="0" u="none" strike="noStrike" cap="none">
                        <a:solidFill>
                          <a:srgbClr val="FF0000"/>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A</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11</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G</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4</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B</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8</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H</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rgbClr val="FF0000"/>
                          </a:solidFill>
                          <a:latin typeface="Quattrocento Sans"/>
                          <a:ea typeface="Quattrocento Sans"/>
                          <a:cs typeface="Quattrocento Sans"/>
                          <a:sym typeface="Quattrocento Sans"/>
                        </a:rPr>
                        <a:t>7</a:t>
                      </a:r>
                      <a:endParaRPr sz="1600"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F</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5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DFS</a:t>
            </a:r>
            <a:endParaRPr dirty="0"/>
          </a:p>
        </p:txBody>
      </p:sp>
      <p:sp>
        <p:nvSpPr>
          <p:cNvPr id="1420" name="Google Shape;1420;p59"/>
          <p:cNvSpPr txBox="1">
            <a:spLocks noGrp="1"/>
          </p:cNvSpPr>
          <p:nvPr>
            <p:ph type="body" idx="1"/>
          </p:nvPr>
        </p:nvSpPr>
        <p:spPr>
          <a:xfrm>
            <a:off x="575240" y="1101969"/>
            <a:ext cx="11187258" cy="2033116"/>
          </a:xfrm>
          <a:prstGeom prst="rect">
            <a:avLst/>
          </a:prstGeom>
          <a:noFill/>
          <a:ln>
            <a:noFill/>
          </a:ln>
        </p:spPr>
        <p:txBody>
          <a:bodyPr spcFirstLastPara="1" wrap="square" lIns="45700" tIns="45700" rIns="45700" bIns="45700" anchor="t" anchorCtr="0">
            <a:normAutofit/>
          </a:bodyPr>
          <a:lstStyle/>
          <a:p>
            <a:pPr marL="91440" lvl="0" indent="-118745" algn="l" rtl="0">
              <a:lnSpc>
                <a:spcPct val="90000"/>
              </a:lnSpc>
              <a:spcBef>
                <a:spcPts val="0"/>
              </a:spcBef>
              <a:spcAft>
                <a:spcPts val="0"/>
              </a:spcAft>
              <a:buSzPct val="84615"/>
              <a:buChar char="●"/>
            </a:pPr>
            <a:r>
              <a:rPr lang="en-US" b="1" u="sng" dirty="0"/>
              <a:t> Depth</a:t>
            </a:r>
            <a:r>
              <a:rPr lang="en-US" dirty="0"/>
              <a:t> First Search: go as far as you can down one path till you hit a dead end (no neighbors, or no unvisited neighbors).  Once you hit a dead end, backtrack and try other edges that you have not tried yet</a:t>
            </a:r>
          </a:p>
          <a:p>
            <a:pPr marL="91440" lvl="0" indent="-118745" algn="l" rtl="0">
              <a:lnSpc>
                <a:spcPct val="90000"/>
              </a:lnSpc>
              <a:spcBef>
                <a:spcPts val="0"/>
              </a:spcBef>
              <a:spcAft>
                <a:spcPts val="0"/>
              </a:spcAft>
              <a:buSzPct val="84615"/>
              <a:buChar char="●"/>
            </a:pPr>
            <a:r>
              <a:rPr lang="en-US" dirty="0"/>
              <a:t> Analogy of </a:t>
            </a:r>
            <a:r>
              <a:rPr lang="en-GB" dirty="0"/>
              <a:t>wandering a maze – if you get stuck at a dead end, trace your steps backwards to the previous fork in the road, and try a different path</a:t>
            </a:r>
          </a:p>
        </p:txBody>
      </p:sp>
      <p:pic>
        <p:nvPicPr>
          <p:cNvPr id="1421" name="Google Shape;1421;p59"/>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23" name="Google Shape;1423;p59"/>
          <p:cNvSpPr txBox="1"/>
          <p:nvPr/>
        </p:nvSpPr>
        <p:spPr>
          <a:xfrm>
            <a:off x="4155337" y="6383655"/>
            <a:ext cx="648383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DFS traversal: 10, 5, 3, 2, 4, 8, 7,6, 9, 15, 12, 14, 18</a:t>
            </a:r>
            <a:endParaRPr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328BC-76D0-04B3-DB6D-3F17764CF2A8}"/>
            </a:ext>
          </a:extLst>
        </p:cNvPr>
        <p:cNvGrpSpPr/>
        <p:nvPr/>
      </p:nvGrpSpPr>
      <p:grpSpPr>
        <a:xfrm>
          <a:off x="0" y="0"/>
          <a:ext cx="0" cy="0"/>
          <a:chOff x="0" y="0"/>
          <a:chExt cx="0" cy="0"/>
        </a:xfrm>
      </p:grpSpPr>
      <p:sp>
        <p:nvSpPr>
          <p:cNvPr id="13" name="Google Shape;1040;p43">
            <a:extLst>
              <a:ext uri="{FF2B5EF4-FFF2-40B4-BE49-F238E27FC236}">
                <a16:creationId xmlns:a16="http://schemas.microsoft.com/office/drawing/2014/main" id="{E49C9718-1CC2-2309-2C49-D754BD0AADE7}"/>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2" name="Google Shape;982;p42">
            <a:extLst>
              <a:ext uri="{FF2B5EF4-FFF2-40B4-BE49-F238E27FC236}">
                <a16:creationId xmlns:a16="http://schemas.microsoft.com/office/drawing/2014/main" id="{D80C0A63-5E4B-2AF5-2CFA-28D3BB9BAA37}"/>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Exam Question and Answer</a:t>
            </a:r>
            <a:endParaRPr dirty="0"/>
          </a:p>
        </p:txBody>
      </p:sp>
      <p:grpSp>
        <p:nvGrpSpPr>
          <p:cNvPr id="3" name="Google Shape;520;p34">
            <a:extLst>
              <a:ext uri="{FF2B5EF4-FFF2-40B4-BE49-F238E27FC236}">
                <a16:creationId xmlns:a16="http://schemas.microsoft.com/office/drawing/2014/main" id="{F0A1B34D-4BE1-C7F6-CD53-7BB90B81A868}"/>
              </a:ext>
            </a:extLst>
          </p:cNvPr>
          <p:cNvGrpSpPr/>
          <p:nvPr/>
        </p:nvGrpSpPr>
        <p:grpSpPr>
          <a:xfrm>
            <a:off x="1018462" y="3606916"/>
            <a:ext cx="4555070" cy="2238505"/>
            <a:chOff x="-2735082" y="1626394"/>
            <a:chExt cx="3416302" cy="1678879"/>
          </a:xfrm>
        </p:grpSpPr>
        <p:sp>
          <p:nvSpPr>
            <p:cNvPr id="6" name="Google Shape;521;p34">
              <a:extLst>
                <a:ext uri="{FF2B5EF4-FFF2-40B4-BE49-F238E27FC236}">
                  <a16:creationId xmlns:a16="http://schemas.microsoft.com/office/drawing/2014/main" id="{0A79D9A9-3841-61E8-6E74-F5E62D575D5B}"/>
                </a:ext>
              </a:extLst>
            </p:cNvPr>
            <p:cNvSpPr/>
            <p:nvPr/>
          </p:nvSpPr>
          <p:spPr>
            <a:xfrm>
              <a:off x="-2576330" y="1806476"/>
              <a:ext cx="285750" cy="285750"/>
            </a:xfrm>
            <a:prstGeom prst="ellipse">
              <a:avLst/>
            </a:prstGeom>
            <a:solidFill>
              <a:schemeClr val="bg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a:t>
              </a:r>
              <a:endParaRPr dirty="0"/>
            </a:p>
          </p:txBody>
        </p:sp>
        <p:sp>
          <p:nvSpPr>
            <p:cNvPr id="7" name="Google Shape;522;p34">
              <a:extLst>
                <a:ext uri="{FF2B5EF4-FFF2-40B4-BE49-F238E27FC236}">
                  <a16:creationId xmlns:a16="http://schemas.microsoft.com/office/drawing/2014/main" id="{B31B7359-0F5B-7A92-455A-BFFEE730672B}"/>
                </a:ext>
              </a:extLst>
            </p:cNvPr>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8" name="Google Shape;523;p34">
              <a:extLst>
                <a:ext uri="{FF2B5EF4-FFF2-40B4-BE49-F238E27FC236}">
                  <a16:creationId xmlns:a16="http://schemas.microsoft.com/office/drawing/2014/main" id="{714ECD2C-E967-F3FB-8736-DC397133BD30}"/>
                </a:ext>
              </a:extLst>
            </p:cNvPr>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0" name="Google Shape;524;p34">
              <a:extLst>
                <a:ext uri="{FF2B5EF4-FFF2-40B4-BE49-F238E27FC236}">
                  <a16:creationId xmlns:a16="http://schemas.microsoft.com/office/drawing/2014/main" id="{ADDAAB3E-7738-E327-B1BA-52E150B6508F}"/>
                </a:ext>
              </a:extLst>
            </p:cNvPr>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1" name="Google Shape;525;p34">
              <a:extLst>
                <a:ext uri="{FF2B5EF4-FFF2-40B4-BE49-F238E27FC236}">
                  <a16:creationId xmlns:a16="http://schemas.microsoft.com/office/drawing/2014/main" id="{05B5DA08-9E79-C87A-5CF4-5F9C54C3A157}"/>
                </a:ext>
              </a:extLst>
            </p:cNvPr>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2" name="Google Shape;526;p34">
              <a:extLst>
                <a:ext uri="{FF2B5EF4-FFF2-40B4-BE49-F238E27FC236}">
                  <a16:creationId xmlns:a16="http://schemas.microsoft.com/office/drawing/2014/main" id="{A1BCEB1D-B778-AEEA-0934-2F2AFCE74477}"/>
                </a:ext>
              </a:extLst>
            </p:cNvPr>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15" name="Google Shape;527;p34">
              <a:extLst>
                <a:ext uri="{FF2B5EF4-FFF2-40B4-BE49-F238E27FC236}">
                  <a16:creationId xmlns:a16="http://schemas.microsoft.com/office/drawing/2014/main" id="{CA227D8D-2EA4-01F0-F5C7-B02E2AE60D74}"/>
                </a:ext>
              </a:extLst>
            </p:cNvPr>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6" name="Google Shape;528;p34">
              <a:extLst>
                <a:ext uri="{FF2B5EF4-FFF2-40B4-BE49-F238E27FC236}">
                  <a16:creationId xmlns:a16="http://schemas.microsoft.com/office/drawing/2014/main" id="{1F3266CE-73D8-BBBC-D481-5BB86F18957F}"/>
                </a:ext>
              </a:extLst>
            </p:cNvPr>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17" name="Google Shape;529;p34">
              <a:extLst>
                <a:ext uri="{FF2B5EF4-FFF2-40B4-BE49-F238E27FC236}">
                  <a16:creationId xmlns:a16="http://schemas.microsoft.com/office/drawing/2014/main" id="{B1BFCCE1-84AC-D0B1-DC15-F3FB120789A1}"/>
                </a:ext>
              </a:extLst>
            </p:cNvPr>
            <p:cNvCxnSpPr>
              <a:stCxn id="6" idx="6"/>
              <a:endCxn id="10"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18" name="Google Shape;530;p34">
              <a:extLst>
                <a:ext uri="{FF2B5EF4-FFF2-40B4-BE49-F238E27FC236}">
                  <a16:creationId xmlns:a16="http://schemas.microsoft.com/office/drawing/2014/main" id="{6CF9865B-4B59-B62A-220B-955219C8239A}"/>
                </a:ext>
              </a:extLst>
            </p:cNvPr>
            <p:cNvCxnSpPr>
              <a:stCxn id="10" idx="2"/>
              <a:endCxn id="6"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19" name="Google Shape;531;p34">
              <a:extLst>
                <a:ext uri="{FF2B5EF4-FFF2-40B4-BE49-F238E27FC236}">
                  <a16:creationId xmlns:a16="http://schemas.microsoft.com/office/drawing/2014/main" id="{4A07575F-6718-D4AD-3A8D-4DA0178F4FF8}"/>
                </a:ext>
              </a:extLst>
            </p:cNvPr>
            <p:cNvCxnSpPr>
              <a:stCxn id="16" idx="2"/>
              <a:endCxn id="15"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0" name="Google Shape;532;p34">
              <a:extLst>
                <a:ext uri="{FF2B5EF4-FFF2-40B4-BE49-F238E27FC236}">
                  <a16:creationId xmlns:a16="http://schemas.microsoft.com/office/drawing/2014/main" id="{624FBD51-8001-9CC5-561E-99C85076A37F}"/>
                </a:ext>
              </a:extLst>
            </p:cNvPr>
            <p:cNvCxnSpPr>
              <a:stCxn id="15" idx="6"/>
              <a:endCxn id="16"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1" name="Google Shape;533;p34">
              <a:extLst>
                <a:ext uri="{FF2B5EF4-FFF2-40B4-BE49-F238E27FC236}">
                  <a16:creationId xmlns:a16="http://schemas.microsoft.com/office/drawing/2014/main" id="{BC51F8AD-68E5-E52D-C1BC-083C1585A9DA}"/>
                </a:ext>
              </a:extLst>
            </p:cNvPr>
            <p:cNvCxnSpPr>
              <a:stCxn id="6" idx="3"/>
              <a:endCxn id="8"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22" name="Google Shape;534;p34">
              <a:extLst>
                <a:ext uri="{FF2B5EF4-FFF2-40B4-BE49-F238E27FC236}">
                  <a16:creationId xmlns:a16="http://schemas.microsoft.com/office/drawing/2014/main" id="{6A456844-5CFF-83B2-BC19-368B8E8249A0}"/>
                </a:ext>
              </a:extLst>
            </p:cNvPr>
            <p:cNvCxnSpPr>
              <a:stCxn id="8" idx="6"/>
              <a:endCxn id="10"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23" name="Google Shape;535;p34">
              <a:extLst>
                <a:ext uri="{FF2B5EF4-FFF2-40B4-BE49-F238E27FC236}">
                  <a16:creationId xmlns:a16="http://schemas.microsoft.com/office/drawing/2014/main" id="{36B6988D-588B-5D25-E2BF-DBEC6222069F}"/>
                </a:ext>
              </a:extLst>
            </p:cNvPr>
            <p:cNvCxnSpPr>
              <a:stCxn id="6" idx="7"/>
              <a:endCxn id="7"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24" name="Google Shape;536;p34">
              <a:extLst>
                <a:ext uri="{FF2B5EF4-FFF2-40B4-BE49-F238E27FC236}">
                  <a16:creationId xmlns:a16="http://schemas.microsoft.com/office/drawing/2014/main" id="{2F5B6BC0-B2D5-98B2-AB1D-18FDDC80303F}"/>
                </a:ext>
              </a:extLst>
            </p:cNvPr>
            <p:cNvCxnSpPr>
              <a:stCxn id="7" idx="6"/>
              <a:endCxn id="11"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25" name="Google Shape;537;p34">
              <a:extLst>
                <a:ext uri="{FF2B5EF4-FFF2-40B4-BE49-F238E27FC236}">
                  <a16:creationId xmlns:a16="http://schemas.microsoft.com/office/drawing/2014/main" id="{1C8428F3-5CD7-5BC0-2AA9-367919122DEC}"/>
                </a:ext>
              </a:extLst>
            </p:cNvPr>
            <p:cNvCxnSpPr>
              <a:stCxn id="11" idx="6"/>
              <a:endCxn id="12"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26" name="Google Shape;538;p34">
              <a:extLst>
                <a:ext uri="{FF2B5EF4-FFF2-40B4-BE49-F238E27FC236}">
                  <a16:creationId xmlns:a16="http://schemas.microsoft.com/office/drawing/2014/main" id="{42791FA7-5378-F262-D785-76D98936EF22}"/>
                </a:ext>
              </a:extLst>
            </p:cNvPr>
            <p:cNvCxnSpPr>
              <a:stCxn id="16" idx="1"/>
              <a:endCxn id="11"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27" name="Google Shape;539;p34">
              <a:extLst>
                <a:ext uri="{FF2B5EF4-FFF2-40B4-BE49-F238E27FC236}">
                  <a16:creationId xmlns:a16="http://schemas.microsoft.com/office/drawing/2014/main" id="{E1D2F3FD-4C00-06D3-4B87-EF12F2E0E1DF}"/>
                </a:ext>
              </a:extLst>
            </p:cNvPr>
            <p:cNvCxnSpPr>
              <a:stCxn id="12" idx="4"/>
              <a:endCxn id="16"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28" name="Google Shape;540;p34">
              <a:extLst>
                <a:ext uri="{FF2B5EF4-FFF2-40B4-BE49-F238E27FC236}">
                  <a16:creationId xmlns:a16="http://schemas.microsoft.com/office/drawing/2014/main" id="{40CDFA17-58FC-DA55-288A-D1F8F08B90F9}"/>
                </a:ext>
              </a:extLst>
            </p:cNvPr>
            <p:cNvCxnSpPr>
              <a:stCxn id="7" idx="5"/>
              <a:endCxn id="15"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541;p34">
              <a:extLst>
                <a:ext uri="{FF2B5EF4-FFF2-40B4-BE49-F238E27FC236}">
                  <a16:creationId xmlns:a16="http://schemas.microsoft.com/office/drawing/2014/main" id="{68056FFC-2AE1-06BE-1228-C4B2C06ED947}"/>
                </a:ext>
              </a:extLst>
            </p:cNvPr>
            <p:cNvCxnSpPr>
              <a:stCxn id="7" idx="4"/>
              <a:endCxn id="10"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30" name="Google Shape;542;p34">
              <a:extLst>
                <a:ext uri="{FF2B5EF4-FFF2-40B4-BE49-F238E27FC236}">
                  <a16:creationId xmlns:a16="http://schemas.microsoft.com/office/drawing/2014/main" id="{C9117F6A-4BE4-DF6D-235F-6D979EB75A83}"/>
                </a:ext>
              </a:extLst>
            </p:cNvPr>
            <p:cNvCxnSpPr>
              <a:stCxn id="10" idx="5"/>
              <a:endCxn id="15"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31" name="Google Shape;543;p34">
              <a:extLst>
                <a:ext uri="{FF2B5EF4-FFF2-40B4-BE49-F238E27FC236}">
                  <a16:creationId xmlns:a16="http://schemas.microsoft.com/office/drawing/2014/main" id="{728D5761-A240-23A2-A53E-A35C69B9CB53}"/>
                </a:ext>
              </a:extLst>
            </p:cNvPr>
            <p:cNvCxnSpPr>
              <a:stCxn id="15" idx="3"/>
              <a:endCxn id="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32" name="Google Shape;544;p34">
              <a:extLst>
                <a:ext uri="{FF2B5EF4-FFF2-40B4-BE49-F238E27FC236}">
                  <a16:creationId xmlns:a16="http://schemas.microsoft.com/office/drawing/2014/main" id="{01CFAE73-2E49-ACD1-027B-5C693DAF439E}"/>
                </a:ext>
              </a:extLst>
            </p:cNvPr>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3" name="Google Shape;545;p34">
              <a:extLst>
                <a:ext uri="{FF2B5EF4-FFF2-40B4-BE49-F238E27FC236}">
                  <a16:creationId xmlns:a16="http://schemas.microsoft.com/office/drawing/2014/main" id="{6E91061B-3BE3-A150-EE55-D2E9716B7B6F}"/>
                </a:ext>
              </a:extLst>
            </p:cNvPr>
            <p:cNvSpPr txBox="1"/>
            <p:nvPr/>
          </p:nvSpPr>
          <p:spPr>
            <a:xfrm>
              <a:off x="-828619" y="1655898"/>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2</a:t>
              </a:r>
              <a:endParaRPr dirty="0"/>
            </a:p>
          </p:txBody>
        </p:sp>
        <p:sp>
          <p:nvSpPr>
            <p:cNvPr id="34" name="Google Shape;546;p34">
              <a:extLst>
                <a:ext uri="{FF2B5EF4-FFF2-40B4-BE49-F238E27FC236}">
                  <a16:creationId xmlns:a16="http://schemas.microsoft.com/office/drawing/2014/main" id="{12E93411-E345-BE74-3393-BF55DEC2BB5E}"/>
                </a:ext>
              </a:extLst>
            </p:cNvPr>
            <p:cNvSpPr txBox="1"/>
            <p:nvPr/>
          </p:nvSpPr>
          <p:spPr>
            <a:xfrm>
              <a:off x="32349" y="166717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5" name="Google Shape;547;p34">
              <a:extLst>
                <a:ext uri="{FF2B5EF4-FFF2-40B4-BE49-F238E27FC236}">
                  <a16:creationId xmlns:a16="http://schemas.microsoft.com/office/drawing/2014/main" id="{92F0D49D-9049-7F84-237C-519EDD64EB46}"/>
                </a:ext>
              </a:extLst>
            </p:cNvPr>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36" name="Google Shape;548;p34">
              <a:extLst>
                <a:ext uri="{FF2B5EF4-FFF2-40B4-BE49-F238E27FC236}">
                  <a16:creationId xmlns:a16="http://schemas.microsoft.com/office/drawing/2014/main" id="{519D53B4-32CF-46F4-289E-79C0EDA13C96}"/>
                </a:ext>
              </a:extLst>
            </p:cNvPr>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7" name="Google Shape;549;p34">
              <a:extLst>
                <a:ext uri="{FF2B5EF4-FFF2-40B4-BE49-F238E27FC236}">
                  <a16:creationId xmlns:a16="http://schemas.microsoft.com/office/drawing/2014/main" id="{60DF9FC6-EA57-210F-2451-B2C4773797A2}"/>
                </a:ext>
              </a:extLst>
            </p:cNvPr>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8" name="Google Shape;550;p34">
              <a:extLst>
                <a:ext uri="{FF2B5EF4-FFF2-40B4-BE49-F238E27FC236}">
                  <a16:creationId xmlns:a16="http://schemas.microsoft.com/office/drawing/2014/main" id="{C2749A6C-4185-C4E0-96BB-35773A9AC345}"/>
                </a:ext>
              </a:extLst>
            </p:cNvPr>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9" name="Google Shape;551;p34">
              <a:extLst>
                <a:ext uri="{FF2B5EF4-FFF2-40B4-BE49-F238E27FC236}">
                  <a16:creationId xmlns:a16="http://schemas.microsoft.com/office/drawing/2014/main" id="{783BFBA4-6F4C-BE5C-01B4-D6C376AC152A}"/>
                </a:ext>
              </a:extLst>
            </p:cNvPr>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0" name="Google Shape;552;p34">
              <a:extLst>
                <a:ext uri="{FF2B5EF4-FFF2-40B4-BE49-F238E27FC236}">
                  <a16:creationId xmlns:a16="http://schemas.microsoft.com/office/drawing/2014/main" id="{99CF9E54-AC48-58D6-C766-764921C23A57}"/>
                </a:ext>
              </a:extLst>
            </p:cNvPr>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41" name="Google Shape;553;p34">
              <a:extLst>
                <a:ext uri="{FF2B5EF4-FFF2-40B4-BE49-F238E27FC236}">
                  <a16:creationId xmlns:a16="http://schemas.microsoft.com/office/drawing/2014/main" id="{5135C31E-37CE-A5DB-7012-457CA0C87410}"/>
                </a:ext>
              </a:extLst>
            </p:cNvPr>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42" name="Google Shape;554;p34">
              <a:extLst>
                <a:ext uri="{FF2B5EF4-FFF2-40B4-BE49-F238E27FC236}">
                  <a16:creationId xmlns:a16="http://schemas.microsoft.com/office/drawing/2014/main" id="{B9316629-2C35-6D4B-FBB0-1D4C3D2233D4}"/>
                </a:ext>
              </a:extLst>
            </p:cNvPr>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3" name="Google Shape;555;p34">
              <a:extLst>
                <a:ext uri="{FF2B5EF4-FFF2-40B4-BE49-F238E27FC236}">
                  <a16:creationId xmlns:a16="http://schemas.microsoft.com/office/drawing/2014/main" id="{4F58C8AD-9D30-F33A-05BF-AFD8DDB2336F}"/>
                </a:ext>
              </a:extLst>
            </p:cNvPr>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44" name="Google Shape;556;p34">
              <a:extLst>
                <a:ext uri="{FF2B5EF4-FFF2-40B4-BE49-F238E27FC236}">
                  <a16:creationId xmlns:a16="http://schemas.microsoft.com/office/drawing/2014/main" id="{9F831AF9-C076-9F5E-49AA-BCE5134BDED5}"/>
                </a:ext>
              </a:extLst>
            </p:cNvPr>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45" name="Google Shape;557;p34">
              <a:extLst>
                <a:ext uri="{FF2B5EF4-FFF2-40B4-BE49-F238E27FC236}">
                  <a16:creationId xmlns:a16="http://schemas.microsoft.com/office/drawing/2014/main" id="{1BB94E9C-ACD6-FCBD-1800-2D72C1392F43}"/>
                </a:ext>
              </a:extLst>
            </p:cNvPr>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46" name="Google Shape;558;p34">
              <a:extLst>
                <a:ext uri="{FF2B5EF4-FFF2-40B4-BE49-F238E27FC236}">
                  <a16:creationId xmlns:a16="http://schemas.microsoft.com/office/drawing/2014/main" id="{7F63F563-A35C-5F01-64EF-02F271F92A0D}"/>
                </a:ext>
              </a:extLst>
            </p:cNvPr>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grpSp>
      <p:sp>
        <p:nvSpPr>
          <p:cNvPr id="55" name="Google Shape;567;p34">
            <a:extLst>
              <a:ext uri="{FF2B5EF4-FFF2-40B4-BE49-F238E27FC236}">
                <a16:creationId xmlns:a16="http://schemas.microsoft.com/office/drawing/2014/main" id="{0404AE7A-6CFA-443E-318C-64935799782B}"/>
              </a:ext>
            </a:extLst>
          </p:cNvPr>
          <p:cNvSpPr txBox="1"/>
          <p:nvPr/>
        </p:nvSpPr>
        <p:spPr>
          <a:xfrm>
            <a:off x="230252" y="3776337"/>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 name="Google Shape;1032;p42">
            <a:extLst>
              <a:ext uri="{FF2B5EF4-FFF2-40B4-BE49-F238E27FC236}">
                <a16:creationId xmlns:a16="http://schemas.microsoft.com/office/drawing/2014/main" id="{89068276-794E-FBF6-7A3B-B5B81B77C038}"/>
              </a:ext>
            </a:extLst>
          </p:cNvPr>
          <p:cNvSpPr txBox="1"/>
          <p:nvPr/>
        </p:nvSpPr>
        <p:spPr>
          <a:xfrm>
            <a:off x="6614351" y="1729703"/>
            <a:ext cx="30927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C, B, D, F, H, G, E</a:t>
            </a:r>
            <a:endParaRPr dirty="0">
              <a:latin typeface="Quattrocento Sans"/>
              <a:ea typeface="Quattrocento Sans"/>
              <a:cs typeface="Quattrocento Sans"/>
              <a:sym typeface="Quattrocento Sans"/>
            </a:endParaRPr>
          </a:p>
        </p:txBody>
      </p:sp>
      <p:graphicFrame>
        <p:nvGraphicFramePr>
          <p:cNvPr id="57" name="Google Shape;1031;p42">
            <a:extLst>
              <a:ext uri="{FF2B5EF4-FFF2-40B4-BE49-F238E27FC236}">
                <a16:creationId xmlns:a16="http://schemas.microsoft.com/office/drawing/2014/main" id="{399636EF-A300-EE68-C6C6-C62152D975CE}"/>
              </a:ext>
            </a:extLst>
          </p:cNvPr>
          <p:cNvGraphicFramePr/>
          <p:nvPr>
            <p:extLst>
              <p:ext uri="{D42A27DB-BD31-4B8C-83A1-F6EECF244321}">
                <p14:modId xmlns:p14="http://schemas.microsoft.com/office/powerpoint/2010/main" val="3154221505"/>
              </p:ext>
            </p:extLst>
          </p:nvPr>
        </p:nvGraphicFramePr>
        <p:xfrm>
          <a:off x="6599966" y="2796795"/>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11482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816D8-2144-208F-51D1-5DE1BA1EF4A7}"/>
              </a:ext>
            </a:extLst>
          </p:cNvPr>
          <p:cNvSpPr>
            <a:spLocks noGrp="1"/>
          </p:cNvSpPr>
          <p:nvPr>
            <p:ph idx="1"/>
          </p:nvPr>
        </p:nvSpPr>
        <p:spPr>
          <a:xfrm>
            <a:off x="798129" y="1278176"/>
            <a:ext cx="9820225" cy="1223369"/>
          </a:xfrm>
        </p:spPr>
        <p:txBody>
          <a:bodyPr/>
          <a:lstStyle/>
          <a:p>
            <a:r>
              <a:rPr lang="en-GB" sz="2400" dirty="0" err="1"/>
              <a:t>Dijkstras</a:t>
            </a:r>
            <a:r>
              <a:rPr lang="en-GB" sz="2400" dirty="0"/>
              <a:t> Shortest Path Algorithm Explained | With Example | Graph Theory</a:t>
            </a:r>
          </a:p>
          <a:p>
            <a:pPr lvl="1"/>
            <a:r>
              <a:rPr lang="en-GB" sz="2000" dirty="0">
                <a:hlinkClick r:id="rId2"/>
              </a:rPr>
              <a:t>https://www.youtube.com/watch?v=bZkzH5x0SKU</a:t>
            </a:r>
            <a:endParaRPr lang="en-GB" sz="2000" dirty="0"/>
          </a:p>
        </p:txBody>
      </p:sp>
      <p:pic>
        <p:nvPicPr>
          <p:cNvPr id="5" name="Picture 4">
            <a:extLst>
              <a:ext uri="{FF2B5EF4-FFF2-40B4-BE49-F238E27FC236}">
                <a16:creationId xmlns:a16="http://schemas.microsoft.com/office/drawing/2014/main" id="{1038EA37-DCE5-57B3-CDC7-126279ED9F3C}"/>
              </a:ext>
            </a:extLst>
          </p:cNvPr>
          <p:cNvPicPr>
            <a:picLocks noChangeAspect="1"/>
          </p:cNvPicPr>
          <p:nvPr/>
        </p:nvPicPr>
        <p:blipFill>
          <a:blip r:embed="rId3"/>
          <a:stretch>
            <a:fillRect/>
          </a:stretch>
        </p:blipFill>
        <p:spPr>
          <a:xfrm>
            <a:off x="2455715" y="2501545"/>
            <a:ext cx="7862463" cy="3990496"/>
          </a:xfrm>
          <a:prstGeom prst="rect">
            <a:avLst/>
          </a:prstGeom>
        </p:spPr>
      </p:pic>
      <p:sp>
        <p:nvSpPr>
          <p:cNvPr id="7" name="Google Shape;866;p40">
            <a:extLst>
              <a:ext uri="{FF2B5EF4-FFF2-40B4-BE49-F238E27FC236}">
                <a16:creationId xmlns:a16="http://schemas.microsoft.com/office/drawing/2014/main" id="{0327EEC0-EF41-3AA9-35E9-BE461905BE82}"/>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a:t>
            </a:r>
            <a:endParaRPr dirty="0"/>
          </a:p>
        </p:txBody>
      </p:sp>
    </p:spTree>
    <p:extLst>
      <p:ext uri="{BB962C8B-B14F-4D97-AF65-F5344CB8AC3E}">
        <p14:creationId xmlns:p14="http://schemas.microsoft.com/office/powerpoint/2010/main" val="95403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8041-B38F-2C46-34E4-12333279D8FC}"/>
              </a:ext>
            </a:extLst>
          </p:cNvPr>
          <p:cNvSpPr>
            <a:spLocks noGrp="1"/>
          </p:cNvSpPr>
          <p:nvPr>
            <p:ph type="title"/>
          </p:nvPr>
        </p:nvSpPr>
        <p:spPr/>
        <p:txBody>
          <a:bodyPr/>
          <a:lstStyle/>
          <a:p>
            <a:r>
              <a:rPr lang="en-GB" dirty="0"/>
              <a:t>Initialize</a:t>
            </a:r>
            <a:endParaRPr lang="en-SE" dirty="0"/>
          </a:p>
        </p:txBody>
      </p:sp>
      <p:sp>
        <p:nvSpPr>
          <p:cNvPr id="3" name="Content Placeholder 2">
            <a:extLst>
              <a:ext uri="{FF2B5EF4-FFF2-40B4-BE49-F238E27FC236}">
                <a16:creationId xmlns:a16="http://schemas.microsoft.com/office/drawing/2014/main" id="{BA967C86-4481-151F-69BA-6395BBA93E43}"/>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34BAF77F-78EE-8D22-20A0-24E4F7D08FC6}"/>
              </a:ext>
            </a:extLst>
          </p:cNvPr>
          <p:cNvPicPr>
            <a:picLocks noChangeAspect="1"/>
          </p:cNvPicPr>
          <p:nvPr/>
        </p:nvPicPr>
        <p:blipFill>
          <a:blip r:embed="rId2"/>
          <a:stretch>
            <a:fillRect/>
          </a:stretch>
        </p:blipFill>
        <p:spPr>
          <a:xfrm>
            <a:off x="2427515" y="1736028"/>
            <a:ext cx="7648339" cy="3385945"/>
          </a:xfrm>
          <a:prstGeom prst="rect">
            <a:avLst/>
          </a:prstGeom>
        </p:spPr>
      </p:pic>
    </p:spTree>
    <p:extLst>
      <p:ext uri="{BB962C8B-B14F-4D97-AF65-F5344CB8AC3E}">
        <p14:creationId xmlns:p14="http://schemas.microsoft.com/office/powerpoint/2010/main" val="360454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8BE9-BAF9-7368-6B82-95FF25A192AE}"/>
              </a:ext>
            </a:extLst>
          </p:cNvPr>
          <p:cNvSpPr>
            <a:spLocks noGrp="1"/>
          </p:cNvSpPr>
          <p:nvPr>
            <p:ph type="title"/>
          </p:nvPr>
        </p:nvSpPr>
        <p:spPr/>
        <p:txBody>
          <a:bodyPr/>
          <a:lstStyle/>
          <a:p>
            <a:r>
              <a:rPr lang="en-GB" dirty="0"/>
              <a:t>Visit node A</a:t>
            </a:r>
            <a:endParaRPr lang="en-SE" dirty="0"/>
          </a:p>
        </p:txBody>
      </p:sp>
      <p:sp>
        <p:nvSpPr>
          <p:cNvPr id="3" name="Content Placeholder 2">
            <a:extLst>
              <a:ext uri="{FF2B5EF4-FFF2-40B4-BE49-F238E27FC236}">
                <a16:creationId xmlns:a16="http://schemas.microsoft.com/office/drawing/2014/main" id="{8C52CB22-8B02-6024-DB1A-DB7765E85768}"/>
              </a:ext>
            </a:extLst>
          </p:cNvPr>
          <p:cNvSpPr>
            <a:spLocks noGrp="1"/>
          </p:cNvSpPr>
          <p:nvPr>
            <p:ph idx="1"/>
          </p:nvPr>
        </p:nvSpPr>
        <p:spPr>
          <a:xfrm>
            <a:off x="746174" y="1568275"/>
            <a:ext cx="9820225" cy="603200"/>
          </a:xfrm>
        </p:spPr>
        <p:txBody>
          <a:bodyPr/>
          <a:lstStyle/>
          <a:p>
            <a:endParaRPr lang="en-SE"/>
          </a:p>
        </p:txBody>
      </p:sp>
      <p:pic>
        <p:nvPicPr>
          <p:cNvPr id="5" name="Picture 4">
            <a:extLst>
              <a:ext uri="{FF2B5EF4-FFF2-40B4-BE49-F238E27FC236}">
                <a16:creationId xmlns:a16="http://schemas.microsoft.com/office/drawing/2014/main" id="{F930F201-3B8A-2F91-FCF5-64B10D1DF89C}"/>
              </a:ext>
            </a:extLst>
          </p:cNvPr>
          <p:cNvPicPr>
            <a:picLocks noChangeAspect="1"/>
          </p:cNvPicPr>
          <p:nvPr/>
        </p:nvPicPr>
        <p:blipFill>
          <a:blip r:embed="rId2"/>
          <a:stretch>
            <a:fillRect/>
          </a:stretch>
        </p:blipFill>
        <p:spPr>
          <a:xfrm>
            <a:off x="2261605" y="1600200"/>
            <a:ext cx="7668791" cy="3401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E7BF997-AFAE-BF31-2C13-E3DDA96E079A}"/>
                  </a:ext>
                </a:extLst>
              </p:cNvPr>
              <p:cNvSpPr/>
              <p:nvPr/>
            </p:nvSpPr>
            <p:spPr>
              <a:xfrm>
                <a:off x="2708478" y="5383034"/>
                <a:ext cx="677504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SD[B]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w(A,B) =</a:t>
                </a:r>
                <a:r>
                  <a:rPr lang="en-GB" sz="1800" dirty="0">
                    <a:solidFill>
                      <a:schemeClr val="tx1"/>
                    </a:solidFill>
                    <a:latin typeface="Times New Roman" panose="02020603050405020304" pitchFamily="18" charset="0"/>
                    <a:cs typeface="Times New Roman" panose="02020603050405020304" pitchFamily="18" charset="0"/>
                  </a:rPr>
                  <a:t> 0+2 = 2</a:t>
                </a:r>
              </a:p>
              <a:p>
                <a:r>
                  <a:rPr lang="en-US" sz="1800" dirty="0">
                    <a:solidFill>
                      <a:schemeClr val="tx1"/>
                    </a:solidFill>
                    <a:latin typeface="Times New Roman" panose="02020603050405020304" pitchFamily="18" charset="0"/>
                    <a:cs typeface="Times New Roman" panose="02020603050405020304" pitchFamily="18" charset="0"/>
                  </a:rPr>
                  <a:t>NEW SD[B]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w(A,B) =</a:t>
                </a:r>
                <a:r>
                  <a:rPr lang="en-GB" sz="1800" dirty="0">
                    <a:solidFill>
                      <a:schemeClr val="tx1"/>
                    </a:solidFill>
                    <a:latin typeface="Times New Roman" panose="02020603050405020304" pitchFamily="18" charset="0"/>
                    <a:cs typeface="Times New Roman" panose="02020603050405020304" pitchFamily="18" charset="0"/>
                  </a:rPr>
                  <a:t> 2, PN</a:t>
                </a:r>
                <a:r>
                  <a:rPr lang="en-US" sz="1800" dirty="0">
                    <a:solidFill>
                      <a:schemeClr val="tx1"/>
                    </a:solidFill>
                    <a:latin typeface="Times New Roman" panose="02020603050405020304" pitchFamily="18" charset="0"/>
                    <a:cs typeface="Times New Roman" panose="02020603050405020304" pitchFamily="18" charset="0"/>
                  </a:rPr>
                  <a:t>[B] = A</a:t>
                </a:r>
                <a:endParaRPr lang="en-GB"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OLD SD[D]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w(A,D) =</a:t>
                </a:r>
                <a:r>
                  <a:rPr lang="en-GB" sz="1800" dirty="0">
                    <a:solidFill>
                      <a:schemeClr val="tx1"/>
                    </a:solidFill>
                    <a:latin typeface="Times New Roman" panose="02020603050405020304" pitchFamily="18" charset="0"/>
                    <a:cs typeface="Times New Roman" panose="02020603050405020304" pitchFamily="18" charset="0"/>
                  </a:rPr>
                  <a:t> 0+8 = 8</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w(A,D)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A</a:t>
                </a:r>
              </a:p>
            </p:txBody>
          </p:sp>
        </mc:Choice>
        <mc:Fallback xmlns="">
          <p:sp>
            <p:nvSpPr>
              <p:cNvPr id="8" name="Rectangle 7">
                <a:extLst>
                  <a:ext uri="{FF2B5EF4-FFF2-40B4-BE49-F238E27FC236}">
                    <a16:creationId xmlns:a16="http://schemas.microsoft.com/office/drawing/2014/main" id="{EE7BF997-AFAE-BF31-2C13-E3DDA96E079A}"/>
                  </a:ext>
                </a:extLst>
              </p:cNvPr>
              <p:cNvSpPr>
                <a:spLocks noRot="1" noChangeAspect="1" noMove="1" noResize="1" noEditPoints="1" noAdjustHandles="1" noChangeArrowheads="1" noChangeShapeType="1" noTextEdit="1"/>
              </p:cNvSpPr>
              <p:nvPr/>
            </p:nvSpPr>
            <p:spPr>
              <a:xfrm>
                <a:off x="2708478" y="5383034"/>
                <a:ext cx="6775042" cy="1200329"/>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3414E581-497A-4E2B-BCDB-1BE2F6CDE145}"/>
                  </a:ext>
                </a:extLst>
              </p14:cNvPr>
              <p14:cNvContentPartPr/>
              <p14:nvPr/>
            </p14:nvContentPartPr>
            <p14:xfrm>
              <a:off x="15045012" y="5454608"/>
              <a:ext cx="360" cy="360"/>
            </p14:xfrm>
          </p:contentPart>
        </mc:Choice>
        <mc:Fallback xmlns="">
          <p:pic>
            <p:nvPicPr>
              <p:cNvPr id="29" name="Ink 28">
                <a:extLst>
                  <a:ext uri="{FF2B5EF4-FFF2-40B4-BE49-F238E27FC236}">
                    <a16:creationId xmlns:a16="http://schemas.microsoft.com/office/drawing/2014/main" id="{3414E581-497A-4E2B-BCDB-1BE2F6CDE145}"/>
                  </a:ext>
                </a:extLst>
              </p:cNvPr>
              <p:cNvPicPr/>
              <p:nvPr/>
            </p:nvPicPr>
            <p:blipFill>
              <a:blip r:embed="rId5"/>
              <a:stretch>
                <a:fillRect/>
              </a:stretch>
            </p:blipFill>
            <p:spPr>
              <a:xfrm>
                <a:off x="15036012" y="5445608"/>
                <a:ext cx="18000" cy="18000"/>
              </a:xfrm>
              <a:prstGeom prst="rect">
                <a:avLst/>
              </a:prstGeom>
            </p:spPr>
          </p:pic>
        </mc:Fallback>
      </mc:AlternateContent>
    </p:spTree>
    <p:extLst>
      <p:ext uri="{BB962C8B-B14F-4D97-AF65-F5344CB8AC3E}">
        <p14:creationId xmlns:p14="http://schemas.microsoft.com/office/powerpoint/2010/main" val="167963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8D1D-A738-2941-0E14-4854DDC88448}"/>
              </a:ext>
            </a:extLst>
          </p:cNvPr>
          <p:cNvSpPr>
            <a:spLocks noGrp="1"/>
          </p:cNvSpPr>
          <p:nvPr>
            <p:ph type="title"/>
          </p:nvPr>
        </p:nvSpPr>
        <p:spPr/>
        <p:txBody>
          <a:bodyPr/>
          <a:lstStyle/>
          <a:p>
            <a:r>
              <a:rPr lang="en-GB" dirty="0"/>
              <a:t>Visit node B</a:t>
            </a:r>
            <a:endParaRPr lang="en-SE" dirty="0"/>
          </a:p>
        </p:txBody>
      </p:sp>
      <p:sp>
        <p:nvSpPr>
          <p:cNvPr id="3" name="Content Placeholder 2">
            <a:extLst>
              <a:ext uri="{FF2B5EF4-FFF2-40B4-BE49-F238E27FC236}">
                <a16:creationId xmlns:a16="http://schemas.microsoft.com/office/drawing/2014/main" id="{31FDFA1F-E60C-28A1-CBF2-CD9129D07BCB}"/>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9E92E6F0-6E4F-8226-2C36-DBE19FB378DE}"/>
              </a:ext>
            </a:extLst>
          </p:cNvPr>
          <p:cNvPicPr>
            <a:picLocks noChangeAspect="1"/>
          </p:cNvPicPr>
          <p:nvPr/>
        </p:nvPicPr>
        <p:blipFill>
          <a:blip r:embed="rId3"/>
          <a:stretch>
            <a:fillRect/>
          </a:stretch>
        </p:blipFill>
        <p:spPr>
          <a:xfrm>
            <a:off x="2331085" y="1573502"/>
            <a:ext cx="7529830" cy="3353186"/>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30AFDE1-4BE3-1924-5DAC-80F6E009C6EA}"/>
                  </a:ext>
                </a:extLst>
              </p:cNvPr>
              <p:cNvSpPr/>
              <p:nvPr/>
            </p:nvSpPr>
            <p:spPr>
              <a:xfrm>
                <a:off x="2701405" y="5383034"/>
                <a:ext cx="6789190"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SD[D] = 8 &gt; SD[B] + w(B,D) =</a:t>
                </a:r>
                <a:r>
                  <a:rPr lang="en-GB" sz="1800" dirty="0">
                    <a:solidFill>
                      <a:schemeClr val="tx1"/>
                    </a:solidFill>
                    <a:latin typeface="Times New Roman" panose="02020603050405020304" pitchFamily="18" charset="0"/>
                    <a:cs typeface="Times New Roman" panose="02020603050405020304" pitchFamily="18" charset="0"/>
                  </a:rPr>
                  <a:t> 2+5 = 7</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w(B,D) = 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B</a:t>
                </a:r>
              </a:p>
              <a:p>
                <a:r>
                  <a:rPr lang="en-US" sz="1800" dirty="0">
                    <a:solidFill>
                      <a:schemeClr val="tx1"/>
                    </a:solidFill>
                    <a:latin typeface="Times New Roman" panose="02020603050405020304" pitchFamily="18" charset="0"/>
                    <a:cs typeface="Times New Roman" panose="02020603050405020304" pitchFamily="18" charset="0"/>
                  </a:rPr>
                  <a:t>OLD SD[E]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SD[B] + w(B,E) =</a:t>
                </a:r>
                <a:r>
                  <a:rPr lang="en-GB" sz="1800" dirty="0">
                    <a:solidFill>
                      <a:schemeClr val="tx1"/>
                    </a:solidFill>
                    <a:latin typeface="Times New Roman" panose="02020603050405020304" pitchFamily="18" charset="0"/>
                    <a:cs typeface="Times New Roman" panose="02020603050405020304" pitchFamily="18" charset="0"/>
                  </a:rPr>
                  <a:t> 2+6 = 8</a:t>
                </a:r>
              </a:p>
              <a:p>
                <a:r>
                  <a:rPr lang="en-US" sz="1800" dirty="0">
                    <a:solidFill>
                      <a:schemeClr val="tx1"/>
                    </a:solidFill>
                    <a:latin typeface="Times New Roman" panose="02020603050405020304" pitchFamily="18" charset="0"/>
                    <a:cs typeface="Times New Roman" panose="02020603050405020304" pitchFamily="18" charset="0"/>
                  </a:rPr>
                  <a:t>NEW SD[E]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w(B,E)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 B</a:t>
                </a:r>
                <a:endParaRPr lang="en-GB"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230AFDE1-4BE3-1924-5DAC-80F6E009C6EA}"/>
                  </a:ext>
                </a:extLst>
              </p:cNvPr>
              <p:cNvSpPr>
                <a:spLocks noRot="1" noChangeAspect="1" noMove="1" noResize="1" noEditPoints="1" noAdjustHandles="1" noChangeArrowheads="1" noChangeShapeType="1" noTextEdit="1"/>
              </p:cNvSpPr>
              <p:nvPr/>
            </p:nvSpPr>
            <p:spPr>
              <a:xfrm>
                <a:off x="2701405" y="5383034"/>
                <a:ext cx="6789190" cy="1200329"/>
              </a:xfrm>
              <a:prstGeom prst="rect">
                <a:avLst/>
              </a:prstGeom>
              <a:blipFill>
                <a:blip r:embed="rId4"/>
                <a:stretch>
                  <a:fillRect/>
                </a:stretch>
              </a:blipFill>
            </p:spPr>
            <p:txBody>
              <a:bodyPr/>
              <a:lstStyle/>
              <a:p>
                <a:r>
                  <a:rPr lang="en-SE">
                    <a:noFill/>
                  </a:rPr>
                  <a:t> </a:t>
                </a:r>
              </a:p>
            </p:txBody>
          </p:sp>
        </mc:Fallback>
      </mc:AlternateContent>
      <p:sp>
        <p:nvSpPr>
          <p:cNvPr id="59" name="SMARTInkShape-169">
            <a:extLst>
              <a:ext uri="{FF2B5EF4-FFF2-40B4-BE49-F238E27FC236}">
                <a16:creationId xmlns:a16="http://schemas.microsoft.com/office/drawing/2014/main" id="{5BB196DC-AB5E-4997-9231-4C229A6DCFD9}"/>
              </a:ext>
            </a:extLst>
          </p:cNvPr>
          <p:cNvSpPr/>
          <p:nvPr>
            <p:custDataLst>
              <p:tags r:id="rId1"/>
            </p:custDataLst>
          </p:nvPr>
        </p:nvSpPr>
        <p:spPr>
          <a:xfrm>
            <a:off x="6292453" y="580430"/>
            <a:ext cx="17860" cy="17860"/>
          </a:xfrm>
          <a:custGeom>
            <a:avLst/>
            <a:gdLst/>
            <a:ahLst/>
            <a:cxnLst/>
            <a:rect l="0" t="0" r="0" b="0"/>
            <a:pathLst>
              <a:path w="17860" h="17860">
                <a:moveTo>
                  <a:pt x="17859" y="17859"/>
                </a:moveTo>
                <a:lnTo>
                  <a:pt x="17859" y="17859"/>
                </a:lnTo>
                <a:lnTo>
                  <a:pt x="10171" y="17859"/>
                </a:lnTo>
                <a:lnTo>
                  <a:pt x="4557" y="13119"/>
                </a:lnTo>
                <a:lnTo>
                  <a:pt x="2025" y="8145"/>
                </a:lnTo>
                <a:lnTo>
                  <a:pt x="0"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4576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CFE2-7589-A0BC-5C3E-7541A9C4ABF5}"/>
              </a:ext>
            </a:extLst>
          </p:cNvPr>
          <p:cNvSpPr>
            <a:spLocks noGrp="1"/>
          </p:cNvSpPr>
          <p:nvPr>
            <p:ph type="title"/>
          </p:nvPr>
        </p:nvSpPr>
        <p:spPr/>
        <p:txBody>
          <a:bodyPr/>
          <a:lstStyle/>
          <a:p>
            <a:r>
              <a:rPr lang="en-GB" dirty="0"/>
              <a:t>Visit node D</a:t>
            </a:r>
            <a:endParaRPr lang="en-SE" dirty="0"/>
          </a:p>
        </p:txBody>
      </p:sp>
      <p:sp>
        <p:nvSpPr>
          <p:cNvPr id="3" name="Content Placeholder 2">
            <a:extLst>
              <a:ext uri="{FF2B5EF4-FFF2-40B4-BE49-F238E27FC236}">
                <a16:creationId xmlns:a16="http://schemas.microsoft.com/office/drawing/2014/main" id="{22F63FA0-2E08-1F91-DAEC-FEECED5A0DD5}"/>
              </a:ext>
            </a:extLst>
          </p:cNvPr>
          <p:cNvSpPr>
            <a:spLocks noGrp="1"/>
          </p:cNvSpPr>
          <p:nvPr>
            <p:ph idx="1"/>
          </p:nvPr>
        </p:nvSpPr>
        <p:spPr>
          <a:xfrm>
            <a:off x="1981200" y="1600200"/>
            <a:ext cx="8229600" cy="603200"/>
          </a:xfrm>
        </p:spPr>
        <p:txBody>
          <a:bodyPr/>
          <a:lstStyle/>
          <a:p>
            <a:endParaRPr lang="en-SE"/>
          </a:p>
        </p:txBody>
      </p:sp>
      <p:pic>
        <p:nvPicPr>
          <p:cNvPr id="7" name="Picture 6">
            <a:extLst>
              <a:ext uri="{FF2B5EF4-FFF2-40B4-BE49-F238E27FC236}">
                <a16:creationId xmlns:a16="http://schemas.microsoft.com/office/drawing/2014/main" id="{A434B5F2-A1CF-960F-18F1-2D3BB58BDE63}"/>
              </a:ext>
            </a:extLst>
          </p:cNvPr>
          <p:cNvPicPr>
            <a:picLocks noChangeAspect="1"/>
          </p:cNvPicPr>
          <p:nvPr/>
        </p:nvPicPr>
        <p:blipFill>
          <a:blip r:embed="rId2"/>
          <a:stretch>
            <a:fillRect/>
          </a:stretch>
        </p:blipFill>
        <p:spPr>
          <a:xfrm>
            <a:off x="2547258" y="1600201"/>
            <a:ext cx="7402285" cy="3305241"/>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AAD769-EEEB-B87E-6257-7690EB96F1FA}"/>
                  </a:ext>
                </a:extLst>
              </p:cNvPr>
              <p:cNvSpPr/>
              <p:nvPr/>
            </p:nvSpPr>
            <p:spPr>
              <a:xfrm>
                <a:off x="2706241" y="5397592"/>
                <a:ext cx="7084317"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SD[E] = 8 &lt; SD[D] + w(D,E) =</a:t>
                </a:r>
                <a:r>
                  <a:rPr lang="en-GB" sz="1800" dirty="0">
                    <a:solidFill>
                      <a:schemeClr val="tx1"/>
                    </a:solidFill>
                    <a:latin typeface="Times New Roman" panose="02020603050405020304" pitchFamily="18" charset="0"/>
                    <a:cs typeface="Times New Roman" panose="02020603050405020304" pitchFamily="18" charset="0"/>
                  </a:rPr>
                  <a:t> 7+3 = 10</a:t>
                </a:r>
              </a:p>
              <a:p>
                <a:r>
                  <a:rPr lang="en-US" sz="1800" dirty="0">
                    <a:solidFill>
                      <a:schemeClr val="tx1"/>
                    </a:solidFill>
                    <a:latin typeface="Times New Roman" panose="02020603050405020304" pitchFamily="18" charset="0"/>
                    <a:cs typeface="Times New Roman" panose="02020603050405020304" pitchFamily="18" charset="0"/>
                  </a:rPr>
                  <a:t>No update, SD[E] stays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stays B</a:t>
                </a:r>
              </a:p>
              <a:p>
                <a:r>
                  <a:rPr lang="en-US" sz="18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SD[D] + w(D,F) =</a:t>
                </a:r>
                <a:r>
                  <a:rPr lang="en-GB" sz="1800" dirty="0">
                    <a:solidFill>
                      <a:schemeClr val="tx1"/>
                    </a:solidFill>
                    <a:latin typeface="Times New Roman" panose="02020603050405020304" pitchFamily="18" charset="0"/>
                    <a:cs typeface="Times New Roman" panose="02020603050405020304" pitchFamily="18" charset="0"/>
                  </a:rPr>
                  <a:t> 7+2 = 9</a:t>
                </a:r>
              </a:p>
              <a:p>
                <a:r>
                  <a:rPr lang="en-US" sz="1800" dirty="0">
                    <a:solidFill>
                      <a:schemeClr val="tx1"/>
                    </a:solidFill>
                    <a:latin typeface="Times New Roman" panose="02020603050405020304" pitchFamily="18" charset="0"/>
                    <a:cs typeface="Times New Roman" panose="02020603050405020304" pitchFamily="18" charset="0"/>
                  </a:rPr>
                  <a:t>NEW SD[F]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SD[D] + w(D,F) =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a:t>
                </a:r>
              </a:p>
            </p:txBody>
          </p:sp>
        </mc:Choice>
        <mc:Fallback xmlns="">
          <p:sp>
            <p:nvSpPr>
              <p:cNvPr id="8" name="Rectangle 7">
                <a:extLst>
                  <a:ext uri="{FF2B5EF4-FFF2-40B4-BE49-F238E27FC236}">
                    <a16:creationId xmlns:a16="http://schemas.microsoft.com/office/drawing/2014/main" id="{F2AAD769-EEEB-B87E-6257-7690EB96F1FA}"/>
                  </a:ext>
                </a:extLst>
              </p:cNvPr>
              <p:cNvSpPr>
                <a:spLocks noRot="1" noChangeAspect="1" noMove="1" noResize="1" noEditPoints="1" noAdjustHandles="1" noChangeArrowheads="1" noChangeShapeType="1" noTextEdit="1"/>
              </p:cNvSpPr>
              <p:nvPr/>
            </p:nvSpPr>
            <p:spPr>
              <a:xfrm>
                <a:off x="2706241" y="5397592"/>
                <a:ext cx="7084317"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806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61FD-BC1B-F772-7336-6DABCC2F80EC}"/>
              </a:ext>
            </a:extLst>
          </p:cNvPr>
          <p:cNvSpPr>
            <a:spLocks noGrp="1"/>
          </p:cNvSpPr>
          <p:nvPr>
            <p:ph type="title"/>
          </p:nvPr>
        </p:nvSpPr>
        <p:spPr/>
        <p:txBody>
          <a:bodyPr/>
          <a:lstStyle/>
          <a:p>
            <a:r>
              <a:rPr lang="en-GB" dirty="0"/>
              <a:t>Visit node E</a:t>
            </a:r>
            <a:endParaRPr lang="en-SE" dirty="0"/>
          </a:p>
        </p:txBody>
      </p:sp>
      <p:sp>
        <p:nvSpPr>
          <p:cNvPr id="3" name="Content Placeholder 2">
            <a:extLst>
              <a:ext uri="{FF2B5EF4-FFF2-40B4-BE49-F238E27FC236}">
                <a16:creationId xmlns:a16="http://schemas.microsoft.com/office/drawing/2014/main" id="{ABC2EBAB-D624-275D-2AA9-C87F5F591DE7}"/>
              </a:ext>
            </a:extLst>
          </p:cNvPr>
          <p:cNvSpPr>
            <a:spLocks noGrp="1"/>
          </p:cNvSpPr>
          <p:nvPr>
            <p:ph idx="1"/>
          </p:nvPr>
        </p:nvSpPr>
        <p:spPr>
          <a:xfrm>
            <a:off x="746174" y="1568275"/>
            <a:ext cx="9820225" cy="603200"/>
          </a:xfrm>
        </p:spPr>
        <p:txBody>
          <a:bodyPr/>
          <a:lstStyle/>
          <a:p>
            <a:endParaRPr lang="en-SE"/>
          </a:p>
        </p:txBody>
      </p:sp>
      <p:pic>
        <p:nvPicPr>
          <p:cNvPr id="10" name="Picture 9">
            <a:extLst>
              <a:ext uri="{FF2B5EF4-FFF2-40B4-BE49-F238E27FC236}">
                <a16:creationId xmlns:a16="http://schemas.microsoft.com/office/drawing/2014/main" id="{738F4B8A-132B-7B1B-B0A0-E8AE2B4CD077}"/>
              </a:ext>
            </a:extLst>
          </p:cNvPr>
          <p:cNvPicPr>
            <a:picLocks noChangeAspect="1"/>
          </p:cNvPicPr>
          <p:nvPr/>
        </p:nvPicPr>
        <p:blipFill>
          <a:blip r:embed="rId2"/>
          <a:stretch>
            <a:fillRect/>
          </a:stretch>
        </p:blipFill>
        <p:spPr>
          <a:xfrm>
            <a:off x="2534728" y="1558853"/>
            <a:ext cx="7377571" cy="32757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B508262-F265-4F7D-A8B8-DD2CE10A66A1}"/>
                  </a:ext>
                </a:extLst>
              </p:cNvPr>
              <p:cNvSpPr/>
              <p:nvPr/>
            </p:nvSpPr>
            <p:spPr>
              <a:xfrm>
                <a:off x="2815856" y="5137013"/>
                <a:ext cx="6815313"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SD[E] + w(E.C) =</a:t>
                </a:r>
                <a:r>
                  <a:rPr lang="en-GB" sz="1800" dirty="0">
                    <a:solidFill>
                      <a:schemeClr val="tx1"/>
                    </a:solidFill>
                    <a:latin typeface="Times New Roman" panose="02020603050405020304" pitchFamily="18" charset="0"/>
                    <a:cs typeface="Times New Roman" panose="02020603050405020304" pitchFamily="18" charset="0"/>
                  </a:rPr>
                  <a:t> 8+9 = 17</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SD[E] + w(E.C) = 17,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E</a:t>
                </a:r>
              </a:p>
              <a:p>
                <a:r>
                  <a:rPr lang="en-US" sz="1800" dirty="0">
                    <a:solidFill>
                      <a:schemeClr val="tx1"/>
                    </a:solidFill>
                    <a:latin typeface="Times New Roman" panose="02020603050405020304" pitchFamily="18" charset="0"/>
                    <a:cs typeface="Times New Roman" panose="02020603050405020304" pitchFamily="18" charset="0"/>
                  </a:rPr>
                  <a:t>OLD SD[F] = 9 = SD[E] + w(E.F) =</a:t>
                </a:r>
                <a:r>
                  <a:rPr lang="en-GB" sz="1800" dirty="0">
                    <a:solidFill>
                      <a:schemeClr val="tx1"/>
                    </a:solidFill>
                    <a:latin typeface="Times New Roman" panose="02020603050405020304" pitchFamily="18" charset="0"/>
                    <a:cs typeface="Times New Roman" panose="02020603050405020304" pitchFamily="18" charset="0"/>
                  </a:rPr>
                  <a:t> 8+1 = 9</a:t>
                </a:r>
              </a:p>
              <a:p>
                <a:r>
                  <a:rPr lang="en-US" sz="1800" dirty="0">
                    <a:solidFill>
                      <a:schemeClr val="tx1"/>
                    </a:solidFill>
                    <a:latin typeface="Times New Roman" panose="02020603050405020304" pitchFamily="18" charset="0"/>
                    <a:cs typeface="Times New Roman" panose="02020603050405020304" pitchFamily="18" charset="0"/>
                  </a:rPr>
                  <a:t>No update, SD[F] stays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 (You can also update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E.)</a:t>
                </a:r>
              </a:p>
            </p:txBody>
          </p:sp>
        </mc:Choice>
        <mc:Fallback xmlns="">
          <p:sp>
            <p:nvSpPr>
              <p:cNvPr id="9" name="Rectangle 8">
                <a:extLst>
                  <a:ext uri="{FF2B5EF4-FFF2-40B4-BE49-F238E27FC236}">
                    <a16:creationId xmlns:a16="http://schemas.microsoft.com/office/drawing/2014/main" id="{AB508262-F265-4F7D-A8B8-DD2CE10A66A1}"/>
                  </a:ext>
                </a:extLst>
              </p:cNvPr>
              <p:cNvSpPr>
                <a:spLocks noRot="1" noChangeAspect="1" noMove="1" noResize="1" noEditPoints="1" noAdjustHandles="1" noChangeArrowheads="1" noChangeShapeType="1" noTextEdit="1"/>
              </p:cNvSpPr>
              <p:nvPr/>
            </p:nvSpPr>
            <p:spPr>
              <a:xfrm>
                <a:off x="2815856" y="5137013"/>
                <a:ext cx="6815313"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1646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058F-B253-6034-C2D9-63E2059F0519}"/>
              </a:ext>
            </a:extLst>
          </p:cNvPr>
          <p:cNvSpPr>
            <a:spLocks noGrp="1"/>
          </p:cNvSpPr>
          <p:nvPr>
            <p:ph type="title"/>
          </p:nvPr>
        </p:nvSpPr>
        <p:spPr/>
        <p:txBody>
          <a:bodyPr/>
          <a:lstStyle/>
          <a:p>
            <a:r>
              <a:rPr lang="en-GB" dirty="0"/>
              <a:t>Visit node F</a:t>
            </a:r>
            <a:endParaRPr lang="en-SE" dirty="0"/>
          </a:p>
        </p:txBody>
      </p:sp>
      <p:sp>
        <p:nvSpPr>
          <p:cNvPr id="3" name="Content Placeholder 2">
            <a:extLst>
              <a:ext uri="{FF2B5EF4-FFF2-40B4-BE49-F238E27FC236}">
                <a16:creationId xmlns:a16="http://schemas.microsoft.com/office/drawing/2014/main" id="{85A9B6F2-0A2E-64B5-FCFE-CFD60C36F62E}"/>
              </a:ext>
            </a:extLst>
          </p:cNvPr>
          <p:cNvSpPr>
            <a:spLocks noGrp="1"/>
          </p:cNvSpPr>
          <p:nvPr>
            <p:ph idx="1"/>
          </p:nvPr>
        </p:nvSpPr>
        <p:spPr>
          <a:xfrm>
            <a:off x="746174" y="1568275"/>
            <a:ext cx="9820225" cy="603200"/>
          </a:xfrm>
        </p:spPr>
        <p:txBody>
          <a:bodyPr/>
          <a:lstStyle/>
          <a:p>
            <a:endParaRPr lang="en-SE" dirty="0"/>
          </a:p>
        </p:txBody>
      </p:sp>
      <p:sp>
        <p:nvSpPr>
          <p:cNvPr id="8" name="Rectangle 7">
            <a:extLst>
              <a:ext uri="{FF2B5EF4-FFF2-40B4-BE49-F238E27FC236}">
                <a16:creationId xmlns:a16="http://schemas.microsoft.com/office/drawing/2014/main" id="{BA61F58A-D3A3-86DE-6EA5-E362546AC44D}"/>
              </a:ext>
            </a:extLst>
          </p:cNvPr>
          <p:cNvSpPr/>
          <p:nvPr/>
        </p:nvSpPr>
        <p:spPr>
          <a:xfrm>
            <a:off x="2768033" y="5647044"/>
            <a:ext cx="6808334"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17 &gt; SD[F] + w(F,C) =</a:t>
            </a:r>
            <a:r>
              <a:rPr lang="en-GB" sz="1800" dirty="0">
                <a:solidFill>
                  <a:schemeClr val="tx1"/>
                </a:solidFill>
                <a:latin typeface="Times New Roman" panose="02020603050405020304" pitchFamily="18" charset="0"/>
                <a:cs typeface="Times New Roman" panose="02020603050405020304" pitchFamily="18" charset="0"/>
              </a:rPr>
              <a:t> 9+3 = 12</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SD[F] + w(F,C) = 12,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F </a:t>
            </a:r>
          </a:p>
        </p:txBody>
      </p:sp>
      <p:pic>
        <p:nvPicPr>
          <p:cNvPr id="7" name="Picture 6">
            <a:extLst>
              <a:ext uri="{FF2B5EF4-FFF2-40B4-BE49-F238E27FC236}">
                <a16:creationId xmlns:a16="http://schemas.microsoft.com/office/drawing/2014/main" id="{AA47957E-630F-A719-CF36-C27F1A303CF8}"/>
              </a:ext>
            </a:extLst>
          </p:cNvPr>
          <p:cNvPicPr>
            <a:picLocks noChangeAspect="1"/>
          </p:cNvPicPr>
          <p:nvPr/>
        </p:nvPicPr>
        <p:blipFill>
          <a:blip r:embed="rId2"/>
          <a:srcRect/>
          <a:stretch/>
        </p:blipFill>
        <p:spPr>
          <a:xfrm>
            <a:off x="2466295" y="1589099"/>
            <a:ext cx="7411810" cy="3322286"/>
          </a:xfrm>
          <a:prstGeom prst="rect">
            <a:avLst/>
          </a:prstGeom>
        </p:spPr>
      </p:pic>
    </p:spTree>
    <p:extLst>
      <p:ext uri="{BB962C8B-B14F-4D97-AF65-F5344CB8AC3E}">
        <p14:creationId xmlns:p14="http://schemas.microsoft.com/office/powerpoint/2010/main" val="357978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FA0B-9743-2592-CD91-F42E270F805F}"/>
              </a:ext>
            </a:extLst>
          </p:cNvPr>
          <p:cNvSpPr>
            <a:spLocks noGrp="1"/>
          </p:cNvSpPr>
          <p:nvPr>
            <p:ph type="title"/>
          </p:nvPr>
        </p:nvSpPr>
        <p:spPr/>
        <p:txBody>
          <a:bodyPr/>
          <a:lstStyle/>
          <a:p>
            <a:r>
              <a:rPr lang="en-GB" dirty="0"/>
              <a:t>Visit node C</a:t>
            </a:r>
            <a:endParaRPr lang="en-SE" dirty="0"/>
          </a:p>
        </p:txBody>
      </p:sp>
      <p:sp>
        <p:nvSpPr>
          <p:cNvPr id="3" name="Content Placeholder 2">
            <a:extLst>
              <a:ext uri="{FF2B5EF4-FFF2-40B4-BE49-F238E27FC236}">
                <a16:creationId xmlns:a16="http://schemas.microsoft.com/office/drawing/2014/main" id="{0FBDCF12-A957-2D54-64AC-AEC67807B79C}"/>
              </a:ext>
            </a:extLst>
          </p:cNvPr>
          <p:cNvSpPr>
            <a:spLocks noGrp="1"/>
          </p:cNvSpPr>
          <p:nvPr>
            <p:ph idx="1"/>
          </p:nvPr>
        </p:nvSpPr>
        <p:spPr>
          <a:xfrm>
            <a:off x="746174" y="1568275"/>
            <a:ext cx="9820225" cy="603200"/>
          </a:xfrm>
        </p:spPr>
        <p:txBody>
          <a:bodyPr/>
          <a:lstStyle/>
          <a:p>
            <a:endParaRPr lang="en-SE" dirty="0"/>
          </a:p>
        </p:txBody>
      </p:sp>
      <p:pic>
        <p:nvPicPr>
          <p:cNvPr id="5" name="Picture 4">
            <a:extLst>
              <a:ext uri="{FF2B5EF4-FFF2-40B4-BE49-F238E27FC236}">
                <a16:creationId xmlns:a16="http://schemas.microsoft.com/office/drawing/2014/main" id="{AAD4E036-BD22-D272-8AE1-78F0E5F1A3C2}"/>
              </a:ext>
            </a:extLst>
          </p:cNvPr>
          <p:cNvPicPr>
            <a:picLocks noChangeAspect="1"/>
          </p:cNvPicPr>
          <p:nvPr/>
        </p:nvPicPr>
        <p:blipFill>
          <a:blip r:embed="rId2"/>
          <a:stretch>
            <a:fillRect/>
          </a:stretch>
        </p:blipFill>
        <p:spPr>
          <a:xfrm>
            <a:off x="2184591" y="1750617"/>
            <a:ext cx="7822818" cy="2871760"/>
          </a:xfrm>
          <a:prstGeom prst="rect">
            <a:avLst/>
          </a:prstGeom>
        </p:spPr>
      </p:pic>
      <p:sp>
        <p:nvSpPr>
          <p:cNvPr id="6" name="Rectangle 5">
            <a:extLst>
              <a:ext uri="{FF2B5EF4-FFF2-40B4-BE49-F238E27FC236}">
                <a16:creationId xmlns:a16="http://schemas.microsoft.com/office/drawing/2014/main" id="{C6BBC817-94A7-C6E0-6D24-035D52795778}"/>
              </a:ext>
            </a:extLst>
          </p:cNvPr>
          <p:cNvSpPr/>
          <p:nvPr/>
        </p:nvSpPr>
        <p:spPr>
          <a:xfrm>
            <a:off x="3276601" y="5177944"/>
            <a:ext cx="5998028"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800" dirty="0">
                <a:solidFill>
                  <a:schemeClr val="tx1"/>
                </a:solidFill>
                <a:latin typeface="Times New Roman" panose="02020603050405020304" pitchFamily="18" charset="0"/>
                <a:cs typeface="Times New Roman" panose="02020603050405020304" pitchFamily="18" charset="0"/>
              </a:rPr>
              <a:t>Nothing changes, since C has no unvisited </a:t>
            </a:r>
            <a:r>
              <a:rPr lang="en-GB" sz="1800" dirty="0" err="1">
                <a:solidFill>
                  <a:schemeClr val="tx1"/>
                </a:solidFill>
                <a:latin typeface="Times New Roman" panose="02020603050405020304" pitchFamily="18" charset="0"/>
                <a:cs typeface="Times New Roman" panose="02020603050405020304" pitchFamily="18" charset="0"/>
              </a:rPr>
              <a:t>neighbor</a:t>
            </a:r>
            <a:r>
              <a:rPr lang="en-GB" sz="1800" dirty="0">
                <a:solidFill>
                  <a:schemeClr val="tx1"/>
                </a:solidFill>
                <a:latin typeface="Times New Roman" panose="02020603050405020304" pitchFamily="18" charset="0"/>
                <a:cs typeface="Times New Roman" panose="02020603050405020304" pitchFamily="18" charset="0"/>
              </a:rPr>
              <a:t> nodes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1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97D-008F-8B35-91F2-B7015BDAF19C}"/>
              </a:ext>
            </a:extLst>
          </p:cNvPr>
          <p:cNvSpPr>
            <a:spLocks noGrp="1"/>
          </p:cNvSpPr>
          <p:nvPr>
            <p:ph type="title"/>
          </p:nvPr>
        </p:nvSpPr>
        <p:spPr/>
        <p:txBody>
          <a:bodyPr/>
          <a:lstStyle/>
          <a:p>
            <a:r>
              <a:rPr lang="en-GB" dirty="0"/>
              <a:t>End of Algorithm</a:t>
            </a:r>
            <a:endParaRPr lang="en-SE" dirty="0"/>
          </a:p>
        </p:txBody>
      </p:sp>
      <p:sp>
        <p:nvSpPr>
          <p:cNvPr id="3" name="Content Placeholder 2">
            <a:extLst>
              <a:ext uri="{FF2B5EF4-FFF2-40B4-BE49-F238E27FC236}">
                <a16:creationId xmlns:a16="http://schemas.microsoft.com/office/drawing/2014/main" id="{F935BB42-8E0F-51A2-999D-78DB7AF3C5B3}"/>
              </a:ext>
            </a:extLst>
          </p:cNvPr>
          <p:cNvSpPr>
            <a:spLocks noGrp="1"/>
          </p:cNvSpPr>
          <p:nvPr>
            <p:ph idx="1"/>
          </p:nvPr>
        </p:nvSpPr>
        <p:spPr>
          <a:xfrm>
            <a:off x="828235" y="1146244"/>
            <a:ext cx="9820225" cy="1323397"/>
          </a:xfrm>
        </p:spPr>
        <p:txBody>
          <a:bodyPr/>
          <a:lstStyle/>
          <a:p>
            <a:r>
              <a:rPr lang="en-GB" dirty="0"/>
              <a:t>The table now contains the SD (shortest distance) to each node N from the source node A, and its PN (previous node) in the shortest path</a:t>
            </a:r>
            <a:endParaRPr lang="en-SE" dirty="0"/>
          </a:p>
        </p:txBody>
      </p:sp>
      <p:pic>
        <p:nvPicPr>
          <p:cNvPr id="5" name="Picture 4">
            <a:extLst>
              <a:ext uri="{FF2B5EF4-FFF2-40B4-BE49-F238E27FC236}">
                <a16:creationId xmlns:a16="http://schemas.microsoft.com/office/drawing/2014/main" id="{F0550E8A-A4B4-3EEB-0DBF-2DDCEFE649C4}"/>
              </a:ext>
            </a:extLst>
          </p:cNvPr>
          <p:cNvPicPr>
            <a:picLocks noChangeAspect="1"/>
          </p:cNvPicPr>
          <p:nvPr/>
        </p:nvPicPr>
        <p:blipFill>
          <a:blip r:embed="rId2"/>
          <a:stretch>
            <a:fillRect/>
          </a:stretch>
        </p:blipFill>
        <p:spPr>
          <a:xfrm>
            <a:off x="2505187" y="2732313"/>
            <a:ext cx="7377571" cy="3258004"/>
          </a:xfrm>
          <a:prstGeom prst="rect">
            <a:avLst/>
          </a:prstGeom>
        </p:spPr>
      </p:pic>
    </p:spTree>
    <p:extLst>
      <p:ext uri="{BB962C8B-B14F-4D97-AF65-F5344CB8AC3E}">
        <p14:creationId xmlns:p14="http://schemas.microsoft.com/office/powerpoint/2010/main" val="34217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BFS</a:t>
            </a:r>
            <a:endParaRPr dirty="0"/>
          </a:p>
        </p:txBody>
      </p:sp>
      <p:sp>
        <p:nvSpPr>
          <p:cNvPr id="1429" name="Google Shape;1429;p60"/>
          <p:cNvSpPr txBox="1">
            <a:spLocks noGrp="1"/>
          </p:cNvSpPr>
          <p:nvPr>
            <p:ph type="body" idx="1"/>
          </p:nvPr>
        </p:nvSpPr>
        <p:spPr>
          <a:xfrm>
            <a:off x="575239" y="1071972"/>
            <a:ext cx="11187258" cy="2242728"/>
          </a:xfrm>
          <a:prstGeom prst="rect">
            <a:avLst/>
          </a:prstGeom>
          <a:noFill/>
          <a:ln>
            <a:noFill/>
          </a:ln>
        </p:spPr>
        <p:txBody>
          <a:bodyPr spcFirstLastPara="1" wrap="square" lIns="45700" tIns="45700" rIns="45700" bIns="45700" anchor="t" anchorCtr="0">
            <a:normAutofit/>
          </a:bodyPr>
          <a:lstStyle/>
          <a:p>
            <a:pPr marL="91440" lvl="0" indent="-87312" algn="l" rtl="0">
              <a:lnSpc>
                <a:spcPct val="90000"/>
              </a:lnSpc>
              <a:spcBef>
                <a:spcPts val="0"/>
              </a:spcBef>
              <a:spcAft>
                <a:spcPts val="0"/>
              </a:spcAft>
              <a:buSzPct val="84615"/>
              <a:buChar char="●"/>
            </a:pPr>
            <a:r>
              <a:rPr lang="en-US" b="1" u="sng" dirty="0"/>
              <a:t> Breadth</a:t>
            </a:r>
            <a:r>
              <a:rPr lang="en-US" dirty="0"/>
              <a:t> First Search - traverse level by level, and visit 1-hop neighbors before 2-hop neighbors before 3-hop neighbors…</a:t>
            </a:r>
            <a:endParaRPr dirty="0"/>
          </a:p>
          <a:p>
            <a:pPr marL="91440" lvl="0" indent="-87312" algn="l" rtl="0">
              <a:lnSpc>
                <a:spcPct val="90000"/>
              </a:lnSpc>
              <a:spcBef>
                <a:spcPts val="1400"/>
              </a:spcBef>
              <a:spcAft>
                <a:spcPts val="0"/>
              </a:spcAft>
              <a:buSzPct val="84615"/>
              <a:buChar char="●"/>
            </a:pPr>
            <a:r>
              <a:rPr lang="en-GB" dirty="0"/>
              <a:t> Analogy:</a:t>
            </a:r>
            <a:r>
              <a:rPr lang="en-US" dirty="0"/>
              <a:t> sound wave spreading from a starting point, going outwards in all directions; mold on a piece of food spreading outwards so that it eventually covers the whole surface</a:t>
            </a:r>
            <a:endParaRPr dirty="0"/>
          </a:p>
          <a:p>
            <a:pPr marL="91440" lvl="0" indent="0" algn="l" rtl="0">
              <a:lnSpc>
                <a:spcPct val="90000"/>
              </a:lnSpc>
              <a:spcBef>
                <a:spcPts val="1400"/>
              </a:spcBef>
              <a:spcAft>
                <a:spcPts val="0"/>
              </a:spcAft>
              <a:buSzPct val="84615"/>
              <a:buNone/>
            </a:pPr>
            <a:endParaRPr dirty="0"/>
          </a:p>
        </p:txBody>
      </p:sp>
      <p:pic>
        <p:nvPicPr>
          <p:cNvPr id="1430" name="Google Shape;1430;p60"/>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31" name="Google Shape;1431;p60"/>
          <p:cNvSpPr txBox="1"/>
          <p:nvPr/>
        </p:nvSpPr>
        <p:spPr>
          <a:xfrm>
            <a:off x="4155337" y="6383655"/>
            <a:ext cx="6545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BFS traversal: 10, 5, 15, 3, 8, 12, 18, 2, 4, 7, 9, 14, 6</a:t>
            </a:r>
            <a:endParaRPr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1786D-A742-5EFF-285B-A1270A411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7FE2A-44BF-FBC4-6484-554D34A7BB9D}"/>
              </a:ext>
            </a:extLst>
          </p:cNvPr>
          <p:cNvSpPr>
            <a:spLocks noGrp="1"/>
          </p:cNvSpPr>
          <p:nvPr>
            <p:ph type="title"/>
          </p:nvPr>
        </p:nvSpPr>
        <p:spPr/>
        <p:txBody>
          <a:bodyPr/>
          <a:lstStyle/>
          <a:p>
            <a:r>
              <a:rPr lang="en-GB" dirty="0"/>
              <a:t>Getting the Shortest Path from A to C</a:t>
            </a:r>
            <a:endParaRPr lang="en-SE" dirty="0"/>
          </a:p>
        </p:txBody>
      </p:sp>
      <p:sp>
        <p:nvSpPr>
          <p:cNvPr id="3" name="Content Placeholder 2">
            <a:extLst>
              <a:ext uri="{FF2B5EF4-FFF2-40B4-BE49-F238E27FC236}">
                <a16:creationId xmlns:a16="http://schemas.microsoft.com/office/drawing/2014/main" id="{D43A3A6D-03DA-DBFE-15B4-0376D24C7A19}"/>
              </a:ext>
            </a:extLst>
          </p:cNvPr>
          <p:cNvSpPr>
            <a:spLocks noGrp="1"/>
          </p:cNvSpPr>
          <p:nvPr>
            <p:ph idx="1"/>
          </p:nvPr>
        </p:nvSpPr>
        <p:spPr>
          <a:xfrm>
            <a:off x="780898" y="1417804"/>
            <a:ext cx="9820225" cy="2505259"/>
          </a:xfrm>
        </p:spPr>
        <p:txBody>
          <a:bodyPr/>
          <a:lstStyle/>
          <a:p>
            <a:r>
              <a:rPr lang="en-GB" dirty="0"/>
              <a:t>C’s previous node is F; F’s previous node is D; D’s previous node is B; B’s previous node is A</a:t>
            </a:r>
          </a:p>
          <a:p>
            <a:r>
              <a:rPr lang="en-GB" dirty="0"/>
              <a:t>Shortest Path from A to C is ABDFC</a:t>
            </a:r>
            <a:endParaRPr lang="en-SE" dirty="0"/>
          </a:p>
          <a:p>
            <a:endParaRPr lang="en-SE" dirty="0"/>
          </a:p>
          <a:p>
            <a:endParaRPr lang="en-SE" dirty="0"/>
          </a:p>
        </p:txBody>
      </p:sp>
      <p:pic>
        <p:nvPicPr>
          <p:cNvPr id="5" name="Picture 4">
            <a:extLst>
              <a:ext uri="{FF2B5EF4-FFF2-40B4-BE49-F238E27FC236}">
                <a16:creationId xmlns:a16="http://schemas.microsoft.com/office/drawing/2014/main" id="{00994B03-C0B2-0222-E13D-CE6F1699B07F}"/>
              </a:ext>
            </a:extLst>
          </p:cNvPr>
          <p:cNvPicPr>
            <a:picLocks noChangeAspect="1"/>
          </p:cNvPicPr>
          <p:nvPr/>
        </p:nvPicPr>
        <p:blipFill>
          <a:blip r:embed="rId2"/>
          <a:srcRect/>
          <a:stretch/>
        </p:blipFill>
        <p:spPr>
          <a:xfrm>
            <a:off x="2339350" y="2960913"/>
            <a:ext cx="7360901" cy="325800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DF8F2C2-FA1D-46C4-8FA3-93A868ECA30A}"/>
                  </a:ext>
                </a:extLst>
              </p14:cNvPr>
              <p14:cNvContentPartPr/>
              <p14:nvPr/>
            </p14:nvContentPartPr>
            <p14:xfrm>
              <a:off x="-315708" y="3231248"/>
              <a:ext cx="360" cy="360"/>
            </p14:xfrm>
          </p:contentPart>
        </mc:Choice>
        <mc:Fallback xmlns="">
          <p:pic>
            <p:nvPicPr>
              <p:cNvPr id="11" name="Ink 10">
                <a:extLst>
                  <a:ext uri="{FF2B5EF4-FFF2-40B4-BE49-F238E27FC236}">
                    <a16:creationId xmlns:a16="http://schemas.microsoft.com/office/drawing/2014/main" id="{7DF8F2C2-FA1D-46C4-8FA3-93A868ECA30A}"/>
                  </a:ext>
                </a:extLst>
              </p:cNvPr>
              <p:cNvPicPr/>
              <p:nvPr/>
            </p:nvPicPr>
            <p:blipFill>
              <a:blip r:embed="rId4"/>
              <a:stretch>
                <a:fillRect/>
              </a:stretch>
            </p:blipFill>
            <p:spPr>
              <a:xfrm>
                <a:off x="-324708" y="3222248"/>
                <a:ext cx="18000" cy="18000"/>
              </a:xfrm>
              <a:prstGeom prst="rect">
                <a:avLst/>
              </a:prstGeom>
            </p:spPr>
          </p:pic>
        </mc:Fallback>
      </mc:AlternateContent>
    </p:spTree>
    <p:extLst>
      <p:ext uri="{BB962C8B-B14F-4D97-AF65-F5344CB8AC3E}">
        <p14:creationId xmlns:p14="http://schemas.microsoft.com/office/powerpoint/2010/main" val="1522483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519;p34">
            <a:extLst>
              <a:ext uri="{FF2B5EF4-FFF2-40B4-BE49-F238E27FC236}">
                <a16:creationId xmlns:a16="http://schemas.microsoft.com/office/drawing/2014/main" id="{1C495B8D-96DE-C5F1-516F-E3E8B5F93DE4}"/>
              </a:ext>
            </a:extLst>
          </p:cNvPr>
          <p:cNvGraphicFramePr/>
          <p:nvPr>
            <p:extLst>
              <p:ext uri="{D42A27DB-BD31-4B8C-83A1-F6EECF244321}">
                <p14:modId xmlns:p14="http://schemas.microsoft.com/office/powerpoint/2010/main" val="3794303479"/>
              </p:ext>
            </p:extLst>
          </p:nvPr>
        </p:nvGraphicFramePr>
        <p:xfrm>
          <a:off x="6618469" y="301223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17</a:t>
                      </a:r>
                      <a:r>
                        <a:rPr lang="en-US"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sngStrike" dirty="0">
                          <a:solidFill>
                            <a:schemeClr val="dk1"/>
                          </a:solidFill>
                          <a:latin typeface="Quattrocento Sans"/>
                          <a:ea typeface="Quattrocento Sans"/>
                          <a:cs typeface="Quattrocento Sans"/>
                          <a:sym typeface="Quattrocento Sans"/>
                        </a:rPr>
                        <a:t>E</a:t>
                      </a:r>
                      <a:r>
                        <a:rPr lang="en-US" sz="1600" dirty="0">
                          <a:solidFill>
                            <a:schemeClr val="dk1"/>
                          </a:solidFill>
                          <a:latin typeface="Quattrocento Sans"/>
                          <a:ea typeface="Quattrocento Sans"/>
                          <a:cs typeface="Quattrocento Sans"/>
                          <a:sym typeface="Quattrocento Sans"/>
                        </a:rPr>
                        <a:t> 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8</a:t>
                      </a:r>
                      <a:r>
                        <a:rPr lang="en-US" sz="1600" i="0" u="none" strike="noStrike" cap="none" dirty="0">
                          <a:solidFill>
                            <a:schemeClr val="dk1"/>
                          </a:solidFill>
                          <a:latin typeface="Quattrocento Sans"/>
                          <a:ea typeface="Quattrocento Sans"/>
                          <a:cs typeface="Quattrocento Sans"/>
                          <a:sym typeface="Quattrocento Sans"/>
                        </a:rPr>
                        <a:t> 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dirty="0">
                          <a:solidFill>
                            <a:schemeClr val="dk1"/>
                          </a:solidFill>
                          <a:latin typeface="Quattrocento Sans"/>
                          <a:ea typeface="Quattrocento Sans"/>
                          <a:cs typeface="Quattrocento Sans"/>
                          <a:sym typeface="Quattrocento Sans"/>
                        </a:rPr>
                        <a:t>A</a:t>
                      </a:r>
                      <a:r>
                        <a:rPr lang="en-US" sz="1600" dirty="0">
                          <a:solidFill>
                            <a:schemeClr val="dk1"/>
                          </a:solidFill>
                          <a:latin typeface="Quattrocento Sans"/>
                          <a:ea typeface="Quattrocento Sans"/>
                          <a:cs typeface="Quattrocento Sans"/>
                          <a:sym typeface="Quattrocento Sans"/>
                        </a:rPr>
                        <a:t> 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9C364FD4-65E9-2AAE-BB89-55EEE9922A71}"/>
              </a:ext>
            </a:extLst>
          </p:cNvPr>
          <p:cNvPicPr>
            <a:picLocks noChangeAspect="1"/>
          </p:cNvPicPr>
          <p:nvPr/>
        </p:nvPicPr>
        <p:blipFill>
          <a:blip r:embed="rId3"/>
          <a:stretch>
            <a:fillRect/>
          </a:stretch>
        </p:blipFill>
        <p:spPr>
          <a:xfrm>
            <a:off x="548528" y="3390793"/>
            <a:ext cx="5620211" cy="2852469"/>
          </a:xfrm>
          <a:prstGeom prst="rect">
            <a:avLst/>
          </a:prstGeom>
        </p:spPr>
      </p:pic>
      <p:sp>
        <p:nvSpPr>
          <p:cNvPr id="13" name="Google Shape;1040;p43">
            <a:extLst>
              <a:ext uri="{FF2B5EF4-FFF2-40B4-BE49-F238E27FC236}">
                <a16:creationId xmlns:a16="http://schemas.microsoft.com/office/drawing/2014/main" id="{C32FE99B-98BF-329C-AA44-951867D73DB4}"/>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14" name="Google Shape;1032;p42">
            <a:extLst>
              <a:ext uri="{FF2B5EF4-FFF2-40B4-BE49-F238E27FC236}">
                <a16:creationId xmlns:a16="http://schemas.microsoft.com/office/drawing/2014/main" id="{84C768E1-66E6-5F84-C24B-8014D4D75EF5}"/>
              </a:ext>
            </a:extLst>
          </p:cNvPr>
          <p:cNvSpPr txBox="1"/>
          <p:nvPr/>
        </p:nvSpPr>
        <p:spPr>
          <a:xfrm>
            <a:off x="6618469" y="1930633"/>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B, D, E, F, C</a:t>
            </a:r>
            <a:endParaRPr dirty="0">
              <a:latin typeface="Quattrocento Sans"/>
              <a:ea typeface="Quattrocento Sans"/>
              <a:cs typeface="Quattrocento Sans"/>
              <a:sym typeface="Quattrocento Sans"/>
            </a:endParaRPr>
          </a:p>
        </p:txBody>
      </p:sp>
      <p:sp>
        <p:nvSpPr>
          <p:cNvPr id="2" name="Google Shape;982;p42">
            <a:extLst>
              <a:ext uri="{FF2B5EF4-FFF2-40B4-BE49-F238E27FC236}">
                <a16:creationId xmlns:a16="http://schemas.microsoft.com/office/drawing/2014/main" id="{06702683-B4B2-6C77-9327-6932DE0A89B9}"/>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 Exam Question and Answer</a:t>
            </a:r>
            <a:endParaRPr dirty="0"/>
          </a:p>
        </p:txBody>
      </p:sp>
    </p:spTree>
    <p:extLst>
      <p:ext uri="{BB962C8B-B14F-4D97-AF65-F5344CB8AC3E}">
        <p14:creationId xmlns:p14="http://schemas.microsoft.com/office/powerpoint/2010/main" val="3426730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BEA7560-F295-CA1B-6853-548133908178}"/>
              </a:ext>
            </a:extLst>
          </p:cNvPr>
          <p:cNvSpPr/>
          <p:nvPr/>
        </p:nvSpPr>
        <p:spPr>
          <a:xfrm>
            <a:off x="2244431" y="191107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EE5D7967-94FB-D3AB-5327-7D739DEE313D}"/>
              </a:ext>
            </a:extLst>
          </p:cNvPr>
          <p:cNvCxnSpPr>
            <a:cxnSpLocks/>
            <a:stCxn id="20" idx="1"/>
            <a:endCxn id="5" idx="5"/>
          </p:cNvCxnSpPr>
          <p:nvPr/>
        </p:nvCxnSpPr>
        <p:spPr>
          <a:xfrm flipH="1" flipV="1">
            <a:off x="2642451" y="2326549"/>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1351769-073B-E993-8E05-FDC29EA15995}"/>
              </a:ext>
            </a:extLst>
          </p:cNvPr>
          <p:cNvCxnSpPr>
            <a:cxnSpLocks/>
            <a:stCxn id="21" idx="5"/>
            <a:endCxn id="24" idx="0"/>
          </p:cNvCxnSpPr>
          <p:nvPr/>
        </p:nvCxnSpPr>
        <p:spPr>
          <a:xfrm>
            <a:off x="4315087" y="2695861"/>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60120B3-CC1A-E06F-13F0-995F61FB8051}"/>
              </a:ext>
            </a:extLst>
          </p:cNvPr>
          <p:cNvCxnSpPr>
            <a:cxnSpLocks/>
            <a:stCxn id="25" idx="7"/>
            <a:endCxn id="20" idx="3"/>
          </p:cNvCxnSpPr>
          <p:nvPr/>
        </p:nvCxnSpPr>
        <p:spPr>
          <a:xfrm flipV="1">
            <a:off x="3107059" y="3761580"/>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B589860-B24A-769A-42E7-B3D3E9A126F8}"/>
              </a:ext>
            </a:extLst>
          </p:cNvPr>
          <p:cNvCxnSpPr>
            <a:cxnSpLocks/>
            <a:stCxn id="21" idx="2"/>
            <a:endCxn id="5" idx="6"/>
          </p:cNvCxnSpPr>
          <p:nvPr/>
        </p:nvCxnSpPr>
        <p:spPr>
          <a:xfrm flipH="1" flipV="1">
            <a:off x="2710739" y="2154452"/>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FFD88D9-B1F8-C503-F7E6-E32C8D253F13}"/>
              </a:ext>
            </a:extLst>
          </p:cNvPr>
          <p:cNvCxnSpPr>
            <a:cxnSpLocks/>
            <a:stCxn id="23" idx="4"/>
            <a:endCxn id="22" idx="0"/>
          </p:cNvCxnSpPr>
          <p:nvPr/>
        </p:nvCxnSpPr>
        <p:spPr>
          <a:xfrm>
            <a:off x="853165" y="3597469"/>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35CE1E4-D68D-5DEE-3ACC-D7153EB2245F}"/>
              </a:ext>
            </a:extLst>
          </p:cNvPr>
          <p:cNvCxnSpPr>
            <a:cxnSpLocks/>
            <a:stCxn id="5" idx="4"/>
            <a:endCxn id="26" idx="0"/>
          </p:cNvCxnSpPr>
          <p:nvPr/>
        </p:nvCxnSpPr>
        <p:spPr>
          <a:xfrm flipH="1">
            <a:off x="2146549" y="2397833"/>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EB38CB6-D2ED-F5D6-805D-2134D55BC44F}"/>
              </a:ext>
            </a:extLst>
          </p:cNvPr>
          <p:cNvCxnSpPr>
            <a:cxnSpLocks/>
            <a:stCxn id="26" idx="4"/>
            <a:endCxn id="25" idx="1"/>
          </p:cNvCxnSpPr>
          <p:nvPr/>
        </p:nvCxnSpPr>
        <p:spPr>
          <a:xfrm>
            <a:off x="2146549" y="3775548"/>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513D69C-09BF-289F-52CA-EE7E4E3D8B9D}"/>
              </a:ext>
            </a:extLst>
          </p:cNvPr>
          <p:cNvCxnSpPr>
            <a:cxnSpLocks/>
            <a:stCxn id="22" idx="7"/>
            <a:endCxn id="26" idx="3"/>
          </p:cNvCxnSpPr>
          <p:nvPr/>
        </p:nvCxnSpPr>
        <p:spPr>
          <a:xfrm flipV="1">
            <a:off x="1251184" y="3704264"/>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0B55FE4-4D0D-90E9-B9B8-A7282ECB3F4E}"/>
              </a:ext>
            </a:extLst>
          </p:cNvPr>
          <p:cNvCxnSpPr>
            <a:cxnSpLocks/>
            <a:stCxn id="22" idx="6"/>
            <a:endCxn id="24" idx="3"/>
          </p:cNvCxnSpPr>
          <p:nvPr/>
        </p:nvCxnSpPr>
        <p:spPr>
          <a:xfrm>
            <a:off x="1319473" y="4748724"/>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9174BB5-DFC7-A9A8-3F20-10B3CECB17C3}"/>
              </a:ext>
            </a:extLst>
          </p:cNvPr>
          <p:cNvCxnSpPr>
            <a:cxnSpLocks/>
            <a:stCxn id="25" idx="6"/>
            <a:endCxn id="24" idx="2"/>
          </p:cNvCxnSpPr>
          <p:nvPr/>
        </p:nvCxnSpPr>
        <p:spPr>
          <a:xfrm>
            <a:off x="3175348" y="4404528"/>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CAEDFC-C88C-8161-81C9-17DBBCAEF77A}"/>
              </a:ext>
            </a:extLst>
          </p:cNvPr>
          <p:cNvCxnSpPr>
            <a:cxnSpLocks/>
            <a:stCxn id="25" idx="2"/>
            <a:endCxn id="22" idx="6"/>
          </p:cNvCxnSpPr>
          <p:nvPr/>
        </p:nvCxnSpPr>
        <p:spPr>
          <a:xfrm flipH="1">
            <a:off x="1319473" y="4404528"/>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ACFE8F3-BEC8-4D08-E9CF-41F1E34F39AF}"/>
              </a:ext>
            </a:extLst>
          </p:cNvPr>
          <p:cNvCxnSpPr>
            <a:cxnSpLocks/>
            <a:stCxn id="23" idx="6"/>
            <a:endCxn id="26" idx="2"/>
          </p:cNvCxnSpPr>
          <p:nvPr/>
        </p:nvCxnSpPr>
        <p:spPr>
          <a:xfrm>
            <a:off x="1086319" y="3354087"/>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09821-9CBC-E0BD-4A7E-63C23D9EB8C6}"/>
              </a:ext>
            </a:extLst>
          </p:cNvPr>
          <p:cNvCxnSpPr>
            <a:cxnSpLocks/>
            <a:stCxn id="20" idx="2"/>
            <a:endCxn id="26" idx="6"/>
          </p:cNvCxnSpPr>
          <p:nvPr/>
        </p:nvCxnSpPr>
        <p:spPr>
          <a:xfrm flipH="1" flipV="1">
            <a:off x="2379703" y="3532167"/>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FE1AE17-6242-A0E7-A55F-7F20A0FC391D}"/>
              </a:ext>
            </a:extLst>
          </p:cNvPr>
          <p:cNvCxnSpPr>
            <a:cxnSpLocks/>
            <a:stCxn id="5" idx="3"/>
            <a:endCxn id="23" idx="7"/>
          </p:cNvCxnSpPr>
          <p:nvPr/>
        </p:nvCxnSpPr>
        <p:spPr>
          <a:xfrm flipH="1">
            <a:off x="1018030" y="2326549"/>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C67877B5-14DC-6A7F-3557-D13E22F7B1ED}"/>
              </a:ext>
            </a:extLst>
          </p:cNvPr>
          <p:cNvSpPr/>
          <p:nvPr/>
        </p:nvSpPr>
        <p:spPr>
          <a:xfrm>
            <a:off x="3508221" y="334610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E7D5360D-7B65-F684-50CA-AA3BBEE1F897}"/>
              </a:ext>
            </a:extLst>
          </p:cNvPr>
          <p:cNvSpPr/>
          <p:nvPr/>
        </p:nvSpPr>
        <p:spPr>
          <a:xfrm>
            <a:off x="3917068" y="228038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F903A38-D0E2-79E0-7E72-6A6CC09028D0}"/>
              </a:ext>
            </a:extLst>
          </p:cNvPr>
          <p:cNvSpPr/>
          <p:nvPr/>
        </p:nvSpPr>
        <p:spPr>
          <a:xfrm>
            <a:off x="853165" y="450534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F2B87DE6-2A1F-7FE1-3845-766FCC33C267}"/>
              </a:ext>
            </a:extLst>
          </p:cNvPr>
          <p:cNvSpPr/>
          <p:nvPr/>
        </p:nvSpPr>
        <p:spPr>
          <a:xfrm>
            <a:off x="620011" y="31107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8276A33E-C284-6C24-7612-C3990D341B39}"/>
              </a:ext>
            </a:extLst>
          </p:cNvPr>
          <p:cNvSpPr/>
          <p:nvPr/>
        </p:nvSpPr>
        <p:spPr>
          <a:xfrm>
            <a:off x="5196761" y="472177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53D32BE2-C9D6-C1E2-22E7-71BB1361D881}"/>
              </a:ext>
            </a:extLst>
          </p:cNvPr>
          <p:cNvSpPr/>
          <p:nvPr/>
        </p:nvSpPr>
        <p:spPr>
          <a:xfrm>
            <a:off x="2709040" y="416114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ED451F4A-B091-880D-EB85-F11C366F1C7A}"/>
              </a:ext>
            </a:extLst>
          </p:cNvPr>
          <p:cNvSpPr/>
          <p:nvPr/>
        </p:nvSpPr>
        <p:spPr>
          <a:xfrm>
            <a:off x="1913395" y="328878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62C9EBF3-DB33-E9DE-D5FA-D9E854A2C26B}"/>
              </a:ext>
            </a:extLst>
          </p:cNvPr>
          <p:cNvCxnSpPr>
            <a:cxnSpLocks/>
            <a:stCxn id="21" idx="4"/>
            <a:endCxn id="20" idx="0"/>
          </p:cNvCxnSpPr>
          <p:nvPr/>
        </p:nvCxnSpPr>
        <p:spPr>
          <a:xfrm flipH="1">
            <a:off x="3741375" y="2767145"/>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7949671-A7F5-F713-086D-05E160A9EB7D}"/>
              </a:ext>
            </a:extLst>
          </p:cNvPr>
          <p:cNvCxnSpPr>
            <a:cxnSpLocks/>
            <a:stCxn id="20" idx="5"/>
            <a:endCxn id="24" idx="1"/>
          </p:cNvCxnSpPr>
          <p:nvPr/>
        </p:nvCxnSpPr>
        <p:spPr>
          <a:xfrm>
            <a:off x="3906240" y="3761580"/>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7911B73B-D47D-0D71-0181-58E9385E42DF}"/>
              </a:ext>
            </a:extLst>
          </p:cNvPr>
          <p:cNvSpPr txBox="1"/>
          <p:nvPr/>
        </p:nvSpPr>
        <p:spPr>
          <a:xfrm>
            <a:off x="3237416" y="394606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B7F9CE6-7873-7F99-B4CE-86431CFF3179}"/>
              </a:ext>
            </a:extLst>
          </p:cNvPr>
          <p:cNvSpPr txBox="1"/>
          <p:nvPr/>
        </p:nvSpPr>
        <p:spPr>
          <a:xfrm>
            <a:off x="3806197" y="297623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910F446-4C72-96E3-D309-614E97666B7E}"/>
              </a:ext>
            </a:extLst>
          </p:cNvPr>
          <p:cNvSpPr txBox="1"/>
          <p:nvPr/>
        </p:nvSpPr>
        <p:spPr>
          <a:xfrm>
            <a:off x="2310026" y="3916112"/>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171EFC23-8B07-25B3-7C97-05B39627A18B}"/>
              </a:ext>
            </a:extLst>
          </p:cNvPr>
          <p:cNvSpPr txBox="1"/>
          <p:nvPr/>
        </p:nvSpPr>
        <p:spPr>
          <a:xfrm>
            <a:off x="2201805" y="277935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D9D7AC15-E1F7-9E1B-58CE-DE0F61FA396F}"/>
              </a:ext>
            </a:extLst>
          </p:cNvPr>
          <p:cNvSpPr txBox="1"/>
          <p:nvPr/>
        </p:nvSpPr>
        <p:spPr>
          <a:xfrm>
            <a:off x="2978785" y="275866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EB64EBB-E734-AF5A-FA40-06CC787F0BF4}"/>
              </a:ext>
            </a:extLst>
          </p:cNvPr>
          <p:cNvSpPr txBox="1"/>
          <p:nvPr/>
        </p:nvSpPr>
        <p:spPr>
          <a:xfrm>
            <a:off x="1361199" y="339012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1E69A3AF-14A6-14DA-1F48-921B3F350D83}"/>
              </a:ext>
            </a:extLst>
          </p:cNvPr>
          <p:cNvSpPr txBox="1"/>
          <p:nvPr/>
        </p:nvSpPr>
        <p:spPr>
          <a:xfrm>
            <a:off x="3268224" y="2241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F1DA2C5-CC74-F4A4-F989-79896BCDE417}"/>
              </a:ext>
            </a:extLst>
          </p:cNvPr>
          <p:cNvSpPr txBox="1"/>
          <p:nvPr/>
        </p:nvSpPr>
        <p:spPr>
          <a:xfrm>
            <a:off x="1560650" y="266854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9342D5B8-4B19-F43E-1398-49176A09A14B}"/>
              </a:ext>
            </a:extLst>
          </p:cNvPr>
          <p:cNvSpPr txBox="1"/>
          <p:nvPr/>
        </p:nvSpPr>
        <p:spPr>
          <a:xfrm>
            <a:off x="2845745" y="3459111"/>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EE843BC-B8EE-6A6F-73F6-3810B88ED858}"/>
              </a:ext>
            </a:extLst>
          </p:cNvPr>
          <p:cNvSpPr txBox="1"/>
          <p:nvPr/>
        </p:nvSpPr>
        <p:spPr>
          <a:xfrm>
            <a:off x="871456" y="393495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AA943F5-4311-E597-0B0A-0B491CC8C992}"/>
              </a:ext>
            </a:extLst>
          </p:cNvPr>
          <p:cNvSpPr txBox="1"/>
          <p:nvPr/>
        </p:nvSpPr>
        <p:spPr>
          <a:xfrm>
            <a:off x="1561283" y="398044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F1011CA-2B0D-8EFE-9E01-F7215A85F334}"/>
              </a:ext>
            </a:extLst>
          </p:cNvPr>
          <p:cNvSpPr txBox="1"/>
          <p:nvPr/>
        </p:nvSpPr>
        <p:spPr>
          <a:xfrm>
            <a:off x="2001939" y="445531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BBB4115-F17F-9459-C9BC-7452456159C6}"/>
              </a:ext>
            </a:extLst>
          </p:cNvPr>
          <p:cNvSpPr txBox="1"/>
          <p:nvPr/>
        </p:nvSpPr>
        <p:spPr>
          <a:xfrm>
            <a:off x="4313489" y="4066810"/>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37DC928C-4AAB-F49D-E35D-1662D2CCB89D}"/>
              </a:ext>
            </a:extLst>
          </p:cNvPr>
          <p:cNvSpPr txBox="1"/>
          <p:nvPr/>
        </p:nvSpPr>
        <p:spPr>
          <a:xfrm>
            <a:off x="4655260" y="344437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C6238205-B40B-BBCE-1E47-65989EA7DFA5}"/>
              </a:ext>
            </a:extLst>
          </p:cNvPr>
          <p:cNvSpPr txBox="1"/>
          <p:nvPr/>
        </p:nvSpPr>
        <p:spPr>
          <a:xfrm>
            <a:off x="3716777" y="452616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418D85D-77D8-370A-D3FB-738A184473C8}"/>
              </a:ext>
            </a:extLst>
          </p:cNvPr>
          <p:cNvSpPr txBox="1"/>
          <p:nvPr/>
        </p:nvSpPr>
        <p:spPr>
          <a:xfrm>
            <a:off x="2983346" y="483558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AC67641-0CA2-9FD8-FBB4-BC60E15B6071}"/>
              </a:ext>
            </a:extLst>
          </p:cNvPr>
          <p:cNvSpPr/>
          <p:nvPr/>
        </p:nvSpPr>
        <p:spPr>
          <a:xfrm>
            <a:off x="300946" y="517653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source node 0</a:t>
            </a:r>
          </a:p>
          <a:p>
            <a:r>
              <a:rPr lang="en-US" dirty="0">
                <a:solidFill>
                  <a:srgbClr val="8C3023"/>
                </a:solidFill>
                <a:latin typeface="LucidaGrande" panose="020B0600040502020204" pitchFamily="34" charset="0"/>
              </a:rPr>
              <a:t>relax all edges adjacent from 0</a:t>
            </a:r>
          </a:p>
          <a:p>
            <a:r>
              <a:rPr lang="en-US" dirty="0">
                <a:solidFill>
                  <a:srgbClr val="8C3023"/>
                </a:solidFill>
                <a:latin typeface="LucidaGrande" panose="020B0600040502020204" pitchFamily="34" charset="0"/>
              </a:rPr>
              <a:t>choose node 1  </a:t>
            </a:r>
          </a:p>
          <a:p>
            <a:r>
              <a:rPr lang="en-US" dirty="0">
                <a:solidFill>
                  <a:srgbClr val="8C3023"/>
                </a:solidFill>
                <a:latin typeface="LucidaGrande" panose="020B0600040502020204" pitchFamily="34" charset="0"/>
              </a:rPr>
              <a:t>relax all edges adjacent from 1</a:t>
            </a:r>
          </a:p>
        </p:txBody>
      </p:sp>
      <p:sp>
        <p:nvSpPr>
          <p:cNvPr id="46" name="Rectangle 45">
            <a:extLst>
              <a:ext uri="{FF2B5EF4-FFF2-40B4-BE49-F238E27FC236}">
                <a16:creationId xmlns:a16="http://schemas.microsoft.com/office/drawing/2014/main" id="{F6FE52C2-9CA6-EC89-025C-D2359921315E}"/>
              </a:ext>
            </a:extLst>
          </p:cNvPr>
          <p:cNvSpPr/>
          <p:nvPr/>
        </p:nvSpPr>
        <p:spPr>
          <a:xfrm>
            <a:off x="6298671" y="2002688"/>
            <a:ext cx="958917"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 </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A70DD4AA-7D0D-8E83-8193-E420B798BD5A}"/>
              </a:ext>
            </a:extLst>
          </p:cNvPr>
          <p:cNvSpPr/>
          <p:nvPr/>
        </p:nvSpPr>
        <p:spPr>
          <a:xfrm>
            <a:off x="6298671" y="2403122"/>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8" name="Straight Connector 47">
            <a:extLst>
              <a:ext uri="{FF2B5EF4-FFF2-40B4-BE49-F238E27FC236}">
                <a16:creationId xmlns:a16="http://schemas.microsoft.com/office/drawing/2014/main" id="{8FEF66A0-4EF5-B83B-99A3-03C9DE50D31B}"/>
              </a:ext>
            </a:extLst>
          </p:cNvPr>
          <p:cNvCxnSpPr/>
          <p:nvPr/>
        </p:nvCxnSpPr>
        <p:spPr>
          <a:xfrm>
            <a:off x="6252607" y="2348567"/>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3BE8F01-7DB0-EFC7-7C0C-E2F76F844CA9}"/>
                  </a:ext>
                </a:extLst>
              </p:cNvPr>
              <p:cNvSpPr/>
              <p:nvPr/>
            </p:nvSpPr>
            <p:spPr>
              <a:xfrm>
                <a:off x="6803769" y="2373701"/>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49" name="Rectangle 48">
                <a:extLst>
                  <a:ext uri="{FF2B5EF4-FFF2-40B4-BE49-F238E27FC236}">
                    <a16:creationId xmlns:a16="http://schemas.microsoft.com/office/drawing/2014/main" id="{53BE8F01-7DB0-EFC7-7C0C-E2F76F844CA9}"/>
                  </a:ext>
                </a:extLst>
              </p:cNvPr>
              <p:cNvSpPr>
                <a:spLocks noRot="1" noChangeAspect="1" noMove="1" noResize="1" noEditPoints="1" noAdjustHandles="1" noChangeArrowheads="1" noChangeShapeType="1" noTextEdit="1"/>
              </p:cNvSpPr>
              <p:nvPr/>
            </p:nvSpPr>
            <p:spPr>
              <a:xfrm>
                <a:off x="6803769" y="2373701"/>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50" name="Rectangle 49">
            <a:extLst>
              <a:ext uri="{FF2B5EF4-FFF2-40B4-BE49-F238E27FC236}">
                <a16:creationId xmlns:a16="http://schemas.microsoft.com/office/drawing/2014/main" id="{FF757A8E-0C4E-0377-02EF-4BC743CEBB8D}"/>
              </a:ext>
            </a:extLst>
          </p:cNvPr>
          <p:cNvSpPr/>
          <p:nvPr/>
        </p:nvSpPr>
        <p:spPr>
          <a:xfrm>
            <a:off x="6339661" y="4263934"/>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84F833C-657A-FFA8-D75F-D47F359D9F6C}"/>
              </a:ext>
            </a:extLst>
          </p:cNvPr>
          <p:cNvSpPr/>
          <p:nvPr/>
        </p:nvSpPr>
        <p:spPr>
          <a:xfrm>
            <a:off x="6339661" y="4655979"/>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2" name="Straight Connector 51">
            <a:extLst>
              <a:ext uri="{FF2B5EF4-FFF2-40B4-BE49-F238E27FC236}">
                <a16:creationId xmlns:a16="http://schemas.microsoft.com/office/drawing/2014/main" id="{C0BDA301-328D-CBBA-357E-BC218322A9C6}"/>
              </a:ext>
            </a:extLst>
          </p:cNvPr>
          <p:cNvCxnSpPr/>
          <p:nvPr/>
        </p:nvCxnSpPr>
        <p:spPr>
          <a:xfrm>
            <a:off x="6293597" y="4601424"/>
            <a:ext cx="1174452" cy="0"/>
          </a:xfrm>
          <a:prstGeom prst="line">
            <a:avLst/>
          </a:prstGeom>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762EA5FE-7B46-4A0B-F5BA-16CFBB02D689}"/>
              </a:ext>
            </a:extLst>
          </p:cNvPr>
          <p:cNvSpPr/>
          <p:nvPr/>
        </p:nvSpPr>
        <p:spPr>
          <a:xfrm>
            <a:off x="6844759" y="463494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4" name="Straight Connector 53">
            <a:extLst>
              <a:ext uri="{FF2B5EF4-FFF2-40B4-BE49-F238E27FC236}">
                <a16:creationId xmlns:a16="http://schemas.microsoft.com/office/drawing/2014/main" id="{3DDD44B3-019D-7DD3-0A45-99E5D71AAF5A}"/>
              </a:ext>
            </a:extLst>
          </p:cNvPr>
          <p:cNvCxnSpPr/>
          <p:nvPr/>
        </p:nvCxnSpPr>
        <p:spPr>
          <a:xfrm>
            <a:off x="6880823" y="274496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A39C01B2-D755-6D85-C193-99A92C68F3DD}"/>
              </a:ext>
            </a:extLst>
          </p:cNvPr>
          <p:cNvCxnSpPr/>
          <p:nvPr/>
        </p:nvCxnSpPr>
        <p:spPr>
          <a:xfrm>
            <a:off x="6883146" y="39555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CE734AF-5FFB-2B2A-3E89-9B86EBD4C73F}"/>
              </a:ext>
            </a:extLst>
          </p:cNvPr>
          <p:cNvCxnSpPr/>
          <p:nvPr/>
        </p:nvCxnSpPr>
        <p:spPr>
          <a:xfrm>
            <a:off x="6883146" y="33418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05B6EFF9-F493-7F39-1813-529C01F4570D}"/>
              </a:ext>
            </a:extLst>
          </p:cNvPr>
          <p:cNvSpPr/>
          <p:nvPr/>
        </p:nvSpPr>
        <p:spPr>
          <a:xfrm>
            <a:off x="7260933" y="2373701"/>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8" name="Rectangle 57">
            <a:extLst>
              <a:ext uri="{FF2B5EF4-FFF2-40B4-BE49-F238E27FC236}">
                <a16:creationId xmlns:a16="http://schemas.microsoft.com/office/drawing/2014/main" id="{8C4DC2C7-F2FE-1944-4471-75F76DEFC11A}"/>
              </a:ext>
            </a:extLst>
          </p:cNvPr>
          <p:cNvSpPr/>
          <p:nvPr/>
        </p:nvSpPr>
        <p:spPr>
          <a:xfrm>
            <a:off x="7260933" y="4655978"/>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59" name="Straight Connector 58">
            <a:extLst>
              <a:ext uri="{FF2B5EF4-FFF2-40B4-BE49-F238E27FC236}">
                <a16:creationId xmlns:a16="http://schemas.microsoft.com/office/drawing/2014/main" id="{62025680-3071-F0A8-659B-6B614944FAF6}"/>
              </a:ext>
            </a:extLst>
          </p:cNvPr>
          <p:cNvCxnSpPr/>
          <p:nvPr/>
        </p:nvCxnSpPr>
        <p:spPr>
          <a:xfrm>
            <a:off x="6897294" y="49835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A75D6AD-B794-0A74-1049-C01657EC470A}"/>
              </a:ext>
            </a:extLst>
          </p:cNvPr>
          <p:cNvCxnSpPr/>
          <p:nvPr/>
        </p:nvCxnSpPr>
        <p:spPr>
          <a:xfrm>
            <a:off x="6899617" y="623611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EDE7185-0FFD-CF4D-19FC-EF45542321E5}"/>
              </a:ext>
            </a:extLst>
          </p:cNvPr>
          <p:cNvCxnSpPr/>
          <p:nvPr/>
        </p:nvCxnSpPr>
        <p:spPr>
          <a:xfrm>
            <a:off x="6899617" y="561402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EA0D96A7-4CE4-9DB8-858C-63196F4E9F8F}"/>
              </a:ext>
            </a:extLst>
          </p:cNvPr>
          <p:cNvCxnSpPr/>
          <p:nvPr/>
        </p:nvCxnSpPr>
        <p:spPr>
          <a:xfrm>
            <a:off x="6880823" y="31394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B882FC10-38E5-A6B1-7CEF-0A1E7AA50971}"/>
              </a:ext>
            </a:extLst>
          </p:cNvPr>
          <p:cNvCxnSpPr/>
          <p:nvPr/>
        </p:nvCxnSpPr>
        <p:spPr>
          <a:xfrm>
            <a:off x="6880823"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EAA58AC-CC75-A411-8202-4ABCB1C02C7C}"/>
              </a:ext>
            </a:extLst>
          </p:cNvPr>
          <p:cNvCxnSpPr/>
          <p:nvPr/>
        </p:nvCxnSpPr>
        <p:spPr>
          <a:xfrm>
            <a:off x="6897294" y="519647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2F31763-D5BD-DC44-ABBA-DFA7AC1F27B4}"/>
              </a:ext>
            </a:extLst>
          </p:cNvPr>
          <p:cNvCxnSpPr/>
          <p:nvPr/>
        </p:nvCxnSpPr>
        <p:spPr>
          <a:xfrm>
            <a:off x="6897294" y="540522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3DA2CBC3-F9E4-99BA-F46F-C931D832F66D}"/>
              </a:ext>
            </a:extLst>
          </p:cNvPr>
          <p:cNvSpPr/>
          <p:nvPr/>
        </p:nvSpPr>
        <p:spPr>
          <a:xfrm>
            <a:off x="3081410" y="519105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node 7</a:t>
            </a:r>
          </a:p>
          <a:p>
            <a:r>
              <a:rPr lang="en-US" dirty="0">
                <a:solidFill>
                  <a:srgbClr val="8C3023"/>
                </a:solidFill>
                <a:latin typeface="LucidaGrande" panose="020B0600040502020204" pitchFamily="34" charset="0"/>
              </a:rPr>
              <a:t>relax all edges adjacent from 7</a:t>
            </a:r>
          </a:p>
          <a:p>
            <a:r>
              <a:rPr lang="en-US" dirty="0">
                <a:solidFill>
                  <a:srgbClr val="8C3023"/>
                </a:solidFill>
                <a:latin typeface="LucidaGrande" panose="020B0600040502020204" pitchFamily="34" charset="0"/>
              </a:rPr>
              <a:t>choose node 4</a:t>
            </a:r>
          </a:p>
          <a:p>
            <a:r>
              <a:rPr lang="en-US" dirty="0">
                <a:solidFill>
                  <a:srgbClr val="8C3023"/>
                </a:solidFill>
                <a:latin typeface="LucidaGrande" panose="020B0600040502020204" pitchFamily="34" charset="0"/>
              </a:rPr>
              <a:t>relax all edges adjacent from 4</a:t>
            </a:r>
          </a:p>
        </p:txBody>
      </p:sp>
      <p:sp>
        <p:nvSpPr>
          <p:cNvPr id="67" name="Rectangle 66">
            <a:extLst>
              <a:ext uri="{FF2B5EF4-FFF2-40B4-BE49-F238E27FC236}">
                <a16:creationId xmlns:a16="http://schemas.microsoft.com/office/drawing/2014/main" id="{B550B7CA-1AB4-BD00-994D-86943B209E29}"/>
              </a:ext>
            </a:extLst>
          </p:cNvPr>
          <p:cNvSpPr/>
          <p:nvPr/>
        </p:nvSpPr>
        <p:spPr>
          <a:xfrm>
            <a:off x="7632449" y="2373700"/>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CD083BD5-FCEB-FC16-1393-FDAD61EDAAE9}"/>
              </a:ext>
            </a:extLst>
          </p:cNvPr>
          <p:cNvCxnSpPr/>
          <p:nvPr/>
        </p:nvCxnSpPr>
        <p:spPr>
          <a:xfrm>
            <a:off x="6883146"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586DA4C-72D4-BAF7-150C-B6FFA9F26BA6}"/>
              </a:ext>
            </a:extLst>
          </p:cNvPr>
          <p:cNvCxnSpPr/>
          <p:nvPr/>
        </p:nvCxnSpPr>
        <p:spPr>
          <a:xfrm>
            <a:off x="7347820"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EC7F30F-2362-21C6-9530-9A7673A3F9BE}"/>
              </a:ext>
            </a:extLst>
          </p:cNvPr>
          <p:cNvCxnSpPr/>
          <p:nvPr/>
        </p:nvCxnSpPr>
        <p:spPr>
          <a:xfrm>
            <a:off x="6904142"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5FC72A1-1E01-CCFE-2955-2773DA8C3031}"/>
              </a:ext>
            </a:extLst>
          </p:cNvPr>
          <p:cNvCxnSpPr/>
          <p:nvPr/>
        </p:nvCxnSpPr>
        <p:spPr>
          <a:xfrm>
            <a:off x="7309571"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92951FA0-89A3-A903-03B0-5FD796C75128}"/>
              </a:ext>
            </a:extLst>
          </p:cNvPr>
          <p:cNvSpPr/>
          <p:nvPr/>
        </p:nvSpPr>
        <p:spPr>
          <a:xfrm>
            <a:off x="7565154" y="4653464"/>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Arrow Connector 72">
            <a:extLst>
              <a:ext uri="{FF2B5EF4-FFF2-40B4-BE49-F238E27FC236}">
                <a16:creationId xmlns:a16="http://schemas.microsoft.com/office/drawing/2014/main" id="{89360C65-39F3-05BE-6914-6572136558F1}"/>
              </a:ext>
            </a:extLst>
          </p:cNvPr>
          <p:cNvCxnSpPr>
            <a:cxnSpLocks/>
          </p:cNvCxnSpPr>
          <p:nvPr/>
        </p:nvCxnSpPr>
        <p:spPr>
          <a:xfrm>
            <a:off x="5716791" y="251206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F33A39A-A379-8CF0-2211-D776FC9104F5}"/>
              </a:ext>
            </a:extLst>
          </p:cNvPr>
          <p:cNvCxnSpPr>
            <a:cxnSpLocks/>
          </p:cNvCxnSpPr>
          <p:nvPr/>
        </p:nvCxnSpPr>
        <p:spPr>
          <a:xfrm>
            <a:off x="5716791" y="272116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E9002E9D-F60F-4E43-7B46-78FEE652E8F8}"/>
              </a:ext>
            </a:extLst>
          </p:cNvPr>
          <p:cNvCxnSpPr>
            <a:cxnSpLocks/>
          </p:cNvCxnSpPr>
          <p:nvPr/>
        </p:nvCxnSpPr>
        <p:spPr>
          <a:xfrm>
            <a:off x="5716791" y="2930262"/>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20BC2CAD-178F-DF87-005D-F6B06F063B7F}"/>
              </a:ext>
            </a:extLst>
          </p:cNvPr>
          <p:cNvCxnSpPr>
            <a:cxnSpLocks/>
          </p:cNvCxnSpPr>
          <p:nvPr/>
        </p:nvCxnSpPr>
        <p:spPr>
          <a:xfrm>
            <a:off x="5716791" y="3139360"/>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4F6B9D8-7324-45CE-198D-CE053B64D5B1}"/>
              </a:ext>
            </a:extLst>
          </p:cNvPr>
          <p:cNvCxnSpPr>
            <a:cxnSpLocks/>
          </p:cNvCxnSpPr>
          <p:nvPr/>
        </p:nvCxnSpPr>
        <p:spPr>
          <a:xfrm>
            <a:off x="5716791" y="3348458"/>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FB029C-DEB6-53B5-5E23-0C8DD887FAEC}"/>
              </a:ext>
            </a:extLst>
          </p:cNvPr>
          <p:cNvCxnSpPr>
            <a:cxnSpLocks/>
          </p:cNvCxnSpPr>
          <p:nvPr/>
        </p:nvCxnSpPr>
        <p:spPr>
          <a:xfrm>
            <a:off x="5716791" y="355755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2B94E9B-6BEF-6895-DFB7-A240B0DC4231}"/>
              </a:ext>
            </a:extLst>
          </p:cNvPr>
          <p:cNvCxnSpPr>
            <a:cxnSpLocks/>
          </p:cNvCxnSpPr>
          <p:nvPr/>
        </p:nvCxnSpPr>
        <p:spPr>
          <a:xfrm>
            <a:off x="5716791" y="376665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96E784A1-6800-65D3-ECE6-3ABA2979FE52}"/>
              </a:ext>
            </a:extLst>
          </p:cNvPr>
          <p:cNvCxnSpPr>
            <a:cxnSpLocks/>
          </p:cNvCxnSpPr>
          <p:nvPr/>
        </p:nvCxnSpPr>
        <p:spPr>
          <a:xfrm>
            <a:off x="5716791" y="3975753"/>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3741E2D-9594-FAF8-72C1-8CAEC737CB1A}"/>
              </a:ext>
            </a:extLst>
          </p:cNvPr>
          <p:cNvCxnSpPr/>
          <p:nvPr/>
        </p:nvCxnSpPr>
        <p:spPr>
          <a:xfrm>
            <a:off x="6880823" y="37666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B65E812-2A93-3A81-7CB0-A565FAC4CBA8}"/>
              </a:ext>
            </a:extLst>
          </p:cNvPr>
          <p:cNvCxnSpPr/>
          <p:nvPr/>
        </p:nvCxnSpPr>
        <p:spPr>
          <a:xfrm>
            <a:off x="7349347"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A7EF3A7-C765-AB68-5679-CEB0C8E8DEB9}"/>
              </a:ext>
            </a:extLst>
          </p:cNvPr>
          <p:cNvCxnSpPr/>
          <p:nvPr/>
        </p:nvCxnSpPr>
        <p:spPr>
          <a:xfrm>
            <a:off x="6912806" y="602656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BC92A89-74D4-DD9A-C356-4B0EF310409C}"/>
              </a:ext>
            </a:extLst>
          </p:cNvPr>
          <p:cNvCxnSpPr/>
          <p:nvPr/>
        </p:nvCxnSpPr>
        <p:spPr>
          <a:xfrm>
            <a:off x="7305829"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02E6879-0568-D282-2F6C-A947A5ABA78E}"/>
              </a:ext>
            </a:extLst>
          </p:cNvPr>
          <p:cNvCxnSpPr>
            <a:cxnSpLocks/>
          </p:cNvCxnSpPr>
          <p:nvPr/>
        </p:nvCxnSpPr>
        <p:spPr>
          <a:xfrm>
            <a:off x="6871199" y="251148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8709D8D4-35FD-C531-28DE-30FFD7D48093}"/>
              </a:ext>
            </a:extLst>
          </p:cNvPr>
          <p:cNvSpPr/>
          <p:nvPr/>
        </p:nvSpPr>
        <p:spPr>
          <a:xfrm>
            <a:off x="6547603" y="129166"/>
            <a:ext cx="2420856" cy="2031325"/>
          </a:xfrm>
          <a:prstGeom prst="rect">
            <a:avLst/>
          </a:prstGeom>
        </p:spPr>
        <p:txBody>
          <a:bodyPr wrap="none">
            <a:spAutoFit/>
          </a:bodyPr>
          <a:lstStyle/>
          <a:p>
            <a:r>
              <a:rPr lang="en-US" dirty="0">
                <a:solidFill>
                  <a:srgbClr val="8C3023"/>
                </a:solidFill>
                <a:latin typeface="LucidaGrande" panose="020B0600040502020204" pitchFamily="34" charset="0"/>
              </a:rPr>
              <a:t>choose node 5</a:t>
            </a:r>
          </a:p>
          <a:p>
            <a:r>
              <a:rPr lang="en-US" dirty="0">
                <a:solidFill>
                  <a:srgbClr val="8C3023"/>
                </a:solidFill>
                <a:latin typeface="LucidaGrande" panose="020B0600040502020204" pitchFamily="34" charset="0"/>
              </a:rPr>
              <a:t>relax all edges adjacent from 5</a:t>
            </a:r>
          </a:p>
          <a:p>
            <a:r>
              <a:rPr lang="en-US" dirty="0">
                <a:solidFill>
                  <a:srgbClr val="8C3023"/>
                </a:solidFill>
                <a:latin typeface="LucidaGrande" panose="020B0600040502020204" pitchFamily="34" charset="0"/>
              </a:rPr>
              <a:t>choose node 2</a:t>
            </a:r>
          </a:p>
          <a:p>
            <a:r>
              <a:rPr lang="en-US" dirty="0">
                <a:solidFill>
                  <a:srgbClr val="8C3023"/>
                </a:solidFill>
                <a:latin typeface="LucidaGrande" panose="020B0600040502020204" pitchFamily="34" charset="0"/>
              </a:rPr>
              <a:t>relax all edges adjacent from 2</a:t>
            </a:r>
          </a:p>
          <a:p>
            <a:r>
              <a:rPr lang="en-US" dirty="0">
                <a:solidFill>
                  <a:srgbClr val="8C3023"/>
                </a:solidFill>
                <a:latin typeface="LucidaGrande" panose="020B0600040502020204" pitchFamily="34" charset="0"/>
              </a:rPr>
              <a:t>choose node 3</a:t>
            </a:r>
          </a:p>
          <a:p>
            <a:r>
              <a:rPr lang="en-US" dirty="0">
                <a:solidFill>
                  <a:srgbClr val="8C3023"/>
                </a:solidFill>
                <a:latin typeface="LucidaGrande" panose="020B0600040502020204" pitchFamily="34" charset="0"/>
              </a:rPr>
              <a:t>relax all edges adjacent from 3</a:t>
            </a:r>
          </a:p>
          <a:p>
            <a:r>
              <a:rPr lang="en-US" dirty="0">
                <a:solidFill>
                  <a:srgbClr val="8C3023"/>
                </a:solidFill>
                <a:latin typeface="LucidaGrande" panose="020B0600040502020204" pitchFamily="34" charset="0"/>
              </a:rPr>
              <a:t>choose node 6</a:t>
            </a:r>
          </a:p>
          <a:p>
            <a:r>
              <a:rPr lang="en-US" dirty="0">
                <a:solidFill>
                  <a:srgbClr val="8C3023"/>
                </a:solidFill>
                <a:latin typeface="LucidaGrande" panose="020B0600040502020204" pitchFamily="34" charset="0"/>
              </a:rPr>
              <a:t>relax all edges adjacent from 6</a:t>
            </a:r>
          </a:p>
          <a:p>
            <a:endParaRPr lang="en-US" dirty="0">
              <a:solidFill>
                <a:srgbClr val="8C3023"/>
              </a:solidFill>
              <a:latin typeface="LucidaGrande" panose="020B0600040502020204" pitchFamily="34" charset="0"/>
            </a:endParaRPr>
          </a:p>
        </p:txBody>
      </p:sp>
      <p:cxnSp>
        <p:nvCxnSpPr>
          <p:cNvPr id="87" name="Straight Connector 86">
            <a:extLst>
              <a:ext uri="{FF2B5EF4-FFF2-40B4-BE49-F238E27FC236}">
                <a16:creationId xmlns:a16="http://schemas.microsoft.com/office/drawing/2014/main" id="{CB6B2626-4CD6-74EA-B4D5-FF94E70A27DC}"/>
              </a:ext>
            </a:extLst>
          </p:cNvPr>
          <p:cNvCxnSpPr/>
          <p:nvPr/>
        </p:nvCxnSpPr>
        <p:spPr>
          <a:xfrm>
            <a:off x="7333804" y="376233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02732431-88EC-BC87-CAC0-54A5C28EE242}"/>
              </a:ext>
            </a:extLst>
          </p:cNvPr>
          <p:cNvCxnSpPr/>
          <p:nvPr/>
        </p:nvCxnSpPr>
        <p:spPr>
          <a:xfrm>
            <a:off x="7717264" y="292162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9" name="Rectangle 88">
            <a:extLst>
              <a:ext uri="{FF2B5EF4-FFF2-40B4-BE49-F238E27FC236}">
                <a16:creationId xmlns:a16="http://schemas.microsoft.com/office/drawing/2014/main" id="{300ECCD9-0B1D-DEE9-59AB-AE9B09DA3DE2}"/>
              </a:ext>
            </a:extLst>
          </p:cNvPr>
          <p:cNvSpPr/>
          <p:nvPr/>
        </p:nvSpPr>
        <p:spPr>
          <a:xfrm>
            <a:off x="7933742" y="2373699"/>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90" name="Straight Connector 89">
            <a:extLst>
              <a:ext uri="{FF2B5EF4-FFF2-40B4-BE49-F238E27FC236}">
                <a16:creationId xmlns:a16="http://schemas.microsoft.com/office/drawing/2014/main" id="{6625A9CC-B5A8-11F5-E396-0032EC0F937B}"/>
              </a:ext>
            </a:extLst>
          </p:cNvPr>
          <p:cNvCxnSpPr/>
          <p:nvPr/>
        </p:nvCxnSpPr>
        <p:spPr>
          <a:xfrm>
            <a:off x="7315661" y="60330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4AEEC8B-7428-880A-E043-A8D8876F1B8F}"/>
              </a:ext>
            </a:extLst>
          </p:cNvPr>
          <p:cNvCxnSpPr/>
          <p:nvPr/>
        </p:nvCxnSpPr>
        <p:spPr>
          <a:xfrm>
            <a:off x="7598453"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2" name="Rectangle 91">
            <a:extLst>
              <a:ext uri="{FF2B5EF4-FFF2-40B4-BE49-F238E27FC236}">
                <a16:creationId xmlns:a16="http://schemas.microsoft.com/office/drawing/2014/main" id="{49099C16-9010-3068-1ED5-95BF5710C780}"/>
              </a:ext>
            </a:extLst>
          </p:cNvPr>
          <p:cNvSpPr/>
          <p:nvPr/>
        </p:nvSpPr>
        <p:spPr>
          <a:xfrm>
            <a:off x="7818111" y="4645720"/>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93" name="Straight Connector 92">
            <a:extLst>
              <a:ext uri="{FF2B5EF4-FFF2-40B4-BE49-F238E27FC236}">
                <a16:creationId xmlns:a16="http://schemas.microsoft.com/office/drawing/2014/main" id="{9E335750-5C61-70C4-F9F0-D05679BD5221}"/>
              </a:ext>
            </a:extLst>
          </p:cNvPr>
          <p:cNvCxnSpPr/>
          <p:nvPr/>
        </p:nvCxnSpPr>
        <p:spPr>
          <a:xfrm>
            <a:off x="7717264" y="374914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CA204F3E-0176-2076-32D2-A5E0CEB09776}"/>
              </a:ext>
            </a:extLst>
          </p:cNvPr>
          <p:cNvCxnSpPr/>
          <p:nvPr/>
        </p:nvCxnSpPr>
        <p:spPr>
          <a:xfrm>
            <a:off x="7352651" y="31236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4A278DF8-928D-2C4D-D7D7-03DE9F7CA369}"/>
              </a:ext>
            </a:extLst>
          </p:cNvPr>
          <p:cNvCxnSpPr/>
          <p:nvPr/>
        </p:nvCxnSpPr>
        <p:spPr>
          <a:xfrm>
            <a:off x="7598453" y="60349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D3CD806-DCA4-53E2-C3B0-64518CE8FFA8}"/>
              </a:ext>
            </a:extLst>
          </p:cNvPr>
          <p:cNvCxnSpPr/>
          <p:nvPr/>
        </p:nvCxnSpPr>
        <p:spPr>
          <a:xfrm>
            <a:off x="7305829" y="541361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7" name="Google Shape;866;p40">
            <a:extLst>
              <a:ext uri="{FF2B5EF4-FFF2-40B4-BE49-F238E27FC236}">
                <a16:creationId xmlns:a16="http://schemas.microsoft.com/office/drawing/2014/main" id="{15EE8A36-363D-69DA-EE2F-6E92518F70D8}"/>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a:t>Example III</a:t>
            </a:r>
          </a:p>
        </p:txBody>
      </p:sp>
      <p:grpSp>
        <p:nvGrpSpPr>
          <p:cNvPr id="100" name="Group 99">
            <a:extLst>
              <a:ext uri="{FF2B5EF4-FFF2-40B4-BE49-F238E27FC236}">
                <a16:creationId xmlns:a16="http://schemas.microsoft.com/office/drawing/2014/main" id="{FD7A9E48-3429-6DC2-A893-E9664837C3C1}"/>
              </a:ext>
            </a:extLst>
          </p:cNvPr>
          <p:cNvGrpSpPr/>
          <p:nvPr/>
        </p:nvGrpSpPr>
        <p:grpSpPr>
          <a:xfrm>
            <a:off x="8841391" y="1894638"/>
            <a:ext cx="3092700" cy="4601877"/>
            <a:chOff x="8841391" y="1894638"/>
            <a:chExt cx="3092700" cy="4601877"/>
          </a:xfrm>
        </p:grpSpPr>
        <p:graphicFrame>
          <p:nvGraphicFramePr>
            <p:cNvPr id="98" name="Google Shape;519;p34">
              <a:extLst>
                <a:ext uri="{FF2B5EF4-FFF2-40B4-BE49-F238E27FC236}">
                  <a16:creationId xmlns:a16="http://schemas.microsoft.com/office/drawing/2014/main" id="{1395630F-5167-3E5C-8F9A-7EC5F7AB9871}"/>
                </a:ext>
              </a:extLst>
            </p:cNvPr>
            <p:cNvGraphicFramePr/>
            <p:nvPr>
              <p:extLst>
                <p:ext uri="{D42A27DB-BD31-4B8C-83A1-F6EECF244321}">
                  <p14:modId xmlns:p14="http://schemas.microsoft.com/office/powerpoint/2010/main" val="3361501789"/>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5</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14</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4</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169189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826116"/>
                    </a:ext>
                  </a:extLst>
                </a:tr>
              </a:tbl>
            </a:graphicData>
          </a:graphic>
        </p:graphicFrame>
        <p:sp>
          <p:nvSpPr>
            <p:cNvPr id="99" name="Google Shape;1032;p42">
              <a:extLst>
                <a:ext uri="{FF2B5EF4-FFF2-40B4-BE49-F238E27FC236}">
                  <a16:creationId xmlns:a16="http://schemas.microsoft.com/office/drawing/2014/main" id="{79DAC74C-149C-AB41-BA28-068B151BF028}"/>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0, 1, 7, 4, 5, 2, 3, 6</a:t>
              </a:r>
              <a:endParaRPr dirty="0">
                <a:latin typeface="Quattrocento Sans"/>
                <a:ea typeface="Quattrocento Sans"/>
                <a:cs typeface="Quattrocento Sans"/>
                <a:sym typeface="Quattrocento Sans"/>
              </a:endParaRPr>
            </a:p>
          </p:txBody>
        </p:sp>
      </p:grpSp>
    </p:spTree>
    <p:extLst>
      <p:ext uri="{BB962C8B-B14F-4D97-AF65-F5344CB8AC3E}">
        <p14:creationId xmlns:p14="http://schemas.microsoft.com/office/powerpoint/2010/main" val="9071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par>
                                <p:cTn id="38" presetID="9"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dissolve">
                                      <p:cBhvr>
                                        <p:cTn id="61" dur="500"/>
                                        <p:tgtEl>
                                          <p:spTgt spid="2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dissolve">
                                      <p:cBhvr>
                                        <p:cTn id="67" dur="500"/>
                                        <p:tgtEl>
                                          <p:spTgt spid="2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dissolve">
                                      <p:cBhvr>
                                        <p:cTn id="70" dur="500"/>
                                        <p:tgtEl>
                                          <p:spTgt spid="26"/>
                                        </p:tgtEl>
                                      </p:cBhvr>
                                    </p:animEffect>
                                  </p:childTnLst>
                                </p:cTn>
                              </p:par>
                              <p:par>
                                <p:cTn id="71" presetID="9"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dissolve">
                                      <p:cBhvr>
                                        <p:cTn id="73" dur="500"/>
                                        <p:tgtEl>
                                          <p:spTgt spid="27"/>
                                        </p:tgtEl>
                                      </p:cBhvr>
                                    </p:animEffect>
                                  </p:childTnLst>
                                </p:cTn>
                              </p:par>
                              <p:par>
                                <p:cTn id="74" presetID="9"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dissolve">
                                      <p:cBhvr>
                                        <p:cTn id="76" dur="500"/>
                                        <p:tgtEl>
                                          <p:spTgt spid="2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dissolve">
                                      <p:cBhvr>
                                        <p:cTn id="79" dur="500"/>
                                        <p:tgtEl>
                                          <p:spTgt spid="29"/>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dissolve">
                                      <p:cBhvr>
                                        <p:cTn id="82" dur="500"/>
                                        <p:tgtEl>
                                          <p:spTgt spid="30"/>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dissolve">
                                      <p:cBhvr>
                                        <p:cTn id="85" dur="500"/>
                                        <p:tgtEl>
                                          <p:spTgt spid="31"/>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dissolve">
                                      <p:cBhvr>
                                        <p:cTn id="88" dur="500"/>
                                        <p:tgtEl>
                                          <p:spTgt spid="32"/>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dissolve">
                                      <p:cBhvr>
                                        <p:cTn id="91" dur="500"/>
                                        <p:tgtEl>
                                          <p:spTgt spid="33"/>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dissolve">
                                      <p:cBhvr>
                                        <p:cTn id="94" dur="500"/>
                                        <p:tgtEl>
                                          <p:spTgt spid="3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dissolve">
                                      <p:cBhvr>
                                        <p:cTn id="97" dur="500"/>
                                        <p:tgtEl>
                                          <p:spTgt spid="35"/>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dissolve">
                                      <p:cBhvr>
                                        <p:cTn id="100" dur="500"/>
                                        <p:tgtEl>
                                          <p:spTgt spid="3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dissolve">
                                      <p:cBhvr>
                                        <p:cTn id="106" dur="500"/>
                                        <p:tgtEl>
                                          <p:spTgt spid="38"/>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dissolve">
                                      <p:cBhvr>
                                        <p:cTn id="109" dur="500"/>
                                        <p:tgtEl>
                                          <p:spTgt spid="39"/>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dissolve">
                                      <p:cBhvr>
                                        <p:cTn id="115" dur="500"/>
                                        <p:tgtEl>
                                          <p:spTgt spid="4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ssolve">
                                      <p:cBhvr>
                                        <p:cTn id="118" dur="500"/>
                                        <p:tgtEl>
                                          <p:spTgt spid="42"/>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dissolve">
                                      <p:cBhvr>
                                        <p:cTn id="121" dur="500"/>
                                        <p:tgtEl>
                                          <p:spTgt spid="4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dissolve">
                                      <p:cBhvr>
                                        <p:cTn id="124" dur="500"/>
                                        <p:tgtEl>
                                          <p:spTgt spid="44"/>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dissolve">
                                      <p:cBhvr>
                                        <p:cTn id="127" dur="500"/>
                                        <p:tgtEl>
                                          <p:spTgt spid="46"/>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dissolve">
                                      <p:cBhvr>
                                        <p:cTn id="130" dur="500"/>
                                        <p:tgtEl>
                                          <p:spTgt spid="47"/>
                                        </p:tgtEl>
                                      </p:cBhvr>
                                    </p:animEffect>
                                  </p:childTnLst>
                                </p:cTn>
                              </p:par>
                              <p:par>
                                <p:cTn id="131" presetID="9"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dissolve">
                                      <p:cBhvr>
                                        <p:cTn id="133" dur="500"/>
                                        <p:tgtEl>
                                          <p:spTgt spid="48"/>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dissolve">
                                      <p:cBhvr>
                                        <p:cTn id="136" dur="500"/>
                                        <p:tgtEl>
                                          <p:spTgt spid="5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dissolve">
                                      <p:cBhvr>
                                        <p:cTn id="139" dur="500"/>
                                        <p:tgtEl>
                                          <p:spTgt spid="51"/>
                                        </p:tgtEl>
                                      </p:cBhvr>
                                    </p:animEffect>
                                  </p:childTnLst>
                                </p:cTn>
                              </p:par>
                              <p:par>
                                <p:cTn id="140" presetID="9" presetClass="entr" presetSubtype="0"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dissolve">
                                      <p:cBhvr>
                                        <p:cTn id="142" dur="500"/>
                                        <p:tgtEl>
                                          <p:spTgt spid="5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dissolve">
                                      <p:cBhvr>
                                        <p:cTn id="145" dur="500"/>
                                        <p:tgtEl>
                                          <p:spTgt spid="5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dissolve">
                                      <p:cBhvr>
                                        <p:cTn id="148" dur="500"/>
                                        <p:tgtEl>
                                          <p:spTgt spid="49"/>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dissolve">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45">
                                            <p:txEl>
                                              <p:pRg st="0" end="0"/>
                                            </p:txEl>
                                          </p:spTgt>
                                        </p:tgtEl>
                                        <p:attrNameLst>
                                          <p:attrName>style.visibility</p:attrName>
                                        </p:attrNameLst>
                                      </p:cBhvr>
                                      <p:to>
                                        <p:strVal val="visible"/>
                                      </p:to>
                                    </p:set>
                                    <p:animEffect transition="in" filter="dissolve">
                                      <p:cBhvr>
                                        <p:cTn id="158" dur="500"/>
                                        <p:tgtEl>
                                          <p:spTgt spid="45">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2000" fill="hold"/>
                                        <p:tgtEl>
                                          <p:spTgt spid="23"/>
                                        </p:tgtEl>
                                        <p:attrNameLst>
                                          <p:attrName>fillcolor</p:attrName>
                                        </p:attrNameLst>
                                      </p:cBhvr>
                                      <p:to>
                                        <a:schemeClr val="accent2"/>
                                      </p:to>
                                    </p:animClr>
                                    <p:set>
                                      <p:cBhvr>
                                        <p:cTn id="163" dur="2000" fill="hold"/>
                                        <p:tgtEl>
                                          <p:spTgt spid="23"/>
                                        </p:tgtEl>
                                        <p:attrNameLst>
                                          <p:attrName>fill.type</p:attrName>
                                        </p:attrNameLst>
                                      </p:cBhvr>
                                      <p:to>
                                        <p:strVal val="solid"/>
                                      </p:to>
                                    </p:set>
                                    <p:set>
                                      <p:cBhvr>
                                        <p:cTn id="164" dur="2000" fill="hold"/>
                                        <p:tgtEl>
                                          <p:spTgt spid="23"/>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dissolve">
                                      <p:cBhvr>
                                        <p:cTn id="169" dur="500"/>
                                        <p:tgtEl>
                                          <p:spTgt spid="8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xEl>
                                              <p:pRg st="0" end="0"/>
                                            </p:txEl>
                                          </p:spTgt>
                                        </p:tgtEl>
                                        <p:attrNameLst>
                                          <p:attrName>style.visibility</p:attrName>
                                        </p:attrNameLst>
                                      </p:cBhvr>
                                      <p:to>
                                        <p:strVal val="visible"/>
                                      </p:to>
                                    </p:set>
                                    <p:animEffect transition="in" filter="dissolve">
                                      <p:cBhvr>
                                        <p:cTn id="174" dur="500"/>
                                        <p:tgtEl>
                                          <p:spTgt spid="57">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45">
                                            <p:txEl>
                                              <p:pRg st="1" end="1"/>
                                            </p:txEl>
                                          </p:spTgt>
                                        </p:tgtEl>
                                        <p:attrNameLst>
                                          <p:attrName>style.visibility</p:attrName>
                                        </p:attrNameLst>
                                      </p:cBhvr>
                                      <p:to>
                                        <p:strVal val="visible"/>
                                      </p:to>
                                    </p:set>
                                    <p:animEffect transition="in" filter="dissolve">
                                      <p:cBhvr>
                                        <p:cTn id="179" dur="500"/>
                                        <p:tgtEl>
                                          <p:spTgt spid="45">
                                            <p:txEl>
                                              <p:pRg st="1" end="1"/>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7" presetClass="emph" presetSubtype="2" fill="hold" nodeType="clickEffect">
                                  <p:stCondLst>
                                    <p:cond delay="0"/>
                                  </p:stCondLst>
                                  <p:childTnLst>
                                    <p:animClr clrSpc="rgb" dir="cw">
                                      <p:cBhvr>
                                        <p:cTn id="183" dur="2000" fill="hold"/>
                                        <p:tgtEl>
                                          <p:spTgt spid="19"/>
                                        </p:tgtEl>
                                        <p:attrNameLst>
                                          <p:attrName>stroke.color</p:attrName>
                                        </p:attrNameLst>
                                      </p:cBhvr>
                                      <p:to>
                                        <a:schemeClr val="accent2"/>
                                      </p:to>
                                    </p:animClr>
                                    <p:set>
                                      <p:cBhvr>
                                        <p:cTn id="184" dur="2000" fill="hold"/>
                                        <p:tgtEl>
                                          <p:spTgt spid="19"/>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2000" fill="hold"/>
                                        <p:tgtEl>
                                          <p:spTgt spid="17"/>
                                        </p:tgtEl>
                                        <p:attrNameLst>
                                          <p:attrName>stroke.color</p:attrName>
                                        </p:attrNameLst>
                                      </p:cBhvr>
                                      <p:to>
                                        <a:schemeClr val="accent2"/>
                                      </p:to>
                                    </p:animClr>
                                    <p:set>
                                      <p:cBhvr>
                                        <p:cTn id="187" dur="2000" fill="hold"/>
                                        <p:tgtEl>
                                          <p:spTgt spid="17"/>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2000" fill="hold"/>
                                        <p:tgtEl>
                                          <p:spTgt spid="10"/>
                                        </p:tgtEl>
                                        <p:attrNameLst>
                                          <p:attrName>stroke.color</p:attrName>
                                        </p:attrNameLst>
                                      </p:cBhvr>
                                      <p:to>
                                        <a:schemeClr val="accent2"/>
                                      </p:to>
                                    </p:animClr>
                                    <p:set>
                                      <p:cBhvr>
                                        <p:cTn id="190" dur="2000" fill="hold"/>
                                        <p:tgtEl>
                                          <p:spTgt spid="10"/>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dissolve">
                                      <p:cBhvr>
                                        <p:cTn id="195" dur="500"/>
                                        <p:tgtEl>
                                          <p:spTgt spid="54"/>
                                        </p:tgtEl>
                                      </p:cBhvr>
                                    </p:animEffect>
                                  </p:childTnLst>
                                </p:cTn>
                              </p:par>
                              <p:par>
                                <p:cTn id="196" presetID="9" presetClass="entr" presetSubtype="0" fill="hold" nodeType="withEffect">
                                  <p:stCondLst>
                                    <p:cond delay="0"/>
                                  </p:stCondLst>
                                  <p:childTnLst>
                                    <p:set>
                                      <p:cBhvr>
                                        <p:cTn id="197" dur="1" fill="hold">
                                          <p:stCondLst>
                                            <p:cond delay="0"/>
                                          </p:stCondLst>
                                        </p:cTn>
                                        <p:tgtEl>
                                          <p:spTgt spid="56"/>
                                        </p:tgtEl>
                                        <p:attrNameLst>
                                          <p:attrName>style.visibility</p:attrName>
                                        </p:attrNameLst>
                                      </p:cBhvr>
                                      <p:to>
                                        <p:strVal val="visible"/>
                                      </p:to>
                                    </p:set>
                                    <p:animEffect transition="in" filter="dissolve">
                                      <p:cBhvr>
                                        <p:cTn id="198" dur="500"/>
                                        <p:tgtEl>
                                          <p:spTgt spid="56"/>
                                        </p:tgtEl>
                                      </p:cBhvr>
                                    </p:animEffect>
                                  </p:childTnLst>
                                </p:cTn>
                              </p:par>
                              <p:par>
                                <p:cTn id="199" presetID="9" presetClass="entr" presetSubtype="0" fill="hold" nodeType="withEffect">
                                  <p:stCondLst>
                                    <p:cond delay="0"/>
                                  </p:stCondLst>
                                  <p:childTnLst>
                                    <p:set>
                                      <p:cBhvr>
                                        <p:cTn id="200" dur="1" fill="hold">
                                          <p:stCondLst>
                                            <p:cond delay="0"/>
                                          </p:stCondLst>
                                        </p:cTn>
                                        <p:tgtEl>
                                          <p:spTgt spid="55"/>
                                        </p:tgtEl>
                                        <p:attrNameLst>
                                          <p:attrName>style.visibility</p:attrName>
                                        </p:attrNameLst>
                                      </p:cBhvr>
                                      <p:to>
                                        <p:strVal val="visible"/>
                                      </p:to>
                                    </p:set>
                                    <p:animEffect transition="in" filter="dissolve">
                                      <p:cBhvr>
                                        <p:cTn id="201" dur="500"/>
                                        <p:tgtEl>
                                          <p:spTgt spid="55"/>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nodeType="clickEffect">
                                  <p:stCondLst>
                                    <p:cond delay="0"/>
                                  </p:stCondLst>
                                  <p:childTnLst>
                                    <p:set>
                                      <p:cBhvr>
                                        <p:cTn id="205" dur="1" fill="hold">
                                          <p:stCondLst>
                                            <p:cond delay="0"/>
                                          </p:stCondLst>
                                        </p:cTn>
                                        <p:tgtEl>
                                          <p:spTgt spid="57">
                                            <p:txEl>
                                              <p:pRg st="1" end="1"/>
                                            </p:txEl>
                                          </p:spTgt>
                                        </p:tgtEl>
                                        <p:attrNameLst>
                                          <p:attrName>style.visibility</p:attrName>
                                        </p:attrNameLst>
                                      </p:cBhvr>
                                      <p:to>
                                        <p:strVal val="visible"/>
                                      </p:to>
                                    </p:set>
                                    <p:animEffect transition="in" filter="dissolve">
                                      <p:cBhvr>
                                        <p:cTn id="206" dur="500"/>
                                        <p:tgtEl>
                                          <p:spTgt spid="57">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57">
                                            <p:txEl>
                                              <p:pRg st="4" end="4"/>
                                            </p:txEl>
                                          </p:spTgt>
                                        </p:tgtEl>
                                        <p:attrNameLst>
                                          <p:attrName>style.visibility</p:attrName>
                                        </p:attrNameLst>
                                      </p:cBhvr>
                                      <p:to>
                                        <p:strVal val="visible"/>
                                      </p:to>
                                    </p:set>
                                    <p:animEffect transition="in" filter="dissolve">
                                      <p:cBhvr>
                                        <p:cTn id="209" dur="500"/>
                                        <p:tgtEl>
                                          <p:spTgt spid="57">
                                            <p:txEl>
                                              <p:pRg st="4" end="4"/>
                                            </p:txEl>
                                          </p:spTgt>
                                        </p:tgtEl>
                                      </p:cBhvr>
                                    </p:animEffect>
                                  </p:childTnLst>
                                </p:cTn>
                              </p:par>
                              <p:par>
                                <p:cTn id="210" presetID="9" presetClass="entr" presetSubtype="0" fill="hold" nodeType="withEffect">
                                  <p:stCondLst>
                                    <p:cond delay="0"/>
                                  </p:stCondLst>
                                  <p:childTnLst>
                                    <p:set>
                                      <p:cBhvr>
                                        <p:cTn id="211" dur="1" fill="hold">
                                          <p:stCondLst>
                                            <p:cond delay="0"/>
                                          </p:stCondLst>
                                        </p:cTn>
                                        <p:tgtEl>
                                          <p:spTgt spid="57">
                                            <p:txEl>
                                              <p:pRg st="7" end="7"/>
                                            </p:txEl>
                                          </p:spTgt>
                                        </p:tgtEl>
                                        <p:attrNameLst>
                                          <p:attrName>style.visibility</p:attrName>
                                        </p:attrNameLst>
                                      </p:cBhvr>
                                      <p:to>
                                        <p:strVal val="visible"/>
                                      </p:to>
                                    </p:set>
                                    <p:animEffect transition="in" filter="dissolve">
                                      <p:cBhvr>
                                        <p:cTn id="212" dur="500"/>
                                        <p:tgtEl>
                                          <p:spTgt spid="57">
                                            <p:txEl>
                                              <p:pRg st="7" end="7"/>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59"/>
                                        </p:tgtEl>
                                        <p:attrNameLst>
                                          <p:attrName>style.visibility</p:attrName>
                                        </p:attrNameLst>
                                      </p:cBhvr>
                                      <p:to>
                                        <p:strVal val="visible"/>
                                      </p:to>
                                    </p:set>
                                    <p:animEffect transition="in" filter="dissolve">
                                      <p:cBhvr>
                                        <p:cTn id="217" dur="500"/>
                                        <p:tgtEl>
                                          <p:spTgt spid="59"/>
                                        </p:tgtEl>
                                      </p:cBhvr>
                                    </p:animEffect>
                                  </p:childTnLst>
                                </p:cTn>
                              </p:par>
                              <p:par>
                                <p:cTn id="218" presetID="9" presetClass="entr" presetSubtype="0" fill="hold" nodeType="with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dissolve">
                                      <p:cBhvr>
                                        <p:cTn id="220" dur="500"/>
                                        <p:tgtEl>
                                          <p:spTgt spid="61"/>
                                        </p:tgtEl>
                                      </p:cBhvr>
                                    </p:animEffect>
                                  </p:childTnLst>
                                </p:cTn>
                              </p:par>
                              <p:par>
                                <p:cTn id="221" presetID="9" presetClass="entr" presetSubtype="0" fill="hold" nodeType="withEffect">
                                  <p:stCondLst>
                                    <p:cond delay="0"/>
                                  </p:stCondLst>
                                  <p:childTnLst>
                                    <p:set>
                                      <p:cBhvr>
                                        <p:cTn id="222" dur="1" fill="hold">
                                          <p:stCondLst>
                                            <p:cond delay="0"/>
                                          </p:stCondLst>
                                        </p:cTn>
                                        <p:tgtEl>
                                          <p:spTgt spid="60"/>
                                        </p:tgtEl>
                                        <p:attrNameLst>
                                          <p:attrName>style.visibility</p:attrName>
                                        </p:attrNameLst>
                                      </p:cBhvr>
                                      <p:to>
                                        <p:strVal val="visible"/>
                                      </p:to>
                                    </p:set>
                                    <p:animEffect transition="in" filter="dissolve">
                                      <p:cBhvr>
                                        <p:cTn id="223" dur="500"/>
                                        <p:tgtEl>
                                          <p:spTgt spid="6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58">
                                            <p:txEl>
                                              <p:pRg st="1" end="1"/>
                                            </p:txEl>
                                          </p:spTgt>
                                        </p:tgtEl>
                                        <p:attrNameLst>
                                          <p:attrName>style.visibility</p:attrName>
                                        </p:attrNameLst>
                                      </p:cBhvr>
                                      <p:to>
                                        <p:strVal val="visible"/>
                                      </p:to>
                                    </p:set>
                                    <p:animEffect transition="in" filter="dissolve">
                                      <p:cBhvr>
                                        <p:cTn id="228" dur="500"/>
                                        <p:tgtEl>
                                          <p:spTgt spid="58">
                                            <p:txEl>
                                              <p:pRg st="1" end="1"/>
                                            </p:txEl>
                                          </p:spTgt>
                                        </p:tgtEl>
                                      </p:cBhvr>
                                    </p:animEffect>
                                  </p:childTnLst>
                                </p:cTn>
                              </p:par>
                              <p:par>
                                <p:cTn id="229" presetID="9" presetClass="entr" presetSubtype="0" fill="hold" nodeType="withEffect">
                                  <p:stCondLst>
                                    <p:cond delay="0"/>
                                  </p:stCondLst>
                                  <p:childTnLst>
                                    <p:set>
                                      <p:cBhvr>
                                        <p:cTn id="230" dur="1" fill="hold">
                                          <p:stCondLst>
                                            <p:cond delay="0"/>
                                          </p:stCondLst>
                                        </p:cTn>
                                        <p:tgtEl>
                                          <p:spTgt spid="58">
                                            <p:txEl>
                                              <p:pRg st="4" end="4"/>
                                            </p:txEl>
                                          </p:spTgt>
                                        </p:tgtEl>
                                        <p:attrNameLst>
                                          <p:attrName>style.visibility</p:attrName>
                                        </p:attrNameLst>
                                      </p:cBhvr>
                                      <p:to>
                                        <p:strVal val="visible"/>
                                      </p:to>
                                    </p:set>
                                    <p:animEffect transition="in" filter="dissolve">
                                      <p:cBhvr>
                                        <p:cTn id="231" dur="500"/>
                                        <p:tgtEl>
                                          <p:spTgt spid="58">
                                            <p:txEl>
                                              <p:pRg st="4" end="4"/>
                                            </p:txEl>
                                          </p:spTgt>
                                        </p:tgtEl>
                                      </p:cBhvr>
                                    </p:animEffect>
                                  </p:childTnLst>
                                </p:cTn>
                              </p:par>
                              <p:par>
                                <p:cTn id="232" presetID="9" presetClass="entr" presetSubtype="0" fill="hold" nodeType="withEffect">
                                  <p:stCondLst>
                                    <p:cond delay="0"/>
                                  </p:stCondLst>
                                  <p:childTnLst>
                                    <p:set>
                                      <p:cBhvr>
                                        <p:cTn id="233" dur="1" fill="hold">
                                          <p:stCondLst>
                                            <p:cond delay="0"/>
                                          </p:stCondLst>
                                        </p:cTn>
                                        <p:tgtEl>
                                          <p:spTgt spid="58">
                                            <p:txEl>
                                              <p:pRg st="7" end="7"/>
                                            </p:txEl>
                                          </p:spTgt>
                                        </p:tgtEl>
                                        <p:attrNameLst>
                                          <p:attrName>style.visibility</p:attrName>
                                        </p:attrNameLst>
                                      </p:cBhvr>
                                      <p:to>
                                        <p:strVal val="visible"/>
                                      </p:to>
                                    </p:set>
                                    <p:animEffect transition="in" filter="dissolve">
                                      <p:cBhvr>
                                        <p:cTn id="234" dur="500"/>
                                        <p:tgtEl>
                                          <p:spTgt spid="58">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74"/>
                                        </p:tgtEl>
                                        <p:attrNameLst>
                                          <p:attrName>style.visibility</p:attrName>
                                        </p:attrNameLst>
                                      </p:cBhvr>
                                      <p:to>
                                        <p:strVal val="visible"/>
                                      </p:to>
                                    </p:set>
                                    <p:animEffect transition="in" filter="dissolve">
                                      <p:cBhvr>
                                        <p:cTn id="239" dur="500"/>
                                        <p:tgtEl>
                                          <p:spTgt spid="74"/>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45">
                                            <p:txEl>
                                              <p:pRg st="2" end="2"/>
                                            </p:txEl>
                                          </p:spTgt>
                                        </p:tgtEl>
                                        <p:attrNameLst>
                                          <p:attrName>style.visibility</p:attrName>
                                        </p:attrNameLst>
                                      </p:cBhvr>
                                      <p:to>
                                        <p:strVal val="visible"/>
                                      </p:to>
                                    </p:set>
                                    <p:animEffect transition="in" filter="dissolve">
                                      <p:cBhvr>
                                        <p:cTn id="244" dur="500"/>
                                        <p:tgtEl>
                                          <p:spTgt spid="45">
                                            <p:txEl>
                                              <p:pRg st="2" end="2"/>
                                            </p:txEl>
                                          </p:spTgt>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mph" presetSubtype="2" fill="hold" nodeType="clickEffect">
                                  <p:stCondLst>
                                    <p:cond delay="0"/>
                                  </p:stCondLst>
                                  <p:childTnLst>
                                    <p:animClr clrSpc="rgb" dir="cw">
                                      <p:cBhvr>
                                        <p:cTn id="248" dur="2000" fill="hold"/>
                                        <p:tgtEl>
                                          <p:spTgt spid="5"/>
                                        </p:tgtEl>
                                        <p:attrNameLst>
                                          <p:attrName>fillcolor</p:attrName>
                                        </p:attrNameLst>
                                      </p:cBhvr>
                                      <p:to>
                                        <a:schemeClr val="accent2"/>
                                      </p:to>
                                    </p:animClr>
                                    <p:set>
                                      <p:cBhvr>
                                        <p:cTn id="249" dur="2000" fill="hold"/>
                                        <p:tgtEl>
                                          <p:spTgt spid="5"/>
                                        </p:tgtEl>
                                        <p:attrNameLst>
                                          <p:attrName>fill.type</p:attrName>
                                        </p:attrNameLst>
                                      </p:cBhvr>
                                      <p:to>
                                        <p:strVal val="solid"/>
                                      </p:to>
                                    </p:set>
                                    <p:set>
                                      <p:cBhvr>
                                        <p:cTn id="250" dur="2000" fill="hold"/>
                                        <p:tgtEl>
                                          <p:spTgt spid="5"/>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45">
                                            <p:txEl>
                                              <p:pRg st="3" end="3"/>
                                            </p:txEl>
                                          </p:spTgt>
                                        </p:tgtEl>
                                        <p:attrNameLst>
                                          <p:attrName>style.visibility</p:attrName>
                                        </p:attrNameLst>
                                      </p:cBhvr>
                                      <p:to>
                                        <p:strVal val="visible"/>
                                      </p:to>
                                    </p:set>
                                    <p:animEffect transition="in" filter="dissolve">
                                      <p:cBhvr>
                                        <p:cTn id="255" dur="500"/>
                                        <p:tgtEl>
                                          <p:spTgt spid="45">
                                            <p:txEl>
                                              <p:pRg st="3" end="3"/>
                                            </p:txEl>
                                          </p:spTgt>
                                        </p:tgtEl>
                                      </p:cBhvr>
                                    </p:animEffec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11"/>
                                        </p:tgtEl>
                                        <p:attrNameLst>
                                          <p:attrName>stroke.color</p:attrName>
                                        </p:attrNameLst>
                                      </p:cBhvr>
                                      <p:to>
                                        <a:schemeClr val="accent2"/>
                                      </p:to>
                                    </p:animClr>
                                    <p:set>
                                      <p:cBhvr>
                                        <p:cTn id="260" dur="2000" fill="hold"/>
                                        <p:tgtEl>
                                          <p:spTgt spid="11"/>
                                        </p:tgtEl>
                                        <p:attrNameLst>
                                          <p:attrName>stroke.on</p:attrName>
                                        </p:attrNameLst>
                                      </p:cBhvr>
                                      <p:to>
                                        <p:strVal val="true"/>
                                      </p:to>
                                    </p:set>
                                  </p:childTnLst>
                                </p:cTn>
                              </p:par>
                              <p:par>
                                <p:cTn id="261" presetID="7" presetClass="emph" presetSubtype="2" fill="hold" nodeType="withEffect">
                                  <p:stCondLst>
                                    <p:cond delay="0"/>
                                  </p:stCondLst>
                                  <p:childTnLst>
                                    <p:animClr clrSpc="rgb" dir="cw">
                                      <p:cBhvr>
                                        <p:cTn id="262" dur="2000" fill="hold"/>
                                        <p:tgtEl>
                                          <p:spTgt spid="6"/>
                                        </p:tgtEl>
                                        <p:attrNameLst>
                                          <p:attrName>stroke.color</p:attrName>
                                        </p:attrNameLst>
                                      </p:cBhvr>
                                      <p:to>
                                        <a:schemeClr val="accent2"/>
                                      </p:to>
                                    </p:animClr>
                                    <p:set>
                                      <p:cBhvr>
                                        <p:cTn id="263" dur="2000" fill="hold"/>
                                        <p:tgtEl>
                                          <p:spTgt spid="6"/>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9"/>
                                        </p:tgtEl>
                                        <p:attrNameLst>
                                          <p:attrName>stroke.color</p:attrName>
                                        </p:attrNameLst>
                                      </p:cBhvr>
                                      <p:to>
                                        <a:schemeClr val="accent2"/>
                                      </p:to>
                                    </p:animClr>
                                    <p:set>
                                      <p:cBhvr>
                                        <p:cTn id="266" dur="2000" fill="hold"/>
                                        <p:tgtEl>
                                          <p:spTgt spid="9"/>
                                        </p:tgtEl>
                                        <p:attrNameLst>
                                          <p:attrName>stroke.on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nodeType="clickEffect">
                                  <p:stCondLst>
                                    <p:cond delay="0"/>
                                  </p:stCondLst>
                                  <p:childTnLst>
                                    <p:set>
                                      <p:cBhvr>
                                        <p:cTn id="270" dur="1" fill="hold">
                                          <p:stCondLst>
                                            <p:cond delay="0"/>
                                          </p:stCondLst>
                                        </p:cTn>
                                        <p:tgtEl>
                                          <p:spTgt spid="63"/>
                                        </p:tgtEl>
                                        <p:attrNameLst>
                                          <p:attrName>style.visibility</p:attrName>
                                        </p:attrNameLst>
                                      </p:cBhvr>
                                      <p:to>
                                        <p:strVal val="visible"/>
                                      </p:to>
                                    </p:set>
                                    <p:animEffect transition="in" filter="dissolve">
                                      <p:cBhvr>
                                        <p:cTn id="271" dur="500"/>
                                        <p:tgtEl>
                                          <p:spTgt spid="63"/>
                                        </p:tgtEl>
                                      </p:cBhvr>
                                    </p:animEffect>
                                  </p:childTnLst>
                                </p:cTn>
                              </p:par>
                              <p:par>
                                <p:cTn id="272" presetID="9" presetClass="entr" presetSubtype="0" fill="hold" nodeType="withEffect">
                                  <p:stCondLst>
                                    <p:cond delay="0"/>
                                  </p:stCondLst>
                                  <p:childTnLst>
                                    <p:set>
                                      <p:cBhvr>
                                        <p:cTn id="273" dur="1" fill="hold">
                                          <p:stCondLst>
                                            <p:cond delay="0"/>
                                          </p:stCondLst>
                                        </p:cTn>
                                        <p:tgtEl>
                                          <p:spTgt spid="62"/>
                                        </p:tgtEl>
                                        <p:attrNameLst>
                                          <p:attrName>style.visibility</p:attrName>
                                        </p:attrNameLst>
                                      </p:cBhvr>
                                      <p:to>
                                        <p:strVal val="visible"/>
                                      </p:to>
                                    </p:set>
                                    <p:animEffect transition="in" filter="dissolve">
                                      <p:cBhvr>
                                        <p:cTn id="274" dur="500"/>
                                        <p:tgtEl>
                                          <p:spTgt spid="62"/>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57">
                                            <p:txEl>
                                              <p:pRg st="2" end="2"/>
                                            </p:txEl>
                                          </p:spTgt>
                                        </p:tgtEl>
                                        <p:attrNameLst>
                                          <p:attrName>style.visibility</p:attrName>
                                        </p:attrNameLst>
                                      </p:cBhvr>
                                      <p:to>
                                        <p:strVal val="visible"/>
                                      </p:to>
                                    </p:set>
                                    <p:animEffect transition="in" filter="dissolve">
                                      <p:cBhvr>
                                        <p:cTn id="279" dur="500"/>
                                        <p:tgtEl>
                                          <p:spTgt spid="57">
                                            <p:txEl>
                                              <p:pRg st="2" end="2"/>
                                            </p:txEl>
                                          </p:spTgt>
                                        </p:tgtEl>
                                      </p:cBhvr>
                                    </p:animEffect>
                                  </p:childTnLst>
                                </p:cTn>
                              </p:par>
                              <p:par>
                                <p:cTn id="280" presetID="9" presetClass="entr" presetSubtype="0" fill="hold" nodeType="withEffect">
                                  <p:stCondLst>
                                    <p:cond delay="0"/>
                                  </p:stCondLst>
                                  <p:childTnLst>
                                    <p:set>
                                      <p:cBhvr>
                                        <p:cTn id="281" dur="1" fill="hold">
                                          <p:stCondLst>
                                            <p:cond delay="0"/>
                                          </p:stCondLst>
                                        </p:cTn>
                                        <p:tgtEl>
                                          <p:spTgt spid="57">
                                            <p:txEl>
                                              <p:pRg st="3" end="3"/>
                                            </p:txEl>
                                          </p:spTgt>
                                        </p:tgtEl>
                                        <p:attrNameLst>
                                          <p:attrName>style.visibility</p:attrName>
                                        </p:attrNameLst>
                                      </p:cBhvr>
                                      <p:to>
                                        <p:strVal val="visible"/>
                                      </p:to>
                                    </p:set>
                                    <p:animEffect transition="in" filter="dissolve">
                                      <p:cBhvr>
                                        <p:cTn id="282" dur="500"/>
                                        <p:tgtEl>
                                          <p:spTgt spid="57">
                                            <p:txEl>
                                              <p:pRg st="3" end="3"/>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64"/>
                                        </p:tgtEl>
                                        <p:attrNameLst>
                                          <p:attrName>style.visibility</p:attrName>
                                        </p:attrNameLst>
                                      </p:cBhvr>
                                      <p:to>
                                        <p:strVal val="visible"/>
                                      </p:to>
                                    </p:set>
                                    <p:animEffect transition="in" filter="dissolve">
                                      <p:cBhvr>
                                        <p:cTn id="287" dur="500"/>
                                        <p:tgtEl>
                                          <p:spTgt spid="64"/>
                                        </p:tgtEl>
                                      </p:cBhvr>
                                    </p:animEffect>
                                  </p:childTnLst>
                                </p:cTn>
                              </p:par>
                              <p:par>
                                <p:cTn id="288" presetID="9" presetClass="entr" presetSubtype="0" fill="hold" nodeType="withEffect">
                                  <p:stCondLst>
                                    <p:cond delay="0"/>
                                  </p:stCondLst>
                                  <p:childTnLst>
                                    <p:set>
                                      <p:cBhvr>
                                        <p:cTn id="289" dur="1" fill="hold">
                                          <p:stCondLst>
                                            <p:cond delay="0"/>
                                          </p:stCondLst>
                                        </p:cTn>
                                        <p:tgtEl>
                                          <p:spTgt spid="65"/>
                                        </p:tgtEl>
                                        <p:attrNameLst>
                                          <p:attrName>style.visibility</p:attrName>
                                        </p:attrNameLst>
                                      </p:cBhvr>
                                      <p:to>
                                        <p:strVal val="visible"/>
                                      </p:to>
                                    </p:set>
                                    <p:animEffect transition="in" filter="dissolve">
                                      <p:cBhvr>
                                        <p:cTn id="290" dur="500"/>
                                        <p:tgtEl>
                                          <p:spTgt spid="6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nodeType="clickEffect">
                                  <p:stCondLst>
                                    <p:cond delay="0"/>
                                  </p:stCondLst>
                                  <p:childTnLst>
                                    <p:set>
                                      <p:cBhvr>
                                        <p:cTn id="294" dur="1" fill="hold">
                                          <p:stCondLst>
                                            <p:cond delay="0"/>
                                          </p:stCondLst>
                                        </p:cTn>
                                        <p:tgtEl>
                                          <p:spTgt spid="58">
                                            <p:txEl>
                                              <p:pRg st="2" end="2"/>
                                            </p:txEl>
                                          </p:spTgt>
                                        </p:tgtEl>
                                        <p:attrNameLst>
                                          <p:attrName>style.visibility</p:attrName>
                                        </p:attrNameLst>
                                      </p:cBhvr>
                                      <p:to>
                                        <p:strVal val="visible"/>
                                      </p:to>
                                    </p:set>
                                    <p:animEffect transition="in" filter="dissolve">
                                      <p:cBhvr>
                                        <p:cTn id="295" dur="500"/>
                                        <p:tgtEl>
                                          <p:spTgt spid="58">
                                            <p:txEl>
                                              <p:pRg st="2" end="2"/>
                                            </p:txEl>
                                          </p:spTgt>
                                        </p:tgtEl>
                                      </p:cBhvr>
                                    </p:animEffect>
                                  </p:childTnLst>
                                </p:cTn>
                              </p:par>
                              <p:par>
                                <p:cTn id="296" presetID="9" presetClass="entr" presetSubtype="0" fill="hold" nodeType="withEffect">
                                  <p:stCondLst>
                                    <p:cond delay="0"/>
                                  </p:stCondLst>
                                  <p:childTnLst>
                                    <p:set>
                                      <p:cBhvr>
                                        <p:cTn id="297" dur="1" fill="hold">
                                          <p:stCondLst>
                                            <p:cond delay="0"/>
                                          </p:stCondLst>
                                        </p:cTn>
                                        <p:tgtEl>
                                          <p:spTgt spid="58">
                                            <p:txEl>
                                              <p:pRg st="3" end="3"/>
                                            </p:txEl>
                                          </p:spTgt>
                                        </p:tgtEl>
                                        <p:attrNameLst>
                                          <p:attrName>style.visibility</p:attrName>
                                        </p:attrNameLst>
                                      </p:cBhvr>
                                      <p:to>
                                        <p:strVal val="visible"/>
                                      </p:to>
                                    </p:set>
                                    <p:animEffect transition="in" filter="dissolve">
                                      <p:cBhvr>
                                        <p:cTn id="298" dur="500"/>
                                        <p:tgtEl>
                                          <p:spTgt spid="58">
                                            <p:txEl>
                                              <p:pRg st="3" end="3"/>
                                            </p:txEl>
                                          </p:spTgt>
                                        </p:tgtEl>
                                      </p:cBhvr>
                                    </p:animEffect>
                                  </p:childTnLst>
                                </p:cTn>
                              </p:par>
                            </p:childTnLst>
                          </p:cTn>
                        </p:par>
                      </p:childTnLst>
                    </p:cTn>
                  </p:par>
                  <p:par>
                    <p:cTn id="299" fill="hold">
                      <p:stCondLst>
                        <p:cond delay="indefinite"/>
                      </p:stCondLst>
                      <p:childTnLst>
                        <p:par>
                          <p:cTn id="300" fill="hold">
                            <p:stCondLst>
                              <p:cond delay="0"/>
                            </p:stCondLst>
                            <p:childTnLst>
                              <p:par>
                                <p:cTn id="301" presetID="9" presetClass="entr" presetSubtype="0" fill="hold" nodeType="click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66">
                                            <p:txEl>
                                              <p:pRg st="0" end="0"/>
                                            </p:txEl>
                                          </p:spTgt>
                                        </p:tgtEl>
                                        <p:attrNameLst>
                                          <p:attrName>style.visibility</p:attrName>
                                        </p:attrNameLst>
                                      </p:cBhvr>
                                      <p:to>
                                        <p:strVal val="visible"/>
                                      </p:to>
                                    </p:set>
                                    <p:animEffect transition="in" filter="dissolve">
                                      <p:cBhvr>
                                        <p:cTn id="308" dur="500"/>
                                        <p:tgtEl>
                                          <p:spTgt spid="66">
                                            <p:txEl>
                                              <p:pRg st="0" end="0"/>
                                            </p:txEl>
                                          </p:spTgt>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mph" presetSubtype="2" fill="hold" nodeType="clickEffect">
                                  <p:stCondLst>
                                    <p:cond delay="0"/>
                                  </p:stCondLst>
                                  <p:childTnLst>
                                    <p:animClr clrSpc="rgb" dir="cw">
                                      <p:cBhvr>
                                        <p:cTn id="312" dur="2000" fill="hold"/>
                                        <p:tgtEl>
                                          <p:spTgt spid="26"/>
                                        </p:tgtEl>
                                        <p:attrNameLst>
                                          <p:attrName>fillcolor</p:attrName>
                                        </p:attrNameLst>
                                      </p:cBhvr>
                                      <p:to>
                                        <a:schemeClr val="accent2"/>
                                      </p:to>
                                    </p:animClr>
                                    <p:set>
                                      <p:cBhvr>
                                        <p:cTn id="313" dur="2000" fill="hold"/>
                                        <p:tgtEl>
                                          <p:spTgt spid="26"/>
                                        </p:tgtEl>
                                        <p:attrNameLst>
                                          <p:attrName>fill.type</p:attrName>
                                        </p:attrNameLst>
                                      </p:cBhvr>
                                      <p:to>
                                        <p:strVal val="solid"/>
                                      </p:to>
                                    </p:set>
                                    <p:set>
                                      <p:cBhvr>
                                        <p:cTn id="314" dur="2000" fill="hold"/>
                                        <p:tgtEl>
                                          <p:spTgt spid="26"/>
                                        </p:tgtEl>
                                        <p:attrNameLst>
                                          <p:attrName>fill.on</p:attrName>
                                        </p:attrNameLst>
                                      </p:cBhvr>
                                      <p:to>
                                        <p:strVal val="true"/>
                                      </p:to>
                                    </p:set>
                                  </p:childTnLst>
                                </p:cTn>
                              </p:par>
                            </p:childTnLst>
                          </p:cTn>
                        </p:par>
                      </p:childTnLst>
                    </p:cTn>
                  </p:par>
                  <p:par>
                    <p:cTn id="315" fill="hold">
                      <p:stCondLst>
                        <p:cond delay="indefinite"/>
                      </p:stCondLst>
                      <p:childTnLst>
                        <p:par>
                          <p:cTn id="316" fill="hold">
                            <p:stCondLst>
                              <p:cond delay="0"/>
                            </p:stCondLst>
                            <p:childTnLst>
                              <p:par>
                                <p:cTn id="317" presetID="9" presetClass="entr" presetSubtype="0" fill="hold" nodeType="clickEffect">
                                  <p:stCondLst>
                                    <p:cond delay="0"/>
                                  </p:stCondLst>
                                  <p:childTnLst>
                                    <p:set>
                                      <p:cBhvr>
                                        <p:cTn id="318" dur="1" fill="hold">
                                          <p:stCondLst>
                                            <p:cond delay="0"/>
                                          </p:stCondLst>
                                        </p:cTn>
                                        <p:tgtEl>
                                          <p:spTgt spid="66">
                                            <p:txEl>
                                              <p:pRg st="1" end="1"/>
                                            </p:txEl>
                                          </p:spTgt>
                                        </p:tgtEl>
                                        <p:attrNameLst>
                                          <p:attrName>style.visibility</p:attrName>
                                        </p:attrNameLst>
                                      </p:cBhvr>
                                      <p:to>
                                        <p:strVal val="visible"/>
                                      </p:to>
                                    </p:set>
                                    <p:animEffect transition="in" filter="dissolve">
                                      <p:cBhvr>
                                        <p:cTn id="319" dur="500"/>
                                        <p:tgtEl>
                                          <p:spTgt spid="66">
                                            <p:txEl>
                                              <p:pRg st="1" end="1"/>
                                            </p:txEl>
                                          </p:spTgt>
                                        </p:tgtEl>
                                      </p:cBhvr>
                                    </p:animEffect>
                                  </p:childTnLst>
                                </p:cTn>
                              </p:par>
                            </p:childTnLst>
                          </p:cTn>
                        </p:par>
                      </p:childTnLst>
                    </p:cTn>
                  </p:par>
                  <p:par>
                    <p:cTn id="320" fill="hold">
                      <p:stCondLst>
                        <p:cond delay="indefinite"/>
                      </p:stCondLst>
                      <p:childTnLst>
                        <p:par>
                          <p:cTn id="321" fill="hold">
                            <p:stCondLst>
                              <p:cond delay="0"/>
                            </p:stCondLst>
                            <p:childTnLst>
                              <p:par>
                                <p:cTn id="322" presetID="7" presetClass="emph" presetSubtype="2" fill="hold" nodeType="clickEffect">
                                  <p:stCondLst>
                                    <p:cond delay="0"/>
                                  </p:stCondLst>
                                  <p:childTnLst>
                                    <p:animClr clrSpc="rgb" dir="cw">
                                      <p:cBhvr>
                                        <p:cTn id="323" dur="2000" fill="hold"/>
                                        <p:tgtEl>
                                          <p:spTgt spid="18"/>
                                        </p:tgtEl>
                                        <p:attrNameLst>
                                          <p:attrName>stroke.color</p:attrName>
                                        </p:attrNameLst>
                                      </p:cBhvr>
                                      <p:to>
                                        <a:schemeClr val="accent2"/>
                                      </p:to>
                                    </p:animClr>
                                    <p:set>
                                      <p:cBhvr>
                                        <p:cTn id="324" dur="2000" fill="hold"/>
                                        <p:tgtEl>
                                          <p:spTgt spid="18"/>
                                        </p:tgtEl>
                                        <p:attrNameLst>
                                          <p:attrName>stroke.on</p:attrName>
                                        </p:attrNameLst>
                                      </p:cBhvr>
                                      <p:to>
                                        <p:strVal val="true"/>
                                      </p:to>
                                    </p:set>
                                  </p:childTnLst>
                                </p:cTn>
                              </p:par>
                              <p:par>
                                <p:cTn id="325" presetID="7" presetClass="emph" presetSubtype="2" fill="hold" nodeType="withEffect">
                                  <p:stCondLst>
                                    <p:cond delay="0"/>
                                  </p:stCondLst>
                                  <p:childTnLst>
                                    <p:animClr clrSpc="rgb" dir="cw">
                                      <p:cBhvr>
                                        <p:cTn id="326" dur="2000" fill="hold"/>
                                        <p:tgtEl>
                                          <p:spTgt spid="12"/>
                                        </p:tgtEl>
                                        <p:attrNameLst>
                                          <p:attrName>stroke.color</p:attrName>
                                        </p:attrNameLst>
                                      </p:cBhvr>
                                      <p:to>
                                        <a:schemeClr val="accent2"/>
                                      </p:to>
                                    </p:animClr>
                                    <p:set>
                                      <p:cBhvr>
                                        <p:cTn id="327" dur="2000" fill="hold"/>
                                        <p:tgtEl>
                                          <p:spTgt spid="12"/>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nodeType="clickEffect">
                                  <p:stCondLst>
                                    <p:cond delay="0"/>
                                  </p:stCondLst>
                                  <p:childTnLst>
                                    <p:set>
                                      <p:cBhvr>
                                        <p:cTn id="331" dur="1" fill="hold">
                                          <p:stCondLst>
                                            <p:cond delay="0"/>
                                          </p:stCondLst>
                                        </p:cTn>
                                        <p:tgtEl>
                                          <p:spTgt spid="69"/>
                                        </p:tgtEl>
                                        <p:attrNameLst>
                                          <p:attrName>style.visibility</p:attrName>
                                        </p:attrNameLst>
                                      </p:cBhvr>
                                      <p:to>
                                        <p:strVal val="visible"/>
                                      </p:to>
                                    </p:set>
                                    <p:animEffect transition="in" filter="dissolve">
                                      <p:cBhvr>
                                        <p:cTn id="332" dur="500"/>
                                        <p:tgtEl>
                                          <p:spTgt spid="69"/>
                                        </p:tgtEl>
                                      </p:cBhvr>
                                    </p:animEffect>
                                  </p:childTnLst>
                                </p:cTn>
                              </p:par>
                              <p:par>
                                <p:cTn id="333" presetID="9" presetClass="entr" presetSubtype="0" fill="hold" nodeType="withEffect">
                                  <p:stCondLst>
                                    <p:cond delay="0"/>
                                  </p:stCondLst>
                                  <p:childTnLst>
                                    <p:set>
                                      <p:cBhvr>
                                        <p:cTn id="334" dur="1" fill="hold">
                                          <p:stCondLst>
                                            <p:cond delay="0"/>
                                          </p:stCondLst>
                                        </p:cTn>
                                        <p:tgtEl>
                                          <p:spTgt spid="68"/>
                                        </p:tgtEl>
                                        <p:attrNameLst>
                                          <p:attrName>style.visibility</p:attrName>
                                        </p:attrNameLst>
                                      </p:cBhvr>
                                      <p:to>
                                        <p:strVal val="visible"/>
                                      </p:to>
                                    </p:set>
                                    <p:animEffect transition="in" filter="dissolve">
                                      <p:cBhvr>
                                        <p:cTn id="335" dur="500"/>
                                        <p:tgtEl>
                                          <p:spTgt spid="68"/>
                                        </p:tgtEl>
                                      </p:cBhvr>
                                    </p:animEffect>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nodeType="clickEffect">
                                  <p:stCondLst>
                                    <p:cond delay="0"/>
                                  </p:stCondLst>
                                  <p:childTnLst>
                                    <p:set>
                                      <p:cBhvr>
                                        <p:cTn id="339" dur="1" fill="hold">
                                          <p:stCondLst>
                                            <p:cond delay="0"/>
                                          </p:stCondLst>
                                        </p:cTn>
                                        <p:tgtEl>
                                          <p:spTgt spid="57">
                                            <p:txEl>
                                              <p:pRg st="5" end="5"/>
                                            </p:txEl>
                                          </p:spTgt>
                                        </p:tgtEl>
                                        <p:attrNameLst>
                                          <p:attrName>style.visibility</p:attrName>
                                        </p:attrNameLst>
                                      </p:cBhvr>
                                      <p:to>
                                        <p:strVal val="visible"/>
                                      </p:to>
                                    </p:set>
                                    <p:animEffect transition="in" filter="dissolve">
                                      <p:cBhvr>
                                        <p:cTn id="340" dur="500"/>
                                        <p:tgtEl>
                                          <p:spTgt spid="57">
                                            <p:txEl>
                                              <p:pRg st="5" end="5"/>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67">
                                            <p:txEl>
                                              <p:pRg st="2" end="2"/>
                                            </p:txEl>
                                          </p:spTgt>
                                        </p:tgtEl>
                                        <p:attrNameLst>
                                          <p:attrName>style.visibility</p:attrName>
                                        </p:attrNameLst>
                                      </p:cBhvr>
                                      <p:to>
                                        <p:strVal val="visible"/>
                                      </p:to>
                                    </p:set>
                                    <p:animEffect transition="in" filter="dissolve">
                                      <p:cBhvr>
                                        <p:cTn id="343" dur="500"/>
                                        <p:tgtEl>
                                          <p:spTgt spid="67">
                                            <p:txEl>
                                              <p:pRg st="2" end="2"/>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71"/>
                                        </p:tgtEl>
                                        <p:attrNameLst>
                                          <p:attrName>style.visibility</p:attrName>
                                        </p:attrNameLst>
                                      </p:cBhvr>
                                      <p:to>
                                        <p:strVal val="visible"/>
                                      </p:to>
                                    </p:set>
                                    <p:animEffect transition="in" filter="dissolve">
                                      <p:cBhvr>
                                        <p:cTn id="348" dur="500"/>
                                        <p:tgtEl>
                                          <p:spTgt spid="71"/>
                                        </p:tgtEl>
                                      </p:cBhvr>
                                    </p:animEffect>
                                  </p:childTnLst>
                                </p:cTn>
                              </p:par>
                              <p:par>
                                <p:cTn id="349" presetID="9" presetClass="entr" presetSubtype="0" fill="hold" nodeType="withEffect">
                                  <p:stCondLst>
                                    <p:cond delay="0"/>
                                  </p:stCondLst>
                                  <p:childTnLst>
                                    <p:set>
                                      <p:cBhvr>
                                        <p:cTn id="350" dur="1" fill="hold">
                                          <p:stCondLst>
                                            <p:cond delay="0"/>
                                          </p:stCondLst>
                                        </p:cTn>
                                        <p:tgtEl>
                                          <p:spTgt spid="70"/>
                                        </p:tgtEl>
                                        <p:attrNameLst>
                                          <p:attrName>style.visibility</p:attrName>
                                        </p:attrNameLst>
                                      </p:cBhvr>
                                      <p:to>
                                        <p:strVal val="visible"/>
                                      </p:to>
                                    </p:set>
                                    <p:animEffect transition="in" filter="dissolve">
                                      <p:cBhvr>
                                        <p:cTn id="351" dur="500"/>
                                        <p:tgtEl>
                                          <p:spTgt spid="70"/>
                                        </p:tgtEl>
                                      </p:cBhvr>
                                    </p:animEffec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nodeType="clickEffect">
                                  <p:stCondLst>
                                    <p:cond delay="0"/>
                                  </p:stCondLst>
                                  <p:childTnLst>
                                    <p:set>
                                      <p:cBhvr>
                                        <p:cTn id="355" dur="1" fill="hold">
                                          <p:stCondLst>
                                            <p:cond delay="0"/>
                                          </p:stCondLst>
                                        </p:cTn>
                                        <p:tgtEl>
                                          <p:spTgt spid="72">
                                            <p:txEl>
                                              <p:pRg st="2" end="2"/>
                                            </p:txEl>
                                          </p:spTgt>
                                        </p:tgtEl>
                                        <p:attrNameLst>
                                          <p:attrName>style.visibility</p:attrName>
                                        </p:attrNameLst>
                                      </p:cBhvr>
                                      <p:to>
                                        <p:strVal val="visible"/>
                                      </p:to>
                                    </p:set>
                                    <p:animEffect transition="in" filter="dissolve">
                                      <p:cBhvr>
                                        <p:cTn id="356" dur="500"/>
                                        <p:tgtEl>
                                          <p:spTgt spid="72">
                                            <p:txEl>
                                              <p:pRg st="2" end="2"/>
                                            </p:txEl>
                                          </p:spTgt>
                                        </p:tgtEl>
                                      </p:cBhvr>
                                    </p:animEffect>
                                  </p:childTnLst>
                                </p:cTn>
                              </p:par>
                              <p:par>
                                <p:cTn id="357" presetID="9" presetClass="entr" presetSubtype="0" fill="hold" nodeType="withEffect">
                                  <p:stCondLst>
                                    <p:cond delay="0"/>
                                  </p:stCondLst>
                                  <p:childTnLst>
                                    <p:set>
                                      <p:cBhvr>
                                        <p:cTn id="358" dur="1" fill="hold">
                                          <p:stCondLst>
                                            <p:cond delay="0"/>
                                          </p:stCondLst>
                                        </p:cTn>
                                        <p:tgtEl>
                                          <p:spTgt spid="58">
                                            <p:txEl>
                                              <p:pRg st="5" end="5"/>
                                            </p:txEl>
                                          </p:spTgt>
                                        </p:tgtEl>
                                        <p:attrNameLst>
                                          <p:attrName>style.visibility</p:attrName>
                                        </p:attrNameLst>
                                      </p:cBhvr>
                                      <p:to>
                                        <p:strVal val="visible"/>
                                      </p:to>
                                    </p:set>
                                    <p:animEffect transition="in" filter="dissolve">
                                      <p:cBhvr>
                                        <p:cTn id="359" dur="500"/>
                                        <p:tgtEl>
                                          <p:spTgt spid="58">
                                            <p:txEl>
                                              <p:pRg st="5" end="5"/>
                                            </p:txEl>
                                          </p:spTgt>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nodeType="clickEffect">
                                  <p:stCondLst>
                                    <p:cond delay="0"/>
                                  </p:stCondLst>
                                  <p:childTnLst>
                                    <p:set>
                                      <p:cBhvr>
                                        <p:cTn id="363" dur="1" fill="hold">
                                          <p:stCondLst>
                                            <p:cond delay="0"/>
                                          </p:stCondLst>
                                        </p:cTn>
                                        <p:tgtEl>
                                          <p:spTgt spid="77"/>
                                        </p:tgtEl>
                                        <p:attrNameLst>
                                          <p:attrName>style.visibility</p:attrName>
                                        </p:attrNameLst>
                                      </p:cBhvr>
                                      <p:to>
                                        <p:strVal val="visible"/>
                                      </p:to>
                                    </p:set>
                                    <p:animEffect transition="in" filter="dissolve">
                                      <p:cBhvr>
                                        <p:cTn id="364" dur="500"/>
                                        <p:tgtEl>
                                          <p:spTgt spid="77"/>
                                        </p:tgtEl>
                                      </p:cBhvr>
                                    </p:animEffect>
                                  </p:childTnLst>
                                </p:cTn>
                              </p:par>
                            </p:childTnLst>
                          </p:cTn>
                        </p:par>
                      </p:childTnLst>
                    </p:cTn>
                  </p:par>
                  <p:par>
                    <p:cTn id="365" fill="hold">
                      <p:stCondLst>
                        <p:cond delay="indefinite"/>
                      </p:stCondLst>
                      <p:childTnLst>
                        <p:par>
                          <p:cTn id="366" fill="hold">
                            <p:stCondLst>
                              <p:cond delay="0"/>
                            </p:stCondLst>
                            <p:childTnLst>
                              <p:par>
                                <p:cTn id="367" presetID="9" presetClass="entr" presetSubtype="0" fill="hold" nodeType="clickEffect">
                                  <p:stCondLst>
                                    <p:cond delay="0"/>
                                  </p:stCondLst>
                                  <p:childTnLst>
                                    <p:set>
                                      <p:cBhvr>
                                        <p:cTn id="368" dur="1" fill="hold">
                                          <p:stCondLst>
                                            <p:cond delay="0"/>
                                          </p:stCondLst>
                                        </p:cTn>
                                        <p:tgtEl>
                                          <p:spTgt spid="66">
                                            <p:txEl>
                                              <p:pRg st="2" end="2"/>
                                            </p:txEl>
                                          </p:spTgt>
                                        </p:tgtEl>
                                        <p:attrNameLst>
                                          <p:attrName>style.visibility</p:attrName>
                                        </p:attrNameLst>
                                      </p:cBhvr>
                                      <p:to>
                                        <p:strVal val="visible"/>
                                      </p:to>
                                    </p:set>
                                    <p:animEffect transition="in" filter="dissolve">
                                      <p:cBhvr>
                                        <p:cTn id="369" dur="500"/>
                                        <p:tgtEl>
                                          <p:spTgt spid="66">
                                            <p:txEl>
                                              <p:pRg st="2" end="2"/>
                                            </p:txEl>
                                          </p:spTgt>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mph" presetSubtype="2" fill="hold" nodeType="clickEffect">
                                  <p:stCondLst>
                                    <p:cond delay="0"/>
                                  </p:stCondLst>
                                  <p:childTnLst>
                                    <p:animClr clrSpc="rgb" dir="cw">
                                      <p:cBhvr>
                                        <p:cTn id="373" dur="2000" fill="hold"/>
                                        <p:tgtEl>
                                          <p:spTgt spid="22"/>
                                        </p:tgtEl>
                                        <p:attrNameLst>
                                          <p:attrName>fillcolor</p:attrName>
                                        </p:attrNameLst>
                                      </p:cBhvr>
                                      <p:to>
                                        <a:schemeClr val="accent2"/>
                                      </p:to>
                                    </p:animClr>
                                    <p:set>
                                      <p:cBhvr>
                                        <p:cTn id="374" dur="2000" fill="hold"/>
                                        <p:tgtEl>
                                          <p:spTgt spid="22"/>
                                        </p:tgtEl>
                                        <p:attrNameLst>
                                          <p:attrName>fill.type</p:attrName>
                                        </p:attrNameLst>
                                      </p:cBhvr>
                                      <p:to>
                                        <p:strVal val="solid"/>
                                      </p:to>
                                    </p:set>
                                    <p:set>
                                      <p:cBhvr>
                                        <p:cTn id="375" dur="2000" fill="hold"/>
                                        <p:tgtEl>
                                          <p:spTgt spid="22"/>
                                        </p:tgtEl>
                                        <p:attrNameLst>
                                          <p:attrName>fill.on</p:attrName>
                                        </p:attrNameLst>
                                      </p:cBhvr>
                                      <p:to>
                                        <p:strVal val="true"/>
                                      </p:to>
                                    </p:set>
                                  </p:child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66">
                                            <p:txEl>
                                              <p:pRg st="3" end="3"/>
                                            </p:txEl>
                                          </p:spTgt>
                                        </p:tgtEl>
                                        <p:attrNameLst>
                                          <p:attrName>style.visibility</p:attrName>
                                        </p:attrNameLst>
                                      </p:cBhvr>
                                      <p:to>
                                        <p:strVal val="visible"/>
                                      </p:to>
                                    </p:set>
                                    <p:animEffect transition="in" filter="dissolve">
                                      <p:cBhvr>
                                        <p:cTn id="380" dur="500"/>
                                        <p:tgtEl>
                                          <p:spTgt spid="66">
                                            <p:txEl>
                                              <p:pRg st="3" end="3"/>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7" presetClass="emph" presetSubtype="2" fill="hold" nodeType="clickEffect">
                                  <p:stCondLst>
                                    <p:cond delay="0"/>
                                  </p:stCondLst>
                                  <p:childTnLst>
                                    <p:animClr clrSpc="rgb" dir="cw">
                                      <p:cBhvr>
                                        <p:cTn id="384" dur="2000" fill="hold"/>
                                        <p:tgtEl>
                                          <p:spTgt spid="13"/>
                                        </p:tgtEl>
                                        <p:attrNameLst>
                                          <p:attrName>stroke.color</p:attrName>
                                        </p:attrNameLst>
                                      </p:cBhvr>
                                      <p:to>
                                        <a:schemeClr val="accent2"/>
                                      </p:to>
                                    </p:animClr>
                                    <p:set>
                                      <p:cBhvr>
                                        <p:cTn id="385" dur="2000" fill="hold"/>
                                        <p:tgtEl>
                                          <p:spTgt spid="13"/>
                                        </p:tgtEl>
                                        <p:attrNameLst>
                                          <p:attrName>stroke.on</p:attrName>
                                        </p:attrNameLst>
                                      </p:cBhvr>
                                      <p:to>
                                        <p:strVal val="true"/>
                                      </p:to>
                                    </p:set>
                                  </p:childTnLst>
                                </p:cTn>
                              </p:par>
                              <p:par>
                                <p:cTn id="386" presetID="7" presetClass="emph" presetSubtype="2" fill="hold" nodeType="withEffect">
                                  <p:stCondLst>
                                    <p:cond delay="0"/>
                                  </p:stCondLst>
                                  <p:childTnLst>
                                    <p:animClr clrSpc="rgb" dir="cw">
                                      <p:cBhvr>
                                        <p:cTn id="387" dur="2000" fill="hold"/>
                                        <p:tgtEl>
                                          <p:spTgt spid="16"/>
                                        </p:tgtEl>
                                        <p:attrNameLst>
                                          <p:attrName>stroke.color</p:attrName>
                                        </p:attrNameLst>
                                      </p:cBhvr>
                                      <p:to>
                                        <a:schemeClr val="accent2"/>
                                      </p:to>
                                    </p:animClr>
                                    <p:set>
                                      <p:cBhvr>
                                        <p:cTn id="388" dur="2000" fill="hold"/>
                                        <p:tgtEl>
                                          <p:spTgt spid="16"/>
                                        </p:tgtEl>
                                        <p:attrNameLst>
                                          <p:attrName>stroke.on</p:attrName>
                                        </p:attrNameLst>
                                      </p:cBhvr>
                                      <p:to>
                                        <p:strVal val="true"/>
                                      </p:to>
                                    </p:set>
                                  </p:childTnLst>
                                </p:cTn>
                              </p:par>
                              <p:par>
                                <p:cTn id="389" presetID="7" presetClass="emph" presetSubtype="2" fill="hold" nodeType="withEffect">
                                  <p:stCondLst>
                                    <p:cond delay="0"/>
                                  </p:stCondLst>
                                  <p:childTnLst>
                                    <p:animClr clrSpc="rgb" dir="cw">
                                      <p:cBhvr>
                                        <p:cTn id="390" dur="2000" fill="hold"/>
                                        <p:tgtEl>
                                          <p:spTgt spid="14"/>
                                        </p:tgtEl>
                                        <p:attrNameLst>
                                          <p:attrName>stroke.color</p:attrName>
                                        </p:attrNameLst>
                                      </p:cBhvr>
                                      <p:to>
                                        <a:schemeClr val="accent2"/>
                                      </p:to>
                                    </p:animClr>
                                    <p:set>
                                      <p:cBhvr>
                                        <p:cTn id="391" dur="2000" fill="hold"/>
                                        <p:tgtEl>
                                          <p:spTgt spid="14"/>
                                        </p:tgtEl>
                                        <p:attrNameLst>
                                          <p:attrName>stroke.on</p:attrName>
                                        </p:attrNameLst>
                                      </p:cBhvr>
                                      <p:to>
                                        <p:strVal val="true"/>
                                      </p:to>
                                    </p:set>
                                  </p:childTnLst>
                                </p:cTn>
                              </p:par>
                            </p:childTnLst>
                          </p:cTn>
                        </p:par>
                      </p:childTnLst>
                    </p:cTn>
                  </p:par>
                  <p:par>
                    <p:cTn id="392" fill="hold">
                      <p:stCondLst>
                        <p:cond delay="indefinite"/>
                      </p:stCondLst>
                      <p:childTnLst>
                        <p:par>
                          <p:cTn id="393" fill="hold">
                            <p:stCondLst>
                              <p:cond delay="0"/>
                            </p:stCondLst>
                            <p:childTnLst>
                              <p:par>
                                <p:cTn id="394" presetID="9" presetClass="entr" presetSubtype="0" fill="hold" nodeType="clickEffect">
                                  <p:stCondLst>
                                    <p:cond delay="0"/>
                                  </p:stCondLst>
                                  <p:childTnLst>
                                    <p:set>
                                      <p:cBhvr>
                                        <p:cTn id="395" dur="1" fill="hold">
                                          <p:stCondLst>
                                            <p:cond delay="0"/>
                                          </p:stCondLst>
                                        </p:cTn>
                                        <p:tgtEl>
                                          <p:spTgt spid="81"/>
                                        </p:tgtEl>
                                        <p:attrNameLst>
                                          <p:attrName>style.visibility</p:attrName>
                                        </p:attrNameLst>
                                      </p:cBhvr>
                                      <p:to>
                                        <p:strVal val="visible"/>
                                      </p:to>
                                    </p:set>
                                    <p:animEffect transition="in" filter="dissolve">
                                      <p:cBhvr>
                                        <p:cTn id="396" dur="500"/>
                                        <p:tgtEl>
                                          <p:spTgt spid="81"/>
                                        </p:tgtEl>
                                      </p:cBhvr>
                                    </p:animEffect>
                                  </p:childTnLst>
                                </p:cTn>
                              </p:par>
                              <p:par>
                                <p:cTn id="397" presetID="9" presetClass="entr" presetSubtype="0" fill="hold" nodeType="withEffect">
                                  <p:stCondLst>
                                    <p:cond delay="0"/>
                                  </p:stCondLst>
                                  <p:childTnLst>
                                    <p:set>
                                      <p:cBhvr>
                                        <p:cTn id="398" dur="1" fill="hold">
                                          <p:stCondLst>
                                            <p:cond delay="0"/>
                                          </p:stCondLst>
                                        </p:cTn>
                                        <p:tgtEl>
                                          <p:spTgt spid="82"/>
                                        </p:tgtEl>
                                        <p:attrNameLst>
                                          <p:attrName>style.visibility</p:attrName>
                                        </p:attrNameLst>
                                      </p:cBhvr>
                                      <p:to>
                                        <p:strVal val="visible"/>
                                      </p:to>
                                    </p:set>
                                    <p:animEffect transition="in" filter="dissolve">
                                      <p:cBhvr>
                                        <p:cTn id="399" dur="500"/>
                                        <p:tgtEl>
                                          <p:spTgt spid="82"/>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7">
                                            <p:txEl>
                                              <p:pRg st="5" end="5"/>
                                            </p:txEl>
                                          </p:spTgt>
                                        </p:tgtEl>
                                        <p:attrNameLst>
                                          <p:attrName>style.visibility</p:attrName>
                                        </p:attrNameLst>
                                      </p:cBhvr>
                                      <p:to>
                                        <p:strVal val="visible"/>
                                      </p:to>
                                    </p:set>
                                    <p:animEffect transition="in" filter="dissolve">
                                      <p:cBhvr>
                                        <p:cTn id="404" dur="500"/>
                                        <p:tgtEl>
                                          <p:spTgt spid="67">
                                            <p:txEl>
                                              <p:pRg st="5" end="5"/>
                                            </p:txEl>
                                          </p:spTgt>
                                        </p:tgtEl>
                                      </p:cBhvr>
                                    </p:animEffect>
                                  </p:childTnLst>
                                </p:cTn>
                              </p:par>
                              <p:par>
                                <p:cTn id="405" presetID="9" presetClass="entr" presetSubtype="0" fill="hold" nodeType="withEffect">
                                  <p:stCondLst>
                                    <p:cond delay="0"/>
                                  </p:stCondLst>
                                  <p:childTnLst>
                                    <p:set>
                                      <p:cBhvr>
                                        <p:cTn id="406" dur="1" fill="hold">
                                          <p:stCondLst>
                                            <p:cond delay="0"/>
                                          </p:stCondLst>
                                        </p:cTn>
                                        <p:tgtEl>
                                          <p:spTgt spid="57">
                                            <p:txEl>
                                              <p:pRg st="6" end="6"/>
                                            </p:txEl>
                                          </p:spTgt>
                                        </p:tgtEl>
                                        <p:attrNameLst>
                                          <p:attrName>style.visibility</p:attrName>
                                        </p:attrNameLst>
                                      </p:cBhvr>
                                      <p:to>
                                        <p:strVal val="visible"/>
                                      </p:to>
                                    </p:set>
                                    <p:animEffect transition="in" filter="dissolve">
                                      <p:cBhvr>
                                        <p:cTn id="407" dur="500"/>
                                        <p:tgtEl>
                                          <p:spTgt spid="57">
                                            <p:txEl>
                                              <p:pRg st="6" end="6"/>
                                            </p:txEl>
                                          </p:spTgt>
                                        </p:tgtEl>
                                      </p:cBhvr>
                                    </p:animEffect>
                                  </p:childTnLst>
                                </p:cTn>
                              </p:par>
                            </p:childTnLst>
                          </p:cTn>
                        </p:par>
                      </p:childTnLst>
                    </p:cTn>
                  </p:par>
                  <p:par>
                    <p:cTn id="408" fill="hold">
                      <p:stCondLst>
                        <p:cond delay="indefinite"/>
                      </p:stCondLst>
                      <p:childTnLst>
                        <p:par>
                          <p:cTn id="409" fill="hold">
                            <p:stCondLst>
                              <p:cond delay="0"/>
                            </p:stCondLst>
                            <p:childTnLst>
                              <p:par>
                                <p:cTn id="410" presetID="9" presetClass="entr" presetSubtype="0" fill="hold" nodeType="clickEffect">
                                  <p:stCondLst>
                                    <p:cond delay="0"/>
                                  </p:stCondLst>
                                  <p:childTnLst>
                                    <p:set>
                                      <p:cBhvr>
                                        <p:cTn id="411" dur="1" fill="hold">
                                          <p:stCondLst>
                                            <p:cond delay="0"/>
                                          </p:stCondLst>
                                        </p:cTn>
                                        <p:tgtEl>
                                          <p:spTgt spid="83"/>
                                        </p:tgtEl>
                                        <p:attrNameLst>
                                          <p:attrName>style.visibility</p:attrName>
                                        </p:attrNameLst>
                                      </p:cBhvr>
                                      <p:to>
                                        <p:strVal val="visible"/>
                                      </p:to>
                                    </p:set>
                                    <p:animEffect transition="in" filter="dissolve">
                                      <p:cBhvr>
                                        <p:cTn id="412" dur="500"/>
                                        <p:tgtEl>
                                          <p:spTgt spid="83"/>
                                        </p:tgtEl>
                                      </p:cBhvr>
                                    </p:animEffect>
                                  </p:childTnLst>
                                </p:cTn>
                              </p:par>
                              <p:par>
                                <p:cTn id="413" presetID="9" presetClass="entr" presetSubtype="0" fill="hold" nodeType="withEffect">
                                  <p:stCondLst>
                                    <p:cond delay="0"/>
                                  </p:stCondLst>
                                  <p:childTnLst>
                                    <p:set>
                                      <p:cBhvr>
                                        <p:cTn id="414" dur="1" fill="hold">
                                          <p:stCondLst>
                                            <p:cond delay="0"/>
                                          </p:stCondLst>
                                        </p:cTn>
                                        <p:tgtEl>
                                          <p:spTgt spid="84"/>
                                        </p:tgtEl>
                                        <p:attrNameLst>
                                          <p:attrName>style.visibility</p:attrName>
                                        </p:attrNameLst>
                                      </p:cBhvr>
                                      <p:to>
                                        <p:strVal val="visible"/>
                                      </p:to>
                                    </p:set>
                                    <p:animEffect transition="in" filter="dissolve">
                                      <p:cBhvr>
                                        <p:cTn id="415" dur="500"/>
                                        <p:tgtEl>
                                          <p:spTgt spid="84"/>
                                        </p:tgtEl>
                                      </p:cBhvr>
                                    </p:animEffect>
                                  </p:childTnLst>
                                </p:cTn>
                              </p:par>
                            </p:childTnLst>
                          </p:cTn>
                        </p:par>
                      </p:childTnLst>
                    </p:cTn>
                  </p:par>
                  <p:par>
                    <p:cTn id="416" fill="hold">
                      <p:stCondLst>
                        <p:cond delay="indefinite"/>
                      </p:stCondLst>
                      <p:childTnLst>
                        <p:par>
                          <p:cTn id="417" fill="hold">
                            <p:stCondLst>
                              <p:cond delay="0"/>
                            </p:stCondLst>
                            <p:childTnLst>
                              <p:par>
                                <p:cTn id="418" presetID="9" presetClass="entr" presetSubtype="0" fill="hold" nodeType="clickEffect">
                                  <p:stCondLst>
                                    <p:cond delay="0"/>
                                  </p:stCondLst>
                                  <p:childTnLst>
                                    <p:set>
                                      <p:cBhvr>
                                        <p:cTn id="419" dur="1" fill="hold">
                                          <p:stCondLst>
                                            <p:cond delay="0"/>
                                          </p:stCondLst>
                                        </p:cTn>
                                        <p:tgtEl>
                                          <p:spTgt spid="72">
                                            <p:txEl>
                                              <p:pRg st="5" end="5"/>
                                            </p:txEl>
                                          </p:spTgt>
                                        </p:tgtEl>
                                        <p:attrNameLst>
                                          <p:attrName>style.visibility</p:attrName>
                                        </p:attrNameLst>
                                      </p:cBhvr>
                                      <p:to>
                                        <p:strVal val="visible"/>
                                      </p:to>
                                    </p:set>
                                    <p:animEffect transition="in" filter="dissolve">
                                      <p:cBhvr>
                                        <p:cTn id="420" dur="500"/>
                                        <p:tgtEl>
                                          <p:spTgt spid="72">
                                            <p:txEl>
                                              <p:pRg st="5" end="5"/>
                                            </p:txEl>
                                          </p:spTgt>
                                        </p:tgtEl>
                                      </p:cBhvr>
                                    </p:animEffect>
                                  </p:childTnLst>
                                </p:cTn>
                              </p:par>
                              <p:par>
                                <p:cTn id="421" presetID="9" presetClass="entr" presetSubtype="0" fill="hold" nodeType="withEffect">
                                  <p:stCondLst>
                                    <p:cond delay="0"/>
                                  </p:stCondLst>
                                  <p:childTnLst>
                                    <p:set>
                                      <p:cBhvr>
                                        <p:cTn id="422" dur="1" fill="hold">
                                          <p:stCondLst>
                                            <p:cond delay="0"/>
                                          </p:stCondLst>
                                        </p:cTn>
                                        <p:tgtEl>
                                          <p:spTgt spid="58">
                                            <p:txEl>
                                              <p:pRg st="6" end="6"/>
                                            </p:txEl>
                                          </p:spTgt>
                                        </p:tgtEl>
                                        <p:attrNameLst>
                                          <p:attrName>style.visibility</p:attrName>
                                        </p:attrNameLst>
                                      </p:cBhvr>
                                      <p:to>
                                        <p:strVal val="visible"/>
                                      </p:to>
                                    </p:set>
                                    <p:animEffect transition="in" filter="dissolve">
                                      <p:cBhvr>
                                        <p:cTn id="423" dur="500"/>
                                        <p:tgtEl>
                                          <p:spTgt spid="58">
                                            <p:txEl>
                                              <p:pRg st="6" end="6"/>
                                            </p:txEl>
                                          </p:spTgt>
                                        </p:tgtEl>
                                      </p:cBhvr>
                                    </p:animEffect>
                                  </p:childTnLst>
                                </p:cTn>
                              </p:par>
                            </p:childTnLst>
                          </p:cTn>
                        </p:par>
                      </p:childTnLst>
                    </p:cTn>
                  </p:par>
                  <p:par>
                    <p:cTn id="424" fill="hold">
                      <p:stCondLst>
                        <p:cond delay="indefinite"/>
                      </p:stCondLst>
                      <p:childTnLst>
                        <p:par>
                          <p:cTn id="425" fill="hold">
                            <p:stCondLst>
                              <p:cond delay="0"/>
                            </p:stCondLst>
                            <p:childTnLst>
                              <p:par>
                                <p:cTn id="426" presetID="9" presetClass="entr" presetSubtype="0" fill="hold" nodeType="clickEffect">
                                  <p:stCondLst>
                                    <p:cond delay="0"/>
                                  </p:stCondLst>
                                  <p:childTnLst>
                                    <p:set>
                                      <p:cBhvr>
                                        <p:cTn id="427" dur="1" fill="hold">
                                          <p:stCondLst>
                                            <p:cond delay="0"/>
                                          </p:stCondLst>
                                        </p:cTn>
                                        <p:tgtEl>
                                          <p:spTgt spid="78"/>
                                        </p:tgtEl>
                                        <p:attrNameLst>
                                          <p:attrName>style.visibility</p:attrName>
                                        </p:attrNameLst>
                                      </p:cBhvr>
                                      <p:to>
                                        <p:strVal val="visible"/>
                                      </p:to>
                                    </p:set>
                                    <p:animEffect transition="in" filter="dissolve">
                                      <p:cBhvr>
                                        <p:cTn id="428" dur="500"/>
                                        <p:tgtEl>
                                          <p:spTgt spid="78"/>
                                        </p:tgtEl>
                                      </p:cBhvr>
                                    </p:animEffect>
                                  </p:childTnLst>
                                </p:cTn>
                              </p:par>
                            </p:childTnLst>
                          </p:cTn>
                        </p:par>
                      </p:childTnLst>
                    </p:cTn>
                  </p:par>
                  <p:par>
                    <p:cTn id="429" fill="hold">
                      <p:stCondLst>
                        <p:cond delay="indefinite"/>
                      </p:stCondLst>
                      <p:childTnLst>
                        <p:par>
                          <p:cTn id="430" fill="hold">
                            <p:stCondLst>
                              <p:cond delay="0"/>
                            </p:stCondLst>
                            <p:childTnLst>
                              <p:par>
                                <p:cTn id="431" presetID="9" presetClass="entr" presetSubtype="0" fill="hold" nodeType="clickEffect">
                                  <p:stCondLst>
                                    <p:cond delay="0"/>
                                  </p:stCondLst>
                                  <p:childTnLst>
                                    <p:set>
                                      <p:cBhvr>
                                        <p:cTn id="432" dur="1" fill="hold">
                                          <p:stCondLst>
                                            <p:cond delay="0"/>
                                          </p:stCondLst>
                                        </p:cTn>
                                        <p:tgtEl>
                                          <p:spTgt spid="86">
                                            <p:txEl>
                                              <p:pRg st="0" end="0"/>
                                            </p:txEl>
                                          </p:spTgt>
                                        </p:tgtEl>
                                        <p:attrNameLst>
                                          <p:attrName>style.visibility</p:attrName>
                                        </p:attrNameLst>
                                      </p:cBhvr>
                                      <p:to>
                                        <p:strVal val="visible"/>
                                      </p:to>
                                    </p:set>
                                    <p:animEffect transition="in" filter="dissolve">
                                      <p:cBhvr>
                                        <p:cTn id="433" dur="500"/>
                                        <p:tgtEl>
                                          <p:spTgt spid="86">
                                            <p:txEl>
                                              <p:pRg st="0" end="0"/>
                                            </p:txEl>
                                          </p:spTgt>
                                        </p:tgtEl>
                                      </p:cBhvr>
                                    </p:animEffec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25"/>
                                        </p:tgtEl>
                                        <p:attrNameLst>
                                          <p:attrName>fillcolor</p:attrName>
                                        </p:attrNameLst>
                                      </p:cBhvr>
                                      <p:to>
                                        <a:schemeClr val="accent2"/>
                                      </p:to>
                                    </p:animClr>
                                    <p:set>
                                      <p:cBhvr>
                                        <p:cTn id="438" dur="2000" fill="hold"/>
                                        <p:tgtEl>
                                          <p:spTgt spid="25"/>
                                        </p:tgtEl>
                                        <p:attrNameLst>
                                          <p:attrName>fill.type</p:attrName>
                                        </p:attrNameLst>
                                      </p:cBhvr>
                                      <p:to>
                                        <p:strVal val="solid"/>
                                      </p:to>
                                    </p:set>
                                    <p:set>
                                      <p:cBhvr>
                                        <p:cTn id="439" dur="2000" fill="hold"/>
                                        <p:tgtEl>
                                          <p:spTgt spid="25"/>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nodeType="clickEffect">
                                  <p:stCondLst>
                                    <p:cond delay="0"/>
                                  </p:stCondLst>
                                  <p:childTnLst>
                                    <p:set>
                                      <p:cBhvr>
                                        <p:cTn id="443" dur="1" fill="hold">
                                          <p:stCondLst>
                                            <p:cond delay="0"/>
                                          </p:stCondLst>
                                        </p:cTn>
                                        <p:tgtEl>
                                          <p:spTgt spid="86">
                                            <p:txEl>
                                              <p:pRg st="1" end="1"/>
                                            </p:txEl>
                                          </p:spTgt>
                                        </p:tgtEl>
                                        <p:attrNameLst>
                                          <p:attrName>style.visibility</p:attrName>
                                        </p:attrNameLst>
                                      </p:cBhvr>
                                      <p:to>
                                        <p:strVal val="visible"/>
                                      </p:to>
                                    </p:set>
                                    <p:animEffect transition="in" filter="dissolve">
                                      <p:cBhvr>
                                        <p:cTn id="444" dur="500"/>
                                        <p:tgtEl>
                                          <p:spTgt spid="86">
                                            <p:txEl>
                                              <p:pRg st="1" end="1"/>
                                            </p:txEl>
                                          </p:spTgt>
                                        </p:tgtEl>
                                      </p:cBhvr>
                                    </p:animEffect>
                                  </p:childTnLst>
                                </p:cTn>
                              </p:par>
                            </p:childTnLst>
                          </p:cTn>
                        </p:par>
                      </p:childTnLst>
                    </p:cTn>
                  </p:par>
                  <p:par>
                    <p:cTn id="445" fill="hold">
                      <p:stCondLst>
                        <p:cond delay="indefinite"/>
                      </p:stCondLst>
                      <p:childTnLst>
                        <p:par>
                          <p:cTn id="446" fill="hold">
                            <p:stCondLst>
                              <p:cond delay="0"/>
                            </p:stCondLst>
                            <p:childTnLst>
                              <p:par>
                                <p:cTn id="447" presetID="7" presetClass="emph" presetSubtype="2" fill="hold" nodeType="clickEffect">
                                  <p:stCondLst>
                                    <p:cond delay="0"/>
                                  </p:stCondLst>
                                  <p:childTnLst>
                                    <p:animClr clrSpc="rgb" dir="cw">
                                      <p:cBhvr>
                                        <p:cTn id="448" dur="2000" fill="hold"/>
                                        <p:tgtEl>
                                          <p:spTgt spid="8"/>
                                        </p:tgtEl>
                                        <p:attrNameLst>
                                          <p:attrName>stroke.color</p:attrName>
                                        </p:attrNameLst>
                                      </p:cBhvr>
                                      <p:to>
                                        <a:schemeClr val="accent2"/>
                                      </p:to>
                                    </p:animClr>
                                    <p:set>
                                      <p:cBhvr>
                                        <p:cTn id="449" dur="2000" fill="hold"/>
                                        <p:tgtEl>
                                          <p:spTgt spid="8"/>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5"/>
                                        </p:tgtEl>
                                        <p:attrNameLst>
                                          <p:attrName>stroke.color</p:attrName>
                                        </p:attrNameLst>
                                      </p:cBhvr>
                                      <p:to>
                                        <a:schemeClr val="accent2"/>
                                      </p:to>
                                    </p:animClr>
                                    <p:set>
                                      <p:cBhvr>
                                        <p:cTn id="452" dur="2000" fill="hold"/>
                                        <p:tgtEl>
                                          <p:spTgt spid="15"/>
                                        </p:tgtEl>
                                        <p:attrNameLst>
                                          <p:attrName>stroke.on</p:attrName>
                                        </p:attrNameLst>
                                      </p:cBhvr>
                                      <p:to>
                                        <p:strVal val="true"/>
                                      </p:to>
                                    </p:set>
                                  </p:childTnLst>
                                </p:cTn>
                              </p:par>
                            </p:childTnLst>
                          </p:cTn>
                        </p:par>
                      </p:childTnLst>
                    </p:cTn>
                  </p:par>
                  <p:par>
                    <p:cTn id="453" fill="hold">
                      <p:stCondLst>
                        <p:cond delay="indefinite"/>
                      </p:stCondLst>
                      <p:childTnLst>
                        <p:par>
                          <p:cTn id="454" fill="hold">
                            <p:stCondLst>
                              <p:cond delay="0"/>
                            </p:stCondLst>
                            <p:childTnLst>
                              <p:par>
                                <p:cTn id="455" presetID="9" presetClass="entr" presetSubtype="0" fill="hold" nodeType="clickEffect">
                                  <p:stCondLst>
                                    <p:cond delay="0"/>
                                  </p:stCondLst>
                                  <p:childTnLst>
                                    <p:set>
                                      <p:cBhvr>
                                        <p:cTn id="456" dur="1" fill="hold">
                                          <p:stCondLst>
                                            <p:cond delay="0"/>
                                          </p:stCondLst>
                                        </p:cTn>
                                        <p:tgtEl>
                                          <p:spTgt spid="87"/>
                                        </p:tgtEl>
                                        <p:attrNameLst>
                                          <p:attrName>style.visibility</p:attrName>
                                        </p:attrNameLst>
                                      </p:cBhvr>
                                      <p:to>
                                        <p:strVal val="visible"/>
                                      </p:to>
                                    </p:set>
                                    <p:animEffect transition="in" filter="dissolve">
                                      <p:cBhvr>
                                        <p:cTn id="457" dur="500"/>
                                        <p:tgtEl>
                                          <p:spTgt spid="87"/>
                                        </p:tgtEl>
                                      </p:cBhvr>
                                    </p:animEffect>
                                  </p:childTnLst>
                                </p:cTn>
                              </p:par>
                              <p:par>
                                <p:cTn id="458" presetID="9" presetClass="entr" presetSubtype="0" fill="hold" nodeType="withEffect">
                                  <p:stCondLst>
                                    <p:cond delay="0"/>
                                  </p:stCondLst>
                                  <p:childTnLst>
                                    <p:set>
                                      <p:cBhvr>
                                        <p:cTn id="459" dur="1" fill="hold">
                                          <p:stCondLst>
                                            <p:cond delay="0"/>
                                          </p:stCondLst>
                                        </p:cTn>
                                        <p:tgtEl>
                                          <p:spTgt spid="88"/>
                                        </p:tgtEl>
                                        <p:attrNameLst>
                                          <p:attrName>style.visibility</p:attrName>
                                        </p:attrNameLst>
                                      </p:cBhvr>
                                      <p:to>
                                        <p:strVal val="visible"/>
                                      </p:to>
                                    </p:set>
                                    <p:animEffect transition="in" filter="dissolve">
                                      <p:cBhvr>
                                        <p:cTn id="460" dur="500"/>
                                        <p:tgtEl>
                                          <p:spTgt spid="88"/>
                                        </p:tgtEl>
                                      </p:cBhvr>
                                    </p:animEffect>
                                  </p:childTnLst>
                                </p:cTn>
                              </p:par>
                            </p:childTnLst>
                          </p:cTn>
                        </p:par>
                      </p:childTnLst>
                    </p:cTn>
                  </p:par>
                  <p:par>
                    <p:cTn id="461" fill="hold">
                      <p:stCondLst>
                        <p:cond delay="indefinite"/>
                      </p:stCondLst>
                      <p:childTnLst>
                        <p:par>
                          <p:cTn id="462" fill="hold">
                            <p:stCondLst>
                              <p:cond delay="0"/>
                            </p:stCondLst>
                            <p:childTnLst>
                              <p:par>
                                <p:cTn id="463" presetID="9" presetClass="entr" presetSubtype="0" fill="hold" nodeType="clickEffect">
                                  <p:stCondLst>
                                    <p:cond delay="0"/>
                                  </p:stCondLst>
                                  <p:childTnLst>
                                    <p:set>
                                      <p:cBhvr>
                                        <p:cTn id="464" dur="1" fill="hold">
                                          <p:stCondLst>
                                            <p:cond delay="0"/>
                                          </p:stCondLst>
                                        </p:cTn>
                                        <p:tgtEl>
                                          <p:spTgt spid="67">
                                            <p:txEl>
                                              <p:pRg st="6" end="6"/>
                                            </p:txEl>
                                          </p:spTgt>
                                        </p:tgtEl>
                                        <p:attrNameLst>
                                          <p:attrName>style.visibility</p:attrName>
                                        </p:attrNameLst>
                                      </p:cBhvr>
                                      <p:to>
                                        <p:strVal val="visible"/>
                                      </p:to>
                                    </p:set>
                                    <p:animEffect transition="in" filter="dissolve">
                                      <p:cBhvr>
                                        <p:cTn id="465" dur="500"/>
                                        <p:tgtEl>
                                          <p:spTgt spid="67">
                                            <p:txEl>
                                              <p:pRg st="6" end="6"/>
                                            </p:txEl>
                                          </p:spTgt>
                                        </p:tgtEl>
                                      </p:cBhvr>
                                    </p:animEffect>
                                  </p:childTnLst>
                                </p:cTn>
                              </p:par>
                              <p:par>
                                <p:cTn id="466" presetID="9" presetClass="entr" presetSubtype="0" fill="hold" nodeType="withEffect">
                                  <p:stCondLst>
                                    <p:cond delay="0"/>
                                  </p:stCondLst>
                                  <p:childTnLst>
                                    <p:set>
                                      <p:cBhvr>
                                        <p:cTn id="467" dur="1" fill="hold">
                                          <p:stCondLst>
                                            <p:cond delay="0"/>
                                          </p:stCondLst>
                                        </p:cTn>
                                        <p:tgtEl>
                                          <p:spTgt spid="89">
                                            <p:txEl>
                                              <p:pRg st="2" end="2"/>
                                            </p:txEl>
                                          </p:spTgt>
                                        </p:tgtEl>
                                        <p:attrNameLst>
                                          <p:attrName>style.visibility</p:attrName>
                                        </p:attrNameLst>
                                      </p:cBhvr>
                                      <p:to>
                                        <p:strVal val="visible"/>
                                      </p:to>
                                    </p:set>
                                    <p:animEffect transition="in" filter="dissolve">
                                      <p:cBhvr>
                                        <p:cTn id="468" dur="500"/>
                                        <p:tgtEl>
                                          <p:spTgt spid="89">
                                            <p:txEl>
                                              <p:pRg st="2" end="2"/>
                                            </p:txEl>
                                          </p:spTgt>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ntr" presetSubtype="0" fill="hold" nodeType="clickEffect">
                                  <p:stCondLst>
                                    <p:cond delay="0"/>
                                  </p:stCondLst>
                                  <p:childTnLst>
                                    <p:set>
                                      <p:cBhvr>
                                        <p:cTn id="472" dur="1" fill="hold">
                                          <p:stCondLst>
                                            <p:cond delay="0"/>
                                          </p:stCondLst>
                                        </p:cTn>
                                        <p:tgtEl>
                                          <p:spTgt spid="90"/>
                                        </p:tgtEl>
                                        <p:attrNameLst>
                                          <p:attrName>style.visibility</p:attrName>
                                        </p:attrNameLst>
                                      </p:cBhvr>
                                      <p:to>
                                        <p:strVal val="visible"/>
                                      </p:to>
                                    </p:set>
                                    <p:animEffect transition="in" filter="dissolve">
                                      <p:cBhvr>
                                        <p:cTn id="473" dur="500"/>
                                        <p:tgtEl>
                                          <p:spTgt spid="90"/>
                                        </p:tgtEl>
                                      </p:cBhvr>
                                    </p:animEffect>
                                  </p:childTnLst>
                                </p:cTn>
                              </p:par>
                              <p:par>
                                <p:cTn id="474" presetID="9" presetClass="entr" presetSubtype="0" fill="hold" nodeType="withEffect">
                                  <p:stCondLst>
                                    <p:cond delay="0"/>
                                  </p:stCondLst>
                                  <p:childTnLst>
                                    <p:set>
                                      <p:cBhvr>
                                        <p:cTn id="475" dur="1" fill="hold">
                                          <p:stCondLst>
                                            <p:cond delay="0"/>
                                          </p:stCondLst>
                                        </p:cTn>
                                        <p:tgtEl>
                                          <p:spTgt spid="91"/>
                                        </p:tgtEl>
                                        <p:attrNameLst>
                                          <p:attrName>style.visibility</p:attrName>
                                        </p:attrNameLst>
                                      </p:cBhvr>
                                      <p:to>
                                        <p:strVal val="visible"/>
                                      </p:to>
                                    </p:set>
                                    <p:animEffect transition="in" filter="dissolve">
                                      <p:cBhvr>
                                        <p:cTn id="476" dur="500"/>
                                        <p:tgtEl>
                                          <p:spTgt spid="91"/>
                                        </p:tgtEl>
                                      </p:cBhvr>
                                    </p:animEffect>
                                  </p:childTnLst>
                                </p:cTn>
                              </p:par>
                            </p:childTnLst>
                          </p:cTn>
                        </p:par>
                      </p:childTnLst>
                    </p:cTn>
                  </p:par>
                  <p:par>
                    <p:cTn id="477" fill="hold">
                      <p:stCondLst>
                        <p:cond delay="indefinite"/>
                      </p:stCondLst>
                      <p:childTnLst>
                        <p:par>
                          <p:cTn id="478" fill="hold">
                            <p:stCondLst>
                              <p:cond delay="0"/>
                            </p:stCondLst>
                            <p:childTnLst>
                              <p:par>
                                <p:cTn id="479" presetID="9" presetClass="entr" presetSubtype="0" fill="hold" nodeType="clickEffect">
                                  <p:stCondLst>
                                    <p:cond delay="0"/>
                                  </p:stCondLst>
                                  <p:childTnLst>
                                    <p:set>
                                      <p:cBhvr>
                                        <p:cTn id="480" dur="1" fill="hold">
                                          <p:stCondLst>
                                            <p:cond delay="0"/>
                                          </p:stCondLst>
                                        </p:cTn>
                                        <p:tgtEl>
                                          <p:spTgt spid="72">
                                            <p:txEl>
                                              <p:pRg st="6" end="6"/>
                                            </p:txEl>
                                          </p:spTgt>
                                        </p:tgtEl>
                                        <p:attrNameLst>
                                          <p:attrName>style.visibility</p:attrName>
                                        </p:attrNameLst>
                                      </p:cBhvr>
                                      <p:to>
                                        <p:strVal val="visible"/>
                                      </p:to>
                                    </p:set>
                                    <p:animEffect transition="in" filter="dissolve">
                                      <p:cBhvr>
                                        <p:cTn id="481" dur="500"/>
                                        <p:tgtEl>
                                          <p:spTgt spid="72">
                                            <p:txEl>
                                              <p:pRg st="6" end="6"/>
                                            </p:txEl>
                                          </p:spTgt>
                                        </p:tgtEl>
                                      </p:cBhvr>
                                    </p:animEffect>
                                  </p:childTnLst>
                                </p:cTn>
                              </p:par>
                              <p:par>
                                <p:cTn id="482" presetID="9" presetClass="entr" presetSubtype="0" fill="hold" nodeType="withEffect">
                                  <p:stCondLst>
                                    <p:cond delay="0"/>
                                  </p:stCondLst>
                                  <p:childTnLst>
                                    <p:set>
                                      <p:cBhvr>
                                        <p:cTn id="483" dur="1" fill="hold">
                                          <p:stCondLst>
                                            <p:cond delay="0"/>
                                          </p:stCondLst>
                                        </p:cTn>
                                        <p:tgtEl>
                                          <p:spTgt spid="92">
                                            <p:txEl>
                                              <p:pRg st="2" end="2"/>
                                            </p:txEl>
                                          </p:spTgt>
                                        </p:tgtEl>
                                        <p:attrNameLst>
                                          <p:attrName>style.visibility</p:attrName>
                                        </p:attrNameLst>
                                      </p:cBhvr>
                                      <p:to>
                                        <p:strVal val="visible"/>
                                      </p:to>
                                    </p:set>
                                    <p:animEffect transition="in" filter="dissolve">
                                      <p:cBhvr>
                                        <p:cTn id="484" dur="500"/>
                                        <p:tgtEl>
                                          <p:spTgt spid="92">
                                            <p:txEl>
                                              <p:pRg st="2" end="2"/>
                                            </p:txEl>
                                          </p:spTgt>
                                        </p:tgtEl>
                                      </p:cBhvr>
                                    </p:animEffect>
                                  </p:childTnLst>
                                </p:cTn>
                              </p:par>
                            </p:childTnLst>
                          </p:cTn>
                        </p:par>
                      </p:childTnLst>
                    </p:cTn>
                  </p:par>
                  <p:par>
                    <p:cTn id="485" fill="hold">
                      <p:stCondLst>
                        <p:cond delay="indefinite"/>
                      </p:stCondLst>
                      <p:childTnLst>
                        <p:par>
                          <p:cTn id="486" fill="hold">
                            <p:stCondLst>
                              <p:cond delay="0"/>
                            </p:stCondLst>
                            <p:childTnLst>
                              <p:par>
                                <p:cTn id="487" presetID="9" presetClass="entr" presetSubtype="0" fill="hold" nodeType="clickEffect">
                                  <p:stCondLst>
                                    <p:cond delay="0"/>
                                  </p:stCondLst>
                                  <p:childTnLst>
                                    <p:set>
                                      <p:cBhvr>
                                        <p:cTn id="488" dur="1" fill="hold">
                                          <p:stCondLst>
                                            <p:cond delay="0"/>
                                          </p:stCondLst>
                                        </p:cTn>
                                        <p:tgtEl>
                                          <p:spTgt spid="75"/>
                                        </p:tgtEl>
                                        <p:attrNameLst>
                                          <p:attrName>style.visibility</p:attrName>
                                        </p:attrNameLst>
                                      </p:cBhvr>
                                      <p:to>
                                        <p:strVal val="visible"/>
                                      </p:to>
                                    </p:set>
                                    <p:animEffect transition="in" filter="dissolve">
                                      <p:cBhvr>
                                        <p:cTn id="489" dur="500"/>
                                        <p:tgtEl>
                                          <p:spTgt spid="75"/>
                                        </p:tgtEl>
                                      </p:cBhvr>
                                    </p:animEffect>
                                  </p:childTnLst>
                                </p:cTn>
                              </p:par>
                            </p:childTnLst>
                          </p:cTn>
                        </p:par>
                      </p:childTnLst>
                    </p:cTn>
                  </p:par>
                  <p:par>
                    <p:cTn id="490" fill="hold">
                      <p:stCondLst>
                        <p:cond delay="indefinite"/>
                      </p:stCondLst>
                      <p:childTnLst>
                        <p:par>
                          <p:cTn id="491" fill="hold">
                            <p:stCondLst>
                              <p:cond delay="0"/>
                            </p:stCondLst>
                            <p:childTnLst>
                              <p:par>
                                <p:cTn id="492" presetID="9" presetClass="entr" presetSubtype="0" fill="hold" nodeType="clickEffect">
                                  <p:stCondLst>
                                    <p:cond delay="0"/>
                                  </p:stCondLst>
                                  <p:childTnLst>
                                    <p:set>
                                      <p:cBhvr>
                                        <p:cTn id="493" dur="1" fill="hold">
                                          <p:stCondLst>
                                            <p:cond delay="0"/>
                                          </p:stCondLst>
                                        </p:cTn>
                                        <p:tgtEl>
                                          <p:spTgt spid="86">
                                            <p:txEl>
                                              <p:pRg st="2" end="2"/>
                                            </p:txEl>
                                          </p:spTgt>
                                        </p:tgtEl>
                                        <p:attrNameLst>
                                          <p:attrName>style.visibility</p:attrName>
                                        </p:attrNameLst>
                                      </p:cBhvr>
                                      <p:to>
                                        <p:strVal val="visible"/>
                                      </p:to>
                                    </p:set>
                                    <p:animEffect transition="in" filter="dissolve">
                                      <p:cBhvr>
                                        <p:cTn id="494" dur="500"/>
                                        <p:tgtEl>
                                          <p:spTgt spid="86">
                                            <p:txEl>
                                              <p:pRg st="2" end="2"/>
                                            </p:txEl>
                                          </p:spTgt>
                                        </p:tgtEl>
                                      </p:cBhvr>
                                    </p:animEffect>
                                  </p:childTnLst>
                                </p:cTn>
                              </p:par>
                            </p:childTnLst>
                          </p:cTn>
                        </p:par>
                      </p:childTnLst>
                    </p:cTn>
                  </p:par>
                  <p:par>
                    <p:cTn id="495" fill="hold">
                      <p:stCondLst>
                        <p:cond delay="indefinite"/>
                      </p:stCondLst>
                      <p:childTnLst>
                        <p:par>
                          <p:cTn id="496" fill="hold">
                            <p:stCondLst>
                              <p:cond delay="0"/>
                            </p:stCondLst>
                            <p:childTnLst>
                              <p:par>
                                <p:cTn id="497" presetID="1" presetClass="emph" presetSubtype="2" fill="hold" nodeType="clickEffect">
                                  <p:stCondLst>
                                    <p:cond delay="0"/>
                                  </p:stCondLst>
                                  <p:childTnLst>
                                    <p:animClr clrSpc="rgb" dir="cw">
                                      <p:cBhvr>
                                        <p:cTn id="498" dur="2000" fill="hold"/>
                                        <p:tgtEl>
                                          <p:spTgt spid="20"/>
                                        </p:tgtEl>
                                        <p:attrNameLst>
                                          <p:attrName>fillcolor</p:attrName>
                                        </p:attrNameLst>
                                      </p:cBhvr>
                                      <p:to>
                                        <a:schemeClr val="accent2"/>
                                      </p:to>
                                    </p:animClr>
                                    <p:set>
                                      <p:cBhvr>
                                        <p:cTn id="499" dur="2000" fill="hold"/>
                                        <p:tgtEl>
                                          <p:spTgt spid="20"/>
                                        </p:tgtEl>
                                        <p:attrNameLst>
                                          <p:attrName>fill.type</p:attrName>
                                        </p:attrNameLst>
                                      </p:cBhvr>
                                      <p:to>
                                        <p:strVal val="solid"/>
                                      </p:to>
                                    </p:set>
                                    <p:set>
                                      <p:cBhvr>
                                        <p:cTn id="500" dur="2000" fill="hold"/>
                                        <p:tgtEl>
                                          <p:spTgt spid="20"/>
                                        </p:tgtEl>
                                        <p:attrNameLst>
                                          <p:attrName>fill.on</p:attrName>
                                        </p:attrNameLst>
                                      </p:cBhvr>
                                      <p:to>
                                        <p:strVal val="true"/>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nodeType="clickEffect">
                                  <p:stCondLst>
                                    <p:cond delay="0"/>
                                  </p:stCondLst>
                                  <p:childTnLst>
                                    <p:set>
                                      <p:cBhvr>
                                        <p:cTn id="504" dur="1" fill="hold">
                                          <p:stCondLst>
                                            <p:cond delay="0"/>
                                          </p:stCondLst>
                                        </p:cTn>
                                        <p:tgtEl>
                                          <p:spTgt spid="86">
                                            <p:txEl>
                                              <p:pRg st="3" end="3"/>
                                            </p:txEl>
                                          </p:spTgt>
                                        </p:tgtEl>
                                        <p:attrNameLst>
                                          <p:attrName>style.visibility</p:attrName>
                                        </p:attrNameLst>
                                      </p:cBhvr>
                                      <p:to>
                                        <p:strVal val="visible"/>
                                      </p:to>
                                    </p:set>
                                    <p:animEffect transition="in" filter="dissolve">
                                      <p:cBhvr>
                                        <p:cTn id="505" dur="500"/>
                                        <p:tgtEl>
                                          <p:spTgt spid="86">
                                            <p:txEl>
                                              <p:pRg st="3" end="3"/>
                                            </p:txEl>
                                          </p:spTgt>
                                        </p:tgtEl>
                                      </p:cBhvr>
                                    </p:animEffect>
                                  </p:childTnLst>
                                </p:cTn>
                              </p:par>
                            </p:childTnLst>
                          </p:cTn>
                        </p:par>
                      </p:childTnLst>
                    </p:cTn>
                  </p:par>
                  <p:par>
                    <p:cTn id="506" fill="hold">
                      <p:stCondLst>
                        <p:cond delay="indefinite"/>
                      </p:stCondLst>
                      <p:childTnLst>
                        <p:par>
                          <p:cTn id="507" fill="hold">
                            <p:stCondLst>
                              <p:cond delay="0"/>
                            </p:stCondLst>
                            <p:childTnLst>
                              <p:par>
                                <p:cTn id="508" presetID="7" presetClass="emph" presetSubtype="2" fill="hold" nodeType="clickEffect">
                                  <p:stCondLst>
                                    <p:cond delay="0"/>
                                  </p:stCondLst>
                                  <p:childTnLst>
                                    <p:animClr clrSpc="rgb" dir="cw">
                                      <p:cBhvr>
                                        <p:cTn id="509" dur="2000" fill="hold"/>
                                        <p:tgtEl>
                                          <p:spTgt spid="27"/>
                                        </p:tgtEl>
                                        <p:attrNameLst>
                                          <p:attrName>stroke.color</p:attrName>
                                        </p:attrNameLst>
                                      </p:cBhvr>
                                      <p:to>
                                        <a:schemeClr val="accent2"/>
                                      </p:to>
                                    </p:animClr>
                                    <p:set>
                                      <p:cBhvr>
                                        <p:cTn id="510" dur="2000" fill="hold"/>
                                        <p:tgtEl>
                                          <p:spTgt spid="27"/>
                                        </p:tgtEl>
                                        <p:attrNameLst>
                                          <p:attrName>stroke.on</p:attrName>
                                        </p:attrNameLst>
                                      </p:cBhvr>
                                      <p:to>
                                        <p:strVal val="true"/>
                                      </p:to>
                                    </p:set>
                                  </p:childTnLst>
                                </p:cTn>
                              </p:par>
                              <p:par>
                                <p:cTn id="511" presetID="7" presetClass="emph" presetSubtype="2" fill="hold" nodeType="withEffect">
                                  <p:stCondLst>
                                    <p:cond delay="0"/>
                                  </p:stCondLst>
                                  <p:childTnLst>
                                    <p:animClr clrSpc="rgb" dir="cw">
                                      <p:cBhvr>
                                        <p:cTn id="512" dur="2000" fill="hold"/>
                                        <p:tgtEl>
                                          <p:spTgt spid="28"/>
                                        </p:tgtEl>
                                        <p:attrNameLst>
                                          <p:attrName>stroke.color</p:attrName>
                                        </p:attrNameLst>
                                      </p:cBhvr>
                                      <p:to>
                                        <a:schemeClr val="accent2"/>
                                      </p:to>
                                    </p:animClr>
                                    <p:set>
                                      <p:cBhvr>
                                        <p:cTn id="513" dur="2000" fill="hold"/>
                                        <p:tgtEl>
                                          <p:spTgt spid="28"/>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93"/>
                                        </p:tgtEl>
                                        <p:attrNameLst>
                                          <p:attrName>style.visibility</p:attrName>
                                        </p:attrNameLst>
                                      </p:cBhvr>
                                      <p:to>
                                        <p:strVal val="visible"/>
                                      </p:to>
                                    </p:set>
                                    <p:animEffect transition="in" filter="dissolve">
                                      <p:cBhvr>
                                        <p:cTn id="518" dur="500"/>
                                        <p:tgtEl>
                                          <p:spTgt spid="93"/>
                                        </p:tgtEl>
                                      </p:cBhvr>
                                    </p:animEffect>
                                  </p:childTnLst>
                                </p:cTn>
                              </p:par>
                              <p:par>
                                <p:cTn id="519" presetID="9" presetClass="entr" presetSubtype="0" fill="hold" nodeType="withEffect">
                                  <p:stCondLst>
                                    <p:cond delay="0"/>
                                  </p:stCondLst>
                                  <p:childTnLst>
                                    <p:set>
                                      <p:cBhvr>
                                        <p:cTn id="520" dur="1" fill="hold">
                                          <p:stCondLst>
                                            <p:cond delay="0"/>
                                          </p:stCondLst>
                                        </p:cTn>
                                        <p:tgtEl>
                                          <p:spTgt spid="94"/>
                                        </p:tgtEl>
                                        <p:attrNameLst>
                                          <p:attrName>style.visibility</p:attrName>
                                        </p:attrNameLst>
                                      </p:cBhvr>
                                      <p:to>
                                        <p:strVal val="visible"/>
                                      </p:to>
                                    </p:set>
                                    <p:animEffect transition="in" filter="dissolve">
                                      <p:cBhvr>
                                        <p:cTn id="521" dur="500"/>
                                        <p:tgtEl>
                                          <p:spTgt spid="94"/>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ntr" presetSubtype="0" fill="hold" nodeType="clickEffect">
                                  <p:stCondLst>
                                    <p:cond delay="0"/>
                                  </p:stCondLst>
                                  <p:childTnLst>
                                    <p:set>
                                      <p:cBhvr>
                                        <p:cTn id="525" dur="1" fill="hold">
                                          <p:stCondLst>
                                            <p:cond delay="0"/>
                                          </p:stCondLst>
                                        </p:cTn>
                                        <p:tgtEl>
                                          <p:spTgt spid="67">
                                            <p:txEl>
                                              <p:pRg st="3" end="3"/>
                                            </p:txEl>
                                          </p:spTgt>
                                        </p:tgtEl>
                                        <p:attrNameLst>
                                          <p:attrName>style.visibility</p:attrName>
                                        </p:attrNameLst>
                                      </p:cBhvr>
                                      <p:to>
                                        <p:strVal val="visible"/>
                                      </p:to>
                                    </p:set>
                                    <p:animEffect transition="in" filter="dissolve">
                                      <p:cBhvr>
                                        <p:cTn id="526" dur="500"/>
                                        <p:tgtEl>
                                          <p:spTgt spid="67">
                                            <p:txEl>
                                              <p:pRg st="3" end="3"/>
                                            </p:txEl>
                                          </p:spTgt>
                                        </p:tgtEl>
                                      </p:cBhvr>
                                    </p:animEffect>
                                  </p:childTnLst>
                                </p:cTn>
                              </p:par>
                              <p:par>
                                <p:cTn id="527" presetID="9" presetClass="entr" presetSubtype="0" fill="hold" nodeType="withEffect">
                                  <p:stCondLst>
                                    <p:cond delay="0"/>
                                  </p:stCondLst>
                                  <p:childTnLst>
                                    <p:set>
                                      <p:cBhvr>
                                        <p:cTn id="528" dur="1" fill="hold">
                                          <p:stCondLst>
                                            <p:cond delay="0"/>
                                          </p:stCondLst>
                                        </p:cTn>
                                        <p:tgtEl>
                                          <p:spTgt spid="89">
                                            <p:txEl>
                                              <p:pRg st="6" end="6"/>
                                            </p:txEl>
                                          </p:spTgt>
                                        </p:tgtEl>
                                        <p:attrNameLst>
                                          <p:attrName>style.visibility</p:attrName>
                                        </p:attrNameLst>
                                      </p:cBhvr>
                                      <p:to>
                                        <p:strVal val="visible"/>
                                      </p:to>
                                    </p:set>
                                    <p:animEffect transition="in" filter="dissolve">
                                      <p:cBhvr>
                                        <p:cTn id="529" dur="500"/>
                                        <p:tgtEl>
                                          <p:spTgt spid="89">
                                            <p:txEl>
                                              <p:pRg st="6" end="6"/>
                                            </p:txEl>
                                          </p:spTgt>
                                        </p:tgtEl>
                                      </p:cBhvr>
                                    </p:animEffect>
                                  </p:childTnLst>
                                </p:cTn>
                              </p:par>
                            </p:childTnLst>
                          </p:cTn>
                        </p:par>
                      </p:childTnLst>
                    </p:cTn>
                  </p:par>
                  <p:par>
                    <p:cTn id="530" fill="hold">
                      <p:stCondLst>
                        <p:cond delay="indefinite"/>
                      </p:stCondLst>
                      <p:childTnLst>
                        <p:par>
                          <p:cTn id="531" fill="hold">
                            <p:stCondLst>
                              <p:cond delay="0"/>
                            </p:stCondLst>
                            <p:childTnLst>
                              <p:par>
                                <p:cTn id="532" presetID="9" presetClass="entr" presetSubtype="0" fill="hold" nodeType="clickEffect">
                                  <p:stCondLst>
                                    <p:cond delay="0"/>
                                  </p:stCondLst>
                                  <p:childTnLst>
                                    <p:set>
                                      <p:cBhvr>
                                        <p:cTn id="533" dur="1" fill="hold">
                                          <p:stCondLst>
                                            <p:cond delay="0"/>
                                          </p:stCondLst>
                                        </p:cTn>
                                        <p:tgtEl>
                                          <p:spTgt spid="95"/>
                                        </p:tgtEl>
                                        <p:attrNameLst>
                                          <p:attrName>style.visibility</p:attrName>
                                        </p:attrNameLst>
                                      </p:cBhvr>
                                      <p:to>
                                        <p:strVal val="visible"/>
                                      </p:to>
                                    </p:set>
                                    <p:animEffect transition="in" filter="dissolve">
                                      <p:cBhvr>
                                        <p:cTn id="534" dur="500"/>
                                        <p:tgtEl>
                                          <p:spTgt spid="95"/>
                                        </p:tgtEl>
                                      </p:cBhvr>
                                    </p:animEffect>
                                  </p:childTnLst>
                                </p:cTn>
                              </p:par>
                              <p:par>
                                <p:cTn id="535" presetID="9" presetClass="entr" presetSubtype="0" fill="hold" nodeType="withEffect">
                                  <p:stCondLst>
                                    <p:cond delay="0"/>
                                  </p:stCondLst>
                                  <p:childTnLst>
                                    <p:set>
                                      <p:cBhvr>
                                        <p:cTn id="536" dur="1" fill="hold">
                                          <p:stCondLst>
                                            <p:cond delay="0"/>
                                          </p:stCondLst>
                                        </p:cTn>
                                        <p:tgtEl>
                                          <p:spTgt spid="96"/>
                                        </p:tgtEl>
                                        <p:attrNameLst>
                                          <p:attrName>style.visibility</p:attrName>
                                        </p:attrNameLst>
                                      </p:cBhvr>
                                      <p:to>
                                        <p:strVal val="visible"/>
                                      </p:to>
                                    </p:set>
                                    <p:animEffect transition="in" filter="dissolve">
                                      <p:cBhvr>
                                        <p:cTn id="537" dur="500"/>
                                        <p:tgtEl>
                                          <p:spTgt spid="96"/>
                                        </p:tgtEl>
                                      </p:cBhvr>
                                    </p:animEffect>
                                  </p:childTnLst>
                                </p:cTn>
                              </p:par>
                            </p:childTnLst>
                          </p:cTn>
                        </p:par>
                      </p:childTnLst>
                    </p:cTn>
                  </p:par>
                  <p:par>
                    <p:cTn id="538" fill="hold">
                      <p:stCondLst>
                        <p:cond delay="indefinite"/>
                      </p:stCondLst>
                      <p:childTnLst>
                        <p:par>
                          <p:cTn id="539" fill="hold">
                            <p:stCondLst>
                              <p:cond delay="0"/>
                            </p:stCondLst>
                            <p:childTnLst>
                              <p:par>
                                <p:cTn id="540" presetID="9" presetClass="entr" presetSubtype="0" fill="hold" nodeType="clickEffect">
                                  <p:stCondLst>
                                    <p:cond delay="0"/>
                                  </p:stCondLst>
                                  <p:childTnLst>
                                    <p:set>
                                      <p:cBhvr>
                                        <p:cTn id="541" dur="1" fill="hold">
                                          <p:stCondLst>
                                            <p:cond delay="0"/>
                                          </p:stCondLst>
                                        </p:cTn>
                                        <p:tgtEl>
                                          <p:spTgt spid="72">
                                            <p:txEl>
                                              <p:pRg st="3" end="3"/>
                                            </p:txEl>
                                          </p:spTgt>
                                        </p:tgtEl>
                                        <p:attrNameLst>
                                          <p:attrName>style.visibility</p:attrName>
                                        </p:attrNameLst>
                                      </p:cBhvr>
                                      <p:to>
                                        <p:strVal val="visible"/>
                                      </p:to>
                                    </p:set>
                                    <p:animEffect transition="in" filter="dissolve">
                                      <p:cBhvr>
                                        <p:cTn id="542" dur="500"/>
                                        <p:tgtEl>
                                          <p:spTgt spid="72">
                                            <p:txEl>
                                              <p:pRg st="3" end="3"/>
                                            </p:txEl>
                                          </p:spTgt>
                                        </p:tgtEl>
                                      </p:cBhvr>
                                    </p:animEffect>
                                  </p:childTnLst>
                                </p:cTn>
                              </p:par>
                              <p:par>
                                <p:cTn id="543" presetID="9" presetClass="entr" presetSubtype="0" fill="hold" nodeType="withEffect">
                                  <p:stCondLst>
                                    <p:cond delay="0"/>
                                  </p:stCondLst>
                                  <p:childTnLst>
                                    <p:set>
                                      <p:cBhvr>
                                        <p:cTn id="544" dur="1" fill="hold">
                                          <p:stCondLst>
                                            <p:cond delay="0"/>
                                          </p:stCondLst>
                                        </p:cTn>
                                        <p:tgtEl>
                                          <p:spTgt spid="92">
                                            <p:txEl>
                                              <p:pRg st="6" end="6"/>
                                            </p:txEl>
                                          </p:spTgt>
                                        </p:tgtEl>
                                        <p:attrNameLst>
                                          <p:attrName>style.visibility</p:attrName>
                                        </p:attrNameLst>
                                      </p:cBhvr>
                                      <p:to>
                                        <p:strVal val="visible"/>
                                      </p:to>
                                    </p:set>
                                    <p:animEffect transition="in" filter="dissolve">
                                      <p:cBhvr>
                                        <p:cTn id="545" dur="500"/>
                                        <p:tgtEl>
                                          <p:spTgt spid="92">
                                            <p:txEl>
                                              <p:pRg st="6" end="6"/>
                                            </p:txEl>
                                          </p:spTgt>
                                        </p:tgtEl>
                                      </p:cBhvr>
                                    </p:animEffect>
                                  </p:childTnLst>
                                </p:cTn>
                              </p:par>
                            </p:childTnLst>
                          </p:cTn>
                        </p:par>
                      </p:childTnLst>
                    </p:cTn>
                  </p:par>
                  <p:par>
                    <p:cTn id="546" fill="hold">
                      <p:stCondLst>
                        <p:cond delay="indefinite"/>
                      </p:stCondLst>
                      <p:childTnLst>
                        <p:par>
                          <p:cTn id="547" fill="hold">
                            <p:stCondLst>
                              <p:cond delay="0"/>
                            </p:stCondLst>
                            <p:childTnLst>
                              <p:par>
                                <p:cTn id="548" presetID="9" presetClass="entr" presetSubtype="0" fill="hold" nodeType="clickEffect">
                                  <p:stCondLst>
                                    <p:cond delay="0"/>
                                  </p:stCondLst>
                                  <p:childTnLst>
                                    <p:set>
                                      <p:cBhvr>
                                        <p:cTn id="549" dur="1" fill="hold">
                                          <p:stCondLst>
                                            <p:cond delay="0"/>
                                          </p:stCondLst>
                                        </p:cTn>
                                        <p:tgtEl>
                                          <p:spTgt spid="76"/>
                                        </p:tgtEl>
                                        <p:attrNameLst>
                                          <p:attrName>style.visibility</p:attrName>
                                        </p:attrNameLst>
                                      </p:cBhvr>
                                      <p:to>
                                        <p:strVal val="visible"/>
                                      </p:to>
                                    </p:set>
                                    <p:animEffect transition="in" filter="dissolve">
                                      <p:cBhvr>
                                        <p:cTn id="550" dur="500"/>
                                        <p:tgtEl>
                                          <p:spTgt spid="76"/>
                                        </p:tgtEl>
                                      </p:cBhvr>
                                    </p:animEffect>
                                  </p:childTnLst>
                                </p:cTn>
                              </p:par>
                            </p:childTnLst>
                          </p:cTn>
                        </p:par>
                      </p:childTnLst>
                    </p:cTn>
                  </p:par>
                  <p:par>
                    <p:cTn id="551" fill="hold">
                      <p:stCondLst>
                        <p:cond delay="indefinite"/>
                      </p:stCondLst>
                      <p:childTnLst>
                        <p:par>
                          <p:cTn id="552" fill="hold">
                            <p:stCondLst>
                              <p:cond delay="0"/>
                            </p:stCondLst>
                            <p:childTnLst>
                              <p:par>
                                <p:cTn id="553" presetID="9" presetClass="entr" presetSubtype="0" fill="hold" nodeType="clickEffect">
                                  <p:stCondLst>
                                    <p:cond delay="0"/>
                                  </p:stCondLst>
                                  <p:childTnLst>
                                    <p:set>
                                      <p:cBhvr>
                                        <p:cTn id="554" dur="1" fill="hold">
                                          <p:stCondLst>
                                            <p:cond delay="0"/>
                                          </p:stCondLst>
                                        </p:cTn>
                                        <p:tgtEl>
                                          <p:spTgt spid="86">
                                            <p:txEl>
                                              <p:pRg st="4" end="4"/>
                                            </p:txEl>
                                          </p:spTgt>
                                        </p:tgtEl>
                                        <p:attrNameLst>
                                          <p:attrName>style.visibility</p:attrName>
                                        </p:attrNameLst>
                                      </p:cBhvr>
                                      <p:to>
                                        <p:strVal val="visible"/>
                                      </p:to>
                                    </p:set>
                                    <p:animEffect transition="in" filter="dissolve">
                                      <p:cBhvr>
                                        <p:cTn id="555" dur="500"/>
                                        <p:tgtEl>
                                          <p:spTgt spid="86">
                                            <p:txEl>
                                              <p:pRg st="4" end="4"/>
                                            </p:txEl>
                                          </p:spTgt>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mph" presetSubtype="2" fill="hold" nodeType="clickEffect">
                                  <p:stCondLst>
                                    <p:cond delay="0"/>
                                  </p:stCondLst>
                                  <p:childTnLst>
                                    <p:animClr clrSpc="rgb" dir="cw">
                                      <p:cBhvr>
                                        <p:cTn id="559" dur="2000" fill="hold"/>
                                        <p:tgtEl>
                                          <p:spTgt spid="21"/>
                                        </p:tgtEl>
                                        <p:attrNameLst>
                                          <p:attrName>fillcolor</p:attrName>
                                        </p:attrNameLst>
                                      </p:cBhvr>
                                      <p:to>
                                        <a:schemeClr val="accent2"/>
                                      </p:to>
                                    </p:animClr>
                                    <p:set>
                                      <p:cBhvr>
                                        <p:cTn id="560" dur="2000" fill="hold"/>
                                        <p:tgtEl>
                                          <p:spTgt spid="21"/>
                                        </p:tgtEl>
                                        <p:attrNameLst>
                                          <p:attrName>fill.type</p:attrName>
                                        </p:attrNameLst>
                                      </p:cBhvr>
                                      <p:to>
                                        <p:strVal val="solid"/>
                                      </p:to>
                                    </p:set>
                                    <p:set>
                                      <p:cBhvr>
                                        <p:cTn id="561" dur="2000" fill="hold"/>
                                        <p:tgtEl>
                                          <p:spTgt spid="21"/>
                                        </p:tgtEl>
                                        <p:attrNameLst>
                                          <p:attrName>fill.on</p:attrName>
                                        </p:attrNameLst>
                                      </p:cBhvr>
                                      <p:to>
                                        <p:strVal val="true"/>
                                      </p:to>
                                    </p:set>
                                  </p:childTnLst>
                                </p:cTn>
                              </p:par>
                            </p:childTnLst>
                          </p:cTn>
                        </p:par>
                      </p:childTnLst>
                    </p:cTn>
                  </p:par>
                  <p:par>
                    <p:cTn id="562" fill="hold">
                      <p:stCondLst>
                        <p:cond delay="indefinite"/>
                      </p:stCondLst>
                      <p:childTnLst>
                        <p:par>
                          <p:cTn id="563" fill="hold">
                            <p:stCondLst>
                              <p:cond delay="0"/>
                            </p:stCondLst>
                            <p:childTnLst>
                              <p:par>
                                <p:cTn id="564" presetID="9" presetClass="entr" presetSubtype="0" fill="hold" nodeType="clickEffect">
                                  <p:stCondLst>
                                    <p:cond delay="0"/>
                                  </p:stCondLst>
                                  <p:childTnLst>
                                    <p:set>
                                      <p:cBhvr>
                                        <p:cTn id="565" dur="1" fill="hold">
                                          <p:stCondLst>
                                            <p:cond delay="0"/>
                                          </p:stCondLst>
                                        </p:cTn>
                                        <p:tgtEl>
                                          <p:spTgt spid="86">
                                            <p:txEl>
                                              <p:pRg st="5" end="5"/>
                                            </p:txEl>
                                          </p:spTgt>
                                        </p:tgtEl>
                                        <p:attrNameLst>
                                          <p:attrName>style.visibility</p:attrName>
                                        </p:attrNameLst>
                                      </p:cBhvr>
                                      <p:to>
                                        <p:strVal val="visible"/>
                                      </p:to>
                                    </p:set>
                                    <p:animEffect transition="in" filter="dissolve">
                                      <p:cBhvr>
                                        <p:cTn id="566" dur="500"/>
                                        <p:tgtEl>
                                          <p:spTgt spid="86">
                                            <p:txEl>
                                              <p:pRg st="5" end="5"/>
                                            </p:txEl>
                                          </p:spTgt>
                                        </p:tgtEl>
                                      </p:cBhvr>
                                    </p:animEffect>
                                  </p:childTnLst>
                                </p:cTn>
                              </p:par>
                            </p:childTnLst>
                          </p:cTn>
                        </p:par>
                      </p:childTnLst>
                    </p:cTn>
                  </p:par>
                  <p:par>
                    <p:cTn id="567" fill="hold">
                      <p:stCondLst>
                        <p:cond delay="indefinite"/>
                      </p:stCondLst>
                      <p:childTnLst>
                        <p:par>
                          <p:cTn id="568" fill="hold">
                            <p:stCondLst>
                              <p:cond delay="0"/>
                            </p:stCondLst>
                            <p:childTnLst>
                              <p:par>
                                <p:cTn id="569" presetID="7" presetClass="emph" presetSubtype="2" fill="hold" nodeType="clickEffect">
                                  <p:stCondLst>
                                    <p:cond delay="0"/>
                                  </p:stCondLst>
                                  <p:childTnLst>
                                    <p:animClr clrSpc="rgb" dir="cw">
                                      <p:cBhvr>
                                        <p:cTn id="570" dur="2000" fill="hold"/>
                                        <p:tgtEl>
                                          <p:spTgt spid="7"/>
                                        </p:tgtEl>
                                        <p:attrNameLst>
                                          <p:attrName>stroke.color</p:attrName>
                                        </p:attrNameLst>
                                      </p:cBhvr>
                                      <p:to>
                                        <a:schemeClr val="accent2"/>
                                      </p:to>
                                    </p:animClr>
                                    <p:set>
                                      <p:cBhvr>
                                        <p:cTn id="571" dur="2000" fill="hold"/>
                                        <p:tgtEl>
                                          <p:spTgt spid="7"/>
                                        </p:tgtEl>
                                        <p:attrNameLst>
                                          <p:attrName>stroke.on</p:attrName>
                                        </p:attrNameLst>
                                      </p:cBhvr>
                                      <p:to>
                                        <p:strVal val="true"/>
                                      </p:to>
                                    </p:set>
                                  </p:childTnLst>
                                </p:cTn>
                              </p:par>
                            </p:childTnLst>
                          </p:cTn>
                        </p:par>
                      </p:childTnLst>
                    </p:cTn>
                  </p:par>
                  <p:par>
                    <p:cTn id="572" fill="hold">
                      <p:stCondLst>
                        <p:cond delay="indefinite"/>
                      </p:stCondLst>
                      <p:childTnLst>
                        <p:par>
                          <p:cTn id="573" fill="hold">
                            <p:stCondLst>
                              <p:cond delay="0"/>
                            </p:stCondLst>
                            <p:childTnLst>
                              <p:par>
                                <p:cTn id="574" presetID="9" presetClass="entr" presetSubtype="0" fill="hold" nodeType="clickEffect">
                                  <p:stCondLst>
                                    <p:cond delay="0"/>
                                  </p:stCondLst>
                                  <p:childTnLst>
                                    <p:set>
                                      <p:cBhvr>
                                        <p:cTn id="575" dur="1" fill="hold">
                                          <p:stCondLst>
                                            <p:cond delay="0"/>
                                          </p:stCondLst>
                                        </p:cTn>
                                        <p:tgtEl>
                                          <p:spTgt spid="86">
                                            <p:txEl>
                                              <p:pRg st="6" end="6"/>
                                            </p:txEl>
                                          </p:spTgt>
                                        </p:tgtEl>
                                        <p:attrNameLst>
                                          <p:attrName>style.visibility</p:attrName>
                                        </p:attrNameLst>
                                      </p:cBhvr>
                                      <p:to>
                                        <p:strVal val="visible"/>
                                      </p:to>
                                    </p:set>
                                    <p:animEffect transition="in" filter="dissolve">
                                      <p:cBhvr>
                                        <p:cTn id="576" dur="500"/>
                                        <p:tgtEl>
                                          <p:spTgt spid="86">
                                            <p:txEl>
                                              <p:pRg st="6" end="6"/>
                                            </p:txEl>
                                          </p:spTgt>
                                        </p:tgtEl>
                                      </p:cBhvr>
                                    </p:animEffect>
                                  </p:childTnLst>
                                </p:cTn>
                              </p:par>
                            </p:childTnLst>
                          </p:cTn>
                        </p:par>
                      </p:childTnLst>
                    </p:cTn>
                  </p:par>
                  <p:par>
                    <p:cTn id="577" fill="hold">
                      <p:stCondLst>
                        <p:cond delay="indefinite"/>
                      </p:stCondLst>
                      <p:childTnLst>
                        <p:par>
                          <p:cTn id="578" fill="hold">
                            <p:stCondLst>
                              <p:cond delay="0"/>
                            </p:stCondLst>
                            <p:childTnLst>
                              <p:par>
                                <p:cTn id="579" presetID="9" presetClass="entr" presetSubtype="0" fill="hold" nodeType="clickEffect">
                                  <p:stCondLst>
                                    <p:cond delay="0"/>
                                  </p:stCondLst>
                                  <p:childTnLst>
                                    <p:set>
                                      <p:cBhvr>
                                        <p:cTn id="580" dur="1" fill="hold">
                                          <p:stCondLst>
                                            <p:cond delay="0"/>
                                          </p:stCondLst>
                                        </p:cTn>
                                        <p:tgtEl>
                                          <p:spTgt spid="79"/>
                                        </p:tgtEl>
                                        <p:attrNameLst>
                                          <p:attrName>style.visibility</p:attrName>
                                        </p:attrNameLst>
                                      </p:cBhvr>
                                      <p:to>
                                        <p:strVal val="visible"/>
                                      </p:to>
                                    </p:set>
                                    <p:animEffect transition="in" filter="dissolve">
                                      <p:cBhvr>
                                        <p:cTn id="581" dur="500"/>
                                        <p:tgtEl>
                                          <p:spTgt spid="79"/>
                                        </p:tgtEl>
                                      </p:cBhvr>
                                    </p:animEffect>
                                  </p:childTnLst>
                                </p:cTn>
                              </p:par>
                            </p:childTnLst>
                          </p:cTn>
                        </p:par>
                      </p:childTnLst>
                    </p:cTn>
                  </p:par>
                  <p:par>
                    <p:cTn id="582" fill="hold">
                      <p:stCondLst>
                        <p:cond delay="indefinite"/>
                      </p:stCondLst>
                      <p:childTnLst>
                        <p:par>
                          <p:cTn id="583" fill="hold">
                            <p:stCondLst>
                              <p:cond delay="0"/>
                            </p:stCondLst>
                            <p:childTnLst>
                              <p:par>
                                <p:cTn id="584" presetID="1" presetClass="emph" presetSubtype="2" fill="hold" nodeType="clickEffect">
                                  <p:stCondLst>
                                    <p:cond delay="0"/>
                                  </p:stCondLst>
                                  <p:childTnLst>
                                    <p:animClr clrSpc="rgb" dir="cw">
                                      <p:cBhvr>
                                        <p:cTn id="585" dur="2000" fill="hold"/>
                                        <p:tgtEl>
                                          <p:spTgt spid="24"/>
                                        </p:tgtEl>
                                        <p:attrNameLst>
                                          <p:attrName>fillcolor</p:attrName>
                                        </p:attrNameLst>
                                      </p:cBhvr>
                                      <p:to>
                                        <a:schemeClr val="accent2"/>
                                      </p:to>
                                    </p:animClr>
                                    <p:set>
                                      <p:cBhvr>
                                        <p:cTn id="586" dur="2000" fill="hold"/>
                                        <p:tgtEl>
                                          <p:spTgt spid="24"/>
                                        </p:tgtEl>
                                        <p:attrNameLst>
                                          <p:attrName>fill.type</p:attrName>
                                        </p:attrNameLst>
                                      </p:cBhvr>
                                      <p:to>
                                        <p:strVal val="solid"/>
                                      </p:to>
                                    </p:set>
                                    <p:set>
                                      <p:cBhvr>
                                        <p:cTn id="587" dur="2000" fill="hold"/>
                                        <p:tgtEl>
                                          <p:spTgt spid="24"/>
                                        </p:tgtEl>
                                        <p:attrNameLst>
                                          <p:attrName>fill.on</p:attrName>
                                        </p:attrNameLst>
                                      </p:cBhvr>
                                      <p:to>
                                        <p:strVal val="true"/>
                                      </p:to>
                                    </p:set>
                                  </p:childTnLst>
                                </p:cTn>
                              </p:par>
                            </p:childTnLst>
                          </p:cTn>
                        </p:par>
                      </p:childTnLst>
                    </p:cTn>
                  </p:par>
                  <p:par>
                    <p:cTn id="588" fill="hold">
                      <p:stCondLst>
                        <p:cond delay="indefinite"/>
                      </p:stCondLst>
                      <p:childTnLst>
                        <p:par>
                          <p:cTn id="589" fill="hold">
                            <p:stCondLst>
                              <p:cond delay="0"/>
                            </p:stCondLst>
                            <p:childTnLst>
                              <p:par>
                                <p:cTn id="590" presetID="9" presetClass="entr" presetSubtype="0" fill="hold" nodeType="clickEffect">
                                  <p:stCondLst>
                                    <p:cond delay="0"/>
                                  </p:stCondLst>
                                  <p:childTnLst>
                                    <p:set>
                                      <p:cBhvr>
                                        <p:cTn id="591" dur="1" fill="hold">
                                          <p:stCondLst>
                                            <p:cond delay="0"/>
                                          </p:stCondLst>
                                        </p:cTn>
                                        <p:tgtEl>
                                          <p:spTgt spid="86">
                                            <p:txEl>
                                              <p:pRg st="7" end="7"/>
                                            </p:txEl>
                                          </p:spTgt>
                                        </p:tgtEl>
                                        <p:attrNameLst>
                                          <p:attrName>style.visibility</p:attrName>
                                        </p:attrNameLst>
                                      </p:cBhvr>
                                      <p:to>
                                        <p:strVal val="visible"/>
                                      </p:to>
                                    </p:set>
                                    <p:animEffect transition="in" filter="dissolve">
                                      <p:cBhvr>
                                        <p:cTn id="592" dur="500"/>
                                        <p:tgtEl>
                                          <p:spTgt spid="86">
                                            <p:txEl>
                                              <p:pRg st="7" end="7"/>
                                            </p:txEl>
                                          </p:spTgt>
                                        </p:tgtEl>
                                      </p:cBhvr>
                                    </p:animEffect>
                                  </p:childTnLst>
                                </p:cTn>
                              </p:par>
                            </p:childTnLst>
                          </p:cTn>
                        </p:par>
                      </p:childTnLst>
                    </p:cTn>
                  </p:par>
                  <p:par>
                    <p:cTn id="593" fill="hold">
                      <p:stCondLst>
                        <p:cond delay="indefinite"/>
                      </p:stCondLst>
                      <p:childTnLst>
                        <p:par>
                          <p:cTn id="594" fill="hold">
                            <p:stCondLst>
                              <p:cond delay="0"/>
                            </p:stCondLst>
                            <p:childTnLst>
                              <p:par>
                                <p:cTn id="595" presetID="7" presetClass="emph" presetSubtype="2" fill="hold" nodeType="clickEffect">
                                  <p:stCondLst>
                                    <p:cond delay="0"/>
                                  </p:stCondLst>
                                  <p:childTnLst>
                                    <p:animClr clrSpc="rgb" dir="cw">
                                      <p:cBhvr>
                                        <p:cTn id="596" dur="2000" fill="hold"/>
                                        <p:tgtEl>
                                          <p:spTgt spid="19"/>
                                        </p:tgtEl>
                                        <p:attrNameLst>
                                          <p:attrName>stroke.color</p:attrName>
                                        </p:attrNameLst>
                                      </p:cBhvr>
                                      <p:to>
                                        <a:schemeClr val="tx1"/>
                                      </p:to>
                                    </p:animClr>
                                    <p:set>
                                      <p:cBhvr>
                                        <p:cTn id="597" dur="2000" fill="hold"/>
                                        <p:tgtEl>
                                          <p:spTgt spid="19"/>
                                        </p:tgtEl>
                                        <p:attrNameLst>
                                          <p:attrName>stroke.on</p:attrName>
                                        </p:attrNameLst>
                                      </p:cBhvr>
                                      <p:to>
                                        <p:strVal val="true"/>
                                      </p:to>
                                    </p:set>
                                  </p:childTnLst>
                                </p:cTn>
                              </p:par>
                              <p:par>
                                <p:cTn id="598" presetID="7" presetClass="emph" presetSubtype="2" fill="hold" nodeType="withEffect">
                                  <p:stCondLst>
                                    <p:cond delay="0"/>
                                  </p:stCondLst>
                                  <p:childTnLst>
                                    <p:animClr clrSpc="rgb" dir="cw">
                                      <p:cBhvr>
                                        <p:cTn id="599" dur="2000" fill="hold"/>
                                        <p:tgtEl>
                                          <p:spTgt spid="17"/>
                                        </p:tgtEl>
                                        <p:attrNameLst>
                                          <p:attrName>stroke.color</p:attrName>
                                        </p:attrNameLst>
                                      </p:cBhvr>
                                      <p:to>
                                        <a:schemeClr val="tx1"/>
                                      </p:to>
                                    </p:animClr>
                                    <p:set>
                                      <p:cBhvr>
                                        <p:cTn id="600" dur="2000" fill="hold"/>
                                        <p:tgtEl>
                                          <p:spTgt spid="17"/>
                                        </p:tgtEl>
                                        <p:attrNameLst>
                                          <p:attrName>stroke.on</p:attrName>
                                        </p:attrNameLst>
                                      </p:cBhvr>
                                      <p:to>
                                        <p:strVal val="true"/>
                                      </p:to>
                                    </p:set>
                                  </p:childTnLst>
                                </p:cTn>
                              </p:par>
                              <p:par>
                                <p:cTn id="601" presetID="7" presetClass="emph" presetSubtype="2" fill="hold" nodeType="withEffect">
                                  <p:stCondLst>
                                    <p:cond delay="0"/>
                                  </p:stCondLst>
                                  <p:childTnLst>
                                    <p:animClr clrSpc="rgb" dir="cw">
                                      <p:cBhvr>
                                        <p:cTn id="602" dur="2000" fill="hold"/>
                                        <p:tgtEl>
                                          <p:spTgt spid="10"/>
                                        </p:tgtEl>
                                        <p:attrNameLst>
                                          <p:attrName>stroke.color</p:attrName>
                                        </p:attrNameLst>
                                      </p:cBhvr>
                                      <p:to>
                                        <a:schemeClr val="tx1"/>
                                      </p:to>
                                    </p:animClr>
                                    <p:set>
                                      <p:cBhvr>
                                        <p:cTn id="603" dur="2000" fill="hold"/>
                                        <p:tgtEl>
                                          <p:spTgt spid="10"/>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6"/>
                                        </p:tgtEl>
                                        <p:attrNameLst>
                                          <p:attrName>stroke.color</p:attrName>
                                        </p:attrNameLst>
                                      </p:cBhvr>
                                      <p:to>
                                        <a:schemeClr val="tx1"/>
                                      </p:to>
                                    </p:animClr>
                                    <p:set>
                                      <p:cBhvr>
                                        <p:cTn id="606" dur="2000" fill="hold"/>
                                        <p:tgtEl>
                                          <p:spTgt spid="16"/>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8"/>
                                        </p:tgtEl>
                                        <p:attrNameLst>
                                          <p:attrName>stroke.color</p:attrName>
                                        </p:attrNameLst>
                                      </p:cBhvr>
                                      <p:to>
                                        <a:schemeClr val="tx1"/>
                                      </p:to>
                                    </p:animClr>
                                    <p:set>
                                      <p:cBhvr>
                                        <p:cTn id="609" dur="2000" fill="hold"/>
                                        <p:tgtEl>
                                          <p:spTgt spid="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27"/>
                                        </p:tgtEl>
                                        <p:attrNameLst>
                                          <p:attrName>stroke.color</p:attrName>
                                        </p:attrNameLst>
                                      </p:cBhvr>
                                      <p:to>
                                        <a:schemeClr val="tx1"/>
                                      </p:to>
                                    </p:animClr>
                                    <p:set>
                                      <p:cBhvr>
                                        <p:cTn id="612" dur="2000" fill="hold"/>
                                        <p:tgtEl>
                                          <p:spTgt spid="27"/>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28"/>
                                        </p:tgtEl>
                                        <p:attrNameLst>
                                          <p:attrName>stroke.color</p:attrName>
                                        </p:attrNameLst>
                                      </p:cBhvr>
                                      <p:to>
                                        <a:schemeClr val="tx1"/>
                                      </p:to>
                                    </p:animClr>
                                    <p:set>
                                      <p:cBhvr>
                                        <p:cTn id="615" dur="2000" fill="hold"/>
                                        <p:tgtEl>
                                          <p:spTgt spid="28"/>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9"/>
                                        </p:tgtEl>
                                        <p:attrNameLst>
                                          <p:attrName>stroke.color</p:attrName>
                                        </p:attrNameLst>
                                      </p:cBhvr>
                                      <p:to>
                                        <a:srgbClr val="9C9C9C"/>
                                      </p:to>
                                    </p:animClr>
                                    <p:set>
                                      <p:cBhvr>
                                        <p:cTn id="618" dur="2000" fill="hold"/>
                                        <p:tgtEl>
                                          <p:spTgt spid="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6"/>
                                        </p:tgtEl>
                                        <p:attrNameLst>
                                          <p:attrName>stroke.color</p:attrName>
                                        </p:attrNameLst>
                                      </p:cBhvr>
                                      <p:to>
                                        <a:srgbClr val="9C9C9C"/>
                                      </p:to>
                                    </p:animClr>
                                    <p:set>
                                      <p:cBhvr>
                                        <p:cTn id="621" dur="2000" fill="hold"/>
                                        <p:tgtEl>
                                          <p:spTgt spid="6"/>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1"/>
                                        </p:tgtEl>
                                        <p:attrNameLst>
                                          <p:attrName>stroke.color</p:attrName>
                                        </p:attrNameLst>
                                      </p:cBhvr>
                                      <p:to>
                                        <a:srgbClr val="9C9C9C"/>
                                      </p:to>
                                    </p:animClr>
                                    <p:set>
                                      <p:cBhvr>
                                        <p:cTn id="624" dur="2000" fill="hold"/>
                                        <p:tgtEl>
                                          <p:spTgt spid="11"/>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
                                        </p:tgtEl>
                                        <p:attrNameLst>
                                          <p:attrName>stroke.color</p:attrName>
                                        </p:attrNameLst>
                                      </p:cBhvr>
                                      <p:to>
                                        <a:srgbClr val="9C9C9C"/>
                                      </p:to>
                                    </p:animClr>
                                    <p:set>
                                      <p:cBhvr>
                                        <p:cTn id="627" dur="2000" fill="hold"/>
                                        <p:tgtEl>
                                          <p:spTgt spid="18"/>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2"/>
                                        </p:tgtEl>
                                        <p:attrNameLst>
                                          <p:attrName>stroke.color</p:attrName>
                                        </p:attrNameLst>
                                      </p:cBhvr>
                                      <p:to>
                                        <a:srgbClr val="9C9C9C"/>
                                      </p:to>
                                    </p:animClr>
                                    <p:set>
                                      <p:cBhvr>
                                        <p:cTn id="630" dur="2000" fill="hold"/>
                                        <p:tgtEl>
                                          <p:spTgt spid="12"/>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3"/>
                                        </p:tgtEl>
                                        <p:attrNameLst>
                                          <p:attrName>stroke.color</p:attrName>
                                        </p:attrNameLst>
                                      </p:cBhvr>
                                      <p:to>
                                        <a:srgbClr val="9C9C9C"/>
                                      </p:to>
                                    </p:animClr>
                                    <p:set>
                                      <p:cBhvr>
                                        <p:cTn id="633" dur="2000" fill="hold"/>
                                        <p:tgtEl>
                                          <p:spTgt spid="13"/>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5"/>
                                        </p:tgtEl>
                                        <p:attrNameLst>
                                          <p:attrName>stroke.color</p:attrName>
                                        </p:attrNameLst>
                                      </p:cBhvr>
                                      <p:to>
                                        <a:srgbClr val="9C9C9C"/>
                                      </p:to>
                                    </p:animClr>
                                    <p:set>
                                      <p:cBhvr>
                                        <p:cTn id="636" dur="2000" fill="hold"/>
                                        <p:tgtEl>
                                          <p:spTgt spid="15"/>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4"/>
                                        </p:tgtEl>
                                        <p:attrNameLst>
                                          <p:attrName>stroke.color</p:attrName>
                                        </p:attrNameLst>
                                      </p:cBhvr>
                                      <p:to>
                                        <a:srgbClr val="9C9C9C"/>
                                      </p:to>
                                    </p:animClr>
                                    <p:set>
                                      <p:cBhvr>
                                        <p:cTn id="639" dur="2000" fill="hold"/>
                                        <p:tgtEl>
                                          <p:spTgt spid="14"/>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7"/>
                                        </p:tgtEl>
                                        <p:attrNameLst>
                                          <p:attrName>stroke.color</p:attrName>
                                        </p:attrNameLst>
                                      </p:cBhvr>
                                      <p:to>
                                        <a:srgbClr val="9C9C9C"/>
                                      </p:to>
                                    </p:animClr>
                                    <p:set>
                                      <p:cBhvr>
                                        <p:cTn id="642" dur="2000" fill="hold"/>
                                        <p:tgtEl>
                                          <p:spTgt spid="7"/>
                                        </p:tgtEl>
                                        <p:attrNameLst>
                                          <p:attrName>stroke.on</p:attrName>
                                        </p:attrNameLst>
                                      </p:cBhvr>
                                      <p:to>
                                        <p:strVal val="true"/>
                                      </p:to>
                                    </p:set>
                                  </p:childTnLst>
                                </p:cTn>
                              </p:par>
                            </p:childTnLst>
                          </p:cTn>
                        </p:par>
                      </p:childTnLst>
                    </p:cTn>
                  </p:par>
                  <p:par>
                    <p:cTn id="643" fill="hold">
                      <p:stCondLst>
                        <p:cond delay="indefinite"/>
                      </p:stCondLst>
                      <p:childTnLst>
                        <p:par>
                          <p:cTn id="644" fill="hold">
                            <p:stCondLst>
                              <p:cond delay="0"/>
                            </p:stCondLst>
                            <p:childTnLst>
                              <p:par>
                                <p:cTn id="645" presetID="1" presetClass="entr" presetSubtype="0" fill="hold" nodeType="clickEffect">
                                  <p:stCondLst>
                                    <p:cond delay="0"/>
                                  </p:stCondLst>
                                  <p:childTnLst>
                                    <p:set>
                                      <p:cBhvr>
                                        <p:cTn id="64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p:bldP spid="47" grpId="0"/>
      <p:bldP spid="49" grpId="0"/>
      <p:bldP spid="50" grpId="0"/>
      <p:bldP spid="51" grpId="0"/>
      <p:bldP spid="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49F213D-F037-AC2B-463C-4BD2FCB3240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9519BA8A-40F5-51B0-DBA2-2A38DFB6F86F}"/>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Tree>
    <p:extLst>
      <p:ext uri="{BB962C8B-B14F-4D97-AF65-F5344CB8AC3E}">
        <p14:creationId xmlns:p14="http://schemas.microsoft.com/office/powerpoint/2010/main" val="278236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105C-92BF-0DB0-0F62-9B3523A8DD67}"/>
              </a:ext>
            </a:extLst>
          </p:cNvPr>
          <p:cNvSpPr>
            <a:spLocks noGrp="1"/>
          </p:cNvSpPr>
          <p:nvPr>
            <p:ph idx="1"/>
          </p:nvPr>
        </p:nvSpPr>
        <p:spPr>
          <a:xfrm>
            <a:off x="575238" y="1412110"/>
            <a:ext cx="7245613" cy="5333923"/>
          </a:xfrm>
        </p:spPr>
        <p:txBody>
          <a:bodyPr>
            <a:normAutofit/>
          </a:bodyPr>
          <a:lstStyle/>
          <a:p>
            <a:r>
              <a:rPr lang="en-GB" dirty="0">
                <a:latin typeface="Arial" panose="020B0604020202020204" pitchFamily="34" charset="0"/>
                <a:cs typeface="Arial" panose="020B0604020202020204" pitchFamily="34" charset="0"/>
              </a:rPr>
              <a:t>Suppose that a graph is a Directed Acyclic Graph (DAG), i.e., it has no directed cycles. It is easier and faster to find shortest paths than in a general digraph.</a:t>
            </a:r>
          </a:p>
          <a:p>
            <a:r>
              <a:rPr lang="en-GB" dirty="0">
                <a:latin typeface="Arial" panose="020B0604020202020204" pitchFamily="34" charset="0"/>
                <a:cs typeface="Arial" panose="020B0604020202020204" pitchFamily="34" charset="0"/>
              </a:rPr>
              <a:t>Idea: Consider nodes in topological order. Relax all outgoing edges from that node</a:t>
            </a:r>
          </a:p>
          <a:p>
            <a:r>
              <a:rPr lang="en-GB" dirty="0">
                <a:latin typeface="Arial" panose="020B0604020202020204" pitchFamily="34" charset="0"/>
                <a:cs typeface="Arial" panose="020B0604020202020204" pitchFamily="34" charset="0"/>
              </a:rPr>
              <a:t>Time Complexity: O(V+E). After finding topological order, the algorithm process all nodes and for every node, it runs a loop for all adjacent nodes. Total adjacent nodes in a graph is O(E), so the double for loop has complexity O(V+E). Therefore, overall time complexity is O(V+E)</a:t>
            </a:r>
          </a:p>
        </p:txBody>
      </p:sp>
      <p:sp>
        <p:nvSpPr>
          <p:cNvPr id="4" name="Google Shape;866;p40">
            <a:extLst>
              <a:ext uri="{FF2B5EF4-FFF2-40B4-BE49-F238E27FC236}">
                <a16:creationId xmlns:a16="http://schemas.microsoft.com/office/drawing/2014/main" id="{6D830332-E7A1-B3ED-C967-0B95B21381AF}"/>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GB" dirty="0">
                <a:latin typeface="Arial" panose="020B0604020202020204" pitchFamily="34" charset="0"/>
                <a:cs typeface="Arial" panose="020B0604020202020204" pitchFamily="34" charset="0"/>
              </a:rPr>
              <a:t>Topological Sort for Shortest Paths in DAG </a:t>
            </a:r>
            <a:endParaRPr lang="en-US" dirty="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D67AC62E-7938-65B7-7BD5-58E1A610C916}"/>
              </a:ext>
            </a:extLst>
          </p:cNvPr>
          <p:cNvSpPr/>
          <p:nvPr/>
        </p:nvSpPr>
        <p:spPr>
          <a:xfrm>
            <a:off x="7916894" y="2218477"/>
            <a:ext cx="4013003" cy="2421045"/>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8">
            <a:extLst>
              <a:ext uri="{FF2B5EF4-FFF2-40B4-BE49-F238E27FC236}">
                <a16:creationId xmlns:a16="http://schemas.microsoft.com/office/drawing/2014/main" id="{4AE76425-F2ED-0BF4-219A-A90691942C4B}"/>
              </a:ext>
            </a:extLst>
          </p:cNvPr>
          <p:cNvSpPr/>
          <p:nvPr/>
        </p:nvSpPr>
        <p:spPr>
          <a:xfrm>
            <a:off x="8005413" y="2293979"/>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cxnSp>
        <p:nvCxnSpPr>
          <p:cNvPr id="14" name="Straight Connector 13">
            <a:extLst>
              <a:ext uri="{FF2B5EF4-FFF2-40B4-BE49-F238E27FC236}">
                <a16:creationId xmlns:a16="http://schemas.microsoft.com/office/drawing/2014/main" id="{99675BD3-FEC5-1D6A-E68E-7E266B8A8A47}"/>
              </a:ext>
            </a:extLst>
          </p:cNvPr>
          <p:cNvCxnSpPr>
            <a:cxnSpLocks/>
          </p:cNvCxnSpPr>
          <p:nvPr/>
        </p:nvCxnSpPr>
        <p:spPr>
          <a:xfrm>
            <a:off x="8088433" y="2631646"/>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1F9D074-B9BC-1F61-2920-2BFE678BC847}"/>
              </a:ext>
            </a:extLst>
          </p:cNvPr>
          <p:cNvCxnSpPr>
            <a:cxnSpLocks/>
          </p:cNvCxnSpPr>
          <p:nvPr/>
        </p:nvCxnSpPr>
        <p:spPr>
          <a:xfrm>
            <a:off x="8048565" y="2318487"/>
            <a:ext cx="3606057" cy="1334"/>
          </a:xfrm>
          <a:prstGeom prst="line">
            <a:avLst/>
          </a:prstGeom>
          <a:noFill/>
          <a:ln w="12700" cap="flat" cmpd="sng" algn="ctr">
            <a:solidFill>
              <a:sysClr val="windowText" lastClr="000000"/>
            </a:solidFill>
            <a:prstDash val="solid"/>
          </a:ln>
          <a:effectLst/>
        </p:spPr>
      </p:cxnSp>
      <p:sp>
        <p:nvSpPr>
          <p:cNvPr id="8" name="object 9">
            <a:extLst>
              <a:ext uri="{FF2B5EF4-FFF2-40B4-BE49-F238E27FC236}">
                <a16:creationId xmlns:a16="http://schemas.microsoft.com/office/drawing/2014/main" id="{93620FDD-BEC4-FB89-6519-175A855EE6E5}"/>
              </a:ext>
            </a:extLst>
          </p:cNvPr>
          <p:cNvSpPr txBox="1"/>
          <p:nvPr/>
        </p:nvSpPr>
        <p:spPr>
          <a:xfrm>
            <a:off x="8242307" y="2330074"/>
            <a:ext cx="3464475" cy="2194231"/>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 Topological Sort-based SPT for a DAG</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Create a topological order of the DAG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For every node u in topological order</a:t>
            </a:r>
            <a:r>
              <a:rPr lang="en-US" sz="1600" kern="1200" dirty="0">
                <a:solidFill>
                  <a:prstClr val="black"/>
                </a:solidFill>
                <a:latin typeface="Times New Roman" panose="02020603050405020304" pitchFamily="18" charset="0"/>
                <a:ea typeface="+mn-ea"/>
                <a:cs typeface="Times New Roman" panose="02020603050405020304" pitchFamily="18" charset="0"/>
              </a:rPr>
              <a:t>:</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all its outgoing edges </a:t>
            </a:r>
          </a:p>
        </p:txBody>
      </p:sp>
    </p:spTree>
    <p:extLst>
      <p:ext uri="{BB962C8B-B14F-4D97-AF65-F5344CB8AC3E}">
        <p14:creationId xmlns:p14="http://schemas.microsoft.com/office/powerpoint/2010/main" val="22245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B60-5038-73E1-42E1-34510A5D146D}"/>
              </a:ext>
            </a:extLst>
          </p:cNvPr>
          <p:cNvSpPr>
            <a:spLocks noGrp="1"/>
          </p:cNvSpPr>
          <p:nvPr>
            <p:ph type="title"/>
          </p:nvPr>
        </p:nvSpPr>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
        <p:nvSpPr>
          <p:cNvPr id="3" name="Content Placeholder 2">
            <a:extLst>
              <a:ext uri="{FF2B5EF4-FFF2-40B4-BE49-F238E27FC236}">
                <a16:creationId xmlns:a16="http://schemas.microsoft.com/office/drawing/2014/main" id="{14E78272-FA10-8F28-4F88-B9CC4FEE7762}"/>
              </a:ext>
            </a:extLst>
          </p:cNvPr>
          <p:cNvSpPr>
            <a:spLocks noGrp="1"/>
          </p:cNvSpPr>
          <p:nvPr>
            <p:ph idx="1"/>
          </p:nvPr>
        </p:nvSpPr>
        <p:spPr>
          <a:xfrm>
            <a:off x="609600" y="1257188"/>
            <a:ext cx="10972800" cy="4525963"/>
          </a:xfrm>
        </p:spPr>
        <p:txBody>
          <a:bodyPr/>
          <a:lstStyle/>
          <a:p>
            <a:r>
              <a:rPr lang="en-GB" dirty="0">
                <a:latin typeface="Arial" panose="020B0604020202020204" pitchFamily="34" charset="0"/>
                <a:cs typeface="Arial" panose="020B0604020202020204" pitchFamily="34" charset="0"/>
              </a:rPr>
              <a:t>Consider this DAG, use Topological Sort to find Shortest Paths in DAG, considering the topological order ADBCEF (Different topological orders will result in different algorithm process, but final results will be the same)</a:t>
            </a:r>
          </a:p>
        </p:txBody>
      </p:sp>
      <p:pic>
        <p:nvPicPr>
          <p:cNvPr id="5" name="Picture 4">
            <a:extLst>
              <a:ext uri="{FF2B5EF4-FFF2-40B4-BE49-F238E27FC236}">
                <a16:creationId xmlns:a16="http://schemas.microsoft.com/office/drawing/2014/main" id="{D3BCA6BF-EB91-2B9D-533C-8CBEC8B92AAF}"/>
              </a:ext>
            </a:extLst>
          </p:cNvPr>
          <p:cNvPicPr>
            <a:picLocks noChangeAspect="1"/>
          </p:cNvPicPr>
          <p:nvPr/>
        </p:nvPicPr>
        <p:blipFill>
          <a:blip r:embed="rId2"/>
          <a:srcRect/>
          <a:stretch/>
        </p:blipFill>
        <p:spPr>
          <a:xfrm>
            <a:off x="2924672" y="2584952"/>
            <a:ext cx="6525536" cy="2213339"/>
          </a:xfrm>
          <a:prstGeom prst="rect">
            <a:avLst/>
          </a:prstGeom>
        </p:spPr>
      </p:pic>
      <p:pic>
        <p:nvPicPr>
          <p:cNvPr id="7" name="Picture 6">
            <a:extLst>
              <a:ext uri="{FF2B5EF4-FFF2-40B4-BE49-F238E27FC236}">
                <a16:creationId xmlns:a16="http://schemas.microsoft.com/office/drawing/2014/main" id="{6D1947D1-8AD8-4B53-0C1A-AF95A930DB2D}"/>
              </a:ext>
            </a:extLst>
          </p:cNvPr>
          <p:cNvPicPr>
            <a:picLocks noChangeAspect="1"/>
          </p:cNvPicPr>
          <p:nvPr/>
        </p:nvPicPr>
        <p:blipFill>
          <a:blip r:embed="rId3"/>
          <a:stretch>
            <a:fillRect/>
          </a:stretch>
        </p:blipFill>
        <p:spPr>
          <a:xfrm>
            <a:off x="2199167" y="4982940"/>
            <a:ext cx="7954485" cy="1600423"/>
          </a:xfrm>
          <a:prstGeom prst="rect">
            <a:avLst/>
          </a:prstGeom>
        </p:spPr>
      </p:pic>
      <p:sp>
        <p:nvSpPr>
          <p:cNvPr id="8" name="Rectangle 7">
            <a:extLst>
              <a:ext uri="{FF2B5EF4-FFF2-40B4-BE49-F238E27FC236}">
                <a16:creationId xmlns:a16="http://schemas.microsoft.com/office/drawing/2014/main" id="{CB306E79-C24F-1362-2E37-400633A5AD76}"/>
              </a:ext>
            </a:extLst>
          </p:cNvPr>
          <p:cNvSpPr/>
          <p:nvPr/>
        </p:nvSpPr>
        <p:spPr>
          <a:xfrm>
            <a:off x="8976360" y="3131820"/>
            <a:ext cx="485278" cy="32004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bg1"/>
              </a:solidFill>
            </a:endParaRPr>
          </a:p>
        </p:txBody>
      </p:sp>
    </p:spTree>
    <p:extLst>
      <p:ext uri="{BB962C8B-B14F-4D97-AF65-F5344CB8AC3E}">
        <p14:creationId xmlns:p14="http://schemas.microsoft.com/office/powerpoint/2010/main" val="317182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B7D-28D2-52CC-B903-6798290A4CB8}"/>
              </a:ext>
            </a:extLst>
          </p:cNvPr>
          <p:cNvSpPr>
            <a:spLocks noGrp="1"/>
          </p:cNvSpPr>
          <p:nvPr>
            <p:ph type="title"/>
          </p:nvPr>
        </p:nvSpPr>
        <p:spPr>
          <a:xfrm>
            <a:off x="2314838" y="1084718"/>
            <a:ext cx="8229600" cy="1143000"/>
          </a:xfrm>
        </p:spPr>
        <p:txBody>
          <a:bodyPr/>
          <a:lstStyle/>
          <a:p>
            <a:endParaRPr lang="en-SE"/>
          </a:p>
        </p:txBody>
      </p:sp>
      <p:sp>
        <p:nvSpPr>
          <p:cNvPr id="3" name="Content Placeholder 2">
            <a:extLst>
              <a:ext uri="{FF2B5EF4-FFF2-40B4-BE49-F238E27FC236}">
                <a16:creationId xmlns:a16="http://schemas.microsoft.com/office/drawing/2014/main" id="{CA8279CE-22C0-85C9-D2ED-CAD80E33B0D1}"/>
              </a:ext>
            </a:extLst>
          </p:cNvPr>
          <p:cNvSpPr>
            <a:spLocks noGrp="1"/>
          </p:cNvSpPr>
          <p:nvPr>
            <p:ph idx="1"/>
          </p:nvPr>
        </p:nvSpPr>
        <p:spPr>
          <a:xfrm>
            <a:off x="609600" y="1484451"/>
            <a:ext cx="10972800" cy="4525963"/>
          </a:xfrm>
        </p:spPr>
        <p:txBody>
          <a:bodyPr/>
          <a:lstStyle/>
          <a:p>
            <a:endParaRPr lang="en-SE"/>
          </a:p>
        </p:txBody>
      </p:sp>
      <p:pic>
        <p:nvPicPr>
          <p:cNvPr id="7" name="Picture 6">
            <a:extLst>
              <a:ext uri="{FF2B5EF4-FFF2-40B4-BE49-F238E27FC236}">
                <a16:creationId xmlns:a16="http://schemas.microsoft.com/office/drawing/2014/main" id="{CB99540A-0CE5-E7FB-3F9E-782A279F05E7}"/>
              </a:ext>
            </a:extLst>
          </p:cNvPr>
          <p:cNvPicPr>
            <a:picLocks noChangeAspect="1"/>
          </p:cNvPicPr>
          <p:nvPr/>
        </p:nvPicPr>
        <p:blipFill>
          <a:blip r:embed="rId2"/>
          <a:stretch>
            <a:fillRect/>
          </a:stretch>
        </p:blipFill>
        <p:spPr>
          <a:xfrm>
            <a:off x="1857638" y="822509"/>
            <a:ext cx="9144000" cy="1733340"/>
          </a:xfrm>
          <a:prstGeom prst="rect">
            <a:avLst/>
          </a:prstGeom>
        </p:spPr>
      </p:pic>
      <p:pic>
        <p:nvPicPr>
          <p:cNvPr id="9" name="Picture 8">
            <a:extLst>
              <a:ext uri="{FF2B5EF4-FFF2-40B4-BE49-F238E27FC236}">
                <a16:creationId xmlns:a16="http://schemas.microsoft.com/office/drawing/2014/main" id="{CA56535D-99D3-A464-778B-199F5FD524D4}"/>
              </a:ext>
            </a:extLst>
          </p:cNvPr>
          <p:cNvPicPr>
            <a:picLocks noChangeAspect="1"/>
          </p:cNvPicPr>
          <p:nvPr/>
        </p:nvPicPr>
        <p:blipFill>
          <a:blip r:embed="rId3"/>
          <a:stretch>
            <a:fillRect/>
          </a:stretch>
        </p:blipFill>
        <p:spPr>
          <a:xfrm>
            <a:off x="1857638" y="2881605"/>
            <a:ext cx="9144000" cy="1717105"/>
          </a:xfrm>
          <a:prstGeom prst="rect">
            <a:avLst/>
          </a:prstGeom>
        </p:spPr>
      </p:pic>
      <p:pic>
        <p:nvPicPr>
          <p:cNvPr id="11" name="Picture 10">
            <a:extLst>
              <a:ext uri="{FF2B5EF4-FFF2-40B4-BE49-F238E27FC236}">
                <a16:creationId xmlns:a16="http://schemas.microsoft.com/office/drawing/2014/main" id="{8A487928-7491-037B-6B37-E5675AF94552}"/>
              </a:ext>
            </a:extLst>
          </p:cNvPr>
          <p:cNvPicPr>
            <a:picLocks noChangeAspect="1"/>
          </p:cNvPicPr>
          <p:nvPr/>
        </p:nvPicPr>
        <p:blipFill>
          <a:blip r:embed="rId4"/>
          <a:srcRect/>
          <a:stretch/>
        </p:blipFill>
        <p:spPr>
          <a:xfrm>
            <a:off x="1857638" y="4924464"/>
            <a:ext cx="9144000" cy="1711890"/>
          </a:xfrm>
          <a:prstGeom prst="rect">
            <a:avLst/>
          </a:prstGeom>
        </p:spPr>
      </p:pic>
      <p:sp>
        <p:nvSpPr>
          <p:cNvPr id="19" name="Arrow: Down 18">
            <a:extLst>
              <a:ext uri="{FF2B5EF4-FFF2-40B4-BE49-F238E27FC236}">
                <a16:creationId xmlns:a16="http://schemas.microsoft.com/office/drawing/2014/main" id="{0C01F64A-34CA-DE20-5064-7F5C72C08847}"/>
              </a:ext>
            </a:extLst>
          </p:cNvPr>
          <p:cNvSpPr/>
          <p:nvPr/>
        </p:nvSpPr>
        <p:spPr>
          <a:xfrm>
            <a:off x="6429638" y="252393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28F1029-FF36-40E9-8A97-6B39296AC5AC}"/>
              </a:ext>
            </a:extLst>
          </p:cNvPr>
          <p:cNvSpPr txBox="1"/>
          <p:nvPr/>
        </p:nvSpPr>
        <p:spPr>
          <a:xfrm>
            <a:off x="6914271" y="2468709"/>
            <a:ext cx="912429" cy="400110"/>
          </a:xfrm>
          <a:prstGeom prst="rect">
            <a:avLst/>
          </a:prstGeom>
          <a:noFill/>
        </p:spPr>
        <p:txBody>
          <a:bodyPr wrap="none" rtlCol="0">
            <a:spAutoFit/>
          </a:bodyPr>
          <a:lstStyle/>
          <a:p>
            <a:r>
              <a:rPr lang="en-GB" sz="2000" dirty="0"/>
              <a:t>Visit A</a:t>
            </a:r>
            <a:endParaRPr lang="en-SE" sz="2000" dirty="0"/>
          </a:p>
        </p:txBody>
      </p:sp>
      <p:sp>
        <p:nvSpPr>
          <p:cNvPr id="21" name="Arrow: Down 20">
            <a:extLst>
              <a:ext uri="{FF2B5EF4-FFF2-40B4-BE49-F238E27FC236}">
                <a16:creationId xmlns:a16="http://schemas.microsoft.com/office/drawing/2014/main" id="{E647D24B-9C4A-D27E-CAB0-949BFBB639FD}"/>
              </a:ext>
            </a:extLst>
          </p:cNvPr>
          <p:cNvSpPr/>
          <p:nvPr/>
        </p:nvSpPr>
        <p:spPr>
          <a:xfrm>
            <a:off x="6429638" y="462782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54917571-3D43-40BA-4C69-8F762A0B0D80}"/>
              </a:ext>
            </a:extLst>
          </p:cNvPr>
          <p:cNvSpPr txBox="1"/>
          <p:nvPr/>
        </p:nvSpPr>
        <p:spPr>
          <a:xfrm>
            <a:off x="6914271" y="4572599"/>
            <a:ext cx="926857" cy="400110"/>
          </a:xfrm>
          <a:prstGeom prst="rect">
            <a:avLst/>
          </a:prstGeom>
          <a:noFill/>
        </p:spPr>
        <p:txBody>
          <a:bodyPr wrap="none" rtlCol="0">
            <a:spAutoFit/>
          </a:bodyPr>
          <a:lstStyle/>
          <a:p>
            <a:r>
              <a:rPr lang="en-GB" sz="2000" dirty="0"/>
              <a:t>Visit D</a:t>
            </a:r>
            <a:endParaRPr lang="en-SE" sz="2000" dirty="0"/>
          </a:p>
        </p:txBody>
      </p:sp>
      <p:sp>
        <p:nvSpPr>
          <p:cNvPr id="23" name="Arrow: Down 22">
            <a:extLst>
              <a:ext uri="{FF2B5EF4-FFF2-40B4-BE49-F238E27FC236}">
                <a16:creationId xmlns:a16="http://schemas.microsoft.com/office/drawing/2014/main" id="{86CFE078-5D32-3263-0C53-50EABE6A43A5}"/>
              </a:ext>
            </a:extLst>
          </p:cNvPr>
          <p:cNvSpPr/>
          <p:nvPr/>
        </p:nvSpPr>
        <p:spPr>
          <a:xfrm>
            <a:off x="6349628" y="329518"/>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4" name="TextBox 23">
            <a:extLst>
              <a:ext uri="{FF2B5EF4-FFF2-40B4-BE49-F238E27FC236}">
                <a16:creationId xmlns:a16="http://schemas.microsoft.com/office/drawing/2014/main" id="{9CEC26F6-B30B-3A74-9310-99710209CA8F}"/>
              </a:ext>
            </a:extLst>
          </p:cNvPr>
          <p:cNvSpPr txBox="1"/>
          <p:nvPr/>
        </p:nvSpPr>
        <p:spPr>
          <a:xfrm>
            <a:off x="6834261" y="274291"/>
            <a:ext cx="1112805" cy="400110"/>
          </a:xfrm>
          <a:prstGeom prst="rect">
            <a:avLst/>
          </a:prstGeom>
          <a:noFill/>
        </p:spPr>
        <p:txBody>
          <a:bodyPr wrap="none" rtlCol="0">
            <a:spAutoFit/>
          </a:bodyPr>
          <a:lstStyle/>
          <a:p>
            <a:r>
              <a:rPr lang="en-GB" sz="2000" dirty="0"/>
              <a:t>Initialize</a:t>
            </a:r>
            <a:endParaRPr lang="en-SE" sz="2000" dirty="0"/>
          </a:p>
        </p:txBody>
      </p:sp>
      <p:sp>
        <p:nvSpPr>
          <p:cNvPr id="10" name="TextBox 9">
            <a:extLst>
              <a:ext uri="{FF2B5EF4-FFF2-40B4-BE49-F238E27FC236}">
                <a16:creationId xmlns:a16="http://schemas.microsoft.com/office/drawing/2014/main" id="{0C9E5472-D3D3-83C8-C02D-182AB2C5E68E}"/>
              </a:ext>
            </a:extLst>
          </p:cNvPr>
          <p:cNvSpPr txBox="1"/>
          <p:nvPr/>
        </p:nvSpPr>
        <p:spPr>
          <a:xfrm>
            <a:off x="758452" y="76386"/>
            <a:ext cx="3505025"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800" dirty="0">
                <a:latin typeface="Arial" panose="020B0604020202020204" pitchFamily="34" charset="0"/>
                <a:cs typeface="Arial" panose="020B0604020202020204" pitchFamily="34" charset="0"/>
              </a:rPr>
              <a:t>Here we use </a:t>
            </a:r>
            <a:r>
              <a:rPr lang="en-GB" sz="1800" dirty="0" err="1">
                <a:latin typeface="Arial" panose="020B0604020202020204" pitchFamily="34" charset="0"/>
                <a:cs typeface="Arial" panose="020B0604020202020204" pitchFamily="34" charset="0"/>
              </a:rPr>
              <a:t>distTo</a:t>
            </a:r>
            <a:r>
              <a:rPr lang="en-GB" sz="1800" dirty="0">
                <a:latin typeface="Arial" panose="020B0604020202020204" pitchFamily="34" charset="0"/>
                <a:cs typeface="Arial" panose="020B0604020202020204" pitchFamily="34" charset="0"/>
              </a:rPr>
              <a:t> to denote SD, </a:t>
            </a:r>
            <a:r>
              <a:rPr lang="en-GB" sz="1800" dirty="0" err="1">
                <a:latin typeface="Arial" panose="020B0604020202020204" pitchFamily="34" charset="0"/>
                <a:cs typeface="Arial" panose="020B0604020202020204" pitchFamily="34" charset="0"/>
              </a:rPr>
              <a:t>edgeTo</a:t>
            </a:r>
            <a:r>
              <a:rPr lang="en-GB" sz="1800" dirty="0">
                <a:latin typeface="Arial" panose="020B0604020202020204" pitchFamily="34" charset="0"/>
                <a:cs typeface="Arial" panose="020B0604020202020204" pitchFamily="34" charset="0"/>
              </a:rPr>
              <a:t> to denote PN</a:t>
            </a:r>
            <a:endParaRPr lang="en-SE"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465BB2-2888-F099-AB03-8B2CD63E90B2}"/>
              </a:ext>
            </a:extLst>
          </p:cNvPr>
          <p:cNvSpPr txBox="1"/>
          <p:nvPr/>
        </p:nvSpPr>
        <p:spPr>
          <a:xfrm>
            <a:off x="49429" y="4242317"/>
            <a:ext cx="1717588" cy="206210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600" dirty="0">
                <a:latin typeface="Arial" panose="020B0604020202020204" pitchFamily="34" charset="0"/>
                <a:cs typeface="Arial" panose="020B0604020202020204" pitchFamily="34" charset="0"/>
              </a:rPr>
              <a:t>Here nodes B and D both have </a:t>
            </a:r>
            <a:r>
              <a:rPr lang="en-GB" sz="1600" dirty="0" err="1">
                <a:latin typeface="Arial" panose="020B0604020202020204" pitchFamily="34" charset="0"/>
                <a:cs typeface="Arial" panose="020B0604020202020204" pitchFamily="34" charset="0"/>
              </a:rPr>
              <a:t>distTo</a:t>
            </a:r>
            <a:r>
              <a:rPr lang="en-GB" sz="1600" dirty="0">
                <a:latin typeface="Arial" panose="020B0604020202020204" pitchFamily="34" charset="0"/>
                <a:cs typeface="Arial" panose="020B0604020202020204" pitchFamily="34" charset="0"/>
              </a:rPr>
              <a:t> equal to 1, so we may visit either one next. Suppose we choose to visit D next.</a:t>
            </a:r>
            <a:endParaRPr lang="en-S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5978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B4E3-4FF3-827E-BAA3-B643A3A72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AB135-C644-61F6-2125-7A03A014C3B1}"/>
              </a:ext>
            </a:extLst>
          </p:cNvPr>
          <p:cNvSpPr>
            <a:spLocks noGrp="1"/>
          </p:cNvSpPr>
          <p:nvPr>
            <p:ph type="title"/>
          </p:nvPr>
        </p:nvSpPr>
        <p:spPr>
          <a:xfrm>
            <a:off x="2265411" y="972885"/>
            <a:ext cx="8229600" cy="1143000"/>
          </a:xfrm>
        </p:spPr>
        <p:txBody>
          <a:bodyPr/>
          <a:lstStyle/>
          <a:p>
            <a:endParaRPr lang="en-SE"/>
          </a:p>
        </p:txBody>
      </p:sp>
      <p:pic>
        <p:nvPicPr>
          <p:cNvPr id="7" name="Picture 6">
            <a:extLst>
              <a:ext uri="{FF2B5EF4-FFF2-40B4-BE49-F238E27FC236}">
                <a16:creationId xmlns:a16="http://schemas.microsoft.com/office/drawing/2014/main" id="{724A7782-28C0-B2E2-A8D0-DEE134902E9C}"/>
              </a:ext>
            </a:extLst>
          </p:cNvPr>
          <p:cNvPicPr>
            <a:picLocks noChangeAspect="1"/>
          </p:cNvPicPr>
          <p:nvPr/>
        </p:nvPicPr>
        <p:blipFill>
          <a:blip r:embed="rId2"/>
          <a:srcRect/>
          <a:stretch/>
        </p:blipFill>
        <p:spPr>
          <a:xfrm>
            <a:off x="1850578" y="710676"/>
            <a:ext cx="9059266" cy="1733340"/>
          </a:xfrm>
          <a:prstGeom prst="rect">
            <a:avLst/>
          </a:prstGeom>
        </p:spPr>
      </p:pic>
      <p:pic>
        <p:nvPicPr>
          <p:cNvPr id="9" name="Picture 8">
            <a:extLst>
              <a:ext uri="{FF2B5EF4-FFF2-40B4-BE49-F238E27FC236}">
                <a16:creationId xmlns:a16="http://schemas.microsoft.com/office/drawing/2014/main" id="{6C85FB28-0144-87B0-5B98-26982BF42E18}"/>
              </a:ext>
            </a:extLst>
          </p:cNvPr>
          <p:cNvPicPr>
            <a:picLocks noChangeAspect="1"/>
          </p:cNvPicPr>
          <p:nvPr/>
        </p:nvPicPr>
        <p:blipFill>
          <a:blip r:embed="rId3"/>
          <a:srcRect/>
          <a:stretch/>
        </p:blipFill>
        <p:spPr>
          <a:xfrm>
            <a:off x="1780963" y="2791502"/>
            <a:ext cx="9144000" cy="1701985"/>
          </a:xfrm>
          <a:prstGeom prst="rect">
            <a:avLst/>
          </a:prstGeom>
        </p:spPr>
      </p:pic>
      <p:pic>
        <p:nvPicPr>
          <p:cNvPr id="11" name="Picture 10">
            <a:extLst>
              <a:ext uri="{FF2B5EF4-FFF2-40B4-BE49-F238E27FC236}">
                <a16:creationId xmlns:a16="http://schemas.microsoft.com/office/drawing/2014/main" id="{792973FE-B49F-26ED-3F54-E34EFF9A1011}"/>
              </a:ext>
            </a:extLst>
          </p:cNvPr>
          <p:cNvPicPr>
            <a:picLocks noChangeAspect="1"/>
          </p:cNvPicPr>
          <p:nvPr/>
        </p:nvPicPr>
        <p:blipFill>
          <a:blip r:embed="rId4"/>
          <a:srcRect/>
          <a:stretch/>
        </p:blipFill>
        <p:spPr>
          <a:xfrm>
            <a:off x="1850578" y="4848403"/>
            <a:ext cx="9059266" cy="1782015"/>
          </a:xfrm>
          <a:prstGeom prst="rect">
            <a:avLst/>
          </a:prstGeom>
        </p:spPr>
      </p:pic>
      <p:sp>
        <p:nvSpPr>
          <p:cNvPr id="19" name="Arrow: Down 18">
            <a:extLst>
              <a:ext uri="{FF2B5EF4-FFF2-40B4-BE49-F238E27FC236}">
                <a16:creationId xmlns:a16="http://schemas.microsoft.com/office/drawing/2014/main" id="{BEDDA705-C77C-AA81-AC66-38E1CA1224E3}"/>
              </a:ext>
            </a:extLst>
          </p:cNvPr>
          <p:cNvSpPr/>
          <p:nvPr/>
        </p:nvSpPr>
        <p:spPr>
          <a:xfrm>
            <a:off x="6380211" y="241210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8E50FBD-B8B1-82E0-173F-E2F8D2E574E5}"/>
              </a:ext>
            </a:extLst>
          </p:cNvPr>
          <p:cNvSpPr txBox="1"/>
          <p:nvPr/>
        </p:nvSpPr>
        <p:spPr>
          <a:xfrm>
            <a:off x="6864844" y="2356876"/>
            <a:ext cx="926857" cy="400110"/>
          </a:xfrm>
          <a:prstGeom prst="rect">
            <a:avLst/>
          </a:prstGeom>
          <a:noFill/>
        </p:spPr>
        <p:txBody>
          <a:bodyPr wrap="none" rtlCol="0">
            <a:spAutoFit/>
          </a:bodyPr>
          <a:lstStyle/>
          <a:p>
            <a:r>
              <a:rPr lang="en-GB" sz="2000" dirty="0"/>
              <a:t>Visit C</a:t>
            </a:r>
            <a:endParaRPr lang="en-SE" sz="2000" dirty="0"/>
          </a:p>
        </p:txBody>
      </p:sp>
      <p:sp>
        <p:nvSpPr>
          <p:cNvPr id="21" name="Arrow: Down 20">
            <a:extLst>
              <a:ext uri="{FF2B5EF4-FFF2-40B4-BE49-F238E27FC236}">
                <a16:creationId xmlns:a16="http://schemas.microsoft.com/office/drawing/2014/main" id="{862E455F-D830-E2D5-D78E-3F82C11911B4}"/>
              </a:ext>
            </a:extLst>
          </p:cNvPr>
          <p:cNvSpPr/>
          <p:nvPr/>
        </p:nvSpPr>
        <p:spPr>
          <a:xfrm>
            <a:off x="6380211" y="45159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446D1684-E26C-38AD-4585-70AA7D2A0C3B}"/>
              </a:ext>
            </a:extLst>
          </p:cNvPr>
          <p:cNvSpPr txBox="1"/>
          <p:nvPr/>
        </p:nvSpPr>
        <p:spPr>
          <a:xfrm>
            <a:off x="6864844" y="4460766"/>
            <a:ext cx="912429" cy="400110"/>
          </a:xfrm>
          <a:prstGeom prst="rect">
            <a:avLst/>
          </a:prstGeom>
          <a:noFill/>
        </p:spPr>
        <p:txBody>
          <a:bodyPr wrap="none" rtlCol="0">
            <a:spAutoFit/>
          </a:bodyPr>
          <a:lstStyle/>
          <a:p>
            <a:r>
              <a:rPr lang="en-GB" sz="2000" dirty="0"/>
              <a:t>Visit E</a:t>
            </a:r>
            <a:endParaRPr lang="en-SE" sz="2000" dirty="0"/>
          </a:p>
        </p:txBody>
      </p:sp>
      <p:sp>
        <p:nvSpPr>
          <p:cNvPr id="4" name="Arrow: Down 3">
            <a:extLst>
              <a:ext uri="{FF2B5EF4-FFF2-40B4-BE49-F238E27FC236}">
                <a16:creationId xmlns:a16="http://schemas.microsoft.com/office/drawing/2014/main" id="{95746279-3B0A-75FD-F4FF-021F2F74467D}"/>
              </a:ext>
            </a:extLst>
          </p:cNvPr>
          <p:cNvSpPr/>
          <p:nvPr/>
        </p:nvSpPr>
        <p:spPr>
          <a:xfrm>
            <a:off x="6380211" y="3657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5" name="TextBox 4">
            <a:extLst>
              <a:ext uri="{FF2B5EF4-FFF2-40B4-BE49-F238E27FC236}">
                <a16:creationId xmlns:a16="http://schemas.microsoft.com/office/drawing/2014/main" id="{8E1B3021-9142-7044-166C-6A166981C2FC}"/>
              </a:ext>
            </a:extLst>
          </p:cNvPr>
          <p:cNvSpPr txBox="1"/>
          <p:nvPr/>
        </p:nvSpPr>
        <p:spPr>
          <a:xfrm>
            <a:off x="6864844" y="310566"/>
            <a:ext cx="912429" cy="400110"/>
          </a:xfrm>
          <a:prstGeom prst="rect">
            <a:avLst/>
          </a:prstGeom>
          <a:noFill/>
        </p:spPr>
        <p:txBody>
          <a:bodyPr wrap="none" rtlCol="0">
            <a:spAutoFit/>
          </a:bodyPr>
          <a:lstStyle/>
          <a:p>
            <a:r>
              <a:rPr lang="en-GB" sz="2000" dirty="0"/>
              <a:t>Visit B</a:t>
            </a:r>
            <a:endParaRPr lang="en-SE" sz="2000" dirty="0"/>
          </a:p>
        </p:txBody>
      </p:sp>
      <p:sp>
        <p:nvSpPr>
          <p:cNvPr id="10" name="TextBox 9">
            <a:extLst>
              <a:ext uri="{FF2B5EF4-FFF2-40B4-BE49-F238E27FC236}">
                <a16:creationId xmlns:a16="http://schemas.microsoft.com/office/drawing/2014/main" id="{871AA5BF-A96E-CA45-9D42-5BD5C6C9B9C3}"/>
              </a:ext>
            </a:extLst>
          </p:cNvPr>
          <p:cNvSpPr txBox="1"/>
          <p:nvPr/>
        </p:nvSpPr>
        <p:spPr>
          <a:xfrm>
            <a:off x="2551161" y="4238241"/>
            <a:ext cx="284052" cy="307777"/>
          </a:xfrm>
          <a:prstGeom prst="rect">
            <a:avLst/>
          </a:prstGeom>
          <a:solidFill>
            <a:schemeClr val="bg1"/>
          </a:solidFill>
        </p:spPr>
        <p:txBody>
          <a:bodyPr wrap="none" rtlCol="0">
            <a:spAutoFit/>
          </a:bodyPr>
          <a:lstStyle/>
          <a:p>
            <a:r>
              <a:rPr lang="en-GB" b="1" dirty="0"/>
              <a:t>8</a:t>
            </a:r>
            <a:endParaRPr lang="en-SE" b="1" dirty="0"/>
          </a:p>
        </p:txBody>
      </p:sp>
      <p:sp>
        <p:nvSpPr>
          <p:cNvPr id="12" name="TextBox 11">
            <a:extLst>
              <a:ext uri="{FF2B5EF4-FFF2-40B4-BE49-F238E27FC236}">
                <a16:creationId xmlns:a16="http://schemas.microsoft.com/office/drawing/2014/main" id="{915ECFFE-3BFD-505A-EDFB-DA2AE901BE07}"/>
              </a:ext>
            </a:extLst>
          </p:cNvPr>
          <p:cNvSpPr txBox="1"/>
          <p:nvPr/>
        </p:nvSpPr>
        <p:spPr>
          <a:xfrm>
            <a:off x="3355120" y="4276489"/>
            <a:ext cx="332142" cy="338554"/>
          </a:xfrm>
          <a:prstGeom prst="rect">
            <a:avLst/>
          </a:prstGeom>
          <a:solidFill>
            <a:schemeClr val="bg1"/>
          </a:solidFill>
        </p:spPr>
        <p:txBody>
          <a:bodyPr wrap="none" rtlCol="0">
            <a:spAutoFit/>
          </a:bodyPr>
          <a:lstStyle/>
          <a:p>
            <a:r>
              <a:rPr lang="en-GB" sz="1600" b="1" dirty="0"/>
              <a:t>C</a:t>
            </a:r>
            <a:endParaRPr lang="en-SE" sz="1600" b="1" dirty="0"/>
          </a:p>
        </p:txBody>
      </p:sp>
      <p:sp>
        <p:nvSpPr>
          <p:cNvPr id="13" name="Oval 12">
            <a:extLst>
              <a:ext uri="{FF2B5EF4-FFF2-40B4-BE49-F238E27FC236}">
                <a16:creationId xmlns:a16="http://schemas.microsoft.com/office/drawing/2014/main" id="{3EAD8D79-60DA-C90E-985E-B10E8722357C}"/>
              </a:ext>
            </a:extLst>
          </p:cNvPr>
          <p:cNvSpPr/>
          <p:nvPr/>
        </p:nvSpPr>
        <p:spPr>
          <a:xfrm>
            <a:off x="2532128" y="430994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14" name="TextBox 13">
            <a:extLst>
              <a:ext uri="{FF2B5EF4-FFF2-40B4-BE49-F238E27FC236}">
                <a16:creationId xmlns:a16="http://schemas.microsoft.com/office/drawing/2014/main" id="{068E93C0-44AF-7918-87B9-5A4FE820050E}"/>
              </a:ext>
            </a:extLst>
          </p:cNvPr>
          <p:cNvSpPr txBox="1"/>
          <p:nvPr/>
        </p:nvSpPr>
        <p:spPr>
          <a:xfrm>
            <a:off x="3375117" y="4209901"/>
            <a:ext cx="184731" cy="307777"/>
          </a:xfrm>
          <a:prstGeom prst="rect">
            <a:avLst/>
          </a:prstGeom>
          <a:solidFill>
            <a:schemeClr val="bg1"/>
          </a:solidFill>
        </p:spPr>
        <p:txBody>
          <a:bodyPr wrap="none" rtlCol="0">
            <a:spAutoFit/>
          </a:bodyPr>
          <a:lstStyle/>
          <a:p>
            <a:endParaRPr lang="en-SE" b="1" dirty="0"/>
          </a:p>
        </p:txBody>
      </p:sp>
      <p:sp>
        <p:nvSpPr>
          <p:cNvPr id="15" name="Oval 14">
            <a:extLst>
              <a:ext uri="{FF2B5EF4-FFF2-40B4-BE49-F238E27FC236}">
                <a16:creationId xmlns:a16="http://schemas.microsoft.com/office/drawing/2014/main" id="{2632C2EE-2AF0-2F82-FF09-5C39550DD8D1}"/>
              </a:ext>
            </a:extLst>
          </p:cNvPr>
          <p:cNvSpPr/>
          <p:nvPr/>
        </p:nvSpPr>
        <p:spPr>
          <a:xfrm>
            <a:off x="3344653" y="429303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C</a:t>
            </a:r>
            <a:endParaRPr lang="en-SE" b="1" dirty="0">
              <a:solidFill>
                <a:schemeClr val="tx1"/>
              </a:solidFill>
            </a:endParaRPr>
          </a:p>
        </p:txBody>
      </p:sp>
      <p:pic>
        <p:nvPicPr>
          <p:cNvPr id="23" name="Picture 22">
            <a:extLst>
              <a:ext uri="{FF2B5EF4-FFF2-40B4-BE49-F238E27FC236}">
                <a16:creationId xmlns:a16="http://schemas.microsoft.com/office/drawing/2014/main" id="{54A73BD1-9C43-0869-3951-0205D1478395}"/>
              </a:ext>
            </a:extLst>
          </p:cNvPr>
          <p:cNvPicPr>
            <a:picLocks noChangeAspect="1"/>
          </p:cNvPicPr>
          <p:nvPr/>
        </p:nvPicPr>
        <p:blipFill>
          <a:blip r:embed="rId5"/>
          <a:stretch>
            <a:fillRect/>
          </a:stretch>
        </p:blipFill>
        <p:spPr>
          <a:xfrm>
            <a:off x="10585261" y="5256897"/>
            <a:ext cx="196139" cy="287670"/>
          </a:xfrm>
          <a:prstGeom prst="rect">
            <a:avLst/>
          </a:prstGeom>
        </p:spPr>
      </p:pic>
      <p:cxnSp>
        <p:nvCxnSpPr>
          <p:cNvPr id="25" name="Straight Connector 24">
            <a:extLst>
              <a:ext uri="{FF2B5EF4-FFF2-40B4-BE49-F238E27FC236}">
                <a16:creationId xmlns:a16="http://schemas.microsoft.com/office/drawing/2014/main" id="{0F88B61E-04E3-6102-60A5-409A4C05BC4E}"/>
              </a:ext>
            </a:extLst>
          </p:cNvPr>
          <p:cNvCxnSpPr>
            <a:cxnSpLocks/>
          </p:cNvCxnSpPr>
          <p:nvPr/>
        </p:nvCxnSpPr>
        <p:spPr>
          <a:xfrm>
            <a:off x="10600453" y="5279758"/>
            <a:ext cx="196139" cy="175447"/>
          </a:xfrm>
          <a:prstGeom prst="line">
            <a:avLst/>
          </a:prstGeom>
          <a:ln w="952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9685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9A66-14A3-FC76-A43B-8F8830E775F9}"/>
              </a:ext>
            </a:extLst>
          </p:cNvPr>
          <p:cNvSpPr>
            <a:spLocks noGrp="1"/>
          </p:cNvSpPr>
          <p:nvPr>
            <p:ph idx="1"/>
          </p:nvPr>
        </p:nvSpPr>
        <p:spPr/>
        <p:txBody>
          <a:bodyPr/>
          <a:lstStyle/>
          <a:p>
            <a:endParaRPr lang="en-SE" dirty="0"/>
          </a:p>
        </p:txBody>
      </p:sp>
      <p:grpSp>
        <p:nvGrpSpPr>
          <p:cNvPr id="4" name="Group 3">
            <a:extLst>
              <a:ext uri="{FF2B5EF4-FFF2-40B4-BE49-F238E27FC236}">
                <a16:creationId xmlns:a16="http://schemas.microsoft.com/office/drawing/2014/main" id="{7AE59E91-F4BA-F1B0-64F8-BAAAB1A581E2}"/>
              </a:ext>
            </a:extLst>
          </p:cNvPr>
          <p:cNvGrpSpPr/>
          <p:nvPr/>
        </p:nvGrpSpPr>
        <p:grpSpPr>
          <a:xfrm>
            <a:off x="8717358" y="2310316"/>
            <a:ext cx="3092700" cy="3809437"/>
            <a:chOff x="8841391" y="1894638"/>
            <a:chExt cx="3092700" cy="3809437"/>
          </a:xfrm>
        </p:grpSpPr>
        <p:graphicFrame>
          <p:nvGraphicFramePr>
            <p:cNvPr id="5" name="Google Shape;519;p34">
              <a:extLst>
                <a:ext uri="{FF2B5EF4-FFF2-40B4-BE49-F238E27FC236}">
                  <a16:creationId xmlns:a16="http://schemas.microsoft.com/office/drawing/2014/main" id="{81AD2938-888E-3C3C-9CBC-CA56121F95F6}"/>
                </a:ext>
              </a:extLst>
            </p:cNvPr>
            <p:cNvGraphicFramePr/>
            <p:nvPr>
              <p:extLst>
                <p:ext uri="{D42A27DB-BD31-4B8C-83A1-F6EECF244321}">
                  <p14:modId xmlns:p14="http://schemas.microsoft.com/office/powerpoint/2010/main" val="1442096903"/>
                </p:ext>
              </p:extLst>
            </p:nvPr>
          </p:nvGraphicFramePr>
          <p:xfrm>
            <a:off x="8841391" y="2976235"/>
            <a:ext cx="3092700" cy="272784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B</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C</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D</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a:t>
                        </a: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E</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D</a:t>
                        </a:r>
                        <a:r>
                          <a:rPr lang="en-GB" strike="noStrike" dirty="0">
                            <a:latin typeface="Quattrocento Sans"/>
                            <a:ea typeface="Quattrocento Sans"/>
                            <a:cs typeface="Quattrocento Sans"/>
                            <a:sym typeface="Quattrocento Sans"/>
                          </a:rPr>
                          <a:t> C</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F</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8</a:t>
                        </a:r>
                        <a:r>
                          <a:rPr lang="en-GB"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C</a:t>
                        </a:r>
                        <a:r>
                          <a:rPr lang="en-GB" strike="noStrike" dirty="0">
                            <a:latin typeface="Quattrocento Sans"/>
                            <a:ea typeface="Quattrocento Sans"/>
                            <a:cs typeface="Quattrocento Sans"/>
                            <a:sym typeface="Quattrocento Sans"/>
                          </a:rPr>
                          <a:t> E</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6" name="Google Shape;1032;p42">
              <a:extLst>
                <a:ext uri="{FF2B5EF4-FFF2-40B4-BE49-F238E27FC236}">
                  <a16:creationId xmlns:a16="http://schemas.microsoft.com/office/drawing/2014/main" id="{3DCF4A9D-4F24-529F-CC17-7F3962BC3372}"/>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D, B, C, E, F</a:t>
              </a:r>
              <a:endParaRPr dirty="0">
                <a:latin typeface="Quattrocento Sans"/>
                <a:ea typeface="Quattrocento Sans"/>
                <a:cs typeface="Quattrocento Sans"/>
                <a:sym typeface="Quattrocento Sans"/>
              </a:endParaRPr>
            </a:p>
          </p:txBody>
        </p:sp>
      </p:grpSp>
      <p:pic>
        <p:nvPicPr>
          <p:cNvPr id="7" name="Picture 6">
            <a:extLst>
              <a:ext uri="{FF2B5EF4-FFF2-40B4-BE49-F238E27FC236}">
                <a16:creationId xmlns:a16="http://schemas.microsoft.com/office/drawing/2014/main" id="{FEA9634B-2AA2-E580-B70B-92B452F257F2}"/>
              </a:ext>
            </a:extLst>
          </p:cNvPr>
          <p:cNvPicPr>
            <a:picLocks noChangeAspect="1"/>
          </p:cNvPicPr>
          <p:nvPr/>
        </p:nvPicPr>
        <p:blipFill>
          <a:blip r:embed="rId2"/>
          <a:srcRect/>
          <a:stretch/>
        </p:blipFill>
        <p:spPr>
          <a:xfrm>
            <a:off x="1107447" y="2310316"/>
            <a:ext cx="6525536" cy="2213339"/>
          </a:xfrm>
          <a:prstGeom prst="rect">
            <a:avLst/>
          </a:prstGeom>
        </p:spPr>
      </p:pic>
      <p:pic>
        <p:nvPicPr>
          <p:cNvPr id="8" name="Picture 7">
            <a:extLst>
              <a:ext uri="{FF2B5EF4-FFF2-40B4-BE49-F238E27FC236}">
                <a16:creationId xmlns:a16="http://schemas.microsoft.com/office/drawing/2014/main" id="{51BA984D-FBD0-2D5B-0703-A12B654448AF}"/>
              </a:ext>
            </a:extLst>
          </p:cNvPr>
          <p:cNvPicPr>
            <a:picLocks noChangeAspect="1"/>
          </p:cNvPicPr>
          <p:nvPr/>
        </p:nvPicPr>
        <p:blipFill>
          <a:blip r:embed="rId3"/>
          <a:stretch>
            <a:fillRect/>
          </a:stretch>
        </p:blipFill>
        <p:spPr>
          <a:xfrm>
            <a:off x="381942" y="4708304"/>
            <a:ext cx="7954485" cy="1600423"/>
          </a:xfrm>
          <a:prstGeom prst="rect">
            <a:avLst/>
          </a:prstGeom>
        </p:spPr>
      </p:pic>
      <p:sp>
        <p:nvSpPr>
          <p:cNvPr id="9" name="Title 1">
            <a:extLst>
              <a:ext uri="{FF2B5EF4-FFF2-40B4-BE49-F238E27FC236}">
                <a16:creationId xmlns:a16="http://schemas.microsoft.com/office/drawing/2014/main" id="{DF6A3ED4-8178-4379-55B0-DD828F602E92}"/>
              </a:ext>
            </a:extLst>
          </p:cNvPr>
          <p:cNvSpPr>
            <a:spLocks noGrp="1"/>
          </p:cNvSpPr>
          <p:nvPr>
            <p:ph type="title"/>
          </p:nvPr>
        </p:nvSpPr>
        <p:spPr>
          <a:xfrm>
            <a:off x="609600" y="274638"/>
            <a:ext cx="10972800" cy="1143000"/>
          </a:xfrm>
        </p:spPr>
        <p:txBody>
          <a:bodyPr>
            <a:normAutofit fontScale="90000"/>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 Final Answer (for Exams</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Tree>
    <p:extLst>
      <p:ext uri="{BB962C8B-B14F-4D97-AF65-F5344CB8AC3E}">
        <p14:creationId xmlns:p14="http://schemas.microsoft.com/office/powerpoint/2010/main" val="102250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D955ABE-B04F-B846-BDC4-F69E2A70C951}"/>
              </a:ext>
            </a:extLst>
          </p:cNvPr>
          <p:cNvSpPr/>
          <p:nvPr/>
        </p:nvSpPr>
        <p:spPr>
          <a:xfrm>
            <a:off x="1793893" y="298016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23F9417C-502B-024B-8D2B-BCFC53A79075}"/>
              </a:ext>
            </a:extLst>
          </p:cNvPr>
          <p:cNvCxnSpPr>
            <a:cxnSpLocks/>
            <a:stCxn id="22" idx="1"/>
            <a:endCxn id="7" idx="5"/>
          </p:cNvCxnSpPr>
          <p:nvPr/>
        </p:nvCxnSpPr>
        <p:spPr>
          <a:xfrm flipH="1" flipV="1">
            <a:off x="2191914" y="3395647"/>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4850022-6149-3941-969D-E6D4CB99FF71}"/>
              </a:ext>
            </a:extLst>
          </p:cNvPr>
          <p:cNvCxnSpPr>
            <a:cxnSpLocks/>
            <a:stCxn id="23" idx="5"/>
            <a:endCxn id="26" idx="0"/>
          </p:cNvCxnSpPr>
          <p:nvPr/>
        </p:nvCxnSpPr>
        <p:spPr>
          <a:xfrm>
            <a:off x="3864549" y="3764960"/>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34E2604-2288-5D49-8CFD-3268C4CCF192}"/>
              </a:ext>
            </a:extLst>
          </p:cNvPr>
          <p:cNvCxnSpPr>
            <a:cxnSpLocks/>
            <a:stCxn id="27" idx="7"/>
            <a:endCxn id="22" idx="3"/>
          </p:cNvCxnSpPr>
          <p:nvPr/>
        </p:nvCxnSpPr>
        <p:spPr>
          <a:xfrm flipV="1">
            <a:off x="2656522" y="4830678"/>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90D96F4-71F1-2B41-8DB8-24B7D8F480AB}"/>
              </a:ext>
            </a:extLst>
          </p:cNvPr>
          <p:cNvCxnSpPr>
            <a:cxnSpLocks/>
            <a:stCxn id="23" idx="2"/>
            <a:endCxn id="7" idx="6"/>
          </p:cNvCxnSpPr>
          <p:nvPr/>
        </p:nvCxnSpPr>
        <p:spPr>
          <a:xfrm flipH="1" flipV="1">
            <a:off x="2260202" y="3223550"/>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5469227-6174-4E45-A289-3BCC762E99B0}"/>
              </a:ext>
            </a:extLst>
          </p:cNvPr>
          <p:cNvCxnSpPr>
            <a:cxnSpLocks/>
            <a:stCxn id="25" idx="4"/>
            <a:endCxn id="24" idx="0"/>
          </p:cNvCxnSpPr>
          <p:nvPr/>
        </p:nvCxnSpPr>
        <p:spPr>
          <a:xfrm>
            <a:off x="402627" y="4666568"/>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8EF68C0-11D8-EE48-898E-626DFA2477D8}"/>
              </a:ext>
            </a:extLst>
          </p:cNvPr>
          <p:cNvCxnSpPr>
            <a:cxnSpLocks/>
            <a:stCxn id="7" idx="4"/>
            <a:endCxn id="28" idx="0"/>
          </p:cNvCxnSpPr>
          <p:nvPr/>
        </p:nvCxnSpPr>
        <p:spPr>
          <a:xfrm flipH="1">
            <a:off x="1696012" y="3466931"/>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FA4D3E7-2AC6-9745-82C1-0E60A9897AB3}"/>
              </a:ext>
            </a:extLst>
          </p:cNvPr>
          <p:cNvCxnSpPr>
            <a:cxnSpLocks/>
            <a:stCxn id="28" idx="4"/>
            <a:endCxn id="27" idx="1"/>
          </p:cNvCxnSpPr>
          <p:nvPr/>
        </p:nvCxnSpPr>
        <p:spPr>
          <a:xfrm>
            <a:off x="1696012" y="4844646"/>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1650E4-3D56-7644-9F34-457FE379CB4A}"/>
              </a:ext>
            </a:extLst>
          </p:cNvPr>
          <p:cNvCxnSpPr>
            <a:cxnSpLocks/>
            <a:stCxn id="24" idx="7"/>
            <a:endCxn id="28" idx="3"/>
          </p:cNvCxnSpPr>
          <p:nvPr/>
        </p:nvCxnSpPr>
        <p:spPr>
          <a:xfrm flipV="1">
            <a:off x="800647" y="4773363"/>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72EEBD6-4844-5242-A4AE-0D74BEE9A684}"/>
              </a:ext>
            </a:extLst>
          </p:cNvPr>
          <p:cNvCxnSpPr>
            <a:cxnSpLocks/>
            <a:stCxn id="24" idx="6"/>
            <a:endCxn id="26" idx="3"/>
          </p:cNvCxnSpPr>
          <p:nvPr/>
        </p:nvCxnSpPr>
        <p:spPr>
          <a:xfrm>
            <a:off x="868936" y="5817822"/>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52096D-2025-464C-9880-447EC8466723}"/>
              </a:ext>
            </a:extLst>
          </p:cNvPr>
          <p:cNvCxnSpPr>
            <a:cxnSpLocks/>
            <a:stCxn id="27" idx="6"/>
            <a:endCxn id="26" idx="2"/>
          </p:cNvCxnSpPr>
          <p:nvPr/>
        </p:nvCxnSpPr>
        <p:spPr>
          <a:xfrm>
            <a:off x="2724811" y="5473626"/>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489A45F-26BC-6448-8C5D-BEBE1D9EB1FE}"/>
              </a:ext>
            </a:extLst>
          </p:cNvPr>
          <p:cNvCxnSpPr>
            <a:cxnSpLocks/>
            <a:stCxn id="27" idx="2"/>
            <a:endCxn id="24" idx="6"/>
          </p:cNvCxnSpPr>
          <p:nvPr/>
        </p:nvCxnSpPr>
        <p:spPr>
          <a:xfrm flipH="1">
            <a:off x="868936" y="5473627"/>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DEBBFF8-8C40-D149-8672-E6E9AF8AF93B}"/>
              </a:ext>
            </a:extLst>
          </p:cNvPr>
          <p:cNvCxnSpPr>
            <a:cxnSpLocks/>
            <a:stCxn id="25" idx="6"/>
            <a:endCxn id="28" idx="2"/>
          </p:cNvCxnSpPr>
          <p:nvPr/>
        </p:nvCxnSpPr>
        <p:spPr>
          <a:xfrm>
            <a:off x="635781" y="4423185"/>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D597CEE-D9C8-D54D-BD60-AD42BF9D2910}"/>
              </a:ext>
            </a:extLst>
          </p:cNvPr>
          <p:cNvCxnSpPr>
            <a:cxnSpLocks/>
            <a:stCxn id="22" idx="2"/>
            <a:endCxn id="28" idx="6"/>
          </p:cNvCxnSpPr>
          <p:nvPr/>
        </p:nvCxnSpPr>
        <p:spPr>
          <a:xfrm flipH="1" flipV="1">
            <a:off x="1929165" y="4601265"/>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F720F3-7C76-3046-8E9E-26044C0A4039}"/>
              </a:ext>
            </a:extLst>
          </p:cNvPr>
          <p:cNvCxnSpPr>
            <a:cxnSpLocks/>
            <a:stCxn id="7" idx="3"/>
            <a:endCxn id="25" idx="7"/>
          </p:cNvCxnSpPr>
          <p:nvPr/>
        </p:nvCxnSpPr>
        <p:spPr>
          <a:xfrm flipH="1">
            <a:off x="567493" y="3395647"/>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D189E5A1-6898-E64F-BD8F-4FD94AFA022B}"/>
              </a:ext>
            </a:extLst>
          </p:cNvPr>
          <p:cNvSpPr/>
          <p:nvPr/>
        </p:nvSpPr>
        <p:spPr>
          <a:xfrm>
            <a:off x="3057683" y="441520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69C99DA-A9A0-0D49-BFEA-0CA2EF5160FF}"/>
              </a:ext>
            </a:extLst>
          </p:cNvPr>
          <p:cNvSpPr/>
          <p:nvPr/>
        </p:nvSpPr>
        <p:spPr>
          <a:xfrm>
            <a:off x="3466530" y="334948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FB23D43E-372A-6F43-A447-8C0610D2BE01}"/>
              </a:ext>
            </a:extLst>
          </p:cNvPr>
          <p:cNvSpPr/>
          <p:nvPr/>
        </p:nvSpPr>
        <p:spPr>
          <a:xfrm>
            <a:off x="402627" y="557444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0C0984E8-F267-C743-BC0D-D9BC3BEF7C0E}"/>
              </a:ext>
            </a:extLst>
          </p:cNvPr>
          <p:cNvSpPr/>
          <p:nvPr/>
        </p:nvSpPr>
        <p:spPr>
          <a:xfrm>
            <a:off x="169473" y="41798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78D47AE4-E942-9B4F-8E02-A7B83B56B392}"/>
              </a:ext>
            </a:extLst>
          </p:cNvPr>
          <p:cNvSpPr/>
          <p:nvPr/>
        </p:nvSpPr>
        <p:spPr>
          <a:xfrm>
            <a:off x="4746223" y="57908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ABF6ADA6-1C9E-2349-A5FB-4100F0FE24B6}"/>
              </a:ext>
            </a:extLst>
          </p:cNvPr>
          <p:cNvSpPr/>
          <p:nvPr/>
        </p:nvSpPr>
        <p:spPr>
          <a:xfrm>
            <a:off x="2258502" y="523024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570B1F7D-6058-C24F-86DA-BE83D889D3FD}"/>
              </a:ext>
            </a:extLst>
          </p:cNvPr>
          <p:cNvSpPr/>
          <p:nvPr/>
        </p:nvSpPr>
        <p:spPr>
          <a:xfrm>
            <a:off x="1462857" y="435788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2037DE3-0394-6541-B907-10FE6FBF2B67}"/>
              </a:ext>
            </a:extLst>
          </p:cNvPr>
          <p:cNvCxnSpPr>
            <a:cxnSpLocks/>
            <a:stCxn id="23" idx="4"/>
            <a:endCxn id="22" idx="0"/>
          </p:cNvCxnSpPr>
          <p:nvPr/>
        </p:nvCxnSpPr>
        <p:spPr>
          <a:xfrm flipH="1">
            <a:off x="3290838" y="3836243"/>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20A10CF-62B0-804E-B772-E250F8670953}"/>
              </a:ext>
            </a:extLst>
          </p:cNvPr>
          <p:cNvCxnSpPr>
            <a:cxnSpLocks/>
            <a:stCxn id="22" idx="5"/>
            <a:endCxn id="26" idx="1"/>
          </p:cNvCxnSpPr>
          <p:nvPr/>
        </p:nvCxnSpPr>
        <p:spPr>
          <a:xfrm>
            <a:off x="3455703" y="4830678"/>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303E7F2-CFCE-8F43-88AA-82D63F999B76}"/>
              </a:ext>
            </a:extLst>
          </p:cNvPr>
          <p:cNvSpPr txBox="1"/>
          <p:nvPr/>
        </p:nvSpPr>
        <p:spPr>
          <a:xfrm>
            <a:off x="2786878" y="501516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868A567-948F-FD47-A1E6-39E4ADDC65E6}"/>
              </a:ext>
            </a:extLst>
          </p:cNvPr>
          <p:cNvSpPr txBox="1"/>
          <p:nvPr/>
        </p:nvSpPr>
        <p:spPr>
          <a:xfrm>
            <a:off x="3355659" y="404533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75363AF-2034-004E-9534-C5B0EABCC6A2}"/>
              </a:ext>
            </a:extLst>
          </p:cNvPr>
          <p:cNvSpPr txBox="1"/>
          <p:nvPr/>
        </p:nvSpPr>
        <p:spPr>
          <a:xfrm>
            <a:off x="1859489" y="4985210"/>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E9402DA7-B824-AF43-B8EE-C5F561AB60FF}"/>
              </a:ext>
            </a:extLst>
          </p:cNvPr>
          <p:cNvSpPr txBox="1"/>
          <p:nvPr/>
        </p:nvSpPr>
        <p:spPr>
          <a:xfrm>
            <a:off x="1751267" y="384845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BC2CE0A-B6DF-F94B-B2F5-5DD3C3EFC581}"/>
              </a:ext>
            </a:extLst>
          </p:cNvPr>
          <p:cNvSpPr txBox="1"/>
          <p:nvPr/>
        </p:nvSpPr>
        <p:spPr>
          <a:xfrm>
            <a:off x="2528247" y="382776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26972CD-5E5A-1B4D-9A09-3DAFF653278A}"/>
              </a:ext>
            </a:extLst>
          </p:cNvPr>
          <p:cNvSpPr txBox="1"/>
          <p:nvPr/>
        </p:nvSpPr>
        <p:spPr>
          <a:xfrm>
            <a:off x="910661" y="445922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378F133-5E56-6747-BA9D-7D61BD19CD31}"/>
              </a:ext>
            </a:extLst>
          </p:cNvPr>
          <p:cNvSpPr txBox="1"/>
          <p:nvPr/>
        </p:nvSpPr>
        <p:spPr>
          <a:xfrm>
            <a:off x="2817686" y="331100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4C86028-F933-7D4D-9072-76E3FD358A6C}"/>
              </a:ext>
            </a:extLst>
          </p:cNvPr>
          <p:cNvSpPr txBox="1"/>
          <p:nvPr/>
        </p:nvSpPr>
        <p:spPr>
          <a:xfrm>
            <a:off x="1110112" y="373763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D275694-7268-6B49-904B-CC94DC0C886E}"/>
              </a:ext>
            </a:extLst>
          </p:cNvPr>
          <p:cNvSpPr txBox="1"/>
          <p:nvPr/>
        </p:nvSpPr>
        <p:spPr>
          <a:xfrm>
            <a:off x="2395208" y="4528209"/>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5E9D14EA-CE45-8040-BD1A-BED35B39E0F8}"/>
              </a:ext>
            </a:extLst>
          </p:cNvPr>
          <p:cNvSpPr txBox="1"/>
          <p:nvPr/>
        </p:nvSpPr>
        <p:spPr>
          <a:xfrm>
            <a:off x="420918" y="500405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B0DCA97-DDFB-424A-BF17-0865171B9A62}"/>
              </a:ext>
            </a:extLst>
          </p:cNvPr>
          <p:cNvSpPr txBox="1"/>
          <p:nvPr/>
        </p:nvSpPr>
        <p:spPr>
          <a:xfrm>
            <a:off x="1110745" y="504954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38A319C-65B2-1C42-ACEA-7168934F8E8E}"/>
              </a:ext>
            </a:extLst>
          </p:cNvPr>
          <p:cNvSpPr txBox="1"/>
          <p:nvPr/>
        </p:nvSpPr>
        <p:spPr>
          <a:xfrm>
            <a:off x="1551401" y="552441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5195A04-361F-1840-8DEC-FD8046AED27F}"/>
              </a:ext>
            </a:extLst>
          </p:cNvPr>
          <p:cNvSpPr txBox="1"/>
          <p:nvPr/>
        </p:nvSpPr>
        <p:spPr>
          <a:xfrm>
            <a:off x="3862951" y="5135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316C29FD-A84E-7544-A4CF-FD5AEC67CBC3}"/>
              </a:ext>
            </a:extLst>
          </p:cNvPr>
          <p:cNvSpPr txBox="1"/>
          <p:nvPr/>
        </p:nvSpPr>
        <p:spPr>
          <a:xfrm>
            <a:off x="4204722" y="451347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0FE8611-7449-ED45-9642-FDB6B20793F2}"/>
              </a:ext>
            </a:extLst>
          </p:cNvPr>
          <p:cNvSpPr txBox="1"/>
          <p:nvPr/>
        </p:nvSpPr>
        <p:spPr>
          <a:xfrm>
            <a:off x="3266239" y="559526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1A02A50-CAC1-D740-A856-387BFB5C9A2C}"/>
              </a:ext>
            </a:extLst>
          </p:cNvPr>
          <p:cNvSpPr txBox="1"/>
          <p:nvPr/>
        </p:nvSpPr>
        <p:spPr>
          <a:xfrm>
            <a:off x="2532808" y="590467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75AB891-0389-294A-A10D-580055FE6ED7}"/>
              </a:ext>
            </a:extLst>
          </p:cNvPr>
          <p:cNvSpPr/>
          <p:nvPr/>
        </p:nvSpPr>
        <p:spPr>
          <a:xfrm>
            <a:off x="6227902" y="1833215"/>
            <a:ext cx="901209"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a:t>
            </a:r>
          </a:p>
        </p:txBody>
      </p:sp>
      <p:sp>
        <p:nvSpPr>
          <p:cNvPr id="48" name="Rectangle 47">
            <a:extLst>
              <a:ext uri="{FF2B5EF4-FFF2-40B4-BE49-F238E27FC236}">
                <a16:creationId xmlns:a16="http://schemas.microsoft.com/office/drawing/2014/main" id="{B9C0267B-D789-664A-A670-D3D27616754F}"/>
              </a:ext>
            </a:extLst>
          </p:cNvPr>
          <p:cNvSpPr/>
          <p:nvPr/>
        </p:nvSpPr>
        <p:spPr>
          <a:xfrm>
            <a:off x="6227903" y="2233650"/>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9" name="Straight Connector 48">
            <a:extLst>
              <a:ext uri="{FF2B5EF4-FFF2-40B4-BE49-F238E27FC236}">
                <a16:creationId xmlns:a16="http://schemas.microsoft.com/office/drawing/2014/main" id="{A1E767DA-D5BD-4E44-A585-C70C8EF4CB4E}"/>
              </a:ext>
            </a:extLst>
          </p:cNvPr>
          <p:cNvCxnSpPr/>
          <p:nvPr/>
        </p:nvCxnSpPr>
        <p:spPr>
          <a:xfrm>
            <a:off x="6181838" y="2179094"/>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F54164D6-FC66-B74F-AB06-971EFFE430A3}"/>
                  </a:ext>
                </a:extLst>
              </p:cNvPr>
              <p:cNvSpPr/>
              <p:nvPr/>
            </p:nvSpPr>
            <p:spPr>
              <a:xfrm>
                <a:off x="6733001" y="2204229"/>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50" name="Rectangle 49">
                <a:extLst>
                  <a:ext uri="{FF2B5EF4-FFF2-40B4-BE49-F238E27FC236}">
                    <a16:creationId xmlns:a16="http://schemas.microsoft.com/office/drawing/2014/main" id="{F54164D6-FC66-B74F-AB06-971EFFE430A3}"/>
                  </a:ext>
                </a:extLst>
              </p:cNvPr>
              <p:cNvSpPr>
                <a:spLocks noRot="1" noChangeAspect="1" noMove="1" noResize="1" noEditPoints="1" noAdjustHandles="1" noChangeArrowheads="1" noChangeShapeType="1" noTextEdit="1"/>
              </p:cNvSpPr>
              <p:nvPr/>
            </p:nvSpPr>
            <p:spPr>
              <a:xfrm>
                <a:off x="6733001" y="2204229"/>
                <a:ext cx="304221" cy="1774845"/>
              </a:xfrm>
              <a:prstGeom prst="rect">
                <a:avLst/>
              </a:prstGeom>
              <a:blipFill>
                <a:blip r:embed="rId2"/>
                <a:stretch>
                  <a:fillRect/>
                </a:stretch>
              </a:blipFill>
              <a:effectLst/>
            </p:spPr>
            <p:txBody>
              <a:bodyPr/>
              <a:lstStyle/>
              <a:p>
                <a:r>
                  <a:rPr lang="en-SE">
                    <a:noFill/>
                  </a:rPr>
                  <a:t> </a:t>
                </a:r>
              </a:p>
            </p:txBody>
          </p:sp>
        </mc:Fallback>
      </mc:AlternateContent>
      <p:sp>
        <p:nvSpPr>
          <p:cNvPr id="51" name="Rectangle 50">
            <a:extLst>
              <a:ext uri="{FF2B5EF4-FFF2-40B4-BE49-F238E27FC236}">
                <a16:creationId xmlns:a16="http://schemas.microsoft.com/office/drawing/2014/main" id="{396797FC-5822-2F46-ACEF-BDA2F0C220D0}"/>
              </a:ext>
            </a:extLst>
          </p:cNvPr>
          <p:cNvSpPr/>
          <p:nvPr/>
        </p:nvSpPr>
        <p:spPr>
          <a:xfrm>
            <a:off x="6268892" y="4094461"/>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p>
        </p:txBody>
      </p:sp>
      <p:sp>
        <p:nvSpPr>
          <p:cNvPr id="52" name="Rectangle 51">
            <a:extLst>
              <a:ext uri="{FF2B5EF4-FFF2-40B4-BE49-F238E27FC236}">
                <a16:creationId xmlns:a16="http://schemas.microsoft.com/office/drawing/2014/main" id="{039078A0-8962-E648-A5E6-2B8792930ADA}"/>
              </a:ext>
            </a:extLst>
          </p:cNvPr>
          <p:cNvSpPr/>
          <p:nvPr/>
        </p:nvSpPr>
        <p:spPr>
          <a:xfrm>
            <a:off x="6268893" y="448650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3" name="Straight Connector 52">
            <a:extLst>
              <a:ext uri="{FF2B5EF4-FFF2-40B4-BE49-F238E27FC236}">
                <a16:creationId xmlns:a16="http://schemas.microsoft.com/office/drawing/2014/main" id="{D8C1D107-0E34-4444-9882-3018E2031980}"/>
              </a:ext>
            </a:extLst>
          </p:cNvPr>
          <p:cNvCxnSpPr/>
          <p:nvPr/>
        </p:nvCxnSpPr>
        <p:spPr>
          <a:xfrm>
            <a:off x="6222828" y="4431951"/>
            <a:ext cx="1174452" cy="0"/>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25A1CD7E-4178-E94F-9E6E-361C58C0DA36}"/>
              </a:ext>
            </a:extLst>
          </p:cNvPr>
          <p:cNvSpPr/>
          <p:nvPr/>
        </p:nvSpPr>
        <p:spPr>
          <a:xfrm>
            <a:off x="6773991" y="4465475"/>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5" name="Straight Connector 54">
            <a:extLst>
              <a:ext uri="{FF2B5EF4-FFF2-40B4-BE49-F238E27FC236}">
                <a16:creationId xmlns:a16="http://schemas.microsoft.com/office/drawing/2014/main" id="{733031F0-52ED-D942-B4C0-EE7018CAD1E5}"/>
              </a:ext>
            </a:extLst>
          </p:cNvPr>
          <p:cNvCxnSpPr/>
          <p:nvPr/>
        </p:nvCxnSpPr>
        <p:spPr>
          <a:xfrm>
            <a:off x="6810054" y="257549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A89B82-0AD1-954C-910F-7D320A28607F}"/>
              </a:ext>
            </a:extLst>
          </p:cNvPr>
          <p:cNvCxnSpPr/>
          <p:nvPr/>
        </p:nvCxnSpPr>
        <p:spPr>
          <a:xfrm>
            <a:off x="6812377" y="37861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6B23998-529C-354E-85B7-F101AABD98BE}"/>
              </a:ext>
            </a:extLst>
          </p:cNvPr>
          <p:cNvCxnSpPr/>
          <p:nvPr/>
        </p:nvCxnSpPr>
        <p:spPr>
          <a:xfrm>
            <a:off x="6812377" y="31724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C8A350A0-1FAC-9D4F-9217-C9CF319CE356}"/>
              </a:ext>
            </a:extLst>
          </p:cNvPr>
          <p:cNvSpPr/>
          <p:nvPr/>
        </p:nvSpPr>
        <p:spPr>
          <a:xfrm>
            <a:off x="7190164" y="2204229"/>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9" name="Rectangle 58">
            <a:extLst>
              <a:ext uri="{FF2B5EF4-FFF2-40B4-BE49-F238E27FC236}">
                <a16:creationId xmlns:a16="http://schemas.microsoft.com/office/drawing/2014/main" id="{677275C3-4EAD-784E-B957-63976076D637}"/>
              </a:ext>
            </a:extLst>
          </p:cNvPr>
          <p:cNvSpPr/>
          <p:nvPr/>
        </p:nvSpPr>
        <p:spPr>
          <a:xfrm>
            <a:off x="7190165" y="4486506"/>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60" name="Straight Connector 59">
            <a:extLst>
              <a:ext uri="{FF2B5EF4-FFF2-40B4-BE49-F238E27FC236}">
                <a16:creationId xmlns:a16="http://schemas.microsoft.com/office/drawing/2014/main" id="{EA03D687-C606-7541-B1EA-18DD443E8EF7}"/>
              </a:ext>
            </a:extLst>
          </p:cNvPr>
          <p:cNvCxnSpPr/>
          <p:nvPr/>
        </p:nvCxnSpPr>
        <p:spPr>
          <a:xfrm>
            <a:off x="6826525" y="481407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A6A613F-6A07-7745-ADBC-66F5A61CEBF9}"/>
              </a:ext>
            </a:extLst>
          </p:cNvPr>
          <p:cNvCxnSpPr/>
          <p:nvPr/>
        </p:nvCxnSpPr>
        <p:spPr>
          <a:xfrm>
            <a:off x="6828848" y="60666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D9312F6-F4B9-FB43-9D74-EB083CDC4916}"/>
              </a:ext>
            </a:extLst>
          </p:cNvPr>
          <p:cNvCxnSpPr/>
          <p:nvPr/>
        </p:nvCxnSpPr>
        <p:spPr>
          <a:xfrm>
            <a:off x="6828848" y="544455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1345AE6-3EED-284D-86B6-1B354A3191BF}"/>
              </a:ext>
            </a:extLst>
          </p:cNvPr>
          <p:cNvCxnSpPr/>
          <p:nvPr/>
        </p:nvCxnSpPr>
        <p:spPr>
          <a:xfrm>
            <a:off x="6810054" y="29699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C6FD0E65-0E91-5341-9945-6BAF155875B4}"/>
              </a:ext>
            </a:extLst>
          </p:cNvPr>
          <p:cNvCxnSpPr/>
          <p:nvPr/>
        </p:nvCxnSpPr>
        <p:spPr>
          <a:xfrm>
            <a:off x="6810054"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23AA13C7-3E86-944C-8E4F-B5B3955DE99A}"/>
              </a:ext>
            </a:extLst>
          </p:cNvPr>
          <p:cNvCxnSpPr/>
          <p:nvPr/>
        </p:nvCxnSpPr>
        <p:spPr>
          <a:xfrm>
            <a:off x="6826525" y="50270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3CEF5D-4604-5749-9F40-9EF1D0D02117}"/>
              </a:ext>
            </a:extLst>
          </p:cNvPr>
          <p:cNvCxnSpPr/>
          <p:nvPr/>
        </p:nvCxnSpPr>
        <p:spPr>
          <a:xfrm>
            <a:off x="6826525" y="523575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CD76E882-6348-AD47-BCDD-351591865FD2}"/>
              </a:ext>
            </a:extLst>
          </p:cNvPr>
          <p:cNvSpPr/>
          <p:nvPr/>
        </p:nvSpPr>
        <p:spPr>
          <a:xfrm>
            <a:off x="7561680" y="2204228"/>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94B665EC-77ED-E74A-8FE6-403FC116CAA6}"/>
              </a:ext>
            </a:extLst>
          </p:cNvPr>
          <p:cNvCxnSpPr/>
          <p:nvPr/>
        </p:nvCxnSpPr>
        <p:spPr>
          <a:xfrm>
            <a:off x="6812377" y="33848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CAE267DE-EEC3-1340-8459-263D3591950D}"/>
              </a:ext>
            </a:extLst>
          </p:cNvPr>
          <p:cNvCxnSpPr/>
          <p:nvPr/>
        </p:nvCxnSpPr>
        <p:spPr>
          <a:xfrm>
            <a:off x="7277051"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7C4A2E0-0E84-084B-A7E0-D4EAC4CD1C22}"/>
              </a:ext>
            </a:extLst>
          </p:cNvPr>
          <p:cNvCxnSpPr/>
          <p:nvPr/>
        </p:nvCxnSpPr>
        <p:spPr>
          <a:xfrm>
            <a:off x="6833373" y="564472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A615199-A22A-8B4B-B4AB-003DB35EAA59}"/>
              </a:ext>
            </a:extLst>
          </p:cNvPr>
          <p:cNvCxnSpPr/>
          <p:nvPr/>
        </p:nvCxnSpPr>
        <p:spPr>
          <a:xfrm>
            <a:off x="7238802"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F67D7AA1-843F-CE47-B636-8CD903EBF239}"/>
              </a:ext>
            </a:extLst>
          </p:cNvPr>
          <p:cNvSpPr/>
          <p:nvPr/>
        </p:nvSpPr>
        <p:spPr>
          <a:xfrm>
            <a:off x="7494386" y="4483992"/>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Connector 72">
            <a:extLst>
              <a:ext uri="{FF2B5EF4-FFF2-40B4-BE49-F238E27FC236}">
                <a16:creationId xmlns:a16="http://schemas.microsoft.com/office/drawing/2014/main" id="{75E3F637-F47F-594C-81A7-78CD80DA95B6}"/>
              </a:ext>
            </a:extLst>
          </p:cNvPr>
          <p:cNvCxnSpPr/>
          <p:nvPr/>
        </p:nvCxnSpPr>
        <p:spPr>
          <a:xfrm>
            <a:off x="6810054" y="35971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F4F4659-1770-E34B-8979-2A6FD39AB791}"/>
              </a:ext>
            </a:extLst>
          </p:cNvPr>
          <p:cNvCxnSpPr/>
          <p:nvPr/>
        </p:nvCxnSpPr>
        <p:spPr>
          <a:xfrm>
            <a:off x="6842037" y="585709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F66FC5D-6996-BE40-9A65-29E8A9B1CDB3}"/>
              </a:ext>
            </a:extLst>
          </p:cNvPr>
          <p:cNvCxnSpPr>
            <a:cxnSpLocks/>
          </p:cNvCxnSpPr>
          <p:nvPr/>
        </p:nvCxnSpPr>
        <p:spPr>
          <a:xfrm>
            <a:off x="6800430" y="234201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3AABDE7-94A9-F647-93A8-507DF8E94EE6}"/>
              </a:ext>
            </a:extLst>
          </p:cNvPr>
          <p:cNvCxnSpPr/>
          <p:nvPr/>
        </p:nvCxnSpPr>
        <p:spPr>
          <a:xfrm>
            <a:off x="7263035" y="359286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56F3C7C-41C1-6948-A705-A8E136108EAA}"/>
              </a:ext>
            </a:extLst>
          </p:cNvPr>
          <p:cNvCxnSpPr/>
          <p:nvPr/>
        </p:nvCxnSpPr>
        <p:spPr>
          <a:xfrm>
            <a:off x="7646495" y="275215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FE5FF03E-F347-BC45-BB5D-20EEF9E3EDF7}"/>
              </a:ext>
            </a:extLst>
          </p:cNvPr>
          <p:cNvSpPr/>
          <p:nvPr/>
        </p:nvSpPr>
        <p:spPr>
          <a:xfrm>
            <a:off x="7862973" y="2204227"/>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81" name="Straight Connector 80">
            <a:extLst>
              <a:ext uri="{FF2B5EF4-FFF2-40B4-BE49-F238E27FC236}">
                <a16:creationId xmlns:a16="http://schemas.microsoft.com/office/drawing/2014/main" id="{9380750B-8A24-CE48-9391-00E94EC7B2FB}"/>
              </a:ext>
            </a:extLst>
          </p:cNvPr>
          <p:cNvCxnSpPr/>
          <p:nvPr/>
        </p:nvCxnSpPr>
        <p:spPr>
          <a:xfrm>
            <a:off x="7244892" y="586354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0F3969B-0425-6647-AB33-8BC62BF5F428}"/>
              </a:ext>
            </a:extLst>
          </p:cNvPr>
          <p:cNvCxnSpPr/>
          <p:nvPr/>
        </p:nvCxnSpPr>
        <p:spPr>
          <a:xfrm>
            <a:off x="7527684"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1FC1FD4-1C2A-F041-ACD7-16D6764AB6A5}"/>
              </a:ext>
            </a:extLst>
          </p:cNvPr>
          <p:cNvSpPr/>
          <p:nvPr/>
        </p:nvSpPr>
        <p:spPr>
          <a:xfrm>
            <a:off x="7747343" y="4476248"/>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84" name="Straight Connector 83">
            <a:extLst>
              <a:ext uri="{FF2B5EF4-FFF2-40B4-BE49-F238E27FC236}">
                <a16:creationId xmlns:a16="http://schemas.microsoft.com/office/drawing/2014/main" id="{56EF7FF6-539D-364B-9A7C-209245343776}"/>
              </a:ext>
            </a:extLst>
          </p:cNvPr>
          <p:cNvCxnSpPr/>
          <p:nvPr/>
        </p:nvCxnSpPr>
        <p:spPr>
          <a:xfrm>
            <a:off x="7646495" y="357967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77E3255C-E32E-A84F-9130-7C6BF83EB84B}"/>
              </a:ext>
            </a:extLst>
          </p:cNvPr>
          <p:cNvCxnSpPr/>
          <p:nvPr/>
        </p:nvCxnSpPr>
        <p:spPr>
          <a:xfrm>
            <a:off x="7281882" y="29541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BD31B58A-D7D9-AB46-8362-6FD59FAAAACB}"/>
              </a:ext>
            </a:extLst>
          </p:cNvPr>
          <p:cNvCxnSpPr/>
          <p:nvPr/>
        </p:nvCxnSpPr>
        <p:spPr>
          <a:xfrm>
            <a:off x="7527684" y="58654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069C37D5-5A54-AE49-9CE9-58574D54F089}"/>
              </a:ext>
            </a:extLst>
          </p:cNvPr>
          <p:cNvCxnSpPr/>
          <p:nvPr/>
        </p:nvCxnSpPr>
        <p:spPr>
          <a:xfrm>
            <a:off x="7235060" y="524413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C52D7395-5750-8F40-A14A-294DEDA23FAA}"/>
              </a:ext>
            </a:extLst>
          </p:cNvPr>
          <p:cNvSpPr txBox="1"/>
          <p:nvPr/>
        </p:nvSpPr>
        <p:spPr>
          <a:xfrm>
            <a:off x="3964686" y="2671540"/>
            <a:ext cx="1675459" cy="307777"/>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0  1  4  7  5  2  3  6</a:t>
            </a:r>
          </a:p>
        </p:txBody>
      </p:sp>
      <p:cxnSp>
        <p:nvCxnSpPr>
          <p:cNvPr id="97" name="Straight Arrow Connector 96">
            <a:extLst>
              <a:ext uri="{FF2B5EF4-FFF2-40B4-BE49-F238E27FC236}">
                <a16:creationId xmlns:a16="http://schemas.microsoft.com/office/drawing/2014/main" id="{B4328D54-C636-2445-ACFB-F159FEA6FF7A}"/>
              </a:ext>
            </a:extLst>
          </p:cNvPr>
          <p:cNvCxnSpPr>
            <a:cxnSpLocks/>
          </p:cNvCxnSpPr>
          <p:nvPr/>
        </p:nvCxnSpPr>
        <p:spPr>
          <a:xfrm flipV="1">
            <a:off x="411022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B212FD26-214D-F541-8B30-2C17431EB6E1}"/>
              </a:ext>
            </a:extLst>
          </p:cNvPr>
          <p:cNvCxnSpPr>
            <a:cxnSpLocks/>
          </p:cNvCxnSpPr>
          <p:nvPr/>
        </p:nvCxnSpPr>
        <p:spPr>
          <a:xfrm flipV="1">
            <a:off x="436569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BCB05DA6-6C8D-F246-8388-C5F564498676}"/>
              </a:ext>
            </a:extLst>
          </p:cNvPr>
          <p:cNvCxnSpPr>
            <a:cxnSpLocks/>
          </p:cNvCxnSpPr>
          <p:nvPr/>
        </p:nvCxnSpPr>
        <p:spPr>
          <a:xfrm flipV="1">
            <a:off x="4621161"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ACFBD5B3-8770-3B47-A381-80B469172587}"/>
              </a:ext>
            </a:extLst>
          </p:cNvPr>
          <p:cNvCxnSpPr>
            <a:cxnSpLocks/>
          </p:cNvCxnSpPr>
          <p:nvPr/>
        </p:nvCxnSpPr>
        <p:spPr>
          <a:xfrm flipV="1">
            <a:off x="5132097"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1A4F123A-259E-F34F-AD0A-47CD9C71A0FB}"/>
              </a:ext>
            </a:extLst>
          </p:cNvPr>
          <p:cNvCxnSpPr>
            <a:cxnSpLocks/>
          </p:cNvCxnSpPr>
          <p:nvPr/>
        </p:nvCxnSpPr>
        <p:spPr>
          <a:xfrm flipV="1">
            <a:off x="5898504"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17351B10-A6B0-814F-BBF5-2FA539903AE4}"/>
              </a:ext>
            </a:extLst>
          </p:cNvPr>
          <p:cNvCxnSpPr>
            <a:cxnSpLocks/>
          </p:cNvCxnSpPr>
          <p:nvPr/>
        </p:nvCxnSpPr>
        <p:spPr>
          <a:xfrm flipV="1">
            <a:off x="4876629"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F3644DB-DBF6-9544-BD48-E35035331311}"/>
              </a:ext>
            </a:extLst>
          </p:cNvPr>
          <p:cNvCxnSpPr>
            <a:cxnSpLocks/>
          </p:cNvCxnSpPr>
          <p:nvPr/>
        </p:nvCxnSpPr>
        <p:spPr>
          <a:xfrm flipV="1">
            <a:off x="564303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81C96F-8CD2-4B4A-9DA0-8E6D97C81E72}"/>
              </a:ext>
            </a:extLst>
          </p:cNvPr>
          <p:cNvCxnSpPr>
            <a:cxnSpLocks/>
          </p:cNvCxnSpPr>
          <p:nvPr/>
        </p:nvCxnSpPr>
        <p:spPr>
          <a:xfrm flipV="1">
            <a:off x="538756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2A8987C-2CC8-CCE5-88A4-AA9808E19B85}"/>
              </a:ext>
            </a:extLst>
          </p:cNvPr>
          <p:cNvSpPr>
            <a:spLocks noGrp="1"/>
          </p:cNvSpPr>
          <p:nvPr>
            <p:ph idx="1"/>
          </p:nvPr>
        </p:nvSpPr>
        <p:spPr>
          <a:xfrm>
            <a:off x="129251" y="1417638"/>
            <a:ext cx="8116216" cy="530649"/>
          </a:xfrm>
        </p:spPr>
        <p:txBody>
          <a:bodyPr/>
          <a:lstStyle/>
          <a:p>
            <a:r>
              <a:rPr lang="en-GB" dirty="0">
                <a:latin typeface="Quattrocento Sans" panose="020B0502050000020003" pitchFamily="34" charset="0"/>
              </a:rPr>
              <a:t>Consider this DAG and a topological order 01475236</a:t>
            </a:r>
            <a:endParaRPr lang="en-SE" dirty="0">
              <a:latin typeface="Quattrocento Sans" panose="020B0502050000020003" pitchFamily="34" charset="0"/>
            </a:endParaRPr>
          </a:p>
        </p:txBody>
      </p:sp>
      <p:sp>
        <p:nvSpPr>
          <p:cNvPr id="74" name="Title 1">
            <a:extLst>
              <a:ext uri="{FF2B5EF4-FFF2-40B4-BE49-F238E27FC236}">
                <a16:creationId xmlns:a16="http://schemas.microsoft.com/office/drawing/2014/main" id="{FEDE7B5D-84CE-06A7-1D4D-C453653A347A}"/>
              </a:ext>
            </a:extLst>
          </p:cNvPr>
          <p:cNvSpPr>
            <a:spLocks noGrp="1"/>
          </p:cNvSpPr>
          <p:nvPr>
            <p:ph type="title"/>
          </p:nvPr>
        </p:nvSpPr>
        <p:spPr>
          <a:xfrm>
            <a:off x="609600" y="274638"/>
            <a:ext cx="10972800" cy="1143000"/>
          </a:xfrm>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grpSp>
        <p:nvGrpSpPr>
          <p:cNvPr id="76" name="Group 75">
            <a:extLst>
              <a:ext uri="{FF2B5EF4-FFF2-40B4-BE49-F238E27FC236}">
                <a16:creationId xmlns:a16="http://schemas.microsoft.com/office/drawing/2014/main" id="{EB1400C4-FDA9-25EE-C4CE-8394C51B68D2}"/>
              </a:ext>
            </a:extLst>
          </p:cNvPr>
          <p:cNvGrpSpPr/>
          <p:nvPr/>
        </p:nvGrpSpPr>
        <p:grpSpPr>
          <a:xfrm>
            <a:off x="8716485" y="1744394"/>
            <a:ext cx="3092700" cy="4601877"/>
            <a:chOff x="8841391" y="1894638"/>
            <a:chExt cx="3092700" cy="4601877"/>
          </a:xfrm>
        </p:grpSpPr>
        <p:graphicFrame>
          <p:nvGraphicFramePr>
            <p:cNvPr id="89" name="Google Shape;519;p34">
              <a:extLst>
                <a:ext uri="{FF2B5EF4-FFF2-40B4-BE49-F238E27FC236}">
                  <a16:creationId xmlns:a16="http://schemas.microsoft.com/office/drawing/2014/main" id="{8E4E33F4-B56A-35C6-06E0-65668F4DF52B}"/>
                </a:ext>
              </a:extLst>
            </p:cNvPr>
            <p:cNvGraphicFramePr/>
            <p:nvPr>
              <p:extLst>
                <p:ext uri="{D42A27DB-BD31-4B8C-83A1-F6EECF244321}">
                  <p14:modId xmlns:p14="http://schemas.microsoft.com/office/powerpoint/2010/main" val="1866379625"/>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strike="noStrike" dirty="0">
                            <a:latin typeface="Quattrocento Sans"/>
                            <a:ea typeface="Quattrocento Sans"/>
                            <a:cs typeface="Quattrocento Sans"/>
                            <a:sym typeface="Quattrocento Sans"/>
                          </a:rPr>
                          <a:t> 5</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4</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201531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762112352"/>
                    </a:ext>
                  </a:extLst>
                </a:tr>
              </a:tbl>
            </a:graphicData>
          </a:graphic>
        </p:graphicFrame>
        <p:sp>
          <p:nvSpPr>
            <p:cNvPr id="90" name="Google Shape;1032;p42">
              <a:extLst>
                <a:ext uri="{FF2B5EF4-FFF2-40B4-BE49-F238E27FC236}">
                  <a16:creationId xmlns:a16="http://schemas.microsoft.com/office/drawing/2014/main" id="{5ABB329B-1A1E-FCAD-58C8-474C389C5A5C}"/>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0, 1, 4, 7, 5, 2, 3, 6</a:t>
              </a:r>
              <a:endParaRPr dirty="0">
                <a:latin typeface="Quattrocento Sans"/>
                <a:ea typeface="Quattrocento Sans"/>
                <a:cs typeface="Quattrocento Sans"/>
                <a:sym typeface="Quattrocento Sans"/>
              </a:endParaRPr>
            </a:p>
          </p:txBody>
        </p:sp>
      </p:grpSp>
    </p:spTree>
    <p:extLst>
      <p:ext uri="{BB962C8B-B14F-4D97-AF65-F5344CB8AC3E}">
        <p14:creationId xmlns:p14="http://schemas.microsoft.com/office/powerpoint/2010/main" val="3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dissolve">
                                      <p:cBhvr>
                                        <p:cTn id="97" dur="500"/>
                                        <p:tgtEl>
                                          <p:spTgt spid="3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dissolve">
                                      <p:cBhvr>
                                        <p:cTn id="100" dur="500"/>
                                        <p:tgtEl>
                                          <p:spTgt spid="3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dissolve">
                                      <p:cBhvr>
                                        <p:cTn id="103" dur="500"/>
                                        <p:tgtEl>
                                          <p:spTgt spid="3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dissolve">
                                      <p:cBhvr>
                                        <p:cTn id="112" dur="500"/>
                                        <p:tgtEl>
                                          <p:spTgt spid="4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dissolve">
                                      <p:cBhvr>
                                        <p:cTn id="115" dur="500"/>
                                        <p:tgtEl>
                                          <p:spTgt spid="4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dissolve">
                                      <p:cBhvr>
                                        <p:cTn id="118" dur="500"/>
                                        <p:tgtEl>
                                          <p:spTgt spid="4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7"/>
                                        </p:tgtEl>
                                        <p:attrNameLst>
                                          <p:attrName>style.visibility</p:attrName>
                                        </p:attrNameLst>
                                      </p:cBhvr>
                                      <p:to>
                                        <p:strVal val="visible"/>
                                      </p:to>
                                    </p:set>
                                    <p:animEffect transition="in" filter="dissolve">
                                      <p:cBhvr>
                                        <p:cTn id="134" dur="500"/>
                                        <p:tgtEl>
                                          <p:spTgt spid="47"/>
                                        </p:tgtEl>
                                      </p:cBhvr>
                                    </p:animEffect>
                                  </p:childTnLst>
                                </p:cTn>
                              </p:par>
                              <p:par>
                                <p:cTn id="135" presetID="9" presetClass="entr" presetSubtype="0"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dissolve">
                                      <p:cBhvr>
                                        <p:cTn id="137" dur="500"/>
                                        <p:tgtEl>
                                          <p:spTgt spid="49"/>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dissolve">
                                      <p:cBhvr>
                                        <p:cTn id="140" dur="500"/>
                                        <p:tgtEl>
                                          <p:spTgt spid="4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dissolve">
                                      <p:cBhvr>
                                        <p:cTn id="143" dur="500"/>
                                        <p:tgtEl>
                                          <p:spTgt spid="5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dissolve">
                                      <p:cBhvr>
                                        <p:cTn id="146" dur="500"/>
                                        <p:tgtEl>
                                          <p:spTgt spid="54"/>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par>
                                <p:cTn id="150" presetID="9" presetClass="entr" presetSubtype="0" fill="hold"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dissolve">
                                      <p:cBhvr>
                                        <p:cTn id="152" dur="500"/>
                                        <p:tgtEl>
                                          <p:spTgt spid="5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dissolve">
                                      <p:cBhvr>
                                        <p:cTn id="160" dur="500"/>
                                        <p:tgtEl>
                                          <p:spTgt spid="97"/>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mph" presetSubtype="2" fill="hold" nodeType="clickEffect">
                                  <p:stCondLst>
                                    <p:cond delay="0"/>
                                  </p:stCondLst>
                                  <p:childTnLst>
                                    <p:animClr clrSpc="rgb" dir="cw">
                                      <p:cBhvr>
                                        <p:cTn id="164" dur="2000" fill="hold"/>
                                        <p:tgtEl>
                                          <p:spTgt spid="25"/>
                                        </p:tgtEl>
                                        <p:attrNameLst>
                                          <p:attrName>fillcolor</p:attrName>
                                        </p:attrNameLst>
                                      </p:cBhvr>
                                      <p:to>
                                        <a:schemeClr val="accent2"/>
                                      </p:to>
                                    </p:animClr>
                                    <p:set>
                                      <p:cBhvr>
                                        <p:cTn id="165" dur="2000" fill="hold"/>
                                        <p:tgtEl>
                                          <p:spTgt spid="25"/>
                                        </p:tgtEl>
                                        <p:attrNameLst>
                                          <p:attrName>fill.type</p:attrName>
                                        </p:attrNameLst>
                                      </p:cBhvr>
                                      <p:to>
                                        <p:strVal val="solid"/>
                                      </p:to>
                                    </p:set>
                                    <p:set>
                                      <p:cBhvr>
                                        <p:cTn id="166" dur="2000" fill="hold"/>
                                        <p:tgtEl>
                                          <p:spTgt spid="25"/>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58">
                                            <p:txEl>
                                              <p:pRg st="0" end="0"/>
                                            </p:txEl>
                                          </p:spTgt>
                                        </p:tgtEl>
                                        <p:attrNameLst>
                                          <p:attrName>style.visibility</p:attrName>
                                        </p:attrNameLst>
                                      </p:cBhvr>
                                      <p:to>
                                        <p:strVal val="visible"/>
                                      </p:to>
                                    </p:set>
                                    <p:animEffect transition="in" filter="dissolve">
                                      <p:cBhvr>
                                        <p:cTn id="176" dur="500"/>
                                        <p:tgtEl>
                                          <p:spTgt spid="58">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7" presetClass="emph" presetSubtype="2" fill="hold" nodeType="clickEffect">
                                  <p:stCondLst>
                                    <p:cond delay="0"/>
                                  </p:stCondLst>
                                  <p:childTnLst>
                                    <p:animClr clrSpc="rgb" dir="cw">
                                      <p:cBhvr>
                                        <p:cTn id="180" dur="2000" fill="hold"/>
                                        <p:tgtEl>
                                          <p:spTgt spid="21"/>
                                        </p:tgtEl>
                                        <p:attrNameLst>
                                          <p:attrName>stroke.color</p:attrName>
                                        </p:attrNameLst>
                                      </p:cBhvr>
                                      <p:to>
                                        <a:schemeClr val="accent2"/>
                                      </p:to>
                                    </p:animClr>
                                    <p:set>
                                      <p:cBhvr>
                                        <p:cTn id="181" dur="2000" fill="hold"/>
                                        <p:tgtEl>
                                          <p:spTgt spid="21"/>
                                        </p:tgtEl>
                                        <p:attrNameLst>
                                          <p:attrName>stroke.on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nodeType="clickEffect">
                                  <p:stCondLst>
                                    <p:cond delay="0"/>
                                  </p:stCondLst>
                                  <p:childTnLst>
                                    <p:set>
                                      <p:cBhvr>
                                        <p:cTn id="190" dur="1" fill="hold">
                                          <p:stCondLst>
                                            <p:cond delay="0"/>
                                          </p:stCondLst>
                                        </p:cTn>
                                        <p:tgtEl>
                                          <p:spTgt spid="58">
                                            <p:txEl>
                                              <p:pRg st="1" end="1"/>
                                            </p:txEl>
                                          </p:spTgt>
                                        </p:tgtEl>
                                        <p:attrNameLst>
                                          <p:attrName>style.visibility</p:attrName>
                                        </p:attrNameLst>
                                      </p:cBhvr>
                                      <p:to>
                                        <p:strVal val="visible"/>
                                      </p:to>
                                    </p:set>
                                    <p:animEffect transition="in" filter="dissolve">
                                      <p:cBhvr>
                                        <p:cTn id="191" dur="500"/>
                                        <p:tgtEl>
                                          <p:spTgt spid="58">
                                            <p:txEl>
                                              <p:pRg st="1" end="1"/>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60"/>
                                        </p:tgtEl>
                                        <p:attrNameLst>
                                          <p:attrName>style.visibility</p:attrName>
                                        </p:attrNameLst>
                                      </p:cBhvr>
                                      <p:to>
                                        <p:strVal val="visible"/>
                                      </p:to>
                                    </p:set>
                                    <p:animEffect transition="in" filter="dissolve">
                                      <p:cBhvr>
                                        <p:cTn id="196" dur="500"/>
                                        <p:tgtEl>
                                          <p:spTgt spid="60"/>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nodeType="clickEffect">
                                  <p:stCondLst>
                                    <p:cond delay="0"/>
                                  </p:stCondLst>
                                  <p:childTnLst>
                                    <p:set>
                                      <p:cBhvr>
                                        <p:cTn id="200" dur="1" fill="hold">
                                          <p:stCondLst>
                                            <p:cond delay="0"/>
                                          </p:stCondLst>
                                        </p:cTn>
                                        <p:tgtEl>
                                          <p:spTgt spid="59">
                                            <p:txEl>
                                              <p:pRg st="1" end="1"/>
                                            </p:txEl>
                                          </p:spTgt>
                                        </p:tgtEl>
                                        <p:attrNameLst>
                                          <p:attrName>style.visibility</p:attrName>
                                        </p:attrNameLst>
                                      </p:cBhvr>
                                      <p:to>
                                        <p:strVal val="visible"/>
                                      </p:to>
                                    </p:set>
                                    <p:animEffect transition="in" filter="dissolve">
                                      <p:cBhvr>
                                        <p:cTn id="201" dur="500"/>
                                        <p:tgtEl>
                                          <p:spTgt spid="59">
                                            <p:txEl>
                                              <p:pRg st="1" end="1"/>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7" presetClass="emph" presetSubtype="2" fill="hold" nodeType="clickEffect">
                                  <p:stCondLst>
                                    <p:cond delay="0"/>
                                  </p:stCondLst>
                                  <p:childTnLst>
                                    <p:animClr clrSpc="rgb" dir="cw">
                                      <p:cBhvr>
                                        <p:cTn id="205" dur="2000" fill="hold"/>
                                        <p:tgtEl>
                                          <p:spTgt spid="19"/>
                                        </p:tgtEl>
                                        <p:attrNameLst>
                                          <p:attrName>stroke.color</p:attrName>
                                        </p:attrNameLst>
                                      </p:cBhvr>
                                      <p:to>
                                        <a:schemeClr val="accent2"/>
                                      </p:to>
                                    </p:animClr>
                                    <p:set>
                                      <p:cBhvr>
                                        <p:cTn id="206" dur="2000" fill="hold"/>
                                        <p:tgtEl>
                                          <p:spTgt spid="19"/>
                                        </p:tgtEl>
                                        <p:attrNameLst>
                                          <p:attrName>stroke.on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56"/>
                                        </p:tgtEl>
                                        <p:attrNameLst>
                                          <p:attrName>style.visibility</p:attrName>
                                        </p:attrNameLst>
                                      </p:cBhvr>
                                      <p:to>
                                        <p:strVal val="visible"/>
                                      </p:to>
                                    </p:set>
                                    <p:animEffect transition="in" filter="dissolve">
                                      <p:cBhvr>
                                        <p:cTn id="211" dur="500"/>
                                        <p:tgtEl>
                                          <p:spTgt spid="56"/>
                                        </p:tgtEl>
                                      </p:cBhvr>
                                    </p:animEffect>
                                  </p:childTnLst>
                                </p:cTn>
                              </p:par>
                            </p:childTnLst>
                          </p:cTn>
                        </p:par>
                      </p:childTnLst>
                    </p:cTn>
                  </p:par>
                  <p:par>
                    <p:cTn id="212" fill="hold">
                      <p:stCondLst>
                        <p:cond delay="indefinite"/>
                      </p:stCondLst>
                      <p:childTnLst>
                        <p:par>
                          <p:cTn id="213" fill="hold">
                            <p:stCondLst>
                              <p:cond delay="0"/>
                            </p:stCondLst>
                            <p:childTnLst>
                              <p:par>
                                <p:cTn id="214" presetID="9" presetClass="entr" presetSubtype="0" fill="hold" nodeType="clickEffect">
                                  <p:stCondLst>
                                    <p:cond delay="0"/>
                                  </p:stCondLst>
                                  <p:childTnLst>
                                    <p:set>
                                      <p:cBhvr>
                                        <p:cTn id="215" dur="1" fill="hold">
                                          <p:stCondLst>
                                            <p:cond delay="0"/>
                                          </p:stCondLst>
                                        </p:cTn>
                                        <p:tgtEl>
                                          <p:spTgt spid="58">
                                            <p:txEl>
                                              <p:pRg st="7" end="7"/>
                                            </p:txEl>
                                          </p:spTgt>
                                        </p:tgtEl>
                                        <p:attrNameLst>
                                          <p:attrName>style.visibility</p:attrName>
                                        </p:attrNameLst>
                                      </p:cBhvr>
                                      <p:to>
                                        <p:strVal val="visible"/>
                                      </p:to>
                                    </p:set>
                                    <p:animEffect transition="in" filter="dissolve">
                                      <p:cBhvr>
                                        <p:cTn id="216" dur="500"/>
                                        <p:tgtEl>
                                          <p:spTgt spid="58">
                                            <p:txEl>
                                              <p:pRg st="7" end="7"/>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nodeType="clickEffect">
                                  <p:stCondLst>
                                    <p:cond delay="0"/>
                                  </p:stCondLst>
                                  <p:childTnLst>
                                    <p:set>
                                      <p:cBhvr>
                                        <p:cTn id="220" dur="1" fill="hold">
                                          <p:stCondLst>
                                            <p:cond delay="0"/>
                                          </p:stCondLst>
                                        </p:cTn>
                                        <p:tgtEl>
                                          <p:spTgt spid="61"/>
                                        </p:tgtEl>
                                        <p:attrNameLst>
                                          <p:attrName>style.visibility</p:attrName>
                                        </p:attrNameLst>
                                      </p:cBhvr>
                                      <p:to>
                                        <p:strVal val="visible"/>
                                      </p:to>
                                    </p:set>
                                    <p:animEffect transition="in" filter="dissolve">
                                      <p:cBhvr>
                                        <p:cTn id="221" dur="500"/>
                                        <p:tgtEl>
                                          <p:spTgt spid="61"/>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nodeType="clickEffect">
                                  <p:stCondLst>
                                    <p:cond delay="0"/>
                                  </p:stCondLst>
                                  <p:childTnLst>
                                    <p:set>
                                      <p:cBhvr>
                                        <p:cTn id="225" dur="1" fill="hold">
                                          <p:stCondLst>
                                            <p:cond delay="0"/>
                                          </p:stCondLst>
                                        </p:cTn>
                                        <p:tgtEl>
                                          <p:spTgt spid="59">
                                            <p:txEl>
                                              <p:pRg st="7" end="7"/>
                                            </p:txEl>
                                          </p:spTgt>
                                        </p:tgtEl>
                                        <p:attrNameLst>
                                          <p:attrName>style.visibility</p:attrName>
                                        </p:attrNameLst>
                                      </p:cBhvr>
                                      <p:to>
                                        <p:strVal val="visible"/>
                                      </p:to>
                                    </p:set>
                                    <p:animEffect transition="in" filter="dissolve">
                                      <p:cBhvr>
                                        <p:cTn id="226" dur="500"/>
                                        <p:tgtEl>
                                          <p:spTgt spid="59">
                                            <p:txEl>
                                              <p:pRg st="7" end="7"/>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7" presetClass="emph" presetSubtype="2" fill="hold" nodeType="clickEffect">
                                  <p:stCondLst>
                                    <p:cond delay="0"/>
                                  </p:stCondLst>
                                  <p:childTnLst>
                                    <p:animClr clrSpc="rgb" dir="cw">
                                      <p:cBhvr>
                                        <p:cTn id="230" dur="2000" fill="hold"/>
                                        <p:tgtEl>
                                          <p:spTgt spid="12"/>
                                        </p:tgtEl>
                                        <p:attrNameLst>
                                          <p:attrName>stroke.color</p:attrName>
                                        </p:attrNameLst>
                                      </p:cBhvr>
                                      <p:to>
                                        <a:schemeClr val="accent2"/>
                                      </p:to>
                                    </p:animClr>
                                    <p:set>
                                      <p:cBhvr>
                                        <p:cTn id="231" dur="2000" fill="hold"/>
                                        <p:tgtEl>
                                          <p:spTgt spid="12"/>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nodeType="clickEffect">
                                  <p:stCondLst>
                                    <p:cond delay="0"/>
                                  </p:stCondLst>
                                  <p:childTnLst>
                                    <p:set>
                                      <p:cBhvr>
                                        <p:cTn id="235" dur="1" fill="hold">
                                          <p:stCondLst>
                                            <p:cond delay="0"/>
                                          </p:stCondLst>
                                        </p:cTn>
                                        <p:tgtEl>
                                          <p:spTgt spid="57"/>
                                        </p:tgtEl>
                                        <p:attrNameLst>
                                          <p:attrName>style.visibility</p:attrName>
                                        </p:attrNameLst>
                                      </p:cBhvr>
                                      <p:to>
                                        <p:strVal val="visible"/>
                                      </p:to>
                                    </p:set>
                                    <p:animEffect transition="in" filter="dissolve">
                                      <p:cBhvr>
                                        <p:cTn id="236" dur="500"/>
                                        <p:tgtEl>
                                          <p:spTgt spid="57"/>
                                        </p:tgtEl>
                                      </p:cBhvr>
                                    </p:animEffec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nodeType="clickEffect">
                                  <p:stCondLst>
                                    <p:cond delay="0"/>
                                  </p:stCondLst>
                                  <p:childTnLst>
                                    <p:set>
                                      <p:cBhvr>
                                        <p:cTn id="240" dur="1" fill="hold">
                                          <p:stCondLst>
                                            <p:cond delay="0"/>
                                          </p:stCondLst>
                                        </p:cTn>
                                        <p:tgtEl>
                                          <p:spTgt spid="58">
                                            <p:txEl>
                                              <p:pRg st="4" end="4"/>
                                            </p:txEl>
                                          </p:spTgt>
                                        </p:tgtEl>
                                        <p:attrNameLst>
                                          <p:attrName>style.visibility</p:attrName>
                                        </p:attrNameLst>
                                      </p:cBhvr>
                                      <p:to>
                                        <p:strVal val="visible"/>
                                      </p:to>
                                    </p:set>
                                    <p:animEffect transition="in" filter="dissolve">
                                      <p:cBhvr>
                                        <p:cTn id="241" dur="500"/>
                                        <p:tgtEl>
                                          <p:spTgt spid="58">
                                            <p:txEl>
                                              <p:pRg st="4" end="4"/>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ntr" presetSubtype="0" fill="hold" nodeType="clickEffect">
                                  <p:stCondLst>
                                    <p:cond delay="0"/>
                                  </p:stCondLst>
                                  <p:childTnLst>
                                    <p:set>
                                      <p:cBhvr>
                                        <p:cTn id="245" dur="1" fill="hold">
                                          <p:stCondLst>
                                            <p:cond delay="0"/>
                                          </p:stCondLst>
                                        </p:cTn>
                                        <p:tgtEl>
                                          <p:spTgt spid="62"/>
                                        </p:tgtEl>
                                        <p:attrNameLst>
                                          <p:attrName>style.visibility</p:attrName>
                                        </p:attrNameLst>
                                      </p:cBhvr>
                                      <p:to>
                                        <p:strVal val="visible"/>
                                      </p:to>
                                    </p:set>
                                    <p:animEffect transition="in" filter="dissolve">
                                      <p:cBhvr>
                                        <p:cTn id="246" dur="500"/>
                                        <p:tgtEl>
                                          <p:spTgt spid="62"/>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9">
                                            <p:txEl>
                                              <p:pRg st="4" end="4"/>
                                            </p:txEl>
                                          </p:spTgt>
                                        </p:tgtEl>
                                        <p:attrNameLst>
                                          <p:attrName>style.visibility</p:attrName>
                                        </p:attrNameLst>
                                      </p:cBhvr>
                                      <p:to>
                                        <p:strVal val="visible"/>
                                      </p:to>
                                    </p:set>
                                    <p:animEffect transition="in" filter="dissolve">
                                      <p:cBhvr>
                                        <p:cTn id="251" dur="500"/>
                                        <p:tgtEl>
                                          <p:spTgt spid="59">
                                            <p:txEl>
                                              <p:pRg st="4" end="4"/>
                                            </p:txEl>
                                          </p:spTgt>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ntr" presetSubtype="0" fill="hold" nodeType="clickEffect">
                                  <p:stCondLst>
                                    <p:cond delay="0"/>
                                  </p:stCondLst>
                                  <p:childTnLst>
                                    <p:set>
                                      <p:cBhvr>
                                        <p:cTn id="255" dur="1" fill="hold">
                                          <p:stCondLst>
                                            <p:cond delay="0"/>
                                          </p:stCondLst>
                                        </p:cTn>
                                        <p:tgtEl>
                                          <p:spTgt spid="100"/>
                                        </p:tgtEl>
                                        <p:attrNameLst>
                                          <p:attrName>style.visibility</p:attrName>
                                        </p:attrNameLst>
                                      </p:cBhvr>
                                      <p:to>
                                        <p:strVal val="visible"/>
                                      </p:to>
                                    </p:set>
                                    <p:animEffect transition="in" filter="dissolve">
                                      <p:cBhvr>
                                        <p:cTn id="256" dur="500"/>
                                        <p:tgtEl>
                                          <p:spTgt spid="100"/>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emph" presetSubtype="2" fill="hold" nodeType="clickEffect">
                                  <p:stCondLst>
                                    <p:cond delay="0"/>
                                  </p:stCondLst>
                                  <p:childTnLst>
                                    <p:animClr clrSpc="rgb" dir="cw">
                                      <p:cBhvr>
                                        <p:cTn id="260" dur="2000" fill="hold"/>
                                        <p:tgtEl>
                                          <p:spTgt spid="7"/>
                                        </p:tgtEl>
                                        <p:attrNameLst>
                                          <p:attrName>fillcolor</p:attrName>
                                        </p:attrNameLst>
                                      </p:cBhvr>
                                      <p:to>
                                        <a:schemeClr val="accent2"/>
                                      </p:to>
                                    </p:animClr>
                                    <p:set>
                                      <p:cBhvr>
                                        <p:cTn id="261" dur="2000" fill="hold"/>
                                        <p:tgtEl>
                                          <p:spTgt spid="7"/>
                                        </p:tgtEl>
                                        <p:attrNameLst>
                                          <p:attrName>fill.type</p:attrName>
                                        </p:attrNameLst>
                                      </p:cBhvr>
                                      <p:to>
                                        <p:strVal val="solid"/>
                                      </p:to>
                                    </p:set>
                                    <p:set>
                                      <p:cBhvr>
                                        <p:cTn id="262" dur="2000" fill="hold"/>
                                        <p:tgtEl>
                                          <p:spTgt spid="7"/>
                                        </p:tgtEl>
                                        <p:attrNameLst>
                                          <p:attrName>fill.on</p:attrName>
                                        </p:attrNameLst>
                                      </p:cBhvr>
                                      <p:to>
                                        <p:strVal val="true"/>
                                      </p:to>
                                    </p:set>
                                  </p:childTnLst>
                                </p:cTn>
                              </p:par>
                            </p:childTnLst>
                          </p:cTn>
                        </p:par>
                      </p:childTnLst>
                    </p:cTn>
                  </p:par>
                  <p:par>
                    <p:cTn id="263" fill="hold">
                      <p:stCondLst>
                        <p:cond delay="indefinite"/>
                      </p:stCondLst>
                      <p:childTnLst>
                        <p:par>
                          <p:cTn id="264" fill="hold">
                            <p:stCondLst>
                              <p:cond delay="0"/>
                            </p:stCondLst>
                            <p:childTnLst>
                              <p:par>
                                <p:cTn id="265" presetID="7" presetClass="emph" presetSubtype="2" fill="hold" nodeType="clickEffect">
                                  <p:stCondLst>
                                    <p:cond delay="0"/>
                                  </p:stCondLst>
                                  <p:childTnLst>
                                    <p:animClr clrSpc="rgb" dir="cw">
                                      <p:cBhvr>
                                        <p:cTn id="266" dur="2000" fill="hold"/>
                                        <p:tgtEl>
                                          <p:spTgt spid="11"/>
                                        </p:tgtEl>
                                        <p:attrNameLst>
                                          <p:attrName>stroke.color</p:attrName>
                                        </p:attrNameLst>
                                      </p:cBhvr>
                                      <p:to>
                                        <a:schemeClr val="accent2"/>
                                      </p:to>
                                    </p:animClr>
                                    <p:set>
                                      <p:cBhvr>
                                        <p:cTn id="267" dur="2000" fill="hold"/>
                                        <p:tgtEl>
                                          <p:spTgt spid="11"/>
                                        </p:tgtEl>
                                        <p:attrNameLst>
                                          <p:attrName>stroke.on</p:attrName>
                                        </p:attrNameLst>
                                      </p:cBhvr>
                                      <p:to>
                                        <p:strVal val="true"/>
                                      </p:to>
                                    </p:se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nodeType="clickEffect">
                                  <p:stCondLst>
                                    <p:cond delay="0"/>
                                  </p:stCondLst>
                                  <p:childTnLst>
                                    <p:set>
                                      <p:cBhvr>
                                        <p:cTn id="271" dur="1" fill="hold">
                                          <p:stCondLst>
                                            <p:cond delay="0"/>
                                          </p:stCondLst>
                                        </p:cTn>
                                        <p:tgtEl>
                                          <p:spTgt spid="63"/>
                                        </p:tgtEl>
                                        <p:attrNameLst>
                                          <p:attrName>style.visibility</p:attrName>
                                        </p:attrNameLst>
                                      </p:cBhvr>
                                      <p:to>
                                        <p:strVal val="visible"/>
                                      </p:to>
                                    </p:set>
                                    <p:animEffect transition="in" filter="dissolve">
                                      <p:cBhvr>
                                        <p:cTn id="272" dur="500"/>
                                        <p:tgtEl>
                                          <p:spTgt spid="63"/>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8">
                                            <p:txEl>
                                              <p:pRg st="3" end="3"/>
                                            </p:txEl>
                                          </p:spTgt>
                                        </p:tgtEl>
                                        <p:attrNameLst>
                                          <p:attrName>style.visibility</p:attrName>
                                        </p:attrNameLst>
                                      </p:cBhvr>
                                      <p:to>
                                        <p:strVal val="visible"/>
                                      </p:to>
                                    </p:set>
                                    <p:animEffect transition="in" filter="dissolve">
                                      <p:cBhvr>
                                        <p:cTn id="277" dur="500"/>
                                        <p:tgtEl>
                                          <p:spTgt spid="58">
                                            <p:txEl>
                                              <p:pRg st="3" end="3"/>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9" presetClass="entr" presetSubtype="0" fill="hold" nodeType="clickEffect">
                                  <p:stCondLst>
                                    <p:cond delay="0"/>
                                  </p:stCondLst>
                                  <p:childTnLst>
                                    <p:set>
                                      <p:cBhvr>
                                        <p:cTn id="281" dur="1" fill="hold">
                                          <p:stCondLst>
                                            <p:cond delay="0"/>
                                          </p:stCondLst>
                                        </p:cTn>
                                        <p:tgtEl>
                                          <p:spTgt spid="66"/>
                                        </p:tgtEl>
                                        <p:attrNameLst>
                                          <p:attrName>style.visibility</p:attrName>
                                        </p:attrNameLst>
                                      </p:cBhvr>
                                      <p:to>
                                        <p:strVal val="visible"/>
                                      </p:to>
                                    </p:set>
                                    <p:animEffect transition="in" filter="dissolve">
                                      <p:cBhvr>
                                        <p:cTn id="282" dur="500"/>
                                        <p:tgtEl>
                                          <p:spTgt spid="66"/>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59">
                                            <p:txEl>
                                              <p:pRg st="3" end="3"/>
                                            </p:txEl>
                                          </p:spTgt>
                                        </p:tgtEl>
                                        <p:attrNameLst>
                                          <p:attrName>style.visibility</p:attrName>
                                        </p:attrNameLst>
                                      </p:cBhvr>
                                      <p:to>
                                        <p:strVal val="visible"/>
                                      </p:to>
                                    </p:set>
                                    <p:animEffect transition="in" filter="dissolve">
                                      <p:cBhvr>
                                        <p:cTn id="287" dur="500"/>
                                        <p:tgtEl>
                                          <p:spTgt spid="59">
                                            <p:txEl>
                                              <p:pRg st="3" end="3"/>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7" presetClass="emph" presetSubtype="2" fill="hold" nodeType="clickEffect">
                                  <p:stCondLst>
                                    <p:cond delay="0"/>
                                  </p:stCondLst>
                                  <p:childTnLst>
                                    <p:animClr clrSpc="rgb" dir="cw">
                                      <p:cBhvr>
                                        <p:cTn id="291" dur="2000" fill="hold"/>
                                        <p:tgtEl>
                                          <p:spTgt spid="8"/>
                                        </p:tgtEl>
                                        <p:attrNameLst>
                                          <p:attrName>stroke.color</p:attrName>
                                        </p:attrNameLst>
                                      </p:cBhvr>
                                      <p:to>
                                        <a:schemeClr val="accent2"/>
                                      </p:to>
                                    </p:animClr>
                                    <p:set>
                                      <p:cBhvr>
                                        <p:cTn id="292" dur="2000" fill="hold"/>
                                        <p:tgtEl>
                                          <p:spTgt spid="8"/>
                                        </p:tgtEl>
                                        <p:attrNameLst>
                                          <p:attrName>stroke.on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9" presetClass="entr" presetSubtype="0" fill="hold" nodeType="clickEffect">
                                  <p:stCondLst>
                                    <p:cond delay="0"/>
                                  </p:stCondLst>
                                  <p:childTnLst>
                                    <p:set>
                                      <p:cBhvr>
                                        <p:cTn id="296" dur="1" fill="hold">
                                          <p:stCondLst>
                                            <p:cond delay="0"/>
                                          </p:stCondLst>
                                        </p:cTn>
                                        <p:tgtEl>
                                          <p:spTgt spid="64"/>
                                        </p:tgtEl>
                                        <p:attrNameLst>
                                          <p:attrName>style.visibility</p:attrName>
                                        </p:attrNameLst>
                                      </p:cBhvr>
                                      <p:to>
                                        <p:strVal val="visible"/>
                                      </p:to>
                                    </p:set>
                                    <p:animEffect transition="in" filter="dissolve">
                                      <p:cBhvr>
                                        <p:cTn id="297" dur="500"/>
                                        <p:tgtEl>
                                          <p:spTgt spid="64"/>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nodeType="clickEffect">
                                  <p:stCondLst>
                                    <p:cond delay="0"/>
                                  </p:stCondLst>
                                  <p:childTnLst>
                                    <p:set>
                                      <p:cBhvr>
                                        <p:cTn id="301" dur="1" fill="hold">
                                          <p:stCondLst>
                                            <p:cond delay="0"/>
                                          </p:stCondLst>
                                        </p:cTn>
                                        <p:tgtEl>
                                          <p:spTgt spid="58">
                                            <p:txEl>
                                              <p:pRg st="2" end="2"/>
                                            </p:txEl>
                                          </p:spTgt>
                                        </p:tgtEl>
                                        <p:attrNameLst>
                                          <p:attrName>style.visibility</p:attrName>
                                        </p:attrNameLst>
                                      </p:cBhvr>
                                      <p:to>
                                        <p:strVal val="visible"/>
                                      </p:to>
                                    </p:set>
                                    <p:animEffect transition="in" filter="dissolve">
                                      <p:cBhvr>
                                        <p:cTn id="302" dur="500"/>
                                        <p:tgtEl>
                                          <p:spTgt spid="58">
                                            <p:txEl>
                                              <p:pRg st="2" end="2"/>
                                            </p:txEl>
                                          </p:spTgt>
                                        </p:tgtEl>
                                      </p:cBhvr>
                                    </p:animEffect>
                                  </p:childTnLst>
                                </p:cTn>
                              </p:par>
                            </p:childTnLst>
                          </p:cTn>
                        </p:par>
                      </p:childTnLst>
                    </p:cTn>
                  </p:par>
                  <p:par>
                    <p:cTn id="303" fill="hold">
                      <p:stCondLst>
                        <p:cond delay="indefinite"/>
                      </p:stCondLst>
                      <p:childTnLst>
                        <p:par>
                          <p:cTn id="304" fill="hold">
                            <p:stCondLst>
                              <p:cond delay="0"/>
                            </p:stCondLst>
                            <p:childTnLst>
                              <p:par>
                                <p:cTn id="305" presetID="9" presetClass="entr" presetSubtype="0" fill="hold" nodeType="clickEffect">
                                  <p:stCondLst>
                                    <p:cond delay="0"/>
                                  </p:stCondLst>
                                  <p:childTnLst>
                                    <p:set>
                                      <p:cBhvr>
                                        <p:cTn id="306" dur="1" fill="hold">
                                          <p:stCondLst>
                                            <p:cond delay="0"/>
                                          </p:stCondLst>
                                        </p:cTn>
                                        <p:tgtEl>
                                          <p:spTgt spid="65"/>
                                        </p:tgtEl>
                                        <p:attrNameLst>
                                          <p:attrName>style.visibility</p:attrName>
                                        </p:attrNameLst>
                                      </p:cBhvr>
                                      <p:to>
                                        <p:strVal val="visible"/>
                                      </p:to>
                                    </p:set>
                                    <p:animEffect transition="in" filter="dissolve">
                                      <p:cBhvr>
                                        <p:cTn id="307" dur="500"/>
                                        <p:tgtEl>
                                          <p:spTgt spid="65"/>
                                        </p:tgtEl>
                                      </p:cBhvr>
                                    </p:animEffect>
                                  </p:childTnLst>
                                </p:cTn>
                              </p:par>
                            </p:childTnLst>
                          </p:cTn>
                        </p:par>
                      </p:childTnLst>
                    </p:cTn>
                  </p:par>
                  <p:par>
                    <p:cTn id="308" fill="hold">
                      <p:stCondLst>
                        <p:cond delay="indefinite"/>
                      </p:stCondLst>
                      <p:childTnLst>
                        <p:par>
                          <p:cTn id="309" fill="hold">
                            <p:stCondLst>
                              <p:cond delay="0"/>
                            </p:stCondLst>
                            <p:childTnLst>
                              <p:par>
                                <p:cTn id="310" presetID="9" presetClass="entr" presetSubtype="0" fill="hold" nodeType="clickEffect">
                                  <p:stCondLst>
                                    <p:cond delay="0"/>
                                  </p:stCondLst>
                                  <p:childTnLst>
                                    <p:set>
                                      <p:cBhvr>
                                        <p:cTn id="311" dur="1" fill="hold">
                                          <p:stCondLst>
                                            <p:cond delay="0"/>
                                          </p:stCondLst>
                                        </p:cTn>
                                        <p:tgtEl>
                                          <p:spTgt spid="59">
                                            <p:txEl>
                                              <p:pRg st="2" end="2"/>
                                            </p:txEl>
                                          </p:spTgt>
                                        </p:tgtEl>
                                        <p:attrNameLst>
                                          <p:attrName>style.visibility</p:attrName>
                                        </p:attrNameLst>
                                      </p:cBhvr>
                                      <p:to>
                                        <p:strVal val="visible"/>
                                      </p:to>
                                    </p:set>
                                    <p:animEffect transition="in" filter="dissolve">
                                      <p:cBhvr>
                                        <p:cTn id="312" dur="500"/>
                                        <p:tgtEl>
                                          <p:spTgt spid="59">
                                            <p:txEl>
                                              <p:pRg st="2" end="2"/>
                                            </p:txEl>
                                          </p:spTgt>
                                        </p:tgtEl>
                                      </p:cBhvr>
                                    </p:animEffect>
                                  </p:childTnLst>
                                </p:cTn>
                              </p:par>
                            </p:childTnLst>
                          </p:cTn>
                        </p:par>
                      </p:childTnLst>
                    </p:cTn>
                  </p:par>
                  <p:par>
                    <p:cTn id="313" fill="hold">
                      <p:stCondLst>
                        <p:cond delay="indefinite"/>
                      </p:stCondLst>
                      <p:childTnLst>
                        <p:par>
                          <p:cTn id="314" fill="hold">
                            <p:stCondLst>
                              <p:cond delay="0"/>
                            </p:stCondLst>
                            <p:childTnLst>
                              <p:par>
                                <p:cTn id="315" presetID="7" presetClass="emph" presetSubtype="2" fill="hold" nodeType="clickEffect">
                                  <p:stCondLst>
                                    <p:cond delay="0"/>
                                  </p:stCondLst>
                                  <p:childTnLst>
                                    <p:animClr clrSpc="rgb" dir="cw">
                                      <p:cBhvr>
                                        <p:cTn id="316" dur="2000" fill="hold"/>
                                        <p:tgtEl>
                                          <p:spTgt spid="13"/>
                                        </p:tgtEl>
                                        <p:attrNameLst>
                                          <p:attrName>stroke.color</p:attrName>
                                        </p:attrNameLst>
                                      </p:cBhvr>
                                      <p:to>
                                        <a:schemeClr val="accent2"/>
                                      </p:to>
                                    </p:animClr>
                                    <p:set>
                                      <p:cBhvr>
                                        <p:cTn id="317" dur="2000" fill="hold"/>
                                        <p:tgtEl>
                                          <p:spTgt spid="13"/>
                                        </p:tgtEl>
                                        <p:attrNameLst>
                                          <p:attrName>stroke.on</p:attrName>
                                        </p:attrNameLst>
                                      </p:cBhvr>
                                      <p:to>
                                        <p:strVal val="true"/>
                                      </p:to>
                                    </p:se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nodeType="clickEffect">
                                  <p:stCondLst>
                                    <p:cond delay="0"/>
                                  </p:stCondLst>
                                  <p:childTnLst>
                                    <p:set>
                                      <p:cBhvr>
                                        <p:cTn id="321" dur="1" fill="hold">
                                          <p:stCondLst>
                                            <p:cond delay="0"/>
                                          </p:stCondLst>
                                        </p:cTn>
                                        <p:tgtEl>
                                          <p:spTgt spid="101"/>
                                        </p:tgtEl>
                                        <p:attrNameLst>
                                          <p:attrName>style.visibility</p:attrName>
                                        </p:attrNameLst>
                                      </p:cBhvr>
                                      <p:to>
                                        <p:strVal val="visible"/>
                                      </p:to>
                                    </p:set>
                                    <p:animEffect transition="in" filter="dissolve">
                                      <p:cBhvr>
                                        <p:cTn id="322" dur="500"/>
                                        <p:tgtEl>
                                          <p:spTgt spid="101"/>
                                        </p:tgtEl>
                                      </p:cBhvr>
                                    </p:animEffect>
                                  </p:childTnLst>
                                </p:cTn>
                              </p:par>
                            </p:childTnLst>
                          </p:cTn>
                        </p:par>
                      </p:childTnLst>
                    </p:cTn>
                  </p:par>
                  <p:par>
                    <p:cTn id="323" fill="hold">
                      <p:stCondLst>
                        <p:cond delay="indefinite"/>
                      </p:stCondLst>
                      <p:childTnLst>
                        <p:par>
                          <p:cTn id="324" fill="hold">
                            <p:stCondLst>
                              <p:cond delay="0"/>
                            </p:stCondLst>
                            <p:childTnLst>
                              <p:par>
                                <p:cTn id="325" presetID="1" presetClass="emph" presetSubtype="2" fill="hold" nodeType="clickEffect">
                                  <p:stCondLst>
                                    <p:cond delay="0"/>
                                  </p:stCondLst>
                                  <p:childTnLst>
                                    <p:animClr clrSpc="rgb" dir="cw">
                                      <p:cBhvr>
                                        <p:cTn id="326" dur="2000" fill="hold"/>
                                        <p:tgtEl>
                                          <p:spTgt spid="24"/>
                                        </p:tgtEl>
                                        <p:attrNameLst>
                                          <p:attrName>fillcolor</p:attrName>
                                        </p:attrNameLst>
                                      </p:cBhvr>
                                      <p:to>
                                        <a:schemeClr val="accent2"/>
                                      </p:to>
                                    </p:animClr>
                                    <p:set>
                                      <p:cBhvr>
                                        <p:cTn id="327" dur="2000" fill="hold"/>
                                        <p:tgtEl>
                                          <p:spTgt spid="24"/>
                                        </p:tgtEl>
                                        <p:attrNameLst>
                                          <p:attrName>fill.type</p:attrName>
                                        </p:attrNameLst>
                                      </p:cBhvr>
                                      <p:to>
                                        <p:strVal val="solid"/>
                                      </p:to>
                                    </p:set>
                                    <p:set>
                                      <p:cBhvr>
                                        <p:cTn id="328" dur="2000" fill="hold"/>
                                        <p:tgtEl>
                                          <p:spTgt spid="24"/>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5"/>
                                        </p:tgtEl>
                                        <p:attrNameLst>
                                          <p:attrName>stroke.color</p:attrName>
                                        </p:attrNameLst>
                                      </p:cBhvr>
                                      <p:to>
                                        <a:schemeClr val="accent2"/>
                                      </p:to>
                                    </p:animClr>
                                    <p:set>
                                      <p:cBhvr>
                                        <p:cTn id="333" dur="2000" fill="hold"/>
                                        <p:tgtEl>
                                          <p:spTgt spid="15"/>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7" presetClass="emph" presetSubtype="2" fill="hold" nodeType="clickEffect">
                                  <p:stCondLst>
                                    <p:cond delay="0"/>
                                  </p:stCondLst>
                                  <p:childTnLst>
                                    <p:animClr clrSpc="rgb" dir="cw">
                                      <p:cBhvr>
                                        <p:cTn id="337" dur="2000" fill="hold"/>
                                        <p:tgtEl>
                                          <p:spTgt spid="18"/>
                                        </p:tgtEl>
                                        <p:attrNameLst>
                                          <p:attrName>stroke.color</p:attrName>
                                        </p:attrNameLst>
                                      </p:cBhvr>
                                      <p:to>
                                        <a:schemeClr val="accent2"/>
                                      </p:to>
                                    </p:animClr>
                                    <p:set>
                                      <p:cBhvr>
                                        <p:cTn id="338" dur="2000" fill="hold"/>
                                        <p:tgtEl>
                                          <p:spTgt spid="18"/>
                                        </p:tgtEl>
                                        <p:attrNameLst>
                                          <p:attrName>stroke.on</p:attrName>
                                        </p:attrNameLst>
                                      </p:cBhvr>
                                      <p:to>
                                        <p:strVal val="true"/>
                                      </p:to>
                                    </p:se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68"/>
                                        </p:tgtEl>
                                        <p:attrNameLst>
                                          <p:attrName>style.visibility</p:attrName>
                                        </p:attrNameLst>
                                      </p:cBhvr>
                                      <p:to>
                                        <p:strVal val="visible"/>
                                      </p:to>
                                    </p:set>
                                    <p:animEffect transition="in" filter="dissolve">
                                      <p:cBhvr>
                                        <p:cTn id="343" dur="500"/>
                                        <p:tgtEl>
                                          <p:spTgt spid="68"/>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58">
                                            <p:txEl>
                                              <p:pRg st="5" end="5"/>
                                            </p:txEl>
                                          </p:spTgt>
                                        </p:tgtEl>
                                        <p:attrNameLst>
                                          <p:attrName>style.visibility</p:attrName>
                                        </p:attrNameLst>
                                      </p:cBhvr>
                                      <p:to>
                                        <p:strVal val="visible"/>
                                      </p:to>
                                    </p:set>
                                    <p:animEffect transition="in" filter="dissolve">
                                      <p:cBhvr>
                                        <p:cTn id="348" dur="500"/>
                                        <p:tgtEl>
                                          <p:spTgt spid="58">
                                            <p:txEl>
                                              <p:pRg st="5" end="5"/>
                                            </p:txEl>
                                          </p:spTgt>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70"/>
                                        </p:tgtEl>
                                        <p:attrNameLst>
                                          <p:attrName>style.visibility</p:attrName>
                                        </p:attrNameLst>
                                      </p:cBhvr>
                                      <p:to>
                                        <p:strVal val="visible"/>
                                      </p:to>
                                    </p:set>
                                    <p:animEffect transition="in" filter="dissolve">
                                      <p:cBhvr>
                                        <p:cTn id="353" dur="500"/>
                                        <p:tgtEl>
                                          <p:spTgt spid="70"/>
                                        </p:tgtEl>
                                      </p:cBhvr>
                                    </p:animEffect>
                                  </p:childTnLst>
                                </p:cTn>
                              </p:par>
                            </p:childTnLst>
                          </p:cTn>
                        </p:par>
                      </p:childTnLst>
                    </p:cTn>
                  </p:par>
                  <p:par>
                    <p:cTn id="354" fill="hold">
                      <p:stCondLst>
                        <p:cond delay="indefinite"/>
                      </p:stCondLst>
                      <p:childTnLst>
                        <p:par>
                          <p:cTn id="355" fill="hold">
                            <p:stCondLst>
                              <p:cond delay="0"/>
                            </p:stCondLst>
                            <p:childTnLst>
                              <p:par>
                                <p:cTn id="356" presetID="9" presetClass="entr" presetSubtype="0" fill="hold" nodeType="clickEffect">
                                  <p:stCondLst>
                                    <p:cond delay="0"/>
                                  </p:stCondLst>
                                  <p:childTnLst>
                                    <p:set>
                                      <p:cBhvr>
                                        <p:cTn id="357" dur="1" fill="hold">
                                          <p:stCondLst>
                                            <p:cond delay="0"/>
                                          </p:stCondLst>
                                        </p:cTn>
                                        <p:tgtEl>
                                          <p:spTgt spid="59">
                                            <p:txEl>
                                              <p:pRg st="5" end="5"/>
                                            </p:txEl>
                                          </p:spTgt>
                                        </p:tgtEl>
                                        <p:attrNameLst>
                                          <p:attrName>style.visibility</p:attrName>
                                        </p:attrNameLst>
                                      </p:cBhvr>
                                      <p:to>
                                        <p:strVal val="visible"/>
                                      </p:to>
                                    </p:set>
                                    <p:animEffect transition="in" filter="dissolve">
                                      <p:cBhvr>
                                        <p:cTn id="358" dur="500"/>
                                        <p:tgtEl>
                                          <p:spTgt spid="59">
                                            <p:txEl>
                                              <p:pRg st="5" end="5"/>
                                            </p:txEl>
                                          </p:spTgt>
                                        </p:tgtEl>
                                      </p:cBhvr>
                                    </p:animEffec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6"/>
                                        </p:tgtEl>
                                        <p:attrNameLst>
                                          <p:attrName>stroke.color</p:attrName>
                                        </p:attrNameLst>
                                      </p:cBhvr>
                                      <p:to>
                                        <a:schemeClr val="accent2"/>
                                      </p:to>
                                    </p:animClr>
                                    <p:set>
                                      <p:cBhvr>
                                        <p:cTn id="363" dur="2000" fill="hold"/>
                                        <p:tgtEl>
                                          <p:spTgt spid="16"/>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nodeType="clickEffect">
                                  <p:stCondLst>
                                    <p:cond delay="0"/>
                                  </p:stCondLst>
                                  <p:childTnLst>
                                    <p:set>
                                      <p:cBhvr>
                                        <p:cTn id="367" dur="1" fill="hold">
                                          <p:stCondLst>
                                            <p:cond delay="0"/>
                                          </p:stCondLst>
                                        </p:cTn>
                                        <p:tgtEl>
                                          <p:spTgt spid="73"/>
                                        </p:tgtEl>
                                        <p:attrNameLst>
                                          <p:attrName>style.visibility</p:attrName>
                                        </p:attrNameLst>
                                      </p:cBhvr>
                                      <p:to>
                                        <p:strVal val="visible"/>
                                      </p:to>
                                    </p:set>
                                    <p:animEffect transition="in" filter="dissolve">
                                      <p:cBhvr>
                                        <p:cTn id="368" dur="500"/>
                                        <p:tgtEl>
                                          <p:spTgt spid="73"/>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58">
                                            <p:txEl>
                                              <p:pRg st="6" end="6"/>
                                            </p:txEl>
                                          </p:spTgt>
                                        </p:tgtEl>
                                        <p:attrNameLst>
                                          <p:attrName>style.visibility</p:attrName>
                                        </p:attrNameLst>
                                      </p:cBhvr>
                                      <p:to>
                                        <p:strVal val="visible"/>
                                      </p:to>
                                    </p:set>
                                    <p:animEffect transition="in" filter="dissolve">
                                      <p:cBhvr>
                                        <p:cTn id="373" dur="500"/>
                                        <p:tgtEl>
                                          <p:spTgt spid="58">
                                            <p:txEl>
                                              <p:pRg st="6" end="6"/>
                                            </p:txEl>
                                          </p:spTgt>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75"/>
                                        </p:tgtEl>
                                        <p:attrNameLst>
                                          <p:attrName>style.visibility</p:attrName>
                                        </p:attrNameLst>
                                      </p:cBhvr>
                                      <p:to>
                                        <p:strVal val="visible"/>
                                      </p:to>
                                    </p:set>
                                    <p:animEffect transition="in" filter="dissolve">
                                      <p:cBhvr>
                                        <p:cTn id="378" dur="500"/>
                                        <p:tgtEl>
                                          <p:spTgt spid="75"/>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59">
                                            <p:txEl>
                                              <p:pRg st="6" end="6"/>
                                            </p:txEl>
                                          </p:spTgt>
                                        </p:tgtEl>
                                        <p:attrNameLst>
                                          <p:attrName>style.visibility</p:attrName>
                                        </p:attrNameLst>
                                      </p:cBhvr>
                                      <p:to>
                                        <p:strVal val="visible"/>
                                      </p:to>
                                    </p:set>
                                    <p:animEffect transition="in" filter="dissolve">
                                      <p:cBhvr>
                                        <p:cTn id="383" dur="500"/>
                                        <p:tgtEl>
                                          <p:spTgt spid="59">
                                            <p:txEl>
                                              <p:pRg st="6" end="6"/>
                                            </p:txEl>
                                          </p:spTgt>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104"/>
                                        </p:tgtEl>
                                        <p:attrNameLst>
                                          <p:attrName>style.visibility</p:attrName>
                                        </p:attrNameLst>
                                      </p:cBhvr>
                                      <p:to>
                                        <p:strVal val="visible"/>
                                      </p:to>
                                    </p:set>
                                    <p:animEffect transition="in" filter="dissolve">
                                      <p:cBhvr>
                                        <p:cTn id="388" dur="500"/>
                                        <p:tgtEl>
                                          <p:spTgt spid="104"/>
                                        </p:tgtEl>
                                      </p:cBhvr>
                                    </p:animEffect>
                                  </p:childTnLst>
                                </p:cTn>
                              </p:par>
                            </p:childTnLst>
                          </p:cTn>
                        </p:par>
                      </p:childTnLst>
                    </p:cTn>
                  </p:par>
                  <p:par>
                    <p:cTn id="389" fill="hold">
                      <p:stCondLst>
                        <p:cond delay="indefinite"/>
                      </p:stCondLst>
                      <p:childTnLst>
                        <p:par>
                          <p:cTn id="390" fill="hold">
                            <p:stCondLst>
                              <p:cond delay="0"/>
                            </p:stCondLst>
                            <p:childTnLst>
                              <p:par>
                                <p:cTn id="391" presetID="1" presetClass="emph" presetSubtype="2" fill="hold" nodeType="clickEffect">
                                  <p:stCondLst>
                                    <p:cond delay="0"/>
                                  </p:stCondLst>
                                  <p:childTnLst>
                                    <p:animClr clrSpc="rgb" dir="cw">
                                      <p:cBhvr>
                                        <p:cTn id="392" dur="2000" fill="hold"/>
                                        <p:tgtEl>
                                          <p:spTgt spid="28"/>
                                        </p:tgtEl>
                                        <p:attrNameLst>
                                          <p:attrName>fillcolor</p:attrName>
                                        </p:attrNameLst>
                                      </p:cBhvr>
                                      <p:to>
                                        <a:schemeClr val="accent2"/>
                                      </p:to>
                                    </p:animClr>
                                    <p:set>
                                      <p:cBhvr>
                                        <p:cTn id="393" dur="2000" fill="hold"/>
                                        <p:tgtEl>
                                          <p:spTgt spid="28"/>
                                        </p:tgtEl>
                                        <p:attrNameLst>
                                          <p:attrName>fill.type</p:attrName>
                                        </p:attrNameLst>
                                      </p:cBhvr>
                                      <p:to>
                                        <p:strVal val="solid"/>
                                      </p:to>
                                    </p:set>
                                    <p:set>
                                      <p:cBhvr>
                                        <p:cTn id="394" dur="2000" fill="hold"/>
                                        <p:tgtEl>
                                          <p:spTgt spid="28"/>
                                        </p:tgtEl>
                                        <p:attrNameLst>
                                          <p:attrName>fill.on</p:attrName>
                                        </p:attrNameLst>
                                      </p:cBhvr>
                                      <p:to>
                                        <p:strVal val="true"/>
                                      </p:to>
                                    </p:set>
                                  </p:childTnLst>
                                </p:cTn>
                              </p:par>
                            </p:childTnLst>
                          </p:cTn>
                        </p:par>
                      </p:childTnLst>
                    </p:cTn>
                  </p:par>
                  <p:par>
                    <p:cTn id="395" fill="hold">
                      <p:stCondLst>
                        <p:cond delay="indefinite"/>
                      </p:stCondLst>
                      <p:childTnLst>
                        <p:par>
                          <p:cTn id="396" fill="hold">
                            <p:stCondLst>
                              <p:cond delay="0"/>
                            </p:stCondLst>
                            <p:childTnLst>
                              <p:par>
                                <p:cTn id="397" presetID="7" presetClass="emph" presetSubtype="2" fill="hold" nodeType="clickEffect">
                                  <p:stCondLst>
                                    <p:cond delay="0"/>
                                  </p:stCondLst>
                                  <p:childTnLst>
                                    <p:animClr clrSpc="rgb" dir="cw">
                                      <p:cBhvr>
                                        <p:cTn id="398" dur="2000" fill="hold"/>
                                        <p:tgtEl>
                                          <p:spTgt spid="20"/>
                                        </p:tgtEl>
                                        <p:attrNameLst>
                                          <p:attrName>stroke.color</p:attrName>
                                        </p:attrNameLst>
                                      </p:cBhvr>
                                      <p:to>
                                        <a:schemeClr val="accent2"/>
                                      </p:to>
                                    </p:animClr>
                                    <p:set>
                                      <p:cBhvr>
                                        <p:cTn id="399" dur="2000" fill="hold"/>
                                        <p:tgtEl>
                                          <p:spTgt spid="20"/>
                                        </p:tgtEl>
                                        <p:attrNameLst>
                                          <p:attrName>stroke.on</p:attrName>
                                        </p:attrNameLst>
                                      </p:cBhvr>
                                      <p:to>
                                        <p:strVal val="true"/>
                                      </p:to>
                                    </p:se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9"/>
                                        </p:tgtEl>
                                        <p:attrNameLst>
                                          <p:attrName>style.visibility</p:attrName>
                                        </p:attrNameLst>
                                      </p:cBhvr>
                                      <p:to>
                                        <p:strVal val="visible"/>
                                      </p:to>
                                    </p:set>
                                    <p:animEffect transition="in" filter="dissolve">
                                      <p:cBhvr>
                                        <p:cTn id="404" dur="500"/>
                                        <p:tgtEl>
                                          <p:spTgt spid="69"/>
                                        </p:tgtEl>
                                      </p:cBhvr>
                                    </p:animEffect>
                                  </p:childTnLst>
                                </p:cTn>
                              </p:par>
                            </p:childTnLst>
                          </p:cTn>
                        </p:par>
                      </p:childTnLst>
                    </p:cTn>
                  </p:par>
                  <p:par>
                    <p:cTn id="405" fill="hold">
                      <p:stCondLst>
                        <p:cond delay="indefinite"/>
                      </p:stCondLst>
                      <p:childTnLst>
                        <p:par>
                          <p:cTn id="406" fill="hold">
                            <p:stCondLst>
                              <p:cond delay="0"/>
                            </p:stCondLst>
                            <p:childTnLst>
                              <p:par>
                                <p:cTn id="407" presetID="9" presetClass="entr" presetSubtype="0" fill="hold" nodeType="clickEffect">
                                  <p:stCondLst>
                                    <p:cond delay="0"/>
                                  </p:stCondLst>
                                  <p:childTnLst>
                                    <p:set>
                                      <p:cBhvr>
                                        <p:cTn id="408" dur="1" fill="hold">
                                          <p:stCondLst>
                                            <p:cond delay="0"/>
                                          </p:stCondLst>
                                        </p:cTn>
                                        <p:tgtEl>
                                          <p:spTgt spid="67">
                                            <p:txEl>
                                              <p:pRg st="2" end="2"/>
                                            </p:txEl>
                                          </p:spTgt>
                                        </p:tgtEl>
                                        <p:attrNameLst>
                                          <p:attrName>style.visibility</p:attrName>
                                        </p:attrNameLst>
                                      </p:cBhvr>
                                      <p:to>
                                        <p:strVal val="visible"/>
                                      </p:to>
                                    </p:set>
                                    <p:animEffect transition="in" filter="dissolve">
                                      <p:cBhvr>
                                        <p:cTn id="409" dur="500"/>
                                        <p:tgtEl>
                                          <p:spTgt spid="67">
                                            <p:txEl>
                                              <p:pRg st="2" end="2"/>
                                            </p:txEl>
                                          </p:spTgt>
                                        </p:tgtEl>
                                      </p:cBhvr>
                                    </p:animEffect>
                                  </p:childTnLst>
                                </p:cTn>
                              </p:par>
                            </p:childTnLst>
                          </p:cTn>
                        </p:par>
                      </p:childTnLst>
                    </p:cTn>
                  </p:par>
                  <p:par>
                    <p:cTn id="410" fill="hold">
                      <p:stCondLst>
                        <p:cond delay="indefinite"/>
                      </p:stCondLst>
                      <p:childTnLst>
                        <p:par>
                          <p:cTn id="411" fill="hold">
                            <p:stCondLst>
                              <p:cond delay="0"/>
                            </p:stCondLst>
                            <p:childTnLst>
                              <p:par>
                                <p:cTn id="412" presetID="9" presetClass="entr" presetSubtype="0" fill="hold" nodeType="clickEffect">
                                  <p:stCondLst>
                                    <p:cond delay="0"/>
                                  </p:stCondLst>
                                  <p:childTnLst>
                                    <p:set>
                                      <p:cBhvr>
                                        <p:cTn id="413" dur="1" fill="hold">
                                          <p:stCondLst>
                                            <p:cond delay="0"/>
                                          </p:stCondLst>
                                        </p:cTn>
                                        <p:tgtEl>
                                          <p:spTgt spid="71"/>
                                        </p:tgtEl>
                                        <p:attrNameLst>
                                          <p:attrName>style.visibility</p:attrName>
                                        </p:attrNameLst>
                                      </p:cBhvr>
                                      <p:to>
                                        <p:strVal val="visible"/>
                                      </p:to>
                                    </p:set>
                                    <p:animEffect transition="in" filter="dissolve">
                                      <p:cBhvr>
                                        <p:cTn id="414" dur="500"/>
                                        <p:tgtEl>
                                          <p:spTgt spid="71"/>
                                        </p:tgtEl>
                                      </p:cBhvr>
                                    </p:animEffect>
                                  </p:childTnLst>
                                </p:cTn>
                              </p:par>
                            </p:childTnLst>
                          </p:cTn>
                        </p:par>
                      </p:childTnLst>
                    </p:cTn>
                  </p:par>
                  <p:par>
                    <p:cTn id="415" fill="hold">
                      <p:stCondLst>
                        <p:cond delay="indefinite"/>
                      </p:stCondLst>
                      <p:childTnLst>
                        <p:par>
                          <p:cTn id="416" fill="hold">
                            <p:stCondLst>
                              <p:cond delay="0"/>
                            </p:stCondLst>
                            <p:childTnLst>
                              <p:par>
                                <p:cTn id="417" presetID="9" presetClass="entr" presetSubtype="0" fill="hold" nodeType="clickEffect">
                                  <p:stCondLst>
                                    <p:cond delay="0"/>
                                  </p:stCondLst>
                                  <p:childTnLst>
                                    <p:set>
                                      <p:cBhvr>
                                        <p:cTn id="418" dur="1" fill="hold">
                                          <p:stCondLst>
                                            <p:cond delay="0"/>
                                          </p:stCondLst>
                                        </p:cTn>
                                        <p:tgtEl>
                                          <p:spTgt spid="72">
                                            <p:txEl>
                                              <p:pRg st="2" end="2"/>
                                            </p:txEl>
                                          </p:spTgt>
                                        </p:tgtEl>
                                        <p:attrNameLst>
                                          <p:attrName>style.visibility</p:attrName>
                                        </p:attrNameLst>
                                      </p:cBhvr>
                                      <p:to>
                                        <p:strVal val="visible"/>
                                      </p:to>
                                    </p:set>
                                    <p:animEffect transition="in" filter="dissolve">
                                      <p:cBhvr>
                                        <p:cTn id="419" dur="500"/>
                                        <p:tgtEl>
                                          <p:spTgt spid="72">
                                            <p:txEl>
                                              <p:pRg st="2" end="2"/>
                                            </p:txEl>
                                          </p:spTgt>
                                        </p:tgtEl>
                                      </p:cBhvr>
                                    </p:animEffect>
                                  </p:childTnLst>
                                </p:cTn>
                              </p:par>
                            </p:childTnLst>
                          </p:cTn>
                        </p:par>
                      </p:childTnLst>
                    </p:cTn>
                  </p:par>
                  <p:par>
                    <p:cTn id="420" fill="hold">
                      <p:stCondLst>
                        <p:cond delay="indefinite"/>
                      </p:stCondLst>
                      <p:childTnLst>
                        <p:par>
                          <p:cTn id="421" fill="hold">
                            <p:stCondLst>
                              <p:cond delay="0"/>
                            </p:stCondLst>
                            <p:childTnLst>
                              <p:par>
                                <p:cTn id="422" presetID="7" presetClass="emph" presetSubtype="2" fill="hold" nodeType="clickEffect">
                                  <p:stCondLst>
                                    <p:cond delay="0"/>
                                  </p:stCondLst>
                                  <p:childTnLst>
                                    <p:animClr clrSpc="rgb" dir="cw">
                                      <p:cBhvr>
                                        <p:cTn id="423" dur="2000" fill="hold"/>
                                        <p:tgtEl>
                                          <p:spTgt spid="14"/>
                                        </p:tgtEl>
                                        <p:attrNameLst>
                                          <p:attrName>stroke.color</p:attrName>
                                        </p:attrNameLst>
                                      </p:cBhvr>
                                      <p:to>
                                        <a:schemeClr val="accent2"/>
                                      </p:to>
                                    </p:animClr>
                                    <p:set>
                                      <p:cBhvr>
                                        <p:cTn id="424" dur="2000" fill="hold"/>
                                        <p:tgtEl>
                                          <p:spTgt spid="14"/>
                                        </p:tgtEl>
                                        <p:attrNameLst>
                                          <p:attrName>stroke.on</p:attrName>
                                        </p:attrNameLst>
                                      </p:cBhvr>
                                      <p:to>
                                        <p:strVal val="true"/>
                                      </p:to>
                                    </p:set>
                                  </p:childTnLst>
                                </p:cTn>
                              </p:par>
                            </p:childTnLst>
                          </p:cTn>
                        </p:par>
                      </p:childTnLst>
                    </p:cTn>
                  </p:par>
                  <p:par>
                    <p:cTn id="425" fill="hold">
                      <p:stCondLst>
                        <p:cond delay="indefinite"/>
                      </p:stCondLst>
                      <p:childTnLst>
                        <p:par>
                          <p:cTn id="426" fill="hold">
                            <p:stCondLst>
                              <p:cond delay="0"/>
                            </p:stCondLst>
                            <p:childTnLst>
                              <p:par>
                                <p:cTn id="427" presetID="9" presetClass="entr" presetSubtype="0" fill="hold" nodeType="clickEffect">
                                  <p:stCondLst>
                                    <p:cond delay="0"/>
                                  </p:stCondLst>
                                  <p:childTnLst>
                                    <p:set>
                                      <p:cBhvr>
                                        <p:cTn id="428" dur="1" fill="hold">
                                          <p:stCondLst>
                                            <p:cond delay="0"/>
                                          </p:stCondLst>
                                        </p:cTn>
                                        <p:tgtEl>
                                          <p:spTgt spid="102"/>
                                        </p:tgtEl>
                                        <p:attrNameLst>
                                          <p:attrName>style.visibility</p:attrName>
                                        </p:attrNameLst>
                                      </p:cBhvr>
                                      <p:to>
                                        <p:strVal val="visible"/>
                                      </p:to>
                                    </p:set>
                                    <p:animEffect transition="in" filter="dissolve">
                                      <p:cBhvr>
                                        <p:cTn id="429" dur="500"/>
                                        <p:tgtEl>
                                          <p:spTgt spid="102"/>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mph" presetSubtype="2" fill="hold" nodeType="clickEffect">
                                  <p:stCondLst>
                                    <p:cond delay="0"/>
                                  </p:stCondLst>
                                  <p:childTnLst>
                                    <p:animClr clrSpc="rgb" dir="cw">
                                      <p:cBhvr>
                                        <p:cTn id="433" dur="2000" fill="hold"/>
                                        <p:tgtEl>
                                          <p:spTgt spid="27"/>
                                        </p:tgtEl>
                                        <p:attrNameLst>
                                          <p:attrName>fillcolor</p:attrName>
                                        </p:attrNameLst>
                                      </p:cBhvr>
                                      <p:to>
                                        <a:schemeClr val="accent2"/>
                                      </p:to>
                                    </p:animClr>
                                    <p:set>
                                      <p:cBhvr>
                                        <p:cTn id="434" dur="2000" fill="hold"/>
                                        <p:tgtEl>
                                          <p:spTgt spid="27"/>
                                        </p:tgtEl>
                                        <p:attrNameLst>
                                          <p:attrName>fill.type</p:attrName>
                                        </p:attrNameLst>
                                      </p:cBhvr>
                                      <p:to>
                                        <p:strVal val="solid"/>
                                      </p:to>
                                    </p:set>
                                    <p:set>
                                      <p:cBhvr>
                                        <p:cTn id="435" dur="2000" fill="hold"/>
                                        <p:tgtEl>
                                          <p:spTgt spid="27"/>
                                        </p:tgtEl>
                                        <p:attrNameLst>
                                          <p:attrName>fill.on</p:attrName>
                                        </p:attrNameLst>
                                      </p:cBhvr>
                                      <p:to>
                                        <p:strVal val="true"/>
                                      </p:to>
                                    </p:set>
                                  </p:childTnLst>
                                </p:cTn>
                              </p:par>
                            </p:childTnLst>
                          </p:cTn>
                        </p:par>
                      </p:childTnLst>
                    </p:cTn>
                  </p:par>
                  <p:par>
                    <p:cTn id="436" fill="hold">
                      <p:stCondLst>
                        <p:cond delay="indefinite"/>
                      </p:stCondLst>
                      <p:childTnLst>
                        <p:par>
                          <p:cTn id="437" fill="hold">
                            <p:stCondLst>
                              <p:cond delay="0"/>
                            </p:stCondLst>
                            <p:childTnLst>
                              <p:par>
                                <p:cTn id="438" presetID="7" presetClass="emph" presetSubtype="2" fill="hold" nodeType="clickEffect">
                                  <p:stCondLst>
                                    <p:cond delay="0"/>
                                  </p:stCondLst>
                                  <p:childTnLst>
                                    <p:animClr clrSpc="rgb" dir="cw">
                                      <p:cBhvr>
                                        <p:cTn id="439" dur="2000" fill="hold"/>
                                        <p:tgtEl>
                                          <p:spTgt spid="10"/>
                                        </p:tgtEl>
                                        <p:attrNameLst>
                                          <p:attrName>stroke.color</p:attrName>
                                        </p:attrNameLst>
                                      </p:cBhvr>
                                      <p:to>
                                        <a:schemeClr val="accent2"/>
                                      </p:to>
                                    </p:animClr>
                                    <p:set>
                                      <p:cBhvr>
                                        <p:cTn id="440" dur="2000" fill="hold"/>
                                        <p:tgtEl>
                                          <p:spTgt spid="10"/>
                                        </p:tgtEl>
                                        <p:attrNameLst>
                                          <p:attrName>stroke.on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9" presetClass="entr" presetSubtype="0" fill="hold" nodeType="clickEffect">
                                  <p:stCondLst>
                                    <p:cond delay="0"/>
                                  </p:stCondLst>
                                  <p:childTnLst>
                                    <p:set>
                                      <p:cBhvr>
                                        <p:cTn id="444" dur="1" fill="hold">
                                          <p:stCondLst>
                                            <p:cond delay="0"/>
                                          </p:stCondLst>
                                        </p:cTn>
                                        <p:tgtEl>
                                          <p:spTgt spid="79"/>
                                        </p:tgtEl>
                                        <p:attrNameLst>
                                          <p:attrName>style.visibility</p:attrName>
                                        </p:attrNameLst>
                                      </p:cBhvr>
                                      <p:to>
                                        <p:strVal val="visible"/>
                                      </p:to>
                                    </p:set>
                                    <p:animEffect transition="in" filter="dissolve">
                                      <p:cBhvr>
                                        <p:cTn id="445" dur="500"/>
                                        <p:tgtEl>
                                          <p:spTgt spid="79"/>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ntr" presetSubtype="0" fill="hold" nodeType="clickEffect">
                                  <p:stCondLst>
                                    <p:cond delay="0"/>
                                  </p:stCondLst>
                                  <p:childTnLst>
                                    <p:set>
                                      <p:cBhvr>
                                        <p:cTn id="449" dur="1" fill="hold">
                                          <p:stCondLst>
                                            <p:cond delay="0"/>
                                          </p:stCondLst>
                                        </p:cTn>
                                        <p:tgtEl>
                                          <p:spTgt spid="80">
                                            <p:txEl>
                                              <p:pRg st="2" end="2"/>
                                            </p:txEl>
                                          </p:spTgt>
                                        </p:tgtEl>
                                        <p:attrNameLst>
                                          <p:attrName>style.visibility</p:attrName>
                                        </p:attrNameLst>
                                      </p:cBhvr>
                                      <p:to>
                                        <p:strVal val="visible"/>
                                      </p:to>
                                    </p:set>
                                    <p:animEffect transition="in" filter="dissolve">
                                      <p:cBhvr>
                                        <p:cTn id="450" dur="500"/>
                                        <p:tgtEl>
                                          <p:spTgt spid="80">
                                            <p:txEl>
                                              <p:pRg st="2" end="2"/>
                                            </p:txEl>
                                          </p:spTgt>
                                        </p:tgtEl>
                                      </p:cBhvr>
                                    </p:animEffect>
                                  </p:childTnLst>
                                </p:cTn>
                              </p:par>
                            </p:childTnLst>
                          </p:cTn>
                        </p:par>
                      </p:childTnLst>
                    </p:cTn>
                  </p:par>
                  <p:par>
                    <p:cTn id="451" fill="hold">
                      <p:stCondLst>
                        <p:cond delay="indefinite"/>
                      </p:stCondLst>
                      <p:childTnLst>
                        <p:par>
                          <p:cTn id="452" fill="hold">
                            <p:stCondLst>
                              <p:cond delay="0"/>
                            </p:stCondLst>
                            <p:childTnLst>
                              <p:par>
                                <p:cTn id="453" presetID="9" presetClass="entr" presetSubtype="0" fill="hold" nodeType="clickEffect">
                                  <p:stCondLst>
                                    <p:cond delay="0"/>
                                  </p:stCondLst>
                                  <p:childTnLst>
                                    <p:set>
                                      <p:cBhvr>
                                        <p:cTn id="454" dur="1" fill="hold">
                                          <p:stCondLst>
                                            <p:cond delay="0"/>
                                          </p:stCondLst>
                                        </p:cTn>
                                        <p:tgtEl>
                                          <p:spTgt spid="82"/>
                                        </p:tgtEl>
                                        <p:attrNameLst>
                                          <p:attrName>style.visibility</p:attrName>
                                        </p:attrNameLst>
                                      </p:cBhvr>
                                      <p:to>
                                        <p:strVal val="visible"/>
                                      </p:to>
                                    </p:set>
                                    <p:animEffect transition="in" filter="dissolve">
                                      <p:cBhvr>
                                        <p:cTn id="455" dur="500"/>
                                        <p:tgtEl>
                                          <p:spTgt spid="82"/>
                                        </p:tgtEl>
                                      </p:cBhvr>
                                    </p:animEffect>
                                  </p:childTnLst>
                                </p:cTn>
                              </p:par>
                            </p:childTnLst>
                          </p:cTn>
                        </p:par>
                      </p:childTnLst>
                    </p:cTn>
                  </p:par>
                  <p:par>
                    <p:cTn id="456" fill="hold">
                      <p:stCondLst>
                        <p:cond delay="indefinite"/>
                      </p:stCondLst>
                      <p:childTnLst>
                        <p:par>
                          <p:cTn id="457" fill="hold">
                            <p:stCondLst>
                              <p:cond delay="0"/>
                            </p:stCondLst>
                            <p:childTnLst>
                              <p:par>
                                <p:cTn id="458" presetID="9" presetClass="entr" presetSubtype="0" fill="hold" nodeType="clickEffect">
                                  <p:stCondLst>
                                    <p:cond delay="0"/>
                                  </p:stCondLst>
                                  <p:childTnLst>
                                    <p:set>
                                      <p:cBhvr>
                                        <p:cTn id="459" dur="1" fill="hold">
                                          <p:stCondLst>
                                            <p:cond delay="0"/>
                                          </p:stCondLst>
                                        </p:cTn>
                                        <p:tgtEl>
                                          <p:spTgt spid="83">
                                            <p:txEl>
                                              <p:pRg st="2" end="2"/>
                                            </p:txEl>
                                          </p:spTgt>
                                        </p:tgtEl>
                                        <p:attrNameLst>
                                          <p:attrName>style.visibility</p:attrName>
                                        </p:attrNameLst>
                                      </p:cBhvr>
                                      <p:to>
                                        <p:strVal val="visible"/>
                                      </p:to>
                                    </p:set>
                                    <p:animEffect transition="in" filter="dissolve">
                                      <p:cBhvr>
                                        <p:cTn id="460" dur="500"/>
                                        <p:tgtEl>
                                          <p:spTgt spid="83">
                                            <p:txEl>
                                              <p:pRg st="2" end="2"/>
                                            </p:txEl>
                                          </p:spTgt>
                                        </p:tgtEl>
                                      </p:cBhvr>
                                    </p:animEffect>
                                  </p:childTnLst>
                                </p:cTn>
                              </p:par>
                            </p:childTnLst>
                          </p:cTn>
                        </p:par>
                      </p:childTnLst>
                    </p:cTn>
                  </p:par>
                  <p:par>
                    <p:cTn id="461" fill="hold">
                      <p:stCondLst>
                        <p:cond delay="indefinite"/>
                      </p:stCondLst>
                      <p:childTnLst>
                        <p:par>
                          <p:cTn id="462" fill="hold">
                            <p:stCondLst>
                              <p:cond delay="0"/>
                            </p:stCondLst>
                            <p:childTnLst>
                              <p:par>
                                <p:cTn id="463" presetID="7" presetClass="emph" presetSubtype="2" fill="hold" nodeType="clickEffect">
                                  <p:stCondLst>
                                    <p:cond delay="0"/>
                                  </p:stCondLst>
                                  <p:childTnLst>
                                    <p:animClr clrSpc="rgb" dir="cw">
                                      <p:cBhvr>
                                        <p:cTn id="464" dur="2000" fill="hold"/>
                                        <p:tgtEl>
                                          <p:spTgt spid="17"/>
                                        </p:tgtEl>
                                        <p:attrNameLst>
                                          <p:attrName>stroke.color</p:attrName>
                                        </p:attrNameLst>
                                      </p:cBhvr>
                                      <p:to>
                                        <a:schemeClr val="accent2"/>
                                      </p:to>
                                    </p:animClr>
                                    <p:set>
                                      <p:cBhvr>
                                        <p:cTn id="465" dur="2000" fill="hold"/>
                                        <p:tgtEl>
                                          <p:spTgt spid="17"/>
                                        </p:tgtEl>
                                        <p:attrNameLst>
                                          <p:attrName>stroke.on</p:attrName>
                                        </p:attrNameLst>
                                      </p:cBhvr>
                                      <p:to>
                                        <p:strVal val="true"/>
                                      </p:to>
                                    </p:set>
                                  </p:childTnLst>
                                </p:cTn>
                              </p:par>
                            </p:childTnLst>
                          </p:cTn>
                        </p:par>
                      </p:childTnLst>
                    </p:cTn>
                  </p:par>
                  <p:par>
                    <p:cTn id="466" fill="hold">
                      <p:stCondLst>
                        <p:cond delay="indefinite"/>
                      </p:stCondLst>
                      <p:childTnLst>
                        <p:par>
                          <p:cTn id="467" fill="hold">
                            <p:stCondLst>
                              <p:cond delay="0"/>
                            </p:stCondLst>
                            <p:childTnLst>
                              <p:par>
                                <p:cTn id="468" presetID="9" presetClass="entr" presetSubtype="0" fill="hold" nodeType="clickEffect">
                                  <p:stCondLst>
                                    <p:cond delay="0"/>
                                  </p:stCondLst>
                                  <p:childTnLst>
                                    <p:set>
                                      <p:cBhvr>
                                        <p:cTn id="469" dur="1" fill="hold">
                                          <p:stCondLst>
                                            <p:cond delay="0"/>
                                          </p:stCondLst>
                                        </p:cTn>
                                        <p:tgtEl>
                                          <p:spTgt spid="78"/>
                                        </p:tgtEl>
                                        <p:attrNameLst>
                                          <p:attrName>style.visibility</p:attrName>
                                        </p:attrNameLst>
                                      </p:cBhvr>
                                      <p:to>
                                        <p:strVal val="visible"/>
                                      </p:to>
                                    </p:set>
                                    <p:animEffect transition="in" filter="dissolve">
                                      <p:cBhvr>
                                        <p:cTn id="470" dur="500"/>
                                        <p:tgtEl>
                                          <p:spTgt spid="78"/>
                                        </p:tgtEl>
                                      </p:cBhvr>
                                    </p:animEffect>
                                  </p:childTnLst>
                                </p:cTn>
                              </p:par>
                            </p:childTnLst>
                          </p:cTn>
                        </p:par>
                      </p:childTnLst>
                    </p:cTn>
                  </p:par>
                  <p:par>
                    <p:cTn id="471" fill="hold">
                      <p:stCondLst>
                        <p:cond delay="indefinite"/>
                      </p:stCondLst>
                      <p:childTnLst>
                        <p:par>
                          <p:cTn id="472" fill="hold">
                            <p:stCondLst>
                              <p:cond delay="0"/>
                            </p:stCondLst>
                            <p:childTnLst>
                              <p:par>
                                <p:cTn id="473" presetID="9" presetClass="entr" presetSubtype="0" fill="hold" nodeType="clickEffect">
                                  <p:stCondLst>
                                    <p:cond delay="0"/>
                                  </p:stCondLst>
                                  <p:childTnLst>
                                    <p:set>
                                      <p:cBhvr>
                                        <p:cTn id="474" dur="1" fill="hold">
                                          <p:stCondLst>
                                            <p:cond delay="0"/>
                                          </p:stCondLst>
                                        </p:cTn>
                                        <p:tgtEl>
                                          <p:spTgt spid="67">
                                            <p:txEl>
                                              <p:pRg st="6" end="6"/>
                                            </p:txEl>
                                          </p:spTgt>
                                        </p:tgtEl>
                                        <p:attrNameLst>
                                          <p:attrName>style.visibility</p:attrName>
                                        </p:attrNameLst>
                                      </p:cBhvr>
                                      <p:to>
                                        <p:strVal val="visible"/>
                                      </p:to>
                                    </p:set>
                                    <p:animEffect transition="in" filter="dissolve">
                                      <p:cBhvr>
                                        <p:cTn id="475" dur="500"/>
                                        <p:tgtEl>
                                          <p:spTgt spid="67">
                                            <p:txEl>
                                              <p:pRg st="6" end="6"/>
                                            </p:txEl>
                                          </p:spTgt>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nodeType="clickEffect">
                                  <p:stCondLst>
                                    <p:cond delay="0"/>
                                  </p:stCondLst>
                                  <p:childTnLst>
                                    <p:set>
                                      <p:cBhvr>
                                        <p:cTn id="479" dur="1" fill="hold">
                                          <p:stCondLst>
                                            <p:cond delay="0"/>
                                          </p:stCondLst>
                                        </p:cTn>
                                        <p:tgtEl>
                                          <p:spTgt spid="81"/>
                                        </p:tgtEl>
                                        <p:attrNameLst>
                                          <p:attrName>style.visibility</p:attrName>
                                        </p:attrNameLst>
                                      </p:cBhvr>
                                      <p:to>
                                        <p:strVal val="visible"/>
                                      </p:to>
                                    </p:set>
                                    <p:animEffect transition="in" filter="dissolve">
                                      <p:cBhvr>
                                        <p:cTn id="480" dur="500"/>
                                        <p:tgtEl>
                                          <p:spTgt spid="81"/>
                                        </p:tgtEl>
                                      </p:cBhvr>
                                    </p:animEffect>
                                  </p:childTnLst>
                                </p:cTn>
                              </p:par>
                            </p:childTnLst>
                          </p:cTn>
                        </p:par>
                      </p:childTnLst>
                    </p:cTn>
                  </p:par>
                  <p:par>
                    <p:cTn id="481" fill="hold">
                      <p:stCondLst>
                        <p:cond delay="indefinite"/>
                      </p:stCondLst>
                      <p:childTnLst>
                        <p:par>
                          <p:cTn id="482" fill="hold">
                            <p:stCondLst>
                              <p:cond delay="0"/>
                            </p:stCondLst>
                            <p:childTnLst>
                              <p:par>
                                <p:cTn id="483" presetID="9" presetClass="entr" presetSubtype="0" fill="hold" nodeType="clickEffect">
                                  <p:stCondLst>
                                    <p:cond delay="0"/>
                                  </p:stCondLst>
                                  <p:childTnLst>
                                    <p:set>
                                      <p:cBhvr>
                                        <p:cTn id="484" dur="1" fill="hold">
                                          <p:stCondLst>
                                            <p:cond delay="0"/>
                                          </p:stCondLst>
                                        </p:cTn>
                                        <p:tgtEl>
                                          <p:spTgt spid="72">
                                            <p:txEl>
                                              <p:pRg st="6" end="6"/>
                                            </p:txEl>
                                          </p:spTgt>
                                        </p:tgtEl>
                                        <p:attrNameLst>
                                          <p:attrName>style.visibility</p:attrName>
                                        </p:attrNameLst>
                                      </p:cBhvr>
                                      <p:to>
                                        <p:strVal val="visible"/>
                                      </p:to>
                                    </p:set>
                                    <p:animEffect transition="in" filter="dissolve">
                                      <p:cBhvr>
                                        <p:cTn id="485" dur="500"/>
                                        <p:tgtEl>
                                          <p:spTgt spid="72">
                                            <p:txEl>
                                              <p:pRg st="6" end="6"/>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9" presetClass="entr" presetSubtype="0" fill="hold" nodeType="clickEffect">
                                  <p:stCondLst>
                                    <p:cond delay="0"/>
                                  </p:stCondLst>
                                  <p:childTnLst>
                                    <p:set>
                                      <p:cBhvr>
                                        <p:cTn id="489" dur="1" fill="hold">
                                          <p:stCondLst>
                                            <p:cond delay="0"/>
                                          </p:stCondLst>
                                        </p:cTn>
                                        <p:tgtEl>
                                          <p:spTgt spid="106"/>
                                        </p:tgtEl>
                                        <p:attrNameLst>
                                          <p:attrName>style.visibility</p:attrName>
                                        </p:attrNameLst>
                                      </p:cBhvr>
                                      <p:to>
                                        <p:strVal val="visible"/>
                                      </p:to>
                                    </p:set>
                                    <p:animEffect transition="in" filter="dissolve">
                                      <p:cBhvr>
                                        <p:cTn id="490" dur="500"/>
                                        <p:tgtEl>
                                          <p:spTgt spid="106"/>
                                        </p:tgtEl>
                                      </p:cBhvr>
                                    </p:animEffect>
                                  </p:childTnLst>
                                </p:cTn>
                              </p:par>
                            </p:childTnLst>
                          </p:cTn>
                        </p:par>
                      </p:childTnLst>
                    </p:cTn>
                  </p:par>
                  <p:par>
                    <p:cTn id="491" fill="hold">
                      <p:stCondLst>
                        <p:cond delay="indefinite"/>
                      </p:stCondLst>
                      <p:childTnLst>
                        <p:par>
                          <p:cTn id="492" fill="hold">
                            <p:stCondLst>
                              <p:cond delay="0"/>
                            </p:stCondLst>
                            <p:childTnLst>
                              <p:par>
                                <p:cTn id="493" presetID="1" presetClass="emph" presetSubtype="2" fill="hold" nodeType="clickEffect">
                                  <p:stCondLst>
                                    <p:cond delay="0"/>
                                  </p:stCondLst>
                                  <p:childTnLst>
                                    <p:animClr clrSpc="rgb" dir="cw">
                                      <p:cBhvr>
                                        <p:cTn id="494" dur="2000" fill="hold"/>
                                        <p:tgtEl>
                                          <p:spTgt spid="22"/>
                                        </p:tgtEl>
                                        <p:attrNameLst>
                                          <p:attrName>fillcolor</p:attrName>
                                        </p:attrNameLst>
                                      </p:cBhvr>
                                      <p:to>
                                        <a:schemeClr val="accent2"/>
                                      </p:to>
                                    </p:animClr>
                                    <p:set>
                                      <p:cBhvr>
                                        <p:cTn id="495" dur="2000" fill="hold"/>
                                        <p:tgtEl>
                                          <p:spTgt spid="22"/>
                                        </p:tgtEl>
                                        <p:attrNameLst>
                                          <p:attrName>fill.type</p:attrName>
                                        </p:attrNameLst>
                                      </p:cBhvr>
                                      <p:to>
                                        <p:strVal val="solid"/>
                                      </p:to>
                                    </p:set>
                                    <p:set>
                                      <p:cBhvr>
                                        <p:cTn id="496" dur="2000" fill="hold"/>
                                        <p:tgtEl>
                                          <p:spTgt spid="22"/>
                                        </p:tgtEl>
                                        <p:attrNameLst>
                                          <p:attrName>fill.on</p:attrName>
                                        </p:attrNameLst>
                                      </p:cBhvr>
                                      <p:to>
                                        <p:strVal val="true"/>
                                      </p:to>
                                    </p:set>
                                  </p:childTnLst>
                                </p:cTn>
                              </p:par>
                            </p:childTnLst>
                          </p:cTn>
                        </p:par>
                      </p:childTnLst>
                    </p:cTn>
                  </p:par>
                  <p:par>
                    <p:cTn id="497" fill="hold">
                      <p:stCondLst>
                        <p:cond delay="indefinite"/>
                      </p:stCondLst>
                      <p:childTnLst>
                        <p:par>
                          <p:cTn id="498" fill="hold">
                            <p:stCondLst>
                              <p:cond delay="0"/>
                            </p:stCondLst>
                            <p:childTnLst>
                              <p:par>
                                <p:cTn id="499" presetID="7" presetClass="emph" presetSubtype="2" fill="hold" nodeType="clickEffect">
                                  <p:stCondLst>
                                    <p:cond delay="0"/>
                                  </p:stCondLst>
                                  <p:childTnLst>
                                    <p:animClr clrSpc="rgb" dir="cw">
                                      <p:cBhvr>
                                        <p:cTn id="500" dur="2000" fill="hold"/>
                                        <p:tgtEl>
                                          <p:spTgt spid="29"/>
                                        </p:tgtEl>
                                        <p:attrNameLst>
                                          <p:attrName>stroke.color</p:attrName>
                                        </p:attrNameLst>
                                      </p:cBhvr>
                                      <p:to>
                                        <a:schemeClr val="accent2"/>
                                      </p:to>
                                    </p:animClr>
                                    <p:set>
                                      <p:cBhvr>
                                        <p:cTn id="501" dur="2000" fill="hold"/>
                                        <p:tgtEl>
                                          <p:spTgt spid="29"/>
                                        </p:tgtEl>
                                        <p:attrNameLst>
                                          <p:attrName>stroke.on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9" presetClass="entr" presetSubtype="0" fill="hold" nodeType="clickEffect">
                                  <p:stCondLst>
                                    <p:cond delay="0"/>
                                  </p:stCondLst>
                                  <p:childTnLst>
                                    <p:set>
                                      <p:cBhvr>
                                        <p:cTn id="505" dur="1" fill="hold">
                                          <p:stCondLst>
                                            <p:cond delay="0"/>
                                          </p:stCondLst>
                                        </p:cTn>
                                        <p:tgtEl>
                                          <p:spTgt spid="85"/>
                                        </p:tgtEl>
                                        <p:attrNameLst>
                                          <p:attrName>style.visibility</p:attrName>
                                        </p:attrNameLst>
                                      </p:cBhvr>
                                      <p:to>
                                        <p:strVal val="visible"/>
                                      </p:to>
                                    </p:set>
                                    <p:animEffect transition="in" filter="dissolve">
                                      <p:cBhvr>
                                        <p:cTn id="506" dur="500"/>
                                        <p:tgtEl>
                                          <p:spTgt spid="85"/>
                                        </p:tgtEl>
                                      </p:cBhvr>
                                    </p:animEffect>
                                  </p:childTnLst>
                                </p:cTn>
                              </p:par>
                            </p:childTnLst>
                          </p:cTn>
                        </p:par>
                      </p:childTnLst>
                    </p:cTn>
                  </p:par>
                  <p:par>
                    <p:cTn id="507" fill="hold">
                      <p:stCondLst>
                        <p:cond delay="indefinite"/>
                      </p:stCondLst>
                      <p:childTnLst>
                        <p:par>
                          <p:cTn id="508" fill="hold">
                            <p:stCondLst>
                              <p:cond delay="0"/>
                            </p:stCondLst>
                            <p:childTnLst>
                              <p:par>
                                <p:cTn id="509" presetID="9" presetClass="entr" presetSubtype="0" fill="hold" nodeType="clickEffect">
                                  <p:stCondLst>
                                    <p:cond delay="0"/>
                                  </p:stCondLst>
                                  <p:childTnLst>
                                    <p:set>
                                      <p:cBhvr>
                                        <p:cTn id="510" dur="1" fill="hold">
                                          <p:stCondLst>
                                            <p:cond delay="0"/>
                                          </p:stCondLst>
                                        </p:cTn>
                                        <p:tgtEl>
                                          <p:spTgt spid="67">
                                            <p:txEl>
                                              <p:pRg st="3" end="3"/>
                                            </p:txEl>
                                          </p:spTgt>
                                        </p:tgtEl>
                                        <p:attrNameLst>
                                          <p:attrName>style.visibility</p:attrName>
                                        </p:attrNameLst>
                                      </p:cBhvr>
                                      <p:to>
                                        <p:strVal val="visible"/>
                                      </p:to>
                                    </p:set>
                                    <p:animEffect transition="in" filter="dissolve">
                                      <p:cBhvr>
                                        <p:cTn id="511" dur="500"/>
                                        <p:tgtEl>
                                          <p:spTgt spid="67">
                                            <p:txEl>
                                              <p:pRg st="3" end="3"/>
                                            </p:txEl>
                                          </p:spTgt>
                                        </p:tgtEl>
                                      </p:cBhvr>
                                    </p:animEffect>
                                  </p:childTnLst>
                                </p:cTn>
                              </p:par>
                            </p:childTnLst>
                          </p:cTn>
                        </p:par>
                      </p:childTnLst>
                    </p:cTn>
                  </p:par>
                  <p:par>
                    <p:cTn id="512" fill="hold">
                      <p:stCondLst>
                        <p:cond delay="indefinite"/>
                      </p:stCondLst>
                      <p:childTnLst>
                        <p:par>
                          <p:cTn id="513" fill="hold">
                            <p:stCondLst>
                              <p:cond delay="0"/>
                            </p:stCondLst>
                            <p:childTnLst>
                              <p:par>
                                <p:cTn id="514" presetID="9" presetClass="entr" presetSubtype="0" fill="hold" nodeType="clickEffect">
                                  <p:stCondLst>
                                    <p:cond delay="0"/>
                                  </p:stCondLst>
                                  <p:childTnLst>
                                    <p:set>
                                      <p:cBhvr>
                                        <p:cTn id="515" dur="1" fill="hold">
                                          <p:stCondLst>
                                            <p:cond delay="0"/>
                                          </p:stCondLst>
                                        </p:cTn>
                                        <p:tgtEl>
                                          <p:spTgt spid="87"/>
                                        </p:tgtEl>
                                        <p:attrNameLst>
                                          <p:attrName>style.visibility</p:attrName>
                                        </p:attrNameLst>
                                      </p:cBhvr>
                                      <p:to>
                                        <p:strVal val="visible"/>
                                      </p:to>
                                    </p:set>
                                    <p:animEffect transition="in" filter="dissolve">
                                      <p:cBhvr>
                                        <p:cTn id="516" dur="500"/>
                                        <p:tgtEl>
                                          <p:spTgt spid="87"/>
                                        </p:tgtEl>
                                      </p:cBhvr>
                                    </p:animEffect>
                                  </p:childTnLst>
                                </p:cTn>
                              </p:par>
                            </p:childTnLst>
                          </p:cTn>
                        </p:par>
                      </p:childTnLst>
                    </p:cTn>
                  </p:par>
                  <p:par>
                    <p:cTn id="517" fill="hold">
                      <p:stCondLst>
                        <p:cond delay="indefinite"/>
                      </p:stCondLst>
                      <p:childTnLst>
                        <p:par>
                          <p:cTn id="518" fill="hold">
                            <p:stCondLst>
                              <p:cond delay="0"/>
                            </p:stCondLst>
                            <p:childTnLst>
                              <p:par>
                                <p:cTn id="519" presetID="9" presetClass="entr" presetSubtype="0" fill="hold" nodeType="clickEffect">
                                  <p:stCondLst>
                                    <p:cond delay="0"/>
                                  </p:stCondLst>
                                  <p:childTnLst>
                                    <p:set>
                                      <p:cBhvr>
                                        <p:cTn id="520" dur="1" fill="hold">
                                          <p:stCondLst>
                                            <p:cond delay="0"/>
                                          </p:stCondLst>
                                        </p:cTn>
                                        <p:tgtEl>
                                          <p:spTgt spid="72">
                                            <p:txEl>
                                              <p:pRg st="3" end="3"/>
                                            </p:txEl>
                                          </p:spTgt>
                                        </p:tgtEl>
                                        <p:attrNameLst>
                                          <p:attrName>style.visibility</p:attrName>
                                        </p:attrNameLst>
                                      </p:cBhvr>
                                      <p:to>
                                        <p:strVal val="visible"/>
                                      </p:to>
                                    </p:set>
                                    <p:animEffect transition="in" filter="dissolve">
                                      <p:cBhvr>
                                        <p:cTn id="521" dur="500"/>
                                        <p:tgtEl>
                                          <p:spTgt spid="72">
                                            <p:txEl>
                                              <p:pRg st="3" end="3"/>
                                            </p:txEl>
                                          </p:spTgt>
                                        </p:tgtEl>
                                      </p:cBhvr>
                                    </p:animEffect>
                                  </p:childTnLst>
                                </p:cTn>
                              </p:par>
                            </p:childTnLst>
                          </p:cTn>
                        </p:par>
                      </p:childTnLst>
                    </p:cTn>
                  </p:par>
                  <p:par>
                    <p:cTn id="522" fill="hold">
                      <p:stCondLst>
                        <p:cond delay="indefinite"/>
                      </p:stCondLst>
                      <p:childTnLst>
                        <p:par>
                          <p:cTn id="523" fill="hold">
                            <p:stCondLst>
                              <p:cond delay="0"/>
                            </p:stCondLst>
                            <p:childTnLst>
                              <p:par>
                                <p:cTn id="524" presetID="7" presetClass="emph" presetSubtype="2" fill="hold" nodeType="clickEffect">
                                  <p:stCondLst>
                                    <p:cond delay="0"/>
                                  </p:stCondLst>
                                  <p:childTnLst>
                                    <p:animClr clrSpc="rgb" dir="cw">
                                      <p:cBhvr>
                                        <p:cTn id="525" dur="2000" fill="hold"/>
                                        <p:tgtEl>
                                          <p:spTgt spid="30"/>
                                        </p:tgtEl>
                                        <p:attrNameLst>
                                          <p:attrName>stroke.color</p:attrName>
                                        </p:attrNameLst>
                                      </p:cBhvr>
                                      <p:to>
                                        <a:schemeClr val="accent2"/>
                                      </p:to>
                                    </p:animClr>
                                    <p:set>
                                      <p:cBhvr>
                                        <p:cTn id="526" dur="2000" fill="hold"/>
                                        <p:tgtEl>
                                          <p:spTgt spid="30"/>
                                        </p:tgtEl>
                                        <p:attrNameLst>
                                          <p:attrName>stroke.on</p:attrName>
                                        </p:attrNameLst>
                                      </p:cBhvr>
                                      <p:to>
                                        <p:strVal val="true"/>
                                      </p:to>
                                    </p:set>
                                  </p:childTnLst>
                                </p:cTn>
                              </p:par>
                            </p:childTnLst>
                          </p:cTn>
                        </p:par>
                      </p:childTnLst>
                    </p:cTn>
                  </p:par>
                  <p:par>
                    <p:cTn id="527" fill="hold">
                      <p:stCondLst>
                        <p:cond delay="indefinite"/>
                      </p:stCondLst>
                      <p:childTnLst>
                        <p:par>
                          <p:cTn id="528" fill="hold">
                            <p:stCondLst>
                              <p:cond delay="0"/>
                            </p:stCondLst>
                            <p:childTnLst>
                              <p:par>
                                <p:cTn id="529" presetID="9" presetClass="entr" presetSubtype="0" fill="hold" nodeType="clickEffect">
                                  <p:stCondLst>
                                    <p:cond delay="0"/>
                                  </p:stCondLst>
                                  <p:childTnLst>
                                    <p:set>
                                      <p:cBhvr>
                                        <p:cTn id="530" dur="1" fill="hold">
                                          <p:stCondLst>
                                            <p:cond delay="0"/>
                                          </p:stCondLst>
                                        </p:cTn>
                                        <p:tgtEl>
                                          <p:spTgt spid="84"/>
                                        </p:tgtEl>
                                        <p:attrNameLst>
                                          <p:attrName>style.visibility</p:attrName>
                                        </p:attrNameLst>
                                      </p:cBhvr>
                                      <p:to>
                                        <p:strVal val="visible"/>
                                      </p:to>
                                    </p:set>
                                    <p:animEffect transition="in" filter="dissolve">
                                      <p:cBhvr>
                                        <p:cTn id="531" dur="500"/>
                                        <p:tgtEl>
                                          <p:spTgt spid="84"/>
                                        </p:tgtEl>
                                      </p:cBhvr>
                                    </p:animEffect>
                                  </p:childTnLst>
                                </p:cTn>
                              </p:par>
                            </p:childTnLst>
                          </p:cTn>
                        </p:par>
                      </p:childTnLst>
                    </p:cTn>
                  </p:par>
                  <p:par>
                    <p:cTn id="532" fill="hold">
                      <p:stCondLst>
                        <p:cond delay="indefinite"/>
                      </p:stCondLst>
                      <p:childTnLst>
                        <p:par>
                          <p:cTn id="533" fill="hold">
                            <p:stCondLst>
                              <p:cond delay="0"/>
                            </p:stCondLst>
                            <p:childTnLst>
                              <p:par>
                                <p:cTn id="534" presetID="9" presetClass="entr" presetSubtype="0" fill="hold" nodeType="clickEffect">
                                  <p:stCondLst>
                                    <p:cond delay="0"/>
                                  </p:stCondLst>
                                  <p:childTnLst>
                                    <p:set>
                                      <p:cBhvr>
                                        <p:cTn id="535" dur="1" fill="hold">
                                          <p:stCondLst>
                                            <p:cond delay="0"/>
                                          </p:stCondLst>
                                        </p:cTn>
                                        <p:tgtEl>
                                          <p:spTgt spid="80">
                                            <p:txEl>
                                              <p:pRg st="6" end="6"/>
                                            </p:txEl>
                                          </p:spTgt>
                                        </p:tgtEl>
                                        <p:attrNameLst>
                                          <p:attrName>style.visibility</p:attrName>
                                        </p:attrNameLst>
                                      </p:cBhvr>
                                      <p:to>
                                        <p:strVal val="visible"/>
                                      </p:to>
                                    </p:set>
                                    <p:animEffect transition="in" filter="dissolve">
                                      <p:cBhvr>
                                        <p:cTn id="536" dur="500"/>
                                        <p:tgtEl>
                                          <p:spTgt spid="80">
                                            <p:txEl>
                                              <p:pRg st="6" end="6"/>
                                            </p:txEl>
                                          </p:spTgt>
                                        </p:tgtEl>
                                      </p:cBhvr>
                                    </p:animEffect>
                                  </p:childTnLst>
                                </p:cTn>
                              </p:par>
                            </p:childTnLst>
                          </p:cTn>
                        </p:par>
                      </p:childTnLst>
                    </p:cTn>
                  </p:par>
                  <p:par>
                    <p:cTn id="537" fill="hold">
                      <p:stCondLst>
                        <p:cond delay="indefinite"/>
                      </p:stCondLst>
                      <p:childTnLst>
                        <p:par>
                          <p:cTn id="538" fill="hold">
                            <p:stCondLst>
                              <p:cond delay="0"/>
                            </p:stCondLst>
                            <p:childTnLst>
                              <p:par>
                                <p:cTn id="539" presetID="9" presetClass="entr" presetSubtype="0" fill="hold" nodeType="clickEffect">
                                  <p:stCondLst>
                                    <p:cond delay="0"/>
                                  </p:stCondLst>
                                  <p:childTnLst>
                                    <p:set>
                                      <p:cBhvr>
                                        <p:cTn id="540" dur="1" fill="hold">
                                          <p:stCondLst>
                                            <p:cond delay="0"/>
                                          </p:stCondLst>
                                        </p:cTn>
                                        <p:tgtEl>
                                          <p:spTgt spid="86"/>
                                        </p:tgtEl>
                                        <p:attrNameLst>
                                          <p:attrName>style.visibility</p:attrName>
                                        </p:attrNameLst>
                                      </p:cBhvr>
                                      <p:to>
                                        <p:strVal val="visible"/>
                                      </p:to>
                                    </p:set>
                                    <p:animEffect transition="in" filter="dissolve">
                                      <p:cBhvr>
                                        <p:cTn id="541" dur="500"/>
                                        <p:tgtEl>
                                          <p:spTgt spid="86"/>
                                        </p:tgtEl>
                                      </p:cBhvr>
                                    </p:animEffect>
                                  </p:childTnLst>
                                </p:cTn>
                              </p:par>
                            </p:childTnLst>
                          </p:cTn>
                        </p:par>
                      </p:childTnLst>
                    </p:cTn>
                  </p:par>
                  <p:par>
                    <p:cTn id="542" fill="hold">
                      <p:stCondLst>
                        <p:cond delay="indefinite"/>
                      </p:stCondLst>
                      <p:childTnLst>
                        <p:par>
                          <p:cTn id="543" fill="hold">
                            <p:stCondLst>
                              <p:cond delay="0"/>
                            </p:stCondLst>
                            <p:childTnLst>
                              <p:par>
                                <p:cTn id="544" presetID="9" presetClass="entr" presetSubtype="0" fill="hold" nodeType="clickEffect">
                                  <p:stCondLst>
                                    <p:cond delay="0"/>
                                  </p:stCondLst>
                                  <p:childTnLst>
                                    <p:set>
                                      <p:cBhvr>
                                        <p:cTn id="545" dur="1" fill="hold">
                                          <p:stCondLst>
                                            <p:cond delay="0"/>
                                          </p:stCondLst>
                                        </p:cTn>
                                        <p:tgtEl>
                                          <p:spTgt spid="83">
                                            <p:txEl>
                                              <p:pRg st="6" end="6"/>
                                            </p:txEl>
                                          </p:spTgt>
                                        </p:tgtEl>
                                        <p:attrNameLst>
                                          <p:attrName>style.visibility</p:attrName>
                                        </p:attrNameLst>
                                      </p:cBhvr>
                                      <p:to>
                                        <p:strVal val="visible"/>
                                      </p:to>
                                    </p:set>
                                    <p:animEffect transition="in" filter="dissolve">
                                      <p:cBhvr>
                                        <p:cTn id="546" dur="500"/>
                                        <p:tgtEl>
                                          <p:spTgt spid="83">
                                            <p:txEl>
                                              <p:pRg st="6" end="6"/>
                                            </p:txEl>
                                          </p:spTgt>
                                        </p:tgtEl>
                                      </p:cBhvr>
                                    </p:animEffect>
                                  </p:childTnLst>
                                </p:cTn>
                              </p:par>
                            </p:childTnLst>
                          </p:cTn>
                        </p:par>
                      </p:childTnLst>
                    </p:cTn>
                  </p:par>
                  <p:par>
                    <p:cTn id="547" fill="hold">
                      <p:stCondLst>
                        <p:cond delay="indefinite"/>
                      </p:stCondLst>
                      <p:childTnLst>
                        <p:par>
                          <p:cTn id="548" fill="hold">
                            <p:stCondLst>
                              <p:cond delay="0"/>
                            </p:stCondLst>
                            <p:childTnLst>
                              <p:par>
                                <p:cTn id="549" presetID="9" presetClass="entr" presetSubtype="0" fill="hold" nodeType="clickEffect">
                                  <p:stCondLst>
                                    <p:cond delay="0"/>
                                  </p:stCondLst>
                                  <p:childTnLst>
                                    <p:set>
                                      <p:cBhvr>
                                        <p:cTn id="550" dur="1" fill="hold">
                                          <p:stCondLst>
                                            <p:cond delay="0"/>
                                          </p:stCondLst>
                                        </p:cTn>
                                        <p:tgtEl>
                                          <p:spTgt spid="105"/>
                                        </p:tgtEl>
                                        <p:attrNameLst>
                                          <p:attrName>style.visibility</p:attrName>
                                        </p:attrNameLst>
                                      </p:cBhvr>
                                      <p:to>
                                        <p:strVal val="visible"/>
                                      </p:to>
                                    </p:set>
                                    <p:animEffect transition="in" filter="dissolve">
                                      <p:cBhvr>
                                        <p:cTn id="551" dur="500"/>
                                        <p:tgtEl>
                                          <p:spTgt spid="105"/>
                                        </p:tgtEl>
                                      </p:cBhvr>
                                    </p:animEffect>
                                  </p:childTnLst>
                                </p:cTn>
                              </p:par>
                            </p:childTnLst>
                          </p:cTn>
                        </p:par>
                      </p:childTnLst>
                    </p:cTn>
                  </p:par>
                  <p:par>
                    <p:cTn id="552" fill="hold">
                      <p:stCondLst>
                        <p:cond delay="indefinite"/>
                      </p:stCondLst>
                      <p:childTnLst>
                        <p:par>
                          <p:cTn id="553" fill="hold">
                            <p:stCondLst>
                              <p:cond delay="0"/>
                            </p:stCondLst>
                            <p:childTnLst>
                              <p:par>
                                <p:cTn id="554" presetID="1" presetClass="emph" presetSubtype="2" fill="hold" nodeType="clickEffect">
                                  <p:stCondLst>
                                    <p:cond delay="0"/>
                                  </p:stCondLst>
                                  <p:childTnLst>
                                    <p:animClr clrSpc="rgb" dir="cw">
                                      <p:cBhvr>
                                        <p:cTn id="555" dur="2000" fill="hold"/>
                                        <p:tgtEl>
                                          <p:spTgt spid="23"/>
                                        </p:tgtEl>
                                        <p:attrNameLst>
                                          <p:attrName>fillcolor</p:attrName>
                                        </p:attrNameLst>
                                      </p:cBhvr>
                                      <p:to>
                                        <a:schemeClr val="accent2"/>
                                      </p:to>
                                    </p:animClr>
                                    <p:set>
                                      <p:cBhvr>
                                        <p:cTn id="556" dur="2000" fill="hold"/>
                                        <p:tgtEl>
                                          <p:spTgt spid="23"/>
                                        </p:tgtEl>
                                        <p:attrNameLst>
                                          <p:attrName>fill.type</p:attrName>
                                        </p:attrNameLst>
                                      </p:cBhvr>
                                      <p:to>
                                        <p:strVal val="solid"/>
                                      </p:to>
                                    </p:set>
                                    <p:set>
                                      <p:cBhvr>
                                        <p:cTn id="557" dur="2000" fill="hold"/>
                                        <p:tgtEl>
                                          <p:spTgt spid="23"/>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7" presetClass="emph" presetSubtype="2" fill="hold" nodeType="clickEffect">
                                  <p:stCondLst>
                                    <p:cond delay="0"/>
                                  </p:stCondLst>
                                  <p:childTnLst>
                                    <p:animClr clrSpc="rgb" dir="cw">
                                      <p:cBhvr>
                                        <p:cTn id="561" dur="2000" fill="hold"/>
                                        <p:tgtEl>
                                          <p:spTgt spid="9"/>
                                        </p:tgtEl>
                                        <p:attrNameLst>
                                          <p:attrName>stroke.color</p:attrName>
                                        </p:attrNameLst>
                                      </p:cBhvr>
                                      <p:to>
                                        <a:schemeClr val="accent2"/>
                                      </p:to>
                                    </p:animClr>
                                    <p:set>
                                      <p:cBhvr>
                                        <p:cTn id="562" dur="2000" fill="hold"/>
                                        <p:tgtEl>
                                          <p:spTgt spid="9"/>
                                        </p:tgtEl>
                                        <p:attrNameLst>
                                          <p:attrName>stroke.on</p:attrName>
                                        </p:attrNameLst>
                                      </p:cBhvr>
                                      <p:to>
                                        <p:strVal val="true"/>
                                      </p:to>
                                    </p:set>
                                  </p:childTnLst>
                                </p:cTn>
                              </p:par>
                            </p:childTnLst>
                          </p:cTn>
                        </p:par>
                      </p:childTnLst>
                    </p:cTn>
                  </p:par>
                  <p:par>
                    <p:cTn id="563" fill="hold">
                      <p:stCondLst>
                        <p:cond delay="indefinite"/>
                      </p:stCondLst>
                      <p:childTnLst>
                        <p:par>
                          <p:cTn id="564" fill="hold">
                            <p:stCondLst>
                              <p:cond delay="0"/>
                            </p:stCondLst>
                            <p:childTnLst>
                              <p:par>
                                <p:cTn id="565" presetID="9" presetClass="entr" presetSubtype="0" fill="hold" nodeType="clickEffect">
                                  <p:stCondLst>
                                    <p:cond delay="0"/>
                                  </p:stCondLst>
                                  <p:childTnLst>
                                    <p:set>
                                      <p:cBhvr>
                                        <p:cTn id="566" dur="1" fill="hold">
                                          <p:stCondLst>
                                            <p:cond delay="0"/>
                                          </p:stCondLst>
                                        </p:cTn>
                                        <p:tgtEl>
                                          <p:spTgt spid="103"/>
                                        </p:tgtEl>
                                        <p:attrNameLst>
                                          <p:attrName>style.visibility</p:attrName>
                                        </p:attrNameLst>
                                      </p:cBhvr>
                                      <p:to>
                                        <p:strVal val="visible"/>
                                      </p:to>
                                    </p:set>
                                    <p:animEffect transition="in" filter="dissolve">
                                      <p:cBhvr>
                                        <p:cTn id="567" dur="500"/>
                                        <p:tgtEl>
                                          <p:spTgt spid="103"/>
                                        </p:tgtEl>
                                      </p:cBhvr>
                                    </p:animEffect>
                                  </p:childTnLst>
                                </p:cTn>
                              </p:par>
                            </p:childTnLst>
                          </p:cTn>
                        </p:par>
                      </p:childTnLst>
                    </p:cTn>
                  </p:par>
                  <p:par>
                    <p:cTn id="568" fill="hold">
                      <p:stCondLst>
                        <p:cond delay="indefinite"/>
                      </p:stCondLst>
                      <p:childTnLst>
                        <p:par>
                          <p:cTn id="569" fill="hold">
                            <p:stCondLst>
                              <p:cond delay="0"/>
                            </p:stCondLst>
                            <p:childTnLst>
                              <p:par>
                                <p:cTn id="570" presetID="1" presetClass="emph" presetSubtype="2" fill="hold" nodeType="clickEffect">
                                  <p:stCondLst>
                                    <p:cond delay="0"/>
                                  </p:stCondLst>
                                  <p:childTnLst>
                                    <p:animClr clrSpc="rgb" dir="cw">
                                      <p:cBhvr>
                                        <p:cTn id="571" dur="2000" fill="hold"/>
                                        <p:tgtEl>
                                          <p:spTgt spid="26"/>
                                        </p:tgtEl>
                                        <p:attrNameLst>
                                          <p:attrName>fillcolor</p:attrName>
                                        </p:attrNameLst>
                                      </p:cBhvr>
                                      <p:to>
                                        <a:schemeClr val="accent2"/>
                                      </p:to>
                                    </p:animClr>
                                    <p:set>
                                      <p:cBhvr>
                                        <p:cTn id="572" dur="2000" fill="hold"/>
                                        <p:tgtEl>
                                          <p:spTgt spid="26"/>
                                        </p:tgtEl>
                                        <p:attrNameLst>
                                          <p:attrName>fill.type</p:attrName>
                                        </p:attrNameLst>
                                      </p:cBhvr>
                                      <p:to>
                                        <p:strVal val="solid"/>
                                      </p:to>
                                    </p:set>
                                    <p:set>
                                      <p:cBhvr>
                                        <p:cTn id="573" dur="2000" fill="hold"/>
                                        <p:tgtEl>
                                          <p:spTgt spid="26"/>
                                        </p:tgtEl>
                                        <p:attrNameLst>
                                          <p:attrName>fill.on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21"/>
                                        </p:tgtEl>
                                        <p:attrNameLst>
                                          <p:attrName>stroke.color</p:attrName>
                                        </p:attrNameLst>
                                      </p:cBhvr>
                                      <p:to>
                                        <a:schemeClr val="tx1"/>
                                      </p:to>
                                    </p:animClr>
                                    <p:set>
                                      <p:cBhvr>
                                        <p:cTn id="578" dur="2000" fill="hold"/>
                                        <p:tgtEl>
                                          <p:spTgt spid="21"/>
                                        </p:tgtEl>
                                        <p:attrNameLst>
                                          <p:attrName>stroke.on</p:attrName>
                                        </p:attrNameLst>
                                      </p:cBhvr>
                                      <p:to>
                                        <p:strVal val="true"/>
                                      </p:to>
                                    </p:set>
                                  </p:childTnLst>
                                </p:cTn>
                              </p:par>
                              <p:par>
                                <p:cTn id="579" presetID="7" presetClass="emph" presetSubtype="2" fill="hold" nodeType="withEffect">
                                  <p:stCondLst>
                                    <p:cond delay="0"/>
                                  </p:stCondLst>
                                  <p:childTnLst>
                                    <p:animClr clrSpc="rgb" dir="cw">
                                      <p:cBhvr>
                                        <p:cTn id="580" dur="2000" fill="hold"/>
                                        <p:tgtEl>
                                          <p:spTgt spid="19"/>
                                        </p:tgtEl>
                                        <p:attrNameLst>
                                          <p:attrName>stroke.color</p:attrName>
                                        </p:attrNameLst>
                                      </p:cBhvr>
                                      <p:to>
                                        <a:schemeClr val="tx1"/>
                                      </p:to>
                                    </p:animClr>
                                    <p:set>
                                      <p:cBhvr>
                                        <p:cTn id="581" dur="2000" fill="hold"/>
                                        <p:tgtEl>
                                          <p:spTgt spid="19"/>
                                        </p:tgtEl>
                                        <p:attrNameLst>
                                          <p:attrName>stroke.on</p:attrName>
                                        </p:attrNameLst>
                                      </p:cBhvr>
                                      <p:to>
                                        <p:strVal val="true"/>
                                      </p:to>
                                    </p:set>
                                  </p:childTnLst>
                                </p:cTn>
                              </p:par>
                              <p:par>
                                <p:cTn id="582" presetID="7" presetClass="emph" presetSubtype="2" fill="hold" nodeType="withEffect">
                                  <p:stCondLst>
                                    <p:cond delay="0"/>
                                  </p:stCondLst>
                                  <p:childTnLst>
                                    <p:animClr clrSpc="rgb" dir="cw">
                                      <p:cBhvr>
                                        <p:cTn id="583" dur="2000" fill="hold"/>
                                        <p:tgtEl>
                                          <p:spTgt spid="12"/>
                                        </p:tgtEl>
                                        <p:attrNameLst>
                                          <p:attrName>stroke.color</p:attrName>
                                        </p:attrNameLst>
                                      </p:cBhvr>
                                      <p:to>
                                        <a:schemeClr val="tx1"/>
                                      </p:to>
                                    </p:animClr>
                                    <p:set>
                                      <p:cBhvr>
                                        <p:cTn id="584" dur="2000" fill="hold"/>
                                        <p:tgtEl>
                                          <p:spTgt spid="12"/>
                                        </p:tgtEl>
                                        <p:attrNameLst>
                                          <p:attrName>stroke.on</p:attrName>
                                        </p:attrNameLst>
                                      </p:cBhvr>
                                      <p:to>
                                        <p:strVal val="true"/>
                                      </p:to>
                                    </p:set>
                                  </p:childTnLst>
                                </p:cTn>
                              </p:par>
                              <p:par>
                                <p:cTn id="585" presetID="7" presetClass="emph" presetSubtype="2" fill="hold" nodeType="withEffect">
                                  <p:stCondLst>
                                    <p:cond delay="0"/>
                                  </p:stCondLst>
                                  <p:childTnLst>
                                    <p:animClr clrSpc="rgb" dir="cw">
                                      <p:cBhvr>
                                        <p:cTn id="586" dur="2000" fill="hold"/>
                                        <p:tgtEl>
                                          <p:spTgt spid="18"/>
                                        </p:tgtEl>
                                        <p:attrNameLst>
                                          <p:attrName>stroke.color</p:attrName>
                                        </p:attrNameLst>
                                      </p:cBhvr>
                                      <p:to>
                                        <a:schemeClr val="tx1"/>
                                      </p:to>
                                    </p:animClr>
                                    <p:set>
                                      <p:cBhvr>
                                        <p:cTn id="587" dur="2000" fill="hold"/>
                                        <p:tgtEl>
                                          <p:spTgt spid="18"/>
                                        </p:tgtEl>
                                        <p:attrNameLst>
                                          <p:attrName>stroke.on</p:attrName>
                                        </p:attrNameLst>
                                      </p:cBhvr>
                                      <p:to>
                                        <p:strVal val="true"/>
                                      </p:to>
                                    </p:set>
                                  </p:childTnLst>
                                </p:cTn>
                              </p:par>
                              <p:par>
                                <p:cTn id="588" presetID="7" presetClass="emph" presetSubtype="2" fill="hold" nodeType="withEffect">
                                  <p:stCondLst>
                                    <p:cond delay="0"/>
                                  </p:stCondLst>
                                  <p:childTnLst>
                                    <p:animClr clrSpc="rgb" dir="cw">
                                      <p:cBhvr>
                                        <p:cTn id="589" dur="2000" fill="hold"/>
                                        <p:tgtEl>
                                          <p:spTgt spid="10"/>
                                        </p:tgtEl>
                                        <p:attrNameLst>
                                          <p:attrName>stroke.color</p:attrName>
                                        </p:attrNameLst>
                                      </p:cBhvr>
                                      <p:to>
                                        <a:schemeClr val="tx1"/>
                                      </p:to>
                                    </p:animClr>
                                    <p:set>
                                      <p:cBhvr>
                                        <p:cTn id="590" dur="2000" fill="hold"/>
                                        <p:tgtEl>
                                          <p:spTgt spid="10"/>
                                        </p:tgtEl>
                                        <p:attrNameLst>
                                          <p:attrName>stroke.on</p:attrName>
                                        </p:attrNameLst>
                                      </p:cBhvr>
                                      <p:to>
                                        <p:strVal val="true"/>
                                      </p:to>
                                    </p:set>
                                  </p:childTnLst>
                                </p:cTn>
                              </p:par>
                              <p:par>
                                <p:cTn id="591" presetID="7" presetClass="emph" presetSubtype="2" fill="hold" nodeType="withEffect">
                                  <p:stCondLst>
                                    <p:cond delay="0"/>
                                  </p:stCondLst>
                                  <p:childTnLst>
                                    <p:animClr clrSpc="rgb" dir="cw">
                                      <p:cBhvr>
                                        <p:cTn id="592" dur="2000" fill="hold"/>
                                        <p:tgtEl>
                                          <p:spTgt spid="29"/>
                                        </p:tgtEl>
                                        <p:attrNameLst>
                                          <p:attrName>stroke.color</p:attrName>
                                        </p:attrNameLst>
                                      </p:cBhvr>
                                      <p:to>
                                        <a:schemeClr val="tx1"/>
                                      </p:to>
                                    </p:animClr>
                                    <p:set>
                                      <p:cBhvr>
                                        <p:cTn id="593" dur="2000" fill="hold"/>
                                        <p:tgtEl>
                                          <p:spTgt spid="29"/>
                                        </p:tgtEl>
                                        <p:attrNameLst>
                                          <p:attrName>stroke.on</p:attrName>
                                        </p:attrNameLst>
                                      </p:cBhvr>
                                      <p:to>
                                        <p:strVal val="true"/>
                                      </p:to>
                                    </p:set>
                                  </p:childTnLst>
                                </p:cTn>
                              </p:par>
                              <p:par>
                                <p:cTn id="594" presetID="7" presetClass="emph" presetSubtype="2" fill="hold" nodeType="withEffect">
                                  <p:stCondLst>
                                    <p:cond delay="0"/>
                                  </p:stCondLst>
                                  <p:childTnLst>
                                    <p:animClr clrSpc="rgb" dir="cw">
                                      <p:cBhvr>
                                        <p:cTn id="595" dur="2000" fill="hold"/>
                                        <p:tgtEl>
                                          <p:spTgt spid="30"/>
                                        </p:tgtEl>
                                        <p:attrNameLst>
                                          <p:attrName>stroke.color</p:attrName>
                                        </p:attrNameLst>
                                      </p:cBhvr>
                                      <p:to>
                                        <a:schemeClr val="tx1"/>
                                      </p:to>
                                    </p:animClr>
                                    <p:set>
                                      <p:cBhvr>
                                        <p:cTn id="596" dur="2000" fill="hold"/>
                                        <p:tgtEl>
                                          <p:spTgt spid="30"/>
                                        </p:tgtEl>
                                        <p:attrNameLst>
                                          <p:attrName>stroke.on</p:attrName>
                                        </p:attrNameLst>
                                      </p:cBhvr>
                                      <p:to>
                                        <p:strVal val="true"/>
                                      </p:to>
                                    </p:set>
                                  </p:childTnLst>
                                </p:cTn>
                              </p:par>
                              <p:par>
                                <p:cTn id="597" presetID="7" presetClass="emph" presetSubtype="2" fill="hold" nodeType="withEffect">
                                  <p:stCondLst>
                                    <p:cond delay="0"/>
                                  </p:stCondLst>
                                  <p:childTnLst>
                                    <p:animClr clrSpc="rgb" dir="cw">
                                      <p:cBhvr>
                                        <p:cTn id="598" dur="2000" fill="hold"/>
                                        <p:tgtEl>
                                          <p:spTgt spid="20"/>
                                        </p:tgtEl>
                                        <p:attrNameLst>
                                          <p:attrName>stroke.color</p:attrName>
                                        </p:attrNameLst>
                                      </p:cBhvr>
                                      <p:to>
                                        <a:srgbClr val="9C9C9C"/>
                                      </p:to>
                                    </p:animClr>
                                    <p:set>
                                      <p:cBhvr>
                                        <p:cTn id="599" dur="2000" fill="hold"/>
                                        <p:tgtEl>
                                          <p:spTgt spid="20"/>
                                        </p:tgtEl>
                                        <p:attrNameLst>
                                          <p:attrName>stroke.on</p:attrName>
                                        </p:attrNameLst>
                                      </p:cBhvr>
                                      <p:to>
                                        <p:strVal val="true"/>
                                      </p:to>
                                    </p:set>
                                  </p:childTnLst>
                                </p:cTn>
                              </p:par>
                              <p:par>
                                <p:cTn id="600" presetID="7" presetClass="emph" presetSubtype="2" fill="hold" nodeType="withEffect">
                                  <p:stCondLst>
                                    <p:cond delay="0"/>
                                  </p:stCondLst>
                                  <p:childTnLst>
                                    <p:animClr clrSpc="rgb" dir="cw">
                                      <p:cBhvr>
                                        <p:cTn id="601" dur="2000" fill="hold"/>
                                        <p:tgtEl>
                                          <p:spTgt spid="8"/>
                                        </p:tgtEl>
                                        <p:attrNameLst>
                                          <p:attrName>stroke.color</p:attrName>
                                        </p:attrNameLst>
                                      </p:cBhvr>
                                      <p:to>
                                        <a:srgbClr val="9C9C9C"/>
                                      </p:to>
                                    </p:animClr>
                                    <p:set>
                                      <p:cBhvr>
                                        <p:cTn id="602" dur="2000" fill="hold"/>
                                        <p:tgtEl>
                                          <p:spTgt spid="8"/>
                                        </p:tgtEl>
                                        <p:attrNameLst>
                                          <p:attrName>stroke.on</p:attrName>
                                        </p:attrNameLst>
                                      </p:cBhvr>
                                      <p:to>
                                        <p:strVal val="true"/>
                                      </p:to>
                                    </p:set>
                                  </p:childTnLst>
                                </p:cTn>
                              </p:par>
                              <p:par>
                                <p:cTn id="603" presetID="7" presetClass="emph" presetSubtype="2" fill="hold" nodeType="withEffect">
                                  <p:stCondLst>
                                    <p:cond delay="0"/>
                                  </p:stCondLst>
                                  <p:childTnLst>
                                    <p:animClr clrSpc="rgb" dir="cw">
                                      <p:cBhvr>
                                        <p:cTn id="604" dur="2000" fill="hold"/>
                                        <p:tgtEl>
                                          <p:spTgt spid="11"/>
                                        </p:tgtEl>
                                        <p:attrNameLst>
                                          <p:attrName>stroke.color</p:attrName>
                                        </p:attrNameLst>
                                      </p:cBhvr>
                                      <p:to>
                                        <a:srgbClr val="9C9C9C"/>
                                      </p:to>
                                    </p:animClr>
                                    <p:set>
                                      <p:cBhvr>
                                        <p:cTn id="605" dur="2000" fill="hold"/>
                                        <p:tgtEl>
                                          <p:spTgt spid="11"/>
                                        </p:tgtEl>
                                        <p:attrNameLst>
                                          <p:attrName>stroke.on</p:attrName>
                                        </p:attrNameLst>
                                      </p:cBhvr>
                                      <p:to>
                                        <p:strVal val="true"/>
                                      </p:to>
                                    </p:set>
                                  </p:childTnLst>
                                </p:cTn>
                              </p:par>
                              <p:par>
                                <p:cTn id="606" presetID="7" presetClass="emph" presetSubtype="2" fill="hold" nodeType="withEffect">
                                  <p:stCondLst>
                                    <p:cond delay="0"/>
                                  </p:stCondLst>
                                  <p:childTnLst>
                                    <p:animClr clrSpc="rgb" dir="cw">
                                      <p:cBhvr>
                                        <p:cTn id="607" dur="2000" fill="hold"/>
                                        <p:tgtEl>
                                          <p:spTgt spid="9"/>
                                        </p:tgtEl>
                                        <p:attrNameLst>
                                          <p:attrName>stroke.color</p:attrName>
                                        </p:attrNameLst>
                                      </p:cBhvr>
                                      <p:to>
                                        <a:srgbClr val="9C9C9C"/>
                                      </p:to>
                                    </p:animClr>
                                    <p:set>
                                      <p:cBhvr>
                                        <p:cTn id="608" dur="2000" fill="hold"/>
                                        <p:tgtEl>
                                          <p:spTgt spid="9"/>
                                        </p:tgtEl>
                                        <p:attrNameLst>
                                          <p:attrName>stroke.on</p:attrName>
                                        </p:attrNameLst>
                                      </p:cBhvr>
                                      <p:to>
                                        <p:strVal val="true"/>
                                      </p:to>
                                    </p:set>
                                  </p:childTnLst>
                                </p:cTn>
                              </p:par>
                              <p:par>
                                <p:cTn id="609" presetID="7" presetClass="emph" presetSubtype="2" fill="hold" nodeType="withEffect">
                                  <p:stCondLst>
                                    <p:cond delay="0"/>
                                  </p:stCondLst>
                                  <p:childTnLst>
                                    <p:animClr clrSpc="rgb" dir="cw">
                                      <p:cBhvr>
                                        <p:cTn id="610" dur="2000" fill="hold"/>
                                        <p:tgtEl>
                                          <p:spTgt spid="16"/>
                                        </p:tgtEl>
                                        <p:attrNameLst>
                                          <p:attrName>stroke.color</p:attrName>
                                        </p:attrNameLst>
                                      </p:cBhvr>
                                      <p:to>
                                        <a:srgbClr val="9C9C9C"/>
                                      </p:to>
                                    </p:animClr>
                                    <p:set>
                                      <p:cBhvr>
                                        <p:cTn id="611" dur="2000" fill="hold"/>
                                        <p:tgtEl>
                                          <p:spTgt spid="16"/>
                                        </p:tgtEl>
                                        <p:attrNameLst>
                                          <p:attrName>stroke.on</p:attrName>
                                        </p:attrNameLst>
                                      </p:cBhvr>
                                      <p:to>
                                        <p:strVal val="true"/>
                                      </p:to>
                                    </p:set>
                                  </p:childTnLst>
                                </p:cTn>
                              </p:par>
                              <p:par>
                                <p:cTn id="612" presetID="7" presetClass="emph" presetSubtype="2" fill="hold" nodeType="withEffect">
                                  <p:stCondLst>
                                    <p:cond delay="0"/>
                                  </p:stCondLst>
                                  <p:childTnLst>
                                    <p:animClr clrSpc="rgb" dir="cw">
                                      <p:cBhvr>
                                        <p:cTn id="613" dur="2000" fill="hold"/>
                                        <p:tgtEl>
                                          <p:spTgt spid="17"/>
                                        </p:tgtEl>
                                        <p:attrNameLst>
                                          <p:attrName>stroke.color</p:attrName>
                                        </p:attrNameLst>
                                      </p:cBhvr>
                                      <p:to>
                                        <a:srgbClr val="9C9C9C"/>
                                      </p:to>
                                    </p:animClr>
                                    <p:set>
                                      <p:cBhvr>
                                        <p:cTn id="614" dur="2000" fill="hold"/>
                                        <p:tgtEl>
                                          <p:spTgt spid="17"/>
                                        </p:tgtEl>
                                        <p:attrNameLst>
                                          <p:attrName>stroke.on</p:attrName>
                                        </p:attrNameLst>
                                      </p:cBhvr>
                                      <p:to>
                                        <p:strVal val="true"/>
                                      </p:to>
                                    </p:set>
                                  </p:childTnLst>
                                </p:cTn>
                              </p:par>
                              <p:par>
                                <p:cTn id="615" presetID="7" presetClass="emph" presetSubtype="2" fill="hold" nodeType="withEffect">
                                  <p:stCondLst>
                                    <p:cond delay="0"/>
                                  </p:stCondLst>
                                  <p:childTnLst>
                                    <p:animClr clrSpc="rgb" dir="cw">
                                      <p:cBhvr>
                                        <p:cTn id="616" dur="2000" fill="hold"/>
                                        <p:tgtEl>
                                          <p:spTgt spid="14"/>
                                        </p:tgtEl>
                                        <p:attrNameLst>
                                          <p:attrName>stroke.color</p:attrName>
                                        </p:attrNameLst>
                                      </p:cBhvr>
                                      <p:to>
                                        <a:srgbClr val="9C9C9C"/>
                                      </p:to>
                                    </p:animClr>
                                    <p:set>
                                      <p:cBhvr>
                                        <p:cTn id="617" dur="2000" fill="hold"/>
                                        <p:tgtEl>
                                          <p:spTgt spid="14"/>
                                        </p:tgtEl>
                                        <p:attrNameLst>
                                          <p:attrName>stroke.on</p:attrName>
                                        </p:attrNameLst>
                                      </p:cBhvr>
                                      <p:to>
                                        <p:strVal val="true"/>
                                      </p:to>
                                    </p:set>
                                  </p:childTnLst>
                                </p:cTn>
                              </p:par>
                              <p:par>
                                <p:cTn id="618" presetID="7" presetClass="emph" presetSubtype="2" fill="hold" nodeType="withEffect">
                                  <p:stCondLst>
                                    <p:cond delay="0"/>
                                  </p:stCondLst>
                                  <p:childTnLst>
                                    <p:animClr clrSpc="rgb" dir="cw">
                                      <p:cBhvr>
                                        <p:cTn id="619" dur="2000" fill="hold"/>
                                        <p:tgtEl>
                                          <p:spTgt spid="15"/>
                                        </p:tgtEl>
                                        <p:attrNameLst>
                                          <p:attrName>stroke.color</p:attrName>
                                        </p:attrNameLst>
                                      </p:cBhvr>
                                      <p:to>
                                        <a:srgbClr val="9C9C9C"/>
                                      </p:to>
                                    </p:animClr>
                                    <p:set>
                                      <p:cBhvr>
                                        <p:cTn id="620" dur="2000" fill="hold"/>
                                        <p:tgtEl>
                                          <p:spTgt spid="15"/>
                                        </p:tgtEl>
                                        <p:attrNameLst>
                                          <p:attrName>stroke.on</p:attrName>
                                        </p:attrNameLst>
                                      </p:cBhvr>
                                      <p:to>
                                        <p:strVal val="true"/>
                                      </p:to>
                                    </p:set>
                                  </p:childTnLst>
                                </p:cTn>
                              </p:par>
                              <p:par>
                                <p:cTn id="621" presetID="7" presetClass="emph" presetSubtype="2" fill="hold" nodeType="withEffect">
                                  <p:stCondLst>
                                    <p:cond delay="0"/>
                                  </p:stCondLst>
                                  <p:childTnLst>
                                    <p:animClr clrSpc="rgb" dir="cw">
                                      <p:cBhvr>
                                        <p:cTn id="622" dur="2000" fill="hold"/>
                                        <p:tgtEl>
                                          <p:spTgt spid="13"/>
                                        </p:tgtEl>
                                        <p:attrNameLst>
                                          <p:attrName>stroke.color</p:attrName>
                                        </p:attrNameLst>
                                      </p:cBhvr>
                                      <p:to>
                                        <a:srgbClr val="9C9C9C"/>
                                      </p:to>
                                    </p:animClr>
                                    <p:set>
                                      <p:cBhvr>
                                        <p:cTn id="623" dur="2000" fill="hold"/>
                                        <p:tgtEl>
                                          <p:spTgt spid="13"/>
                                        </p:tgtEl>
                                        <p:attrNameLst>
                                          <p:attrName>stroke.on</p:attrName>
                                        </p:attrNameLst>
                                      </p:cBhvr>
                                      <p:to>
                                        <p:strVal val="tru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3" grpId="0" animBg="1"/>
      <p:bldP spid="24" grpId="0" animBg="1"/>
      <p:bldP spid="25"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50" grpId="0"/>
      <p:bldP spid="51" grpId="0"/>
      <p:bldP spid="52" grpId="0"/>
      <p:bldP spid="54" grpId="0"/>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546-8113-FE02-CAB3-D23BA4BF0D0E}"/>
              </a:ext>
            </a:extLst>
          </p:cNvPr>
          <p:cNvSpPr>
            <a:spLocks noGrp="1"/>
          </p:cNvSpPr>
          <p:nvPr>
            <p:ph type="title"/>
          </p:nvPr>
        </p:nvSpPr>
        <p:spPr/>
        <p:txBody>
          <a:bodyPr>
            <a:normAutofit/>
          </a:bodyPr>
          <a:lstStyle/>
          <a:p>
            <a:r>
              <a:rPr lang="en-GB" dirty="0"/>
              <a:t>BFS for (Unweighted) Shortest Path Problem</a:t>
            </a:r>
            <a:endParaRPr lang="en-SE" dirty="0"/>
          </a:p>
        </p:txBody>
      </p:sp>
      <p:sp>
        <p:nvSpPr>
          <p:cNvPr id="3" name="Content Placeholder 2">
            <a:extLst>
              <a:ext uri="{FF2B5EF4-FFF2-40B4-BE49-F238E27FC236}">
                <a16:creationId xmlns:a16="http://schemas.microsoft.com/office/drawing/2014/main" id="{2DDF0C04-D1FF-B236-335A-F7597DF5B1CA}"/>
              </a:ext>
            </a:extLst>
          </p:cNvPr>
          <p:cNvSpPr>
            <a:spLocks noGrp="1"/>
          </p:cNvSpPr>
          <p:nvPr>
            <p:ph idx="1"/>
          </p:nvPr>
        </p:nvSpPr>
        <p:spPr>
          <a:xfrm>
            <a:off x="746174" y="1361440"/>
            <a:ext cx="10297746" cy="4861035"/>
          </a:xfrm>
        </p:spPr>
        <p:txBody>
          <a:bodyPr>
            <a:normAutofit/>
          </a:bodyPr>
          <a:lstStyle/>
          <a:p>
            <a:r>
              <a:rPr lang="en-GB" dirty="0"/>
              <a:t>BFS can find shortest paths in an unweighted graph</a:t>
            </a:r>
          </a:p>
          <a:p>
            <a:pPr lvl="1"/>
            <a:r>
              <a:rPr lang="en-GB" dirty="0"/>
              <a:t>BFS visits nodes in order of their distance from the source node, ensuring the first path found to any node is the shortest possible path in terms of the number of edges</a:t>
            </a:r>
          </a:p>
          <a:p>
            <a:pPr lvl="1"/>
            <a:r>
              <a:rPr lang="pt-BR" dirty="0"/>
              <a:t>Time complexity: O(V+E)</a:t>
            </a:r>
          </a:p>
          <a:p>
            <a:r>
              <a:rPr lang="en-GB" dirty="0"/>
              <a:t>Advantages:</a:t>
            </a:r>
          </a:p>
          <a:p>
            <a:pPr lvl="1"/>
            <a:r>
              <a:rPr lang="en-GB" dirty="0"/>
              <a:t>Optimal for unweighted graphs</a:t>
            </a:r>
          </a:p>
          <a:p>
            <a:pPr lvl="1"/>
            <a:r>
              <a:rPr lang="en-GB" dirty="0"/>
              <a:t>Simple implementation</a:t>
            </a:r>
          </a:p>
          <a:p>
            <a:r>
              <a:rPr lang="en-GB" dirty="0"/>
              <a:t>Limitations:</a:t>
            </a:r>
          </a:p>
          <a:p>
            <a:pPr lvl="1"/>
            <a:r>
              <a:rPr lang="en-GB" dirty="0"/>
              <a:t>Only works for unweighted graphs</a:t>
            </a:r>
          </a:p>
        </p:txBody>
      </p:sp>
      <p:grpSp>
        <p:nvGrpSpPr>
          <p:cNvPr id="4" name="Google Shape;803;p46">
            <a:extLst>
              <a:ext uri="{FF2B5EF4-FFF2-40B4-BE49-F238E27FC236}">
                <a16:creationId xmlns:a16="http://schemas.microsoft.com/office/drawing/2014/main" id="{FF619761-12CB-1156-93BC-2300A9886428}"/>
              </a:ext>
            </a:extLst>
          </p:cNvPr>
          <p:cNvGrpSpPr/>
          <p:nvPr/>
        </p:nvGrpSpPr>
        <p:grpSpPr>
          <a:xfrm>
            <a:off x="6273797" y="3429000"/>
            <a:ext cx="4697910" cy="1750949"/>
            <a:chOff x="1200498" y="1542028"/>
            <a:chExt cx="4815900" cy="1545000"/>
          </a:xfrm>
        </p:grpSpPr>
        <p:sp>
          <p:nvSpPr>
            <p:cNvPr id="5" name="Google Shape;804;p46">
              <a:extLst>
                <a:ext uri="{FF2B5EF4-FFF2-40B4-BE49-F238E27FC236}">
                  <a16:creationId xmlns:a16="http://schemas.microsoft.com/office/drawing/2014/main" id="{0E9A4FDE-F7B7-7481-6168-35541FFCF5D8}"/>
                </a:ext>
              </a:extLst>
            </p:cNvPr>
            <p:cNvSpPr/>
            <p:nvPr/>
          </p:nvSpPr>
          <p:spPr>
            <a:xfrm>
              <a:off x="1200498" y="1542028"/>
              <a:ext cx="4815900" cy="15450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 name="Google Shape;805;p46">
              <a:extLst>
                <a:ext uri="{FF2B5EF4-FFF2-40B4-BE49-F238E27FC236}">
                  <a16:creationId xmlns:a16="http://schemas.microsoft.com/office/drawing/2014/main" id="{5D3C3983-1979-970E-6AED-6BA34C84004A}"/>
                </a:ext>
              </a:extLst>
            </p:cNvPr>
            <p:cNvSpPr/>
            <p:nvPr/>
          </p:nvSpPr>
          <p:spPr>
            <a:xfrm>
              <a:off x="1200498" y="1546719"/>
              <a:ext cx="4815900" cy="482400"/>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a:solidFill>
                    <a:schemeClr val="lt1"/>
                  </a:solidFill>
                  <a:latin typeface="Quattrocento Sans"/>
                  <a:ea typeface="Quattrocento Sans"/>
                  <a:cs typeface="Quattrocento Sans"/>
                  <a:sym typeface="Quattrocento Sans"/>
                </a:rPr>
                <a:t>(Unweighted) Shortest Path Problem</a:t>
              </a:r>
              <a:endParaRPr dirty="0"/>
            </a:p>
          </p:txBody>
        </p:sp>
        <p:sp>
          <p:nvSpPr>
            <p:cNvPr id="7" name="Google Shape;806;p46">
              <a:extLst>
                <a:ext uri="{FF2B5EF4-FFF2-40B4-BE49-F238E27FC236}">
                  <a16:creationId xmlns:a16="http://schemas.microsoft.com/office/drawing/2014/main" id="{3C2283B5-E25A-175F-3E87-5F98A653DB99}"/>
                </a:ext>
              </a:extLst>
            </p:cNvPr>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Given source node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(start) and a target node </a:t>
              </a:r>
              <a:r>
                <a:rPr lang="en-US" sz="1900" b="1" dirty="0">
                  <a:solidFill>
                    <a:schemeClr val="lt1"/>
                  </a:solidFill>
                  <a:latin typeface="Quattrocento Sans"/>
                  <a:ea typeface="Quattrocento Sans"/>
                  <a:cs typeface="Quattrocento Sans"/>
                  <a:sym typeface="Quattrocento Sans"/>
                </a:rPr>
                <a:t>t</a:t>
              </a:r>
              <a:r>
                <a:rPr lang="en-US" sz="1900" dirty="0">
                  <a:solidFill>
                    <a:schemeClr val="lt1"/>
                  </a:solidFill>
                  <a:latin typeface="Quattrocento Sans"/>
                  <a:ea typeface="Quattrocento Sans"/>
                  <a:cs typeface="Quattrocento Sans"/>
                  <a:sym typeface="Quattrocento Sans"/>
                </a:rPr>
                <a:t>, how long is the shortest path from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to</a:t>
              </a:r>
              <a:r>
                <a:rPr lang="en-US" sz="1900" b="1" dirty="0">
                  <a:solidFill>
                    <a:schemeClr val="lt1"/>
                  </a:solidFill>
                  <a:latin typeface="Quattrocento Sans"/>
                  <a:ea typeface="Quattrocento Sans"/>
                  <a:cs typeface="Quattrocento Sans"/>
                  <a:sym typeface="Quattrocento Sans"/>
                </a:rPr>
                <a:t> t</a:t>
              </a:r>
              <a:r>
                <a:rPr lang="en-US" sz="1900" dirty="0">
                  <a:solidFill>
                    <a:schemeClr val="lt1"/>
                  </a:solidFill>
                  <a:latin typeface="Quattrocento Sans"/>
                  <a:ea typeface="Quattrocento Sans"/>
                  <a:cs typeface="Quattrocento Sans"/>
                  <a:sym typeface="Quattrocento Sans"/>
                </a:rPr>
                <a:t>? What edges makeup that path?</a:t>
              </a:r>
              <a:endParaRPr sz="1300" dirty="0"/>
            </a:p>
          </p:txBody>
        </p:sp>
      </p:grpSp>
    </p:spTree>
    <p:extLst>
      <p:ext uri="{BB962C8B-B14F-4D97-AF65-F5344CB8AC3E}">
        <p14:creationId xmlns:p14="http://schemas.microsoft.com/office/powerpoint/2010/main" val="98437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0139-BC9B-29DB-558D-A1699DD9B5E6}"/>
              </a:ext>
            </a:extLst>
          </p:cNvPr>
          <p:cNvSpPr>
            <a:spLocks noGrp="1"/>
          </p:cNvSpPr>
          <p:nvPr>
            <p:ph type="title"/>
          </p:nvPr>
        </p:nvSpPr>
        <p:spPr/>
        <p:txBody>
          <a:bodyPr/>
          <a:lstStyle/>
          <a:p>
            <a:r>
              <a:rPr lang="en-GB" dirty="0">
                <a:solidFill>
                  <a:schemeClr val="tx1"/>
                </a:solidFill>
                <a:latin typeface="Arial" panose="020B0604020202020204" pitchFamily="34" charset="0"/>
                <a:cs typeface="Arial" panose="020B0604020202020204" pitchFamily="34" charset="0"/>
              </a:rPr>
              <a:t>Longest Paths in a DAG</a:t>
            </a:r>
            <a:endParaRPr lang="en-SE"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F3FC4C-268A-7AC5-F706-90187D974C80}"/>
              </a:ext>
            </a:extLst>
          </p:cNvPr>
          <p:cNvSpPr>
            <a:spLocks noGrp="1"/>
          </p:cNvSpPr>
          <p:nvPr>
            <p:ph type="body" idx="1"/>
          </p:nvPr>
        </p:nvSpPr>
        <p:spPr>
          <a:xfrm>
            <a:off x="575240" y="1568274"/>
            <a:ext cx="5290203" cy="5015087"/>
          </a:xfrm>
        </p:spPr>
        <p:txBody>
          <a:bodyPr>
            <a:normAutofit/>
          </a:bodyPr>
          <a:lstStyle/>
          <a:p>
            <a:r>
              <a:rPr lang="en-GB" dirty="0">
                <a:latin typeface="Arial" panose="020B0604020202020204" pitchFamily="34" charset="0"/>
                <a:cs typeface="Arial" panose="020B0604020202020204" pitchFamily="34" charset="0"/>
              </a:rPr>
              <a:t>Formulate as a shortest paths problem in edge-weighted DAGs.</a:t>
            </a:r>
          </a:p>
          <a:p>
            <a:pPr lvl="1"/>
            <a:r>
              <a:rPr lang="en-GB" dirty="0">
                <a:latin typeface="Arial" panose="020B0604020202020204" pitchFamily="34" charset="0"/>
                <a:cs typeface="Arial" panose="020B0604020202020204" pitchFamily="34" charset="0"/>
              </a:rPr>
              <a:t>Negate all weights</a:t>
            </a:r>
          </a:p>
          <a:p>
            <a:pPr lvl="1"/>
            <a:r>
              <a:rPr lang="en-GB" dirty="0">
                <a:latin typeface="Arial" panose="020B0604020202020204" pitchFamily="34" charset="0"/>
                <a:cs typeface="Arial" panose="020B0604020202020204" pitchFamily="34" charset="0"/>
              </a:rPr>
              <a:t>Find shortest paths</a:t>
            </a:r>
          </a:p>
          <a:p>
            <a:pPr lvl="1"/>
            <a:r>
              <a:rPr lang="en-GB" dirty="0">
                <a:latin typeface="Arial" panose="020B0604020202020204" pitchFamily="34" charset="0"/>
                <a:cs typeface="Arial" panose="020B0604020202020204" pitchFamily="34" charset="0"/>
              </a:rPr>
              <a:t>Negate all the weights and path lengths</a:t>
            </a:r>
          </a:p>
          <a:p>
            <a:r>
              <a:rPr lang="en-GB" dirty="0">
                <a:latin typeface="Arial" panose="020B0604020202020204" pitchFamily="34" charset="0"/>
                <a:cs typeface="Arial" panose="020B0604020202020204" pitchFamily="34" charset="0"/>
              </a:rPr>
              <a:t>For general graphs, the longest paths problem is an unsolved problem (exponential time at best)</a:t>
            </a:r>
            <a:endParaRPr lang="en-SE" dirty="0">
              <a:latin typeface="Arial" panose="020B0604020202020204" pitchFamily="34" charset="0"/>
              <a:cs typeface="Arial" panose="020B0604020202020204" pitchFamily="34" charset="0"/>
            </a:endParaRPr>
          </a:p>
        </p:txBody>
      </p:sp>
      <p:sp>
        <p:nvSpPr>
          <p:cNvPr id="5" name="object 14">
            <a:extLst>
              <a:ext uri="{FF2B5EF4-FFF2-40B4-BE49-F238E27FC236}">
                <a16:creationId xmlns:a16="http://schemas.microsoft.com/office/drawing/2014/main" id="{E161B84D-0C40-AE3C-1692-B82E0D490E30}"/>
              </a:ext>
            </a:extLst>
          </p:cNvPr>
          <p:cNvSpPr txBox="1"/>
          <p:nvPr/>
        </p:nvSpPr>
        <p:spPr>
          <a:xfrm>
            <a:off x="7630840" y="2464676"/>
            <a:ext cx="1697086"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shortest paths input</a:t>
            </a:r>
          </a:p>
        </p:txBody>
      </p:sp>
      <p:graphicFrame>
        <p:nvGraphicFramePr>
          <p:cNvPr id="6" name="object 15">
            <a:extLst>
              <a:ext uri="{FF2B5EF4-FFF2-40B4-BE49-F238E27FC236}">
                <a16:creationId xmlns:a16="http://schemas.microsoft.com/office/drawing/2014/main" id="{DC3B25AE-D2DA-B9E8-DB29-D01722DBA3EF}"/>
              </a:ext>
            </a:extLst>
          </p:cNvPr>
          <p:cNvGraphicFramePr>
            <a:graphicFrameLocks noGrp="1"/>
          </p:cNvGraphicFramePr>
          <p:nvPr>
            <p:extLst>
              <p:ext uri="{D42A27DB-BD31-4B8C-83A1-F6EECF244321}">
                <p14:modId xmlns:p14="http://schemas.microsoft.com/office/powerpoint/2010/main" val="1904623620"/>
              </p:ext>
            </p:extLst>
          </p:nvPr>
        </p:nvGraphicFramePr>
        <p:xfrm>
          <a:off x="6045980" y="2761641"/>
          <a:ext cx="2758379" cy="2389898"/>
        </p:xfrm>
        <a:graphic>
          <a:graphicData uri="http://schemas.openxmlformats.org/drawingml/2006/table">
            <a:tbl>
              <a:tblPr firstRow="1" bandRow="1">
                <a:tableStyleId>{2D5ABB26-0587-4C30-8999-92F81FD0307C}</a:tableStyleId>
              </a:tblPr>
              <a:tblGrid>
                <a:gridCol w="446038">
                  <a:extLst>
                    <a:ext uri="{9D8B030D-6E8A-4147-A177-3AD203B41FA5}">
                      <a16:colId xmlns:a16="http://schemas.microsoft.com/office/drawing/2014/main" val="20000"/>
                    </a:ext>
                  </a:extLst>
                </a:gridCol>
                <a:gridCol w="933152">
                  <a:extLst>
                    <a:ext uri="{9D8B030D-6E8A-4147-A177-3AD203B41FA5}">
                      <a16:colId xmlns:a16="http://schemas.microsoft.com/office/drawing/2014/main" val="20001"/>
                    </a:ext>
                  </a:extLst>
                </a:gridCol>
                <a:gridCol w="890736">
                  <a:extLst>
                    <a:ext uri="{9D8B030D-6E8A-4147-A177-3AD203B41FA5}">
                      <a16:colId xmlns:a16="http://schemas.microsoft.com/office/drawing/2014/main" val="20002"/>
                    </a:ext>
                  </a:extLst>
                </a:gridCol>
                <a:gridCol w="488453">
                  <a:extLst>
                    <a:ext uri="{9D8B030D-6E8A-4147-A177-3AD203B41FA5}">
                      <a16:colId xmlns:a16="http://schemas.microsoft.com/office/drawing/2014/main" val="20003"/>
                    </a:ext>
                  </a:extLst>
                </a:gridCol>
              </a:tblGrid>
              <a:tr h="173235">
                <a:tc>
                  <a:txBody>
                    <a:bodyPr/>
                    <a:lstStyle/>
                    <a:p>
                      <a:pPr marL="31750">
                        <a:lnSpc>
                          <a:spcPts val="1775"/>
                        </a:lnSpc>
                      </a:pPr>
                      <a:r>
                        <a:rPr sz="1100" spc="15"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120650">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tc>
                  <a:txBody>
                    <a:bodyPr/>
                    <a:lstStyle/>
                    <a:p>
                      <a:pPr marR="52069" algn="r">
                        <a:lnSpc>
                          <a:spcPts val="1775"/>
                        </a:lnSpc>
                      </a:pPr>
                      <a:r>
                        <a:rPr sz="1100"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29209" algn="ctr">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0"/>
                  </a:ext>
                </a:extLst>
              </a:tr>
              <a:tr h="180826">
                <a:tc>
                  <a:txBody>
                    <a:bodyPr/>
                    <a:lstStyle/>
                    <a:p>
                      <a:pPr marL="31750">
                        <a:lnSpc>
                          <a:spcPct val="100000"/>
                        </a:lnSpc>
                      </a:pPr>
                      <a:r>
                        <a:rPr sz="1100" spc="15"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1"/>
                  </a:ext>
                </a:extLst>
              </a:tr>
              <a:tr h="180826">
                <a:tc>
                  <a:txBody>
                    <a:bodyPr/>
                    <a:lstStyle/>
                    <a:p>
                      <a:pPr marL="31750">
                        <a:lnSpc>
                          <a:spcPct val="100000"/>
                        </a:lnSpc>
                      </a:pPr>
                      <a:r>
                        <a:rPr sz="1100" spc="15"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2"/>
                  </a:ext>
                </a:extLst>
              </a:tr>
              <a:tr h="180826">
                <a:tc>
                  <a:txBody>
                    <a:bodyPr/>
                    <a:lstStyle/>
                    <a:p>
                      <a:pPr marL="31750">
                        <a:lnSpc>
                          <a:spcPct val="100000"/>
                        </a:lnSpc>
                      </a:pPr>
                      <a:r>
                        <a:rPr sz="1100" spc="15"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3"/>
                  </a:ext>
                </a:extLst>
              </a:tr>
              <a:tr h="180826">
                <a:tc>
                  <a:txBody>
                    <a:bodyPr/>
                    <a:lstStyle/>
                    <a:p>
                      <a:pPr marL="31750">
                        <a:lnSpc>
                          <a:spcPct val="100000"/>
                        </a:lnSpc>
                      </a:pPr>
                      <a:r>
                        <a:rPr sz="1100" spc="15"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4"/>
                  </a:ext>
                </a:extLst>
              </a:tr>
              <a:tr h="180826">
                <a:tc>
                  <a:txBody>
                    <a:bodyPr/>
                    <a:lstStyle/>
                    <a:p>
                      <a:pPr marL="31750">
                        <a:lnSpc>
                          <a:spcPct val="100000"/>
                        </a:lnSpc>
                      </a:pPr>
                      <a:r>
                        <a:rPr sz="1100" spc="15"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5"/>
                  </a:ext>
                </a:extLst>
              </a:tr>
              <a:tr h="180826">
                <a:tc>
                  <a:txBody>
                    <a:bodyPr/>
                    <a:lstStyle/>
                    <a:p>
                      <a:pPr marL="31750">
                        <a:lnSpc>
                          <a:spcPct val="100000"/>
                        </a:lnSpc>
                      </a:pPr>
                      <a:r>
                        <a:rPr sz="1100" spc="15"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6"/>
                  </a:ext>
                </a:extLst>
              </a:tr>
              <a:tr h="180826">
                <a:tc>
                  <a:txBody>
                    <a:bodyPr/>
                    <a:lstStyle/>
                    <a:p>
                      <a:pPr marL="31750">
                        <a:lnSpc>
                          <a:spcPct val="100000"/>
                        </a:lnSpc>
                      </a:pPr>
                      <a:r>
                        <a:rPr sz="1100" spc="15"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7"/>
                  </a:ext>
                </a:extLst>
              </a:tr>
              <a:tr h="180826">
                <a:tc>
                  <a:txBody>
                    <a:bodyPr/>
                    <a:lstStyle/>
                    <a:p>
                      <a:pPr marL="31750">
                        <a:lnSpc>
                          <a:spcPct val="100000"/>
                        </a:lnSpc>
                      </a:pPr>
                      <a:r>
                        <a:rPr sz="1100" spc="15"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8"/>
                  </a:ext>
                </a:extLst>
              </a:tr>
              <a:tr h="180826">
                <a:tc>
                  <a:txBody>
                    <a:bodyPr/>
                    <a:lstStyle/>
                    <a:p>
                      <a:pPr marL="31750">
                        <a:lnSpc>
                          <a:spcPct val="100000"/>
                        </a:lnSpc>
                      </a:pPr>
                      <a:r>
                        <a:rPr sz="1100" spc="15"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9"/>
                  </a:ext>
                </a:extLst>
              </a:tr>
              <a:tr h="180826">
                <a:tc>
                  <a:txBody>
                    <a:bodyPr/>
                    <a:lstStyle/>
                    <a:p>
                      <a:pPr marL="31750">
                        <a:lnSpc>
                          <a:spcPct val="100000"/>
                        </a:lnSpc>
                      </a:pPr>
                      <a:r>
                        <a:rPr sz="1100" spc="15"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0"/>
                  </a:ext>
                </a:extLst>
              </a:tr>
              <a:tr h="180826">
                <a:tc>
                  <a:txBody>
                    <a:bodyPr/>
                    <a:lstStyle/>
                    <a:p>
                      <a:pPr marL="31750">
                        <a:lnSpc>
                          <a:spcPct val="100000"/>
                        </a:lnSpc>
                      </a:pPr>
                      <a:r>
                        <a:rPr sz="1100" spc="15"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1"/>
                  </a:ext>
                </a:extLst>
              </a:tr>
              <a:tr h="173235">
                <a:tc>
                  <a:txBody>
                    <a:bodyPr/>
                    <a:lstStyle/>
                    <a:p>
                      <a:pPr marL="31750">
                        <a:lnSpc>
                          <a:spcPts val="1839"/>
                        </a:lnSpc>
                      </a:pPr>
                      <a:r>
                        <a:rPr sz="1100" spc="15"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120650">
                        <a:lnSpc>
                          <a:spcPts val="1839"/>
                        </a:lnSpc>
                      </a:pPr>
                      <a:r>
                        <a:rPr sz="1100" spc="15" dirty="0">
                          <a:solidFill>
                            <a:srgbClr val="231F20"/>
                          </a:solidFill>
                          <a:latin typeface="DejaVu Sans Mono"/>
                          <a:cs typeface="DejaVu Sans Mono"/>
                        </a:rPr>
                        <a:t>0.93</a:t>
                      </a:r>
                      <a:endParaRPr sz="1100">
                        <a:latin typeface="DejaVu Sans Mono"/>
                        <a:cs typeface="DejaVu Sans Mono"/>
                      </a:endParaRPr>
                    </a:p>
                  </a:txBody>
                  <a:tcPr marL="0" marR="0" marT="0" marB="0">
                    <a:solidFill>
                      <a:srgbClr val="F2F2F2"/>
                    </a:solidFill>
                  </a:tcPr>
                </a:tc>
                <a:tc>
                  <a:txBody>
                    <a:bodyPr/>
                    <a:lstStyle/>
                    <a:p>
                      <a:pPr marR="52069" algn="r">
                        <a:lnSpc>
                          <a:spcPts val="1839"/>
                        </a:lnSpc>
                      </a:pPr>
                      <a:r>
                        <a:rPr sz="1100"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29209" algn="ctr">
                        <a:lnSpc>
                          <a:spcPts val="1839"/>
                        </a:lnSpc>
                      </a:pPr>
                      <a:r>
                        <a:rPr sz="1100" spc="15" dirty="0">
                          <a:solidFill>
                            <a:srgbClr val="231F20"/>
                          </a:solidFill>
                          <a:latin typeface="DejaVu Sans Mono"/>
                          <a:cs typeface="DejaVu Sans Mono"/>
                        </a:rPr>
                        <a:t>-0.93</a:t>
                      </a:r>
                      <a:endParaRPr sz="1100" dirty="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2"/>
                  </a:ext>
                </a:extLst>
              </a:tr>
            </a:tbl>
          </a:graphicData>
        </a:graphic>
      </p:graphicFrame>
      <p:sp>
        <p:nvSpPr>
          <p:cNvPr id="7" name="object 16">
            <a:extLst>
              <a:ext uri="{FF2B5EF4-FFF2-40B4-BE49-F238E27FC236}">
                <a16:creationId xmlns:a16="http://schemas.microsoft.com/office/drawing/2014/main" id="{D213EF52-BF9C-E644-1A8B-B531797F7446}"/>
              </a:ext>
            </a:extLst>
          </p:cNvPr>
          <p:cNvSpPr txBox="1"/>
          <p:nvPr/>
        </p:nvSpPr>
        <p:spPr>
          <a:xfrm>
            <a:off x="5999594" y="2464676"/>
            <a:ext cx="1638065"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longest paths input</a:t>
            </a:r>
            <a:endParaRPr sz="1125" dirty="0">
              <a:latin typeface="Arial" panose="020B0604020202020204" pitchFamily="34" charset="0"/>
              <a:cs typeface="Arial" panose="020B0604020202020204" pitchFamily="34" charset="0"/>
            </a:endParaRPr>
          </a:p>
        </p:txBody>
      </p:sp>
      <p:sp>
        <p:nvSpPr>
          <p:cNvPr id="8" name="object 17">
            <a:extLst>
              <a:ext uri="{FF2B5EF4-FFF2-40B4-BE49-F238E27FC236}">
                <a16:creationId xmlns:a16="http://schemas.microsoft.com/office/drawing/2014/main" id="{DF2C4C61-5722-AB5F-1AE3-6F74461C62CF}"/>
              </a:ext>
            </a:extLst>
          </p:cNvPr>
          <p:cNvSpPr/>
          <p:nvPr/>
        </p:nvSpPr>
        <p:spPr>
          <a:xfrm>
            <a:off x="9582144" y="3339329"/>
            <a:ext cx="316111" cy="105817"/>
          </a:xfrm>
          <a:custGeom>
            <a:avLst/>
            <a:gdLst/>
            <a:ahLst/>
            <a:cxnLst/>
            <a:rect l="l" t="t" r="r" b="b"/>
            <a:pathLst>
              <a:path w="449579" h="150495">
                <a:moveTo>
                  <a:pt x="0" y="0"/>
                </a:moveTo>
                <a:lnTo>
                  <a:pt x="449368" y="150399"/>
                </a:lnTo>
              </a:path>
            </a:pathLst>
          </a:custGeom>
          <a:ln w="31806">
            <a:solidFill>
              <a:srgbClr val="BCBEC0"/>
            </a:solidFill>
          </a:ln>
        </p:spPr>
        <p:txBody>
          <a:bodyPr wrap="square" lIns="0" tIns="0" rIns="0" bIns="0" rtlCol="0"/>
          <a:lstStyle/>
          <a:p>
            <a:endParaRPr sz="1266"/>
          </a:p>
        </p:txBody>
      </p:sp>
      <p:sp>
        <p:nvSpPr>
          <p:cNvPr id="9" name="object 18">
            <a:extLst>
              <a:ext uri="{FF2B5EF4-FFF2-40B4-BE49-F238E27FC236}">
                <a16:creationId xmlns:a16="http://schemas.microsoft.com/office/drawing/2014/main" id="{322D622F-87FA-CBC9-3CB4-E5321C36EF92}"/>
              </a:ext>
            </a:extLst>
          </p:cNvPr>
          <p:cNvSpPr/>
          <p:nvPr/>
        </p:nvSpPr>
        <p:spPr>
          <a:xfrm>
            <a:off x="9851259" y="3395050"/>
            <a:ext cx="141419" cy="81662"/>
          </a:xfrm>
          <a:prstGeom prst="rect">
            <a:avLst/>
          </a:prstGeom>
          <a:blipFill>
            <a:blip r:embed="rId2" cstate="print"/>
            <a:stretch>
              <a:fillRect/>
            </a:stretch>
          </a:blipFill>
        </p:spPr>
        <p:txBody>
          <a:bodyPr wrap="square" lIns="0" tIns="0" rIns="0" bIns="0" rtlCol="0"/>
          <a:lstStyle/>
          <a:p>
            <a:endParaRPr sz="1266"/>
          </a:p>
        </p:txBody>
      </p:sp>
      <p:sp>
        <p:nvSpPr>
          <p:cNvPr id="10" name="object 19">
            <a:extLst>
              <a:ext uri="{FF2B5EF4-FFF2-40B4-BE49-F238E27FC236}">
                <a16:creationId xmlns:a16="http://schemas.microsoft.com/office/drawing/2014/main" id="{39293E23-EA65-31BE-1DAE-6EF6BDE20C42}"/>
              </a:ext>
            </a:extLst>
          </p:cNvPr>
          <p:cNvSpPr/>
          <p:nvPr/>
        </p:nvSpPr>
        <p:spPr>
          <a:xfrm>
            <a:off x="9487562" y="3307681"/>
            <a:ext cx="141410" cy="81653"/>
          </a:xfrm>
          <a:prstGeom prst="rect">
            <a:avLst/>
          </a:prstGeom>
          <a:blipFill>
            <a:blip r:embed="rId3" cstate="print"/>
            <a:stretch>
              <a:fillRect/>
            </a:stretch>
          </a:blipFill>
        </p:spPr>
        <p:txBody>
          <a:bodyPr wrap="square" lIns="0" tIns="0" rIns="0" bIns="0" rtlCol="0"/>
          <a:lstStyle/>
          <a:p>
            <a:endParaRPr sz="1266"/>
          </a:p>
        </p:txBody>
      </p:sp>
      <p:sp>
        <p:nvSpPr>
          <p:cNvPr id="11" name="object 20">
            <a:extLst>
              <a:ext uri="{FF2B5EF4-FFF2-40B4-BE49-F238E27FC236}">
                <a16:creationId xmlns:a16="http://schemas.microsoft.com/office/drawing/2014/main" id="{6AC58F47-4E4D-34DE-2DBF-E644F3F530E9}"/>
              </a:ext>
            </a:extLst>
          </p:cNvPr>
          <p:cNvSpPr/>
          <p:nvPr/>
        </p:nvSpPr>
        <p:spPr>
          <a:xfrm>
            <a:off x="9845948" y="4060624"/>
            <a:ext cx="1681907" cy="7144"/>
          </a:xfrm>
          <a:custGeom>
            <a:avLst/>
            <a:gdLst/>
            <a:ahLst/>
            <a:cxnLst/>
            <a:rect l="l" t="t" r="r" b="b"/>
            <a:pathLst>
              <a:path w="2392045" h="10159">
                <a:moveTo>
                  <a:pt x="2391445" y="0"/>
                </a:moveTo>
                <a:lnTo>
                  <a:pt x="0" y="9956"/>
                </a:lnTo>
              </a:path>
            </a:pathLst>
          </a:custGeom>
          <a:ln w="39762">
            <a:solidFill>
              <a:srgbClr val="231F20"/>
            </a:solidFill>
          </a:ln>
        </p:spPr>
        <p:txBody>
          <a:bodyPr wrap="square" lIns="0" tIns="0" rIns="0" bIns="0" rtlCol="0"/>
          <a:lstStyle/>
          <a:p>
            <a:endParaRPr sz="1266"/>
          </a:p>
        </p:txBody>
      </p:sp>
      <p:sp>
        <p:nvSpPr>
          <p:cNvPr id="12" name="object 21">
            <a:extLst>
              <a:ext uri="{FF2B5EF4-FFF2-40B4-BE49-F238E27FC236}">
                <a16:creationId xmlns:a16="http://schemas.microsoft.com/office/drawing/2014/main" id="{C209B902-9144-4735-CB99-8A7268B23F08}"/>
              </a:ext>
            </a:extLst>
          </p:cNvPr>
          <p:cNvSpPr/>
          <p:nvPr/>
        </p:nvSpPr>
        <p:spPr>
          <a:xfrm>
            <a:off x="9457070" y="3008107"/>
            <a:ext cx="2206582" cy="1188880"/>
          </a:xfrm>
          <a:prstGeom prst="rect">
            <a:avLst/>
          </a:prstGeom>
          <a:blipFill>
            <a:blip r:embed="rId4" cstate="print"/>
            <a:stretch>
              <a:fillRect/>
            </a:stretch>
          </a:blipFill>
        </p:spPr>
        <p:txBody>
          <a:bodyPr wrap="square" lIns="0" tIns="0" rIns="0" bIns="0" rtlCol="0"/>
          <a:lstStyle/>
          <a:p>
            <a:endParaRPr sz="1266"/>
          </a:p>
        </p:txBody>
      </p:sp>
      <p:sp>
        <p:nvSpPr>
          <p:cNvPr id="13" name="object 22">
            <a:extLst>
              <a:ext uri="{FF2B5EF4-FFF2-40B4-BE49-F238E27FC236}">
                <a16:creationId xmlns:a16="http://schemas.microsoft.com/office/drawing/2014/main" id="{A694731D-D84E-9A18-5075-30D7E989E762}"/>
              </a:ext>
            </a:extLst>
          </p:cNvPr>
          <p:cNvSpPr txBox="1"/>
          <p:nvPr/>
        </p:nvSpPr>
        <p:spPr>
          <a:xfrm>
            <a:off x="9535007" y="2939886"/>
            <a:ext cx="98673" cy="182142"/>
          </a:xfrm>
          <a:prstGeom prst="rect">
            <a:avLst/>
          </a:prstGeom>
        </p:spPr>
        <p:txBody>
          <a:bodyPr vert="horz" wrap="square" lIns="0" tIns="8930" rIns="0" bIns="0" rtlCol="0">
            <a:spAutoFit/>
          </a:bodyPr>
          <a:lstStyle/>
          <a:p>
            <a:pPr marL="8929">
              <a:spcBef>
                <a:spcPts val="70"/>
              </a:spcBef>
            </a:pPr>
            <a:r>
              <a:rPr sz="1125" b="1" spc="-35" dirty="0">
                <a:solidFill>
                  <a:srgbClr val="8D3124"/>
                </a:solidFill>
                <a:latin typeface="DejaVu Sans"/>
                <a:cs typeface="DejaVu Sans"/>
              </a:rPr>
              <a:t>s</a:t>
            </a:r>
            <a:endParaRPr sz="1125">
              <a:latin typeface="DejaVu Sans"/>
              <a:cs typeface="DejaVu Sans"/>
            </a:endParaRPr>
          </a:p>
        </p:txBody>
      </p:sp>
    </p:spTree>
    <p:extLst>
      <p:ext uri="{BB962C8B-B14F-4D97-AF65-F5344CB8AC3E}">
        <p14:creationId xmlns:p14="http://schemas.microsoft.com/office/powerpoint/2010/main" val="24424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1" grpId="0" animBg="1"/>
      <p:bldP spid="12"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FD61F101-6334-80C8-0445-114FE108723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7E4425B-1A41-B6C0-F640-7789B7F8DC9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Tree>
    <p:extLst>
      <p:ext uri="{BB962C8B-B14F-4D97-AF65-F5344CB8AC3E}">
        <p14:creationId xmlns:p14="http://schemas.microsoft.com/office/powerpoint/2010/main" val="2901399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586962" y="15590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Algorithm</a:t>
            </a:r>
            <a:endParaRPr dirty="0"/>
          </a:p>
        </p:txBody>
      </p:sp>
      <p:sp>
        <p:nvSpPr>
          <p:cNvPr id="1122" name="Google Shape;1122;p47"/>
          <p:cNvSpPr txBox="1">
            <a:spLocks noGrp="1"/>
          </p:cNvSpPr>
          <p:nvPr>
            <p:ph type="body" idx="1"/>
          </p:nvPr>
        </p:nvSpPr>
        <p:spPr>
          <a:xfrm>
            <a:off x="275275" y="907430"/>
            <a:ext cx="7696346" cy="5715368"/>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GB" sz="2000" dirty="0"/>
              <a:t>A shortest path algorithm that works with negative edge weights</a:t>
            </a:r>
          </a:p>
          <a:p>
            <a:pPr marL="457200" lvl="0" indent="-387350" algn="l" rtl="0">
              <a:spcBef>
                <a:spcPts val="1200"/>
              </a:spcBef>
              <a:spcAft>
                <a:spcPts val="0"/>
              </a:spcAft>
              <a:buSzPts val="2500"/>
              <a:buChar char="●"/>
            </a:pPr>
            <a:r>
              <a:rPr lang="en-US" sz="2000" dirty="0"/>
              <a:t>There can be at most V - 1 edges in our shortest path</a:t>
            </a:r>
            <a:endParaRPr sz="2000" dirty="0"/>
          </a:p>
          <a:p>
            <a:pPr marL="914400" lvl="1" indent="-355600" algn="l" rtl="0">
              <a:spcBef>
                <a:spcPts val="0"/>
              </a:spcBef>
              <a:spcAft>
                <a:spcPts val="0"/>
              </a:spcAft>
              <a:buSzPts val="2000"/>
              <a:buChar char="○"/>
            </a:pPr>
            <a:r>
              <a:rPr lang="en-US" sz="1600" dirty="0"/>
              <a:t>If there are V or more edges in a path that means there’s a cycle/repeated node</a:t>
            </a:r>
            <a:endParaRPr sz="1600" dirty="0"/>
          </a:p>
          <a:p>
            <a:pPr marL="457200" lvl="0" indent="-387350" algn="l" rtl="0">
              <a:spcBef>
                <a:spcPts val="0"/>
              </a:spcBef>
              <a:spcAft>
                <a:spcPts val="0"/>
              </a:spcAft>
              <a:buSzPts val="2500"/>
              <a:buChar char="●"/>
            </a:pPr>
            <a:r>
              <a:rPr lang="en-US" sz="2000" dirty="0"/>
              <a:t>Run V - 1 iterations of shortest path analysis through the graph</a:t>
            </a:r>
            <a:endParaRPr sz="2000" dirty="0"/>
          </a:p>
          <a:p>
            <a:pPr marL="914400" lvl="1" indent="-355600" algn="l" rtl="0">
              <a:spcBef>
                <a:spcPts val="0"/>
              </a:spcBef>
              <a:spcAft>
                <a:spcPts val="0"/>
              </a:spcAft>
              <a:buSzPts val="2000"/>
              <a:buChar char="○"/>
            </a:pPr>
            <a:r>
              <a:rPr lang="en-US" sz="1600" dirty="0"/>
              <a:t>Repeatedly revisit and update SD and PN </a:t>
            </a:r>
            <a:endParaRPr sz="1600" dirty="0"/>
          </a:p>
          <a:p>
            <a:pPr marL="457200" lvl="0" indent="-387350" algn="l" rtl="0">
              <a:spcBef>
                <a:spcPts val="0"/>
              </a:spcBef>
              <a:spcAft>
                <a:spcPts val="0"/>
              </a:spcAft>
              <a:buSzPts val="2500"/>
              <a:buChar char="●"/>
            </a:pPr>
            <a:r>
              <a:rPr lang="en-GB" sz="2000" dirty="0"/>
              <a:t>Look at each node’s outgoing edges in each iteration</a:t>
            </a:r>
          </a:p>
          <a:p>
            <a:pPr marL="457200" lvl="0" indent="-387350" algn="l" rtl="0">
              <a:spcBef>
                <a:spcPts val="0"/>
              </a:spcBef>
              <a:spcAft>
                <a:spcPts val="0"/>
              </a:spcAft>
              <a:buSzPts val="2500"/>
              <a:buChar char="●"/>
            </a:pPr>
            <a:r>
              <a:rPr lang="en-US" sz="2000" dirty="0"/>
              <a:t>It is slower than Dijkstra’s because it will revisit previously assessed nodes</a:t>
            </a:r>
          </a:p>
          <a:p>
            <a:pPr marL="457200" lvl="0" indent="-387350" algn="l" rtl="0">
              <a:spcBef>
                <a:spcPts val="0"/>
              </a:spcBef>
              <a:spcAft>
                <a:spcPts val="0"/>
              </a:spcAft>
              <a:buSzPts val="2500"/>
              <a:buChar char="●"/>
            </a:pPr>
            <a:r>
              <a:rPr lang="en-GB" sz="2000" dirty="0"/>
              <a:t>Can terminate early when all SD values have converged</a:t>
            </a:r>
          </a:p>
          <a:p>
            <a:pPr marL="457200" lvl="0" indent="-387350" algn="l" rtl="0">
              <a:spcBef>
                <a:spcPts val="0"/>
              </a:spcBef>
              <a:spcAft>
                <a:spcPts val="0"/>
              </a:spcAft>
              <a:buSzPts val="2500"/>
              <a:buChar char="●"/>
            </a:pPr>
            <a:r>
              <a:rPr lang="en-GB" sz="2000" dirty="0"/>
              <a:t>The order of edge relaxations affects algorithm efficiency but not correctness</a:t>
            </a:r>
          </a:p>
          <a:p>
            <a:pPr marL="457200" lvl="0" indent="-387350" algn="l" rtl="0">
              <a:spcBef>
                <a:spcPts val="0"/>
              </a:spcBef>
              <a:spcAft>
                <a:spcPts val="0"/>
              </a:spcAft>
              <a:buSzPts val="2500"/>
              <a:buChar char="●"/>
            </a:pPr>
            <a:r>
              <a:rPr lang="en-GB" sz="2000" dirty="0"/>
              <a:t>Time complexity: </a:t>
            </a:r>
          </a:p>
          <a:p>
            <a:pPr lvl="1" indent="-387350">
              <a:spcBef>
                <a:spcPts val="0"/>
              </a:spcBef>
              <a:buSzPts val="2500"/>
              <a:buChar char="●"/>
            </a:pPr>
            <a:r>
              <a:rPr lang="en-GB" sz="1500" dirty="0"/>
              <a:t>Worst Case: O(VE)</a:t>
            </a:r>
          </a:p>
          <a:p>
            <a:pPr lvl="1" indent="-387350">
              <a:spcBef>
                <a:spcPts val="0"/>
              </a:spcBef>
              <a:buSzPts val="2500"/>
            </a:pPr>
            <a:r>
              <a:rPr lang="en-GB" sz="1500" dirty="0"/>
              <a:t>Average Case: O(VE)</a:t>
            </a:r>
          </a:p>
          <a:p>
            <a:pPr marL="457200" lvl="0" indent="-387350" algn="l" rtl="0">
              <a:spcBef>
                <a:spcPts val="0"/>
              </a:spcBef>
              <a:spcAft>
                <a:spcPts val="0"/>
              </a:spcAft>
              <a:buSzPts val="2500"/>
              <a:buChar char="●"/>
            </a:pPr>
            <a:r>
              <a:rPr lang="en-GB" sz="2000" dirty="0"/>
              <a:t>If the graph is dense or complete, the value of E becomes O(V</a:t>
            </a:r>
            <a:r>
              <a:rPr lang="en-GB" sz="2000" baseline="30000" dirty="0"/>
              <a:t>2</a:t>
            </a:r>
            <a:r>
              <a:rPr lang="en-GB" sz="2000" dirty="0"/>
              <a:t>). So overall time complexity becomes O(V</a:t>
            </a:r>
            <a:r>
              <a:rPr lang="en-GB" sz="2000" baseline="30000" dirty="0"/>
              <a:t>3</a:t>
            </a:r>
            <a:r>
              <a:rPr lang="en-GB" sz="2000" dirty="0"/>
              <a:t>)</a:t>
            </a:r>
            <a:endParaRPr lang="en-US" sz="2000" dirty="0"/>
          </a:p>
          <a:p>
            <a:pPr marL="457200" lvl="0" indent="-387350" algn="l" rtl="0">
              <a:spcBef>
                <a:spcPts val="0"/>
              </a:spcBef>
              <a:spcAft>
                <a:spcPts val="0"/>
              </a:spcAft>
              <a:buSzPts val="2500"/>
              <a:buChar char="●"/>
            </a:pPr>
            <a:r>
              <a:rPr lang="en-GB" sz="2000" dirty="0"/>
              <a:t>Bellman-Ford, by Michael Sambol</a:t>
            </a:r>
          </a:p>
          <a:p>
            <a:pPr lvl="1" indent="-387350">
              <a:spcBef>
                <a:spcPts val="0"/>
              </a:spcBef>
              <a:buSzPts val="2500"/>
              <a:buChar char="●"/>
            </a:pPr>
            <a:r>
              <a:rPr lang="en-GB" sz="1800" dirty="0">
                <a:hlinkClick r:id="rId3"/>
              </a:rPr>
              <a:t>https://www.youtube.com/watch?v=9PHkk0UavIM</a:t>
            </a:r>
          </a:p>
          <a:p>
            <a:pPr lvl="1" indent="-387350">
              <a:spcBef>
                <a:spcPts val="0"/>
              </a:spcBef>
              <a:buSzPts val="2500"/>
              <a:buChar char="●"/>
            </a:pPr>
            <a:r>
              <a:rPr lang="en-GB" sz="1800" dirty="0">
                <a:hlinkClick r:id="rId3"/>
              </a:rPr>
              <a:t>https://www.youtube.com/watch?v=obWXjtg0L64</a:t>
            </a:r>
            <a:endParaRPr sz="1800" dirty="0"/>
          </a:p>
        </p:txBody>
      </p:sp>
      <p:sp>
        <p:nvSpPr>
          <p:cNvPr id="3" name="object 8">
            <a:extLst>
              <a:ext uri="{FF2B5EF4-FFF2-40B4-BE49-F238E27FC236}">
                <a16:creationId xmlns:a16="http://schemas.microsoft.com/office/drawing/2014/main" id="{8E3FCC9D-B20A-CB67-E79F-57EA786404DF}"/>
              </a:ext>
            </a:extLst>
          </p:cNvPr>
          <p:cNvSpPr/>
          <p:nvPr/>
        </p:nvSpPr>
        <p:spPr>
          <a:xfrm>
            <a:off x="7903722" y="2641874"/>
            <a:ext cx="4013003"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8">
            <a:extLst>
              <a:ext uri="{FF2B5EF4-FFF2-40B4-BE49-F238E27FC236}">
                <a16:creationId xmlns:a16="http://schemas.microsoft.com/office/drawing/2014/main" id="{AB528F4F-D710-16BF-BE2A-4BB5191A3EDE}"/>
              </a:ext>
            </a:extLst>
          </p:cNvPr>
          <p:cNvSpPr/>
          <p:nvPr/>
        </p:nvSpPr>
        <p:spPr>
          <a:xfrm>
            <a:off x="7992241" y="2717375"/>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sp>
        <p:nvSpPr>
          <p:cNvPr id="5" name="object 9">
            <a:extLst>
              <a:ext uri="{FF2B5EF4-FFF2-40B4-BE49-F238E27FC236}">
                <a16:creationId xmlns:a16="http://schemas.microsoft.com/office/drawing/2014/main" id="{AAEC7C0A-4A4F-D0C6-C811-2BD45B97112A}"/>
              </a:ext>
            </a:extLst>
          </p:cNvPr>
          <p:cNvSpPr txBox="1"/>
          <p:nvPr/>
        </p:nvSpPr>
        <p:spPr>
          <a:xfrm>
            <a:off x="8361535" y="2743217"/>
            <a:ext cx="3464475" cy="1871065"/>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each edge. </a:t>
            </a:r>
          </a:p>
        </p:txBody>
      </p:sp>
      <p:cxnSp>
        <p:nvCxnSpPr>
          <p:cNvPr id="6" name="Straight Connector 5">
            <a:extLst>
              <a:ext uri="{FF2B5EF4-FFF2-40B4-BE49-F238E27FC236}">
                <a16:creationId xmlns:a16="http://schemas.microsoft.com/office/drawing/2014/main" id="{ADC3A228-D237-071D-0E6A-32CCDCEB712D}"/>
              </a:ext>
            </a:extLst>
          </p:cNvPr>
          <p:cNvCxnSpPr>
            <a:cxnSpLocks/>
          </p:cNvCxnSpPr>
          <p:nvPr/>
        </p:nvCxnSpPr>
        <p:spPr>
          <a:xfrm>
            <a:off x="8075261" y="3055042"/>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7" name="Straight Connector 6">
            <a:extLst>
              <a:ext uri="{FF2B5EF4-FFF2-40B4-BE49-F238E27FC236}">
                <a16:creationId xmlns:a16="http://schemas.microsoft.com/office/drawing/2014/main" id="{78E6B389-F69D-65FF-8765-875C968EAD49}"/>
              </a:ext>
            </a:extLst>
          </p:cNvPr>
          <p:cNvCxnSpPr>
            <a:cxnSpLocks/>
          </p:cNvCxnSpPr>
          <p:nvPr/>
        </p:nvCxnSpPr>
        <p:spPr>
          <a:xfrm>
            <a:off x="8035393" y="2741883"/>
            <a:ext cx="3606057" cy="1334"/>
          </a:xfrm>
          <a:prstGeom prst="line">
            <a:avLst/>
          </a:prstGeom>
          <a:noFill/>
          <a:ln w="12700" cap="flat" cmpd="sng" algn="ctr">
            <a:solidFill>
              <a:sysClr val="windowText" lastClr="000000"/>
            </a:solidFill>
            <a:prstDash val="soli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129" name="Google Shape;1129;p48"/>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53</a:t>
            </a:fld>
            <a:endParaRPr sz="675" b="1" i="0" u="none" strike="noStrike" cap="none">
              <a:solidFill>
                <a:srgbClr val="4B2A85"/>
              </a:solidFill>
              <a:latin typeface="Calibri"/>
              <a:ea typeface="Calibri"/>
              <a:cs typeface="Calibri"/>
              <a:sym typeface="Calibri"/>
            </a:endParaRPr>
          </a:p>
        </p:txBody>
      </p:sp>
      <p:graphicFrame>
        <p:nvGraphicFramePr>
          <p:cNvPr id="1130" name="Google Shape;1130;p48"/>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31" name="Google Shape;1131;p48"/>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32" name="Google Shape;1132;p48"/>
          <p:cNvGrpSpPr/>
          <p:nvPr/>
        </p:nvGrpSpPr>
        <p:grpSpPr>
          <a:xfrm>
            <a:off x="1701172" y="1426148"/>
            <a:ext cx="4030525" cy="2771785"/>
            <a:chOff x="-2863816" y="1556555"/>
            <a:chExt cx="3022969" cy="2078891"/>
          </a:xfrm>
        </p:grpSpPr>
        <p:sp>
          <p:nvSpPr>
            <p:cNvPr id="1133" name="Google Shape;1133;p48"/>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34" name="Google Shape;1134;p48"/>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35" name="Google Shape;1135;p48"/>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36" name="Google Shape;1136;p48"/>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37" name="Google Shape;1137;p48"/>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38" name="Google Shape;1138;p48"/>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39" name="Google Shape;1139;p48"/>
            <p:cNvCxnSpPr>
              <a:stCxn id="1133" idx="3"/>
              <a:endCxn id="1135"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140" name="Google Shape;1140;p48"/>
            <p:cNvCxnSpPr>
              <a:stCxn id="1135" idx="5"/>
              <a:endCxn id="1136"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1141" name="Google Shape;1141;p48"/>
            <p:cNvCxnSpPr>
              <a:stCxn id="1133" idx="7"/>
              <a:endCxn id="1134"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1142" name="Google Shape;1142;p48"/>
            <p:cNvCxnSpPr>
              <a:endCxn id="1134"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43" name="Google Shape;1143;p48"/>
            <p:cNvCxnSpPr>
              <a:stCxn id="1138" idx="7"/>
              <a:endCxn id="1137"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1144" name="Google Shape;1144;p48"/>
            <p:cNvCxnSpPr>
              <a:stCxn id="1134" idx="5"/>
              <a:endCxn id="1138"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1145" name="Google Shape;1145;p48"/>
            <p:cNvCxnSpPr>
              <a:stCxn id="1136" idx="0"/>
              <a:endCxn id="1134"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46" name="Google Shape;1146;p48"/>
            <p:cNvCxnSpPr>
              <a:stCxn id="1136" idx="6"/>
              <a:endCxn id="1138"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47" name="Google Shape;1147;p48"/>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48" name="Google Shape;1148;p48"/>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49" name="Google Shape;1149;p48"/>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0" name="Google Shape;1150;p48"/>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1" name="Google Shape;1151;p48"/>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2" name="Google Shape;1152;p48"/>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3" name="Google Shape;1153;p48"/>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54" name="Google Shape;1154;p48"/>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55" name="Google Shape;1155;p48"/>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6" name="Google Shape;1156;p48"/>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7" name="Google Shape;1157;p48"/>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8" name="Google Shape;1158;p48"/>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9" name="Google Shape;1159;p48"/>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60" name="Google Shape;1160;p48"/>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4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68" name="Google Shape;1168;p49"/>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54</a:t>
            </a:fld>
            <a:endParaRPr sz="675" b="1" i="0" u="none" strike="noStrike" cap="none">
              <a:solidFill>
                <a:srgbClr val="4B2A85"/>
              </a:solidFill>
              <a:latin typeface="Calibri"/>
              <a:ea typeface="Calibri"/>
              <a:cs typeface="Calibri"/>
              <a:sym typeface="Calibri"/>
            </a:endParaRPr>
          </a:p>
        </p:txBody>
      </p:sp>
      <p:graphicFrame>
        <p:nvGraphicFramePr>
          <p:cNvPr id="1169" name="Google Shape;1169;p49"/>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70" name="Google Shape;1170;p49"/>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71" name="Google Shape;1171;p49"/>
          <p:cNvGrpSpPr/>
          <p:nvPr/>
        </p:nvGrpSpPr>
        <p:grpSpPr>
          <a:xfrm>
            <a:off x="1701172" y="1426150"/>
            <a:ext cx="4030525" cy="2771784"/>
            <a:chOff x="-2863816" y="1556556"/>
            <a:chExt cx="3022969" cy="2078890"/>
          </a:xfrm>
        </p:grpSpPr>
        <p:sp>
          <p:nvSpPr>
            <p:cNvPr id="1172" name="Google Shape;1172;p49"/>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73" name="Google Shape;1173;p49"/>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74" name="Google Shape;1174;p49"/>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75" name="Google Shape;1175;p49"/>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76" name="Google Shape;1176;p49"/>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77" name="Google Shape;1177;p49"/>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78" name="Google Shape;1178;p49"/>
            <p:cNvCxnSpPr>
              <a:stCxn id="1172" idx="3"/>
              <a:endCxn id="117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179" name="Google Shape;1179;p49"/>
            <p:cNvCxnSpPr>
              <a:stCxn id="1174" idx="5"/>
              <a:endCxn id="117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180" name="Google Shape;1180;p49"/>
            <p:cNvCxnSpPr>
              <a:stCxn id="1172" idx="7"/>
              <a:endCxn id="117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181" name="Google Shape;1181;p49"/>
            <p:cNvCxnSpPr>
              <a:endCxn id="117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82" name="Google Shape;1182;p49"/>
            <p:cNvCxnSpPr>
              <a:stCxn id="1177" idx="7"/>
              <a:endCxn id="117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49"/>
            <p:cNvCxnSpPr>
              <a:stCxn id="1173" idx="5"/>
              <a:endCxn id="117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49"/>
            <p:cNvCxnSpPr>
              <a:stCxn id="1175" idx="0"/>
              <a:endCxn id="1173"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85" name="Google Shape;1185;p49"/>
            <p:cNvCxnSpPr>
              <a:stCxn id="1175" idx="6"/>
              <a:endCxn id="1177"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86" name="Google Shape;1186;p49"/>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87" name="Google Shape;1187;p49"/>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88" name="Google Shape;1188;p49"/>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89" name="Google Shape;1189;p49"/>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90" name="Google Shape;1190;p49"/>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1" name="Google Shape;1191;p49"/>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2" name="Google Shape;1192;p49"/>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93" name="Google Shape;1193;p49"/>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94" name="Google Shape;1194;p49"/>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5" name="Google Shape;1195;p49"/>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6" name="Google Shape;1196;p49"/>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197" name="Google Shape;1197;p49"/>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198" name="Google Shape;1198;p49"/>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199" name="Google Shape;1199;p49"/>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00" name="Google Shape;1200;p49"/>
          <p:cNvSpPr txBox="1"/>
          <p:nvPr/>
        </p:nvSpPr>
        <p:spPr>
          <a:xfrm>
            <a:off x="6316888" y="2415823"/>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1 - for each node’s outgoing edge, does that give us a shorter way to get to a new node?</a:t>
            </a:r>
            <a:endParaRPr sz="1700" dirty="0">
              <a:latin typeface="+mn-lt"/>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08" name="Google Shape;1208;p50"/>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55</a:t>
            </a:fld>
            <a:endParaRPr sz="675" b="1" i="0" u="none" strike="noStrike" cap="none">
              <a:solidFill>
                <a:srgbClr val="4B2A85"/>
              </a:solidFill>
              <a:latin typeface="Calibri"/>
              <a:ea typeface="Calibri"/>
              <a:cs typeface="Calibri"/>
              <a:sym typeface="Calibri"/>
            </a:endParaRPr>
          </a:p>
        </p:txBody>
      </p:sp>
      <p:graphicFrame>
        <p:nvGraphicFramePr>
          <p:cNvPr id="1209" name="Google Shape;1209;p50"/>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10" name="Google Shape;1210;p50"/>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11" name="Google Shape;1211;p50"/>
          <p:cNvGrpSpPr/>
          <p:nvPr/>
        </p:nvGrpSpPr>
        <p:grpSpPr>
          <a:xfrm>
            <a:off x="1701172" y="1426150"/>
            <a:ext cx="4030525" cy="2771784"/>
            <a:chOff x="-2863816" y="1556556"/>
            <a:chExt cx="3022969" cy="2078890"/>
          </a:xfrm>
        </p:grpSpPr>
        <p:sp>
          <p:nvSpPr>
            <p:cNvPr id="1212" name="Google Shape;1212;p50"/>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13" name="Google Shape;1213;p50"/>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14" name="Google Shape;1214;p50"/>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15" name="Google Shape;1215;p50"/>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16" name="Google Shape;1216;p50"/>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17" name="Google Shape;1217;p50"/>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18" name="Google Shape;1218;p50"/>
            <p:cNvCxnSpPr>
              <a:stCxn id="1212" idx="3"/>
              <a:endCxn id="12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19" name="Google Shape;1219;p50"/>
            <p:cNvCxnSpPr>
              <a:stCxn id="1214" idx="5"/>
              <a:endCxn id="12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20" name="Google Shape;1220;p50"/>
            <p:cNvCxnSpPr>
              <a:stCxn id="1212" idx="7"/>
              <a:endCxn id="12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21" name="Google Shape;1221;p50"/>
            <p:cNvCxnSpPr>
              <a:endCxn id="12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22" name="Google Shape;1222;p50"/>
            <p:cNvCxnSpPr>
              <a:stCxn id="1217" idx="7"/>
              <a:endCxn id="12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23" name="Google Shape;1223;p50"/>
            <p:cNvCxnSpPr>
              <a:stCxn id="1213" idx="5"/>
              <a:endCxn id="12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24" name="Google Shape;1224;p50"/>
            <p:cNvCxnSpPr>
              <a:stCxn id="1215" idx="0"/>
              <a:endCxn id="12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25" name="Google Shape;1225;p50"/>
            <p:cNvCxnSpPr>
              <a:stCxn id="1215" idx="6"/>
              <a:endCxn id="12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26" name="Google Shape;1226;p50"/>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27" name="Google Shape;1227;p50"/>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28" name="Google Shape;1228;p50"/>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29" name="Google Shape;1229;p50"/>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30" name="Google Shape;1230;p50"/>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1" name="Google Shape;1231;p50"/>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2" name="Google Shape;1232;p50"/>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33" name="Google Shape;1233;p50"/>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34" name="Google Shape;1234;p50"/>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5" name="Google Shape;1235;p50"/>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6" name="Google Shape;1236;p50"/>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37" name="Google Shape;1237;p50"/>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38" name="Google Shape;1238;p50"/>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39" name="Google Shape;1239;p50"/>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40" name="Google Shape;1240;p50"/>
          <p:cNvSpPr txBox="1"/>
          <p:nvPr/>
        </p:nvSpPr>
        <p:spPr>
          <a:xfrm>
            <a:off x="6230303" y="2352182"/>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2 - re-examining outgoing edges, can we improve the distance to any given node?</a:t>
            </a:r>
            <a:endParaRPr sz="1700" dirty="0">
              <a:latin typeface="+mn-lt"/>
              <a:sym typeface="Quattrocento Sans"/>
            </a:endParaRPr>
          </a:p>
        </p:txBody>
      </p:sp>
      <p:sp>
        <p:nvSpPr>
          <p:cNvPr id="1241" name="Google Shape;1241;p50"/>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42" name="Google Shape;1242;p50"/>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3" name="Google Shape;1243;p50"/>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1244" name="Google Shape;1244;p50"/>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53" name="Google Shape;1253;p5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56</a:t>
            </a:fld>
            <a:endParaRPr sz="675" b="1" i="0" u="none" strike="noStrike" cap="none">
              <a:solidFill>
                <a:srgbClr val="4B2A85"/>
              </a:solidFill>
              <a:latin typeface="Calibri"/>
              <a:ea typeface="Calibri"/>
              <a:cs typeface="Calibri"/>
              <a:sym typeface="Calibri"/>
            </a:endParaRPr>
          </a:p>
        </p:txBody>
      </p:sp>
      <p:graphicFrame>
        <p:nvGraphicFramePr>
          <p:cNvPr id="1254" name="Google Shape;1254;p51"/>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55" name="Google Shape;1255;p5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56" name="Google Shape;1256;p51"/>
          <p:cNvGrpSpPr/>
          <p:nvPr/>
        </p:nvGrpSpPr>
        <p:grpSpPr>
          <a:xfrm>
            <a:off x="1701172" y="1426150"/>
            <a:ext cx="4030525" cy="2771784"/>
            <a:chOff x="-2863816" y="1556556"/>
            <a:chExt cx="3022969" cy="2078890"/>
          </a:xfrm>
        </p:grpSpPr>
        <p:sp>
          <p:nvSpPr>
            <p:cNvPr id="1257" name="Google Shape;1257;p5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58" name="Google Shape;1258;p5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59" name="Google Shape;1259;p5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60" name="Google Shape;1260;p5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61" name="Google Shape;1261;p5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62" name="Google Shape;1262;p5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63" name="Google Shape;1263;p51"/>
            <p:cNvCxnSpPr>
              <a:stCxn id="1257" idx="3"/>
              <a:endCxn id="125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64" name="Google Shape;1264;p51"/>
            <p:cNvCxnSpPr>
              <a:stCxn id="1259" idx="5"/>
              <a:endCxn id="126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65" name="Google Shape;1265;p51"/>
            <p:cNvCxnSpPr>
              <a:stCxn id="1257" idx="7"/>
              <a:endCxn id="125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66" name="Google Shape;1266;p51"/>
            <p:cNvCxnSpPr>
              <a:endCxn id="125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67" name="Google Shape;1267;p51"/>
            <p:cNvCxnSpPr>
              <a:stCxn id="1262" idx="7"/>
              <a:endCxn id="126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68" name="Google Shape;1268;p51"/>
            <p:cNvCxnSpPr>
              <a:stCxn id="1258" idx="5"/>
              <a:endCxn id="126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69" name="Google Shape;1269;p51"/>
            <p:cNvCxnSpPr>
              <a:stCxn id="1260" idx="0"/>
              <a:endCxn id="125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70" name="Google Shape;1270;p51"/>
            <p:cNvCxnSpPr>
              <a:stCxn id="1260" idx="6"/>
              <a:endCxn id="126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71" name="Google Shape;1271;p5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72" name="Google Shape;1272;p5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3" name="Google Shape;1273;p5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4" name="Google Shape;1274;p5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5" name="Google Shape;1275;p5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6" name="Google Shape;1276;p5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7" name="Google Shape;1277;p5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78" name="Google Shape;1278;p5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79" name="Google Shape;1279;p51"/>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0" name="Google Shape;1280;p51"/>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1" name="Google Shape;1281;p5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82" name="Google Shape;1282;p5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83" name="Google Shape;1283;p51"/>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84" name="Google Shape;1284;p5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85" name="Google Shape;1285;p51"/>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3 - repeat!</a:t>
            </a:r>
            <a:endParaRPr sz="1700" dirty="0">
              <a:latin typeface="+mn-lt"/>
              <a:sym typeface="Quattrocento Sans"/>
            </a:endParaRPr>
          </a:p>
        </p:txBody>
      </p:sp>
      <p:sp>
        <p:nvSpPr>
          <p:cNvPr id="1286" name="Google Shape;1286;p51"/>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1287" name="Google Shape;1287;p51"/>
          <p:cNvSpPr txBox="1"/>
          <p:nvPr/>
        </p:nvSpPr>
        <p:spPr>
          <a:xfrm>
            <a:off x="9409588" y="3623253"/>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A from iteration 2 we can improve the distance to C</a:t>
            </a:r>
            <a:endParaRPr dirty="0">
              <a:latin typeface="+mj-lt"/>
              <a:ea typeface="Quattrocento Sans"/>
              <a:cs typeface="Quattrocento Sans"/>
              <a:sym typeface="Quattrocento Sans"/>
            </a:endParaRPr>
          </a:p>
        </p:txBody>
      </p:sp>
      <p:sp>
        <p:nvSpPr>
          <p:cNvPr id="1288" name="Google Shape;1288;p51"/>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89" name="Google Shape;1289;p51"/>
          <p:cNvSpPr txBox="1"/>
          <p:nvPr/>
        </p:nvSpPr>
        <p:spPr>
          <a:xfrm>
            <a:off x="9409588" y="4432468"/>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C in this iteration we can improve distance to B</a:t>
            </a:r>
            <a:endParaRPr dirty="0">
              <a:latin typeface="+mj-lt"/>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97" name="Google Shape;1297;p5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57</a:t>
            </a:fld>
            <a:endParaRPr sz="675" b="1" i="0" u="none" strike="noStrike" cap="none">
              <a:solidFill>
                <a:srgbClr val="4B2A85"/>
              </a:solidFill>
              <a:latin typeface="Calibri"/>
              <a:ea typeface="Calibri"/>
              <a:cs typeface="Calibri"/>
              <a:sym typeface="Calibri"/>
            </a:endParaRPr>
          </a:p>
        </p:txBody>
      </p:sp>
      <p:graphicFrame>
        <p:nvGraphicFramePr>
          <p:cNvPr id="1298" name="Google Shape;1298;p52"/>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99" name="Google Shape;1299;p5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300" name="Google Shape;1300;p52"/>
          <p:cNvGrpSpPr/>
          <p:nvPr/>
        </p:nvGrpSpPr>
        <p:grpSpPr>
          <a:xfrm>
            <a:off x="1701172" y="1426150"/>
            <a:ext cx="4030525" cy="2771784"/>
            <a:chOff x="-2863816" y="1556556"/>
            <a:chExt cx="3022969" cy="2078890"/>
          </a:xfrm>
        </p:grpSpPr>
        <p:sp>
          <p:nvSpPr>
            <p:cNvPr id="1301" name="Google Shape;1301;p5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302" name="Google Shape;1302;p5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303" name="Google Shape;1303;p5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304" name="Google Shape;1304;p5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305" name="Google Shape;1305;p5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306" name="Google Shape;1306;p5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307" name="Google Shape;1307;p52"/>
            <p:cNvCxnSpPr>
              <a:stCxn id="1301" idx="3"/>
              <a:endCxn id="1303"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308" name="Google Shape;1308;p52"/>
            <p:cNvCxnSpPr>
              <a:stCxn id="1303" idx="5"/>
              <a:endCxn id="1304"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309" name="Google Shape;1309;p52"/>
            <p:cNvCxnSpPr>
              <a:stCxn id="1301" idx="7"/>
              <a:endCxn id="1302"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310" name="Google Shape;1310;p52"/>
            <p:cNvCxnSpPr>
              <a:endCxn id="1302"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311" name="Google Shape;1311;p52"/>
            <p:cNvCxnSpPr>
              <a:stCxn id="1306" idx="7"/>
              <a:endCxn id="1305"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312" name="Google Shape;1312;p52"/>
            <p:cNvCxnSpPr>
              <a:stCxn id="1302" idx="5"/>
              <a:endCxn id="1306"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313" name="Google Shape;1313;p52"/>
            <p:cNvCxnSpPr>
              <a:stCxn id="1304" idx="0"/>
              <a:endCxn id="1302"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314" name="Google Shape;1314;p52"/>
            <p:cNvCxnSpPr>
              <a:stCxn id="1304" idx="6"/>
              <a:endCxn id="1306"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315" name="Google Shape;1315;p5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316" name="Google Shape;1316;p5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17" name="Google Shape;1317;p5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8" name="Google Shape;1318;p5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9" name="Google Shape;1319;p5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0" name="Google Shape;1320;p5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1" name="Google Shape;1321;p5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322" name="Google Shape;1322;p5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323" name="Google Shape;1323;p5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4" name="Google Shape;1324;p5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5" name="Google Shape;1325;p5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326" name="Google Shape;1326;p5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327" name="Google Shape;1327;p52"/>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328" name="Google Shape;1328;p5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329" name="Google Shape;1329;p52"/>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4 - repeat!</a:t>
            </a:r>
            <a:endParaRPr sz="1700" dirty="0">
              <a:latin typeface="+mn-lt"/>
              <a:ea typeface="Quattrocento Sans"/>
              <a:cs typeface="Quattrocento Sans"/>
              <a:sym typeface="Quattrocento Sans"/>
            </a:endParaRPr>
          </a:p>
        </p:txBody>
      </p:sp>
      <p:sp>
        <p:nvSpPr>
          <p:cNvPr id="1330" name="Google Shape;1330;p52"/>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No changes!</a:t>
            </a:r>
            <a:endParaRPr dirty="0">
              <a:latin typeface="+mj-lt"/>
              <a:ea typeface="Quattrocento Sans"/>
              <a:cs typeface="Quattrocento Sans"/>
              <a:sym typeface="Quattrocento Sans"/>
            </a:endParaRPr>
          </a:p>
          <a:p>
            <a:pPr marL="0" lvl="0" indent="0" algn="l" rtl="0">
              <a:spcBef>
                <a:spcPts val="0"/>
              </a:spcBef>
              <a:spcAft>
                <a:spcPts val="0"/>
              </a:spcAft>
              <a:buNone/>
            </a:pPr>
            <a:r>
              <a:rPr lang="en-US" dirty="0">
                <a:latin typeface="+mj-lt"/>
                <a:ea typeface="Quattrocento Sans"/>
                <a:cs typeface="Quattrocento Sans"/>
                <a:sym typeface="Quattrocento Sans"/>
              </a:rPr>
              <a:t>this means we can stop early</a:t>
            </a:r>
            <a:endParaRPr dirty="0">
              <a:latin typeface="+mj-lt"/>
              <a:ea typeface="Quattrocento Sans"/>
              <a:cs typeface="Quattrocento Sans"/>
              <a:sym typeface="Quattrocento Sans"/>
            </a:endParaRPr>
          </a:p>
        </p:txBody>
      </p:sp>
      <p:sp>
        <p:nvSpPr>
          <p:cNvPr id="2" name="Rectangle 1">
            <a:extLst>
              <a:ext uri="{FF2B5EF4-FFF2-40B4-BE49-F238E27FC236}">
                <a16:creationId xmlns:a16="http://schemas.microsoft.com/office/drawing/2014/main" id="{E9E4006D-2B9E-4E86-E167-CB38EC99E398}"/>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DA98-8757-244C-279B-B5FEB6C69184}"/>
              </a:ext>
            </a:extLst>
          </p:cNvPr>
          <p:cNvSpPr>
            <a:spLocks noGrp="1"/>
          </p:cNvSpPr>
          <p:nvPr>
            <p:ph type="title"/>
          </p:nvPr>
        </p:nvSpPr>
        <p:spPr/>
        <p:txBody>
          <a:bodyPr/>
          <a:lstStyle/>
          <a:p>
            <a:r>
              <a:rPr lang="en-US" dirty="0"/>
              <a:t>Bellman-Ford Example II</a:t>
            </a:r>
            <a:endParaRPr lang="en-SE" dirty="0"/>
          </a:p>
        </p:txBody>
      </p:sp>
      <p:sp>
        <p:nvSpPr>
          <p:cNvPr id="177" name="Oval 176">
            <a:extLst>
              <a:ext uri="{FF2B5EF4-FFF2-40B4-BE49-F238E27FC236}">
                <a16:creationId xmlns:a16="http://schemas.microsoft.com/office/drawing/2014/main" id="{F8C965B0-7597-99D6-FBFD-765020F39274}"/>
              </a:ext>
            </a:extLst>
          </p:cNvPr>
          <p:cNvSpPr/>
          <p:nvPr/>
        </p:nvSpPr>
        <p:spPr>
          <a:xfrm>
            <a:off x="3390401" y="1837821"/>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1</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78" name="Straight Connector 177">
            <a:extLst>
              <a:ext uri="{FF2B5EF4-FFF2-40B4-BE49-F238E27FC236}">
                <a16:creationId xmlns:a16="http://schemas.microsoft.com/office/drawing/2014/main" id="{EED5DE21-3927-B758-ECB1-F5E47E2ED468}"/>
              </a:ext>
            </a:extLst>
          </p:cNvPr>
          <p:cNvCxnSpPr>
            <a:cxnSpLocks/>
            <a:stCxn id="192" idx="1"/>
            <a:endCxn id="177" idx="5"/>
          </p:cNvCxnSpPr>
          <p:nvPr/>
        </p:nvCxnSpPr>
        <p:spPr>
          <a:xfrm flipH="1" flipV="1">
            <a:off x="3788421" y="2253300"/>
            <a:ext cx="934059" cy="109083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79" name="Straight Connector 178">
            <a:extLst>
              <a:ext uri="{FF2B5EF4-FFF2-40B4-BE49-F238E27FC236}">
                <a16:creationId xmlns:a16="http://schemas.microsoft.com/office/drawing/2014/main" id="{BC8691ED-898F-B9A2-FABC-5F8BAC8D745B}"/>
              </a:ext>
            </a:extLst>
          </p:cNvPr>
          <p:cNvCxnSpPr>
            <a:cxnSpLocks/>
            <a:stCxn id="193" idx="5"/>
            <a:endCxn id="196" idx="0"/>
          </p:cNvCxnSpPr>
          <p:nvPr/>
        </p:nvCxnSpPr>
        <p:spPr>
          <a:xfrm>
            <a:off x="5461057" y="2622612"/>
            <a:ext cx="1114828" cy="202591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0" name="Straight Connector 179">
            <a:extLst>
              <a:ext uri="{FF2B5EF4-FFF2-40B4-BE49-F238E27FC236}">
                <a16:creationId xmlns:a16="http://schemas.microsoft.com/office/drawing/2014/main" id="{F20EFB34-119A-43A2-B914-061EFF35CFED}"/>
              </a:ext>
            </a:extLst>
          </p:cNvPr>
          <p:cNvCxnSpPr>
            <a:cxnSpLocks/>
            <a:stCxn id="197" idx="7"/>
            <a:endCxn id="192" idx="3"/>
          </p:cNvCxnSpPr>
          <p:nvPr/>
        </p:nvCxnSpPr>
        <p:spPr>
          <a:xfrm flipV="1">
            <a:off x="4253029" y="3688331"/>
            <a:ext cx="469451" cy="47085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1" name="Straight Connector 180">
            <a:extLst>
              <a:ext uri="{FF2B5EF4-FFF2-40B4-BE49-F238E27FC236}">
                <a16:creationId xmlns:a16="http://schemas.microsoft.com/office/drawing/2014/main" id="{656572C9-D1DC-0972-1177-75D2FFC2D63B}"/>
              </a:ext>
            </a:extLst>
          </p:cNvPr>
          <p:cNvCxnSpPr>
            <a:cxnSpLocks/>
            <a:stCxn id="193" idx="2"/>
            <a:endCxn id="177" idx="6"/>
          </p:cNvCxnSpPr>
          <p:nvPr/>
        </p:nvCxnSpPr>
        <p:spPr>
          <a:xfrm flipH="1" flipV="1">
            <a:off x="3856709" y="2081203"/>
            <a:ext cx="1206329" cy="369312"/>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2" name="Straight Connector 181">
            <a:extLst>
              <a:ext uri="{FF2B5EF4-FFF2-40B4-BE49-F238E27FC236}">
                <a16:creationId xmlns:a16="http://schemas.microsoft.com/office/drawing/2014/main" id="{CE407D39-35CD-CB67-EA09-9FEFD45A8192}"/>
              </a:ext>
            </a:extLst>
          </p:cNvPr>
          <p:cNvCxnSpPr>
            <a:cxnSpLocks/>
            <a:stCxn id="195" idx="4"/>
            <a:endCxn id="194" idx="0"/>
          </p:cNvCxnSpPr>
          <p:nvPr/>
        </p:nvCxnSpPr>
        <p:spPr>
          <a:xfrm>
            <a:off x="1999135" y="3524220"/>
            <a:ext cx="233154" cy="90787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3" name="Straight Connector 182">
            <a:extLst>
              <a:ext uri="{FF2B5EF4-FFF2-40B4-BE49-F238E27FC236}">
                <a16:creationId xmlns:a16="http://schemas.microsoft.com/office/drawing/2014/main" id="{5B51B340-FC56-5D9C-A7C0-F42B8A806955}"/>
              </a:ext>
            </a:extLst>
          </p:cNvPr>
          <p:cNvCxnSpPr>
            <a:cxnSpLocks/>
            <a:stCxn id="177" idx="4"/>
            <a:endCxn id="198" idx="0"/>
          </p:cNvCxnSpPr>
          <p:nvPr/>
        </p:nvCxnSpPr>
        <p:spPr>
          <a:xfrm flipH="1">
            <a:off x="3292519" y="2324584"/>
            <a:ext cx="331037" cy="89095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4" name="Straight Connector 183">
            <a:extLst>
              <a:ext uri="{FF2B5EF4-FFF2-40B4-BE49-F238E27FC236}">
                <a16:creationId xmlns:a16="http://schemas.microsoft.com/office/drawing/2014/main" id="{38178AA0-4E01-4EBD-EE73-2261642DC1EF}"/>
              </a:ext>
            </a:extLst>
          </p:cNvPr>
          <p:cNvCxnSpPr>
            <a:cxnSpLocks/>
            <a:stCxn id="198" idx="4"/>
            <a:endCxn id="197" idx="1"/>
          </p:cNvCxnSpPr>
          <p:nvPr/>
        </p:nvCxnSpPr>
        <p:spPr>
          <a:xfrm>
            <a:off x="3292519" y="3702299"/>
            <a:ext cx="630779" cy="45688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5" name="Straight Connector 184">
            <a:extLst>
              <a:ext uri="{FF2B5EF4-FFF2-40B4-BE49-F238E27FC236}">
                <a16:creationId xmlns:a16="http://schemas.microsoft.com/office/drawing/2014/main" id="{D823669E-DFC8-C6EE-683D-3B4455C9038F}"/>
              </a:ext>
            </a:extLst>
          </p:cNvPr>
          <p:cNvCxnSpPr>
            <a:cxnSpLocks/>
            <a:stCxn id="194" idx="7"/>
            <a:endCxn id="198" idx="3"/>
          </p:cNvCxnSpPr>
          <p:nvPr/>
        </p:nvCxnSpPr>
        <p:spPr>
          <a:xfrm flipV="1">
            <a:off x="2397154" y="3631015"/>
            <a:ext cx="730499" cy="872361"/>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6" name="Straight Connector 185">
            <a:extLst>
              <a:ext uri="{FF2B5EF4-FFF2-40B4-BE49-F238E27FC236}">
                <a16:creationId xmlns:a16="http://schemas.microsoft.com/office/drawing/2014/main" id="{C74F938A-1911-512E-FB28-5916302651BD}"/>
              </a:ext>
            </a:extLst>
          </p:cNvPr>
          <p:cNvCxnSpPr>
            <a:cxnSpLocks/>
            <a:stCxn id="194" idx="6"/>
            <a:endCxn id="196" idx="3"/>
          </p:cNvCxnSpPr>
          <p:nvPr/>
        </p:nvCxnSpPr>
        <p:spPr>
          <a:xfrm>
            <a:off x="2465443" y="4675475"/>
            <a:ext cx="3945577" cy="3885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7" name="Straight Connector 186">
            <a:extLst>
              <a:ext uri="{FF2B5EF4-FFF2-40B4-BE49-F238E27FC236}">
                <a16:creationId xmlns:a16="http://schemas.microsoft.com/office/drawing/2014/main" id="{F081F514-C338-0009-8620-FF5856A4E8A1}"/>
              </a:ext>
            </a:extLst>
          </p:cNvPr>
          <p:cNvCxnSpPr>
            <a:cxnSpLocks/>
            <a:stCxn id="197" idx="6"/>
            <a:endCxn id="196" idx="2"/>
          </p:cNvCxnSpPr>
          <p:nvPr/>
        </p:nvCxnSpPr>
        <p:spPr>
          <a:xfrm>
            <a:off x="4321318" y="4331279"/>
            <a:ext cx="2021413" cy="5606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8" name="Straight Connector 187">
            <a:extLst>
              <a:ext uri="{FF2B5EF4-FFF2-40B4-BE49-F238E27FC236}">
                <a16:creationId xmlns:a16="http://schemas.microsoft.com/office/drawing/2014/main" id="{14A7C7EF-9414-687F-A14A-A6E95BBD4A28}"/>
              </a:ext>
            </a:extLst>
          </p:cNvPr>
          <p:cNvCxnSpPr>
            <a:cxnSpLocks/>
            <a:stCxn id="197" idx="2"/>
            <a:endCxn id="194" idx="6"/>
          </p:cNvCxnSpPr>
          <p:nvPr/>
        </p:nvCxnSpPr>
        <p:spPr>
          <a:xfrm flipH="1">
            <a:off x="2465443" y="4331279"/>
            <a:ext cx="1389567" cy="344195"/>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9" name="Straight Connector 188">
            <a:extLst>
              <a:ext uri="{FF2B5EF4-FFF2-40B4-BE49-F238E27FC236}">
                <a16:creationId xmlns:a16="http://schemas.microsoft.com/office/drawing/2014/main" id="{0F087B7A-E2D0-A740-ACF4-934C6E0B79F0}"/>
              </a:ext>
            </a:extLst>
          </p:cNvPr>
          <p:cNvCxnSpPr>
            <a:cxnSpLocks/>
            <a:stCxn id="195" idx="6"/>
            <a:endCxn id="198" idx="2"/>
          </p:cNvCxnSpPr>
          <p:nvPr/>
        </p:nvCxnSpPr>
        <p:spPr>
          <a:xfrm>
            <a:off x="2232289" y="3280838"/>
            <a:ext cx="827076" cy="17808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90" name="Straight Connector 189">
            <a:extLst>
              <a:ext uri="{FF2B5EF4-FFF2-40B4-BE49-F238E27FC236}">
                <a16:creationId xmlns:a16="http://schemas.microsoft.com/office/drawing/2014/main" id="{8FB330DB-F794-0268-7081-C6C25163EEEA}"/>
              </a:ext>
            </a:extLst>
          </p:cNvPr>
          <p:cNvCxnSpPr>
            <a:cxnSpLocks/>
            <a:stCxn id="192" idx="2"/>
            <a:endCxn id="198" idx="6"/>
          </p:cNvCxnSpPr>
          <p:nvPr/>
        </p:nvCxnSpPr>
        <p:spPr>
          <a:xfrm flipH="1" flipV="1">
            <a:off x="3525673" y="3458918"/>
            <a:ext cx="1128518" cy="5731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91" name="Straight Connector 190">
            <a:extLst>
              <a:ext uri="{FF2B5EF4-FFF2-40B4-BE49-F238E27FC236}">
                <a16:creationId xmlns:a16="http://schemas.microsoft.com/office/drawing/2014/main" id="{3B28C151-B562-A077-2412-A3D60182E4F2}"/>
              </a:ext>
            </a:extLst>
          </p:cNvPr>
          <p:cNvCxnSpPr>
            <a:cxnSpLocks/>
            <a:stCxn id="177" idx="3"/>
            <a:endCxn id="195" idx="7"/>
          </p:cNvCxnSpPr>
          <p:nvPr/>
        </p:nvCxnSpPr>
        <p:spPr>
          <a:xfrm flipH="1">
            <a:off x="2164000" y="2253300"/>
            <a:ext cx="1294689" cy="855440"/>
          </a:xfrm>
          <a:prstGeom prst="line">
            <a:avLst/>
          </a:prstGeom>
          <a:noFill/>
          <a:ln w="38100" cap="flat" cmpd="sng" algn="ctr">
            <a:solidFill>
              <a:sysClr val="window" lastClr="FFFFFF">
                <a:lumMod val="65000"/>
              </a:sysClr>
            </a:solidFill>
            <a:prstDash val="solid"/>
            <a:headEnd type="triangle" w="med" len="med"/>
            <a:tailEnd type="none" w="med" len="med"/>
          </a:ln>
          <a:effectLst/>
        </p:spPr>
      </p:cxnSp>
      <p:sp>
        <p:nvSpPr>
          <p:cNvPr id="192" name="Oval 191">
            <a:extLst>
              <a:ext uri="{FF2B5EF4-FFF2-40B4-BE49-F238E27FC236}">
                <a16:creationId xmlns:a16="http://schemas.microsoft.com/office/drawing/2014/main" id="{222CEFC4-3AC8-71F6-B851-08C242D23D59}"/>
              </a:ext>
            </a:extLst>
          </p:cNvPr>
          <p:cNvSpPr/>
          <p:nvPr/>
        </p:nvSpPr>
        <p:spPr>
          <a:xfrm>
            <a:off x="4654191" y="3272852"/>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2</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3" name="Oval 192">
            <a:extLst>
              <a:ext uri="{FF2B5EF4-FFF2-40B4-BE49-F238E27FC236}">
                <a16:creationId xmlns:a16="http://schemas.microsoft.com/office/drawing/2014/main" id="{8A3E274E-C8D1-6F3B-46B9-0C2CF7D87B50}"/>
              </a:ext>
            </a:extLst>
          </p:cNvPr>
          <p:cNvSpPr/>
          <p:nvPr/>
        </p:nvSpPr>
        <p:spPr>
          <a:xfrm>
            <a:off x="5063038" y="220713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3</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4" name="Oval 193">
            <a:extLst>
              <a:ext uri="{FF2B5EF4-FFF2-40B4-BE49-F238E27FC236}">
                <a16:creationId xmlns:a16="http://schemas.microsoft.com/office/drawing/2014/main" id="{9EC1A6C5-E222-7B4B-9A8E-5745293CAE3F}"/>
              </a:ext>
            </a:extLst>
          </p:cNvPr>
          <p:cNvSpPr/>
          <p:nvPr/>
        </p:nvSpPr>
        <p:spPr>
          <a:xfrm>
            <a:off x="1999135" y="443209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4</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5" name="Oval 194">
            <a:extLst>
              <a:ext uri="{FF2B5EF4-FFF2-40B4-BE49-F238E27FC236}">
                <a16:creationId xmlns:a16="http://schemas.microsoft.com/office/drawing/2014/main" id="{E7EC1BB3-949F-238D-52E3-F90F3BE364B0}"/>
              </a:ext>
            </a:extLst>
          </p:cNvPr>
          <p:cNvSpPr/>
          <p:nvPr/>
        </p:nvSpPr>
        <p:spPr>
          <a:xfrm>
            <a:off x="1765981" y="303745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0</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6" name="Oval 195">
            <a:extLst>
              <a:ext uri="{FF2B5EF4-FFF2-40B4-BE49-F238E27FC236}">
                <a16:creationId xmlns:a16="http://schemas.microsoft.com/office/drawing/2014/main" id="{784C1F4D-B648-5105-A3FF-71A4E77E3420}"/>
              </a:ext>
            </a:extLst>
          </p:cNvPr>
          <p:cNvSpPr/>
          <p:nvPr/>
        </p:nvSpPr>
        <p:spPr>
          <a:xfrm>
            <a:off x="6342731" y="4648525"/>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6</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7" name="Oval 196">
            <a:extLst>
              <a:ext uri="{FF2B5EF4-FFF2-40B4-BE49-F238E27FC236}">
                <a16:creationId xmlns:a16="http://schemas.microsoft.com/office/drawing/2014/main" id="{1096F690-6558-4EE1-37E8-805AF1B29578}"/>
              </a:ext>
            </a:extLst>
          </p:cNvPr>
          <p:cNvSpPr/>
          <p:nvPr/>
        </p:nvSpPr>
        <p:spPr>
          <a:xfrm>
            <a:off x="3855010" y="4087897"/>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5</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8" name="Oval 197">
            <a:extLst>
              <a:ext uri="{FF2B5EF4-FFF2-40B4-BE49-F238E27FC236}">
                <a16:creationId xmlns:a16="http://schemas.microsoft.com/office/drawing/2014/main" id="{7BB32FBD-3895-5C81-5DF3-44641C401FF5}"/>
              </a:ext>
            </a:extLst>
          </p:cNvPr>
          <p:cNvSpPr/>
          <p:nvPr/>
        </p:nvSpPr>
        <p:spPr>
          <a:xfrm>
            <a:off x="3059365" y="321553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7</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99" name="Straight Connector 198">
            <a:extLst>
              <a:ext uri="{FF2B5EF4-FFF2-40B4-BE49-F238E27FC236}">
                <a16:creationId xmlns:a16="http://schemas.microsoft.com/office/drawing/2014/main" id="{42671490-C155-B11D-CE77-0F3A6E9EF31A}"/>
              </a:ext>
            </a:extLst>
          </p:cNvPr>
          <p:cNvCxnSpPr>
            <a:cxnSpLocks/>
            <a:stCxn id="193" idx="4"/>
            <a:endCxn id="192" idx="0"/>
          </p:cNvCxnSpPr>
          <p:nvPr/>
        </p:nvCxnSpPr>
        <p:spPr>
          <a:xfrm flipH="1">
            <a:off x="4887345" y="2693896"/>
            <a:ext cx="408847" cy="57895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200" name="Straight Connector 199">
            <a:extLst>
              <a:ext uri="{FF2B5EF4-FFF2-40B4-BE49-F238E27FC236}">
                <a16:creationId xmlns:a16="http://schemas.microsoft.com/office/drawing/2014/main" id="{2795DB69-91A1-5863-768E-08CD359CEA25}"/>
              </a:ext>
            </a:extLst>
          </p:cNvPr>
          <p:cNvCxnSpPr>
            <a:cxnSpLocks/>
            <a:stCxn id="192" idx="5"/>
            <a:endCxn id="196" idx="1"/>
          </p:cNvCxnSpPr>
          <p:nvPr/>
        </p:nvCxnSpPr>
        <p:spPr>
          <a:xfrm>
            <a:off x="5052210" y="3688331"/>
            <a:ext cx="1358809" cy="1031478"/>
          </a:xfrm>
          <a:prstGeom prst="line">
            <a:avLst/>
          </a:prstGeom>
          <a:noFill/>
          <a:ln w="38100" cap="flat" cmpd="sng" algn="ctr">
            <a:solidFill>
              <a:sysClr val="window" lastClr="FFFFFF">
                <a:lumMod val="65000"/>
              </a:sysClr>
            </a:solidFill>
            <a:prstDash val="solid"/>
            <a:headEnd type="none" w="med" len="med"/>
            <a:tailEnd type="triangle" w="med" len="med"/>
          </a:ln>
          <a:effectLst/>
        </p:spPr>
      </p:cxnSp>
      <p:sp>
        <p:nvSpPr>
          <p:cNvPr id="201" name="TextBox 200">
            <a:extLst>
              <a:ext uri="{FF2B5EF4-FFF2-40B4-BE49-F238E27FC236}">
                <a16:creationId xmlns:a16="http://schemas.microsoft.com/office/drawing/2014/main" id="{39DC9DA5-E1EA-BB88-E0A7-484156812192}"/>
              </a:ext>
            </a:extLst>
          </p:cNvPr>
          <p:cNvSpPr txBox="1"/>
          <p:nvPr/>
        </p:nvSpPr>
        <p:spPr>
          <a:xfrm>
            <a:off x="4383386" y="387281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2" name="TextBox 201">
            <a:extLst>
              <a:ext uri="{FF2B5EF4-FFF2-40B4-BE49-F238E27FC236}">
                <a16:creationId xmlns:a16="http://schemas.microsoft.com/office/drawing/2014/main" id="{B4BF1892-98F4-34F6-2C51-899FA4D3615F}"/>
              </a:ext>
            </a:extLst>
          </p:cNvPr>
          <p:cNvSpPr txBox="1"/>
          <p:nvPr/>
        </p:nvSpPr>
        <p:spPr>
          <a:xfrm>
            <a:off x="4952167" y="290298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3" name="TextBox 202">
            <a:extLst>
              <a:ext uri="{FF2B5EF4-FFF2-40B4-BE49-F238E27FC236}">
                <a16:creationId xmlns:a16="http://schemas.microsoft.com/office/drawing/2014/main" id="{BAFF3011-D6A9-51EE-8116-9A9EE6EB8C54}"/>
              </a:ext>
            </a:extLst>
          </p:cNvPr>
          <p:cNvSpPr txBox="1"/>
          <p:nvPr/>
        </p:nvSpPr>
        <p:spPr>
          <a:xfrm>
            <a:off x="3455996" y="3842863"/>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6</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4" name="TextBox 203">
            <a:extLst>
              <a:ext uri="{FF2B5EF4-FFF2-40B4-BE49-F238E27FC236}">
                <a16:creationId xmlns:a16="http://schemas.microsoft.com/office/drawing/2014/main" id="{8A8D6DBF-E82F-6A5E-E19A-ED84773DC9FE}"/>
              </a:ext>
            </a:extLst>
          </p:cNvPr>
          <p:cNvSpPr txBox="1"/>
          <p:nvPr/>
        </p:nvSpPr>
        <p:spPr>
          <a:xfrm>
            <a:off x="3347775" y="270610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5" name="TextBox 204">
            <a:extLst>
              <a:ext uri="{FF2B5EF4-FFF2-40B4-BE49-F238E27FC236}">
                <a16:creationId xmlns:a16="http://schemas.microsoft.com/office/drawing/2014/main" id="{EA427DEC-0AE5-DF06-E0BC-337A6B138680}"/>
              </a:ext>
            </a:extLst>
          </p:cNvPr>
          <p:cNvSpPr txBox="1"/>
          <p:nvPr/>
        </p:nvSpPr>
        <p:spPr>
          <a:xfrm>
            <a:off x="4124755" y="268541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12</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6" name="TextBox 205">
            <a:extLst>
              <a:ext uri="{FF2B5EF4-FFF2-40B4-BE49-F238E27FC236}">
                <a16:creationId xmlns:a16="http://schemas.microsoft.com/office/drawing/2014/main" id="{ECC6B257-C8CF-1259-3642-8149454DC3DD}"/>
              </a:ext>
            </a:extLst>
          </p:cNvPr>
          <p:cNvSpPr txBox="1"/>
          <p:nvPr/>
        </p:nvSpPr>
        <p:spPr>
          <a:xfrm>
            <a:off x="2507169" y="3316877"/>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8</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7" name="TextBox 206">
            <a:extLst>
              <a:ext uri="{FF2B5EF4-FFF2-40B4-BE49-F238E27FC236}">
                <a16:creationId xmlns:a16="http://schemas.microsoft.com/office/drawing/2014/main" id="{872095A4-4721-95C9-CA21-0B09C614FB2F}"/>
              </a:ext>
            </a:extLst>
          </p:cNvPr>
          <p:cNvSpPr txBox="1"/>
          <p:nvPr/>
        </p:nvSpPr>
        <p:spPr>
          <a:xfrm>
            <a:off x="4414194" y="2168659"/>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8" name="TextBox 207">
            <a:extLst>
              <a:ext uri="{FF2B5EF4-FFF2-40B4-BE49-F238E27FC236}">
                <a16:creationId xmlns:a16="http://schemas.microsoft.com/office/drawing/2014/main" id="{59507A5B-42E0-83FA-F001-24E248D01C9E}"/>
              </a:ext>
            </a:extLst>
          </p:cNvPr>
          <p:cNvSpPr txBox="1"/>
          <p:nvPr/>
        </p:nvSpPr>
        <p:spPr>
          <a:xfrm>
            <a:off x="2706620" y="259529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9" name="TextBox 208">
            <a:extLst>
              <a:ext uri="{FF2B5EF4-FFF2-40B4-BE49-F238E27FC236}">
                <a16:creationId xmlns:a16="http://schemas.microsoft.com/office/drawing/2014/main" id="{2530146A-4346-0FF4-3E5D-08DBD578C9C2}"/>
              </a:ext>
            </a:extLst>
          </p:cNvPr>
          <p:cNvSpPr txBox="1"/>
          <p:nvPr/>
        </p:nvSpPr>
        <p:spPr>
          <a:xfrm>
            <a:off x="3991715" y="3385862"/>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7</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0" name="TextBox 209">
            <a:extLst>
              <a:ext uri="{FF2B5EF4-FFF2-40B4-BE49-F238E27FC236}">
                <a16:creationId xmlns:a16="http://schemas.microsoft.com/office/drawing/2014/main" id="{B1071582-C86E-8050-E468-E7B4AB53119A}"/>
              </a:ext>
            </a:extLst>
          </p:cNvPr>
          <p:cNvSpPr txBox="1"/>
          <p:nvPr/>
        </p:nvSpPr>
        <p:spPr>
          <a:xfrm>
            <a:off x="2017426" y="3861708"/>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1" name="TextBox 210">
            <a:extLst>
              <a:ext uri="{FF2B5EF4-FFF2-40B4-BE49-F238E27FC236}">
                <a16:creationId xmlns:a16="http://schemas.microsoft.com/office/drawing/2014/main" id="{F62BD64C-B7CA-B6C8-B285-BF0C59A2FDA8}"/>
              </a:ext>
            </a:extLst>
          </p:cNvPr>
          <p:cNvSpPr txBox="1"/>
          <p:nvPr/>
        </p:nvSpPr>
        <p:spPr>
          <a:xfrm>
            <a:off x="2707253" y="390720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2" name="TextBox 211">
            <a:extLst>
              <a:ext uri="{FF2B5EF4-FFF2-40B4-BE49-F238E27FC236}">
                <a16:creationId xmlns:a16="http://schemas.microsoft.com/office/drawing/2014/main" id="{00578A2F-0D50-FA52-9157-C3D2006AA0B4}"/>
              </a:ext>
            </a:extLst>
          </p:cNvPr>
          <p:cNvSpPr txBox="1"/>
          <p:nvPr/>
        </p:nvSpPr>
        <p:spPr>
          <a:xfrm>
            <a:off x="3147909" y="438207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3" name="TextBox 212">
            <a:extLst>
              <a:ext uri="{FF2B5EF4-FFF2-40B4-BE49-F238E27FC236}">
                <a16:creationId xmlns:a16="http://schemas.microsoft.com/office/drawing/2014/main" id="{A9062A74-8742-82C2-4DF3-9CEE3BB6C1AB}"/>
              </a:ext>
            </a:extLst>
          </p:cNvPr>
          <p:cNvSpPr txBox="1"/>
          <p:nvPr/>
        </p:nvSpPr>
        <p:spPr>
          <a:xfrm>
            <a:off x="5459459" y="3993561"/>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4" name="TextBox 213">
            <a:extLst>
              <a:ext uri="{FF2B5EF4-FFF2-40B4-BE49-F238E27FC236}">
                <a16:creationId xmlns:a16="http://schemas.microsoft.com/office/drawing/2014/main" id="{0FB5262B-F1E8-D94C-3F9F-D543A8594F58}"/>
              </a:ext>
            </a:extLst>
          </p:cNvPr>
          <p:cNvSpPr txBox="1"/>
          <p:nvPr/>
        </p:nvSpPr>
        <p:spPr>
          <a:xfrm>
            <a:off x="5801230" y="337112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 name="TextBox 214">
            <a:extLst>
              <a:ext uri="{FF2B5EF4-FFF2-40B4-BE49-F238E27FC236}">
                <a16:creationId xmlns:a16="http://schemas.microsoft.com/office/drawing/2014/main" id="{C357189C-2122-2DB4-F833-B38ED107BCF6}"/>
              </a:ext>
            </a:extLst>
          </p:cNvPr>
          <p:cNvSpPr txBox="1"/>
          <p:nvPr/>
        </p:nvSpPr>
        <p:spPr>
          <a:xfrm>
            <a:off x="4862747" y="445292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6" name="TextBox 215">
            <a:extLst>
              <a:ext uri="{FF2B5EF4-FFF2-40B4-BE49-F238E27FC236}">
                <a16:creationId xmlns:a16="http://schemas.microsoft.com/office/drawing/2014/main" id="{7FFEDCA1-270D-998F-D46F-5C6C7B20B9B5}"/>
              </a:ext>
            </a:extLst>
          </p:cNvPr>
          <p:cNvSpPr txBox="1"/>
          <p:nvPr/>
        </p:nvSpPr>
        <p:spPr>
          <a:xfrm>
            <a:off x="4129316" y="476233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20</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7" name="Rectangle 216">
            <a:extLst>
              <a:ext uri="{FF2B5EF4-FFF2-40B4-BE49-F238E27FC236}">
                <a16:creationId xmlns:a16="http://schemas.microsoft.com/office/drawing/2014/main" id="{7C693998-6EE9-6099-B441-DF7D9C711618}"/>
              </a:ext>
            </a:extLst>
          </p:cNvPr>
          <p:cNvSpPr/>
          <p:nvPr/>
        </p:nvSpPr>
        <p:spPr>
          <a:xfrm>
            <a:off x="7335977" y="1278176"/>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SD[]</a:t>
            </a:r>
          </a:p>
        </p:txBody>
      </p:sp>
      <p:sp>
        <p:nvSpPr>
          <p:cNvPr id="218" name="Rectangle 217">
            <a:extLst>
              <a:ext uri="{FF2B5EF4-FFF2-40B4-BE49-F238E27FC236}">
                <a16:creationId xmlns:a16="http://schemas.microsoft.com/office/drawing/2014/main" id="{4BC38D98-DFC1-CD09-B3C7-AB4ECEAB5619}"/>
              </a:ext>
            </a:extLst>
          </p:cNvPr>
          <p:cNvSpPr/>
          <p:nvPr/>
        </p:nvSpPr>
        <p:spPr>
          <a:xfrm>
            <a:off x="7335977" y="1678610"/>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19" name="Straight Connector 218">
            <a:extLst>
              <a:ext uri="{FF2B5EF4-FFF2-40B4-BE49-F238E27FC236}">
                <a16:creationId xmlns:a16="http://schemas.microsoft.com/office/drawing/2014/main" id="{BD895017-36B7-2E93-DB7F-9E245201DE7D}"/>
              </a:ext>
            </a:extLst>
          </p:cNvPr>
          <p:cNvCxnSpPr/>
          <p:nvPr/>
        </p:nvCxnSpPr>
        <p:spPr>
          <a:xfrm>
            <a:off x="7289913" y="1624055"/>
            <a:ext cx="1174452" cy="0"/>
          </a:xfrm>
          <a:prstGeom prst="line">
            <a:avLst/>
          </a:prstGeom>
          <a:noFill/>
          <a:ln w="9525" cap="flat" cmpd="sng" algn="ctr">
            <a:solidFill>
              <a:sysClr val="windowText" lastClr="000000">
                <a:shade val="95000"/>
                <a:satMod val="105000"/>
              </a:sysClr>
            </a:solidFill>
            <a:prstDash val="solid"/>
          </a:ln>
          <a:effectLst/>
        </p:spPr>
      </p:cxnSp>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54591220-3DC3-61D6-06EC-DDA81316567C}"/>
                  </a:ext>
                </a:extLst>
              </p:cNvPr>
              <p:cNvSpPr/>
              <p:nvPr/>
            </p:nvSpPr>
            <p:spPr>
              <a:xfrm>
                <a:off x="7841075" y="1649189"/>
                <a:ext cx="304221" cy="1774845"/>
              </a:xfrm>
              <a:prstGeom prst="rect">
                <a:avLst/>
              </a:prstGeom>
              <a:noFill/>
              <a:effectLst/>
            </p:spPr>
            <p:txBody>
              <a:bodyPr wrap="square">
                <a:spAutoFit/>
              </a:bodyPr>
              <a:lstStyle/>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 </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m:t>
                    </m:r>
                  </m:oMath>
                </a14:m>
                <a:r>
                  <a:rPr lang="en-US" sz="1200" b="1" kern="1200" dirty="0">
                    <a:solidFill>
                      <a:prstClr val="black"/>
                    </a:solidFill>
                    <a:latin typeface="Calibri"/>
                    <a:ea typeface="Cambria Math" panose="02040503050406030204" pitchFamily="18" charset="0"/>
                    <a:cs typeface="Arial Hebrew" pitchFamily="2" charset="-79"/>
                  </a:rPr>
                  <a:t> </a:t>
                </a:r>
                <a14:m>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 </m:t>
                    </m:r>
                  </m:oMath>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kern="1200" dirty="0">
                  <a:solidFill>
                    <a:prstClr val="black"/>
                  </a:solidFill>
                  <a:latin typeface="Times" pitchFamily="2" charset="0"/>
                  <a:ea typeface="+mn-ea"/>
                  <a:cs typeface="Arial Hebrew" pitchFamily="2" charset="-79"/>
                </a:endParaRPr>
              </a:p>
            </p:txBody>
          </p:sp>
        </mc:Choice>
        <mc:Fallback xmlns="">
          <p:sp>
            <p:nvSpPr>
              <p:cNvPr id="220" name="Rectangle 219">
                <a:extLst>
                  <a:ext uri="{FF2B5EF4-FFF2-40B4-BE49-F238E27FC236}">
                    <a16:creationId xmlns:a16="http://schemas.microsoft.com/office/drawing/2014/main" id="{54591220-3DC3-61D6-06EC-DDA81316567C}"/>
                  </a:ext>
                </a:extLst>
              </p:cNvPr>
              <p:cNvSpPr>
                <a:spLocks noRot="1" noChangeAspect="1" noMove="1" noResize="1" noEditPoints="1" noAdjustHandles="1" noChangeArrowheads="1" noChangeShapeType="1" noTextEdit="1"/>
              </p:cNvSpPr>
              <p:nvPr/>
            </p:nvSpPr>
            <p:spPr>
              <a:xfrm>
                <a:off x="7841075" y="1649189"/>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221" name="Rectangle 220">
            <a:extLst>
              <a:ext uri="{FF2B5EF4-FFF2-40B4-BE49-F238E27FC236}">
                <a16:creationId xmlns:a16="http://schemas.microsoft.com/office/drawing/2014/main" id="{E175A8D4-AEAE-F291-2594-F9F858946689}"/>
              </a:ext>
            </a:extLst>
          </p:cNvPr>
          <p:cNvSpPr/>
          <p:nvPr/>
        </p:nvSpPr>
        <p:spPr>
          <a:xfrm>
            <a:off x="7376967" y="3539422"/>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PN[]</a:t>
            </a:r>
          </a:p>
        </p:txBody>
      </p:sp>
      <p:sp>
        <p:nvSpPr>
          <p:cNvPr id="222" name="Rectangle 221">
            <a:extLst>
              <a:ext uri="{FF2B5EF4-FFF2-40B4-BE49-F238E27FC236}">
                <a16:creationId xmlns:a16="http://schemas.microsoft.com/office/drawing/2014/main" id="{036F8D39-4A61-AA4E-EC6E-8FFB9FDD8E1B}"/>
              </a:ext>
            </a:extLst>
          </p:cNvPr>
          <p:cNvSpPr/>
          <p:nvPr/>
        </p:nvSpPr>
        <p:spPr>
          <a:xfrm>
            <a:off x="7376967" y="3931467"/>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23" name="Straight Connector 222">
            <a:extLst>
              <a:ext uri="{FF2B5EF4-FFF2-40B4-BE49-F238E27FC236}">
                <a16:creationId xmlns:a16="http://schemas.microsoft.com/office/drawing/2014/main" id="{554B694D-1E68-FB8C-3FEE-48303E3BD5C1}"/>
              </a:ext>
            </a:extLst>
          </p:cNvPr>
          <p:cNvCxnSpPr/>
          <p:nvPr/>
        </p:nvCxnSpPr>
        <p:spPr>
          <a:xfrm>
            <a:off x="7330903" y="3876912"/>
            <a:ext cx="1174452" cy="0"/>
          </a:xfrm>
          <a:prstGeom prst="line">
            <a:avLst/>
          </a:prstGeom>
          <a:noFill/>
          <a:ln w="9525" cap="flat" cmpd="sng" algn="ctr">
            <a:solidFill>
              <a:sysClr val="windowText" lastClr="000000">
                <a:shade val="95000"/>
                <a:satMod val="105000"/>
              </a:sysClr>
            </a:solidFill>
            <a:prstDash val="solid"/>
          </a:ln>
          <a:effectLst/>
        </p:spPr>
      </p:cxnSp>
      <p:sp>
        <p:nvSpPr>
          <p:cNvPr id="224" name="Rectangle 223">
            <a:extLst>
              <a:ext uri="{FF2B5EF4-FFF2-40B4-BE49-F238E27FC236}">
                <a16:creationId xmlns:a16="http://schemas.microsoft.com/office/drawing/2014/main" id="{4DC98342-B0A7-6B77-E3AF-DE0C4C711582}"/>
              </a:ext>
            </a:extLst>
          </p:cNvPr>
          <p:cNvSpPr/>
          <p:nvPr/>
        </p:nvSpPr>
        <p:spPr>
          <a:xfrm>
            <a:off x="7882065" y="3910435"/>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p:txBody>
      </p:sp>
      <p:cxnSp>
        <p:nvCxnSpPr>
          <p:cNvPr id="225" name="Straight Connector 224">
            <a:extLst>
              <a:ext uri="{FF2B5EF4-FFF2-40B4-BE49-F238E27FC236}">
                <a16:creationId xmlns:a16="http://schemas.microsoft.com/office/drawing/2014/main" id="{A663A63C-7723-4479-E92C-56C43542D972}"/>
              </a:ext>
            </a:extLst>
          </p:cNvPr>
          <p:cNvCxnSpPr/>
          <p:nvPr/>
        </p:nvCxnSpPr>
        <p:spPr>
          <a:xfrm>
            <a:off x="7918129" y="2020454"/>
            <a:ext cx="158478" cy="0"/>
          </a:xfrm>
          <a:prstGeom prst="line">
            <a:avLst/>
          </a:prstGeom>
          <a:noFill/>
          <a:ln w="25400" cap="flat" cmpd="sng" algn="ctr">
            <a:solidFill>
              <a:srgbClr val="FF0000"/>
            </a:solidFill>
            <a:prstDash val="solid"/>
          </a:ln>
          <a:effectLst/>
        </p:spPr>
      </p:cxnSp>
      <p:cxnSp>
        <p:nvCxnSpPr>
          <p:cNvPr id="226" name="Straight Connector 225">
            <a:extLst>
              <a:ext uri="{FF2B5EF4-FFF2-40B4-BE49-F238E27FC236}">
                <a16:creationId xmlns:a16="http://schemas.microsoft.com/office/drawing/2014/main" id="{3BB2357E-E643-BA7E-CA28-6EC90480C0FD}"/>
              </a:ext>
            </a:extLst>
          </p:cNvPr>
          <p:cNvCxnSpPr/>
          <p:nvPr/>
        </p:nvCxnSpPr>
        <p:spPr>
          <a:xfrm>
            <a:off x="7920452" y="3231082"/>
            <a:ext cx="158478" cy="0"/>
          </a:xfrm>
          <a:prstGeom prst="line">
            <a:avLst/>
          </a:prstGeom>
          <a:noFill/>
          <a:ln w="25400" cap="flat" cmpd="sng" algn="ctr">
            <a:solidFill>
              <a:srgbClr val="FF0000"/>
            </a:solidFill>
            <a:prstDash val="solid"/>
          </a:ln>
          <a:effectLst/>
        </p:spPr>
      </p:cxnSp>
      <p:cxnSp>
        <p:nvCxnSpPr>
          <p:cNvPr id="227" name="Straight Connector 226">
            <a:extLst>
              <a:ext uri="{FF2B5EF4-FFF2-40B4-BE49-F238E27FC236}">
                <a16:creationId xmlns:a16="http://schemas.microsoft.com/office/drawing/2014/main" id="{FE76345E-913A-52C8-E1AC-E9C9A8CCC83D}"/>
              </a:ext>
            </a:extLst>
          </p:cNvPr>
          <p:cNvCxnSpPr/>
          <p:nvPr/>
        </p:nvCxnSpPr>
        <p:spPr>
          <a:xfrm>
            <a:off x="7920452" y="2617379"/>
            <a:ext cx="158478" cy="0"/>
          </a:xfrm>
          <a:prstGeom prst="line">
            <a:avLst/>
          </a:prstGeom>
          <a:noFill/>
          <a:ln w="25400" cap="flat" cmpd="sng" algn="ctr">
            <a:solidFill>
              <a:srgbClr val="FF0000"/>
            </a:solidFill>
            <a:prstDash val="solid"/>
          </a:ln>
          <a:effectLst/>
        </p:spPr>
      </p:cxnSp>
      <p:sp>
        <p:nvSpPr>
          <p:cNvPr id="228" name="Rectangle 227">
            <a:extLst>
              <a:ext uri="{FF2B5EF4-FFF2-40B4-BE49-F238E27FC236}">
                <a16:creationId xmlns:a16="http://schemas.microsoft.com/office/drawing/2014/main" id="{B53037E5-09AF-5894-C4A5-10308F9EC485}"/>
              </a:ext>
            </a:extLst>
          </p:cNvPr>
          <p:cNvSpPr/>
          <p:nvPr/>
        </p:nvSpPr>
        <p:spPr>
          <a:xfrm>
            <a:off x="8298239" y="1649189"/>
            <a:ext cx="382494"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9</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13</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28</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8</a:t>
            </a:r>
          </a:p>
        </p:txBody>
      </p:sp>
      <p:sp>
        <p:nvSpPr>
          <p:cNvPr id="229" name="Rectangle 228">
            <a:extLst>
              <a:ext uri="{FF2B5EF4-FFF2-40B4-BE49-F238E27FC236}">
                <a16:creationId xmlns:a16="http://schemas.microsoft.com/office/drawing/2014/main" id="{07423DB6-4DDE-FF96-A6D6-1ED6A40C6BE2}"/>
              </a:ext>
            </a:extLst>
          </p:cNvPr>
          <p:cNvSpPr/>
          <p:nvPr/>
        </p:nvSpPr>
        <p:spPr>
          <a:xfrm>
            <a:off x="8298239" y="3931466"/>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p:txBody>
      </p:sp>
      <p:cxnSp>
        <p:nvCxnSpPr>
          <p:cNvPr id="230" name="Straight Connector 229">
            <a:extLst>
              <a:ext uri="{FF2B5EF4-FFF2-40B4-BE49-F238E27FC236}">
                <a16:creationId xmlns:a16="http://schemas.microsoft.com/office/drawing/2014/main" id="{403BF9A0-2CBF-F0C0-C907-AAB6719F9D4F}"/>
              </a:ext>
            </a:extLst>
          </p:cNvPr>
          <p:cNvCxnSpPr/>
          <p:nvPr/>
        </p:nvCxnSpPr>
        <p:spPr>
          <a:xfrm>
            <a:off x="7934600" y="4259032"/>
            <a:ext cx="158478" cy="0"/>
          </a:xfrm>
          <a:prstGeom prst="line">
            <a:avLst/>
          </a:prstGeom>
          <a:noFill/>
          <a:ln w="25400" cap="flat" cmpd="sng" algn="ctr">
            <a:solidFill>
              <a:srgbClr val="FF0000"/>
            </a:solidFill>
            <a:prstDash val="solid"/>
          </a:ln>
          <a:effectLst/>
        </p:spPr>
      </p:cxnSp>
      <p:cxnSp>
        <p:nvCxnSpPr>
          <p:cNvPr id="231" name="Straight Connector 230">
            <a:extLst>
              <a:ext uri="{FF2B5EF4-FFF2-40B4-BE49-F238E27FC236}">
                <a16:creationId xmlns:a16="http://schemas.microsoft.com/office/drawing/2014/main" id="{A75B0ED1-B95D-08A3-84B2-63739417FCD5}"/>
              </a:ext>
            </a:extLst>
          </p:cNvPr>
          <p:cNvCxnSpPr/>
          <p:nvPr/>
        </p:nvCxnSpPr>
        <p:spPr>
          <a:xfrm>
            <a:off x="7936923" y="5511605"/>
            <a:ext cx="158478" cy="0"/>
          </a:xfrm>
          <a:prstGeom prst="line">
            <a:avLst/>
          </a:prstGeom>
          <a:noFill/>
          <a:ln w="25400" cap="flat" cmpd="sng" algn="ctr">
            <a:solidFill>
              <a:srgbClr val="FF0000"/>
            </a:solidFill>
            <a:prstDash val="solid"/>
          </a:ln>
          <a:effectLst/>
        </p:spPr>
      </p:cxnSp>
      <p:cxnSp>
        <p:nvCxnSpPr>
          <p:cNvPr id="232" name="Straight Connector 231">
            <a:extLst>
              <a:ext uri="{FF2B5EF4-FFF2-40B4-BE49-F238E27FC236}">
                <a16:creationId xmlns:a16="http://schemas.microsoft.com/office/drawing/2014/main" id="{F40584D7-45B9-AD1E-1CD0-9C2E472B588E}"/>
              </a:ext>
            </a:extLst>
          </p:cNvPr>
          <p:cNvCxnSpPr/>
          <p:nvPr/>
        </p:nvCxnSpPr>
        <p:spPr>
          <a:xfrm>
            <a:off x="7936923" y="4889513"/>
            <a:ext cx="158478" cy="0"/>
          </a:xfrm>
          <a:prstGeom prst="line">
            <a:avLst/>
          </a:prstGeom>
          <a:noFill/>
          <a:ln w="25400" cap="flat" cmpd="sng" algn="ctr">
            <a:solidFill>
              <a:srgbClr val="FF0000"/>
            </a:solidFill>
            <a:prstDash val="solid"/>
          </a:ln>
          <a:effectLst/>
        </p:spPr>
      </p:cxnSp>
      <p:cxnSp>
        <p:nvCxnSpPr>
          <p:cNvPr id="233" name="Straight Connector 232">
            <a:extLst>
              <a:ext uri="{FF2B5EF4-FFF2-40B4-BE49-F238E27FC236}">
                <a16:creationId xmlns:a16="http://schemas.microsoft.com/office/drawing/2014/main" id="{B0D36B56-195F-D21D-C1E5-BC6B7D07C7FB}"/>
              </a:ext>
            </a:extLst>
          </p:cNvPr>
          <p:cNvCxnSpPr/>
          <p:nvPr/>
        </p:nvCxnSpPr>
        <p:spPr>
          <a:xfrm>
            <a:off x="7918129" y="2414935"/>
            <a:ext cx="158478" cy="0"/>
          </a:xfrm>
          <a:prstGeom prst="line">
            <a:avLst/>
          </a:prstGeom>
          <a:noFill/>
          <a:ln w="25400" cap="flat" cmpd="sng" algn="ctr">
            <a:solidFill>
              <a:srgbClr val="FF0000"/>
            </a:solidFill>
            <a:prstDash val="solid"/>
          </a:ln>
          <a:effectLst/>
        </p:spPr>
      </p:cxnSp>
      <p:cxnSp>
        <p:nvCxnSpPr>
          <p:cNvPr id="234" name="Straight Connector 233">
            <a:extLst>
              <a:ext uri="{FF2B5EF4-FFF2-40B4-BE49-F238E27FC236}">
                <a16:creationId xmlns:a16="http://schemas.microsoft.com/office/drawing/2014/main" id="{59FE8E67-E524-8520-4122-50077D52376D}"/>
              </a:ext>
            </a:extLst>
          </p:cNvPr>
          <p:cNvCxnSpPr/>
          <p:nvPr/>
        </p:nvCxnSpPr>
        <p:spPr>
          <a:xfrm>
            <a:off x="7918129" y="2209282"/>
            <a:ext cx="158478" cy="0"/>
          </a:xfrm>
          <a:prstGeom prst="line">
            <a:avLst/>
          </a:prstGeom>
          <a:noFill/>
          <a:ln w="25400" cap="flat" cmpd="sng" algn="ctr">
            <a:solidFill>
              <a:srgbClr val="FF0000"/>
            </a:solidFill>
            <a:prstDash val="solid"/>
          </a:ln>
          <a:effectLst/>
        </p:spPr>
      </p:cxnSp>
      <p:cxnSp>
        <p:nvCxnSpPr>
          <p:cNvPr id="235" name="Straight Connector 234">
            <a:extLst>
              <a:ext uri="{FF2B5EF4-FFF2-40B4-BE49-F238E27FC236}">
                <a16:creationId xmlns:a16="http://schemas.microsoft.com/office/drawing/2014/main" id="{9FC7FCA5-B876-3300-FCCC-D477915D16FA}"/>
              </a:ext>
            </a:extLst>
          </p:cNvPr>
          <p:cNvCxnSpPr/>
          <p:nvPr/>
        </p:nvCxnSpPr>
        <p:spPr>
          <a:xfrm>
            <a:off x="7934600" y="4471963"/>
            <a:ext cx="158478" cy="0"/>
          </a:xfrm>
          <a:prstGeom prst="line">
            <a:avLst/>
          </a:prstGeom>
          <a:noFill/>
          <a:ln w="25400" cap="flat" cmpd="sng" algn="ctr">
            <a:solidFill>
              <a:srgbClr val="FF0000"/>
            </a:solidFill>
            <a:prstDash val="solid"/>
          </a:ln>
          <a:effectLst/>
        </p:spPr>
      </p:cxnSp>
      <p:cxnSp>
        <p:nvCxnSpPr>
          <p:cNvPr id="236" name="Straight Connector 235">
            <a:extLst>
              <a:ext uri="{FF2B5EF4-FFF2-40B4-BE49-F238E27FC236}">
                <a16:creationId xmlns:a16="http://schemas.microsoft.com/office/drawing/2014/main" id="{D763D40A-0DB7-DBF3-5501-7D712145423D}"/>
              </a:ext>
            </a:extLst>
          </p:cNvPr>
          <p:cNvCxnSpPr/>
          <p:nvPr/>
        </p:nvCxnSpPr>
        <p:spPr>
          <a:xfrm>
            <a:off x="7934600" y="4680711"/>
            <a:ext cx="158478" cy="0"/>
          </a:xfrm>
          <a:prstGeom prst="line">
            <a:avLst/>
          </a:prstGeom>
          <a:noFill/>
          <a:ln w="25400" cap="flat" cmpd="sng" algn="ctr">
            <a:solidFill>
              <a:srgbClr val="FF0000"/>
            </a:solidFill>
            <a:prstDash val="solid"/>
          </a:ln>
          <a:effectLst/>
        </p:spPr>
      </p:cxnSp>
      <p:sp>
        <p:nvSpPr>
          <p:cNvPr id="237" name="Rectangle 236">
            <a:extLst>
              <a:ext uri="{FF2B5EF4-FFF2-40B4-BE49-F238E27FC236}">
                <a16:creationId xmlns:a16="http://schemas.microsoft.com/office/drawing/2014/main" id="{59929F09-3726-752E-97D4-D5142100A760}"/>
              </a:ext>
            </a:extLst>
          </p:cNvPr>
          <p:cNvSpPr/>
          <p:nvPr/>
        </p:nvSpPr>
        <p:spPr>
          <a:xfrm>
            <a:off x="8669755" y="1649188"/>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26</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38" name="Straight Connector 237">
            <a:extLst>
              <a:ext uri="{FF2B5EF4-FFF2-40B4-BE49-F238E27FC236}">
                <a16:creationId xmlns:a16="http://schemas.microsoft.com/office/drawing/2014/main" id="{4E586508-7226-0B34-033A-63ADDF1BD38A}"/>
              </a:ext>
            </a:extLst>
          </p:cNvPr>
          <p:cNvCxnSpPr/>
          <p:nvPr/>
        </p:nvCxnSpPr>
        <p:spPr>
          <a:xfrm>
            <a:off x="7920452" y="2829779"/>
            <a:ext cx="158478" cy="0"/>
          </a:xfrm>
          <a:prstGeom prst="line">
            <a:avLst/>
          </a:prstGeom>
          <a:noFill/>
          <a:ln w="25400" cap="flat" cmpd="sng" algn="ctr">
            <a:solidFill>
              <a:srgbClr val="FF0000"/>
            </a:solidFill>
            <a:prstDash val="solid"/>
          </a:ln>
          <a:effectLst/>
        </p:spPr>
      </p:cxnSp>
      <p:cxnSp>
        <p:nvCxnSpPr>
          <p:cNvPr id="239" name="Straight Connector 238">
            <a:extLst>
              <a:ext uri="{FF2B5EF4-FFF2-40B4-BE49-F238E27FC236}">
                <a16:creationId xmlns:a16="http://schemas.microsoft.com/office/drawing/2014/main" id="{917D96AD-B176-55B8-6164-891CA54F1415}"/>
              </a:ext>
            </a:extLst>
          </p:cNvPr>
          <p:cNvCxnSpPr/>
          <p:nvPr/>
        </p:nvCxnSpPr>
        <p:spPr>
          <a:xfrm>
            <a:off x="8385126" y="2209282"/>
            <a:ext cx="158478" cy="0"/>
          </a:xfrm>
          <a:prstGeom prst="line">
            <a:avLst/>
          </a:prstGeom>
          <a:noFill/>
          <a:ln w="25400" cap="flat" cmpd="sng" algn="ctr">
            <a:solidFill>
              <a:srgbClr val="FF0000"/>
            </a:solidFill>
            <a:prstDash val="solid"/>
          </a:ln>
          <a:effectLst/>
        </p:spPr>
      </p:cxnSp>
      <p:cxnSp>
        <p:nvCxnSpPr>
          <p:cNvPr id="240" name="Straight Connector 239">
            <a:extLst>
              <a:ext uri="{FF2B5EF4-FFF2-40B4-BE49-F238E27FC236}">
                <a16:creationId xmlns:a16="http://schemas.microsoft.com/office/drawing/2014/main" id="{D0DEEE28-EF4E-6BA7-D356-DBC812CEC65F}"/>
              </a:ext>
            </a:extLst>
          </p:cNvPr>
          <p:cNvCxnSpPr/>
          <p:nvPr/>
        </p:nvCxnSpPr>
        <p:spPr>
          <a:xfrm>
            <a:off x="7941448" y="5089690"/>
            <a:ext cx="158478" cy="0"/>
          </a:xfrm>
          <a:prstGeom prst="line">
            <a:avLst/>
          </a:prstGeom>
          <a:noFill/>
          <a:ln w="25400" cap="flat" cmpd="sng" algn="ctr">
            <a:solidFill>
              <a:srgbClr val="FF0000"/>
            </a:solidFill>
            <a:prstDash val="solid"/>
          </a:ln>
          <a:effectLst/>
        </p:spPr>
      </p:cxnSp>
      <p:cxnSp>
        <p:nvCxnSpPr>
          <p:cNvPr id="241" name="Straight Connector 240">
            <a:extLst>
              <a:ext uri="{FF2B5EF4-FFF2-40B4-BE49-F238E27FC236}">
                <a16:creationId xmlns:a16="http://schemas.microsoft.com/office/drawing/2014/main" id="{200FC34D-5141-99A3-01D6-55A9520DE4F3}"/>
              </a:ext>
            </a:extLst>
          </p:cNvPr>
          <p:cNvCxnSpPr/>
          <p:nvPr/>
        </p:nvCxnSpPr>
        <p:spPr>
          <a:xfrm>
            <a:off x="8346877" y="4467797"/>
            <a:ext cx="158478" cy="0"/>
          </a:xfrm>
          <a:prstGeom prst="line">
            <a:avLst/>
          </a:prstGeom>
          <a:noFill/>
          <a:ln w="25400" cap="flat" cmpd="sng" algn="ctr">
            <a:solidFill>
              <a:srgbClr val="FF0000"/>
            </a:solidFill>
            <a:prstDash val="solid"/>
          </a:ln>
          <a:effectLst/>
        </p:spPr>
      </p:cxnSp>
      <p:sp>
        <p:nvSpPr>
          <p:cNvPr id="242" name="Rectangle 241">
            <a:extLst>
              <a:ext uri="{FF2B5EF4-FFF2-40B4-BE49-F238E27FC236}">
                <a16:creationId xmlns:a16="http://schemas.microsoft.com/office/drawing/2014/main" id="{FC076B2A-BE23-9EF7-279E-172722D7E36A}"/>
              </a:ext>
            </a:extLst>
          </p:cNvPr>
          <p:cNvSpPr/>
          <p:nvPr/>
        </p:nvSpPr>
        <p:spPr>
          <a:xfrm>
            <a:off x="8602460" y="3928952"/>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p:txBody>
      </p:sp>
      <p:cxnSp>
        <p:nvCxnSpPr>
          <p:cNvPr id="243" name="Straight Connector 242">
            <a:extLst>
              <a:ext uri="{FF2B5EF4-FFF2-40B4-BE49-F238E27FC236}">
                <a16:creationId xmlns:a16="http://schemas.microsoft.com/office/drawing/2014/main" id="{0242BA9F-546B-B579-58C1-987C97CED21C}"/>
              </a:ext>
            </a:extLst>
          </p:cNvPr>
          <p:cNvCxnSpPr/>
          <p:nvPr/>
        </p:nvCxnSpPr>
        <p:spPr>
          <a:xfrm>
            <a:off x="7918129" y="3042142"/>
            <a:ext cx="158478" cy="0"/>
          </a:xfrm>
          <a:prstGeom prst="line">
            <a:avLst/>
          </a:prstGeom>
          <a:noFill/>
          <a:ln w="25400" cap="flat" cmpd="sng" algn="ctr">
            <a:solidFill>
              <a:srgbClr val="FF0000"/>
            </a:solidFill>
            <a:prstDash val="solid"/>
          </a:ln>
          <a:effectLst/>
        </p:spPr>
      </p:cxnSp>
      <p:cxnSp>
        <p:nvCxnSpPr>
          <p:cNvPr id="244" name="Straight Connector 243">
            <a:extLst>
              <a:ext uri="{FF2B5EF4-FFF2-40B4-BE49-F238E27FC236}">
                <a16:creationId xmlns:a16="http://schemas.microsoft.com/office/drawing/2014/main" id="{4EFF0E15-F853-9C85-7389-0AEE50A8B175}"/>
              </a:ext>
            </a:extLst>
          </p:cNvPr>
          <p:cNvCxnSpPr/>
          <p:nvPr/>
        </p:nvCxnSpPr>
        <p:spPr>
          <a:xfrm>
            <a:off x="7950112" y="5302053"/>
            <a:ext cx="158478" cy="0"/>
          </a:xfrm>
          <a:prstGeom prst="line">
            <a:avLst/>
          </a:prstGeom>
          <a:noFill/>
          <a:ln w="25400" cap="flat" cmpd="sng" algn="ctr">
            <a:solidFill>
              <a:srgbClr val="FF0000"/>
            </a:solidFill>
            <a:prstDash val="solid"/>
          </a:ln>
          <a:effectLst/>
        </p:spPr>
      </p:cxnSp>
      <p:cxnSp>
        <p:nvCxnSpPr>
          <p:cNvPr id="245" name="Straight Connector 244">
            <a:extLst>
              <a:ext uri="{FF2B5EF4-FFF2-40B4-BE49-F238E27FC236}">
                <a16:creationId xmlns:a16="http://schemas.microsoft.com/office/drawing/2014/main" id="{8F3869B0-1CDE-902E-9905-6168F13CA789}"/>
              </a:ext>
            </a:extLst>
          </p:cNvPr>
          <p:cNvCxnSpPr>
            <a:cxnSpLocks/>
          </p:cNvCxnSpPr>
          <p:nvPr/>
        </p:nvCxnSpPr>
        <p:spPr>
          <a:xfrm>
            <a:off x="7908505" y="1786971"/>
            <a:ext cx="158478" cy="0"/>
          </a:xfrm>
          <a:prstGeom prst="line">
            <a:avLst/>
          </a:prstGeom>
          <a:noFill/>
          <a:ln w="25400" cap="flat" cmpd="sng" algn="ctr">
            <a:solidFill>
              <a:srgbClr val="FF0000"/>
            </a:solidFill>
            <a:prstDash val="solid"/>
          </a:ln>
          <a:effectLst/>
        </p:spPr>
      </p:cxnSp>
      <p:cxnSp>
        <p:nvCxnSpPr>
          <p:cNvPr id="246" name="Straight Connector 245">
            <a:extLst>
              <a:ext uri="{FF2B5EF4-FFF2-40B4-BE49-F238E27FC236}">
                <a16:creationId xmlns:a16="http://schemas.microsoft.com/office/drawing/2014/main" id="{AE8C4642-05B9-8676-D3E0-2F155A5AE2CC}"/>
              </a:ext>
            </a:extLst>
          </p:cNvPr>
          <p:cNvCxnSpPr/>
          <p:nvPr/>
        </p:nvCxnSpPr>
        <p:spPr>
          <a:xfrm>
            <a:off x="8371110" y="3037823"/>
            <a:ext cx="158478" cy="0"/>
          </a:xfrm>
          <a:prstGeom prst="line">
            <a:avLst/>
          </a:prstGeom>
          <a:noFill/>
          <a:ln w="25400" cap="flat" cmpd="sng" algn="ctr">
            <a:solidFill>
              <a:srgbClr val="FF0000"/>
            </a:solidFill>
            <a:prstDash val="solid"/>
          </a:ln>
          <a:effectLst/>
        </p:spPr>
      </p:cxnSp>
      <p:sp>
        <p:nvSpPr>
          <p:cNvPr id="247" name="Rectangle 246">
            <a:extLst>
              <a:ext uri="{FF2B5EF4-FFF2-40B4-BE49-F238E27FC236}">
                <a16:creationId xmlns:a16="http://schemas.microsoft.com/office/drawing/2014/main" id="{638131C8-FFCB-CA77-B5B5-24657C971446}"/>
              </a:ext>
            </a:extLst>
          </p:cNvPr>
          <p:cNvSpPr/>
          <p:nvPr/>
        </p:nvSpPr>
        <p:spPr>
          <a:xfrm>
            <a:off x="8971048" y="1649187"/>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25</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48" name="Straight Connector 247">
            <a:extLst>
              <a:ext uri="{FF2B5EF4-FFF2-40B4-BE49-F238E27FC236}">
                <a16:creationId xmlns:a16="http://schemas.microsoft.com/office/drawing/2014/main" id="{7D4E57E9-3A90-C3D7-D4E8-786866C9E176}"/>
              </a:ext>
            </a:extLst>
          </p:cNvPr>
          <p:cNvCxnSpPr/>
          <p:nvPr/>
        </p:nvCxnSpPr>
        <p:spPr>
          <a:xfrm>
            <a:off x="8352967" y="5308506"/>
            <a:ext cx="158478" cy="0"/>
          </a:xfrm>
          <a:prstGeom prst="line">
            <a:avLst/>
          </a:prstGeom>
          <a:noFill/>
          <a:ln w="25400" cap="flat" cmpd="sng" algn="ctr">
            <a:solidFill>
              <a:srgbClr val="FF0000"/>
            </a:solidFill>
            <a:prstDash val="solid"/>
          </a:ln>
          <a:effectLst/>
        </p:spPr>
      </p:cxnSp>
      <p:sp>
        <p:nvSpPr>
          <p:cNvPr id="249" name="Rectangle 248">
            <a:extLst>
              <a:ext uri="{FF2B5EF4-FFF2-40B4-BE49-F238E27FC236}">
                <a16:creationId xmlns:a16="http://schemas.microsoft.com/office/drawing/2014/main" id="{7BECC633-4C7D-D864-8083-2CA2CD04C24A}"/>
              </a:ext>
            </a:extLst>
          </p:cNvPr>
          <p:cNvSpPr/>
          <p:nvPr/>
        </p:nvSpPr>
        <p:spPr>
          <a:xfrm>
            <a:off x="8855417" y="3921208"/>
            <a:ext cx="304221" cy="1538883"/>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p:txBody>
      </p:sp>
      <p:cxnSp>
        <p:nvCxnSpPr>
          <p:cNvPr id="250" name="Straight Connector 249">
            <a:extLst>
              <a:ext uri="{FF2B5EF4-FFF2-40B4-BE49-F238E27FC236}">
                <a16:creationId xmlns:a16="http://schemas.microsoft.com/office/drawing/2014/main" id="{49511E8C-CCE6-150E-79FB-CD43C6E66C58}"/>
              </a:ext>
            </a:extLst>
          </p:cNvPr>
          <p:cNvCxnSpPr/>
          <p:nvPr/>
        </p:nvCxnSpPr>
        <p:spPr>
          <a:xfrm>
            <a:off x="8754570" y="3024637"/>
            <a:ext cx="158478" cy="0"/>
          </a:xfrm>
          <a:prstGeom prst="line">
            <a:avLst/>
          </a:prstGeom>
          <a:noFill/>
          <a:ln w="25400" cap="flat" cmpd="sng" algn="ctr">
            <a:solidFill>
              <a:srgbClr val="FF0000"/>
            </a:solidFill>
            <a:prstDash val="solid"/>
          </a:ln>
          <a:effectLst/>
        </p:spPr>
      </p:cxnSp>
      <p:cxnSp>
        <p:nvCxnSpPr>
          <p:cNvPr id="251" name="Straight Connector 250">
            <a:extLst>
              <a:ext uri="{FF2B5EF4-FFF2-40B4-BE49-F238E27FC236}">
                <a16:creationId xmlns:a16="http://schemas.microsoft.com/office/drawing/2014/main" id="{35544F66-B9CC-24C3-C940-BCAE278B535C}"/>
              </a:ext>
            </a:extLst>
          </p:cNvPr>
          <p:cNvCxnSpPr/>
          <p:nvPr/>
        </p:nvCxnSpPr>
        <p:spPr>
          <a:xfrm>
            <a:off x="8389957" y="2399135"/>
            <a:ext cx="158478" cy="0"/>
          </a:xfrm>
          <a:prstGeom prst="line">
            <a:avLst/>
          </a:prstGeom>
          <a:noFill/>
          <a:ln w="25400" cap="flat" cmpd="sng" algn="ctr">
            <a:solidFill>
              <a:srgbClr val="FF0000"/>
            </a:solidFill>
            <a:prstDash val="solid"/>
          </a:ln>
          <a:effectLst/>
        </p:spPr>
      </p:cxnSp>
      <p:cxnSp>
        <p:nvCxnSpPr>
          <p:cNvPr id="252" name="Straight Connector 251">
            <a:extLst>
              <a:ext uri="{FF2B5EF4-FFF2-40B4-BE49-F238E27FC236}">
                <a16:creationId xmlns:a16="http://schemas.microsoft.com/office/drawing/2014/main" id="{91AF3E80-49B8-6F16-23EC-D615BF2E95CB}"/>
              </a:ext>
            </a:extLst>
          </p:cNvPr>
          <p:cNvCxnSpPr/>
          <p:nvPr/>
        </p:nvCxnSpPr>
        <p:spPr>
          <a:xfrm>
            <a:off x="8635759" y="5310442"/>
            <a:ext cx="158478" cy="0"/>
          </a:xfrm>
          <a:prstGeom prst="line">
            <a:avLst/>
          </a:prstGeom>
          <a:noFill/>
          <a:ln w="25400" cap="flat" cmpd="sng" algn="ctr">
            <a:solidFill>
              <a:srgbClr val="FF0000"/>
            </a:solidFill>
            <a:prstDash val="solid"/>
          </a:ln>
          <a:effectLst/>
        </p:spPr>
      </p:cxnSp>
      <p:cxnSp>
        <p:nvCxnSpPr>
          <p:cNvPr id="253" name="Straight Connector 252">
            <a:extLst>
              <a:ext uri="{FF2B5EF4-FFF2-40B4-BE49-F238E27FC236}">
                <a16:creationId xmlns:a16="http://schemas.microsoft.com/office/drawing/2014/main" id="{F6999CF0-834D-395D-FDCB-DA91EF79AE3C}"/>
              </a:ext>
            </a:extLst>
          </p:cNvPr>
          <p:cNvCxnSpPr/>
          <p:nvPr/>
        </p:nvCxnSpPr>
        <p:spPr>
          <a:xfrm>
            <a:off x="8343135" y="4689100"/>
            <a:ext cx="158478" cy="0"/>
          </a:xfrm>
          <a:prstGeom prst="line">
            <a:avLst/>
          </a:prstGeom>
          <a:noFill/>
          <a:ln w="25400" cap="flat" cmpd="sng" algn="ctr">
            <a:solidFill>
              <a:srgbClr val="FF0000"/>
            </a:solidFill>
            <a:prstDash val="solid"/>
          </a:ln>
          <a:effectLst/>
        </p:spPr>
      </p:cxnSp>
      <p:sp>
        <p:nvSpPr>
          <p:cNvPr id="255" name="TextBox 254">
            <a:extLst>
              <a:ext uri="{FF2B5EF4-FFF2-40B4-BE49-F238E27FC236}">
                <a16:creationId xmlns:a16="http://schemas.microsoft.com/office/drawing/2014/main" id="{6273343B-83B2-749D-F768-2A3312CCECD1}"/>
              </a:ext>
            </a:extLst>
          </p:cNvPr>
          <p:cNvSpPr txBox="1"/>
          <p:nvPr/>
        </p:nvSpPr>
        <p:spPr>
          <a:xfrm>
            <a:off x="184643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1</a:t>
            </a:r>
          </a:p>
        </p:txBody>
      </p:sp>
      <p:sp>
        <p:nvSpPr>
          <p:cNvPr id="256" name="TextBox 255">
            <a:extLst>
              <a:ext uri="{FF2B5EF4-FFF2-40B4-BE49-F238E27FC236}">
                <a16:creationId xmlns:a16="http://schemas.microsoft.com/office/drawing/2014/main" id="{4A9FDB1A-93A1-CB20-0E3D-AD0115265F45}"/>
              </a:ext>
            </a:extLst>
          </p:cNvPr>
          <p:cNvSpPr txBox="1"/>
          <p:nvPr/>
        </p:nvSpPr>
        <p:spPr>
          <a:xfrm>
            <a:off x="258461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2</a:t>
            </a:r>
          </a:p>
        </p:txBody>
      </p:sp>
      <p:sp>
        <p:nvSpPr>
          <p:cNvPr id="257" name="TextBox 256">
            <a:extLst>
              <a:ext uri="{FF2B5EF4-FFF2-40B4-BE49-F238E27FC236}">
                <a16:creationId xmlns:a16="http://schemas.microsoft.com/office/drawing/2014/main" id="{7F9FE3E7-1503-19E5-0C6A-76480E0C72A3}"/>
              </a:ext>
            </a:extLst>
          </p:cNvPr>
          <p:cNvSpPr txBox="1"/>
          <p:nvPr/>
        </p:nvSpPr>
        <p:spPr>
          <a:xfrm>
            <a:off x="332279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3</a:t>
            </a:r>
          </a:p>
        </p:txBody>
      </p:sp>
      <p:sp>
        <p:nvSpPr>
          <p:cNvPr id="258" name="Rectangle 257">
            <a:extLst>
              <a:ext uri="{FF2B5EF4-FFF2-40B4-BE49-F238E27FC236}">
                <a16:creationId xmlns:a16="http://schemas.microsoft.com/office/drawing/2014/main" id="{0B04E27E-6730-A43C-F923-FF7A349CF77A}"/>
              </a:ext>
            </a:extLst>
          </p:cNvPr>
          <p:cNvSpPr/>
          <p:nvPr/>
        </p:nvSpPr>
        <p:spPr>
          <a:xfrm>
            <a:off x="4060979" y="5621776"/>
            <a:ext cx="4352474" cy="338554"/>
          </a:xfrm>
          <a:prstGeom prst="rect">
            <a:avLst/>
          </a:prstGeom>
        </p:spPr>
        <p:txBody>
          <a:bodyPr wrap="none">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(converged, no further changes, so stop here)</a:t>
            </a:r>
            <a:endParaRPr lang="en-US" sz="1600" kern="1200" dirty="0">
              <a:solidFill>
                <a:prstClr val="black"/>
              </a:solidFill>
              <a:latin typeface="Calibri"/>
              <a:ea typeface="+mn-ea"/>
              <a:cs typeface="+mn-cs"/>
            </a:endParaRPr>
          </a:p>
        </p:txBody>
      </p:sp>
      <p:sp>
        <p:nvSpPr>
          <p:cNvPr id="260" name="TextBox 259">
            <a:extLst>
              <a:ext uri="{FF2B5EF4-FFF2-40B4-BE49-F238E27FC236}">
                <a16:creationId xmlns:a16="http://schemas.microsoft.com/office/drawing/2014/main" id="{D2429782-2CE9-F740-0A8E-56CDE23E72E8}"/>
              </a:ext>
            </a:extLst>
          </p:cNvPr>
          <p:cNvSpPr txBox="1"/>
          <p:nvPr/>
        </p:nvSpPr>
        <p:spPr>
          <a:xfrm>
            <a:off x="9421656" y="4411024"/>
            <a:ext cx="2529341" cy="83099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273239"/>
                </a:solidFill>
                <a:effectLst/>
                <a:uLnTx/>
                <a:uFillTx/>
                <a:latin typeface="+mj-lt"/>
                <a:ea typeface="+mn-ea"/>
                <a:cs typeface="Times New Roman" panose="02020603050405020304" pitchFamily="18" charset="0"/>
              </a:rPr>
              <a:t>Reverse order of edge relaxations will result in slower convergence </a:t>
            </a:r>
            <a:endParaRPr kumimoji="0" lang="en-SE"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3" name="Rectangle 2">
            <a:extLst>
              <a:ext uri="{FF2B5EF4-FFF2-40B4-BE49-F238E27FC236}">
                <a16:creationId xmlns:a16="http://schemas.microsoft.com/office/drawing/2014/main" id="{8B90E630-F973-A1AD-2E3E-1DC8C7E0A5E9}"/>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60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dissolve">
                                      <p:cBhvr>
                                        <p:cTn id="7" dur="500"/>
                                        <p:tgtEl>
                                          <p:spTgt spid="177"/>
                                        </p:tgtEl>
                                      </p:cBhvr>
                                    </p:animEffect>
                                  </p:childTnLst>
                                </p:cTn>
                              </p:par>
                              <p:par>
                                <p:cTn id="8" presetID="9"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dissolve">
                                      <p:cBhvr>
                                        <p:cTn id="10" dur="500"/>
                                        <p:tgtEl>
                                          <p:spTgt spid="178"/>
                                        </p:tgtEl>
                                      </p:cBhvr>
                                    </p:animEffect>
                                  </p:childTnLst>
                                </p:cTn>
                              </p:par>
                              <p:par>
                                <p:cTn id="11" presetID="9"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dissolve">
                                      <p:cBhvr>
                                        <p:cTn id="13" dur="500"/>
                                        <p:tgtEl>
                                          <p:spTgt spid="179"/>
                                        </p:tgtEl>
                                      </p:cBhvr>
                                    </p:animEffect>
                                  </p:childTnLst>
                                </p:cTn>
                              </p:par>
                              <p:par>
                                <p:cTn id="14" presetID="9" presetClass="entr" presetSubtype="0" fill="hold" nodeType="with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dissolve">
                                      <p:cBhvr>
                                        <p:cTn id="16" dur="500"/>
                                        <p:tgtEl>
                                          <p:spTgt spid="180"/>
                                        </p:tgtEl>
                                      </p:cBhvr>
                                    </p:animEffect>
                                  </p:childTnLst>
                                </p:cTn>
                              </p:par>
                              <p:par>
                                <p:cTn id="17" presetID="9" presetClass="entr" presetSubtype="0" fill="hold"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dissolve">
                                      <p:cBhvr>
                                        <p:cTn id="19" dur="500"/>
                                        <p:tgtEl>
                                          <p:spTgt spid="181"/>
                                        </p:tgtEl>
                                      </p:cBhvr>
                                    </p:animEffect>
                                  </p:childTnLst>
                                </p:cTn>
                              </p:par>
                              <p:par>
                                <p:cTn id="20" presetID="9" presetClass="entr" presetSubtype="0" fill="hold" nodeType="with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dissolve">
                                      <p:cBhvr>
                                        <p:cTn id="22" dur="500"/>
                                        <p:tgtEl>
                                          <p:spTgt spid="182"/>
                                        </p:tgtEl>
                                      </p:cBhvr>
                                    </p:animEffect>
                                  </p:childTnLst>
                                </p:cTn>
                              </p:par>
                              <p:par>
                                <p:cTn id="23" presetID="9" presetClass="entr" presetSubtype="0" fill="hold" nodeType="withEffect">
                                  <p:stCondLst>
                                    <p:cond delay="0"/>
                                  </p:stCondLst>
                                  <p:childTnLst>
                                    <p:set>
                                      <p:cBhvr>
                                        <p:cTn id="24" dur="1" fill="hold">
                                          <p:stCondLst>
                                            <p:cond delay="0"/>
                                          </p:stCondLst>
                                        </p:cTn>
                                        <p:tgtEl>
                                          <p:spTgt spid="183"/>
                                        </p:tgtEl>
                                        <p:attrNameLst>
                                          <p:attrName>style.visibility</p:attrName>
                                        </p:attrNameLst>
                                      </p:cBhvr>
                                      <p:to>
                                        <p:strVal val="visible"/>
                                      </p:to>
                                    </p:set>
                                    <p:animEffect transition="in" filter="dissolve">
                                      <p:cBhvr>
                                        <p:cTn id="25" dur="500"/>
                                        <p:tgtEl>
                                          <p:spTgt spid="183"/>
                                        </p:tgtEl>
                                      </p:cBhvr>
                                    </p:animEffect>
                                  </p:childTnLst>
                                </p:cTn>
                              </p:par>
                              <p:par>
                                <p:cTn id="26" presetID="9"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dissolve">
                                      <p:cBhvr>
                                        <p:cTn id="28" dur="500"/>
                                        <p:tgtEl>
                                          <p:spTgt spid="184"/>
                                        </p:tgtEl>
                                      </p:cBhvr>
                                    </p:animEffect>
                                  </p:childTnLst>
                                </p:cTn>
                              </p:par>
                              <p:par>
                                <p:cTn id="29" presetID="9" presetClass="entr" presetSubtype="0" fill="hold" nodeType="with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dissolve">
                                      <p:cBhvr>
                                        <p:cTn id="31" dur="500"/>
                                        <p:tgtEl>
                                          <p:spTgt spid="185"/>
                                        </p:tgtEl>
                                      </p:cBhvr>
                                    </p:animEffect>
                                  </p:childTnLst>
                                </p:cTn>
                              </p:par>
                              <p:par>
                                <p:cTn id="32" presetID="9" presetClass="entr" presetSubtype="0" fill="hold" nodeType="withEffect">
                                  <p:stCondLst>
                                    <p:cond delay="0"/>
                                  </p:stCondLst>
                                  <p:childTnLst>
                                    <p:set>
                                      <p:cBhvr>
                                        <p:cTn id="33" dur="1" fill="hold">
                                          <p:stCondLst>
                                            <p:cond delay="0"/>
                                          </p:stCondLst>
                                        </p:cTn>
                                        <p:tgtEl>
                                          <p:spTgt spid="186"/>
                                        </p:tgtEl>
                                        <p:attrNameLst>
                                          <p:attrName>style.visibility</p:attrName>
                                        </p:attrNameLst>
                                      </p:cBhvr>
                                      <p:to>
                                        <p:strVal val="visible"/>
                                      </p:to>
                                    </p:set>
                                    <p:animEffect transition="in" filter="dissolve">
                                      <p:cBhvr>
                                        <p:cTn id="34" dur="500"/>
                                        <p:tgtEl>
                                          <p:spTgt spid="186"/>
                                        </p:tgtEl>
                                      </p:cBhvr>
                                    </p:animEffect>
                                  </p:childTnLst>
                                </p:cTn>
                              </p:par>
                              <p:par>
                                <p:cTn id="35" presetID="9" presetClass="entr" presetSubtype="0" fill="hold"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dissolve">
                                      <p:cBhvr>
                                        <p:cTn id="37" dur="500"/>
                                        <p:tgtEl>
                                          <p:spTgt spid="187"/>
                                        </p:tgtEl>
                                      </p:cBhvr>
                                    </p:animEffect>
                                  </p:childTnLst>
                                </p:cTn>
                              </p:par>
                              <p:par>
                                <p:cTn id="38" presetID="9" presetClass="entr" presetSubtype="0" fill="hold"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dissolve">
                                      <p:cBhvr>
                                        <p:cTn id="40" dur="500"/>
                                        <p:tgtEl>
                                          <p:spTgt spid="188"/>
                                        </p:tgtEl>
                                      </p:cBhvr>
                                    </p:animEffect>
                                  </p:childTnLst>
                                </p:cTn>
                              </p:par>
                              <p:par>
                                <p:cTn id="41" presetID="9" presetClass="entr" presetSubtype="0" fill="hold" nodeType="with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dissolve">
                                      <p:cBhvr>
                                        <p:cTn id="43" dur="500"/>
                                        <p:tgtEl>
                                          <p:spTgt spid="189"/>
                                        </p:tgtEl>
                                      </p:cBhvr>
                                    </p:animEffect>
                                  </p:childTnLst>
                                </p:cTn>
                              </p:par>
                              <p:par>
                                <p:cTn id="44" presetID="9" presetClass="entr" presetSubtype="0" fill="hold" nodeType="withEffect">
                                  <p:stCondLst>
                                    <p:cond delay="0"/>
                                  </p:stCondLst>
                                  <p:childTnLst>
                                    <p:set>
                                      <p:cBhvr>
                                        <p:cTn id="45" dur="1" fill="hold">
                                          <p:stCondLst>
                                            <p:cond delay="0"/>
                                          </p:stCondLst>
                                        </p:cTn>
                                        <p:tgtEl>
                                          <p:spTgt spid="190"/>
                                        </p:tgtEl>
                                        <p:attrNameLst>
                                          <p:attrName>style.visibility</p:attrName>
                                        </p:attrNameLst>
                                      </p:cBhvr>
                                      <p:to>
                                        <p:strVal val="visible"/>
                                      </p:to>
                                    </p:set>
                                    <p:animEffect transition="in" filter="dissolve">
                                      <p:cBhvr>
                                        <p:cTn id="46" dur="500"/>
                                        <p:tgtEl>
                                          <p:spTgt spid="190"/>
                                        </p:tgtEl>
                                      </p:cBhvr>
                                    </p:animEffect>
                                  </p:childTnLst>
                                </p:cTn>
                              </p:par>
                              <p:par>
                                <p:cTn id="47" presetID="9" presetClass="entr" presetSubtype="0" fill="hold" nodeType="withEffect">
                                  <p:stCondLst>
                                    <p:cond delay="0"/>
                                  </p:stCondLst>
                                  <p:childTnLst>
                                    <p:set>
                                      <p:cBhvr>
                                        <p:cTn id="48" dur="1" fill="hold">
                                          <p:stCondLst>
                                            <p:cond delay="0"/>
                                          </p:stCondLst>
                                        </p:cTn>
                                        <p:tgtEl>
                                          <p:spTgt spid="191"/>
                                        </p:tgtEl>
                                        <p:attrNameLst>
                                          <p:attrName>style.visibility</p:attrName>
                                        </p:attrNameLst>
                                      </p:cBhvr>
                                      <p:to>
                                        <p:strVal val="visible"/>
                                      </p:to>
                                    </p:set>
                                    <p:animEffect transition="in" filter="dissolve">
                                      <p:cBhvr>
                                        <p:cTn id="49" dur="500"/>
                                        <p:tgtEl>
                                          <p:spTgt spid="19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dissolve">
                                      <p:cBhvr>
                                        <p:cTn id="52" dur="500"/>
                                        <p:tgtEl>
                                          <p:spTgt spid="19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3"/>
                                        </p:tgtEl>
                                        <p:attrNameLst>
                                          <p:attrName>style.visibility</p:attrName>
                                        </p:attrNameLst>
                                      </p:cBhvr>
                                      <p:to>
                                        <p:strVal val="visible"/>
                                      </p:to>
                                    </p:set>
                                    <p:animEffect transition="in" filter="dissolve">
                                      <p:cBhvr>
                                        <p:cTn id="55" dur="500"/>
                                        <p:tgtEl>
                                          <p:spTgt spid="19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94"/>
                                        </p:tgtEl>
                                        <p:attrNameLst>
                                          <p:attrName>style.visibility</p:attrName>
                                        </p:attrNameLst>
                                      </p:cBhvr>
                                      <p:to>
                                        <p:strVal val="visible"/>
                                      </p:to>
                                    </p:set>
                                    <p:animEffect transition="in" filter="dissolve">
                                      <p:cBhvr>
                                        <p:cTn id="58" dur="500"/>
                                        <p:tgtEl>
                                          <p:spTgt spid="19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5"/>
                                        </p:tgtEl>
                                        <p:attrNameLst>
                                          <p:attrName>style.visibility</p:attrName>
                                        </p:attrNameLst>
                                      </p:cBhvr>
                                      <p:to>
                                        <p:strVal val="visible"/>
                                      </p:to>
                                    </p:set>
                                    <p:animEffect transition="in" filter="dissolve">
                                      <p:cBhvr>
                                        <p:cTn id="61" dur="500"/>
                                        <p:tgtEl>
                                          <p:spTgt spid="19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6"/>
                                        </p:tgtEl>
                                        <p:attrNameLst>
                                          <p:attrName>style.visibility</p:attrName>
                                        </p:attrNameLst>
                                      </p:cBhvr>
                                      <p:to>
                                        <p:strVal val="visible"/>
                                      </p:to>
                                    </p:set>
                                    <p:animEffect transition="in" filter="dissolve">
                                      <p:cBhvr>
                                        <p:cTn id="64" dur="500"/>
                                        <p:tgtEl>
                                          <p:spTgt spid="19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animEffect transition="in" filter="dissolve">
                                      <p:cBhvr>
                                        <p:cTn id="67" dur="500"/>
                                        <p:tgtEl>
                                          <p:spTgt spid="19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8"/>
                                        </p:tgtEl>
                                        <p:attrNameLst>
                                          <p:attrName>style.visibility</p:attrName>
                                        </p:attrNameLst>
                                      </p:cBhvr>
                                      <p:to>
                                        <p:strVal val="visible"/>
                                      </p:to>
                                    </p:set>
                                    <p:animEffect transition="in" filter="dissolve">
                                      <p:cBhvr>
                                        <p:cTn id="70" dur="500"/>
                                        <p:tgtEl>
                                          <p:spTgt spid="198"/>
                                        </p:tgtEl>
                                      </p:cBhvr>
                                    </p:animEffect>
                                  </p:childTnLst>
                                </p:cTn>
                              </p:par>
                              <p:par>
                                <p:cTn id="71" presetID="9" presetClass="entr" presetSubtype="0" fill="hold" nodeType="withEffect">
                                  <p:stCondLst>
                                    <p:cond delay="0"/>
                                  </p:stCondLst>
                                  <p:childTnLst>
                                    <p:set>
                                      <p:cBhvr>
                                        <p:cTn id="72" dur="1" fill="hold">
                                          <p:stCondLst>
                                            <p:cond delay="0"/>
                                          </p:stCondLst>
                                        </p:cTn>
                                        <p:tgtEl>
                                          <p:spTgt spid="199"/>
                                        </p:tgtEl>
                                        <p:attrNameLst>
                                          <p:attrName>style.visibility</p:attrName>
                                        </p:attrNameLst>
                                      </p:cBhvr>
                                      <p:to>
                                        <p:strVal val="visible"/>
                                      </p:to>
                                    </p:set>
                                    <p:animEffect transition="in" filter="dissolve">
                                      <p:cBhvr>
                                        <p:cTn id="73" dur="500"/>
                                        <p:tgtEl>
                                          <p:spTgt spid="199"/>
                                        </p:tgtEl>
                                      </p:cBhvr>
                                    </p:animEffect>
                                  </p:childTnLst>
                                </p:cTn>
                              </p:par>
                              <p:par>
                                <p:cTn id="74" presetID="9" presetClass="entr" presetSubtype="0" fill="hold" nodeType="with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dissolve">
                                      <p:cBhvr>
                                        <p:cTn id="76" dur="500"/>
                                        <p:tgtEl>
                                          <p:spTgt spid="20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dissolve">
                                      <p:cBhvr>
                                        <p:cTn id="79" dur="500"/>
                                        <p:tgtEl>
                                          <p:spTgt spid="20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2"/>
                                        </p:tgtEl>
                                        <p:attrNameLst>
                                          <p:attrName>style.visibility</p:attrName>
                                        </p:attrNameLst>
                                      </p:cBhvr>
                                      <p:to>
                                        <p:strVal val="visible"/>
                                      </p:to>
                                    </p:set>
                                    <p:animEffect transition="in" filter="dissolve">
                                      <p:cBhvr>
                                        <p:cTn id="82" dur="500"/>
                                        <p:tgtEl>
                                          <p:spTgt spid="20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3"/>
                                        </p:tgtEl>
                                        <p:attrNameLst>
                                          <p:attrName>style.visibility</p:attrName>
                                        </p:attrNameLst>
                                      </p:cBhvr>
                                      <p:to>
                                        <p:strVal val="visible"/>
                                      </p:to>
                                    </p:set>
                                    <p:animEffect transition="in" filter="dissolve">
                                      <p:cBhvr>
                                        <p:cTn id="85" dur="500"/>
                                        <p:tgtEl>
                                          <p:spTgt spid="20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
                                        </p:tgtEl>
                                        <p:attrNameLst>
                                          <p:attrName>style.visibility</p:attrName>
                                        </p:attrNameLst>
                                      </p:cBhvr>
                                      <p:to>
                                        <p:strVal val="visible"/>
                                      </p:to>
                                    </p:set>
                                    <p:animEffect transition="in" filter="dissolve">
                                      <p:cBhvr>
                                        <p:cTn id="88" dur="500"/>
                                        <p:tgtEl>
                                          <p:spTgt spid="20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5"/>
                                        </p:tgtEl>
                                        <p:attrNameLst>
                                          <p:attrName>style.visibility</p:attrName>
                                        </p:attrNameLst>
                                      </p:cBhvr>
                                      <p:to>
                                        <p:strVal val="visible"/>
                                      </p:to>
                                    </p:set>
                                    <p:animEffect transition="in" filter="dissolve">
                                      <p:cBhvr>
                                        <p:cTn id="91" dur="500"/>
                                        <p:tgtEl>
                                          <p:spTgt spid="20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6"/>
                                        </p:tgtEl>
                                        <p:attrNameLst>
                                          <p:attrName>style.visibility</p:attrName>
                                        </p:attrNameLst>
                                      </p:cBhvr>
                                      <p:to>
                                        <p:strVal val="visible"/>
                                      </p:to>
                                    </p:set>
                                    <p:animEffect transition="in" filter="dissolve">
                                      <p:cBhvr>
                                        <p:cTn id="94" dur="500"/>
                                        <p:tgtEl>
                                          <p:spTgt spid="20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7"/>
                                        </p:tgtEl>
                                        <p:attrNameLst>
                                          <p:attrName>style.visibility</p:attrName>
                                        </p:attrNameLst>
                                      </p:cBhvr>
                                      <p:to>
                                        <p:strVal val="visible"/>
                                      </p:to>
                                    </p:set>
                                    <p:animEffect transition="in" filter="dissolve">
                                      <p:cBhvr>
                                        <p:cTn id="97" dur="500"/>
                                        <p:tgtEl>
                                          <p:spTgt spid="20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8"/>
                                        </p:tgtEl>
                                        <p:attrNameLst>
                                          <p:attrName>style.visibility</p:attrName>
                                        </p:attrNameLst>
                                      </p:cBhvr>
                                      <p:to>
                                        <p:strVal val="visible"/>
                                      </p:to>
                                    </p:set>
                                    <p:animEffect transition="in" filter="dissolve">
                                      <p:cBhvr>
                                        <p:cTn id="100" dur="500"/>
                                        <p:tgtEl>
                                          <p:spTgt spid="20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9"/>
                                        </p:tgtEl>
                                        <p:attrNameLst>
                                          <p:attrName>style.visibility</p:attrName>
                                        </p:attrNameLst>
                                      </p:cBhvr>
                                      <p:to>
                                        <p:strVal val="visible"/>
                                      </p:to>
                                    </p:set>
                                    <p:animEffect transition="in" filter="dissolve">
                                      <p:cBhvr>
                                        <p:cTn id="103" dur="500"/>
                                        <p:tgtEl>
                                          <p:spTgt spid="20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10"/>
                                        </p:tgtEl>
                                        <p:attrNameLst>
                                          <p:attrName>style.visibility</p:attrName>
                                        </p:attrNameLst>
                                      </p:cBhvr>
                                      <p:to>
                                        <p:strVal val="visible"/>
                                      </p:to>
                                    </p:set>
                                    <p:animEffect transition="in" filter="dissolve">
                                      <p:cBhvr>
                                        <p:cTn id="106" dur="500"/>
                                        <p:tgtEl>
                                          <p:spTgt spid="2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11"/>
                                        </p:tgtEl>
                                        <p:attrNameLst>
                                          <p:attrName>style.visibility</p:attrName>
                                        </p:attrNameLst>
                                      </p:cBhvr>
                                      <p:to>
                                        <p:strVal val="visible"/>
                                      </p:to>
                                    </p:set>
                                    <p:animEffect transition="in" filter="dissolve">
                                      <p:cBhvr>
                                        <p:cTn id="109" dur="500"/>
                                        <p:tgtEl>
                                          <p:spTgt spid="2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12"/>
                                        </p:tgtEl>
                                        <p:attrNameLst>
                                          <p:attrName>style.visibility</p:attrName>
                                        </p:attrNameLst>
                                      </p:cBhvr>
                                      <p:to>
                                        <p:strVal val="visible"/>
                                      </p:to>
                                    </p:set>
                                    <p:animEffect transition="in" filter="dissolve">
                                      <p:cBhvr>
                                        <p:cTn id="112" dur="500"/>
                                        <p:tgtEl>
                                          <p:spTgt spid="21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13"/>
                                        </p:tgtEl>
                                        <p:attrNameLst>
                                          <p:attrName>style.visibility</p:attrName>
                                        </p:attrNameLst>
                                      </p:cBhvr>
                                      <p:to>
                                        <p:strVal val="visible"/>
                                      </p:to>
                                    </p:set>
                                    <p:animEffect transition="in" filter="dissolve">
                                      <p:cBhvr>
                                        <p:cTn id="115" dur="500"/>
                                        <p:tgtEl>
                                          <p:spTgt spid="21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14"/>
                                        </p:tgtEl>
                                        <p:attrNameLst>
                                          <p:attrName>style.visibility</p:attrName>
                                        </p:attrNameLst>
                                      </p:cBhvr>
                                      <p:to>
                                        <p:strVal val="visible"/>
                                      </p:to>
                                    </p:set>
                                    <p:animEffect transition="in" filter="dissolve">
                                      <p:cBhvr>
                                        <p:cTn id="118" dur="500"/>
                                        <p:tgtEl>
                                          <p:spTgt spid="21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dissolve">
                                      <p:cBhvr>
                                        <p:cTn id="121" dur="500"/>
                                        <p:tgtEl>
                                          <p:spTgt spid="21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16"/>
                                        </p:tgtEl>
                                        <p:attrNameLst>
                                          <p:attrName>style.visibility</p:attrName>
                                        </p:attrNameLst>
                                      </p:cBhvr>
                                      <p:to>
                                        <p:strVal val="visible"/>
                                      </p:to>
                                    </p:set>
                                    <p:animEffect transition="in" filter="dissolve">
                                      <p:cBhvr>
                                        <p:cTn id="124" dur="500"/>
                                        <p:tgtEl>
                                          <p:spTgt spid="216"/>
                                        </p:tgtEl>
                                      </p:cBhvr>
                                    </p:animEffect>
                                  </p:childTnLst>
                                </p:cTn>
                              </p:par>
                              <p:par>
                                <p:cTn id="125" presetID="9" presetClass="entr" presetSubtype="0" fill="hold" nodeType="withEffect">
                                  <p:stCondLst>
                                    <p:cond delay="0"/>
                                  </p:stCondLst>
                                  <p:childTnLst>
                                    <p:set>
                                      <p:cBhvr>
                                        <p:cTn id="126" dur="1" fill="hold">
                                          <p:stCondLst>
                                            <p:cond delay="0"/>
                                          </p:stCondLst>
                                        </p:cTn>
                                        <p:tgtEl>
                                          <p:spTgt spid="219"/>
                                        </p:tgtEl>
                                        <p:attrNameLst>
                                          <p:attrName>style.visibility</p:attrName>
                                        </p:attrNameLst>
                                      </p:cBhvr>
                                      <p:to>
                                        <p:strVal val="visible"/>
                                      </p:to>
                                    </p:set>
                                    <p:animEffect transition="in" filter="dissolve">
                                      <p:cBhvr>
                                        <p:cTn id="127" dur="500"/>
                                        <p:tgtEl>
                                          <p:spTgt spid="219"/>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17"/>
                                        </p:tgtEl>
                                        <p:attrNameLst>
                                          <p:attrName>style.visibility</p:attrName>
                                        </p:attrNameLst>
                                      </p:cBhvr>
                                      <p:to>
                                        <p:strVal val="visible"/>
                                      </p:to>
                                    </p:set>
                                    <p:animEffect transition="in" filter="dissolve">
                                      <p:cBhvr>
                                        <p:cTn id="130" dur="500"/>
                                        <p:tgtEl>
                                          <p:spTgt spid="217"/>
                                        </p:tgtEl>
                                      </p:cBhvr>
                                    </p:animEffect>
                                  </p:childTnLst>
                                </p:cTn>
                              </p:par>
                              <p:par>
                                <p:cTn id="131" presetID="9" presetClass="entr" presetSubtype="0" fill="hold" nodeType="withEffect">
                                  <p:stCondLst>
                                    <p:cond delay="0"/>
                                  </p:stCondLst>
                                  <p:childTnLst>
                                    <p:set>
                                      <p:cBhvr>
                                        <p:cTn id="132" dur="1" fill="hold">
                                          <p:stCondLst>
                                            <p:cond delay="0"/>
                                          </p:stCondLst>
                                        </p:cTn>
                                        <p:tgtEl>
                                          <p:spTgt spid="223"/>
                                        </p:tgtEl>
                                        <p:attrNameLst>
                                          <p:attrName>style.visibility</p:attrName>
                                        </p:attrNameLst>
                                      </p:cBhvr>
                                      <p:to>
                                        <p:strVal val="visible"/>
                                      </p:to>
                                    </p:set>
                                    <p:animEffect transition="in" filter="dissolve">
                                      <p:cBhvr>
                                        <p:cTn id="133" dur="500"/>
                                        <p:tgtEl>
                                          <p:spTgt spid="22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21"/>
                                        </p:tgtEl>
                                        <p:attrNameLst>
                                          <p:attrName>style.visibility</p:attrName>
                                        </p:attrNameLst>
                                      </p:cBhvr>
                                      <p:to>
                                        <p:strVal val="visible"/>
                                      </p:to>
                                    </p:set>
                                    <p:animEffect transition="in" filter="dissolve">
                                      <p:cBhvr>
                                        <p:cTn id="136" dur="500"/>
                                        <p:tgtEl>
                                          <p:spTgt spid="22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18"/>
                                        </p:tgtEl>
                                        <p:attrNameLst>
                                          <p:attrName>style.visibility</p:attrName>
                                        </p:attrNameLst>
                                      </p:cBhvr>
                                      <p:to>
                                        <p:strVal val="visible"/>
                                      </p:to>
                                    </p:set>
                                    <p:animEffect transition="in" filter="dissolve">
                                      <p:cBhvr>
                                        <p:cTn id="139" dur="500"/>
                                        <p:tgtEl>
                                          <p:spTgt spid="21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20"/>
                                        </p:tgtEl>
                                        <p:attrNameLst>
                                          <p:attrName>style.visibility</p:attrName>
                                        </p:attrNameLst>
                                      </p:cBhvr>
                                      <p:to>
                                        <p:strVal val="visible"/>
                                      </p:to>
                                    </p:set>
                                    <p:animEffect transition="in" filter="dissolve">
                                      <p:cBhvr>
                                        <p:cTn id="142" dur="500"/>
                                        <p:tgtEl>
                                          <p:spTgt spid="220"/>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222"/>
                                        </p:tgtEl>
                                        <p:attrNameLst>
                                          <p:attrName>style.visibility</p:attrName>
                                        </p:attrNameLst>
                                      </p:cBhvr>
                                      <p:to>
                                        <p:strVal val="visible"/>
                                      </p:to>
                                    </p:set>
                                    <p:animEffect transition="in" filter="dissolve">
                                      <p:cBhvr>
                                        <p:cTn id="145" dur="500"/>
                                        <p:tgtEl>
                                          <p:spTgt spid="22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224"/>
                                        </p:tgtEl>
                                        <p:attrNameLst>
                                          <p:attrName>style.visibility</p:attrName>
                                        </p:attrNameLst>
                                      </p:cBhvr>
                                      <p:to>
                                        <p:strVal val="visible"/>
                                      </p:to>
                                    </p:set>
                                    <p:animEffect transition="in" filter="dissolve">
                                      <p:cBhvr>
                                        <p:cTn id="148" dur="500"/>
                                        <p:tgtEl>
                                          <p:spTgt spid="224"/>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245"/>
                                        </p:tgtEl>
                                        <p:attrNameLst>
                                          <p:attrName>style.visibility</p:attrName>
                                        </p:attrNameLst>
                                      </p:cBhvr>
                                      <p:to>
                                        <p:strVal val="visible"/>
                                      </p:to>
                                    </p:set>
                                    <p:animEffect transition="in" filter="dissolve">
                                      <p:cBhvr>
                                        <p:cTn id="153" dur="500"/>
                                        <p:tgtEl>
                                          <p:spTgt spid="245"/>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228">
                                            <p:txEl>
                                              <p:pRg st="0" end="0"/>
                                            </p:txEl>
                                          </p:spTgt>
                                        </p:tgtEl>
                                        <p:attrNameLst>
                                          <p:attrName>style.visibility</p:attrName>
                                        </p:attrNameLst>
                                      </p:cBhvr>
                                      <p:to>
                                        <p:strVal val="visible"/>
                                      </p:to>
                                    </p:set>
                                    <p:animEffect transition="in" filter="dissolve">
                                      <p:cBhvr>
                                        <p:cTn id="158" dur="500"/>
                                        <p:tgtEl>
                                          <p:spTgt spid="228">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255"/>
                                        </p:tgtEl>
                                        <p:attrNameLst>
                                          <p:attrName>style.visibility</p:attrName>
                                        </p:attrNameLst>
                                      </p:cBhvr>
                                      <p:to>
                                        <p:strVal val="visible"/>
                                      </p:to>
                                    </p:set>
                                    <p:animEffect transition="in" filter="dissolve">
                                      <p:cBhvr>
                                        <p:cTn id="163" dur="500"/>
                                        <p:tgtEl>
                                          <p:spTgt spid="255"/>
                                        </p:tgtEl>
                                      </p:cBhvr>
                                    </p:animEffect>
                                  </p:childTnLst>
                                </p:cTn>
                              </p:par>
                            </p:childTnLst>
                          </p:cTn>
                        </p:par>
                      </p:childTnLst>
                    </p:cTn>
                  </p:par>
                  <p:par>
                    <p:cTn id="164" fill="hold">
                      <p:stCondLst>
                        <p:cond delay="indefinite"/>
                      </p:stCondLst>
                      <p:childTnLst>
                        <p:par>
                          <p:cTn id="165" fill="hold">
                            <p:stCondLst>
                              <p:cond delay="0"/>
                            </p:stCondLst>
                            <p:childTnLst>
                              <p:par>
                                <p:cTn id="166" presetID="7" presetClass="emph" presetSubtype="2" fill="hold" nodeType="clickEffect">
                                  <p:stCondLst>
                                    <p:cond delay="0"/>
                                  </p:stCondLst>
                                  <p:childTnLst>
                                    <p:animClr clrSpc="rgb" dir="cw">
                                      <p:cBhvr>
                                        <p:cTn id="167" dur="2000" fill="hold"/>
                                        <p:tgtEl>
                                          <p:spTgt spid="191"/>
                                        </p:tgtEl>
                                        <p:attrNameLst>
                                          <p:attrName>stroke.color</p:attrName>
                                        </p:attrNameLst>
                                      </p:cBhvr>
                                      <p:to>
                                        <a:schemeClr val="accent2"/>
                                      </p:to>
                                    </p:animClr>
                                    <p:set>
                                      <p:cBhvr>
                                        <p:cTn id="168" dur="2000" fill="hold"/>
                                        <p:tgtEl>
                                          <p:spTgt spid="191"/>
                                        </p:tgtEl>
                                        <p:attrNameLst>
                                          <p:attrName>stroke.on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225"/>
                                        </p:tgtEl>
                                        <p:attrNameLst>
                                          <p:attrName>style.visibility</p:attrName>
                                        </p:attrNameLst>
                                      </p:cBhvr>
                                      <p:to>
                                        <p:strVal val="visible"/>
                                      </p:to>
                                    </p:set>
                                    <p:animEffect transition="in" filter="dissolve">
                                      <p:cBhvr>
                                        <p:cTn id="173" dur="500"/>
                                        <p:tgtEl>
                                          <p:spTgt spid="22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228">
                                            <p:txEl>
                                              <p:pRg st="1" end="1"/>
                                            </p:txEl>
                                          </p:spTgt>
                                        </p:tgtEl>
                                        <p:attrNameLst>
                                          <p:attrName>style.visibility</p:attrName>
                                        </p:attrNameLst>
                                      </p:cBhvr>
                                      <p:to>
                                        <p:strVal val="visible"/>
                                      </p:to>
                                    </p:set>
                                    <p:animEffect transition="in" filter="dissolve">
                                      <p:cBhvr>
                                        <p:cTn id="178" dur="500"/>
                                        <p:tgtEl>
                                          <p:spTgt spid="228">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230"/>
                                        </p:tgtEl>
                                        <p:attrNameLst>
                                          <p:attrName>style.visibility</p:attrName>
                                        </p:attrNameLst>
                                      </p:cBhvr>
                                      <p:to>
                                        <p:strVal val="visible"/>
                                      </p:to>
                                    </p:set>
                                    <p:animEffect transition="in" filter="dissolve">
                                      <p:cBhvr>
                                        <p:cTn id="183" dur="500"/>
                                        <p:tgtEl>
                                          <p:spTgt spid="230"/>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nodeType="clickEffect">
                                  <p:stCondLst>
                                    <p:cond delay="0"/>
                                  </p:stCondLst>
                                  <p:childTnLst>
                                    <p:set>
                                      <p:cBhvr>
                                        <p:cTn id="187" dur="1" fill="hold">
                                          <p:stCondLst>
                                            <p:cond delay="0"/>
                                          </p:stCondLst>
                                        </p:cTn>
                                        <p:tgtEl>
                                          <p:spTgt spid="229">
                                            <p:txEl>
                                              <p:pRg st="1" end="1"/>
                                            </p:txEl>
                                          </p:spTgt>
                                        </p:tgtEl>
                                        <p:attrNameLst>
                                          <p:attrName>style.visibility</p:attrName>
                                        </p:attrNameLst>
                                      </p:cBhvr>
                                      <p:to>
                                        <p:strVal val="visible"/>
                                      </p:to>
                                    </p:set>
                                    <p:animEffect transition="in" filter="dissolve">
                                      <p:cBhvr>
                                        <p:cTn id="188" dur="500"/>
                                        <p:tgtEl>
                                          <p:spTgt spid="229">
                                            <p:txEl>
                                              <p:pRg st="1" end="1"/>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7" presetClass="emph" presetSubtype="2" fill="hold" nodeType="clickEffect">
                                  <p:stCondLst>
                                    <p:cond delay="0"/>
                                  </p:stCondLst>
                                  <p:childTnLst>
                                    <p:animClr clrSpc="rgb" dir="cw">
                                      <p:cBhvr>
                                        <p:cTn id="192" dur="2000" fill="hold"/>
                                        <p:tgtEl>
                                          <p:spTgt spid="182"/>
                                        </p:tgtEl>
                                        <p:attrNameLst>
                                          <p:attrName>stroke.color</p:attrName>
                                        </p:attrNameLst>
                                      </p:cBhvr>
                                      <p:to>
                                        <a:schemeClr val="accent2"/>
                                      </p:to>
                                    </p:animClr>
                                    <p:set>
                                      <p:cBhvr>
                                        <p:cTn id="193" dur="2000" fill="hold"/>
                                        <p:tgtEl>
                                          <p:spTgt spid="182"/>
                                        </p:tgtEl>
                                        <p:attrNameLst>
                                          <p:attrName>stroke.on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nodeType="clickEffect">
                                  <p:stCondLst>
                                    <p:cond delay="0"/>
                                  </p:stCondLst>
                                  <p:childTnLst>
                                    <p:set>
                                      <p:cBhvr>
                                        <p:cTn id="197" dur="1" fill="hold">
                                          <p:stCondLst>
                                            <p:cond delay="0"/>
                                          </p:stCondLst>
                                        </p:cTn>
                                        <p:tgtEl>
                                          <p:spTgt spid="227"/>
                                        </p:tgtEl>
                                        <p:attrNameLst>
                                          <p:attrName>style.visibility</p:attrName>
                                        </p:attrNameLst>
                                      </p:cBhvr>
                                      <p:to>
                                        <p:strVal val="visible"/>
                                      </p:to>
                                    </p:set>
                                    <p:animEffect transition="in" filter="dissolve">
                                      <p:cBhvr>
                                        <p:cTn id="198" dur="500"/>
                                        <p:tgtEl>
                                          <p:spTgt spid="227"/>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228">
                                            <p:txEl>
                                              <p:pRg st="4" end="4"/>
                                            </p:txEl>
                                          </p:spTgt>
                                        </p:tgtEl>
                                        <p:attrNameLst>
                                          <p:attrName>style.visibility</p:attrName>
                                        </p:attrNameLst>
                                      </p:cBhvr>
                                      <p:to>
                                        <p:strVal val="visible"/>
                                      </p:to>
                                    </p:set>
                                    <p:animEffect transition="in" filter="dissolve">
                                      <p:cBhvr>
                                        <p:cTn id="203" dur="500"/>
                                        <p:tgtEl>
                                          <p:spTgt spid="228">
                                            <p:txEl>
                                              <p:pRg st="4" end="4"/>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nodeType="clickEffect">
                                  <p:stCondLst>
                                    <p:cond delay="0"/>
                                  </p:stCondLst>
                                  <p:childTnLst>
                                    <p:set>
                                      <p:cBhvr>
                                        <p:cTn id="207" dur="1" fill="hold">
                                          <p:stCondLst>
                                            <p:cond delay="0"/>
                                          </p:stCondLst>
                                        </p:cTn>
                                        <p:tgtEl>
                                          <p:spTgt spid="232"/>
                                        </p:tgtEl>
                                        <p:attrNameLst>
                                          <p:attrName>style.visibility</p:attrName>
                                        </p:attrNameLst>
                                      </p:cBhvr>
                                      <p:to>
                                        <p:strVal val="visible"/>
                                      </p:to>
                                    </p:set>
                                    <p:animEffect transition="in" filter="dissolve">
                                      <p:cBhvr>
                                        <p:cTn id="208" dur="500"/>
                                        <p:tgtEl>
                                          <p:spTgt spid="232"/>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nodeType="clickEffect">
                                  <p:stCondLst>
                                    <p:cond delay="0"/>
                                  </p:stCondLst>
                                  <p:childTnLst>
                                    <p:set>
                                      <p:cBhvr>
                                        <p:cTn id="212" dur="1" fill="hold">
                                          <p:stCondLst>
                                            <p:cond delay="0"/>
                                          </p:stCondLst>
                                        </p:cTn>
                                        <p:tgtEl>
                                          <p:spTgt spid="229">
                                            <p:txEl>
                                              <p:pRg st="4" end="4"/>
                                            </p:txEl>
                                          </p:spTgt>
                                        </p:tgtEl>
                                        <p:attrNameLst>
                                          <p:attrName>style.visibility</p:attrName>
                                        </p:attrNameLst>
                                      </p:cBhvr>
                                      <p:to>
                                        <p:strVal val="visible"/>
                                      </p:to>
                                    </p:set>
                                    <p:animEffect transition="in" filter="dissolve">
                                      <p:cBhvr>
                                        <p:cTn id="213" dur="500"/>
                                        <p:tgtEl>
                                          <p:spTgt spid="229">
                                            <p:txEl>
                                              <p:pRg st="4" end="4"/>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7" presetClass="emph" presetSubtype="2" fill="hold" nodeType="clickEffect">
                                  <p:stCondLst>
                                    <p:cond delay="0"/>
                                  </p:stCondLst>
                                  <p:childTnLst>
                                    <p:animClr clrSpc="rgb" dir="cw">
                                      <p:cBhvr>
                                        <p:cTn id="217" dur="2000" fill="hold"/>
                                        <p:tgtEl>
                                          <p:spTgt spid="189"/>
                                        </p:tgtEl>
                                        <p:attrNameLst>
                                          <p:attrName>stroke.color</p:attrName>
                                        </p:attrNameLst>
                                      </p:cBhvr>
                                      <p:to>
                                        <a:schemeClr val="accent2"/>
                                      </p:to>
                                    </p:animClr>
                                    <p:set>
                                      <p:cBhvr>
                                        <p:cTn id="218" dur="2000" fill="hold"/>
                                        <p:tgtEl>
                                          <p:spTgt spid="189"/>
                                        </p:tgtEl>
                                        <p:attrNameLst>
                                          <p:attrName>stroke.on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dissolve">
                                      <p:cBhvr>
                                        <p:cTn id="223" dur="500"/>
                                        <p:tgtEl>
                                          <p:spTgt spid="226"/>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228">
                                            <p:txEl>
                                              <p:pRg st="7" end="7"/>
                                            </p:txEl>
                                          </p:spTgt>
                                        </p:tgtEl>
                                        <p:attrNameLst>
                                          <p:attrName>style.visibility</p:attrName>
                                        </p:attrNameLst>
                                      </p:cBhvr>
                                      <p:to>
                                        <p:strVal val="visible"/>
                                      </p:to>
                                    </p:set>
                                    <p:animEffect transition="in" filter="dissolve">
                                      <p:cBhvr>
                                        <p:cTn id="228" dur="500"/>
                                        <p:tgtEl>
                                          <p:spTgt spid="228">
                                            <p:txEl>
                                              <p:pRg st="7" end="7"/>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231"/>
                                        </p:tgtEl>
                                        <p:attrNameLst>
                                          <p:attrName>style.visibility</p:attrName>
                                        </p:attrNameLst>
                                      </p:cBhvr>
                                      <p:to>
                                        <p:strVal val="visible"/>
                                      </p:to>
                                    </p:set>
                                    <p:animEffect transition="in" filter="dissolve">
                                      <p:cBhvr>
                                        <p:cTn id="233" dur="500"/>
                                        <p:tgtEl>
                                          <p:spTgt spid="2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nodeType="clickEffect">
                                  <p:stCondLst>
                                    <p:cond delay="0"/>
                                  </p:stCondLst>
                                  <p:childTnLst>
                                    <p:set>
                                      <p:cBhvr>
                                        <p:cTn id="237" dur="1" fill="hold">
                                          <p:stCondLst>
                                            <p:cond delay="0"/>
                                          </p:stCondLst>
                                        </p:cTn>
                                        <p:tgtEl>
                                          <p:spTgt spid="229">
                                            <p:txEl>
                                              <p:pRg st="7" end="7"/>
                                            </p:txEl>
                                          </p:spTgt>
                                        </p:tgtEl>
                                        <p:attrNameLst>
                                          <p:attrName>style.visibility</p:attrName>
                                        </p:attrNameLst>
                                      </p:cBhvr>
                                      <p:to>
                                        <p:strVal val="visible"/>
                                      </p:to>
                                    </p:set>
                                    <p:animEffect transition="in" filter="dissolve">
                                      <p:cBhvr>
                                        <p:cTn id="238" dur="500"/>
                                        <p:tgtEl>
                                          <p:spTgt spid="229">
                                            <p:txEl>
                                              <p:pRg st="7" end="7"/>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7" presetClass="emph" presetSubtype="2" fill="hold" nodeType="clickEffect">
                                  <p:stCondLst>
                                    <p:cond delay="0"/>
                                  </p:stCondLst>
                                  <p:childTnLst>
                                    <p:animClr clrSpc="rgb" dir="cw">
                                      <p:cBhvr>
                                        <p:cTn id="242" dur="2000" fill="hold"/>
                                        <p:tgtEl>
                                          <p:spTgt spid="178"/>
                                        </p:tgtEl>
                                        <p:attrNameLst>
                                          <p:attrName>stroke.color</p:attrName>
                                        </p:attrNameLst>
                                      </p:cBhvr>
                                      <p:to>
                                        <a:schemeClr val="accent2"/>
                                      </p:to>
                                    </p:animClr>
                                    <p:set>
                                      <p:cBhvr>
                                        <p:cTn id="243" dur="2000" fill="hold"/>
                                        <p:tgtEl>
                                          <p:spTgt spid="178"/>
                                        </p:tgtEl>
                                        <p:attrNameLst>
                                          <p:attrName>stroke.on</p:attrName>
                                        </p:attrNameLst>
                                      </p:cBhvr>
                                      <p:to>
                                        <p:strVal val="true"/>
                                      </p:to>
                                    </p:se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nodeType="clickEffect">
                                  <p:stCondLst>
                                    <p:cond delay="0"/>
                                  </p:stCondLst>
                                  <p:childTnLst>
                                    <p:set>
                                      <p:cBhvr>
                                        <p:cTn id="247" dur="1" fill="hold">
                                          <p:stCondLst>
                                            <p:cond delay="0"/>
                                          </p:stCondLst>
                                        </p:cTn>
                                        <p:tgtEl>
                                          <p:spTgt spid="234"/>
                                        </p:tgtEl>
                                        <p:attrNameLst>
                                          <p:attrName>style.visibility</p:attrName>
                                        </p:attrNameLst>
                                      </p:cBhvr>
                                      <p:to>
                                        <p:strVal val="visible"/>
                                      </p:to>
                                    </p:set>
                                    <p:animEffect transition="in" filter="dissolve">
                                      <p:cBhvr>
                                        <p:cTn id="248" dur="500"/>
                                        <p:tgtEl>
                                          <p:spTgt spid="234"/>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228">
                                            <p:txEl>
                                              <p:pRg st="2" end="2"/>
                                            </p:txEl>
                                          </p:spTgt>
                                        </p:tgtEl>
                                        <p:attrNameLst>
                                          <p:attrName>style.visibility</p:attrName>
                                        </p:attrNameLst>
                                      </p:cBhvr>
                                      <p:to>
                                        <p:strVal val="visible"/>
                                      </p:to>
                                    </p:set>
                                    <p:animEffect transition="in" filter="dissolve">
                                      <p:cBhvr>
                                        <p:cTn id="253" dur="500"/>
                                        <p:tgtEl>
                                          <p:spTgt spid="228">
                                            <p:txEl>
                                              <p:pRg st="2" end="2"/>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235"/>
                                        </p:tgtEl>
                                        <p:attrNameLst>
                                          <p:attrName>style.visibility</p:attrName>
                                        </p:attrNameLst>
                                      </p:cBhvr>
                                      <p:to>
                                        <p:strVal val="visible"/>
                                      </p:to>
                                    </p:set>
                                    <p:animEffect transition="in" filter="dissolve">
                                      <p:cBhvr>
                                        <p:cTn id="258" dur="500"/>
                                        <p:tgtEl>
                                          <p:spTgt spid="23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nodeType="clickEffect">
                                  <p:stCondLst>
                                    <p:cond delay="0"/>
                                  </p:stCondLst>
                                  <p:childTnLst>
                                    <p:set>
                                      <p:cBhvr>
                                        <p:cTn id="262" dur="1" fill="hold">
                                          <p:stCondLst>
                                            <p:cond delay="0"/>
                                          </p:stCondLst>
                                        </p:cTn>
                                        <p:tgtEl>
                                          <p:spTgt spid="229">
                                            <p:txEl>
                                              <p:pRg st="2" end="2"/>
                                            </p:txEl>
                                          </p:spTgt>
                                        </p:tgtEl>
                                        <p:attrNameLst>
                                          <p:attrName>style.visibility</p:attrName>
                                        </p:attrNameLst>
                                      </p:cBhvr>
                                      <p:to>
                                        <p:strVal val="visible"/>
                                      </p:to>
                                    </p:set>
                                    <p:animEffect transition="in" filter="dissolve">
                                      <p:cBhvr>
                                        <p:cTn id="263" dur="500"/>
                                        <p:tgtEl>
                                          <p:spTgt spid="229">
                                            <p:txEl>
                                              <p:pRg st="2" end="2"/>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7" presetClass="emph" presetSubtype="2" fill="hold" nodeType="clickEffect">
                                  <p:stCondLst>
                                    <p:cond delay="0"/>
                                  </p:stCondLst>
                                  <p:childTnLst>
                                    <p:animClr clrSpc="rgb" dir="cw">
                                      <p:cBhvr>
                                        <p:cTn id="267" dur="2000" fill="hold"/>
                                        <p:tgtEl>
                                          <p:spTgt spid="181"/>
                                        </p:tgtEl>
                                        <p:attrNameLst>
                                          <p:attrName>stroke.color</p:attrName>
                                        </p:attrNameLst>
                                      </p:cBhvr>
                                      <p:to>
                                        <a:schemeClr val="accent2"/>
                                      </p:to>
                                    </p:animClr>
                                    <p:set>
                                      <p:cBhvr>
                                        <p:cTn id="268" dur="2000" fill="hold"/>
                                        <p:tgtEl>
                                          <p:spTgt spid="181"/>
                                        </p:tgtEl>
                                        <p:attrNameLst>
                                          <p:attrName>stroke.on</p:attrName>
                                        </p:attrNameLst>
                                      </p:cBhvr>
                                      <p:to>
                                        <p:strVal val="true"/>
                                      </p:to>
                                    </p:se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nodeType="clickEffect">
                                  <p:stCondLst>
                                    <p:cond delay="0"/>
                                  </p:stCondLst>
                                  <p:childTnLst>
                                    <p:set>
                                      <p:cBhvr>
                                        <p:cTn id="272" dur="1" fill="hold">
                                          <p:stCondLst>
                                            <p:cond delay="0"/>
                                          </p:stCondLst>
                                        </p:cTn>
                                        <p:tgtEl>
                                          <p:spTgt spid="233"/>
                                        </p:tgtEl>
                                        <p:attrNameLst>
                                          <p:attrName>style.visibility</p:attrName>
                                        </p:attrNameLst>
                                      </p:cBhvr>
                                      <p:to>
                                        <p:strVal val="visible"/>
                                      </p:to>
                                    </p:set>
                                    <p:animEffect transition="in" filter="dissolve">
                                      <p:cBhvr>
                                        <p:cTn id="273" dur="500"/>
                                        <p:tgtEl>
                                          <p:spTgt spid="23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nodeType="clickEffect">
                                  <p:stCondLst>
                                    <p:cond delay="0"/>
                                  </p:stCondLst>
                                  <p:childTnLst>
                                    <p:set>
                                      <p:cBhvr>
                                        <p:cTn id="277" dur="1" fill="hold">
                                          <p:stCondLst>
                                            <p:cond delay="0"/>
                                          </p:stCondLst>
                                        </p:cTn>
                                        <p:tgtEl>
                                          <p:spTgt spid="228">
                                            <p:txEl>
                                              <p:pRg st="3" end="3"/>
                                            </p:txEl>
                                          </p:spTgt>
                                        </p:tgtEl>
                                        <p:attrNameLst>
                                          <p:attrName>style.visibility</p:attrName>
                                        </p:attrNameLst>
                                      </p:cBhvr>
                                      <p:to>
                                        <p:strVal val="visible"/>
                                      </p:to>
                                    </p:set>
                                    <p:animEffect transition="in" filter="dissolve">
                                      <p:cBhvr>
                                        <p:cTn id="278" dur="500"/>
                                        <p:tgtEl>
                                          <p:spTgt spid="228">
                                            <p:txEl>
                                              <p:pRg st="3" end="3"/>
                                            </p:txEl>
                                          </p:spTgt>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nodeType="clickEffect">
                                  <p:stCondLst>
                                    <p:cond delay="0"/>
                                  </p:stCondLst>
                                  <p:childTnLst>
                                    <p:set>
                                      <p:cBhvr>
                                        <p:cTn id="282" dur="1" fill="hold">
                                          <p:stCondLst>
                                            <p:cond delay="0"/>
                                          </p:stCondLst>
                                        </p:cTn>
                                        <p:tgtEl>
                                          <p:spTgt spid="236"/>
                                        </p:tgtEl>
                                        <p:attrNameLst>
                                          <p:attrName>style.visibility</p:attrName>
                                        </p:attrNameLst>
                                      </p:cBhvr>
                                      <p:to>
                                        <p:strVal val="visible"/>
                                      </p:to>
                                    </p:set>
                                    <p:animEffect transition="in" filter="dissolve">
                                      <p:cBhvr>
                                        <p:cTn id="283" dur="500"/>
                                        <p:tgtEl>
                                          <p:spTgt spid="236"/>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nodeType="clickEffect">
                                  <p:stCondLst>
                                    <p:cond delay="0"/>
                                  </p:stCondLst>
                                  <p:childTnLst>
                                    <p:set>
                                      <p:cBhvr>
                                        <p:cTn id="287" dur="1" fill="hold">
                                          <p:stCondLst>
                                            <p:cond delay="0"/>
                                          </p:stCondLst>
                                        </p:cTn>
                                        <p:tgtEl>
                                          <p:spTgt spid="229">
                                            <p:txEl>
                                              <p:pRg st="3" end="3"/>
                                            </p:txEl>
                                          </p:spTgt>
                                        </p:tgtEl>
                                        <p:attrNameLst>
                                          <p:attrName>style.visibility</p:attrName>
                                        </p:attrNameLst>
                                      </p:cBhvr>
                                      <p:to>
                                        <p:strVal val="visible"/>
                                      </p:to>
                                    </p:set>
                                    <p:animEffect transition="in" filter="dissolve">
                                      <p:cBhvr>
                                        <p:cTn id="288" dur="500"/>
                                        <p:tgtEl>
                                          <p:spTgt spid="229">
                                            <p:txEl>
                                              <p:pRg st="3" end="3"/>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7" presetClass="emph" presetSubtype="2" fill="hold" nodeType="clickEffect">
                                  <p:stCondLst>
                                    <p:cond delay="0"/>
                                  </p:stCondLst>
                                  <p:childTnLst>
                                    <p:animClr clrSpc="rgb" dir="cw">
                                      <p:cBhvr>
                                        <p:cTn id="292" dur="2000" fill="hold"/>
                                        <p:tgtEl>
                                          <p:spTgt spid="183"/>
                                        </p:tgtEl>
                                        <p:attrNameLst>
                                          <p:attrName>stroke.color</p:attrName>
                                        </p:attrNameLst>
                                      </p:cBhvr>
                                      <p:to>
                                        <a:schemeClr val="accent2"/>
                                      </p:to>
                                    </p:animClr>
                                    <p:set>
                                      <p:cBhvr>
                                        <p:cTn id="293" dur="2000" fill="hold"/>
                                        <p:tgtEl>
                                          <p:spTgt spid="183"/>
                                        </p:tgtEl>
                                        <p:attrNameLst>
                                          <p:attrName>stroke.on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7" presetClass="emph" presetSubtype="2" fill="hold" nodeType="clickEffect">
                                  <p:stCondLst>
                                    <p:cond delay="0"/>
                                  </p:stCondLst>
                                  <p:childTnLst>
                                    <p:animClr clrSpc="rgb" dir="cw">
                                      <p:cBhvr>
                                        <p:cTn id="297" dur="2000" fill="hold"/>
                                        <p:tgtEl>
                                          <p:spTgt spid="199"/>
                                        </p:tgtEl>
                                        <p:attrNameLst>
                                          <p:attrName>stroke.color</p:attrName>
                                        </p:attrNameLst>
                                      </p:cBhvr>
                                      <p:to>
                                        <a:schemeClr val="accent2"/>
                                      </p:to>
                                    </p:animClr>
                                    <p:set>
                                      <p:cBhvr>
                                        <p:cTn id="298" dur="2000" fill="hold"/>
                                        <p:tgtEl>
                                          <p:spTgt spid="199"/>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2" fill="hold" nodeType="clickEffect">
                                  <p:stCondLst>
                                    <p:cond delay="0"/>
                                  </p:stCondLst>
                                  <p:childTnLst>
                                    <p:animClr clrSpc="rgb" dir="cw">
                                      <p:cBhvr>
                                        <p:cTn id="302" dur="2000" fill="hold"/>
                                        <p:tgtEl>
                                          <p:spTgt spid="200"/>
                                        </p:tgtEl>
                                        <p:attrNameLst>
                                          <p:attrName>stroke.color</p:attrName>
                                        </p:attrNameLst>
                                      </p:cBhvr>
                                      <p:to>
                                        <a:schemeClr val="accent2"/>
                                      </p:to>
                                    </p:animClr>
                                    <p:set>
                                      <p:cBhvr>
                                        <p:cTn id="303" dur="2000" fill="hold"/>
                                        <p:tgtEl>
                                          <p:spTgt spid="200"/>
                                        </p:tgtEl>
                                        <p:attrNameLst>
                                          <p:attrName>stroke.on</p:attrName>
                                        </p:attrNameLst>
                                      </p:cBhvr>
                                      <p:to>
                                        <p:strVal val="true"/>
                                      </p:to>
                                    </p:se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243"/>
                                        </p:tgtEl>
                                        <p:attrNameLst>
                                          <p:attrName>style.visibility</p:attrName>
                                        </p:attrNameLst>
                                      </p:cBhvr>
                                      <p:to>
                                        <p:strVal val="visible"/>
                                      </p:to>
                                    </p:set>
                                    <p:animEffect transition="in" filter="dissolve">
                                      <p:cBhvr>
                                        <p:cTn id="308" dur="500"/>
                                        <p:tgtEl>
                                          <p:spTgt spid="243"/>
                                        </p:tgtEl>
                                      </p:cBhvr>
                                    </p:animEffec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228">
                                            <p:txEl>
                                              <p:pRg st="6" end="6"/>
                                            </p:txEl>
                                          </p:spTgt>
                                        </p:tgtEl>
                                        <p:attrNameLst>
                                          <p:attrName>style.visibility</p:attrName>
                                        </p:attrNameLst>
                                      </p:cBhvr>
                                      <p:to>
                                        <p:strVal val="visible"/>
                                      </p:to>
                                    </p:set>
                                    <p:animEffect transition="in" filter="dissolve">
                                      <p:cBhvr>
                                        <p:cTn id="313" dur="500"/>
                                        <p:tgtEl>
                                          <p:spTgt spid="228">
                                            <p:txEl>
                                              <p:pRg st="6" end="6"/>
                                            </p:txEl>
                                          </p:spTgt>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nodeType="clickEffect">
                                  <p:stCondLst>
                                    <p:cond delay="0"/>
                                  </p:stCondLst>
                                  <p:childTnLst>
                                    <p:set>
                                      <p:cBhvr>
                                        <p:cTn id="317" dur="1" fill="hold">
                                          <p:stCondLst>
                                            <p:cond delay="0"/>
                                          </p:stCondLst>
                                        </p:cTn>
                                        <p:tgtEl>
                                          <p:spTgt spid="244"/>
                                        </p:tgtEl>
                                        <p:attrNameLst>
                                          <p:attrName>style.visibility</p:attrName>
                                        </p:attrNameLst>
                                      </p:cBhvr>
                                      <p:to>
                                        <p:strVal val="visible"/>
                                      </p:to>
                                    </p:set>
                                    <p:animEffect transition="in" filter="dissolve">
                                      <p:cBhvr>
                                        <p:cTn id="318" dur="500"/>
                                        <p:tgtEl>
                                          <p:spTgt spid="244"/>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nodeType="clickEffect">
                                  <p:stCondLst>
                                    <p:cond delay="0"/>
                                  </p:stCondLst>
                                  <p:childTnLst>
                                    <p:set>
                                      <p:cBhvr>
                                        <p:cTn id="322" dur="1" fill="hold">
                                          <p:stCondLst>
                                            <p:cond delay="0"/>
                                          </p:stCondLst>
                                        </p:cTn>
                                        <p:tgtEl>
                                          <p:spTgt spid="229">
                                            <p:txEl>
                                              <p:pRg st="6" end="6"/>
                                            </p:txEl>
                                          </p:spTgt>
                                        </p:tgtEl>
                                        <p:attrNameLst>
                                          <p:attrName>style.visibility</p:attrName>
                                        </p:attrNameLst>
                                      </p:cBhvr>
                                      <p:to>
                                        <p:strVal val="visible"/>
                                      </p:to>
                                    </p:set>
                                    <p:animEffect transition="in" filter="dissolve">
                                      <p:cBhvr>
                                        <p:cTn id="323" dur="500"/>
                                        <p:tgtEl>
                                          <p:spTgt spid="229">
                                            <p:txEl>
                                              <p:pRg st="6" end="6"/>
                                            </p:txEl>
                                          </p:spTgt>
                                        </p:tgtEl>
                                      </p:cBhvr>
                                    </p:animEffect>
                                  </p:childTnLst>
                                </p:cTn>
                              </p:par>
                            </p:childTnLst>
                          </p:cTn>
                        </p:par>
                      </p:childTnLst>
                    </p:cTn>
                  </p:par>
                  <p:par>
                    <p:cTn id="324" fill="hold">
                      <p:stCondLst>
                        <p:cond delay="indefinite"/>
                      </p:stCondLst>
                      <p:childTnLst>
                        <p:par>
                          <p:cTn id="325" fill="hold">
                            <p:stCondLst>
                              <p:cond delay="0"/>
                            </p:stCondLst>
                            <p:childTnLst>
                              <p:par>
                                <p:cTn id="326" presetID="7" presetClass="emph" presetSubtype="2" fill="hold" nodeType="clickEffect">
                                  <p:stCondLst>
                                    <p:cond delay="0"/>
                                  </p:stCondLst>
                                  <p:childTnLst>
                                    <p:animClr clrSpc="rgb" dir="cw">
                                      <p:cBhvr>
                                        <p:cTn id="327" dur="2000" fill="hold"/>
                                        <p:tgtEl>
                                          <p:spTgt spid="179"/>
                                        </p:tgtEl>
                                        <p:attrNameLst>
                                          <p:attrName>stroke.color</p:attrName>
                                        </p:attrNameLst>
                                      </p:cBhvr>
                                      <p:to>
                                        <a:schemeClr val="accent2"/>
                                      </p:to>
                                    </p:animClr>
                                    <p:set>
                                      <p:cBhvr>
                                        <p:cTn id="328" dur="2000" fill="hold"/>
                                        <p:tgtEl>
                                          <p:spTgt spid="179"/>
                                        </p:tgtEl>
                                        <p:attrNameLst>
                                          <p:attrName>stroke.on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88"/>
                                        </p:tgtEl>
                                        <p:attrNameLst>
                                          <p:attrName>stroke.color</p:attrName>
                                        </p:attrNameLst>
                                      </p:cBhvr>
                                      <p:to>
                                        <a:schemeClr val="accent2"/>
                                      </p:to>
                                    </p:animClr>
                                    <p:set>
                                      <p:cBhvr>
                                        <p:cTn id="333" dur="2000" fill="hold"/>
                                        <p:tgtEl>
                                          <p:spTgt spid="188"/>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nodeType="clickEffect">
                                  <p:stCondLst>
                                    <p:cond delay="0"/>
                                  </p:stCondLst>
                                  <p:childTnLst>
                                    <p:set>
                                      <p:cBhvr>
                                        <p:cTn id="337" dur="1" fill="hold">
                                          <p:stCondLst>
                                            <p:cond delay="0"/>
                                          </p:stCondLst>
                                        </p:cTn>
                                        <p:tgtEl>
                                          <p:spTgt spid="238"/>
                                        </p:tgtEl>
                                        <p:attrNameLst>
                                          <p:attrName>style.visibility</p:attrName>
                                        </p:attrNameLst>
                                      </p:cBhvr>
                                      <p:to>
                                        <p:strVal val="visible"/>
                                      </p:to>
                                    </p:set>
                                    <p:animEffect transition="in" filter="dissolve">
                                      <p:cBhvr>
                                        <p:cTn id="338" dur="500"/>
                                        <p:tgtEl>
                                          <p:spTgt spid="238"/>
                                        </p:tgtEl>
                                      </p:cBhvr>
                                    </p:animEffec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228">
                                            <p:txEl>
                                              <p:pRg st="5" end="5"/>
                                            </p:txEl>
                                          </p:spTgt>
                                        </p:tgtEl>
                                        <p:attrNameLst>
                                          <p:attrName>style.visibility</p:attrName>
                                        </p:attrNameLst>
                                      </p:cBhvr>
                                      <p:to>
                                        <p:strVal val="visible"/>
                                      </p:to>
                                    </p:set>
                                    <p:animEffect transition="in" filter="dissolve">
                                      <p:cBhvr>
                                        <p:cTn id="343" dur="500"/>
                                        <p:tgtEl>
                                          <p:spTgt spid="228">
                                            <p:txEl>
                                              <p:pRg st="5" end="5"/>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240"/>
                                        </p:tgtEl>
                                        <p:attrNameLst>
                                          <p:attrName>style.visibility</p:attrName>
                                        </p:attrNameLst>
                                      </p:cBhvr>
                                      <p:to>
                                        <p:strVal val="visible"/>
                                      </p:to>
                                    </p:set>
                                    <p:animEffect transition="in" filter="dissolve">
                                      <p:cBhvr>
                                        <p:cTn id="348" dur="500"/>
                                        <p:tgtEl>
                                          <p:spTgt spid="240"/>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229">
                                            <p:txEl>
                                              <p:pRg st="5" end="5"/>
                                            </p:txEl>
                                          </p:spTgt>
                                        </p:tgtEl>
                                        <p:attrNameLst>
                                          <p:attrName>style.visibility</p:attrName>
                                        </p:attrNameLst>
                                      </p:cBhvr>
                                      <p:to>
                                        <p:strVal val="visible"/>
                                      </p:to>
                                    </p:set>
                                    <p:animEffect transition="in" filter="dissolve">
                                      <p:cBhvr>
                                        <p:cTn id="353" dur="500"/>
                                        <p:tgtEl>
                                          <p:spTgt spid="229">
                                            <p:txEl>
                                              <p:pRg st="5" end="5"/>
                                            </p:txEl>
                                          </p:spTgt>
                                        </p:tgtEl>
                                      </p:cBhvr>
                                    </p:animEffect>
                                  </p:childTnLst>
                                </p:cTn>
                              </p:par>
                            </p:childTnLst>
                          </p:cTn>
                        </p:par>
                      </p:childTnLst>
                    </p:cTn>
                  </p:par>
                  <p:par>
                    <p:cTn id="354" fill="hold">
                      <p:stCondLst>
                        <p:cond delay="indefinite"/>
                      </p:stCondLst>
                      <p:childTnLst>
                        <p:par>
                          <p:cTn id="355" fill="hold">
                            <p:stCondLst>
                              <p:cond delay="0"/>
                            </p:stCondLst>
                            <p:childTnLst>
                              <p:par>
                                <p:cTn id="356" presetID="7" presetClass="emph" presetSubtype="2" fill="hold" nodeType="clickEffect">
                                  <p:stCondLst>
                                    <p:cond delay="0"/>
                                  </p:stCondLst>
                                  <p:childTnLst>
                                    <p:animClr clrSpc="rgb" dir="cw">
                                      <p:cBhvr>
                                        <p:cTn id="357" dur="2000" fill="hold"/>
                                        <p:tgtEl>
                                          <p:spTgt spid="186"/>
                                        </p:tgtEl>
                                        <p:attrNameLst>
                                          <p:attrName>stroke.color</p:attrName>
                                        </p:attrNameLst>
                                      </p:cBhvr>
                                      <p:to>
                                        <a:schemeClr val="accent2"/>
                                      </p:to>
                                    </p:animClr>
                                    <p:set>
                                      <p:cBhvr>
                                        <p:cTn id="358" dur="2000" fill="hold"/>
                                        <p:tgtEl>
                                          <p:spTgt spid="186"/>
                                        </p:tgtEl>
                                        <p:attrNameLst>
                                          <p:attrName>stroke.on</p:attrName>
                                        </p:attrNameLst>
                                      </p:cBhvr>
                                      <p:to>
                                        <p:strVal val="true"/>
                                      </p:to>
                                    </p:se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85"/>
                                        </p:tgtEl>
                                        <p:attrNameLst>
                                          <p:attrName>stroke.color</p:attrName>
                                        </p:attrNameLst>
                                      </p:cBhvr>
                                      <p:to>
                                        <a:schemeClr val="accent2"/>
                                      </p:to>
                                    </p:animClr>
                                    <p:set>
                                      <p:cBhvr>
                                        <p:cTn id="363" dur="2000" fill="hold"/>
                                        <p:tgtEl>
                                          <p:spTgt spid="185"/>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7" presetClass="emph" presetSubtype="2" fill="hold" nodeType="clickEffect">
                                  <p:stCondLst>
                                    <p:cond delay="0"/>
                                  </p:stCondLst>
                                  <p:childTnLst>
                                    <p:animClr clrSpc="rgb" dir="cw">
                                      <p:cBhvr>
                                        <p:cTn id="367" dur="2000" fill="hold"/>
                                        <p:tgtEl>
                                          <p:spTgt spid="180"/>
                                        </p:tgtEl>
                                        <p:attrNameLst>
                                          <p:attrName>stroke.color</p:attrName>
                                        </p:attrNameLst>
                                      </p:cBhvr>
                                      <p:to>
                                        <a:schemeClr val="accent2"/>
                                      </p:to>
                                    </p:animClr>
                                    <p:set>
                                      <p:cBhvr>
                                        <p:cTn id="368" dur="2000" fill="hold"/>
                                        <p:tgtEl>
                                          <p:spTgt spid="180"/>
                                        </p:tgtEl>
                                        <p:attrNameLst>
                                          <p:attrName>stroke.on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239"/>
                                        </p:tgtEl>
                                        <p:attrNameLst>
                                          <p:attrName>style.visibility</p:attrName>
                                        </p:attrNameLst>
                                      </p:cBhvr>
                                      <p:to>
                                        <p:strVal val="visible"/>
                                      </p:to>
                                    </p:set>
                                    <p:animEffect transition="in" filter="dissolve">
                                      <p:cBhvr>
                                        <p:cTn id="373" dur="500"/>
                                        <p:tgtEl>
                                          <p:spTgt spid="239"/>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237">
                                            <p:txEl>
                                              <p:pRg st="2" end="2"/>
                                            </p:txEl>
                                          </p:spTgt>
                                        </p:tgtEl>
                                        <p:attrNameLst>
                                          <p:attrName>style.visibility</p:attrName>
                                        </p:attrNameLst>
                                      </p:cBhvr>
                                      <p:to>
                                        <p:strVal val="visible"/>
                                      </p:to>
                                    </p:set>
                                    <p:animEffect transition="in" filter="dissolve">
                                      <p:cBhvr>
                                        <p:cTn id="378" dur="500"/>
                                        <p:tgtEl>
                                          <p:spTgt spid="237">
                                            <p:txEl>
                                              <p:pRg st="2" end="2"/>
                                            </p:txEl>
                                          </p:spTgt>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241"/>
                                        </p:tgtEl>
                                        <p:attrNameLst>
                                          <p:attrName>style.visibility</p:attrName>
                                        </p:attrNameLst>
                                      </p:cBhvr>
                                      <p:to>
                                        <p:strVal val="visible"/>
                                      </p:to>
                                    </p:set>
                                    <p:animEffect transition="in" filter="dissolve">
                                      <p:cBhvr>
                                        <p:cTn id="383" dur="500"/>
                                        <p:tgtEl>
                                          <p:spTgt spid="241"/>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242">
                                            <p:txEl>
                                              <p:pRg st="2" end="2"/>
                                            </p:txEl>
                                          </p:spTgt>
                                        </p:tgtEl>
                                        <p:attrNameLst>
                                          <p:attrName>style.visibility</p:attrName>
                                        </p:attrNameLst>
                                      </p:cBhvr>
                                      <p:to>
                                        <p:strVal val="visible"/>
                                      </p:to>
                                    </p:set>
                                    <p:animEffect transition="in" filter="dissolve">
                                      <p:cBhvr>
                                        <p:cTn id="388" dur="500"/>
                                        <p:tgtEl>
                                          <p:spTgt spid="242">
                                            <p:txEl>
                                              <p:pRg st="2" end="2"/>
                                            </p:txEl>
                                          </p:spTgt>
                                        </p:tgtEl>
                                      </p:cBhvr>
                                    </p:animEffect>
                                  </p:childTnLst>
                                </p:cTn>
                              </p:par>
                            </p:childTnLst>
                          </p:cTn>
                        </p:par>
                      </p:childTnLst>
                    </p:cTn>
                  </p:par>
                  <p:par>
                    <p:cTn id="389" fill="hold">
                      <p:stCondLst>
                        <p:cond delay="indefinite"/>
                      </p:stCondLst>
                      <p:childTnLst>
                        <p:par>
                          <p:cTn id="390" fill="hold">
                            <p:stCondLst>
                              <p:cond delay="0"/>
                            </p:stCondLst>
                            <p:childTnLst>
                              <p:par>
                                <p:cTn id="391" presetID="7" presetClass="emph" presetSubtype="2" fill="hold" nodeType="clickEffect">
                                  <p:stCondLst>
                                    <p:cond delay="0"/>
                                  </p:stCondLst>
                                  <p:childTnLst>
                                    <p:animClr clrSpc="rgb" dir="cw">
                                      <p:cBhvr>
                                        <p:cTn id="392" dur="2000" fill="hold"/>
                                        <p:tgtEl>
                                          <p:spTgt spid="187"/>
                                        </p:tgtEl>
                                        <p:attrNameLst>
                                          <p:attrName>stroke.color</p:attrName>
                                        </p:attrNameLst>
                                      </p:cBhvr>
                                      <p:to>
                                        <a:schemeClr val="accent2"/>
                                      </p:to>
                                    </p:animClr>
                                    <p:set>
                                      <p:cBhvr>
                                        <p:cTn id="393" dur="2000" fill="hold"/>
                                        <p:tgtEl>
                                          <p:spTgt spid="187"/>
                                        </p:tgtEl>
                                        <p:attrNameLst>
                                          <p:attrName>stroke.on</p:attrName>
                                        </p:attrNameLst>
                                      </p:cBhvr>
                                      <p:to>
                                        <p:strVal val="true"/>
                                      </p:to>
                                    </p:se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nodeType="clickEffect">
                                  <p:stCondLst>
                                    <p:cond delay="0"/>
                                  </p:stCondLst>
                                  <p:childTnLst>
                                    <p:set>
                                      <p:cBhvr>
                                        <p:cTn id="397" dur="1" fill="hold">
                                          <p:stCondLst>
                                            <p:cond delay="0"/>
                                          </p:stCondLst>
                                        </p:cTn>
                                        <p:tgtEl>
                                          <p:spTgt spid="246"/>
                                        </p:tgtEl>
                                        <p:attrNameLst>
                                          <p:attrName>style.visibility</p:attrName>
                                        </p:attrNameLst>
                                      </p:cBhvr>
                                      <p:to>
                                        <p:strVal val="visible"/>
                                      </p:to>
                                    </p:set>
                                    <p:animEffect transition="in" filter="dissolve">
                                      <p:cBhvr>
                                        <p:cTn id="398" dur="500"/>
                                        <p:tgtEl>
                                          <p:spTgt spid="246"/>
                                        </p:tgtEl>
                                      </p:cBhvr>
                                    </p:animEffect>
                                  </p:childTnLst>
                                </p:cTn>
                              </p:par>
                            </p:childTnLst>
                          </p:cTn>
                        </p:par>
                      </p:childTnLst>
                    </p:cTn>
                  </p:par>
                  <p:par>
                    <p:cTn id="399" fill="hold">
                      <p:stCondLst>
                        <p:cond delay="indefinite"/>
                      </p:stCondLst>
                      <p:childTnLst>
                        <p:par>
                          <p:cTn id="400" fill="hold">
                            <p:stCondLst>
                              <p:cond delay="0"/>
                            </p:stCondLst>
                            <p:childTnLst>
                              <p:par>
                                <p:cTn id="401" presetID="9" presetClass="entr" presetSubtype="0" fill="hold" nodeType="clickEffect">
                                  <p:stCondLst>
                                    <p:cond delay="0"/>
                                  </p:stCondLst>
                                  <p:childTnLst>
                                    <p:set>
                                      <p:cBhvr>
                                        <p:cTn id="402" dur="1" fill="hold">
                                          <p:stCondLst>
                                            <p:cond delay="0"/>
                                          </p:stCondLst>
                                        </p:cTn>
                                        <p:tgtEl>
                                          <p:spTgt spid="237">
                                            <p:txEl>
                                              <p:pRg st="6" end="6"/>
                                            </p:txEl>
                                          </p:spTgt>
                                        </p:tgtEl>
                                        <p:attrNameLst>
                                          <p:attrName>style.visibility</p:attrName>
                                        </p:attrNameLst>
                                      </p:cBhvr>
                                      <p:to>
                                        <p:strVal val="visible"/>
                                      </p:to>
                                    </p:set>
                                    <p:animEffect transition="in" filter="dissolve">
                                      <p:cBhvr>
                                        <p:cTn id="403" dur="500"/>
                                        <p:tgtEl>
                                          <p:spTgt spid="237">
                                            <p:txEl>
                                              <p:pRg st="6" end="6"/>
                                            </p:txEl>
                                          </p:spTgt>
                                        </p:tgtEl>
                                      </p:cBhvr>
                                    </p:animEffect>
                                  </p:childTnLst>
                                </p:cTn>
                              </p:par>
                            </p:childTnLst>
                          </p:cTn>
                        </p:par>
                      </p:childTnLst>
                    </p:cTn>
                  </p:par>
                  <p:par>
                    <p:cTn id="404" fill="hold">
                      <p:stCondLst>
                        <p:cond delay="indefinite"/>
                      </p:stCondLst>
                      <p:childTnLst>
                        <p:par>
                          <p:cTn id="405" fill="hold">
                            <p:stCondLst>
                              <p:cond delay="0"/>
                            </p:stCondLst>
                            <p:childTnLst>
                              <p:par>
                                <p:cTn id="406" presetID="9" presetClass="entr" presetSubtype="0" fill="hold" nodeType="clickEffect">
                                  <p:stCondLst>
                                    <p:cond delay="0"/>
                                  </p:stCondLst>
                                  <p:childTnLst>
                                    <p:set>
                                      <p:cBhvr>
                                        <p:cTn id="407" dur="1" fill="hold">
                                          <p:stCondLst>
                                            <p:cond delay="0"/>
                                          </p:stCondLst>
                                        </p:cTn>
                                        <p:tgtEl>
                                          <p:spTgt spid="248"/>
                                        </p:tgtEl>
                                        <p:attrNameLst>
                                          <p:attrName>style.visibility</p:attrName>
                                        </p:attrNameLst>
                                      </p:cBhvr>
                                      <p:to>
                                        <p:strVal val="visible"/>
                                      </p:to>
                                    </p:set>
                                    <p:animEffect transition="in" filter="dissolve">
                                      <p:cBhvr>
                                        <p:cTn id="408" dur="500"/>
                                        <p:tgtEl>
                                          <p:spTgt spid="248"/>
                                        </p:tgtEl>
                                      </p:cBhvr>
                                    </p:animEffect>
                                  </p:childTnLst>
                                </p:cTn>
                              </p:par>
                            </p:childTnLst>
                          </p:cTn>
                        </p:par>
                      </p:childTnLst>
                    </p:cTn>
                  </p:par>
                  <p:par>
                    <p:cTn id="409" fill="hold">
                      <p:stCondLst>
                        <p:cond delay="indefinite"/>
                      </p:stCondLst>
                      <p:childTnLst>
                        <p:par>
                          <p:cTn id="410" fill="hold">
                            <p:stCondLst>
                              <p:cond delay="0"/>
                            </p:stCondLst>
                            <p:childTnLst>
                              <p:par>
                                <p:cTn id="411" presetID="9" presetClass="entr" presetSubtype="0" fill="hold" nodeType="clickEffect">
                                  <p:stCondLst>
                                    <p:cond delay="0"/>
                                  </p:stCondLst>
                                  <p:childTnLst>
                                    <p:set>
                                      <p:cBhvr>
                                        <p:cTn id="412" dur="1" fill="hold">
                                          <p:stCondLst>
                                            <p:cond delay="0"/>
                                          </p:stCondLst>
                                        </p:cTn>
                                        <p:tgtEl>
                                          <p:spTgt spid="242">
                                            <p:txEl>
                                              <p:pRg st="6" end="6"/>
                                            </p:txEl>
                                          </p:spTgt>
                                        </p:tgtEl>
                                        <p:attrNameLst>
                                          <p:attrName>style.visibility</p:attrName>
                                        </p:attrNameLst>
                                      </p:cBhvr>
                                      <p:to>
                                        <p:strVal val="visible"/>
                                      </p:to>
                                    </p:set>
                                    <p:animEffect transition="in" filter="dissolve">
                                      <p:cBhvr>
                                        <p:cTn id="413" dur="500"/>
                                        <p:tgtEl>
                                          <p:spTgt spid="242">
                                            <p:txEl>
                                              <p:pRg st="6" end="6"/>
                                            </p:txEl>
                                          </p:spTgt>
                                        </p:tgtEl>
                                      </p:cBhvr>
                                    </p:animEffect>
                                  </p:childTnLst>
                                </p:cTn>
                              </p:par>
                            </p:childTnLst>
                          </p:cTn>
                        </p:par>
                      </p:childTnLst>
                    </p:cTn>
                  </p:par>
                  <p:par>
                    <p:cTn id="414" fill="hold">
                      <p:stCondLst>
                        <p:cond delay="indefinite"/>
                      </p:stCondLst>
                      <p:childTnLst>
                        <p:par>
                          <p:cTn id="415" fill="hold">
                            <p:stCondLst>
                              <p:cond delay="0"/>
                            </p:stCondLst>
                            <p:childTnLst>
                              <p:par>
                                <p:cTn id="416" presetID="7" presetClass="emph" presetSubtype="2" fill="hold" nodeType="clickEffect">
                                  <p:stCondLst>
                                    <p:cond delay="0"/>
                                  </p:stCondLst>
                                  <p:childTnLst>
                                    <p:animClr clrSpc="rgb" dir="cw">
                                      <p:cBhvr>
                                        <p:cTn id="417" dur="2000" fill="hold"/>
                                        <p:tgtEl>
                                          <p:spTgt spid="190"/>
                                        </p:tgtEl>
                                        <p:attrNameLst>
                                          <p:attrName>stroke.color</p:attrName>
                                        </p:attrNameLst>
                                      </p:cBhvr>
                                      <p:to>
                                        <a:schemeClr val="accent2"/>
                                      </p:to>
                                    </p:animClr>
                                    <p:set>
                                      <p:cBhvr>
                                        <p:cTn id="418" dur="2000" fill="hold"/>
                                        <p:tgtEl>
                                          <p:spTgt spid="190"/>
                                        </p:tgtEl>
                                        <p:attrNameLst>
                                          <p:attrName>stroke.on</p:attrName>
                                        </p:attrNameLst>
                                      </p:cBhvr>
                                      <p:to>
                                        <p:strVal val="true"/>
                                      </p:to>
                                    </p:set>
                                  </p:childTnLst>
                                </p:cTn>
                              </p:par>
                            </p:childTnLst>
                          </p:cTn>
                        </p:par>
                      </p:childTnLst>
                    </p:cTn>
                  </p:par>
                  <p:par>
                    <p:cTn id="419" fill="hold">
                      <p:stCondLst>
                        <p:cond delay="indefinite"/>
                      </p:stCondLst>
                      <p:childTnLst>
                        <p:par>
                          <p:cTn id="420" fill="hold">
                            <p:stCondLst>
                              <p:cond delay="0"/>
                            </p:stCondLst>
                            <p:childTnLst>
                              <p:par>
                                <p:cTn id="421" presetID="7" presetClass="emph" presetSubtype="2" fill="hold" nodeType="clickEffect">
                                  <p:stCondLst>
                                    <p:cond delay="0"/>
                                  </p:stCondLst>
                                  <p:childTnLst>
                                    <p:animClr clrSpc="rgb" dir="cw">
                                      <p:cBhvr>
                                        <p:cTn id="422" dur="2000" fill="hold"/>
                                        <p:tgtEl>
                                          <p:spTgt spid="184"/>
                                        </p:tgtEl>
                                        <p:attrNameLst>
                                          <p:attrName>stroke.color</p:attrName>
                                        </p:attrNameLst>
                                      </p:cBhvr>
                                      <p:to>
                                        <a:schemeClr val="accent2"/>
                                      </p:to>
                                    </p:animClr>
                                    <p:set>
                                      <p:cBhvr>
                                        <p:cTn id="423" dur="2000" fill="hold"/>
                                        <p:tgtEl>
                                          <p:spTgt spid="184"/>
                                        </p:tgtEl>
                                        <p:attrNameLst>
                                          <p:attrName>stroke.on</p:attrName>
                                        </p:attrNameLst>
                                      </p:cBhvr>
                                      <p:to>
                                        <p:strVal val="true"/>
                                      </p:to>
                                    </p:set>
                                  </p:childTnLst>
                                </p:cTn>
                              </p:par>
                            </p:childTnLst>
                          </p:cTn>
                        </p:par>
                      </p:childTnLst>
                    </p:cTn>
                  </p:par>
                  <p:par>
                    <p:cTn id="424" fill="hold">
                      <p:stCondLst>
                        <p:cond delay="indefinite"/>
                      </p:stCondLst>
                      <p:childTnLst>
                        <p:par>
                          <p:cTn id="425" fill="hold">
                            <p:stCondLst>
                              <p:cond delay="0"/>
                            </p:stCondLst>
                            <p:childTnLst>
                              <p:par>
                                <p:cTn id="426" presetID="7" presetClass="emph" presetSubtype="2" fill="hold" nodeType="clickEffect">
                                  <p:stCondLst>
                                    <p:cond delay="0"/>
                                  </p:stCondLst>
                                  <p:childTnLst>
                                    <p:animClr clrSpc="rgb" dir="cw">
                                      <p:cBhvr>
                                        <p:cTn id="427" dur="2000" fill="hold"/>
                                        <p:tgtEl>
                                          <p:spTgt spid="191"/>
                                        </p:tgtEl>
                                        <p:attrNameLst>
                                          <p:attrName>stroke.color</p:attrName>
                                        </p:attrNameLst>
                                      </p:cBhvr>
                                      <p:to>
                                        <a:srgbClr val="9C9C9C"/>
                                      </p:to>
                                    </p:animClr>
                                    <p:set>
                                      <p:cBhvr>
                                        <p:cTn id="428" dur="2000" fill="hold"/>
                                        <p:tgtEl>
                                          <p:spTgt spid="191"/>
                                        </p:tgtEl>
                                        <p:attrNameLst>
                                          <p:attrName>stroke.on</p:attrName>
                                        </p:attrNameLst>
                                      </p:cBhvr>
                                      <p:to>
                                        <p:strVal val="true"/>
                                      </p:to>
                                    </p:set>
                                  </p:childTnLst>
                                </p:cTn>
                              </p:par>
                              <p:par>
                                <p:cTn id="429" presetID="7" presetClass="emph" presetSubtype="2" fill="hold" nodeType="withEffect">
                                  <p:stCondLst>
                                    <p:cond delay="0"/>
                                  </p:stCondLst>
                                  <p:childTnLst>
                                    <p:animClr clrSpc="rgb" dir="cw">
                                      <p:cBhvr>
                                        <p:cTn id="430" dur="2000" fill="hold"/>
                                        <p:tgtEl>
                                          <p:spTgt spid="189"/>
                                        </p:tgtEl>
                                        <p:attrNameLst>
                                          <p:attrName>stroke.color</p:attrName>
                                        </p:attrNameLst>
                                      </p:cBhvr>
                                      <p:to>
                                        <a:srgbClr val="9C9C9C"/>
                                      </p:to>
                                    </p:animClr>
                                    <p:set>
                                      <p:cBhvr>
                                        <p:cTn id="431" dur="2000" fill="hold"/>
                                        <p:tgtEl>
                                          <p:spTgt spid="189"/>
                                        </p:tgtEl>
                                        <p:attrNameLst>
                                          <p:attrName>stroke.on</p:attrName>
                                        </p:attrNameLst>
                                      </p:cBhvr>
                                      <p:to>
                                        <p:strVal val="true"/>
                                      </p:to>
                                    </p:set>
                                  </p:childTnLst>
                                </p:cTn>
                              </p:par>
                              <p:par>
                                <p:cTn id="432" presetID="7" presetClass="emph" presetSubtype="2" fill="hold" nodeType="withEffect">
                                  <p:stCondLst>
                                    <p:cond delay="0"/>
                                  </p:stCondLst>
                                  <p:childTnLst>
                                    <p:animClr clrSpc="rgb" dir="cw">
                                      <p:cBhvr>
                                        <p:cTn id="433" dur="2000" fill="hold"/>
                                        <p:tgtEl>
                                          <p:spTgt spid="183"/>
                                        </p:tgtEl>
                                        <p:attrNameLst>
                                          <p:attrName>stroke.color</p:attrName>
                                        </p:attrNameLst>
                                      </p:cBhvr>
                                      <p:to>
                                        <a:srgbClr val="9C9C9C"/>
                                      </p:to>
                                    </p:animClr>
                                    <p:set>
                                      <p:cBhvr>
                                        <p:cTn id="434" dur="2000" fill="hold"/>
                                        <p:tgtEl>
                                          <p:spTgt spid="183"/>
                                        </p:tgtEl>
                                        <p:attrNameLst>
                                          <p:attrName>stroke.on</p:attrName>
                                        </p:attrNameLst>
                                      </p:cBhvr>
                                      <p:to>
                                        <p:strVal val="true"/>
                                      </p:to>
                                    </p:set>
                                  </p:childTnLst>
                                </p:cTn>
                              </p:par>
                              <p:par>
                                <p:cTn id="435" presetID="7" presetClass="emph" presetSubtype="2" fill="hold" nodeType="withEffect">
                                  <p:stCondLst>
                                    <p:cond delay="0"/>
                                  </p:stCondLst>
                                  <p:childTnLst>
                                    <p:animClr clrSpc="rgb" dir="cw">
                                      <p:cBhvr>
                                        <p:cTn id="436" dur="2000" fill="hold"/>
                                        <p:tgtEl>
                                          <p:spTgt spid="178"/>
                                        </p:tgtEl>
                                        <p:attrNameLst>
                                          <p:attrName>stroke.color</p:attrName>
                                        </p:attrNameLst>
                                      </p:cBhvr>
                                      <p:to>
                                        <a:srgbClr val="9C9C9C"/>
                                      </p:to>
                                    </p:animClr>
                                    <p:set>
                                      <p:cBhvr>
                                        <p:cTn id="437" dur="2000" fill="hold"/>
                                        <p:tgtEl>
                                          <p:spTgt spid="178"/>
                                        </p:tgtEl>
                                        <p:attrNameLst>
                                          <p:attrName>stroke.on</p:attrName>
                                        </p:attrNameLst>
                                      </p:cBhvr>
                                      <p:to>
                                        <p:strVal val="true"/>
                                      </p:to>
                                    </p:set>
                                  </p:childTnLst>
                                </p:cTn>
                              </p:par>
                              <p:par>
                                <p:cTn id="438" presetID="7" presetClass="emph" presetSubtype="2" fill="hold" nodeType="withEffect">
                                  <p:stCondLst>
                                    <p:cond delay="0"/>
                                  </p:stCondLst>
                                  <p:childTnLst>
                                    <p:animClr clrSpc="rgb" dir="cw">
                                      <p:cBhvr>
                                        <p:cTn id="439" dur="2000" fill="hold"/>
                                        <p:tgtEl>
                                          <p:spTgt spid="181"/>
                                        </p:tgtEl>
                                        <p:attrNameLst>
                                          <p:attrName>stroke.color</p:attrName>
                                        </p:attrNameLst>
                                      </p:cBhvr>
                                      <p:to>
                                        <a:srgbClr val="9C9C9C"/>
                                      </p:to>
                                    </p:animClr>
                                    <p:set>
                                      <p:cBhvr>
                                        <p:cTn id="440" dur="2000" fill="hold"/>
                                        <p:tgtEl>
                                          <p:spTgt spid="181"/>
                                        </p:tgtEl>
                                        <p:attrNameLst>
                                          <p:attrName>stroke.on</p:attrName>
                                        </p:attrNameLst>
                                      </p:cBhvr>
                                      <p:to>
                                        <p:strVal val="true"/>
                                      </p:to>
                                    </p:set>
                                  </p:childTnLst>
                                </p:cTn>
                              </p:par>
                              <p:par>
                                <p:cTn id="441" presetID="7" presetClass="emph" presetSubtype="2" fill="hold" nodeType="withEffect">
                                  <p:stCondLst>
                                    <p:cond delay="0"/>
                                  </p:stCondLst>
                                  <p:childTnLst>
                                    <p:animClr clrSpc="rgb" dir="cw">
                                      <p:cBhvr>
                                        <p:cTn id="442" dur="2000" fill="hold"/>
                                        <p:tgtEl>
                                          <p:spTgt spid="199"/>
                                        </p:tgtEl>
                                        <p:attrNameLst>
                                          <p:attrName>stroke.color</p:attrName>
                                        </p:attrNameLst>
                                      </p:cBhvr>
                                      <p:to>
                                        <a:srgbClr val="9C9C9C"/>
                                      </p:to>
                                    </p:animClr>
                                    <p:set>
                                      <p:cBhvr>
                                        <p:cTn id="443" dur="2000" fill="hold"/>
                                        <p:tgtEl>
                                          <p:spTgt spid="199"/>
                                        </p:tgtEl>
                                        <p:attrNameLst>
                                          <p:attrName>stroke.on</p:attrName>
                                        </p:attrNameLst>
                                      </p:cBhvr>
                                      <p:to>
                                        <p:strVal val="true"/>
                                      </p:to>
                                    </p:set>
                                  </p:childTnLst>
                                </p:cTn>
                              </p:par>
                              <p:par>
                                <p:cTn id="444" presetID="7" presetClass="emph" presetSubtype="2" fill="hold" nodeType="withEffect">
                                  <p:stCondLst>
                                    <p:cond delay="0"/>
                                  </p:stCondLst>
                                  <p:childTnLst>
                                    <p:animClr clrSpc="rgb" dir="cw">
                                      <p:cBhvr>
                                        <p:cTn id="445" dur="2000" fill="hold"/>
                                        <p:tgtEl>
                                          <p:spTgt spid="179"/>
                                        </p:tgtEl>
                                        <p:attrNameLst>
                                          <p:attrName>stroke.color</p:attrName>
                                        </p:attrNameLst>
                                      </p:cBhvr>
                                      <p:to>
                                        <a:srgbClr val="9C9C9C"/>
                                      </p:to>
                                    </p:animClr>
                                    <p:set>
                                      <p:cBhvr>
                                        <p:cTn id="446" dur="2000" fill="hold"/>
                                        <p:tgtEl>
                                          <p:spTgt spid="179"/>
                                        </p:tgtEl>
                                        <p:attrNameLst>
                                          <p:attrName>stroke.on</p:attrName>
                                        </p:attrNameLst>
                                      </p:cBhvr>
                                      <p:to>
                                        <p:strVal val="true"/>
                                      </p:to>
                                    </p:set>
                                  </p:childTnLst>
                                </p:cTn>
                              </p:par>
                              <p:par>
                                <p:cTn id="447" presetID="7" presetClass="emph" presetSubtype="2" fill="hold" nodeType="withEffect">
                                  <p:stCondLst>
                                    <p:cond delay="0"/>
                                  </p:stCondLst>
                                  <p:childTnLst>
                                    <p:animClr clrSpc="rgb" dir="cw">
                                      <p:cBhvr>
                                        <p:cTn id="448" dur="2000" fill="hold"/>
                                        <p:tgtEl>
                                          <p:spTgt spid="200"/>
                                        </p:tgtEl>
                                        <p:attrNameLst>
                                          <p:attrName>stroke.color</p:attrName>
                                        </p:attrNameLst>
                                      </p:cBhvr>
                                      <p:to>
                                        <a:srgbClr val="9C9C9C"/>
                                      </p:to>
                                    </p:animClr>
                                    <p:set>
                                      <p:cBhvr>
                                        <p:cTn id="449" dur="2000" fill="hold"/>
                                        <p:tgtEl>
                                          <p:spTgt spid="200"/>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87"/>
                                        </p:tgtEl>
                                        <p:attrNameLst>
                                          <p:attrName>stroke.color</p:attrName>
                                        </p:attrNameLst>
                                      </p:cBhvr>
                                      <p:to>
                                        <a:srgbClr val="9C9C9C"/>
                                      </p:to>
                                    </p:animClr>
                                    <p:set>
                                      <p:cBhvr>
                                        <p:cTn id="452" dur="2000" fill="hold"/>
                                        <p:tgtEl>
                                          <p:spTgt spid="187"/>
                                        </p:tgtEl>
                                        <p:attrNameLst>
                                          <p:attrName>stroke.on</p:attrName>
                                        </p:attrNameLst>
                                      </p:cBhvr>
                                      <p:to>
                                        <p:strVal val="true"/>
                                      </p:to>
                                    </p:set>
                                  </p:childTnLst>
                                </p:cTn>
                              </p:par>
                              <p:par>
                                <p:cTn id="453" presetID="7" presetClass="emph" presetSubtype="2" fill="hold" nodeType="withEffect">
                                  <p:stCondLst>
                                    <p:cond delay="0"/>
                                  </p:stCondLst>
                                  <p:childTnLst>
                                    <p:animClr clrSpc="rgb" dir="cw">
                                      <p:cBhvr>
                                        <p:cTn id="454" dur="2000" fill="hold"/>
                                        <p:tgtEl>
                                          <p:spTgt spid="186"/>
                                        </p:tgtEl>
                                        <p:attrNameLst>
                                          <p:attrName>stroke.color</p:attrName>
                                        </p:attrNameLst>
                                      </p:cBhvr>
                                      <p:to>
                                        <a:srgbClr val="9C9C9C"/>
                                      </p:to>
                                    </p:animClr>
                                    <p:set>
                                      <p:cBhvr>
                                        <p:cTn id="455" dur="2000" fill="hold"/>
                                        <p:tgtEl>
                                          <p:spTgt spid="186"/>
                                        </p:tgtEl>
                                        <p:attrNameLst>
                                          <p:attrName>stroke.on</p:attrName>
                                        </p:attrNameLst>
                                      </p:cBhvr>
                                      <p:to>
                                        <p:strVal val="true"/>
                                      </p:to>
                                    </p:set>
                                  </p:childTnLst>
                                </p:cTn>
                              </p:par>
                              <p:par>
                                <p:cTn id="456" presetID="7" presetClass="emph" presetSubtype="2" fill="hold" nodeType="withEffect">
                                  <p:stCondLst>
                                    <p:cond delay="0"/>
                                  </p:stCondLst>
                                  <p:childTnLst>
                                    <p:animClr clrSpc="rgb" dir="cw">
                                      <p:cBhvr>
                                        <p:cTn id="457" dur="2000" fill="hold"/>
                                        <p:tgtEl>
                                          <p:spTgt spid="180"/>
                                        </p:tgtEl>
                                        <p:attrNameLst>
                                          <p:attrName>stroke.color</p:attrName>
                                        </p:attrNameLst>
                                      </p:cBhvr>
                                      <p:to>
                                        <a:srgbClr val="9C9C9C"/>
                                      </p:to>
                                    </p:animClr>
                                    <p:set>
                                      <p:cBhvr>
                                        <p:cTn id="458" dur="2000" fill="hold"/>
                                        <p:tgtEl>
                                          <p:spTgt spid="180"/>
                                        </p:tgtEl>
                                        <p:attrNameLst>
                                          <p:attrName>stroke.on</p:attrName>
                                        </p:attrNameLst>
                                      </p:cBhvr>
                                      <p:to>
                                        <p:strVal val="true"/>
                                      </p:to>
                                    </p:set>
                                  </p:childTnLst>
                                </p:cTn>
                              </p:par>
                              <p:par>
                                <p:cTn id="459" presetID="7" presetClass="emph" presetSubtype="2" fill="hold" nodeType="withEffect">
                                  <p:stCondLst>
                                    <p:cond delay="0"/>
                                  </p:stCondLst>
                                  <p:childTnLst>
                                    <p:animClr clrSpc="rgb" dir="cw">
                                      <p:cBhvr>
                                        <p:cTn id="460" dur="2000" fill="hold"/>
                                        <p:tgtEl>
                                          <p:spTgt spid="184"/>
                                        </p:tgtEl>
                                        <p:attrNameLst>
                                          <p:attrName>stroke.color</p:attrName>
                                        </p:attrNameLst>
                                      </p:cBhvr>
                                      <p:to>
                                        <a:srgbClr val="9C9C9C"/>
                                      </p:to>
                                    </p:animClr>
                                    <p:set>
                                      <p:cBhvr>
                                        <p:cTn id="461" dur="2000" fill="hold"/>
                                        <p:tgtEl>
                                          <p:spTgt spid="184"/>
                                        </p:tgtEl>
                                        <p:attrNameLst>
                                          <p:attrName>stroke.on</p:attrName>
                                        </p:attrNameLst>
                                      </p:cBhvr>
                                      <p:to>
                                        <p:strVal val="true"/>
                                      </p:to>
                                    </p:set>
                                  </p:childTnLst>
                                </p:cTn>
                              </p:par>
                              <p:par>
                                <p:cTn id="462" presetID="7" presetClass="emph" presetSubtype="2" fill="hold" nodeType="withEffect">
                                  <p:stCondLst>
                                    <p:cond delay="0"/>
                                  </p:stCondLst>
                                  <p:childTnLst>
                                    <p:animClr clrSpc="rgb" dir="cw">
                                      <p:cBhvr>
                                        <p:cTn id="463" dur="2000" fill="hold"/>
                                        <p:tgtEl>
                                          <p:spTgt spid="185"/>
                                        </p:tgtEl>
                                        <p:attrNameLst>
                                          <p:attrName>stroke.color</p:attrName>
                                        </p:attrNameLst>
                                      </p:cBhvr>
                                      <p:to>
                                        <a:srgbClr val="9C9C9C"/>
                                      </p:to>
                                    </p:animClr>
                                    <p:set>
                                      <p:cBhvr>
                                        <p:cTn id="464" dur="2000" fill="hold"/>
                                        <p:tgtEl>
                                          <p:spTgt spid="185"/>
                                        </p:tgtEl>
                                        <p:attrNameLst>
                                          <p:attrName>stroke.on</p:attrName>
                                        </p:attrNameLst>
                                      </p:cBhvr>
                                      <p:to>
                                        <p:strVal val="true"/>
                                      </p:to>
                                    </p:set>
                                  </p:childTnLst>
                                </p:cTn>
                              </p:par>
                              <p:par>
                                <p:cTn id="465" presetID="7" presetClass="emph" presetSubtype="2" fill="hold" nodeType="withEffect">
                                  <p:stCondLst>
                                    <p:cond delay="0"/>
                                  </p:stCondLst>
                                  <p:childTnLst>
                                    <p:animClr clrSpc="rgb" dir="cw">
                                      <p:cBhvr>
                                        <p:cTn id="466" dur="2000" fill="hold"/>
                                        <p:tgtEl>
                                          <p:spTgt spid="182"/>
                                        </p:tgtEl>
                                        <p:attrNameLst>
                                          <p:attrName>stroke.color</p:attrName>
                                        </p:attrNameLst>
                                      </p:cBhvr>
                                      <p:to>
                                        <a:srgbClr val="9C9C9C"/>
                                      </p:to>
                                    </p:animClr>
                                    <p:set>
                                      <p:cBhvr>
                                        <p:cTn id="467" dur="2000" fill="hold"/>
                                        <p:tgtEl>
                                          <p:spTgt spid="182"/>
                                        </p:tgtEl>
                                        <p:attrNameLst>
                                          <p:attrName>stroke.on</p:attrName>
                                        </p:attrNameLst>
                                      </p:cBhvr>
                                      <p:to>
                                        <p:strVal val="true"/>
                                      </p:to>
                                    </p:set>
                                  </p:childTnLst>
                                </p:cTn>
                              </p:par>
                              <p:par>
                                <p:cTn id="468" presetID="7" presetClass="emph" presetSubtype="2" fill="hold" nodeType="withEffect">
                                  <p:stCondLst>
                                    <p:cond delay="0"/>
                                  </p:stCondLst>
                                  <p:childTnLst>
                                    <p:animClr clrSpc="rgb" dir="cw">
                                      <p:cBhvr>
                                        <p:cTn id="469" dur="2000" fill="hold"/>
                                        <p:tgtEl>
                                          <p:spTgt spid="190"/>
                                        </p:tgtEl>
                                        <p:attrNameLst>
                                          <p:attrName>stroke.color</p:attrName>
                                        </p:attrNameLst>
                                      </p:cBhvr>
                                      <p:to>
                                        <a:srgbClr val="9C9C9C"/>
                                      </p:to>
                                    </p:animClr>
                                    <p:set>
                                      <p:cBhvr>
                                        <p:cTn id="470" dur="2000" fill="hold"/>
                                        <p:tgtEl>
                                          <p:spTgt spid="190"/>
                                        </p:tgtEl>
                                        <p:attrNameLst>
                                          <p:attrName>stroke.on</p:attrName>
                                        </p:attrNameLst>
                                      </p:cBhvr>
                                      <p:to>
                                        <p:strVal val="true"/>
                                      </p:to>
                                    </p:set>
                                  </p:childTnLst>
                                </p:cTn>
                              </p:par>
                              <p:par>
                                <p:cTn id="471" presetID="7" presetClass="emph" presetSubtype="2" fill="hold" nodeType="withEffect">
                                  <p:stCondLst>
                                    <p:cond delay="0"/>
                                  </p:stCondLst>
                                  <p:childTnLst>
                                    <p:animClr clrSpc="rgb" dir="cw">
                                      <p:cBhvr>
                                        <p:cTn id="472" dur="2000" fill="hold"/>
                                        <p:tgtEl>
                                          <p:spTgt spid="188"/>
                                        </p:tgtEl>
                                        <p:attrNameLst>
                                          <p:attrName>stroke.color</p:attrName>
                                        </p:attrNameLst>
                                      </p:cBhvr>
                                      <p:to>
                                        <a:srgbClr val="9C9C9C"/>
                                      </p:to>
                                    </p:animClr>
                                    <p:set>
                                      <p:cBhvr>
                                        <p:cTn id="473" dur="2000" fill="hold"/>
                                        <p:tgtEl>
                                          <p:spTgt spid="188"/>
                                        </p:tgtEl>
                                        <p:attrNameLst>
                                          <p:attrName>stroke.on</p:attrName>
                                        </p:attrNameLst>
                                      </p:cBhvr>
                                      <p:to>
                                        <p:strVal val="true"/>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56"/>
                                        </p:tgtEl>
                                        <p:attrNameLst>
                                          <p:attrName>style.visibility</p:attrName>
                                        </p:attrNameLst>
                                      </p:cBhvr>
                                      <p:to>
                                        <p:strVal val="visible"/>
                                      </p:to>
                                    </p:set>
                                    <p:animEffect transition="in" filter="dissolve">
                                      <p:cBhvr>
                                        <p:cTn id="478" dur="500"/>
                                        <p:tgtEl>
                                          <p:spTgt spid="256"/>
                                        </p:tgtEl>
                                      </p:cBhvr>
                                    </p:animEffect>
                                  </p:childTnLst>
                                </p:cTn>
                              </p:par>
                            </p:childTnLst>
                          </p:cTn>
                        </p:par>
                      </p:childTnLst>
                    </p:cTn>
                  </p:par>
                  <p:par>
                    <p:cTn id="479" fill="hold">
                      <p:stCondLst>
                        <p:cond delay="indefinite"/>
                      </p:stCondLst>
                      <p:childTnLst>
                        <p:par>
                          <p:cTn id="480" fill="hold">
                            <p:stCondLst>
                              <p:cond delay="0"/>
                            </p:stCondLst>
                            <p:childTnLst>
                              <p:par>
                                <p:cTn id="481" presetID="7" presetClass="emph" presetSubtype="2" fill="hold" nodeType="clickEffect">
                                  <p:stCondLst>
                                    <p:cond delay="0"/>
                                  </p:stCondLst>
                                  <p:childTnLst>
                                    <p:animClr clrSpc="rgb" dir="cw">
                                      <p:cBhvr>
                                        <p:cTn id="482" dur="2000" fill="hold"/>
                                        <p:tgtEl>
                                          <p:spTgt spid="191"/>
                                        </p:tgtEl>
                                        <p:attrNameLst>
                                          <p:attrName>stroke.color</p:attrName>
                                        </p:attrNameLst>
                                      </p:cBhvr>
                                      <p:to>
                                        <a:schemeClr val="accent2"/>
                                      </p:to>
                                    </p:animClr>
                                    <p:set>
                                      <p:cBhvr>
                                        <p:cTn id="483" dur="2000" fill="hold"/>
                                        <p:tgtEl>
                                          <p:spTgt spid="191"/>
                                        </p:tgtEl>
                                        <p:attrNameLst>
                                          <p:attrName>stroke.on</p:attrName>
                                        </p:attrNameLst>
                                      </p:cBhvr>
                                      <p:to>
                                        <p:strVal val="true"/>
                                      </p:to>
                                    </p:set>
                                  </p:childTnLst>
                                </p:cTn>
                              </p:par>
                            </p:childTnLst>
                          </p:cTn>
                        </p:par>
                      </p:childTnLst>
                    </p:cTn>
                  </p:par>
                  <p:par>
                    <p:cTn id="484" fill="hold">
                      <p:stCondLst>
                        <p:cond delay="indefinite"/>
                      </p:stCondLst>
                      <p:childTnLst>
                        <p:par>
                          <p:cTn id="485" fill="hold">
                            <p:stCondLst>
                              <p:cond delay="0"/>
                            </p:stCondLst>
                            <p:childTnLst>
                              <p:par>
                                <p:cTn id="486" presetID="7" presetClass="emph" presetSubtype="2" fill="hold" nodeType="clickEffect">
                                  <p:stCondLst>
                                    <p:cond delay="0"/>
                                  </p:stCondLst>
                                  <p:childTnLst>
                                    <p:animClr clrSpc="rgb" dir="cw">
                                      <p:cBhvr>
                                        <p:cTn id="487" dur="2000" fill="hold"/>
                                        <p:tgtEl>
                                          <p:spTgt spid="182"/>
                                        </p:tgtEl>
                                        <p:attrNameLst>
                                          <p:attrName>stroke.color</p:attrName>
                                        </p:attrNameLst>
                                      </p:cBhvr>
                                      <p:to>
                                        <a:schemeClr val="accent2"/>
                                      </p:to>
                                    </p:animClr>
                                    <p:set>
                                      <p:cBhvr>
                                        <p:cTn id="488" dur="2000" fill="hold"/>
                                        <p:tgtEl>
                                          <p:spTgt spid="182"/>
                                        </p:tgtEl>
                                        <p:attrNameLst>
                                          <p:attrName>stroke.on</p:attrName>
                                        </p:attrNameLst>
                                      </p:cBhvr>
                                      <p:to>
                                        <p:strVal val="true"/>
                                      </p:to>
                                    </p:set>
                                  </p:childTnLst>
                                </p:cTn>
                              </p:par>
                            </p:childTnLst>
                          </p:cTn>
                        </p:par>
                      </p:childTnLst>
                    </p:cTn>
                  </p:par>
                  <p:par>
                    <p:cTn id="489" fill="hold">
                      <p:stCondLst>
                        <p:cond delay="indefinite"/>
                      </p:stCondLst>
                      <p:childTnLst>
                        <p:par>
                          <p:cTn id="490" fill="hold">
                            <p:stCondLst>
                              <p:cond delay="0"/>
                            </p:stCondLst>
                            <p:childTnLst>
                              <p:par>
                                <p:cTn id="491" presetID="7" presetClass="emph" presetSubtype="2" fill="hold" nodeType="clickEffect">
                                  <p:stCondLst>
                                    <p:cond delay="0"/>
                                  </p:stCondLst>
                                  <p:childTnLst>
                                    <p:animClr clrSpc="rgb" dir="cw">
                                      <p:cBhvr>
                                        <p:cTn id="492" dur="2000" fill="hold"/>
                                        <p:tgtEl>
                                          <p:spTgt spid="189"/>
                                        </p:tgtEl>
                                        <p:attrNameLst>
                                          <p:attrName>stroke.color</p:attrName>
                                        </p:attrNameLst>
                                      </p:cBhvr>
                                      <p:to>
                                        <a:schemeClr val="accent2"/>
                                      </p:to>
                                    </p:animClr>
                                    <p:set>
                                      <p:cBhvr>
                                        <p:cTn id="493" dur="2000" fill="hold"/>
                                        <p:tgtEl>
                                          <p:spTgt spid="189"/>
                                        </p:tgtEl>
                                        <p:attrNameLst>
                                          <p:attrName>stroke.on</p:attrName>
                                        </p:attrNameLst>
                                      </p:cBhvr>
                                      <p:to>
                                        <p:strVal val="true"/>
                                      </p:to>
                                    </p:set>
                                  </p:childTnLst>
                                </p:cTn>
                              </p:par>
                            </p:childTnLst>
                          </p:cTn>
                        </p:par>
                      </p:childTnLst>
                    </p:cTn>
                  </p:par>
                  <p:par>
                    <p:cTn id="494" fill="hold">
                      <p:stCondLst>
                        <p:cond delay="indefinite"/>
                      </p:stCondLst>
                      <p:childTnLst>
                        <p:par>
                          <p:cTn id="495" fill="hold">
                            <p:stCondLst>
                              <p:cond delay="0"/>
                            </p:stCondLst>
                            <p:childTnLst>
                              <p:par>
                                <p:cTn id="496" presetID="7" presetClass="emph" presetSubtype="2" fill="hold" nodeType="clickEffect">
                                  <p:stCondLst>
                                    <p:cond delay="0"/>
                                  </p:stCondLst>
                                  <p:childTnLst>
                                    <p:animClr clrSpc="rgb" dir="cw">
                                      <p:cBhvr>
                                        <p:cTn id="497" dur="2000" fill="hold"/>
                                        <p:tgtEl>
                                          <p:spTgt spid="178"/>
                                        </p:tgtEl>
                                        <p:attrNameLst>
                                          <p:attrName>stroke.color</p:attrName>
                                        </p:attrNameLst>
                                      </p:cBhvr>
                                      <p:to>
                                        <a:schemeClr val="accent2"/>
                                      </p:to>
                                    </p:animClr>
                                    <p:set>
                                      <p:cBhvr>
                                        <p:cTn id="498" dur="2000" fill="hold"/>
                                        <p:tgtEl>
                                          <p:spTgt spid="178"/>
                                        </p:tgtEl>
                                        <p:attrNameLst>
                                          <p:attrName>stroke.on</p:attrName>
                                        </p:attrNameLst>
                                      </p:cBhvr>
                                      <p:to>
                                        <p:strVal val="true"/>
                                      </p:to>
                                    </p:set>
                                  </p:childTnLst>
                                </p:cTn>
                              </p:par>
                            </p:childTnLst>
                          </p:cTn>
                        </p:par>
                      </p:childTnLst>
                    </p:cTn>
                  </p:par>
                  <p:par>
                    <p:cTn id="499" fill="hold">
                      <p:stCondLst>
                        <p:cond delay="indefinite"/>
                      </p:stCondLst>
                      <p:childTnLst>
                        <p:par>
                          <p:cTn id="500" fill="hold">
                            <p:stCondLst>
                              <p:cond delay="0"/>
                            </p:stCondLst>
                            <p:childTnLst>
                              <p:par>
                                <p:cTn id="501" presetID="7" presetClass="emph" presetSubtype="2" fill="hold" nodeType="clickEffect">
                                  <p:stCondLst>
                                    <p:cond delay="0"/>
                                  </p:stCondLst>
                                  <p:childTnLst>
                                    <p:animClr clrSpc="rgb" dir="cw">
                                      <p:cBhvr>
                                        <p:cTn id="502" dur="2000" fill="hold"/>
                                        <p:tgtEl>
                                          <p:spTgt spid="181"/>
                                        </p:tgtEl>
                                        <p:attrNameLst>
                                          <p:attrName>stroke.color</p:attrName>
                                        </p:attrNameLst>
                                      </p:cBhvr>
                                      <p:to>
                                        <a:schemeClr val="accent2"/>
                                      </p:to>
                                    </p:animClr>
                                    <p:set>
                                      <p:cBhvr>
                                        <p:cTn id="503" dur="2000" fill="hold"/>
                                        <p:tgtEl>
                                          <p:spTgt spid="181"/>
                                        </p:tgtEl>
                                        <p:attrNameLst>
                                          <p:attrName>stroke.on</p:attrName>
                                        </p:attrNameLst>
                                      </p:cBhvr>
                                      <p:to>
                                        <p:strVal val="true"/>
                                      </p:to>
                                    </p:set>
                                  </p:childTnLst>
                                </p:cTn>
                              </p:par>
                            </p:childTnLst>
                          </p:cTn>
                        </p:par>
                      </p:childTnLst>
                    </p:cTn>
                  </p:par>
                  <p:par>
                    <p:cTn id="504" fill="hold">
                      <p:stCondLst>
                        <p:cond delay="indefinite"/>
                      </p:stCondLst>
                      <p:childTnLst>
                        <p:par>
                          <p:cTn id="505" fill="hold">
                            <p:stCondLst>
                              <p:cond delay="0"/>
                            </p:stCondLst>
                            <p:childTnLst>
                              <p:par>
                                <p:cTn id="506" presetID="7" presetClass="emph" presetSubtype="2" fill="hold" nodeType="clickEffect">
                                  <p:stCondLst>
                                    <p:cond delay="0"/>
                                  </p:stCondLst>
                                  <p:childTnLst>
                                    <p:animClr clrSpc="rgb" dir="cw">
                                      <p:cBhvr>
                                        <p:cTn id="507" dur="2000" fill="hold"/>
                                        <p:tgtEl>
                                          <p:spTgt spid="183"/>
                                        </p:tgtEl>
                                        <p:attrNameLst>
                                          <p:attrName>stroke.color</p:attrName>
                                        </p:attrNameLst>
                                      </p:cBhvr>
                                      <p:to>
                                        <a:schemeClr val="accent2"/>
                                      </p:to>
                                    </p:animClr>
                                    <p:set>
                                      <p:cBhvr>
                                        <p:cTn id="508" dur="2000" fill="hold"/>
                                        <p:tgtEl>
                                          <p:spTgt spid="183"/>
                                        </p:tgtEl>
                                        <p:attrNameLst>
                                          <p:attrName>stroke.on</p:attrName>
                                        </p:attrNameLst>
                                      </p:cBhvr>
                                      <p:to>
                                        <p:strVal val="true"/>
                                      </p:to>
                                    </p:set>
                                  </p:childTnLst>
                                </p:cTn>
                              </p:par>
                            </p:childTnLst>
                          </p:cTn>
                        </p:par>
                      </p:childTnLst>
                    </p:cTn>
                  </p:par>
                  <p:par>
                    <p:cTn id="509" fill="hold">
                      <p:stCondLst>
                        <p:cond delay="indefinite"/>
                      </p:stCondLst>
                      <p:childTnLst>
                        <p:par>
                          <p:cTn id="510" fill="hold">
                            <p:stCondLst>
                              <p:cond delay="0"/>
                            </p:stCondLst>
                            <p:childTnLst>
                              <p:par>
                                <p:cTn id="511" presetID="7" presetClass="emph" presetSubtype="2" fill="hold" nodeType="clickEffect">
                                  <p:stCondLst>
                                    <p:cond delay="0"/>
                                  </p:stCondLst>
                                  <p:childTnLst>
                                    <p:animClr clrSpc="rgb" dir="cw">
                                      <p:cBhvr>
                                        <p:cTn id="512" dur="2000" fill="hold"/>
                                        <p:tgtEl>
                                          <p:spTgt spid="199"/>
                                        </p:tgtEl>
                                        <p:attrNameLst>
                                          <p:attrName>stroke.color</p:attrName>
                                        </p:attrNameLst>
                                      </p:cBhvr>
                                      <p:to>
                                        <a:schemeClr val="accent2"/>
                                      </p:to>
                                    </p:animClr>
                                    <p:set>
                                      <p:cBhvr>
                                        <p:cTn id="513" dur="2000" fill="hold"/>
                                        <p:tgtEl>
                                          <p:spTgt spid="199"/>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251"/>
                                        </p:tgtEl>
                                        <p:attrNameLst>
                                          <p:attrName>style.visibility</p:attrName>
                                        </p:attrNameLst>
                                      </p:cBhvr>
                                      <p:to>
                                        <p:strVal val="visible"/>
                                      </p:to>
                                    </p:set>
                                    <p:animEffect transition="in" filter="dissolve">
                                      <p:cBhvr>
                                        <p:cTn id="518" dur="500"/>
                                        <p:tgtEl>
                                          <p:spTgt spid="251"/>
                                        </p:tgtEl>
                                      </p:cBhvr>
                                    </p:animEffect>
                                  </p:childTnLst>
                                </p:cTn>
                              </p:par>
                            </p:childTnLst>
                          </p:cTn>
                        </p:par>
                      </p:childTnLst>
                    </p:cTn>
                  </p:par>
                  <p:par>
                    <p:cTn id="519" fill="hold">
                      <p:stCondLst>
                        <p:cond delay="indefinite"/>
                      </p:stCondLst>
                      <p:childTnLst>
                        <p:par>
                          <p:cTn id="520" fill="hold">
                            <p:stCondLst>
                              <p:cond delay="0"/>
                            </p:stCondLst>
                            <p:childTnLst>
                              <p:par>
                                <p:cTn id="521" presetID="9" presetClass="entr" presetSubtype="0" fill="hold" nodeType="clickEffect">
                                  <p:stCondLst>
                                    <p:cond delay="0"/>
                                  </p:stCondLst>
                                  <p:childTnLst>
                                    <p:set>
                                      <p:cBhvr>
                                        <p:cTn id="522" dur="1" fill="hold">
                                          <p:stCondLst>
                                            <p:cond delay="0"/>
                                          </p:stCondLst>
                                        </p:cTn>
                                        <p:tgtEl>
                                          <p:spTgt spid="237">
                                            <p:txEl>
                                              <p:pRg st="3" end="3"/>
                                            </p:txEl>
                                          </p:spTgt>
                                        </p:tgtEl>
                                        <p:attrNameLst>
                                          <p:attrName>style.visibility</p:attrName>
                                        </p:attrNameLst>
                                      </p:cBhvr>
                                      <p:to>
                                        <p:strVal val="visible"/>
                                      </p:to>
                                    </p:set>
                                    <p:animEffect transition="in" filter="dissolve">
                                      <p:cBhvr>
                                        <p:cTn id="523" dur="500"/>
                                        <p:tgtEl>
                                          <p:spTgt spid="237">
                                            <p:txEl>
                                              <p:pRg st="3" end="3"/>
                                            </p:txEl>
                                          </p:spTgt>
                                        </p:tgtEl>
                                      </p:cBhvr>
                                    </p:animEffect>
                                  </p:childTnLst>
                                </p:cTn>
                              </p:par>
                            </p:childTnLst>
                          </p:cTn>
                        </p:par>
                      </p:childTnLst>
                    </p:cTn>
                  </p:par>
                  <p:par>
                    <p:cTn id="524" fill="hold">
                      <p:stCondLst>
                        <p:cond delay="indefinite"/>
                      </p:stCondLst>
                      <p:childTnLst>
                        <p:par>
                          <p:cTn id="525" fill="hold">
                            <p:stCondLst>
                              <p:cond delay="0"/>
                            </p:stCondLst>
                            <p:childTnLst>
                              <p:par>
                                <p:cTn id="526" presetID="9" presetClass="entr" presetSubtype="0" fill="hold" nodeType="clickEffect">
                                  <p:stCondLst>
                                    <p:cond delay="0"/>
                                  </p:stCondLst>
                                  <p:childTnLst>
                                    <p:set>
                                      <p:cBhvr>
                                        <p:cTn id="527" dur="1" fill="hold">
                                          <p:stCondLst>
                                            <p:cond delay="0"/>
                                          </p:stCondLst>
                                        </p:cTn>
                                        <p:tgtEl>
                                          <p:spTgt spid="253"/>
                                        </p:tgtEl>
                                        <p:attrNameLst>
                                          <p:attrName>style.visibility</p:attrName>
                                        </p:attrNameLst>
                                      </p:cBhvr>
                                      <p:to>
                                        <p:strVal val="visible"/>
                                      </p:to>
                                    </p:set>
                                    <p:animEffect transition="in" filter="dissolve">
                                      <p:cBhvr>
                                        <p:cTn id="528" dur="500"/>
                                        <p:tgtEl>
                                          <p:spTgt spid="253"/>
                                        </p:tgtEl>
                                      </p:cBhvr>
                                    </p:animEffect>
                                  </p:childTnLst>
                                </p:cTn>
                              </p:par>
                            </p:childTnLst>
                          </p:cTn>
                        </p:par>
                      </p:childTnLst>
                    </p:cTn>
                  </p:par>
                  <p:par>
                    <p:cTn id="529" fill="hold">
                      <p:stCondLst>
                        <p:cond delay="indefinite"/>
                      </p:stCondLst>
                      <p:childTnLst>
                        <p:par>
                          <p:cTn id="530" fill="hold">
                            <p:stCondLst>
                              <p:cond delay="0"/>
                            </p:stCondLst>
                            <p:childTnLst>
                              <p:par>
                                <p:cTn id="531" presetID="9" presetClass="entr" presetSubtype="0" fill="hold" nodeType="clickEffect">
                                  <p:stCondLst>
                                    <p:cond delay="0"/>
                                  </p:stCondLst>
                                  <p:childTnLst>
                                    <p:set>
                                      <p:cBhvr>
                                        <p:cTn id="532" dur="1" fill="hold">
                                          <p:stCondLst>
                                            <p:cond delay="0"/>
                                          </p:stCondLst>
                                        </p:cTn>
                                        <p:tgtEl>
                                          <p:spTgt spid="242">
                                            <p:txEl>
                                              <p:pRg st="3" end="3"/>
                                            </p:txEl>
                                          </p:spTgt>
                                        </p:tgtEl>
                                        <p:attrNameLst>
                                          <p:attrName>style.visibility</p:attrName>
                                        </p:attrNameLst>
                                      </p:cBhvr>
                                      <p:to>
                                        <p:strVal val="visible"/>
                                      </p:to>
                                    </p:set>
                                    <p:animEffect transition="in" filter="dissolve">
                                      <p:cBhvr>
                                        <p:cTn id="533" dur="500"/>
                                        <p:tgtEl>
                                          <p:spTgt spid="242">
                                            <p:txEl>
                                              <p:pRg st="3" end="3"/>
                                            </p:txEl>
                                          </p:spTgt>
                                        </p:tgtEl>
                                      </p:cBhvr>
                                    </p:animEffect>
                                  </p:childTnLst>
                                </p:cTn>
                              </p:par>
                            </p:childTnLst>
                          </p:cTn>
                        </p:par>
                      </p:childTnLst>
                    </p:cTn>
                  </p:par>
                  <p:par>
                    <p:cTn id="534" fill="hold">
                      <p:stCondLst>
                        <p:cond delay="indefinite"/>
                      </p:stCondLst>
                      <p:childTnLst>
                        <p:par>
                          <p:cTn id="535" fill="hold">
                            <p:stCondLst>
                              <p:cond delay="0"/>
                            </p:stCondLst>
                            <p:childTnLst>
                              <p:par>
                                <p:cTn id="536" presetID="7" presetClass="emph" presetSubtype="2" fill="hold" nodeType="clickEffect">
                                  <p:stCondLst>
                                    <p:cond delay="0"/>
                                  </p:stCondLst>
                                  <p:childTnLst>
                                    <p:animClr clrSpc="rgb" dir="cw">
                                      <p:cBhvr>
                                        <p:cTn id="537" dur="2000" fill="hold"/>
                                        <p:tgtEl>
                                          <p:spTgt spid="200"/>
                                        </p:tgtEl>
                                        <p:attrNameLst>
                                          <p:attrName>stroke.color</p:attrName>
                                        </p:attrNameLst>
                                      </p:cBhvr>
                                      <p:to>
                                        <a:schemeClr val="accent2"/>
                                      </p:to>
                                    </p:animClr>
                                    <p:set>
                                      <p:cBhvr>
                                        <p:cTn id="538" dur="2000" fill="hold"/>
                                        <p:tgtEl>
                                          <p:spTgt spid="200"/>
                                        </p:tgtEl>
                                        <p:attrNameLst>
                                          <p:attrName>stroke.on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9" presetClass="entr" presetSubtype="0" fill="hold" nodeType="clickEffect">
                                  <p:stCondLst>
                                    <p:cond delay="0"/>
                                  </p:stCondLst>
                                  <p:childTnLst>
                                    <p:set>
                                      <p:cBhvr>
                                        <p:cTn id="542" dur="1" fill="hold">
                                          <p:stCondLst>
                                            <p:cond delay="0"/>
                                          </p:stCondLst>
                                        </p:cTn>
                                        <p:tgtEl>
                                          <p:spTgt spid="250"/>
                                        </p:tgtEl>
                                        <p:attrNameLst>
                                          <p:attrName>style.visibility</p:attrName>
                                        </p:attrNameLst>
                                      </p:cBhvr>
                                      <p:to>
                                        <p:strVal val="visible"/>
                                      </p:to>
                                    </p:set>
                                    <p:animEffect transition="in" filter="dissolve">
                                      <p:cBhvr>
                                        <p:cTn id="543" dur="500"/>
                                        <p:tgtEl>
                                          <p:spTgt spid="250"/>
                                        </p:tgtEl>
                                      </p:cBhvr>
                                    </p:animEffect>
                                  </p:childTnLst>
                                </p:cTn>
                              </p:par>
                            </p:childTnLst>
                          </p:cTn>
                        </p:par>
                      </p:childTnLst>
                    </p:cTn>
                  </p:par>
                  <p:par>
                    <p:cTn id="544" fill="hold">
                      <p:stCondLst>
                        <p:cond delay="indefinite"/>
                      </p:stCondLst>
                      <p:childTnLst>
                        <p:par>
                          <p:cTn id="545" fill="hold">
                            <p:stCondLst>
                              <p:cond delay="0"/>
                            </p:stCondLst>
                            <p:childTnLst>
                              <p:par>
                                <p:cTn id="546" presetID="9" presetClass="entr" presetSubtype="0" fill="hold" nodeType="clickEffect">
                                  <p:stCondLst>
                                    <p:cond delay="0"/>
                                  </p:stCondLst>
                                  <p:childTnLst>
                                    <p:set>
                                      <p:cBhvr>
                                        <p:cTn id="547" dur="1" fill="hold">
                                          <p:stCondLst>
                                            <p:cond delay="0"/>
                                          </p:stCondLst>
                                        </p:cTn>
                                        <p:tgtEl>
                                          <p:spTgt spid="247">
                                            <p:txEl>
                                              <p:pRg st="6" end="6"/>
                                            </p:txEl>
                                          </p:spTgt>
                                        </p:tgtEl>
                                        <p:attrNameLst>
                                          <p:attrName>style.visibility</p:attrName>
                                        </p:attrNameLst>
                                      </p:cBhvr>
                                      <p:to>
                                        <p:strVal val="visible"/>
                                      </p:to>
                                    </p:set>
                                    <p:animEffect transition="in" filter="dissolve">
                                      <p:cBhvr>
                                        <p:cTn id="548" dur="500"/>
                                        <p:tgtEl>
                                          <p:spTgt spid="247">
                                            <p:txEl>
                                              <p:pRg st="6" end="6"/>
                                            </p:txEl>
                                          </p:spTgt>
                                        </p:tgtEl>
                                      </p:cBhvr>
                                    </p:animEffect>
                                  </p:childTnLst>
                                </p:cTn>
                              </p:par>
                            </p:childTnLst>
                          </p:cTn>
                        </p:par>
                      </p:childTnLst>
                    </p:cTn>
                  </p:par>
                  <p:par>
                    <p:cTn id="549" fill="hold">
                      <p:stCondLst>
                        <p:cond delay="indefinite"/>
                      </p:stCondLst>
                      <p:childTnLst>
                        <p:par>
                          <p:cTn id="550" fill="hold">
                            <p:stCondLst>
                              <p:cond delay="0"/>
                            </p:stCondLst>
                            <p:childTnLst>
                              <p:par>
                                <p:cTn id="551" presetID="9" presetClass="entr" presetSubtype="0" fill="hold" nodeType="clickEffect">
                                  <p:stCondLst>
                                    <p:cond delay="0"/>
                                  </p:stCondLst>
                                  <p:childTnLst>
                                    <p:set>
                                      <p:cBhvr>
                                        <p:cTn id="552" dur="1" fill="hold">
                                          <p:stCondLst>
                                            <p:cond delay="0"/>
                                          </p:stCondLst>
                                        </p:cTn>
                                        <p:tgtEl>
                                          <p:spTgt spid="252"/>
                                        </p:tgtEl>
                                        <p:attrNameLst>
                                          <p:attrName>style.visibility</p:attrName>
                                        </p:attrNameLst>
                                      </p:cBhvr>
                                      <p:to>
                                        <p:strVal val="visible"/>
                                      </p:to>
                                    </p:set>
                                    <p:animEffect transition="in" filter="dissolve">
                                      <p:cBhvr>
                                        <p:cTn id="553" dur="500"/>
                                        <p:tgtEl>
                                          <p:spTgt spid="252"/>
                                        </p:tgtEl>
                                      </p:cBhvr>
                                    </p:animEffect>
                                  </p:childTnLst>
                                </p:cTn>
                              </p:par>
                            </p:childTnLst>
                          </p:cTn>
                        </p:par>
                      </p:childTnLst>
                    </p:cTn>
                  </p:par>
                  <p:par>
                    <p:cTn id="554" fill="hold">
                      <p:stCondLst>
                        <p:cond delay="indefinite"/>
                      </p:stCondLst>
                      <p:childTnLst>
                        <p:par>
                          <p:cTn id="555" fill="hold">
                            <p:stCondLst>
                              <p:cond delay="0"/>
                            </p:stCondLst>
                            <p:childTnLst>
                              <p:par>
                                <p:cTn id="556" presetID="9" presetClass="entr" presetSubtype="0" fill="hold" nodeType="clickEffect">
                                  <p:stCondLst>
                                    <p:cond delay="0"/>
                                  </p:stCondLst>
                                  <p:childTnLst>
                                    <p:set>
                                      <p:cBhvr>
                                        <p:cTn id="557" dur="1" fill="hold">
                                          <p:stCondLst>
                                            <p:cond delay="0"/>
                                          </p:stCondLst>
                                        </p:cTn>
                                        <p:tgtEl>
                                          <p:spTgt spid="249">
                                            <p:txEl>
                                              <p:pRg st="6" end="6"/>
                                            </p:txEl>
                                          </p:spTgt>
                                        </p:tgtEl>
                                        <p:attrNameLst>
                                          <p:attrName>style.visibility</p:attrName>
                                        </p:attrNameLst>
                                      </p:cBhvr>
                                      <p:to>
                                        <p:strVal val="visible"/>
                                      </p:to>
                                    </p:set>
                                    <p:animEffect transition="in" filter="dissolve">
                                      <p:cBhvr>
                                        <p:cTn id="558" dur="500"/>
                                        <p:tgtEl>
                                          <p:spTgt spid="249">
                                            <p:txEl>
                                              <p:pRg st="6" end="6"/>
                                            </p:txEl>
                                          </p:spTgt>
                                        </p:tgtEl>
                                      </p:cBhvr>
                                    </p:animEffect>
                                  </p:childTnLst>
                                </p:cTn>
                              </p:par>
                            </p:childTnLst>
                          </p:cTn>
                        </p:par>
                      </p:childTnLst>
                    </p:cTn>
                  </p:par>
                  <p:par>
                    <p:cTn id="559" fill="hold">
                      <p:stCondLst>
                        <p:cond delay="indefinite"/>
                      </p:stCondLst>
                      <p:childTnLst>
                        <p:par>
                          <p:cTn id="560" fill="hold">
                            <p:stCondLst>
                              <p:cond delay="0"/>
                            </p:stCondLst>
                            <p:childTnLst>
                              <p:par>
                                <p:cTn id="561" presetID="7" presetClass="emph" presetSubtype="2" fill="hold" nodeType="clickEffect">
                                  <p:stCondLst>
                                    <p:cond delay="0"/>
                                  </p:stCondLst>
                                  <p:childTnLst>
                                    <p:animClr clrSpc="rgb" dir="cw">
                                      <p:cBhvr>
                                        <p:cTn id="562" dur="2000" fill="hold"/>
                                        <p:tgtEl>
                                          <p:spTgt spid="179"/>
                                        </p:tgtEl>
                                        <p:attrNameLst>
                                          <p:attrName>stroke.color</p:attrName>
                                        </p:attrNameLst>
                                      </p:cBhvr>
                                      <p:to>
                                        <a:schemeClr val="accent2"/>
                                      </p:to>
                                    </p:animClr>
                                    <p:set>
                                      <p:cBhvr>
                                        <p:cTn id="563" dur="2000" fill="hold"/>
                                        <p:tgtEl>
                                          <p:spTgt spid="179"/>
                                        </p:tgtEl>
                                        <p:attrNameLst>
                                          <p:attrName>stroke.on</p:attrName>
                                        </p:attrNameLst>
                                      </p:cBhvr>
                                      <p:to>
                                        <p:strVal val="true"/>
                                      </p:to>
                                    </p:set>
                                  </p:childTnLst>
                                </p:cTn>
                              </p:par>
                            </p:childTnLst>
                          </p:cTn>
                        </p:par>
                      </p:childTnLst>
                    </p:cTn>
                  </p:par>
                  <p:par>
                    <p:cTn id="564" fill="hold">
                      <p:stCondLst>
                        <p:cond delay="indefinite"/>
                      </p:stCondLst>
                      <p:childTnLst>
                        <p:par>
                          <p:cTn id="565" fill="hold">
                            <p:stCondLst>
                              <p:cond delay="0"/>
                            </p:stCondLst>
                            <p:childTnLst>
                              <p:par>
                                <p:cTn id="566" presetID="7" presetClass="emph" presetSubtype="2" fill="hold" nodeType="clickEffect">
                                  <p:stCondLst>
                                    <p:cond delay="0"/>
                                  </p:stCondLst>
                                  <p:childTnLst>
                                    <p:animClr clrSpc="rgb" dir="cw">
                                      <p:cBhvr>
                                        <p:cTn id="567" dur="2000" fill="hold"/>
                                        <p:tgtEl>
                                          <p:spTgt spid="188"/>
                                        </p:tgtEl>
                                        <p:attrNameLst>
                                          <p:attrName>stroke.color</p:attrName>
                                        </p:attrNameLst>
                                      </p:cBhvr>
                                      <p:to>
                                        <a:schemeClr val="accent2"/>
                                      </p:to>
                                    </p:animClr>
                                    <p:set>
                                      <p:cBhvr>
                                        <p:cTn id="568" dur="2000" fill="hold"/>
                                        <p:tgtEl>
                                          <p:spTgt spid="188"/>
                                        </p:tgtEl>
                                        <p:attrNameLst>
                                          <p:attrName>stroke.on</p:attrName>
                                        </p:attrNameLst>
                                      </p:cBhvr>
                                      <p:to>
                                        <p:strVal val="true"/>
                                      </p:to>
                                    </p:set>
                                  </p:childTnLst>
                                </p:cTn>
                              </p:par>
                            </p:childTnLst>
                          </p:cTn>
                        </p:par>
                      </p:childTnLst>
                    </p:cTn>
                  </p:par>
                  <p:par>
                    <p:cTn id="569" fill="hold">
                      <p:stCondLst>
                        <p:cond delay="indefinite"/>
                      </p:stCondLst>
                      <p:childTnLst>
                        <p:par>
                          <p:cTn id="570" fill="hold">
                            <p:stCondLst>
                              <p:cond delay="0"/>
                            </p:stCondLst>
                            <p:childTnLst>
                              <p:par>
                                <p:cTn id="571" presetID="7" presetClass="emph" presetSubtype="2" fill="hold" nodeType="clickEffect">
                                  <p:stCondLst>
                                    <p:cond delay="0"/>
                                  </p:stCondLst>
                                  <p:childTnLst>
                                    <p:animClr clrSpc="rgb" dir="cw">
                                      <p:cBhvr>
                                        <p:cTn id="572" dur="2000" fill="hold"/>
                                        <p:tgtEl>
                                          <p:spTgt spid="186"/>
                                        </p:tgtEl>
                                        <p:attrNameLst>
                                          <p:attrName>stroke.color</p:attrName>
                                        </p:attrNameLst>
                                      </p:cBhvr>
                                      <p:to>
                                        <a:schemeClr val="accent2"/>
                                      </p:to>
                                    </p:animClr>
                                    <p:set>
                                      <p:cBhvr>
                                        <p:cTn id="573" dur="2000" fill="hold"/>
                                        <p:tgtEl>
                                          <p:spTgt spid="186"/>
                                        </p:tgtEl>
                                        <p:attrNameLst>
                                          <p:attrName>stroke.on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185"/>
                                        </p:tgtEl>
                                        <p:attrNameLst>
                                          <p:attrName>stroke.color</p:attrName>
                                        </p:attrNameLst>
                                      </p:cBhvr>
                                      <p:to>
                                        <a:schemeClr val="accent2"/>
                                      </p:to>
                                    </p:animClr>
                                    <p:set>
                                      <p:cBhvr>
                                        <p:cTn id="578" dur="2000" fill="hold"/>
                                        <p:tgtEl>
                                          <p:spTgt spid="185"/>
                                        </p:tgtEl>
                                        <p:attrNameLst>
                                          <p:attrName>stroke.on</p:attrName>
                                        </p:attrNameLst>
                                      </p:cBhvr>
                                      <p:to>
                                        <p:strVal val="true"/>
                                      </p:to>
                                    </p:set>
                                  </p:childTnLst>
                                </p:cTn>
                              </p:par>
                            </p:childTnLst>
                          </p:cTn>
                        </p:par>
                      </p:childTnLst>
                    </p:cTn>
                  </p:par>
                  <p:par>
                    <p:cTn id="579" fill="hold">
                      <p:stCondLst>
                        <p:cond delay="indefinite"/>
                      </p:stCondLst>
                      <p:childTnLst>
                        <p:par>
                          <p:cTn id="580" fill="hold">
                            <p:stCondLst>
                              <p:cond delay="0"/>
                            </p:stCondLst>
                            <p:childTnLst>
                              <p:par>
                                <p:cTn id="581" presetID="7" presetClass="emph" presetSubtype="2" fill="hold" nodeType="clickEffect">
                                  <p:stCondLst>
                                    <p:cond delay="0"/>
                                  </p:stCondLst>
                                  <p:childTnLst>
                                    <p:animClr clrSpc="rgb" dir="cw">
                                      <p:cBhvr>
                                        <p:cTn id="582" dur="2000" fill="hold"/>
                                        <p:tgtEl>
                                          <p:spTgt spid="180"/>
                                        </p:tgtEl>
                                        <p:attrNameLst>
                                          <p:attrName>stroke.color</p:attrName>
                                        </p:attrNameLst>
                                      </p:cBhvr>
                                      <p:to>
                                        <a:schemeClr val="accent2"/>
                                      </p:to>
                                    </p:animClr>
                                    <p:set>
                                      <p:cBhvr>
                                        <p:cTn id="583" dur="2000" fill="hold"/>
                                        <p:tgtEl>
                                          <p:spTgt spid="180"/>
                                        </p:tgtEl>
                                        <p:attrNameLst>
                                          <p:attrName>stroke.on</p:attrName>
                                        </p:attrNameLst>
                                      </p:cBhvr>
                                      <p:to>
                                        <p:strVal val="true"/>
                                      </p:to>
                                    </p:set>
                                  </p:childTnLst>
                                </p:cTn>
                              </p:par>
                            </p:childTnLst>
                          </p:cTn>
                        </p:par>
                      </p:childTnLst>
                    </p:cTn>
                  </p:par>
                  <p:par>
                    <p:cTn id="584" fill="hold">
                      <p:stCondLst>
                        <p:cond delay="indefinite"/>
                      </p:stCondLst>
                      <p:childTnLst>
                        <p:par>
                          <p:cTn id="585" fill="hold">
                            <p:stCondLst>
                              <p:cond delay="0"/>
                            </p:stCondLst>
                            <p:childTnLst>
                              <p:par>
                                <p:cTn id="586" presetID="7" presetClass="emph" presetSubtype="2" fill="hold" nodeType="clickEffect">
                                  <p:stCondLst>
                                    <p:cond delay="0"/>
                                  </p:stCondLst>
                                  <p:childTnLst>
                                    <p:animClr clrSpc="rgb" dir="cw">
                                      <p:cBhvr>
                                        <p:cTn id="587" dur="2000" fill="hold"/>
                                        <p:tgtEl>
                                          <p:spTgt spid="187"/>
                                        </p:tgtEl>
                                        <p:attrNameLst>
                                          <p:attrName>stroke.color</p:attrName>
                                        </p:attrNameLst>
                                      </p:cBhvr>
                                      <p:to>
                                        <a:schemeClr val="accent2"/>
                                      </p:to>
                                    </p:animClr>
                                    <p:set>
                                      <p:cBhvr>
                                        <p:cTn id="588" dur="2000" fill="hold"/>
                                        <p:tgtEl>
                                          <p:spTgt spid="187"/>
                                        </p:tgtEl>
                                        <p:attrNameLst>
                                          <p:attrName>stroke.on</p:attrName>
                                        </p:attrNameLst>
                                      </p:cBhvr>
                                      <p:to>
                                        <p:strVal val="true"/>
                                      </p:to>
                                    </p:set>
                                  </p:childTnLst>
                                </p:cTn>
                              </p:par>
                            </p:childTnLst>
                          </p:cTn>
                        </p:par>
                      </p:childTnLst>
                    </p:cTn>
                  </p:par>
                  <p:par>
                    <p:cTn id="589" fill="hold">
                      <p:stCondLst>
                        <p:cond delay="indefinite"/>
                      </p:stCondLst>
                      <p:childTnLst>
                        <p:par>
                          <p:cTn id="590" fill="hold">
                            <p:stCondLst>
                              <p:cond delay="0"/>
                            </p:stCondLst>
                            <p:childTnLst>
                              <p:par>
                                <p:cTn id="591" presetID="7" presetClass="emph" presetSubtype="2" fill="hold" nodeType="clickEffect">
                                  <p:stCondLst>
                                    <p:cond delay="0"/>
                                  </p:stCondLst>
                                  <p:childTnLst>
                                    <p:animClr clrSpc="rgb" dir="cw">
                                      <p:cBhvr>
                                        <p:cTn id="592" dur="2000" fill="hold"/>
                                        <p:tgtEl>
                                          <p:spTgt spid="190"/>
                                        </p:tgtEl>
                                        <p:attrNameLst>
                                          <p:attrName>stroke.color</p:attrName>
                                        </p:attrNameLst>
                                      </p:cBhvr>
                                      <p:to>
                                        <a:schemeClr val="accent2"/>
                                      </p:to>
                                    </p:animClr>
                                    <p:set>
                                      <p:cBhvr>
                                        <p:cTn id="593" dur="2000" fill="hold"/>
                                        <p:tgtEl>
                                          <p:spTgt spid="190"/>
                                        </p:tgtEl>
                                        <p:attrNameLst>
                                          <p:attrName>stroke.on</p:attrName>
                                        </p:attrNameLst>
                                      </p:cBhvr>
                                      <p:to>
                                        <p:strVal val="true"/>
                                      </p:to>
                                    </p:set>
                                  </p:childTnLst>
                                </p:cTn>
                              </p:par>
                            </p:childTnLst>
                          </p:cTn>
                        </p:par>
                      </p:childTnLst>
                    </p:cTn>
                  </p:par>
                  <p:par>
                    <p:cTn id="594" fill="hold">
                      <p:stCondLst>
                        <p:cond delay="indefinite"/>
                      </p:stCondLst>
                      <p:childTnLst>
                        <p:par>
                          <p:cTn id="595" fill="hold">
                            <p:stCondLst>
                              <p:cond delay="0"/>
                            </p:stCondLst>
                            <p:childTnLst>
                              <p:par>
                                <p:cTn id="596" presetID="7" presetClass="emph" presetSubtype="2" fill="hold" nodeType="clickEffect">
                                  <p:stCondLst>
                                    <p:cond delay="0"/>
                                  </p:stCondLst>
                                  <p:childTnLst>
                                    <p:animClr clrSpc="rgb" dir="cw">
                                      <p:cBhvr>
                                        <p:cTn id="597" dur="2000" fill="hold"/>
                                        <p:tgtEl>
                                          <p:spTgt spid="184"/>
                                        </p:tgtEl>
                                        <p:attrNameLst>
                                          <p:attrName>stroke.color</p:attrName>
                                        </p:attrNameLst>
                                      </p:cBhvr>
                                      <p:to>
                                        <a:schemeClr val="accent2"/>
                                      </p:to>
                                    </p:animClr>
                                    <p:set>
                                      <p:cBhvr>
                                        <p:cTn id="598" dur="2000" fill="hold"/>
                                        <p:tgtEl>
                                          <p:spTgt spid="184"/>
                                        </p:tgtEl>
                                        <p:attrNameLst>
                                          <p:attrName>stroke.on</p:attrName>
                                        </p:attrNameLst>
                                      </p:cBhvr>
                                      <p:to>
                                        <p:strVal val="true"/>
                                      </p:to>
                                    </p:set>
                                  </p:childTnLst>
                                </p:cTn>
                              </p:par>
                            </p:childTnLst>
                          </p:cTn>
                        </p:par>
                      </p:childTnLst>
                    </p:cTn>
                  </p:par>
                  <p:par>
                    <p:cTn id="599" fill="hold">
                      <p:stCondLst>
                        <p:cond delay="indefinite"/>
                      </p:stCondLst>
                      <p:childTnLst>
                        <p:par>
                          <p:cTn id="600" fill="hold">
                            <p:stCondLst>
                              <p:cond delay="0"/>
                            </p:stCondLst>
                            <p:childTnLst>
                              <p:par>
                                <p:cTn id="601" presetID="7" presetClass="emph" presetSubtype="2" fill="hold" nodeType="clickEffect">
                                  <p:stCondLst>
                                    <p:cond delay="0"/>
                                  </p:stCondLst>
                                  <p:childTnLst>
                                    <p:animClr clrSpc="rgb" dir="cw">
                                      <p:cBhvr>
                                        <p:cTn id="602" dur="2000" fill="hold"/>
                                        <p:tgtEl>
                                          <p:spTgt spid="191"/>
                                        </p:tgtEl>
                                        <p:attrNameLst>
                                          <p:attrName>stroke.color</p:attrName>
                                        </p:attrNameLst>
                                      </p:cBhvr>
                                      <p:to>
                                        <a:srgbClr val="9C9C9C"/>
                                      </p:to>
                                    </p:animClr>
                                    <p:set>
                                      <p:cBhvr>
                                        <p:cTn id="603" dur="2000" fill="hold"/>
                                        <p:tgtEl>
                                          <p:spTgt spid="191"/>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83"/>
                                        </p:tgtEl>
                                        <p:attrNameLst>
                                          <p:attrName>stroke.color</p:attrName>
                                        </p:attrNameLst>
                                      </p:cBhvr>
                                      <p:to>
                                        <a:srgbClr val="9C9C9C"/>
                                      </p:to>
                                    </p:animClr>
                                    <p:set>
                                      <p:cBhvr>
                                        <p:cTn id="606" dur="2000" fill="hold"/>
                                        <p:tgtEl>
                                          <p:spTgt spid="183"/>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178"/>
                                        </p:tgtEl>
                                        <p:attrNameLst>
                                          <p:attrName>stroke.color</p:attrName>
                                        </p:attrNameLst>
                                      </p:cBhvr>
                                      <p:to>
                                        <a:srgbClr val="9C9C9C"/>
                                      </p:to>
                                    </p:animClr>
                                    <p:set>
                                      <p:cBhvr>
                                        <p:cTn id="609" dur="2000" fill="hold"/>
                                        <p:tgtEl>
                                          <p:spTgt spid="17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181"/>
                                        </p:tgtEl>
                                        <p:attrNameLst>
                                          <p:attrName>stroke.color</p:attrName>
                                        </p:attrNameLst>
                                      </p:cBhvr>
                                      <p:to>
                                        <a:srgbClr val="9C9C9C"/>
                                      </p:to>
                                    </p:animClr>
                                    <p:set>
                                      <p:cBhvr>
                                        <p:cTn id="612" dur="2000" fill="hold"/>
                                        <p:tgtEl>
                                          <p:spTgt spid="181"/>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199"/>
                                        </p:tgtEl>
                                        <p:attrNameLst>
                                          <p:attrName>stroke.color</p:attrName>
                                        </p:attrNameLst>
                                      </p:cBhvr>
                                      <p:to>
                                        <a:srgbClr val="9C9C9C"/>
                                      </p:to>
                                    </p:animClr>
                                    <p:set>
                                      <p:cBhvr>
                                        <p:cTn id="615" dur="2000" fill="hold"/>
                                        <p:tgtEl>
                                          <p:spTgt spid="199"/>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179"/>
                                        </p:tgtEl>
                                        <p:attrNameLst>
                                          <p:attrName>stroke.color</p:attrName>
                                        </p:attrNameLst>
                                      </p:cBhvr>
                                      <p:to>
                                        <a:srgbClr val="9C9C9C"/>
                                      </p:to>
                                    </p:animClr>
                                    <p:set>
                                      <p:cBhvr>
                                        <p:cTn id="618" dur="2000" fill="hold"/>
                                        <p:tgtEl>
                                          <p:spTgt spid="17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200"/>
                                        </p:tgtEl>
                                        <p:attrNameLst>
                                          <p:attrName>stroke.color</p:attrName>
                                        </p:attrNameLst>
                                      </p:cBhvr>
                                      <p:to>
                                        <a:srgbClr val="9C9C9C"/>
                                      </p:to>
                                    </p:animClr>
                                    <p:set>
                                      <p:cBhvr>
                                        <p:cTn id="621" dur="2000" fill="hold"/>
                                        <p:tgtEl>
                                          <p:spTgt spid="200"/>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90"/>
                                        </p:tgtEl>
                                        <p:attrNameLst>
                                          <p:attrName>stroke.color</p:attrName>
                                        </p:attrNameLst>
                                      </p:cBhvr>
                                      <p:to>
                                        <a:srgbClr val="9C9C9C"/>
                                      </p:to>
                                    </p:animClr>
                                    <p:set>
                                      <p:cBhvr>
                                        <p:cTn id="624" dur="2000" fill="hold"/>
                                        <p:tgtEl>
                                          <p:spTgt spid="190"/>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9"/>
                                        </p:tgtEl>
                                        <p:attrNameLst>
                                          <p:attrName>stroke.color</p:attrName>
                                        </p:attrNameLst>
                                      </p:cBhvr>
                                      <p:to>
                                        <a:srgbClr val="9C9C9C"/>
                                      </p:to>
                                    </p:animClr>
                                    <p:set>
                                      <p:cBhvr>
                                        <p:cTn id="627" dur="2000" fill="hold"/>
                                        <p:tgtEl>
                                          <p:spTgt spid="189"/>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85"/>
                                        </p:tgtEl>
                                        <p:attrNameLst>
                                          <p:attrName>stroke.color</p:attrName>
                                        </p:attrNameLst>
                                      </p:cBhvr>
                                      <p:to>
                                        <a:srgbClr val="9C9C9C"/>
                                      </p:to>
                                    </p:animClr>
                                    <p:set>
                                      <p:cBhvr>
                                        <p:cTn id="630" dur="2000" fill="hold"/>
                                        <p:tgtEl>
                                          <p:spTgt spid="185"/>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82"/>
                                        </p:tgtEl>
                                        <p:attrNameLst>
                                          <p:attrName>stroke.color</p:attrName>
                                        </p:attrNameLst>
                                      </p:cBhvr>
                                      <p:to>
                                        <a:srgbClr val="9C9C9C"/>
                                      </p:to>
                                    </p:animClr>
                                    <p:set>
                                      <p:cBhvr>
                                        <p:cTn id="633" dur="2000" fill="hold"/>
                                        <p:tgtEl>
                                          <p:spTgt spid="182"/>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88"/>
                                        </p:tgtEl>
                                        <p:attrNameLst>
                                          <p:attrName>stroke.color</p:attrName>
                                        </p:attrNameLst>
                                      </p:cBhvr>
                                      <p:to>
                                        <a:srgbClr val="9C9C9C"/>
                                      </p:to>
                                    </p:animClr>
                                    <p:set>
                                      <p:cBhvr>
                                        <p:cTn id="636" dur="2000" fill="hold"/>
                                        <p:tgtEl>
                                          <p:spTgt spid="188"/>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86"/>
                                        </p:tgtEl>
                                        <p:attrNameLst>
                                          <p:attrName>stroke.color</p:attrName>
                                        </p:attrNameLst>
                                      </p:cBhvr>
                                      <p:to>
                                        <a:srgbClr val="9C9C9C"/>
                                      </p:to>
                                    </p:animClr>
                                    <p:set>
                                      <p:cBhvr>
                                        <p:cTn id="639" dur="2000" fill="hold"/>
                                        <p:tgtEl>
                                          <p:spTgt spid="186"/>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187"/>
                                        </p:tgtEl>
                                        <p:attrNameLst>
                                          <p:attrName>stroke.color</p:attrName>
                                        </p:attrNameLst>
                                      </p:cBhvr>
                                      <p:to>
                                        <a:srgbClr val="9C9C9C"/>
                                      </p:to>
                                    </p:animClr>
                                    <p:set>
                                      <p:cBhvr>
                                        <p:cTn id="642" dur="2000" fill="hold"/>
                                        <p:tgtEl>
                                          <p:spTgt spid="187"/>
                                        </p:tgtEl>
                                        <p:attrNameLst>
                                          <p:attrName>stroke.on</p:attrName>
                                        </p:attrNameLst>
                                      </p:cBhvr>
                                      <p:to>
                                        <p:strVal val="true"/>
                                      </p:to>
                                    </p:set>
                                  </p:childTnLst>
                                </p:cTn>
                              </p:par>
                              <p:par>
                                <p:cTn id="643" presetID="7" presetClass="emph" presetSubtype="2" fill="hold" nodeType="withEffect">
                                  <p:stCondLst>
                                    <p:cond delay="0"/>
                                  </p:stCondLst>
                                  <p:childTnLst>
                                    <p:animClr clrSpc="rgb" dir="cw">
                                      <p:cBhvr>
                                        <p:cTn id="644" dur="2000" fill="hold"/>
                                        <p:tgtEl>
                                          <p:spTgt spid="180"/>
                                        </p:tgtEl>
                                        <p:attrNameLst>
                                          <p:attrName>stroke.color</p:attrName>
                                        </p:attrNameLst>
                                      </p:cBhvr>
                                      <p:to>
                                        <a:srgbClr val="9C9C9C"/>
                                      </p:to>
                                    </p:animClr>
                                    <p:set>
                                      <p:cBhvr>
                                        <p:cTn id="645" dur="2000" fill="hold"/>
                                        <p:tgtEl>
                                          <p:spTgt spid="180"/>
                                        </p:tgtEl>
                                        <p:attrNameLst>
                                          <p:attrName>stroke.on</p:attrName>
                                        </p:attrNameLst>
                                      </p:cBhvr>
                                      <p:to>
                                        <p:strVal val="true"/>
                                      </p:to>
                                    </p:set>
                                  </p:childTnLst>
                                </p:cTn>
                              </p:par>
                              <p:par>
                                <p:cTn id="646" presetID="7" presetClass="emph" presetSubtype="2" fill="hold" nodeType="withEffect">
                                  <p:stCondLst>
                                    <p:cond delay="0"/>
                                  </p:stCondLst>
                                  <p:childTnLst>
                                    <p:animClr clrSpc="rgb" dir="cw">
                                      <p:cBhvr>
                                        <p:cTn id="647" dur="2000" fill="hold"/>
                                        <p:tgtEl>
                                          <p:spTgt spid="184"/>
                                        </p:tgtEl>
                                        <p:attrNameLst>
                                          <p:attrName>stroke.color</p:attrName>
                                        </p:attrNameLst>
                                      </p:cBhvr>
                                      <p:to>
                                        <a:srgbClr val="9C9C9C"/>
                                      </p:to>
                                    </p:animClr>
                                    <p:set>
                                      <p:cBhvr>
                                        <p:cTn id="648" dur="2000" fill="hold"/>
                                        <p:tgtEl>
                                          <p:spTgt spid="184"/>
                                        </p:tgtEl>
                                        <p:attrNameLst>
                                          <p:attrName>stroke.on</p:attrName>
                                        </p:attrNameLst>
                                      </p:cBhvr>
                                      <p:to>
                                        <p:strVal val="true"/>
                                      </p:to>
                                    </p:set>
                                  </p:childTnLst>
                                </p:cTn>
                              </p:par>
                            </p:childTnLst>
                          </p:cTn>
                        </p:par>
                      </p:childTnLst>
                    </p:cTn>
                  </p:par>
                  <p:par>
                    <p:cTn id="649" fill="hold">
                      <p:stCondLst>
                        <p:cond delay="indefinite"/>
                      </p:stCondLst>
                      <p:childTnLst>
                        <p:par>
                          <p:cTn id="650" fill="hold">
                            <p:stCondLst>
                              <p:cond delay="0"/>
                            </p:stCondLst>
                            <p:childTnLst>
                              <p:par>
                                <p:cTn id="651" presetID="9" presetClass="entr" presetSubtype="0" fill="hold" grpId="0" nodeType="clickEffect">
                                  <p:stCondLst>
                                    <p:cond delay="0"/>
                                  </p:stCondLst>
                                  <p:childTnLst>
                                    <p:set>
                                      <p:cBhvr>
                                        <p:cTn id="652" dur="1" fill="hold">
                                          <p:stCondLst>
                                            <p:cond delay="0"/>
                                          </p:stCondLst>
                                        </p:cTn>
                                        <p:tgtEl>
                                          <p:spTgt spid="257"/>
                                        </p:tgtEl>
                                        <p:attrNameLst>
                                          <p:attrName>style.visibility</p:attrName>
                                        </p:attrNameLst>
                                      </p:cBhvr>
                                      <p:to>
                                        <p:strVal val="visible"/>
                                      </p:to>
                                    </p:set>
                                    <p:animEffect transition="in" filter="dissolve">
                                      <p:cBhvr>
                                        <p:cTn id="653" dur="500"/>
                                        <p:tgtEl>
                                          <p:spTgt spid="257"/>
                                        </p:tgtEl>
                                      </p:cBhvr>
                                    </p:animEffect>
                                  </p:childTnLst>
                                </p:cTn>
                              </p:par>
                            </p:childTnLst>
                          </p:cTn>
                        </p:par>
                      </p:childTnLst>
                    </p:cTn>
                  </p:par>
                  <p:par>
                    <p:cTn id="654" fill="hold">
                      <p:stCondLst>
                        <p:cond delay="indefinite"/>
                      </p:stCondLst>
                      <p:childTnLst>
                        <p:par>
                          <p:cTn id="655" fill="hold">
                            <p:stCondLst>
                              <p:cond delay="0"/>
                            </p:stCondLst>
                            <p:childTnLst>
                              <p:par>
                                <p:cTn id="656" presetID="7" presetClass="emph" presetSubtype="2" fill="hold" nodeType="clickEffect">
                                  <p:stCondLst>
                                    <p:cond delay="0"/>
                                  </p:stCondLst>
                                  <p:childTnLst>
                                    <p:animClr clrSpc="rgb" dir="cw">
                                      <p:cBhvr>
                                        <p:cTn id="657" dur="2000" fill="hold"/>
                                        <p:tgtEl>
                                          <p:spTgt spid="191"/>
                                        </p:tgtEl>
                                        <p:attrNameLst>
                                          <p:attrName>stroke.color</p:attrName>
                                        </p:attrNameLst>
                                      </p:cBhvr>
                                      <p:to>
                                        <a:schemeClr val="accent2"/>
                                      </p:to>
                                    </p:animClr>
                                    <p:set>
                                      <p:cBhvr>
                                        <p:cTn id="658" dur="2000" fill="hold"/>
                                        <p:tgtEl>
                                          <p:spTgt spid="191"/>
                                        </p:tgtEl>
                                        <p:attrNameLst>
                                          <p:attrName>stroke.on</p:attrName>
                                        </p:attrNameLst>
                                      </p:cBhvr>
                                      <p:to>
                                        <p:strVal val="true"/>
                                      </p:to>
                                    </p:set>
                                  </p:childTnLst>
                                </p:cTn>
                              </p:par>
                            </p:childTnLst>
                          </p:cTn>
                        </p:par>
                      </p:childTnLst>
                    </p:cTn>
                  </p:par>
                  <p:par>
                    <p:cTn id="659" fill="hold">
                      <p:stCondLst>
                        <p:cond delay="indefinite"/>
                      </p:stCondLst>
                      <p:childTnLst>
                        <p:par>
                          <p:cTn id="660" fill="hold">
                            <p:stCondLst>
                              <p:cond delay="0"/>
                            </p:stCondLst>
                            <p:childTnLst>
                              <p:par>
                                <p:cTn id="661" presetID="7" presetClass="emph" presetSubtype="2" fill="hold" nodeType="clickEffect">
                                  <p:stCondLst>
                                    <p:cond delay="0"/>
                                  </p:stCondLst>
                                  <p:childTnLst>
                                    <p:animClr clrSpc="rgb" dir="cw">
                                      <p:cBhvr>
                                        <p:cTn id="662" dur="2000" fill="hold"/>
                                        <p:tgtEl>
                                          <p:spTgt spid="182"/>
                                        </p:tgtEl>
                                        <p:attrNameLst>
                                          <p:attrName>stroke.color</p:attrName>
                                        </p:attrNameLst>
                                      </p:cBhvr>
                                      <p:to>
                                        <a:schemeClr val="accent2"/>
                                      </p:to>
                                    </p:animClr>
                                    <p:set>
                                      <p:cBhvr>
                                        <p:cTn id="663" dur="2000" fill="hold"/>
                                        <p:tgtEl>
                                          <p:spTgt spid="182"/>
                                        </p:tgtEl>
                                        <p:attrNameLst>
                                          <p:attrName>stroke.on</p:attrName>
                                        </p:attrNameLst>
                                      </p:cBhvr>
                                      <p:to>
                                        <p:strVal val="true"/>
                                      </p:to>
                                    </p:set>
                                  </p:childTnLst>
                                </p:cTn>
                              </p:par>
                            </p:childTnLst>
                          </p:cTn>
                        </p:par>
                      </p:childTnLst>
                    </p:cTn>
                  </p:par>
                  <p:par>
                    <p:cTn id="664" fill="hold">
                      <p:stCondLst>
                        <p:cond delay="indefinite"/>
                      </p:stCondLst>
                      <p:childTnLst>
                        <p:par>
                          <p:cTn id="665" fill="hold">
                            <p:stCondLst>
                              <p:cond delay="0"/>
                            </p:stCondLst>
                            <p:childTnLst>
                              <p:par>
                                <p:cTn id="666" presetID="7" presetClass="emph" presetSubtype="2" fill="hold" nodeType="clickEffect">
                                  <p:stCondLst>
                                    <p:cond delay="0"/>
                                  </p:stCondLst>
                                  <p:childTnLst>
                                    <p:animClr clrSpc="rgb" dir="cw">
                                      <p:cBhvr>
                                        <p:cTn id="667" dur="2000" fill="hold"/>
                                        <p:tgtEl>
                                          <p:spTgt spid="189"/>
                                        </p:tgtEl>
                                        <p:attrNameLst>
                                          <p:attrName>stroke.color</p:attrName>
                                        </p:attrNameLst>
                                      </p:cBhvr>
                                      <p:to>
                                        <a:schemeClr val="accent2"/>
                                      </p:to>
                                    </p:animClr>
                                    <p:set>
                                      <p:cBhvr>
                                        <p:cTn id="668" dur="2000" fill="hold"/>
                                        <p:tgtEl>
                                          <p:spTgt spid="189"/>
                                        </p:tgtEl>
                                        <p:attrNameLst>
                                          <p:attrName>stroke.on</p:attrName>
                                        </p:attrNameLst>
                                      </p:cBhvr>
                                      <p:to>
                                        <p:strVal val="true"/>
                                      </p:to>
                                    </p:set>
                                  </p:childTnLst>
                                </p:cTn>
                              </p:par>
                            </p:childTnLst>
                          </p:cTn>
                        </p:par>
                      </p:childTnLst>
                    </p:cTn>
                  </p:par>
                  <p:par>
                    <p:cTn id="669" fill="hold">
                      <p:stCondLst>
                        <p:cond delay="indefinite"/>
                      </p:stCondLst>
                      <p:childTnLst>
                        <p:par>
                          <p:cTn id="670" fill="hold">
                            <p:stCondLst>
                              <p:cond delay="0"/>
                            </p:stCondLst>
                            <p:childTnLst>
                              <p:par>
                                <p:cTn id="671" presetID="7" presetClass="emph" presetSubtype="2" fill="hold" nodeType="clickEffect">
                                  <p:stCondLst>
                                    <p:cond delay="0"/>
                                  </p:stCondLst>
                                  <p:childTnLst>
                                    <p:animClr clrSpc="rgb" dir="cw">
                                      <p:cBhvr>
                                        <p:cTn id="672" dur="2000" fill="hold"/>
                                        <p:tgtEl>
                                          <p:spTgt spid="178"/>
                                        </p:tgtEl>
                                        <p:attrNameLst>
                                          <p:attrName>stroke.color</p:attrName>
                                        </p:attrNameLst>
                                      </p:cBhvr>
                                      <p:to>
                                        <a:schemeClr val="accent2"/>
                                      </p:to>
                                    </p:animClr>
                                    <p:set>
                                      <p:cBhvr>
                                        <p:cTn id="673" dur="2000" fill="hold"/>
                                        <p:tgtEl>
                                          <p:spTgt spid="178"/>
                                        </p:tgtEl>
                                        <p:attrNameLst>
                                          <p:attrName>stroke.on</p:attrName>
                                        </p:attrNameLst>
                                      </p:cBhvr>
                                      <p:to>
                                        <p:strVal val="true"/>
                                      </p:to>
                                    </p:set>
                                  </p:childTnLst>
                                </p:cTn>
                              </p:par>
                            </p:childTnLst>
                          </p:cTn>
                        </p:par>
                      </p:childTnLst>
                    </p:cTn>
                  </p:par>
                  <p:par>
                    <p:cTn id="674" fill="hold">
                      <p:stCondLst>
                        <p:cond delay="indefinite"/>
                      </p:stCondLst>
                      <p:childTnLst>
                        <p:par>
                          <p:cTn id="675" fill="hold">
                            <p:stCondLst>
                              <p:cond delay="0"/>
                            </p:stCondLst>
                            <p:childTnLst>
                              <p:par>
                                <p:cTn id="676" presetID="7" presetClass="emph" presetSubtype="2" fill="hold" nodeType="clickEffect">
                                  <p:stCondLst>
                                    <p:cond delay="0"/>
                                  </p:stCondLst>
                                  <p:childTnLst>
                                    <p:animClr clrSpc="rgb" dir="cw">
                                      <p:cBhvr>
                                        <p:cTn id="677" dur="2000" fill="hold"/>
                                        <p:tgtEl>
                                          <p:spTgt spid="181"/>
                                        </p:tgtEl>
                                        <p:attrNameLst>
                                          <p:attrName>stroke.color</p:attrName>
                                        </p:attrNameLst>
                                      </p:cBhvr>
                                      <p:to>
                                        <a:schemeClr val="accent2"/>
                                      </p:to>
                                    </p:animClr>
                                    <p:set>
                                      <p:cBhvr>
                                        <p:cTn id="678" dur="2000" fill="hold"/>
                                        <p:tgtEl>
                                          <p:spTgt spid="181"/>
                                        </p:tgtEl>
                                        <p:attrNameLst>
                                          <p:attrName>stroke.on</p:attrName>
                                        </p:attrNameLst>
                                      </p:cBhvr>
                                      <p:to>
                                        <p:strVal val="true"/>
                                      </p:to>
                                    </p:set>
                                  </p:childTnLst>
                                </p:cTn>
                              </p:par>
                            </p:childTnLst>
                          </p:cTn>
                        </p:par>
                      </p:childTnLst>
                    </p:cTn>
                  </p:par>
                  <p:par>
                    <p:cTn id="679" fill="hold">
                      <p:stCondLst>
                        <p:cond delay="indefinite"/>
                      </p:stCondLst>
                      <p:childTnLst>
                        <p:par>
                          <p:cTn id="680" fill="hold">
                            <p:stCondLst>
                              <p:cond delay="0"/>
                            </p:stCondLst>
                            <p:childTnLst>
                              <p:par>
                                <p:cTn id="681" presetID="7" presetClass="emph" presetSubtype="2" fill="hold" nodeType="clickEffect">
                                  <p:stCondLst>
                                    <p:cond delay="0"/>
                                  </p:stCondLst>
                                  <p:childTnLst>
                                    <p:animClr clrSpc="rgb" dir="cw">
                                      <p:cBhvr>
                                        <p:cTn id="682" dur="2000" fill="hold"/>
                                        <p:tgtEl>
                                          <p:spTgt spid="183"/>
                                        </p:tgtEl>
                                        <p:attrNameLst>
                                          <p:attrName>stroke.color</p:attrName>
                                        </p:attrNameLst>
                                      </p:cBhvr>
                                      <p:to>
                                        <a:schemeClr val="accent2"/>
                                      </p:to>
                                    </p:animClr>
                                    <p:set>
                                      <p:cBhvr>
                                        <p:cTn id="683" dur="2000" fill="hold"/>
                                        <p:tgtEl>
                                          <p:spTgt spid="183"/>
                                        </p:tgtEl>
                                        <p:attrNameLst>
                                          <p:attrName>stroke.on</p:attrName>
                                        </p:attrNameLst>
                                      </p:cBhvr>
                                      <p:to>
                                        <p:strVal val="true"/>
                                      </p:to>
                                    </p:set>
                                  </p:childTnLst>
                                </p:cTn>
                              </p:par>
                            </p:childTnLst>
                          </p:cTn>
                        </p:par>
                      </p:childTnLst>
                    </p:cTn>
                  </p:par>
                  <p:par>
                    <p:cTn id="684" fill="hold">
                      <p:stCondLst>
                        <p:cond delay="indefinite"/>
                      </p:stCondLst>
                      <p:childTnLst>
                        <p:par>
                          <p:cTn id="685" fill="hold">
                            <p:stCondLst>
                              <p:cond delay="0"/>
                            </p:stCondLst>
                            <p:childTnLst>
                              <p:par>
                                <p:cTn id="686" presetID="7" presetClass="emph" presetSubtype="2" fill="hold" nodeType="clickEffect">
                                  <p:stCondLst>
                                    <p:cond delay="0"/>
                                  </p:stCondLst>
                                  <p:childTnLst>
                                    <p:animClr clrSpc="rgb" dir="cw">
                                      <p:cBhvr>
                                        <p:cTn id="687" dur="2000" fill="hold"/>
                                        <p:tgtEl>
                                          <p:spTgt spid="199"/>
                                        </p:tgtEl>
                                        <p:attrNameLst>
                                          <p:attrName>stroke.color</p:attrName>
                                        </p:attrNameLst>
                                      </p:cBhvr>
                                      <p:to>
                                        <a:schemeClr val="accent2"/>
                                      </p:to>
                                    </p:animClr>
                                    <p:set>
                                      <p:cBhvr>
                                        <p:cTn id="688" dur="2000" fill="hold"/>
                                        <p:tgtEl>
                                          <p:spTgt spid="199"/>
                                        </p:tgtEl>
                                        <p:attrNameLst>
                                          <p:attrName>stroke.on</p:attrName>
                                        </p:attrNameLst>
                                      </p:cBhvr>
                                      <p:to>
                                        <p:strVal val="true"/>
                                      </p:to>
                                    </p:set>
                                  </p:childTnLst>
                                </p:cTn>
                              </p:par>
                            </p:childTnLst>
                          </p:cTn>
                        </p:par>
                      </p:childTnLst>
                    </p:cTn>
                  </p:par>
                  <p:par>
                    <p:cTn id="689" fill="hold">
                      <p:stCondLst>
                        <p:cond delay="indefinite"/>
                      </p:stCondLst>
                      <p:childTnLst>
                        <p:par>
                          <p:cTn id="690" fill="hold">
                            <p:stCondLst>
                              <p:cond delay="0"/>
                            </p:stCondLst>
                            <p:childTnLst>
                              <p:par>
                                <p:cTn id="691" presetID="7" presetClass="emph" presetSubtype="2" fill="hold" nodeType="clickEffect">
                                  <p:stCondLst>
                                    <p:cond delay="0"/>
                                  </p:stCondLst>
                                  <p:childTnLst>
                                    <p:animClr clrSpc="rgb" dir="cw">
                                      <p:cBhvr>
                                        <p:cTn id="692" dur="2000" fill="hold"/>
                                        <p:tgtEl>
                                          <p:spTgt spid="200"/>
                                        </p:tgtEl>
                                        <p:attrNameLst>
                                          <p:attrName>stroke.color</p:attrName>
                                        </p:attrNameLst>
                                      </p:cBhvr>
                                      <p:to>
                                        <a:schemeClr val="accent2"/>
                                      </p:to>
                                    </p:animClr>
                                    <p:set>
                                      <p:cBhvr>
                                        <p:cTn id="693" dur="2000" fill="hold"/>
                                        <p:tgtEl>
                                          <p:spTgt spid="200"/>
                                        </p:tgtEl>
                                        <p:attrNameLst>
                                          <p:attrName>stroke.on</p:attrName>
                                        </p:attrNameLst>
                                      </p:cBhvr>
                                      <p:to>
                                        <p:strVal val="true"/>
                                      </p:to>
                                    </p:set>
                                  </p:childTnLst>
                                </p:cTn>
                              </p:par>
                            </p:childTnLst>
                          </p:cTn>
                        </p:par>
                      </p:childTnLst>
                    </p:cTn>
                  </p:par>
                  <p:par>
                    <p:cTn id="694" fill="hold">
                      <p:stCondLst>
                        <p:cond delay="indefinite"/>
                      </p:stCondLst>
                      <p:childTnLst>
                        <p:par>
                          <p:cTn id="695" fill="hold">
                            <p:stCondLst>
                              <p:cond delay="0"/>
                            </p:stCondLst>
                            <p:childTnLst>
                              <p:par>
                                <p:cTn id="696" presetID="7" presetClass="emph" presetSubtype="2" fill="hold" nodeType="clickEffect">
                                  <p:stCondLst>
                                    <p:cond delay="0"/>
                                  </p:stCondLst>
                                  <p:childTnLst>
                                    <p:animClr clrSpc="rgb" dir="cw">
                                      <p:cBhvr>
                                        <p:cTn id="697" dur="2000" fill="hold"/>
                                        <p:tgtEl>
                                          <p:spTgt spid="179"/>
                                        </p:tgtEl>
                                        <p:attrNameLst>
                                          <p:attrName>stroke.color</p:attrName>
                                        </p:attrNameLst>
                                      </p:cBhvr>
                                      <p:to>
                                        <a:schemeClr val="accent2"/>
                                      </p:to>
                                    </p:animClr>
                                    <p:set>
                                      <p:cBhvr>
                                        <p:cTn id="698" dur="2000" fill="hold"/>
                                        <p:tgtEl>
                                          <p:spTgt spid="179"/>
                                        </p:tgtEl>
                                        <p:attrNameLst>
                                          <p:attrName>stroke.on</p:attrName>
                                        </p:attrNameLst>
                                      </p:cBhvr>
                                      <p:to>
                                        <p:strVal val="true"/>
                                      </p:to>
                                    </p:set>
                                  </p:childTnLst>
                                </p:cTn>
                              </p:par>
                            </p:childTnLst>
                          </p:cTn>
                        </p:par>
                      </p:childTnLst>
                    </p:cTn>
                  </p:par>
                  <p:par>
                    <p:cTn id="699" fill="hold">
                      <p:stCondLst>
                        <p:cond delay="indefinite"/>
                      </p:stCondLst>
                      <p:childTnLst>
                        <p:par>
                          <p:cTn id="700" fill="hold">
                            <p:stCondLst>
                              <p:cond delay="0"/>
                            </p:stCondLst>
                            <p:childTnLst>
                              <p:par>
                                <p:cTn id="701" presetID="7" presetClass="emph" presetSubtype="2" fill="hold" nodeType="clickEffect">
                                  <p:stCondLst>
                                    <p:cond delay="0"/>
                                  </p:stCondLst>
                                  <p:childTnLst>
                                    <p:animClr clrSpc="rgb" dir="cw">
                                      <p:cBhvr>
                                        <p:cTn id="702" dur="2000" fill="hold"/>
                                        <p:tgtEl>
                                          <p:spTgt spid="188"/>
                                        </p:tgtEl>
                                        <p:attrNameLst>
                                          <p:attrName>stroke.color</p:attrName>
                                        </p:attrNameLst>
                                      </p:cBhvr>
                                      <p:to>
                                        <a:schemeClr val="accent2"/>
                                      </p:to>
                                    </p:animClr>
                                    <p:set>
                                      <p:cBhvr>
                                        <p:cTn id="703" dur="2000" fill="hold"/>
                                        <p:tgtEl>
                                          <p:spTgt spid="188"/>
                                        </p:tgtEl>
                                        <p:attrNameLst>
                                          <p:attrName>stroke.on</p:attrName>
                                        </p:attrNameLst>
                                      </p:cBhvr>
                                      <p:to>
                                        <p:strVal val="true"/>
                                      </p:to>
                                    </p:set>
                                  </p:childTnLst>
                                </p:cTn>
                              </p:par>
                            </p:childTnLst>
                          </p:cTn>
                        </p:par>
                      </p:childTnLst>
                    </p:cTn>
                  </p:par>
                  <p:par>
                    <p:cTn id="704" fill="hold">
                      <p:stCondLst>
                        <p:cond delay="indefinite"/>
                      </p:stCondLst>
                      <p:childTnLst>
                        <p:par>
                          <p:cTn id="705" fill="hold">
                            <p:stCondLst>
                              <p:cond delay="0"/>
                            </p:stCondLst>
                            <p:childTnLst>
                              <p:par>
                                <p:cTn id="706" presetID="7" presetClass="emph" presetSubtype="2" fill="hold" nodeType="clickEffect">
                                  <p:stCondLst>
                                    <p:cond delay="0"/>
                                  </p:stCondLst>
                                  <p:childTnLst>
                                    <p:animClr clrSpc="rgb" dir="cw">
                                      <p:cBhvr>
                                        <p:cTn id="707" dur="2000" fill="hold"/>
                                        <p:tgtEl>
                                          <p:spTgt spid="186"/>
                                        </p:tgtEl>
                                        <p:attrNameLst>
                                          <p:attrName>stroke.color</p:attrName>
                                        </p:attrNameLst>
                                      </p:cBhvr>
                                      <p:to>
                                        <a:schemeClr val="accent2"/>
                                      </p:to>
                                    </p:animClr>
                                    <p:set>
                                      <p:cBhvr>
                                        <p:cTn id="708" dur="2000" fill="hold"/>
                                        <p:tgtEl>
                                          <p:spTgt spid="186"/>
                                        </p:tgtEl>
                                        <p:attrNameLst>
                                          <p:attrName>stroke.on</p:attrName>
                                        </p:attrNameLst>
                                      </p:cBhvr>
                                      <p:to>
                                        <p:strVal val="true"/>
                                      </p:to>
                                    </p:set>
                                  </p:childTnLst>
                                </p:cTn>
                              </p:par>
                            </p:childTnLst>
                          </p:cTn>
                        </p:par>
                      </p:childTnLst>
                    </p:cTn>
                  </p:par>
                  <p:par>
                    <p:cTn id="709" fill="hold">
                      <p:stCondLst>
                        <p:cond delay="indefinite"/>
                      </p:stCondLst>
                      <p:childTnLst>
                        <p:par>
                          <p:cTn id="710" fill="hold">
                            <p:stCondLst>
                              <p:cond delay="0"/>
                            </p:stCondLst>
                            <p:childTnLst>
                              <p:par>
                                <p:cTn id="711" presetID="7" presetClass="emph" presetSubtype="2" fill="hold" nodeType="clickEffect">
                                  <p:stCondLst>
                                    <p:cond delay="0"/>
                                  </p:stCondLst>
                                  <p:childTnLst>
                                    <p:animClr clrSpc="rgb" dir="cw">
                                      <p:cBhvr>
                                        <p:cTn id="712" dur="2000" fill="hold"/>
                                        <p:tgtEl>
                                          <p:spTgt spid="185"/>
                                        </p:tgtEl>
                                        <p:attrNameLst>
                                          <p:attrName>stroke.color</p:attrName>
                                        </p:attrNameLst>
                                      </p:cBhvr>
                                      <p:to>
                                        <a:schemeClr val="accent2"/>
                                      </p:to>
                                    </p:animClr>
                                    <p:set>
                                      <p:cBhvr>
                                        <p:cTn id="713" dur="2000" fill="hold"/>
                                        <p:tgtEl>
                                          <p:spTgt spid="185"/>
                                        </p:tgtEl>
                                        <p:attrNameLst>
                                          <p:attrName>stroke.on</p:attrName>
                                        </p:attrNameLst>
                                      </p:cBhvr>
                                      <p:to>
                                        <p:strVal val="true"/>
                                      </p:to>
                                    </p:set>
                                  </p:childTnLst>
                                </p:cTn>
                              </p:par>
                            </p:childTnLst>
                          </p:cTn>
                        </p:par>
                      </p:childTnLst>
                    </p:cTn>
                  </p:par>
                  <p:par>
                    <p:cTn id="714" fill="hold">
                      <p:stCondLst>
                        <p:cond delay="indefinite"/>
                      </p:stCondLst>
                      <p:childTnLst>
                        <p:par>
                          <p:cTn id="715" fill="hold">
                            <p:stCondLst>
                              <p:cond delay="0"/>
                            </p:stCondLst>
                            <p:childTnLst>
                              <p:par>
                                <p:cTn id="716" presetID="7" presetClass="emph" presetSubtype="2" fill="hold" nodeType="clickEffect">
                                  <p:stCondLst>
                                    <p:cond delay="0"/>
                                  </p:stCondLst>
                                  <p:childTnLst>
                                    <p:animClr clrSpc="rgb" dir="cw">
                                      <p:cBhvr>
                                        <p:cTn id="717" dur="2000" fill="hold"/>
                                        <p:tgtEl>
                                          <p:spTgt spid="180"/>
                                        </p:tgtEl>
                                        <p:attrNameLst>
                                          <p:attrName>stroke.color</p:attrName>
                                        </p:attrNameLst>
                                      </p:cBhvr>
                                      <p:to>
                                        <a:schemeClr val="accent2"/>
                                      </p:to>
                                    </p:animClr>
                                    <p:set>
                                      <p:cBhvr>
                                        <p:cTn id="718" dur="2000" fill="hold"/>
                                        <p:tgtEl>
                                          <p:spTgt spid="180"/>
                                        </p:tgtEl>
                                        <p:attrNameLst>
                                          <p:attrName>stroke.on</p:attrName>
                                        </p:attrNameLst>
                                      </p:cBhvr>
                                      <p:to>
                                        <p:strVal val="true"/>
                                      </p:to>
                                    </p:set>
                                  </p:childTnLst>
                                </p:cTn>
                              </p:par>
                            </p:childTnLst>
                          </p:cTn>
                        </p:par>
                      </p:childTnLst>
                    </p:cTn>
                  </p:par>
                  <p:par>
                    <p:cTn id="719" fill="hold">
                      <p:stCondLst>
                        <p:cond delay="indefinite"/>
                      </p:stCondLst>
                      <p:childTnLst>
                        <p:par>
                          <p:cTn id="720" fill="hold">
                            <p:stCondLst>
                              <p:cond delay="0"/>
                            </p:stCondLst>
                            <p:childTnLst>
                              <p:par>
                                <p:cTn id="721" presetID="7" presetClass="emph" presetSubtype="2" fill="hold" nodeType="clickEffect">
                                  <p:stCondLst>
                                    <p:cond delay="0"/>
                                  </p:stCondLst>
                                  <p:childTnLst>
                                    <p:animClr clrSpc="rgb" dir="cw">
                                      <p:cBhvr>
                                        <p:cTn id="722" dur="2000" fill="hold"/>
                                        <p:tgtEl>
                                          <p:spTgt spid="187"/>
                                        </p:tgtEl>
                                        <p:attrNameLst>
                                          <p:attrName>stroke.color</p:attrName>
                                        </p:attrNameLst>
                                      </p:cBhvr>
                                      <p:to>
                                        <a:schemeClr val="accent2"/>
                                      </p:to>
                                    </p:animClr>
                                    <p:set>
                                      <p:cBhvr>
                                        <p:cTn id="723" dur="2000" fill="hold"/>
                                        <p:tgtEl>
                                          <p:spTgt spid="187"/>
                                        </p:tgtEl>
                                        <p:attrNameLst>
                                          <p:attrName>stroke.on</p:attrName>
                                        </p:attrNameLst>
                                      </p:cBhvr>
                                      <p:to>
                                        <p:strVal val="true"/>
                                      </p:to>
                                    </p:set>
                                  </p:childTnLst>
                                </p:cTn>
                              </p:par>
                            </p:childTnLst>
                          </p:cTn>
                        </p:par>
                      </p:childTnLst>
                    </p:cTn>
                  </p:par>
                  <p:par>
                    <p:cTn id="724" fill="hold">
                      <p:stCondLst>
                        <p:cond delay="indefinite"/>
                      </p:stCondLst>
                      <p:childTnLst>
                        <p:par>
                          <p:cTn id="725" fill="hold">
                            <p:stCondLst>
                              <p:cond delay="0"/>
                            </p:stCondLst>
                            <p:childTnLst>
                              <p:par>
                                <p:cTn id="726" presetID="7" presetClass="emph" presetSubtype="2" fill="hold" nodeType="clickEffect">
                                  <p:stCondLst>
                                    <p:cond delay="0"/>
                                  </p:stCondLst>
                                  <p:childTnLst>
                                    <p:animClr clrSpc="rgb" dir="cw">
                                      <p:cBhvr>
                                        <p:cTn id="727" dur="2000" fill="hold"/>
                                        <p:tgtEl>
                                          <p:spTgt spid="190"/>
                                        </p:tgtEl>
                                        <p:attrNameLst>
                                          <p:attrName>stroke.color</p:attrName>
                                        </p:attrNameLst>
                                      </p:cBhvr>
                                      <p:to>
                                        <a:schemeClr val="accent2"/>
                                      </p:to>
                                    </p:animClr>
                                    <p:set>
                                      <p:cBhvr>
                                        <p:cTn id="728" dur="2000" fill="hold"/>
                                        <p:tgtEl>
                                          <p:spTgt spid="190"/>
                                        </p:tgtEl>
                                        <p:attrNameLst>
                                          <p:attrName>stroke.on</p:attrName>
                                        </p:attrNameLst>
                                      </p:cBhvr>
                                      <p:to>
                                        <p:strVal val="true"/>
                                      </p:to>
                                    </p:set>
                                  </p:childTnLst>
                                </p:cTn>
                              </p:par>
                            </p:childTnLst>
                          </p:cTn>
                        </p:par>
                      </p:childTnLst>
                    </p:cTn>
                  </p:par>
                  <p:par>
                    <p:cTn id="729" fill="hold">
                      <p:stCondLst>
                        <p:cond delay="indefinite"/>
                      </p:stCondLst>
                      <p:childTnLst>
                        <p:par>
                          <p:cTn id="730" fill="hold">
                            <p:stCondLst>
                              <p:cond delay="0"/>
                            </p:stCondLst>
                            <p:childTnLst>
                              <p:par>
                                <p:cTn id="731" presetID="7" presetClass="emph" presetSubtype="2" fill="hold" nodeType="clickEffect">
                                  <p:stCondLst>
                                    <p:cond delay="0"/>
                                  </p:stCondLst>
                                  <p:childTnLst>
                                    <p:animClr clrSpc="rgb" dir="cw">
                                      <p:cBhvr>
                                        <p:cTn id="732" dur="2000" fill="hold"/>
                                        <p:tgtEl>
                                          <p:spTgt spid="184"/>
                                        </p:tgtEl>
                                        <p:attrNameLst>
                                          <p:attrName>stroke.color</p:attrName>
                                        </p:attrNameLst>
                                      </p:cBhvr>
                                      <p:to>
                                        <a:schemeClr val="accent2"/>
                                      </p:to>
                                    </p:animClr>
                                    <p:set>
                                      <p:cBhvr>
                                        <p:cTn id="733" dur="2000" fill="hold"/>
                                        <p:tgtEl>
                                          <p:spTgt spid="184"/>
                                        </p:tgtEl>
                                        <p:attrNameLst>
                                          <p:attrName>stroke.on</p:attrName>
                                        </p:attrNameLst>
                                      </p:cBhvr>
                                      <p:to>
                                        <p:strVal val="true"/>
                                      </p:to>
                                    </p:set>
                                  </p:childTnLst>
                                </p:cTn>
                              </p:par>
                            </p:childTnLst>
                          </p:cTn>
                        </p:par>
                      </p:childTnLst>
                    </p:cTn>
                  </p:par>
                  <p:par>
                    <p:cTn id="734" fill="hold">
                      <p:stCondLst>
                        <p:cond delay="indefinite"/>
                      </p:stCondLst>
                      <p:childTnLst>
                        <p:par>
                          <p:cTn id="735" fill="hold">
                            <p:stCondLst>
                              <p:cond delay="0"/>
                            </p:stCondLst>
                            <p:childTnLst>
                              <p:par>
                                <p:cTn id="736" presetID="9" presetClass="entr" presetSubtype="0" fill="hold" grpId="0" nodeType="clickEffect">
                                  <p:stCondLst>
                                    <p:cond delay="0"/>
                                  </p:stCondLst>
                                  <p:childTnLst>
                                    <p:set>
                                      <p:cBhvr>
                                        <p:cTn id="737" dur="1" fill="hold">
                                          <p:stCondLst>
                                            <p:cond delay="0"/>
                                          </p:stCondLst>
                                        </p:cTn>
                                        <p:tgtEl>
                                          <p:spTgt spid="258"/>
                                        </p:tgtEl>
                                        <p:attrNameLst>
                                          <p:attrName>style.visibility</p:attrName>
                                        </p:attrNameLst>
                                      </p:cBhvr>
                                      <p:to>
                                        <p:strVal val="visible"/>
                                      </p:to>
                                    </p:set>
                                    <p:animEffect transition="in" filter="dissolve">
                                      <p:cBhvr>
                                        <p:cTn id="738" dur="500"/>
                                        <p:tgtEl>
                                          <p:spTgt spid="258"/>
                                        </p:tgtEl>
                                      </p:cBhvr>
                                    </p:animEffect>
                                  </p:childTnLst>
                                </p:cTn>
                              </p:par>
                            </p:childTnLst>
                          </p:cTn>
                        </p:par>
                      </p:childTnLst>
                    </p:cTn>
                  </p:par>
                  <p:par>
                    <p:cTn id="739" fill="hold">
                      <p:stCondLst>
                        <p:cond delay="indefinite"/>
                      </p:stCondLst>
                      <p:childTnLst>
                        <p:par>
                          <p:cTn id="740" fill="hold">
                            <p:stCondLst>
                              <p:cond delay="0"/>
                            </p:stCondLst>
                            <p:childTnLst>
                              <p:par>
                                <p:cTn id="741" presetID="7" presetClass="emph" presetSubtype="2" fill="hold" nodeType="clickEffect">
                                  <p:stCondLst>
                                    <p:cond delay="0"/>
                                  </p:stCondLst>
                                  <p:childTnLst>
                                    <p:animClr clrSpc="rgb" dir="cw">
                                      <p:cBhvr>
                                        <p:cTn id="742" dur="2000" fill="hold"/>
                                        <p:tgtEl>
                                          <p:spTgt spid="191"/>
                                        </p:tgtEl>
                                        <p:attrNameLst>
                                          <p:attrName>stroke.color</p:attrName>
                                        </p:attrNameLst>
                                      </p:cBhvr>
                                      <p:to>
                                        <a:schemeClr val="tx1"/>
                                      </p:to>
                                    </p:animClr>
                                    <p:set>
                                      <p:cBhvr>
                                        <p:cTn id="743" dur="2000" fill="hold"/>
                                        <p:tgtEl>
                                          <p:spTgt spid="191"/>
                                        </p:tgtEl>
                                        <p:attrNameLst>
                                          <p:attrName>stroke.on</p:attrName>
                                        </p:attrNameLst>
                                      </p:cBhvr>
                                      <p:to>
                                        <p:strVal val="true"/>
                                      </p:to>
                                    </p:set>
                                  </p:childTnLst>
                                </p:cTn>
                              </p:par>
                              <p:par>
                                <p:cTn id="744" presetID="7" presetClass="emph" presetSubtype="2" fill="hold" nodeType="withEffect">
                                  <p:stCondLst>
                                    <p:cond delay="0"/>
                                  </p:stCondLst>
                                  <p:childTnLst>
                                    <p:animClr clrSpc="rgb" dir="cw">
                                      <p:cBhvr>
                                        <p:cTn id="745" dur="2000" fill="hold"/>
                                        <p:tgtEl>
                                          <p:spTgt spid="189"/>
                                        </p:tgtEl>
                                        <p:attrNameLst>
                                          <p:attrName>stroke.color</p:attrName>
                                        </p:attrNameLst>
                                      </p:cBhvr>
                                      <p:to>
                                        <a:schemeClr val="tx1"/>
                                      </p:to>
                                    </p:animClr>
                                    <p:set>
                                      <p:cBhvr>
                                        <p:cTn id="746" dur="2000" fill="hold"/>
                                        <p:tgtEl>
                                          <p:spTgt spid="189"/>
                                        </p:tgtEl>
                                        <p:attrNameLst>
                                          <p:attrName>stroke.on</p:attrName>
                                        </p:attrNameLst>
                                      </p:cBhvr>
                                      <p:to>
                                        <p:strVal val="true"/>
                                      </p:to>
                                    </p:set>
                                  </p:childTnLst>
                                </p:cTn>
                              </p:par>
                              <p:par>
                                <p:cTn id="747" presetID="7" presetClass="emph" presetSubtype="2" fill="hold" nodeType="withEffect">
                                  <p:stCondLst>
                                    <p:cond delay="0"/>
                                  </p:stCondLst>
                                  <p:childTnLst>
                                    <p:animClr clrSpc="rgb" dir="cw">
                                      <p:cBhvr>
                                        <p:cTn id="748" dur="2000" fill="hold"/>
                                        <p:tgtEl>
                                          <p:spTgt spid="182"/>
                                        </p:tgtEl>
                                        <p:attrNameLst>
                                          <p:attrName>stroke.color</p:attrName>
                                        </p:attrNameLst>
                                      </p:cBhvr>
                                      <p:to>
                                        <a:schemeClr val="tx1"/>
                                      </p:to>
                                    </p:animClr>
                                    <p:set>
                                      <p:cBhvr>
                                        <p:cTn id="749" dur="2000" fill="hold"/>
                                        <p:tgtEl>
                                          <p:spTgt spid="182"/>
                                        </p:tgtEl>
                                        <p:attrNameLst>
                                          <p:attrName>stroke.on</p:attrName>
                                        </p:attrNameLst>
                                      </p:cBhvr>
                                      <p:to>
                                        <p:strVal val="true"/>
                                      </p:to>
                                    </p:set>
                                  </p:childTnLst>
                                </p:cTn>
                              </p:par>
                              <p:par>
                                <p:cTn id="750" presetID="7" presetClass="emph" presetSubtype="2" fill="hold" nodeType="withEffect">
                                  <p:stCondLst>
                                    <p:cond delay="0"/>
                                  </p:stCondLst>
                                  <p:childTnLst>
                                    <p:animClr clrSpc="rgb" dir="cw">
                                      <p:cBhvr>
                                        <p:cTn id="751" dur="2000" fill="hold"/>
                                        <p:tgtEl>
                                          <p:spTgt spid="188"/>
                                        </p:tgtEl>
                                        <p:attrNameLst>
                                          <p:attrName>stroke.color</p:attrName>
                                        </p:attrNameLst>
                                      </p:cBhvr>
                                      <p:to>
                                        <a:schemeClr val="tx1"/>
                                      </p:to>
                                    </p:animClr>
                                    <p:set>
                                      <p:cBhvr>
                                        <p:cTn id="752" dur="2000" fill="hold"/>
                                        <p:tgtEl>
                                          <p:spTgt spid="188"/>
                                        </p:tgtEl>
                                        <p:attrNameLst>
                                          <p:attrName>stroke.on</p:attrName>
                                        </p:attrNameLst>
                                      </p:cBhvr>
                                      <p:to>
                                        <p:strVal val="true"/>
                                      </p:to>
                                    </p:set>
                                  </p:childTnLst>
                                </p:cTn>
                              </p:par>
                              <p:par>
                                <p:cTn id="753" presetID="7" presetClass="emph" presetSubtype="2" fill="hold" nodeType="withEffect">
                                  <p:stCondLst>
                                    <p:cond delay="0"/>
                                  </p:stCondLst>
                                  <p:childTnLst>
                                    <p:animClr clrSpc="rgb" dir="cw">
                                      <p:cBhvr>
                                        <p:cTn id="754" dur="2000" fill="hold"/>
                                        <p:tgtEl>
                                          <p:spTgt spid="180"/>
                                        </p:tgtEl>
                                        <p:attrNameLst>
                                          <p:attrName>stroke.color</p:attrName>
                                        </p:attrNameLst>
                                      </p:cBhvr>
                                      <p:to>
                                        <a:schemeClr val="tx1"/>
                                      </p:to>
                                    </p:animClr>
                                    <p:set>
                                      <p:cBhvr>
                                        <p:cTn id="755" dur="2000" fill="hold"/>
                                        <p:tgtEl>
                                          <p:spTgt spid="180"/>
                                        </p:tgtEl>
                                        <p:attrNameLst>
                                          <p:attrName>stroke.on</p:attrName>
                                        </p:attrNameLst>
                                      </p:cBhvr>
                                      <p:to>
                                        <p:strVal val="true"/>
                                      </p:to>
                                    </p:set>
                                  </p:childTnLst>
                                </p:cTn>
                              </p:par>
                              <p:par>
                                <p:cTn id="756" presetID="7" presetClass="emph" presetSubtype="2" fill="hold" nodeType="withEffect">
                                  <p:stCondLst>
                                    <p:cond delay="0"/>
                                  </p:stCondLst>
                                  <p:childTnLst>
                                    <p:animClr clrSpc="rgb" dir="cw">
                                      <p:cBhvr>
                                        <p:cTn id="757" dur="2000" fill="hold"/>
                                        <p:tgtEl>
                                          <p:spTgt spid="199"/>
                                        </p:tgtEl>
                                        <p:attrNameLst>
                                          <p:attrName>stroke.color</p:attrName>
                                        </p:attrNameLst>
                                      </p:cBhvr>
                                      <p:to>
                                        <a:schemeClr val="tx1"/>
                                      </p:to>
                                    </p:animClr>
                                    <p:set>
                                      <p:cBhvr>
                                        <p:cTn id="758" dur="2000" fill="hold"/>
                                        <p:tgtEl>
                                          <p:spTgt spid="199"/>
                                        </p:tgtEl>
                                        <p:attrNameLst>
                                          <p:attrName>stroke.on</p:attrName>
                                        </p:attrNameLst>
                                      </p:cBhvr>
                                      <p:to>
                                        <p:strVal val="true"/>
                                      </p:to>
                                    </p:set>
                                  </p:childTnLst>
                                </p:cTn>
                              </p:par>
                              <p:par>
                                <p:cTn id="759" presetID="7" presetClass="emph" presetSubtype="2" fill="hold" nodeType="withEffect">
                                  <p:stCondLst>
                                    <p:cond delay="0"/>
                                  </p:stCondLst>
                                  <p:childTnLst>
                                    <p:animClr clrSpc="rgb" dir="cw">
                                      <p:cBhvr>
                                        <p:cTn id="760" dur="2000" fill="hold"/>
                                        <p:tgtEl>
                                          <p:spTgt spid="200"/>
                                        </p:tgtEl>
                                        <p:attrNameLst>
                                          <p:attrName>stroke.color</p:attrName>
                                        </p:attrNameLst>
                                      </p:cBhvr>
                                      <p:to>
                                        <a:schemeClr val="tx1"/>
                                      </p:to>
                                    </p:animClr>
                                    <p:set>
                                      <p:cBhvr>
                                        <p:cTn id="761" dur="2000" fill="hold"/>
                                        <p:tgtEl>
                                          <p:spTgt spid="200"/>
                                        </p:tgtEl>
                                        <p:attrNameLst>
                                          <p:attrName>stroke.on</p:attrName>
                                        </p:attrNameLst>
                                      </p:cBhvr>
                                      <p:to>
                                        <p:strVal val="true"/>
                                      </p:to>
                                    </p:set>
                                  </p:childTnLst>
                                </p:cTn>
                              </p:par>
                              <p:par>
                                <p:cTn id="762" presetID="7" presetClass="emph" presetSubtype="2" fill="hold" nodeType="withEffect">
                                  <p:stCondLst>
                                    <p:cond delay="0"/>
                                  </p:stCondLst>
                                  <p:childTnLst>
                                    <p:animClr clrSpc="rgb" dir="cw">
                                      <p:cBhvr>
                                        <p:cTn id="763" dur="2000" fill="hold"/>
                                        <p:tgtEl>
                                          <p:spTgt spid="179"/>
                                        </p:tgtEl>
                                        <p:attrNameLst>
                                          <p:attrName>stroke.color</p:attrName>
                                        </p:attrNameLst>
                                      </p:cBhvr>
                                      <p:to>
                                        <a:srgbClr val="9C9C9C"/>
                                      </p:to>
                                    </p:animClr>
                                    <p:set>
                                      <p:cBhvr>
                                        <p:cTn id="764" dur="2000" fill="hold"/>
                                        <p:tgtEl>
                                          <p:spTgt spid="179"/>
                                        </p:tgtEl>
                                        <p:attrNameLst>
                                          <p:attrName>stroke.on</p:attrName>
                                        </p:attrNameLst>
                                      </p:cBhvr>
                                      <p:to>
                                        <p:strVal val="true"/>
                                      </p:to>
                                    </p:set>
                                  </p:childTnLst>
                                </p:cTn>
                              </p:par>
                              <p:par>
                                <p:cTn id="765" presetID="7" presetClass="emph" presetSubtype="2" fill="hold" nodeType="withEffect">
                                  <p:stCondLst>
                                    <p:cond delay="0"/>
                                  </p:stCondLst>
                                  <p:childTnLst>
                                    <p:animClr clrSpc="rgb" dir="cw">
                                      <p:cBhvr>
                                        <p:cTn id="766" dur="2000" fill="hold"/>
                                        <p:tgtEl>
                                          <p:spTgt spid="187"/>
                                        </p:tgtEl>
                                        <p:attrNameLst>
                                          <p:attrName>stroke.color</p:attrName>
                                        </p:attrNameLst>
                                      </p:cBhvr>
                                      <p:to>
                                        <a:srgbClr val="9C9C9C"/>
                                      </p:to>
                                    </p:animClr>
                                    <p:set>
                                      <p:cBhvr>
                                        <p:cTn id="767" dur="2000" fill="hold"/>
                                        <p:tgtEl>
                                          <p:spTgt spid="187"/>
                                        </p:tgtEl>
                                        <p:attrNameLst>
                                          <p:attrName>stroke.on</p:attrName>
                                        </p:attrNameLst>
                                      </p:cBhvr>
                                      <p:to>
                                        <p:strVal val="true"/>
                                      </p:to>
                                    </p:set>
                                  </p:childTnLst>
                                </p:cTn>
                              </p:par>
                              <p:par>
                                <p:cTn id="768" presetID="7" presetClass="emph" presetSubtype="2" fill="hold" nodeType="withEffect">
                                  <p:stCondLst>
                                    <p:cond delay="0"/>
                                  </p:stCondLst>
                                  <p:childTnLst>
                                    <p:animClr clrSpc="rgb" dir="cw">
                                      <p:cBhvr>
                                        <p:cTn id="769" dur="2000" fill="hold"/>
                                        <p:tgtEl>
                                          <p:spTgt spid="186"/>
                                        </p:tgtEl>
                                        <p:attrNameLst>
                                          <p:attrName>stroke.color</p:attrName>
                                        </p:attrNameLst>
                                      </p:cBhvr>
                                      <p:to>
                                        <a:srgbClr val="9C9C9C"/>
                                      </p:to>
                                    </p:animClr>
                                    <p:set>
                                      <p:cBhvr>
                                        <p:cTn id="770" dur="2000" fill="hold"/>
                                        <p:tgtEl>
                                          <p:spTgt spid="186"/>
                                        </p:tgtEl>
                                        <p:attrNameLst>
                                          <p:attrName>stroke.on</p:attrName>
                                        </p:attrNameLst>
                                      </p:cBhvr>
                                      <p:to>
                                        <p:strVal val="true"/>
                                      </p:to>
                                    </p:set>
                                  </p:childTnLst>
                                </p:cTn>
                              </p:par>
                              <p:par>
                                <p:cTn id="771" presetID="7" presetClass="emph" presetSubtype="2" fill="hold" nodeType="withEffect">
                                  <p:stCondLst>
                                    <p:cond delay="0"/>
                                  </p:stCondLst>
                                  <p:childTnLst>
                                    <p:animClr clrSpc="rgb" dir="cw">
                                      <p:cBhvr>
                                        <p:cTn id="772" dur="2000" fill="hold"/>
                                        <p:tgtEl>
                                          <p:spTgt spid="181"/>
                                        </p:tgtEl>
                                        <p:attrNameLst>
                                          <p:attrName>stroke.color</p:attrName>
                                        </p:attrNameLst>
                                      </p:cBhvr>
                                      <p:to>
                                        <a:srgbClr val="9C9C9C"/>
                                      </p:to>
                                    </p:animClr>
                                    <p:set>
                                      <p:cBhvr>
                                        <p:cTn id="773" dur="2000" fill="hold"/>
                                        <p:tgtEl>
                                          <p:spTgt spid="181"/>
                                        </p:tgtEl>
                                        <p:attrNameLst>
                                          <p:attrName>stroke.on</p:attrName>
                                        </p:attrNameLst>
                                      </p:cBhvr>
                                      <p:to>
                                        <p:strVal val="true"/>
                                      </p:to>
                                    </p:set>
                                  </p:childTnLst>
                                </p:cTn>
                              </p:par>
                              <p:par>
                                <p:cTn id="774" presetID="7" presetClass="emph" presetSubtype="2" fill="hold" nodeType="withEffect">
                                  <p:stCondLst>
                                    <p:cond delay="0"/>
                                  </p:stCondLst>
                                  <p:childTnLst>
                                    <p:animClr clrSpc="rgb" dir="cw">
                                      <p:cBhvr>
                                        <p:cTn id="775" dur="2000" fill="hold"/>
                                        <p:tgtEl>
                                          <p:spTgt spid="178"/>
                                        </p:tgtEl>
                                        <p:attrNameLst>
                                          <p:attrName>stroke.color</p:attrName>
                                        </p:attrNameLst>
                                      </p:cBhvr>
                                      <p:to>
                                        <a:srgbClr val="9C9C9C"/>
                                      </p:to>
                                    </p:animClr>
                                    <p:set>
                                      <p:cBhvr>
                                        <p:cTn id="776" dur="2000" fill="hold"/>
                                        <p:tgtEl>
                                          <p:spTgt spid="178"/>
                                        </p:tgtEl>
                                        <p:attrNameLst>
                                          <p:attrName>stroke.on</p:attrName>
                                        </p:attrNameLst>
                                      </p:cBhvr>
                                      <p:to>
                                        <p:strVal val="true"/>
                                      </p:to>
                                    </p:set>
                                  </p:childTnLst>
                                </p:cTn>
                              </p:par>
                              <p:par>
                                <p:cTn id="777" presetID="7" presetClass="emph" presetSubtype="2" fill="hold" nodeType="withEffect">
                                  <p:stCondLst>
                                    <p:cond delay="0"/>
                                  </p:stCondLst>
                                  <p:childTnLst>
                                    <p:animClr clrSpc="rgb" dir="cw">
                                      <p:cBhvr>
                                        <p:cTn id="778" dur="2000" fill="hold"/>
                                        <p:tgtEl>
                                          <p:spTgt spid="183"/>
                                        </p:tgtEl>
                                        <p:attrNameLst>
                                          <p:attrName>stroke.color</p:attrName>
                                        </p:attrNameLst>
                                      </p:cBhvr>
                                      <p:to>
                                        <a:srgbClr val="9C9C9C"/>
                                      </p:to>
                                    </p:animClr>
                                    <p:set>
                                      <p:cBhvr>
                                        <p:cTn id="779" dur="2000" fill="hold"/>
                                        <p:tgtEl>
                                          <p:spTgt spid="183"/>
                                        </p:tgtEl>
                                        <p:attrNameLst>
                                          <p:attrName>stroke.on</p:attrName>
                                        </p:attrNameLst>
                                      </p:cBhvr>
                                      <p:to>
                                        <p:strVal val="true"/>
                                      </p:to>
                                    </p:set>
                                  </p:childTnLst>
                                </p:cTn>
                              </p:par>
                              <p:par>
                                <p:cTn id="780" presetID="7" presetClass="emph" presetSubtype="2" fill="hold" nodeType="withEffect">
                                  <p:stCondLst>
                                    <p:cond delay="0"/>
                                  </p:stCondLst>
                                  <p:childTnLst>
                                    <p:animClr clrSpc="rgb" dir="cw">
                                      <p:cBhvr>
                                        <p:cTn id="781" dur="2000" fill="hold"/>
                                        <p:tgtEl>
                                          <p:spTgt spid="190"/>
                                        </p:tgtEl>
                                        <p:attrNameLst>
                                          <p:attrName>stroke.color</p:attrName>
                                        </p:attrNameLst>
                                      </p:cBhvr>
                                      <p:to>
                                        <a:srgbClr val="9C9C9C"/>
                                      </p:to>
                                    </p:animClr>
                                    <p:set>
                                      <p:cBhvr>
                                        <p:cTn id="782" dur="2000" fill="hold"/>
                                        <p:tgtEl>
                                          <p:spTgt spid="190"/>
                                        </p:tgtEl>
                                        <p:attrNameLst>
                                          <p:attrName>stroke.on</p:attrName>
                                        </p:attrNameLst>
                                      </p:cBhvr>
                                      <p:to>
                                        <p:strVal val="true"/>
                                      </p:to>
                                    </p:set>
                                  </p:childTnLst>
                                </p:cTn>
                              </p:par>
                              <p:par>
                                <p:cTn id="783" presetID="7" presetClass="emph" presetSubtype="2" fill="hold" nodeType="withEffect">
                                  <p:stCondLst>
                                    <p:cond delay="0"/>
                                  </p:stCondLst>
                                  <p:childTnLst>
                                    <p:animClr clrSpc="rgb" dir="cw">
                                      <p:cBhvr>
                                        <p:cTn id="784" dur="2000" fill="hold"/>
                                        <p:tgtEl>
                                          <p:spTgt spid="185"/>
                                        </p:tgtEl>
                                        <p:attrNameLst>
                                          <p:attrName>stroke.color</p:attrName>
                                        </p:attrNameLst>
                                      </p:cBhvr>
                                      <p:to>
                                        <a:srgbClr val="9C9C9C"/>
                                      </p:to>
                                    </p:animClr>
                                    <p:set>
                                      <p:cBhvr>
                                        <p:cTn id="785" dur="2000" fill="hold"/>
                                        <p:tgtEl>
                                          <p:spTgt spid="185"/>
                                        </p:tgtEl>
                                        <p:attrNameLst>
                                          <p:attrName>stroke.on</p:attrName>
                                        </p:attrNameLst>
                                      </p:cBhvr>
                                      <p:to>
                                        <p:strVal val="true"/>
                                      </p:to>
                                    </p:set>
                                  </p:childTnLst>
                                </p:cTn>
                              </p:par>
                              <p:par>
                                <p:cTn id="786" presetID="7" presetClass="emph" presetSubtype="2" fill="hold" nodeType="withEffect">
                                  <p:stCondLst>
                                    <p:cond delay="0"/>
                                  </p:stCondLst>
                                  <p:childTnLst>
                                    <p:animClr clrSpc="rgb" dir="cw">
                                      <p:cBhvr>
                                        <p:cTn id="787" dur="2000" fill="hold"/>
                                        <p:tgtEl>
                                          <p:spTgt spid="184"/>
                                        </p:tgtEl>
                                        <p:attrNameLst>
                                          <p:attrName>stroke.color</p:attrName>
                                        </p:attrNameLst>
                                      </p:cBhvr>
                                      <p:to>
                                        <a:srgbClr val="9C9C9C"/>
                                      </p:to>
                                    </p:animClr>
                                    <p:set>
                                      <p:cBhvr>
                                        <p:cTn id="788" dur="2000" fill="hold"/>
                                        <p:tgtEl>
                                          <p:spTgt spid="184"/>
                                        </p:tgtEl>
                                        <p:attrNameLst>
                                          <p:attrName>stroke.on</p:attrName>
                                        </p:attrNameLst>
                                      </p:cBhvr>
                                      <p:to>
                                        <p:strVal val="true"/>
                                      </p:to>
                                    </p:set>
                                  </p:childTnLst>
                                </p:cTn>
                              </p:par>
                            </p:childTnLst>
                          </p:cTn>
                        </p:par>
                      </p:childTnLst>
                    </p:cTn>
                  </p:par>
                  <p:par>
                    <p:cTn id="789" fill="hold">
                      <p:stCondLst>
                        <p:cond delay="indefinite"/>
                      </p:stCondLst>
                      <p:childTnLst>
                        <p:par>
                          <p:cTn id="790" fill="hold">
                            <p:stCondLst>
                              <p:cond delay="0"/>
                            </p:stCondLst>
                            <p:childTnLst>
                              <p:par>
                                <p:cTn id="791" presetID="1" presetClass="entr" presetSubtype="0" fill="hold" grpId="0" nodeType="clickEffect">
                                  <p:stCondLst>
                                    <p:cond delay="0"/>
                                  </p:stCondLst>
                                  <p:childTnLst>
                                    <p:set>
                                      <p:cBhvr>
                                        <p:cTn id="792" dur="1" fill="hold">
                                          <p:stCondLst>
                                            <p:cond delay="0"/>
                                          </p:stCondLst>
                                        </p:cTn>
                                        <p:tgtEl>
                                          <p:spTgt spid="260"/>
                                        </p:tgtEl>
                                        <p:attrNameLst>
                                          <p:attrName>style.visibility</p:attrName>
                                        </p:attrNameLst>
                                      </p:cBhvr>
                                      <p:to>
                                        <p:strVal val="visible"/>
                                      </p:to>
                                    </p:set>
                                  </p:childTnLst>
                                </p:cTn>
                              </p:par>
                              <p:par>
                                <p:cTn id="793" presetID="9" presetClass="entr" presetSubtype="0" fill="hold" grpId="0" nodeType="withEffect">
                                  <p:stCondLst>
                                    <p:cond delay="0"/>
                                  </p:stCondLst>
                                  <p:childTnLst>
                                    <p:set>
                                      <p:cBhvr>
                                        <p:cTn id="794" dur="1" fill="hold">
                                          <p:stCondLst>
                                            <p:cond delay="0"/>
                                          </p:stCondLst>
                                        </p:cTn>
                                        <p:tgtEl>
                                          <p:spTgt spid="3"/>
                                        </p:tgtEl>
                                        <p:attrNameLst>
                                          <p:attrName>style.visibility</p:attrName>
                                        </p:attrNameLst>
                                      </p:cBhvr>
                                      <p:to>
                                        <p:strVal val="visible"/>
                                      </p:to>
                                    </p:set>
                                    <p:animEffect transition="in" filter="dissolve">
                                      <p:cBhvr>
                                        <p:cTn id="7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2" grpId="0" animBg="1"/>
      <p:bldP spid="193" grpId="0" animBg="1"/>
      <p:bldP spid="194" grpId="0" animBg="1"/>
      <p:bldP spid="195" grpId="0" animBg="1"/>
      <p:bldP spid="196" grpId="0" animBg="1"/>
      <p:bldP spid="197" grpId="0" animBg="1"/>
      <p:bldP spid="198"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p:bldP spid="218" grpId="0"/>
      <p:bldP spid="220" grpId="0"/>
      <p:bldP spid="221" grpId="0"/>
      <p:bldP spid="222" grpId="0"/>
      <p:bldP spid="224" grpId="0"/>
      <p:bldP spid="255" grpId="0"/>
      <p:bldP spid="256" grpId="0"/>
      <p:bldP spid="257" grpId="0"/>
      <p:bldP spid="258" grpId="0"/>
      <p:bldP spid="260" grpId="0" animBg="1"/>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DCEA-CB7E-E4AC-C1EE-C63DBC974470}"/>
              </a:ext>
            </a:extLst>
          </p:cNvPr>
          <p:cNvSpPr>
            <a:spLocks noGrp="1"/>
          </p:cNvSpPr>
          <p:nvPr>
            <p:ph type="title"/>
          </p:nvPr>
        </p:nvSpPr>
        <p:spPr/>
        <p:txBody>
          <a:bodyPr/>
          <a:lstStyle/>
          <a:p>
            <a:r>
              <a:rPr lang="en-GB" dirty="0"/>
              <a:t>A Toy Example with Negative Edge Weights</a:t>
            </a:r>
            <a:endParaRPr lang="en-SE" dirty="0"/>
          </a:p>
        </p:txBody>
      </p:sp>
      <p:sp>
        <p:nvSpPr>
          <p:cNvPr id="3" name="Text Placeholder 2">
            <a:extLst>
              <a:ext uri="{FF2B5EF4-FFF2-40B4-BE49-F238E27FC236}">
                <a16:creationId xmlns:a16="http://schemas.microsoft.com/office/drawing/2014/main" id="{A3B6CE28-11AA-4252-D9ED-2CB4E2D72C00}"/>
              </a:ext>
            </a:extLst>
          </p:cNvPr>
          <p:cNvSpPr>
            <a:spLocks noGrp="1"/>
          </p:cNvSpPr>
          <p:nvPr>
            <p:ph type="body" idx="1"/>
          </p:nvPr>
        </p:nvSpPr>
        <p:spPr>
          <a:xfrm>
            <a:off x="746174" y="1568275"/>
            <a:ext cx="10074226" cy="963298"/>
          </a:xfrm>
        </p:spPr>
        <p:txBody>
          <a:bodyPr/>
          <a:lstStyle/>
          <a:p>
            <a:r>
              <a:rPr lang="en-GB" dirty="0"/>
              <a:t>Let’s run Dijkstra’s algorithm, Topological Sort, and Bellman Ford Algorithm on this DAG with a negative edge weight</a:t>
            </a:r>
            <a:endParaRPr lang="en-SE" dirty="0"/>
          </a:p>
        </p:txBody>
      </p:sp>
      <p:grpSp>
        <p:nvGrpSpPr>
          <p:cNvPr id="4" name="Group 4">
            <a:extLst>
              <a:ext uri="{FF2B5EF4-FFF2-40B4-BE49-F238E27FC236}">
                <a16:creationId xmlns:a16="http://schemas.microsoft.com/office/drawing/2014/main" id="{DE9EFA18-8B5E-D3CD-ED3E-D96367B1A347}"/>
              </a:ext>
            </a:extLst>
          </p:cNvPr>
          <p:cNvGrpSpPr>
            <a:grpSpLocks/>
          </p:cNvGrpSpPr>
          <p:nvPr/>
        </p:nvGrpSpPr>
        <p:grpSpPr bwMode="auto">
          <a:xfrm>
            <a:off x="4145697" y="3875102"/>
            <a:ext cx="533400" cy="533400"/>
            <a:chOff x="1824" y="2736"/>
            <a:chExt cx="336" cy="336"/>
          </a:xfrm>
        </p:grpSpPr>
        <p:sp>
          <p:nvSpPr>
            <p:cNvPr id="5" name="Oval 5">
              <a:extLst>
                <a:ext uri="{FF2B5EF4-FFF2-40B4-BE49-F238E27FC236}">
                  <a16:creationId xmlns:a16="http://schemas.microsoft.com/office/drawing/2014/main" id="{72C9238B-2B31-1E99-704F-C0DE11D1C87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016D46A-2C6C-A8FC-F804-484E4C27FDF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FCDB97BA-AFEA-7D95-2F67-1350C47E4E89}"/>
              </a:ext>
            </a:extLst>
          </p:cNvPr>
          <p:cNvGrpSpPr>
            <a:grpSpLocks/>
          </p:cNvGrpSpPr>
          <p:nvPr/>
        </p:nvGrpSpPr>
        <p:grpSpPr bwMode="auto">
          <a:xfrm>
            <a:off x="5288697" y="2960702"/>
            <a:ext cx="533400" cy="533400"/>
            <a:chOff x="1824" y="2736"/>
            <a:chExt cx="336" cy="336"/>
          </a:xfrm>
        </p:grpSpPr>
        <p:sp>
          <p:nvSpPr>
            <p:cNvPr id="8" name="Oval 8">
              <a:extLst>
                <a:ext uri="{FF2B5EF4-FFF2-40B4-BE49-F238E27FC236}">
                  <a16:creationId xmlns:a16="http://schemas.microsoft.com/office/drawing/2014/main" id="{E539A025-242C-7BF3-F35D-4D8D6CF5D17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347C119A-8E8D-945F-E215-6399DC79B0A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377729E1-34BB-51D7-6635-90EEFFD2C186}"/>
              </a:ext>
            </a:extLst>
          </p:cNvPr>
          <p:cNvGrpSpPr>
            <a:grpSpLocks/>
          </p:cNvGrpSpPr>
          <p:nvPr/>
        </p:nvGrpSpPr>
        <p:grpSpPr bwMode="auto">
          <a:xfrm>
            <a:off x="5288697" y="4637102"/>
            <a:ext cx="533400" cy="533400"/>
            <a:chOff x="1824" y="2736"/>
            <a:chExt cx="336" cy="336"/>
          </a:xfrm>
        </p:grpSpPr>
        <p:sp>
          <p:nvSpPr>
            <p:cNvPr id="11" name="Oval 11">
              <a:extLst>
                <a:ext uri="{FF2B5EF4-FFF2-40B4-BE49-F238E27FC236}">
                  <a16:creationId xmlns:a16="http://schemas.microsoft.com/office/drawing/2014/main" id="{0E3BF43A-AE78-B96B-390B-CF4C41E2CC8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738F286A-C493-5811-26BF-4C90729CE5F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36F9857A-E441-DA5B-B72C-D1FFDCB14626}"/>
              </a:ext>
            </a:extLst>
          </p:cNvPr>
          <p:cNvSpPr>
            <a:spLocks noChangeShapeType="1"/>
          </p:cNvSpPr>
          <p:nvPr/>
        </p:nvSpPr>
        <p:spPr bwMode="auto">
          <a:xfrm flipV="1">
            <a:off x="4602897" y="34179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98608304-367B-AAEB-5EA4-85923F4A4017}"/>
              </a:ext>
            </a:extLst>
          </p:cNvPr>
          <p:cNvSpPr>
            <a:spLocks noChangeShapeType="1"/>
          </p:cNvSpPr>
          <p:nvPr/>
        </p:nvSpPr>
        <p:spPr bwMode="auto">
          <a:xfrm>
            <a:off x="4602897" y="43323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B1036261-266D-086F-909A-936BF478A098}"/>
              </a:ext>
            </a:extLst>
          </p:cNvPr>
          <p:cNvSpPr txBox="1">
            <a:spLocks noChangeArrowheads="1"/>
          </p:cNvSpPr>
          <p:nvPr/>
        </p:nvSpPr>
        <p:spPr bwMode="auto">
          <a:xfrm>
            <a:off x="4746758" y="44989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EB468C8E-A7A4-E30B-3984-8E8581D7A262}"/>
              </a:ext>
            </a:extLst>
          </p:cNvPr>
          <p:cNvSpPr txBox="1">
            <a:spLocks noChangeArrowheads="1"/>
          </p:cNvSpPr>
          <p:nvPr/>
        </p:nvSpPr>
        <p:spPr bwMode="auto">
          <a:xfrm>
            <a:off x="4602897" y="33390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7E8CBF33-D31E-A24D-D350-AB02FB17DE3D}"/>
              </a:ext>
            </a:extLst>
          </p:cNvPr>
          <p:cNvGrpSpPr>
            <a:grpSpLocks/>
          </p:cNvGrpSpPr>
          <p:nvPr/>
        </p:nvGrpSpPr>
        <p:grpSpPr bwMode="auto">
          <a:xfrm>
            <a:off x="6469797" y="3796148"/>
            <a:ext cx="533400" cy="533400"/>
            <a:chOff x="1824" y="2736"/>
            <a:chExt cx="336" cy="336"/>
          </a:xfrm>
        </p:grpSpPr>
        <p:sp>
          <p:nvSpPr>
            <p:cNvPr id="18" name="Oval 8">
              <a:extLst>
                <a:ext uri="{FF2B5EF4-FFF2-40B4-BE49-F238E27FC236}">
                  <a16:creationId xmlns:a16="http://schemas.microsoft.com/office/drawing/2014/main" id="{A1F9AEBF-4B9A-0A15-A3D1-FE6D9C082FB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BCB1CB13-4995-BD68-9939-F9BE834F848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6905A666-605C-317D-4E1B-601995C4BC3D}"/>
              </a:ext>
            </a:extLst>
          </p:cNvPr>
          <p:cNvSpPr>
            <a:spLocks noChangeShapeType="1"/>
          </p:cNvSpPr>
          <p:nvPr/>
        </p:nvSpPr>
        <p:spPr bwMode="auto">
          <a:xfrm>
            <a:off x="5822097" y="33948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F9CECFF0-929C-86C0-472B-415B5312EB90}"/>
              </a:ext>
            </a:extLst>
          </p:cNvPr>
          <p:cNvSpPr>
            <a:spLocks noChangeShapeType="1"/>
          </p:cNvSpPr>
          <p:nvPr/>
        </p:nvSpPr>
        <p:spPr bwMode="auto">
          <a:xfrm flipV="1">
            <a:off x="5834387" y="42533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D46C8C8F-BE85-7674-F982-EA8F8F8DD1A4}"/>
              </a:ext>
            </a:extLst>
          </p:cNvPr>
          <p:cNvSpPr txBox="1">
            <a:spLocks noChangeArrowheads="1"/>
          </p:cNvSpPr>
          <p:nvPr/>
        </p:nvSpPr>
        <p:spPr bwMode="auto">
          <a:xfrm>
            <a:off x="5993547" y="33390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07DEEBF-E57C-D76F-E7E1-CE52234E6F7B}"/>
              </a:ext>
            </a:extLst>
          </p:cNvPr>
          <p:cNvSpPr txBox="1">
            <a:spLocks noChangeArrowheads="1"/>
          </p:cNvSpPr>
          <p:nvPr/>
        </p:nvSpPr>
        <p:spPr bwMode="auto">
          <a:xfrm>
            <a:off x="6147543" y="44595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24" name="Group 7">
            <a:extLst>
              <a:ext uri="{FF2B5EF4-FFF2-40B4-BE49-F238E27FC236}">
                <a16:creationId xmlns:a16="http://schemas.microsoft.com/office/drawing/2014/main" id="{4503EB64-2367-BCA1-C3D5-A7A21D77D300}"/>
              </a:ext>
            </a:extLst>
          </p:cNvPr>
          <p:cNvGrpSpPr>
            <a:grpSpLocks/>
          </p:cNvGrpSpPr>
          <p:nvPr/>
        </p:nvGrpSpPr>
        <p:grpSpPr bwMode="auto">
          <a:xfrm>
            <a:off x="7633665" y="3796148"/>
            <a:ext cx="533400" cy="533400"/>
            <a:chOff x="1824" y="2736"/>
            <a:chExt cx="336" cy="336"/>
          </a:xfrm>
        </p:grpSpPr>
        <p:sp>
          <p:nvSpPr>
            <p:cNvPr id="25" name="Oval 8">
              <a:extLst>
                <a:ext uri="{FF2B5EF4-FFF2-40B4-BE49-F238E27FC236}">
                  <a16:creationId xmlns:a16="http://schemas.microsoft.com/office/drawing/2014/main" id="{297B49E7-4DB2-8CEE-A959-80A96C0F4D5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26" name="Text Box 9">
              <a:extLst>
                <a:ext uri="{FF2B5EF4-FFF2-40B4-BE49-F238E27FC236}">
                  <a16:creationId xmlns:a16="http://schemas.microsoft.com/office/drawing/2014/main" id="{8D3093E5-55C3-0875-B606-5996DD3FD65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27" name="Line 19">
            <a:extLst>
              <a:ext uri="{FF2B5EF4-FFF2-40B4-BE49-F238E27FC236}">
                <a16:creationId xmlns:a16="http://schemas.microsoft.com/office/drawing/2014/main" id="{7C91377E-9A90-1E85-34C2-1606824186D7}"/>
              </a:ext>
            </a:extLst>
          </p:cNvPr>
          <p:cNvSpPr>
            <a:spLocks noChangeShapeType="1"/>
          </p:cNvSpPr>
          <p:nvPr/>
        </p:nvSpPr>
        <p:spPr bwMode="auto">
          <a:xfrm>
            <a:off x="6976083" y="40983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8" name="Text Box 26">
            <a:extLst>
              <a:ext uri="{FF2B5EF4-FFF2-40B4-BE49-F238E27FC236}">
                <a16:creationId xmlns:a16="http://schemas.microsoft.com/office/drawing/2014/main" id="{685F89E7-2136-2E92-9C57-A1E34F3D2A57}"/>
              </a:ext>
            </a:extLst>
          </p:cNvPr>
          <p:cNvSpPr txBox="1">
            <a:spLocks noChangeArrowheads="1"/>
          </p:cNvSpPr>
          <p:nvPr/>
        </p:nvSpPr>
        <p:spPr bwMode="auto">
          <a:xfrm>
            <a:off x="7171254" y="37750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70181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9" name="Google Shape;799;p46"/>
          <p:cNvSpPr txBox="1">
            <a:spLocks noGrp="1"/>
          </p:cNvSpPr>
          <p:nvPr>
            <p:ph type="body" idx="1"/>
          </p:nvPr>
        </p:nvSpPr>
        <p:spPr>
          <a:xfrm>
            <a:off x="272815" y="1098348"/>
            <a:ext cx="6223595"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000" dirty="0"/>
              <a:t>Keep track of how far each node is from the start with two maps</a:t>
            </a:r>
          </a:p>
          <a:p>
            <a:pPr marL="0" lvl="0" indent="0" algn="l" rtl="0">
              <a:lnSpc>
                <a:spcPct val="90000"/>
              </a:lnSpc>
              <a:spcBef>
                <a:spcPts val="0"/>
              </a:spcBef>
              <a:spcAft>
                <a:spcPts val="0"/>
              </a:spcAft>
              <a:buNone/>
            </a:pPr>
            <a:r>
              <a:rPr lang="en-GB" sz="2000" dirty="0"/>
              <a:t>SD: Shortest Distance from source node</a:t>
            </a:r>
          </a:p>
          <a:p>
            <a:pPr marL="0" lvl="0" indent="0" algn="l" rtl="0">
              <a:lnSpc>
                <a:spcPct val="90000"/>
              </a:lnSpc>
              <a:spcBef>
                <a:spcPts val="0"/>
              </a:spcBef>
              <a:spcAft>
                <a:spcPts val="0"/>
              </a:spcAft>
              <a:buNone/>
            </a:pPr>
            <a:r>
              <a:rPr lang="en-GB" sz="2000" dirty="0"/>
              <a:t>PN: Previous Node stores </a:t>
            </a:r>
            <a:r>
              <a:rPr lang="en-GB" sz="2000" dirty="0" err="1"/>
              <a:t>backpointers</a:t>
            </a:r>
            <a:r>
              <a:rPr lang="en-GB" sz="2000" dirty="0"/>
              <a:t>: each node remembers what node was used to arrive at it</a:t>
            </a:r>
          </a:p>
          <a:p>
            <a:pPr marL="0" lvl="0" indent="0" algn="l" rtl="0">
              <a:lnSpc>
                <a:spcPct val="90000"/>
              </a:lnSpc>
              <a:spcBef>
                <a:spcPts val="0"/>
              </a:spcBef>
              <a:spcAft>
                <a:spcPts val="0"/>
              </a:spcAft>
              <a:buNone/>
            </a:pPr>
            <a:endParaRPr sz="2000" dirty="0"/>
          </a:p>
        </p:txBody>
      </p:sp>
      <p:sp>
        <p:nvSpPr>
          <p:cNvPr id="800" name="Google Shape;800;p46"/>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dirty="0">
                <a:solidFill>
                  <a:schemeClr val="accent3"/>
                </a:solidFill>
                <a:latin typeface="Consolas"/>
                <a:ea typeface="Consolas"/>
                <a:cs typeface="Consolas"/>
                <a:sym typeface="Consolas"/>
              </a:rPr>
              <a:t>   </a:t>
            </a:r>
            <a:r>
              <a:rPr lang="en-US" sz="12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3"/>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Edge</a:t>
            </a:r>
            <a:r>
              <a:rPr lang="en-US" sz="1600" b="0" dirty="0">
                <a:solidFill>
                  <a:schemeClr val="dk1"/>
                </a:solidFill>
                <a:highlight>
                  <a:srgbClr val="E6DAFF"/>
                </a:highlight>
                <a:latin typeface="Consolas"/>
                <a:ea typeface="Consolas"/>
                <a:cs typeface="Consolas"/>
                <a:sym typeface="Consolas"/>
              </a:rPr>
              <a:t>&gt; PN = ...</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Double</a:t>
            </a:r>
            <a:r>
              <a:rPr lang="en-US" sz="1600" b="0" dirty="0">
                <a:solidFill>
                  <a:schemeClr val="dk1"/>
                </a:solidFill>
                <a:highlight>
                  <a:srgbClr val="E6DAFF"/>
                </a:highlight>
                <a:latin typeface="Consolas"/>
                <a:ea typeface="Consolas"/>
                <a:cs typeface="Consolas"/>
                <a:sym typeface="Consolas"/>
              </a:rPr>
              <a:t>&gt; SD = ...</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null</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0.0</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isEmpty</a:t>
            </a: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from =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remove</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2"/>
                </a:solidFill>
                <a:latin typeface="Consolas"/>
                <a:ea typeface="Consolas"/>
                <a:cs typeface="Consolas"/>
                <a:sym typeface="Consolas"/>
              </a:rPr>
              <a:t>    for</a:t>
            </a: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graph.</a:t>
            </a:r>
            <a:r>
              <a:rPr lang="en-US" sz="1600" b="1" dirty="0" err="1">
                <a:solidFill>
                  <a:schemeClr val="dk1"/>
                </a:solidFill>
                <a:latin typeface="Consolas"/>
                <a:ea typeface="Consolas"/>
                <a:cs typeface="Consolas"/>
                <a:sym typeface="Consolas"/>
              </a:rPr>
              <a:t>edgesFrom</a:t>
            </a:r>
            <a:r>
              <a:rPr lang="en-US" sz="1600" b="0" dirty="0">
                <a:solidFill>
                  <a:schemeClr val="dk1"/>
                </a:solidFill>
                <a:latin typeface="Consolas"/>
                <a:ea typeface="Consolas"/>
                <a:cs typeface="Consolas"/>
                <a:sym typeface="Consolas"/>
              </a:rPr>
              <a:t>(from))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to = edge.</a:t>
            </a:r>
            <a:r>
              <a:rPr lang="en-US" sz="1600" b="1" dirty="0">
                <a:solidFill>
                  <a:schemeClr val="dk1"/>
                </a:solidFill>
                <a:latin typeface="Consolas"/>
                <a:ea typeface="Consolas"/>
                <a:cs typeface="Consolas"/>
                <a:sym typeface="Consolas"/>
              </a:rPr>
              <a:t>to</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contains</a:t>
            </a:r>
            <a:r>
              <a:rPr lang="en-US" sz="1600" b="0" dirty="0">
                <a:solidFill>
                  <a:schemeClr val="dk1"/>
                </a:solidFill>
                <a:latin typeface="Consolas"/>
                <a:ea typeface="Consolas"/>
                <a:cs typeface="Consolas"/>
                <a:sym typeface="Consolas"/>
              </a:rPr>
              <a:t>(to))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edge);</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get</a:t>
            </a:r>
            <a:r>
              <a:rPr lang="en-US" sz="1600" b="0" dirty="0">
                <a:solidFill>
                  <a:schemeClr val="dk1"/>
                </a:solidFill>
                <a:highlight>
                  <a:srgbClr val="E6DAFF"/>
                </a:highlight>
                <a:latin typeface="Consolas"/>
                <a:ea typeface="Consolas"/>
                <a:cs typeface="Consolas"/>
                <a:sym typeface="Consolas"/>
              </a:rPr>
              <a:t>(from) + </a:t>
            </a:r>
            <a:r>
              <a:rPr lang="en-US" sz="1600" b="0" dirty="0">
                <a:solidFill>
                  <a:schemeClr val="accent5"/>
                </a:solidFill>
                <a:highlight>
                  <a:srgbClr val="E6DAFF"/>
                </a:highlight>
                <a:latin typeface="Consolas"/>
                <a:ea typeface="Consolas"/>
                <a:cs typeface="Consolas"/>
                <a:sym typeface="Consolas"/>
              </a:rPr>
              <a:t>1</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highlight>
                  <a:srgbClr val="E6DAFF"/>
                </a:highlight>
                <a:latin typeface="Consolas"/>
                <a:ea typeface="Consolas"/>
                <a:cs typeface="Consolas"/>
                <a:sym typeface="Consolas"/>
              </a:rPr>
              <a:t>return</a:t>
            </a:r>
            <a:r>
              <a:rPr lang="en-US" sz="1600" b="0" dirty="0">
                <a:solidFill>
                  <a:schemeClr val="dk1"/>
                </a:solidFill>
                <a:highlight>
                  <a:srgbClr val="E6DAFF"/>
                </a:highlight>
                <a:latin typeface="Consolas"/>
                <a:ea typeface="Consolas"/>
                <a:cs typeface="Consolas"/>
                <a:sym typeface="Consolas"/>
              </a:rPr>
              <a:t> PN;</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a:t>
            </a:r>
            <a:endParaRPr dirty="0"/>
          </a:p>
        </p:txBody>
      </p:sp>
      <p:sp>
        <p:nvSpPr>
          <p:cNvPr id="4" name="Title 1">
            <a:extLst>
              <a:ext uri="{FF2B5EF4-FFF2-40B4-BE49-F238E27FC236}">
                <a16:creationId xmlns:a16="http://schemas.microsoft.com/office/drawing/2014/main" id="{4B9624BB-016D-1869-C63D-51C1E4B63E15}"/>
              </a:ext>
            </a:extLst>
          </p:cNvPr>
          <p:cNvSpPr>
            <a:spLocks noGrp="1"/>
          </p:cNvSpPr>
          <p:nvPr>
            <p:ph type="title"/>
          </p:nvPr>
        </p:nvSpPr>
        <p:spPr>
          <a:xfrm>
            <a:off x="502500" y="145707"/>
            <a:ext cx="11187000" cy="1014900"/>
          </a:xfrm>
        </p:spPr>
        <p:txBody>
          <a:bodyPr>
            <a:normAutofit fontScale="90000"/>
          </a:bodyPr>
          <a:lstStyle/>
          <a:p>
            <a:r>
              <a:rPr lang="en-GB" dirty="0"/>
              <a:t>BFS for Shortest Paths in an Unweighted Graph</a:t>
            </a:r>
            <a:endParaRPr lang="en-SE" dirty="0"/>
          </a:p>
        </p:txBody>
      </p:sp>
      <p:sp>
        <p:nvSpPr>
          <p:cNvPr id="5" name="Google Shape;813;p47">
            <a:extLst>
              <a:ext uri="{FF2B5EF4-FFF2-40B4-BE49-F238E27FC236}">
                <a16:creationId xmlns:a16="http://schemas.microsoft.com/office/drawing/2014/main" id="{8482B78F-C53B-4E7E-1344-6AC7B898320D}"/>
              </a:ext>
            </a:extLst>
          </p:cNvPr>
          <p:cNvSpPr/>
          <p:nvPr/>
        </p:nvSpPr>
        <p:spPr>
          <a:xfrm>
            <a:off x="1770102" y="436289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6" name="Google Shape;814;p47">
            <a:extLst>
              <a:ext uri="{FF2B5EF4-FFF2-40B4-BE49-F238E27FC236}">
                <a16:creationId xmlns:a16="http://schemas.microsoft.com/office/drawing/2014/main" id="{34C2EE0E-F158-08C1-67FF-79E3D05A4BF8}"/>
              </a:ext>
            </a:extLst>
          </p:cNvPr>
          <p:cNvSpPr/>
          <p:nvPr/>
        </p:nvSpPr>
        <p:spPr>
          <a:xfrm>
            <a:off x="1921381" y="58109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7" name="Google Shape;815;p47">
            <a:extLst>
              <a:ext uri="{FF2B5EF4-FFF2-40B4-BE49-F238E27FC236}">
                <a16:creationId xmlns:a16="http://schemas.microsoft.com/office/drawing/2014/main" id="{5423CAF4-86ED-65E5-4677-E7442EF7225A}"/>
              </a:ext>
            </a:extLst>
          </p:cNvPr>
          <p:cNvSpPr/>
          <p:nvPr/>
        </p:nvSpPr>
        <p:spPr>
          <a:xfrm>
            <a:off x="4356079" y="39398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 name="Google Shape;816;p47">
            <a:extLst>
              <a:ext uri="{FF2B5EF4-FFF2-40B4-BE49-F238E27FC236}">
                <a16:creationId xmlns:a16="http://schemas.microsoft.com/office/drawing/2014/main" id="{E651AB65-9354-390E-BDDD-6B1CDB471342}"/>
              </a:ext>
            </a:extLst>
          </p:cNvPr>
          <p:cNvSpPr/>
          <p:nvPr/>
        </p:nvSpPr>
        <p:spPr>
          <a:xfrm>
            <a:off x="3200203" y="46055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9" name="Google Shape;817;p47">
            <a:extLst>
              <a:ext uri="{FF2B5EF4-FFF2-40B4-BE49-F238E27FC236}">
                <a16:creationId xmlns:a16="http://schemas.microsoft.com/office/drawing/2014/main" id="{7E59C1DA-D935-0E5B-B937-C2A9154191B0}"/>
              </a:ext>
            </a:extLst>
          </p:cNvPr>
          <p:cNvSpPr/>
          <p:nvPr/>
        </p:nvSpPr>
        <p:spPr>
          <a:xfrm>
            <a:off x="3833037" y="59795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10" name="Google Shape;818;p47">
            <a:extLst>
              <a:ext uri="{FF2B5EF4-FFF2-40B4-BE49-F238E27FC236}">
                <a16:creationId xmlns:a16="http://schemas.microsoft.com/office/drawing/2014/main" id="{47AB3866-A696-1E9B-F2D5-54E4724AE823}"/>
              </a:ext>
            </a:extLst>
          </p:cNvPr>
          <p:cNvCxnSpPr>
            <a:stCxn id="5" idx="2"/>
            <a:endCxn id="6" idx="0"/>
          </p:cNvCxnSpPr>
          <p:nvPr/>
        </p:nvCxnSpPr>
        <p:spPr>
          <a:xfrm>
            <a:off x="1981702" y="4700093"/>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19;p47">
            <a:extLst>
              <a:ext uri="{FF2B5EF4-FFF2-40B4-BE49-F238E27FC236}">
                <a16:creationId xmlns:a16="http://schemas.microsoft.com/office/drawing/2014/main" id="{D5E5773B-2B71-3FEB-BA82-80DE074119A4}"/>
              </a:ext>
            </a:extLst>
          </p:cNvPr>
          <p:cNvCxnSpPr>
            <a:stCxn id="5" idx="3"/>
            <a:endCxn id="8" idx="1"/>
          </p:cNvCxnSpPr>
          <p:nvPr/>
        </p:nvCxnSpPr>
        <p:spPr>
          <a:xfrm>
            <a:off x="2193302" y="4531493"/>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2" name="Google Shape;820;p47">
            <a:extLst>
              <a:ext uri="{FF2B5EF4-FFF2-40B4-BE49-F238E27FC236}">
                <a16:creationId xmlns:a16="http://schemas.microsoft.com/office/drawing/2014/main" id="{9B03C456-129C-8167-3509-D033260C87E8}"/>
              </a:ext>
            </a:extLst>
          </p:cNvPr>
          <p:cNvCxnSpPr>
            <a:stCxn id="7" idx="2"/>
            <a:endCxn id="8" idx="3"/>
          </p:cNvCxnSpPr>
          <p:nvPr/>
        </p:nvCxnSpPr>
        <p:spPr>
          <a:xfrm flipH="1">
            <a:off x="3623279" y="4277099"/>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3" name="Google Shape;821;p47">
            <a:extLst>
              <a:ext uri="{FF2B5EF4-FFF2-40B4-BE49-F238E27FC236}">
                <a16:creationId xmlns:a16="http://schemas.microsoft.com/office/drawing/2014/main" id="{95497186-D953-A935-4B92-84E0FBB7E7CD}"/>
              </a:ext>
            </a:extLst>
          </p:cNvPr>
          <p:cNvCxnSpPr>
            <a:stCxn id="6" idx="3"/>
            <a:endCxn id="9" idx="1"/>
          </p:cNvCxnSpPr>
          <p:nvPr/>
        </p:nvCxnSpPr>
        <p:spPr>
          <a:xfrm>
            <a:off x="2344581" y="5979587"/>
            <a:ext cx="1488600" cy="168600"/>
          </a:xfrm>
          <a:prstGeom prst="straightConnector1">
            <a:avLst/>
          </a:prstGeom>
          <a:noFill/>
          <a:ln w="19050" cap="flat" cmpd="sng">
            <a:solidFill>
              <a:schemeClr val="dk2"/>
            </a:solidFill>
            <a:prstDash val="solid"/>
            <a:round/>
            <a:headEnd type="none" w="sm" len="sm"/>
            <a:tailEnd type="none" w="sm" len="sm"/>
          </a:ln>
        </p:spPr>
      </p:cxnSp>
      <p:sp>
        <p:nvSpPr>
          <p:cNvPr id="14" name="Google Shape;822;p47">
            <a:extLst>
              <a:ext uri="{FF2B5EF4-FFF2-40B4-BE49-F238E27FC236}">
                <a16:creationId xmlns:a16="http://schemas.microsoft.com/office/drawing/2014/main" id="{15711629-4FC0-767E-AEC8-B1C800AA550D}"/>
              </a:ext>
            </a:extLst>
          </p:cNvPr>
          <p:cNvSpPr txBox="1"/>
          <p:nvPr/>
        </p:nvSpPr>
        <p:spPr>
          <a:xfrm>
            <a:off x="771673" y="4277099"/>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5" name="Google Shape;823;p47">
            <a:extLst>
              <a:ext uri="{FF2B5EF4-FFF2-40B4-BE49-F238E27FC236}">
                <a16:creationId xmlns:a16="http://schemas.microsoft.com/office/drawing/2014/main" id="{9E0054A6-1C20-844C-EE0D-73A3DE956ED1}"/>
              </a:ext>
            </a:extLst>
          </p:cNvPr>
          <p:cNvSpPr txBox="1"/>
          <p:nvPr/>
        </p:nvSpPr>
        <p:spPr>
          <a:xfrm>
            <a:off x="771673" y="4086465"/>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6" name="Google Shape;824;p47">
            <a:extLst>
              <a:ext uri="{FF2B5EF4-FFF2-40B4-BE49-F238E27FC236}">
                <a16:creationId xmlns:a16="http://schemas.microsoft.com/office/drawing/2014/main" id="{7CD07102-84F0-4385-002A-11651DC0B942}"/>
              </a:ext>
            </a:extLst>
          </p:cNvPr>
          <p:cNvSpPr/>
          <p:nvPr/>
        </p:nvSpPr>
        <p:spPr>
          <a:xfrm>
            <a:off x="1716850" y="4307273"/>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5;p47">
            <a:extLst>
              <a:ext uri="{FF2B5EF4-FFF2-40B4-BE49-F238E27FC236}">
                <a16:creationId xmlns:a16="http://schemas.microsoft.com/office/drawing/2014/main" id="{A4E39826-7D51-A2AC-3275-6A6B5E4CA723}"/>
              </a:ext>
            </a:extLst>
          </p:cNvPr>
          <p:cNvSpPr/>
          <p:nvPr/>
        </p:nvSpPr>
        <p:spPr>
          <a:xfrm>
            <a:off x="1871342" y="57558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6;p47">
            <a:extLst>
              <a:ext uri="{FF2B5EF4-FFF2-40B4-BE49-F238E27FC236}">
                <a16:creationId xmlns:a16="http://schemas.microsoft.com/office/drawing/2014/main" id="{59A3DA50-596E-D3E6-A4BE-F3891825A716}"/>
              </a:ext>
            </a:extLst>
          </p:cNvPr>
          <p:cNvSpPr/>
          <p:nvPr/>
        </p:nvSpPr>
        <p:spPr>
          <a:xfrm>
            <a:off x="3775725" y="59244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9" name="Google Shape;827;p47">
            <a:extLst>
              <a:ext uri="{FF2B5EF4-FFF2-40B4-BE49-F238E27FC236}">
                <a16:creationId xmlns:a16="http://schemas.microsoft.com/office/drawing/2014/main" id="{FF11F5C4-B1AA-CEA0-612A-509E7B754345}"/>
              </a:ext>
            </a:extLst>
          </p:cNvPr>
          <p:cNvSpPr/>
          <p:nvPr/>
        </p:nvSpPr>
        <p:spPr>
          <a:xfrm>
            <a:off x="3150165" y="454897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 name="Google Shape;828;p47">
            <a:extLst>
              <a:ext uri="{FF2B5EF4-FFF2-40B4-BE49-F238E27FC236}">
                <a16:creationId xmlns:a16="http://schemas.microsoft.com/office/drawing/2014/main" id="{CA865C85-1789-0872-549F-2E234EF565E3}"/>
              </a:ext>
            </a:extLst>
          </p:cNvPr>
          <p:cNvSpPr/>
          <p:nvPr/>
        </p:nvSpPr>
        <p:spPr>
          <a:xfrm>
            <a:off x="4306041" y="3884786"/>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1" name="Google Shape;829;p47">
            <a:extLst>
              <a:ext uri="{FF2B5EF4-FFF2-40B4-BE49-F238E27FC236}">
                <a16:creationId xmlns:a16="http://schemas.microsoft.com/office/drawing/2014/main" id="{B8AA322F-1BD0-9E75-67A8-D56A4BE9C3BD}"/>
              </a:ext>
            </a:extLst>
          </p:cNvPr>
          <p:cNvCxnSpPr>
            <a:stCxn id="8" idx="2"/>
            <a:endCxn id="9" idx="0"/>
          </p:cNvCxnSpPr>
          <p:nvPr/>
        </p:nvCxnSpPr>
        <p:spPr>
          <a:xfrm>
            <a:off x="3411803" y="4942799"/>
            <a:ext cx="632700" cy="1036800"/>
          </a:xfrm>
          <a:prstGeom prst="straightConnector1">
            <a:avLst/>
          </a:prstGeom>
          <a:noFill/>
          <a:ln w="19050" cap="flat" cmpd="sng">
            <a:solidFill>
              <a:schemeClr val="dk2"/>
            </a:solidFill>
            <a:prstDash val="solid"/>
            <a:round/>
            <a:headEnd type="none" w="sm" len="sm"/>
            <a:tailEnd type="none" w="sm" len="sm"/>
          </a:ln>
        </p:spPr>
      </p:cxnSp>
      <p:sp>
        <p:nvSpPr>
          <p:cNvPr id="22" name="Google Shape;830;p47">
            <a:extLst>
              <a:ext uri="{FF2B5EF4-FFF2-40B4-BE49-F238E27FC236}">
                <a16:creationId xmlns:a16="http://schemas.microsoft.com/office/drawing/2014/main" id="{0F21C23F-8702-2E49-8831-02B2DC9E5E35}"/>
              </a:ext>
            </a:extLst>
          </p:cNvPr>
          <p:cNvSpPr txBox="1"/>
          <p:nvPr/>
        </p:nvSpPr>
        <p:spPr>
          <a:xfrm>
            <a:off x="1143894" y="2742103"/>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graphicFrame>
        <p:nvGraphicFramePr>
          <p:cNvPr id="23" name="Google Shape;831;p47">
            <a:extLst>
              <a:ext uri="{FF2B5EF4-FFF2-40B4-BE49-F238E27FC236}">
                <a16:creationId xmlns:a16="http://schemas.microsoft.com/office/drawing/2014/main" id="{C4FB4627-D306-79A3-F8AA-E7EBCE83AF6E}"/>
              </a:ext>
            </a:extLst>
          </p:cNvPr>
          <p:cNvGraphicFramePr/>
          <p:nvPr>
            <p:extLst>
              <p:ext uri="{D42A27DB-BD31-4B8C-83A1-F6EECF244321}">
                <p14:modId xmlns:p14="http://schemas.microsoft.com/office/powerpoint/2010/main" val="2353291797"/>
              </p:ext>
            </p:extLst>
          </p:nvPr>
        </p:nvGraphicFramePr>
        <p:xfrm>
          <a:off x="1184636" y="3141004"/>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4" name="Google Shape;832;p47">
            <a:extLst>
              <a:ext uri="{FF2B5EF4-FFF2-40B4-BE49-F238E27FC236}">
                <a16:creationId xmlns:a16="http://schemas.microsoft.com/office/drawing/2014/main" id="{0A64360B-E6D3-BE89-4343-42E04FD6949A}"/>
              </a:ext>
            </a:extLst>
          </p:cNvPr>
          <p:cNvSpPr/>
          <p:nvPr/>
        </p:nvSpPr>
        <p:spPr>
          <a:xfrm>
            <a:off x="916277" y="328666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 name="Google Shape;833;p47">
            <a:extLst>
              <a:ext uri="{FF2B5EF4-FFF2-40B4-BE49-F238E27FC236}">
                <a16:creationId xmlns:a16="http://schemas.microsoft.com/office/drawing/2014/main" id="{8B66D155-CF79-8735-D19A-FDF2E51B6608}"/>
              </a:ext>
            </a:extLst>
          </p:cNvPr>
          <p:cNvSpPr/>
          <p:nvPr/>
        </p:nvSpPr>
        <p:spPr>
          <a:xfrm>
            <a:off x="5827641" y="328451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 name="Google Shape;835;p47">
            <a:extLst>
              <a:ext uri="{FF2B5EF4-FFF2-40B4-BE49-F238E27FC236}">
                <a16:creationId xmlns:a16="http://schemas.microsoft.com/office/drawing/2014/main" id="{E1A6B014-8D9C-C60B-03EB-B1C15A49AFB6}"/>
              </a:ext>
            </a:extLst>
          </p:cNvPr>
          <p:cNvSpPr txBox="1"/>
          <p:nvPr/>
        </p:nvSpPr>
        <p:spPr>
          <a:xfrm>
            <a:off x="1503889" y="5337669"/>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7" name="Google Shape;836;p47">
            <a:extLst>
              <a:ext uri="{FF2B5EF4-FFF2-40B4-BE49-F238E27FC236}">
                <a16:creationId xmlns:a16="http://schemas.microsoft.com/office/drawing/2014/main" id="{DFE9D2F5-EDD5-CD64-D6F3-3E9E07B7B374}"/>
              </a:ext>
            </a:extLst>
          </p:cNvPr>
          <p:cNvSpPr txBox="1"/>
          <p:nvPr/>
        </p:nvSpPr>
        <p:spPr>
          <a:xfrm>
            <a:off x="2095703" y="3808707"/>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8" name="Google Shape;838;p47">
            <a:extLst>
              <a:ext uri="{FF2B5EF4-FFF2-40B4-BE49-F238E27FC236}">
                <a16:creationId xmlns:a16="http://schemas.microsoft.com/office/drawing/2014/main" id="{A2893736-8934-91B4-356F-755AF1DE2CD5}"/>
              </a:ext>
            </a:extLst>
          </p:cNvPr>
          <p:cNvCxnSpPr/>
          <p:nvPr/>
        </p:nvCxnSpPr>
        <p:spPr>
          <a:xfrm rot="10800000">
            <a:off x="1947371" y="5095461"/>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9" name="Google Shape;839;p47">
            <a:extLst>
              <a:ext uri="{FF2B5EF4-FFF2-40B4-BE49-F238E27FC236}">
                <a16:creationId xmlns:a16="http://schemas.microsoft.com/office/drawing/2014/main" id="{AF97E152-3BAC-B379-2CF6-AD17386ECB64}"/>
              </a:ext>
            </a:extLst>
          </p:cNvPr>
          <p:cNvCxnSpPr/>
          <p:nvPr/>
        </p:nvCxnSpPr>
        <p:spPr>
          <a:xfrm rot="10800000">
            <a:off x="2475094" y="4678626"/>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30" name="Google Shape;840;p47">
            <a:extLst>
              <a:ext uri="{FF2B5EF4-FFF2-40B4-BE49-F238E27FC236}">
                <a16:creationId xmlns:a16="http://schemas.microsoft.com/office/drawing/2014/main" id="{19AF331C-ABB4-E793-4FD9-4D77D10F665C}"/>
              </a:ext>
            </a:extLst>
          </p:cNvPr>
          <p:cNvCxnSpPr/>
          <p:nvPr/>
        </p:nvCxnSpPr>
        <p:spPr>
          <a:xfrm rot="10800000">
            <a:off x="3083683" y="5967802"/>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31" name="Google Shape;841;p47">
            <a:extLst>
              <a:ext uri="{FF2B5EF4-FFF2-40B4-BE49-F238E27FC236}">
                <a16:creationId xmlns:a16="http://schemas.microsoft.com/office/drawing/2014/main" id="{1E2A7A97-4C06-236A-0E85-90D72A53592A}"/>
              </a:ext>
            </a:extLst>
          </p:cNvPr>
          <p:cNvCxnSpPr/>
          <p:nvPr/>
        </p:nvCxnSpPr>
        <p:spPr>
          <a:xfrm flipH="1">
            <a:off x="4003233" y="4288884"/>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32" name="Google Shape;842;p47">
            <a:extLst>
              <a:ext uri="{FF2B5EF4-FFF2-40B4-BE49-F238E27FC236}">
                <a16:creationId xmlns:a16="http://schemas.microsoft.com/office/drawing/2014/main" id="{D471F794-EB37-5D3C-6DDD-C0E63B5A50D9}"/>
              </a:ext>
            </a:extLst>
          </p:cNvPr>
          <p:cNvSpPr txBox="1"/>
          <p:nvPr/>
        </p:nvSpPr>
        <p:spPr>
          <a:xfrm>
            <a:off x="2204355" y="407786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33" name="Google Shape;843;p47">
            <a:extLst>
              <a:ext uri="{FF2B5EF4-FFF2-40B4-BE49-F238E27FC236}">
                <a16:creationId xmlns:a16="http://schemas.microsoft.com/office/drawing/2014/main" id="{3CB83DD0-86E7-8586-5F3A-E961735F3B9E}"/>
              </a:ext>
            </a:extLst>
          </p:cNvPr>
          <p:cNvSpPr txBox="1"/>
          <p:nvPr/>
        </p:nvSpPr>
        <p:spPr>
          <a:xfrm>
            <a:off x="2378055" y="550662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4" name="Google Shape;844;p47">
            <a:extLst>
              <a:ext uri="{FF2B5EF4-FFF2-40B4-BE49-F238E27FC236}">
                <a16:creationId xmlns:a16="http://schemas.microsoft.com/office/drawing/2014/main" id="{065C4A49-0415-D92D-5CDA-0564ADDD6EEE}"/>
              </a:ext>
            </a:extLst>
          </p:cNvPr>
          <p:cNvSpPr txBox="1"/>
          <p:nvPr/>
        </p:nvSpPr>
        <p:spPr>
          <a:xfrm>
            <a:off x="3647373" y="427113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5" name="Google Shape;845;p47">
            <a:extLst>
              <a:ext uri="{FF2B5EF4-FFF2-40B4-BE49-F238E27FC236}">
                <a16:creationId xmlns:a16="http://schemas.microsoft.com/office/drawing/2014/main" id="{CFB17576-33AC-0D56-D3DA-C9801F39AFD7}"/>
              </a:ext>
            </a:extLst>
          </p:cNvPr>
          <p:cNvSpPr txBox="1"/>
          <p:nvPr/>
        </p:nvSpPr>
        <p:spPr>
          <a:xfrm>
            <a:off x="4286659" y="56912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6" name="Google Shape;846;p47">
            <a:extLst>
              <a:ext uri="{FF2B5EF4-FFF2-40B4-BE49-F238E27FC236}">
                <a16:creationId xmlns:a16="http://schemas.microsoft.com/office/drawing/2014/main" id="{FE50F9AD-DB6A-8667-1B64-C8402D2B3F55}"/>
              </a:ext>
            </a:extLst>
          </p:cNvPr>
          <p:cNvSpPr txBox="1"/>
          <p:nvPr/>
        </p:nvSpPr>
        <p:spPr>
          <a:xfrm>
            <a:off x="4818862" y="368358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7" name="Google Shape;847;p47">
            <a:extLst>
              <a:ext uri="{FF2B5EF4-FFF2-40B4-BE49-F238E27FC236}">
                <a16:creationId xmlns:a16="http://schemas.microsoft.com/office/drawing/2014/main" id="{391A655B-972F-5846-1D89-2624C7651CEE}"/>
              </a:ext>
            </a:extLst>
          </p:cNvPr>
          <p:cNvSpPr txBox="1"/>
          <p:nvPr/>
        </p:nvSpPr>
        <p:spPr>
          <a:xfrm>
            <a:off x="2616672" y="324202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a:t>
            </a:r>
            <a:endParaRPr/>
          </a:p>
        </p:txBody>
      </p:sp>
      <p:sp>
        <p:nvSpPr>
          <p:cNvPr id="38" name="Google Shape;848;p47">
            <a:extLst>
              <a:ext uri="{FF2B5EF4-FFF2-40B4-BE49-F238E27FC236}">
                <a16:creationId xmlns:a16="http://schemas.microsoft.com/office/drawing/2014/main" id="{233049B1-D3B2-8C0D-1FD2-743B8003BF2E}"/>
              </a:ext>
            </a:extLst>
          </p:cNvPr>
          <p:cNvSpPr txBox="1"/>
          <p:nvPr/>
        </p:nvSpPr>
        <p:spPr>
          <a:xfrm>
            <a:off x="3005065" y="324474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t>
            </a:r>
            <a:endParaRPr/>
          </a:p>
        </p:txBody>
      </p:sp>
      <p:sp>
        <p:nvSpPr>
          <p:cNvPr id="39" name="Google Shape;849;p47">
            <a:extLst>
              <a:ext uri="{FF2B5EF4-FFF2-40B4-BE49-F238E27FC236}">
                <a16:creationId xmlns:a16="http://schemas.microsoft.com/office/drawing/2014/main" id="{F0CFF799-4CEE-D2EA-949E-3751B40F32E2}"/>
              </a:ext>
            </a:extLst>
          </p:cNvPr>
          <p:cNvSpPr txBox="1"/>
          <p:nvPr/>
        </p:nvSpPr>
        <p:spPr>
          <a:xfrm>
            <a:off x="3384613" y="3245503"/>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C</a:t>
            </a:r>
            <a:endParaRPr/>
          </a:p>
        </p:txBody>
      </p:sp>
      <p:sp>
        <p:nvSpPr>
          <p:cNvPr id="40" name="Google Shape;850;p47">
            <a:extLst>
              <a:ext uri="{FF2B5EF4-FFF2-40B4-BE49-F238E27FC236}">
                <a16:creationId xmlns:a16="http://schemas.microsoft.com/office/drawing/2014/main" id="{C85ABC03-9499-59F1-8523-F77E8C68BBC8}"/>
              </a:ext>
            </a:extLst>
          </p:cNvPr>
          <p:cNvSpPr txBox="1"/>
          <p:nvPr/>
        </p:nvSpPr>
        <p:spPr>
          <a:xfrm>
            <a:off x="3769060" y="32420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a:t>
            </a:r>
            <a:endParaRPr/>
          </a:p>
        </p:txBody>
      </p:sp>
      <p:sp>
        <p:nvSpPr>
          <p:cNvPr id="41" name="Google Shape;851;p47">
            <a:extLst>
              <a:ext uri="{FF2B5EF4-FFF2-40B4-BE49-F238E27FC236}">
                <a16:creationId xmlns:a16="http://schemas.microsoft.com/office/drawing/2014/main" id="{5A49D26D-D705-FBB7-CD03-EFBF1DF711AB}"/>
              </a:ext>
            </a:extLst>
          </p:cNvPr>
          <p:cNvSpPr txBox="1"/>
          <p:nvPr/>
        </p:nvSpPr>
        <p:spPr>
          <a:xfrm>
            <a:off x="4157453" y="324477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37"/>
                                        </p:tgtEl>
                                        <p:attrNameLst>
                                          <p:attrName>ppt_x</p:attrName>
                                        </p:attrNameLst>
                                      </p:cBhvr>
                                      <p:tavLst>
                                        <p:tav tm="0">
                                          <p:val>
                                            <p:strVal val="#ppt_x"/>
                                          </p:val>
                                        </p:tav>
                                        <p:tav tm="100000">
                                          <p:val>
                                            <p:strVal val="#ppt_x-1"/>
                                          </p:val>
                                        </p:tav>
                                      </p:tavLst>
                                    </p:anim>
                                    <p:set>
                                      <p:cBhvr>
                                        <p:cTn id="25" dur="1" fill="hold">
                                          <p:stCondLst>
                                            <p:cond delay="500"/>
                                          </p:stCondLst>
                                        </p:cTn>
                                        <p:tgtEl>
                                          <p:spTgt spid="3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1"/>
                            </p:stCondLst>
                            <p:childTnLst>
                              <p:par>
                                <p:cTn id="30" presetID="10" presetClass="entr" presetSubtype="0"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1"/>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1501"/>
                            </p:stCondLst>
                            <p:childTnLst>
                              <p:par>
                                <p:cTn id="44" presetID="10"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2001"/>
                            </p:stCondLst>
                            <p:childTnLst>
                              <p:par>
                                <p:cTn id="48" presetID="10"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38"/>
                                        </p:tgtEl>
                                        <p:attrNameLst>
                                          <p:attrName>ppt_x</p:attrName>
                                        </p:attrNameLst>
                                      </p:cBhvr>
                                      <p:tavLst>
                                        <p:tav tm="0">
                                          <p:val>
                                            <p:strVal val="#ppt_x"/>
                                          </p:val>
                                        </p:tav>
                                        <p:tav tm="100000">
                                          <p:val>
                                            <p:strVal val="#ppt_x-1"/>
                                          </p:val>
                                        </p:tav>
                                      </p:tavLst>
                                    </p:anim>
                                    <p:set>
                                      <p:cBhvr>
                                        <p:cTn id="61" dur="1" fill="hold">
                                          <p:stCondLst>
                                            <p:cond delay="500"/>
                                          </p:stCondLst>
                                        </p:cTn>
                                        <p:tgtEl>
                                          <p:spTgt spid="38"/>
                                        </p:tgtEl>
                                        <p:attrNameLst>
                                          <p:attrName>style.visibility</p:attrName>
                                        </p:attrNameLst>
                                      </p:cBhvr>
                                      <p:to>
                                        <p:strVal val="hidden"/>
                                      </p:to>
                                    </p:set>
                                  </p:childTnLst>
                                </p:cTn>
                              </p:par>
                            </p:childTnLst>
                          </p:cTn>
                        </p:par>
                        <p:par>
                          <p:cTn id="62" fill="hold">
                            <p:stCondLst>
                              <p:cond delay="501"/>
                            </p:stCondLst>
                            <p:childTnLst>
                              <p:par>
                                <p:cTn id="63" presetID="10"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1001"/>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39"/>
                                        </p:tgtEl>
                                        <p:attrNameLst>
                                          <p:attrName>ppt_x</p:attrName>
                                        </p:attrNameLst>
                                      </p:cBhvr>
                                      <p:tavLst>
                                        <p:tav tm="0">
                                          <p:val>
                                            <p:strVal val="#ppt_x"/>
                                          </p:val>
                                        </p:tav>
                                        <p:tav tm="100000">
                                          <p:val>
                                            <p:strVal val="#ppt_x-1"/>
                                          </p:val>
                                        </p:tav>
                                      </p:tavLst>
                                    </p:anim>
                                    <p:set>
                                      <p:cBhvr>
                                        <p:cTn id="80" dur="1" fill="hold">
                                          <p:stCondLst>
                                            <p:cond delay="500"/>
                                          </p:stCondLst>
                                        </p:cTn>
                                        <p:tgtEl>
                                          <p:spTgt spid="39"/>
                                        </p:tgtEl>
                                        <p:attrNameLst>
                                          <p:attrName>style.visibility</p:attrName>
                                        </p:attrNameLst>
                                      </p:cBhvr>
                                      <p:to>
                                        <p:strVal val="hidden"/>
                                      </p:to>
                                    </p:set>
                                  </p:childTnLst>
                                </p:cTn>
                              </p:par>
                            </p:childTnLst>
                          </p:cTn>
                        </p:par>
                        <p:par>
                          <p:cTn id="81" fill="hold">
                            <p:stCondLst>
                              <p:cond delay="501"/>
                            </p:stCondLst>
                            <p:childTnLst>
                              <p:par>
                                <p:cTn id="82" presetID="10" presetClass="entr" presetSubtype="0"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par>
                          <p:cTn id="85" fill="hold">
                            <p:stCondLst>
                              <p:cond delay="1001"/>
                            </p:stCondLst>
                            <p:childTnLst>
                              <p:par>
                                <p:cTn id="86" presetID="10" presetClass="entr" presetSubtype="0"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par>
                                <p:cTn id="89" presetID="10" presetClass="entr" presetSubtype="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40"/>
                                        </p:tgtEl>
                                        <p:attrNameLst>
                                          <p:attrName>ppt_x</p:attrName>
                                        </p:attrNameLst>
                                      </p:cBhvr>
                                      <p:tavLst>
                                        <p:tav tm="0">
                                          <p:val>
                                            <p:strVal val="#ppt_x"/>
                                          </p:val>
                                        </p:tav>
                                        <p:tav tm="100000">
                                          <p:val>
                                            <p:strVal val="#ppt_x-1"/>
                                          </p:val>
                                        </p:tav>
                                      </p:tavLst>
                                    </p:anim>
                                    <p:set>
                                      <p:cBhvr>
                                        <p:cTn id="99" dur="1" fill="hold">
                                          <p:stCondLst>
                                            <p:cond delay="500"/>
                                          </p:stCondLst>
                                        </p:cTn>
                                        <p:tgtEl>
                                          <p:spTgt spid="4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 presetClass="exit" presetSubtype="8" fill="hold" nodeType="clickEffect">
                                  <p:stCondLst>
                                    <p:cond delay="0"/>
                                  </p:stCondLst>
                                  <p:childTnLst>
                                    <p:anim calcmode="lin" valueType="num">
                                      <p:cBhvr additive="base">
                                        <p:cTn id="103" dur="500"/>
                                        <p:tgtEl>
                                          <p:spTgt spid="41"/>
                                        </p:tgtEl>
                                        <p:attrNameLst>
                                          <p:attrName>ppt_x</p:attrName>
                                        </p:attrNameLst>
                                      </p:cBhvr>
                                      <p:tavLst>
                                        <p:tav tm="0">
                                          <p:val>
                                            <p:strVal val="#ppt_x"/>
                                          </p:val>
                                        </p:tav>
                                        <p:tav tm="100000">
                                          <p:val>
                                            <p:strVal val="#ppt_x-1"/>
                                          </p:val>
                                        </p:tav>
                                      </p:tavLst>
                                    </p:anim>
                                    <p:set>
                                      <p:cBhvr>
                                        <p:cTn id="104" dur="1" fill="hold">
                                          <p:stCondLst>
                                            <p:cond delay="50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Choice>
        <mc:Fallback xmlns="">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Fallback>
      </mc:AlternateContent>
      <p:sp>
        <p:nvSpPr>
          <p:cNvPr id="5" name="Arrow: Right 4">
            <a:extLst>
              <a:ext uri="{FF2B5EF4-FFF2-40B4-BE49-F238E27FC236}">
                <a16:creationId xmlns:a16="http://schemas.microsoft.com/office/drawing/2014/main" id="{5CAED2C4-4752-8397-9A78-F8622E9FCAEC}"/>
              </a:ext>
            </a:extLst>
          </p:cNvPr>
          <p:cNvSpPr/>
          <p:nvPr/>
        </p:nvSpPr>
        <p:spPr>
          <a:xfrm>
            <a:off x="2940133"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40C677AE-1214-9D81-1449-76D3797C3122}"/>
              </a:ext>
            </a:extLst>
          </p:cNvPr>
          <p:cNvSpPr txBox="1"/>
          <p:nvPr/>
        </p:nvSpPr>
        <p:spPr>
          <a:xfrm>
            <a:off x="2920832" y="1801871"/>
            <a:ext cx="77457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7" name="Arrow: Right 6">
            <a:extLst>
              <a:ext uri="{FF2B5EF4-FFF2-40B4-BE49-F238E27FC236}">
                <a16:creationId xmlns:a16="http://schemas.microsoft.com/office/drawing/2014/main" id="{9B5FEE93-7ADB-0C85-CE29-0EE37CAAA71B}"/>
              </a:ext>
            </a:extLst>
          </p:cNvPr>
          <p:cNvSpPr/>
          <p:nvPr/>
        </p:nvSpPr>
        <p:spPr>
          <a:xfrm>
            <a:off x="5426547"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3B253D31-DF25-EE07-6615-AFFE0303BEEE}"/>
              </a:ext>
            </a:extLst>
          </p:cNvPr>
          <p:cNvSpPr txBox="1"/>
          <p:nvPr/>
        </p:nvSpPr>
        <p:spPr>
          <a:xfrm>
            <a:off x="5430489" y="1801871"/>
            <a:ext cx="764953"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Choice>
        <mc:Fallback xmlns="">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408197" r="-10641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508197" r="-10641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Choice>
        <mc:Fallback xmlns="">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Fallback>
      </mc:AlternateContent>
      <p:sp>
        <p:nvSpPr>
          <p:cNvPr id="11" name="Arrow: Right 10">
            <a:extLst>
              <a:ext uri="{FF2B5EF4-FFF2-40B4-BE49-F238E27FC236}">
                <a16:creationId xmlns:a16="http://schemas.microsoft.com/office/drawing/2014/main" id="{C3555A6B-47E8-6DE2-9889-7289CEE410CD}"/>
              </a:ext>
            </a:extLst>
          </p:cNvPr>
          <p:cNvSpPr/>
          <p:nvPr/>
        </p:nvSpPr>
        <p:spPr>
          <a:xfrm>
            <a:off x="7914721" y="2071893"/>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388B8976-3793-B3B0-7C06-229EAD276BBA}"/>
              </a:ext>
            </a:extLst>
          </p:cNvPr>
          <p:cNvSpPr txBox="1"/>
          <p:nvPr/>
        </p:nvSpPr>
        <p:spPr>
          <a:xfrm>
            <a:off x="7909045" y="176983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13" name="Content Placeholder 4">
            <a:extLst>
              <a:ext uri="{FF2B5EF4-FFF2-40B4-BE49-F238E27FC236}">
                <a16:creationId xmlns:a16="http://schemas.microsoft.com/office/drawing/2014/main" id="{C5B13545-60E9-DDF0-B05D-51A88C195F1A}"/>
              </a:ext>
            </a:extLst>
          </p:cNvPr>
          <p:cNvGraphicFramePr>
            <a:graphicFrameLocks/>
          </p:cNvGraphicFramePr>
          <p:nvPr>
            <p:extLst>
              <p:ext uri="{D42A27DB-BD31-4B8C-83A1-F6EECF244321}">
                <p14:modId xmlns:p14="http://schemas.microsoft.com/office/powerpoint/2010/main" val="1494210133"/>
              </p:ext>
            </p:extLst>
          </p:nvPr>
        </p:nvGraphicFramePr>
        <p:xfrm>
          <a:off x="8852975"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2</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3</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34971405"/>
                  </a:ext>
                </a:extLst>
              </a:tr>
            </a:tbl>
          </a:graphicData>
        </a:graphic>
      </p:graphicFrame>
      <p:graphicFrame>
        <p:nvGraphicFramePr>
          <p:cNvPr id="14" name="Content Placeholder 4">
            <a:extLst>
              <a:ext uri="{FF2B5EF4-FFF2-40B4-BE49-F238E27FC236}">
                <a16:creationId xmlns:a16="http://schemas.microsoft.com/office/drawing/2014/main" id="{D0E9A942-2803-8259-B7BC-45090430FA62}"/>
              </a:ext>
            </a:extLst>
          </p:cNvPr>
          <p:cNvGraphicFramePr>
            <a:graphicFrameLocks/>
          </p:cNvGraphicFramePr>
          <p:nvPr>
            <p:extLst>
              <p:ext uri="{D42A27DB-BD31-4B8C-83A1-F6EECF244321}">
                <p14:modId xmlns:p14="http://schemas.microsoft.com/office/powerpoint/2010/main" val="3102956938"/>
              </p:ext>
            </p:extLst>
          </p:nvPr>
        </p:nvGraphicFramePr>
        <p:xfrm>
          <a:off x="1439851"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15" name="Arrow: Right 14">
            <a:extLst>
              <a:ext uri="{FF2B5EF4-FFF2-40B4-BE49-F238E27FC236}">
                <a16:creationId xmlns:a16="http://schemas.microsoft.com/office/drawing/2014/main" id="{E99307A2-6B5F-03ED-4090-605EDA455E08}"/>
              </a:ext>
            </a:extLst>
          </p:cNvPr>
          <p:cNvSpPr/>
          <p:nvPr/>
        </p:nvSpPr>
        <p:spPr>
          <a:xfrm rot="10571877">
            <a:off x="2942432" y="3616519"/>
            <a:ext cx="5908252" cy="265172"/>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0389D789-FCCA-639D-D232-B93B51F09CA3}"/>
              </a:ext>
            </a:extLst>
          </p:cNvPr>
          <p:cNvSpPr txBox="1"/>
          <p:nvPr/>
        </p:nvSpPr>
        <p:spPr>
          <a:xfrm>
            <a:off x="4754066" y="3953656"/>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45BC6440-E444-DCAA-6532-7687F0282BDF}"/>
              </a:ext>
            </a:extLst>
          </p:cNvPr>
          <p:cNvSpPr txBox="1"/>
          <p:nvPr/>
        </p:nvSpPr>
        <p:spPr>
          <a:xfrm>
            <a:off x="5285306" y="5564184"/>
            <a:ext cx="1289635" cy="646331"/>
          </a:xfrm>
          <a:prstGeom prst="rect">
            <a:avLst/>
          </a:prstGeom>
          <a:solidFill>
            <a:sysClr val="window" lastClr="FFFFFF"/>
          </a:solidFill>
          <a:ln w="25400" cap="flat" cmpd="sng" algn="ctr">
            <a:no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a:ea typeface="+mn-ea"/>
                <a:cs typeface="+mn-cs"/>
              </a:rPr>
              <a:t>E’s SD of 3 is Incorrect</a:t>
            </a:r>
            <a:endParaRPr kumimoji="0" lang="en-SE"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43" name="Arrow: Right 42">
            <a:extLst>
              <a:ext uri="{FF2B5EF4-FFF2-40B4-BE49-F238E27FC236}">
                <a16:creationId xmlns:a16="http://schemas.microsoft.com/office/drawing/2014/main" id="{42EE730A-8180-9EED-BF15-8E0EB7C264E9}"/>
              </a:ext>
            </a:extLst>
          </p:cNvPr>
          <p:cNvSpPr/>
          <p:nvPr/>
        </p:nvSpPr>
        <p:spPr>
          <a:xfrm>
            <a:off x="3004133" y="4602990"/>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7F51AB1C-595F-A969-693E-4EBC03A9F4D9}"/>
              </a:ext>
            </a:extLst>
          </p:cNvPr>
          <p:cNvSpPr txBox="1"/>
          <p:nvPr/>
        </p:nvSpPr>
        <p:spPr>
          <a:xfrm>
            <a:off x="5361865" y="336988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p:graphicFrame>
        <p:nvGraphicFramePr>
          <p:cNvPr id="45" name="Content Placeholder 4">
            <a:extLst>
              <a:ext uri="{FF2B5EF4-FFF2-40B4-BE49-F238E27FC236}">
                <a16:creationId xmlns:a16="http://schemas.microsoft.com/office/drawing/2014/main" id="{078665E0-545D-16CB-ABCF-707553ED5A19}"/>
              </a:ext>
            </a:extLst>
          </p:cNvPr>
          <p:cNvGraphicFramePr>
            <a:graphicFrameLocks/>
          </p:cNvGraphicFramePr>
          <p:nvPr>
            <p:extLst>
              <p:ext uri="{D42A27DB-BD31-4B8C-83A1-F6EECF244321}">
                <p14:modId xmlns:p14="http://schemas.microsoft.com/office/powerpoint/2010/main" val="1048597349"/>
              </p:ext>
            </p:extLst>
          </p:nvPr>
        </p:nvGraphicFramePr>
        <p:xfrm>
          <a:off x="3862672"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3" name="TextBox 2">
            <a:extLst>
              <a:ext uri="{FF2B5EF4-FFF2-40B4-BE49-F238E27FC236}">
                <a16:creationId xmlns:a16="http://schemas.microsoft.com/office/drawing/2014/main" id="{E4DA25AA-8BBE-4F5F-8248-D8CA544F63DB}"/>
              </a:ext>
            </a:extLst>
          </p:cNvPr>
          <p:cNvSpPr txBox="1"/>
          <p:nvPr/>
        </p:nvSpPr>
        <p:spPr>
          <a:xfrm>
            <a:off x="2955276" y="4290869"/>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7" name="Title 1">
            <a:extLst>
              <a:ext uri="{FF2B5EF4-FFF2-40B4-BE49-F238E27FC236}">
                <a16:creationId xmlns:a16="http://schemas.microsoft.com/office/drawing/2014/main" id="{45428D20-34CE-29BD-11F3-9B047502E18B}"/>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grpSp>
        <p:nvGrpSpPr>
          <p:cNvPr id="55" name="Group 4">
            <a:extLst>
              <a:ext uri="{FF2B5EF4-FFF2-40B4-BE49-F238E27FC236}">
                <a16:creationId xmlns:a16="http://schemas.microsoft.com/office/drawing/2014/main" id="{13A372AD-3425-6EFB-853E-C780F468F786}"/>
              </a:ext>
            </a:extLst>
          </p:cNvPr>
          <p:cNvGrpSpPr>
            <a:grpSpLocks/>
          </p:cNvGrpSpPr>
          <p:nvPr/>
        </p:nvGrpSpPr>
        <p:grpSpPr bwMode="auto">
          <a:xfrm>
            <a:off x="6339639" y="4991687"/>
            <a:ext cx="533400" cy="533400"/>
            <a:chOff x="1824" y="2736"/>
            <a:chExt cx="336" cy="336"/>
          </a:xfrm>
        </p:grpSpPr>
        <p:sp>
          <p:nvSpPr>
            <p:cNvPr id="56" name="Oval 5">
              <a:extLst>
                <a:ext uri="{FF2B5EF4-FFF2-40B4-BE49-F238E27FC236}">
                  <a16:creationId xmlns:a16="http://schemas.microsoft.com/office/drawing/2014/main" id="{FA5E001C-4DBC-9914-52FD-535E5C3979A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7" name="Text Box 6">
              <a:extLst>
                <a:ext uri="{FF2B5EF4-FFF2-40B4-BE49-F238E27FC236}">
                  <a16:creationId xmlns:a16="http://schemas.microsoft.com/office/drawing/2014/main" id="{7AF96559-EE1F-C28D-EDA4-0942C0D36A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8" name="Group 7">
            <a:extLst>
              <a:ext uri="{FF2B5EF4-FFF2-40B4-BE49-F238E27FC236}">
                <a16:creationId xmlns:a16="http://schemas.microsoft.com/office/drawing/2014/main" id="{115C7A4F-EA43-51C3-6E6E-F8F45F767256}"/>
              </a:ext>
            </a:extLst>
          </p:cNvPr>
          <p:cNvGrpSpPr>
            <a:grpSpLocks/>
          </p:cNvGrpSpPr>
          <p:nvPr/>
        </p:nvGrpSpPr>
        <p:grpSpPr bwMode="auto">
          <a:xfrm>
            <a:off x="7482639" y="4077287"/>
            <a:ext cx="533400" cy="533400"/>
            <a:chOff x="1824" y="2736"/>
            <a:chExt cx="336" cy="336"/>
          </a:xfrm>
        </p:grpSpPr>
        <p:sp>
          <p:nvSpPr>
            <p:cNvPr id="59" name="Oval 8">
              <a:extLst>
                <a:ext uri="{FF2B5EF4-FFF2-40B4-BE49-F238E27FC236}">
                  <a16:creationId xmlns:a16="http://schemas.microsoft.com/office/drawing/2014/main" id="{B3DE7520-F24A-28AF-39DF-B601592C9DB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0" name="Text Box 9">
              <a:extLst>
                <a:ext uri="{FF2B5EF4-FFF2-40B4-BE49-F238E27FC236}">
                  <a16:creationId xmlns:a16="http://schemas.microsoft.com/office/drawing/2014/main" id="{019D0C76-DC21-C25C-7886-8D0F9AC0111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61" name="Group 10">
            <a:extLst>
              <a:ext uri="{FF2B5EF4-FFF2-40B4-BE49-F238E27FC236}">
                <a16:creationId xmlns:a16="http://schemas.microsoft.com/office/drawing/2014/main" id="{B759D766-9BCB-1D0B-93F0-0383FB0CEF17}"/>
              </a:ext>
            </a:extLst>
          </p:cNvPr>
          <p:cNvGrpSpPr>
            <a:grpSpLocks/>
          </p:cNvGrpSpPr>
          <p:nvPr/>
        </p:nvGrpSpPr>
        <p:grpSpPr bwMode="auto">
          <a:xfrm>
            <a:off x="7482639" y="5753687"/>
            <a:ext cx="533400" cy="533400"/>
            <a:chOff x="1824" y="2736"/>
            <a:chExt cx="336" cy="336"/>
          </a:xfrm>
        </p:grpSpPr>
        <p:sp>
          <p:nvSpPr>
            <p:cNvPr id="62" name="Oval 11">
              <a:extLst>
                <a:ext uri="{FF2B5EF4-FFF2-40B4-BE49-F238E27FC236}">
                  <a16:creationId xmlns:a16="http://schemas.microsoft.com/office/drawing/2014/main" id="{0155DF7D-0357-B114-1C53-A2CF1A8DD4D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3" name="Text Box 12">
              <a:extLst>
                <a:ext uri="{FF2B5EF4-FFF2-40B4-BE49-F238E27FC236}">
                  <a16:creationId xmlns:a16="http://schemas.microsoft.com/office/drawing/2014/main" id="{874E6EDD-0194-5399-8F04-CAEF3EA1ECC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64" name="Line 19">
            <a:extLst>
              <a:ext uri="{FF2B5EF4-FFF2-40B4-BE49-F238E27FC236}">
                <a16:creationId xmlns:a16="http://schemas.microsoft.com/office/drawing/2014/main" id="{020EBFFA-6171-80E1-39A5-B1A41DE06F0D}"/>
              </a:ext>
            </a:extLst>
          </p:cNvPr>
          <p:cNvSpPr>
            <a:spLocks noChangeShapeType="1"/>
          </p:cNvSpPr>
          <p:nvPr/>
        </p:nvSpPr>
        <p:spPr bwMode="auto">
          <a:xfrm flipV="1">
            <a:off x="6796839" y="4534487"/>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Line 20">
            <a:extLst>
              <a:ext uri="{FF2B5EF4-FFF2-40B4-BE49-F238E27FC236}">
                <a16:creationId xmlns:a16="http://schemas.microsoft.com/office/drawing/2014/main" id="{BA96A306-07AD-DC97-2D98-01785FADD1D6}"/>
              </a:ext>
            </a:extLst>
          </p:cNvPr>
          <p:cNvSpPr>
            <a:spLocks noChangeShapeType="1"/>
          </p:cNvSpPr>
          <p:nvPr/>
        </p:nvSpPr>
        <p:spPr bwMode="auto">
          <a:xfrm>
            <a:off x="6796839" y="5448887"/>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66" name="Text Box 26">
            <a:extLst>
              <a:ext uri="{FF2B5EF4-FFF2-40B4-BE49-F238E27FC236}">
                <a16:creationId xmlns:a16="http://schemas.microsoft.com/office/drawing/2014/main" id="{D370FC89-90E0-373D-D0DE-CA73E6D7B405}"/>
              </a:ext>
            </a:extLst>
          </p:cNvPr>
          <p:cNvSpPr txBox="1">
            <a:spLocks noChangeArrowheads="1"/>
          </p:cNvSpPr>
          <p:nvPr/>
        </p:nvSpPr>
        <p:spPr bwMode="auto">
          <a:xfrm>
            <a:off x="6940700" y="561557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67" name="Text Box 28">
            <a:extLst>
              <a:ext uri="{FF2B5EF4-FFF2-40B4-BE49-F238E27FC236}">
                <a16:creationId xmlns:a16="http://schemas.microsoft.com/office/drawing/2014/main" id="{EEAEB2D3-FFE0-E9D1-4470-35D77ABDF312}"/>
              </a:ext>
            </a:extLst>
          </p:cNvPr>
          <p:cNvSpPr txBox="1">
            <a:spLocks noChangeArrowheads="1"/>
          </p:cNvSpPr>
          <p:nvPr/>
        </p:nvSpPr>
        <p:spPr bwMode="auto">
          <a:xfrm>
            <a:off x="6796839" y="4455667"/>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8" name="Group 7">
            <a:extLst>
              <a:ext uri="{FF2B5EF4-FFF2-40B4-BE49-F238E27FC236}">
                <a16:creationId xmlns:a16="http://schemas.microsoft.com/office/drawing/2014/main" id="{3B34E65D-38E1-6B51-9287-6D299267BB3E}"/>
              </a:ext>
            </a:extLst>
          </p:cNvPr>
          <p:cNvGrpSpPr>
            <a:grpSpLocks/>
          </p:cNvGrpSpPr>
          <p:nvPr/>
        </p:nvGrpSpPr>
        <p:grpSpPr bwMode="auto">
          <a:xfrm>
            <a:off x="8663739" y="4912733"/>
            <a:ext cx="533400" cy="533400"/>
            <a:chOff x="1824" y="2736"/>
            <a:chExt cx="336" cy="336"/>
          </a:xfrm>
        </p:grpSpPr>
        <p:sp>
          <p:nvSpPr>
            <p:cNvPr id="69" name="Oval 8">
              <a:extLst>
                <a:ext uri="{FF2B5EF4-FFF2-40B4-BE49-F238E27FC236}">
                  <a16:creationId xmlns:a16="http://schemas.microsoft.com/office/drawing/2014/main" id="{095627BF-784F-8CAC-B51F-C9FFBD00610E}"/>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0" name="Text Box 9">
              <a:extLst>
                <a:ext uri="{FF2B5EF4-FFF2-40B4-BE49-F238E27FC236}">
                  <a16:creationId xmlns:a16="http://schemas.microsoft.com/office/drawing/2014/main" id="{E2DF6012-594C-EAAE-931B-0090B99CBAA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71" name="Line 19">
            <a:extLst>
              <a:ext uri="{FF2B5EF4-FFF2-40B4-BE49-F238E27FC236}">
                <a16:creationId xmlns:a16="http://schemas.microsoft.com/office/drawing/2014/main" id="{BD808A87-1779-BF7A-F210-CE702F691689}"/>
              </a:ext>
            </a:extLst>
          </p:cNvPr>
          <p:cNvSpPr>
            <a:spLocks noChangeShapeType="1"/>
          </p:cNvSpPr>
          <p:nvPr/>
        </p:nvSpPr>
        <p:spPr bwMode="auto">
          <a:xfrm>
            <a:off x="7939839" y="4516135"/>
            <a:ext cx="762001" cy="528737"/>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2" name="Line 19">
            <a:extLst>
              <a:ext uri="{FF2B5EF4-FFF2-40B4-BE49-F238E27FC236}">
                <a16:creationId xmlns:a16="http://schemas.microsoft.com/office/drawing/2014/main" id="{9BF689CC-AAB6-1867-A1A0-2F807D3716E9}"/>
              </a:ext>
            </a:extLst>
          </p:cNvPr>
          <p:cNvSpPr>
            <a:spLocks noChangeShapeType="1"/>
          </p:cNvSpPr>
          <p:nvPr/>
        </p:nvSpPr>
        <p:spPr bwMode="auto">
          <a:xfrm flipV="1">
            <a:off x="8028329" y="5369934"/>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3" name="Text Box 28">
            <a:extLst>
              <a:ext uri="{FF2B5EF4-FFF2-40B4-BE49-F238E27FC236}">
                <a16:creationId xmlns:a16="http://schemas.microsoft.com/office/drawing/2014/main" id="{163A1BC2-A54B-0D68-2BE4-4B802B9940B3}"/>
              </a:ext>
            </a:extLst>
          </p:cNvPr>
          <p:cNvSpPr txBox="1">
            <a:spLocks noChangeArrowheads="1"/>
          </p:cNvSpPr>
          <p:nvPr/>
        </p:nvSpPr>
        <p:spPr bwMode="auto">
          <a:xfrm>
            <a:off x="8187489" y="4455667"/>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74" name="Text Box 26">
            <a:extLst>
              <a:ext uri="{FF2B5EF4-FFF2-40B4-BE49-F238E27FC236}">
                <a16:creationId xmlns:a16="http://schemas.microsoft.com/office/drawing/2014/main" id="{59DFB037-52D5-B4A0-05B6-4A8DBA80D663}"/>
              </a:ext>
            </a:extLst>
          </p:cNvPr>
          <p:cNvSpPr txBox="1">
            <a:spLocks noChangeArrowheads="1"/>
          </p:cNvSpPr>
          <p:nvPr/>
        </p:nvSpPr>
        <p:spPr bwMode="auto">
          <a:xfrm>
            <a:off x="8341485" y="557611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75" name="Group 7">
            <a:extLst>
              <a:ext uri="{FF2B5EF4-FFF2-40B4-BE49-F238E27FC236}">
                <a16:creationId xmlns:a16="http://schemas.microsoft.com/office/drawing/2014/main" id="{0BADE5A3-2D88-4480-DCA1-4A268ADC92EA}"/>
              </a:ext>
            </a:extLst>
          </p:cNvPr>
          <p:cNvGrpSpPr>
            <a:grpSpLocks/>
          </p:cNvGrpSpPr>
          <p:nvPr/>
        </p:nvGrpSpPr>
        <p:grpSpPr bwMode="auto">
          <a:xfrm>
            <a:off x="9827607" y="4912733"/>
            <a:ext cx="533400" cy="533400"/>
            <a:chOff x="1824" y="2736"/>
            <a:chExt cx="336" cy="336"/>
          </a:xfrm>
        </p:grpSpPr>
        <p:sp>
          <p:nvSpPr>
            <p:cNvPr id="76" name="Oval 8">
              <a:extLst>
                <a:ext uri="{FF2B5EF4-FFF2-40B4-BE49-F238E27FC236}">
                  <a16:creationId xmlns:a16="http://schemas.microsoft.com/office/drawing/2014/main" id="{F8BDDDB5-06DC-08B1-C968-4DC0EB0C500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7" name="Text Box 9">
              <a:extLst>
                <a:ext uri="{FF2B5EF4-FFF2-40B4-BE49-F238E27FC236}">
                  <a16:creationId xmlns:a16="http://schemas.microsoft.com/office/drawing/2014/main" id="{79BA7412-58DB-C4B0-63FC-7907C54D5C8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8" name="Line 19">
            <a:extLst>
              <a:ext uri="{FF2B5EF4-FFF2-40B4-BE49-F238E27FC236}">
                <a16:creationId xmlns:a16="http://schemas.microsoft.com/office/drawing/2014/main" id="{5B63E60F-82EC-C3B8-8A98-5EAB4C9A5CD3}"/>
              </a:ext>
            </a:extLst>
          </p:cNvPr>
          <p:cNvSpPr>
            <a:spLocks noChangeShapeType="1"/>
          </p:cNvSpPr>
          <p:nvPr/>
        </p:nvSpPr>
        <p:spPr bwMode="auto">
          <a:xfrm>
            <a:off x="9170025" y="5214885"/>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9" name="Text Box 26">
            <a:extLst>
              <a:ext uri="{FF2B5EF4-FFF2-40B4-BE49-F238E27FC236}">
                <a16:creationId xmlns:a16="http://schemas.microsoft.com/office/drawing/2014/main" id="{7BD38426-38FC-51B6-68D4-CAD462128962}"/>
              </a:ext>
            </a:extLst>
          </p:cNvPr>
          <p:cNvSpPr txBox="1">
            <a:spLocks noChangeArrowheads="1"/>
          </p:cNvSpPr>
          <p:nvPr/>
        </p:nvSpPr>
        <p:spPr bwMode="auto">
          <a:xfrm>
            <a:off x="9365196" y="489167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1812156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65FD6-F654-1B5E-85B0-D1E8FA21A36F}"/>
              </a:ext>
            </a:extLst>
          </p:cNvPr>
          <p:cNvSpPr>
            <a:spLocks noGrp="1"/>
          </p:cNvSpPr>
          <p:nvPr>
            <p:ph type="body" idx="1"/>
          </p:nvPr>
        </p:nvSpPr>
        <p:spPr>
          <a:xfrm>
            <a:off x="746173" y="1568275"/>
            <a:ext cx="10128303" cy="4665850"/>
          </a:xfrm>
        </p:spPr>
        <p:txBody>
          <a:bodyPr/>
          <a:lstStyle/>
          <a:p>
            <a:r>
              <a:rPr lang="en-GB" dirty="0"/>
              <a:t>Dijkstra’s Algorithm is greedy: each node is visited once, and any node that has been visited should have its shortest distance from the source.</a:t>
            </a:r>
          </a:p>
          <a:p>
            <a:r>
              <a:rPr lang="en-GB" dirty="0"/>
              <a:t>After visiting A, C, D, we have computed D’s SD is 2, but after visiting B, D’s SD is updated to -10, which violates the greedy optimal assumption. </a:t>
            </a:r>
          </a:p>
          <a:p>
            <a:r>
              <a:rPr lang="en-GB" dirty="0"/>
              <a:t>Even if we update D’s SD to be -10, its downstream node E’s SD will not be updated.</a:t>
            </a:r>
          </a:p>
          <a:p>
            <a:r>
              <a:rPr lang="en-GB" dirty="0"/>
              <a:t>We cannot visit B before D, since we must visit the closest unknown node (with smallest SD), which is D. (Unlike topological sort, which visits B before D and gets the </a:t>
            </a:r>
            <a:r>
              <a:rPr lang="en-GB"/>
              <a:t>correct result,)</a:t>
            </a:r>
            <a:endParaRPr lang="en-GB" dirty="0"/>
          </a:p>
        </p:txBody>
      </p:sp>
      <p:sp>
        <p:nvSpPr>
          <p:cNvPr id="6" name="Title 1">
            <a:extLst>
              <a:ext uri="{FF2B5EF4-FFF2-40B4-BE49-F238E27FC236}">
                <a16:creationId xmlns:a16="http://schemas.microsoft.com/office/drawing/2014/main" id="{6EF8DC82-4E5E-6AC3-A12A-B2986DF79FEF}"/>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spTree>
    <p:extLst>
      <p:ext uri="{BB962C8B-B14F-4D97-AF65-F5344CB8AC3E}">
        <p14:creationId xmlns:p14="http://schemas.microsoft.com/office/powerpoint/2010/main" val="1066773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33FE-87A0-FCB3-97FB-C065656CB77B}"/>
              </a:ext>
            </a:extLst>
          </p:cNvPr>
          <p:cNvSpPr>
            <a:spLocks noGrp="1"/>
          </p:cNvSpPr>
          <p:nvPr>
            <p:ph type="title"/>
          </p:nvPr>
        </p:nvSpPr>
        <p:spPr/>
        <p:txBody>
          <a:bodyPr>
            <a:normAutofit fontScale="90000"/>
          </a:bodyPr>
          <a:lstStyle/>
          <a:p>
            <a:r>
              <a:rPr lang="en-GB" dirty="0"/>
              <a:t>Topological sort works for a DAG w/ negative edge weights</a:t>
            </a:r>
            <a:endParaRPr lang="en-SE" dirty="0"/>
          </a:p>
        </p:txBody>
      </p:sp>
      <p:grpSp>
        <p:nvGrpSpPr>
          <p:cNvPr id="4" name="Group 4">
            <a:extLst>
              <a:ext uri="{FF2B5EF4-FFF2-40B4-BE49-F238E27FC236}">
                <a16:creationId xmlns:a16="http://schemas.microsoft.com/office/drawing/2014/main" id="{C3CD9D4D-543A-E173-C4A8-CD4A93FF366D}"/>
              </a:ext>
            </a:extLst>
          </p:cNvPr>
          <p:cNvGrpSpPr>
            <a:grpSpLocks/>
          </p:cNvGrpSpPr>
          <p:nvPr/>
        </p:nvGrpSpPr>
        <p:grpSpPr bwMode="auto">
          <a:xfrm>
            <a:off x="5927247" y="5064305"/>
            <a:ext cx="533400" cy="533400"/>
            <a:chOff x="1824" y="2736"/>
            <a:chExt cx="336" cy="336"/>
          </a:xfrm>
        </p:grpSpPr>
        <p:sp>
          <p:nvSpPr>
            <p:cNvPr id="5" name="Oval 5">
              <a:extLst>
                <a:ext uri="{FF2B5EF4-FFF2-40B4-BE49-F238E27FC236}">
                  <a16:creationId xmlns:a16="http://schemas.microsoft.com/office/drawing/2014/main" id="{D5B7D0C1-5720-F373-B948-EDC79E4FACD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807504B-5351-3BD7-31AC-3B153B8AF72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1820773F-FCD4-B680-9F45-96B8A418AEF8}"/>
              </a:ext>
            </a:extLst>
          </p:cNvPr>
          <p:cNvGrpSpPr>
            <a:grpSpLocks/>
          </p:cNvGrpSpPr>
          <p:nvPr/>
        </p:nvGrpSpPr>
        <p:grpSpPr bwMode="auto">
          <a:xfrm>
            <a:off x="7070247" y="4149905"/>
            <a:ext cx="533400" cy="533400"/>
            <a:chOff x="1824" y="2736"/>
            <a:chExt cx="336" cy="336"/>
          </a:xfrm>
        </p:grpSpPr>
        <p:sp>
          <p:nvSpPr>
            <p:cNvPr id="8" name="Oval 8">
              <a:extLst>
                <a:ext uri="{FF2B5EF4-FFF2-40B4-BE49-F238E27FC236}">
                  <a16:creationId xmlns:a16="http://schemas.microsoft.com/office/drawing/2014/main" id="{9053C5EC-05A9-CBCC-CE61-ECD94FF422EC}"/>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C5343E60-1A7E-698D-51B2-9E96EC8EF5A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D5EBCBE5-9415-E774-BDFD-63555F6F13C3}"/>
              </a:ext>
            </a:extLst>
          </p:cNvPr>
          <p:cNvGrpSpPr>
            <a:grpSpLocks/>
          </p:cNvGrpSpPr>
          <p:nvPr/>
        </p:nvGrpSpPr>
        <p:grpSpPr bwMode="auto">
          <a:xfrm>
            <a:off x="7070247" y="5826305"/>
            <a:ext cx="533400" cy="533400"/>
            <a:chOff x="1824" y="2736"/>
            <a:chExt cx="336" cy="336"/>
          </a:xfrm>
        </p:grpSpPr>
        <p:sp>
          <p:nvSpPr>
            <p:cNvPr id="11" name="Oval 11">
              <a:extLst>
                <a:ext uri="{FF2B5EF4-FFF2-40B4-BE49-F238E27FC236}">
                  <a16:creationId xmlns:a16="http://schemas.microsoft.com/office/drawing/2014/main" id="{FFE83B08-B6FF-C894-84F4-95EA5A7A937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A812A2E1-F5F0-5536-1ABE-A348B11CEF5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836DE1CA-2085-654C-BD8C-361ACAE55247}"/>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FBA0D7B9-C22F-605C-0D0E-19955AB09A6A}"/>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79A97FE6-35DD-AAEC-2164-F1ED525D07DD}"/>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63C5FC70-0C54-580C-1E49-ABCCF68340B2}"/>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21CAFC2-783D-60B1-2758-78CC6FC33610}"/>
              </a:ext>
            </a:extLst>
          </p:cNvPr>
          <p:cNvGrpSpPr>
            <a:grpSpLocks/>
          </p:cNvGrpSpPr>
          <p:nvPr/>
        </p:nvGrpSpPr>
        <p:grpSpPr bwMode="auto">
          <a:xfrm>
            <a:off x="8251347" y="4985351"/>
            <a:ext cx="533400" cy="533400"/>
            <a:chOff x="1824" y="2736"/>
            <a:chExt cx="336" cy="336"/>
          </a:xfrm>
        </p:grpSpPr>
        <p:sp>
          <p:nvSpPr>
            <p:cNvPr id="18" name="Oval 8">
              <a:extLst>
                <a:ext uri="{FF2B5EF4-FFF2-40B4-BE49-F238E27FC236}">
                  <a16:creationId xmlns:a16="http://schemas.microsoft.com/office/drawing/2014/main" id="{B37ABFE9-C98F-E89E-8B0E-7F6B1AFB15A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E5FB740A-3CDE-B48B-63CD-822EF624739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B1F9C4C3-E672-8949-94E0-8949B5A1EF00}"/>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69BE01E0-F0B8-7024-F27D-CD51E4911C65}"/>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88C58A77-30D5-5CE6-4C96-F9B955F59140}"/>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C7BF90D-0DC5-A1D7-793D-08977409DBE0}"/>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6B0BB4DF-D45E-AD0B-97A0-1FB1145E411B}"/>
              </a:ext>
            </a:extLst>
          </p:cNvPr>
          <p:cNvSpPr/>
          <p:nvPr/>
        </p:nvSpPr>
        <p:spPr>
          <a:xfrm>
            <a:off x="2888525"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67D87F71-A86A-A64F-31A2-1558742D6BDB}"/>
              </a:ext>
            </a:extLst>
          </p:cNvPr>
          <p:cNvSpPr txBox="1"/>
          <p:nvPr/>
        </p:nvSpPr>
        <p:spPr>
          <a:xfrm>
            <a:off x="286922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B23B1803-202C-B951-7773-F20DA6F5238F}"/>
              </a:ext>
            </a:extLst>
          </p:cNvPr>
          <p:cNvSpPr/>
          <p:nvPr/>
        </p:nvSpPr>
        <p:spPr>
          <a:xfrm>
            <a:off x="537493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B7BD259F-E1D6-834E-8FC5-59EA1B78966D}"/>
              </a:ext>
            </a:extLst>
          </p:cNvPr>
          <p:cNvSpPr txBox="1"/>
          <p:nvPr/>
        </p:nvSpPr>
        <p:spPr>
          <a:xfrm>
            <a:off x="5374072"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pSp>
        <p:nvGrpSpPr>
          <p:cNvPr id="31" name="Group 7">
            <a:extLst>
              <a:ext uri="{FF2B5EF4-FFF2-40B4-BE49-F238E27FC236}">
                <a16:creationId xmlns:a16="http://schemas.microsoft.com/office/drawing/2014/main" id="{ED643950-461E-A4BD-EBBB-476E2E3CDAD6}"/>
              </a:ext>
            </a:extLst>
          </p:cNvPr>
          <p:cNvGrpSpPr>
            <a:grpSpLocks/>
          </p:cNvGrpSpPr>
          <p:nvPr/>
        </p:nvGrpSpPr>
        <p:grpSpPr bwMode="auto">
          <a:xfrm>
            <a:off x="9415215" y="4985351"/>
            <a:ext cx="533400" cy="533400"/>
            <a:chOff x="1824" y="2736"/>
            <a:chExt cx="336" cy="336"/>
          </a:xfrm>
        </p:grpSpPr>
        <p:sp>
          <p:nvSpPr>
            <p:cNvPr id="32" name="Oval 8">
              <a:extLst>
                <a:ext uri="{FF2B5EF4-FFF2-40B4-BE49-F238E27FC236}">
                  <a16:creationId xmlns:a16="http://schemas.microsoft.com/office/drawing/2014/main" id="{0EBF23AF-B740-0D7C-13E5-52F459AF12C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3" name="Text Box 9">
              <a:extLst>
                <a:ext uri="{FF2B5EF4-FFF2-40B4-BE49-F238E27FC236}">
                  <a16:creationId xmlns:a16="http://schemas.microsoft.com/office/drawing/2014/main" id="{65E2D477-5898-4181-A067-E9FC38B1409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4" name="Line 19">
            <a:extLst>
              <a:ext uri="{FF2B5EF4-FFF2-40B4-BE49-F238E27FC236}">
                <a16:creationId xmlns:a16="http://schemas.microsoft.com/office/drawing/2014/main" id="{7C0AAD95-0F52-EC7B-0F3B-77C607BEF008}"/>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5" name="Text Box 26">
            <a:extLst>
              <a:ext uri="{FF2B5EF4-FFF2-40B4-BE49-F238E27FC236}">
                <a16:creationId xmlns:a16="http://schemas.microsoft.com/office/drawing/2014/main" id="{489BA925-07CD-B441-0F99-334562D0AD38}"/>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6" name="Arrow: Right 35">
            <a:extLst>
              <a:ext uri="{FF2B5EF4-FFF2-40B4-BE49-F238E27FC236}">
                <a16:creationId xmlns:a16="http://schemas.microsoft.com/office/drawing/2014/main" id="{82E90375-079E-0096-54DB-1F718396BCCE}"/>
              </a:ext>
            </a:extLst>
          </p:cNvPr>
          <p:cNvSpPr/>
          <p:nvPr/>
        </p:nvSpPr>
        <p:spPr>
          <a:xfrm>
            <a:off x="7844467"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B69B0037-A218-F377-2EFE-7F07A0258302}"/>
              </a:ext>
            </a:extLst>
          </p:cNvPr>
          <p:cNvSpPr txBox="1"/>
          <p:nvPr/>
        </p:nvSpPr>
        <p:spPr>
          <a:xfrm>
            <a:off x="7843600"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6"/>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5B6863B5-8191-F08B-EEC5-43C94CCFB08A}"/>
              </a:ext>
            </a:extLst>
          </p:cNvPr>
          <p:cNvGraphicFramePr>
            <a:graphicFrameLocks/>
          </p:cNvGraphicFramePr>
          <p:nvPr>
            <p:extLst>
              <p:ext uri="{D42A27DB-BD31-4B8C-83A1-F6EECF244321}">
                <p14:modId xmlns:p14="http://schemas.microsoft.com/office/powerpoint/2010/main" val="1699789792"/>
              </p:ext>
            </p:extLst>
          </p:nvPr>
        </p:nvGraphicFramePr>
        <p:xfrm>
          <a:off x="1325061"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0" name="Arrow: Right 39">
            <a:extLst>
              <a:ext uri="{FF2B5EF4-FFF2-40B4-BE49-F238E27FC236}">
                <a16:creationId xmlns:a16="http://schemas.microsoft.com/office/drawing/2014/main" id="{7B50D869-750D-FA77-0ABA-CFCE3807D5F4}"/>
              </a:ext>
            </a:extLst>
          </p:cNvPr>
          <p:cNvSpPr/>
          <p:nvPr/>
        </p:nvSpPr>
        <p:spPr>
          <a:xfrm rot="10511321">
            <a:off x="2865685" y="3591019"/>
            <a:ext cx="5879775" cy="315618"/>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2500FBF7-5C13-B42B-CC91-FB98CB49D9BA}"/>
              </a:ext>
            </a:extLst>
          </p:cNvPr>
          <p:cNvSpPr txBox="1"/>
          <p:nvPr/>
        </p:nvSpPr>
        <p:spPr>
          <a:xfrm>
            <a:off x="5465085" y="336811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42" name="Content Placeholder 4">
            <a:extLst>
              <a:ext uri="{FF2B5EF4-FFF2-40B4-BE49-F238E27FC236}">
                <a16:creationId xmlns:a16="http://schemas.microsoft.com/office/drawing/2014/main" id="{2900D227-F8B4-BA8F-3F5D-AA0573C17527}"/>
              </a:ext>
            </a:extLst>
          </p:cNvPr>
          <p:cNvGraphicFramePr>
            <a:graphicFrameLocks/>
          </p:cNvGraphicFramePr>
          <p:nvPr>
            <p:extLst>
              <p:ext uri="{D42A27DB-BD31-4B8C-83A1-F6EECF244321}">
                <p14:modId xmlns:p14="http://schemas.microsoft.com/office/powerpoint/2010/main" val="1275130572"/>
              </p:ext>
            </p:extLst>
          </p:nvPr>
        </p:nvGraphicFramePr>
        <p:xfrm>
          <a:off x="3872814"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C2C54F5B-C187-978B-3BFE-6B59364563E0}"/>
              </a:ext>
            </a:extLst>
          </p:cNvPr>
          <p:cNvSpPr/>
          <p:nvPr/>
        </p:nvSpPr>
        <p:spPr>
          <a:xfrm>
            <a:off x="2888525"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218FB0EF-0A23-D243-13FB-4D5E6BF937B4}"/>
              </a:ext>
            </a:extLst>
          </p:cNvPr>
          <p:cNvSpPr txBox="1"/>
          <p:nvPr/>
        </p:nvSpPr>
        <p:spPr>
          <a:xfrm>
            <a:off x="2869226"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401A9FA0-86AE-D728-94C0-1D3CDF432463}"/>
              </a:ext>
            </a:extLst>
          </p:cNvPr>
          <p:cNvSpPr txBox="1"/>
          <p:nvPr/>
        </p:nvSpPr>
        <p:spPr>
          <a:xfrm>
            <a:off x="1667063"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ABCDE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6671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1894C6CD-28F1-D900-DEF2-31BA7951AD8C}"/>
              </a:ext>
            </a:extLst>
          </p:cNvPr>
          <p:cNvSpPr/>
          <p:nvPr/>
        </p:nvSpPr>
        <p:spPr>
          <a:xfrm>
            <a:off x="297420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BCD99B21-F001-04AB-AFD2-B42A7615BD54}"/>
              </a:ext>
            </a:extLst>
          </p:cNvPr>
          <p:cNvSpPr txBox="1"/>
          <p:nvPr/>
        </p:nvSpPr>
        <p:spPr>
          <a:xfrm>
            <a:off x="2954910"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E627FC79-57AA-0BDA-5EE3-705C2D1FA907}"/>
              </a:ext>
            </a:extLst>
          </p:cNvPr>
          <p:cNvSpPr/>
          <p:nvPr/>
        </p:nvSpPr>
        <p:spPr>
          <a:xfrm>
            <a:off x="5460623"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CB3CBD87-7223-A32F-75C3-2342239DC525}"/>
              </a:ext>
            </a:extLst>
          </p:cNvPr>
          <p:cNvSpPr txBox="1"/>
          <p:nvPr/>
        </p:nvSpPr>
        <p:spPr>
          <a:xfrm>
            <a:off x="545975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1266" t="-508197" r="-110127"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sp>
        <p:nvSpPr>
          <p:cNvPr id="36" name="Arrow: Right 35">
            <a:extLst>
              <a:ext uri="{FF2B5EF4-FFF2-40B4-BE49-F238E27FC236}">
                <a16:creationId xmlns:a16="http://schemas.microsoft.com/office/drawing/2014/main" id="{D3BE2999-454D-8DFF-0F5B-B0E7621BAF41}"/>
              </a:ext>
            </a:extLst>
          </p:cNvPr>
          <p:cNvSpPr/>
          <p:nvPr/>
        </p:nvSpPr>
        <p:spPr>
          <a:xfrm>
            <a:off x="7930151"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CD8FD227-A7F7-4B38-F6CF-9B172A8B8347}"/>
              </a:ext>
            </a:extLst>
          </p:cNvPr>
          <p:cNvSpPr txBox="1"/>
          <p:nvPr/>
        </p:nvSpPr>
        <p:spPr>
          <a:xfrm>
            <a:off x="7929284"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8EFB82B0-F91D-ABEC-7C91-AD04A05B7E7E}"/>
              </a:ext>
            </a:extLst>
          </p:cNvPr>
          <p:cNvGraphicFramePr>
            <a:graphicFrameLocks/>
          </p:cNvGraphicFramePr>
          <p:nvPr>
            <p:extLst>
              <p:ext uri="{D42A27DB-BD31-4B8C-83A1-F6EECF244321}">
                <p14:modId xmlns:p14="http://schemas.microsoft.com/office/powerpoint/2010/main" val="3153248843"/>
              </p:ext>
            </p:extLst>
          </p:nvPr>
        </p:nvGraphicFramePr>
        <p:xfrm>
          <a:off x="1410745"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0" name="Arrow: Right 39">
            <a:extLst>
              <a:ext uri="{FF2B5EF4-FFF2-40B4-BE49-F238E27FC236}">
                <a16:creationId xmlns:a16="http://schemas.microsoft.com/office/drawing/2014/main" id="{A21F2C6E-A4B0-0EFC-1F7E-ED7B465B81A6}"/>
              </a:ext>
            </a:extLst>
          </p:cNvPr>
          <p:cNvSpPr/>
          <p:nvPr/>
        </p:nvSpPr>
        <p:spPr>
          <a:xfrm rot="10511321">
            <a:off x="2951369" y="3591019"/>
            <a:ext cx="5879775" cy="315618"/>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F452B964-9630-EC09-6BB9-3ECAF6175D2B}"/>
              </a:ext>
            </a:extLst>
          </p:cNvPr>
          <p:cNvSpPr txBox="1"/>
          <p:nvPr/>
        </p:nvSpPr>
        <p:spPr>
          <a:xfrm>
            <a:off x="5550769" y="336811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42" name="Content Placeholder 4">
            <a:extLst>
              <a:ext uri="{FF2B5EF4-FFF2-40B4-BE49-F238E27FC236}">
                <a16:creationId xmlns:a16="http://schemas.microsoft.com/office/drawing/2014/main" id="{9958E1C4-44B2-DEF2-582D-13C8588DAD0A}"/>
              </a:ext>
            </a:extLst>
          </p:cNvPr>
          <p:cNvGraphicFramePr>
            <a:graphicFrameLocks/>
          </p:cNvGraphicFramePr>
          <p:nvPr>
            <p:extLst>
              <p:ext uri="{D42A27DB-BD31-4B8C-83A1-F6EECF244321}">
                <p14:modId xmlns:p14="http://schemas.microsoft.com/office/powerpoint/2010/main" val="4100718087"/>
              </p:ext>
            </p:extLst>
          </p:nvPr>
        </p:nvGraphicFramePr>
        <p:xfrm>
          <a:off x="3958498"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0973E8A8-2FF4-2AF8-5D89-F4C680F29519}"/>
              </a:ext>
            </a:extLst>
          </p:cNvPr>
          <p:cNvSpPr/>
          <p:nvPr/>
        </p:nvSpPr>
        <p:spPr>
          <a:xfrm>
            <a:off x="2974209"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8610CF92-6B42-81B4-D6DE-BDCB7FC8634D}"/>
              </a:ext>
            </a:extLst>
          </p:cNvPr>
          <p:cNvSpPr txBox="1"/>
          <p:nvPr/>
        </p:nvSpPr>
        <p:spPr>
          <a:xfrm>
            <a:off x="2954910"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5CF1579D-A299-FA42-8ACF-FB206E322069}"/>
              </a:ext>
            </a:extLst>
          </p:cNvPr>
          <p:cNvSpPr txBox="1"/>
          <p:nvPr/>
        </p:nvSpPr>
        <p:spPr>
          <a:xfrm>
            <a:off x="1752747"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ACBDE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48" name="Title 1">
            <a:extLst>
              <a:ext uri="{FF2B5EF4-FFF2-40B4-BE49-F238E27FC236}">
                <a16:creationId xmlns:a16="http://schemas.microsoft.com/office/drawing/2014/main" id="{C5CA8E5B-0231-78CC-D6CA-64F554D4A873}"/>
              </a:ext>
            </a:extLst>
          </p:cNvPr>
          <p:cNvSpPr>
            <a:spLocks noGrp="1"/>
          </p:cNvSpPr>
          <p:nvPr>
            <p:ph type="title"/>
          </p:nvPr>
        </p:nvSpPr>
        <p:spPr>
          <a:xfrm>
            <a:off x="575239" y="263276"/>
            <a:ext cx="11187000" cy="1014900"/>
          </a:xfrm>
        </p:spPr>
        <p:txBody>
          <a:bodyPr>
            <a:normAutofit fontScale="90000"/>
          </a:bodyPr>
          <a:lstStyle/>
          <a:p>
            <a:r>
              <a:rPr lang="en-GB" dirty="0"/>
              <a:t>Topological sort works for a DAG w/ negative edge weights</a:t>
            </a:r>
            <a:endParaRPr lang="en-SE" dirty="0"/>
          </a:p>
        </p:txBody>
      </p:sp>
      <p:grpSp>
        <p:nvGrpSpPr>
          <p:cNvPr id="46" name="Group 4">
            <a:extLst>
              <a:ext uri="{FF2B5EF4-FFF2-40B4-BE49-F238E27FC236}">
                <a16:creationId xmlns:a16="http://schemas.microsoft.com/office/drawing/2014/main" id="{A6109213-0FF2-2AC6-ABE6-11C320FA710D}"/>
              </a:ext>
            </a:extLst>
          </p:cNvPr>
          <p:cNvGrpSpPr>
            <a:grpSpLocks/>
          </p:cNvGrpSpPr>
          <p:nvPr/>
        </p:nvGrpSpPr>
        <p:grpSpPr bwMode="auto">
          <a:xfrm>
            <a:off x="5927247" y="5064305"/>
            <a:ext cx="533400" cy="533400"/>
            <a:chOff x="1824" y="2736"/>
            <a:chExt cx="336" cy="336"/>
          </a:xfrm>
        </p:grpSpPr>
        <p:sp>
          <p:nvSpPr>
            <p:cNvPr id="47" name="Oval 5">
              <a:extLst>
                <a:ext uri="{FF2B5EF4-FFF2-40B4-BE49-F238E27FC236}">
                  <a16:creationId xmlns:a16="http://schemas.microsoft.com/office/drawing/2014/main" id="{314E51B9-27AB-6119-7E2C-E1009F17A31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49" name="Text Box 6">
              <a:extLst>
                <a:ext uri="{FF2B5EF4-FFF2-40B4-BE49-F238E27FC236}">
                  <a16:creationId xmlns:a16="http://schemas.microsoft.com/office/drawing/2014/main" id="{C1C646D3-BCBD-17B5-E1FB-AB76FB66DEF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0" name="Group 7">
            <a:extLst>
              <a:ext uri="{FF2B5EF4-FFF2-40B4-BE49-F238E27FC236}">
                <a16:creationId xmlns:a16="http://schemas.microsoft.com/office/drawing/2014/main" id="{BBA2DFEE-5151-01F7-EFCE-0140C9829021}"/>
              </a:ext>
            </a:extLst>
          </p:cNvPr>
          <p:cNvGrpSpPr>
            <a:grpSpLocks/>
          </p:cNvGrpSpPr>
          <p:nvPr/>
        </p:nvGrpSpPr>
        <p:grpSpPr bwMode="auto">
          <a:xfrm>
            <a:off x="7070247" y="4149905"/>
            <a:ext cx="533400" cy="533400"/>
            <a:chOff x="1824" y="2736"/>
            <a:chExt cx="336" cy="336"/>
          </a:xfrm>
        </p:grpSpPr>
        <p:sp>
          <p:nvSpPr>
            <p:cNvPr id="51" name="Oval 8">
              <a:extLst>
                <a:ext uri="{FF2B5EF4-FFF2-40B4-BE49-F238E27FC236}">
                  <a16:creationId xmlns:a16="http://schemas.microsoft.com/office/drawing/2014/main" id="{8DBF1C84-EE24-D456-801B-5859574EEAF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2" name="Text Box 9">
              <a:extLst>
                <a:ext uri="{FF2B5EF4-FFF2-40B4-BE49-F238E27FC236}">
                  <a16:creationId xmlns:a16="http://schemas.microsoft.com/office/drawing/2014/main" id="{7988FD1E-D62F-B73A-8491-5E446A926E3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53" name="Group 10">
            <a:extLst>
              <a:ext uri="{FF2B5EF4-FFF2-40B4-BE49-F238E27FC236}">
                <a16:creationId xmlns:a16="http://schemas.microsoft.com/office/drawing/2014/main" id="{43A30CC1-9FA2-A244-090E-DE1D68556A06}"/>
              </a:ext>
            </a:extLst>
          </p:cNvPr>
          <p:cNvGrpSpPr>
            <a:grpSpLocks/>
          </p:cNvGrpSpPr>
          <p:nvPr/>
        </p:nvGrpSpPr>
        <p:grpSpPr bwMode="auto">
          <a:xfrm>
            <a:off x="7070247" y="5826305"/>
            <a:ext cx="533400" cy="533400"/>
            <a:chOff x="1824" y="2736"/>
            <a:chExt cx="336" cy="336"/>
          </a:xfrm>
        </p:grpSpPr>
        <p:sp>
          <p:nvSpPr>
            <p:cNvPr id="54" name="Oval 11">
              <a:extLst>
                <a:ext uri="{FF2B5EF4-FFF2-40B4-BE49-F238E27FC236}">
                  <a16:creationId xmlns:a16="http://schemas.microsoft.com/office/drawing/2014/main" id="{71A857B0-056F-0B4F-785B-60BE5B79272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5" name="Text Box 12">
              <a:extLst>
                <a:ext uri="{FF2B5EF4-FFF2-40B4-BE49-F238E27FC236}">
                  <a16:creationId xmlns:a16="http://schemas.microsoft.com/office/drawing/2014/main" id="{79E5F29D-4737-FE87-5F4D-FD214113ADB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56" name="Line 19">
            <a:extLst>
              <a:ext uri="{FF2B5EF4-FFF2-40B4-BE49-F238E27FC236}">
                <a16:creationId xmlns:a16="http://schemas.microsoft.com/office/drawing/2014/main" id="{4C09E297-04EB-FB4E-8E48-8364DBC326CD}"/>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57" name="Line 20">
            <a:extLst>
              <a:ext uri="{FF2B5EF4-FFF2-40B4-BE49-F238E27FC236}">
                <a16:creationId xmlns:a16="http://schemas.microsoft.com/office/drawing/2014/main" id="{1EC081A7-83E4-4FE4-D4D0-F9FA2E581895}"/>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58" name="Text Box 26">
            <a:extLst>
              <a:ext uri="{FF2B5EF4-FFF2-40B4-BE49-F238E27FC236}">
                <a16:creationId xmlns:a16="http://schemas.microsoft.com/office/drawing/2014/main" id="{BF088A40-1B3C-075D-CA1D-CE0A2719843F}"/>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59" name="Text Box 28">
            <a:extLst>
              <a:ext uri="{FF2B5EF4-FFF2-40B4-BE49-F238E27FC236}">
                <a16:creationId xmlns:a16="http://schemas.microsoft.com/office/drawing/2014/main" id="{4663F670-EEB1-7420-7E8E-7AF015285439}"/>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0" name="Group 7">
            <a:extLst>
              <a:ext uri="{FF2B5EF4-FFF2-40B4-BE49-F238E27FC236}">
                <a16:creationId xmlns:a16="http://schemas.microsoft.com/office/drawing/2014/main" id="{02C52198-FB6A-9C80-59AA-1F239B12BB53}"/>
              </a:ext>
            </a:extLst>
          </p:cNvPr>
          <p:cNvGrpSpPr>
            <a:grpSpLocks/>
          </p:cNvGrpSpPr>
          <p:nvPr/>
        </p:nvGrpSpPr>
        <p:grpSpPr bwMode="auto">
          <a:xfrm>
            <a:off x="8251347" y="4985351"/>
            <a:ext cx="533400" cy="533400"/>
            <a:chOff x="1824" y="2736"/>
            <a:chExt cx="336" cy="336"/>
          </a:xfrm>
        </p:grpSpPr>
        <p:sp>
          <p:nvSpPr>
            <p:cNvPr id="61" name="Oval 8">
              <a:extLst>
                <a:ext uri="{FF2B5EF4-FFF2-40B4-BE49-F238E27FC236}">
                  <a16:creationId xmlns:a16="http://schemas.microsoft.com/office/drawing/2014/main" id="{2EC2E238-AFEE-BFE1-06FD-F1AACA3CF07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2" name="Text Box 9">
              <a:extLst>
                <a:ext uri="{FF2B5EF4-FFF2-40B4-BE49-F238E27FC236}">
                  <a16:creationId xmlns:a16="http://schemas.microsoft.com/office/drawing/2014/main" id="{9FBE17F9-893D-07CF-7AA2-2131D6C8604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63" name="Line 19">
            <a:extLst>
              <a:ext uri="{FF2B5EF4-FFF2-40B4-BE49-F238E27FC236}">
                <a16:creationId xmlns:a16="http://schemas.microsoft.com/office/drawing/2014/main" id="{8ACD3961-9C99-CA1E-2225-C7914E342E1B}"/>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4" name="Line 19">
            <a:extLst>
              <a:ext uri="{FF2B5EF4-FFF2-40B4-BE49-F238E27FC236}">
                <a16:creationId xmlns:a16="http://schemas.microsoft.com/office/drawing/2014/main" id="{37B28713-92D4-9D6F-8DE3-523EC429C7EA}"/>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Text Box 28">
            <a:extLst>
              <a:ext uri="{FF2B5EF4-FFF2-40B4-BE49-F238E27FC236}">
                <a16:creationId xmlns:a16="http://schemas.microsoft.com/office/drawing/2014/main" id="{EE7A5431-E3F6-172B-1CFD-E57C4172F89B}"/>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66" name="Text Box 26">
            <a:extLst>
              <a:ext uri="{FF2B5EF4-FFF2-40B4-BE49-F238E27FC236}">
                <a16:creationId xmlns:a16="http://schemas.microsoft.com/office/drawing/2014/main" id="{0BACFF07-117C-593B-5CDA-B3B5B7AF9FB3}"/>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67" name="Group 7">
            <a:extLst>
              <a:ext uri="{FF2B5EF4-FFF2-40B4-BE49-F238E27FC236}">
                <a16:creationId xmlns:a16="http://schemas.microsoft.com/office/drawing/2014/main" id="{E19944C7-E0A1-F331-8AB3-7C4431447808}"/>
              </a:ext>
            </a:extLst>
          </p:cNvPr>
          <p:cNvGrpSpPr>
            <a:grpSpLocks/>
          </p:cNvGrpSpPr>
          <p:nvPr/>
        </p:nvGrpSpPr>
        <p:grpSpPr bwMode="auto">
          <a:xfrm>
            <a:off x="9415215" y="4985351"/>
            <a:ext cx="533400" cy="533400"/>
            <a:chOff x="1824" y="2736"/>
            <a:chExt cx="336" cy="336"/>
          </a:xfrm>
        </p:grpSpPr>
        <p:sp>
          <p:nvSpPr>
            <p:cNvPr id="68" name="Oval 8">
              <a:extLst>
                <a:ext uri="{FF2B5EF4-FFF2-40B4-BE49-F238E27FC236}">
                  <a16:creationId xmlns:a16="http://schemas.microsoft.com/office/drawing/2014/main" id="{CD6498C9-0475-20E8-7C56-CBDDC1483BD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9" name="Text Box 9">
              <a:extLst>
                <a:ext uri="{FF2B5EF4-FFF2-40B4-BE49-F238E27FC236}">
                  <a16:creationId xmlns:a16="http://schemas.microsoft.com/office/drawing/2014/main" id="{00C94F11-820C-EF1E-01D2-F46B236E67E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0" name="Line 19">
            <a:extLst>
              <a:ext uri="{FF2B5EF4-FFF2-40B4-BE49-F238E27FC236}">
                <a16:creationId xmlns:a16="http://schemas.microsoft.com/office/drawing/2014/main" id="{F9FFE1B4-DC67-EA7C-88D4-6E4389CACA09}"/>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1" name="Text Box 26">
            <a:extLst>
              <a:ext uri="{FF2B5EF4-FFF2-40B4-BE49-F238E27FC236}">
                <a16:creationId xmlns:a16="http://schemas.microsoft.com/office/drawing/2014/main" id="{BA89EE7A-8615-7570-BAC8-BDBC8B41A5A3}"/>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9843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4B919293-25D3-DAB2-1E78-02966FA6F151}"/>
              </a:ext>
            </a:extLst>
          </p:cNvPr>
          <p:cNvGrpSpPr>
            <a:grpSpLocks/>
          </p:cNvGrpSpPr>
          <p:nvPr/>
        </p:nvGrpSpPr>
        <p:grpSpPr bwMode="auto">
          <a:xfrm>
            <a:off x="5114815" y="5300402"/>
            <a:ext cx="533400" cy="533400"/>
            <a:chOff x="1824" y="2736"/>
            <a:chExt cx="336" cy="336"/>
          </a:xfrm>
        </p:grpSpPr>
        <p:sp>
          <p:nvSpPr>
            <p:cNvPr id="5" name="Oval 5">
              <a:extLst>
                <a:ext uri="{FF2B5EF4-FFF2-40B4-BE49-F238E27FC236}">
                  <a16:creationId xmlns:a16="http://schemas.microsoft.com/office/drawing/2014/main" id="{E0B6E19E-27B0-8E56-E874-B466EB13120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494AE71A-3200-2AA7-50D9-A118D24C86F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791A0F2F-1AD3-C7F3-1583-72A734B34274}"/>
              </a:ext>
            </a:extLst>
          </p:cNvPr>
          <p:cNvGrpSpPr>
            <a:grpSpLocks/>
          </p:cNvGrpSpPr>
          <p:nvPr/>
        </p:nvGrpSpPr>
        <p:grpSpPr bwMode="auto">
          <a:xfrm>
            <a:off x="6257815" y="4386002"/>
            <a:ext cx="533400" cy="533400"/>
            <a:chOff x="1824" y="2736"/>
            <a:chExt cx="336" cy="336"/>
          </a:xfrm>
        </p:grpSpPr>
        <p:sp>
          <p:nvSpPr>
            <p:cNvPr id="8" name="Oval 8">
              <a:extLst>
                <a:ext uri="{FF2B5EF4-FFF2-40B4-BE49-F238E27FC236}">
                  <a16:creationId xmlns:a16="http://schemas.microsoft.com/office/drawing/2014/main" id="{BE987978-6951-80E6-C8C6-BD178D25C86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561915DF-B458-BC79-0C3C-2FE3FA6096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C8BF327B-61A3-12C6-9677-2EBE66EE0F27}"/>
              </a:ext>
            </a:extLst>
          </p:cNvPr>
          <p:cNvGrpSpPr>
            <a:grpSpLocks/>
          </p:cNvGrpSpPr>
          <p:nvPr/>
        </p:nvGrpSpPr>
        <p:grpSpPr bwMode="auto">
          <a:xfrm>
            <a:off x="6257815" y="6062402"/>
            <a:ext cx="533400" cy="533400"/>
            <a:chOff x="1824" y="2736"/>
            <a:chExt cx="336" cy="336"/>
          </a:xfrm>
        </p:grpSpPr>
        <p:sp>
          <p:nvSpPr>
            <p:cNvPr id="11" name="Oval 11">
              <a:extLst>
                <a:ext uri="{FF2B5EF4-FFF2-40B4-BE49-F238E27FC236}">
                  <a16:creationId xmlns:a16="http://schemas.microsoft.com/office/drawing/2014/main" id="{13D1B4F7-FFC4-1290-BF76-1FDEDA7C83C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50018F98-A206-8801-991C-968F8122556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E8BF3C59-AADC-C774-50FB-F49096FD64C5}"/>
              </a:ext>
            </a:extLst>
          </p:cNvPr>
          <p:cNvSpPr>
            <a:spLocks noChangeShapeType="1"/>
          </p:cNvSpPr>
          <p:nvPr/>
        </p:nvSpPr>
        <p:spPr bwMode="auto">
          <a:xfrm flipV="1">
            <a:off x="5572015" y="48432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B08801CE-32EB-AFBA-9CE0-762C0219745C}"/>
              </a:ext>
            </a:extLst>
          </p:cNvPr>
          <p:cNvSpPr>
            <a:spLocks noChangeShapeType="1"/>
          </p:cNvSpPr>
          <p:nvPr/>
        </p:nvSpPr>
        <p:spPr bwMode="auto">
          <a:xfrm>
            <a:off x="5572015" y="57576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15B9CE61-8025-1861-81BC-49FAC2BDBDA2}"/>
              </a:ext>
            </a:extLst>
          </p:cNvPr>
          <p:cNvSpPr txBox="1">
            <a:spLocks noChangeArrowheads="1"/>
          </p:cNvSpPr>
          <p:nvPr/>
        </p:nvSpPr>
        <p:spPr bwMode="auto">
          <a:xfrm>
            <a:off x="5715876" y="59242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557A4BA5-4D85-DDA6-8136-49601D4C8CD0}"/>
              </a:ext>
            </a:extLst>
          </p:cNvPr>
          <p:cNvSpPr txBox="1">
            <a:spLocks noChangeArrowheads="1"/>
          </p:cNvSpPr>
          <p:nvPr/>
        </p:nvSpPr>
        <p:spPr bwMode="auto">
          <a:xfrm>
            <a:off x="5572015" y="47643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1DF1BB9-6542-A2B0-5A4F-A0B250E8E11C}"/>
              </a:ext>
            </a:extLst>
          </p:cNvPr>
          <p:cNvGrpSpPr>
            <a:grpSpLocks/>
          </p:cNvGrpSpPr>
          <p:nvPr/>
        </p:nvGrpSpPr>
        <p:grpSpPr bwMode="auto">
          <a:xfrm>
            <a:off x="7438915" y="5221448"/>
            <a:ext cx="533400" cy="533400"/>
            <a:chOff x="1824" y="2736"/>
            <a:chExt cx="336" cy="336"/>
          </a:xfrm>
        </p:grpSpPr>
        <p:sp>
          <p:nvSpPr>
            <p:cNvPr id="18" name="Oval 8">
              <a:extLst>
                <a:ext uri="{FF2B5EF4-FFF2-40B4-BE49-F238E27FC236}">
                  <a16:creationId xmlns:a16="http://schemas.microsoft.com/office/drawing/2014/main" id="{E5965AEB-16B1-FE5B-0A23-B87738B07D1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F9ED3991-3056-37E1-F315-56EFE83BFB6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5682C945-628B-C0DA-714D-2588D6E6419E}"/>
              </a:ext>
            </a:extLst>
          </p:cNvPr>
          <p:cNvSpPr>
            <a:spLocks noChangeShapeType="1"/>
          </p:cNvSpPr>
          <p:nvPr/>
        </p:nvSpPr>
        <p:spPr bwMode="auto">
          <a:xfrm>
            <a:off x="6791215" y="48201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CEEDA6DA-9957-A8EB-E7C1-37FB6D92ECBF}"/>
              </a:ext>
            </a:extLst>
          </p:cNvPr>
          <p:cNvSpPr>
            <a:spLocks noChangeShapeType="1"/>
          </p:cNvSpPr>
          <p:nvPr/>
        </p:nvSpPr>
        <p:spPr bwMode="auto">
          <a:xfrm flipV="1">
            <a:off x="6803505" y="56786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4EB1B9A9-2FCA-5DB1-F7E3-9E237E160591}"/>
              </a:ext>
            </a:extLst>
          </p:cNvPr>
          <p:cNvSpPr txBox="1">
            <a:spLocks noChangeArrowheads="1"/>
          </p:cNvSpPr>
          <p:nvPr/>
        </p:nvSpPr>
        <p:spPr bwMode="auto">
          <a:xfrm>
            <a:off x="6962665" y="47643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8E17F3BA-1BAA-1040-CA90-CCBE6B05C49B}"/>
              </a:ext>
            </a:extLst>
          </p:cNvPr>
          <p:cNvSpPr txBox="1">
            <a:spLocks noChangeArrowheads="1"/>
          </p:cNvSpPr>
          <p:nvPr/>
        </p:nvSpPr>
        <p:spPr bwMode="auto">
          <a:xfrm>
            <a:off x="7116661" y="58848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A00E4B4B-1A60-B27D-1191-42E25B41EC29}"/>
              </a:ext>
            </a:extLst>
          </p:cNvPr>
          <p:cNvSpPr/>
          <p:nvPr/>
        </p:nvSpPr>
        <p:spPr>
          <a:xfrm>
            <a:off x="4679892"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E7B24418-5AAA-5448-80CB-CFA5C45E4FEC}"/>
              </a:ext>
            </a:extLst>
          </p:cNvPr>
          <p:cNvSpPr txBox="1"/>
          <p:nvPr/>
        </p:nvSpPr>
        <p:spPr>
          <a:xfrm>
            <a:off x="4706727"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9953D331-0E46-D844-FF0C-55808969EC20}"/>
              </a:ext>
            </a:extLst>
          </p:cNvPr>
          <p:cNvSpPr/>
          <p:nvPr/>
        </p:nvSpPr>
        <p:spPr>
          <a:xfrm>
            <a:off x="7166306"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25CB2703-6F50-C86A-67B7-FCCE9B821C43}"/>
              </a:ext>
            </a:extLst>
          </p:cNvPr>
          <p:cNvSpPr txBox="1"/>
          <p:nvPr/>
        </p:nvSpPr>
        <p:spPr>
          <a:xfrm>
            <a:off x="7211573"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graphicFrame>
        <p:nvGraphicFramePr>
          <p:cNvPr id="29" name="Content Placeholder 4">
            <a:extLst>
              <a:ext uri="{FF2B5EF4-FFF2-40B4-BE49-F238E27FC236}">
                <a16:creationId xmlns:a16="http://schemas.microsoft.com/office/drawing/2014/main" id="{E66DE5A0-B58D-51AA-1F56-DE3073891F79}"/>
              </a:ext>
            </a:extLst>
          </p:cNvPr>
          <p:cNvGraphicFramePr>
            <a:graphicFrameLocks/>
          </p:cNvGraphicFramePr>
          <p:nvPr>
            <p:extLst>
              <p:ext uri="{D42A27DB-BD31-4B8C-83A1-F6EECF244321}">
                <p14:modId xmlns:p14="http://schemas.microsoft.com/office/powerpoint/2010/main" val="1638047953"/>
              </p:ext>
            </p:extLst>
          </p:nvPr>
        </p:nvGraphicFramePr>
        <p:xfrm>
          <a:off x="5616386"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p:graphicFrame>
        <p:nvGraphicFramePr>
          <p:cNvPr id="30" name="Content Placeholder 4">
            <a:extLst>
              <a:ext uri="{FF2B5EF4-FFF2-40B4-BE49-F238E27FC236}">
                <a16:creationId xmlns:a16="http://schemas.microsoft.com/office/drawing/2014/main" id="{1217BA47-BFE3-28F2-5FAD-6DB2839D55B3}"/>
              </a:ext>
            </a:extLst>
          </p:cNvPr>
          <p:cNvGraphicFramePr>
            <a:graphicFrameLocks/>
          </p:cNvGraphicFramePr>
          <p:nvPr>
            <p:extLst>
              <p:ext uri="{D42A27DB-BD31-4B8C-83A1-F6EECF244321}">
                <p14:modId xmlns:p14="http://schemas.microsoft.com/office/powerpoint/2010/main" val="647624876"/>
              </p:ext>
            </p:extLst>
          </p:nvPr>
        </p:nvGraphicFramePr>
        <p:xfrm>
          <a:off x="8070177"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31" name="TextBox 30">
            <a:extLst>
              <a:ext uri="{FF2B5EF4-FFF2-40B4-BE49-F238E27FC236}">
                <a16:creationId xmlns:a16="http://schemas.microsoft.com/office/drawing/2014/main" id="{AF84C5BB-653A-FD1F-6715-21246B579158}"/>
              </a:ext>
            </a:extLst>
          </p:cNvPr>
          <p:cNvSpPr txBox="1"/>
          <p:nvPr/>
        </p:nvSpPr>
        <p:spPr>
          <a:xfrm>
            <a:off x="6983140" y="2961552"/>
            <a:ext cx="1183016" cy="646331"/>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No change</a:t>
            </a:r>
          </a:p>
          <a:p>
            <a:pPr algn="ctr" defTabSz="457200">
              <a:buClrTx/>
              <a:buFontTx/>
              <a:buNone/>
            </a:pPr>
            <a:r>
              <a:rPr lang="en-GB" sz="1800" kern="1200" dirty="0">
                <a:solidFill>
                  <a:prstClr val="black"/>
                </a:solidFill>
                <a:latin typeface="Calibri"/>
                <a:ea typeface="+mn-ea"/>
                <a:cs typeface="+mn-cs"/>
              </a:rPr>
              <a:t>converged</a:t>
            </a:r>
            <a:endParaRPr lang="en-SE" sz="1800" kern="1200" dirty="0">
              <a:solidFill>
                <a:prstClr val="black"/>
              </a:solidFill>
              <a:latin typeface="Calibri"/>
              <a:ea typeface="+mn-ea"/>
              <a:cs typeface="+mn-cs"/>
            </a:endParaRPr>
          </a:p>
        </p:txBody>
      </p:sp>
      <p:grpSp>
        <p:nvGrpSpPr>
          <p:cNvPr id="32" name="Group 7">
            <a:extLst>
              <a:ext uri="{FF2B5EF4-FFF2-40B4-BE49-F238E27FC236}">
                <a16:creationId xmlns:a16="http://schemas.microsoft.com/office/drawing/2014/main" id="{7EDBFB67-22AE-21AE-BBEC-DB701B13CB03}"/>
              </a:ext>
            </a:extLst>
          </p:cNvPr>
          <p:cNvGrpSpPr>
            <a:grpSpLocks/>
          </p:cNvGrpSpPr>
          <p:nvPr/>
        </p:nvGrpSpPr>
        <p:grpSpPr bwMode="auto">
          <a:xfrm>
            <a:off x="8602783" y="5221448"/>
            <a:ext cx="533400" cy="533400"/>
            <a:chOff x="1824" y="2736"/>
            <a:chExt cx="336" cy="336"/>
          </a:xfrm>
        </p:grpSpPr>
        <p:sp>
          <p:nvSpPr>
            <p:cNvPr id="33" name="Oval 8">
              <a:extLst>
                <a:ext uri="{FF2B5EF4-FFF2-40B4-BE49-F238E27FC236}">
                  <a16:creationId xmlns:a16="http://schemas.microsoft.com/office/drawing/2014/main" id="{4F2DFE45-7BA0-B491-6385-DF2CF140EBA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4" name="Text Box 9">
              <a:extLst>
                <a:ext uri="{FF2B5EF4-FFF2-40B4-BE49-F238E27FC236}">
                  <a16:creationId xmlns:a16="http://schemas.microsoft.com/office/drawing/2014/main" id="{4B649A80-FC1D-80A5-FCB0-3E456EA31E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5" name="Line 19">
            <a:extLst>
              <a:ext uri="{FF2B5EF4-FFF2-40B4-BE49-F238E27FC236}">
                <a16:creationId xmlns:a16="http://schemas.microsoft.com/office/drawing/2014/main" id="{022AB78E-CC0F-ED7B-EFC1-26ECFDAF8390}"/>
              </a:ext>
            </a:extLst>
          </p:cNvPr>
          <p:cNvSpPr>
            <a:spLocks noChangeShapeType="1"/>
          </p:cNvSpPr>
          <p:nvPr/>
        </p:nvSpPr>
        <p:spPr bwMode="auto">
          <a:xfrm>
            <a:off x="7945201" y="55236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6" name="Text Box 26">
            <a:extLst>
              <a:ext uri="{FF2B5EF4-FFF2-40B4-BE49-F238E27FC236}">
                <a16:creationId xmlns:a16="http://schemas.microsoft.com/office/drawing/2014/main" id="{8C545183-46D0-9F69-3B5C-D06993685F01}"/>
              </a:ext>
            </a:extLst>
          </p:cNvPr>
          <p:cNvSpPr txBox="1">
            <a:spLocks noChangeArrowheads="1"/>
          </p:cNvSpPr>
          <p:nvPr/>
        </p:nvSpPr>
        <p:spPr bwMode="auto">
          <a:xfrm>
            <a:off x="8140372" y="52003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7" name="Text Placeholder 2">
            <a:extLst>
              <a:ext uri="{FF2B5EF4-FFF2-40B4-BE49-F238E27FC236}">
                <a16:creationId xmlns:a16="http://schemas.microsoft.com/office/drawing/2014/main" id="{37677028-2502-A2E6-F987-B7B93B015D71}"/>
              </a:ext>
            </a:extLst>
          </p:cNvPr>
          <p:cNvSpPr txBox="1">
            <a:spLocks/>
          </p:cNvSpPr>
          <p:nvPr/>
        </p:nvSpPr>
        <p:spPr>
          <a:xfrm>
            <a:off x="157910" y="4673897"/>
            <a:ext cx="4783637" cy="1920827"/>
          </a:xfrm>
          <a:prstGeom prst="rect">
            <a:avLst/>
          </a:prstGeom>
          <a:noFill/>
          <a:ln>
            <a:noFill/>
          </a:ln>
        </p:spPr>
        <p:txBody>
          <a:bodyPr spcFirstLastPara="1" wrap="square" lIns="44175" tIns="44175" rIns="44175" bIns="44175" anchor="t" anchorCtr="0">
            <a:norm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None/>
            </a:pPr>
            <a:r>
              <a:rPr lang="en-GB" sz="2400" dirty="0">
                <a:latin typeface="+mj-lt"/>
              </a:rPr>
              <a:t>Suppose we visit nodes in this order at each iteration: A, B, C, D, E.  We run for 2 iterations (less than V-1=3 iterations), and converge to the correct SPT</a:t>
            </a:r>
          </a:p>
        </p:txBody>
      </p:sp>
      <p:sp>
        <p:nvSpPr>
          <p:cNvPr id="38" name="Title 1">
            <a:extLst>
              <a:ext uri="{FF2B5EF4-FFF2-40B4-BE49-F238E27FC236}">
                <a16:creationId xmlns:a16="http://schemas.microsoft.com/office/drawing/2014/main" id="{18F84811-1795-4B29-266A-051E9BB2C593}"/>
              </a:ext>
            </a:extLst>
          </p:cNvPr>
          <p:cNvSpPr>
            <a:spLocks noGrp="1"/>
          </p:cNvSpPr>
          <p:nvPr>
            <p:ph type="title"/>
          </p:nvPr>
        </p:nvSpPr>
        <p:spPr>
          <a:xfrm>
            <a:off x="575239" y="263276"/>
            <a:ext cx="11187000" cy="1014900"/>
          </a:xfrm>
        </p:spPr>
        <p:txBody>
          <a:bodyPr>
            <a:normAutofit fontScale="90000"/>
          </a:bodyPr>
          <a:lstStyle/>
          <a:p>
            <a:r>
              <a:rPr lang="en-GB" dirty="0"/>
              <a:t>Bellman Ford works for a graph with negative edge weights</a:t>
            </a:r>
            <a:endParaRPr lang="en-SE" dirty="0"/>
          </a:p>
        </p:txBody>
      </p:sp>
    </p:spTree>
    <p:extLst>
      <p:ext uri="{BB962C8B-B14F-4D97-AF65-F5344CB8AC3E}">
        <p14:creationId xmlns:p14="http://schemas.microsoft.com/office/powerpoint/2010/main" val="2815865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10FB-1934-C4D4-EB0E-C1B2A3F91278}"/>
              </a:ext>
            </a:extLst>
          </p:cNvPr>
          <p:cNvSpPr>
            <a:spLocks noGrp="1"/>
          </p:cNvSpPr>
          <p:nvPr>
            <p:ph type="title"/>
          </p:nvPr>
        </p:nvSpPr>
        <p:spPr/>
        <p:txBody>
          <a:bodyPr>
            <a:normAutofit fontScale="90000"/>
          </a:bodyPr>
          <a:lstStyle/>
          <a:p>
            <a:r>
              <a:rPr lang="en-GB" dirty="0"/>
              <a:t>Dijkstra's Algorithm vs. Bellman-Ford Algorithm</a:t>
            </a:r>
            <a:endParaRPr lang="en-SE" dirty="0"/>
          </a:p>
        </p:txBody>
      </p:sp>
      <p:sp>
        <p:nvSpPr>
          <p:cNvPr id="3" name="Text Placeholder 2">
            <a:extLst>
              <a:ext uri="{FF2B5EF4-FFF2-40B4-BE49-F238E27FC236}">
                <a16:creationId xmlns:a16="http://schemas.microsoft.com/office/drawing/2014/main" id="{AECDFAF2-4C90-F5EA-8464-68F0917510BB}"/>
              </a:ext>
            </a:extLst>
          </p:cNvPr>
          <p:cNvSpPr>
            <a:spLocks noGrp="1"/>
          </p:cNvSpPr>
          <p:nvPr>
            <p:ph type="body" idx="1"/>
          </p:nvPr>
        </p:nvSpPr>
        <p:spPr>
          <a:xfrm>
            <a:off x="575239" y="1035661"/>
            <a:ext cx="11187000" cy="5689207"/>
          </a:xfrm>
        </p:spPr>
        <p:txBody>
          <a:bodyPr/>
          <a:lstStyle/>
          <a:p>
            <a:r>
              <a:rPr lang="en-GB" sz="2400" dirty="0">
                <a:latin typeface="+mj-lt"/>
              </a:rPr>
              <a:t>Dijkstra's Algorithm:</a:t>
            </a:r>
          </a:p>
          <a:p>
            <a:pPr lvl="1"/>
            <a:r>
              <a:rPr lang="en-GB" sz="2000" dirty="0">
                <a:latin typeface="+mj-lt"/>
              </a:rPr>
              <a:t>Uses a priority queue to select the next node to process.</a:t>
            </a:r>
          </a:p>
          <a:p>
            <a:pPr lvl="1"/>
            <a:r>
              <a:rPr lang="en-GB" sz="2000" dirty="0">
                <a:latin typeface="+mj-lt"/>
              </a:rPr>
              <a:t>Greedily selects the node with the smallest tentative distance to source node.</a:t>
            </a:r>
          </a:p>
          <a:p>
            <a:pPr lvl="1"/>
            <a:r>
              <a:rPr lang="en-GB" sz="2000" dirty="0">
                <a:latin typeface="+mj-lt"/>
              </a:rPr>
              <a:t>Works only on graphs with non-negative edge weights.</a:t>
            </a:r>
          </a:p>
          <a:p>
            <a:r>
              <a:rPr lang="en-GB" sz="2400" dirty="0">
                <a:latin typeface="+mj-lt"/>
              </a:rPr>
              <a:t>Bellman-Ford Algorithm:</a:t>
            </a:r>
          </a:p>
          <a:p>
            <a:pPr lvl="1"/>
            <a:r>
              <a:rPr lang="en-GB" sz="2000" dirty="0">
                <a:latin typeface="+mj-lt"/>
              </a:rPr>
              <a:t>Iteratively relaxes all edges V-1 times.</a:t>
            </a:r>
          </a:p>
          <a:p>
            <a:pPr lvl="1"/>
            <a:r>
              <a:rPr lang="en-GB" sz="2000" dirty="0">
                <a:latin typeface="+mj-lt"/>
              </a:rPr>
              <a:t>Can handle graphs with negative edge weights, and can detect negative cycles.</a:t>
            </a:r>
          </a:p>
          <a:p>
            <a:pPr lvl="2"/>
            <a:r>
              <a:rPr lang="en-GB" sz="1800" dirty="0">
                <a:latin typeface="+mj-lt"/>
              </a:rPr>
              <a:t>Relax all the edges one more time, i.e. the V-</a:t>
            </a:r>
            <a:r>
              <a:rPr lang="en-GB" sz="1800" dirty="0" err="1">
                <a:latin typeface="+mj-lt"/>
              </a:rPr>
              <a:t>th</a:t>
            </a:r>
            <a:r>
              <a:rPr lang="en-GB" sz="1800" dirty="0">
                <a:latin typeface="+mj-lt"/>
              </a:rPr>
              <a:t> time. Negative cycle exists if any edge can be further relaxed</a:t>
            </a:r>
          </a:p>
          <a:p>
            <a:pPr lvl="2"/>
            <a:r>
              <a:rPr lang="en-GB" sz="1800" dirty="0">
                <a:latin typeface="+mj-lt"/>
              </a:rPr>
              <a:t>It can find any negative cycle that is reachable from source node s (but not negative cycles that are unreachable from s).</a:t>
            </a:r>
          </a:p>
          <a:p>
            <a:pPr lvl="2"/>
            <a:r>
              <a:rPr lang="en-GB" sz="1800" dirty="0">
                <a:latin typeface="+mj-lt"/>
              </a:rPr>
              <a:t>If there is a negative cycle that is reachable from source node s, then any paths that go through the cycle has distance −∞, since the cost can be reduced by traversing the cycle infinite number of times. </a:t>
            </a:r>
          </a:p>
          <a:p>
            <a:r>
              <a:rPr lang="en-GB" sz="2400" dirty="0">
                <a:latin typeface="+mj-lt"/>
              </a:rPr>
              <a:t>Dijkstra's algorithm is faster and more efficient for graphs with non-negative weights; Bellman-Ford Algorithm is more versatile as it can handle negative weights and detect negative cycles, albeit at the cost of lower efficiency</a:t>
            </a:r>
          </a:p>
        </p:txBody>
      </p:sp>
    </p:spTree>
    <p:extLst>
      <p:ext uri="{BB962C8B-B14F-4D97-AF65-F5344CB8AC3E}">
        <p14:creationId xmlns:p14="http://schemas.microsoft.com/office/powerpoint/2010/main" val="298226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0AE417B-F0D8-9B73-9D2F-12B3C147CC69}"/>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DDD3B085-02A8-84E2-8E98-A877164F265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Tree>
    <p:extLst>
      <p:ext uri="{BB962C8B-B14F-4D97-AF65-F5344CB8AC3E}">
        <p14:creationId xmlns:p14="http://schemas.microsoft.com/office/powerpoint/2010/main" val="298852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8504-5745-A5BD-55BA-E2AE8FC381E9}"/>
              </a:ext>
            </a:extLst>
          </p:cNvPr>
          <p:cNvSpPr>
            <a:spLocks noGrp="1"/>
          </p:cNvSpPr>
          <p:nvPr>
            <p:ph type="title"/>
          </p:nvPr>
        </p:nvSpPr>
        <p:spPr/>
        <p:txBody>
          <a:bodyPr>
            <a:normAutofit/>
          </a:bodyPr>
          <a:lstStyle/>
          <a:p>
            <a:r>
              <a:rPr lang="en-GB" dirty="0">
                <a:solidFill>
                  <a:schemeClr val="tx1"/>
                </a:solidFill>
                <a:latin typeface="Arial" panose="020B0604020202020204" pitchFamily="34" charset="0"/>
                <a:cs typeface="Arial" panose="020B0604020202020204" pitchFamily="34" charset="0"/>
              </a:rPr>
              <a:t>Johnson’s Algorithm for all-pairs shortest paths</a:t>
            </a:r>
            <a:endParaRPr lang="en-SE"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DBBDE6-5E8E-18C9-97B6-FA7F713D51B1}"/>
              </a:ext>
            </a:extLst>
          </p:cNvPr>
          <p:cNvSpPr>
            <a:spLocks noGrp="1"/>
          </p:cNvSpPr>
          <p:nvPr>
            <p:ph idx="1"/>
          </p:nvPr>
        </p:nvSpPr>
        <p:spPr>
          <a:xfrm>
            <a:off x="715108" y="1600200"/>
            <a:ext cx="10691446" cy="4983162"/>
          </a:xfrm>
        </p:spPr>
        <p:txBody>
          <a:bodyPr>
            <a:normAutofit/>
          </a:bodyPr>
          <a:lstStyle/>
          <a:p>
            <a:r>
              <a:rPr lang="en-GB" dirty="0">
                <a:latin typeface="Arial" panose="020B0604020202020204" pitchFamily="34" charset="0"/>
                <a:cs typeface="Arial" panose="020B0604020202020204" pitchFamily="34" charset="0"/>
              </a:rPr>
              <a:t>Idea: run Dijkstra’s Single Source shortest path algorithm with every node as the source.</a:t>
            </a:r>
          </a:p>
          <a:p>
            <a:r>
              <a:rPr lang="en-GB" dirty="0">
                <a:latin typeface="Arial" panose="020B0604020202020204" pitchFamily="34" charset="0"/>
                <a:cs typeface="Arial" panose="020B0604020202020204" pitchFamily="34" charset="0"/>
              </a:rPr>
              <a:t>Dijkstra’s algorithm doesn’t work for negative weight edge. The idea of Johnson’s algorithm is to reweight all edges and make them all positive, then run Dijkstra’s algorithm with every node as the source.</a:t>
            </a:r>
          </a:p>
          <a:p>
            <a:pPr lvl="1"/>
            <a:r>
              <a:rPr lang="en-GB" dirty="0">
                <a:latin typeface="Arial" panose="020B0604020202020204" pitchFamily="34" charset="0"/>
                <a:cs typeface="Arial" panose="020B0604020202020204" pitchFamily="34" charset="0"/>
              </a:rPr>
              <a:t>We can run Bellman-Ford algorithm with every node as the source without reweighting, since Bellman-Ford algorithm can handle negative edge weights, but the time complexity is much higher than running Dijkstra’s algorithm.</a:t>
            </a:r>
          </a:p>
          <a:p>
            <a:r>
              <a:rPr lang="en-GB" dirty="0">
                <a:latin typeface="Arial" panose="020B0604020202020204" pitchFamily="34" charset="0"/>
                <a:cs typeface="Arial" panose="020B0604020202020204" pitchFamily="34" charset="0"/>
              </a:rPr>
              <a:t>How to transform a given graph into a graph with non-negative weight edges without changing the shortest paths? </a:t>
            </a:r>
            <a:endParaRPr lang="en-S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178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BC66-97A0-2F63-D8D7-2297C0DF161F}"/>
              </a:ext>
            </a:extLst>
          </p:cNvPr>
          <p:cNvSpPr>
            <a:spLocks noGrp="1"/>
          </p:cNvSpPr>
          <p:nvPr>
            <p:ph type="title"/>
          </p:nvPr>
        </p:nvSpPr>
        <p:spPr>
          <a:xfrm>
            <a:off x="339969" y="156716"/>
            <a:ext cx="11430000" cy="1143000"/>
          </a:xfrm>
        </p:spPr>
        <p:txBody>
          <a:bodyPr>
            <a:normAutofit fontScale="90000"/>
          </a:bodyPr>
          <a:lstStyle/>
          <a:p>
            <a:r>
              <a:rPr lang="en-GB" sz="4000" dirty="0">
                <a:solidFill>
                  <a:schemeClr val="tx1"/>
                </a:solidFill>
                <a:latin typeface="Quattrocento Sans" panose="020B0502050000020003" pitchFamily="34" charset="0"/>
              </a:rPr>
              <a:t>Example 1: Increase weight of every edge by a constant?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E13DDB0-2A4B-0AB0-AC2D-BC6FFEFAA6E8}"/>
              </a:ext>
            </a:extLst>
          </p:cNvPr>
          <p:cNvSpPr>
            <a:spLocks noGrp="1"/>
          </p:cNvSpPr>
          <p:nvPr>
            <p:ph idx="1"/>
          </p:nvPr>
        </p:nvSpPr>
        <p:spPr>
          <a:xfrm>
            <a:off x="609600" y="1370169"/>
            <a:ext cx="10890738" cy="2991918"/>
          </a:xfrm>
        </p:spPr>
        <p:txBody>
          <a:bodyPr>
            <a:normAutofit fontScale="92500" lnSpcReduction="20000"/>
          </a:bodyPr>
          <a:lstStyle/>
          <a:p>
            <a:r>
              <a:rPr lang="en-GB" dirty="0">
                <a:latin typeface="Arial" panose="020B0604020202020204" pitchFamily="34" charset="0"/>
                <a:cs typeface="Arial" panose="020B0604020202020204" pitchFamily="34" charset="0"/>
              </a:rPr>
              <a:t>True or False: In a weighted graph, assume that the shortest path from source s to destination t is correctly calculated using a shortest path algorithm. If we increase weight of every edge by a constant, the shortest path always remains same.</a:t>
            </a:r>
          </a:p>
          <a:p>
            <a:r>
              <a:rPr lang="en-GB" dirty="0">
                <a:latin typeface="Arial" panose="020B0604020202020204" pitchFamily="34" charset="0"/>
                <a:cs typeface="Arial" panose="020B0604020202020204" pitchFamily="34" charset="0"/>
              </a:rPr>
              <a:t>False. See the following counterexample.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4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5.</a:t>
            </a:r>
          </a:p>
          <a:p>
            <a:r>
              <a:rPr lang="en-GB" dirty="0">
                <a:latin typeface="Arial" panose="020B0604020202020204" pitchFamily="34" charset="0"/>
                <a:cs typeface="Arial" panose="020B0604020202020204" pitchFamily="34" charset="0"/>
              </a:rPr>
              <a:t>Similarly for negative weight edges.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-2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-1.</a:t>
            </a:r>
            <a:endParaRPr lang="en-SE" dirty="0">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4748B5DD-B425-9969-F9BB-BF101A51AE1C}"/>
              </a:ext>
            </a:extLst>
          </p:cNvPr>
          <p:cNvSpPr/>
          <p:nvPr/>
        </p:nvSpPr>
        <p:spPr>
          <a:xfrm>
            <a:off x="3167027"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E9C0D80F-787D-1A29-4674-755083144546}"/>
              </a:ext>
            </a:extLst>
          </p:cNvPr>
          <p:cNvCxnSpPr>
            <a:cxnSpLocks/>
            <a:stCxn id="4" idx="2"/>
          </p:cNvCxnSpPr>
          <p:nvPr/>
        </p:nvCxnSpPr>
        <p:spPr>
          <a:xfrm flipH="1">
            <a:off x="2586061" y="484490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49B64988-D932-88D8-CFC1-DAE47BB7CC3E}"/>
              </a:ext>
            </a:extLst>
          </p:cNvPr>
          <p:cNvSpPr/>
          <p:nvPr/>
        </p:nvSpPr>
        <p:spPr>
          <a:xfrm>
            <a:off x="2119753" y="459682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C29A8380-77B8-098E-C451-DE1A7B549B23}"/>
              </a:ext>
            </a:extLst>
          </p:cNvPr>
          <p:cNvSpPr/>
          <p:nvPr/>
        </p:nvSpPr>
        <p:spPr>
          <a:xfrm>
            <a:off x="4214301"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BA46C9CE-AF00-4C2E-F16B-89D7A64AF93D}"/>
              </a:ext>
            </a:extLst>
          </p:cNvPr>
          <p:cNvSpPr/>
          <p:nvPr/>
        </p:nvSpPr>
        <p:spPr>
          <a:xfrm>
            <a:off x="5275178"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01ED2BCC-6160-B42E-578B-A2CB601CDE67}"/>
              </a:ext>
            </a:extLst>
          </p:cNvPr>
          <p:cNvCxnSpPr>
            <a:cxnSpLocks/>
          </p:cNvCxnSpPr>
          <p:nvPr/>
        </p:nvCxnSpPr>
        <p:spPr>
          <a:xfrm flipH="1">
            <a:off x="3633335" y="484629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584233D-9397-711F-4551-01CC9647DE96}"/>
              </a:ext>
            </a:extLst>
          </p:cNvPr>
          <p:cNvCxnSpPr>
            <a:cxnSpLocks/>
          </p:cNvCxnSpPr>
          <p:nvPr/>
        </p:nvCxnSpPr>
        <p:spPr>
          <a:xfrm flipH="1">
            <a:off x="4694212" y="484907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561243BD-3AA5-5C9F-B80F-D90D4E28EA72}"/>
              </a:ext>
            </a:extLst>
          </p:cNvPr>
          <p:cNvCxnSpPr>
            <a:stCxn id="8" idx="4"/>
            <a:endCxn id="28" idx="4"/>
          </p:cNvCxnSpPr>
          <p:nvPr/>
        </p:nvCxnSpPr>
        <p:spPr>
          <a:xfrm rot="16200000" flipH="1">
            <a:off x="3928268" y="350822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DD79A3B-0250-01BF-F19F-D1E2F750032B}"/>
              </a:ext>
            </a:extLst>
          </p:cNvPr>
          <p:cNvSpPr txBox="1"/>
          <p:nvPr/>
        </p:nvSpPr>
        <p:spPr>
          <a:xfrm>
            <a:off x="2668652"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007DB0AE-3B2F-AE9B-E539-2158292D9F84}"/>
              </a:ext>
            </a:extLst>
          </p:cNvPr>
          <p:cNvSpPr txBox="1"/>
          <p:nvPr/>
        </p:nvSpPr>
        <p:spPr>
          <a:xfrm>
            <a:off x="3691478"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8" name="TextBox 37">
            <a:extLst>
              <a:ext uri="{FF2B5EF4-FFF2-40B4-BE49-F238E27FC236}">
                <a16:creationId xmlns:a16="http://schemas.microsoft.com/office/drawing/2014/main" id="{46AC88A5-4995-199A-3647-4FAF36ADBE3F}"/>
              </a:ext>
            </a:extLst>
          </p:cNvPr>
          <p:cNvSpPr txBox="1"/>
          <p:nvPr/>
        </p:nvSpPr>
        <p:spPr>
          <a:xfrm>
            <a:off x="4728706" y="450720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9" name="TextBox 38">
            <a:extLst>
              <a:ext uri="{FF2B5EF4-FFF2-40B4-BE49-F238E27FC236}">
                <a16:creationId xmlns:a16="http://schemas.microsoft.com/office/drawing/2014/main" id="{3F27EB7C-335B-74E3-D716-C8100185AB23}"/>
              </a:ext>
            </a:extLst>
          </p:cNvPr>
          <p:cNvSpPr txBox="1"/>
          <p:nvPr/>
        </p:nvSpPr>
        <p:spPr>
          <a:xfrm>
            <a:off x="3738761" y="5157320"/>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4</a:t>
            </a:r>
            <a:endParaRPr lang="en-SE" sz="1800" kern="1200" dirty="0">
              <a:solidFill>
                <a:prstClr val="black"/>
              </a:solidFill>
              <a:latin typeface="Calibri"/>
              <a:ea typeface="+mn-ea"/>
              <a:cs typeface="+mn-cs"/>
            </a:endParaRPr>
          </a:p>
        </p:txBody>
      </p:sp>
      <p:sp>
        <p:nvSpPr>
          <p:cNvPr id="5" name="Oval 4">
            <a:extLst>
              <a:ext uri="{FF2B5EF4-FFF2-40B4-BE49-F238E27FC236}">
                <a16:creationId xmlns:a16="http://schemas.microsoft.com/office/drawing/2014/main" id="{E80A7AD7-13C1-FEB8-2461-060AA99B876D}"/>
              </a:ext>
            </a:extLst>
          </p:cNvPr>
          <p:cNvSpPr/>
          <p:nvPr/>
        </p:nvSpPr>
        <p:spPr>
          <a:xfrm>
            <a:off x="7222720"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E918A2B-7C88-A356-A703-F3C55D3AD0B6}"/>
              </a:ext>
            </a:extLst>
          </p:cNvPr>
          <p:cNvCxnSpPr>
            <a:cxnSpLocks/>
            <a:stCxn id="5" idx="2"/>
          </p:cNvCxnSpPr>
          <p:nvPr/>
        </p:nvCxnSpPr>
        <p:spPr>
          <a:xfrm flipH="1">
            <a:off x="6641754" y="487653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A9B06C21-15AB-D4F9-B8DB-5BD97E1C7313}"/>
              </a:ext>
            </a:extLst>
          </p:cNvPr>
          <p:cNvSpPr/>
          <p:nvPr/>
        </p:nvSpPr>
        <p:spPr>
          <a:xfrm>
            <a:off x="6175446" y="462845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44E9A66E-CE2D-C9F6-CB1B-08146896FCB0}"/>
              </a:ext>
            </a:extLst>
          </p:cNvPr>
          <p:cNvSpPr/>
          <p:nvPr/>
        </p:nvSpPr>
        <p:spPr>
          <a:xfrm>
            <a:off x="8269994"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2C52316-6E8A-1D0C-A743-C79DCC4CD0CE}"/>
              </a:ext>
            </a:extLst>
          </p:cNvPr>
          <p:cNvSpPr/>
          <p:nvPr/>
        </p:nvSpPr>
        <p:spPr>
          <a:xfrm>
            <a:off x="9330871"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A7DA140B-5A9A-4155-95C8-9A243FE03717}"/>
              </a:ext>
            </a:extLst>
          </p:cNvPr>
          <p:cNvCxnSpPr>
            <a:cxnSpLocks/>
          </p:cNvCxnSpPr>
          <p:nvPr/>
        </p:nvCxnSpPr>
        <p:spPr>
          <a:xfrm flipH="1">
            <a:off x="7689028" y="48779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8DF2FDB-41E9-6E9E-22D3-AD881D2FC449}"/>
              </a:ext>
            </a:extLst>
          </p:cNvPr>
          <p:cNvCxnSpPr>
            <a:cxnSpLocks/>
          </p:cNvCxnSpPr>
          <p:nvPr/>
        </p:nvCxnSpPr>
        <p:spPr>
          <a:xfrm flipH="1">
            <a:off x="8749905" y="488070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D0DB5169-2FBF-7382-714E-D84B93E4766B}"/>
              </a:ext>
            </a:extLst>
          </p:cNvPr>
          <p:cNvCxnSpPr>
            <a:stCxn id="9" idx="4"/>
            <a:endCxn id="11" idx="4"/>
          </p:cNvCxnSpPr>
          <p:nvPr/>
        </p:nvCxnSpPr>
        <p:spPr>
          <a:xfrm rot="16200000" flipH="1">
            <a:off x="7983961" y="3539854"/>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166B7AB-85B7-43B5-FE3F-48B460B63D38}"/>
              </a:ext>
            </a:extLst>
          </p:cNvPr>
          <p:cNvSpPr txBox="1"/>
          <p:nvPr/>
        </p:nvSpPr>
        <p:spPr>
          <a:xfrm>
            <a:off x="6724345"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6" name="TextBox 15">
            <a:extLst>
              <a:ext uri="{FF2B5EF4-FFF2-40B4-BE49-F238E27FC236}">
                <a16:creationId xmlns:a16="http://schemas.microsoft.com/office/drawing/2014/main" id="{915521A4-4300-22D6-6DD9-8A382C183BE9}"/>
              </a:ext>
            </a:extLst>
          </p:cNvPr>
          <p:cNvSpPr txBox="1"/>
          <p:nvPr/>
        </p:nvSpPr>
        <p:spPr>
          <a:xfrm>
            <a:off x="7747171"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F877625C-D1FA-2413-2270-D254C13D192B}"/>
              </a:ext>
            </a:extLst>
          </p:cNvPr>
          <p:cNvSpPr txBox="1"/>
          <p:nvPr/>
        </p:nvSpPr>
        <p:spPr>
          <a:xfrm>
            <a:off x="8784399" y="4538836"/>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8" name="TextBox 17">
            <a:extLst>
              <a:ext uri="{FF2B5EF4-FFF2-40B4-BE49-F238E27FC236}">
                <a16:creationId xmlns:a16="http://schemas.microsoft.com/office/drawing/2014/main" id="{330BE0F7-4CD8-97A3-A6CB-6B21149B940B}"/>
              </a:ext>
            </a:extLst>
          </p:cNvPr>
          <p:cNvSpPr txBox="1"/>
          <p:nvPr/>
        </p:nvSpPr>
        <p:spPr>
          <a:xfrm>
            <a:off x="7794454" y="5188952"/>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5</a:t>
            </a:r>
            <a:endParaRPr lang="en-SE" sz="1800" kern="1200" dirty="0">
              <a:solidFill>
                <a:prstClr val="black"/>
              </a:solidFill>
              <a:latin typeface="Calibri"/>
              <a:ea typeface="+mn-ea"/>
              <a:cs typeface="+mn-cs"/>
            </a:endParaRPr>
          </a:p>
        </p:txBody>
      </p:sp>
      <p:sp>
        <p:nvSpPr>
          <p:cNvPr id="19" name="Oval 18">
            <a:extLst>
              <a:ext uri="{FF2B5EF4-FFF2-40B4-BE49-F238E27FC236}">
                <a16:creationId xmlns:a16="http://schemas.microsoft.com/office/drawing/2014/main" id="{7FA09535-1E77-B73F-F258-7331139AB9EB}"/>
              </a:ext>
            </a:extLst>
          </p:cNvPr>
          <p:cNvSpPr/>
          <p:nvPr/>
        </p:nvSpPr>
        <p:spPr>
          <a:xfrm>
            <a:off x="3167027"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B994F2C3-D4E2-2A02-43F0-F9880DC80BF8}"/>
              </a:ext>
            </a:extLst>
          </p:cNvPr>
          <p:cNvCxnSpPr>
            <a:cxnSpLocks/>
            <a:stCxn id="19" idx="2"/>
          </p:cNvCxnSpPr>
          <p:nvPr/>
        </p:nvCxnSpPr>
        <p:spPr>
          <a:xfrm flipH="1">
            <a:off x="2586061" y="615451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8357BE52-A7C2-1DDD-F479-F8D754523C11}"/>
              </a:ext>
            </a:extLst>
          </p:cNvPr>
          <p:cNvSpPr/>
          <p:nvPr/>
        </p:nvSpPr>
        <p:spPr>
          <a:xfrm>
            <a:off x="2119753" y="590642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F6AA01B2-A673-29CD-B8E7-BAE7FAC4BCF5}"/>
              </a:ext>
            </a:extLst>
          </p:cNvPr>
          <p:cNvSpPr/>
          <p:nvPr/>
        </p:nvSpPr>
        <p:spPr>
          <a:xfrm>
            <a:off x="4214301"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441ED0A-7A92-E65F-1EFF-B0D465575492}"/>
              </a:ext>
            </a:extLst>
          </p:cNvPr>
          <p:cNvSpPr/>
          <p:nvPr/>
        </p:nvSpPr>
        <p:spPr>
          <a:xfrm>
            <a:off x="5275178"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EF868F06-9831-6A2C-BB59-6873C87A90C0}"/>
              </a:ext>
            </a:extLst>
          </p:cNvPr>
          <p:cNvCxnSpPr>
            <a:cxnSpLocks/>
          </p:cNvCxnSpPr>
          <p:nvPr/>
        </p:nvCxnSpPr>
        <p:spPr>
          <a:xfrm flipH="1">
            <a:off x="3633335" y="6155903"/>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AAEB3-67D4-7EC3-718A-4711AF269943}"/>
              </a:ext>
            </a:extLst>
          </p:cNvPr>
          <p:cNvCxnSpPr>
            <a:cxnSpLocks/>
          </p:cNvCxnSpPr>
          <p:nvPr/>
        </p:nvCxnSpPr>
        <p:spPr>
          <a:xfrm flipH="1">
            <a:off x="4694212" y="61586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0F456996-B22E-B834-1B51-C121D3DB8DB1}"/>
              </a:ext>
            </a:extLst>
          </p:cNvPr>
          <p:cNvCxnSpPr>
            <a:stCxn id="21" idx="4"/>
            <a:endCxn id="23" idx="4"/>
          </p:cNvCxnSpPr>
          <p:nvPr/>
        </p:nvCxnSpPr>
        <p:spPr>
          <a:xfrm rot="16200000" flipH="1">
            <a:off x="3928268" y="4817830"/>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9E13E26-971E-E75D-94B1-1D1B773AFC16}"/>
              </a:ext>
            </a:extLst>
          </p:cNvPr>
          <p:cNvSpPr txBox="1"/>
          <p:nvPr/>
        </p:nvSpPr>
        <p:spPr>
          <a:xfrm>
            <a:off x="2668652"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0" name="TextBox 39">
            <a:extLst>
              <a:ext uri="{FF2B5EF4-FFF2-40B4-BE49-F238E27FC236}">
                <a16:creationId xmlns:a16="http://schemas.microsoft.com/office/drawing/2014/main" id="{75778A83-2379-C33C-1833-5D82CE0031EE}"/>
              </a:ext>
            </a:extLst>
          </p:cNvPr>
          <p:cNvSpPr txBox="1"/>
          <p:nvPr/>
        </p:nvSpPr>
        <p:spPr>
          <a:xfrm>
            <a:off x="3692849" y="643893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1" name="Oval 40">
            <a:extLst>
              <a:ext uri="{FF2B5EF4-FFF2-40B4-BE49-F238E27FC236}">
                <a16:creationId xmlns:a16="http://schemas.microsoft.com/office/drawing/2014/main" id="{DC6840C5-8155-E1D2-9D2B-0C8FB730A7ED}"/>
              </a:ext>
            </a:extLst>
          </p:cNvPr>
          <p:cNvSpPr/>
          <p:nvPr/>
        </p:nvSpPr>
        <p:spPr>
          <a:xfrm>
            <a:off x="7222720"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3A9B1516-9269-B7B9-98F1-E92C51C3735C}"/>
              </a:ext>
            </a:extLst>
          </p:cNvPr>
          <p:cNvCxnSpPr>
            <a:cxnSpLocks/>
            <a:stCxn id="41" idx="2"/>
          </p:cNvCxnSpPr>
          <p:nvPr/>
        </p:nvCxnSpPr>
        <p:spPr>
          <a:xfrm flipH="1">
            <a:off x="6641754" y="618614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38EAFC6E-F45E-E078-B17F-BBFC4006368B}"/>
              </a:ext>
            </a:extLst>
          </p:cNvPr>
          <p:cNvSpPr/>
          <p:nvPr/>
        </p:nvSpPr>
        <p:spPr>
          <a:xfrm>
            <a:off x="6175446" y="593806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DAEC2B1A-0C47-9809-45B6-1B2C3A5B935D}"/>
              </a:ext>
            </a:extLst>
          </p:cNvPr>
          <p:cNvSpPr/>
          <p:nvPr/>
        </p:nvSpPr>
        <p:spPr>
          <a:xfrm>
            <a:off x="8269994"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0BB187C0-AD6F-07EB-431B-FAF458D4B352}"/>
              </a:ext>
            </a:extLst>
          </p:cNvPr>
          <p:cNvSpPr/>
          <p:nvPr/>
        </p:nvSpPr>
        <p:spPr>
          <a:xfrm>
            <a:off x="9330871"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A67BDC4E-6227-C206-4488-0D2E22E8E077}"/>
              </a:ext>
            </a:extLst>
          </p:cNvPr>
          <p:cNvCxnSpPr>
            <a:cxnSpLocks/>
          </p:cNvCxnSpPr>
          <p:nvPr/>
        </p:nvCxnSpPr>
        <p:spPr>
          <a:xfrm flipH="1">
            <a:off x="7689028" y="618753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C2CF392-4320-BC0B-00B5-C2EFC88E4386}"/>
              </a:ext>
            </a:extLst>
          </p:cNvPr>
          <p:cNvCxnSpPr>
            <a:cxnSpLocks/>
          </p:cNvCxnSpPr>
          <p:nvPr/>
        </p:nvCxnSpPr>
        <p:spPr>
          <a:xfrm flipH="1">
            <a:off x="8749905" y="619031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or: Curved 47">
            <a:extLst>
              <a:ext uri="{FF2B5EF4-FFF2-40B4-BE49-F238E27FC236}">
                <a16:creationId xmlns:a16="http://schemas.microsoft.com/office/drawing/2014/main" id="{53EF5195-FE29-C2AF-8AB2-A8E1A48FB762}"/>
              </a:ext>
            </a:extLst>
          </p:cNvPr>
          <p:cNvCxnSpPr>
            <a:stCxn id="43" idx="4"/>
            <a:endCxn id="45" idx="4"/>
          </p:cNvCxnSpPr>
          <p:nvPr/>
        </p:nvCxnSpPr>
        <p:spPr>
          <a:xfrm rot="16200000" flipH="1">
            <a:off x="7983961" y="484946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66CA063-4091-6AF6-7F2C-82B4442D31C2}"/>
              </a:ext>
            </a:extLst>
          </p:cNvPr>
          <p:cNvSpPr txBox="1"/>
          <p:nvPr/>
        </p:nvSpPr>
        <p:spPr>
          <a:xfrm>
            <a:off x="6724345"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E836DCDA-E862-7E21-ECC7-C69FE593272B}"/>
              </a:ext>
            </a:extLst>
          </p:cNvPr>
          <p:cNvSpPr txBox="1"/>
          <p:nvPr/>
        </p:nvSpPr>
        <p:spPr>
          <a:xfrm>
            <a:off x="7747171"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1" name="TextBox 50">
            <a:extLst>
              <a:ext uri="{FF2B5EF4-FFF2-40B4-BE49-F238E27FC236}">
                <a16:creationId xmlns:a16="http://schemas.microsoft.com/office/drawing/2014/main" id="{510DBC87-EE4B-6448-FFB6-6243E072F84F}"/>
              </a:ext>
            </a:extLst>
          </p:cNvPr>
          <p:cNvSpPr txBox="1"/>
          <p:nvPr/>
        </p:nvSpPr>
        <p:spPr>
          <a:xfrm>
            <a:off x="8784399" y="584844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2" name="TextBox 51">
            <a:extLst>
              <a:ext uri="{FF2B5EF4-FFF2-40B4-BE49-F238E27FC236}">
                <a16:creationId xmlns:a16="http://schemas.microsoft.com/office/drawing/2014/main" id="{3FB99342-BA9B-6876-6EEF-5EA8D7294254}"/>
              </a:ext>
            </a:extLst>
          </p:cNvPr>
          <p:cNvSpPr txBox="1"/>
          <p:nvPr/>
        </p:nvSpPr>
        <p:spPr>
          <a:xfrm>
            <a:off x="7794454" y="6498559"/>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3" name="TextBox 52">
            <a:extLst>
              <a:ext uri="{FF2B5EF4-FFF2-40B4-BE49-F238E27FC236}">
                <a16:creationId xmlns:a16="http://schemas.microsoft.com/office/drawing/2014/main" id="{3F2BB412-9AA5-09C9-6421-D8C7D89735AE}"/>
              </a:ext>
            </a:extLst>
          </p:cNvPr>
          <p:cNvSpPr txBox="1"/>
          <p:nvPr/>
        </p:nvSpPr>
        <p:spPr>
          <a:xfrm>
            <a:off x="3662806"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BC909E09-4C66-1908-BDB9-1C942CD4C0F4}"/>
              </a:ext>
            </a:extLst>
          </p:cNvPr>
          <p:cNvSpPr txBox="1"/>
          <p:nvPr/>
        </p:nvSpPr>
        <p:spPr>
          <a:xfrm>
            <a:off x="4735223"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56" name="Straight Connector 55">
            <a:extLst>
              <a:ext uri="{FF2B5EF4-FFF2-40B4-BE49-F238E27FC236}">
                <a16:creationId xmlns:a16="http://schemas.microsoft.com/office/drawing/2014/main" id="{C4ED4217-FF03-A758-98B3-2C66CB772437}"/>
              </a:ext>
            </a:extLst>
          </p:cNvPr>
          <p:cNvCxnSpPr/>
          <p:nvPr/>
        </p:nvCxnSpPr>
        <p:spPr>
          <a:xfrm>
            <a:off x="2119753" y="5675942"/>
            <a:ext cx="7960418" cy="7972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896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27" grpId="0" animBg="1"/>
      <p:bldP spid="28" grpId="0" animBg="1"/>
      <p:bldP spid="36" grpId="0"/>
      <p:bldP spid="37" grpId="0"/>
      <p:bldP spid="38" grpId="0"/>
      <p:bldP spid="39" grpId="0"/>
      <p:bldP spid="5" grpId="0" animBg="1"/>
      <p:bldP spid="9" grpId="0" animBg="1"/>
      <p:bldP spid="10" grpId="0" animBg="1"/>
      <p:bldP spid="11" grpId="0" animBg="1"/>
      <p:bldP spid="15" grpId="0"/>
      <p:bldP spid="16" grpId="0"/>
      <p:bldP spid="17" grpId="0"/>
      <p:bldP spid="18" grpId="0"/>
      <p:bldP spid="19" grpId="0" animBg="1"/>
      <p:bldP spid="21" grpId="0" animBg="1"/>
      <p:bldP spid="22" grpId="0" animBg="1"/>
      <p:bldP spid="23" grpId="0" animBg="1"/>
      <p:bldP spid="32" grpId="0"/>
      <p:bldP spid="40" grpId="0"/>
      <p:bldP spid="41" grpId="0" animBg="1"/>
      <p:bldP spid="43" grpId="0" animBg="1"/>
      <p:bldP spid="44" grpId="0" animBg="1"/>
      <p:bldP spid="45" grpId="0" animBg="1"/>
      <p:bldP spid="49" grpId="0"/>
      <p:bldP spid="50" grpId="0"/>
      <p:bldP spid="51" grpId="0"/>
      <p:bldP spid="52" grpId="0"/>
      <p:bldP spid="53" grpId="0"/>
      <p:bldP spid="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03E0-2C69-28DA-64A5-DBCC3DE164C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Double the original weights?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C267A8F-A807-0BC1-7E1B-4A538BDA34AB}"/>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True or False: Is the following statement valid about shortest paths? Given a graph, suppose we have calculated shortest path from a source to all other vertices. If we modify the graph such that weights of all edges becomes double of the original weight, then the shortest path remains same, and only the total weight of path changes.</a:t>
            </a:r>
          </a:p>
          <a:p>
            <a:r>
              <a:rPr lang="en-GB" dirty="0">
                <a:latin typeface="Arial" panose="020B0604020202020204" pitchFamily="34" charset="0"/>
                <a:cs typeface="Arial" panose="020B0604020202020204" pitchFamily="34" charset="0"/>
              </a:rPr>
              <a:t>True. The shortest path remains same. It is like if we change unit of distance from meter to kilo meter, the shortest paths do not change. But this does not make weights positive.</a:t>
            </a:r>
            <a:endParaRPr lang="en-S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Shortest Path Tree</a:t>
            </a:r>
            <a:endParaRPr dirty="0"/>
          </a:p>
        </p:txBody>
      </p:sp>
      <p:sp>
        <p:nvSpPr>
          <p:cNvPr id="858" name="Google Shape;858;p48"/>
          <p:cNvSpPr txBox="1">
            <a:spLocks noGrp="1"/>
          </p:cNvSpPr>
          <p:nvPr>
            <p:ph type="body" idx="1"/>
          </p:nvPr>
        </p:nvSpPr>
        <p:spPr>
          <a:xfrm>
            <a:off x="4593481" y="1992019"/>
            <a:ext cx="7406400" cy="318339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GB" sz="2500" dirty="0"/>
              <a:t>The table of SD/PN encodes the Shortest Path Tree (SPT), which encodes </a:t>
            </a:r>
            <a:r>
              <a:rPr lang="en-US" sz="2500" dirty="0"/>
              <a:t>the shortest path and distance from the start node to </a:t>
            </a:r>
            <a:r>
              <a:rPr lang="en-US" sz="2500" i="1" dirty="0"/>
              <a:t>every other node</a:t>
            </a:r>
            <a:endParaRPr sz="2500" dirty="0"/>
          </a:p>
          <a:p>
            <a:pPr marL="0" lvl="0" indent="0" algn="l" rtl="0">
              <a:lnSpc>
                <a:spcPct val="90000"/>
              </a:lnSpc>
              <a:spcBef>
                <a:spcPts val="1600"/>
              </a:spcBef>
              <a:spcAft>
                <a:spcPts val="0"/>
              </a:spcAft>
              <a:buNone/>
            </a:pPr>
            <a:r>
              <a:rPr lang="en-US" sz="2500" dirty="0"/>
              <a:t>Shortest path to any node can be obtained from SPT</a:t>
            </a:r>
            <a:endParaRPr lang="en-GB" sz="2500" dirty="0"/>
          </a:p>
          <a:p>
            <a:pPr marL="265176" lvl="1" indent="-130809" algn="l" rtl="0">
              <a:lnSpc>
                <a:spcPct val="90000"/>
              </a:lnSpc>
              <a:spcBef>
                <a:spcPts val="400"/>
              </a:spcBef>
              <a:spcAft>
                <a:spcPts val="0"/>
              </a:spcAft>
              <a:buSzPts val="1700"/>
              <a:buChar char="○"/>
            </a:pPr>
            <a:r>
              <a:rPr lang="en-US" sz="2000" b="1" dirty="0"/>
              <a:t>Length of shortest path from A to D?</a:t>
            </a:r>
            <a:endParaRPr sz="2000" dirty="0"/>
          </a:p>
          <a:p>
            <a:pPr marL="448056" lvl="2" indent="-130809" algn="l" rtl="0">
              <a:lnSpc>
                <a:spcPct val="90000"/>
              </a:lnSpc>
              <a:spcBef>
                <a:spcPts val="600"/>
              </a:spcBef>
              <a:spcAft>
                <a:spcPts val="0"/>
              </a:spcAft>
              <a:buSzPts val="1300"/>
              <a:buChar char="■"/>
            </a:pPr>
            <a:r>
              <a:rPr lang="en-US" sz="1600" dirty="0"/>
              <a:t>Lookup in </a:t>
            </a:r>
            <a:r>
              <a:rPr lang="en-US" sz="1600" b="1" dirty="0">
                <a:solidFill>
                  <a:srgbClr val="4C3283"/>
                </a:solidFill>
              </a:rPr>
              <a:t>SD</a:t>
            </a:r>
            <a:r>
              <a:rPr lang="en-US" sz="1600" dirty="0"/>
              <a:t> map: </a:t>
            </a:r>
            <a:r>
              <a:rPr lang="en-US" sz="1600" b="1" dirty="0">
                <a:solidFill>
                  <a:srgbClr val="4C3283"/>
                </a:solidFill>
              </a:rPr>
              <a:t>2</a:t>
            </a:r>
            <a:endParaRPr sz="1600" dirty="0">
              <a:solidFill>
                <a:srgbClr val="4C3283"/>
              </a:solidFill>
            </a:endParaRPr>
          </a:p>
          <a:p>
            <a:pPr marL="265176" lvl="1" indent="-130809" algn="l" rtl="0">
              <a:lnSpc>
                <a:spcPct val="90000"/>
              </a:lnSpc>
              <a:spcBef>
                <a:spcPts val="600"/>
              </a:spcBef>
              <a:spcAft>
                <a:spcPts val="0"/>
              </a:spcAft>
              <a:buSzPts val="1700"/>
              <a:buChar char="○"/>
            </a:pPr>
            <a:r>
              <a:rPr lang="en-US" sz="2000" b="1" dirty="0"/>
              <a:t>What’s the shortest path from A to D?</a:t>
            </a:r>
            <a:endParaRPr sz="2000" dirty="0"/>
          </a:p>
          <a:p>
            <a:pPr marL="448056" lvl="2" indent="-130809" algn="l" rtl="0">
              <a:lnSpc>
                <a:spcPct val="90000"/>
              </a:lnSpc>
              <a:spcBef>
                <a:spcPts val="600"/>
              </a:spcBef>
              <a:spcAft>
                <a:spcPts val="0"/>
              </a:spcAft>
              <a:buSzPts val="1300"/>
              <a:buChar char="■"/>
            </a:pPr>
            <a:r>
              <a:rPr lang="en-US" sz="1600" dirty="0"/>
              <a:t>Build the path backwards from </a:t>
            </a:r>
            <a:r>
              <a:rPr lang="en-US" sz="1600" b="1" dirty="0">
                <a:solidFill>
                  <a:srgbClr val="4C3283"/>
                </a:solidFill>
              </a:rPr>
              <a:t>PN</a:t>
            </a:r>
            <a:r>
              <a:rPr lang="en-US" sz="1600" dirty="0"/>
              <a:t>: start at D, follow </a:t>
            </a:r>
            <a:r>
              <a:rPr lang="en-US" sz="1600" b="1" dirty="0" err="1">
                <a:solidFill>
                  <a:srgbClr val="4C3283"/>
                </a:solidFill>
              </a:rPr>
              <a:t>backpointer</a:t>
            </a:r>
            <a:r>
              <a:rPr lang="en-US" sz="1600" dirty="0"/>
              <a:t> to B, follow </a:t>
            </a:r>
            <a:r>
              <a:rPr lang="en-US" sz="1600" b="1" dirty="0" err="1">
                <a:solidFill>
                  <a:srgbClr val="4C3283"/>
                </a:solidFill>
              </a:rPr>
              <a:t>backpointer</a:t>
            </a:r>
            <a:r>
              <a:rPr lang="en-US" sz="1600" dirty="0"/>
              <a:t> to A – the shortest path is </a:t>
            </a:r>
            <a:r>
              <a:rPr lang="en-US" sz="1600" b="1" dirty="0">
                <a:solidFill>
                  <a:srgbClr val="4C3283"/>
                </a:solidFill>
              </a:rPr>
              <a:t>ABD</a:t>
            </a:r>
            <a:endParaRPr sz="1400" dirty="0">
              <a:solidFill>
                <a:srgbClr val="4C3283"/>
              </a:solidFill>
            </a:endParaRPr>
          </a:p>
        </p:txBody>
      </p:sp>
      <p:graphicFrame>
        <p:nvGraphicFramePr>
          <p:cNvPr id="2" name="Google Shape;519;p34">
            <a:extLst>
              <a:ext uri="{FF2B5EF4-FFF2-40B4-BE49-F238E27FC236}">
                <a16:creationId xmlns:a16="http://schemas.microsoft.com/office/drawing/2014/main" id="{4563F6D0-536C-20FF-95BB-83C968CA1DA6}"/>
              </a:ext>
            </a:extLst>
          </p:cNvPr>
          <p:cNvGraphicFramePr/>
          <p:nvPr>
            <p:extLst>
              <p:ext uri="{D42A27DB-BD31-4B8C-83A1-F6EECF244321}">
                <p14:modId xmlns:p14="http://schemas.microsoft.com/office/powerpoint/2010/main" val="1458751660"/>
              </p:ext>
            </p:extLst>
          </p:nvPr>
        </p:nvGraphicFramePr>
        <p:xfrm>
          <a:off x="808738" y="4397735"/>
          <a:ext cx="3092700" cy="224021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1</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A</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1</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2</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B</a:t>
                      </a:r>
                      <a:r>
                        <a:rPr lang="en-GB" sz="1600" dirty="0">
                          <a:solidFill>
                            <a:srgbClr val="0C0C0C"/>
                          </a:solidFill>
                          <a:latin typeface="Quattrocento Sans"/>
                          <a:ea typeface="Quattrocento Sans"/>
                          <a:cs typeface="Quattrocento Sans"/>
                          <a:sym typeface="Quattrocento Sans"/>
                        </a:rPr>
                        <a:t> or 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2</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 name="Google Shape;813;p47">
            <a:extLst>
              <a:ext uri="{FF2B5EF4-FFF2-40B4-BE49-F238E27FC236}">
                <a16:creationId xmlns:a16="http://schemas.microsoft.com/office/drawing/2014/main" id="{0E14ED8D-227A-0574-F1D4-D020D5F742DC}"/>
              </a:ext>
            </a:extLst>
          </p:cNvPr>
          <p:cNvSpPr/>
          <p:nvPr/>
        </p:nvSpPr>
        <p:spPr>
          <a:xfrm>
            <a:off x="1103861" y="219805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4" name="Google Shape;814;p47">
            <a:extLst>
              <a:ext uri="{FF2B5EF4-FFF2-40B4-BE49-F238E27FC236}">
                <a16:creationId xmlns:a16="http://schemas.microsoft.com/office/drawing/2014/main" id="{C0D07098-BB66-8DC0-16F8-64148C52FA8C}"/>
              </a:ext>
            </a:extLst>
          </p:cNvPr>
          <p:cNvSpPr/>
          <p:nvPr/>
        </p:nvSpPr>
        <p:spPr>
          <a:xfrm>
            <a:off x="1255140" y="36461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5" name="Google Shape;815;p47">
            <a:extLst>
              <a:ext uri="{FF2B5EF4-FFF2-40B4-BE49-F238E27FC236}">
                <a16:creationId xmlns:a16="http://schemas.microsoft.com/office/drawing/2014/main" id="{7547BE39-CE1B-08C3-DC12-BAE4FAC2D2D4}"/>
              </a:ext>
            </a:extLst>
          </p:cNvPr>
          <p:cNvSpPr/>
          <p:nvPr/>
        </p:nvSpPr>
        <p:spPr>
          <a:xfrm>
            <a:off x="3689838" y="17750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6" name="Google Shape;816;p47">
            <a:extLst>
              <a:ext uri="{FF2B5EF4-FFF2-40B4-BE49-F238E27FC236}">
                <a16:creationId xmlns:a16="http://schemas.microsoft.com/office/drawing/2014/main" id="{763073BA-EBC0-1931-7B3A-F03E8988D617}"/>
              </a:ext>
            </a:extLst>
          </p:cNvPr>
          <p:cNvSpPr/>
          <p:nvPr/>
        </p:nvSpPr>
        <p:spPr>
          <a:xfrm>
            <a:off x="2533962" y="24407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7" name="Google Shape;817;p47">
            <a:extLst>
              <a:ext uri="{FF2B5EF4-FFF2-40B4-BE49-F238E27FC236}">
                <a16:creationId xmlns:a16="http://schemas.microsoft.com/office/drawing/2014/main" id="{82FFCC39-B6FA-FBE1-87AA-CF2A35D11F08}"/>
              </a:ext>
            </a:extLst>
          </p:cNvPr>
          <p:cNvSpPr/>
          <p:nvPr/>
        </p:nvSpPr>
        <p:spPr>
          <a:xfrm>
            <a:off x="3166796" y="38147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 name="Google Shape;818;p47">
            <a:extLst>
              <a:ext uri="{FF2B5EF4-FFF2-40B4-BE49-F238E27FC236}">
                <a16:creationId xmlns:a16="http://schemas.microsoft.com/office/drawing/2014/main" id="{2D626839-3224-AF32-86CE-9DE909BA8BED}"/>
              </a:ext>
            </a:extLst>
          </p:cNvPr>
          <p:cNvCxnSpPr>
            <a:stCxn id="3" idx="2"/>
            <a:endCxn id="4" idx="0"/>
          </p:cNvCxnSpPr>
          <p:nvPr/>
        </p:nvCxnSpPr>
        <p:spPr>
          <a:xfrm>
            <a:off x="1315461" y="2535259"/>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9" name="Google Shape;819;p47">
            <a:extLst>
              <a:ext uri="{FF2B5EF4-FFF2-40B4-BE49-F238E27FC236}">
                <a16:creationId xmlns:a16="http://schemas.microsoft.com/office/drawing/2014/main" id="{4DAAA59B-E811-A7D0-47DC-9A2951EC0AD8}"/>
              </a:ext>
            </a:extLst>
          </p:cNvPr>
          <p:cNvCxnSpPr>
            <a:stCxn id="3" idx="3"/>
            <a:endCxn id="6" idx="1"/>
          </p:cNvCxnSpPr>
          <p:nvPr/>
        </p:nvCxnSpPr>
        <p:spPr>
          <a:xfrm>
            <a:off x="1527061" y="2366659"/>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0" name="Google Shape;820;p47">
            <a:extLst>
              <a:ext uri="{FF2B5EF4-FFF2-40B4-BE49-F238E27FC236}">
                <a16:creationId xmlns:a16="http://schemas.microsoft.com/office/drawing/2014/main" id="{84BF27D7-11C4-24B5-DAE3-86BB61BD1C60}"/>
              </a:ext>
            </a:extLst>
          </p:cNvPr>
          <p:cNvCxnSpPr>
            <a:stCxn id="5" idx="2"/>
            <a:endCxn id="6" idx="3"/>
          </p:cNvCxnSpPr>
          <p:nvPr/>
        </p:nvCxnSpPr>
        <p:spPr>
          <a:xfrm flipH="1">
            <a:off x="2957038" y="2112265"/>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21;p47">
            <a:extLst>
              <a:ext uri="{FF2B5EF4-FFF2-40B4-BE49-F238E27FC236}">
                <a16:creationId xmlns:a16="http://schemas.microsoft.com/office/drawing/2014/main" id="{A61F6EB2-9793-E4FA-3AC8-4751A554B538}"/>
              </a:ext>
            </a:extLst>
          </p:cNvPr>
          <p:cNvCxnSpPr>
            <a:stCxn id="4" idx="3"/>
            <a:endCxn id="7" idx="1"/>
          </p:cNvCxnSpPr>
          <p:nvPr/>
        </p:nvCxnSpPr>
        <p:spPr>
          <a:xfrm>
            <a:off x="1678340" y="3814753"/>
            <a:ext cx="1488600" cy="168600"/>
          </a:xfrm>
          <a:prstGeom prst="straightConnector1">
            <a:avLst/>
          </a:prstGeom>
          <a:noFill/>
          <a:ln w="19050" cap="flat" cmpd="sng">
            <a:solidFill>
              <a:schemeClr val="dk2"/>
            </a:solidFill>
            <a:prstDash val="solid"/>
            <a:round/>
            <a:headEnd type="none" w="sm" len="sm"/>
            <a:tailEnd type="none" w="sm" len="sm"/>
          </a:ln>
        </p:spPr>
      </p:cxnSp>
      <p:sp>
        <p:nvSpPr>
          <p:cNvPr id="12" name="Google Shape;822;p47">
            <a:extLst>
              <a:ext uri="{FF2B5EF4-FFF2-40B4-BE49-F238E27FC236}">
                <a16:creationId xmlns:a16="http://schemas.microsoft.com/office/drawing/2014/main" id="{94744128-2A80-12F6-C066-31E9E6827A6E}"/>
              </a:ext>
            </a:extLst>
          </p:cNvPr>
          <p:cNvSpPr txBox="1"/>
          <p:nvPr/>
        </p:nvSpPr>
        <p:spPr>
          <a:xfrm>
            <a:off x="105432" y="211226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3" name="Google Shape;823;p47">
            <a:extLst>
              <a:ext uri="{FF2B5EF4-FFF2-40B4-BE49-F238E27FC236}">
                <a16:creationId xmlns:a16="http://schemas.microsoft.com/office/drawing/2014/main" id="{8DCCFF96-FA51-490C-4E7F-C203BF3BFD70}"/>
              </a:ext>
            </a:extLst>
          </p:cNvPr>
          <p:cNvSpPr txBox="1"/>
          <p:nvPr/>
        </p:nvSpPr>
        <p:spPr>
          <a:xfrm>
            <a:off x="105432" y="1921631"/>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4" name="Google Shape;824;p47">
            <a:extLst>
              <a:ext uri="{FF2B5EF4-FFF2-40B4-BE49-F238E27FC236}">
                <a16:creationId xmlns:a16="http://schemas.microsoft.com/office/drawing/2014/main" id="{0A167DFB-01B0-3B19-E017-E601825076B2}"/>
              </a:ext>
            </a:extLst>
          </p:cNvPr>
          <p:cNvSpPr/>
          <p:nvPr/>
        </p:nvSpPr>
        <p:spPr>
          <a:xfrm>
            <a:off x="1050609" y="214243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 name="Google Shape;825;p47">
            <a:extLst>
              <a:ext uri="{FF2B5EF4-FFF2-40B4-BE49-F238E27FC236}">
                <a16:creationId xmlns:a16="http://schemas.microsoft.com/office/drawing/2014/main" id="{B9CD6A8B-EE69-C6C9-B6B0-C11F6F441E67}"/>
              </a:ext>
            </a:extLst>
          </p:cNvPr>
          <p:cNvSpPr/>
          <p:nvPr/>
        </p:nvSpPr>
        <p:spPr>
          <a:xfrm>
            <a:off x="1205101" y="35910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 name="Google Shape;826;p47">
            <a:extLst>
              <a:ext uri="{FF2B5EF4-FFF2-40B4-BE49-F238E27FC236}">
                <a16:creationId xmlns:a16="http://schemas.microsoft.com/office/drawing/2014/main" id="{6F6117C6-8425-C1B9-4478-B92CDFBAD758}"/>
              </a:ext>
            </a:extLst>
          </p:cNvPr>
          <p:cNvSpPr/>
          <p:nvPr/>
        </p:nvSpPr>
        <p:spPr>
          <a:xfrm>
            <a:off x="3109484" y="37596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7;p47">
            <a:extLst>
              <a:ext uri="{FF2B5EF4-FFF2-40B4-BE49-F238E27FC236}">
                <a16:creationId xmlns:a16="http://schemas.microsoft.com/office/drawing/2014/main" id="{82062A4F-7D7C-8421-564B-3797EAA4487E}"/>
              </a:ext>
            </a:extLst>
          </p:cNvPr>
          <p:cNvSpPr/>
          <p:nvPr/>
        </p:nvSpPr>
        <p:spPr>
          <a:xfrm>
            <a:off x="2483924" y="2384145"/>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8;p47">
            <a:extLst>
              <a:ext uri="{FF2B5EF4-FFF2-40B4-BE49-F238E27FC236}">
                <a16:creationId xmlns:a16="http://schemas.microsoft.com/office/drawing/2014/main" id="{4F5F3C16-8512-743C-95D0-B67B3DE2BDCA}"/>
              </a:ext>
            </a:extLst>
          </p:cNvPr>
          <p:cNvSpPr/>
          <p:nvPr/>
        </p:nvSpPr>
        <p:spPr>
          <a:xfrm>
            <a:off x="3639800" y="1719952"/>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9" name="Google Shape;829;p47">
            <a:extLst>
              <a:ext uri="{FF2B5EF4-FFF2-40B4-BE49-F238E27FC236}">
                <a16:creationId xmlns:a16="http://schemas.microsoft.com/office/drawing/2014/main" id="{E68AAAE9-360A-F94A-47A0-DFCB70CFE387}"/>
              </a:ext>
            </a:extLst>
          </p:cNvPr>
          <p:cNvCxnSpPr>
            <a:stCxn id="6" idx="2"/>
            <a:endCxn id="7" idx="0"/>
          </p:cNvCxnSpPr>
          <p:nvPr/>
        </p:nvCxnSpPr>
        <p:spPr>
          <a:xfrm>
            <a:off x="2745562" y="2777965"/>
            <a:ext cx="632700" cy="1036800"/>
          </a:xfrm>
          <a:prstGeom prst="straightConnector1">
            <a:avLst/>
          </a:prstGeom>
          <a:noFill/>
          <a:ln w="19050" cap="flat" cmpd="sng">
            <a:solidFill>
              <a:schemeClr val="dk2"/>
            </a:solidFill>
            <a:prstDash val="solid"/>
            <a:round/>
            <a:headEnd type="none" w="sm" len="sm"/>
            <a:tailEnd type="none" w="sm" len="sm"/>
          </a:ln>
        </p:spPr>
      </p:cxnSp>
      <p:sp>
        <p:nvSpPr>
          <p:cNvPr id="20" name="Google Shape;835;p47">
            <a:extLst>
              <a:ext uri="{FF2B5EF4-FFF2-40B4-BE49-F238E27FC236}">
                <a16:creationId xmlns:a16="http://schemas.microsoft.com/office/drawing/2014/main" id="{BDD8577F-4668-9916-89C7-04B6CA9DFC8F}"/>
              </a:ext>
            </a:extLst>
          </p:cNvPr>
          <p:cNvSpPr txBox="1"/>
          <p:nvPr/>
        </p:nvSpPr>
        <p:spPr>
          <a:xfrm>
            <a:off x="837648" y="3172835"/>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1" name="Google Shape;836;p47">
            <a:extLst>
              <a:ext uri="{FF2B5EF4-FFF2-40B4-BE49-F238E27FC236}">
                <a16:creationId xmlns:a16="http://schemas.microsoft.com/office/drawing/2014/main" id="{0924E581-5849-693D-C4C9-BCBDA3B3E7F3}"/>
              </a:ext>
            </a:extLst>
          </p:cNvPr>
          <p:cNvSpPr txBox="1"/>
          <p:nvPr/>
        </p:nvSpPr>
        <p:spPr>
          <a:xfrm>
            <a:off x="1429462" y="1643873"/>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2" name="Google Shape;838;p47">
            <a:extLst>
              <a:ext uri="{FF2B5EF4-FFF2-40B4-BE49-F238E27FC236}">
                <a16:creationId xmlns:a16="http://schemas.microsoft.com/office/drawing/2014/main" id="{54D66D11-FD66-B384-DA53-980FFAEA3F02}"/>
              </a:ext>
            </a:extLst>
          </p:cNvPr>
          <p:cNvCxnSpPr/>
          <p:nvPr/>
        </p:nvCxnSpPr>
        <p:spPr>
          <a:xfrm rot="10800000">
            <a:off x="1281130" y="2930627"/>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3" name="Google Shape;839;p47">
            <a:extLst>
              <a:ext uri="{FF2B5EF4-FFF2-40B4-BE49-F238E27FC236}">
                <a16:creationId xmlns:a16="http://schemas.microsoft.com/office/drawing/2014/main" id="{30A68D3B-EABC-A871-3EDB-02E388B3935B}"/>
              </a:ext>
            </a:extLst>
          </p:cNvPr>
          <p:cNvCxnSpPr/>
          <p:nvPr/>
        </p:nvCxnSpPr>
        <p:spPr>
          <a:xfrm rot="10800000">
            <a:off x="1808853" y="2513792"/>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24" name="Google Shape;840;p47">
            <a:extLst>
              <a:ext uri="{FF2B5EF4-FFF2-40B4-BE49-F238E27FC236}">
                <a16:creationId xmlns:a16="http://schemas.microsoft.com/office/drawing/2014/main" id="{E052D8FD-3020-6A39-D994-2A2F7CD359E7}"/>
              </a:ext>
            </a:extLst>
          </p:cNvPr>
          <p:cNvCxnSpPr/>
          <p:nvPr/>
        </p:nvCxnSpPr>
        <p:spPr>
          <a:xfrm rot="10800000">
            <a:off x="2417442" y="3802968"/>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25" name="Google Shape;841;p47">
            <a:extLst>
              <a:ext uri="{FF2B5EF4-FFF2-40B4-BE49-F238E27FC236}">
                <a16:creationId xmlns:a16="http://schemas.microsoft.com/office/drawing/2014/main" id="{2443F003-C30B-B37D-B0BA-71832B310D3D}"/>
              </a:ext>
            </a:extLst>
          </p:cNvPr>
          <p:cNvCxnSpPr/>
          <p:nvPr/>
        </p:nvCxnSpPr>
        <p:spPr>
          <a:xfrm flipH="1">
            <a:off x="3336992" y="2124050"/>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26" name="Google Shape;842;p47">
            <a:extLst>
              <a:ext uri="{FF2B5EF4-FFF2-40B4-BE49-F238E27FC236}">
                <a16:creationId xmlns:a16="http://schemas.microsoft.com/office/drawing/2014/main" id="{8E2E8CF7-C3C5-2687-B62B-FB2045491CE4}"/>
              </a:ext>
            </a:extLst>
          </p:cNvPr>
          <p:cNvSpPr txBox="1"/>
          <p:nvPr/>
        </p:nvSpPr>
        <p:spPr>
          <a:xfrm>
            <a:off x="1538114" y="191302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27" name="Google Shape;843;p47">
            <a:extLst>
              <a:ext uri="{FF2B5EF4-FFF2-40B4-BE49-F238E27FC236}">
                <a16:creationId xmlns:a16="http://schemas.microsoft.com/office/drawing/2014/main" id="{2100E0EF-3351-B7E3-F94A-B18692C67107}"/>
              </a:ext>
            </a:extLst>
          </p:cNvPr>
          <p:cNvSpPr txBox="1"/>
          <p:nvPr/>
        </p:nvSpPr>
        <p:spPr>
          <a:xfrm>
            <a:off x="1711814" y="33417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8" name="Google Shape;844;p47">
            <a:extLst>
              <a:ext uri="{FF2B5EF4-FFF2-40B4-BE49-F238E27FC236}">
                <a16:creationId xmlns:a16="http://schemas.microsoft.com/office/drawing/2014/main" id="{E0A2D213-EC0E-AA64-373C-1AE566C86696}"/>
              </a:ext>
            </a:extLst>
          </p:cNvPr>
          <p:cNvSpPr txBox="1"/>
          <p:nvPr/>
        </p:nvSpPr>
        <p:spPr>
          <a:xfrm>
            <a:off x="2981132" y="2106297"/>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9" name="Google Shape;845;p47">
            <a:extLst>
              <a:ext uri="{FF2B5EF4-FFF2-40B4-BE49-F238E27FC236}">
                <a16:creationId xmlns:a16="http://schemas.microsoft.com/office/drawing/2014/main" id="{92807609-3828-3925-0850-F7B3BA69A8EB}"/>
              </a:ext>
            </a:extLst>
          </p:cNvPr>
          <p:cNvSpPr txBox="1"/>
          <p:nvPr/>
        </p:nvSpPr>
        <p:spPr>
          <a:xfrm>
            <a:off x="3620418" y="352645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0" name="Google Shape;846;p47">
            <a:extLst>
              <a:ext uri="{FF2B5EF4-FFF2-40B4-BE49-F238E27FC236}">
                <a16:creationId xmlns:a16="http://schemas.microsoft.com/office/drawing/2014/main" id="{B7DEAD5E-7C73-21C6-E78A-1DC6167F9B3B}"/>
              </a:ext>
            </a:extLst>
          </p:cNvPr>
          <p:cNvSpPr txBox="1"/>
          <p:nvPr/>
        </p:nvSpPr>
        <p:spPr>
          <a:xfrm>
            <a:off x="4152621" y="15187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1" name="Google Shape;904;p49">
            <a:extLst>
              <a:ext uri="{FF2B5EF4-FFF2-40B4-BE49-F238E27FC236}">
                <a16:creationId xmlns:a16="http://schemas.microsoft.com/office/drawing/2014/main" id="{C9208258-6C13-63F8-1CD7-0DC842DB2FA4}"/>
              </a:ext>
            </a:extLst>
          </p:cNvPr>
          <p:cNvSpPr txBox="1">
            <a:spLocks/>
          </p:cNvSpPr>
          <p:nvPr/>
        </p:nvSpPr>
        <p:spPr>
          <a:xfrm>
            <a:off x="3952141" y="5807487"/>
            <a:ext cx="4225504" cy="78723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Font typeface="Twentieth Century"/>
              <a:buNone/>
            </a:pPr>
            <a:r>
              <a:rPr lang="en-GB" sz="1800" dirty="0"/>
              <a:t>Depending on the order of visiting A’s successors with BFS: either B before C, or C before B, D’s PN may be either B or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7790-B2EE-4A6E-713F-C4E35B7C3A8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for All-pairs Shortest Paths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8586C551-4831-0B2E-D3E9-8D6215238534}"/>
              </a:ext>
            </a:extLst>
          </p:cNvPr>
          <p:cNvSpPr>
            <a:spLocks noGrp="1"/>
          </p:cNvSpPr>
          <p:nvPr>
            <p:ph idx="1"/>
          </p:nvPr>
        </p:nvSpPr>
        <p:spPr>
          <a:xfrm>
            <a:off x="855785" y="1417638"/>
            <a:ext cx="10386646" cy="5006022"/>
          </a:xfrm>
        </p:spPr>
        <p:txBody>
          <a:bodyPr>
            <a:normAutofit fontScale="92500" lnSpcReduction="20000"/>
          </a:bodyPr>
          <a:lstStyle/>
          <a:p>
            <a:pPr algn="l" fontAlgn="base">
              <a:buFont typeface="+mj-lt"/>
              <a:buAutoNum type="arabicPeriod"/>
            </a:pPr>
            <a:r>
              <a:rPr lang="en-GB" dirty="0">
                <a:latin typeface="Arial" panose="020B0604020202020204" pitchFamily="34" charset="0"/>
                <a:cs typeface="Arial" panose="020B0604020202020204" pitchFamily="34" charset="0"/>
              </a:rPr>
              <a:t>Let the given graph be G. Add a dummy source node d, and add edges with weight 0 from d to all vertices of G. Let the modified graph be G’. </a:t>
            </a:r>
          </a:p>
          <a:p>
            <a:pPr algn="l" fontAlgn="base">
              <a:buFont typeface="+mj-lt"/>
              <a:buAutoNum type="arabicPeriod" startAt="2"/>
            </a:pPr>
            <a:r>
              <a:rPr lang="en-GB" dirty="0">
                <a:latin typeface="Arial" panose="020B0604020202020204" pitchFamily="34" charset="0"/>
                <a:cs typeface="Arial" panose="020B0604020202020204" pitchFamily="34" charset="0"/>
              </a:rPr>
              <a:t>Run Bellman-Ford on G’ with d as the source. Let the shortest distances calculated by Bellman-Ford be h[0], h[1], .. h[V-1]. If we find a negative weight cycle, then return. (We run Bellman-Ford algorithm since it can handle negative edge weights.)</a:t>
            </a:r>
          </a:p>
          <a:p>
            <a:pPr algn="l" fontAlgn="base">
              <a:buFont typeface="+mj-lt"/>
              <a:buAutoNum type="arabicPeriod" startAt="2"/>
            </a:pPr>
            <a:r>
              <a:rPr lang="en-GB" dirty="0">
                <a:latin typeface="Arial" panose="020B0604020202020204" pitchFamily="34" charset="0"/>
                <a:cs typeface="Arial" panose="020B0604020202020204" pitchFamily="34" charset="0"/>
              </a:rPr>
              <a:t>Reweight the edges of the original graph. For each edge (u, v), assign the new weight as w'(u, v) = w(u, v) + h[u] – h[v], which is greater than or equal to 0.</a:t>
            </a:r>
          </a:p>
          <a:p>
            <a:pPr algn="l" fontAlgn="base">
              <a:buFont typeface="+mj-lt"/>
              <a:buAutoNum type="arabicPeriod" startAt="4"/>
            </a:pPr>
            <a:r>
              <a:rPr lang="en-GB" dirty="0">
                <a:latin typeface="Arial" panose="020B0604020202020204" pitchFamily="34" charset="0"/>
                <a:cs typeface="Arial" panose="020B0604020202020204" pitchFamily="34" charset="0"/>
              </a:rPr>
              <a:t>Remove the added dummy node d, and run Dijkstra’s algorithm with every node as the source to obtain all-pairs shortest paths. Subtract h[s] – h[t] from length of each shortest path from s to t to obtain the lengths of shortest paths in the original graph.</a:t>
            </a:r>
          </a:p>
          <a:p>
            <a:pPr marL="0" indent="0" fontAlgn="base">
              <a:buNone/>
            </a:pPr>
            <a:r>
              <a:rPr lang="en-GB" dirty="0">
                <a:latin typeface="Arial" panose="020B0604020202020204" pitchFamily="34" charset="0"/>
                <a:cs typeface="Arial" panose="020B0604020202020204" pitchFamily="34" charset="0"/>
              </a:rPr>
              <a:t>Time complexity: Johnson’s algorithm uses both Dijkstra and Bellman-Ford as subroutines. The main steps in the algorithm are Bellman-Ford Algorithm called once and Dijkstra called V times. Time complexity of Bellman Ford is O(VE) and time complexity of Dijkstra is O((V + E) log V). So overall time complexity is O((V</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 VE) log V). </a:t>
            </a:r>
            <a:endParaRPr lang="en-S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313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D8D8-AECD-E894-9A77-685940E82BB2}"/>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Proof</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73A4F427-923A-9811-B5F2-299947AEAE02}"/>
              </a:ext>
            </a:extLst>
          </p:cNvPr>
          <p:cNvSpPr>
            <a:spLocks noGrp="1"/>
          </p:cNvSpPr>
          <p:nvPr>
            <p:ph idx="1"/>
          </p:nvPr>
        </p:nvSpPr>
        <p:spPr>
          <a:xfrm>
            <a:off x="234461" y="1200342"/>
            <a:ext cx="8659941" cy="5447204"/>
          </a:xfrm>
        </p:spPr>
        <p:txBody>
          <a:bodyPr>
            <a:normAutofit fontScale="85000" lnSpcReduction="20000"/>
          </a:bodyPr>
          <a:lstStyle/>
          <a:p>
            <a:r>
              <a:rPr lang="en-GB" dirty="0">
                <a:latin typeface="Arial" panose="020B0604020202020204" pitchFamily="34" charset="0"/>
                <a:cs typeface="Arial" panose="020B0604020202020204" pitchFamily="34" charset="0"/>
              </a:rPr>
              <a:t>The following property is always true since h[] values are the shortest distances from the dummy source code d:</a:t>
            </a:r>
          </a:p>
          <a:p>
            <a:pPr lvl="1"/>
            <a:r>
              <a:rPr lang="en-GB" dirty="0">
                <a:latin typeface="Arial" panose="020B0604020202020204" pitchFamily="34" charset="0"/>
                <a:cs typeface="Arial" panose="020B0604020202020204" pitchFamily="34" charset="0"/>
              </a:rPr>
              <a:t>h[v] &lt;= h[u] + w(u, v) </a:t>
            </a:r>
          </a:p>
          <a:p>
            <a:r>
              <a:rPr lang="en-GB" dirty="0">
                <a:latin typeface="Arial" panose="020B0604020202020204" pitchFamily="34" charset="0"/>
                <a:cs typeface="Arial" panose="020B0604020202020204" pitchFamily="34" charset="0"/>
              </a:rPr>
              <a:t>The property states that the shortest distance from u to v must be smaller than or equal to the shortest distance from s to u plus edge weight w(u, v). </a:t>
            </a:r>
          </a:p>
          <a:p>
            <a:pPr lvl="1"/>
            <a:r>
              <a:rPr lang="en-GB" dirty="0">
                <a:latin typeface="Arial" panose="020B0604020202020204" pitchFamily="34" charset="0"/>
                <a:cs typeface="Arial" panose="020B0604020202020204" pitchFamily="34" charset="0"/>
              </a:rPr>
              <a:t>If h[v] &gt; h[u] + w(u, v), then Bellman-Ford with starting node d will set h[v] = h[u] + w(u, v), after visiting u and performing edge relaxation</a:t>
            </a:r>
          </a:p>
          <a:p>
            <a:r>
              <a:rPr lang="en-GB" dirty="0">
                <a:latin typeface="Arial" panose="020B0604020202020204" pitchFamily="34" charset="0"/>
                <a:cs typeface="Arial" panose="020B0604020202020204" pitchFamily="34" charset="0"/>
              </a:rPr>
              <a:t>Because of this inequality, the new weights w’(u, v) = w(u, v) + h[u] – h[v] must be greater than or equal to 0. </a:t>
            </a:r>
          </a:p>
          <a:p>
            <a:r>
              <a:rPr lang="en-GB" dirty="0">
                <a:latin typeface="Arial" panose="020B0604020202020204" pitchFamily="34" charset="0"/>
                <a:cs typeface="Arial" panose="020B0604020202020204" pitchFamily="34" charset="0"/>
              </a:rPr>
              <a:t>After reweighting, all weights become non-negative, and lengths of all paths between any two vertices s and t is increased by the same amount, hence the shortest paths remain the same as the original graph before reweighting.</a:t>
            </a:r>
          </a:p>
          <a:p>
            <a:pPr lvl="1"/>
            <a:r>
              <a:rPr lang="en-GB" dirty="0">
                <a:latin typeface="Arial" panose="020B0604020202020204" pitchFamily="34" charset="0"/>
                <a:cs typeface="Arial" panose="020B0604020202020204" pitchFamily="34" charset="0"/>
              </a:rPr>
              <a:t>Consider any path between two vertices s and t, the weight of every path is increased by h[s] – h[t], since the added h[] values for all intermediate vertices on the path from s to t cancel each other out</a:t>
            </a:r>
          </a:p>
          <a:p>
            <a:pPr lvl="1"/>
            <a:r>
              <a:rPr lang="en-GB" dirty="0">
                <a:latin typeface="Arial" panose="020B0604020202020204" pitchFamily="34" charset="0"/>
                <a:cs typeface="Arial" panose="020B0604020202020204" pitchFamily="34" charset="0"/>
              </a:rPr>
              <a:t>Consider two path between s and t: s-&gt;x-&gt;y-&gt;t, and s-&gt;x’-&gt;y’-&gt;t. Distance of the 1</a:t>
            </a:r>
            <a:r>
              <a:rPr lang="en-GB" baseline="30000" dirty="0">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path s-&gt;x-&gt;y-&gt;t is increased by h(s)-h(x)+h(x)-h(y)+h(y)-h(t)=h(s)-h(t), and distance of the 2</a:t>
            </a:r>
            <a:r>
              <a:rPr lang="en-GB" baseline="30000" dirty="0">
                <a:latin typeface="Arial" panose="020B0604020202020204" pitchFamily="34" charset="0"/>
                <a:cs typeface="Arial" panose="020B0604020202020204" pitchFamily="34" charset="0"/>
              </a:rPr>
              <a:t>nd</a:t>
            </a:r>
            <a:r>
              <a:rPr lang="en-GB" dirty="0">
                <a:latin typeface="Arial" panose="020B0604020202020204" pitchFamily="34" charset="0"/>
                <a:cs typeface="Arial" panose="020B0604020202020204" pitchFamily="34" charset="0"/>
              </a:rPr>
              <a:t>  path s-&gt;x’-&gt;y’-&gt;t is increased by h(s)-h(x’)+h(x')-h(y’)+h(y’)-h(t)=h(s)-h(t)</a:t>
            </a:r>
          </a:p>
        </p:txBody>
      </p:sp>
      <p:grpSp>
        <p:nvGrpSpPr>
          <p:cNvPr id="4" name="Group 7">
            <a:extLst>
              <a:ext uri="{FF2B5EF4-FFF2-40B4-BE49-F238E27FC236}">
                <a16:creationId xmlns:a16="http://schemas.microsoft.com/office/drawing/2014/main" id="{84F89C5A-0F8D-F686-F5A2-51D3898EC419}"/>
              </a:ext>
            </a:extLst>
          </p:cNvPr>
          <p:cNvGrpSpPr>
            <a:grpSpLocks/>
          </p:cNvGrpSpPr>
          <p:nvPr/>
        </p:nvGrpSpPr>
        <p:grpSpPr bwMode="auto">
          <a:xfrm>
            <a:off x="9204780" y="3852004"/>
            <a:ext cx="533400" cy="533400"/>
            <a:chOff x="1824" y="2736"/>
            <a:chExt cx="336" cy="336"/>
          </a:xfrm>
        </p:grpSpPr>
        <p:sp>
          <p:nvSpPr>
            <p:cNvPr id="5" name="Oval 8">
              <a:extLst>
                <a:ext uri="{FF2B5EF4-FFF2-40B4-BE49-F238E27FC236}">
                  <a16:creationId xmlns:a16="http://schemas.microsoft.com/office/drawing/2014/main" id="{AA2F41E1-258B-FA74-F295-F9F0D22DF6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6" name="Text Box 9">
              <a:extLst>
                <a:ext uri="{FF2B5EF4-FFF2-40B4-BE49-F238E27FC236}">
                  <a16:creationId xmlns:a16="http://schemas.microsoft.com/office/drawing/2014/main" id="{9AA41786-C587-6808-DB56-6E4334DC734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u</a:t>
              </a:r>
            </a:p>
          </p:txBody>
        </p:sp>
      </p:grpSp>
      <p:grpSp>
        <p:nvGrpSpPr>
          <p:cNvPr id="7" name="Group 16">
            <a:extLst>
              <a:ext uri="{FF2B5EF4-FFF2-40B4-BE49-F238E27FC236}">
                <a16:creationId xmlns:a16="http://schemas.microsoft.com/office/drawing/2014/main" id="{BBC89E84-0253-064B-337E-CCD5F835227F}"/>
              </a:ext>
            </a:extLst>
          </p:cNvPr>
          <p:cNvGrpSpPr>
            <a:grpSpLocks/>
          </p:cNvGrpSpPr>
          <p:nvPr/>
        </p:nvGrpSpPr>
        <p:grpSpPr bwMode="auto">
          <a:xfrm>
            <a:off x="10728780" y="3852004"/>
            <a:ext cx="533400" cy="533400"/>
            <a:chOff x="1824" y="2736"/>
            <a:chExt cx="336" cy="336"/>
          </a:xfrm>
        </p:grpSpPr>
        <p:sp>
          <p:nvSpPr>
            <p:cNvPr id="8" name="Oval 17">
              <a:extLst>
                <a:ext uri="{FF2B5EF4-FFF2-40B4-BE49-F238E27FC236}">
                  <a16:creationId xmlns:a16="http://schemas.microsoft.com/office/drawing/2014/main" id="{6585BB94-61EE-ACB2-3765-8E962751091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9" name="Text Box 18">
              <a:extLst>
                <a:ext uri="{FF2B5EF4-FFF2-40B4-BE49-F238E27FC236}">
                  <a16:creationId xmlns:a16="http://schemas.microsoft.com/office/drawing/2014/main" id="{FA5D4AF6-0A10-2A24-252A-B8777638747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v</a:t>
              </a:r>
            </a:p>
          </p:txBody>
        </p:sp>
      </p:grpSp>
      <p:sp>
        <p:nvSpPr>
          <p:cNvPr id="10" name="Line 24">
            <a:extLst>
              <a:ext uri="{FF2B5EF4-FFF2-40B4-BE49-F238E27FC236}">
                <a16:creationId xmlns:a16="http://schemas.microsoft.com/office/drawing/2014/main" id="{C574DA0D-A273-2084-F9DE-6FFAAA941DD1}"/>
              </a:ext>
            </a:extLst>
          </p:cNvPr>
          <p:cNvSpPr>
            <a:spLocks noChangeShapeType="1"/>
          </p:cNvSpPr>
          <p:nvPr/>
        </p:nvSpPr>
        <p:spPr bwMode="auto">
          <a:xfrm>
            <a:off x="9738180" y="4114057"/>
            <a:ext cx="990600" cy="0"/>
          </a:xfrm>
          <a:prstGeom prst="line">
            <a:avLst/>
          </a:prstGeom>
          <a:noFill/>
          <a:ln w="28575">
            <a:solidFill>
              <a:srgbClr val="00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1" name="Text Box 29">
            <a:extLst>
              <a:ext uri="{FF2B5EF4-FFF2-40B4-BE49-F238E27FC236}">
                <a16:creationId xmlns:a16="http://schemas.microsoft.com/office/drawing/2014/main" id="{F40CF512-6A65-1531-83AC-4899382534E9}"/>
              </a:ext>
            </a:extLst>
          </p:cNvPr>
          <p:cNvSpPr txBox="1">
            <a:spLocks noChangeArrowheads="1"/>
          </p:cNvSpPr>
          <p:nvPr/>
        </p:nvSpPr>
        <p:spPr bwMode="auto">
          <a:xfrm>
            <a:off x="9814380" y="371859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w(</a:t>
            </a:r>
            <a:r>
              <a:rPr lang="en-US" altLang="en-SE" sz="2000" kern="1200" dirty="0" err="1">
                <a:latin typeface="Arial" panose="020B0604020202020204" pitchFamily="34" charset="0"/>
                <a:ea typeface="+mn-ea"/>
                <a:cs typeface="+mn-cs"/>
              </a:rPr>
              <a:t>u,v</a:t>
            </a:r>
            <a:r>
              <a:rPr lang="en-US" altLang="en-SE" sz="2000" kern="1200" dirty="0">
                <a:latin typeface="Arial" panose="020B0604020202020204" pitchFamily="34" charset="0"/>
                <a:ea typeface="+mn-ea"/>
                <a:cs typeface="+mn-cs"/>
              </a:rPr>
              <a:t>)</a:t>
            </a:r>
          </a:p>
        </p:txBody>
      </p:sp>
      <p:sp>
        <p:nvSpPr>
          <p:cNvPr id="12" name="Text Box 29">
            <a:extLst>
              <a:ext uri="{FF2B5EF4-FFF2-40B4-BE49-F238E27FC236}">
                <a16:creationId xmlns:a16="http://schemas.microsoft.com/office/drawing/2014/main" id="{50C8EDBC-6665-29DA-4CE9-E6872FC40700}"/>
              </a:ext>
            </a:extLst>
          </p:cNvPr>
          <p:cNvSpPr txBox="1">
            <a:spLocks noChangeArrowheads="1"/>
          </p:cNvSpPr>
          <p:nvPr/>
        </p:nvSpPr>
        <p:spPr bwMode="auto">
          <a:xfrm>
            <a:off x="9067369" y="3112137"/>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h(u)</a:t>
            </a:r>
          </a:p>
        </p:txBody>
      </p:sp>
      <p:grpSp>
        <p:nvGrpSpPr>
          <p:cNvPr id="13" name="Group 7">
            <a:extLst>
              <a:ext uri="{FF2B5EF4-FFF2-40B4-BE49-F238E27FC236}">
                <a16:creationId xmlns:a16="http://schemas.microsoft.com/office/drawing/2014/main" id="{A7F5810A-1AEA-7A08-D764-AFBFFDF62B73}"/>
              </a:ext>
            </a:extLst>
          </p:cNvPr>
          <p:cNvGrpSpPr>
            <a:grpSpLocks/>
          </p:cNvGrpSpPr>
          <p:nvPr/>
        </p:nvGrpSpPr>
        <p:grpSpPr bwMode="auto">
          <a:xfrm>
            <a:off x="9966783" y="2556342"/>
            <a:ext cx="541338" cy="533400"/>
            <a:chOff x="1824" y="2736"/>
            <a:chExt cx="341" cy="336"/>
          </a:xfrm>
        </p:grpSpPr>
        <p:sp>
          <p:nvSpPr>
            <p:cNvPr id="14" name="Oval 8">
              <a:extLst>
                <a:ext uri="{FF2B5EF4-FFF2-40B4-BE49-F238E27FC236}">
                  <a16:creationId xmlns:a16="http://schemas.microsoft.com/office/drawing/2014/main" id="{E81B3C28-54F2-2D68-C08E-FBD800478DF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5" name="Text Box 9">
              <a:extLst>
                <a:ext uri="{FF2B5EF4-FFF2-40B4-BE49-F238E27FC236}">
                  <a16:creationId xmlns:a16="http://schemas.microsoft.com/office/drawing/2014/main" id="{0B07D9E7-3EA9-4CCF-A12A-6BFFE4848E79}"/>
                </a:ext>
              </a:extLst>
            </p:cNvPr>
            <p:cNvSpPr txBox="1">
              <a:spLocks noChangeArrowheads="1"/>
            </p:cNvSpPr>
            <p:nvPr/>
          </p:nvSpPr>
          <p:spPr bwMode="auto">
            <a:xfrm>
              <a:off x="1877" y="27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d</a:t>
              </a:r>
            </a:p>
          </p:txBody>
        </p:sp>
      </p:grpSp>
      <p:sp>
        <p:nvSpPr>
          <p:cNvPr id="16" name="Freeform: Shape 15">
            <a:extLst>
              <a:ext uri="{FF2B5EF4-FFF2-40B4-BE49-F238E27FC236}">
                <a16:creationId xmlns:a16="http://schemas.microsoft.com/office/drawing/2014/main" id="{8A3FE474-369E-DED1-9936-62B38CEBA017}"/>
              </a:ext>
            </a:extLst>
          </p:cNvPr>
          <p:cNvSpPr/>
          <p:nvPr/>
        </p:nvSpPr>
        <p:spPr>
          <a:xfrm>
            <a:off x="9487517" y="2933056"/>
            <a:ext cx="481123" cy="914400"/>
          </a:xfrm>
          <a:custGeom>
            <a:avLst/>
            <a:gdLst>
              <a:gd name="connsiteX0" fmla="*/ 481123 w 481123"/>
              <a:gd name="connsiteY0" fmla="*/ 0 h 914400"/>
              <a:gd name="connsiteX1" fmla="*/ 391913 w 481123"/>
              <a:gd name="connsiteY1" fmla="*/ 22303 h 914400"/>
              <a:gd name="connsiteX2" fmla="*/ 213493 w 481123"/>
              <a:gd name="connsiteY2" fmla="*/ 100361 h 914400"/>
              <a:gd name="connsiteX3" fmla="*/ 235796 w 481123"/>
              <a:gd name="connsiteY3" fmla="*/ 312234 h 914400"/>
              <a:gd name="connsiteX4" fmla="*/ 246947 w 481123"/>
              <a:gd name="connsiteY4" fmla="*/ 356839 h 914400"/>
              <a:gd name="connsiteX5" fmla="*/ 325006 w 481123"/>
              <a:gd name="connsiteY5" fmla="*/ 468351 h 914400"/>
              <a:gd name="connsiteX6" fmla="*/ 347308 w 481123"/>
              <a:gd name="connsiteY6" fmla="*/ 501805 h 914400"/>
              <a:gd name="connsiteX7" fmla="*/ 302703 w 481123"/>
              <a:gd name="connsiteY7" fmla="*/ 591015 h 914400"/>
              <a:gd name="connsiteX8" fmla="*/ 258098 w 481123"/>
              <a:gd name="connsiteY8" fmla="*/ 613317 h 914400"/>
              <a:gd name="connsiteX9" fmla="*/ 180040 w 481123"/>
              <a:gd name="connsiteY9" fmla="*/ 646771 h 914400"/>
              <a:gd name="connsiteX10" fmla="*/ 35074 w 481123"/>
              <a:gd name="connsiteY10" fmla="*/ 747132 h 914400"/>
              <a:gd name="connsiteX11" fmla="*/ 23923 w 481123"/>
              <a:gd name="connsiteY11" fmla="*/ 802888 h 914400"/>
              <a:gd name="connsiteX12" fmla="*/ 1620 w 481123"/>
              <a:gd name="connsiteY12" fmla="*/ 858644 h 914400"/>
              <a:gd name="connsiteX13" fmla="*/ 1620 w 481123"/>
              <a:gd name="connsiteY13"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1123" h="914400">
                <a:moveTo>
                  <a:pt x="481123" y="0"/>
                </a:moveTo>
                <a:cubicBezTo>
                  <a:pt x="451386" y="7434"/>
                  <a:pt x="420613" y="11540"/>
                  <a:pt x="391913" y="22303"/>
                </a:cubicBezTo>
                <a:cubicBezTo>
                  <a:pt x="331130" y="45096"/>
                  <a:pt x="213493" y="100361"/>
                  <a:pt x="213493" y="100361"/>
                </a:cubicBezTo>
                <a:cubicBezTo>
                  <a:pt x="220927" y="170985"/>
                  <a:pt x="226611" y="241816"/>
                  <a:pt x="235796" y="312234"/>
                </a:cubicBezTo>
                <a:cubicBezTo>
                  <a:pt x="237778" y="327431"/>
                  <a:pt x="240723" y="342834"/>
                  <a:pt x="246947" y="356839"/>
                </a:cubicBezTo>
                <a:cubicBezTo>
                  <a:pt x="268378" y="405059"/>
                  <a:pt x="293511" y="426357"/>
                  <a:pt x="325006" y="468351"/>
                </a:cubicBezTo>
                <a:cubicBezTo>
                  <a:pt x="333047" y="479073"/>
                  <a:pt x="339874" y="490654"/>
                  <a:pt x="347308" y="501805"/>
                </a:cubicBezTo>
                <a:cubicBezTo>
                  <a:pt x="332440" y="531542"/>
                  <a:pt x="323472" y="565054"/>
                  <a:pt x="302703" y="591015"/>
                </a:cubicBezTo>
                <a:cubicBezTo>
                  <a:pt x="292319" y="603996"/>
                  <a:pt x="273231" y="606438"/>
                  <a:pt x="258098" y="613317"/>
                </a:cubicBezTo>
                <a:cubicBezTo>
                  <a:pt x="232327" y="625031"/>
                  <a:pt x="205058" y="633526"/>
                  <a:pt x="180040" y="646771"/>
                </a:cubicBezTo>
                <a:cubicBezTo>
                  <a:pt x="73759" y="703037"/>
                  <a:pt x="92357" y="689849"/>
                  <a:pt x="35074" y="747132"/>
                </a:cubicBezTo>
                <a:cubicBezTo>
                  <a:pt x="31357" y="765717"/>
                  <a:pt x="29369" y="784734"/>
                  <a:pt x="23923" y="802888"/>
                </a:cubicBezTo>
                <a:cubicBezTo>
                  <a:pt x="18171" y="822061"/>
                  <a:pt x="5546" y="839016"/>
                  <a:pt x="1620" y="858644"/>
                </a:cubicBezTo>
                <a:cubicBezTo>
                  <a:pt x="-2025" y="876868"/>
                  <a:pt x="1620" y="895815"/>
                  <a:pt x="1620" y="914400"/>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7" name="Freeform: Shape 16">
            <a:extLst>
              <a:ext uri="{FF2B5EF4-FFF2-40B4-BE49-F238E27FC236}">
                <a16:creationId xmlns:a16="http://schemas.microsoft.com/office/drawing/2014/main" id="{9F3AEA8E-989C-FB56-718B-80C236C38645}"/>
              </a:ext>
            </a:extLst>
          </p:cNvPr>
          <p:cNvSpPr/>
          <p:nvPr/>
        </p:nvSpPr>
        <p:spPr>
          <a:xfrm>
            <a:off x="10502330" y="2854999"/>
            <a:ext cx="536827" cy="1037063"/>
          </a:xfrm>
          <a:custGeom>
            <a:avLst/>
            <a:gdLst>
              <a:gd name="connsiteX0" fmla="*/ 12719 w 536827"/>
              <a:gd name="connsiteY0" fmla="*/ 0 h 1037063"/>
              <a:gd name="connsiteX1" fmla="*/ 213441 w 536827"/>
              <a:gd name="connsiteY1" fmla="*/ 301083 h 1037063"/>
              <a:gd name="connsiteX2" fmla="*/ 191139 w 536827"/>
              <a:gd name="connsiteY2" fmla="*/ 457200 h 1037063"/>
              <a:gd name="connsiteX3" fmla="*/ 202290 w 536827"/>
              <a:gd name="connsiteY3" fmla="*/ 591014 h 1037063"/>
              <a:gd name="connsiteX4" fmla="*/ 235744 w 536827"/>
              <a:gd name="connsiteY4" fmla="*/ 624468 h 1037063"/>
              <a:gd name="connsiteX5" fmla="*/ 369558 w 536827"/>
              <a:gd name="connsiteY5" fmla="*/ 691375 h 1037063"/>
              <a:gd name="connsiteX6" fmla="*/ 481071 w 536827"/>
              <a:gd name="connsiteY6" fmla="*/ 713678 h 1037063"/>
              <a:gd name="connsiteX7" fmla="*/ 536827 w 536827"/>
              <a:gd name="connsiteY7" fmla="*/ 735980 h 1037063"/>
              <a:gd name="connsiteX8" fmla="*/ 514524 w 536827"/>
              <a:gd name="connsiteY8" fmla="*/ 869795 h 1037063"/>
              <a:gd name="connsiteX9" fmla="*/ 481071 w 536827"/>
              <a:gd name="connsiteY9" fmla="*/ 903248 h 1037063"/>
              <a:gd name="connsiteX10" fmla="*/ 447617 w 536827"/>
              <a:gd name="connsiteY10" fmla="*/ 1037063 h 103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6827" h="1037063">
                <a:moveTo>
                  <a:pt x="12719" y="0"/>
                </a:moveTo>
                <a:cubicBezTo>
                  <a:pt x="-22925" y="178221"/>
                  <a:pt x="8006" y="-52721"/>
                  <a:pt x="213441" y="301083"/>
                </a:cubicBezTo>
                <a:cubicBezTo>
                  <a:pt x="221321" y="314655"/>
                  <a:pt x="196996" y="427916"/>
                  <a:pt x="191139" y="457200"/>
                </a:cubicBezTo>
                <a:cubicBezTo>
                  <a:pt x="194856" y="501805"/>
                  <a:pt x="190757" y="547766"/>
                  <a:pt x="202290" y="591014"/>
                </a:cubicBezTo>
                <a:cubicBezTo>
                  <a:pt x="206353" y="606252"/>
                  <a:pt x="222221" y="616354"/>
                  <a:pt x="235744" y="624468"/>
                </a:cubicBezTo>
                <a:cubicBezTo>
                  <a:pt x="278507" y="650126"/>
                  <a:pt x="322691" y="674332"/>
                  <a:pt x="369558" y="691375"/>
                </a:cubicBezTo>
                <a:cubicBezTo>
                  <a:pt x="405183" y="704330"/>
                  <a:pt x="444444" y="703911"/>
                  <a:pt x="481071" y="713678"/>
                </a:cubicBezTo>
                <a:cubicBezTo>
                  <a:pt x="500412" y="718836"/>
                  <a:pt x="518242" y="728546"/>
                  <a:pt x="536827" y="735980"/>
                </a:cubicBezTo>
                <a:cubicBezTo>
                  <a:pt x="529393" y="780585"/>
                  <a:pt x="528824" y="826895"/>
                  <a:pt x="514524" y="869795"/>
                </a:cubicBezTo>
                <a:cubicBezTo>
                  <a:pt x="509537" y="884756"/>
                  <a:pt x="486928" y="888606"/>
                  <a:pt x="481071" y="903248"/>
                </a:cubicBezTo>
                <a:cubicBezTo>
                  <a:pt x="463995" y="945937"/>
                  <a:pt x="447617" y="1037063"/>
                  <a:pt x="447617" y="1037063"/>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8" name="Text Box 29">
            <a:extLst>
              <a:ext uri="{FF2B5EF4-FFF2-40B4-BE49-F238E27FC236}">
                <a16:creationId xmlns:a16="http://schemas.microsoft.com/office/drawing/2014/main" id="{BDA0D440-91F8-BDF6-4FE4-0E3767A5619C}"/>
              </a:ext>
            </a:extLst>
          </p:cNvPr>
          <p:cNvSpPr txBox="1">
            <a:spLocks noChangeArrowheads="1"/>
          </p:cNvSpPr>
          <p:nvPr/>
        </p:nvSpPr>
        <p:spPr bwMode="auto">
          <a:xfrm>
            <a:off x="10656589" y="3089742"/>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h(v)</a:t>
            </a: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B45A350D-DD77-4125-80E1-D33874C4DD48}"/>
                  </a:ext>
                </a:extLst>
              </p14:cNvPr>
              <p14:cNvContentPartPr/>
              <p14:nvPr/>
            </p14:nvContentPartPr>
            <p14:xfrm>
              <a:off x="12984624" y="5230296"/>
              <a:ext cx="360" cy="360"/>
            </p14:xfrm>
          </p:contentPart>
        </mc:Choice>
        <mc:Fallback xmlns="">
          <p:pic>
            <p:nvPicPr>
              <p:cNvPr id="26" name="Ink 25">
                <a:extLst>
                  <a:ext uri="{FF2B5EF4-FFF2-40B4-BE49-F238E27FC236}">
                    <a16:creationId xmlns:a16="http://schemas.microsoft.com/office/drawing/2014/main" id="{B45A350D-DD77-4125-80E1-D33874C4DD48}"/>
                  </a:ext>
                </a:extLst>
              </p:cNvPr>
              <p:cNvPicPr/>
              <p:nvPr/>
            </p:nvPicPr>
            <p:blipFill>
              <a:blip r:embed="rId5"/>
              <a:stretch>
                <a:fillRect/>
              </a:stretch>
            </p:blipFill>
            <p:spPr>
              <a:xfrm>
                <a:off x="12975624" y="52216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B4179936-558C-4068-9441-BC37B3D5D25D}"/>
                  </a:ext>
                </a:extLst>
              </p14:cNvPr>
              <p14:cNvContentPartPr/>
              <p14:nvPr/>
            </p14:nvContentPartPr>
            <p14:xfrm>
              <a:off x="13062474" y="3149320"/>
              <a:ext cx="360" cy="65520"/>
            </p14:xfrm>
          </p:contentPart>
        </mc:Choice>
        <mc:Fallback xmlns="">
          <p:pic>
            <p:nvPicPr>
              <p:cNvPr id="54" name="Ink 53">
                <a:extLst>
                  <a:ext uri="{FF2B5EF4-FFF2-40B4-BE49-F238E27FC236}">
                    <a16:creationId xmlns:a16="http://schemas.microsoft.com/office/drawing/2014/main" id="{B4179936-558C-4068-9441-BC37B3D5D25D}"/>
                  </a:ext>
                </a:extLst>
              </p:cNvPr>
              <p:cNvPicPr/>
              <p:nvPr/>
            </p:nvPicPr>
            <p:blipFill>
              <a:blip r:embed="rId7"/>
              <a:stretch>
                <a:fillRect/>
              </a:stretch>
            </p:blipFill>
            <p:spPr>
              <a:xfrm>
                <a:off x="13053834" y="3140320"/>
                <a:ext cx="18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3" name="Ink 112">
                <a:extLst>
                  <a:ext uri="{FF2B5EF4-FFF2-40B4-BE49-F238E27FC236}">
                    <a16:creationId xmlns:a16="http://schemas.microsoft.com/office/drawing/2014/main" id="{3AA57D90-14EC-4869-9832-BB64C1CEC58E}"/>
                  </a:ext>
                </a:extLst>
              </p14:cNvPr>
              <p14:cNvContentPartPr/>
              <p14:nvPr/>
            </p14:nvContentPartPr>
            <p14:xfrm>
              <a:off x="2230704" y="6034896"/>
              <a:ext cx="360" cy="360"/>
            </p14:xfrm>
          </p:contentPart>
        </mc:Choice>
        <mc:Fallback xmlns="">
          <p:pic>
            <p:nvPicPr>
              <p:cNvPr id="113" name="Ink 112">
                <a:extLst>
                  <a:ext uri="{FF2B5EF4-FFF2-40B4-BE49-F238E27FC236}">
                    <a16:creationId xmlns:a16="http://schemas.microsoft.com/office/drawing/2014/main" id="{3AA57D90-14EC-4869-9832-BB64C1CEC58E}"/>
                  </a:ext>
                </a:extLst>
              </p:cNvPr>
              <p:cNvPicPr/>
              <p:nvPr/>
            </p:nvPicPr>
            <p:blipFill>
              <a:blip r:embed="rId5"/>
              <a:stretch>
                <a:fillRect/>
              </a:stretch>
            </p:blipFill>
            <p:spPr>
              <a:xfrm>
                <a:off x="2222064" y="6025896"/>
                <a:ext cx="18000" cy="18000"/>
              </a:xfrm>
              <a:prstGeom prst="rect">
                <a:avLst/>
              </a:prstGeom>
            </p:spPr>
          </p:pic>
        </mc:Fallback>
      </mc:AlternateContent>
      <p:grpSp>
        <p:nvGrpSpPr>
          <p:cNvPr id="117" name="Group 116">
            <a:extLst>
              <a:ext uri="{FF2B5EF4-FFF2-40B4-BE49-F238E27FC236}">
                <a16:creationId xmlns:a16="http://schemas.microsoft.com/office/drawing/2014/main" id="{00B6B938-F0B6-45A7-8E04-33DB8B7104F1}"/>
              </a:ext>
            </a:extLst>
          </p:cNvPr>
          <p:cNvGrpSpPr/>
          <p:nvPr/>
        </p:nvGrpSpPr>
        <p:grpSpPr>
          <a:xfrm>
            <a:off x="6400944" y="5669136"/>
            <a:ext cx="360" cy="360"/>
            <a:chOff x="6400944" y="5669136"/>
            <a:chExt cx="360" cy="360"/>
          </a:xfrm>
        </p:grpSpPr>
        <mc:AlternateContent xmlns:mc="http://schemas.openxmlformats.org/markup-compatibility/2006" xmlns:p14="http://schemas.microsoft.com/office/powerpoint/2010/main">
          <mc:Choice Requires="p14">
            <p:contentPart p14:bwMode="auto" r:id="rId9">
              <p14:nvContentPartPr>
                <p14:cNvPr id="115" name="Ink 114">
                  <a:extLst>
                    <a:ext uri="{FF2B5EF4-FFF2-40B4-BE49-F238E27FC236}">
                      <a16:creationId xmlns:a16="http://schemas.microsoft.com/office/drawing/2014/main" id="{83C805D6-AA75-461A-B9EE-01AC6669EACE}"/>
                    </a:ext>
                  </a:extLst>
                </p14:cNvPr>
                <p14:cNvContentPartPr/>
                <p14:nvPr/>
              </p14:nvContentPartPr>
              <p14:xfrm>
                <a:off x="6400944" y="5669136"/>
                <a:ext cx="360" cy="360"/>
              </p14:xfrm>
            </p:contentPart>
          </mc:Choice>
          <mc:Fallback xmlns="">
            <p:pic>
              <p:nvPicPr>
                <p:cNvPr id="115" name="Ink 114">
                  <a:extLst>
                    <a:ext uri="{FF2B5EF4-FFF2-40B4-BE49-F238E27FC236}">
                      <a16:creationId xmlns:a16="http://schemas.microsoft.com/office/drawing/2014/main" id="{83C805D6-AA75-461A-B9EE-01AC6669EACE}"/>
                    </a:ext>
                  </a:extLst>
                </p:cNvPr>
                <p:cNvPicPr/>
                <p:nvPr/>
              </p:nvPicPr>
              <p:blipFill>
                <a:blip r:embed="rId5"/>
                <a:stretch>
                  <a:fillRect/>
                </a:stretch>
              </p:blipFill>
              <p:spPr>
                <a:xfrm>
                  <a:off x="6391944" y="56604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6" name="Ink 115">
                  <a:extLst>
                    <a:ext uri="{FF2B5EF4-FFF2-40B4-BE49-F238E27FC236}">
                      <a16:creationId xmlns:a16="http://schemas.microsoft.com/office/drawing/2014/main" id="{DE06A62F-BECC-4417-9CFA-AA899E87F92C}"/>
                    </a:ext>
                  </a:extLst>
                </p14:cNvPr>
                <p14:cNvContentPartPr/>
                <p14:nvPr/>
              </p14:nvContentPartPr>
              <p14:xfrm>
                <a:off x="6400944" y="5669136"/>
                <a:ext cx="360" cy="360"/>
              </p14:xfrm>
            </p:contentPart>
          </mc:Choice>
          <mc:Fallback xmlns="">
            <p:pic>
              <p:nvPicPr>
                <p:cNvPr id="116" name="Ink 115">
                  <a:extLst>
                    <a:ext uri="{FF2B5EF4-FFF2-40B4-BE49-F238E27FC236}">
                      <a16:creationId xmlns:a16="http://schemas.microsoft.com/office/drawing/2014/main" id="{DE06A62F-BECC-4417-9CFA-AA899E87F92C}"/>
                    </a:ext>
                  </a:extLst>
                </p:cNvPr>
                <p:cNvPicPr/>
                <p:nvPr/>
              </p:nvPicPr>
              <p:blipFill>
                <a:blip r:embed="rId5"/>
                <a:stretch>
                  <a:fillRect/>
                </a:stretch>
              </p:blipFill>
              <p:spPr>
                <a:xfrm>
                  <a:off x="6391944" y="5660496"/>
                  <a:ext cx="18000" cy="18000"/>
                </a:xfrm>
                <a:prstGeom prst="rect">
                  <a:avLst/>
                </a:prstGeom>
              </p:spPr>
            </p:pic>
          </mc:Fallback>
        </mc:AlternateContent>
      </p:grpSp>
      <p:sp>
        <p:nvSpPr>
          <p:cNvPr id="119" name="SMARTInkShape-97">
            <a:extLst>
              <a:ext uri="{FF2B5EF4-FFF2-40B4-BE49-F238E27FC236}">
                <a16:creationId xmlns:a16="http://schemas.microsoft.com/office/drawing/2014/main" id="{EC3DFA78-B53F-4C94-99A6-2D0DD28905D9}"/>
              </a:ext>
            </a:extLst>
          </p:cNvPr>
          <p:cNvSpPr/>
          <p:nvPr>
            <p:custDataLst>
              <p:tags r:id="rId1"/>
            </p:custDataLst>
          </p:nvPr>
        </p:nvSpPr>
        <p:spPr>
          <a:xfrm>
            <a:off x="10132219" y="4848820"/>
            <a:ext cx="1" cy="8931"/>
          </a:xfrm>
          <a:custGeom>
            <a:avLst/>
            <a:gdLst/>
            <a:ahLst/>
            <a:cxnLst/>
            <a:rect l="0" t="0" r="0" b="0"/>
            <a:pathLst>
              <a:path w="1" h="8931">
                <a:moveTo>
                  <a:pt x="0" y="0"/>
                </a:moveTo>
                <a:lnTo>
                  <a:pt x="0" y="0"/>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88094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7FDC-E664-ED92-17E2-156D5E9EB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76E2D-239F-BC3D-47ED-73C3C3F5D397}"/>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A8630889-62D8-A4BA-7BB0-9C16C023D4E9}"/>
              </a:ext>
            </a:extLst>
          </p:cNvPr>
          <p:cNvSpPr txBox="1">
            <a:spLocks/>
          </p:cNvSpPr>
          <p:nvPr/>
        </p:nvSpPr>
        <p:spPr>
          <a:xfrm>
            <a:off x="513929" y="1019909"/>
            <a:ext cx="10278626" cy="327331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s, a, b and t are</a:t>
            </a:r>
          </a:p>
          <a:p>
            <a:pPr lvl="1">
              <a:buClr>
                <a:srgbClr val="F79646"/>
              </a:buClr>
            </a:pPr>
            <a:r>
              <a:rPr lang="en-GB" dirty="0">
                <a:solidFill>
                  <a:prstClr val="black"/>
                </a:solidFill>
                <a:latin typeface="Arial" panose="020B0604020202020204" pitchFamily="34" charset="0"/>
                <a:cs typeface="Arial" panose="020B0604020202020204" pitchFamily="34" charset="0"/>
              </a:rPr>
              <a:t>h[s]=0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h[a]=-1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 </a:t>
            </a:r>
            <a:r>
              <a:rPr lang="en-GB" dirty="0">
                <a:solidFill>
                  <a:prstClr val="black"/>
                </a:solidFill>
                <a:latin typeface="Arial" panose="020B0604020202020204" pitchFamily="34" charset="0"/>
                <a:cs typeface="Arial" panose="020B0604020202020204" pitchFamily="34" charset="0"/>
              </a:rPr>
              <a:t>h[b]=-2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a:t>
            </a:r>
            <a:r>
              <a:rPr lang="en-GB" dirty="0">
                <a:solidFill>
                  <a:prstClr val="black"/>
                </a:solidFill>
                <a:latin typeface="Arial" panose="020B0604020202020204" pitchFamily="34" charset="0"/>
                <a:cs typeface="Arial" panose="020B0604020202020204" pitchFamily="34" charset="0"/>
              </a:rPr>
              <a:t>), h[t]=-3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sabt</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p:txBody>
      </p:sp>
      <p:sp>
        <p:nvSpPr>
          <p:cNvPr id="14" name="Oval 13">
            <a:extLst>
              <a:ext uri="{FF2B5EF4-FFF2-40B4-BE49-F238E27FC236}">
                <a16:creationId xmlns:a16="http://schemas.microsoft.com/office/drawing/2014/main" id="{137FC90D-E1A7-8EC2-F893-083B62F2DD80}"/>
              </a:ext>
            </a:extLst>
          </p:cNvPr>
          <p:cNvSpPr/>
          <p:nvPr/>
        </p:nvSpPr>
        <p:spPr>
          <a:xfrm>
            <a:off x="551715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75534E52-C807-6787-068C-D40BA87EEE11}"/>
              </a:ext>
            </a:extLst>
          </p:cNvPr>
          <p:cNvCxnSpPr>
            <a:cxnSpLocks/>
            <a:stCxn id="14" idx="2"/>
          </p:cNvCxnSpPr>
          <p:nvPr/>
        </p:nvCxnSpPr>
        <p:spPr>
          <a:xfrm flipH="1">
            <a:off x="4936188"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4D0A5A5-9E47-0BEA-D463-7711838E2A40}"/>
              </a:ext>
            </a:extLst>
          </p:cNvPr>
          <p:cNvSpPr/>
          <p:nvPr/>
        </p:nvSpPr>
        <p:spPr>
          <a:xfrm>
            <a:off x="4469880"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E4BF3E24-A61B-371B-E343-EB48E811EC32}"/>
              </a:ext>
            </a:extLst>
          </p:cNvPr>
          <p:cNvSpPr/>
          <p:nvPr/>
        </p:nvSpPr>
        <p:spPr>
          <a:xfrm>
            <a:off x="6564428"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47801563-9CB4-4397-8690-2A4BFE1233C4}"/>
              </a:ext>
            </a:extLst>
          </p:cNvPr>
          <p:cNvSpPr/>
          <p:nvPr/>
        </p:nvSpPr>
        <p:spPr>
          <a:xfrm>
            <a:off x="7625305"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9066973D-E86F-3BDE-113C-D0CF6D4F3989}"/>
              </a:ext>
            </a:extLst>
          </p:cNvPr>
          <p:cNvCxnSpPr>
            <a:cxnSpLocks/>
          </p:cNvCxnSpPr>
          <p:nvPr/>
        </p:nvCxnSpPr>
        <p:spPr>
          <a:xfrm flipH="1">
            <a:off x="5983462"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F4482B5-8DD3-F0C1-994E-88A7AFD37D8C}"/>
              </a:ext>
            </a:extLst>
          </p:cNvPr>
          <p:cNvCxnSpPr>
            <a:cxnSpLocks/>
          </p:cNvCxnSpPr>
          <p:nvPr/>
        </p:nvCxnSpPr>
        <p:spPr>
          <a:xfrm flipH="1">
            <a:off x="7044339"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6059CC06-6595-E4D6-92A2-C225AED89DA7}"/>
              </a:ext>
            </a:extLst>
          </p:cNvPr>
          <p:cNvCxnSpPr>
            <a:stCxn id="16" idx="4"/>
            <a:endCxn id="18" idx="4"/>
          </p:cNvCxnSpPr>
          <p:nvPr/>
        </p:nvCxnSpPr>
        <p:spPr>
          <a:xfrm rot="16200000" flipH="1">
            <a:off x="6278395"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ADE947-3FA7-C1FF-E5D4-AD4949B09420}"/>
              </a:ext>
            </a:extLst>
          </p:cNvPr>
          <p:cNvSpPr txBox="1"/>
          <p:nvPr/>
        </p:nvSpPr>
        <p:spPr>
          <a:xfrm>
            <a:off x="501877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35215E85-8D91-2FCA-FA34-37C0C7DCD97A}"/>
              </a:ext>
            </a:extLst>
          </p:cNvPr>
          <p:cNvSpPr txBox="1"/>
          <p:nvPr/>
        </p:nvSpPr>
        <p:spPr>
          <a:xfrm>
            <a:off x="6042976"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F6412D9E-30BB-DFAC-8BB6-9F1A4B835DAE}"/>
              </a:ext>
            </a:extLst>
          </p:cNvPr>
          <p:cNvSpPr txBox="1"/>
          <p:nvPr/>
        </p:nvSpPr>
        <p:spPr>
          <a:xfrm>
            <a:off x="6012933"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5" name="TextBox 24">
            <a:extLst>
              <a:ext uri="{FF2B5EF4-FFF2-40B4-BE49-F238E27FC236}">
                <a16:creationId xmlns:a16="http://schemas.microsoft.com/office/drawing/2014/main" id="{0192F156-DCBB-045C-7285-B8C716184D7C}"/>
              </a:ext>
            </a:extLst>
          </p:cNvPr>
          <p:cNvSpPr txBox="1"/>
          <p:nvPr/>
        </p:nvSpPr>
        <p:spPr>
          <a:xfrm>
            <a:off x="7085350"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26" name="Straight Arrow Connector 25">
            <a:extLst>
              <a:ext uri="{FF2B5EF4-FFF2-40B4-BE49-F238E27FC236}">
                <a16:creationId xmlns:a16="http://schemas.microsoft.com/office/drawing/2014/main" id="{E4520E41-8331-76E5-8017-0492DD5EFCE7}"/>
              </a:ext>
            </a:extLst>
          </p:cNvPr>
          <p:cNvCxnSpPr>
            <a:cxnSpLocks/>
            <a:endCxn id="16" idx="7"/>
          </p:cNvCxnSpPr>
          <p:nvPr/>
        </p:nvCxnSpPr>
        <p:spPr>
          <a:xfrm flipH="1">
            <a:off x="4867900" y="4468730"/>
            <a:ext cx="1217461" cy="58046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D05BBD4-039D-0E51-AD34-D2119553C658}"/>
              </a:ext>
            </a:extLst>
          </p:cNvPr>
          <p:cNvCxnSpPr>
            <a:cxnSpLocks/>
          </p:cNvCxnSpPr>
          <p:nvPr/>
        </p:nvCxnSpPr>
        <p:spPr>
          <a:xfrm flipH="1">
            <a:off x="5810188" y="4546845"/>
            <a:ext cx="514163" cy="462693"/>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7525173-1595-D676-7330-E49D0E96E4D9}"/>
              </a:ext>
            </a:extLst>
          </p:cNvPr>
          <p:cNvCxnSpPr>
            <a:cxnSpLocks/>
          </p:cNvCxnSpPr>
          <p:nvPr/>
        </p:nvCxnSpPr>
        <p:spPr>
          <a:xfrm>
            <a:off x="6400609" y="4543699"/>
            <a:ext cx="368996" cy="467394"/>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D79F6A9-D421-3238-9C67-6746A8574C8A}"/>
              </a:ext>
            </a:extLst>
          </p:cNvPr>
          <p:cNvCxnSpPr>
            <a:cxnSpLocks/>
            <a:endCxn id="18" idx="1"/>
          </p:cNvCxnSpPr>
          <p:nvPr/>
        </p:nvCxnSpPr>
        <p:spPr>
          <a:xfrm>
            <a:off x="6506074" y="4393350"/>
            <a:ext cx="1187520" cy="66054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E383640-CC9C-D09A-8EB5-B0FA63F4F24D}"/>
              </a:ext>
            </a:extLst>
          </p:cNvPr>
          <p:cNvSpPr txBox="1"/>
          <p:nvPr/>
        </p:nvSpPr>
        <p:spPr>
          <a:xfrm>
            <a:off x="5345415" y="4430961"/>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1" name="TextBox 30">
            <a:extLst>
              <a:ext uri="{FF2B5EF4-FFF2-40B4-BE49-F238E27FC236}">
                <a16:creationId xmlns:a16="http://schemas.microsoft.com/office/drawing/2014/main" id="{E6A9B3D1-7E12-C637-AB3F-5FA62591AFE6}"/>
              </a:ext>
            </a:extLst>
          </p:cNvPr>
          <p:cNvSpPr txBox="1"/>
          <p:nvPr/>
        </p:nvSpPr>
        <p:spPr>
          <a:xfrm>
            <a:off x="5773084" y="4543699"/>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2" name="TextBox 31">
            <a:extLst>
              <a:ext uri="{FF2B5EF4-FFF2-40B4-BE49-F238E27FC236}">
                <a16:creationId xmlns:a16="http://schemas.microsoft.com/office/drawing/2014/main" id="{3F5EF5F9-2E55-0AC3-70ED-A25C332486CB}"/>
              </a:ext>
            </a:extLst>
          </p:cNvPr>
          <p:cNvSpPr txBox="1"/>
          <p:nvPr/>
        </p:nvSpPr>
        <p:spPr>
          <a:xfrm>
            <a:off x="6284763" y="4570476"/>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3" name="TextBox 32">
            <a:extLst>
              <a:ext uri="{FF2B5EF4-FFF2-40B4-BE49-F238E27FC236}">
                <a16:creationId xmlns:a16="http://schemas.microsoft.com/office/drawing/2014/main" id="{04587A5D-C974-D7F3-BC99-64F1769C63C4}"/>
              </a:ext>
            </a:extLst>
          </p:cNvPr>
          <p:cNvSpPr txBox="1"/>
          <p:nvPr/>
        </p:nvSpPr>
        <p:spPr>
          <a:xfrm>
            <a:off x="7030736" y="4476568"/>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4" name="TextBox 33">
            <a:extLst>
              <a:ext uri="{FF2B5EF4-FFF2-40B4-BE49-F238E27FC236}">
                <a16:creationId xmlns:a16="http://schemas.microsoft.com/office/drawing/2014/main" id="{D14151BF-B928-4BF5-EB11-AE30454F94D7}"/>
              </a:ext>
            </a:extLst>
          </p:cNvPr>
          <p:cNvSpPr txBox="1"/>
          <p:nvPr/>
        </p:nvSpPr>
        <p:spPr>
          <a:xfrm>
            <a:off x="4029075" y="5400092"/>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35" name="TextBox 34">
            <a:extLst>
              <a:ext uri="{FF2B5EF4-FFF2-40B4-BE49-F238E27FC236}">
                <a16:creationId xmlns:a16="http://schemas.microsoft.com/office/drawing/2014/main" id="{BE753042-66AD-A976-9DD5-DE1597B0FFC9}"/>
              </a:ext>
            </a:extLst>
          </p:cNvPr>
          <p:cNvSpPr txBox="1"/>
          <p:nvPr/>
        </p:nvSpPr>
        <p:spPr>
          <a:xfrm>
            <a:off x="5407473" y="5400092"/>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36" name="TextBox 35">
            <a:extLst>
              <a:ext uri="{FF2B5EF4-FFF2-40B4-BE49-F238E27FC236}">
                <a16:creationId xmlns:a16="http://schemas.microsoft.com/office/drawing/2014/main" id="{B32C53E6-0102-EEF7-A8D9-E21A1CC5F80E}"/>
              </a:ext>
            </a:extLst>
          </p:cNvPr>
          <p:cNvSpPr txBox="1"/>
          <p:nvPr/>
        </p:nvSpPr>
        <p:spPr>
          <a:xfrm>
            <a:off x="6361918" y="5400092"/>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99D8AB36-FD41-682F-9936-6CE9BE8CEC56}"/>
              </a:ext>
            </a:extLst>
          </p:cNvPr>
          <p:cNvSpPr txBox="1"/>
          <p:nvPr/>
        </p:nvSpPr>
        <p:spPr>
          <a:xfrm>
            <a:off x="7763850" y="5400092"/>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
        <p:nvSpPr>
          <p:cNvPr id="38" name="Oval 37">
            <a:extLst>
              <a:ext uri="{FF2B5EF4-FFF2-40B4-BE49-F238E27FC236}">
                <a16:creationId xmlns:a16="http://schemas.microsoft.com/office/drawing/2014/main" id="{42F27760-D81D-A58F-98DD-B61D5FE8B6B6}"/>
              </a:ext>
            </a:extLst>
          </p:cNvPr>
          <p:cNvSpPr/>
          <p:nvPr/>
        </p:nvSpPr>
        <p:spPr>
          <a:xfrm>
            <a:off x="6134383" y="414151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d</a:t>
            </a:r>
            <a:endParaRPr lang="en-US" sz="1800" kern="1200" dirty="0">
              <a:solidFill>
                <a:prstClr val="black"/>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50190EA-F10B-9A2F-DF94-8786A366D752}"/>
              </a:ext>
            </a:extLst>
          </p:cNvPr>
          <p:cNvSpPr/>
          <p:nvPr/>
        </p:nvSpPr>
        <p:spPr>
          <a:xfrm>
            <a:off x="1328050"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B7FAACF3-B24D-79C4-5B6F-C2A10915A9C8}"/>
              </a:ext>
            </a:extLst>
          </p:cNvPr>
          <p:cNvCxnSpPr>
            <a:cxnSpLocks/>
            <a:stCxn id="39" idx="2"/>
          </p:cNvCxnSpPr>
          <p:nvPr/>
        </p:nvCxnSpPr>
        <p:spPr>
          <a:xfrm flipH="1">
            <a:off x="747084"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DD75BB00-296B-ABD8-635B-50B2ED37D605}"/>
              </a:ext>
            </a:extLst>
          </p:cNvPr>
          <p:cNvSpPr/>
          <p:nvPr/>
        </p:nvSpPr>
        <p:spPr>
          <a:xfrm>
            <a:off x="280776"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DB96D5BA-A384-291C-7A29-B4C0857730EF}"/>
              </a:ext>
            </a:extLst>
          </p:cNvPr>
          <p:cNvSpPr/>
          <p:nvPr/>
        </p:nvSpPr>
        <p:spPr>
          <a:xfrm>
            <a:off x="237532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5D7C7C16-E64E-5059-9FFF-AB88B0E91E03}"/>
              </a:ext>
            </a:extLst>
          </p:cNvPr>
          <p:cNvSpPr/>
          <p:nvPr/>
        </p:nvSpPr>
        <p:spPr>
          <a:xfrm>
            <a:off x="3436201"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5995E421-7FBC-E7E0-2578-092C7E2441B8}"/>
              </a:ext>
            </a:extLst>
          </p:cNvPr>
          <p:cNvCxnSpPr>
            <a:cxnSpLocks/>
          </p:cNvCxnSpPr>
          <p:nvPr/>
        </p:nvCxnSpPr>
        <p:spPr>
          <a:xfrm flipH="1">
            <a:off x="1794358"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55CAC19-3F38-87DE-1F10-B301614C0607}"/>
              </a:ext>
            </a:extLst>
          </p:cNvPr>
          <p:cNvCxnSpPr>
            <a:cxnSpLocks/>
          </p:cNvCxnSpPr>
          <p:nvPr/>
        </p:nvCxnSpPr>
        <p:spPr>
          <a:xfrm flipH="1">
            <a:off x="2855235"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C4783078-6B0D-B287-92BC-23E1F41622F1}"/>
              </a:ext>
            </a:extLst>
          </p:cNvPr>
          <p:cNvCxnSpPr>
            <a:stCxn id="41" idx="4"/>
            <a:endCxn id="43" idx="4"/>
          </p:cNvCxnSpPr>
          <p:nvPr/>
        </p:nvCxnSpPr>
        <p:spPr>
          <a:xfrm rot="16200000" flipH="1">
            <a:off x="2089291"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6B34BD8-8AA2-E7FC-5C03-9B2212CA432F}"/>
              </a:ext>
            </a:extLst>
          </p:cNvPr>
          <p:cNvSpPr txBox="1"/>
          <p:nvPr/>
        </p:nvSpPr>
        <p:spPr>
          <a:xfrm>
            <a:off x="829675"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8" name="TextBox 47">
            <a:extLst>
              <a:ext uri="{FF2B5EF4-FFF2-40B4-BE49-F238E27FC236}">
                <a16:creationId xmlns:a16="http://schemas.microsoft.com/office/drawing/2014/main" id="{5597CF49-6627-23AB-8546-A3A3AB0D7174}"/>
              </a:ext>
            </a:extLst>
          </p:cNvPr>
          <p:cNvSpPr txBox="1"/>
          <p:nvPr/>
        </p:nvSpPr>
        <p:spPr>
          <a:xfrm>
            <a:off x="1853872"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9" name="TextBox 48">
            <a:extLst>
              <a:ext uri="{FF2B5EF4-FFF2-40B4-BE49-F238E27FC236}">
                <a16:creationId xmlns:a16="http://schemas.microsoft.com/office/drawing/2014/main" id="{4B3218CC-8B88-B070-CA42-FFC36832BB5F}"/>
              </a:ext>
            </a:extLst>
          </p:cNvPr>
          <p:cNvSpPr txBox="1"/>
          <p:nvPr/>
        </p:nvSpPr>
        <p:spPr>
          <a:xfrm>
            <a:off x="182382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824BE332-BFEE-A912-B51A-1BE397449F7A}"/>
              </a:ext>
            </a:extLst>
          </p:cNvPr>
          <p:cNvSpPr txBox="1"/>
          <p:nvPr/>
        </p:nvSpPr>
        <p:spPr>
          <a:xfrm>
            <a:off x="2896246"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12302" name="Oval 12301">
            <a:extLst>
              <a:ext uri="{FF2B5EF4-FFF2-40B4-BE49-F238E27FC236}">
                <a16:creationId xmlns:a16="http://schemas.microsoft.com/office/drawing/2014/main" id="{A5C4AF7E-91A4-ED4D-757B-1364D820CDE2}"/>
              </a:ext>
            </a:extLst>
          </p:cNvPr>
          <p:cNvSpPr/>
          <p:nvPr/>
        </p:nvSpPr>
        <p:spPr>
          <a:xfrm>
            <a:off x="9552440"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3" name="Straight Connector 12302">
            <a:extLst>
              <a:ext uri="{FF2B5EF4-FFF2-40B4-BE49-F238E27FC236}">
                <a16:creationId xmlns:a16="http://schemas.microsoft.com/office/drawing/2014/main" id="{90D405EE-DB42-00B4-EFD8-45AF590E7808}"/>
              </a:ext>
            </a:extLst>
          </p:cNvPr>
          <p:cNvCxnSpPr>
            <a:cxnSpLocks/>
            <a:stCxn id="12302" idx="2"/>
          </p:cNvCxnSpPr>
          <p:nvPr/>
        </p:nvCxnSpPr>
        <p:spPr>
          <a:xfrm flipH="1">
            <a:off x="8971474" y="522598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304" name="Oval 12303">
            <a:extLst>
              <a:ext uri="{FF2B5EF4-FFF2-40B4-BE49-F238E27FC236}">
                <a16:creationId xmlns:a16="http://schemas.microsoft.com/office/drawing/2014/main" id="{32E1ED0F-0ECE-59EB-8168-F72BB0D4EFE9}"/>
              </a:ext>
            </a:extLst>
          </p:cNvPr>
          <p:cNvSpPr/>
          <p:nvPr/>
        </p:nvSpPr>
        <p:spPr>
          <a:xfrm>
            <a:off x="8505166" y="49779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5" name="Oval 12304">
            <a:extLst>
              <a:ext uri="{FF2B5EF4-FFF2-40B4-BE49-F238E27FC236}">
                <a16:creationId xmlns:a16="http://schemas.microsoft.com/office/drawing/2014/main" id="{9CC99EE8-2F83-A37F-A603-DF740014488A}"/>
              </a:ext>
            </a:extLst>
          </p:cNvPr>
          <p:cNvSpPr/>
          <p:nvPr/>
        </p:nvSpPr>
        <p:spPr>
          <a:xfrm>
            <a:off x="10599714"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6" name="Oval 12305">
            <a:extLst>
              <a:ext uri="{FF2B5EF4-FFF2-40B4-BE49-F238E27FC236}">
                <a16:creationId xmlns:a16="http://schemas.microsoft.com/office/drawing/2014/main" id="{DB072467-0B4D-85B0-2376-AB096967B671}"/>
              </a:ext>
            </a:extLst>
          </p:cNvPr>
          <p:cNvSpPr/>
          <p:nvPr/>
        </p:nvSpPr>
        <p:spPr>
          <a:xfrm>
            <a:off x="11660591"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7" name="Straight Connector 12306">
            <a:extLst>
              <a:ext uri="{FF2B5EF4-FFF2-40B4-BE49-F238E27FC236}">
                <a16:creationId xmlns:a16="http://schemas.microsoft.com/office/drawing/2014/main" id="{4BE8CE7F-C579-1417-F500-6CF268449EF1}"/>
              </a:ext>
            </a:extLst>
          </p:cNvPr>
          <p:cNvCxnSpPr>
            <a:cxnSpLocks/>
          </p:cNvCxnSpPr>
          <p:nvPr/>
        </p:nvCxnSpPr>
        <p:spPr>
          <a:xfrm flipH="1">
            <a:off x="10018748" y="522737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8" name="Straight Connector 12307">
            <a:extLst>
              <a:ext uri="{FF2B5EF4-FFF2-40B4-BE49-F238E27FC236}">
                <a16:creationId xmlns:a16="http://schemas.microsoft.com/office/drawing/2014/main" id="{255CE2B0-0226-40B6-CDC3-FC4858DAB15F}"/>
              </a:ext>
            </a:extLst>
          </p:cNvPr>
          <p:cNvCxnSpPr>
            <a:cxnSpLocks/>
          </p:cNvCxnSpPr>
          <p:nvPr/>
        </p:nvCxnSpPr>
        <p:spPr>
          <a:xfrm flipH="1">
            <a:off x="11079625" y="5230161"/>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9" name="Connector: Curved 12308">
            <a:extLst>
              <a:ext uri="{FF2B5EF4-FFF2-40B4-BE49-F238E27FC236}">
                <a16:creationId xmlns:a16="http://schemas.microsoft.com/office/drawing/2014/main" id="{3234FD7C-F819-4154-83CC-FE9F343DE29B}"/>
              </a:ext>
            </a:extLst>
          </p:cNvPr>
          <p:cNvCxnSpPr>
            <a:stCxn id="12304" idx="4"/>
            <a:endCxn id="12306" idx="4"/>
          </p:cNvCxnSpPr>
          <p:nvPr/>
        </p:nvCxnSpPr>
        <p:spPr>
          <a:xfrm rot="16200000" flipH="1">
            <a:off x="10313681" y="3889306"/>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310" name="TextBox 12309">
            <a:extLst>
              <a:ext uri="{FF2B5EF4-FFF2-40B4-BE49-F238E27FC236}">
                <a16:creationId xmlns:a16="http://schemas.microsoft.com/office/drawing/2014/main" id="{6ACF0F59-CFDB-61B4-19D0-B173084E9997}"/>
              </a:ext>
            </a:extLst>
          </p:cNvPr>
          <p:cNvSpPr txBox="1"/>
          <p:nvPr/>
        </p:nvSpPr>
        <p:spPr>
          <a:xfrm>
            <a:off x="9124403"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1" name="TextBox 12310">
            <a:extLst>
              <a:ext uri="{FF2B5EF4-FFF2-40B4-BE49-F238E27FC236}">
                <a16:creationId xmlns:a16="http://schemas.microsoft.com/office/drawing/2014/main" id="{CDA6A020-37AD-6820-E796-FD48214629E6}"/>
              </a:ext>
            </a:extLst>
          </p:cNvPr>
          <p:cNvSpPr txBox="1"/>
          <p:nvPr/>
        </p:nvSpPr>
        <p:spPr>
          <a:xfrm>
            <a:off x="10207215" y="5538404"/>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12312" name="TextBox 12311">
            <a:extLst>
              <a:ext uri="{FF2B5EF4-FFF2-40B4-BE49-F238E27FC236}">
                <a16:creationId xmlns:a16="http://schemas.microsoft.com/office/drawing/2014/main" id="{1D2AB978-FF1D-D874-4518-CB9D15990154}"/>
              </a:ext>
            </a:extLst>
          </p:cNvPr>
          <p:cNvSpPr txBox="1"/>
          <p:nvPr/>
        </p:nvSpPr>
        <p:spPr>
          <a:xfrm>
            <a:off x="10118557"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3" name="TextBox 12312">
            <a:extLst>
              <a:ext uri="{FF2B5EF4-FFF2-40B4-BE49-F238E27FC236}">
                <a16:creationId xmlns:a16="http://schemas.microsoft.com/office/drawing/2014/main" id="{709C6153-EF7C-61E2-596D-66FC7F716BD6}"/>
              </a:ext>
            </a:extLst>
          </p:cNvPr>
          <p:cNvSpPr txBox="1"/>
          <p:nvPr/>
        </p:nvSpPr>
        <p:spPr>
          <a:xfrm>
            <a:off x="11190974"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4" name="TextBox 12313">
            <a:extLst>
              <a:ext uri="{FF2B5EF4-FFF2-40B4-BE49-F238E27FC236}">
                <a16:creationId xmlns:a16="http://schemas.microsoft.com/office/drawing/2014/main" id="{622246C5-306D-707C-BD63-E2A11B8D4468}"/>
              </a:ext>
            </a:extLst>
          </p:cNvPr>
          <p:cNvSpPr txBox="1"/>
          <p:nvPr/>
        </p:nvSpPr>
        <p:spPr>
          <a:xfrm>
            <a:off x="9587590" y="599266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2315" name="TextBox 12314">
            <a:extLst>
              <a:ext uri="{FF2B5EF4-FFF2-40B4-BE49-F238E27FC236}">
                <a16:creationId xmlns:a16="http://schemas.microsoft.com/office/drawing/2014/main" id="{102C7615-03AF-1DC4-CE29-E23FCB374E83}"/>
              </a:ext>
            </a:extLst>
          </p:cNvPr>
          <p:cNvSpPr txBox="1"/>
          <p:nvPr/>
        </p:nvSpPr>
        <p:spPr>
          <a:xfrm>
            <a:off x="1279953" y="5992664"/>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316" name="Content Placeholder 4">
            <a:extLst>
              <a:ext uri="{FF2B5EF4-FFF2-40B4-BE49-F238E27FC236}">
                <a16:creationId xmlns:a16="http://schemas.microsoft.com/office/drawing/2014/main" id="{24EDE762-1058-11CD-F2AB-D0A48A8C63D2}"/>
              </a:ext>
            </a:extLst>
          </p:cNvPr>
          <p:cNvGraphicFramePr>
            <a:graphicFrameLocks/>
          </p:cNvGraphicFramePr>
          <p:nvPr>
            <p:extLst>
              <p:ext uri="{D42A27DB-BD31-4B8C-83A1-F6EECF244321}">
                <p14:modId xmlns:p14="http://schemas.microsoft.com/office/powerpoint/2010/main" val="566566785"/>
              </p:ext>
            </p:extLst>
          </p:nvPr>
        </p:nvGraphicFramePr>
        <p:xfrm>
          <a:off x="10792555" y="2002397"/>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 name="TextBox 2">
            <a:extLst>
              <a:ext uri="{FF2B5EF4-FFF2-40B4-BE49-F238E27FC236}">
                <a16:creationId xmlns:a16="http://schemas.microsoft.com/office/drawing/2014/main" id="{F82A8200-0F23-8C5F-5D51-9BA5BACE5661}"/>
              </a:ext>
            </a:extLst>
          </p:cNvPr>
          <p:cNvSpPr txBox="1"/>
          <p:nvPr/>
        </p:nvSpPr>
        <p:spPr>
          <a:xfrm>
            <a:off x="10624872" y="3797485"/>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4" name="TextBox 3">
            <a:extLst>
              <a:ext uri="{FF2B5EF4-FFF2-40B4-BE49-F238E27FC236}">
                <a16:creationId xmlns:a16="http://schemas.microsoft.com/office/drawing/2014/main" id="{08E80437-FC95-0B41-51D9-E44A158A8903}"/>
              </a:ext>
            </a:extLst>
          </p:cNvPr>
          <p:cNvSpPr txBox="1"/>
          <p:nvPr/>
        </p:nvSpPr>
        <p:spPr>
          <a:xfrm>
            <a:off x="5571805" y="5983249"/>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Tree>
    <p:extLst>
      <p:ext uri="{BB962C8B-B14F-4D97-AF65-F5344CB8AC3E}">
        <p14:creationId xmlns:p14="http://schemas.microsoft.com/office/powerpoint/2010/main" val="2893167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81E22-F1B0-BFBE-4282-820F32044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E8111-F35C-B6A1-31D0-E0958B84127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55FFD9D8-677E-227F-9FF0-2A7BBEE5120A}"/>
              </a:ext>
            </a:extLst>
          </p:cNvPr>
          <p:cNvSpPr>
            <a:spLocks noGrp="1"/>
          </p:cNvSpPr>
          <p:nvPr>
            <p:ph idx="1"/>
          </p:nvPr>
        </p:nvSpPr>
        <p:spPr>
          <a:xfrm>
            <a:off x="655879" y="1062978"/>
            <a:ext cx="10679723" cy="2081787"/>
          </a:xfrm>
        </p:spPr>
        <p:txBody>
          <a:bodyPr>
            <a:normAutofit fontScale="77500" lnSpcReduction="20000"/>
          </a:bodyPr>
          <a:lstStyle/>
          <a:p>
            <a:r>
              <a:rPr lang="en-GB" dirty="0">
                <a:solidFill>
                  <a:prstClr val="black"/>
                </a:solidFill>
                <a:latin typeface="Arial" panose="020B0604020202020204" pitchFamily="34" charset="0"/>
                <a:cs typeface="Arial" panose="020B0604020202020204" pitchFamily="34" charset="0"/>
              </a:rPr>
              <a:t>Since all weights are now greater than or equal to 0, run Dijkstra’s shortest path algorithm on the reweighted graph with every node as the source. Let’s </a:t>
            </a:r>
            <a:r>
              <a:rPr lang="en-GB" dirty="0">
                <a:latin typeface="Arial" panose="020B0604020202020204" pitchFamily="34" charset="0"/>
                <a:cs typeface="Arial" panose="020B0604020202020204" pitchFamily="34" charset="0"/>
              </a:rPr>
              <a:t>start from source node s for example,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(h[s] - h[a]) = 0 - (0 - (-1)) = -1</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(h[s] - h[b]) = 0 - (0 - (-2)) = -2</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a:t>
            </a:r>
            <a:r>
              <a:rPr lang="pt-BR" dirty="0">
                <a:latin typeface="Arial" panose="020B0604020202020204" pitchFamily="34" charset="0"/>
                <a:cs typeface="Arial" panose="020B0604020202020204" pitchFamily="34" charset="0"/>
              </a:rPr>
              <a:t> - (h[s] - h[t]) = 0 - (0 - (-3)) = -3</a:t>
            </a:r>
            <a:endParaRPr lang="en-SE" dirty="0">
              <a:latin typeface="Arial" panose="020B0604020202020204" pitchFamily="34" charset="0"/>
              <a:cs typeface="Arial" panose="020B0604020202020204" pitchFamily="34" charset="0"/>
            </a:endParaRPr>
          </a:p>
        </p:txBody>
      </p:sp>
      <p:graphicFrame>
        <p:nvGraphicFramePr>
          <p:cNvPr id="37" name="Content Placeholder 4">
            <a:extLst>
              <a:ext uri="{FF2B5EF4-FFF2-40B4-BE49-F238E27FC236}">
                <a16:creationId xmlns:a16="http://schemas.microsoft.com/office/drawing/2014/main" id="{698965B5-5F67-ADFC-03CB-CB9F48E1B5C8}"/>
              </a:ext>
            </a:extLst>
          </p:cNvPr>
          <p:cNvGraphicFramePr>
            <a:graphicFrameLocks/>
          </p:cNvGraphicFramePr>
          <p:nvPr>
            <p:extLst>
              <p:ext uri="{D42A27DB-BD31-4B8C-83A1-F6EECF244321}">
                <p14:modId xmlns:p14="http://schemas.microsoft.com/office/powerpoint/2010/main" val="1994713443"/>
              </p:ext>
            </p:extLst>
          </p:nvPr>
        </p:nvGraphicFramePr>
        <p:xfrm>
          <a:off x="787925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38" name="Content Placeholder 4">
            <a:extLst>
              <a:ext uri="{FF2B5EF4-FFF2-40B4-BE49-F238E27FC236}">
                <a16:creationId xmlns:a16="http://schemas.microsoft.com/office/drawing/2014/main" id="{01336789-FCC5-0EA3-FFAF-9B409DABFCBA}"/>
              </a:ext>
            </a:extLst>
          </p:cNvPr>
          <p:cNvGraphicFramePr>
            <a:graphicFrameLocks/>
          </p:cNvGraphicFramePr>
          <p:nvPr>
            <p:extLst>
              <p:ext uri="{D42A27DB-BD31-4B8C-83A1-F6EECF244321}">
                <p14:modId xmlns:p14="http://schemas.microsoft.com/office/powerpoint/2010/main" val="1185726170"/>
              </p:ext>
            </p:extLst>
          </p:nvPr>
        </p:nvGraphicFramePr>
        <p:xfrm>
          <a:off x="386429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4305">
                  <a:extLst>
                    <a:ext uri="{9D8B030D-6E8A-4147-A177-3AD203B41FA5}">
                      <a16:colId xmlns:a16="http://schemas.microsoft.com/office/drawing/2014/main" val="3865283362"/>
                    </a:ext>
                  </a:extLst>
                </a:gridCol>
                <a:gridCol w="468630">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9" name="TextBox 38">
            <a:extLst>
              <a:ext uri="{FF2B5EF4-FFF2-40B4-BE49-F238E27FC236}">
                <a16:creationId xmlns:a16="http://schemas.microsoft.com/office/drawing/2014/main" id="{E0C4A9E5-3A94-A6D6-932E-8377AD2E3CC4}"/>
              </a:ext>
            </a:extLst>
          </p:cNvPr>
          <p:cNvSpPr txBox="1"/>
          <p:nvPr/>
        </p:nvSpPr>
        <p:spPr>
          <a:xfrm>
            <a:off x="5362553" y="5862818"/>
            <a:ext cx="228997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reweighted graph</a:t>
            </a:r>
            <a:endParaRPr lang="en-SE" sz="1800" kern="1200" dirty="0">
              <a:solidFill>
                <a:prstClr val="black"/>
              </a:solidFill>
              <a:latin typeface="Calibri"/>
              <a:ea typeface="+mn-ea"/>
              <a:cs typeface="+mn-cs"/>
            </a:endParaRPr>
          </a:p>
        </p:txBody>
      </p:sp>
      <p:sp>
        <p:nvSpPr>
          <p:cNvPr id="41" name="TextBox 40">
            <a:extLst>
              <a:ext uri="{FF2B5EF4-FFF2-40B4-BE49-F238E27FC236}">
                <a16:creationId xmlns:a16="http://schemas.microsoft.com/office/drawing/2014/main" id="{ED1A501F-21EF-BD58-D2A1-2C8428449976}"/>
              </a:ext>
            </a:extLst>
          </p:cNvPr>
          <p:cNvSpPr txBox="1"/>
          <p:nvPr/>
        </p:nvSpPr>
        <p:spPr>
          <a:xfrm>
            <a:off x="9366872" y="5862818"/>
            <a:ext cx="221552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original graph</a:t>
            </a:r>
            <a:endParaRPr lang="en-SE" sz="1800" kern="1200" dirty="0">
              <a:solidFill>
                <a:prstClr val="black"/>
              </a:solidFill>
              <a:latin typeface="Calibri"/>
              <a:ea typeface="+mn-ea"/>
              <a:cs typeface="+mn-cs"/>
            </a:endParaRPr>
          </a:p>
        </p:txBody>
      </p:sp>
      <p:sp>
        <p:nvSpPr>
          <p:cNvPr id="69" name="Oval 68">
            <a:extLst>
              <a:ext uri="{FF2B5EF4-FFF2-40B4-BE49-F238E27FC236}">
                <a16:creationId xmlns:a16="http://schemas.microsoft.com/office/drawing/2014/main" id="{F694CB38-7299-C509-C01B-7B318D342AAE}"/>
              </a:ext>
            </a:extLst>
          </p:cNvPr>
          <p:cNvSpPr/>
          <p:nvPr/>
        </p:nvSpPr>
        <p:spPr>
          <a:xfrm>
            <a:off x="7773101"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CDA2158-FAAB-A499-8139-3E94D2428B4F}"/>
              </a:ext>
            </a:extLst>
          </p:cNvPr>
          <p:cNvCxnSpPr>
            <a:cxnSpLocks/>
            <a:stCxn id="69" idx="2"/>
          </p:cNvCxnSpPr>
          <p:nvPr/>
        </p:nvCxnSpPr>
        <p:spPr>
          <a:xfrm flipH="1">
            <a:off x="7192135" y="346985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4A8ADCFB-F23B-809A-D69A-3A849DF6B49D}"/>
              </a:ext>
            </a:extLst>
          </p:cNvPr>
          <p:cNvSpPr/>
          <p:nvPr/>
        </p:nvSpPr>
        <p:spPr>
          <a:xfrm>
            <a:off x="6725827" y="322177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A658AA21-EF08-A849-F701-BE2CD5D9462E}"/>
              </a:ext>
            </a:extLst>
          </p:cNvPr>
          <p:cNvSpPr/>
          <p:nvPr/>
        </p:nvSpPr>
        <p:spPr>
          <a:xfrm>
            <a:off x="8820375"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864F2677-0720-9430-9642-D07F8EAF1A97}"/>
              </a:ext>
            </a:extLst>
          </p:cNvPr>
          <p:cNvSpPr/>
          <p:nvPr/>
        </p:nvSpPr>
        <p:spPr>
          <a:xfrm>
            <a:off x="9881252"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1AD6CBAC-939B-76BB-1D3D-DBB8EA77CC66}"/>
              </a:ext>
            </a:extLst>
          </p:cNvPr>
          <p:cNvCxnSpPr>
            <a:cxnSpLocks/>
          </p:cNvCxnSpPr>
          <p:nvPr/>
        </p:nvCxnSpPr>
        <p:spPr>
          <a:xfrm flipH="1">
            <a:off x="8239409" y="347124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930AE9E-8FF3-1A1F-AE6F-ED05A8862AE4}"/>
              </a:ext>
            </a:extLst>
          </p:cNvPr>
          <p:cNvCxnSpPr>
            <a:cxnSpLocks/>
          </p:cNvCxnSpPr>
          <p:nvPr/>
        </p:nvCxnSpPr>
        <p:spPr>
          <a:xfrm flipH="1">
            <a:off x="9300286" y="34740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5A931749-BAAB-D1C6-E1F4-C9ED7C82BDFE}"/>
              </a:ext>
            </a:extLst>
          </p:cNvPr>
          <p:cNvCxnSpPr>
            <a:stCxn id="71" idx="4"/>
            <a:endCxn id="73" idx="4"/>
          </p:cNvCxnSpPr>
          <p:nvPr/>
        </p:nvCxnSpPr>
        <p:spPr>
          <a:xfrm rot="16200000" flipH="1">
            <a:off x="8534342" y="213317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4AF49188-128B-0C3F-B4AD-9E67A0850A7C}"/>
              </a:ext>
            </a:extLst>
          </p:cNvPr>
          <p:cNvSpPr txBox="1"/>
          <p:nvPr/>
        </p:nvSpPr>
        <p:spPr>
          <a:xfrm>
            <a:off x="7274726"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78" name="TextBox 77">
            <a:extLst>
              <a:ext uri="{FF2B5EF4-FFF2-40B4-BE49-F238E27FC236}">
                <a16:creationId xmlns:a16="http://schemas.microsoft.com/office/drawing/2014/main" id="{F9AB82A9-9E70-0E61-A432-7B10F5C74F6A}"/>
              </a:ext>
            </a:extLst>
          </p:cNvPr>
          <p:cNvSpPr txBox="1"/>
          <p:nvPr/>
        </p:nvSpPr>
        <p:spPr>
          <a:xfrm>
            <a:off x="8298923" y="3782270"/>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79" name="TextBox 78">
            <a:extLst>
              <a:ext uri="{FF2B5EF4-FFF2-40B4-BE49-F238E27FC236}">
                <a16:creationId xmlns:a16="http://schemas.microsoft.com/office/drawing/2014/main" id="{06C753E9-462F-9D33-80D6-6D804CB89500}"/>
              </a:ext>
            </a:extLst>
          </p:cNvPr>
          <p:cNvSpPr txBox="1"/>
          <p:nvPr/>
        </p:nvSpPr>
        <p:spPr>
          <a:xfrm>
            <a:off x="8268880"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0" name="TextBox 79">
            <a:extLst>
              <a:ext uri="{FF2B5EF4-FFF2-40B4-BE49-F238E27FC236}">
                <a16:creationId xmlns:a16="http://schemas.microsoft.com/office/drawing/2014/main" id="{D9B96407-A547-8B97-2A7C-8BD40D7D56B2}"/>
              </a:ext>
            </a:extLst>
          </p:cNvPr>
          <p:cNvSpPr txBox="1"/>
          <p:nvPr/>
        </p:nvSpPr>
        <p:spPr>
          <a:xfrm>
            <a:off x="9341297"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1" name="TextBox 80">
            <a:extLst>
              <a:ext uri="{FF2B5EF4-FFF2-40B4-BE49-F238E27FC236}">
                <a16:creationId xmlns:a16="http://schemas.microsoft.com/office/drawing/2014/main" id="{7EF4B59F-CAB8-D09C-B9D9-00E7CB10FF82}"/>
              </a:ext>
            </a:extLst>
          </p:cNvPr>
          <p:cNvSpPr txBox="1"/>
          <p:nvPr/>
        </p:nvSpPr>
        <p:spPr>
          <a:xfrm>
            <a:off x="7706682" y="4073163"/>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82" name="Oval 81">
            <a:extLst>
              <a:ext uri="{FF2B5EF4-FFF2-40B4-BE49-F238E27FC236}">
                <a16:creationId xmlns:a16="http://schemas.microsoft.com/office/drawing/2014/main" id="{3C6F97BC-15A5-5E96-AE43-A61C3EF1BA9B}"/>
              </a:ext>
            </a:extLst>
          </p:cNvPr>
          <p:cNvSpPr/>
          <p:nvPr/>
        </p:nvSpPr>
        <p:spPr>
          <a:xfrm>
            <a:off x="3582146"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B4DB2460-5C9E-3667-3BCE-6F9FE2B1C4E8}"/>
              </a:ext>
            </a:extLst>
          </p:cNvPr>
          <p:cNvCxnSpPr>
            <a:cxnSpLocks/>
            <a:stCxn id="82" idx="2"/>
          </p:cNvCxnSpPr>
          <p:nvPr/>
        </p:nvCxnSpPr>
        <p:spPr>
          <a:xfrm flipH="1">
            <a:off x="3001180" y="35402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4" name="Oval 83">
            <a:extLst>
              <a:ext uri="{FF2B5EF4-FFF2-40B4-BE49-F238E27FC236}">
                <a16:creationId xmlns:a16="http://schemas.microsoft.com/office/drawing/2014/main" id="{E8311D8C-42B0-1275-5F75-F5FF3EFC04DB}"/>
              </a:ext>
            </a:extLst>
          </p:cNvPr>
          <p:cNvSpPr/>
          <p:nvPr/>
        </p:nvSpPr>
        <p:spPr>
          <a:xfrm>
            <a:off x="2534872" y="329220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10CD1667-D84D-716B-FEF1-F4CE80B1D9EF}"/>
              </a:ext>
            </a:extLst>
          </p:cNvPr>
          <p:cNvSpPr/>
          <p:nvPr/>
        </p:nvSpPr>
        <p:spPr>
          <a:xfrm>
            <a:off x="4629420"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181F6436-5B15-A6B2-4441-E1A96F62E396}"/>
              </a:ext>
            </a:extLst>
          </p:cNvPr>
          <p:cNvSpPr/>
          <p:nvPr/>
        </p:nvSpPr>
        <p:spPr>
          <a:xfrm>
            <a:off x="5690297"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6A2F6ADD-6062-6ABA-569C-584259922313}"/>
              </a:ext>
            </a:extLst>
          </p:cNvPr>
          <p:cNvCxnSpPr>
            <a:cxnSpLocks/>
          </p:cNvCxnSpPr>
          <p:nvPr/>
        </p:nvCxnSpPr>
        <p:spPr>
          <a:xfrm flipH="1">
            <a:off x="4048454" y="354167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42AE1C5-0373-44AE-D89C-E76D300FD762}"/>
              </a:ext>
            </a:extLst>
          </p:cNvPr>
          <p:cNvCxnSpPr>
            <a:cxnSpLocks/>
          </p:cNvCxnSpPr>
          <p:nvPr/>
        </p:nvCxnSpPr>
        <p:spPr>
          <a:xfrm flipH="1">
            <a:off x="5109331" y="354445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47EC27C7-4082-9DD2-B4FD-581A358DE8BF}"/>
              </a:ext>
            </a:extLst>
          </p:cNvPr>
          <p:cNvCxnSpPr>
            <a:stCxn id="84" idx="4"/>
            <a:endCxn id="86" idx="4"/>
          </p:cNvCxnSpPr>
          <p:nvPr/>
        </p:nvCxnSpPr>
        <p:spPr>
          <a:xfrm rot="16200000" flipH="1">
            <a:off x="4343387" y="2203603"/>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595EBD2-E253-65FC-621D-3A3F7175026F}"/>
              </a:ext>
            </a:extLst>
          </p:cNvPr>
          <p:cNvSpPr txBox="1"/>
          <p:nvPr/>
        </p:nvSpPr>
        <p:spPr>
          <a:xfrm>
            <a:off x="3154109"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1" name="TextBox 90">
            <a:extLst>
              <a:ext uri="{FF2B5EF4-FFF2-40B4-BE49-F238E27FC236}">
                <a16:creationId xmlns:a16="http://schemas.microsoft.com/office/drawing/2014/main" id="{7E39734F-6065-22B8-10C5-151ED23A7B84}"/>
              </a:ext>
            </a:extLst>
          </p:cNvPr>
          <p:cNvSpPr txBox="1"/>
          <p:nvPr/>
        </p:nvSpPr>
        <p:spPr>
          <a:xfrm>
            <a:off x="4236921" y="3852701"/>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92" name="TextBox 91">
            <a:extLst>
              <a:ext uri="{FF2B5EF4-FFF2-40B4-BE49-F238E27FC236}">
                <a16:creationId xmlns:a16="http://schemas.microsoft.com/office/drawing/2014/main" id="{35BF04E6-3A6D-B87B-C7D1-AE1EEA2B1259}"/>
              </a:ext>
            </a:extLst>
          </p:cNvPr>
          <p:cNvSpPr txBox="1"/>
          <p:nvPr/>
        </p:nvSpPr>
        <p:spPr>
          <a:xfrm>
            <a:off x="4148263"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3" name="TextBox 92">
            <a:extLst>
              <a:ext uri="{FF2B5EF4-FFF2-40B4-BE49-F238E27FC236}">
                <a16:creationId xmlns:a16="http://schemas.microsoft.com/office/drawing/2014/main" id="{FD40B48D-2BE6-2A39-3B40-C52E397F18C3}"/>
              </a:ext>
            </a:extLst>
          </p:cNvPr>
          <p:cNvSpPr txBox="1"/>
          <p:nvPr/>
        </p:nvSpPr>
        <p:spPr>
          <a:xfrm>
            <a:off x="5220680"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4" name="TextBox 93">
            <a:extLst>
              <a:ext uri="{FF2B5EF4-FFF2-40B4-BE49-F238E27FC236}">
                <a16:creationId xmlns:a16="http://schemas.microsoft.com/office/drawing/2014/main" id="{E17E5948-F4DB-61BD-4D68-56B91EF7BC8C}"/>
              </a:ext>
            </a:extLst>
          </p:cNvPr>
          <p:cNvSpPr txBox="1"/>
          <p:nvPr/>
        </p:nvSpPr>
        <p:spPr>
          <a:xfrm>
            <a:off x="3598974" y="4143595"/>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graphicFrame>
        <p:nvGraphicFramePr>
          <p:cNvPr id="96" name="Content Placeholder 4">
            <a:extLst>
              <a:ext uri="{FF2B5EF4-FFF2-40B4-BE49-F238E27FC236}">
                <a16:creationId xmlns:a16="http://schemas.microsoft.com/office/drawing/2014/main" id="{6F76F721-B883-D53E-8AD1-4BEF37CD0610}"/>
              </a:ext>
            </a:extLst>
          </p:cNvPr>
          <p:cNvGraphicFramePr>
            <a:graphicFrameLocks/>
          </p:cNvGraphicFramePr>
          <p:nvPr>
            <p:extLst>
              <p:ext uri="{D42A27DB-BD31-4B8C-83A1-F6EECF244321}">
                <p14:modId xmlns:p14="http://schemas.microsoft.com/office/powerpoint/2010/main" val="2669764244"/>
              </p:ext>
            </p:extLst>
          </p:nvPr>
        </p:nvGraphicFramePr>
        <p:xfrm>
          <a:off x="1102776" y="468449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4" name="TextBox 3">
            <a:extLst>
              <a:ext uri="{FF2B5EF4-FFF2-40B4-BE49-F238E27FC236}">
                <a16:creationId xmlns:a16="http://schemas.microsoft.com/office/drawing/2014/main" id="{80DD291E-6859-8640-65D7-D33F90E9B1DC}"/>
              </a:ext>
            </a:extLst>
          </p:cNvPr>
          <p:cNvSpPr txBox="1"/>
          <p:nvPr/>
        </p:nvSpPr>
        <p:spPr>
          <a:xfrm>
            <a:off x="2208953" y="5585819"/>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5" name="TextBox 4">
            <a:extLst>
              <a:ext uri="{FF2B5EF4-FFF2-40B4-BE49-F238E27FC236}">
                <a16:creationId xmlns:a16="http://schemas.microsoft.com/office/drawing/2014/main" id="{3040CE77-801D-D32F-9E07-88CBF39A1594}"/>
              </a:ext>
            </a:extLst>
          </p:cNvPr>
          <p:cNvSpPr txBox="1"/>
          <p:nvPr/>
        </p:nvSpPr>
        <p:spPr>
          <a:xfrm>
            <a:off x="2119428" y="3707287"/>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6" name="TextBox 5">
            <a:extLst>
              <a:ext uri="{FF2B5EF4-FFF2-40B4-BE49-F238E27FC236}">
                <a16:creationId xmlns:a16="http://schemas.microsoft.com/office/drawing/2014/main" id="{D4FD3154-8778-576A-8728-694CFADE462F}"/>
              </a:ext>
            </a:extLst>
          </p:cNvPr>
          <p:cNvSpPr txBox="1"/>
          <p:nvPr/>
        </p:nvSpPr>
        <p:spPr>
          <a:xfrm>
            <a:off x="3497826" y="3707287"/>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7" name="TextBox 6">
            <a:extLst>
              <a:ext uri="{FF2B5EF4-FFF2-40B4-BE49-F238E27FC236}">
                <a16:creationId xmlns:a16="http://schemas.microsoft.com/office/drawing/2014/main" id="{FD7C6DE2-1468-D716-C13F-8951326BE346}"/>
              </a:ext>
            </a:extLst>
          </p:cNvPr>
          <p:cNvSpPr txBox="1"/>
          <p:nvPr/>
        </p:nvSpPr>
        <p:spPr>
          <a:xfrm>
            <a:off x="4452271" y="3707287"/>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628471D5-CDAD-9CE5-6097-30B99E69E63F}"/>
              </a:ext>
            </a:extLst>
          </p:cNvPr>
          <p:cNvSpPr txBox="1"/>
          <p:nvPr/>
        </p:nvSpPr>
        <p:spPr>
          <a:xfrm>
            <a:off x="5854203" y="3707287"/>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Tree>
    <p:extLst>
      <p:ext uri="{BB962C8B-B14F-4D97-AF65-F5344CB8AC3E}">
        <p14:creationId xmlns:p14="http://schemas.microsoft.com/office/powerpoint/2010/main" val="2453773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8FD10-1E2E-6646-8C8A-27239BC8E23F}"/>
              </a:ext>
            </a:extLst>
          </p:cNvPr>
          <p:cNvPicPr>
            <a:picLocks noChangeAspect="1"/>
          </p:cNvPicPr>
          <p:nvPr/>
        </p:nvPicPr>
        <p:blipFill>
          <a:blip r:embed="rId3"/>
          <a:stretch>
            <a:fillRect/>
          </a:stretch>
        </p:blipFill>
        <p:spPr>
          <a:xfrm>
            <a:off x="1213526" y="4102467"/>
            <a:ext cx="3246664" cy="2580502"/>
          </a:xfrm>
          <a:prstGeom prst="rect">
            <a:avLst/>
          </a:prstGeom>
        </p:spPr>
      </p:pic>
      <p:pic>
        <p:nvPicPr>
          <p:cNvPr id="5" name="Content Placeholder 4">
            <a:extLst>
              <a:ext uri="{FF2B5EF4-FFF2-40B4-BE49-F238E27FC236}">
                <a16:creationId xmlns:a16="http://schemas.microsoft.com/office/drawing/2014/main" id="{D0FA06F8-BD0A-7B36-1253-B3FADEF5907D}"/>
              </a:ext>
            </a:extLst>
          </p:cNvPr>
          <p:cNvPicPr>
            <a:picLocks noGrp="1" noChangeAspect="1"/>
          </p:cNvPicPr>
          <p:nvPr>
            <p:ph idx="1"/>
          </p:nvPr>
        </p:nvPicPr>
        <p:blipFill>
          <a:blip r:embed="rId4"/>
          <a:stretch>
            <a:fillRect/>
          </a:stretch>
        </p:blipFill>
        <p:spPr>
          <a:xfrm>
            <a:off x="4107259" y="4241620"/>
            <a:ext cx="3326323" cy="2176483"/>
          </a:xfrm>
          <a:prstGeom prst="rect">
            <a:avLst/>
          </a:prstGeom>
        </p:spPr>
      </p:pic>
      <p:sp>
        <p:nvSpPr>
          <p:cNvPr id="2" name="Title 1">
            <a:extLst>
              <a:ext uri="{FF2B5EF4-FFF2-40B4-BE49-F238E27FC236}">
                <a16:creationId xmlns:a16="http://schemas.microsoft.com/office/drawing/2014/main" id="{17213F3B-2011-4CA9-F6DF-56D7F90930AA}"/>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5063C057-21D0-2C87-88AA-3648209BEF8C}"/>
              </a:ext>
            </a:extLst>
          </p:cNvPr>
          <p:cNvSpPr txBox="1">
            <a:spLocks/>
          </p:cNvSpPr>
          <p:nvPr/>
        </p:nvSpPr>
        <p:spPr>
          <a:xfrm>
            <a:off x="738554" y="1131121"/>
            <a:ext cx="9748728" cy="322171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0, 1, 2 and 3 are</a:t>
            </a:r>
          </a:p>
          <a:p>
            <a:pPr lvl="1">
              <a:buClr>
                <a:srgbClr val="F79646"/>
              </a:buClr>
            </a:pPr>
            <a:r>
              <a:rPr lang="en-GB" dirty="0">
                <a:solidFill>
                  <a:prstClr val="black"/>
                </a:solidFill>
                <a:latin typeface="Arial" panose="020B0604020202020204" pitchFamily="34" charset="0"/>
                <a:cs typeface="Arial" panose="020B0604020202020204" pitchFamily="34" charset="0"/>
              </a:rPr>
              <a:t>h[0]=0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h[1]=-5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 </a:t>
            </a:r>
            <a:r>
              <a:rPr lang="en-GB" dirty="0">
                <a:solidFill>
                  <a:prstClr val="black"/>
                </a:solidFill>
                <a:latin typeface="Arial" panose="020B0604020202020204" pitchFamily="34" charset="0"/>
                <a:cs typeface="Arial" panose="020B0604020202020204" pitchFamily="34" charset="0"/>
              </a:rPr>
              <a:t>h[2]=-1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012</a:t>
            </a:r>
            <a:r>
              <a:rPr lang="en-GB" dirty="0">
                <a:solidFill>
                  <a:prstClr val="black"/>
                </a:solidFill>
                <a:latin typeface="Arial" panose="020B0604020202020204" pitchFamily="34" charset="0"/>
                <a:cs typeface="Arial" panose="020B0604020202020204" pitchFamily="34" charset="0"/>
              </a:rPr>
              <a:t>), h[3]=0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3</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en-GB" dirty="0">
                <a:solidFill>
                  <a:prstClr val="black"/>
                </a:solidFill>
                <a:latin typeface="Arial" panose="020B0604020202020204" pitchFamily="34" charset="0"/>
                <a:cs typeface="Arial" panose="020B0604020202020204" pitchFamily="34" charset="0"/>
              </a:rPr>
              <a:t>w’(0,1)=-5+0-(-5)=0, w’(1,2)=4+(-5)-(-1)=0, w’(2,3)=1+(-1)-0=0, w’(0,3)=3+0-0=3, w’(0,2)=2+0-(-1)=3</a:t>
            </a:r>
          </a:p>
          <a:p>
            <a:pPr>
              <a:buClr>
                <a:srgbClr val="F79646"/>
              </a:buClr>
            </a:pPr>
            <a:r>
              <a:rPr lang="en-GB" dirty="0">
                <a:solidFill>
                  <a:prstClr val="black"/>
                </a:solidFill>
                <a:latin typeface="Arial" panose="020B0604020202020204" pitchFamily="34" charset="0"/>
                <a:cs typeface="Arial" panose="020B0604020202020204" pitchFamily="34" charset="0"/>
              </a:rPr>
              <a:t>Since all weights are now greater than or equal to 0, run Dijkstra’s algorithm on the reweighted graph with every node as the source </a:t>
            </a:r>
            <a:endParaRPr lang="en-SE" dirty="0">
              <a:solidFill>
                <a:prstClr val="black"/>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F5EAC0-3C8F-4AC0-92ED-0AF6112732F1}"/>
              </a:ext>
            </a:extLst>
          </p:cNvPr>
          <p:cNvSpPr txBox="1"/>
          <p:nvPr/>
        </p:nvSpPr>
        <p:spPr>
          <a:xfrm>
            <a:off x="5451060" y="425490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3" name="TextBox 2">
            <a:extLst>
              <a:ext uri="{FF2B5EF4-FFF2-40B4-BE49-F238E27FC236}">
                <a16:creationId xmlns:a16="http://schemas.microsoft.com/office/drawing/2014/main" id="{0832AA3B-FE37-D8F0-2CF5-DE5C4A4DE8DC}"/>
              </a:ext>
            </a:extLst>
          </p:cNvPr>
          <p:cNvSpPr txBox="1"/>
          <p:nvPr/>
        </p:nvSpPr>
        <p:spPr>
          <a:xfrm>
            <a:off x="6725933" y="4241619"/>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3E6FE34-A52E-3586-65EF-1CC16662C861}"/>
              </a:ext>
            </a:extLst>
          </p:cNvPr>
          <p:cNvSpPr txBox="1"/>
          <p:nvPr/>
        </p:nvSpPr>
        <p:spPr>
          <a:xfrm>
            <a:off x="5515744" y="5828792"/>
            <a:ext cx="748923" cy="338554"/>
          </a:xfrm>
          <a:prstGeom prst="rect">
            <a:avLst/>
          </a:prstGeom>
          <a:noFill/>
        </p:spPr>
        <p:txBody>
          <a:bodyPr wrap="none" rtlCol="0">
            <a:spAutoFit/>
          </a:bodyPr>
          <a:lstStyle/>
          <a:p>
            <a:pPr defTabSz="457200">
              <a:buClrTx/>
            </a:pPr>
            <a:r>
              <a:rPr lang="en-GB" sz="1600" kern="1200">
                <a:solidFill>
                  <a:prstClr val="black"/>
                </a:solidFill>
                <a:latin typeface="Calibri"/>
                <a:ea typeface="+mn-ea"/>
                <a:cs typeface="+mn-cs"/>
              </a:rPr>
              <a:t>h[</a:t>
            </a:r>
            <a:r>
              <a:rPr lang="en-GB" sz="1600" kern="1200" dirty="0">
                <a:solidFill>
                  <a:prstClr val="black"/>
                </a:solidFill>
                <a:latin typeface="Calibri"/>
                <a:ea typeface="+mn-ea"/>
                <a:cs typeface="+mn-cs"/>
              </a:rPr>
              <a:t>3]=0</a:t>
            </a:r>
            <a:endParaRPr lang="en-SE" sz="1600" kern="1200" dirty="0">
              <a:solidFill>
                <a:prstClr val="black"/>
              </a:solidFill>
              <a:latin typeface="Calibri"/>
              <a:ea typeface="+mn-ea"/>
              <a:cs typeface="+mn-cs"/>
            </a:endParaRPr>
          </a:p>
        </p:txBody>
      </p:sp>
      <p:sp>
        <p:nvSpPr>
          <p:cNvPr id="12" name="TextBox 11">
            <a:extLst>
              <a:ext uri="{FF2B5EF4-FFF2-40B4-BE49-F238E27FC236}">
                <a16:creationId xmlns:a16="http://schemas.microsoft.com/office/drawing/2014/main" id="{AF56CE97-83E4-45A7-11FE-3BEB34661C89}"/>
              </a:ext>
            </a:extLst>
          </p:cNvPr>
          <p:cNvSpPr txBox="1"/>
          <p:nvPr/>
        </p:nvSpPr>
        <p:spPr>
          <a:xfrm>
            <a:off x="6687457" y="58661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
        <p:nvSpPr>
          <p:cNvPr id="13" name="TextBox 12">
            <a:extLst>
              <a:ext uri="{FF2B5EF4-FFF2-40B4-BE49-F238E27FC236}">
                <a16:creationId xmlns:a16="http://schemas.microsoft.com/office/drawing/2014/main" id="{B898415D-A474-27AC-A0BD-AB195A7ABC40}"/>
              </a:ext>
            </a:extLst>
          </p:cNvPr>
          <p:cNvSpPr txBox="1"/>
          <p:nvPr/>
        </p:nvSpPr>
        <p:spPr>
          <a:xfrm>
            <a:off x="4366071" y="5028519"/>
            <a:ext cx="306494" cy="338554"/>
          </a:xfrm>
          <a:prstGeom prst="rect">
            <a:avLst/>
          </a:prstGeom>
          <a:solidFill>
            <a:schemeClr val="bg1"/>
          </a:solidFill>
        </p:spPr>
        <p:txBody>
          <a:bodyPr wrap="square" rtlCol="0">
            <a:spAutoFit/>
          </a:bodyPr>
          <a:lstStyle/>
          <a:p>
            <a:pPr defTabSz="457200">
              <a:buClrTx/>
            </a:pPr>
            <a:r>
              <a:rPr lang="en-GB" sz="1600" kern="1200" dirty="0">
                <a:solidFill>
                  <a:prstClr val="black"/>
                </a:solidFill>
                <a:latin typeface="Calibri"/>
                <a:ea typeface="+mn-ea"/>
                <a:cs typeface="+mn-cs"/>
              </a:rPr>
              <a:t>d</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721C0239-7ED1-9305-8CD9-587E44C9842F}"/>
              </a:ext>
            </a:extLst>
          </p:cNvPr>
          <p:cNvSpPr txBox="1"/>
          <p:nvPr/>
        </p:nvSpPr>
        <p:spPr>
          <a:xfrm>
            <a:off x="8381618" y="621740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9" name="TextBox 8">
            <a:extLst>
              <a:ext uri="{FF2B5EF4-FFF2-40B4-BE49-F238E27FC236}">
                <a16:creationId xmlns:a16="http://schemas.microsoft.com/office/drawing/2014/main" id="{37791A6E-0057-E048-C3B6-2D3CE0EA3E2A}"/>
              </a:ext>
            </a:extLst>
          </p:cNvPr>
          <p:cNvSpPr txBox="1"/>
          <p:nvPr/>
        </p:nvSpPr>
        <p:spPr>
          <a:xfrm>
            <a:off x="2031696" y="6217401"/>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pic>
        <p:nvPicPr>
          <p:cNvPr id="16" name="Picture 15">
            <a:extLst>
              <a:ext uri="{FF2B5EF4-FFF2-40B4-BE49-F238E27FC236}">
                <a16:creationId xmlns:a16="http://schemas.microsoft.com/office/drawing/2014/main" id="{82F80295-53C8-B02C-3924-67E6C571A400}"/>
              </a:ext>
            </a:extLst>
          </p:cNvPr>
          <p:cNvPicPr>
            <a:picLocks noChangeAspect="1"/>
          </p:cNvPicPr>
          <p:nvPr/>
        </p:nvPicPr>
        <p:blipFill>
          <a:blip r:embed="rId5"/>
          <a:stretch>
            <a:fillRect/>
          </a:stretch>
        </p:blipFill>
        <p:spPr>
          <a:xfrm>
            <a:off x="7689392" y="4241619"/>
            <a:ext cx="3156882" cy="1963051"/>
          </a:xfrm>
          <a:prstGeom prst="rect">
            <a:avLst/>
          </a:prstGeom>
        </p:spPr>
      </p:pic>
      <p:graphicFrame>
        <p:nvGraphicFramePr>
          <p:cNvPr id="17" name="Content Placeholder 4">
            <a:extLst>
              <a:ext uri="{FF2B5EF4-FFF2-40B4-BE49-F238E27FC236}">
                <a16:creationId xmlns:a16="http://schemas.microsoft.com/office/drawing/2014/main" id="{EF6F2D3F-8B19-F1FC-030F-49695E80BF53}"/>
              </a:ext>
            </a:extLst>
          </p:cNvPr>
          <p:cNvGraphicFramePr>
            <a:graphicFrameLocks/>
          </p:cNvGraphicFramePr>
          <p:nvPr>
            <p:extLst>
              <p:ext uri="{D42A27DB-BD31-4B8C-83A1-F6EECF244321}">
                <p14:modId xmlns:p14="http://schemas.microsoft.com/office/powerpoint/2010/main" val="591802238"/>
              </p:ext>
            </p:extLst>
          </p:nvPr>
        </p:nvGraphicFramePr>
        <p:xfrm>
          <a:off x="10800804" y="1920722"/>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0" name="TextBox 9">
            <a:extLst>
              <a:ext uri="{FF2B5EF4-FFF2-40B4-BE49-F238E27FC236}">
                <a16:creationId xmlns:a16="http://schemas.microsoft.com/office/drawing/2014/main" id="{1E262D08-0257-946C-004B-B5FA0D360C96}"/>
              </a:ext>
            </a:extLst>
          </p:cNvPr>
          <p:cNvSpPr txBox="1"/>
          <p:nvPr/>
        </p:nvSpPr>
        <p:spPr>
          <a:xfrm>
            <a:off x="10590369" y="378765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4" name="TextBox 13">
            <a:extLst>
              <a:ext uri="{FF2B5EF4-FFF2-40B4-BE49-F238E27FC236}">
                <a16:creationId xmlns:a16="http://schemas.microsoft.com/office/drawing/2014/main" id="{81DE60FB-0AAB-D59E-82C2-99A1F8543570}"/>
              </a:ext>
            </a:extLst>
          </p:cNvPr>
          <p:cNvSpPr txBox="1"/>
          <p:nvPr/>
        </p:nvSpPr>
        <p:spPr>
          <a:xfrm>
            <a:off x="5159260" y="6217401"/>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Tree>
    <p:extLst>
      <p:ext uri="{BB962C8B-B14F-4D97-AF65-F5344CB8AC3E}">
        <p14:creationId xmlns:p14="http://schemas.microsoft.com/office/powerpoint/2010/main" val="2037983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368527B-E345-85D8-A537-0307CC2EC808}"/>
              </a:ext>
            </a:extLst>
          </p:cNvPr>
          <p:cNvPicPr>
            <a:picLocks noChangeAspect="1" noChangeArrowheads="1"/>
          </p:cNvPicPr>
          <p:nvPr/>
        </p:nvPicPr>
        <p:blipFill>
          <a:blip r:embed="rId3"/>
          <a:srcRect/>
          <a:stretch/>
        </p:blipFill>
        <p:spPr bwMode="auto">
          <a:xfrm>
            <a:off x="2787495" y="2442188"/>
            <a:ext cx="3151421" cy="19589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17CDCC-915E-D804-AB1E-E18E48B8F6D5}"/>
              </a:ext>
            </a:extLst>
          </p:cNvPr>
          <p:cNvPicPr>
            <a:picLocks noChangeAspect="1"/>
          </p:cNvPicPr>
          <p:nvPr/>
        </p:nvPicPr>
        <p:blipFill>
          <a:blip r:embed="rId4"/>
          <a:stretch>
            <a:fillRect/>
          </a:stretch>
        </p:blipFill>
        <p:spPr>
          <a:xfrm>
            <a:off x="6793895" y="2357803"/>
            <a:ext cx="3246664" cy="2580502"/>
          </a:xfrm>
          <a:prstGeom prst="rect">
            <a:avLst/>
          </a:prstGeom>
        </p:spPr>
      </p:pic>
      <p:sp>
        <p:nvSpPr>
          <p:cNvPr id="2" name="Title 1">
            <a:extLst>
              <a:ext uri="{FF2B5EF4-FFF2-40B4-BE49-F238E27FC236}">
                <a16:creationId xmlns:a16="http://schemas.microsoft.com/office/drawing/2014/main" id="{D9CE1FFB-68E3-2A35-EC57-CC5E82FEF18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4ED808CB-A16E-0826-A9DD-E2BC92E6FE8D}"/>
              </a:ext>
            </a:extLst>
          </p:cNvPr>
          <p:cNvSpPr>
            <a:spLocks noGrp="1"/>
          </p:cNvSpPr>
          <p:nvPr>
            <p:ph idx="1"/>
          </p:nvPr>
        </p:nvSpPr>
        <p:spPr>
          <a:xfrm>
            <a:off x="655879" y="904568"/>
            <a:ext cx="10679723" cy="1671484"/>
          </a:xfrm>
        </p:spPr>
        <p:txBody>
          <a:bodyPr>
            <a:normAutofit fontScale="70000" lnSpcReduction="20000"/>
          </a:bodyPr>
          <a:lstStyle/>
          <a:p>
            <a:r>
              <a:rPr lang="en-GB" dirty="0">
                <a:latin typeface="Arial" panose="020B0604020202020204" pitchFamily="34" charset="0"/>
                <a:cs typeface="Arial" panose="020B0604020202020204" pitchFamily="34" charset="0"/>
              </a:rPr>
              <a:t>Let’s run Dijkstra’s algorithm starting from source node 0,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)-(h[0]-h[1])=0-(0-(-5))=-5</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)-(h[0]-h[2])=0-(0-(-1))=-1</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)-(h[0]-h[3])=0-(0-0)=0)</a:t>
            </a:r>
            <a:endParaRPr lang="en-SE" dirty="0">
              <a:latin typeface="Arial" panose="020B0604020202020204" pitchFamily="34" charset="0"/>
              <a:cs typeface="Arial" panose="020B0604020202020204" pitchFamily="34" charset="0"/>
            </a:endParaRPr>
          </a:p>
        </p:txBody>
      </p:sp>
      <p:graphicFrame>
        <p:nvGraphicFramePr>
          <p:cNvPr id="4" name="Content Placeholder 4">
            <a:extLst>
              <a:ext uri="{FF2B5EF4-FFF2-40B4-BE49-F238E27FC236}">
                <a16:creationId xmlns:a16="http://schemas.microsoft.com/office/drawing/2014/main" id="{D95FF884-A0C6-9FF9-29CC-9322AF2F18BC}"/>
              </a:ext>
            </a:extLst>
          </p:cNvPr>
          <p:cNvGraphicFramePr>
            <a:graphicFrameLocks/>
          </p:cNvGraphicFramePr>
          <p:nvPr>
            <p:extLst>
              <p:ext uri="{D42A27DB-BD31-4B8C-83A1-F6EECF244321}">
                <p14:modId xmlns:p14="http://schemas.microsoft.com/office/powerpoint/2010/main" val="3764699161"/>
              </p:ext>
            </p:extLst>
          </p:nvPr>
        </p:nvGraphicFramePr>
        <p:xfrm>
          <a:off x="3799404" y="4840287"/>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6" name="Content Placeholder 4">
            <a:extLst>
              <a:ext uri="{FF2B5EF4-FFF2-40B4-BE49-F238E27FC236}">
                <a16:creationId xmlns:a16="http://schemas.microsoft.com/office/drawing/2014/main" id="{094ECEE3-4B46-1B52-DE22-568D48559591}"/>
              </a:ext>
            </a:extLst>
          </p:cNvPr>
          <p:cNvGraphicFramePr>
            <a:graphicFrameLocks/>
          </p:cNvGraphicFramePr>
          <p:nvPr>
            <p:extLst>
              <p:ext uri="{D42A27DB-BD31-4B8C-83A1-F6EECF244321}">
                <p14:modId xmlns:p14="http://schemas.microsoft.com/office/powerpoint/2010/main" val="1087669064"/>
              </p:ext>
            </p:extLst>
          </p:nvPr>
        </p:nvGraphicFramePr>
        <p:xfrm>
          <a:off x="7820439" y="483425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8" name="TextBox 7">
            <a:extLst>
              <a:ext uri="{FF2B5EF4-FFF2-40B4-BE49-F238E27FC236}">
                <a16:creationId xmlns:a16="http://schemas.microsoft.com/office/drawing/2014/main" id="{AC0C199A-F4D1-9348-B4DC-F809CB8F166F}"/>
              </a:ext>
            </a:extLst>
          </p:cNvPr>
          <p:cNvSpPr txBox="1"/>
          <p:nvPr/>
        </p:nvSpPr>
        <p:spPr>
          <a:xfrm>
            <a:off x="5253091" y="6042124"/>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reweighted graph</a:t>
            </a:r>
          </a:p>
        </p:txBody>
      </p:sp>
      <p:sp>
        <p:nvSpPr>
          <p:cNvPr id="9" name="TextBox 8">
            <a:extLst>
              <a:ext uri="{FF2B5EF4-FFF2-40B4-BE49-F238E27FC236}">
                <a16:creationId xmlns:a16="http://schemas.microsoft.com/office/drawing/2014/main" id="{79682499-9DC4-B572-C001-3DD626EE00D0}"/>
              </a:ext>
            </a:extLst>
          </p:cNvPr>
          <p:cNvSpPr txBox="1"/>
          <p:nvPr/>
        </p:nvSpPr>
        <p:spPr>
          <a:xfrm>
            <a:off x="9248194" y="6048157"/>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original graph</a:t>
            </a:r>
            <a:endParaRPr lang="en-SE" sz="1800" kern="1200" dirty="0">
              <a:solidFill>
                <a:prstClr val="black"/>
              </a:solidFill>
              <a:latin typeface="Calibri"/>
              <a:ea typeface="+mn-ea"/>
              <a:cs typeface="+mn-cs"/>
            </a:endParaRPr>
          </a:p>
        </p:txBody>
      </p:sp>
      <p:sp>
        <p:nvSpPr>
          <p:cNvPr id="10" name="TextBox 9">
            <a:extLst>
              <a:ext uri="{FF2B5EF4-FFF2-40B4-BE49-F238E27FC236}">
                <a16:creationId xmlns:a16="http://schemas.microsoft.com/office/drawing/2014/main" id="{5D0C2ADF-15B5-52E6-ECB2-8037430836AA}"/>
              </a:ext>
            </a:extLst>
          </p:cNvPr>
          <p:cNvSpPr txBox="1"/>
          <p:nvPr/>
        </p:nvSpPr>
        <p:spPr>
          <a:xfrm>
            <a:off x="3322482" y="4401179"/>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1" name="TextBox 10">
            <a:extLst>
              <a:ext uri="{FF2B5EF4-FFF2-40B4-BE49-F238E27FC236}">
                <a16:creationId xmlns:a16="http://schemas.microsoft.com/office/drawing/2014/main" id="{2BC27FDC-88D2-6D7E-80BA-4214768FC3B1}"/>
              </a:ext>
            </a:extLst>
          </p:cNvPr>
          <p:cNvSpPr txBox="1"/>
          <p:nvPr/>
        </p:nvSpPr>
        <p:spPr>
          <a:xfrm>
            <a:off x="7699328" y="4401182"/>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 name="Content Placeholder 4">
            <a:extLst>
              <a:ext uri="{FF2B5EF4-FFF2-40B4-BE49-F238E27FC236}">
                <a16:creationId xmlns:a16="http://schemas.microsoft.com/office/drawing/2014/main" id="{0A12C543-7D74-A5B2-3179-E360679C4058}"/>
              </a:ext>
            </a:extLst>
          </p:cNvPr>
          <p:cNvGraphicFramePr>
            <a:graphicFrameLocks/>
          </p:cNvGraphicFramePr>
          <p:nvPr>
            <p:extLst>
              <p:ext uri="{D42A27DB-BD31-4B8C-83A1-F6EECF244321}">
                <p14:modId xmlns:p14="http://schemas.microsoft.com/office/powerpoint/2010/main" val="3880624399"/>
              </p:ext>
            </p:extLst>
          </p:nvPr>
        </p:nvGraphicFramePr>
        <p:xfrm>
          <a:off x="996336" y="483425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3" name="TextBox 12">
            <a:extLst>
              <a:ext uri="{FF2B5EF4-FFF2-40B4-BE49-F238E27FC236}">
                <a16:creationId xmlns:a16="http://schemas.microsoft.com/office/drawing/2014/main" id="{ADDB36E1-DA44-204A-4B92-100BC2582F5E}"/>
              </a:ext>
            </a:extLst>
          </p:cNvPr>
          <p:cNvSpPr txBox="1"/>
          <p:nvPr/>
        </p:nvSpPr>
        <p:spPr>
          <a:xfrm>
            <a:off x="2183419" y="5761354"/>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8" name="TextBox 17">
            <a:extLst>
              <a:ext uri="{FF2B5EF4-FFF2-40B4-BE49-F238E27FC236}">
                <a16:creationId xmlns:a16="http://schemas.microsoft.com/office/drawing/2014/main" id="{9B878324-3DA3-DF6D-8A54-F124DB75D874}"/>
              </a:ext>
            </a:extLst>
          </p:cNvPr>
          <p:cNvSpPr txBox="1"/>
          <p:nvPr/>
        </p:nvSpPr>
        <p:spPr>
          <a:xfrm>
            <a:off x="2308755" y="255435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19" name="TextBox 18">
            <a:extLst>
              <a:ext uri="{FF2B5EF4-FFF2-40B4-BE49-F238E27FC236}">
                <a16:creationId xmlns:a16="http://schemas.microsoft.com/office/drawing/2014/main" id="{8CF10A50-CCBD-BBD2-62D8-C3580FCA0B01}"/>
              </a:ext>
            </a:extLst>
          </p:cNvPr>
          <p:cNvSpPr txBox="1"/>
          <p:nvPr/>
        </p:nvSpPr>
        <p:spPr>
          <a:xfrm>
            <a:off x="5500144" y="255435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20" name="TextBox 19">
            <a:extLst>
              <a:ext uri="{FF2B5EF4-FFF2-40B4-BE49-F238E27FC236}">
                <a16:creationId xmlns:a16="http://schemas.microsoft.com/office/drawing/2014/main" id="{758AAC0D-43AD-DFB9-3BC9-1EAC564DA863}"/>
              </a:ext>
            </a:extLst>
          </p:cNvPr>
          <p:cNvSpPr txBox="1"/>
          <p:nvPr/>
        </p:nvSpPr>
        <p:spPr>
          <a:xfrm>
            <a:off x="2308755" y="394511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1" name="TextBox 20">
            <a:extLst>
              <a:ext uri="{FF2B5EF4-FFF2-40B4-BE49-F238E27FC236}">
                <a16:creationId xmlns:a16="http://schemas.microsoft.com/office/drawing/2014/main" id="{9E1B6B21-FAF1-4949-672D-579761126D7B}"/>
              </a:ext>
            </a:extLst>
          </p:cNvPr>
          <p:cNvSpPr txBox="1"/>
          <p:nvPr/>
        </p:nvSpPr>
        <p:spPr>
          <a:xfrm>
            <a:off x="5500144" y="3945115"/>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Tree>
    <p:extLst>
      <p:ext uri="{BB962C8B-B14F-4D97-AF65-F5344CB8AC3E}">
        <p14:creationId xmlns:p14="http://schemas.microsoft.com/office/powerpoint/2010/main" val="1724235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83FCB-1523-5ABC-4486-4B8EDDFE0FF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703047-F3C2-5552-B26D-E11BE011C29A}"/>
              </a:ext>
            </a:extLst>
          </p:cNvPr>
          <p:cNvGraphicFramePr>
            <a:graphicFrameLocks noGrp="1"/>
          </p:cNvGraphicFramePr>
          <p:nvPr>
            <p:extLst>
              <p:ext uri="{D42A27DB-BD31-4B8C-83A1-F6EECF244321}">
                <p14:modId xmlns:p14="http://schemas.microsoft.com/office/powerpoint/2010/main" val="3957486227"/>
              </p:ext>
            </p:extLst>
          </p:nvPr>
        </p:nvGraphicFramePr>
        <p:xfrm>
          <a:off x="1624672" y="1645602"/>
          <a:ext cx="9520172" cy="4511040"/>
        </p:xfrm>
        <a:graphic>
          <a:graphicData uri="http://schemas.openxmlformats.org/drawingml/2006/table">
            <a:tbl>
              <a:tblPr firstRow="1" bandRow="1">
                <a:tableStyleId>{5C22544A-7EE6-4342-B048-85BDC9FD1C3A}</a:tableStyleId>
              </a:tblPr>
              <a:tblGrid>
                <a:gridCol w="1817579">
                  <a:extLst>
                    <a:ext uri="{9D8B030D-6E8A-4147-A177-3AD203B41FA5}">
                      <a16:colId xmlns:a16="http://schemas.microsoft.com/office/drawing/2014/main" val="1986848519"/>
                    </a:ext>
                  </a:extLst>
                </a:gridCol>
                <a:gridCol w="4947986">
                  <a:extLst>
                    <a:ext uri="{9D8B030D-6E8A-4147-A177-3AD203B41FA5}">
                      <a16:colId xmlns:a16="http://schemas.microsoft.com/office/drawing/2014/main" val="2195734352"/>
                    </a:ext>
                  </a:extLst>
                </a:gridCol>
                <a:gridCol w="2754607">
                  <a:extLst>
                    <a:ext uri="{9D8B030D-6E8A-4147-A177-3AD203B41FA5}">
                      <a16:colId xmlns:a16="http://schemas.microsoft.com/office/drawing/2014/main" val="326827845"/>
                    </a:ext>
                  </a:extLst>
                </a:gridCol>
              </a:tblGrid>
              <a:tr h="370840">
                <a:tc>
                  <a:txBody>
                    <a:bodyPr/>
                    <a:lstStyle/>
                    <a:p>
                      <a:pPr algn="ctr"/>
                      <a:r>
                        <a:rPr lang="en-GB" sz="2000" dirty="0"/>
                        <a:t>Algorithm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Applicability</a:t>
                      </a:r>
                    </a:p>
                  </a:txBody>
                  <a:tcPr/>
                </a:tc>
                <a:tc>
                  <a:txBody>
                    <a:bodyPr/>
                    <a:lstStyle/>
                    <a:p>
                      <a:pPr algn="ctr"/>
                      <a:r>
                        <a:rPr lang="en-GB" sz="2000" dirty="0"/>
                        <a:t>Worst-Case Complexity</a:t>
                      </a:r>
                      <a:endParaRPr lang="en-SE" sz="2000" dirty="0"/>
                    </a:p>
                  </a:txBody>
                  <a:tcPr/>
                </a:tc>
                <a:extLst>
                  <a:ext uri="{0D108BD9-81ED-4DB2-BD59-A6C34878D82A}">
                    <a16:rowId xmlns:a16="http://schemas.microsoft.com/office/drawing/2014/main" val="184938826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Breadth First Search (BFS)</a:t>
                      </a:r>
                    </a:p>
                  </a:txBody>
                  <a:tcPr/>
                </a:tc>
                <a:tc>
                  <a:txBody>
                    <a:bodyPr/>
                    <a:lstStyle/>
                    <a:p>
                      <a:pPr algn="l"/>
                      <a:r>
                        <a:rPr lang="en-GB" sz="2000" dirty="0"/>
                        <a:t>Unweighted, undirected or directed graph</a:t>
                      </a:r>
                    </a:p>
                  </a:txBody>
                  <a:tcPr/>
                </a:tc>
                <a:tc>
                  <a:txBody>
                    <a:bodyPr/>
                    <a:lstStyle/>
                    <a:p>
                      <a:pPr algn="ctr"/>
                      <a:r>
                        <a:rPr lang="pt-BR" sz="2000" dirty="0"/>
                        <a:t>Adjacency List: O(V + E)</a:t>
                      </a:r>
                    </a:p>
                    <a:p>
                      <a:pPr algn="ctr"/>
                      <a:r>
                        <a:rPr lang="pt-BR" sz="2000" dirty="0"/>
                        <a:t>Adjacency Matrix: O(V²)</a:t>
                      </a:r>
                      <a:endParaRPr lang="en-SE" sz="2000" dirty="0"/>
                    </a:p>
                  </a:txBody>
                  <a:tcPr/>
                </a:tc>
                <a:extLst>
                  <a:ext uri="{0D108BD9-81ED-4DB2-BD59-A6C34878D82A}">
                    <a16:rowId xmlns:a16="http://schemas.microsoft.com/office/drawing/2014/main" val="93122607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Dijkstra</a:t>
                      </a:r>
                      <a:r>
                        <a:rPr lang="en-GB" sz="2000" kern="1200" dirty="0">
                          <a:solidFill>
                            <a:schemeClr val="dk1"/>
                          </a:solidFill>
                          <a:latin typeface="+mn-lt"/>
                          <a:ea typeface="+mn-ea"/>
                          <a:cs typeface="+mn-cs"/>
                        </a:rPr>
                        <a:t>’s algorithm</a:t>
                      </a:r>
                      <a:endParaRPr lang="en-GB" sz="2000" dirty="0"/>
                    </a:p>
                  </a:txBody>
                  <a:tcPr/>
                </a:tc>
                <a:tc>
                  <a:txBody>
                    <a:bodyPr/>
                    <a:lstStyle/>
                    <a:p>
                      <a:pPr algn="l"/>
                      <a:r>
                        <a:rPr lang="en-GB" sz="2000" dirty="0"/>
                        <a:t>Undirected or directed graph; no negative weights/cycles</a:t>
                      </a:r>
                    </a:p>
                  </a:txBody>
                  <a:tcPr/>
                </a:tc>
                <a:tc>
                  <a:txBody>
                    <a:bodyPr/>
                    <a:lstStyle/>
                    <a:p>
                      <a:pPr algn="ctr"/>
                      <a:r>
                        <a:rPr lang="pt-BR" sz="2000" dirty="0"/>
                        <a:t>O((V+E) log V)</a:t>
                      </a:r>
                      <a:endParaRPr lang="en-SE" sz="2000" dirty="0"/>
                    </a:p>
                  </a:txBody>
                  <a:tcPr/>
                </a:tc>
                <a:extLst>
                  <a:ext uri="{0D108BD9-81ED-4DB2-BD59-A6C34878D82A}">
                    <a16:rowId xmlns:a16="http://schemas.microsoft.com/office/drawing/2014/main" val="276192411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Topological Sort</a:t>
                      </a:r>
                    </a:p>
                  </a:txBody>
                  <a:tcPr/>
                </a:tc>
                <a:tc>
                  <a:txBody>
                    <a:bodyPr/>
                    <a:lstStyle/>
                    <a:p>
                      <a:pPr algn="l"/>
                      <a:r>
                        <a:rPr lang="en-GB" sz="2000" dirty="0"/>
                        <a:t>Directed Acyclic Graph (DAG) (no cycles, negative weights OK)</a:t>
                      </a:r>
                    </a:p>
                  </a:txBody>
                  <a:tcPr/>
                </a:tc>
                <a:tc>
                  <a:txBody>
                    <a:bodyPr/>
                    <a:lstStyle/>
                    <a:p>
                      <a:pPr algn="ctr"/>
                      <a:r>
                        <a:rPr lang="en-GB" sz="2000" dirty="0"/>
                        <a:t>O(V+E)</a:t>
                      </a:r>
                      <a:endParaRPr lang="en-SE" sz="2000" dirty="0"/>
                    </a:p>
                  </a:txBody>
                  <a:tcPr/>
                </a:tc>
                <a:extLst>
                  <a:ext uri="{0D108BD9-81ED-4DB2-BD59-A6C34878D82A}">
                    <a16:rowId xmlns:a16="http://schemas.microsoft.com/office/drawing/2014/main" val="205777429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Bellman-Ford</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algorithm</a:t>
                      </a:r>
                    </a:p>
                  </a:txBody>
                  <a:tcPr/>
                </a:tc>
                <a:tc>
                  <a:txBody>
                    <a:bodyPr/>
                    <a:lstStyle/>
                    <a:p>
                      <a:pPr algn="l"/>
                      <a:r>
                        <a:rPr lang="en-GB" sz="2000" kern="1200" dirty="0">
                          <a:solidFill>
                            <a:schemeClr val="dk1"/>
                          </a:solidFill>
                          <a:latin typeface="+mn-lt"/>
                          <a:ea typeface="+mn-ea"/>
                          <a:cs typeface="+mn-cs"/>
                        </a:rPr>
                        <a:t>Directed graph with negative weights; undirected graph with no negative weights (since a negative weight edge forms a negative cycle by itself)</a:t>
                      </a:r>
                    </a:p>
                  </a:txBody>
                  <a:tcPr/>
                </a:tc>
                <a:tc>
                  <a:txBody>
                    <a:bodyPr/>
                    <a:lstStyle/>
                    <a:p>
                      <a:pPr algn="ctr"/>
                      <a:r>
                        <a:rPr lang="en-GB" sz="2000" kern="1200" dirty="0">
                          <a:solidFill>
                            <a:schemeClr val="dk1"/>
                          </a:solidFill>
                          <a:latin typeface="+mn-lt"/>
                          <a:ea typeface="+mn-ea"/>
                          <a:cs typeface="+mn-cs"/>
                        </a:rPr>
                        <a:t>O(VE)</a:t>
                      </a:r>
                      <a:endParaRPr lang="en-SE" sz="2000" kern="1200" dirty="0">
                        <a:solidFill>
                          <a:schemeClr val="dk1"/>
                        </a:solidFill>
                        <a:latin typeface="+mn-lt"/>
                        <a:ea typeface="+mn-ea"/>
                        <a:cs typeface="+mn-cs"/>
                      </a:endParaRPr>
                    </a:p>
                  </a:txBody>
                  <a:tcPr/>
                </a:tc>
                <a:extLst>
                  <a:ext uri="{0D108BD9-81ED-4DB2-BD59-A6C34878D82A}">
                    <a16:rowId xmlns:a16="http://schemas.microsoft.com/office/drawing/2014/main" val="243046940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Johnson’s algorithm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Same as Bellman-Ford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O((V</a:t>
                      </a:r>
                      <a:r>
                        <a:rPr lang="en-GB" sz="2000" kern="1200" baseline="30000" dirty="0">
                          <a:solidFill>
                            <a:schemeClr val="dk1"/>
                          </a:solidFill>
                          <a:latin typeface="+mn-lt"/>
                          <a:ea typeface="+mn-ea"/>
                          <a:cs typeface="+mn-cs"/>
                        </a:rPr>
                        <a:t>2</a:t>
                      </a:r>
                      <a:r>
                        <a:rPr lang="en-GB" sz="2000" kern="1200" dirty="0">
                          <a:solidFill>
                            <a:schemeClr val="dk1"/>
                          </a:solidFill>
                          <a:latin typeface="+mn-lt"/>
                          <a:ea typeface="+mn-ea"/>
                          <a:cs typeface="+mn-cs"/>
                        </a:rPr>
                        <a:t> + VE) log V)</a:t>
                      </a:r>
                    </a:p>
                  </a:txBody>
                  <a:tcPr/>
                </a:tc>
                <a:extLst>
                  <a:ext uri="{0D108BD9-81ED-4DB2-BD59-A6C34878D82A}">
                    <a16:rowId xmlns:a16="http://schemas.microsoft.com/office/drawing/2014/main" val="1050469584"/>
                  </a:ext>
                </a:extLst>
              </a:tr>
            </a:tbl>
          </a:graphicData>
        </a:graphic>
      </p:graphicFrame>
      <p:sp>
        <p:nvSpPr>
          <p:cNvPr id="3" name="Title 1">
            <a:extLst>
              <a:ext uri="{FF2B5EF4-FFF2-40B4-BE49-F238E27FC236}">
                <a16:creationId xmlns:a16="http://schemas.microsoft.com/office/drawing/2014/main" id="{A49FFBBD-E427-5620-95FB-460A14A9E230}"/>
              </a:ext>
            </a:extLst>
          </p:cNvPr>
          <p:cNvSpPr txBox="1">
            <a:spLocks/>
          </p:cNvSpPr>
          <p:nvPr/>
        </p:nvSpPr>
        <p:spPr>
          <a:xfrm>
            <a:off x="609600" y="274638"/>
            <a:ext cx="109728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altLang="zh-CN" sz="4300" b="0" i="0" u="none" strike="noStrike" kern="1200" cap="none" spc="0" normalizeH="0" baseline="0" noProof="0" dirty="0">
                <a:ln>
                  <a:noFill/>
                </a:ln>
                <a:solidFill>
                  <a:srgbClr val="0C0C0C"/>
                </a:solidFill>
                <a:effectLst/>
                <a:uLnTx/>
                <a:uFillTx/>
                <a:latin typeface="Quattrocento Sans"/>
                <a:ea typeface="宋体" panose="02010600030101010101" pitchFamily="2" charset="-122"/>
                <a:cs typeface="Helvetica"/>
                <a:sym typeface="Quattrocento Sans"/>
              </a:rPr>
              <a:t>Single Source Shortest-paths Algorithms Summary  </a:t>
            </a:r>
            <a:endParaRPr kumimoji="0" lang="en-SE" sz="4300" b="0" i="0" u="none" strike="noStrike" kern="1200" cap="none" spc="0" normalizeH="0" baseline="0" noProof="0" dirty="0">
              <a:ln>
                <a:noFill/>
              </a:ln>
              <a:solidFill>
                <a:srgbClr val="0C0C0C"/>
              </a:solidFill>
              <a:effectLst/>
              <a:uLnTx/>
              <a:uFillTx/>
              <a:latin typeface="Quattrocento Sans"/>
              <a:ea typeface="+mj-ea"/>
              <a:cs typeface="Helvetica"/>
              <a:sym typeface="Quattrocento Sans"/>
            </a:endParaRPr>
          </a:p>
        </p:txBody>
      </p:sp>
    </p:spTree>
    <p:extLst>
      <p:ext uri="{BB962C8B-B14F-4D97-AF65-F5344CB8AC3E}">
        <p14:creationId xmlns:p14="http://schemas.microsoft.com/office/powerpoint/2010/main" val="1142676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2C8B-926E-37F4-A882-1095BD86BCE0}"/>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F757311E-577B-3217-4E85-D680693EC5B6}"/>
              </a:ext>
            </a:extLst>
          </p:cNvPr>
          <p:cNvSpPr>
            <a:spLocks noGrp="1"/>
          </p:cNvSpPr>
          <p:nvPr>
            <p:ph type="body" idx="1"/>
          </p:nvPr>
        </p:nvSpPr>
        <p:spPr>
          <a:xfrm>
            <a:off x="746174" y="1041968"/>
            <a:ext cx="11016065" cy="5666124"/>
          </a:xfrm>
        </p:spPr>
        <p:txBody>
          <a:bodyPr/>
          <a:lstStyle/>
          <a:p>
            <a:r>
              <a:rPr lang="en-GB" sz="1800" dirty="0" err="1">
                <a:latin typeface="+mj-lt"/>
              </a:rPr>
              <a:t>Dijkstras</a:t>
            </a:r>
            <a:r>
              <a:rPr lang="en-GB" sz="1800" dirty="0">
                <a:latin typeface="+mj-lt"/>
              </a:rPr>
              <a:t> Shortest Path Algorithm Explained | With Example | Graph Theory</a:t>
            </a:r>
          </a:p>
          <a:p>
            <a:pPr lvl="1"/>
            <a:r>
              <a:rPr lang="en-GB" sz="1400" dirty="0">
                <a:latin typeface="+mj-lt"/>
                <a:hlinkClick r:id="rId3"/>
              </a:rPr>
              <a:t>https://www.youtube.com/watch?v=bZkzH5x0SKU</a:t>
            </a:r>
            <a:endParaRPr lang="en-GB" sz="1400" dirty="0">
              <a:latin typeface="+mj-lt"/>
            </a:endParaRPr>
          </a:p>
          <a:p>
            <a:r>
              <a:rPr lang="en-GB" sz="1800" dirty="0">
                <a:latin typeface="+mj-lt"/>
              </a:rPr>
              <a:t>Dijkstra's algorithm in 3 minutes</a:t>
            </a:r>
          </a:p>
          <a:p>
            <a:pPr lvl="1"/>
            <a:r>
              <a:rPr lang="en-GB" sz="1400" dirty="0">
                <a:latin typeface="+mj-lt"/>
                <a:hlinkClick r:id="rId4"/>
              </a:rPr>
              <a:t>https://www.youtube.com/watch?v=_lHSawdgXpI</a:t>
            </a:r>
            <a:endParaRPr lang="en-GB" sz="1400" dirty="0">
              <a:latin typeface="+mj-lt"/>
            </a:endParaRPr>
          </a:p>
          <a:p>
            <a:r>
              <a:rPr lang="en-GB" sz="1800" dirty="0">
                <a:latin typeface="+mj-lt"/>
              </a:rPr>
              <a:t>Topological sort</a:t>
            </a:r>
          </a:p>
          <a:p>
            <a:pPr lvl="1"/>
            <a:r>
              <a:rPr lang="en-GB" sz="1400" dirty="0">
                <a:latin typeface="+mj-lt"/>
                <a:hlinkClick r:id="rId5"/>
              </a:rPr>
              <a:t>https://www.geeksforgeeks.org/topological-sorting-indegree-based-solution/</a:t>
            </a:r>
            <a:r>
              <a:rPr lang="en-GB" sz="1400" dirty="0">
                <a:latin typeface="+mj-lt"/>
              </a:rPr>
              <a:t> </a:t>
            </a:r>
          </a:p>
          <a:p>
            <a:r>
              <a:rPr lang="en-GB" sz="1800" dirty="0">
                <a:latin typeface="+mj-lt"/>
              </a:rPr>
              <a:t>Bellman-Ford, Michael Sambol</a:t>
            </a:r>
          </a:p>
          <a:p>
            <a:pPr lvl="1"/>
            <a:r>
              <a:rPr lang="en-GB" sz="1400" dirty="0">
                <a:latin typeface="+mj-lt"/>
                <a:hlinkClick r:id="rId6"/>
              </a:rPr>
              <a:t>https://www.youtube.com/watch?v=9PHkk0UavIM</a:t>
            </a:r>
            <a:r>
              <a:rPr lang="en-GB" sz="1400" dirty="0">
                <a:latin typeface="+mj-lt"/>
              </a:rPr>
              <a:t> </a:t>
            </a:r>
          </a:p>
          <a:p>
            <a:pPr lvl="1"/>
            <a:r>
              <a:rPr lang="en-GB" sz="1400" dirty="0">
                <a:latin typeface="+mj-lt"/>
                <a:hlinkClick r:id="rId7"/>
              </a:rPr>
              <a:t>https://www.youtube.com/watch?v=obWXjtg0L64</a:t>
            </a:r>
            <a:r>
              <a:rPr lang="en-GB" sz="1400" dirty="0">
                <a:latin typeface="+mj-lt"/>
              </a:rPr>
              <a:t> </a:t>
            </a:r>
          </a:p>
          <a:p>
            <a:r>
              <a:rPr lang="en-GB" sz="1800" dirty="0">
                <a:latin typeface="+mj-lt"/>
              </a:rPr>
              <a:t>Bellman Ford Shortest Path Algorithm</a:t>
            </a:r>
            <a:r>
              <a:rPr lang="en-US" sz="1800" dirty="0">
                <a:latin typeface="+mj-lt"/>
              </a:rPr>
              <a:t>,</a:t>
            </a:r>
            <a:r>
              <a:rPr lang="zh-CN" altLang="en-US" sz="1800" dirty="0">
                <a:latin typeface="+mj-lt"/>
              </a:rPr>
              <a:t> </a:t>
            </a:r>
            <a:r>
              <a:rPr lang="en-GB" sz="1800" dirty="0" err="1">
                <a:latin typeface="+mj-lt"/>
              </a:rPr>
              <a:t>ByteQuest</a:t>
            </a:r>
            <a:endParaRPr lang="en-GB" sz="1800" dirty="0">
              <a:latin typeface="+mj-lt"/>
            </a:endParaRPr>
          </a:p>
          <a:p>
            <a:pPr lvl="1"/>
            <a:r>
              <a:rPr lang="en-GB" sz="1400" dirty="0">
                <a:latin typeface="+mj-lt"/>
                <a:hlinkClick r:id="rId8"/>
              </a:rPr>
              <a:t>https://www.youtube.com/watch?v=B5PmlJACZ9Y</a:t>
            </a:r>
            <a:r>
              <a:rPr lang="en-GB" sz="1400" dirty="0">
                <a:latin typeface="+mj-lt"/>
              </a:rPr>
              <a:t> </a:t>
            </a:r>
          </a:p>
          <a:p>
            <a:r>
              <a:rPr lang="en-GB" sz="1800" dirty="0">
                <a:latin typeface="+mj-lt"/>
              </a:rPr>
              <a:t>Shortest Path Algorithms Explained (Dijkstra's &amp; Bellman-Ford), b001</a:t>
            </a:r>
          </a:p>
          <a:p>
            <a:pPr lvl="1"/>
            <a:r>
              <a:rPr lang="en-GB" sz="1400" dirty="0">
                <a:latin typeface="+mj-lt"/>
                <a:hlinkClick r:id="rId9"/>
              </a:rPr>
              <a:t>https://www.youtube.com/watch?v=TtQi1LVVOUI</a:t>
            </a:r>
            <a:r>
              <a:rPr lang="en-GB" sz="1400" dirty="0">
                <a:latin typeface="+mj-lt"/>
              </a:rPr>
              <a:t> </a:t>
            </a:r>
          </a:p>
          <a:p>
            <a:r>
              <a:rPr lang="en-GB" sz="1800" dirty="0">
                <a:latin typeface="+mj-lt"/>
              </a:rPr>
              <a:t>Johnson’s algorithm for All-pairs shortest paths</a:t>
            </a:r>
          </a:p>
          <a:p>
            <a:pPr lvl="1"/>
            <a:r>
              <a:rPr lang="en-GB" sz="1400" dirty="0">
                <a:latin typeface="+mj-lt"/>
                <a:hlinkClick r:id="rId10"/>
              </a:rPr>
              <a:t>https://www.geeksforgeeks.org/johnsons-algorithm/</a:t>
            </a:r>
            <a:r>
              <a:rPr lang="en-GB" sz="1400" dirty="0">
                <a:latin typeface="+mj-lt"/>
              </a:rPr>
              <a:t> </a:t>
            </a:r>
          </a:p>
          <a:p>
            <a:r>
              <a:rPr lang="en-GB" sz="1800" dirty="0">
                <a:latin typeface="+mj-lt"/>
              </a:rPr>
              <a:t>Johnson's Algorithm Explained, Basics Strong</a:t>
            </a:r>
          </a:p>
          <a:p>
            <a:pPr lvl="1"/>
            <a:r>
              <a:rPr lang="en-GB" sz="1400" dirty="0">
                <a:latin typeface="+mj-lt"/>
                <a:hlinkClick r:id="rId11"/>
              </a:rPr>
              <a:t>https://www.youtube.com/watch?v=MV7EAD9zL64</a:t>
            </a:r>
            <a:r>
              <a:rPr lang="en-GB" sz="1400" dirty="0">
                <a:latin typeface="+mj-lt"/>
              </a:rPr>
              <a:t> </a:t>
            </a:r>
          </a:p>
          <a:p>
            <a:pPr lvl="1"/>
            <a:r>
              <a:rPr lang="en-GB" sz="1400" dirty="0">
                <a:latin typeface="+mj-lt"/>
              </a:rPr>
              <a:t>@14:36 The 0-&gt;4 edge weight was incorrectly changed from 1 to 0</a:t>
            </a:r>
            <a:endParaRPr lang="en-SE" sz="1400" dirty="0">
              <a:latin typeface="+mj-lt"/>
            </a:endParaRPr>
          </a:p>
        </p:txBody>
      </p:sp>
    </p:spTree>
    <p:extLst>
      <p:ext uri="{BB962C8B-B14F-4D97-AF65-F5344CB8AC3E}">
        <p14:creationId xmlns:p14="http://schemas.microsoft.com/office/powerpoint/2010/main" val="253701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5130-5874-A292-7B36-865F066468E5}"/>
              </a:ext>
            </a:extLst>
          </p:cNvPr>
          <p:cNvSpPr>
            <a:spLocks noGrp="1"/>
          </p:cNvSpPr>
          <p:nvPr>
            <p:ph type="title"/>
          </p:nvPr>
        </p:nvSpPr>
        <p:spPr/>
        <p:txBody>
          <a:bodyPr/>
          <a:lstStyle/>
          <a:p>
            <a:r>
              <a:rPr lang="en-GB" dirty="0"/>
              <a:t>BFS Time Complexity</a:t>
            </a:r>
            <a:endParaRPr lang="en-SE" dirty="0"/>
          </a:p>
        </p:txBody>
      </p:sp>
      <p:sp>
        <p:nvSpPr>
          <p:cNvPr id="3" name="Text Placeholder 2">
            <a:extLst>
              <a:ext uri="{FF2B5EF4-FFF2-40B4-BE49-F238E27FC236}">
                <a16:creationId xmlns:a16="http://schemas.microsoft.com/office/drawing/2014/main" id="{8420D382-B54D-B77F-DDC2-65D1483B917D}"/>
              </a:ext>
            </a:extLst>
          </p:cNvPr>
          <p:cNvSpPr>
            <a:spLocks noGrp="1"/>
          </p:cNvSpPr>
          <p:nvPr>
            <p:ph type="body" idx="1"/>
          </p:nvPr>
        </p:nvSpPr>
        <p:spPr>
          <a:xfrm>
            <a:off x="715108" y="1278177"/>
            <a:ext cx="10820400" cy="3422433"/>
          </a:xfrm>
        </p:spPr>
        <p:txBody>
          <a:bodyPr/>
          <a:lstStyle/>
          <a:p>
            <a:pPr algn="l">
              <a:buFont typeface="Arial" panose="020B0604020202020204" pitchFamily="34" charset="0"/>
              <a:buChar char="•"/>
            </a:pPr>
            <a:r>
              <a:rPr lang="en-GB" b="0" i="0" dirty="0">
                <a:effectLst/>
                <a:latin typeface="Quattrocento Sans" panose="020B0502050000020003" pitchFamily="34" charset="0"/>
              </a:rPr>
              <a:t>Using 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pPr lvl="1">
              <a:buFont typeface="Arial" panose="020B0604020202020204" pitchFamily="34" charset="0"/>
              <a:buChar char="•"/>
            </a:pPr>
            <a:r>
              <a:rPr lang="en-GB" dirty="0">
                <a:latin typeface="Quattrocento Sans" panose="020B0502050000020003" pitchFamily="34" charset="0"/>
              </a:rPr>
              <a:t>For each node, we must check all possible edges to other vertices</a:t>
            </a:r>
          </a:p>
          <a:p>
            <a:pPr lvl="1">
              <a:buFont typeface="Arial" panose="020B0604020202020204" pitchFamily="34" charset="0"/>
              <a:buChar char="•"/>
            </a:pPr>
            <a:r>
              <a:rPr lang="en-GB" dirty="0">
                <a:latin typeface="Quattrocento Sans" panose="020B0502050000020003" pitchFamily="34" charset="0"/>
              </a:rPr>
              <a:t>This results in O(V²) operations regardless of the actual number of edges</a:t>
            </a:r>
          </a:p>
          <a:p>
            <a:pPr lvl="1">
              <a:buFont typeface="Arial" panose="020B0604020202020204" pitchFamily="34" charset="0"/>
              <a:buChar char="•"/>
            </a:pPr>
            <a:endParaRPr lang="en-SE" dirty="0">
              <a:latin typeface="Quattrocento Sans" panose="020B0502050000020003" pitchFamily="34" charset="0"/>
            </a:endParaRPr>
          </a:p>
        </p:txBody>
      </p:sp>
    </p:spTree>
    <p:extLst>
      <p:ext uri="{BB962C8B-B14F-4D97-AF65-F5344CB8AC3E}">
        <p14:creationId xmlns:p14="http://schemas.microsoft.com/office/powerpoint/2010/main" val="112004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B79A773C-E5AE-27E0-B103-0B8587ADF196}"/>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939E6FB-B0CE-06D2-449E-B37BF71892FB}"/>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extLst>
      <p:ext uri="{BB962C8B-B14F-4D97-AF65-F5344CB8AC3E}">
        <p14:creationId xmlns:p14="http://schemas.microsoft.com/office/powerpoint/2010/main" val="2748054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1822</TotalTime>
  <Words>10809</Words>
  <Application>Microsoft Office PowerPoint</Application>
  <PresentationFormat>Widescreen</PresentationFormat>
  <Paragraphs>2746</Paragraphs>
  <Slides>77</Slides>
  <Notes>54</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77</vt:i4>
      </vt:variant>
    </vt:vector>
  </HeadingPairs>
  <TitlesOfParts>
    <vt:vector size="100" baseType="lpstr">
      <vt:lpstr>DejaVu Sans</vt:lpstr>
      <vt:lpstr>DejaVu Sans Mono</vt:lpstr>
      <vt:lpstr>Gill Sans Light</vt:lpstr>
      <vt:lpstr>KaTeX_Main</vt:lpstr>
      <vt:lpstr>KaTeX_Math</vt:lpstr>
      <vt:lpstr>LucidaGrande</vt:lpstr>
      <vt:lpstr>Noto Sans Symbols</vt:lpstr>
      <vt:lpstr>System Font Regular</vt:lpstr>
      <vt:lpstr>Twentieth Century</vt:lpstr>
      <vt:lpstr>Arial</vt:lpstr>
      <vt:lpstr>Calibri</vt:lpstr>
      <vt:lpstr>Cambria Math</vt:lpstr>
      <vt:lpstr>Consolas</vt:lpstr>
      <vt:lpstr>Georgia</vt:lpstr>
      <vt:lpstr>Helvetica</vt:lpstr>
      <vt:lpstr>Nunito</vt:lpstr>
      <vt:lpstr>Quattrocento Sans</vt:lpstr>
      <vt:lpstr>Times</vt:lpstr>
      <vt:lpstr>Times New Roman</vt:lpstr>
      <vt:lpstr>Trebuchet MS</vt:lpstr>
      <vt:lpstr>Wingdings</vt:lpstr>
      <vt:lpstr>Integral</vt:lpstr>
      <vt:lpstr>Office Theme</vt:lpstr>
      <vt:lpstr>PowerPoint Presentation</vt:lpstr>
      <vt:lpstr>PowerPoint Presentation</vt:lpstr>
      <vt:lpstr>Review: Graph traversal w/ DFS</vt:lpstr>
      <vt:lpstr>Review: Graph traversal w/ BFS</vt:lpstr>
      <vt:lpstr>BFS for (Unweighted) Shortest Path Problem</vt:lpstr>
      <vt:lpstr>BFS for Shortest Paths in an Unweighted Graph</vt:lpstr>
      <vt:lpstr>Shortest Path Tree</vt:lpstr>
      <vt:lpstr>BFS Time Complexity</vt:lpstr>
      <vt:lpstr>PowerPoint Presentation</vt:lpstr>
      <vt:lpstr>Dijkstra’s Algorithm</vt:lpstr>
      <vt:lpstr>Edge Relaxation</vt:lpstr>
      <vt:lpstr>Generic Shortest-paths Algorithm</vt:lpstr>
      <vt:lpstr>Dijkstra's Algorithm</vt:lpstr>
      <vt:lpstr>Dijkstra’s Algorithm: Idea</vt:lpstr>
      <vt:lpstr>PowerPoint Presentation</vt:lpstr>
      <vt:lpstr>Dijkstra’s Algorithm: Key Properties</vt:lpstr>
      <vt:lpstr>Dijkstra’s Algorithm: Runtime</vt:lpstr>
      <vt:lpstr>Greedy Algorithms</vt:lpstr>
      <vt:lpstr>Resolving Ambiguities</vt:lpstr>
      <vt:lpstr>Example I</vt:lpstr>
      <vt:lpstr>Example I</vt:lpstr>
      <vt:lpstr>Example I</vt:lpstr>
      <vt:lpstr>Example I</vt:lpstr>
      <vt:lpstr>Example I</vt:lpstr>
      <vt:lpstr>Example I</vt:lpstr>
      <vt:lpstr>Example I</vt:lpstr>
      <vt:lpstr>Example I</vt:lpstr>
      <vt:lpstr>Example I Final</vt:lpstr>
      <vt:lpstr>Example I: Interpreting the Results</vt:lpstr>
      <vt:lpstr>Example I Exam Question and Answer</vt:lpstr>
      <vt:lpstr>Example II</vt:lpstr>
      <vt:lpstr>Initialize</vt:lpstr>
      <vt:lpstr>Visit node A</vt:lpstr>
      <vt:lpstr>Visit node B</vt:lpstr>
      <vt:lpstr>Visit node D</vt:lpstr>
      <vt:lpstr>Visit node E</vt:lpstr>
      <vt:lpstr>Visit node F</vt:lpstr>
      <vt:lpstr>Visit node C</vt:lpstr>
      <vt:lpstr>End of Algorithm</vt:lpstr>
      <vt:lpstr>Getting the Shortest Path from A to C</vt:lpstr>
      <vt:lpstr>Example II Exam Question and Answer</vt:lpstr>
      <vt:lpstr>PowerPoint Presentation</vt:lpstr>
      <vt:lpstr>PowerPoint Presentation</vt:lpstr>
      <vt:lpstr>PowerPoint Presentation</vt:lpstr>
      <vt:lpstr>Topological Sort Example I</vt:lpstr>
      <vt:lpstr>PowerPoint Presentation</vt:lpstr>
      <vt:lpstr>PowerPoint Presentation</vt:lpstr>
      <vt:lpstr>Topological Sort Example I: Final Answer (for Exams</vt:lpstr>
      <vt:lpstr>Topological Sort Example II</vt:lpstr>
      <vt:lpstr>Longest Paths in a DAG</vt:lpstr>
      <vt:lpstr>PowerPoint Presentation</vt:lpstr>
      <vt:lpstr>Bellman-Ford Algorithm</vt:lpstr>
      <vt:lpstr>Bellman-Ford Example</vt:lpstr>
      <vt:lpstr>Bellman-Ford Example</vt:lpstr>
      <vt:lpstr>Bellman-Ford Example</vt:lpstr>
      <vt:lpstr>Bellman-Ford Example</vt:lpstr>
      <vt:lpstr>Bellman-Ford Example</vt:lpstr>
      <vt:lpstr>Bellman-Ford Example II</vt:lpstr>
      <vt:lpstr>A Toy Example with Negative Edge Weights</vt:lpstr>
      <vt:lpstr>Dijkstra’s algorithm does not work for a graph w/ negative edge weights</vt:lpstr>
      <vt:lpstr>Dijkstra’s algorithm does not work for a graph w/ negative edge weights</vt:lpstr>
      <vt:lpstr>Topological sort works for a DAG w/ negative edge weights</vt:lpstr>
      <vt:lpstr>Topological sort works for a DAG w/ negative edge weights</vt:lpstr>
      <vt:lpstr>Bellman Ford works for a graph with negative edge weights</vt:lpstr>
      <vt:lpstr>Dijkstra's Algorithm vs. Bellman-Ford Algorithm</vt:lpstr>
      <vt:lpstr>PowerPoint Presentation</vt:lpstr>
      <vt:lpstr>Johnson’s Algorithm for all-pairs shortest paths</vt:lpstr>
      <vt:lpstr>Example 1: Increase weight of every edge by a constant?</vt:lpstr>
      <vt:lpstr>Double the original weights?</vt:lpstr>
      <vt:lpstr>Johnson’s algorithm for All-pairs Shortest Paths</vt:lpstr>
      <vt:lpstr>Johnson’s Algorithm: Proof</vt:lpstr>
      <vt:lpstr>Johnson’s Algorithm Example I</vt:lpstr>
      <vt:lpstr>Johnson’s Algorithm Example I Con’t</vt:lpstr>
      <vt:lpstr>Johnson’s Algorithm Example II</vt:lpstr>
      <vt:lpstr>Johnson’s Algorithm Example II Con’t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49</cp:revision>
  <dcterms:modified xsi:type="dcterms:W3CDTF">2025-04-23T18:10:46Z</dcterms:modified>
</cp:coreProperties>
</file>