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37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  <p:sldId id="450" r:id="rId33"/>
    <p:sldId id="452" r:id="rId34"/>
    <p:sldId id="453" r:id="rId35"/>
    <p:sldId id="454" r:id="rId36"/>
  </p:sldIdLst>
  <p:sldSz cx="12192000" cy="6858000"/>
  <p:notesSz cx="6858000" cy="9144000"/>
  <p:embeddedFontLst>
    <p:embeddedFont>
      <p:font typeface="Helvetica" panose="020B0604020202020204" pitchFamily="34" charset="0"/>
      <p:regular r:id="rId38"/>
      <p:bold r:id="rId39"/>
      <p:italic r:id="rId40"/>
      <p:boldItalic r:id="rId41"/>
    </p:embeddedFont>
    <p:embeddedFont>
      <p:font typeface="Quattrocento Sans" panose="020B0502050000020003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2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5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font" Target="fonts/font3.fntdata"/><Relationship Id="rId45" Type="http://schemas.openxmlformats.org/officeDocument/2006/relationships/font" Target="fonts/font8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6.fntdata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1.fntdata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plx-res.cloudinary.com/image/upload/v1744761514/user_uploads/qreQCTCmGSVFnDV/image.jpg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perplexity.ai/search/pplx.ai/share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136952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fkGroteskNeue"/>
              </a:rPr>
              <a:t>A B S C D E H G F</a:t>
            </a:r>
          </a:p>
          <a:p>
            <a:r>
              <a:rPr lang="pt-BR" dirty="0"/>
              <a:t>B, D, F, G, H, E, C, S, A</a:t>
            </a:r>
            <a:endParaRPr lang="pt-BR" b="0" i="0" dirty="0">
              <a:effectLst/>
              <a:latin typeface="fkGroteskNeue"/>
            </a:endParaRPr>
          </a:p>
          <a:p>
            <a:r>
              <a:rPr lang="pt-BR" b="0" i="0" dirty="0">
                <a:effectLst/>
                <a:latin typeface="fkGroteskNeue"/>
              </a:rPr>
              <a:t>B, D, F, G, H, E, C, S, A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0522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83E2F-8ED3-6352-FD46-B745659D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4E042-07ED-378C-E65E-E5B34BC23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F13FE1-E794-41C3-AC84-8DB121F8E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B5D1F-7998-6CCA-4AF0-C69DCACDFF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50492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FD3FD-49EA-8A84-947F-0A1B5F22C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56C45E-3E65-9D72-C714-0538FF7B83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4AAD1-4D95-B56C-A152-7A27783FD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The text in the image is:</a:t>
            </a:r>
          </a:p>
          <a:p>
            <a:pPr>
              <a:buNone/>
            </a:pPr>
            <a:r>
              <a:rPr lang="en-GB" b="1" dirty="0"/>
              <a:t>A B S C D E H G F</a:t>
            </a:r>
            <a:endParaRPr lang="en-GB" dirty="0"/>
          </a:p>
          <a:p>
            <a:pPr>
              <a:buNone/>
            </a:pPr>
            <a:r>
              <a:rPr lang="en-GB" dirty="0">
                <a:effectLst/>
              </a:rPr>
              <a:t>Add to follow-up</a:t>
            </a:r>
          </a:p>
          <a:p>
            <a:pPr>
              <a:buNone/>
            </a:pPr>
            <a:r>
              <a:rPr lang="en-GB" dirty="0">
                <a:effectLst/>
              </a:rPr>
              <a:t>Check sources</a:t>
            </a:r>
          </a:p>
          <a:p>
            <a:pPr>
              <a:buNone/>
            </a:pPr>
            <a:r>
              <a:rPr lang="en-GB" b="1" dirty="0"/>
              <a:t>Citations:</a:t>
            </a:r>
          </a:p>
          <a:p>
            <a:pPr>
              <a:buFont typeface="+mj-lt"/>
              <a:buAutoNum type="arabicPeriod"/>
            </a:pPr>
            <a:r>
              <a:rPr lang="en-GB" dirty="0">
                <a:hlinkClick r:id="rId3"/>
              </a:rPr>
              <a:t>https://pplx-res.cloudinary.com/image/upload/v1744761514/user_uploads/qreQCTCmGSVFnDV/image.jpg</a:t>
            </a:r>
            <a:endParaRPr lang="en-GB" dirty="0"/>
          </a:p>
          <a:p>
            <a:r>
              <a:rPr lang="en-GB" dirty="0"/>
              <a:t>Answer from Perplexity: </a:t>
            </a:r>
            <a:r>
              <a:rPr lang="en-GB" dirty="0">
                <a:hlinkClick r:id="rId4"/>
              </a:rPr>
              <a:t>pplx.ai/share</a:t>
            </a: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B12788-7BF7-0C48-B68A-201CB731A04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314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youtube.com/watch?v=iaBEKo5sM7w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A8HEEUxZI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D549641-5B54-2E83-0724-5D7BA278082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F854EFD-0710-BE1C-75DC-ECA555FC01B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5FC174-D3AC-556C-ECBF-B3623C3872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8C45433A-4B82-BE98-8A01-3CAD48BBBEC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ED3DE90F-B8A2-58C8-333F-DB4F00E30231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D9B301D-33EA-911B-B723-F55C2E329A4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F8F6B2AF-9D20-C526-9080-1AE219DA87F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A8D3641A-2688-8663-1177-3E9B4D7BE75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After visiting F, restart on unmarked node G. G would be added to the stack (and forming the last element in both pre-order and post-order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B5A8DC9D-3B62-4A8E-084C-8D6C0296D9BE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6298661-0737-6CE8-C77D-9601A0E78A5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Google Shape;1582;p76">
            <a:extLst>
              <a:ext uri="{FF2B5EF4-FFF2-40B4-BE49-F238E27FC236}">
                <a16:creationId xmlns:a16="http://schemas.microsoft.com/office/drawing/2014/main" id="{191104C8-C047-C7D8-C650-089E4956F98D}"/>
              </a:ext>
            </a:extLst>
          </p:cNvPr>
          <p:cNvSpPr txBox="1"/>
          <p:nvPr/>
        </p:nvSpPr>
        <p:spPr>
          <a:xfrm>
            <a:off x="6871699" y="2221200"/>
            <a:ext cx="414739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BFS traversal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7C32FB8-1F52-8EEF-48EC-635780B5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44DC2-2D75-69EF-784D-EC015C2C3FD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55DDF52-D16C-44F0-5D19-9647670514B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924A6CB9-B7A7-82E4-82F1-7774977304F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9E31610-D3C6-CD23-DF46-31597448A4F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DF2FBF2A-276F-A3DE-4B01-89C3D321732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C8A12869-BB89-87C8-3F61-B8953312FB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137996F9-FCAF-5AAF-13AC-9507D7B9051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4B52688F-F0B7-9033-373B-8F2355D5FF4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4F8F65A2-6078-AE4D-1390-53A18A946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(BFS) ANS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061" y="1975771"/>
            <a:ext cx="4472465" cy="3648841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712BBFFE-DED3-A552-13CD-A682A1F2719E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715C3C74-8281-F9D1-1ABC-BC89340710F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1582;p76">
            <a:extLst>
              <a:ext uri="{FF2B5EF4-FFF2-40B4-BE49-F238E27FC236}">
                <a16:creationId xmlns:a16="http://schemas.microsoft.com/office/drawing/2014/main" id="{D79D3797-1FAA-60DB-9AF6-D7636B381E9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traversals, topological sort of this 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 or C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(C, D, E, H, F, G, A, B)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9609" y="2152892"/>
            <a:ext cx="4509399" cy="3678974"/>
          </a:xfrm>
          <a:prstGeom prst="rect">
            <a:avLst/>
          </a:prstGeom>
        </p:spPr>
      </p:pic>
      <p:sp>
        <p:nvSpPr>
          <p:cNvPr id="4" name="Title 2">
            <a:extLst>
              <a:ext uri="{FF2B5EF4-FFF2-40B4-BE49-F238E27FC236}">
                <a16:creationId xmlns:a16="http://schemas.microsoft.com/office/drawing/2014/main" id="{B75FABA7-31C0-526A-B793-DA86BD4AADB6}"/>
              </a:ext>
            </a:extLst>
          </p:cNvPr>
          <p:cNvSpPr txBox="1">
            <a:spLocks/>
          </p:cNvSpPr>
          <p:nvPr/>
        </p:nvSpPr>
        <p:spPr>
          <a:xfrm>
            <a:off x="925975" y="476649"/>
            <a:ext cx="1000050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8" name="Google Shape;14;p1">
            <a:extLst>
              <a:ext uri="{FF2B5EF4-FFF2-40B4-BE49-F238E27FC236}">
                <a16:creationId xmlns:a16="http://schemas.microsoft.com/office/drawing/2014/main" id="{088C88EC-27FF-E6D2-8D84-44BD8C37BFEA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30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84DFF71-135F-27B9-21D9-2932B14D288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260E70-1971-8547-AD12-47AA8AD0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8" name="Google Shape;1582;p76">
            <a:extLst>
              <a:ext uri="{FF2B5EF4-FFF2-40B4-BE49-F238E27FC236}">
                <a16:creationId xmlns:a16="http://schemas.microsoft.com/office/drawing/2014/main" id="{341AF470-BCEA-C088-DF57-A3BB2F9814C2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from either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14715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2F0FE-0A8B-2129-6207-409565AA5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18C20480-B9C4-080E-9D48-EFB8AF9A65E4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892472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ANS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49057A-4484-3817-2C97-9FA9E3296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2570" y="1982165"/>
            <a:ext cx="3959830" cy="3428999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6C7A85B-4F60-38A7-7742-6D210C3BB7A1}"/>
              </a:ext>
            </a:extLst>
          </p:cNvPr>
          <p:cNvSpPr txBox="1">
            <a:spLocks/>
          </p:cNvSpPr>
          <p:nvPr/>
        </p:nvSpPr>
        <p:spPr>
          <a:xfrm>
            <a:off x="92597" y="1582621"/>
            <a:ext cx="7315200" cy="522908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A B S C D E H G F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B D F G H E C S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S C G D E F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Depth First Search Algorithm, Go GATE IIT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4"/>
              </a:rPr>
              <a:t>https://www.youtube.com/watch?v=iaBEKo5sM7w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US" altLang="zh-CN" sz="2400" dirty="0">
                <a:latin typeface="Quattrocento Sans" panose="020B0502050000020003" pitchFamily="34" charset="0"/>
              </a:rPr>
              <a:t>The video illustrates </a:t>
            </a:r>
            <a:r>
              <a:rPr lang="en-GB" altLang="zh-CN" sz="2400" dirty="0">
                <a:latin typeface="Quattrocento Sans" panose="020B0502050000020003" pitchFamily="34" charset="0"/>
              </a:rPr>
              <a:t>pre-order traversal with a stack. The post-order traversal is obtained in the order that the nodes are popped off the stack, (c.f., Slide 29 “DFS Traversals and Topological Sort” in </a:t>
            </a:r>
            <a:r>
              <a:rPr lang="en-US" altLang="zh-CN" sz="2400" dirty="0">
                <a:latin typeface="Quattrocento Sans" panose="020B0502050000020003" pitchFamily="34" charset="0"/>
              </a:rPr>
              <a:t>Lecture 12-graphs.pdf)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07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975B-4A57-88E6-BF48-C4E042ACC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488F1276-F9F2-EA66-343B-39A6807C1A67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47B6B127-6AFD-F4B2-FA3B-21DD0EA00A41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97FA533F-F434-310A-B5F2-0AD000AC2B8D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A036FFD3-A1C1-8B68-7AC5-A63DEF058B2B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71CD32B8-7BE6-E218-C94C-F889A4E19985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E82999FE-C0EE-7225-4090-6411DBA254A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037D0A48-8744-9A0B-B1A9-A2FDE059EF2C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9AFE3FD5-DC97-57AD-2434-2B658FC016F7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47C532E1-26E6-6E50-6E3F-BD8C7C71E43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7DF9A61C-6CD9-76C2-8CF4-BC08C90C48AB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9F76AE74-EF9B-DBF7-1039-E1F688D928DC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92E78B5C-EA22-8ABA-BD3C-AC4FBF6E9BB6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1E33E933-E6B3-EBBA-2BB5-3A601EDB0F04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A416E68-4895-1CE0-CD06-375120ADF925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3F1D9F09-0C3E-451D-5E56-3219533EB3C9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11477472-0CF3-042D-F3B3-C57AF07A483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7FD59059-AE42-1EC7-7C68-9CE39EAAC56F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AC3E4270-1A04-E15E-4A1B-935A9A9C4108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" name="Google Shape;1582;p76">
            <a:extLst>
              <a:ext uri="{FF2B5EF4-FFF2-40B4-BE49-F238E27FC236}">
                <a16:creationId xmlns:a16="http://schemas.microsoft.com/office/drawing/2014/main" id="{524C187D-63E1-AE0F-1AB9-8E9E4745B7D9}"/>
              </a:ext>
            </a:extLst>
          </p:cNvPr>
          <p:cNvSpPr txBox="1"/>
          <p:nvPr/>
        </p:nvSpPr>
        <p:spPr>
          <a:xfrm>
            <a:off x="744661" y="1582372"/>
            <a:ext cx="5551967" cy="3200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G</a:t>
            </a:r>
            <a:r>
              <a:rPr lang="en-GB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i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ve the BFS, DFS pre-order and post-order traversals of this undirected graph,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starting </a:t>
            </a:r>
            <a:r>
              <a:rPr lang="en" sz="2800" kern="120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from A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2800" kern="1200" dirty="0">
                <a:solidFill>
                  <a:srgbClr val="FF0000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alphabetical order</a:t>
            </a:r>
            <a:r>
              <a:rPr lang="en" sz="2800" kern="1200" dirty="0">
                <a:solidFill>
                  <a:prstClr val="black"/>
                </a:solidFill>
                <a:latin typeface="Quattrocento Sans" panose="020B0502050000020003" pitchFamily="34" charset="0"/>
                <a:ea typeface="Catamaran"/>
                <a:cs typeface="Catamaran"/>
                <a:sym typeface="Catamaran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460222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DBBC-1561-13F8-280C-C10CC47E5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A59B9A93-F7E7-359D-ED50-A36FCB86EAE6}"/>
              </a:ext>
            </a:extLst>
          </p:cNvPr>
          <p:cNvSpPr txBox="1">
            <a:spLocks/>
          </p:cNvSpPr>
          <p:nvPr/>
        </p:nvSpPr>
        <p:spPr>
          <a:xfrm>
            <a:off x="1265523" y="476649"/>
            <a:ext cx="9660954" cy="763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Graph Traversal (Undirected Graph) 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9A6EE08-0DDE-D18B-2808-C21BBF4DAFC2}"/>
              </a:ext>
            </a:extLst>
          </p:cNvPr>
          <p:cNvSpPr txBox="1">
            <a:spLocks/>
          </p:cNvSpPr>
          <p:nvPr/>
        </p:nvSpPr>
        <p:spPr>
          <a:xfrm>
            <a:off x="746174" y="1568275"/>
            <a:ext cx="7000251" cy="5229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A B E G F C H D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G E B H C F D A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A B D G E F C H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(Topological Sort: N/A, since it is only for DAG) 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Graph Traversals - Breadth First and Depth First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  <a:hlinkClick r:id="rId3"/>
              </a:rPr>
              <a:t>https://www.youtube.com/watch?v=bIA8HEEUxZI</a:t>
            </a:r>
            <a:r>
              <a:rPr lang="en-GB" sz="2400" dirty="0">
                <a:latin typeface="Quattrocento Sans" panose="020B0502050000020003" pitchFamily="34" charset="0"/>
              </a:rPr>
              <a:t> </a:t>
            </a:r>
            <a:endParaRPr lang="pt-BR" sz="2400" dirty="0">
              <a:latin typeface="Quattrocento Sans" panose="020B0502050000020003" pitchFamily="34" charset="0"/>
            </a:endParaRPr>
          </a:p>
        </p:txBody>
      </p:sp>
      <p:sp>
        <p:nvSpPr>
          <p:cNvPr id="3" name="Google Shape;1373;p69">
            <a:extLst>
              <a:ext uri="{FF2B5EF4-FFF2-40B4-BE49-F238E27FC236}">
                <a16:creationId xmlns:a16="http://schemas.microsoft.com/office/drawing/2014/main" id="{BC4C7159-BAA3-99C6-840D-BF4A1F387714}"/>
              </a:ext>
            </a:extLst>
          </p:cNvPr>
          <p:cNvSpPr/>
          <p:nvPr/>
        </p:nvSpPr>
        <p:spPr>
          <a:xfrm>
            <a:off x="9610182" y="175242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6" name="Google Shape;1377;p69">
            <a:extLst>
              <a:ext uri="{FF2B5EF4-FFF2-40B4-BE49-F238E27FC236}">
                <a16:creationId xmlns:a16="http://schemas.microsoft.com/office/drawing/2014/main" id="{516227CF-00FD-615D-2DDB-CD5D1CE6F985}"/>
              </a:ext>
            </a:extLst>
          </p:cNvPr>
          <p:cNvSpPr/>
          <p:nvPr/>
        </p:nvSpPr>
        <p:spPr>
          <a:xfrm>
            <a:off x="10536889" y="245503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2;p69">
            <a:extLst>
              <a:ext uri="{FF2B5EF4-FFF2-40B4-BE49-F238E27FC236}">
                <a16:creationId xmlns:a16="http://schemas.microsoft.com/office/drawing/2014/main" id="{C29030F4-A9EC-5E49-05FA-688FBCCF2687}"/>
              </a:ext>
            </a:extLst>
          </p:cNvPr>
          <p:cNvCxnSpPr>
            <a:cxnSpLocks/>
            <a:stCxn id="3" idx="5"/>
            <a:endCxn id="6" idx="1"/>
          </p:cNvCxnSpPr>
          <p:nvPr/>
        </p:nvCxnSpPr>
        <p:spPr>
          <a:xfrm>
            <a:off x="10125643" y="2267890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1378;p69">
            <a:extLst>
              <a:ext uri="{FF2B5EF4-FFF2-40B4-BE49-F238E27FC236}">
                <a16:creationId xmlns:a16="http://schemas.microsoft.com/office/drawing/2014/main" id="{9A3EA757-BD6C-EE1E-147F-BC15BE39DF17}"/>
              </a:ext>
            </a:extLst>
          </p:cNvPr>
          <p:cNvSpPr/>
          <p:nvPr/>
        </p:nvSpPr>
        <p:spPr>
          <a:xfrm>
            <a:off x="9681810" y="306622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7;p69">
            <a:extLst>
              <a:ext uri="{FF2B5EF4-FFF2-40B4-BE49-F238E27FC236}">
                <a16:creationId xmlns:a16="http://schemas.microsoft.com/office/drawing/2014/main" id="{933D6684-1CDE-28BF-C5D3-2DB8FA79D2C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9275144" y="2886583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6;p69">
            <a:extLst>
              <a:ext uri="{FF2B5EF4-FFF2-40B4-BE49-F238E27FC236}">
                <a16:creationId xmlns:a16="http://schemas.microsoft.com/office/drawing/2014/main" id="{355E0D4C-C3BB-4DE9-D16E-273AE27D1BCD}"/>
              </a:ext>
            </a:extLst>
          </p:cNvPr>
          <p:cNvSpPr/>
          <p:nvPr/>
        </p:nvSpPr>
        <p:spPr>
          <a:xfrm>
            <a:off x="8758330" y="2357755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727B1615-252F-DE36-C257-B037FD80D4B6}"/>
              </a:ext>
            </a:extLst>
          </p:cNvPr>
          <p:cNvSpPr/>
          <p:nvPr/>
        </p:nvSpPr>
        <p:spPr>
          <a:xfrm>
            <a:off x="7814812" y="298314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24360689-F0E5-17CB-0B2C-3D4B74624F2F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8372464" y="2226933"/>
            <a:ext cx="474305" cy="21926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6EB753A8-264A-FE1F-6D87-1AD73464B805}"/>
              </a:ext>
            </a:extLst>
          </p:cNvPr>
          <p:cNvSpPr/>
          <p:nvPr/>
        </p:nvSpPr>
        <p:spPr>
          <a:xfrm>
            <a:off x="7814812" y="174034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7" name="Google Shape;1377;p69">
            <a:extLst>
              <a:ext uri="{FF2B5EF4-FFF2-40B4-BE49-F238E27FC236}">
                <a16:creationId xmlns:a16="http://schemas.microsoft.com/office/drawing/2014/main" id="{F45EF824-24FB-82A4-AC03-B00DC85BC1C9}"/>
              </a:ext>
            </a:extLst>
          </p:cNvPr>
          <p:cNvSpPr/>
          <p:nvPr/>
        </p:nvSpPr>
        <p:spPr>
          <a:xfrm>
            <a:off x="10572277" y="3571113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H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8" name="Google Shape;1378;p69">
            <a:extLst>
              <a:ext uri="{FF2B5EF4-FFF2-40B4-BE49-F238E27FC236}">
                <a16:creationId xmlns:a16="http://schemas.microsoft.com/office/drawing/2014/main" id="{029E8CAF-30B2-F467-071A-61952A07AC21}"/>
              </a:ext>
            </a:extLst>
          </p:cNvPr>
          <p:cNvSpPr/>
          <p:nvPr/>
        </p:nvSpPr>
        <p:spPr>
          <a:xfrm>
            <a:off x="8890804" y="3875770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835CA1B8-3DB1-DEF5-1D8A-57544E2C3769}"/>
              </a:ext>
            </a:extLst>
          </p:cNvPr>
          <p:cNvCxnSpPr>
            <a:cxnSpLocks/>
            <a:endCxn id="15" idx="6"/>
          </p:cNvCxnSpPr>
          <p:nvPr/>
        </p:nvCxnSpPr>
        <p:spPr>
          <a:xfrm flipH="1">
            <a:off x="8418712" y="2024317"/>
            <a:ext cx="1199199" cy="179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30C7AA76-6074-3BA1-A2AE-9A17B99A41DF}"/>
              </a:ext>
            </a:extLst>
          </p:cNvPr>
          <p:cNvCxnSpPr>
            <a:cxnSpLocks/>
            <a:stCxn id="13" idx="0"/>
            <a:endCxn id="15" idx="4"/>
          </p:cNvCxnSpPr>
          <p:nvPr/>
        </p:nvCxnSpPr>
        <p:spPr>
          <a:xfrm flipV="1">
            <a:off x="8116762" y="2344249"/>
            <a:ext cx="0" cy="638898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1382;p69">
            <a:extLst>
              <a:ext uri="{FF2B5EF4-FFF2-40B4-BE49-F238E27FC236}">
                <a16:creationId xmlns:a16="http://schemas.microsoft.com/office/drawing/2014/main" id="{5B40329A-9359-7B9E-4589-02968B1C0D5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318901" y="3511214"/>
            <a:ext cx="660342" cy="45299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1382;p69">
            <a:extLst>
              <a:ext uri="{FF2B5EF4-FFF2-40B4-BE49-F238E27FC236}">
                <a16:creationId xmlns:a16="http://schemas.microsoft.com/office/drawing/2014/main" id="{F7F7B76F-6E67-E688-3408-B5EB53BD70E6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08554" y="2946917"/>
            <a:ext cx="84200" cy="92885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1382;p69">
            <a:extLst>
              <a:ext uri="{FF2B5EF4-FFF2-40B4-BE49-F238E27FC236}">
                <a16:creationId xmlns:a16="http://schemas.microsoft.com/office/drawing/2014/main" id="{02141A6C-E1D4-8EB1-96F6-C1F4303C4E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951678" y="2356244"/>
            <a:ext cx="32082" cy="7099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" name="Google Shape;1382;p69">
            <a:extLst>
              <a:ext uri="{FF2B5EF4-FFF2-40B4-BE49-F238E27FC236}">
                <a16:creationId xmlns:a16="http://schemas.microsoft.com/office/drawing/2014/main" id="{1F123434-EED0-6073-7214-A0ADDA28481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10858186" y="3050821"/>
            <a:ext cx="16041" cy="5202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952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699" y="2221200"/>
            <a:ext cx="4147391" cy="323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i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ve the DFS pre-order and post-order traversals of this directed graph,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starting from node A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When there are muliple possible orders of visiting the next node, select the next node in </a:t>
            </a:r>
            <a:r>
              <a:rPr lang="en" sz="1800" kern="1200" dirty="0">
                <a:solidFill>
                  <a:srgbClr val="FF0000"/>
                </a:solidFill>
                <a:latin typeface="Catamaran"/>
                <a:ea typeface="Catamaran"/>
                <a:cs typeface="Catamaran"/>
                <a:sym typeface="Catamaran"/>
              </a:rPr>
              <a:t>alphabetical order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. </a:t>
            </a:r>
          </a:p>
          <a:p>
            <a:pPr defTabSz="457200">
              <a:buClrTx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dirty="0">
                <a:solidFill>
                  <a:srgbClr val="0C0C0C"/>
                </a:solidFill>
                <a:latin typeface="Quattrocento Sans"/>
                <a:sym typeface="Quattrocento Sans"/>
              </a:rPr>
              <a:t>Q: Graph Traversals (Pre-Order &amp; Post-Order)</a:t>
            </a:r>
            <a:endParaRPr lang="en-SE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8614FE6F-D99D-1781-0ED0-29C2F88E617C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38C23F-076B-4946-DB36-2CE0834BD43D}"/>
              </a:ext>
            </a:extLst>
          </p:cNvPr>
          <p:cNvSpPr txBox="1"/>
          <p:nvPr/>
        </p:nvSpPr>
        <p:spPr>
          <a:xfrm>
            <a:off x="2796885" y="6363946"/>
            <a:ext cx="6823426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You do NOT need to write out the stack or queue contents in the exam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089BE729-2E08-B8B6-3C5C-0EB28E515412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69E965D5-9148-E8F7-993C-4897847F55A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2" name="Google Shape;14;p1">
            <a:extLst>
              <a:ext uri="{FF2B5EF4-FFF2-40B4-BE49-F238E27FC236}">
                <a16:creationId xmlns:a16="http://schemas.microsoft.com/office/drawing/2014/main" id="{7913DA1E-DF95-413F-29A0-6CF89CA33BED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2403</Words>
  <Application>Microsoft Office PowerPoint</Application>
  <PresentationFormat>Widescreen</PresentationFormat>
  <Paragraphs>603</Paragraphs>
  <Slides>34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7" baseType="lpstr">
      <vt:lpstr>Times New Roman</vt:lpstr>
      <vt:lpstr>Calibri</vt:lpstr>
      <vt:lpstr>Avenir</vt:lpstr>
      <vt:lpstr>Quattrocento Sans</vt:lpstr>
      <vt:lpstr>Catamaran</vt:lpstr>
      <vt:lpstr>Helvetica</vt:lpstr>
      <vt:lpstr>Twentieth Century</vt:lpstr>
      <vt:lpstr>Arial</vt:lpstr>
      <vt:lpstr>Gill Sans Light</vt:lpstr>
      <vt:lpstr>Wingdings</vt:lpstr>
      <vt:lpstr>fkGroteskNeue</vt:lpstr>
      <vt:lpstr>Integral</vt:lpstr>
      <vt:lpstr>Office Theme</vt:lpstr>
      <vt:lpstr>PowerPoint Presentation</vt:lpstr>
      <vt:lpstr>Q. Adjacency matrix and adjacency list </vt:lpstr>
      <vt:lpstr>Q. Adjacency matrix and adjacency list ANS </vt:lpstr>
      <vt:lpstr>Q. Adjacency matrix and adjacency list </vt:lpstr>
      <vt:lpstr>Q. Adjacency matrix and adjacency list ANS </vt:lpstr>
      <vt:lpstr>Q: Graph Traversals (Pre-Order &amp; Post-Order)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Q: Graph Traversals (BFS) 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19</cp:revision>
  <dcterms:modified xsi:type="dcterms:W3CDTF">2025-04-16T19:48:32Z</dcterms:modified>
</cp:coreProperties>
</file>