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5" r:id="rId2"/>
  </p:sldMasterIdLst>
  <p:notesMasterIdLst>
    <p:notesMasterId r:id="rId13"/>
  </p:notesMasterIdLst>
  <p:sldIdLst>
    <p:sldId id="296" r:id="rId3"/>
    <p:sldId id="299" r:id="rId4"/>
    <p:sldId id="301" r:id="rId5"/>
    <p:sldId id="319" r:id="rId6"/>
    <p:sldId id="413" r:id="rId7"/>
    <p:sldId id="333" r:id="rId8"/>
    <p:sldId id="341" r:id="rId9"/>
    <p:sldId id="345" r:id="rId10"/>
    <p:sldId id="450" r:id="rId11"/>
    <p:sldId id="453" r:id="rId12"/>
  </p:sldIdLst>
  <p:sldSz cx="12192000" cy="6858000"/>
  <p:notesSz cx="6858000" cy="9144000"/>
  <p:embeddedFontLst>
    <p:embeddedFont>
      <p:font typeface="Helvetica" panose="020B0604020202020204" pitchFamily="34" charset="0"/>
      <p:regular r:id="rId14"/>
      <p:bold r:id="rId15"/>
      <p:italic r:id="rId16"/>
      <p:boldItalic r:id="rId17"/>
    </p:embeddedFont>
    <p:embeddedFont>
      <p:font typeface="Quattrocento Sans" panose="020B05020500000200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4" autoAdjust="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plx-res.cloudinary.com/image/upload/v1744761514/user_uploads/qreQCTCmGSVFnDV/image.jp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rplexity.ai/search/pplx.ai/shar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63e203ec6d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63e203ec6d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Dark blue: Most recently marked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Light blue: Node has been marked, in the middle of visiting its children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Green: Node has been marked and we’re finished visiting (have seen all children)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2176b3037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2176b3037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2c18b7412c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2c18b7412c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2c18b7412cf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2c18b7412cf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Pre-order traversal is </a:t>
            </a:r>
            <a:r>
              <a:rPr lang="pt-BR" dirty="0"/>
              <a:t>(</a:t>
            </a:r>
            <a:r>
              <a:rPr lang="en-GB" dirty="0"/>
              <a:t>C, D, E, H, F, G, A, B</a:t>
            </a:r>
            <a:r>
              <a:rPr lang="pt-BR" dirty="0"/>
              <a:t>)</a:t>
            </a: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Post-order traversal is  </a:t>
            </a:r>
            <a:r>
              <a:rPr lang="pt-BR" dirty="0"/>
              <a:t>(</a:t>
            </a:r>
            <a:r>
              <a:rPr lang="en-GB" dirty="0"/>
              <a:t>H, E, D, G, F, C, B, A</a:t>
            </a:r>
            <a:r>
              <a:rPr lang="pt-BR" dirty="0"/>
              <a:t>)</a:t>
            </a:r>
          </a:p>
          <a:p>
            <a:r>
              <a:rPr lang="en-GB" dirty="0"/>
              <a:t>Topological Sort is </a:t>
            </a:r>
            <a:r>
              <a:rPr lang="pt-BR" dirty="0"/>
              <a:t>(A, B, C, F, G, D,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813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69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83E2F-8ED3-6352-FD46-B745659D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4E042-07ED-378C-E65E-E5B34BC23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F13FE1-E794-41C3-AC84-8DB121F8E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The text in the image is:</a:t>
            </a:r>
          </a:p>
          <a:p>
            <a:pPr>
              <a:buNone/>
            </a:pPr>
            <a:r>
              <a:rPr lang="en-GB" b="1" dirty="0"/>
              <a:t>A B S C D E H G F</a:t>
            </a:r>
            <a:endParaRPr lang="en-GB" dirty="0"/>
          </a:p>
          <a:p>
            <a:pPr>
              <a:buNone/>
            </a:pPr>
            <a:r>
              <a:rPr lang="en-GB" dirty="0">
                <a:effectLst/>
              </a:rPr>
              <a:t>Add to follow-up</a:t>
            </a:r>
          </a:p>
          <a:p>
            <a:pPr>
              <a:buNone/>
            </a:pPr>
            <a:r>
              <a:rPr lang="en-GB" dirty="0">
                <a:effectLst/>
              </a:rPr>
              <a:t>Check sources</a:t>
            </a:r>
          </a:p>
          <a:p>
            <a:pPr>
              <a:buNone/>
            </a:pPr>
            <a:r>
              <a:rPr lang="en-GB" b="1" dirty="0"/>
              <a:t>Citations:</a:t>
            </a:r>
          </a:p>
          <a:p>
            <a:pPr>
              <a:buFont typeface="+mj-lt"/>
              <a:buAutoNum type="arabicPeriod"/>
            </a:pPr>
            <a:r>
              <a:rPr lang="en-GB" dirty="0">
                <a:hlinkClick r:id="rId3"/>
              </a:rPr>
              <a:t>https://pplx-res.cloudinary.com/image/upload/v1744761514/user_uploads/qreQCTCmGSVFnDV/image.jpg</a:t>
            </a:r>
            <a:endParaRPr lang="en-GB" dirty="0"/>
          </a:p>
          <a:p>
            <a:r>
              <a:rPr lang="en-GB" dirty="0"/>
              <a:t>Answer from Perplexity: </a:t>
            </a:r>
            <a:r>
              <a:rPr lang="en-GB" dirty="0">
                <a:hlinkClick r:id="rId4"/>
              </a:rPr>
              <a:t>pplx.ai/share</a:t>
            </a: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B5D1F-7998-6CCA-4AF0-C69DCACDFF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04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46175" y="263276"/>
            <a:ext cx="11016359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26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1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69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67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12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Graphs</a:t>
            </a:r>
            <a:endParaRPr lang="en-US" dirty="0">
              <a:solidFill>
                <a:srgbClr val="4F81BD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Exercises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B975B-4A57-88E6-BF48-C4E042ACC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88F1276-F9F2-EA66-343B-39A6807C1A67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3" name="Google Shape;1373;p69">
            <a:extLst>
              <a:ext uri="{FF2B5EF4-FFF2-40B4-BE49-F238E27FC236}">
                <a16:creationId xmlns:a16="http://schemas.microsoft.com/office/drawing/2014/main" id="{47B6B127-6AFD-F4B2-FA3B-21DD0EA00A41}"/>
              </a:ext>
            </a:extLst>
          </p:cNvPr>
          <p:cNvSpPr/>
          <p:nvPr/>
        </p:nvSpPr>
        <p:spPr>
          <a:xfrm>
            <a:off x="9610182" y="175242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F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6" name="Google Shape;1377;p69">
            <a:extLst>
              <a:ext uri="{FF2B5EF4-FFF2-40B4-BE49-F238E27FC236}">
                <a16:creationId xmlns:a16="http://schemas.microsoft.com/office/drawing/2014/main" id="{97FA533F-F434-310A-B5F2-0AD000AC2B8D}"/>
              </a:ext>
            </a:extLst>
          </p:cNvPr>
          <p:cNvSpPr/>
          <p:nvPr/>
        </p:nvSpPr>
        <p:spPr>
          <a:xfrm>
            <a:off x="10536889" y="245503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C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2;p69">
            <a:extLst>
              <a:ext uri="{FF2B5EF4-FFF2-40B4-BE49-F238E27FC236}">
                <a16:creationId xmlns:a16="http://schemas.microsoft.com/office/drawing/2014/main" id="{A036FFD3-A1C1-8B68-7AC5-A63DEF058B2B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10125643" y="2267890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378;p69">
            <a:extLst>
              <a:ext uri="{FF2B5EF4-FFF2-40B4-BE49-F238E27FC236}">
                <a16:creationId xmlns:a16="http://schemas.microsoft.com/office/drawing/2014/main" id="{71CD32B8-7BE6-E218-C94C-F889A4E19985}"/>
              </a:ext>
            </a:extLst>
          </p:cNvPr>
          <p:cNvSpPr/>
          <p:nvPr/>
        </p:nvSpPr>
        <p:spPr>
          <a:xfrm>
            <a:off x="9681810" y="306622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D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0" name="Google Shape;1387;p69">
            <a:extLst>
              <a:ext uri="{FF2B5EF4-FFF2-40B4-BE49-F238E27FC236}">
                <a16:creationId xmlns:a16="http://schemas.microsoft.com/office/drawing/2014/main" id="{E82999FE-C0EE-7225-4090-6411DBA254A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275144" y="2886583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376;p69">
            <a:extLst>
              <a:ext uri="{FF2B5EF4-FFF2-40B4-BE49-F238E27FC236}">
                <a16:creationId xmlns:a16="http://schemas.microsoft.com/office/drawing/2014/main" id="{037D0A48-8744-9A0B-B1A9-A2FDE059EF2C}"/>
              </a:ext>
            </a:extLst>
          </p:cNvPr>
          <p:cNvSpPr/>
          <p:nvPr/>
        </p:nvSpPr>
        <p:spPr>
          <a:xfrm>
            <a:off x="8758330" y="2357755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A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6;p69">
            <a:extLst>
              <a:ext uri="{FF2B5EF4-FFF2-40B4-BE49-F238E27FC236}">
                <a16:creationId xmlns:a16="http://schemas.microsoft.com/office/drawing/2014/main" id="{9AFE3FD5-DC97-57AD-2434-2B658FC016F7}"/>
              </a:ext>
            </a:extLst>
          </p:cNvPr>
          <p:cNvSpPr/>
          <p:nvPr/>
        </p:nvSpPr>
        <p:spPr>
          <a:xfrm>
            <a:off x="7814812" y="298314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47C532E1-26E6-6E50-6E3F-BD8C7C71E43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372464" y="2226933"/>
            <a:ext cx="474305" cy="2192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7DF9A61C-6CD9-76C2-8CF4-BC08C90C48AB}"/>
              </a:ext>
            </a:extLst>
          </p:cNvPr>
          <p:cNvSpPr/>
          <p:nvPr/>
        </p:nvSpPr>
        <p:spPr>
          <a:xfrm>
            <a:off x="7814812" y="174034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B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7" name="Google Shape;1377;p69">
            <a:extLst>
              <a:ext uri="{FF2B5EF4-FFF2-40B4-BE49-F238E27FC236}">
                <a16:creationId xmlns:a16="http://schemas.microsoft.com/office/drawing/2014/main" id="{9F76AE74-EF9B-DBF7-1039-E1F688D928DC}"/>
              </a:ext>
            </a:extLst>
          </p:cNvPr>
          <p:cNvSpPr/>
          <p:nvPr/>
        </p:nvSpPr>
        <p:spPr>
          <a:xfrm>
            <a:off x="10572277" y="357111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H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8" name="Google Shape;1378;p69">
            <a:extLst>
              <a:ext uri="{FF2B5EF4-FFF2-40B4-BE49-F238E27FC236}">
                <a16:creationId xmlns:a16="http://schemas.microsoft.com/office/drawing/2014/main" id="{92E78B5C-EA22-8ABA-BD3C-AC4FBF6E9BB6}"/>
              </a:ext>
            </a:extLst>
          </p:cNvPr>
          <p:cNvSpPr/>
          <p:nvPr/>
        </p:nvSpPr>
        <p:spPr>
          <a:xfrm>
            <a:off x="8890804" y="3875770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G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9" name="Google Shape;1382;p69">
            <a:extLst>
              <a:ext uri="{FF2B5EF4-FFF2-40B4-BE49-F238E27FC236}">
                <a16:creationId xmlns:a16="http://schemas.microsoft.com/office/drawing/2014/main" id="{1E33E933-E6B3-EBBA-2BB5-3A601EDB0F04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8418712" y="2024317"/>
            <a:ext cx="1199199" cy="179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382;p69">
            <a:extLst>
              <a:ext uri="{FF2B5EF4-FFF2-40B4-BE49-F238E27FC236}">
                <a16:creationId xmlns:a16="http://schemas.microsoft.com/office/drawing/2014/main" id="{3A416E68-4895-1CE0-CD06-375120ADF925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V="1">
            <a:off x="8116762" y="2344249"/>
            <a:ext cx="0" cy="63889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382;p69">
            <a:extLst>
              <a:ext uri="{FF2B5EF4-FFF2-40B4-BE49-F238E27FC236}">
                <a16:creationId xmlns:a16="http://schemas.microsoft.com/office/drawing/2014/main" id="{3F1D9F09-0C3E-451D-5E56-3219533EB3C9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318901" y="3511214"/>
            <a:ext cx="660342" cy="45299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382;p69">
            <a:extLst>
              <a:ext uri="{FF2B5EF4-FFF2-40B4-BE49-F238E27FC236}">
                <a16:creationId xmlns:a16="http://schemas.microsoft.com/office/drawing/2014/main" id="{11477472-0CF3-042D-F3B3-C57AF07A4833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108554" y="2946917"/>
            <a:ext cx="84200" cy="92885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382;p69">
            <a:extLst>
              <a:ext uri="{FF2B5EF4-FFF2-40B4-BE49-F238E27FC236}">
                <a16:creationId xmlns:a16="http://schemas.microsoft.com/office/drawing/2014/main" id="{7FD59059-AE42-1EC7-7C68-9CE39EAAC56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951678" y="2356244"/>
            <a:ext cx="32082" cy="7099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382;p69">
            <a:extLst>
              <a:ext uri="{FF2B5EF4-FFF2-40B4-BE49-F238E27FC236}">
                <a16:creationId xmlns:a16="http://schemas.microsoft.com/office/drawing/2014/main" id="{AC3E4270-1A04-E15E-4A1B-935A9A9C4108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0858186" y="3050821"/>
            <a:ext cx="16041" cy="5202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1582;p76">
            <a:extLst>
              <a:ext uri="{FF2B5EF4-FFF2-40B4-BE49-F238E27FC236}">
                <a16:creationId xmlns:a16="http://schemas.microsoft.com/office/drawing/2014/main" id="{524C187D-63E1-AE0F-1AB9-8E9E4745B7D9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 of this undirected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</a:t>
            </a:r>
            <a:r>
              <a:rPr lang="en" sz="2800" kern="120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from A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602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8E576-EEFE-B9A4-5924-F18BB8603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6E3-D93F-840F-34F3-A1E1ED44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40630-0CC3-0B7A-CFEF-4AD821ED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A864FF6-93D9-F2EF-5742-9F9563DFAE37}"/>
              </a:ext>
            </a:extLst>
          </p:cNvPr>
          <p:cNvSpPr/>
          <p:nvPr/>
        </p:nvSpPr>
        <p:spPr>
          <a:xfrm>
            <a:off x="42474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8F01ED8F-15B2-74C2-D837-D79A6CE7932B}"/>
              </a:ext>
            </a:extLst>
          </p:cNvPr>
          <p:cNvSpPr/>
          <p:nvPr/>
        </p:nvSpPr>
        <p:spPr>
          <a:xfrm>
            <a:off x="4247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6E7FBB9B-B63A-94F1-D341-568B3B4FC4B5}"/>
              </a:ext>
            </a:extLst>
          </p:cNvPr>
          <p:cNvSpPr/>
          <p:nvPr/>
        </p:nvSpPr>
        <p:spPr>
          <a:xfrm>
            <a:off x="1343570" y="426353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B34BE11D-979A-E897-C2D4-8E1C9981B56F}"/>
              </a:ext>
            </a:extLst>
          </p:cNvPr>
          <p:cNvSpPr/>
          <p:nvPr/>
        </p:nvSpPr>
        <p:spPr>
          <a:xfrm>
            <a:off x="226239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7DE038B4-4F7E-E206-AB7A-1453E2A58699}"/>
              </a:ext>
            </a:extLst>
          </p:cNvPr>
          <p:cNvSpPr/>
          <p:nvPr/>
        </p:nvSpPr>
        <p:spPr>
          <a:xfrm>
            <a:off x="226239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0EA8156C-1314-E31E-247E-4D11DDACA62E}"/>
              </a:ext>
            </a:extLst>
          </p:cNvPr>
          <p:cNvSpPr/>
          <p:nvPr/>
        </p:nvSpPr>
        <p:spPr>
          <a:xfrm>
            <a:off x="1343570" y="28925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57A260B3-A77E-9C16-D5EA-CF8590F14CAF}"/>
              </a:ext>
            </a:extLst>
          </p:cNvPr>
          <p:cNvSpPr/>
          <p:nvPr/>
        </p:nvSpPr>
        <p:spPr>
          <a:xfrm>
            <a:off x="33633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8068E4F3-A8FF-4F4F-AC6A-95D07652FF01}"/>
              </a:ext>
            </a:extLst>
          </p:cNvPr>
          <p:cNvCxnSpPr>
            <a:endCxn id="5" idx="4"/>
          </p:cNvCxnSpPr>
          <p:nvPr/>
        </p:nvCxnSpPr>
        <p:spPr>
          <a:xfrm rot="10800000">
            <a:off x="726695" y="4100387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BF447BF-9CBF-96DC-47A1-100F48FA01C8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1028645" y="4778998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BDA62F5F-9AB3-1EA3-918D-B0C51CC47708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940309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9B5B3E18-987C-6E29-BD86-3C8DDB6EF38C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940206" y="3194626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00201960-4A0C-7625-FB93-A06A203BF8E5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859031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3308314-09BB-7567-82DC-9544FC2649F0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859031" y="4778998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2CC959DC-3941-57AA-B08E-4679E17BB4FD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564345" y="4100412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0B9BAFBC-7BAE-2929-3AE9-14EDF704857D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947470" y="3194537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02B0B9D5-E608-4DE9-C6EF-639B7A5D7DCB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866245" y="3798437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2DB7F0D4-1C01-F430-86E1-45AFB0A59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713583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" name="table">
            <a:extLst>
              <a:ext uri="{FF2B5EF4-FFF2-40B4-BE49-F238E27FC236}">
                <a16:creationId xmlns:a16="http://schemas.microsoft.com/office/drawing/2014/main" id="{2DFDFB3C-6A04-A3C0-ECE1-8E4E3501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725" y="2713942"/>
            <a:ext cx="497100" cy="3371025"/>
          </a:xfrm>
          <a:prstGeom prst="rect">
            <a:avLst/>
          </a:prstGeom>
        </p:spPr>
      </p:pic>
      <p:cxnSp>
        <p:nvCxnSpPr>
          <p:cNvPr id="58" name="Google Shape;1519;p74">
            <a:extLst>
              <a:ext uri="{FF2B5EF4-FFF2-40B4-BE49-F238E27FC236}">
                <a16:creationId xmlns:a16="http://schemas.microsoft.com/office/drawing/2014/main" id="{490332CE-A5AC-F7F3-D2C0-5CCA2594D376}"/>
              </a:ext>
            </a:extLst>
          </p:cNvPr>
          <p:cNvCxnSpPr/>
          <p:nvPr/>
        </p:nvCxnSpPr>
        <p:spPr>
          <a:xfrm>
            <a:off x="10343625" y="29387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520;p74">
            <a:extLst>
              <a:ext uri="{FF2B5EF4-FFF2-40B4-BE49-F238E27FC236}">
                <a16:creationId xmlns:a16="http://schemas.microsoft.com/office/drawing/2014/main" id="{74FFF0DD-139A-0705-8B30-3D144F27306A}"/>
              </a:ext>
            </a:extLst>
          </p:cNvPr>
          <p:cNvCxnSpPr/>
          <p:nvPr/>
        </p:nvCxnSpPr>
        <p:spPr>
          <a:xfrm>
            <a:off x="10343625" y="3421442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521;p74">
            <a:extLst>
              <a:ext uri="{FF2B5EF4-FFF2-40B4-BE49-F238E27FC236}">
                <a16:creationId xmlns:a16="http://schemas.microsoft.com/office/drawing/2014/main" id="{29BCDD9A-5318-E102-4845-BE50AB760510}"/>
              </a:ext>
            </a:extLst>
          </p:cNvPr>
          <p:cNvCxnSpPr/>
          <p:nvPr/>
        </p:nvCxnSpPr>
        <p:spPr>
          <a:xfrm>
            <a:off x="10343625" y="39041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522;p74">
            <a:extLst>
              <a:ext uri="{FF2B5EF4-FFF2-40B4-BE49-F238E27FC236}">
                <a16:creationId xmlns:a16="http://schemas.microsoft.com/office/drawing/2014/main" id="{8762AC7A-26B6-CC07-0563-823C7F359723}"/>
              </a:ext>
            </a:extLst>
          </p:cNvPr>
          <p:cNvCxnSpPr/>
          <p:nvPr/>
        </p:nvCxnSpPr>
        <p:spPr>
          <a:xfrm>
            <a:off x="10343625" y="43994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523;p74">
            <a:extLst>
              <a:ext uri="{FF2B5EF4-FFF2-40B4-BE49-F238E27FC236}">
                <a16:creationId xmlns:a16="http://schemas.microsoft.com/office/drawing/2014/main" id="{5087930E-53FE-54B1-7257-4FB5162C1C54}"/>
              </a:ext>
            </a:extLst>
          </p:cNvPr>
          <p:cNvCxnSpPr/>
          <p:nvPr/>
        </p:nvCxnSpPr>
        <p:spPr>
          <a:xfrm>
            <a:off x="10343625" y="48948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1524;p74">
            <a:extLst>
              <a:ext uri="{FF2B5EF4-FFF2-40B4-BE49-F238E27FC236}">
                <a16:creationId xmlns:a16="http://schemas.microsoft.com/office/drawing/2014/main" id="{078B1249-3719-4397-4555-2CEBEC424AD1}"/>
              </a:ext>
            </a:extLst>
          </p:cNvPr>
          <p:cNvCxnSpPr/>
          <p:nvPr/>
        </p:nvCxnSpPr>
        <p:spPr>
          <a:xfrm>
            <a:off x="10343625" y="58601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8852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5097F-A200-68B3-3C40-8DF991047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DAE-94B9-8E00-0144-A7D5037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63AD-41A4-48E9-EA4C-ECD43A5F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86D97FA-0109-3555-900B-880B9F265D14}"/>
              </a:ext>
            </a:extLst>
          </p:cNvPr>
          <p:cNvSpPr/>
          <p:nvPr/>
        </p:nvSpPr>
        <p:spPr>
          <a:xfrm>
            <a:off x="15769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1182D9BB-73C0-BDCF-40F5-5089B8A22EF6}"/>
              </a:ext>
            </a:extLst>
          </p:cNvPr>
          <p:cNvSpPr/>
          <p:nvPr/>
        </p:nvSpPr>
        <p:spPr>
          <a:xfrm>
            <a:off x="1576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5B5897AE-E55E-4A56-2E3F-1E44F61B444C}"/>
              </a:ext>
            </a:extLst>
          </p:cNvPr>
          <p:cNvSpPr/>
          <p:nvPr/>
        </p:nvSpPr>
        <p:spPr>
          <a:xfrm>
            <a:off x="1076524" y="422329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1A2780B5-BCAA-134B-3EA7-4CC948225168}"/>
              </a:ext>
            </a:extLst>
          </p:cNvPr>
          <p:cNvSpPr/>
          <p:nvPr/>
        </p:nvSpPr>
        <p:spPr>
          <a:xfrm>
            <a:off x="199534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E21A36E7-3953-6339-9ED3-D51F8AC636E3}"/>
              </a:ext>
            </a:extLst>
          </p:cNvPr>
          <p:cNvSpPr/>
          <p:nvPr/>
        </p:nvSpPr>
        <p:spPr>
          <a:xfrm>
            <a:off x="199534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12D76826-2F19-CCD7-5C97-DE2F720B973E}"/>
              </a:ext>
            </a:extLst>
          </p:cNvPr>
          <p:cNvSpPr/>
          <p:nvPr/>
        </p:nvSpPr>
        <p:spPr>
          <a:xfrm>
            <a:off x="1076524" y="28523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3BD3CDB1-150F-94C9-FD9E-13AFA2728F13}"/>
              </a:ext>
            </a:extLst>
          </p:cNvPr>
          <p:cNvSpPr/>
          <p:nvPr/>
        </p:nvSpPr>
        <p:spPr>
          <a:xfrm>
            <a:off x="30962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A2F1886E-66FA-EE6F-C9CA-651FD952D6BA}"/>
              </a:ext>
            </a:extLst>
          </p:cNvPr>
          <p:cNvCxnSpPr>
            <a:endCxn id="5" idx="4"/>
          </p:cNvCxnSpPr>
          <p:nvPr/>
        </p:nvCxnSpPr>
        <p:spPr>
          <a:xfrm rot="10800000">
            <a:off x="459649" y="4060144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E607D24-F060-EA52-FEA6-07435BF72ED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761599" y="4738755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D087AE05-DC9F-D763-9C1C-DBE111E3A20A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673263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F972FCB3-19A9-21BF-9C07-905FFA9D3B47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673160" y="3154383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44F8AFEA-6BED-5A22-6E00-181E935B3A6A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591985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82CD6C8-8A62-A388-2E1F-3C07CD79FAEB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591985" y="4738755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C6FFA1A0-9F99-7DFB-8583-474AB387F8A9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297299" y="4060169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1A162509-8302-D9BB-ACCE-D3F974B55AC8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680424" y="3154294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2040AEF8-47C8-5768-4D33-675B098D143E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599199" y="3758194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54C8396A-4E98-741D-1BEB-316F88780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75043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" name="table">
            <a:extLst>
              <a:ext uri="{FF2B5EF4-FFF2-40B4-BE49-F238E27FC236}">
                <a16:creationId xmlns:a16="http://schemas.microsoft.com/office/drawing/2014/main" id="{C4E97459-6FF5-7857-191E-33C27CBC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752" y="2729369"/>
            <a:ext cx="497100" cy="3371025"/>
          </a:xfrm>
          <a:prstGeom prst="rect">
            <a:avLst/>
          </a:prstGeom>
        </p:spPr>
      </p:pic>
      <p:cxnSp>
        <p:nvCxnSpPr>
          <p:cNvPr id="27" name="Google Shape;1553;p75">
            <a:extLst>
              <a:ext uri="{FF2B5EF4-FFF2-40B4-BE49-F238E27FC236}">
                <a16:creationId xmlns:a16="http://schemas.microsoft.com/office/drawing/2014/main" id="{D7FF808A-95A4-D1DF-FB25-3C0621148F50}"/>
              </a:ext>
            </a:extLst>
          </p:cNvPr>
          <p:cNvCxnSpPr/>
          <p:nvPr/>
        </p:nvCxnSpPr>
        <p:spPr>
          <a:xfrm>
            <a:off x="10292652" y="29541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554;p75">
            <a:extLst>
              <a:ext uri="{FF2B5EF4-FFF2-40B4-BE49-F238E27FC236}">
                <a16:creationId xmlns:a16="http://schemas.microsoft.com/office/drawing/2014/main" id="{3892680E-2597-B17D-86F5-B722D2DB50D6}"/>
              </a:ext>
            </a:extLst>
          </p:cNvPr>
          <p:cNvCxnSpPr/>
          <p:nvPr/>
        </p:nvCxnSpPr>
        <p:spPr>
          <a:xfrm>
            <a:off x="10292652" y="343686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555;p75">
            <a:extLst>
              <a:ext uri="{FF2B5EF4-FFF2-40B4-BE49-F238E27FC236}">
                <a16:creationId xmlns:a16="http://schemas.microsoft.com/office/drawing/2014/main" id="{391C8EFC-CC31-30A5-48A1-EBEE87E0536B}"/>
              </a:ext>
            </a:extLst>
          </p:cNvPr>
          <p:cNvCxnSpPr/>
          <p:nvPr/>
        </p:nvCxnSpPr>
        <p:spPr>
          <a:xfrm>
            <a:off x="10292652" y="39195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556;p75">
            <a:extLst>
              <a:ext uri="{FF2B5EF4-FFF2-40B4-BE49-F238E27FC236}">
                <a16:creationId xmlns:a16="http://schemas.microsoft.com/office/drawing/2014/main" id="{817B8CE8-88A5-C88D-DA81-E8C66C64B9FD}"/>
              </a:ext>
            </a:extLst>
          </p:cNvPr>
          <p:cNvCxnSpPr/>
          <p:nvPr/>
        </p:nvCxnSpPr>
        <p:spPr>
          <a:xfrm>
            <a:off x="10292652" y="44148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557;p75">
            <a:extLst>
              <a:ext uri="{FF2B5EF4-FFF2-40B4-BE49-F238E27FC236}">
                <a16:creationId xmlns:a16="http://schemas.microsoft.com/office/drawing/2014/main" id="{108C6A30-BEA0-A855-270E-55C705B5E554}"/>
              </a:ext>
            </a:extLst>
          </p:cNvPr>
          <p:cNvCxnSpPr/>
          <p:nvPr/>
        </p:nvCxnSpPr>
        <p:spPr>
          <a:xfrm>
            <a:off x="10292652" y="49102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558;p75">
            <a:extLst>
              <a:ext uri="{FF2B5EF4-FFF2-40B4-BE49-F238E27FC236}">
                <a16:creationId xmlns:a16="http://schemas.microsoft.com/office/drawing/2014/main" id="{4756E9D7-898C-E365-1E4A-98A9696BE34A}"/>
              </a:ext>
            </a:extLst>
          </p:cNvPr>
          <p:cNvCxnSpPr/>
          <p:nvPr/>
        </p:nvCxnSpPr>
        <p:spPr>
          <a:xfrm>
            <a:off x="10292652" y="58755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1560;p75">
            <a:extLst>
              <a:ext uri="{FF2B5EF4-FFF2-40B4-BE49-F238E27FC236}">
                <a16:creationId xmlns:a16="http://schemas.microsoft.com/office/drawing/2014/main" id="{86297534-772E-4DC5-EA23-AFDB2E8EA1B8}"/>
              </a:ext>
            </a:extLst>
          </p:cNvPr>
          <p:cNvCxnSpPr/>
          <p:nvPr/>
        </p:nvCxnSpPr>
        <p:spPr>
          <a:xfrm>
            <a:off x="10293252" y="539291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0105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7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7" name="Google Shape;1567;p7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8" name="Google Shape;1568;p7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9" name="Google Shape;1569;p7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0" name="Google Shape;1570;p7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1" name="Google Shape;1571;p7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2" name="Google Shape;1572;p7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73" name="Google Shape;1573;p76"/>
          <p:cNvCxnSpPr>
            <a:endCxn id="156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4" name="Google Shape;1574;p76"/>
          <p:cNvCxnSpPr>
            <a:stCxn id="1566" idx="7"/>
            <a:endCxn id="156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5" name="Google Shape;1575;p76"/>
          <p:cNvCxnSpPr>
            <a:stCxn id="1568" idx="1"/>
            <a:endCxn id="156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6" name="Google Shape;1576;p76"/>
          <p:cNvCxnSpPr>
            <a:stCxn id="1567" idx="7"/>
            <a:endCxn id="157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7" name="Google Shape;1577;p76"/>
          <p:cNvCxnSpPr>
            <a:stCxn id="1568" idx="7"/>
            <a:endCxn id="157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8" name="Google Shape;1578;p76"/>
          <p:cNvCxnSpPr>
            <a:stCxn id="1568" idx="5"/>
            <a:endCxn id="156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9" name="Google Shape;1579;p76"/>
          <p:cNvCxnSpPr>
            <a:stCxn id="1569" idx="0"/>
            <a:endCxn id="157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0" name="Google Shape;1580;p76"/>
          <p:cNvCxnSpPr>
            <a:stCxn id="1571" idx="6"/>
            <a:endCxn id="157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1" name="Google Shape;1581;p76"/>
          <p:cNvCxnSpPr>
            <a:stCxn id="1572" idx="2"/>
            <a:endCxn id="157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2" name="Google Shape;1582;p76"/>
          <p:cNvSpPr txBox="1"/>
          <p:nvPr/>
        </p:nvSpPr>
        <p:spPr>
          <a:xfrm>
            <a:off x="6871699" y="2221200"/>
            <a:ext cx="4147391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ve the DFS pre-order and post-order traversals of this directed graph,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starting from node A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alphabetical order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</a:p>
          <a:p>
            <a:pPr defTabSz="457200">
              <a:buClrTx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83" name="Google Shape;1583;p7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EF0A56-246E-7D86-64B5-C5B40707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(Pre-Order &amp; Post-Order)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8614FE6F-D99D-1781-0ED0-29C2F88E617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1D8A2-E365-9292-9DF7-878ACDD56FF9}"/>
              </a:ext>
            </a:extLst>
          </p:cNvPr>
          <p:cNvSpPr txBox="1"/>
          <p:nvPr/>
        </p:nvSpPr>
        <p:spPr>
          <a:xfrm>
            <a:off x="2796885" y="6363946"/>
            <a:ext cx="682342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libri"/>
              </a:rPr>
              <a:t>You do NOT need to write out the stack or queue contents in the exam</a:t>
            </a:r>
            <a:endParaRPr lang="en-SE" sz="1800" kern="1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8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6" name="Google Shape;1866;p8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7" name="Google Shape;1867;p8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8" name="Google Shape;1868;p8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9" name="Google Shape;1869;p8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0" name="Google Shape;1870;p8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1" name="Google Shape;1871;p8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72" name="Google Shape;1872;p89"/>
          <p:cNvCxnSpPr>
            <a:endCxn id="186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3" name="Google Shape;1873;p89"/>
          <p:cNvCxnSpPr>
            <a:stCxn id="1865" idx="7"/>
            <a:endCxn id="186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4" name="Google Shape;1874;p89"/>
          <p:cNvCxnSpPr>
            <a:stCxn id="1867" idx="1"/>
            <a:endCxn id="186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5" name="Google Shape;1875;p89"/>
          <p:cNvCxnSpPr>
            <a:stCxn id="1866" idx="7"/>
            <a:endCxn id="187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6" name="Google Shape;1876;p89"/>
          <p:cNvCxnSpPr>
            <a:stCxn id="1867" idx="7"/>
            <a:endCxn id="186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7" name="Google Shape;1877;p89"/>
          <p:cNvCxnSpPr>
            <a:stCxn id="1867" idx="5"/>
            <a:endCxn id="186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8" name="Google Shape;1878;p89"/>
          <p:cNvCxnSpPr>
            <a:stCxn id="1868" idx="0"/>
            <a:endCxn id="186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9" name="Google Shape;1879;p89"/>
          <p:cNvCxnSpPr>
            <a:stCxn id="1870" idx="6"/>
            <a:endCxn id="186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0" name="Google Shape;1880;p89"/>
          <p:cNvCxnSpPr>
            <a:stCxn id="1871" idx="2"/>
            <a:endCxn id="186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1" name="Google Shape;1881;p89"/>
          <p:cNvSpPr txBox="1"/>
          <p:nvPr/>
        </p:nvSpPr>
        <p:spPr>
          <a:xfrm>
            <a:off x="6841050" y="1509000"/>
            <a:ext cx="316068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E, G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A, G</a:t>
            </a:r>
          </a:p>
          <a:p>
            <a:pPr defTabSz="457200">
              <a:buClr>
                <a:prstClr val="black"/>
              </a:buClr>
              <a:buSzPts val="1100"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Toplogical Sort 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(reverse of 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)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G, A, D, E, B, C, F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7D688-D6F4-9A91-7DF8-85CDA08F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(Pre-Order &amp; Post-Order) ANS</a:t>
            </a:r>
            <a:endParaRPr lang="en-SE" dirty="0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B5A8DC9D-3B62-4A8E-084C-8D6C0296D9BE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0" name="Google Shape;1890;p9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1" name="Google Shape;1891;p9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2" name="Google Shape;1892;p9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3" name="Google Shape;1893;p9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4" name="Google Shape;1894;p9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5" name="Google Shape;1895;p9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96" name="Google Shape;1896;p90"/>
          <p:cNvCxnSpPr>
            <a:endCxn id="18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7" name="Google Shape;1897;p90"/>
          <p:cNvCxnSpPr>
            <a:stCxn id="1889" idx="7"/>
            <a:endCxn id="18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8" name="Google Shape;1898;p90"/>
          <p:cNvCxnSpPr>
            <a:stCxn id="1891" idx="1"/>
            <a:endCxn id="18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9" name="Google Shape;1899;p90"/>
          <p:cNvCxnSpPr>
            <a:stCxn id="1890" idx="7"/>
            <a:endCxn id="18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0" name="Google Shape;1900;p90"/>
          <p:cNvCxnSpPr>
            <a:stCxn id="1891" idx="7"/>
            <a:endCxn id="18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1" name="Google Shape;1901;p90"/>
          <p:cNvCxnSpPr>
            <a:stCxn id="1891" idx="5"/>
            <a:endCxn id="18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2" name="Google Shape;1902;p90"/>
          <p:cNvCxnSpPr>
            <a:stCxn id="1892" idx="0"/>
            <a:endCxn id="18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3" name="Google Shape;1903;p90"/>
          <p:cNvCxnSpPr>
            <a:stCxn id="1894" idx="6"/>
            <a:endCxn id="18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4" name="Google Shape;1904;p90"/>
          <p:cNvCxnSpPr>
            <a:stCxn id="1895" idx="2"/>
            <a:endCxn id="18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C6298661-0737-6CE8-C77D-9601A0E78A5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Google Shape;1582;p76">
            <a:extLst>
              <a:ext uri="{FF2B5EF4-FFF2-40B4-BE49-F238E27FC236}">
                <a16:creationId xmlns:a16="http://schemas.microsoft.com/office/drawing/2014/main" id="{191104C8-C047-C7D8-C650-089E4956F98D}"/>
              </a:ext>
            </a:extLst>
          </p:cNvPr>
          <p:cNvSpPr txBox="1"/>
          <p:nvPr/>
        </p:nvSpPr>
        <p:spPr>
          <a:xfrm>
            <a:off x="6871699" y="2221200"/>
            <a:ext cx="4147391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ve the BFS traversal of this directed graph,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starting from node A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alphabetical order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</a:p>
          <a:p>
            <a:pPr defTabSz="457200">
              <a:buClrTx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A9536CE-6873-5D09-6E66-F2658F1E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(BFS)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4" name="Google Shape;2074;p9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5" name="Google Shape;2075;p9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6" name="Google Shape;2076;p9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7" name="Google Shape;2077;p9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8" name="Google Shape;2078;p9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9" name="Google Shape;2079;p9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80" name="Google Shape;2080;p98"/>
          <p:cNvCxnSpPr>
            <a:endCxn id="20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1" name="Google Shape;2081;p98"/>
          <p:cNvCxnSpPr>
            <a:stCxn id="2073" idx="7"/>
            <a:endCxn id="20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2" name="Google Shape;2082;p98"/>
          <p:cNvCxnSpPr>
            <a:stCxn id="2075" idx="1"/>
            <a:endCxn id="20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3" name="Google Shape;2083;p98"/>
          <p:cNvCxnSpPr>
            <a:stCxn id="2074" idx="7"/>
            <a:endCxn id="20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4" name="Google Shape;2084;p98"/>
          <p:cNvCxnSpPr>
            <a:stCxn id="2075" idx="7"/>
            <a:endCxn id="20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5" name="Google Shape;2085;p98"/>
          <p:cNvCxnSpPr>
            <a:stCxn id="2075" idx="5"/>
            <a:endCxn id="20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6" name="Google Shape;2086;p98"/>
          <p:cNvCxnSpPr>
            <a:stCxn id="2076" idx="0"/>
            <a:endCxn id="20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7" name="Google Shape;2087;p98"/>
          <p:cNvCxnSpPr>
            <a:stCxn id="2078" idx="6"/>
            <a:endCxn id="20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8" name="Google Shape;2088;p98"/>
          <p:cNvCxnSpPr>
            <a:stCxn id="2079" idx="2"/>
            <a:endCxn id="20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9" name="Google Shape;2089;p98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 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4B52688F-F0B7-9033-373B-8F2355D5FF4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F243940-D881-7C14-9A75-3D218D1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(BFS) ANS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2A1BD6-4489-F2E3-1B64-EEFCFEDF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061" y="1975771"/>
            <a:ext cx="4472465" cy="3648841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712BBFFE-DED3-A552-13CD-A682A1F2719E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Google Shape;14;p1">
            <a:extLst>
              <a:ext uri="{FF2B5EF4-FFF2-40B4-BE49-F238E27FC236}">
                <a16:creationId xmlns:a16="http://schemas.microsoft.com/office/drawing/2014/main" id="{715C3C74-8281-F9D1-1ABC-BC89340710F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582;p76">
            <a:extLst>
              <a:ext uri="{FF2B5EF4-FFF2-40B4-BE49-F238E27FC236}">
                <a16:creationId xmlns:a16="http://schemas.microsoft.com/office/drawing/2014/main" id="{D79D3797-1FAA-60DB-9AF6-D7636B381E92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traversals, topological sort of this 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from either A or C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670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84DFF71-135F-27B9-21D9-2932B14D2887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60E70-1971-8547-AD12-47AA8AD0C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70" y="1982165"/>
            <a:ext cx="3959830" cy="3428999"/>
          </a:xfrm>
          <a:prstGeom prst="rect">
            <a:avLst/>
          </a:prstGeom>
        </p:spPr>
      </p:pic>
      <p:sp>
        <p:nvSpPr>
          <p:cNvPr id="8" name="Google Shape;1582;p76">
            <a:extLst>
              <a:ext uri="{FF2B5EF4-FFF2-40B4-BE49-F238E27FC236}">
                <a16:creationId xmlns:a16="http://schemas.microsoft.com/office/drawing/2014/main" id="{341AF470-BCEA-C088-DF57-A3BB2F9814C2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 of this undirected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from either A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471579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788</Words>
  <Application>Microsoft Office PowerPoint</Application>
  <PresentationFormat>Widescreen</PresentationFormat>
  <Paragraphs>151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Times New Roman</vt:lpstr>
      <vt:lpstr>Calibri</vt:lpstr>
      <vt:lpstr>Avenir</vt:lpstr>
      <vt:lpstr>Quattrocento Sans</vt:lpstr>
      <vt:lpstr>Catamaran</vt:lpstr>
      <vt:lpstr>Helvetica</vt:lpstr>
      <vt:lpstr>Twentieth Century</vt:lpstr>
      <vt:lpstr>Arial</vt:lpstr>
      <vt:lpstr>Gill Sans Light</vt:lpstr>
      <vt:lpstr>Wingdings</vt:lpstr>
      <vt:lpstr>Integral</vt:lpstr>
      <vt:lpstr>Office Theme</vt:lpstr>
      <vt:lpstr>PowerPoint Presentation</vt:lpstr>
      <vt:lpstr>Q. Adjacency matrix and adjacency list</vt:lpstr>
      <vt:lpstr>Q. Adjacency matrix and adjacency list</vt:lpstr>
      <vt:lpstr>Q: Graph Traversals (Pre-Order &amp; Post-Order)</vt:lpstr>
      <vt:lpstr>Q: Graph Traversals (Pre-Order &amp; Post-Order) ANS</vt:lpstr>
      <vt:lpstr>Q: Graph Traversals (BFS)</vt:lpstr>
      <vt:lpstr>Q: Graph Traversals (BFS) ANS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17</cp:revision>
  <dcterms:modified xsi:type="dcterms:W3CDTF">2025-04-16T20:03:39Z</dcterms:modified>
</cp:coreProperties>
</file>