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8" r:id="rId1"/>
  </p:sldMasterIdLst>
  <p:notesMasterIdLst>
    <p:notesMasterId r:id="rId10"/>
  </p:notesMasterIdLst>
  <p:handoutMasterIdLst>
    <p:handoutMasterId r:id="rId11"/>
  </p:handoutMasterIdLst>
  <p:sldIdLst>
    <p:sldId id="256" r:id="rId2"/>
    <p:sldId id="482" r:id="rId3"/>
    <p:sldId id="486" r:id="rId4"/>
    <p:sldId id="257" r:id="rId5"/>
    <p:sldId id="476" r:id="rId6"/>
    <p:sldId id="259" r:id="rId7"/>
    <p:sldId id="480" r:id="rId8"/>
    <p:sldId id="484" r:id="rId9"/>
  </p:sldIdLst>
  <p:sldSz cx="12192000" cy="6858000"/>
  <p:notesSz cx="9296400" cy="7010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74379" autoAdjust="0"/>
  </p:normalViewPr>
  <p:slideViewPr>
    <p:cSldViewPr>
      <p:cViewPr varScale="1">
        <p:scale>
          <a:sx n="61" d="100"/>
          <a:sy n="61" d="100"/>
        </p:scale>
        <p:origin x="1248"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288260" y="6666576"/>
            <a:ext cx="721426" cy="2723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884005">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224140" y="6666576"/>
            <a:ext cx="849666" cy="2714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t>Page </a:t>
            </a:r>
            <a:fld id="{6D259941-7246-4245-A40C-55C6F952DF9E}" type="slidenum">
              <a:rPr lang="en-US" sz="1300" b="0"/>
              <a:pPr algn="ctr" defTabSz="884005">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09813" y="525463"/>
            <a:ext cx="4676775" cy="26304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40445" y="3330250"/>
            <a:ext cx="6815515" cy="31552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170" tIns="45279" rIns="92170" bIns="45279"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09813" y="525463"/>
            <a:ext cx="4676775" cy="26304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084695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9E7AF-5839-2E66-6DF2-971EDE1BC8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C34D90-3629-4C8F-5C9B-17FF7A2CB4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197128-F2AF-456E-6D4F-DD0042ED9DD6}"/>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222871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BA078-59CC-1B5D-81FD-BAA4CD0178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C321A8-1CA0-C174-7572-8EB4DFCAC5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9C7421-FDA3-4C8B-9797-517047436F04}"/>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998103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017: </a:t>
            </a:r>
            <a:r>
              <a:rPr lang="en-GB" sz="3000" dirty="0"/>
              <a:t>Fundamentals of Computer Science III: Advanced Data Structures and Object-Oriented Programming</a:t>
            </a:r>
            <a:br>
              <a:rPr lang="en-US" sz="3000" dirty="0"/>
            </a:br>
            <a:br>
              <a:rPr lang="en-US" sz="3000" dirty="0"/>
            </a:br>
            <a:br>
              <a:rPr lang="en-US" sz="3000" dirty="0"/>
            </a:br>
            <a:r>
              <a:rPr lang="en-US" sz="3000" dirty="0"/>
              <a:t>Final Exam </a:t>
            </a:r>
            <a:r>
              <a:rPr lang="en-US" sz="3000"/>
              <a:t>Sample Questions </a:t>
            </a:r>
            <a:r>
              <a:rPr lang="en-US" sz="3000" dirty="0"/>
              <a:t>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37DA-33D8-7D5B-9AF5-7607227FCF6D}"/>
              </a:ext>
            </a:extLst>
          </p:cNvPr>
          <p:cNvSpPr>
            <a:spLocks noGrp="1"/>
          </p:cNvSpPr>
          <p:nvPr>
            <p:ph type="title"/>
          </p:nvPr>
        </p:nvSpPr>
        <p:spPr/>
        <p:txBody>
          <a:bodyPr/>
          <a:lstStyle/>
          <a:p>
            <a:r>
              <a:rPr lang="en-GB" dirty="0"/>
              <a:t>L10 2-3 Trees</a:t>
            </a:r>
            <a:endParaRPr lang="en-SE" dirty="0"/>
          </a:p>
        </p:txBody>
      </p:sp>
      <p:sp>
        <p:nvSpPr>
          <p:cNvPr id="3" name="Content Placeholder 2">
            <a:extLst>
              <a:ext uri="{FF2B5EF4-FFF2-40B4-BE49-F238E27FC236}">
                <a16:creationId xmlns:a16="http://schemas.microsoft.com/office/drawing/2014/main" id="{C571B155-9768-9A6D-C04B-0AC84B78D9AA}"/>
              </a:ext>
            </a:extLst>
          </p:cNvPr>
          <p:cNvSpPr>
            <a:spLocks noGrp="1"/>
          </p:cNvSpPr>
          <p:nvPr>
            <p:ph idx="1"/>
          </p:nvPr>
        </p:nvSpPr>
        <p:spPr/>
        <p:txBody>
          <a:bodyPr/>
          <a:lstStyle/>
          <a:p>
            <a:r>
              <a:rPr lang="en-GB" dirty="0"/>
              <a:t>Insert keys 12 and 13 into the following 2-3 tree. Show the detailed steps after inserting each item</a:t>
            </a:r>
          </a:p>
          <a:p>
            <a:endParaRPr lang="en-SE" dirty="0"/>
          </a:p>
        </p:txBody>
      </p:sp>
      <p:sp>
        <p:nvSpPr>
          <p:cNvPr id="4" name="Google Shape;411;p38">
            <a:extLst>
              <a:ext uri="{FF2B5EF4-FFF2-40B4-BE49-F238E27FC236}">
                <a16:creationId xmlns:a16="http://schemas.microsoft.com/office/drawing/2014/main" id="{415BC1CC-6B07-5319-1745-FC57E779F777}"/>
              </a:ext>
            </a:extLst>
          </p:cNvPr>
          <p:cNvSpPr/>
          <p:nvPr/>
        </p:nvSpPr>
        <p:spPr>
          <a:xfrm>
            <a:off x="7924800" y="46482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 name="Google Shape;412;p38">
            <a:extLst>
              <a:ext uri="{FF2B5EF4-FFF2-40B4-BE49-F238E27FC236}">
                <a16:creationId xmlns:a16="http://schemas.microsoft.com/office/drawing/2014/main" id="{D470B26E-6085-25C7-6128-FB2298B4571F}"/>
              </a:ext>
            </a:extLst>
          </p:cNvPr>
          <p:cNvSpPr/>
          <p:nvPr/>
        </p:nvSpPr>
        <p:spPr>
          <a:xfrm>
            <a:off x="9040967" y="46482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6" name="Google Shape;413;p38">
            <a:extLst>
              <a:ext uri="{FF2B5EF4-FFF2-40B4-BE49-F238E27FC236}">
                <a16:creationId xmlns:a16="http://schemas.microsoft.com/office/drawing/2014/main" id="{A7DF0972-1279-4B29-47E6-10FB4D08949E}"/>
              </a:ext>
            </a:extLst>
          </p:cNvPr>
          <p:cNvSpPr txBox="1"/>
          <p:nvPr/>
        </p:nvSpPr>
        <p:spPr>
          <a:xfrm>
            <a:off x="7924800" y="47172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7" name="Google Shape;414;p38">
            <a:extLst>
              <a:ext uri="{FF2B5EF4-FFF2-40B4-BE49-F238E27FC236}">
                <a16:creationId xmlns:a16="http://schemas.microsoft.com/office/drawing/2014/main" id="{494B1127-7E3A-98EB-3D54-D21210168537}"/>
              </a:ext>
            </a:extLst>
          </p:cNvPr>
          <p:cNvSpPr txBox="1"/>
          <p:nvPr/>
        </p:nvSpPr>
        <p:spPr>
          <a:xfrm>
            <a:off x="9040967" y="4711521"/>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8" name="Google Shape;415;p38">
            <a:extLst>
              <a:ext uri="{FF2B5EF4-FFF2-40B4-BE49-F238E27FC236}">
                <a16:creationId xmlns:a16="http://schemas.microsoft.com/office/drawing/2014/main" id="{3D17A9ED-2B55-2DBE-8C66-8E4BD5321ED1}"/>
              </a:ext>
            </a:extLst>
          </p:cNvPr>
          <p:cNvGrpSpPr/>
          <p:nvPr/>
        </p:nvGrpSpPr>
        <p:grpSpPr>
          <a:xfrm>
            <a:off x="5820232" y="2569850"/>
            <a:ext cx="585175" cy="585000"/>
            <a:chOff x="7542800" y="2629800"/>
            <a:chExt cx="585000" cy="585000"/>
          </a:xfrm>
        </p:grpSpPr>
        <p:sp>
          <p:nvSpPr>
            <p:cNvPr id="9" name="Google Shape;416;p38">
              <a:extLst>
                <a:ext uri="{FF2B5EF4-FFF2-40B4-BE49-F238E27FC236}">
                  <a16:creationId xmlns:a16="http://schemas.microsoft.com/office/drawing/2014/main" id="{120DDCFE-9B47-C9E4-4867-ABE20FDB211A}"/>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0" name="Google Shape;417;p38">
              <a:extLst>
                <a:ext uri="{FF2B5EF4-FFF2-40B4-BE49-F238E27FC236}">
                  <a16:creationId xmlns:a16="http://schemas.microsoft.com/office/drawing/2014/main" id="{25B985A5-A37D-DB0F-AE45-DEE1867AD18B}"/>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11" name="Google Shape;418;p38">
            <a:extLst>
              <a:ext uri="{FF2B5EF4-FFF2-40B4-BE49-F238E27FC236}">
                <a16:creationId xmlns:a16="http://schemas.microsoft.com/office/drawing/2014/main" id="{8817D176-F026-911B-4A3D-089CA61B43F8}"/>
              </a:ext>
            </a:extLst>
          </p:cNvPr>
          <p:cNvGrpSpPr/>
          <p:nvPr/>
        </p:nvGrpSpPr>
        <p:grpSpPr>
          <a:xfrm>
            <a:off x="4649939" y="3626275"/>
            <a:ext cx="585175" cy="585000"/>
            <a:chOff x="7542800" y="2629800"/>
            <a:chExt cx="585000" cy="585000"/>
          </a:xfrm>
        </p:grpSpPr>
        <p:sp>
          <p:nvSpPr>
            <p:cNvPr id="12" name="Google Shape;419;p38">
              <a:extLst>
                <a:ext uri="{FF2B5EF4-FFF2-40B4-BE49-F238E27FC236}">
                  <a16:creationId xmlns:a16="http://schemas.microsoft.com/office/drawing/2014/main" id="{28C939CE-3C0B-7741-C729-0C7E95D5DC6C}"/>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 name="Google Shape;420;p38">
              <a:extLst>
                <a:ext uri="{FF2B5EF4-FFF2-40B4-BE49-F238E27FC236}">
                  <a16:creationId xmlns:a16="http://schemas.microsoft.com/office/drawing/2014/main" id="{BB966318-870B-48CD-0D16-8F9CA468CFE7}"/>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14" name="Google Shape;421;p38">
            <a:extLst>
              <a:ext uri="{FF2B5EF4-FFF2-40B4-BE49-F238E27FC236}">
                <a16:creationId xmlns:a16="http://schemas.microsoft.com/office/drawing/2014/main" id="{BDBE379E-3392-0C1D-3662-50621A8A5790}"/>
              </a:ext>
            </a:extLst>
          </p:cNvPr>
          <p:cNvGrpSpPr/>
          <p:nvPr/>
        </p:nvGrpSpPr>
        <p:grpSpPr>
          <a:xfrm>
            <a:off x="7385973" y="3626275"/>
            <a:ext cx="585175" cy="585000"/>
            <a:chOff x="7542800" y="2629800"/>
            <a:chExt cx="585000" cy="585000"/>
          </a:xfrm>
        </p:grpSpPr>
        <p:sp>
          <p:nvSpPr>
            <p:cNvPr id="15" name="Google Shape;422;p38">
              <a:extLst>
                <a:ext uri="{FF2B5EF4-FFF2-40B4-BE49-F238E27FC236}">
                  <a16:creationId xmlns:a16="http://schemas.microsoft.com/office/drawing/2014/main" id="{E7941F42-9136-0C67-869E-E557B81BB881}"/>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6" name="Google Shape;423;p38">
              <a:extLst>
                <a:ext uri="{FF2B5EF4-FFF2-40B4-BE49-F238E27FC236}">
                  <a16:creationId xmlns:a16="http://schemas.microsoft.com/office/drawing/2014/main" id="{74FFFECA-D91C-730D-E978-6392A35A07A6}"/>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17" name="Google Shape;424;p38">
            <a:extLst>
              <a:ext uri="{FF2B5EF4-FFF2-40B4-BE49-F238E27FC236}">
                <a16:creationId xmlns:a16="http://schemas.microsoft.com/office/drawing/2014/main" id="{B0951420-5D02-A550-3A8E-249C658B2C5B}"/>
              </a:ext>
            </a:extLst>
          </p:cNvPr>
          <p:cNvGrpSpPr/>
          <p:nvPr/>
        </p:nvGrpSpPr>
        <p:grpSpPr>
          <a:xfrm>
            <a:off x="3990824" y="4602075"/>
            <a:ext cx="585175" cy="585000"/>
            <a:chOff x="7542800" y="2629800"/>
            <a:chExt cx="585000" cy="585000"/>
          </a:xfrm>
        </p:grpSpPr>
        <p:sp>
          <p:nvSpPr>
            <p:cNvPr id="18" name="Google Shape;425;p38">
              <a:extLst>
                <a:ext uri="{FF2B5EF4-FFF2-40B4-BE49-F238E27FC236}">
                  <a16:creationId xmlns:a16="http://schemas.microsoft.com/office/drawing/2014/main" id="{F0F50B43-2142-B05D-9746-3AA18604788F}"/>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9" name="Google Shape;426;p38">
              <a:extLst>
                <a:ext uri="{FF2B5EF4-FFF2-40B4-BE49-F238E27FC236}">
                  <a16:creationId xmlns:a16="http://schemas.microsoft.com/office/drawing/2014/main" id="{CCB2E3DE-8C98-5845-07FE-32D30DD91421}"/>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20" name="Google Shape;427;p38">
            <a:extLst>
              <a:ext uri="{FF2B5EF4-FFF2-40B4-BE49-F238E27FC236}">
                <a16:creationId xmlns:a16="http://schemas.microsoft.com/office/drawing/2014/main" id="{488C4612-02B9-BD85-C669-68069BA39712}"/>
              </a:ext>
            </a:extLst>
          </p:cNvPr>
          <p:cNvGrpSpPr/>
          <p:nvPr/>
        </p:nvGrpSpPr>
        <p:grpSpPr>
          <a:xfrm>
            <a:off x="5235085" y="4602075"/>
            <a:ext cx="585175" cy="585000"/>
            <a:chOff x="7542800" y="2629800"/>
            <a:chExt cx="585000" cy="585000"/>
          </a:xfrm>
        </p:grpSpPr>
        <p:sp>
          <p:nvSpPr>
            <p:cNvPr id="21" name="Google Shape;428;p38">
              <a:extLst>
                <a:ext uri="{FF2B5EF4-FFF2-40B4-BE49-F238E27FC236}">
                  <a16:creationId xmlns:a16="http://schemas.microsoft.com/office/drawing/2014/main" id="{8F3748CB-4D48-C5A5-F152-2C5C0617753E}"/>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2" name="Google Shape;429;p38">
              <a:extLst>
                <a:ext uri="{FF2B5EF4-FFF2-40B4-BE49-F238E27FC236}">
                  <a16:creationId xmlns:a16="http://schemas.microsoft.com/office/drawing/2014/main" id="{3F4A68CB-BAD1-FD77-CF58-7A21581FBD52}"/>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23" name="Google Shape;430;p38">
            <a:extLst>
              <a:ext uri="{FF2B5EF4-FFF2-40B4-BE49-F238E27FC236}">
                <a16:creationId xmlns:a16="http://schemas.microsoft.com/office/drawing/2014/main" id="{B6FE9CEB-6B60-BC8D-CE92-06BDC1CB0D33}"/>
              </a:ext>
            </a:extLst>
          </p:cNvPr>
          <p:cNvGrpSpPr/>
          <p:nvPr/>
        </p:nvGrpSpPr>
        <p:grpSpPr>
          <a:xfrm>
            <a:off x="6479346" y="4648200"/>
            <a:ext cx="585175" cy="585000"/>
            <a:chOff x="7542800" y="2629800"/>
            <a:chExt cx="585000" cy="585000"/>
          </a:xfrm>
        </p:grpSpPr>
        <p:sp>
          <p:nvSpPr>
            <p:cNvPr id="24" name="Google Shape;431;p38">
              <a:extLst>
                <a:ext uri="{FF2B5EF4-FFF2-40B4-BE49-F238E27FC236}">
                  <a16:creationId xmlns:a16="http://schemas.microsoft.com/office/drawing/2014/main" id="{B5F80FE4-D5D6-743C-D19A-45403035F847}"/>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5" name="Google Shape;432;p38">
              <a:extLst>
                <a:ext uri="{FF2B5EF4-FFF2-40B4-BE49-F238E27FC236}">
                  <a16:creationId xmlns:a16="http://schemas.microsoft.com/office/drawing/2014/main" id="{E70DB69D-12BF-3D5C-21BE-D49C96CBC159}"/>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26" name="Google Shape;433;p38">
            <a:extLst>
              <a:ext uri="{FF2B5EF4-FFF2-40B4-BE49-F238E27FC236}">
                <a16:creationId xmlns:a16="http://schemas.microsoft.com/office/drawing/2014/main" id="{C7DC4D4D-60B4-F2F6-D3AD-66C121C1E803}"/>
              </a:ext>
            </a:extLst>
          </p:cNvPr>
          <p:cNvCxnSpPr>
            <a:stCxn id="9" idx="2"/>
            <a:endCxn id="12" idx="0"/>
          </p:cNvCxnSpPr>
          <p:nvPr/>
        </p:nvCxnSpPr>
        <p:spPr>
          <a:xfrm flipH="1">
            <a:off x="4942519" y="3154850"/>
            <a:ext cx="1170300" cy="471300"/>
          </a:xfrm>
          <a:prstGeom prst="straightConnector1">
            <a:avLst/>
          </a:prstGeom>
          <a:noFill/>
          <a:ln w="19050" cap="flat" cmpd="sng">
            <a:solidFill>
              <a:srgbClr val="B6A479"/>
            </a:solidFill>
            <a:prstDash val="solid"/>
            <a:round/>
            <a:headEnd type="none" w="med" len="med"/>
            <a:tailEnd type="triangle" w="med" len="med"/>
          </a:ln>
        </p:spPr>
      </p:cxnSp>
      <p:cxnSp>
        <p:nvCxnSpPr>
          <p:cNvPr id="27" name="Google Shape;434;p38">
            <a:extLst>
              <a:ext uri="{FF2B5EF4-FFF2-40B4-BE49-F238E27FC236}">
                <a16:creationId xmlns:a16="http://schemas.microsoft.com/office/drawing/2014/main" id="{60F071F1-E424-7DA5-A84C-5E9A3ADE4C44}"/>
              </a:ext>
            </a:extLst>
          </p:cNvPr>
          <p:cNvCxnSpPr>
            <a:stCxn id="9" idx="2"/>
            <a:endCxn id="15" idx="0"/>
          </p:cNvCxnSpPr>
          <p:nvPr/>
        </p:nvCxnSpPr>
        <p:spPr>
          <a:xfrm>
            <a:off x="6112819" y="3154850"/>
            <a:ext cx="1565700" cy="471300"/>
          </a:xfrm>
          <a:prstGeom prst="straightConnector1">
            <a:avLst/>
          </a:prstGeom>
          <a:noFill/>
          <a:ln w="19050" cap="flat" cmpd="sng">
            <a:solidFill>
              <a:srgbClr val="B6A479"/>
            </a:solidFill>
            <a:prstDash val="solid"/>
            <a:round/>
            <a:headEnd type="none" w="med" len="med"/>
            <a:tailEnd type="triangle" w="med" len="med"/>
          </a:ln>
        </p:spPr>
      </p:cxnSp>
      <p:cxnSp>
        <p:nvCxnSpPr>
          <p:cNvPr id="28" name="Google Shape;435;p38">
            <a:extLst>
              <a:ext uri="{FF2B5EF4-FFF2-40B4-BE49-F238E27FC236}">
                <a16:creationId xmlns:a16="http://schemas.microsoft.com/office/drawing/2014/main" id="{9A516DB5-07B2-66E6-932B-9113E75F8C9D}"/>
              </a:ext>
            </a:extLst>
          </p:cNvPr>
          <p:cNvCxnSpPr>
            <a:stCxn id="12" idx="2"/>
            <a:endCxn id="18" idx="0"/>
          </p:cNvCxnSpPr>
          <p:nvPr/>
        </p:nvCxnSpPr>
        <p:spPr>
          <a:xfrm flipH="1">
            <a:off x="4283427" y="4211275"/>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29" name="Google Shape;436;p38">
            <a:extLst>
              <a:ext uri="{FF2B5EF4-FFF2-40B4-BE49-F238E27FC236}">
                <a16:creationId xmlns:a16="http://schemas.microsoft.com/office/drawing/2014/main" id="{033816F5-BE6C-F9E7-7788-29DC58A0D1A8}"/>
              </a:ext>
            </a:extLst>
          </p:cNvPr>
          <p:cNvCxnSpPr>
            <a:stCxn id="12" idx="2"/>
            <a:endCxn id="21" idx="0"/>
          </p:cNvCxnSpPr>
          <p:nvPr/>
        </p:nvCxnSpPr>
        <p:spPr>
          <a:xfrm>
            <a:off x="4942527" y="4211275"/>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30" name="Google Shape;437;p38">
            <a:extLst>
              <a:ext uri="{FF2B5EF4-FFF2-40B4-BE49-F238E27FC236}">
                <a16:creationId xmlns:a16="http://schemas.microsoft.com/office/drawing/2014/main" id="{A57C37A9-B736-E516-CBBA-AA9363D5F6C7}"/>
              </a:ext>
            </a:extLst>
          </p:cNvPr>
          <p:cNvCxnSpPr>
            <a:stCxn id="15" idx="2"/>
            <a:endCxn id="24" idx="0"/>
          </p:cNvCxnSpPr>
          <p:nvPr/>
        </p:nvCxnSpPr>
        <p:spPr>
          <a:xfrm flipH="1">
            <a:off x="6771961" y="4211275"/>
            <a:ext cx="906600" cy="436800"/>
          </a:xfrm>
          <a:prstGeom prst="straightConnector1">
            <a:avLst/>
          </a:prstGeom>
          <a:noFill/>
          <a:ln w="19050" cap="flat" cmpd="sng">
            <a:solidFill>
              <a:srgbClr val="B6A479"/>
            </a:solidFill>
            <a:prstDash val="solid"/>
            <a:round/>
            <a:headEnd type="none" w="med" len="med"/>
            <a:tailEnd type="triangle" w="med" len="med"/>
          </a:ln>
        </p:spPr>
      </p:cxnSp>
      <p:cxnSp>
        <p:nvCxnSpPr>
          <p:cNvPr id="31" name="Google Shape;438;p38">
            <a:extLst>
              <a:ext uri="{FF2B5EF4-FFF2-40B4-BE49-F238E27FC236}">
                <a16:creationId xmlns:a16="http://schemas.microsoft.com/office/drawing/2014/main" id="{EE336387-8301-828B-A321-8EB372335187}"/>
              </a:ext>
            </a:extLst>
          </p:cNvPr>
          <p:cNvCxnSpPr>
            <a:endCxn id="4" idx="0"/>
          </p:cNvCxnSpPr>
          <p:nvPr/>
        </p:nvCxnSpPr>
        <p:spPr>
          <a:xfrm>
            <a:off x="7988100" y="4234500"/>
            <a:ext cx="229200" cy="413700"/>
          </a:xfrm>
          <a:prstGeom prst="straightConnector1">
            <a:avLst/>
          </a:prstGeom>
          <a:noFill/>
          <a:ln w="19050" cap="flat" cmpd="sng">
            <a:solidFill>
              <a:srgbClr val="B6A479"/>
            </a:solidFill>
            <a:prstDash val="solid"/>
            <a:round/>
            <a:headEnd type="none" w="med" len="med"/>
            <a:tailEnd type="triangle" w="med" len="med"/>
          </a:ln>
        </p:spPr>
      </p:cxnSp>
      <p:grpSp>
        <p:nvGrpSpPr>
          <p:cNvPr id="32" name="Google Shape;439;p38">
            <a:extLst>
              <a:ext uri="{FF2B5EF4-FFF2-40B4-BE49-F238E27FC236}">
                <a16:creationId xmlns:a16="http://schemas.microsoft.com/office/drawing/2014/main" id="{F58D0FE6-67D3-D2C8-CDEB-9651AD41C67C}"/>
              </a:ext>
            </a:extLst>
          </p:cNvPr>
          <p:cNvGrpSpPr/>
          <p:nvPr/>
        </p:nvGrpSpPr>
        <p:grpSpPr>
          <a:xfrm>
            <a:off x="7971068" y="3626275"/>
            <a:ext cx="585175" cy="585000"/>
            <a:chOff x="6497450" y="1607875"/>
            <a:chExt cx="585000" cy="585000"/>
          </a:xfrm>
        </p:grpSpPr>
        <p:sp>
          <p:nvSpPr>
            <p:cNvPr id="33" name="Google Shape;440;p38">
              <a:extLst>
                <a:ext uri="{FF2B5EF4-FFF2-40B4-BE49-F238E27FC236}">
                  <a16:creationId xmlns:a16="http://schemas.microsoft.com/office/drawing/2014/main" id="{4A4E1E23-D395-9E11-4C53-7C718F30D613}"/>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34" name="Google Shape;441;p38">
              <a:extLst>
                <a:ext uri="{FF2B5EF4-FFF2-40B4-BE49-F238E27FC236}">
                  <a16:creationId xmlns:a16="http://schemas.microsoft.com/office/drawing/2014/main" id="{133A74AE-37FB-D44F-8A47-41DB477FC6C3}"/>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35" name="Google Shape;442;p38">
            <a:extLst>
              <a:ext uri="{FF2B5EF4-FFF2-40B4-BE49-F238E27FC236}">
                <a16:creationId xmlns:a16="http://schemas.microsoft.com/office/drawing/2014/main" id="{EF2472D0-7776-123D-F000-B6794C29B37E}"/>
              </a:ext>
            </a:extLst>
          </p:cNvPr>
          <p:cNvCxnSpPr>
            <a:stCxn id="33" idx="2"/>
            <a:endCxn id="5" idx="0"/>
          </p:cNvCxnSpPr>
          <p:nvPr/>
        </p:nvCxnSpPr>
        <p:spPr>
          <a:xfrm>
            <a:off x="8263655" y="4211275"/>
            <a:ext cx="1069800" cy="436800"/>
          </a:xfrm>
          <a:prstGeom prst="straightConnector1">
            <a:avLst/>
          </a:prstGeom>
          <a:noFill/>
          <a:ln w="19050" cap="flat" cmpd="sng">
            <a:solidFill>
              <a:srgbClr val="B6A479"/>
            </a:solidFill>
            <a:prstDash val="solid"/>
            <a:round/>
            <a:headEnd type="none" w="med" len="med"/>
            <a:tailEnd type="triangle" w="med" len="med"/>
          </a:ln>
        </p:spPr>
      </p:cxnSp>
    </p:spTree>
    <p:extLst>
      <p:ext uri="{BB962C8B-B14F-4D97-AF65-F5344CB8AC3E}">
        <p14:creationId xmlns:p14="http://schemas.microsoft.com/office/powerpoint/2010/main" val="236751257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5FD0-9AD1-64D5-89BE-926C28A114C7}"/>
              </a:ext>
            </a:extLst>
          </p:cNvPr>
          <p:cNvSpPr>
            <a:spLocks noGrp="1"/>
          </p:cNvSpPr>
          <p:nvPr>
            <p:ph type="title"/>
          </p:nvPr>
        </p:nvSpPr>
        <p:spPr/>
        <p:txBody>
          <a:bodyPr/>
          <a:lstStyle/>
          <a:p>
            <a:r>
              <a:rPr lang="en-GB" dirty="0"/>
              <a:t>L11 Heaps</a:t>
            </a:r>
            <a:endParaRPr lang="en-SE" dirty="0"/>
          </a:p>
        </p:txBody>
      </p:sp>
      <p:sp>
        <p:nvSpPr>
          <p:cNvPr id="3" name="Content Placeholder 2">
            <a:extLst>
              <a:ext uri="{FF2B5EF4-FFF2-40B4-BE49-F238E27FC236}">
                <a16:creationId xmlns:a16="http://schemas.microsoft.com/office/drawing/2014/main" id="{BEF5B798-CA28-B6F2-04D7-59215A1C231F}"/>
              </a:ext>
            </a:extLst>
          </p:cNvPr>
          <p:cNvSpPr>
            <a:spLocks noGrp="1"/>
          </p:cNvSpPr>
          <p:nvPr>
            <p:ph idx="1"/>
          </p:nvPr>
        </p:nvSpPr>
        <p:spPr/>
        <p:txBody>
          <a:bodyPr/>
          <a:lstStyle/>
          <a:p>
            <a:r>
              <a:rPr lang="en-GB" dirty="0"/>
              <a:t>Consider the following sequence of numbers: 4, 3, 2, 1. Build a binary min-heap with these numbers in two ways.</a:t>
            </a:r>
          </a:p>
          <a:p>
            <a:r>
              <a:rPr lang="en-GB" dirty="0"/>
              <a:t>(a) Use Floyd’s build-heap to build the heap. Draw the heap before and after each percolation. At the end, draw the array representation of the final heap.</a:t>
            </a:r>
          </a:p>
          <a:p>
            <a:r>
              <a:rPr lang="en-GB" dirty="0"/>
              <a:t>(b) Build the heap using repeated insertions (in the order given: 4, 3, 2, 1) - draw the heap after each insertion. At the end, draw the array representation of the final heap.</a:t>
            </a:r>
            <a:endParaRPr lang="en-SE" dirty="0"/>
          </a:p>
        </p:txBody>
      </p:sp>
    </p:spTree>
    <p:extLst>
      <p:ext uri="{BB962C8B-B14F-4D97-AF65-F5344CB8AC3E}">
        <p14:creationId xmlns:p14="http://schemas.microsoft.com/office/powerpoint/2010/main" val="22378653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50C9-50A4-C9D4-B238-45E5510E4B68}"/>
              </a:ext>
            </a:extLst>
          </p:cNvPr>
          <p:cNvSpPr>
            <a:spLocks noGrp="1"/>
          </p:cNvSpPr>
          <p:nvPr>
            <p:ph type="title"/>
          </p:nvPr>
        </p:nvSpPr>
        <p:spPr/>
        <p:txBody>
          <a:bodyPr/>
          <a:lstStyle/>
          <a:p>
            <a:r>
              <a:rPr lang="en-GB" dirty="0"/>
              <a:t>L13 Dijkstra’s Algorithm</a:t>
            </a:r>
            <a:endParaRPr lang="en-SE" dirty="0"/>
          </a:p>
        </p:txBody>
      </p:sp>
      <p:sp>
        <p:nvSpPr>
          <p:cNvPr id="3" name="Content Placeholder 2">
            <a:extLst>
              <a:ext uri="{FF2B5EF4-FFF2-40B4-BE49-F238E27FC236}">
                <a16:creationId xmlns:a16="http://schemas.microsoft.com/office/drawing/2014/main" id="{A6D4E5B3-CE31-DBC2-7E6C-F7C62C5E6448}"/>
              </a:ext>
            </a:extLst>
          </p:cNvPr>
          <p:cNvSpPr>
            <a:spLocks noGrp="1"/>
          </p:cNvSpPr>
          <p:nvPr>
            <p:ph idx="1"/>
          </p:nvPr>
        </p:nvSpPr>
        <p:spPr/>
        <p:txBody>
          <a:bodyPr/>
          <a:lstStyle/>
          <a:p>
            <a:r>
              <a:rPr lang="en-GB" dirty="0"/>
              <a:t>Given this directed graph, run Dijkstra’s Algo to find shortest paths </a:t>
            </a:r>
            <a:r>
              <a:rPr lang="en-GB" dirty="0">
                <a:solidFill>
                  <a:srgbClr val="FF0000"/>
                </a:solidFill>
              </a:rPr>
              <a:t>starting from source node A</a:t>
            </a:r>
            <a:r>
              <a:rPr lang="en-GB" dirty="0"/>
              <a:t>. Give the node visit order, and fill in this table of SN (Shortest Distance) and PN (Previous Node), crossing out old SD and PN as you find a shortcut path with smaller SD.</a:t>
            </a:r>
          </a:p>
          <a:p>
            <a:endParaRPr lang="en-SE" dirty="0"/>
          </a:p>
        </p:txBody>
      </p:sp>
      <p:pic>
        <p:nvPicPr>
          <p:cNvPr id="5" name="Picture 4">
            <a:extLst>
              <a:ext uri="{FF2B5EF4-FFF2-40B4-BE49-F238E27FC236}">
                <a16:creationId xmlns:a16="http://schemas.microsoft.com/office/drawing/2014/main" id="{B0863D95-A610-0022-74C4-EC6E62253D3A}"/>
              </a:ext>
            </a:extLst>
          </p:cNvPr>
          <p:cNvPicPr>
            <a:picLocks noChangeAspect="1"/>
          </p:cNvPicPr>
          <p:nvPr/>
        </p:nvPicPr>
        <p:blipFill>
          <a:blip r:embed="rId2"/>
          <a:stretch>
            <a:fillRect/>
          </a:stretch>
        </p:blipFill>
        <p:spPr>
          <a:xfrm>
            <a:off x="685800" y="2819400"/>
            <a:ext cx="4163006" cy="2572109"/>
          </a:xfrm>
          <a:prstGeom prst="rect">
            <a:avLst/>
          </a:prstGeom>
        </p:spPr>
      </p:pic>
      <p:graphicFrame>
        <p:nvGraphicFramePr>
          <p:cNvPr id="8" name="Google Shape;519;p34">
            <a:extLst>
              <a:ext uri="{FF2B5EF4-FFF2-40B4-BE49-F238E27FC236}">
                <a16:creationId xmlns:a16="http://schemas.microsoft.com/office/drawing/2014/main" id="{29C75071-40C0-07D6-46B6-F297462ACF98}"/>
              </a:ext>
            </a:extLst>
          </p:cNvPr>
          <p:cNvGraphicFramePr/>
          <p:nvPr>
            <p:extLst>
              <p:ext uri="{D42A27DB-BD31-4B8C-83A1-F6EECF244321}">
                <p14:modId xmlns:p14="http://schemas.microsoft.com/office/powerpoint/2010/main" val="1458986592"/>
              </p:ext>
            </p:extLst>
          </p:nvPr>
        </p:nvGraphicFramePr>
        <p:xfrm>
          <a:off x="6316888" y="3054960"/>
          <a:ext cx="3092700" cy="29716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b="0" dirty="0">
                          <a:solidFill>
                            <a:schemeClr val="tx1"/>
                          </a:solidFill>
                          <a:latin typeface="Quattrocento Sans"/>
                          <a:ea typeface="Quattrocento Sans"/>
                          <a:cs typeface="Quattrocento Sans"/>
                          <a:sym typeface="Quattrocento Sans"/>
                        </a:rPr>
                        <a:t>Node</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SD</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PN</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A</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B</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2000" b="0">
                          <a:solidFill>
                            <a:schemeClr val="tx1"/>
                          </a:solidFill>
                          <a:latin typeface="Quattrocento Sans"/>
                          <a:ea typeface="Quattrocento Sans"/>
                          <a:cs typeface="Quattrocento Sans"/>
                          <a:sym typeface="Quattrocento Sans"/>
                        </a:rPr>
                        <a:t>C</a:t>
                      </a:r>
                      <a:endParaRPr sz="2400"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D</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E</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strike="noStrik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F</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5973234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4DBE-A918-E21C-1C0E-4247405715D1}"/>
              </a:ext>
            </a:extLst>
          </p:cNvPr>
          <p:cNvSpPr>
            <a:spLocks noGrp="1"/>
          </p:cNvSpPr>
          <p:nvPr>
            <p:ph type="title"/>
          </p:nvPr>
        </p:nvSpPr>
        <p:spPr/>
        <p:txBody>
          <a:bodyPr/>
          <a:lstStyle/>
          <a:p>
            <a:r>
              <a:rPr lang="en-GB" dirty="0"/>
              <a:t>L13 Johnson’s algorithm</a:t>
            </a:r>
            <a:endParaRPr lang="en-SE" dirty="0"/>
          </a:p>
        </p:txBody>
      </p:sp>
      <p:sp>
        <p:nvSpPr>
          <p:cNvPr id="3" name="Content Placeholder 2">
            <a:extLst>
              <a:ext uri="{FF2B5EF4-FFF2-40B4-BE49-F238E27FC236}">
                <a16:creationId xmlns:a16="http://schemas.microsoft.com/office/drawing/2014/main" id="{E2B07607-1D6E-6192-75D5-3079E0AB82DE}"/>
              </a:ext>
            </a:extLst>
          </p:cNvPr>
          <p:cNvSpPr>
            <a:spLocks noGrp="1"/>
          </p:cNvSpPr>
          <p:nvPr>
            <p:ph idx="1"/>
          </p:nvPr>
        </p:nvSpPr>
        <p:spPr>
          <a:xfrm>
            <a:off x="575240" y="1054706"/>
            <a:ext cx="11186999" cy="2983381"/>
          </a:xfrm>
        </p:spPr>
        <p:txBody>
          <a:bodyPr>
            <a:normAutofit fontScale="85000" lnSpcReduction="20000"/>
          </a:bodyPr>
          <a:lstStyle/>
          <a:p>
            <a:pPr marL="63500" indent="0">
              <a:buNone/>
            </a:pPr>
            <a:r>
              <a:rPr lang="en-GB" sz="2400" dirty="0"/>
              <a:t>Consider the following weighted digraph. As part of Johnson’s algorithm for All-pairs Shortest Paths, add a dummy source node d, and edges with weight 0 from d to all vertices of G. Let the modified graph be G’.  </a:t>
            </a:r>
          </a:p>
          <a:p>
            <a:pPr marL="63500" indent="0" algn="just">
              <a:buNone/>
            </a:pPr>
            <a:r>
              <a:rPr lang="en-GB" sz="2400" dirty="0"/>
              <a:t>a) Compute the shortest distances from dummy source node d to each node in G’ by hand: h[0], h[1], .. h[V-1], then reweight the edges of the original graph to make the edge weights greater than or equal to 0. Draw the reweighted graph G’ (without the dummy node d).</a:t>
            </a:r>
          </a:p>
          <a:p>
            <a:pPr marL="63500" indent="0">
              <a:buNone/>
            </a:pPr>
            <a:r>
              <a:rPr lang="en-GB" sz="2400" dirty="0"/>
              <a:t>b) For the reweighted graph G’: r</a:t>
            </a:r>
            <a:r>
              <a:rPr lang="en-GB" sz="2400" dirty="0">
                <a:latin typeface="Quattrocento Sans" panose="020B0502050000020003" pitchFamily="34" charset="0"/>
              </a:rPr>
              <a:t>un Dijkstra’s Algo to find shortest paths starting from </a:t>
            </a:r>
            <a:r>
              <a:rPr lang="en-GB" sz="2400" dirty="0">
                <a:solidFill>
                  <a:srgbClr val="FF0000"/>
                </a:solidFill>
                <a:latin typeface="Quattrocento Sans" panose="020B0502050000020003" pitchFamily="34" charset="0"/>
              </a:rPr>
              <a:t>source node 1</a:t>
            </a:r>
            <a:r>
              <a:rPr lang="en-GB" sz="2400" dirty="0"/>
              <a:t>, and compute the shortest paths for the graph with updated positive or zero weights. (Do not show the intermediate steps.)</a:t>
            </a:r>
          </a:p>
          <a:p>
            <a:pPr marL="63500" indent="0">
              <a:buNone/>
            </a:pPr>
            <a:r>
              <a:rPr lang="en-GB" sz="2400" dirty="0"/>
              <a:t>c) For the original graph G: compute the shortest paths </a:t>
            </a:r>
            <a:r>
              <a:rPr lang="en-GB" sz="2400" dirty="0">
                <a:latin typeface="Quattrocento Sans" panose="020B0502050000020003" pitchFamily="34" charset="0"/>
              </a:rPr>
              <a:t>starting from </a:t>
            </a:r>
            <a:r>
              <a:rPr lang="en-GB" sz="2400" dirty="0">
                <a:solidFill>
                  <a:srgbClr val="FF0000"/>
                </a:solidFill>
                <a:latin typeface="Quattrocento Sans" panose="020B0502050000020003" pitchFamily="34" charset="0"/>
              </a:rPr>
              <a:t>source node 1</a:t>
            </a:r>
            <a:r>
              <a:rPr lang="en-GB" sz="2400" dirty="0"/>
              <a:t> with negative weights.</a:t>
            </a:r>
            <a:endParaRPr lang="en-SE" sz="2400" dirty="0"/>
          </a:p>
        </p:txBody>
      </p:sp>
      <p:graphicFrame>
        <p:nvGraphicFramePr>
          <p:cNvPr id="34" name="Table 33">
            <a:extLst>
              <a:ext uri="{FF2B5EF4-FFF2-40B4-BE49-F238E27FC236}">
                <a16:creationId xmlns:a16="http://schemas.microsoft.com/office/drawing/2014/main" id="{48F3F9D2-50D6-1A99-C64F-77CDD8AA05BD}"/>
              </a:ext>
            </a:extLst>
          </p:cNvPr>
          <p:cNvGraphicFramePr>
            <a:graphicFrameLocks noGrp="1"/>
          </p:cNvGraphicFramePr>
          <p:nvPr/>
        </p:nvGraphicFramePr>
        <p:xfrm>
          <a:off x="6241501" y="3929503"/>
          <a:ext cx="2643909" cy="1854200"/>
        </p:xfrm>
        <a:graphic>
          <a:graphicData uri="http://schemas.openxmlformats.org/drawingml/2006/table">
            <a:tbl>
              <a:tblPr firstRow="1" bandRow="1">
                <a:tableStyleId>{5940675A-B579-460E-94D1-54222C63F5DA}</a:tableStyleId>
              </a:tblPr>
              <a:tblGrid>
                <a:gridCol w="881303">
                  <a:extLst>
                    <a:ext uri="{9D8B030D-6E8A-4147-A177-3AD203B41FA5}">
                      <a16:colId xmlns:a16="http://schemas.microsoft.com/office/drawing/2014/main" val="3113293538"/>
                    </a:ext>
                  </a:extLst>
                </a:gridCol>
                <a:gridCol w="881303">
                  <a:extLst>
                    <a:ext uri="{9D8B030D-6E8A-4147-A177-3AD203B41FA5}">
                      <a16:colId xmlns:a16="http://schemas.microsoft.com/office/drawing/2014/main" val="4210074216"/>
                    </a:ext>
                  </a:extLst>
                </a:gridCol>
                <a:gridCol w="881303">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35" name="TextBox 34">
            <a:extLst>
              <a:ext uri="{FF2B5EF4-FFF2-40B4-BE49-F238E27FC236}">
                <a16:creationId xmlns:a16="http://schemas.microsoft.com/office/drawing/2014/main" id="{057532EE-5B39-FD7E-9235-1C41C9385E13}"/>
              </a:ext>
            </a:extLst>
          </p:cNvPr>
          <p:cNvSpPr txBox="1"/>
          <p:nvPr/>
        </p:nvSpPr>
        <p:spPr>
          <a:xfrm>
            <a:off x="6393445" y="5773527"/>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reweighted graph</a:t>
            </a:r>
          </a:p>
        </p:txBody>
      </p:sp>
      <p:graphicFrame>
        <p:nvGraphicFramePr>
          <p:cNvPr id="36" name="Table 35">
            <a:extLst>
              <a:ext uri="{FF2B5EF4-FFF2-40B4-BE49-F238E27FC236}">
                <a16:creationId xmlns:a16="http://schemas.microsoft.com/office/drawing/2014/main" id="{303BE698-4BAE-E5FA-F50F-8C159BA4F149}"/>
              </a:ext>
            </a:extLst>
          </p:cNvPr>
          <p:cNvGraphicFramePr>
            <a:graphicFrameLocks noGrp="1"/>
          </p:cNvGraphicFramePr>
          <p:nvPr/>
        </p:nvGraphicFramePr>
        <p:xfrm>
          <a:off x="9139730" y="3929503"/>
          <a:ext cx="2643909" cy="1854200"/>
        </p:xfrm>
        <a:graphic>
          <a:graphicData uri="http://schemas.openxmlformats.org/drawingml/2006/table">
            <a:tbl>
              <a:tblPr firstRow="1" bandRow="1">
                <a:tableStyleId>{5940675A-B579-460E-94D1-54222C63F5DA}</a:tableStyleId>
              </a:tblPr>
              <a:tblGrid>
                <a:gridCol w="881303">
                  <a:extLst>
                    <a:ext uri="{9D8B030D-6E8A-4147-A177-3AD203B41FA5}">
                      <a16:colId xmlns:a16="http://schemas.microsoft.com/office/drawing/2014/main" val="3113293538"/>
                    </a:ext>
                  </a:extLst>
                </a:gridCol>
                <a:gridCol w="881303">
                  <a:extLst>
                    <a:ext uri="{9D8B030D-6E8A-4147-A177-3AD203B41FA5}">
                      <a16:colId xmlns:a16="http://schemas.microsoft.com/office/drawing/2014/main" val="4210074216"/>
                    </a:ext>
                  </a:extLst>
                </a:gridCol>
                <a:gridCol w="881303">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37" name="TextBox 36">
            <a:extLst>
              <a:ext uri="{FF2B5EF4-FFF2-40B4-BE49-F238E27FC236}">
                <a16:creationId xmlns:a16="http://schemas.microsoft.com/office/drawing/2014/main" id="{733C6FDF-7DE8-8C79-CD12-1CAE1E1F2968}"/>
              </a:ext>
            </a:extLst>
          </p:cNvPr>
          <p:cNvSpPr txBox="1"/>
          <p:nvPr/>
        </p:nvSpPr>
        <p:spPr>
          <a:xfrm>
            <a:off x="9396359" y="5773527"/>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original graph</a:t>
            </a:r>
          </a:p>
        </p:txBody>
      </p:sp>
      <p:sp>
        <p:nvSpPr>
          <p:cNvPr id="50" name="Oval 5">
            <a:extLst>
              <a:ext uri="{FF2B5EF4-FFF2-40B4-BE49-F238E27FC236}">
                <a16:creationId xmlns:a16="http://schemas.microsoft.com/office/drawing/2014/main" id="{274267F4-CE3B-DC6E-004A-7E6DE509A977}"/>
              </a:ext>
            </a:extLst>
          </p:cNvPr>
          <p:cNvSpPr>
            <a:spLocks noChangeArrowheads="1"/>
          </p:cNvSpPr>
          <p:nvPr/>
        </p:nvSpPr>
        <p:spPr bwMode="auto">
          <a:xfrm>
            <a:off x="2395544"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51" name="Oval 8">
            <a:extLst>
              <a:ext uri="{FF2B5EF4-FFF2-40B4-BE49-F238E27FC236}">
                <a16:creationId xmlns:a16="http://schemas.microsoft.com/office/drawing/2014/main" id="{12AFA5AC-BE19-9947-6225-79BB9B823562}"/>
              </a:ext>
            </a:extLst>
          </p:cNvPr>
          <p:cNvSpPr>
            <a:spLocks noChangeArrowheads="1"/>
          </p:cNvSpPr>
          <p:nvPr/>
        </p:nvSpPr>
        <p:spPr bwMode="auto">
          <a:xfrm>
            <a:off x="3817839"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52" name="Oval 11">
            <a:extLst>
              <a:ext uri="{FF2B5EF4-FFF2-40B4-BE49-F238E27FC236}">
                <a16:creationId xmlns:a16="http://schemas.microsoft.com/office/drawing/2014/main" id="{E4FB63D7-0D98-F598-D4C0-F0C9D80C3E8E}"/>
              </a:ext>
            </a:extLst>
          </p:cNvPr>
          <p:cNvSpPr>
            <a:spLocks noChangeArrowheads="1"/>
          </p:cNvSpPr>
          <p:nvPr/>
        </p:nvSpPr>
        <p:spPr bwMode="auto">
          <a:xfrm>
            <a:off x="2395544"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53" name="Line 19">
            <a:extLst>
              <a:ext uri="{FF2B5EF4-FFF2-40B4-BE49-F238E27FC236}">
                <a16:creationId xmlns:a16="http://schemas.microsoft.com/office/drawing/2014/main" id="{C9E781ED-1913-07EF-BAAB-76E78E19A408}"/>
              </a:ext>
            </a:extLst>
          </p:cNvPr>
          <p:cNvSpPr>
            <a:spLocks noChangeShapeType="1"/>
          </p:cNvSpPr>
          <p:nvPr/>
        </p:nvSpPr>
        <p:spPr bwMode="auto">
          <a:xfrm flipV="1">
            <a:off x="2928944" y="4363140"/>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4" name="Line 20">
            <a:extLst>
              <a:ext uri="{FF2B5EF4-FFF2-40B4-BE49-F238E27FC236}">
                <a16:creationId xmlns:a16="http://schemas.microsoft.com/office/drawing/2014/main" id="{12571EC7-DF0B-878F-6E2E-753C47C30444}"/>
              </a:ext>
            </a:extLst>
          </p:cNvPr>
          <p:cNvSpPr>
            <a:spLocks noChangeShapeType="1"/>
          </p:cNvSpPr>
          <p:nvPr/>
        </p:nvSpPr>
        <p:spPr bwMode="auto">
          <a:xfrm>
            <a:off x="2679187" y="4609861"/>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56" name="Oval 8">
            <a:extLst>
              <a:ext uri="{FF2B5EF4-FFF2-40B4-BE49-F238E27FC236}">
                <a16:creationId xmlns:a16="http://schemas.microsoft.com/office/drawing/2014/main" id="{A906DAA8-F7EA-CCF8-4235-826A958847F3}"/>
              </a:ext>
            </a:extLst>
          </p:cNvPr>
          <p:cNvSpPr>
            <a:spLocks noChangeArrowheads="1"/>
          </p:cNvSpPr>
          <p:nvPr/>
        </p:nvSpPr>
        <p:spPr bwMode="auto">
          <a:xfrm>
            <a:off x="3828230"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58" name="Line 19">
            <a:extLst>
              <a:ext uri="{FF2B5EF4-FFF2-40B4-BE49-F238E27FC236}">
                <a16:creationId xmlns:a16="http://schemas.microsoft.com/office/drawing/2014/main" id="{5C91E7D7-2687-911A-C7A5-469C7BDEE6D1}"/>
              </a:ext>
            </a:extLst>
          </p:cNvPr>
          <p:cNvSpPr>
            <a:spLocks noChangeShapeType="1"/>
          </p:cNvSpPr>
          <p:nvPr/>
        </p:nvSpPr>
        <p:spPr bwMode="auto">
          <a:xfrm flipV="1">
            <a:off x="2928944" y="5550698"/>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2" name="TextBox 61">
            <a:extLst>
              <a:ext uri="{FF2B5EF4-FFF2-40B4-BE49-F238E27FC236}">
                <a16:creationId xmlns:a16="http://schemas.microsoft.com/office/drawing/2014/main" id="{175DB786-501A-D4E3-95FB-DAE0CC3186D7}"/>
              </a:ext>
            </a:extLst>
          </p:cNvPr>
          <p:cNvSpPr txBox="1"/>
          <p:nvPr/>
        </p:nvSpPr>
        <p:spPr>
          <a:xfrm>
            <a:off x="2541999" y="6008034"/>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63" name="Oval 5">
            <a:extLst>
              <a:ext uri="{FF2B5EF4-FFF2-40B4-BE49-F238E27FC236}">
                <a16:creationId xmlns:a16="http://schemas.microsoft.com/office/drawing/2014/main" id="{D1A2DAEF-512A-B6C3-6A15-29C350E4AA64}"/>
              </a:ext>
            </a:extLst>
          </p:cNvPr>
          <p:cNvSpPr>
            <a:spLocks noChangeArrowheads="1"/>
          </p:cNvSpPr>
          <p:nvPr/>
        </p:nvSpPr>
        <p:spPr bwMode="auto">
          <a:xfrm>
            <a:off x="185529"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64" name="Oval 8">
            <a:extLst>
              <a:ext uri="{FF2B5EF4-FFF2-40B4-BE49-F238E27FC236}">
                <a16:creationId xmlns:a16="http://schemas.microsoft.com/office/drawing/2014/main" id="{9ACE2CF2-F3C2-98BD-4065-C12176242666}"/>
              </a:ext>
            </a:extLst>
          </p:cNvPr>
          <p:cNvSpPr>
            <a:spLocks noChangeArrowheads="1"/>
          </p:cNvSpPr>
          <p:nvPr/>
        </p:nvSpPr>
        <p:spPr bwMode="auto">
          <a:xfrm>
            <a:off x="1607824"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65" name="Oval 11">
            <a:extLst>
              <a:ext uri="{FF2B5EF4-FFF2-40B4-BE49-F238E27FC236}">
                <a16:creationId xmlns:a16="http://schemas.microsoft.com/office/drawing/2014/main" id="{06A2AAE6-4E60-F0BA-5584-858BB2458B5A}"/>
              </a:ext>
            </a:extLst>
          </p:cNvPr>
          <p:cNvSpPr>
            <a:spLocks noChangeArrowheads="1"/>
          </p:cNvSpPr>
          <p:nvPr/>
        </p:nvSpPr>
        <p:spPr bwMode="auto">
          <a:xfrm>
            <a:off x="185529"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66" name="Line 19">
            <a:extLst>
              <a:ext uri="{FF2B5EF4-FFF2-40B4-BE49-F238E27FC236}">
                <a16:creationId xmlns:a16="http://schemas.microsoft.com/office/drawing/2014/main" id="{4F80CD8A-F785-F3EC-D99B-94268A887210}"/>
              </a:ext>
            </a:extLst>
          </p:cNvPr>
          <p:cNvSpPr>
            <a:spLocks noChangeShapeType="1"/>
          </p:cNvSpPr>
          <p:nvPr/>
        </p:nvSpPr>
        <p:spPr bwMode="auto">
          <a:xfrm flipV="1">
            <a:off x="718929" y="4363140"/>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7" name="Line 20">
            <a:extLst>
              <a:ext uri="{FF2B5EF4-FFF2-40B4-BE49-F238E27FC236}">
                <a16:creationId xmlns:a16="http://schemas.microsoft.com/office/drawing/2014/main" id="{F3A8BD28-B20E-72BD-A202-29CE687F4B7F}"/>
              </a:ext>
            </a:extLst>
          </p:cNvPr>
          <p:cNvSpPr>
            <a:spLocks noChangeShapeType="1"/>
          </p:cNvSpPr>
          <p:nvPr/>
        </p:nvSpPr>
        <p:spPr bwMode="auto">
          <a:xfrm>
            <a:off x="469172" y="4609861"/>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68" name="Text Box 28">
            <a:extLst>
              <a:ext uri="{FF2B5EF4-FFF2-40B4-BE49-F238E27FC236}">
                <a16:creationId xmlns:a16="http://schemas.microsoft.com/office/drawing/2014/main" id="{E6EF2D24-FDA7-6508-DE12-E3733B9F826B}"/>
              </a:ext>
            </a:extLst>
          </p:cNvPr>
          <p:cNvSpPr txBox="1">
            <a:spLocks noChangeArrowheads="1"/>
          </p:cNvSpPr>
          <p:nvPr/>
        </p:nvSpPr>
        <p:spPr bwMode="auto">
          <a:xfrm>
            <a:off x="955884" y="4038087"/>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69" name="Oval 8">
            <a:extLst>
              <a:ext uri="{FF2B5EF4-FFF2-40B4-BE49-F238E27FC236}">
                <a16:creationId xmlns:a16="http://schemas.microsoft.com/office/drawing/2014/main" id="{F2D0D135-CC56-CCF4-B137-AE4FF12BACEC}"/>
              </a:ext>
            </a:extLst>
          </p:cNvPr>
          <p:cNvSpPr>
            <a:spLocks noChangeArrowheads="1"/>
          </p:cNvSpPr>
          <p:nvPr/>
        </p:nvSpPr>
        <p:spPr bwMode="auto">
          <a:xfrm>
            <a:off x="1618215"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70" name="Line 19">
            <a:extLst>
              <a:ext uri="{FF2B5EF4-FFF2-40B4-BE49-F238E27FC236}">
                <a16:creationId xmlns:a16="http://schemas.microsoft.com/office/drawing/2014/main" id="{96737AF5-D8D3-2762-A29C-D067034260CE}"/>
              </a:ext>
            </a:extLst>
          </p:cNvPr>
          <p:cNvSpPr>
            <a:spLocks noChangeShapeType="1"/>
          </p:cNvSpPr>
          <p:nvPr/>
        </p:nvSpPr>
        <p:spPr bwMode="auto">
          <a:xfrm flipH="1">
            <a:off x="1900902" y="4609860"/>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71" name="Line 19">
            <a:extLst>
              <a:ext uri="{FF2B5EF4-FFF2-40B4-BE49-F238E27FC236}">
                <a16:creationId xmlns:a16="http://schemas.microsoft.com/office/drawing/2014/main" id="{412D8527-70C1-F799-F73D-2609F5005406}"/>
              </a:ext>
            </a:extLst>
          </p:cNvPr>
          <p:cNvSpPr>
            <a:spLocks noChangeShapeType="1"/>
          </p:cNvSpPr>
          <p:nvPr/>
        </p:nvSpPr>
        <p:spPr bwMode="auto">
          <a:xfrm flipV="1">
            <a:off x="718929" y="5550698"/>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72" name="Text Box 28">
            <a:extLst>
              <a:ext uri="{FF2B5EF4-FFF2-40B4-BE49-F238E27FC236}">
                <a16:creationId xmlns:a16="http://schemas.microsoft.com/office/drawing/2014/main" id="{DD11CE7F-D240-C611-1049-614FCDC75716}"/>
              </a:ext>
            </a:extLst>
          </p:cNvPr>
          <p:cNvSpPr txBox="1">
            <a:spLocks noChangeArrowheads="1"/>
          </p:cNvSpPr>
          <p:nvPr/>
        </p:nvSpPr>
        <p:spPr bwMode="auto">
          <a:xfrm>
            <a:off x="971095" y="5529419"/>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3" name="Text Box 28">
            <a:extLst>
              <a:ext uri="{FF2B5EF4-FFF2-40B4-BE49-F238E27FC236}">
                <a16:creationId xmlns:a16="http://schemas.microsoft.com/office/drawing/2014/main" id="{CFBBB7BD-65BE-4DEB-0D41-55B1E6D7A9C4}"/>
              </a:ext>
            </a:extLst>
          </p:cNvPr>
          <p:cNvSpPr txBox="1">
            <a:spLocks noChangeArrowheads="1"/>
          </p:cNvSpPr>
          <p:nvPr/>
        </p:nvSpPr>
        <p:spPr bwMode="auto">
          <a:xfrm>
            <a:off x="1589910" y="4705710"/>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4" name="Text Box 28">
            <a:extLst>
              <a:ext uri="{FF2B5EF4-FFF2-40B4-BE49-F238E27FC236}">
                <a16:creationId xmlns:a16="http://schemas.microsoft.com/office/drawing/2014/main" id="{819899ED-FE25-05DB-C8CE-983E83450DD7}"/>
              </a:ext>
            </a:extLst>
          </p:cNvPr>
          <p:cNvSpPr txBox="1">
            <a:spLocks noChangeArrowheads="1"/>
          </p:cNvSpPr>
          <p:nvPr/>
        </p:nvSpPr>
        <p:spPr bwMode="auto">
          <a:xfrm>
            <a:off x="172112" y="4708815"/>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5" name="TextBox 74">
            <a:extLst>
              <a:ext uri="{FF2B5EF4-FFF2-40B4-BE49-F238E27FC236}">
                <a16:creationId xmlns:a16="http://schemas.microsoft.com/office/drawing/2014/main" id="{ECDB4851-0CA3-BCED-8A25-7B06BB4E34C6}"/>
              </a:ext>
            </a:extLst>
          </p:cNvPr>
          <p:cNvSpPr txBox="1"/>
          <p:nvPr/>
        </p:nvSpPr>
        <p:spPr>
          <a:xfrm>
            <a:off x="355216" y="5937717"/>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4" name="Table 3">
            <a:extLst>
              <a:ext uri="{FF2B5EF4-FFF2-40B4-BE49-F238E27FC236}">
                <a16:creationId xmlns:a16="http://schemas.microsoft.com/office/drawing/2014/main" id="{041FBDB7-5904-F755-3F62-A6DD15AD0827}"/>
              </a:ext>
            </a:extLst>
          </p:cNvPr>
          <p:cNvGraphicFramePr>
            <a:graphicFrameLocks noGrp="1"/>
          </p:cNvGraphicFramePr>
          <p:nvPr/>
        </p:nvGraphicFramePr>
        <p:xfrm>
          <a:off x="4627837" y="3925167"/>
          <a:ext cx="1387630"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tblGrid>
              <a:tr h="370840">
                <a:tc>
                  <a:txBody>
                    <a:bodyPr/>
                    <a:lstStyle/>
                    <a:p>
                      <a:pPr algn="ctr"/>
                      <a:r>
                        <a:rPr lang="en-GB" sz="1600" dirty="0"/>
                        <a:t>Node </a:t>
                      </a:r>
                      <a:endParaRPr lang="en-SE" sz="1600" dirty="0"/>
                    </a:p>
                  </a:txBody>
                  <a:tcPr/>
                </a:tc>
                <a:tc>
                  <a:txBody>
                    <a:bodyPr/>
                    <a:lstStyle/>
                    <a:p>
                      <a:pPr algn="ctr"/>
                      <a:r>
                        <a:rPr lang="en-GB" sz="1600" dirty="0"/>
                        <a:t>h()</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5" name="TextBox 4">
            <a:extLst>
              <a:ext uri="{FF2B5EF4-FFF2-40B4-BE49-F238E27FC236}">
                <a16:creationId xmlns:a16="http://schemas.microsoft.com/office/drawing/2014/main" id="{F0213C2E-33EE-C895-81C1-741DB5D0DF5A}"/>
              </a:ext>
            </a:extLst>
          </p:cNvPr>
          <p:cNvSpPr txBox="1"/>
          <p:nvPr/>
        </p:nvSpPr>
        <p:spPr>
          <a:xfrm>
            <a:off x="4560605" y="5773527"/>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6" name="Line 19">
            <a:extLst>
              <a:ext uri="{FF2B5EF4-FFF2-40B4-BE49-F238E27FC236}">
                <a16:creationId xmlns:a16="http://schemas.microsoft.com/office/drawing/2014/main" id="{9378539F-0860-2F3D-606F-50B333642980}"/>
              </a:ext>
            </a:extLst>
          </p:cNvPr>
          <p:cNvSpPr>
            <a:spLocks noChangeShapeType="1"/>
          </p:cNvSpPr>
          <p:nvPr/>
        </p:nvSpPr>
        <p:spPr bwMode="auto">
          <a:xfrm flipH="1">
            <a:off x="4146841" y="4612207"/>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409538084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87B3-E2ED-5703-20FA-0A059BD63EB5}"/>
              </a:ext>
            </a:extLst>
          </p:cNvPr>
          <p:cNvSpPr>
            <a:spLocks noGrp="1"/>
          </p:cNvSpPr>
          <p:nvPr>
            <p:ph type="title"/>
          </p:nvPr>
        </p:nvSpPr>
        <p:spPr/>
        <p:txBody>
          <a:bodyPr/>
          <a:lstStyle/>
          <a:p>
            <a:r>
              <a:rPr lang="en-GB" dirty="0"/>
              <a:t>L15 MST Prim’s</a:t>
            </a:r>
            <a:endParaRPr lang="en-SE" dirty="0"/>
          </a:p>
        </p:txBody>
      </p:sp>
      <p:sp>
        <p:nvSpPr>
          <p:cNvPr id="3" name="Content Placeholder 2">
            <a:extLst>
              <a:ext uri="{FF2B5EF4-FFF2-40B4-BE49-F238E27FC236}">
                <a16:creationId xmlns:a16="http://schemas.microsoft.com/office/drawing/2014/main" id="{D42E4309-53AF-396E-6E82-8FA473C6B4B1}"/>
              </a:ext>
            </a:extLst>
          </p:cNvPr>
          <p:cNvSpPr>
            <a:spLocks noGrp="1"/>
          </p:cNvSpPr>
          <p:nvPr>
            <p:ph idx="1"/>
          </p:nvPr>
        </p:nvSpPr>
        <p:spPr/>
        <p:txBody>
          <a:bodyPr/>
          <a:lstStyle/>
          <a:p>
            <a:r>
              <a:rPr lang="en-GB" dirty="0"/>
              <a:t>Run Prim’s algorithm starting from node A. Fill in the table with the order in which each edge is added, and its weight. Break ties in alphabetical or numerical order. Draw the final MST. For an undirected edge, write the nodes in alphabetical order, e.g., (E, F) instead of (F, E).</a:t>
            </a:r>
          </a:p>
        </p:txBody>
      </p:sp>
      <p:pic>
        <p:nvPicPr>
          <p:cNvPr id="5" name="Picture 4">
            <a:extLst>
              <a:ext uri="{FF2B5EF4-FFF2-40B4-BE49-F238E27FC236}">
                <a16:creationId xmlns:a16="http://schemas.microsoft.com/office/drawing/2014/main" id="{CF272C9E-F009-071E-6EF8-4FC20EDA6F20}"/>
              </a:ext>
            </a:extLst>
          </p:cNvPr>
          <p:cNvPicPr>
            <a:picLocks noChangeAspect="1"/>
          </p:cNvPicPr>
          <p:nvPr/>
        </p:nvPicPr>
        <p:blipFill>
          <a:blip r:embed="rId3"/>
          <a:stretch>
            <a:fillRect/>
          </a:stretch>
        </p:blipFill>
        <p:spPr>
          <a:xfrm>
            <a:off x="1365908" y="2977947"/>
            <a:ext cx="4730092" cy="3352800"/>
          </a:xfrm>
          <a:prstGeom prst="rect">
            <a:avLst/>
          </a:prstGeom>
        </p:spPr>
      </p:pic>
      <p:graphicFrame>
        <p:nvGraphicFramePr>
          <p:cNvPr id="42" name="Google Shape;1044;p47">
            <a:extLst>
              <a:ext uri="{FF2B5EF4-FFF2-40B4-BE49-F238E27FC236}">
                <a16:creationId xmlns:a16="http://schemas.microsoft.com/office/drawing/2014/main" id="{C6710EF0-97C3-5930-2DCC-078E87C05FCB}"/>
              </a:ext>
            </a:extLst>
          </p:cNvPr>
          <p:cNvGraphicFramePr/>
          <p:nvPr>
            <p:extLst>
              <p:ext uri="{D42A27DB-BD31-4B8C-83A1-F6EECF244321}">
                <p14:modId xmlns:p14="http://schemas.microsoft.com/office/powerpoint/2010/main" val="170600409"/>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608506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85CB8-B892-29E4-E8AE-111066630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1DB43-167D-720B-E30B-D56A2956F767}"/>
              </a:ext>
            </a:extLst>
          </p:cNvPr>
          <p:cNvSpPr>
            <a:spLocks noGrp="1"/>
          </p:cNvSpPr>
          <p:nvPr>
            <p:ph type="title"/>
          </p:nvPr>
        </p:nvSpPr>
        <p:spPr/>
        <p:txBody>
          <a:bodyPr/>
          <a:lstStyle/>
          <a:p>
            <a:r>
              <a:rPr lang="en-GB" dirty="0"/>
              <a:t>L15 MST Kruskal’s</a:t>
            </a:r>
            <a:endParaRPr lang="en-SE" dirty="0"/>
          </a:p>
        </p:txBody>
      </p:sp>
      <p:sp>
        <p:nvSpPr>
          <p:cNvPr id="3" name="Content Placeholder 2">
            <a:extLst>
              <a:ext uri="{FF2B5EF4-FFF2-40B4-BE49-F238E27FC236}">
                <a16:creationId xmlns:a16="http://schemas.microsoft.com/office/drawing/2014/main" id="{E1776E44-FF1B-B0E5-47CF-1F891A50F6FD}"/>
              </a:ext>
            </a:extLst>
          </p:cNvPr>
          <p:cNvSpPr>
            <a:spLocks noGrp="1"/>
          </p:cNvSpPr>
          <p:nvPr>
            <p:ph idx="1"/>
          </p:nvPr>
        </p:nvSpPr>
        <p:spPr/>
        <p:txBody>
          <a:bodyPr/>
          <a:lstStyle/>
          <a:p>
            <a:r>
              <a:rPr lang="en-GB" dirty="0"/>
              <a:t>Run Kruskal’s algorithm. Fill in the table with the order in which each edge is added, and its weight. Break ties in alphabetical or numerical order. Draw the final MST. For an undirected edge, write the nodes in alphabetical order, e.g., (E, F) instead of (F, E).</a:t>
            </a:r>
          </a:p>
        </p:txBody>
      </p:sp>
      <p:graphicFrame>
        <p:nvGraphicFramePr>
          <p:cNvPr id="4" name="Google Shape;1044;p47">
            <a:extLst>
              <a:ext uri="{FF2B5EF4-FFF2-40B4-BE49-F238E27FC236}">
                <a16:creationId xmlns:a16="http://schemas.microsoft.com/office/drawing/2014/main" id="{DE48BBD5-348F-A963-6306-4D378E1C17F7}"/>
              </a:ext>
            </a:extLst>
          </p:cNvPr>
          <p:cNvGraphicFramePr/>
          <p:nvPr>
            <p:extLst>
              <p:ext uri="{D42A27DB-BD31-4B8C-83A1-F6EECF244321}">
                <p14:modId xmlns:p14="http://schemas.microsoft.com/office/powerpoint/2010/main" val="1625477539"/>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pic>
        <p:nvPicPr>
          <p:cNvPr id="6" name="Picture 5">
            <a:extLst>
              <a:ext uri="{FF2B5EF4-FFF2-40B4-BE49-F238E27FC236}">
                <a16:creationId xmlns:a16="http://schemas.microsoft.com/office/drawing/2014/main" id="{8CD597B6-511F-B480-2853-7507E6CA8B6A}"/>
              </a:ext>
            </a:extLst>
          </p:cNvPr>
          <p:cNvPicPr>
            <a:picLocks noChangeAspect="1"/>
          </p:cNvPicPr>
          <p:nvPr/>
        </p:nvPicPr>
        <p:blipFill>
          <a:blip r:embed="rId3"/>
          <a:stretch>
            <a:fillRect/>
          </a:stretch>
        </p:blipFill>
        <p:spPr>
          <a:xfrm>
            <a:off x="1365908" y="2977947"/>
            <a:ext cx="4730092" cy="3352800"/>
          </a:xfrm>
          <a:prstGeom prst="rect">
            <a:avLst/>
          </a:prstGeom>
        </p:spPr>
      </p:pic>
    </p:spTree>
    <p:extLst>
      <p:ext uri="{BB962C8B-B14F-4D97-AF65-F5344CB8AC3E}">
        <p14:creationId xmlns:p14="http://schemas.microsoft.com/office/powerpoint/2010/main" val="39099199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8FAAC-DDDC-562A-4AEB-531B69B39C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A5B422-7BA1-E311-03FA-7DD080B1B555}"/>
              </a:ext>
            </a:extLst>
          </p:cNvPr>
          <p:cNvSpPr>
            <a:spLocks noGrp="1"/>
          </p:cNvSpPr>
          <p:nvPr>
            <p:ph type="title"/>
          </p:nvPr>
        </p:nvSpPr>
        <p:spPr/>
        <p:txBody>
          <a:bodyPr/>
          <a:lstStyle/>
          <a:p>
            <a:r>
              <a:rPr lang="en-GB" dirty="0"/>
              <a:t>L15 MST</a:t>
            </a:r>
            <a:endParaRPr lang="en-SE" dirty="0"/>
          </a:p>
        </p:txBody>
      </p:sp>
      <p:sp>
        <p:nvSpPr>
          <p:cNvPr id="3" name="Content Placeholder 2">
            <a:extLst>
              <a:ext uri="{FF2B5EF4-FFF2-40B4-BE49-F238E27FC236}">
                <a16:creationId xmlns:a16="http://schemas.microsoft.com/office/drawing/2014/main" id="{76F318BD-E390-E17C-2E76-3078F601C175}"/>
              </a:ext>
            </a:extLst>
          </p:cNvPr>
          <p:cNvSpPr>
            <a:spLocks noGrp="1"/>
          </p:cNvSpPr>
          <p:nvPr>
            <p:ph idx="1"/>
          </p:nvPr>
        </p:nvSpPr>
        <p:spPr>
          <a:xfrm>
            <a:off x="812800" y="876300"/>
            <a:ext cx="8566812" cy="3352211"/>
          </a:xfrm>
        </p:spPr>
        <p:txBody>
          <a:bodyPr>
            <a:normAutofit fontScale="92500" lnSpcReduction="10000"/>
          </a:bodyPr>
          <a:lstStyle/>
          <a:p>
            <a:r>
              <a:rPr lang="en-GB" dirty="0"/>
              <a:t>(a) Run Prim’s algorithm starting from node S to find the MST. Fill in the table with the order in which each edge is added, and its weight. Break ties in alphabetical or numerical order. Draw the final MST. For an undirected edge, write the nodes in alphabetical order, e.g., (E, F) instead of (F, E).</a:t>
            </a:r>
          </a:p>
          <a:p>
            <a:r>
              <a:rPr lang="en-GB" dirty="0"/>
              <a:t>(b) Run Kruskal’s algorithm to find the MST. </a:t>
            </a:r>
          </a:p>
          <a:p>
            <a:r>
              <a:rPr lang="en-GB" dirty="0"/>
              <a:t>(c) Run Dijkstra’s algorithm starting from node S to find the shortest paths from node S. Draw the shortest path tree.</a:t>
            </a:r>
          </a:p>
        </p:txBody>
      </p:sp>
      <p:graphicFrame>
        <p:nvGraphicFramePr>
          <p:cNvPr id="42" name="Google Shape;1044;p47">
            <a:extLst>
              <a:ext uri="{FF2B5EF4-FFF2-40B4-BE49-F238E27FC236}">
                <a16:creationId xmlns:a16="http://schemas.microsoft.com/office/drawing/2014/main" id="{E11FEABF-B9BA-38F9-43C8-4F719DB92E8F}"/>
              </a:ext>
            </a:extLst>
          </p:cNvPr>
          <p:cNvGraphicFramePr/>
          <p:nvPr>
            <p:extLst>
              <p:ext uri="{D42A27DB-BD31-4B8C-83A1-F6EECF244321}">
                <p14:modId xmlns:p14="http://schemas.microsoft.com/office/powerpoint/2010/main" val="2169077999"/>
              </p:ext>
            </p:extLst>
          </p:nvPr>
        </p:nvGraphicFramePr>
        <p:xfrm>
          <a:off x="2092108"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4" name="Oval 5">
            <a:extLst>
              <a:ext uri="{FF2B5EF4-FFF2-40B4-BE49-F238E27FC236}">
                <a16:creationId xmlns:a16="http://schemas.microsoft.com/office/drawing/2014/main" id="{15A2CF72-D7A6-BD38-CB3D-646C9789EA8A}"/>
              </a:ext>
            </a:extLst>
          </p:cNvPr>
          <p:cNvSpPr>
            <a:spLocks noChangeArrowheads="1"/>
          </p:cNvSpPr>
          <p:nvPr/>
        </p:nvSpPr>
        <p:spPr bwMode="auto">
          <a:xfrm>
            <a:off x="168322" y="482658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S</a:t>
            </a:r>
            <a:endParaRPr lang="en-SE" sz="2400" dirty="0">
              <a:latin typeface="Arial" panose="020B0604020202020204" pitchFamily="34" charset="0"/>
            </a:endParaRPr>
          </a:p>
        </p:txBody>
      </p:sp>
      <p:sp>
        <p:nvSpPr>
          <p:cNvPr id="6" name="Oval 8">
            <a:extLst>
              <a:ext uri="{FF2B5EF4-FFF2-40B4-BE49-F238E27FC236}">
                <a16:creationId xmlns:a16="http://schemas.microsoft.com/office/drawing/2014/main" id="{66544866-FD0C-EAB6-09D6-46A1B618AE06}"/>
              </a:ext>
            </a:extLst>
          </p:cNvPr>
          <p:cNvSpPr>
            <a:spLocks noChangeArrowheads="1"/>
          </p:cNvSpPr>
          <p:nvPr/>
        </p:nvSpPr>
        <p:spPr bwMode="auto">
          <a:xfrm>
            <a:off x="1302946" y="4248931"/>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A</a:t>
            </a:r>
            <a:endParaRPr lang="en-SE" sz="2400" dirty="0">
              <a:latin typeface="Arial" panose="020B0604020202020204" pitchFamily="34" charset="0"/>
            </a:endParaRPr>
          </a:p>
        </p:txBody>
      </p:sp>
      <p:sp>
        <p:nvSpPr>
          <p:cNvPr id="8" name="Line 19">
            <a:extLst>
              <a:ext uri="{FF2B5EF4-FFF2-40B4-BE49-F238E27FC236}">
                <a16:creationId xmlns:a16="http://schemas.microsoft.com/office/drawing/2014/main" id="{747235D5-2725-7E70-AC53-A5A2037A7689}"/>
              </a:ext>
            </a:extLst>
          </p:cNvPr>
          <p:cNvSpPr>
            <a:spLocks noChangeShapeType="1"/>
          </p:cNvSpPr>
          <p:nvPr/>
        </p:nvSpPr>
        <p:spPr bwMode="auto">
          <a:xfrm flipV="1">
            <a:off x="708158" y="4606004"/>
            <a:ext cx="635730" cy="361283"/>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0" name="Text Box 28">
            <a:extLst>
              <a:ext uri="{FF2B5EF4-FFF2-40B4-BE49-F238E27FC236}">
                <a16:creationId xmlns:a16="http://schemas.microsoft.com/office/drawing/2014/main" id="{CD6F3F5E-DB55-66F3-293E-22FB5F139DE4}"/>
              </a:ext>
            </a:extLst>
          </p:cNvPr>
          <p:cNvSpPr txBox="1">
            <a:spLocks noChangeArrowheads="1"/>
          </p:cNvSpPr>
          <p:nvPr/>
        </p:nvSpPr>
        <p:spPr bwMode="auto">
          <a:xfrm>
            <a:off x="801608" y="445725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2</a:t>
            </a:r>
            <a:endParaRPr lang="en-US" altLang="en-SE" sz="1800" dirty="0">
              <a:latin typeface="Arial" panose="020B0604020202020204" pitchFamily="34" charset="0"/>
            </a:endParaRPr>
          </a:p>
        </p:txBody>
      </p:sp>
      <p:sp>
        <p:nvSpPr>
          <p:cNvPr id="11" name="Oval 8">
            <a:extLst>
              <a:ext uri="{FF2B5EF4-FFF2-40B4-BE49-F238E27FC236}">
                <a16:creationId xmlns:a16="http://schemas.microsoft.com/office/drawing/2014/main" id="{B1117DE0-3C3B-1429-4704-6D225E3931F6}"/>
              </a:ext>
            </a:extLst>
          </p:cNvPr>
          <p:cNvSpPr>
            <a:spLocks noChangeArrowheads="1"/>
          </p:cNvSpPr>
          <p:nvPr/>
        </p:nvSpPr>
        <p:spPr bwMode="auto">
          <a:xfrm>
            <a:off x="1313337" y="543638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B</a:t>
            </a:r>
            <a:endParaRPr lang="en-SE" sz="2400" dirty="0">
              <a:latin typeface="Arial" panose="020B0604020202020204" pitchFamily="34" charset="0"/>
            </a:endParaRPr>
          </a:p>
        </p:txBody>
      </p:sp>
      <p:sp>
        <p:nvSpPr>
          <p:cNvPr id="12" name="Line 19">
            <a:extLst>
              <a:ext uri="{FF2B5EF4-FFF2-40B4-BE49-F238E27FC236}">
                <a16:creationId xmlns:a16="http://schemas.microsoft.com/office/drawing/2014/main" id="{41C7CEB6-1AD7-0CEB-4EE1-58C05C287212}"/>
              </a:ext>
            </a:extLst>
          </p:cNvPr>
          <p:cNvSpPr>
            <a:spLocks noChangeShapeType="1"/>
          </p:cNvSpPr>
          <p:nvPr/>
        </p:nvSpPr>
        <p:spPr bwMode="auto">
          <a:xfrm flipH="1">
            <a:off x="1596024" y="4782331"/>
            <a:ext cx="194" cy="65405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5" name="Text Box 28">
            <a:extLst>
              <a:ext uri="{FF2B5EF4-FFF2-40B4-BE49-F238E27FC236}">
                <a16:creationId xmlns:a16="http://schemas.microsoft.com/office/drawing/2014/main" id="{A7F0B746-E90E-F95F-7986-62B3977234B1}"/>
              </a:ext>
            </a:extLst>
          </p:cNvPr>
          <p:cNvSpPr txBox="1">
            <a:spLocks noChangeArrowheads="1"/>
          </p:cNvSpPr>
          <p:nvPr/>
        </p:nvSpPr>
        <p:spPr bwMode="auto">
          <a:xfrm>
            <a:off x="1300933" y="486406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1</a:t>
            </a:r>
            <a:endParaRPr lang="en-US" altLang="en-SE" sz="1800" dirty="0">
              <a:latin typeface="Arial" panose="020B0604020202020204" pitchFamily="34" charset="0"/>
            </a:endParaRPr>
          </a:p>
        </p:txBody>
      </p:sp>
      <p:sp>
        <p:nvSpPr>
          <p:cNvPr id="35" name="Line 19">
            <a:extLst>
              <a:ext uri="{FF2B5EF4-FFF2-40B4-BE49-F238E27FC236}">
                <a16:creationId xmlns:a16="http://schemas.microsoft.com/office/drawing/2014/main" id="{881632F9-6EBC-6F07-5EE9-8BF4B1C93BEA}"/>
              </a:ext>
            </a:extLst>
          </p:cNvPr>
          <p:cNvSpPr>
            <a:spLocks noChangeShapeType="1"/>
          </p:cNvSpPr>
          <p:nvPr/>
        </p:nvSpPr>
        <p:spPr bwMode="auto">
          <a:xfrm>
            <a:off x="618896" y="5270876"/>
            <a:ext cx="709406" cy="40933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6" name="Text Box 28">
            <a:extLst>
              <a:ext uri="{FF2B5EF4-FFF2-40B4-BE49-F238E27FC236}">
                <a16:creationId xmlns:a16="http://schemas.microsoft.com/office/drawing/2014/main" id="{B042E0D9-E7F8-6F46-5BFE-1AB084F65C1F}"/>
              </a:ext>
            </a:extLst>
          </p:cNvPr>
          <p:cNvSpPr txBox="1">
            <a:spLocks noChangeArrowheads="1"/>
          </p:cNvSpPr>
          <p:nvPr/>
        </p:nvSpPr>
        <p:spPr bwMode="auto">
          <a:xfrm>
            <a:off x="837395" y="513369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4</a:t>
            </a:r>
          </a:p>
        </p:txBody>
      </p:sp>
      <p:graphicFrame>
        <p:nvGraphicFramePr>
          <p:cNvPr id="37" name="Google Shape;1044;p47">
            <a:extLst>
              <a:ext uri="{FF2B5EF4-FFF2-40B4-BE49-F238E27FC236}">
                <a16:creationId xmlns:a16="http://schemas.microsoft.com/office/drawing/2014/main" id="{E98F9D4D-5DB1-8DA5-D8DC-ABDF053890A3}"/>
              </a:ext>
            </a:extLst>
          </p:cNvPr>
          <p:cNvGraphicFramePr/>
          <p:nvPr>
            <p:extLst>
              <p:ext uri="{D42A27DB-BD31-4B8C-83A1-F6EECF244321}">
                <p14:modId xmlns:p14="http://schemas.microsoft.com/office/powerpoint/2010/main" val="2385215452"/>
              </p:ext>
            </p:extLst>
          </p:nvPr>
        </p:nvGraphicFramePr>
        <p:xfrm>
          <a:off x="5547594"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38" name="TextBox 37">
            <a:extLst>
              <a:ext uri="{FF2B5EF4-FFF2-40B4-BE49-F238E27FC236}">
                <a16:creationId xmlns:a16="http://schemas.microsoft.com/office/drawing/2014/main" id="{485CB813-1FC3-7EAC-F441-F0DBFAB24C07}"/>
              </a:ext>
            </a:extLst>
          </p:cNvPr>
          <p:cNvSpPr txBox="1"/>
          <p:nvPr/>
        </p:nvSpPr>
        <p:spPr>
          <a:xfrm>
            <a:off x="2824501" y="6003882"/>
            <a:ext cx="1834798"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Prim’s algorithm</a:t>
            </a:r>
            <a:endParaRPr lang="en-SE" b="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C0AAEAAA-F346-F09C-84AD-A0D1394253E5}"/>
              </a:ext>
            </a:extLst>
          </p:cNvPr>
          <p:cNvSpPr txBox="1"/>
          <p:nvPr/>
        </p:nvSpPr>
        <p:spPr>
          <a:xfrm>
            <a:off x="6455900" y="5979438"/>
            <a:ext cx="2129750"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Kruskal’s algorithm</a:t>
            </a:r>
            <a:endParaRPr lang="en-SE" b="0" dirty="0">
              <a:latin typeface="Arial" panose="020B0604020202020204" pitchFamily="34" charset="0"/>
              <a:cs typeface="Arial" panose="020B0604020202020204" pitchFamily="34" charset="0"/>
            </a:endParaRPr>
          </a:p>
        </p:txBody>
      </p:sp>
      <p:graphicFrame>
        <p:nvGraphicFramePr>
          <p:cNvPr id="45" name="Google Shape;973;p41">
            <a:extLst>
              <a:ext uri="{FF2B5EF4-FFF2-40B4-BE49-F238E27FC236}">
                <a16:creationId xmlns:a16="http://schemas.microsoft.com/office/drawing/2014/main" id="{EE576D1A-1EFB-0106-4C1A-45F1D07450F8}"/>
              </a:ext>
            </a:extLst>
          </p:cNvPr>
          <p:cNvGraphicFramePr/>
          <p:nvPr>
            <p:extLst>
              <p:ext uri="{D42A27DB-BD31-4B8C-83A1-F6EECF244321}">
                <p14:modId xmlns:p14="http://schemas.microsoft.com/office/powerpoint/2010/main" val="1710121022"/>
              </p:ext>
            </p:extLst>
          </p:nvPr>
        </p:nvGraphicFramePr>
        <p:xfrm>
          <a:off x="9003080" y="4457252"/>
          <a:ext cx="3092700" cy="156965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Clr>
                          <a:schemeClr val="dk1"/>
                        </a:buClr>
                        <a:buFont typeface="Arial"/>
                        <a:buNone/>
                      </a:pPr>
                      <a:r>
                        <a:rPr lang="en-US" sz="1900" b="1" dirty="0">
                          <a:solidFill>
                            <a:schemeClr val="tx1"/>
                          </a:solidFill>
                          <a:latin typeface="Quattrocento Sans"/>
                          <a:ea typeface="Quattrocento Sans"/>
                          <a:cs typeface="Quattrocento Sans"/>
                          <a:sym typeface="Quattrocento Sans"/>
                        </a:rPr>
                        <a:t>Node</a:t>
                      </a:r>
                      <a:endParaRPr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SD</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PN</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S</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lang="en-US" dirty="0">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lang="en-US">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lnSpc>
                          <a:spcPct val="100000"/>
                        </a:lnSpc>
                        <a:spcBef>
                          <a:spcPts val="0"/>
                        </a:spcBef>
                        <a:spcAft>
                          <a:spcPts val="0"/>
                        </a:spcAft>
                        <a:buClr>
                          <a:schemeClr val="dk1"/>
                        </a:buClr>
                        <a:buSzPts val="1600"/>
                        <a:buFont typeface="Calibri"/>
                        <a:buNone/>
                      </a:pPr>
                      <a:endParaRPr lang="en-US"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endParaRPr lang="en-US"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GB" dirty="0">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chemeClr val="dk1"/>
                        </a:buClr>
                        <a:buSzPts val="1600"/>
                        <a:buFont typeface="Calibri"/>
                        <a:buNone/>
                      </a:pPr>
                      <a:endParaRPr lang="en-GB"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endParaRPr lang="en-GB" dirty="0">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213867314"/>
                  </a:ext>
                </a:extLst>
              </a:tr>
            </a:tbl>
          </a:graphicData>
        </a:graphic>
      </p:graphicFrame>
      <p:sp>
        <p:nvSpPr>
          <p:cNvPr id="46" name="TextBox 45">
            <a:extLst>
              <a:ext uri="{FF2B5EF4-FFF2-40B4-BE49-F238E27FC236}">
                <a16:creationId xmlns:a16="http://schemas.microsoft.com/office/drawing/2014/main" id="{7764C01A-5ADC-0C98-9D5E-7B59E7AF7C3D}"/>
              </a:ext>
            </a:extLst>
          </p:cNvPr>
          <p:cNvSpPr txBox="1"/>
          <p:nvPr/>
        </p:nvSpPr>
        <p:spPr>
          <a:xfrm>
            <a:off x="9607740" y="6003882"/>
            <a:ext cx="2129750"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Dijkstra’s algorithm</a:t>
            </a:r>
            <a:endParaRPr lang="en-SE"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6050062"/>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99536</TotalTime>
  <Pages>60</Pages>
  <Words>785</Words>
  <Application>Microsoft Office PowerPoint</Application>
  <PresentationFormat>Widescreen</PresentationFormat>
  <Paragraphs>126</Paragraphs>
  <Slides>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Gill Sans</vt:lpstr>
      <vt:lpstr>Gill Sans Light</vt:lpstr>
      <vt:lpstr>Arial</vt:lpstr>
      <vt:lpstr>Calibri</vt:lpstr>
      <vt:lpstr>Comic Sans MS</vt:lpstr>
      <vt:lpstr>Quattrocento Sans</vt:lpstr>
      <vt:lpstr>Office</vt:lpstr>
      <vt:lpstr>CSC 017: Fundamentals of Computer Science III: Advanced Data Structures and Object-Oriented Programming   Final Exam Sample Questions Spring 2025</vt:lpstr>
      <vt:lpstr>L10 2-3 Trees</vt:lpstr>
      <vt:lpstr>L11 Heaps</vt:lpstr>
      <vt:lpstr>L13 Dijkstra’s Algorithm</vt:lpstr>
      <vt:lpstr>L13 Johnson’s algorithm</vt:lpstr>
      <vt:lpstr>L15 MST Prim’s</vt:lpstr>
      <vt:lpstr>L15 MST Kruskal’s</vt:lpstr>
      <vt:lpstr>L15 MST</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1127</cp:revision>
  <cp:lastPrinted>2025-04-08T02:07:43Z</cp:lastPrinted>
  <dcterms:created xsi:type="dcterms:W3CDTF">1995-08-12T11:37:26Z</dcterms:created>
  <dcterms:modified xsi:type="dcterms:W3CDTF">2025-05-05T13:35:47Z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