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83" r:id="rId2"/>
    <p:sldId id="298" r:id="rId3"/>
    <p:sldId id="299" r:id="rId4"/>
    <p:sldId id="300" r:id="rId5"/>
    <p:sldId id="30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150  41 72 90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802 44  2 686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41  72  90 150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2 44 686 802</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spcAft>
                <a:spcPts val="1000"/>
              </a:spcAft>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2 41 44 72 90 150 686 802 </a:t>
            </a:r>
            <a:endParaRPr lang="en-SE" sz="1800">
              <a:effectLst/>
              <a:latin typeface="Cambria" panose="02040503050406030204" pitchFamily="18" charset="0"/>
              <a:ea typeface="SimSun" panose="02010600030101010101" pitchFamily="2" charset="-122"/>
              <a:cs typeface="Times New Roman" panose="02020603050405020304" pitchFamily="18" charset="0"/>
            </a:endParaRPr>
          </a:p>
          <a:p>
            <a:endParaRPr lang="en-S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954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mj-lt"/>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Tree>
    <p:extLst>
      <p:ext uri="{BB962C8B-B14F-4D97-AF65-F5344CB8AC3E}">
        <p14:creationId xmlns:p14="http://schemas.microsoft.com/office/powerpoint/2010/main" val="6924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 id="2147483658" r:id="rId4"/>
    <p:sldLayoutId id="2147483664"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a:p>
            <a:pPr marL="0" marR="0" lvl="0" indent="0" algn="ctr" defTabSz="457200" rtl="0" eaLnBrk="1" fontAlgn="auto" latinLnBrk="0" hangingPunct="1">
              <a:lnSpc>
                <a:spcPct val="130000"/>
              </a:lnSpc>
              <a:spcBef>
                <a:spcPct val="0"/>
              </a:spcBef>
              <a:spcAft>
                <a:spcPts val="0"/>
              </a:spcAft>
              <a:buClrTx/>
              <a:buSzTx/>
              <a:buFontTx/>
              <a:buNone/>
              <a:tabLst/>
              <a:defRPr/>
            </a:pPr>
            <a:r>
              <a:rPr lang="en-US"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latin typeface="+mj-lt"/>
              </a:rPr>
              <a:t>Q. Merge Sort ANS</a:t>
            </a:r>
            <a:endParaRPr lang="en-SE" dirty="0">
              <a:latin typeface="+mj-lt"/>
            </a:endParaRPr>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326621" y="1235840"/>
            <a:ext cx="4734516" cy="4386319"/>
          </a:xfrm>
        </p:spPr>
        <p:txBody>
          <a:bodyPr/>
          <a:lstStyle/>
          <a:p>
            <a:pPr marL="63500" indent="0">
              <a:buNone/>
            </a:pPr>
            <a:r>
              <a:rPr lang="en-GB" sz="2400" dirty="0"/>
              <a:t>Sort this list of numbers using </a:t>
            </a:r>
            <a:r>
              <a:rPr lang="en-GB" sz="2400" dirty="0" err="1"/>
              <a:t>mergesort</a:t>
            </a:r>
            <a:r>
              <a:rPr lang="en-GB" sz="2400" dirty="0"/>
              <a:t>. Show the split into </a:t>
            </a:r>
            <a:r>
              <a:rPr lang="en-GB" sz="2400" dirty="0" err="1"/>
              <a:t>sublists</a:t>
            </a:r>
            <a:r>
              <a:rPr lang="en-GB" sz="2400" dirty="0"/>
              <a:t>, then show the merge steps. When there are an odd number of elements in a list, make the left </a:t>
            </a:r>
            <a:r>
              <a:rPr lang="en-GB" sz="2400" dirty="0" err="1"/>
              <a:t>sublist</a:t>
            </a:r>
            <a:r>
              <a:rPr lang="en-GB" sz="2400" dirty="0"/>
              <a:t> larger. Put an ‘X’ on any </a:t>
            </a:r>
            <a:r>
              <a:rPr lang="en-GB" sz="2400" dirty="0" err="1"/>
              <a:t>sublist</a:t>
            </a:r>
            <a:r>
              <a:rPr lang="en-GB" sz="2400" dirty="0"/>
              <a:t> you don’t use.</a:t>
            </a:r>
          </a:p>
          <a:p>
            <a:pPr marL="63500" indent="0">
              <a:buNone/>
            </a:pPr>
            <a:r>
              <a:rPr lang="en-GB" sz="2400" dirty="0"/>
              <a:t>65 17 19 85 97 12 23</a:t>
            </a:r>
          </a:p>
          <a:p>
            <a:pPr marL="63500" indent="0">
              <a:buNone/>
            </a:pPr>
            <a:r>
              <a:rPr lang="en-GB" sz="2400" dirty="0"/>
              <a:t>ANS: fig to the right</a:t>
            </a:r>
          </a:p>
        </p:txBody>
      </p:sp>
      <p:pic>
        <p:nvPicPr>
          <p:cNvPr id="34" name="Picture 33" descr="A white background with numbers&#10;&#10;Description automatically generated">
            <a:extLst>
              <a:ext uri="{FF2B5EF4-FFF2-40B4-BE49-F238E27FC236}">
                <a16:creationId xmlns:a16="http://schemas.microsoft.com/office/drawing/2014/main" id="{2C009404-0F4F-33BA-BE5C-F98A52A1193F}"/>
              </a:ext>
            </a:extLst>
          </p:cNvPr>
          <p:cNvPicPr>
            <a:picLocks noChangeAspect="1"/>
          </p:cNvPicPr>
          <p:nvPr/>
        </p:nvPicPr>
        <p:blipFill>
          <a:blip r:embed="rId3"/>
          <a:stretch>
            <a:fillRect/>
          </a:stretch>
        </p:blipFill>
        <p:spPr>
          <a:xfrm>
            <a:off x="5649953" y="1848225"/>
            <a:ext cx="6215426" cy="4386320"/>
          </a:xfrm>
          <a:prstGeom prst="rect">
            <a:avLst/>
          </a:prstGeom>
        </p:spPr>
      </p:pic>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Quick Sort ANS</a:t>
            </a:r>
            <a:endParaRPr lang="en-SE" dirty="0"/>
          </a:p>
        </p:txBody>
      </p: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232340" y="1173019"/>
            <a:ext cx="5430706" cy="5192148"/>
          </a:xfrm>
        </p:spPr>
        <p:txBody>
          <a:bodyPr/>
          <a:lstStyle/>
          <a:p>
            <a:pPr marL="63500" indent="0">
              <a:buNone/>
            </a:pPr>
            <a:r>
              <a:rPr lang="en-GB" sz="1800" dirty="0"/>
              <a:t>Sort this array of numbers with Quick Sort into ascending order, using the first number of each subarray as the pivot. Show the intermediate subarrays at each step, enclosing the pivot at each step with parentheses. Draw the corresponding Binary Search Tree and give the final sorted array.</a:t>
            </a:r>
          </a:p>
          <a:p>
            <a:pPr marL="63500" indent="0">
              <a:buNone/>
            </a:pPr>
            <a:r>
              <a:rPr lang="en-GB" sz="1800" dirty="0"/>
              <a:t>65 17 19 85 97 12 23</a:t>
            </a:r>
          </a:p>
          <a:p>
            <a:pPr marL="63500" indent="0">
              <a:buNone/>
            </a:pPr>
            <a:r>
              <a:rPr lang="en-GB" sz="1800" dirty="0"/>
              <a:t>ANS: fig to the right</a:t>
            </a:r>
          </a:p>
          <a:p>
            <a:pPr marL="63500" indent="0">
              <a:buNone/>
            </a:pPr>
            <a:r>
              <a:rPr lang="en-GB" sz="1800" dirty="0"/>
              <a:t>Please refer to “</a:t>
            </a:r>
            <a:r>
              <a:rPr lang="en-US" sz="1800" dirty="0"/>
              <a:t>Quick Sort (v2: In-Place) Example I</a:t>
            </a:r>
            <a:r>
              <a:rPr lang="en-GB" sz="1800" dirty="0"/>
              <a:t>”, “</a:t>
            </a:r>
            <a:r>
              <a:rPr lang="en-US" sz="1800" dirty="0"/>
              <a:t>Quick Sort (v2: In-Place) Example II</a:t>
            </a:r>
            <a:r>
              <a:rPr lang="en-GB" sz="1800" dirty="0"/>
              <a:t>” for how to perform the step-by-step swapping of elements for each pivot at each step. You must do this </a:t>
            </a:r>
            <a:r>
              <a:rPr lang="en-US" altLang="zh-CN" sz="1800" dirty="0"/>
              <a:t>step-by-step </a:t>
            </a:r>
            <a:r>
              <a:rPr lang="en-GB" sz="1800" dirty="0"/>
              <a:t>swapping process to reach the correct answer, e.g., if you simply put (17, 19, 12, 23) to the left of pivot 65, and (85, 97) to the right, it is not correct according to our </a:t>
            </a:r>
            <a:r>
              <a:rPr lang="en-GB" sz="1800" dirty="0" err="1"/>
              <a:t>QuickSort</a:t>
            </a:r>
            <a:r>
              <a:rPr lang="en-GB" sz="1800" dirty="0"/>
              <a:t> algorithm, and you will get a different Binary Search Tree at the end. </a:t>
            </a:r>
            <a:r>
              <a:rPr lang="en-GB" sz="1800"/>
              <a:t>(although the final result will still be sorted.)</a:t>
            </a:r>
            <a:endParaRPr lang="en-GB" sz="1800" dirty="0"/>
          </a:p>
        </p:txBody>
      </p:sp>
      <p:pic>
        <p:nvPicPr>
          <p:cNvPr id="3" name="Picture 2" descr="A white sheet with numbers and red text&#10;&#10;Description automatically generated with medium confidence">
            <a:extLst>
              <a:ext uri="{FF2B5EF4-FFF2-40B4-BE49-F238E27FC236}">
                <a16:creationId xmlns:a16="http://schemas.microsoft.com/office/drawing/2014/main" id="{86CAA481-1A0B-ECCB-F0C1-4318B9400B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046" y="870989"/>
            <a:ext cx="6208872" cy="5648924"/>
          </a:xfrm>
          <a:prstGeom prst="rect">
            <a:avLst/>
          </a:prstGeom>
          <a:noFill/>
          <a:ln>
            <a:noFill/>
          </a:ln>
        </p:spPr>
      </p:pic>
      <p:sp>
        <p:nvSpPr>
          <p:cNvPr id="5" name="Arc 4">
            <a:extLst>
              <a:ext uri="{FF2B5EF4-FFF2-40B4-BE49-F238E27FC236}">
                <a16:creationId xmlns:a16="http://schemas.microsoft.com/office/drawing/2014/main" id="{EFEDD2CC-FB82-544D-0BF9-EFF99C4EBEF8}"/>
              </a:ext>
            </a:extLst>
          </p:cNvPr>
          <p:cNvSpPr/>
          <p:nvPr/>
        </p:nvSpPr>
        <p:spPr>
          <a:xfrm rot="18820985">
            <a:off x="8012046" y="516129"/>
            <a:ext cx="3556535" cy="3620843"/>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6" name="Arc 5">
            <a:extLst>
              <a:ext uri="{FF2B5EF4-FFF2-40B4-BE49-F238E27FC236}">
                <a16:creationId xmlns:a16="http://schemas.microsoft.com/office/drawing/2014/main" id="{57CB6576-EBEB-6D5E-FD4A-A3D4B99D7613}"/>
              </a:ext>
            </a:extLst>
          </p:cNvPr>
          <p:cNvSpPr/>
          <p:nvPr/>
        </p:nvSpPr>
        <p:spPr>
          <a:xfrm rot="18820985">
            <a:off x="8928191" y="1591900"/>
            <a:ext cx="1631399" cy="1681517"/>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0" name="Arc 9">
            <a:extLst>
              <a:ext uri="{FF2B5EF4-FFF2-40B4-BE49-F238E27FC236}">
                <a16:creationId xmlns:a16="http://schemas.microsoft.com/office/drawing/2014/main" id="{CD11969F-B825-833C-4E64-A79FA6123801}"/>
              </a:ext>
            </a:extLst>
          </p:cNvPr>
          <p:cNvSpPr/>
          <p:nvPr/>
        </p:nvSpPr>
        <p:spPr>
          <a:xfrm rot="18820985">
            <a:off x="6449186" y="2207772"/>
            <a:ext cx="3070558" cy="3234166"/>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1" name="Arc 10">
            <a:extLst>
              <a:ext uri="{FF2B5EF4-FFF2-40B4-BE49-F238E27FC236}">
                <a16:creationId xmlns:a16="http://schemas.microsoft.com/office/drawing/2014/main" id="{908D7131-1ABE-8637-492E-54C8C128129B}"/>
              </a:ext>
            </a:extLst>
          </p:cNvPr>
          <p:cNvSpPr/>
          <p:nvPr/>
        </p:nvSpPr>
        <p:spPr>
          <a:xfrm rot="18820985">
            <a:off x="9971601" y="3177352"/>
            <a:ext cx="1303560" cy="1319684"/>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4" name="TextBox 3">
            <a:extLst>
              <a:ext uri="{FF2B5EF4-FFF2-40B4-BE49-F238E27FC236}">
                <a16:creationId xmlns:a16="http://schemas.microsoft.com/office/drawing/2014/main" id="{A4B39C7B-EBFD-03BE-4957-AD7F3B8DDA98}"/>
              </a:ext>
            </a:extLst>
          </p:cNvPr>
          <p:cNvSpPr txBox="1"/>
          <p:nvPr/>
        </p:nvSpPr>
        <p:spPr>
          <a:xfrm>
            <a:off x="9395878" y="203388"/>
            <a:ext cx="696024" cy="338554"/>
          </a:xfrm>
          <a:prstGeom prst="rect">
            <a:avLst/>
          </a:prstGeom>
          <a:noFill/>
        </p:spPr>
        <p:txBody>
          <a:bodyPr wrap="none" rtlCol="0">
            <a:spAutoFit/>
          </a:bodyPr>
          <a:lstStyle/>
          <a:p>
            <a:r>
              <a:rPr lang="en-GB" sz="1600" dirty="0"/>
              <a:t>Swap</a:t>
            </a:r>
            <a:endParaRPr lang="en-SE" sz="1600" dirty="0"/>
          </a:p>
        </p:txBody>
      </p:sp>
      <p:sp>
        <p:nvSpPr>
          <p:cNvPr id="7" name="TextBox 6">
            <a:extLst>
              <a:ext uri="{FF2B5EF4-FFF2-40B4-BE49-F238E27FC236}">
                <a16:creationId xmlns:a16="http://schemas.microsoft.com/office/drawing/2014/main" id="{2603FECD-FDCF-C778-0058-49DB986C66A5}"/>
              </a:ext>
            </a:extLst>
          </p:cNvPr>
          <p:cNvSpPr txBox="1"/>
          <p:nvPr/>
        </p:nvSpPr>
        <p:spPr>
          <a:xfrm>
            <a:off x="9395878" y="1304817"/>
            <a:ext cx="696024" cy="338554"/>
          </a:xfrm>
          <a:prstGeom prst="rect">
            <a:avLst/>
          </a:prstGeom>
          <a:noFill/>
        </p:spPr>
        <p:txBody>
          <a:bodyPr wrap="none" rtlCol="0">
            <a:spAutoFit/>
          </a:bodyPr>
          <a:lstStyle/>
          <a:p>
            <a:r>
              <a:rPr lang="en-GB" sz="1600" dirty="0"/>
              <a:t>Swap</a:t>
            </a:r>
            <a:endParaRPr lang="en-SE" sz="1600" dirty="0"/>
          </a:p>
        </p:txBody>
      </p:sp>
      <p:sp>
        <p:nvSpPr>
          <p:cNvPr id="8" name="TextBox 7">
            <a:extLst>
              <a:ext uri="{FF2B5EF4-FFF2-40B4-BE49-F238E27FC236}">
                <a16:creationId xmlns:a16="http://schemas.microsoft.com/office/drawing/2014/main" id="{6C71D286-E325-F2AD-BEC7-D92ED3A3F187}"/>
              </a:ext>
            </a:extLst>
          </p:cNvPr>
          <p:cNvSpPr txBox="1"/>
          <p:nvPr/>
        </p:nvSpPr>
        <p:spPr>
          <a:xfrm>
            <a:off x="7548026" y="2189731"/>
            <a:ext cx="696024" cy="338554"/>
          </a:xfrm>
          <a:prstGeom prst="rect">
            <a:avLst/>
          </a:prstGeom>
          <a:noFill/>
        </p:spPr>
        <p:txBody>
          <a:bodyPr wrap="none" rtlCol="0">
            <a:spAutoFit/>
          </a:bodyPr>
          <a:lstStyle/>
          <a:p>
            <a:r>
              <a:rPr lang="en-GB" sz="1600" dirty="0"/>
              <a:t>Swap</a:t>
            </a:r>
            <a:endParaRPr lang="en-SE" sz="1600" dirty="0"/>
          </a:p>
        </p:txBody>
      </p:sp>
      <p:sp>
        <p:nvSpPr>
          <p:cNvPr id="9" name="TextBox 8">
            <a:extLst>
              <a:ext uri="{FF2B5EF4-FFF2-40B4-BE49-F238E27FC236}">
                <a16:creationId xmlns:a16="http://schemas.microsoft.com/office/drawing/2014/main" id="{5F220F25-FC1F-1274-104B-52CA3BF33C00}"/>
              </a:ext>
            </a:extLst>
          </p:cNvPr>
          <p:cNvSpPr txBox="1"/>
          <p:nvPr/>
        </p:nvSpPr>
        <p:spPr>
          <a:xfrm>
            <a:off x="10242353" y="2870111"/>
            <a:ext cx="696024" cy="338554"/>
          </a:xfrm>
          <a:prstGeom prst="rect">
            <a:avLst/>
          </a:prstGeom>
          <a:noFill/>
        </p:spPr>
        <p:txBody>
          <a:bodyPr wrap="none" rtlCol="0">
            <a:spAutoFit/>
          </a:bodyPr>
          <a:lstStyle/>
          <a:p>
            <a:r>
              <a:rPr lang="en-GB" sz="1600" dirty="0"/>
              <a:t>Swap</a:t>
            </a:r>
            <a:endParaRPr lang="en-SE" sz="1600" dirty="0"/>
          </a:p>
        </p:txBody>
      </p:sp>
    </p:spTree>
    <p:extLst>
      <p:ext uri="{BB962C8B-B14F-4D97-AF65-F5344CB8AC3E}">
        <p14:creationId xmlns:p14="http://schemas.microsoft.com/office/powerpoint/2010/main" val="30565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3777-DAE5-1C37-011E-5813761324B2}"/>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DAEF3446-D402-A6A2-F781-F38DD15EF885}"/>
              </a:ext>
            </a:extLst>
          </p:cNvPr>
          <p:cNvSpPr>
            <a:spLocks noGrp="1"/>
          </p:cNvSpPr>
          <p:nvPr>
            <p:ph idx="1"/>
          </p:nvPr>
        </p:nvSpPr>
        <p:spPr>
          <a:xfrm>
            <a:off x="149206" y="1159432"/>
            <a:ext cx="7789442" cy="5435292"/>
          </a:xfrm>
        </p:spPr>
        <p:txBody>
          <a:bodyPr/>
          <a:lstStyle/>
          <a:p>
            <a:r>
              <a:rPr lang="en-GB" i="1" dirty="0"/>
              <a:t>(Please show the detailed process as in the previous slide of swapping each pair of elements.)</a:t>
            </a:r>
          </a:p>
          <a:p>
            <a:r>
              <a:rPr lang="en-GB" dirty="0"/>
              <a:t>12 17 19 23 (65) 97 85</a:t>
            </a:r>
          </a:p>
          <a:p>
            <a:r>
              <a:rPr lang="en-GB" dirty="0"/>
              <a:t>Left part: </a:t>
            </a:r>
          </a:p>
          <a:p>
            <a:r>
              <a:rPr lang="en-GB" dirty="0"/>
              <a:t>(12) 17 19 23</a:t>
            </a:r>
          </a:p>
          <a:p>
            <a:r>
              <a:rPr lang="en-GB" dirty="0"/>
              <a:t>(17) 19 23</a:t>
            </a:r>
          </a:p>
          <a:p>
            <a:r>
              <a:rPr lang="en-GB" dirty="0"/>
              <a:t>(19) 23</a:t>
            </a:r>
          </a:p>
          <a:p>
            <a:r>
              <a:rPr lang="en-GB" dirty="0"/>
              <a:t>Right part: </a:t>
            </a:r>
          </a:p>
          <a:p>
            <a:r>
              <a:rPr lang="en-GB" dirty="0"/>
              <a:t>85 (97) </a:t>
            </a:r>
          </a:p>
          <a:p>
            <a:r>
              <a:rPr lang="en-GB" dirty="0"/>
              <a:t>Sorted list:  12 17 19 23 65 85 97</a:t>
            </a:r>
          </a:p>
        </p:txBody>
      </p:sp>
      <p:pic>
        <p:nvPicPr>
          <p:cNvPr id="4" name="Picture 3">
            <a:extLst>
              <a:ext uri="{FF2B5EF4-FFF2-40B4-BE49-F238E27FC236}">
                <a16:creationId xmlns:a16="http://schemas.microsoft.com/office/drawing/2014/main" id="{554F30CC-B567-E66A-CF1B-BB59EB2D4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722" y="1444432"/>
            <a:ext cx="2724852" cy="4467996"/>
          </a:xfrm>
          <a:prstGeom prst="rect">
            <a:avLst/>
          </a:prstGeom>
          <a:noFill/>
        </p:spPr>
      </p:pic>
      <p:sp>
        <p:nvSpPr>
          <p:cNvPr id="5" name="TextBox 4">
            <a:extLst>
              <a:ext uri="{FF2B5EF4-FFF2-40B4-BE49-F238E27FC236}">
                <a16:creationId xmlns:a16="http://schemas.microsoft.com/office/drawing/2014/main" id="{7DE8D7A3-24DD-85AB-A784-379C97E261A0}"/>
              </a:ext>
            </a:extLst>
          </p:cNvPr>
          <p:cNvSpPr txBox="1"/>
          <p:nvPr/>
        </p:nvSpPr>
        <p:spPr>
          <a:xfrm>
            <a:off x="8738755" y="6016341"/>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594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F3C-5C93-C765-A7D5-43BD989E54B5}"/>
              </a:ext>
            </a:extLst>
          </p:cNvPr>
          <p:cNvSpPr>
            <a:spLocks noGrp="1"/>
          </p:cNvSpPr>
          <p:nvPr>
            <p:ph type="title"/>
          </p:nvPr>
        </p:nvSpPr>
        <p:spPr/>
        <p:txBody>
          <a:bodyPr/>
          <a:lstStyle/>
          <a:p>
            <a:r>
              <a:rPr lang="en-GB" dirty="0"/>
              <a:t>Q. Radix Sort ANS</a:t>
            </a:r>
            <a:endParaRPr lang="en-SE" dirty="0"/>
          </a:p>
        </p:txBody>
      </p:sp>
      <p:graphicFrame>
        <p:nvGraphicFramePr>
          <p:cNvPr id="24" name="Table 23">
            <a:extLst>
              <a:ext uri="{FF2B5EF4-FFF2-40B4-BE49-F238E27FC236}">
                <a16:creationId xmlns:a16="http://schemas.microsoft.com/office/drawing/2014/main" id="{86266974-6043-9A7F-38AA-DE863A46BB1D}"/>
              </a:ext>
            </a:extLst>
          </p:cNvPr>
          <p:cNvGraphicFramePr>
            <a:graphicFrameLocks noGrp="1"/>
          </p:cNvGraphicFramePr>
          <p:nvPr>
            <p:extLst>
              <p:ext uri="{D42A27DB-BD31-4B8C-83A1-F6EECF244321}">
                <p14:modId xmlns:p14="http://schemas.microsoft.com/office/powerpoint/2010/main" val="1094717745"/>
              </p:ext>
            </p:extLst>
          </p:nvPr>
        </p:nvGraphicFramePr>
        <p:xfrm>
          <a:off x="3958936" y="194310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7" name="Table 26">
            <a:extLst>
              <a:ext uri="{FF2B5EF4-FFF2-40B4-BE49-F238E27FC236}">
                <a16:creationId xmlns:a16="http://schemas.microsoft.com/office/drawing/2014/main" id="{BC0452BB-613C-A6C2-20A2-D0E5E31CB32C}"/>
              </a:ext>
            </a:extLst>
          </p:cNvPr>
          <p:cNvGraphicFramePr>
            <a:graphicFrameLocks noGrp="1"/>
          </p:cNvGraphicFramePr>
          <p:nvPr>
            <p:extLst>
              <p:ext uri="{D42A27DB-BD31-4B8C-83A1-F6EECF244321}">
                <p14:modId xmlns:p14="http://schemas.microsoft.com/office/powerpoint/2010/main" val="882857491"/>
              </p:ext>
            </p:extLst>
          </p:nvPr>
        </p:nvGraphicFramePr>
        <p:xfrm>
          <a:off x="3958936" y="305816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8" name="Table 27">
            <a:extLst>
              <a:ext uri="{FF2B5EF4-FFF2-40B4-BE49-F238E27FC236}">
                <a16:creationId xmlns:a16="http://schemas.microsoft.com/office/drawing/2014/main" id="{76787952-6974-084C-432D-FC211FE878F7}"/>
              </a:ext>
            </a:extLst>
          </p:cNvPr>
          <p:cNvGraphicFramePr>
            <a:graphicFrameLocks noGrp="1"/>
          </p:cNvGraphicFramePr>
          <p:nvPr>
            <p:extLst>
              <p:ext uri="{D42A27DB-BD31-4B8C-83A1-F6EECF244321}">
                <p14:modId xmlns:p14="http://schemas.microsoft.com/office/powerpoint/2010/main" val="2612257207"/>
              </p:ext>
            </p:extLst>
          </p:nvPr>
        </p:nvGraphicFramePr>
        <p:xfrm>
          <a:off x="3958936" y="419723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9" name="Table 28">
            <a:extLst>
              <a:ext uri="{FF2B5EF4-FFF2-40B4-BE49-F238E27FC236}">
                <a16:creationId xmlns:a16="http://schemas.microsoft.com/office/drawing/2014/main" id="{BF6EB558-593B-808D-0554-06140A239C36}"/>
              </a:ext>
            </a:extLst>
          </p:cNvPr>
          <p:cNvGraphicFramePr>
            <a:graphicFrameLocks noGrp="1"/>
          </p:cNvGraphicFramePr>
          <p:nvPr>
            <p:extLst>
              <p:ext uri="{D42A27DB-BD31-4B8C-83A1-F6EECF244321}">
                <p14:modId xmlns:p14="http://schemas.microsoft.com/office/powerpoint/2010/main" val="1308161479"/>
              </p:ext>
            </p:extLst>
          </p:nvPr>
        </p:nvGraphicFramePr>
        <p:xfrm>
          <a:off x="3958936" y="515089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sp>
        <p:nvSpPr>
          <p:cNvPr id="31" name="TextBox 30">
            <a:extLst>
              <a:ext uri="{FF2B5EF4-FFF2-40B4-BE49-F238E27FC236}">
                <a16:creationId xmlns:a16="http://schemas.microsoft.com/office/drawing/2014/main" id="{307DEC87-3857-B7B2-3FF7-F61E3D68CD37}"/>
              </a:ext>
            </a:extLst>
          </p:cNvPr>
          <p:cNvSpPr txBox="1"/>
          <p:nvPr/>
        </p:nvSpPr>
        <p:spPr>
          <a:xfrm>
            <a:off x="2987388" y="2548413"/>
            <a:ext cx="4608368" cy="400110"/>
          </a:xfrm>
          <a:prstGeom prst="rect">
            <a:avLst/>
          </a:prstGeom>
          <a:noFill/>
        </p:spPr>
        <p:txBody>
          <a:bodyPr wrap="square">
            <a:spAutoFit/>
          </a:bodyPr>
          <a:lstStyle/>
          <a:p>
            <a:pPr marL="457200">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After 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pass (sorting by the last digit)</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B3DC56BA-D94F-4D16-804F-CB11D700380F}"/>
              </a:ext>
            </a:extLst>
          </p:cNvPr>
          <p:cNvSpPr txBox="1"/>
          <p:nvPr/>
        </p:nvSpPr>
        <p:spPr>
          <a:xfrm>
            <a:off x="2987388" y="3692743"/>
            <a:ext cx="485774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last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CBBB0C4F-A034-F640-05EF-33785D49BE61}"/>
              </a:ext>
            </a:extLst>
          </p:cNvPr>
          <p:cNvSpPr txBox="1"/>
          <p:nvPr/>
        </p:nvSpPr>
        <p:spPr>
          <a:xfrm>
            <a:off x="2987388" y="4750780"/>
            <a:ext cx="460836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rd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first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4" name="Content Placeholder 2">
            <a:extLst>
              <a:ext uri="{FF2B5EF4-FFF2-40B4-BE49-F238E27FC236}">
                <a16:creationId xmlns:a16="http://schemas.microsoft.com/office/drawing/2014/main" id="{D1EB8A24-7F87-58C7-E89F-3FED474FF482}"/>
              </a:ext>
            </a:extLst>
          </p:cNvPr>
          <p:cNvSpPr txBox="1">
            <a:spLocks/>
          </p:cNvSpPr>
          <p:nvPr/>
        </p:nvSpPr>
        <p:spPr>
          <a:xfrm>
            <a:off x="105064" y="1577646"/>
            <a:ext cx="3200400" cy="3542466"/>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Font typeface="Twentieth Century"/>
              <a:buNone/>
            </a:pPr>
            <a:r>
              <a:rPr lang="en-GB" sz="2400" dirty="0"/>
              <a:t>Sort this array of numbers with Radix sort, with radix of 10, into ascending order. Show the intermediate results after each pass.</a:t>
            </a:r>
          </a:p>
          <a:p>
            <a:pPr marL="63500" indent="0">
              <a:buFont typeface="Twentieth Century"/>
              <a:buNone/>
            </a:pPr>
            <a:r>
              <a:rPr lang="en-GB" sz="2400" dirty="0"/>
              <a:t>65 17 19 85 97 12 23</a:t>
            </a:r>
          </a:p>
          <a:p>
            <a:pPr marL="63500" indent="0">
              <a:buFont typeface="Twentieth Century"/>
              <a:buNone/>
            </a:pPr>
            <a:r>
              <a:rPr lang="en-GB" sz="2400" dirty="0"/>
              <a:t>ANS: fig to the right</a:t>
            </a:r>
          </a:p>
        </p:txBody>
      </p:sp>
    </p:spTree>
    <p:extLst>
      <p:ext uri="{BB962C8B-B14F-4D97-AF65-F5344CB8AC3E}">
        <p14:creationId xmlns:p14="http://schemas.microsoft.com/office/powerpoint/2010/main" val="2473462195"/>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1646</TotalTime>
  <Words>514</Words>
  <Application>Microsoft Office PowerPoint</Application>
  <PresentationFormat>Widescreen</PresentationFormat>
  <Paragraphs>76</Paragraphs>
  <Slides>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Twentieth Century</vt:lpstr>
      <vt:lpstr>Arial</vt:lpstr>
      <vt:lpstr>Calibri</vt:lpstr>
      <vt:lpstr>Cambria</vt:lpstr>
      <vt:lpstr>Helvetica</vt:lpstr>
      <vt:lpstr>Quattrocento Sans</vt:lpstr>
      <vt:lpstr>Times New Roman</vt:lpstr>
      <vt:lpstr>Wingdings</vt:lpstr>
      <vt:lpstr>Integral</vt:lpstr>
      <vt:lpstr>PowerPoint Presentation</vt:lpstr>
      <vt:lpstr>Q. Merge Sort ANS</vt:lpstr>
      <vt:lpstr>Q. Quick Sort ANS</vt:lpstr>
      <vt:lpstr>Q. Quick Sort ANS</vt:lpstr>
      <vt:lpstr>Q. Radix Sort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dc:creator>
  <cp:lastModifiedBy>Zonghua Gu</cp:lastModifiedBy>
  <cp:revision>44</cp:revision>
  <dcterms:modified xsi:type="dcterms:W3CDTF">2025-04-30T15:18:21Z</dcterms:modified>
</cp:coreProperties>
</file>