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90D72-E35B-4D55-A4BE-0670073A5B20}" v="5" dt="2025-09-02T17:41:02.950"/>
    <p1510:client id="{F2CA2C51-E851-4E58-9072-62DAA5B17EBA}" v="2" dt="2025-09-02T21:58:40.229"/>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modSld">
      <pc:chgData name="Zonghua Gu" userId="9a7e1853e1951ef5" providerId="LiveId" clId="{CF1FAA12-072C-4ED5-BA76-0FFFAEFDB88A}" dt="2025-09-03T14:32:40.301" v="10" actId="20577"/>
      <pc:docMkLst>
        <pc:docMk/>
      </pc:docMkLst>
      <pc:sldChg chg="modSp mod">
        <pc:chgData name="Zonghua Gu" userId="9a7e1853e1951ef5" providerId="LiveId" clId="{CF1FAA12-072C-4ED5-BA76-0FFFAEFDB88A}" dt="2025-09-03T14:32:40.301" v="10" actId="20577"/>
        <pc:sldMkLst>
          <pc:docMk/>
          <pc:sldMk cId="1214756730" sldId="256"/>
        </pc:sldMkLst>
        <pc:spChg chg="mod">
          <ac:chgData name="Zonghua Gu" userId="9a7e1853e1951ef5" providerId="LiveId" clId="{CF1FAA12-072C-4ED5-BA76-0FFFAEFDB88A}" dt="2025-09-03T14:32:40.301" v="10" actId="20577"/>
          <ac:spMkLst>
            <pc:docMk/>
            <pc:sldMk cId="121475673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09/03/2025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1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S9bdAhq5za"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eece.maine.edu/~zhu/boo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111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Zonghua Gu</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dirty="0"/>
              <a:t> 2:00-6:00 </a:t>
            </a:r>
            <a:r>
              <a:rPr lang="en-US" altLang="zh-CN" dirty="0"/>
              <a:t>pm</a:t>
            </a:r>
          </a:p>
          <a:p>
            <a:pPr>
              <a:lnSpc>
                <a:spcPct val="150000"/>
              </a:lnSpc>
            </a:pPr>
            <a:r>
              <a:rPr lang="en-GB" b="1" dirty="0"/>
              <a:t>Course website: </a:t>
            </a:r>
            <a:r>
              <a:rPr lang="en-GB" dirty="0">
                <a:hlinkClick r:id="rId3"/>
              </a:rPr>
              <a:t>https://guhofstra.github.io/CSC111Sp25/</a:t>
            </a:r>
            <a:r>
              <a:rPr lang="en-GB" dirty="0"/>
              <a:t> </a:t>
            </a:r>
          </a:p>
          <a:p>
            <a:pPr>
              <a:lnSpc>
                <a:spcPct val="150000"/>
              </a:lnSpc>
            </a:pPr>
            <a:r>
              <a:rPr lang="en-GB" b="1" dirty="0"/>
              <a:t>Lectures:</a:t>
            </a:r>
          </a:p>
          <a:p>
            <a:pPr lvl="1">
              <a:lnSpc>
                <a:spcPct val="150000"/>
              </a:lnSpc>
            </a:pPr>
            <a:r>
              <a:rPr lang="en-US"/>
              <a:t>SIC 200</a:t>
            </a:r>
            <a:r>
              <a:rPr lang="en-US" dirty="0"/>
              <a:t>, TR 6:00 PM-7:25 PM</a:t>
            </a:r>
            <a:endParaRPr lang="en-GB"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a:xfrm>
            <a:off x="457200" y="1600200"/>
            <a:ext cx="5008208" cy="4525963"/>
          </a:xfrm>
        </p:spPr>
        <p:txBody>
          <a:bodyPr>
            <a:normAutofit/>
          </a:bodyPr>
          <a:lstStyle/>
          <a:p>
            <a:r>
              <a:rPr lang="en-GB" dirty="0"/>
              <a:t>Join the Discord channel: </a:t>
            </a:r>
            <a:r>
              <a:rPr lang="en-GB" dirty="0">
                <a:hlinkClick r:id="rId2"/>
              </a:rPr>
              <a:t>https://discord.gg/S9bdAhq5za</a:t>
            </a:r>
            <a:endParaRPr lang="en-GB" dirty="0"/>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pic>
        <p:nvPicPr>
          <p:cNvPr id="5" name="Picture 4">
            <a:extLst>
              <a:ext uri="{FF2B5EF4-FFF2-40B4-BE49-F238E27FC236}">
                <a16:creationId xmlns:a16="http://schemas.microsoft.com/office/drawing/2014/main" id="{00E9B9D0-311E-9EDE-51A1-F6D9200274AE}"/>
              </a:ext>
            </a:extLst>
          </p:cNvPr>
          <p:cNvPicPr>
            <a:picLocks noChangeAspect="1"/>
          </p:cNvPicPr>
          <p:nvPr/>
        </p:nvPicPr>
        <p:blipFill>
          <a:blip r:embed="rId5"/>
          <a:stretch>
            <a:fillRect/>
          </a:stretch>
        </p:blipFill>
        <p:spPr>
          <a:xfrm>
            <a:off x="5465408" y="1768500"/>
            <a:ext cx="3352110" cy="3321000"/>
          </a:xfrm>
          <a:prstGeom prst="rect">
            <a:avLst/>
          </a:prstGeom>
        </p:spPr>
      </p:pic>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a:xfrm>
            <a:off x="457200" y="1494504"/>
            <a:ext cx="8229600" cy="4631660"/>
          </a:xfrm>
        </p:spPr>
        <p:txBody>
          <a:bodyPr>
            <a:normAutofit fontScale="70000" lnSpcReduction="20000"/>
          </a:bodyPr>
          <a:lstStyle/>
          <a:p>
            <a:pPr fontAlgn="base">
              <a:lnSpc>
                <a:spcPct val="130000"/>
              </a:lnSpc>
              <a:spcAft>
                <a:spcPts val="0"/>
              </a:spcAft>
            </a:pPr>
            <a:r>
              <a:rPr lang="en-US" dirty="0"/>
              <a:t>No required textbook. Exams are based on lecture slides </a:t>
            </a:r>
            <a:r>
              <a:rPr lang="en-US" altLang="zh-CN" dirty="0"/>
              <a:t>only</a:t>
            </a:r>
          </a:p>
          <a:p>
            <a:pPr fontAlgn="base">
              <a:lnSpc>
                <a:spcPct val="130000"/>
              </a:lnSpc>
            </a:pPr>
            <a:r>
              <a:rPr lang="en-US" dirty="0"/>
              <a:t>Reference book: </a:t>
            </a:r>
          </a:p>
          <a:p>
            <a:pPr lvl="1" fontAlgn="base">
              <a:lnSpc>
                <a:spcPct val="130000"/>
              </a:lnSpc>
            </a:pPr>
            <a:r>
              <a:rPr lang="en-US" dirty="0"/>
              <a:t>Embedded Systems with ARM Cortex-M Microcontrollers in Assembly Language and C, University of Maine </a:t>
            </a:r>
            <a:r>
              <a:rPr lang="en-US" dirty="0">
                <a:hlinkClick r:id="rId3"/>
              </a:rPr>
              <a:t>https://web.eece.maine.edu/~zhu/book/</a:t>
            </a:r>
            <a:r>
              <a:rPr lang="en-US" dirty="0"/>
              <a:t>  </a:t>
            </a:r>
          </a:p>
          <a:p>
            <a:pPr fontAlgn="base">
              <a:lnSpc>
                <a:spcPct val="130000"/>
              </a:lnSpc>
            </a:pPr>
            <a:r>
              <a:rPr lang="en-US" dirty="0"/>
              <a:t>Tentative Topics (subject to change) </a:t>
            </a:r>
          </a:p>
          <a:p>
            <a:pPr lvl="1" fontAlgn="base">
              <a:lnSpc>
                <a:spcPct val="130000"/>
              </a:lnSpc>
            </a:pPr>
            <a:r>
              <a:rPr lang="en-US" dirty="0"/>
              <a:t>Introduction to load/store computation model </a:t>
            </a:r>
          </a:p>
          <a:p>
            <a:pPr lvl="1" fontAlgn="base">
              <a:lnSpc>
                <a:spcPct val="130000"/>
              </a:lnSpc>
            </a:pPr>
            <a:r>
              <a:rPr lang="en-US" dirty="0"/>
              <a:t>Data representation, carry &amp; overflow </a:t>
            </a:r>
          </a:p>
          <a:p>
            <a:pPr lvl="1" fontAlgn="base">
              <a:lnSpc>
                <a:spcPct val="130000"/>
              </a:lnSpc>
            </a:pPr>
            <a:r>
              <a:rPr lang="en-US" dirty="0"/>
              <a:t>Memory addressing, endianness, data alignment </a:t>
            </a:r>
          </a:p>
          <a:p>
            <a:pPr lvl="1" fontAlgn="base">
              <a:lnSpc>
                <a:spcPct val="130000"/>
              </a:lnSpc>
            </a:pPr>
            <a:r>
              <a:rPr lang="en-US" dirty="0"/>
              <a:t>Fixed-point arithmetic implementation </a:t>
            </a:r>
          </a:p>
          <a:p>
            <a:pPr lvl="1" fontAlgn="base">
              <a:lnSpc>
                <a:spcPct val="130000"/>
              </a:lnSpc>
            </a:pPr>
            <a:r>
              <a:rPr lang="en-US" dirty="0"/>
              <a:t>ARM assembly instructions: arithmetic and logic operations, memory I/</a:t>
            </a:r>
            <a:r>
              <a:rPr lang="en-US" dirty="0" err="1"/>
              <a:t>Os</a:t>
            </a:r>
            <a:r>
              <a:rPr lang="en-US" dirty="0"/>
              <a:t>, and flow control </a:t>
            </a:r>
          </a:p>
          <a:p>
            <a:pPr lvl="1" fontAlgn="base">
              <a:lnSpc>
                <a:spcPct val="130000"/>
              </a:lnSpc>
            </a:pPr>
            <a:r>
              <a:rPr lang="en-US" dirty="0"/>
              <a:t>Subroutines: three approaches to pass parameters via reference, registers and stack in ARM  assembly </a:t>
            </a:r>
          </a:p>
          <a:p>
            <a:pPr lvl="1" fontAlgn="base">
              <a:lnSpc>
                <a:spcPct val="130000"/>
              </a:lnSpc>
            </a:pPr>
            <a:r>
              <a:rPr lang="en-US" dirty="0"/>
              <a:t>Mixing C and ARM assembly:  C codes call assembly codes, and assembly codes call C codes. </a:t>
            </a:r>
          </a:p>
          <a:p>
            <a:pPr lvl="1" fontAlgn="base">
              <a:lnSpc>
                <a:spcPct val="130000"/>
              </a:lnSpc>
            </a:pPr>
            <a:r>
              <a:rPr lang="en-US" dirty="0"/>
              <a:t>Hardware and software Interrupts, and interrupt service routine </a:t>
            </a:r>
          </a:p>
          <a:p>
            <a:pPr lvl="1" fontAlgn="base">
              <a:lnSpc>
                <a:spcPct val="130000"/>
              </a:lnSpc>
            </a:pPr>
            <a:r>
              <a:rPr lang="en-US" dirty="0"/>
              <a:t>Interfacing to general-purpose I/</a:t>
            </a:r>
            <a:r>
              <a:rPr lang="en-US" dirty="0" err="1"/>
              <a:t>Os</a:t>
            </a:r>
            <a:r>
              <a:rPr lang="en-US" dirty="0"/>
              <a:t>, programming timer module to perform input capture and  output compare </a:t>
            </a:r>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Lab assignments under construction</a:t>
            </a:r>
          </a:p>
          <a:p>
            <a:pPr lvl="1"/>
            <a:r>
              <a:rPr lang="en-US" dirty="0"/>
              <a:t>Please sign up on Canvas to form groups of 1-3 students each</a:t>
            </a:r>
          </a:p>
          <a:p>
            <a:r>
              <a:rPr lang="en-US" dirty="0"/>
              <a:t>Based on Raspberry PI 4B. Each group will be given one, and we will work on it during class</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dirty="0"/>
              <a:t>Labs: 30%</a:t>
            </a:r>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3064</TotalTime>
  <Words>468</Words>
  <Application>Microsoft Office PowerPoint</Application>
  <PresentationFormat>On-screen Show (4:3)</PresentationFormat>
  <Paragraphs>54</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Helvetica</vt:lpstr>
      <vt:lpstr>Aptos</vt:lpstr>
      <vt:lpstr>Arial</vt:lpstr>
      <vt:lpstr>Calibri</vt:lpstr>
      <vt:lpstr>Times New Roman</vt:lpstr>
      <vt:lpstr>Wingdings</vt:lpstr>
      <vt:lpstr>Office Theme</vt:lpstr>
      <vt:lpstr>Lecture 0 CSC 111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112</cp:revision>
  <dcterms:created xsi:type="dcterms:W3CDTF">2018-08-13T22:58:39Z</dcterms:created>
  <dcterms:modified xsi:type="dcterms:W3CDTF">2025-09-03T14:32:45Z</dcterms:modified>
</cp:coreProperties>
</file>