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475" r:id="rId3"/>
    <p:sldId id="473" r:id="rId4"/>
    <p:sldId id="306" r:id="rId5"/>
    <p:sldId id="322" r:id="rId6"/>
    <p:sldId id="323" r:id="rId7"/>
    <p:sldId id="325" r:id="rId8"/>
    <p:sldId id="324" r:id="rId9"/>
    <p:sldId id="52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B15ED0-6DB4-4108-82C9-64F0E8E52BFB}" v="5" dt="2025-09-18T21:31:24.47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176" autoAdjust="0"/>
    <p:restoredTop sz="93609"/>
  </p:normalViewPr>
  <p:slideViewPr>
    <p:cSldViewPr>
      <p:cViewPr varScale="1">
        <p:scale>
          <a:sx n="77" d="100"/>
          <a:sy n="77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nghua Gu" userId="9a7e1853e1951ef5" providerId="LiveId" clId="{CF1FAA12-072C-4ED5-BA76-0FFFAEFDB88A}"/>
    <pc:docChg chg="custSel addSld delSld modSld">
      <pc:chgData name="Zonghua Gu" userId="9a7e1853e1951ef5" providerId="LiveId" clId="{CF1FAA12-072C-4ED5-BA76-0FFFAEFDB88A}" dt="2025-09-18T21:31:24.471" v="17"/>
      <pc:docMkLst>
        <pc:docMk/>
      </pc:docMkLst>
      <pc:sldChg chg="addSp modSp mod">
        <pc:chgData name="Zonghua Gu" userId="9a7e1853e1951ef5" providerId="LiveId" clId="{CF1FAA12-072C-4ED5-BA76-0FFFAEFDB88A}" dt="2025-09-16T21:27:48.835" v="8" actId="20577"/>
        <pc:sldMkLst>
          <pc:docMk/>
          <pc:sldMk cId="1227639730" sldId="256"/>
        </pc:sldMkLst>
        <pc:spChg chg="mod">
          <ac:chgData name="Zonghua Gu" userId="9a7e1853e1951ef5" providerId="LiveId" clId="{CF1FAA12-072C-4ED5-BA76-0FFFAEFDB88A}" dt="2025-09-16T21:27:44.448" v="3"/>
          <ac:spMkLst>
            <pc:docMk/>
            <pc:sldMk cId="1227639730" sldId="256"/>
            <ac:spMk id="2" creationId="{00000000-0000-0000-0000-000000000000}"/>
          </ac:spMkLst>
        </pc:spChg>
        <pc:spChg chg="mod">
          <ac:chgData name="Zonghua Gu" userId="9a7e1853e1951ef5" providerId="LiveId" clId="{CF1FAA12-072C-4ED5-BA76-0FFFAEFDB88A}" dt="2025-09-16T21:27:48.835" v="8" actId="20577"/>
          <ac:spMkLst>
            <pc:docMk/>
            <pc:sldMk cId="1227639730" sldId="256"/>
            <ac:spMk id="3" creationId="{00000000-0000-0000-0000-000000000000}"/>
          </ac:spMkLst>
        </pc:spChg>
        <pc:spChg chg="add mod">
          <ac:chgData name="Zonghua Gu" userId="9a7e1853e1951ef5" providerId="LiveId" clId="{CF1FAA12-072C-4ED5-BA76-0FFFAEFDB88A}" dt="2025-09-16T21:27:38.538" v="2" actId="1076"/>
          <ac:spMkLst>
            <pc:docMk/>
            <pc:sldMk cId="1227639730" sldId="256"/>
            <ac:spMk id="7" creationId="{04F69590-944C-2F0D-5FE5-A89C06E0D2BF}"/>
          </ac:spMkLst>
        </pc:spChg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420550765" sldId="272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059043100" sldId="277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290796456" sldId="279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012842885" sldId="281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511335096" sldId="282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668909280" sldId="283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71435320" sldId="284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704552365" sldId="285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106604463" sldId="286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646693943" sldId="287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844324683" sldId="288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884958220" sldId="289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9255324" sldId="291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771709229" sldId="292"/>
        </pc:sldMkLst>
      </pc:sldChg>
      <pc:sldChg chg="modSp del mod">
        <pc:chgData name="Zonghua Gu" userId="9a7e1853e1951ef5" providerId="LiveId" clId="{CF1FAA12-072C-4ED5-BA76-0FFFAEFDB88A}" dt="2025-09-18T02:54:06.006" v="9" actId="47"/>
        <pc:sldMkLst>
          <pc:docMk/>
          <pc:sldMk cId="1337576135" sldId="293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459654649" sldId="295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785807384" sldId="307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644265921" sldId="312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277304446" sldId="313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099586659" sldId="314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430688265" sldId="315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128225317" sldId="316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703302262" sldId="317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321944581" sldId="318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152283833" sldId="320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975851832" sldId="326"/>
        </pc:sldMkLst>
      </pc:sldChg>
      <pc:sldChg chg="new del">
        <pc:chgData name="Zonghua Gu" userId="9a7e1853e1951ef5" providerId="LiveId" clId="{CF1FAA12-072C-4ED5-BA76-0FFFAEFDB88A}" dt="2025-09-18T02:54:14.576" v="13" actId="47"/>
        <pc:sldMkLst>
          <pc:docMk/>
          <pc:sldMk cId="3087616913" sldId="326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42584573" sldId="328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148212839" sldId="329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380735846" sldId="330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640407279" sldId="331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4134758979" sldId="332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45956393" sldId="333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913135421" sldId="334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816386607" sldId="335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3525808290" sldId="336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1861246248" sldId="337"/>
        </pc:sldMkLst>
      </pc:sldChg>
      <pc:sldChg chg="del">
        <pc:chgData name="Zonghua Gu" userId="9a7e1853e1951ef5" providerId="LiveId" clId="{CF1FAA12-072C-4ED5-BA76-0FFFAEFDB88A}" dt="2025-09-18T02:54:06.006" v="9" actId="47"/>
        <pc:sldMkLst>
          <pc:docMk/>
          <pc:sldMk cId="2476710942" sldId="338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4270472410" sldId="341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3897190462" sldId="342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3398840445" sldId="343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1330855799" sldId="344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3251034726" sldId="345"/>
        </pc:sldMkLst>
      </pc:sldChg>
      <pc:sldChg chg="del">
        <pc:chgData name="Zonghua Gu" userId="9a7e1853e1951ef5" providerId="LiveId" clId="{CF1FAA12-072C-4ED5-BA76-0FFFAEFDB88A}" dt="2025-09-18T02:54:09.106" v="10" actId="47"/>
        <pc:sldMkLst>
          <pc:docMk/>
          <pc:sldMk cId="3132066556" sldId="346"/>
        </pc:sldMkLst>
      </pc:sldChg>
      <pc:sldChg chg="add del">
        <pc:chgData name="Zonghua Gu" userId="9a7e1853e1951ef5" providerId="LiveId" clId="{CF1FAA12-072C-4ED5-BA76-0FFFAEFDB88A}" dt="2025-09-18T02:55:09.669" v="16"/>
        <pc:sldMkLst>
          <pc:docMk/>
          <pc:sldMk cId="2963767799" sldId="473"/>
        </pc:sldMkLst>
      </pc:sldChg>
      <pc:sldChg chg="add">
        <pc:chgData name="Zonghua Gu" userId="9a7e1853e1951ef5" providerId="LiveId" clId="{CF1FAA12-072C-4ED5-BA76-0FFFAEFDB88A}" dt="2025-09-18T02:54:13.121" v="12"/>
        <pc:sldMkLst>
          <pc:docMk/>
          <pc:sldMk cId="2700446461" sldId="475"/>
        </pc:sldMkLst>
      </pc:sldChg>
      <pc:sldChg chg="add">
        <pc:chgData name="Zonghua Gu" userId="9a7e1853e1951ef5" providerId="LiveId" clId="{CF1FAA12-072C-4ED5-BA76-0FFFAEFDB88A}" dt="2025-09-18T21:31:24.471" v="17"/>
        <pc:sldMkLst>
          <pc:docMk/>
          <pc:sldMk cId="3686948551" sldId="52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C3A17A-95E8-4381-B66B-5D6DE2B3048A}" type="datetimeFigureOut">
              <a:rPr lang="en-US" smtClean="0"/>
              <a:pPr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C9D69-9831-4844-8B1E-062B2DA58B0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390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966FEA0E-C2DF-4252-97AD-54F2B7E07EAC}" type="datetime1">
              <a:rPr lang="en-US" smtClean="0"/>
              <a:pPr eaLnBrk="1" latinLnBrk="0" hangingPunct="1"/>
              <a:t>9/18/2025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9EF9524-0CAA-4F98-BAC2-CE6B712F5E94}" type="datetime1">
              <a:rPr lang="en-US" smtClean="0"/>
              <a:pPr eaLnBrk="1" latinLnBrk="0" hangingPunct="1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20516D-6F89-4C89-8307-32A716E22875}" type="datetime1">
              <a:rPr lang="en-US" smtClean="0"/>
              <a:pPr eaLnBrk="1" latinLnBrk="0" hangingPunct="1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CD88620-7329-4FC3-B65D-4EA691138F1B}" type="datetime1">
              <a:rPr lang="en-US" smtClean="0"/>
              <a:pPr eaLnBrk="1" latinLnBrk="0" hangingPunct="1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0E46F3A1-5653-427D-9F78-56077401431A}" type="datetime1">
              <a:rPr lang="en-US" smtClean="0"/>
              <a:pPr eaLnBrk="1" latinLnBrk="0" hangingPunct="1"/>
              <a:t>9/18/2025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B67FC03-415A-45F0-B002-DF181377F7DC}" type="datetime1">
              <a:rPr lang="en-US" smtClean="0"/>
              <a:pPr eaLnBrk="1" latinLnBrk="0" hangingPunct="1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1B6FC726-A0B4-4FC7-90F5-F17415A5C1A3}" type="datetime1">
              <a:rPr lang="en-US" smtClean="0"/>
              <a:pPr eaLnBrk="1" latinLnBrk="0" hangingPunct="1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E217211-C3F9-4892-9CC3-C7105638567D}" type="datetime1">
              <a:rPr lang="en-US" smtClean="0"/>
              <a:pPr eaLnBrk="1" latinLnBrk="0" hangingPunct="1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713E6A-6B26-4373-A75B-EF395DC64F9E}" type="datetime1">
              <a:rPr lang="en-US" smtClean="0"/>
              <a:pPr eaLnBrk="1" latinLnBrk="0" hangingPunct="1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57EB41EF-4260-415A-8DD6-FEDCC46E7EFC}" type="datetime1">
              <a:rPr lang="en-US" smtClean="0"/>
              <a:pPr eaLnBrk="1" latinLnBrk="0" hangingPunct="1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BDA80A0-06CC-4492-94A0-E8516751045E}" type="datetime1">
              <a:rPr lang="en-US" smtClean="0"/>
              <a:pPr eaLnBrk="1" latinLnBrk="0" hangingPunct="1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A25B5B4B-57EE-495D-8E74-A657CFD8BB6C}" type="datetime1">
              <a:rPr lang="en-US" smtClean="0"/>
              <a:pPr eaLnBrk="1" latinLnBrk="0" hangingPunct="1"/>
              <a:t>9/18/2025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eece.maine.edu/~zhu/book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Zonghua Gu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Fall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37547"/>
            <a:ext cx="6477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55175" y="1828800"/>
            <a:ext cx="581422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Chapter 4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ARM Arithmetic and Logic Instructions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F69590-944C-2F0D-5FE5-A89C06E0D2BF}"/>
              </a:ext>
            </a:extLst>
          </p:cNvPr>
          <p:cNvSpPr txBox="1"/>
          <p:nvPr/>
        </p:nvSpPr>
        <p:spPr>
          <a:xfrm>
            <a:off x="709138" y="6355080"/>
            <a:ext cx="7725724" cy="461665"/>
          </a:xfrm>
          <a:prstGeom prst="rect">
            <a:avLst/>
          </a:prstGeom>
          <a:ln w="9525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Acknowledgement: Lecture slides based on Embedded Systems with ARM Cortex-M Microcontrollers in Assembly Language and C, University of Maine 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  <a:hlinkClick r:id="rId2"/>
              </a:rPr>
              <a:t>https://web.eece.maine.edu/~zhu/book/</a:t>
            </a:r>
            <a:r>
              <a:rPr lang="en-US" altLang="zh-CN" sz="1200" dirty="0">
                <a:solidFill>
                  <a:schemeClr val="tx1"/>
                </a:solidFill>
                <a:latin typeface="Gill Sans Light"/>
              </a:rPr>
              <a:t> </a:t>
            </a:r>
            <a:endParaRPr lang="en-SE" sz="1200" dirty="0">
              <a:solidFill>
                <a:schemeClr val="tx1"/>
              </a:solidFill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227639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bg2">
                      <a:lumMod val="75000"/>
                    </a:schemeClr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solidFill>
                  <a:schemeClr val="bg2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3426936"/>
            <a:ext cx="1447800" cy="1427639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 flipH="1" flipV="1">
            <a:off x="7162800" y="3299012"/>
            <a:ext cx="1676400" cy="1653989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7162800" y="3299012"/>
            <a:ext cx="1676400" cy="1653988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1544586" y="4270811"/>
            <a:ext cx="2728963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</a:rPr>
              <a:t>We cannot store a word at address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0x20000002</a:t>
            </a:r>
            <a:r>
              <a:rPr lang="en-US" sz="1600" b="1" dirty="0">
                <a:solidFill>
                  <a:schemeClr val="bg1"/>
                </a:solidFill>
              </a:rPr>
              <a:t>.</a:t>
            </a:r>
          </a:p>
        </p:txBody>
      </p:sp>
      <p:sp>
        <p:nvSpPr>
          <p:cNvPr id="54" name="Rectangle 53"/>
          <p:cNvSpPr/>
          <p:nvPr/>
        </p:nvSpPr>
        <p:spPr>
          <a:xfrm>
            <a:off x="498348" y="3219187"/>
            <a:ext cx="4191000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100" dirty="0"/>
              <a:t>Word-address mod 4 = 0</a:t>
            </a:r>
          </a:p>
        </p:txBody>
      </p:sp>
      <p:sp>
        <p:nvSpPr>
          <p:cNvPr id="57" name="Content Placeholder 2"/>
          <p:cNvSpPr>
            <a:spLocks noGrp="1"/>
          </p:cNvSpPr>
          <p:nvPr>
            <p:ph sz="quarter" idx="1"/>
          </p:nvPr>
        </p:nvSpPr>
        <p:spPr>
          <a:xfrm>
            <a:off x="452788" y="1214489"/>
            <a:ext cx="5486400" cy="1618664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Can we store a word anywhere in memory?  </a:t>
            </a:r>
          </a:p>
          <a:p>
            <a:pPr marL="274320" lvl="1" indent="0">
              <a:buNone/>
            </a:pPr>
            <a:r>
              <a:rPr lang="en-US" sz="2000" dirty="0">
                <a:solidFill>
                  <a:schemeClr val="accent2"/>
                </a:solidFill>
              </a:rPr>
              <a:t>	</a:t>
            </a:r>
            <a:r>
              <a:rPr lang="en-US" sz="2000" b="1" dirty="0">
                <a:solidFill>
                  <a:schemeClr val="accent2"/>
                </a:solidFill>
              </a:rPr>
              <a:t>NO on most computers!</a:t>
            </a:r>
          </a:p>
          <a:p>
            <a:pPr lvl="1"/>
            <a:r>
              <a:rPr lang="en-US" sz="2000" dirty="0"/>
              <a:t>A word can only be stored at an address that's divisible by 4.</a:t>
            </a:r>
          </a:p>
          <a:p>
            <a:pPr marL="274320" lvl="1" indent="0">
              <a:buNone/>
            </a:pPr>
            <a:endParaRPr lang="en-US" sz="2000" b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04464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View of 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grpSp>
        <p:nvGrpSpPr>
          <p:cNvPr id="13" name="Group 42"/>
          <p:cNvGrpSpPr/>
          <p:nvPr/>
        </p:nvGrpSpPr>
        <p:grpSpPr>
          <a:xfrm>
            <a:off x="5943600" y="1307068"/>
            <a:ext cx="2690286" cy="4803577"/>
            <a:chOff x="5943600" y="1307068"/>
            <a:chExt cx="2690286" cy="4803577"/>
          </a:xfrm>
        </p:grpSpPr>
        <p:sp>
          <p:nvSpPr>
            <p:cNvPr id="5" name="Rectangle 4"/>
            <p:cNvSpPr/>
            <p:nvPr/>
          </p:nvSpPr>
          <p:spPr>
            <a:xfrm>
              <a:off x="7342456" y="26903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7344136" y="30592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00100101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43951" y="34269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11100010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342456" y="37958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10000100</a:t>
              </a:r>
              <a:endParaRPr lang="pl-PL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9" name="Rectangle 8"/>
            <p:cNvSpPr/>
            <p:nvPr/>
          </p:nvSpPr>
          <p:spPr>
            <a:xfrm>
              <a:off x="7342806" y="41635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01100001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7344486" y="45324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10001111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44301" y="4900136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00010010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7342806" y="5269022"/>
              <a:ext cx="1289400" cy="307777"/>
            </a:xfrm>
            <a:prstGeom prst="rect">
              <a:avLst/>
            </a:prstGeom>
            <a:ln>
              <a:solidFill>
                <a:schemeClr val="tx2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10010100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cxnSp>
          <p:nvCxnSpPr>
            <p:cNvPr id="14" name="Straight Connector 13"/>
            <p:cNvCxnSpPr>
              <a:stCxn id="31" idx="0"/>
              <a:endCxn id="5" idx="1"/>
            </p:cNvCxnSpPr>
            <p:nvPr/>
          </p:nvCxnSpPr>
          <p:spPr>
            <a:xfrm>
              <a:off x="7342456" y="2434633"/>
              <a:ext cx="0" cy="40959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31" idx="3"/>
              <a:endCxn id="5" idx="3"/>
            </p:cNvCxnSpPr>
            <p:nvPr/>
          </p:nvCxnSpPr>
          <p:spPr>
            <a:xfrm>
              <a:off x="8628331" y="2225175"/>
              <a:ext cx="3525" cy="61905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12" idx="1"/>
              <a:endCxn id="34" idx="0"/>
            </p:cNvCxnSpPr>
            <p:nvPr/>
          </p:nvCxnSpPr>
          <p:spPr>
            <a:xfrm flipH="1">
              <a:off x="7342456" y="5422911"/>
              <a:ext cx="350" cy="604790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>
              <a:stCxn id="12" idx="3"/>
              <a:endCxn id="34" idx="3"/>
            </p:cNvCxnSpPr>
            <p:nvPr/>
          </p:nvCxnSpPr>
          <p:spPr>
            <a:xfrm flipH="1">
              <a:off x="8628331" y="5422911"/>
              <a:ext cx="3875" cy="395332"/>
            </a:xfrm>
            <a:prstGeom prst="line">
              <a:avLst/>
            </a:pr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 30"/>
            <p:cNvSpPr/>
            <p:nvPr/>
          </p:nvSpPr>
          <p:spPr>
            <a:xfrm>
              <a:off x="7342456" y="2221468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34" name="Freeform 33"/>
            <p:cNvSpPr/>
            <p:nvPr/>
          </p:nvSpPr>
          <p:spPr>
            <a:xfrm>
              <a:off x="7342456" y="5814536"/>
              <a:ext cx="1285875" cy="213783"/>
            </a:xfrm>
            <a:custGeom>
              <a:avLst/>
              <a:gdLst>
                <a:gd name="connsiteX0" fmla="*/ 0 w 1285875"/>
                <a:gd name="connsiteY0" fmla="*/ 365125 h 366183"/>
                <a:gd name="connsiteX1" fmla="*/ 428625 w 1285875"/>
                <a:gd name="connsiteY1" fmla="*/ 0 h 366183"/>
                <a:gd name="connsiteX2" fmla="*/ 885825 w 1285875"/>
                <a:gd name="connsiteY2" fmla="*/ 365125 h 366183"/>
                <a:gd name="connsiteX3" fmla="*/ 1285875 w 1285875"/>
                <a:gd name="connsiteY3" fmla="*/ 6350 h 366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5875" h="366183">
                  <a:moveTo>
                    <a:pt x="0" y="365125"/>
                  </a:moveTo>
                  <a:cubicBezTo>
                    <a:pt x="140494" y="182562"/>
                    <a:pt x="280988" y="0"/>
                    <a:pt x="428625" y="0"/>
                  </a:cubicBezTo>
                  <a:cubicBezTo>
                    <a:pt x="576262" y="0"/>
                    <a:pt x="742950" y="364067"/>
                    <a:pt x="885825" y="365125"/>
                  </a:cubicBezTo>
                  <a:cubicBezTo>
                    <a:pt x="1028700" y="366183"/>
                    <a:pt x="1233488" y="58737"/>
                    <a:pt x="1285875" y="6350"/>
                  </a:cubicBezTo>
                </a:path>
              </a:pathLst>
            </a:custGeom>
            <a:ln>
              <a:solidFill>
                <a:schemeClr val="tx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5943600" y="5802868"/>
              <a:ext cx="12779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Low Address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5943600" y="2145268"/>
              <a:ext cx="137730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  <a:cs typeface="Consolas" panose="020B0609020204030204" pitchFamily="49" charset="0"/>
                </a:rPr>
                <a:t>High Address</a:t>
              </a: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43600" y="26903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0x20000007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5945280" y="30592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0x20000006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945095" y="34269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0x20000005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943600" y="37958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0x20000004</a:t>
              </a:r>
              <a:endParaRPr lang="pl-PL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943950" y="41635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0x20000003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945630" y="45324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0x20000002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945445" y="4900136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solidFill>
                    <a:srgbClr val="C00000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0x20000001</a:t>
              </a:r>
              <a:endParaRPr lang="pl-PL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943950" y="5269022"/>
              <a:ext cx="1365600" cy="30777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dirty="0" err="1">
                  <a:latin typeface="Consolas" panose="020B0609020204030204" pitchFamily="49" charset="0"/>
                  <a:cs typeface="Consolas" panose="020B0609020204030204" pitchFamily="49" charset="0"/>
                </a:rPr>
                <a:t>0x20000000</a:t>
              </a:r>
              <a:endParaRPr lang="pl-PL" dirty="0">
                <a:latin typeface="Consolas" panose="020B0609020204030204" pitchFamily="49" charset="0"/>
                <a:cs typeface="Consolas" panose="020B0609020204030204" pitchFamily="49" charset="0"/>
              </a:endParaRPr>
            </a:p>
          </p:txBody>
        </p:sp>
        <p:grpSp>
          <p:nvGrpSpPr>
            <p:cNvPr id="18" name="Group 63"/>
            <p:cNvGrpSpPr/>
            <p:nvPr/>
          </p:nvGrpSpPr>
          <p:grpSpPr>
            <a:xfrm>
              <a:off x="7327900" y="1307068"/>
              <a:ext cx="1295400" cy="794266"/>
              <a:chOff x="3124200" y="4191000"/>
              <a:chExt cx="1295400" cy="794266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3124200" y="4191000"/>
                <a:ext cx="1289400" cy="307777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latin typeface="Consolas" panose="020B0609020204030204" pitchFamily="49" charset="0"/>
                    <a:cs typeface="Consolas" panose="020B0609020204030204" pitchFamily="49" charset="0"/>
                  </a:rPr>
                  <a:t>8 bits</a:t>
                </a:r>
                <a:endParaRPr lang="pl-PL" dirty="0">
                  <a:latin typeface="Consolas" panose="020B0609020204030204" pitchFamily="49" charset="0"/>
                  <a:cs typeface="Consolas" panose="020B0609020204030204" pitchFamily="49" charset="0"/>
                </a:endParaRPr>
              </a:p>
            </p:txBody>
          </p:sp>
          <p:cxnSp>
            <p:nvCxnSpPr>
              <p:cNvPr id="55" name="Straight Connector 54"/>
              <p:cNvCxnSpPr>
                <a:stCxn id="53" idx="1"/>
              </p:cNvCxnSpPr>
              <p:nvPr/>
            </p:nvCxnSpPr>
            <p:spPr>
              <a:xfrm>
                <a:off x="3124200" y="4344889"/>
                <a:ext cx="0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>
                <a:stCxn id="53" idx="3"/>
              </p:cNvCxnSpPr>
              <p:nvPr/>
            </p:nvCxnSpPr>
            <p:spPr>
              <a:xfrm>
                <a:off x="4413600" y="4344889"/>
                <a:ext cx="1588" cy="640377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>
                <a:off x="3124200" y="4648200"/>
                <a:ext cx="1295400" cy="1588"/>
              </a:xfrm>
              <a:prstGeom prst="line">
                <a:avLst/>
              </a:prstGeom>
              <a:ln>
                <a:solidFill>
                  <a:schemeClr val="tx2">
                    <a:lumMod val="75000"/>
                  </a:schemeClr>
                </a:solidFill>
                <a:headEnd type="arrow" w="lg" len="med"/>
                <a:tailEnd type="arrow" w="lg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4" name="Rectangle 43"/>
          <p:cNvSpPr/>
          <p:nvPr/>
        </p:nvSpPr>
        <p:spPr>
          <a:xfrm>
            <a:off x="7270750" y="4518210"/>
            <a:ext cx="1447800" cy="685800"/>
          </a:xfrm>
          <a:prstGeom prst="rect">
            <a:avLst/>
          </a:prstGeom>
          <a:noFill/>
          <a:ln w="28575" cmpd="sng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H="1" flipV="1">
            <a:off x="7086600" y="4442010"/>
            <a:ext cx="1828800" cy="83820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/>
          <p:cNvCxnSpPr/>
          <p:nvPr/>
        </p:nvCxnSpPr>
        <p:spPr>
          <a:xfrm rot="10800000" flipV="1">
            <a:off x="7086600" y="4442010"/>
            <a:ext cx="1828800" cy="838200"/>
          </a:xfrm>
          <a:prstGeom prst="line">
            <a:avLst/>
          </a:prstGeom>
          <a:ln w="3810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69481" y="4465346"/>
            <a:ext cx="2685177" cy="83099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</a:rPr>
              <a:t>We c</a:t>
            </a:r>
            <a:r>
              <a:rPr lang="en-US" sz="1600" b="1" dirty="0">
                <a:solidFill>
                  <a:schemeClr val="bg1"/>
                </a:solidFill>
              </a:rPr>
              <a:t>annot store a halfword at address 0x20000001.</a:t>
            </a:r>
          </a:p>
        </p:txBody>
      </p:sp>
      <p:sp>
        <p:nvSpPr>
          <p:cNvPr id="54" name="Content Placeholder 2"/>
          <p:cNvSpPr>
            <a:spLocks noGrp="1"/>
          </p:cNvSpPr>
          <p:nvPr>
            <p:ph sz="quarter" idx="1"/>
          </p:nvPr>
        </p:nvSpPr>
        <p:spPr>
          <a:xfrm>
            <a:off x="142043" y="1219200"/>
            <a:ext cx="5768301" cy="4937760"/>
          </a:xfrm>
        </p:spPr>
        <p:txBody>
          <a:bodyPr>
            <a:normAutofit/>
          </a:bodyPr>
          <a:lstStyle/>
          <a:p>
            <a:pPr lvl="1"/>
            <a:r>
              <a:rPr lang="en-US" sz="2000" dirty="0"/>
              <a:t>Can you store a halfword anywhere?  </a:t>
            </a:r>
            <a:r>
              <a:rPr lang="en-US" sz="2000" b="1" dirty="0">
                <a:solidFill>
                  <a:schemeClr val="accent2"/>
                </a:solidFill>
              </a:rPr>
              <a:t>NO.</a:t>
            </a:r>
          </a:p>
          <a:p>
            <a:pPr lvl="1"/>
            <a:r>
              <a:rPr lang="en-US" sz="2000" dirty="0"/>
              <a:t>A halfword can only be stored at an address that's divisible by 2.</a:t>
            </a:r>
          </a:p>
          <a:p>
            <a:pPr lvl="1"/>
            <a:r>
              <a:rPr lang="en-US" sz="2000" dirty="0"/>
              <a:t>Memory address of a halfword is the lowest address of its two bytes.</a:t>
            </a:r>
          </a:p>
          <a:p>
            <a:pPr lvl="1"/>
            <a:endParaRPr lang="en-US" sz="2000" dirty="0"/>
          </a:p>
          <a:p>
            <a:pPr lvl="1"/>
            <a:endParaRPr lang="en-US" sz="2000" b="1" dirty="0">
              <a:solidFill>
                <a:schemeClr val="accent2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290989" y="3025517"/>
            <a:ext cx="516366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 algn="ctr"/>
            <a:r>
              <a:rPr lang="en-US" sz="2100" dirty="0" err="1"/>
              <a:t>Halfword</a:t>
            </a:r>
            <a:r>
              <a:rPr lang="en-US" sz="2100" dirty="0"/>
              <a:t>-address mod 2 = 0</a:t>
            </a:r>
          </a:p>
        </p:txBody>
      </p:sp>
    </p:spTree>
    <p:extLst>
      <p:ext uri="{BB962C8B-B14F-4D97-AF65-F5344CB8AC3E}">
        <p14:creationId xmlns:p14="http://schemas.microsoft.com/office/powerpoint/2010/main" val="2963767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023018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Typically, Barrel shifters are implemented as a cascade of parallel 2-to-1 multiplexers. 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4838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00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7955595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61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01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6434776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US" sz="180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chemeClr val="tx1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2008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700696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12954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976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Barrel Shifter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4" name="Rectangle 3"/>
          <p:cNvSpPr/>
          <p:nvPr/>
        </p:nvSpPr>
        <p:spPr>
          <a:xfrm>
            <a:off x="235826" y="5117068"/>
            <a:ext cx="57912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Example four-bit Barrel shifter that performs </a:t>
            </a:r>
            <a:r>
              <a:rPr lang="en-US" b="1" dirty="0"/>
              <a:t>rotate right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145348"/>
              </p:ext>
            </p:extLst>
          </p:nvPr>
        </p:nvGraphicFramePr>
        <p:xfrm>
          <a:off x="6248400" y="2418965"/>
          <a:ext cx="2590800" cy="204573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417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895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1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S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3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Y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0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0</a:t>
                      </a:r>
                      <a:endParaRPr lang="en-US" sz="1800" b="1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1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0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effectLst/>
                        </a:rPr>
                        <a:t>3</a:t>
                      </a:r>
                      <a:endParaRPr lang="en-US" sz="18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D</a:t>
                      </a:r>
                      <a:r>
                        <a:rPr lang="en-US" sz="1800" baseline="-25000">
                          <a:effectLst/>
                        </a:rPr>
                        <a:t>2</a:t>
                      </a:r>
                      <a:endParaRPr lang="en-US" sz="18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914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rgbClr val="FF0000"/>
                          </a:solidFill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1</a:t>
                      </a:r>
                      <a:endParaRPr lang="en-US" sz="1800" b="1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2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1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0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 err="1">
                          <a:solidFill>
                            <a:srgbClr val="FF0000"/>
                          </a:solidFill>
                          <a:effectLst/>
                        </a:rPr>
                        <a:t>D</a:t>
                      </a:r>
                      <a:r>
                        <a:rPr lang="en-US" sz="1800" baseline="-25000" dirty="0" err="1">
                          <a:solidFill>
                            <a:srgbClr val="FF0000"/>
                          </a:solidFill>
                          <a:effectLst/>
                        </a:rPr>
                        <a:t>3</a:t>
                      </a:r>
                      <a:endParaRPr lang="en-US" sz="1800" dirty="0">
                        <a:solidFill>
                          <a:srgbClr val="FF0000"/>
                        </a:solidFill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57200" y="1371600"/>
            <a:ext cx="8153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Example:  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baseline="-25000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11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021" y="2179314"/>
            <a:ext cx="5611379" cy="27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597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ADR</a:t>
            </a:r>
            <a:r>
              <a:rPr lang="en-US" dirty="0"/>
              <a:t> Pseudo-instruction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b="1" dirty="0">
                <a:latin typeface="Consolas" panose="020B0609020204030204" pitchFamily="49" charset="0"/>
              </a:rPr>
              <a:t>ADR</a:t>
            </a:r>
            <a:r>
              <a:rPr lang="en-US" dirty="0"/>
              <a:t>: loads a program-relative or register-relative address into a register</a:t>
            </a:r>
          </a:p>
        </p:txBody>
      </p:sp>
      <p:sp>
        <p:nvSpPr>
          <p:cNvPr id="5" name="Rectangle 4"/>
          <p:cNvSpPr/>
          <p:nvPr/>
        </p:nvSpPr>
        <p:spPr>
          <a:xfrm>
            <a:off x="1524000" y="3124200"/>
            <a:ext cx="5715000" cy="7386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start  MOV r0,#10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32-bit instruction</a:t>
            </a:r>
          </a:p>
          <a:p>
            <a:r>
              <a:rPr lang="en-US" dirty="0">
                <a:latin typeface="Consolas" panose="020B0609020204030204" pitchFamily="49" charset="0"/>
              </a:rPr>
              <a:t>       ADR r4,start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32-bit instruction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    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; =&gt; </a:t>
            </a:r>
            <a:r>
              <a:rPr lang="en-US" dirty="0">
                <a:solidFill>
                  <a:srgbClr val="0041FF"/>
                </a:solidFill>
                <a:latin typeface="Consolas" panose="020B0609020204030204" pitchFamily="49" charset="0"/>
              </a:rPr>
              <a:t>SUB r4,pc,#0xc</a:t>
            </a:r>
          </a:p>
        </p:txBody>
      </p:sp>
    </p:spTree>
    <p:extLst>
      <p:ext uri="{BB962C8B-B14F-4D97-AF65-F5344CB8AC3E}">
        <p14:creationId xmlns:p14="http://schemas.microsoft.com/office/powerpoint/2010/main" val="36869485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3112</TotalTime>
  <Words>494</Words>
  <Application>Microsoft Office PowerPoint</Application>
  <PresentationFormat>On-screen Show (4:3)</PresentationFormat>
  <Paragraphs>235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Bookman Old Style (Headings)</vt:lpstr>
      <vt:lpstr>Gill Sans Light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Zonghua Gu</vt:lpstr>
      <vt:lpstr>Logic View of Memory</vt:lpstr>
      <vt:lpstr>Logic View of Memory</vt:lpstr>
      <vt:lpstr>Implementation of Barrel Shifter</vt:lpstr>
      <vt:lpstr>Implementation of Barrel Shifter</vt:lpstr>
      <vt:lpstr>Implementation of Barrel Shifter</vt:lpstr>
      <vt:lpstr>Implementation of Barrel Shifter</vt:lpstr>
      <vt:lpstr>Implementation of Barrel Shifter</vt:lpstr>
      <vt:lpstr>ADR Pseudo-instruction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Zonghua Gu</cp:lastModifiedBy>
  <cp:revision>345</cp:revision>
  <dcterms:created xsi:type="dcterms:W3CDTF">2014-02-05T02:41:42Z</dcterms:created>
  <dcterms:modified xsi:type="dcterms:W3CDTF">2025-09-18T21:31:26Z</dcterms:modified>
</cp:coreProperties>
</file>