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323" r:id="rId4"/>
    <p:sldId id="324" r:id="rId5"/>
    <p:sldId id="325" r:id="rId6"/>
    <p:sldId id="422" r:id="rId7"/>
    <p:sldId id="414" r:id="rId8"/>
    <p:sldId id="415" r:id="rId9"/>
    <p:sldId id="416" r:id="rId10"/>
    <p:sldId id="327" r:id="rId11"/>
    <p:sldId id="388" r:id="rId12"/>
    <p:sldId id="389" r:id="rId13"/>
    <p:sldId id="331" r:id="rId14"/>
    <p:sldId id="384" r:id="rId15"/>
    <p:sldId id="418" r:id="rId16"/>
    <p:sldId id="403" r:id="rId17"/>
    <p:sldId id="405" r:id="rId18"/>
    <p:sldId id="408" r:id="rId19"/>
    <p:sldId id="407" r:id="rId20"/>
    <p:sldId id="333" r:id="rId21"/>
    <p:sldId id="423" r:id="rId22"/>
    <p:sldId id="424" r:id="rId23"/>
    <p:sldId id="335" r:id="rId24"/>
    <p:sldId id="338" r:id="rId25"/>
    <p:sldId id="336" r:id="rId26"/>
    <p:sldId id="419" r:id="rId27"/>
    <p:sldId id="420" r:id="rId28"/>
    <p:sldId id="421" r:id="rId29"/>
    <p:sldId id="349" r:id="rId30"/>
    <p:sldId id="348" r:id="rId31"/>
    <p:sldId id="353" r:id="rId32"/>
    <p:sldId id="399" r:id="rId33"/>
    <p:sldId id="392" r:id="rId34"/>
    <p:sldId id="417" r:id="rId35"/>
    <p:sldId id="354" r:id="rId36"/>
    <p:sldId id="355" r:id="rId37"/>
    <p:sldId id="386" r:id="rId38"/>
    <p:sldId id="401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E1D"/>
    <a:srgbClr val="1700AE"/>
    <a:srgbClr val="E6A20E"/>
    <a:srgbClr val="2000EA"/>
    <a:srgbClr val="FB0008"/>
    <a:srgbClr val="140087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86928" autoAdjust="0"/>
  </p:normalViewPr>
  <p:slideViewPr>
    <p:cSldViewPr snapToGrid="0" snapToObjects="1">
      <p:cViewPr varScale="1">
        <p:scale>
          <a:sx n="71" d="100"/>
          <a:sy n="71" d="100"/>
        </p:scale>
        <p:origin x="157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5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xue-ZBlTKQ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youtube.com/watch?v=4Xo-GtBiQN0" TargetMode="External"/><Relationship Id="rId4" Type="http://schemas.openxmlformats.org/officeDocument/2006/relationships/hyperlink" Target="https://www.youtube.com/watch?v=4_UDUj1j1KQ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roperties-of-binary-tree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ise.ufl.edu/~sahni/cop3530/slides/lec206.pdf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ed.dev/course/tree-traversal-in-order-pre-order-post-order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97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Post-order traversal is 23, 18, 27, 25, 10, 60, 80, 70, 30.</a:t>
            </a:r>
          </a:p>
          <a:p>
            <a:r>
              <a:rPr lang="en-GB" dirty="0"/>
              <a:t>In-order traversal </a:t>
            </a:r>
            <a:r>
              <a:rPr lang="en-GB" dirty="0" err="1"/>
              <a:t>traversal</a:t>
            </a:r>
            <a:r>
              <a:rPr lang="en-GB" dirty="0"/>
              <a:t> is 10, 18, 23, 25, 27, 30, 60, 70, 80</a:t>
            </a:r>
          </a:p>
          <a:p>
            <a:r>
              <a:rPr lang="en-GB" dirty="0"/>
              <a:t>Preorder traversal is 30, 10, 25, 18, 23, 27, 70, 60,80</a:t>
            </a:r>
          </a:p>
          <a:p>
            <a:r>
              <a:rPr lang="en-GB"/>
              <a:t>https://testbook.com/objective-questions/mcq-on-tree-traversal--5eea6a1139140f30f369eb98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93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https://stackoverflow.com/questions/9456937/when-to-use-preorder-postorder-and-inorder-binary-search-tree-traversal-strate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78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Citations:</a:t>
            </a:r>
          </a:p>
          <a:p>
            <a:r>
              <a:rPr lang="en-GB" dirty="0"/>
              <a:t>[1] https://www.codecademy.com/resources/docs/general/binary-search-tree/inorder-traversal</a:t>
            </a:r>
          </a:p>
          <a:p>
            <a:r>
              <a:rPr lang="en-GB" dirty="0"/>
              <a:t>[2] https://www.geeksforgeeks.org/tree-traversals-inorder-preorder-and-postorder/</a:t>
            </a:r>
          </a:p>
          <a:p>
            <a:r>
              <a:rPr lang="en-GB" dirty="0"/>
              <a:t>[3] https://www.geeksforgeeks.org/binary-search-tree-traversal-inorder-preorder-post-order/</a:t>
            </a:r>
          </a:p>
          <a:p>
            <a:r>
              <a:rPr lang="en-GB" dirty="0"/>
              <a:t>[4] https://www.freecodecamp.org/news/binary-search-tree-what-is-it/</a:t>
            </a:r>
          </a:p>
          <a:p>
            <a:r>
              <a:rPr lang="en-GB" dirty="0"/>
              <a:t>[5] https://en.wikipedia.org/wiki/Binary_Search_Tree</a:t>
            </a:r>
          </a:p>
          <a:p>
            <a:r>
              <a:rPr lang="en-GB" dirty="0"/>
              <a:t>[6] https://www.enjoyalgorithms.com/blog/introduction-to-binary-search-tree/</a:t>
            </a:r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30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balanced BST maintains the invariant |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LeftHeight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RightHeight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&lt;=1 for all nodes in the tree.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BST height dictates the number of recursive calls needed during search, hence smaller height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14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Advantages of BST over Hash Table | </a:t>
            </a:r>
            <a:r>
              <a:rPr lang="en-GB" b="1" i="0" dirty="0" err="1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GeeksforGeeks</a:t>
            </a:r>
            <a:endParaRPr lang="en-GB" b="1" i="0" dirty="0">
              <a:solidFill>
                <a:srgbClr val="0F0F0F"/>
              </a:solidFill>
              <a:effectLst/>
              <a:latin typeface="Roboto" panose="02000000000000000000" pitchFamily="2" charset="0"/>
            </a:endParaRP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Time complexity for Search, Insert</a:t>
            </a:r>
            <a:r>
              <a:rPr lang="en-US" dirty="0"/>
              <a:t>, </a:t>
            </a:r>
            <a:r>
              <a:rPr lang="en-GB" dirty="0"/>
              <a:t>Delete operations is O(1) for Hash Table, O(log n) for Self-Balancing BST</a:t>
            </a:r>
          </a:p>
          <a:p>
            <a:r>
              <a:rPr lang="en-GB" dirty="0"/>
              <a:t>BST advantages:</a:t>
            </a:r>
          </a:p>
          <a:p>
            <a:pPr lvl="1"/>
            <a:r>
              <a:rPr lang="en-GB" dirty="0"/>
              <a:t>1. Can get all keys in sorted order by In-Order Traversal of BST</a:t>
            </a:r>
          </a:p>
          <a:p>
            <a:pPr lvl="1"/>
            <a:r>
              <a:rPr lang="en-GB" dirty="0"/>
              <a:t>2. Order statistics, finding closest lower and greater elements, doing range queries, are easy to do with BSTs</a:t>
            </a:r>
          </a:p>
          <a:p>
            <a:pPr lvl="1"/>
            <a:r>
              <a:rPr lang="en-GB" dirty="0"/>
              <a:t>3. With Self Balancing BSTs, all operations are guaranteed to work in O(</a:t>
            </a:r>
            <a:r>
              <a:rPr lang="en-GB" dirty="0" err="1"/>
              <a:t>logn</a:t>
            </a:r>
            <a:r>
              <a:rPr lang="en-GB" dirty="0"/>
              <a:t>) time</a:t>
            </a:r>
            <a:endParaRPr lang="en-S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1" i="0" dirty="0">
              <a:solidFill>
                <a:srgbClr val="0F0F0F"/>
              </a:solidFill>
              <a:effectLst/>
              <a:latin typeface="Roboto" panose="02000000000000000000" pitchFamily="2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26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Pre-order Traversal Algorithm | Tree Traversal | Visualization, Code, Example</a:t>
            </a:r>
          </a:p>
          <a:p>
            <a:pPr lvl="1"/>
            <a:r>
              <a:rPr lang="en-GB" dirty="0">
                <a:hlinkClick r:id="rId3"/>
              </a:rPr>
              <a:t>https://www.youtube.com/watch?v=8xue-ZBlTKQ</a:t>
            </a:r>
            <a:r>
              <a:rPr lang="en-GB" dirty="0"/>
              <a:t> </a:t>
            </a:r>
          </a:p>
          <a:p>
            <a:r>
              <a:rPr lang="en-GB" dirty="0"/>
              <a:t>In-order Traversal Algorithm | Tree Traversal | Visualization, Code, Example</a:t>
            </a:r>
          </a:p>
          <a:p>
            <a:pPr lvl="1"/>
            <a:r>
              <a:rPr lang="en-GB" dirty="0">
                <a:hlinkClick r:id="rId4"/>
              </a:rPr>
              <a:t>https://www.youtube.com/watch?v=4_UDUj1j1KQ</a:t>
            </a:r>
            <a:r>
              <a:rPr lang="en-GB" dirty="0"/>
              <a:t> </a:t>
            </a:r>
          </a:p>
          <a:p>
            <a:r>
              <a:rPr lang="en-GB" dirty="0"/>
              <a:t>Post-order Traversal Algorithm | Tree Traversal | Visualization, Code, Example</a:t>
            </a:r>
          </a:p>
          <a:p>
            <a:pPr lvl="1"/>
            <a:r>
              <a:rPr lang="en-GB" dirty="0">
                <a:hlinkClick r:id="rId5"/>
              </a:rPr>
              <a:t>https://www.youtube.com/watch?v=4Xo-GtBiQN0</a:t>
            </a:r>
            <a:r>
              <a:rPr lang="en-GB" dirty="0"/>
              <a:t> </a:t>
            </a:r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30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94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effectLst/>
                <a:latin typeface="var(--font-fk-grotesk-neue)"/>
              </a:rPr>
              <a:t>A full binary tree with height </a:t>
            </a:r>
            <a:r>
              <a:rPr lang="en-GB" dirty="0" err="1">
                <a:effectLst/>
                <a:latin typeface="KaTeX_Main"/>
              </a:rPr>
              <a:t>h</a:t>
            </a:r>
            <a:r>
              <a:rPr lang="en-GB" i="1" dirty="0" err="1">
                <a:effectLst/>
                <a:latin typeface="KaTeX_Math"/>
              </a:rPr>
              <a:t>h</a:t>
            </a:r>
            <a:r>
              <a:rPr lang="en-GB" dirty="0">
                <a:effectLst/>
                <a:latin typeface="var(--font-fk-grotesk-neue)"/>
              </a:rPr>
              <a:t> has a total number of nodes given by the formula:</a:t>
            </a:r>
            <a:r>
              <a:rPr lang="en-GB" dirty="0">
                <a:effectLst/>
                <a:latin typeface="KaTeX_Main"/>
              </a:rPr>
              <a:t>2h+1−12</a:t>
            </a:r>
            <a:r>
              <a:rPr lang="en-GB" i="1" dirty="0">
                <a:effectLst/>
                <a:latin typeface="KaTeX_Math"/>
              </a:rPr>
              <a:t>h</a:t>
            </a:r>
            <a:r>
              <a:rPr lang="en-GB" dirty="0">
                <a:effectLst/>
                <a:latin typeface="KaTeX_Main"/>
              </a:rPr>
              <a:t>+1−1</a:t>
            </a:r>
            <a:endParaRPr lang="en-GB" dirty="0">
              <a:effectLst/>
              <a:latin typeface="var(--font-fk-grotesk-neue)"/>
            </a:endParaRPr>
          </a:p>
          <a:p>
            <a:r>
              <a:rPr lang="en-GB" dirty="0">
                <a:effectLst/>
                <a:latin typeface="var(--font-fk-grotesk-neue)"/>
              </a:rPr>
              <a:t>This formula arises because, in a full binary tree, each level is completely filled. The number of nodes at each level </a:t>
            </a:r>
            <a:r>
              <a:rPr lang="en-GB" dirty="0" err="1">
                <a:effectLst/>
                <a:latin typeface="KaTeX_Main"/>
              </a:rPr>
              <a:t>l</a:t>
            </a:r>
            <a:r>
              <a:rPr lang="en-GB" i="1" dirty="0" err="1">
                <a:effectLst/>
                <a:latin typeface="KaTeX_Math"/>
              </a:rPr>
              <a:t>l</a:t>
            </a:r>
            <a:r>
              <a:rPr lang="en-GB" dirty="0">
                <a:effectLst/>
                <a:latin typeface="var(--font-fk-grotesk-neue)"/>
              </a:rPr>
              <a:t> is </a:t>
            </a:r>
            <a:r>
              <a:rPr lang="en-GB" dirty="0">
                <a:effectLst/>
                <a:latin typeface="KaTeX_Main"/>
              </a:rPr>
              <a:t>2l2</a:t>
            </a:r>
            <a:r>
              <a:rPr lang="en-GB" i="1" dirty="0">
                <a:effectLst/>
                <a:latin typeface="KaTeX_Math"/>
              </a:rPr>
              <a:t>l</a:t>
            </a:r>
            <a:r>
              <a:rPr lang="en-GB" dirty="0">
                <a:effectLst/>
                <a:latin typeface="var(--font-fk-grotesk-neue)"/>
              </a:rPr>
              <a:t>. Therefore, the total number of nodes is the sum of nodes at all levels from 0 to </a:t>
            </a:r>
            <a:r>
              <a:rPr lang="en-GB" dirty="0" err="1">
                <a:effectLst/>
                <a:latin typeface="KaTeX_Main"/>
              </a:rPr>
              <a:t>h</a:t>
            </a:r>
            <a:r>
              <a:rPr lang="en-GB" i="1" dirty="0" err="1">
                <a:effectLst/>
                <a:latin typeface="KaTeX_Math"/>
              </a:rPr>
              <a:t>h</a:t>
            </a:r>
            <a:r>
              <a:rPr lang="en-GB" dirty="0">
                <a:effectLst/>
                <a:latin typeface="var(--font-fk-grotesk-neue)"/>
              </a:rPr>
              <a:t>, which is a geometric series:</a:t>
            </a:r>
            <a:r>
              <a:rPr lang="en-GB" dirty="0">
                <a:effectLst/>
                <a:latin typeface="KaTeX_Main"/>
              </a:rPr>
              <a:t>1+2+4+…+2h=2h+1−11+2+4+…+2</a:t>
            </a:r>
            <a:r>
              <a:rPr lang="en-GB" i="1" dirty="0">
                <a:effectLst/>
                <a:latin typeface="KaTeX_Math"/>
              </a:rPr>
              <a:t>h</a:t>
            </a:r>
            <a:r>
              <a:rPr lang="en-GB" dirty="0">
                <a:effectLst/>
                <a:latin typeface="KaTeX_Main"/>
              </a:rPr>
              <a:t>=2</a:t>
            </a:r>
            <a:r>
              <a:rPr lang="en-GB" i="1" dirty="0">
                <a:effectLst/>
                <a:latin typeface="KaTeX_Math"/>
              </a:rPr>
              <a:t>h</a:t>
            </a:r>
            <a:r>
              <a:rPr lang="en-GB" dirty="0">
                <a:effectLst/>
                <a:latin typeface="KaTeX_Main"/>
              </a:rPr>
              <a:t>+1−1</a:t>
            </a:r>
            <a:endParaRPr lang="en-GB" dirty="0">
              <a:effectLst/>
              <a:latin typeface="var(--font-fk-grotesk-neue)"/>
            </a:endParaRPr>
          </a:p>
          <a:p>
            <a:pPr algn="ctr"/>
            <a:r>
              <a:rPr lang="en-GB" dirty="0">
                <a:effectLst/>
                <a:latin typeface="var(--font-fk-grotesk-neue)"/>
              </a:rPr>
              <a:t>This means that for a full binary tree, the total number of nodes grows exponentially with the height of the tree</a:t>
            </a:r>
            <a:r>
              <a:rPr lang="en-GB" b="0" u="none" strike="noStrike" dirty="0">
                <a:effectLst/>
                <a:latin typeface="var(--font-berkeley-mono)"/>
                <a:hlinkClick r:id="rId3"/>
              </a:rPr>
              <a:t>1</a:t>
            </a:r>
          </a:p>
          <a:p>
            <a:pPr algn="ctr"/>
            <a:r>
              <a:rPr lang="en-GB" b="0" u="none" strike="noStrike" dirty="0">
                <a:effectLst/>
                <a:latin typeface="var(--font-berkeley-mono)"/>
                <a:hlinkClick r:id="rId4"/>
              </a:rPr>
              <a:t>3</a:t>
            </a:r>
          </a:p>
          <a:p>
            <a:r>
              <a:rPr lang="en-GB" dirty="0">
                <a:effectLst/>
                <a:latin typeface="var(--font-fk-grotesk-neue)"/>
              </a:rPr>
              <a:t>.</a:t>
            </a:r>
          </a:p>
          <a:p>
            <a:r>
              <a:rPr lang="en-GB" dirty="0">
                <a:effectLst/>
              </a:rPr>
              <a:t>Share</a:t>
            </a:r>
          </a:p>
          <a:p>
            <a:r>
              <a:rPr lang="en-GB" dirty="0">
                <a:effectLst/>
              </a:rPr>
              <a:t>Rewrite</a:t>
            </a:r>
          </a:p>
          <a:p>
            <a:br>
              <a:rPr lang="en-GB" dirty="0">
                <a:effectLst/>
              </a:rPr>
            </a:b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91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height of a tree is equivalent to the maximum depth of any node in the tree.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8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/>
              </a:rPr>
              <a:t>https://skilled.dev/course/tree-traversal-in-order-pre-order-post-order</a:t>
            </a:r>
            <a:endParaRPr lang="en-GB" sz="1200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44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68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47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Find smallest value in right subtree. </a:t>
            </a:r>
            <a:r>
              <a:rPr lang="en-GB" sz="1200" dirty="0">
                <a:solidFill>
                  <a:schemeClr val="bg1"/>
                </a:solidFill>
                <a:latin typeface="Arial"/>
                <a:cs typeface="Arial"/>
              </a:rPr>
              <a:t>Replace deleted element with it, then delete right subtree duplicate.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bg1"/>
                </a:solidFill>
                <a:latin typeface="Arial"/>
                <a:cs typeface="Arial"/>
              </a:rPr>
              <a:t>Find largest value in left subtree. Replace deleted element with it, then delete left subtree duplicate.</a:t>
            </a:r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19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Arial"/>
                <a:cs typeface="Arial"/>
              </a:rPr>
              <a:t>For valid trees, determine (on your own) an insertion order which would produce that tree? 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31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03928"/>
            <a:ext cx="8229600" cy="472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UfEOCOEKkc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3_NMDJkmvLo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a8kmbuNm8Uo" TargetMode="External"/><Relationship Id="rId3" Type="http://schemas.openxmlformats.org/officeDocument/2006/relationships/image" Target="../media/image10.gif"/><Relationship Id="rId7" Type="http://schemas.openxmlformats.org/officeDocument/2006/relationships/hyperlink" Target="https://www.youtube.com/watch?v=ne5oOmYdWG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gLx7Px7IEzg" TargetMode="Externa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ostorder-traversal-of-binary-tree/" TargetMode="External"/><Relationship Id="rId2" Type="http://schemas.openxmlformats.org/officeDocument/2006/relationships/hyperlink" Target="https://www.geeksforgeeks.org/bfs-vs-dfs-binary-tre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mGjUOiR8J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mtvbVLK5xDQ" TargetMode="External"/><Relationship Id="rId3" Type="http://schemas.openxmlformats.org/officeDocument/2006/relationships/hyperlink" Target="https://www.youtube.com/playlist?list=PL9xmBV_5YoZO1JC2RgEi04nLy6D-rKk6b" TargetMode="External"/><Relationship Id="rId7" Type="http://schemas.openxmlformats.org/officeDocument/2006/relationships/hyperlink" Target="https://www.youtube.com/watch?v=8K7EO7s_iF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DkOswl0k7s4" TargetMode="External"/><Relationship Id="rId5" Type="http://schemas.openxmlformats.org/officeDocument/2006/relationships/hyperlink" Target="https://www.youtube.com/watch?v=KkEnuK-2Ymc" TargetMode="External"/><Relationship Id="rId4" Type="http://schemas.openxmlformats.org/officeDocument/2006/relationships/hyperlink" Target="https://www.youtube.com/watch?v=6I3evyt9Ap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8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dirty="0"/>
              <a:t>Binary Search Tree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F40B-CA69-E442-84EC-F7516BC2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359"/>
            <a:ext cx="8229600" cy="1143000"/>
          </a:xfrm>
        </p:spPr>
        <p:txBody>
          <a:bodyPr/>
          <a:lstStyle/>
          <a:p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Traversal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Motivation</a:t>
            </a:r>
            <a:endParaRPr lang="en-US" dirty="0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828709E5-2A06-B641-8C96-9BD7D1A7346E}"/>
              </a:ext>
            </a:extLst>
          </p:cNvPr>
          <p:cNvCxnSpPr>
            <a:cxnSpLocks/>
          </p:cNvCxnSpPr>
          <p:nvPr/>
        </p:nvCxnSpPr>
        <p:spPr>
          <a:xfrm>
            <a:off x="2032729" y="2515143"/>
            <a:ext cx="1476462" cy="1057012"/>
          </a:xfrm>
          <a:prstGeom prst="bentConnector3">
            <a:avLst>
              <a:gd name="adj1" fmla="val 5965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BF8E7814-78B3-5548-A749-12B4C77B9199}"/>
              </a:ext>
            </a:extLst>
          </p:cNvPr>
          <p:cNvCxnSpPr>
            <a:cxnSpLocks/>
          </p:cNvCxnSpPr>
          <p:nvPr/>
        </p:nvCxnSpPr>
        <p:spPr>
          <a:xfrm flipV="1">
            <a:off x="1481154" y="3093982"/>
            <a:ext cx="492852" cy="478173"/>
          </a:xfrm>
          <a:prstGeom prst="bentConnector3">
            <a:avLst>
              <a:gd name="adj1" fmla="val 20149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546785-1417-D841-B637-961674E36D54}"/>
              </a:ext>
            </a:extLst>
          </p:cNvPr>
          <p:cNvCxnSpPr>
            <a:cxnSpLocks/>
          </p:cNvCxnSpPr>
          <p:nvPr/>
        </p:nvCxnSpPr>
        <p:spPr>
          <a:xfrm flipV="1">
            <a:off x="1489543" y="2003414"/>
            <a:ext cx="8389" cy="15687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9F185CBF-EB7C-1649-84A3-02E669FF58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86590" y="2049553"/>
            <a:ext cx="1568741" cy="1476462"/>
          </a:xfrm>
          <a:prstGeom prst="bentConnector3">
            <a:avLst>
              <a:gd name="adj1" fmla="val 80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2BF32F4-E603-9540-8CC9-D05D01FC2E03}"/>
              </a:ext>
            </a:extLst>
          </p:cNvPr>
          <p:cNvSpPr txBox="1"/>
          <p:nvPr/>
        </p:nvSpPr>
        <p:spPr>
          <a:xfrm>
            <a:off x="730070" y="1801794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2000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US" sz="1600" dirty="0">
              <a:solidFill>
                <a:srgbClr val="2000E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5233214-88A5-F84E-B0DF-F901D68BEBD8}"/>
              </a:ext>
            </a:extLst>
          </p:cNvPr>
          <p:cNvSpPr txBox="1"/>
          <p:nvPr/>
        </p:nvSpPr>
        <p:spPr>
          <a:xfrm>
            <a:off x="2347500" y="3669164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2000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  <a:endParaRPr lang="en-US" sz="1600" dirty="0">
              <a:solidFill>
                <a:srgbClr val="2000E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5BAECE4-2A4A-164E-B61D-091CC635FB75}"/>
              </a:ext>
            </a:extLst>
          </p:cNvPr>
          <p:cNvSpPr txBox="1"/>
          <p:nvPr/>
        </p:nvSpPr>
        <p:spPr>
          <a:xfrm>
            <a:off x="3836673" y="1882101"/>
            <a:ext cx="3221373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latin typeface="Arial"/>
                <a:cs typeface="Arial"/>
              </a:defRPr>
            </a:lvl1pPr>
          </a:lstStyle>
          <a:p>
            <a:r>
              <a:rPr lang="en-US" sz="1800" dirty="0"/>
              <a:t>Imagine this is a hedge maze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6019291C-87A8-B540-BA25-0F4B7604B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558" y="1825613"/>
            <a:ext cx="355600" cy="35560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8156A8A9-DC3A-CA4F-BB77-7F8A434BE11E}"/>
              </a:ext>
            </a:extLst>
          </p:cNvPr>
          <p:cNvSpPr/>
          <p:nvPr/>
        </p:nvSpPr>
        <p:spPr>
          <a:xfrm>
            <a:off x="3838817" y="3002747"/>
            <a:ext cx="4590876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Mazes benefit from "Depth First Traversals"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1A9A78C-DFBD-A74E-92BA-12C1B6827F57}"/>
              </a:ext>
            </a:extLst>
          </p:cNvPr>
          <p:cNvSpPr/>
          <p:nvPr/>
        </p:nvSpPr>
        <p:spPr>
          <a:xfrm>
            <a:off x="3836673" y="2426321"/>
            <a:ext cx="2427387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What's my next step?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A6F12CA-532F-4847-950A-64FD1D4265E8}"/>
              </a:ext>
            </a:extLst>
          </p:cNvPr>
          <p:cNvSpPr/>
          <p:nvPr/>
        </p:nvSpPr>
        <p:spPr>
          <a:xfrm>
            <a:off x="2032728" y="2660382"/>
            <a:ext cx="407912" cy="254804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DE4B57E-D7FB-2E41-BB62-B15082CDECBE}"/>
              </a:ext>
            </a:extLst>
          </p:cNvPr>
          <p:cNvSpPr/>
          <p:nvPr/>
        </p:nvSpPr>
        <p:spPr>
          <a:xfrm>
            <a:off x="1643691" y="3214219"/>
            <a:ext cx="407912" cy="254804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40D25A2-B5C5-5A49-83C0-F11D60135201}"/>
              </a:ext>
            </a:extLst>
          </p:cNvPr>
          <p:cNvSpPr/>
          <p:nvPr/>
        </p:nvSpPr>
        <p:spPr>
          <a:xfrm>
            <a:off x="2143544" y="2127243"/>
            <a:ext cx="407912" cy="2548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4682706E-12CA-C64B-8C82-8FFAFBEA7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558" y="2566644"/>
            <a:ext cx="355600" cy="35560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27BDDD40-2028-A346-84D5-4E66509FD42B}"/>
              </a:ext>
            </a:extLst>
          </p:cNvPr>
          <p:cNvSpPr/>
          <p:nvPr/>
        </p:nvSpPr>
        <p:spPr>
          <a:xfrm>
            <a:off x="1854244" y="3970292"/>
            <a:ext cx="1721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Maze Traversal</a:t>
            </a:r>
          </a:p>
        </p:txBody>
      </p:sp>
      <p:sp>
        <p:nvSpPr>
          <p:cNvPr id="91" name="object 11">
            <a:extLst>
              <a:ext uri="{FF2B5EF4-FFF2-40B4-BE49-F238E27FC236}">
                <a16:creationId xmlns:a16="http://schemas.microsoft.com/office/drawing/2014/main" id="{E21AB107-8BA3-0848-B663-E244CA2E66C8}"/>
              </a:ext>
            </a:extLst>
          </p:cNvPr>
          <p:cNvSpPr/>
          <p:nvPr/>
        </p:nvSpPr>
        <p:spPr>
          <a:xfrm>
            <a:off x="6075214" y="4471970"/>
            <a:ext cx="346184" cy="21722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3" name="object 23">
            <a:extLst>
              <a:ext uri="{FF2B5EF4-FFF2-40B4-BE49-F238E27FC236}">
                <a16:creationId xmlns:a16="http://schemas.microsoft.com/office/drawing/2014/main" id="{B650BD13-6425-0D44-B3DA-382738994B36}"/>
              </a:ext>
            </a:extLst>
          </p:cNvPr>
          <p:cNvSpPr/>
          <p:nvPr/>
        </p:nvSpPr>
        <p:spPr>
          <a:xfrm>
            <a:off x="5933474" y="4065814"/>
            <a:ext cx="409860" cy="193854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7" name="object 11">
            <a:extLst>
              <a:ext uri="{FF2B5EF4-FFF2-40B4-BE49-F238E27FC236}">
                <a16:creationId xmlns:a16="http://schemas.microsoft.com/office/drawing/2014/main" id="{A9818453-3E04-7447-B8DE-04728B9AF19B}"/>
              </a:ext>
            </a:extLst>
          </p:cNvPr>
          <p:cNvSpPr/>
          <p:nvPr/>
        </p:nvSpPr>
        <p:spPr>
          <a:xfrm>
            <a:off x="7481420" y="4385682"/>
            <a:ext cx="380746" cy="30351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8" name="object 13">
            <a:extLst>
              <a:ext uri="{FF2B5EF4-FFF2-40B4-BE49-F238E27FC236}">
                <a16:creationId xmlns:a16="http://schemas.microsoft.com/office/drawing/2014/main" id="{E61C9ACD-35CF-C749-8832-84365AD51862}"/>
              </a:ext>
            </a:extLst>
          </p:cNvPr>
          <p:cNvSpPr/>
          <p:nvPr/>
        </p:nvSpPr>
        <p:spPr>
          <a:xfrm>
            <a:off x="7654652" y="397349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9" name="object 22">
            <a:extLst>
              <a:ext uri="{FF2B5EF4-FFF2-40B4-BE49-F238E27FC236}">
                <a16:creationId xmlns:a16="http://schemas.microsoft.com/office/drawing/2014/main" id="{6D2AA04C-1E01-AB45-BC2F-1E8EB564F0AB}"/>
              </a:ext>
            </a:extLst>
          </p:cNvPr>
          <p:cNvSpPr/>
          <p:nvPr/>
        </p:nvSpPr>
        <p:spPr>
          <a:xfrm>
            <a:off x="6752071" y="5107924"/>
            <a:ext cx="369459" cy="308753"/>
          </a:xfrm>
          <a:custGeom>
            <a:avLst/>
            <a:gdLst/>
            <a:ahLst/>
            <a:cxnLst/>
            <a:rect l="l" t="t" r="r" b="b"/>
            <a:pathLst>
              <a:path w="760730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0" name="object 23">
            <a:extLst>
              <a:ext uri="{FF2B5EF4-FFF2-40B4-BE49-F238E27FC236}">
                <a16:creationId xmlns:a16="http://schemas.microsoft.com/office/drawing/2014/main" id="{46449827-38BC-CB49-9DCF-7E09EC2CAD29}"/>
              </a:ext>
            </a:extLst>
          </p:cNvPr>
          <p:cNvSpPr/>
          <p:nvPr/>
        </p:nvSpPr>
        <p:spPr>
          <a:xfrm>
            <a:off x="6794436" y="4405396"/>
            <a:ext cx="382970" cy="314322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" name="object 24">
            <a:extLst>
              <a:ext uri="{FF2B5EF4-FFF2-40B4-BE49-F238E27FC236}">
                <a16:creationId xmlns:a16="http://schemas.microsoft.com/office/drawing/2014/main" id="{2F89C3A6-8AE4-3A47-9297-A1ED0F994E10}"/>
              </a:ext>
            </a:extLst>
          </p:cNvPr>
          <p:cNvSpPr/>
          <p:nvPr/>
        </p:nvSpPr>
        <p:spPr>
          <a:xfrm>
            <a:off x="6441252" y="527212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5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2" name="object 13">
            <a:extLst>
              <a:ext uri="{FF2B5EF4-FFF2-40B4-BE49-F238E27FC236}">
                <a16:creationId xmlns:a16="http://schemas.microsoft.com/office/drawing/2014/main" id="{4A66D135-7F91-9C45-BBD4-182AB3515241}"/>
              </a:ext>
            </a:extLst>
          </p:cNvPr>
          <p:cNvSpPr/>
          <p:nvPr/>
        </p:nvSpPr>
        <p:spPr>
          <a:xfrm>
            <a:off x="5509350" y="451227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4" name="object 19">
            <a:extLst>
              <a:ext uri="{FF2B5EF4-FFF2-40B4-BE49-F238E27FC236}">
                <a16:creationId xmlns:a16="http://schemas.microsoft.com/office/drawing/2014/main" id="{C0297B20-2C85-3E4A-AE29-A4D725C3EC96}"/>
              </a:ext>
            </a:extLst>
          </p:cNvPr>
          <p:cNvSpPr/>
          <p:nvPr/>
        </p:nvSpPr>
        <p:spPr>
          <a:xfrm>
            <a:off x="5492355" y="3695401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5" name="object 19">
            <a:extLst>
              <a:ext uri="{FF2B5EF4-FFF2-40B4-BE49-F238E27FC236}">
                <a16:creationId xmlns:a16="http://schemas.microsoft.com/office/drawing/2014/main" id="{F2A88D08-A188-3744-9D43-B865A9A716C4}"/>
              </a:ext>
            </a:extLst>
          </p:cNvPr>
          <p:cNvSpPr/>
          <p:nvPr/>
        </p:nvSpPr>
        <p:spPr>
          <a:xfrm>
            <a:off x="6343334" y="3999335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6" name="object 12">
            <a:extLst>
              <a:ext uri="{FF2B5EF4-FFF2-40B4-BE49-F238E27FC236}">
                <a16:creationId xmlns:a16="http://schemas.microsoft.com/office/drawing/2014/main" id="{098743BD-BE06-E340-A0EF-F4C16A9B747F}"/>
              </a:ext>
            </a:extLst>
          </p:cNvPr>
          <p:cNvSpPr/>
          <p:nvPr/>
        </p:nvSpPr>
        <p:spPr>
          <a:xfrm>
            <a:off x="7514291" y="5120566"/>
            <a:ext cx="365314" cy="303121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7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7" name="object 13">
            <a:extLst>
              <a:ext uri="{FF2B5EF4-FFF2-40B4-BE49-F238E27FC236}">
                <a16:creationId xmlns:a16="http://schemas.microsoft.com/office/drawing/2014/main" id="{73E93E9F-0215-4E42-9E33-1FF9287EC1FE}"/>
              </a:ext>
            </a:extLst>
          </p:cNvPr>
          <p:cNvSpPr/>
          <p:nvPr/>
        </p:nvSpPr>
        <p:spPr>
          <a:xfrm>
            <a:off x="7654652" y="529549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6" name="object 8">
            <a:extLst>
              <a:ext uri="{FF2B5EF4-FFF2-40B4-BE49-F238E27FC236}">
                <a16:creationId xmlns:a16="http://schemas.microsoft.com/office/drawing/2014/main" id="{B77EA2CE-E046-5341-A889-86570B2B182E}"/>
              </a:ext>
            </a:extLst>
          </p:cNvPr>
          <p:cNvSpPr/>
          <p:nvPr/>
        </p:nvSpPr>
        <p:spPr>
          <a:xfrm>
            <a:off x="7040973" y="462691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8" name="object 9">
            <a:extLst>
              <a:ext uri="{FF2B5EF4-FFF2-40B4-BE49-F238E27FC236}">
                <a16:creationId xmlns:a16="http://schemas.microsoft.com/office/drawing/2014/main" id="{B6471FF2-7271-9B4D-A667-682BF1F3D966}"/>
              </a:ext>
            </a:extLst>
          </p:cNvPr>
          <p:cNvSpPr txBox="1"/>
          <p:nvPr/>
        </p:nvSpPr>
        <p:spPr>
          <a:xfrm>
            <a:off x="6480768" y="4130434"/>
            <a:ext cx="317225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109" name="object 9">
            <a:extLst>
              <a:ext uri="{FF2B5EF4-FFF2-40B4-BE49-F238E27FC236}">
                <a16:creationId xmlns:a16="http://schemas.microsoft.com/office/drawing/2014/main" id="{A9E07C97-D4F3-8A44-8BAA-C37F05020A9D}"/>
              </a:ext>
            </a:extLst>
          </p:cNvPr>
          <p:cNvSpPr txBox="1"/>
          <p:nvPr/>
        </p:nvSpPr>
        <p:spPr>
          <a:xfrm>
            <a:off x="5624111" y="3844289"/>
            <a:ext cx="317225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  <p:sp>
        <p:nvSpPr>
          <p:cNvPr id="110" name="object 9">
            <a:extLst>
              <a:ext uri="{FF2B5EF4-FFF2-40B4-BE49-F238E27FC236}">
                <a16:creationId xmlns:a16="http://schemas.microsoft.com/office/drawing/2014/main" id="{EC047A2B-7C5E-C24B-B323-40326B3ED40B}"/>
              </a:ext>
            </a:extLst>
          </p:cNvPr>
          <p:cNvSpPr txBox="1"/>
          <p:nvPr/>
        </p:nvSpPr>
        <p:spPr>
          <a:xfrm>
            <a:off x="5634720" y="4647648"/>
            <a:ext cx="317225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111" name="object 9">
            <a:extLst>
              <a:ext uri="{FF2B5EF4-FFF2-40B4-BE49-F238E27FC236}">
                <a16:creationId xmlns:a16="http://schemas.microsoft.com/office/drawing/2014/main" id="{5619A9EB-A301-B244-B07B-90B67A50F8EB}"/>
              </a:ext>
            </a:extLst>
          </p:cNvPr>
          <p:cNvSpPr txBox="1"/>
          <p:nvPr/>
        </p:nvSpPr>
        <p:spPr>
          <a:xfrm>
            <a:off x="7792086" y="4102693"/>
            <a:ext cx="317225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112" name="object 9">
            <a:extLst>
              <a:ext uri="{FF2B5EF4-FFF2-40B4-BE49-F238E27FC236}">
                <a16:creationId xmlns:a16="http://schemas.microsoft.com/office/drawing/2014/main" id="{04B7BFE3-8ED5-B14E-8276-7A27CBCE1C83}"/>
              </a:ext>
            </a:extLst>
          </p:cNvPr>
          <p:cNvSpPr txBox="1"/>
          <p:nvPr/>
        </p:nvSpPr>
        <p:spPr>
          <a:xfrm>
            <a:off x="6578686" y="5416060"/>
            <a:ext cx="317225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113" name="object 9">
            <a:extLst>
              <a:ext uri="{FF2B5EF4-FFF2-40B4-BE49-F238E27FC236}">
                <a16:creationId xmlns:a16="http://schemas.microsoft.com/office/drawing/2014/main" id="{BDB2B581-3D65-FE42-B18C-063E8B311766}"/>
              </a:ext>
            </a:extLst>
          </p:cNvPr>
          <p:cNvSpPr txBox="1"/>
          <p:nvPr/>
        </p:nvSpPr>
        <p:spPr>
          <a:xfrm>
            <a:off x="7792085" y="5416060"/>
            <a:ext cx="317225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sp>
        <p:nvSpPr>
          <p:cNvPr id="114" name="object 9">
            <a:extLst>
              <a:ext uri="{FF2B5EF4-FFF2-40B4-BE49-F238E27FC236}">
                <a16:creationId xmlns:a16="http://schemas.microsoft.com/office/drawing/2014/main" id="{7979C5FC-1709-734C-85D0-58F4E8E8C821}"/>
              </a:ext>
            </a:extLst>
          </p:cNvPr>
          <p:cNvSpPr txBox="1"/>
          <p:nvPr/>
        </p:nvSpPr>
        <p:spPr>
          <a:xfrm>
            <a:off x="7120932" y="4752171"/>
            <a:ext cx="432176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you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D236D86-E24D-9B42-BB03-270B3887DF93}"/>
              </a:ext>
            </a:extLst>
          </p:cNvPr>
          <p:cNvSpPr/>
          <p:nvPr/>
        </p:nvSpPr>
        <p:spPr>
          <a:xfrm>
            <a:off x="6429293" y="6145884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 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9B5EF9F-0DD9-5F49-9445-91B238F6D28D}"/>
              </a:ext>
            </a:extLst>
          </p:cNvPr>
          <p:cNvSpPr/>
          <p:nvPr/>
        </p:nvSpPr>
        <p:spPr>
          <a:xfrm>
            <a:off x="507390" y="5067966"/>
            <a:ext cx="4211409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How closely are you connected with D?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C0CD96A-B95D-ED48-A1FB-99E45AF3E0EC}"/>
              </a:ext>
            </a:extLst>
          </p:cNvPr>
          <p:cNvSpPr/>
          <p:nvPr/>
        </p:nvSpPr>
        <p:spPr>
          <a:xfrm>
            <a:off x="416368" y="4361972"/>
            <a:ext cx="4406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Suppose you have a list of your friends and each of your friends have lists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C2188C04-705F-F048-A3B2-99AEFB4C0EC2}"/>
              </a:ext>
            </a:extLst>
          </p:cNvPr>
          <p:cNvSpPr/>
          <p:nvPr/>
        </p:nvSpPr>
        <p:spPr>
          <a:xfrm>
            <a:off x="7526928" y="3896080"/>
            <a:ext cx="853215" cy="730832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402C8E7-1B9E-5948-96D2-6D263D5F1DBF}"/>
              </a:ext>
            </a:extLst>
          </p:cNvPr>
          <p:cNvSpPr/>
          <p:nvPr/>
        </p:nvSpPr>
        <p:spPr>
          <a:xfrm>
            <a:off x="6210789" y="3919942"/>
            <a:ext cx="853215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0140320-6535-DC4B-BBF7-A4834BE4341E}"/>
              </a:ext>
            </a:extLst>
          </p:cNvPr>
          <p:cNvSpPr/>
          <p:nvPr/>
        </p:nvSpPr>
        <p:spPr>
          <a:xfrm>
            <a:off x="5351795" y="3595358"/>
            <a:ext cx="853215" cy="730832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2DBA8DE-C8D4-A94B-BCEC-6800298F1855}"/>
              </a:ext>
            </a:extLst>
          </p:cNvPr>
          <p:cNvSpPr/>
          <p:nvPr/>
        </p:nvSpPr>
        <p:spPr>
          <a:xfrm>
            <a:off x="505765" y="5646236"/>
            <a:ext cx="2427387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What's my next step?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9B771D6-38C9-EF43-89C9-E41248A61502}"/>
              </a:ext>
            </a:extLst>
          </p:cNvPr>
          <p:cNvSpPr/>
          <p:nvPr/>
        </p:nvSpPr>
        <p:spPr>
          <a:xfrm>
            <a:off x="505765" y="6145884"/>
            <a:ext cx="5697678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This problem benefits from "Breadth First Traversals" 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CC9A59A-ACA7-834C-85C0-6A24E9BF39B2}"/>
              </a:ext>
            </a:extLst>
          </p:cNvPr>
          <p:cNvSpPr/>
          <p:nvPr/>
        </p:nvSpPr>
        <p:spPr>
          <a:xfrm>
            <a:off x="4622800" y="3491561"/>
            <a:ext cx="4018265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Bottom line: Order we visit matters and we'll make choices based on our needs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D7FC239-E4DF-A348-80AD-8764AE8E6E1E}"/>
              </a:ext>
            </a:extLst>
          </p:cNvPr>
          <p:cNvSpPr/>
          <p:nvPr/>
        </p:nvSpPr>
        <p:spPr>
          <a:xfrm>
            <a:off x="372849" y="1136369"/>
            <a:ext cx="6421587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Warning: These first examples are really graphs. We'll visit graphs in detail in the next course. Here they are used as motivating examples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017C015-9249-1847-BF8D-3F5150670893}"/>
              </a:ext>
            </a:extLst>
          </p:cNvPr>
          <p:cNvSpPr/>
          <p:nvPr/>
        </p:nvSpPr>
        <p:spPr>
          <a:xfrm>
            <a:off x="108970" y="2264405"/>
            <a:ext cx="13548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Strategy: go until hit a dead end, then retrace steps and try again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03CCD61-F1CF-4D48-B403-8817308FDE60}"/>
              </a:ext>
            </a:extLst>
          </p:cNvPr>
          <p:cNvSpPr/>
          <p:nvPr/>
        </p:nvSpPr>
        <p:spPr>
          <a:xfrm>
            <a:off x="3531490" y="5595154"/>
            <a:ext cx="2552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Strategy: look at all of your friends first, and then branch out.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2A27CEF-1A69-3839-5B35-8DB1CD59FE89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0" grpId="0"/>
      <p:bldP spid="91" grpId="0" animBg="1"/>
      <p:bldP spid="93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4" grpId="0" animBg="1"/>
      <p:bldP spid="105" grpId="0" animBg="1"/>
      <p:bldP spid="106" grpId="0" animBg="1"/>
      <p:bldP spid="107" grpId="0" animBg="1"/>
      <p:bldP spid="96" grpId="0" animBg="1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7" grpId="0" animBg="1"/>
      <p:bldP spid="118" grpId="0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7" grpId="0" animBg="1"/>
      <p:bldP spid="134" grpId="0"/>
      <p:bldP spid="1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FE128-4641-C5E1-C4E1-67EA509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 vs. DFS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88EEA-63C3-4569-35E1-30F9F80AC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2918"/>
            <a:ext cx="8229600" cy="1635164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Breadth-First Search (BFS) and Depth-First Search (DFS) are two fundamental algorithms used for traversing or searching graphs and trees</a:t>
            </a:r>
          </a:p>
          <a:p>
            <a:pPr lvl="1"/>
            <a:r>
              <a:rPr lang="en-US" altLang="zh-CN" dirty="0"/>
              <a:t>BFS </a:t>
            </a:r>
            <a:r>
              <a:rPr lang="en-GB" dirty="0"/>
              <a:t>traversal explores all the </a:t>
            </a:r>
            <a:r>
              <a:rPr lang="en-GB" dirty="0" err="1"/>
              <a:t>neighboring</a:t>
            </a:r>
            <a:r>
              <a:rPr lang="en-GB" dirty="0"/>
              <a:t> nodes at the present depth prior to moving on to the nodes at the next depth level.</a:t>
            </a:r>
          </a:p>
          <a:p>
            <a:pPr lvl="1"/>
            <a:r>
              <a:rPr lang="en-GB" dirty="0"/>
              <a:t>DFS uses backtracking. The deepest node is visited and then backtracks to its parent node if no sibling of that node exists</a:t>
            </a:r>
          </a:p>
          <a:p>
            <a:pPr lvl="1"/>
            <a:endParaRPr lang="en-GB" dirty="0"/>
          </a:p>
          <a:p>
            <a:pPr lvl="1"/>
            <a:endParaRPr lang="en-SE" dirty="0"/>
          </a:p>
        </p:txBody>
      </p:sp>
      <p:pic>
        <p:nvPicPr>
          <p:cNvPr id="1026" name="Picture 2" descr="bfs-vs-dfs-(1)">
            <a:extLst>
              <a:ext uri="{FF2B5EF4-FFF2-40B4-BE49-F238E27FC236}">
                <a16:creationId xmlns:a16="http://schemas.microsoft.com/office/drawing/2014/main" id="{F2CF639D-92F0-BD6D-7692-ADFAD4E54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324" y="2590728"/>
            <a:ext cx="6465351" cy="323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C51F4C-A6B7-DCCA-F16A-2B07E645609F}"/>
              </a:ext>
            </a:extLst>
          </p:cNvPr>
          <p:cNvSpPr txBox="1"/>
          <p:nvPr/>
        </p:nvSpPr>
        <p:spPr>
          <a:xfrm>
            <a:off x="2834640" y="5860861"/>
            <a:ext cx="3972057" cy="954107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/>
              <a:t>Breadth First Search (BFS) Animations </a:t>
            </a:r>
            <a:r>
              <a:rPr lang="en-GB" sz="1400" dirty="0">
                <a:hlinkClick r:id="rId3"/>
              </a:rPr>
              <a:t>https://www.youtube.com/watch?v=QUfEOCOEKkc</a:t>
            </a:r>
            <a:r>
              <a:rPr lang="en-GB" sz="1400" dirty="0"/>
              <a:t> </a:t>
            </a:r>
          </a:p>
          <a:p>
            <a:r>
              <a:rPr lang="en-GB" sz="1400" dirty="0"/>
              <a:t>Depth First Search (DFS) Animations</a:t>
            </a:r>
          </a:p>
          <a:p>
            <a:r>
              <a:rPr lang="en-GB" sz="1400" dirty="0">
                <a:hlinkClick r:id="rId4"/>
              </a:rPr>
              <a:t>https://www.youtube.com/watch?v=3_NMDJkmvLo</a:t>
            </a:r>
            <a:r>
              <a:rPr lang="en-GB" sz="1400" dirty="0"/>
              <a:t>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3CF49F3-AC46-AB09-1C4A-0BCAEC3E5370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45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8EB6-9974-2C95-BEC6-200A9C39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Traversal Order for Binary Trees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E007E-A327-6CD8-8C83-116900EBC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Breadth First Traversal with BFS</a:t>
            </a:r>
          </a:p>
          <a:p>
            <a:pPr lvl="1"/>
            <a:r>
              <a:rPr lang="en-GB" dirty="0"/>
              <a:t>Level Order Traversal</a:t>
            </a:r>
          </a:p>
          <a:p>
            <a:r>
              <a:rPr lang="en-GB" dirty="0"/>
              <a:t>Depth First Traversals with DFS</a:t>
            </a:r>
          </a:p>
          <a:p>
            <a:pPr lvl="1"/>
            <a:r>
              <a:rPr lang="en-GB" dirty="0"/>
              <a:t>Pre-order Traversal (Root-Left-Right)</a:t>
            </a:r>
          </a:p>
          <a:p>
            <a:pPr lvl="1"/>
            <a:r>
              <a:rPr lang="en-GB" dirty="0"/>
              <a:t>In-order Traversal (Left-Root-Right)</a:t>
            </a:r>
          </a:p>
          <a:p>
            <a:pPr lvl="1"/>
            <a:r>
              <a:rPr lang="en-GB" dirty="0"/>
              <a:t>Post-order Traversal (Left-Right-Root)</a:t>
            </a:r>
            <a:endParaRPr lang="en-SE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A05154A-F486-633D-0738-9CC56B0FFEBA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656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3FEE-DD2E-EF49-8585-000BED16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Graph Traversal with BFS: </a:t>
            </a:r>
            <a:r>
              <a:rPr lang="en-US" altLang="zh-CN" dirty="0"/>
              <a:t>Level-order</a:t>
            </a:r>
            <a:r>
              <a:rPr lang="zh-CN" altLang="en-US" dirty="0"/>
              <a:t> </a:t>
            </a:r>
            <a:r>
              <a:rPr lang="en-US" altLang="zh-CN" dirty="0"/>
              <a:t>Traversal</a:t>
            </a:r>
            <a:r>
              <a:rPr lang="zh-CN" altLang="en-US" dirty="0"/>
              <a:t> </a:t>
            </a:r>
            <a:r>
              <a:rPr lang="en-US" altLang="zh-CN" dirty="0"/>
              <a:t>(Contd.)</a:t>
            </a:r>
            <a:endParaRPr lang="en-US" dirty="0"/>
          </a:p>
        </p:txBody>
      </p:sp>
      <p:sp>
        <p:nvSpPr>
          <p:cNvPr id="52" name="object 11">
            <a:extLst>
              <a:ext uri="{FF2B5EF4-FFF2-40B4-BE49-F238E27FC236}">
                <a16:creationId xmlns:a16="http://schemas.microsoft.com/office/drawing/2014/main" id="{A70923A0-CBF6-8B45-BD68-373B82427144}"/>
              </a:ext>
            </a:extLst>
          </p:cNvPr>
          <p:cNvSpPr/>
          <p:nvPr/>
        </p:nvSpPr>
        <p:spPr>
          <a:xfrm>
            <a:off x="1707244" y="1847171"/>
            <a:ext cx="543900" cy="49988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object 23">
            <a:extLst>
              <a:ext uri="{FF2B5EF4-FFF2-40B4-BE49-F238E27FC236}">
                <a16:creationId xmlns:a16="http://schemas.microsoft.com/office/drawing/2014/main" id="{7DE5316F-9290-5C40-95C0-D4BD9BD7E2DD}"/>
              </a:ext>
            </a:extLst>
          </p:cNvPr>
          <p:cNvSpPr/>
          <p:nvPr/>
        </p:nvSpPr>
        <p:spPr>
          <a:xfrm>
            <a:off x="2652014" y="1859249"/>
            <a:ext cx="440872" cy="383457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object 11">
            <a:extLst>
              <a:ext uri="{FF2B5EF4-FFF2-40B4-BE49-F238E27FC236}">
                <a16:creationId xmlns:a16="http://schemas.microsoft.com/office/drawing/2014/main" id="{FE918048-ABD9-AD49-8828-831E3B4DD359}"/>
              </a:ext>
            </a:extLst>
          </p:cNvPr>
          <p:cNvSpPr/>
          <p:nvPr/>
        </p:nvSpPr>
        <p:spPr>
          <a:xfrm>
            <a:off x="1228683" y="2639731"/>
            <a:ext cx="283306" cy="27929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" name="object 23">
            <a:extLst>
              <a:ext uri="{FF2B5EF4-FFF2-40B4-BE49-F238E27FC236}">
                <a16:creationId xmlns:a16="http://schemas.microsoft.com/office/drawing/2014/main" id="{2619013E-B4B8-EC45-BED1-A94AC7B52977}"/>
              </a:ext>
            </a:extLst>
          </p:cNvPr>
          <p:cNvSpPr/>
          <p:nvPr/>
        </p:nvSpPr>
        <p:spPr>
          <a:xfrm>
            <a:off x="1829214" y="2622301"/>
            <a:ext cx="301811" cy="277803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01563102-D6B2-9743-BE38-55BA302F6982}"/>
              </a:ext>
            </a:extLst>
          </p:cNvPr>
          <p:cNvSpPr/>
          <p:nvPr/>
        </p:nvSpPr>
        <p:spPr>
          <a:xfrm>
            <a:off x="2813922" y="2639731"/>
            <a:ext cx="279915" cy="26037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object 23">
            <a:extLst>
              <a:ext uri="{FF2B5EF4-FFF2-40B4-BE49-F238E27FC236}">
                <a16:creationId xmlns:a16="http://schemas.microsoft.com/office/drawing/2014/main" id="{606CA0B5-BE01-2B42-A6DE-CCFE0694A3AC}"/>
              </a:ext>
            </a:extLst>
          </p:cNvPr>
          <p:cNvSpPr/>
          <p:nvPr/>
        </p:nvSpPr>
        <p:spPr>
          <a:xfrm>
            <a:off x="3411063" y="2622301"/>
            <a:ext cx="317990" cy="266429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8" name="object 13">
            <a:extLst>
              <a:ext uri="{FF2B5EF4-FFF2-40B4-BE49-F238E27FC236}">
                <a16:creationId xmlns:a16="http://schemas.microsoft.com/office/drawing/2014/main" id="{5C405F54-3B57-234B-B631-E10945549326}"/>
              </a:ext>
            </a:extLst>
          </p:cNvPr>
          <p:cNvSpPr/>
          <p:nvPr/>
        </p:nvSpPr>
        <p:spPr>
          <a:xfrm>
            <a:off x="2576211" y="2881864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9" name="object 19">
            <a:extLst>
              <a:ext uri="{FF2B5EF4-FFF2-40B4-BE49-F238E27FC236}">
                <a16:creationId xmlns:a16="http://schemas.microsoft.com/office/drawing/2014/main" id="{A7A166AE-02BE-B748-96B8-F4752254E439}"/>
              </a:ext>
            </a:extLst>
          </p:cNvPr>
          <p:cNvSpPr/>
          <p:nvPr/>
        </p:nvSpPr>
        <p:spPr>
          <a:xfrm>
            <a:off x="1852360" y="2888730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object 19">
            <a:extLst>
              <a:ext uri="{FF2B5EF4-FFF2-40B4-BE49-F238E27FC236}">
                <a16:creationId xmlns:a16="http://schemas.microsoft.com/office/drawing/2014/main" id="{65413C6D-9474-694C-8EEE-031BEF58EB37}"/>
              </a:ext>
            </a:extLst>
          </p:cNvPr>
          <p:cNvSpPr/>
          <p:nvPr/>
        </p:nvSpPr>
        <p:spPr>
          <a:xfrm>
            <a:off x="2148408" y="1389516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1" name="object 13">
            <a:extLst>
              <a:ext uri="{FF2B5EF4-FFF2-40B4-BE49-F238E27FC236}">
                <a16:creationId xmlns:a16="http://schemas.microsoft.com/office/drawing/2014/main" id="{837C52AB-A701-A04E-84FC-8E5F844D5028}"/>
              </a:ext>
            </a:extLst>
          </p:cNvPr>
          <p:cNvSpPr/>
          <p:nvPr/>
        </p:nvSpPr>
        <p:spPr>
          <a:xfrm>
            <a:off x="875194" y="2888730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" name="object 8">
            <a:extLst>
              <a:ext uri="{FF2B5EF4-FFF2-40B4-BE49-F238E27FC236}">
                <a16:creationId xmlns:a16="http://schemas.microsoft.com/office/drawing/2014/main" id="{BF297B1A-F043-A642-868D-656B85605B00}"/>
              </a:ext>
            </a:extLst>
          </p:cNvPr>
          <p:cNvSpPr/>
          <p:nvPr/>
        </p:nvSpPr>
        <p:spPr>
          <a:xfrm>
            <a:off x="3537774" y="288183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3" name="object 9">
            <a:extLst>
              <a:ext uri="{FF2B5EF4-FFF2-40B4-BE49-F238E27FC236}">
                <a16:creationId xmlns:a16="http://schemas.microsoft.com/office/drawing/2014/main" id="{C5BF180F-3ECE-2044-89B2-16A9FC64326E}"/>
              </a:ext>
            </a:extLst>
          </p:cNvPr>
          <p:cNvSpPr txBox="1"/>
          <p:nvPr/>
        </p:nvSpPr>
        <p:spPr>
          <a:xfrm>
            <a:off x="2285842" y="1520615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64" name="object 9">
            <a:extLst>
              <a:ext uri="{FF2B5EF4-FFF2-40B4-BE49-F238E27FC236}">
                <a16:creationId xmlns:a16="http://schemas.microsoft.com/office/drawing/2014/main" id="{E3E20C33-4C37-9A4D-BB7F-DA1F385D825F}"/>
              </a:ext>
            </a:extLst>
          </p:cNvPr>
          <p:cNvSpPr txBox="1"/>
          <p:nvPr/>
        </p:nvSpPr>
        <p:spPr>
          <a:xfrm>
            <a:off x="1984116" y="303761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  <p:sp>
        <p:nvSpPr>
          <p:cNvPr id="65" name="object 9">
            <a:extLst>
              <a:ext uri="{FF2B5EF4-FFF2-40B4-BE49-F238E27FC236}">
                <a16:creationId xmlns:a16="http://schemas.microsoft.com/office/drawing/2014/main" id="{DB70B8A8-7103-2442-816D-24E77523FA0F}"/>
              </a:ext>
            </a:extLst>
          </p:cNvPr>
          <p:cNvSpPr txBox="1"/>
          <p:nvPr/>
        </p:nvSpPr>
        <p:spPr>
          <a:xfrm>
            <a:off x="2701581" y="3017239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66" name="object 9">
            <a:extLst>
              <a:ext uri="{FF2B5EF4-FFF2-40B4-BE49-F238E27FC236}">
                <a16:creationId xmlns:a16="http://schemas.microsoft.com/office/drawing/2014/main" id="{0E71B325-330C-CA47-B165-B401A3502F7C}"/>
              </a:ext>
            </a:extLst>
          </p:cNvPr>
          <p:cNvSpPr txBox="1"/>
          <p:nvPr/>
        </p:nvSpPr>
        <p:spPr>
          <a:xfrm>
            <a:off x="1012627" y="3009291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sp>
        <p:nvSpPr>
          <p:cNvPr id="67" name="object 9">
            <a:extLst>
              <a:ext uri="{FF2B5EF4-FFF2-40B4-BE49-F238E27FC236}">
                <a16:creationId xmlns:a16="http://schemas.microsoft.com/office/drawing/2014/main" id="{4A437B91-FB62-E041-B88C-7E9C566EEA56}"/>
              </a:ext>
            </a:extLst>
          </p:cNvPr>
          <p:cNvSpPr txBox="1"/>
          <p:nvPr/>
        </p:nvSpPr>
        <p:spPr>
          <a:xfrm>
            <a:off x="3617733" y="3007096"/>
            <a:ext cx="432176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G</a:t>
            </a:r>
          </a:p>
        </p:txBody>
      </p:sp>
      <p:sp>
        <p:nvSpPr>
          <p:cNvPr id="68" name="object 13">
            <a:extLst>
              <a:ext uri="{FF2B5EF4-FFF2-40B4-BE49-F238E27FC236}">
                <a16:creationId xmlns:a16="http://schemas.microsoft.com/office/drawing/2014/main" id="{067E7743-1AED-2348-A568-7537EE4A8C84}"/>
              </a:ext>
            </a:extLst>
          </p:cNvPr>
          <p:cNvSpPr/>
          <p:nvPr/>
        </p:nvSpPr>
        <p:spPr>
          <a:xfrm>
            <a:off x="1393248" y="213156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object 9">
            <a:extLst>
              <a:ext uri="{FF2B5EF4-FFF2-40B4-BE49-F238E27FC236}">
                <a16:creationId xmlns:a16="http://schemas.microsoft.com/office/drawing/2014/main" id="{211D1C7A-F4A8-B641-A592-B10F4CF7BB28}"/>
              </a:ext>
            </a:extLst>
          </p:cNvPr>
          <p:cNvSpPr txBox="1"/>
          <p:nvPr/>
        </p:nvSpPr>
        <p:spPr>
          <a:xfrm>
            <a:off x="1530682" y="226076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70" name="object 24">
            <a:extLst>
              <a:ext uri="{FF2B5EF4-FFF2-40B4-BE49-F238E27FC236}">
                <a16:creationId xmlns:a16="http://schemas.microsoft.com/office/drawing/2014/main" id="{FD63DF38-E892-6D4E-8D38-B6D1F78E3C36}"/>
              </a:ext>
            </a:extLst>
          </p:cNvPr>
          <p:cNvSpPr/>
          <p:nvPr/>
        </p:nvSpPr>
        <p:spPr>
          <a:xfrm>
            <a:off x="2975440" y="213156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5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object 9">
            <a:extLst>
              <a:ext uri="{FF2B5EF4-FFF2-40B4-BE49-F238E27FC236}">
                <a16:creationId xmlns:a16="http://schemas.microsoft.com/office/drawing/2014/main" id="{C758E564-6B2D-104E-9461-957D5184527C}"/>
              </a:ext>
            </a:extLst>
          </p:cNvPr>
          <p:cNvSpPr txBox="1"/>
          <p:nvPr/>
        </p:nvSpPr>
        <p:spPr>
          <a:xfrm>
            <a:off x="3112874" y="2275499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3C1970B-1A29-6F45-8CD6-0AEEFE364C73}"/>
              </a:ext>
            </a:extLst>
          </p:cNvPr>
          <p:cNvSpPr/>
          <p:nvPr/>
        </p:nvSpPr>
        <p:spPr>
          <a:xfrm>
            <a:off x="4594803" y="2068768"/>
            <a:ext cx="3391516" cy="646331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latin typeface="Arial"/>
                <a:cs typeface="Arial"/>
              </a:rPr>
              <a:t>Challenging: When we finish B, how do we go to C next?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CB1542-647C-6640-B8C3-1A87CE7F95C7}"/>
              </a:ext>
            </a:extLst>
          </p:cNvPr>
          <p:cNvSpPr/>
          <p:nvPr/>
        </p:nvSpPr>
        <p:spPr>
          <a:xfrm>
            <a:off x="4594803" y="2926840"/>
            <a:ext cx="3619849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Idea: Keep a list and keep adding to it and removing from start.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DD9175F-900B-A946-96FD-9BC5066AD78A}"/>
              </a:ext>
            </a:extLst>
          </p:cNvPr>
          <p:cNvSpPr txBox="1"/>
          <p:nvPr/>
        </p:nvSpPr>
        <p:spPr>
          <a:xfrm>
            <a:off x="4547974" y="1158683"/>
            <a:ext cx="845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Visit:</a:t>
            </a: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485C15C-E1FC-D146-BA17-EF2E1B63AC11}"/>
              </a:ext>
            </a:extLst>
          </p:cNvPr>
          <p:cNvSpPr txBox="1"/>
          <p:nvPr/>
        </p:nvSpPr>
        <p:spPr>
          <a:xfrm>
            <a:off x="4594803" y="1590558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F3E8991-CEB3-D845-9343-55D56C641D00}"/>
              </a:ext>
            </a:extLst>
          </p:cNvPr>
          <p:cNvSpPr txBox="1"/>
          <p:nvPr/>
        </p:nvSpPr>
        <p:spPr>
          <a:xfrm>
            <a:off x="5026008" y="1590558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BD502EB-27B0-F24F-B466-98C081491AC5}"/>
              </a:ext>
            </a:extLst>
          </p:cNvPr>
          <p:cNvSpPr txBox="1"/>
          <p:nvPr/>
        </p:nvSpPr>
        <p:spPr>
          <a:xfrm>
            <a:off x="5457213" y="1590558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384AE6D-9D11-4B40-8F35-8E69533F1558}"/>
              </a:ext>
            </a:extLst>
          </p:cNvPr>
          <p:cNvSpPr txBox="1"/>
          <p:nvPr/>
        </p:nvSpPr>
        <p:spPr>
          <a:xfrm>
            <a:off x="5906052" y="1590558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0117786-046F-FB41-AF8B-2F2894508EFD}"/>
              </a:ext>
            </a:extLst>
          </p:cNvPr>
          <p:cNvSpPr txBox="1"/>
          <p:nvPr/>
        </p:nvSpPr>
        <p:spPr>
          <a:xfrm>
            <a:off x="6337257" y="1590558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2FF8E3-CF8C-074E-9579-687179D8DFBB}"/>
              </a:ext>
            </a:extLst>
          </p:cNvPr>
          <p:cNvSpPr txBox="1"/>
          <p:nvPr/>
        </p:nvSpPr>
        <p:spPr>
          <a:xfrm>
            <a:off x="6786096" y="1590558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69D6BFF-331F-7243-BDEE-4DC319A225EF}"/>
              </a:ext>
            </a:extLst>
          </p:cNvPr>
          <p:cNvSpPr txBox="1"/>
          <p:nvPr/>
        </p:nvSpPr>
        <p:spPr>
          <a:xfrm>
            <a:off x="7199670" y="1590558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2AD8A8B-11BD-5343-AD2B-272BFAB06D1A}"/>
              </a:ext>
            </a:extLst>
          </p:cNvPr>
          <p:cNvSpPr txBox="1"/>
          <p:nvPr/>
        </p:nvSpPr>
        <p:spPr>
          <a:xfrm>
            <a:off x="737120" y="3664838"/>
            <a:ext cx="845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Visit:</a:t>
            </a: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E37AAAC-1CC4-6F4B-BE62-4B8056A7E454}"/>
              </a:ext>
            </a:extLst>
          </p:cNvPr>
          <p:cNvSpPr txBox="1"/>
          <p:nvPr/>
        </p:nvSpPr>
        <p:spPr>
          <a:xfrm>
            <a:off x="1514020" y="3693835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97F8C0D-2822-DB45-9C2B-BDFF32701518}"/>
              </a:ext>
            </a:extLst>
          </p:cNvPr>
          <p:cNvSpPr txBox="1"/>
          <p:nvPr/>
        </p:nvSpPr>
        <p:spPr>
          <a:xfrm>
            <a:off x="1945225" y="3693835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90F2D0B-E0CF-1046-935B-03009EF5B488}"/>
              </a:ext>
            </a:extLst>
          </p:cNvPr>
          <p:cNvSpPr txBox="1"/>
          <p:nvPr/>
        </p:nvSpPr>
        <p:spPr>
          <a:xfrm>
            <a:off x="2376430" y="3693835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9404A5-3F77-B040-9ACC-B0A931E55E7C}"/>
              </a:ext>
            </a:extLst>
          </p:cNvPr>
          <p:cNvSpPr txBox="1"/>
          <p:nvPr/>
        </p:nvSpPr>
        <p:spPr>
          <a:xfrm>
            <a:off x="2825269" y="3693835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DA992AF-3B1D-314A-A2AE-BFCEBB852F22}"/>
              </a:ext>
            </a:extLst>
          </p:cNvPr>
          <p:cNvSpPr txBox="1"/>
          <p:nvPr/>
        </p:nvSpPr>
        <p:spPr>
          <a:xfrm>
            <a:off x="3256474" y="3693835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AF5DC0B-A589-8746-AFBF-F2DFE304C6ED}"/>
              </a:ext>
            </a:extLst>
          </p:cNvPr>
          <p:cNvSpPr txBox="1"/>
          <p:nvPr/>
        </p:nvSpPr>
        <p:spPr>
          <a:xfrm>
            <a:off x="3705313" y="3693835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B931FCE-615D-0649-A908-DF516D7C30DD}"/>
              </a:ext>
            </a:extLst>
          </p:cNvPr>
          <p:cNvSpPr txBox="1"/>
          <p:nvPr/>
        </p:nvSpPr>
        <p:spPr>
          <a:xfrm>
            <a:off x="4118887" y="3693835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595EC44-6C15-8E47-B2F9-DB5DAEB88110}"/>
              </a:ext>
            </a:extLst>
          </p:cNvPr>
          <p:cNvSpPr txBox="1"/>
          <p:nvPr/>
        </p:nvSpPr>
        <p:spPr>
          <a:xfrm>
            <a:off x="811741" y="4172984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List:</a:t>
            </a: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83AEF39-9DF7-AA4F-8FE1-B11AC08F0D9B}"/>
              </a:ext>
            </a:extLst>
          </p:cNvPr>
          <p:cNvSpPr txBox="1"/>
          <p:nvPr/>
        </p:nvSpPr>
        <p:spPr>
          <a:xfrm>
            <a:off x="1514020" y="422615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476A1-31A5-094E-996C-5BDD2DC013A2}"/>
              </a:ext>
            </a:extLst>
          </p:cNvPr>
          <p:cNvSpPr txBox="1"/>
          <p:nvPr/>
        </p:nvSpPr>
        <p:spPr>
          <a:xfrm>
            <a:off x="1945225" y="422615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5E2E519-09E9-0648-955C-035DEF3FB5B9}"/>
              </a:ext>
            </a:extLst>
          </p:cNvPr>
          <p:cNvSpPr txBox="1"/>
          <p:nvPr/>
        </p:nvSpPr>
        <p:spPr>
          <a:xfrm>
            <a:off x="2376430" y="4226150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5293E03-6676-444C-BA9C-6DB1F60F4B74}"/>
              </a:ext>
            </a:extLst>
          </p:cNvPr>
          <p:cNvSpPr txBox="1"/>
          <p:nvPr/>
        </p:nvSpPr>
        <p:spPr>
          <a:xfrm>
            <a:off x="2825269" y="4226150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8C3117C-870F-0048-B583-72A43413B9FA}"/>
              </a:ext>
            </a:extLst>
          </p:cNvPr>
          <p:cNvSpPr txBox="1"/>
          <p:nvPr/>
        </p:nvSpPr>
        <p:spPr>
          <a:xfrm>
            <a:off x="3256474" y="422615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7FE896C-17ED-C246-9285-25A046F00D4C}"/>
              </a:ext>
            </a:extLst>
          </p:cNvPr>
          <p:cNvSpPr txBox="1"/>
          <p:nvPr/>
        </p:nvSpPr>
        <p:spPr>
          <a:xfrm>
            <a:off x="3705313" y="4226150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6D05030-41D2-664A-B52C-66ADACFDFD1B}"/>
              </a:ext>
            </a:extLst>
          </p:cNvPr>
          <p:cNvSpPr txBox="1"/>
          <p:nvPr/>
        </p:nvSpPr>
        <p:spPr>
          <a:xfrm>
            <a:off x="4118887" y="4226150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61783A-77BE-F44D-A27D-E97BBA6D9A3C}"/>
              </a:ext>
            </a:extLst>
          </p:cNvPr>
          <p:cNvSpPr txBox="1"/>
          <p:nvPr/>
        </p:nvSpPr>
        <p:spPr>
          <a:xfrm>
            <a:off x="811741" y="4859494"/>
            <a:ext cx="3383298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200"/>
              </a:spcBef>
              <a:spcAft>
                <a:spcPts val="200"/>
              </a:spcAft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We used this list like a "Queue"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5F443CD-47FB-5E42-91DD-F24E18EB4EF0}"/>
              </a:ext>
            </a:extLst>
          </p:cNvPr>
          <p:cNvCxnSpPr>
            <a:cxnSpLocks/>
          </p:cNvCxnSpPr>
          <p:nvPr/>
        </p:nvCxnSpPr>
        <p:spPr>
          <a:xfrm>
            <a:off x="1555813" y="4420594"/>
            <a:ext cx="265606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7A9E8D5-1365-9F40-915B-188DA208DB52}"/>
              </a:ext>
            </a:extLst>
          </p:cNvPr>
          <p:cNvCxnSpPr>
            <a:cxnSpLocks/>
          </p:cNvCxnSpPr>
          <p:nvPr/>
        </p:nvCxnSpPr>
        <p:spPr>
          <a:xfrm>
            <a:off x="1992811" y="4420594"/>
            <a:ext cx="265606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60BD88C-1A08-334E-8208-1FF9C6E09503}"/>
              </a:ext>
            </a:extLst>
          </p:cNvPr>
          <p:cNvCxnSpPr>
            <a:cxnSpLocks/>
          </p:cNvCxnSpPr>
          <p:nvPr/>
        </p:nvCxnSpPr>
        <p:spPr>
          <a:xfrm>
            <a:off x="2429809" y="4420594"/>
            <a:ext cx="265606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D449DD3-E561-274C-881A-309E7BC182B1}"/>
              </a:ext>
            </a:extLst>
          </p:cNvPr>
          <p:cNvCxnSpPr>
            <a:cxnSpLocks/>
          </p:cNvCxnSpPr>
          <p:nvPr/>
        </p:nvCxnSpPr>
        <p:spPr>
          <a:xfrm>
            <a:off x="2866807" y="4420594"/>
            <a:ext cx="265606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63E5D98-8090-1947-93DF-CDF0DF51035C}"/>
              </a:ext>
            </a:extLst>
          </p:cNvPr>
          <p:cNvCxnSpPr>
            <a:cxnSpLocks/>
          </p:cNvCxnSpPr>
          <p:nvPr/>
        </p:nvCxnSpPr>
        <p:spPr>
          <a:xfrm>
            <a:off x="3303805" y="4420594"/>
            <a:ext cx="265606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BDA6572-4FEF-D847-8BA7-29BE9A462539}"/>
              </a:ext>
            </a:extLst>
          </p:cNvPr>
          <p:cNvCxnSpPr>
            <a:cxnSpLocks/>
          </p:cNvCxnSpPr>
          <p:nvPr/>
        </p:nvCxnSpPr>
        <p:spPr>
          <a:xfrm>
            <a:off x="3740803" y="4420594"/>
            <a:ext cx="265606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9E090EC-DDA9-AB4C-BC7B-08C666DB47F3}"/>
              </a:ext>
            </a:extLst>
          </p:cNvPr>
          <p:cNvCxnSpPr>
            <a:cxnSpLocks/>
          </p:cNvCxnSpPr>
          <p:nvPr/>
        </p:nvCxnSpPr>
        <p:spPr>
          <a:xfrm>
            <a:off x="4177803" y="4420594"/>
            <a:ext cx="265606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13786AB0-125D-AC45-A3E7-980714AD2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308" y="3784912"/>
            <a:ext cx="691983" cy="103682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F70106B-4DF1-2441-B08B-E64548FF0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612" y="4000168"/>
            <a:ext cx="394683" cy="75402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FE614B7-48DE-C14A-9908-805986B8B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819" y="4000168"/>
            <a:ext cx="294806" cy="75402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55CEC71-2FB8-AD45-85C5-BB0A06A17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5192" y="4000168"/>
            <a:ext cx="318774" cy="75402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CC4D69B-FF30-1F42-AF2E-D5201E9D7DDE}"/>
              </a:ext>
            </a:extLst>
          </p:cNvPr>
          <p:cNvSpPr/>
          <p:nvPr/>
        </p:nvSpPr>
        <p:spPr>
          <a:xfrm>
            <a:off x="811741" y="5462060"/>
            <a:ext cx="3094957" cy="102592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>
                <a:latin typeface="Arial"/>
                <a:cs typeface="Arial"/>
              </a:rPr>
              <a:t>Add to the end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>
                <a:latin typeface="Arial"/>
                <a:cs typeface="Arial"/>
              </a:rPr>
              <a:t>Remove from the front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>
                <a:latin typeface="Arial"/>
                <a:cs typeface="Arial"/>
              </a:rPr>
              <a:t>First-In, First-Out (FIFO) 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32AF93F-9A0E-0440-BB23-5F51053693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4469" y="4966362"/>
            <a:ext cx="3171684" cy="1493869"/>
          </a:xfrm>
          <a:prstGeom prst="rect">
            <a:avLst/>
          </a:prstGeom>
        </p:spPr>
      </p:pic>
      <p:sp>
        <p:nvSpPr>
          <p:cNvPr id="130" name="Rectangle 129">
            <a:extLst>
              <a:ext uri="{FF2B5EF4-FFF2-40B4-BE49-F238E27FC236}">
                <a16:creationId xmlns:a16="http://schemas.microsoft.com/office/drawing/2014/main" id="{18C3662D-F4AE-C242-904E-FF83F7CFFBD3}"/>
              </a:ext>
            </a:extLst>
          </p:cNvPr>
          <p:cNvSpPr/>
          <p:nvPr/>
        </p:nvSpPr>
        <p:spPr>
          <a:xfrm>
            <a:off x="1277836" y="2008222"/>
            <a:ext cx="863625" cy="770622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B0A0D9B-35F3-E246-8D94-ECD440F5AEB2}"/>
              </a:ext>
            </a:extLst>
          </p:cNvPr>
          <p:cNvCxnSpPr>
            <a:cxnSpLocks/>
          </p:cNvCxnSpPr>
          <p:nvPr/>
        </p:nvCxnSpPr>
        <p:spPr>
          <a:xfrm flipH="1">
            <a:off x="3485176" y="1810218"/>
            <a:ext cx="364954" cy="30766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34D14E1-EA89-864F-AD67-C8B353D037FD}"/>
              </a:ext>
            </a:extLst>
          </p:cNvPr>
          <p:cNvSpPr/>
          <p:nvPr/>
        </p:nvSpPr>
        <p:spPr>
          <a:xfrm>
            <a:off x="1273239" y="2008772"/>
            <a:ext cx="2353430" cy="770622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F296333-A255-544B-9C3A-9A6247D21A66}"/>
              </a:ext>
            </a:extLst>
          </p:cNvPr>
          <p:cNvSpPr/>
          <p:nvPr/>
        </p:nvSpPr>
        <p:spPr>
          <a:xfrm>
            <a:off x="737120" y="2779745"/>
            <a:ext cx="1759131" cy="770622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D75FD93-C362-2045-A0BD-AFAD89200F1D}"/>
              </a:ext>
            </a:extLst>
          </p:cNvPr>
          <p:cNvSpPr/>
          <p:nvPr/>
        </p:nvSpPr>
        <p:spPr>
          <a:xfrm>
            <a:off x="2503390" y="2781211"/>
            <a:ext cx="1691649" cy="770622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447F0DF-92A6-E145-BE52-51B2064D3C26}"/>
              </a:ext>
            </a:extLst>
          </p:cNvPr>
          <p:cNvSpPr/>
          <p:nvPr/>
        </p:nvSpPr>
        <p:spPr>
          <a:xfrm>
            <a:off x="5026965" y="5901350"/>
            <a:ext cx="2900631" cy="180668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89AF72E-B19E-8A4E-B46B-6A132F9D734F}"/>
              </a:ext>
            </a:extLst>
          </p:cNvPr>
          <p:cNvSpPr/>
          <p:nvPr/>
        </p:nvSpPr>
        <p:spPr>
          <a:xfrm>
            <a:off x="5026965" y="6090456"/>
            <a:ext cx="2900631" cy="180668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BCF2D2A-D83C-F34B-9831-04FDBBD888BD}"/>
              </a:ext>
            </a:extLst>
          </p:cNvPr>
          <p:cNvSpPr/>
          <p:nvPr/>
        </p:nvSpPr>
        <p:spPr>
          <a:xfrm>
            <a:off x="5028363" y="6276412"/>
            <a:ext cx="2900631" cy="180668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90B93C7-4860-D540-AB1F-3CC3D3C2ACD7}"/>
              </a:ext>
            </a:extLst>
          </p:cNvPr>
          <p:cNvSpPr/>
          <p:nvPr/>
        </p:nvSpPr>
        <p:spPr>
          <a:xfrm>
            <a:off x="7106267" y="6444850"/>
            <a:ext cx="17732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en-US" sz="12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reeform 7173">
            <a:extLst>
              <a:ext uri="{FF2B5EF4-FFF2-40B4-BE49-F238E27FC236}">
                <a16:creationId xmlns:a16="http://schemas.microsoft.com/office/drawing/2014/main" id="{0D112C86-0BE2-690D-6706-9242BA07EA0B}"/>
              </a:ext>
            </a:extLst>
          </p:cNvPr>
          <p:cNvSpPr/>
          <p:nvPr/>
        </p:nvSpPr>
        <p:spPr>
          <a:xfrm>
            <a:off x="1171991" y="1620348"/>
            <a:ext cx="2804969" cy="1603912"/>
          </a:xfrm>
          <a:custGeom>
            <a:avLst/>
            <a:gdLst>
              <a:gd name="connsiteX0" fmla="*/ 1387230 w 2804969"/>
              <a:gd name="connsiteY0" fmla="*/ 0 h 1603912"/>
              <a:gd name="connsiteX1" fmla="*/ 565109 w 2804969"/>
              <a:gd name="connsiteY1" fmla="*/ 780177 h 1603912"/>
              <a:gd name="connsiteX2" fmla="*/ 2226129 w 2804969"/>
              <a:gd name="connsiteY2" fmla="*/ 763399 h 1603912"/>
              <a:gd name="connsiteX3" fmla="*/ 3046 w 2804969"/>
              <a:gd name="connsiteY3" fmla="*/ 1543575 h 1603912"/>
              <a:gd name="connsiteX4" fmla="*/ 2804969 w 2804969"/>
              <a:gd name="connsiteY4" fmla="*/ 1493241 h 1603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4969" h="1603912">
                <a:moveTo>
                  <a:pt x="1387230" y="0"/>
                </a:moveTo>
                <a:cubicBezTo>
                  <a:pt x="906261" y="326472"/>
                  <a:pt x="425292" y="652944"/>
                  <a:pt x="565109" y="780177"/>
                </a:cubicBezTo>
                <a:cubicBezTo>
                  <a:pt x="704925" y="907410"/>
                  <a:pt x="2319806" y="636166"/>
                  <a:pt x="2226129" y="763399"/>
                </a:cubicBezTo>
                <a:cubicBezTo>
                  <a:pt x="2132452" y="890632"/>
                  <a:pt x="-93427" y="1421935"/>
                  <a:pt x="3046" y="1543575"/>
                </a:cubicBezTo>
                <a:cubicBezTo>
                  <a:pt x="99519" y="1665215"/>
                  <a:pt x="1452244" y="1579228"/>
                  <a:pt x="2804969" y="1493241"/>
                </a:cubicBezTo>
              </a:path>
            </a:pathLst>
          </a:cu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087E76F-9BE8-C1E6-07B2-B3681C5C1E63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03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44" grpId="0" animBg="1"/>
      <p:bldP spid="25" grpId="0" animBg="1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26" grpId="0" animBg="1"/>
      <p:bldP spid="37" grpId="0" animBg="1"/>
      <p:bldP spid="130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D788-6151-34CF-62F3-265ED7D4E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Tree traversals with DFS: pre-order, in-order, post-order</a:t>
            </a:r>
            <a:endParaRPr lang="en-S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FB4200-CAD7-CFF2-B0EE-0E3D09E18D3D}"/>
              </a:ext>
            </a:extLst>
          </p:cNvPr>
          <p:cNvSpPr txBox="1"/>
          <p:nvPr/>
        </p:nvSpPr>
        <p:spPr>
          <a:xfrm>
            <a:off x="3266398" y="1327763"/>
            <a:ext cx="2845612" cy="16004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/>
              <a:t>function </a:t>
            </a:r>
            <a:r>
              <a:rPr lang="en-GB" sz="1400" dirty="0" err="1"/>
              <a:t>inOrderTraversal</a:t>
            </a:r>
            <a:r>
              <a:rPr lang="en-GB" sz="1400" dirty="0"/>
              <a:t>(node) {</a:t>
            </a:r>
          </a:p>
          <a:p>
            <a:r>
              <a:rPr lang="en-GB" sz="1400" dirty="0"/>
              <a:t>  if (node !== null) {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inOrderTraversal</a:t>
            </a:r>
            <a:r>
              <a:rPr lang="en-GB" sz="1400" dirty="0"/>
              <a:t>(</a:t>
            </a:r>
            <a:r>
              <a:rPr lang="en-GB" sz="1400" dirty="0" err="1"/>
              <a:t>node.left</a:t>
            </a:r>
            <a:r>
              <a:rPr lang="en-GB" sz="1400" dirty="0"/>
              <a:t>);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visitNode</a:t>
            </a:r>
            <a:r>
              <a:rPr lang="en-GB" sz="1400" dirty="0"/>
              <a:t>(node);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inOrderTraversal</a:t>
            </a:r>
            <a:r>
              <a:rPr lang="en-GB" sz="1400" dirty="0"/>
              <a:t>(</a:t>
            </a:r>
            <a:r>
              <a:rPr lang="en-GB" sz="1400" dirty="0" err="1"/>
              <a:t>node.right</a:t>
            </a:r>
            <a:r>
              <a:rPr lang="en-GB" sz="1400" dirty="0"/>
              <a:t>);</a:t>
            </a:r>
          </a:p>
          <a:p>
            <a:r>
              <a:rPr lang="en-GB" sz="1400" dirty="0"/>
              <a:t>  }</a:t>
            </a:r>
          </a:p>
          <a:p>
            <a:r>
              <a:rPr lang="en-GB" sz="1400" dirty="0"/>
              <a:t>}</a:t>
            </a:r>
            <a:endParaRPr lang="en-SE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93432-8AE3-0FCF-16F0-B1D85B3BD335}"/>
              </a:ext>
            </a:extLst>
          </p:cNvPr>
          <p:cNvSpPr txBox="1"/>
          <p:nvPr/>
        </p:nvSpPr>
        <p:spPr>
          <a:xfrm>
            <a:off x="260822" y="1329313"/>
            <a:ext cx="2845612" cy="16004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/>
              <a:t>function preOrderTraversal(node) {</a:t>
            </a:r>
          </a:p>
          <a:p>
            <a:r>
              <a:rPr lang="en-GB" sz="1400"/>
              <a:t>  if (node !== null) {</a:t>
            </a:r>
          </a:p>
          <a:p>
            <a:r>
              <a:rPr lang="en-GB" sz="1400"/>
              <a:t>    visitNode(node);</a:t>
            </a:r>
          </a:p>
          <a:p>
            <a:r>
              <a:rPr lang="en-GB" sz="1400"/>
              <a:t>    preOrderTraversal(node.left);</a:t>
            </a:r>
          </a:p>
          <a:p>
            <a:r>
              <a:rPr lang="en-GB" sz="1400"/>
              <a:t>    preOrderTraversal(node.right);</a:t>
            </a:r>
          </a:p>
          <a:p>
            <a:r>
              <a:rPr lang="en-GB" sz="1400"/>
              <a:t>  }</a:t>
            </a:r>
          </a:p>
          <a:p>
            <a:r>
              <a:rPr lang="en-GB" sz="1400"/>
              <a:t>}</a:t>
            </a:r>
            <a:endParaRPr lang="en-SE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D20DC7-149A-5101-151E-9AB842A9FA00}"/>
              </a:ext>
            </a:extLst>
          </p:cNvPr>
          <p:cNvSpPr txBox="1"/>
          <p:nvPr/>
        </p:nvSpPr>
        <p:spPr>
          <a:xfrm>
            <a:off x="6211230" y="1329313"/>
            <a:ext cx="2845612" cy="16004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/>
              <a:t>function </a:t>
            </a:r>
            <a:r>
              <a:rPr lang="en-GB" sz="1400" dirty="0" err="1"/>
              <a:t>postOrderTraversal</a:t>
            </a:r>
            <a:r>
              <a:rPr lang="en-GB" sz="1400" dirty="0"/>
              <a:t>(node) {</a:t>
            </a:r>
          </a:p>
          <a:p>
            <a:r>
              <a:rPr lang="en-GB" sz="1400" dirty="0"/>
              <a:t>  if (node !== null) {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postOrderTraversal</a:t>
            </a:r>
            <a:r>
              <a:rPr lang="en-GB" sz="1400" dirty="0"/>
              <a:t>(</a:t>
            </a:r>
            <a:r>
              <a:rPr lang="en-GB" sz="1400" dirty="0" err="1"/>
              <a:t>node.left</a:t>
            </a:r>
            <a:r>
              <a:rPr lang="en-GB" sz="1400" dirty="0"/>
              <a:t>);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postOrderTraversal</a:t>
            </a:r>
            <a:r>
              <a:rPr lang="en-GB" sz="1400" dirty="0"/>
              <a:t>(</a:t>
            </a:r>
            <a:r>
              <a:rPr lang="en-GB" sz="1400" dirty="0" err="1"/>
              <a:t>node.right</a:t>
            </a:r>
            <a:r>
              <a:rPr lang="en-GB" sz="1400" dirty="0"/>
              <a:t>);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visitNode</a:t>
            </a:r>
            <a:r>
              <a:rPr lang="en-GB" sz="1400" dirty="0"/>
              <a:t>(node);</a:t>
            </a:r>
          </a:p>
          <a:p>
            <a:r>
              <a:rPr lang="en-GB" sz="1400" dirty="0"/>
              <a:t>  }</a:t>
            </a:r>
          </a:p>
          <a:p>
            <a:r>
              <a:rPr lang="en-GB" sz="1400" dirty="0"/>
              <a:t>}</a:t>
            </a:r>
            <a:endParaRPr lang="en-SE" sz="1400" dirty="0"/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F8E1C901-3543-18D7-F38C-EF7333069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226" y="2971101"/>
            <a:ext cx="2845608" cy="292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98B2407E-135F-5671-D5F0-5D75E4F88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10" y="2916956"/>
            <a:ext cx="2922035" cy="297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>
            <a:extLst>
              <a:ext uri="{FF2B5EF4-FFF2-40B4-BE49-F238E27FC236}">
                <a16:creationId xmlns:a16="http://schemas.microsoft.com/office/drawing/2014/main" id="{DD33EF68-7854-5688-2832-D872304A3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344" y="2915406"/>
            <a:ext cx="2847666" cy="292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E1AC91-3869-FD51-31F8-70A1D9563C0A}"/>
              </a:ext>
            </a:extLst>
          </p:cNvPr>
          <p:cNvSpPr txBox="1"/>
          <p:nvPr/>
        </p:nvSpPr>
        <p:spPr>
          <a:xfrm>
            <a:off x="4020165" y="5661396"/>
            <a:ext cx="10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cbdaef</a:t>
            </a:r>
            <a:endParaRPr lang="en-SE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19C1B1-EDF1-582A-6EEC-2CD4FD60457F}"/>
              </a:ext>
            </a:extLst>
          </p:cNvPr>
          <p:cNvSpPr txBox="1"/>
          <p:nvPr/>
        </p:nvSpPr>
        <p:spPr>
          <a:xfrm>
            <a:off x="992287" y="5687448"/>
            <a:ext cx="10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abcdef</a:t>
            </a:r>
            <a:endParaRPr lang="en-SE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1CA710-A5AF-0C52-5A98-82A9EA9BC884}"/>
              </a:ext>
            </a:extLst>
          </p:cNvPr>
          <p:cNvSpPr txBox="1"/>
          <p:nvPr/>
        </p:nvSpPr>
        <p:spPr>
          <a:xfrm>
            <a:off x="7122031" y="5662945"/>
            <a:ext cx="1023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cdbfea</a:t>
            </a:r>
            <a:endParaRPr lang="en-S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3D6CAE-C1AD-087D-A833-89A1F3B7D6BB}"/>
              </a:ext>
            </a:extLst>
          </p:cNvPr>
          <p:cNvSpPr txBox="1"/>
          <p:nvPr/>
        </p:nvSpPr>
        <p:spPr>
          <a:xfrm>
            <a:off x="80544" y="6111232"/>
            <a:ext cx="3121308" cy="646331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dirty="0"/>
              <a:t>Preorder Traversal in Binary Tree Animations </a:t>
            </a:r>
            <a:r>
              <a:rPr lang="en-GB" sz="1200" dirty="0">
                <a:hlinkClick r:id="rId6"/>
              </a:rPr>
              <a:t>https://www.youtube.com/watch?v=gLx7Px7IEzg</a:t>
            </a:r>
            <a:r>
              <a:rPr lang="en-GB" sz="1200" dirty="0"/>
              <a:t> </a:t>
            </a:r>
            <a:endParaRPr lang="en-SE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2483D-5C3B-FA41-A1A3-6EEA3F0B427B}"/>
              </a:ext>
            </a:extLst>
          </p:cNvPr>
          <p:cNvSpPr txBox="1"/>
          <p:nvPr/>
        </p:nvSpPr>
        <p:spPr>
          <a:xfrm>
            <a:off x="3234125" y="6111232"/>
            <a:ext cx="2845612" cy="646331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dirty="0" err="1"/>
              <a:t>Inorder</a:t>
            </a:r>
            <a:r>
              <a:rPr lang="en-GB" sz="1200" dirty="0"/>
              <a:t> Traversal in Binary Tree Animations</a:t>
            </a:r>
          </a:p>
          <a:p>
            <a:r>
              <a:rPr lang="en-GB" sz="1200" dirty="0">
                <a:hlinkClick r:id="rId7"/>
              </a:rPr>
              <a:t>https://www.youtube.com/watch?v=ne5oOmYdWGw</a:t>
            </a:r>
            <a:r>
              <a:rPr lang="en-GB" sz="1200" dirty="0"/>
              <a:t> </a:t>
            </a:r>
            <a:endParaRPr lang="en-SE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BE9E2D-3C81-9039-3C55-CF463FFF84C4}"/>
              </a:ext>
            </a:extLst>
          </p:cNvPr>
          <p:cNvSpPr txBox="1"/>
          <p:nvPr/>
        </p:nvSpPr>
        <p:spPr>
          <a:xfrm>
            <a:off x="6112010" y="6111232"/>
            <a:ext cx="3031990" cy="646331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dirty="0" err="1"/>
              <a:t>Postorder</a:t>
            </a:r>
            <a:r>
              <a:rPr lang="en-GB" sz="1200" dirty="0"/>
              <a:t> Traversal in Binary Tree Animations</a:t>
            </a:r>
          </a:p>
          <a:p>
            <a:r>
              <a:rPr lang="en-GB" sz="1200" dirty="0">
                <a:hlinkClick r:id="rId8"/>
              </a:rPr>
              <a:t>https://www.youtube.com/watch?v=a8kmbuNm8Uo</a:t>
            </a:r>
            <a:r>
              <a:rPr lang="en-GB" sz="1200" dirty="0"/>
              <a:t> </a:t>
            </a:r>
            <a:endParaRPr lang="en-SE" sz="12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D3FC7F6-E876-AB6D-5BB1-A5D73EB5C181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6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71E5-E093-B03E-B30F-94B89BD91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Tree Traversals with DFS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A5C0-62A5-214E-4223-E5B36AE59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245" y="1417638"/>
            <a:ext cx="8455509" cy="5295134"/>
          </a:xfrm>
        </p:spPr>
        <p:txBody>
          <a:bodyPr>
            <a:normAutofit fontScale="85000" lnSpcReduction="20000"/>
          </a:bodyPr>
          <a:lstStyle/>
          <a:p>
            <a:pPr algn="l" fontAlgn="base"/>
            <a:r>
              <a:rPr lang="en-GB" sz="2800" b="1" i="0" dirty="0">
                <a:solidFill>
                  <a:srgbClr val="0C0D0E"/>
                </a:solidFill>
                <a:effectLst/>
                <a:latin typeface="inherit"/>
              </a:rPr>
              <a:t>Pre-order traversal</a:t>
            </a:r>
            <a:r>
              <a:rPr lang="en-GB" sz="2800" b="0" i="0" dirty="0">
                <a:solidFill>
                  <a:srgbClr val="0C0D0E"/>
                </a:solidFill>
                <a:effectLst/>
                <a:latin typeface="-apple-system"/>
              </a:rPr>
              <a:t>:</a:t>
            </a:r>
          </a:p>
          <a:p>
            <a:pPr marL="914400" lvl="1" indent="-457200" fontAlgn="base">
              <a:buFont typeface="+mj-lt"/>
              <a:buAutoNum type="arabicParenR"/>
            </a:pPr>
            <a:r>
              <a:rPr lang="en-GB" sz="2400" b="0" i="0" dirty="0">
                <a:solidFill>
                  <a:srgbClr val="0C0D0E"/>
                </a:solidFill>
                <a:effectLst/>
                <a:latin typeface="-apple-system"/>
              </a:rPr>
              <a:t>Visit the node itself.</a:t>
            </a:r>
          </a:p>
          <a:p>
            <a:pPr marL="914400" lvl="1" indent="-457200" fontAlgn="base">
              <a:buFont typeface="+mj-lt"/>
              <a:buAutoNum type="arabicParenR"/>
            </a:pPr>
            <a:r>
              <a:rPr lang="en-GB" sz="2400" b="0" i="0" dirty="0">
                <a:solidFill>
                  <a:srgbClr val="0C0D0E"/>
                </a:solidFill>
                <a:effectLst/>
                <a:latin typeface="-apple-system"/>
              </a:rPr>
              <a:t>Traverse the left subtree.</a:t>
            </a:r>
          </a:p>
          <a:p>
            <a:pPr marL="914400" lvl="1" indent="-457200" fontAlgn="base">
              <a:buFont typeface="+mj-lt"/>
              <a:buAutoNum type="arabicParenR"/>
            </a:pPr>
            <a:r>
              <a:rPr lang="en-GB" sz="2400" b="0" i="0" dirty="0">
                <a:solidFill>
                  <a:srgbClr val="0C0D0E"/>
                </a:solidFill>
                <a:effectLst/>
                <a:latin typeface="-apple-system"/>
              </a:rPr>
              <a:t>Traverse the right subtree.</a:t>
            </a:r>
          </a:p>
          <a:p>
            <a:pPr lvl="1" fontAlgn="base"/>
            <a:r>
              <a:rPr lang="en-GB" sz="2400" b="0" i="0" dirty="0">
                <a:solidFill>
                  <a:srgbClr val="0C0D0E"/>
                </a:solidFill>
                <a:effectLst/>
                <a:latin typeface="-apple-system"/>
              </a:rPr>
              <a:t>Begins at the root, ends at the right-most node.</a:t>
            </a:r>
          </a:p>
          <a:p>
            <a:pPr fontAlgn="base"/>
            <a:r>
              <a:rPr lang="en-GB" sz="2800" b="1" i="0" dirty="0">
                <a:solidFill>
                  <a:srgbClr val="0C0D0E"/>
                </a:solidFill>
                <a:effectLst/>
                <a:latin typeface="inherit"/>
              </a:rPr>
              <a:t>In-order traversal</a:t>
            </a:r>
            <a:r>
              <a:rPr lang="en-GB" sz="2800" b="0" i="0" dirty="0">
                <a:solidFill>
                  <a:srgbClr val="0C0D0E"/>
                </a:solidFill>
                <a:effectLst/>
                <a:latin typeface="-apple-system"/>
              </a:rPr>
              <a:t>:</a:t>
            </a:r>
          </a:p>
          <a:p>
            <a:pPr marL="914400" lvl="1" indent="-457200" fontAlgn="base">
              <a:buFont typeface="+mj-lt"/>
              <a:buAutoNum type="arabicParenR"/>
            </a:pPr>
            <a:r>
              <a:rPr lang="en-GB" sz="2800" b="0" i="0" dirty="0">
                <a:solidFill>
                  <a:srgbClr val="0C0D0E"/>
                </a:solidFill>
                <a:effectLst/>
                <a:latin typeface="-apple-system"/>
              </a:rPr>
              <a:t>Traverse the left subtree.</a:t>
            </a:r>
          </a:p>
          <a:p>
            <a:pPr marL="914400" lvl="1" indent="-457200" fontAlgn="base">
              <a:buFont typeface="+mj-lt"/>
              <a:buAutoNum type="arabicParenR"/>
            </a:pPr>
            <a:r>
              <a:rPr lang="en-GB" sz="2800" b="0" i="0" dirty="0">
                <a:solidFill>
                  <a:srgbClr val="0C0D0E"/>
                </a:solidFill>
                <a:effectLst/>
                <a:latin typeface="-apple-system"/>
              </a:rPr>
              <a:t>Visit the node itself.</a:t>
            </a:r>
          </a:p>
          <a:p>
            <a:pPr marL="914400" lvl="1" indent="-457200" fontAlgn="base">
              <a:buFont typeface="+mj-lt"/>
              <a:buAutoNum type="arabicParenR"/>
            </a:pPr>
            <a:r>
              <a:rPr lang="en-GB" sz="2800" b="0" i="0" dirty="0">
                <a:solidFill>
                  <a:srgbClr val="0C0D0E"/>
                </a:solidFill>
                <a:effectLst/>
                <a:latin typeface="-apple-system"/>
              </a:rPr>
              <a:t>Traverse the right subtree.</a:t>
            </a:r>
          </a:p>
          <a:p>
            <a:pPr lvl="1" fontAlgn="base"/>
            <a:r>
              <a:rPr lang="en-GB" sz="2400" b="0" i="0" dirty="0">
                <a:solidFill>
                  <a:srgbClr val="0C0D0E"/>
                </a:solidFill>
                <a:effectLst/>
                <a:latin typeface="-apple-system"/>
              </a:rPr>
              <a:t>Begins at the left-most node, ends at the rightmost node.</a:t>
            </a:r>
          </a:p>
          <a:p>
            <a:pPr fontAlgn="base"/>
            <a:r>
              <a:rPr lang="en-GB" sz="2800" b="1" i="0" dirty="0">
                <a:solidFill>
                  <a:srgbClr val="0C0D0E"/>
                </a:solidFill>
                <a:effectLst/>
                <a:latin typeface="inherit"/>
              </a:rPr>
              <a:t>Post-order traversal</a:t>
            </a:r>
            <a:r>
              <a:rPr lang="en-GB" sz="2800" b="0" i="0" dirty="0">
                <a:solidFill>
                  <a:srgbClr val="0C0D0E"/>
                </a:solidFill>
                <a:effectLst/>
                <a:latin typeface="-apple-system"/>
              </a:rPr>
              <a:t>:</a:t>
            </a:r>
          </a:p>
          <a:p>
            <a:pPr marL="914400" lvl="1" indent="-457200" fontAlgn="base">
              <a:buFont typeface="+mj-lt"/>
              <a:buAutoNum type="arabicParenR"/>
            </a:pPr>
            <a:r>
              <a:rPr lang="en-GB" sz="2800" b="0" i="0" dirty="0">
                <a:solidFill>
                  <a:srgbClr val="0C0D0E"/>
                </a:solidFill>
                <a:effectLst/>
                <a:latin typeface="-apple-system"/>
              </a:rPr>
              <a:t>Traverse the left subtree.</a:t>
            </a:r>
          </a:p>
          <a:p>
            <a:pPr marL="914400" lvl="1" indent="-457200" fontAlgn="base">
              <a:buFont typeface="+mj-lt"/>
              <a:buAutoNum type="arabicParenR"/>
            </a:pPr>
            <a:r>
              <a:rPr lang="en-GB" sz="2800" b="0" i="0" dirty="0">
                <a:solidFill>
                  <a:srgbClr val="0C0D0E"/>
                </a:solidFill>
                <a:effectLst/>
                <a:latin typeface="-apple-system"/>
              </a:rPr>
              <a:t>Traverse the right subtree.</a:t>
            </a:r>
          </a:p>
          <a:p>
            <a:pPr marL="914400" lvl="1" indent="-457200" fontAlgn="base">
              <a:buFont typeface="+mj-lt"/>
              <a:buAutoNum type="arabicParenR"/>
            </a:pPr>
            <a:r>
              <a:rPr lang="en-GB" sz="2800" b="0" i="0" dirty="0">
                <a:solidFill>
                  <a:srgbClr val="0C0D0E"/>
                </a:solidFill>
                <a:effectLst/>
                <a:latin typeface="-apple-system"/>
              </a:rPr>
              <a:t>Visit the node itself.</a:t>
            </a:r>
          </a:p>
          <a:p>
            <a:pPr lvl="1" fontAlgn="base"/>
            <a:r>
              <a:rPr lang="en-GB" sz="2400" b="0" i="0" dirty="0">
                <a:solidFill>
                  <a:srgbClr val="0C0D0E"/>
                </a:solidFill>
                <a:effectLst/>
                <a:latin typeface="-apple-system"/>
              </a:rPr>
              <a:t>Begins with the left-most node, ends with the root.</a:t>
            </a:r>
            <a:endParaRPr lang="en-SE" sz="24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33370B7-C91E-B612-F259-FCED62A94F0C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31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7C12B-CFC2-DB2A-7474-FA1044B9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Geeks for Geeks Tutorials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A67A7-AA91-EC0F-1B1A-487BE220C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59827"/>
          </a:xfrm>
        </p:spPr>
        <p:txBody>
          <a:bodyPr>
            <a:normAutofit fontScale="92500"/>
          </a:bodyPr>
          <a:lstStyle/>
          <a:p>
            <a:r>
              <a:rPr lang="en-GB" sz="2400" dirty="0">
                <a:hlinkClick r:id="rId2"/>
              </a:rPr>
              <a:t>https://www.geeksforgeeks.org/bfs-vs-dfs-binary-tree/</a:t>
            </a:r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https://www.geeksforgeeks.org/preorder-traversal-of-binary-tree/</a:t>
            </a:r>
          </a:p>
          <a:p>
            <a:r>
              <a:rPr lang="en-GB" dirty="0">
                <a:hlinkClick r:id="rId3"/>
              </a:rPr>
              <a:t>https://www.geeksforgeeks.org/inorder-traversal-of-binary-tree/</a:t>
            </a:r>
          </a:p>
          <a:p>
            <a:r>
              <a:rPr lang="en-GB" dirty="0">
                <a:hlinkClick r:id="rId3"/>
              </a:rPr>
              <a:t>https://www.geeksforgeeks.org/postorder-traversal-of-binary-tree/</a:t>
            </a:r>
            <a:r>
              <a:rPr lang="en-GB" dirty="0"/>
              <a:t> </a:t>
            </a:r>
          </a:p>
          <a:p>
            <a:r>
              <a:rPr lang="en-GB" dirty="0"/>
              <a:t>Running Example</a:t>
            </a:r>
            <a:endParaRPr lang="en-SE" dirty="0"/>
          </a:p>
        </p:txBody>
      </p:sp>
      <p:pic>
        <p:nvPicPr>
          <p:cNvPr id="2050" name="Picture 2" descr="Example of Binary Tree">
            <a:extLst>
              <a:ext uri="{FF2B5EF4-FFF2-40B4-BE49-F238E27FC236}">
                <a16:creationId xmlns:a16="http://schemas.microsoft.com/office/drawing/2014/main" id="{13EC9468-3CC5-8666-4B95-703A7E122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6" y="3524509"/>
            <a:ext cx="3941164" cy="281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4655454-77A7-B9E1-D494-F4962EC9CADE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66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C169-6114-3231-0CA7-8B2BC2215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93584"/>
            <a:ext cx="8229600" cy="1143000"/>
          </a:xfrm>
        </p:spPr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B754E-2A96-0BB0-8C9A-313BAAEDC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315"/>
            <a:ext cx="8229600" cy="4525963"/>
          </a:xfrm>
        </p:spPr>
        <p:txBody>
          <a:bodyPr/>
          <a:lstStyle/>
          <a:p>
            <a:endParaRPr lang="en-SE" dirty="0"/>
          </a:p>
        </p:txBody>
      </p:sp>
      <p:pic>
        <p:nvPicPr>
          <p:cNvPr id="3076" name="Picture 4" descr="Node 1 is visited">
            <a:extLst>
              <a:ext uri="{FF2B5EF4-FFF2-40B4-BE49-F238E27FC236}">
                <a16:creationId xmlns:a16="http://schemas.microsoft.com/office/drawing/2014/main" id="{D35FA18D-095B-5BF9-17D1-AFBF8A4A7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417315"/>
            <a:ext cx="3152680" cy="270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Node 2 is visited">
            <a:extLst>
              <a:ext uri="{FF2B5EF4-FFF2-40B4-BE49-F238E27FC236}">
                <a16:creationId xmlns:a16="http://schemas.microsoft.com/office/drawing/2014/main" id="{63A4EAA7-397E-1078-B1FC-3476B2818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944" y="1417315"/>
            <a:ext cx="3152680" cy="270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Node 4 is visited">
            <a:extLst>
              <a:ext uri="{FF2B5EF4-FFF2-40B4-BE49-F238E27FC236}">
                <a16:creationId xmlns:a16="http://schemas.microsoft.com/office/drawing/2014/main" id="{A0690502-A107-E23A-5ED6-CCCCB424C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885" y="1417315"/>
            <a:ext cx="3152680" cy="270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Node 5 is visited">
            <a:extLst>
              <a:ext uri="{FF2B5EF4-FFF2-40B4-BE49-F238E27FC236}">
                <a16:creationId xmlns:a16="http://schemas.microsoft.com/office/drawing/2014/main" id="{990EFEBF-3974-03EB-371B-532D0B38F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43" y="3994799"/>
            <a:ext cx="3152680" cy="270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Node 3 is visited">
            <a:extLst>
              <a:ext uri="{FF2B5EF4-FFF2-40B4-BE49-F238E27FC236}">
                <a16:creationId xmlns:a16="http://schemas.microsoft.com/office/drawing/2014/main" id="{267EDC31-7B15-02F8-471F-190933361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015" y="3994799"/>
            <a:ext cx="3152680" cy="270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The complete tree is visited">
            <a:extLst>
              <a:ext uri="{FF2B5EF4-FFF2-40B4-BE49-F238E27FC236}">
                <a16:creationId xmlns:a16="http://schemas.microsoft.com/office/drawing/2014/main" id="{C767C934-A547-D381-8223-08C3C8300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074" y="3994799"/>
            <a:ext cx="3152680" cy="270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A210999-FCDE-2F3C-30E1-59CC92222212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GB" dirty="0"/>
              <a:t> Pre-order traversal of nodes is 1 -&gt; 2 -&gt; 4 -&gt; 5 -&gt; 3 -&gt; 6</a:t>
            </a:r>
            <a:endParaRPr lang="en-SE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1647A75-04E0-D0CB-101F-EEF15E18F78A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31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9EE8-E84D-E9A3-7588-23365B15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In-order traversal of nodes is 4 -&gt; 2 -&gt; 5 -&gt; 1 -&gt; 3 -&gt; 6.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66C02-EB7C-5644-7ABC-920B43059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79902"/>
            <a:ext cx="8229600" cy="4525963"/>
          </a:xfrm>
        </p:spPr>
        <p:txBody>
          <a:bodyPr/>
          <a:lstStyle/>
          <a:p>
            <a:endParaRPr lang="en-SE" dirty="0"/>
          </a:p>
        </p:txBody>
      </p:sp>
      <p:pic>
        <p:nvPicPr>
          <p:cNvPr id="5122" name="Picture 2" descr="Node 4 is visited">
            <a:extLst>
              <a:ext uri="{FF2B5EF4-FFF2-40B4-BE49-F238E27FC236}">
                <a16:creationId xmlns:a16="http://schemas.microsoft.com/office/drawing/2014/main" id="{955481BD-17A0-225B-000A-335ECE4C0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6" y="1426242"/>
            <a:ext cx="3206115" cy="274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Node 2 is visited">
            <a:extLst>
              <a:ext uri="{FF2B5EF4-FFF2-40B4-BE49-F238E27FC236}">
                <a16:creationId xmlns:a16="http://schemas.microsoft.com/office/drawing/2014/main" id="{60ABD76F-EBCE-BD9B-B0A0-7F3033B27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942" y="1426242"/>
            <a:ext cx="3206115" cy="274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Node 5 is visited">
            <a:extLst>
              <a:ext uri="{FF2B5EF4-FFF2-40B4-BE49-F238E27FC236}">
                <a16:creationId xmlns:a16="http://schemas.microsoft.com/office/drawing/2014/main" id="{4C56F3CB-B7E3-745F-AD77-F083A69A8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885" y="1426242"/>
            <a:ext cx="3206115" cy="274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Node 1 is visited">
            <a:extLst>
              <a:ext uri="{FF2B5EF4-FFF2-40B4-BE49-F238E27FC236}">
                <a16:creationId xmlns:a16="http://schemas.microsoft.com/office/drawing/2014/main" id="{9408121B-7EE0-ACB6-10D2-9D1F2188D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7" y="3806409"/>
            <a:ext cx="3206115" cy="274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Node 3 is visited">
            <a:extLst>
              <a:ext uri="{FF2B5EF4-FFF2-40B4-BE49-F238E27FC236}">
                <a16:creationId xmlns:a16="http://schemas.microsoft.com/office/drawing/2014/main" id="{2EC8F8EF-14FF-8CAF-76DF-F05F50A8E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435" y="3806409"/>
            <a:ext cx="3206115" cy="274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The complete tree is traversed">
            <a:extLst>
              <a:ext uri="{FF2B5EF4-FFF2-40B4-BE49-F238E27FC236}">
                <a16:creationId xmlns:a16="http://schemas.microsoft.com/office/drawing/2014/main" id="{3C475362-84C2-55D6-9C9B-6E4417786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884" y="3806409"/>
            <a:ext cx="3206115" cy="274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D956FD4-1A1A-F49A-DD7C-8E5DDCDB09B3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965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D31E-659A-E0D9-3460-22677089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Post-order traversal of nodes is 4 -&gt; 5 -&gt; 2 -&gt; 6 -&gt; 3 -&gt; 1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BB74B-FB8C-FBD0-A361-5B96D34B7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98235"/>
            <a:ext cx="8229600" cy="4525963"/>
          </a:xfrm>
        </p:spPr>
        <p:txBody>
          <a:bodyPr/>
          <a:lstStyle/>
          <a:p>
            <a:endParaRPr lang="en-SE" dirty="0"/>
          </a:p>
        </p:txBody>
      </p:sp>
      <p:pic>
        <p:nvPicPr>
          <p:cNvPr id="4098" name="Picture 2" descr="Node 4 is visited">
            <a:extLst>
              <a:ext uri="{FF2B5EF4-FFF2-40B4-BE49-F238E27FC236}">
                <a16:creationId xmlns:a16="http://schemas.microsoft.com/office/drawing/2014/main" id="{57FE7B05-7522-BC07-68AE-B6F457BE7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7713"/>
            <a:ext cx="3206115" cy="274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Node 5 is visited">
            <a:extLst>
              <a:ext uri="{FF2B5EF4-FFF2-40B4-BE49-F238E27FC236}">
                <a16:creationId xmlns:a16="http://schemas.microsoft.com/office/drawing/2014/main" id="{089A8930-32DF-22E9-6918-DB8730E80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942" y="1327712"/>
            <a:ext cx="3206115" cy="274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Node 2 is visited">
            <a:extLst>
              <a:ext uri="{FF2B5EF4-FFF2-40B4-BE49-F238E27FC236}">
                <a16:creationId xmlns:a16="http://schemas.microsoft.com/office/drawing/2014/main" id="{2FA554B9-47B8-89D3-FDB5-E6298C1FE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773" y="1327711"/>
            <a:ext cx="3206115" cy="274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Node 3 is visited">
            <a:extLst>
              <a:ext uri="{FF2B5EF4-FFF2-40B4-BE49-F238E27FC236}">
                <a16:creationId xmlns:a16="http://schemas.microsoft.com/office/drawing/2014/main" id="{E330149E-C7F0-613D-F2E8-CD5860BD7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831" y="3957845"/>
            <a:ext cx="3206115" cy="274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The complete tree is visited">
            <a:extLst>
              <a:ext uri="{FF2B5EF4-FFF2-40B4-BE49-F238E27FC236}">
                <a16:creationId xmlns:a16="http://schemas.microsoft.com/office/drawing/2014/main" id="{63E962D7-1219-F6B5-9F61-8DB0D07F3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956" y="3957845"/>
            <a:ext cx="3206115" cy="274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Node 6 is visited">
            <a:extLst>
              <a:ext uri="{FF2B5EF4-FFF2-40B4-BE49-F238E27FC236}">
                <a16:creationId xmlns:a16="http://schemas.microsoft.com/office/drawing/2014/main" id="{7D6B8405-98AE-06EA-D524-928C094DB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57845"/>
            <a:ext cx="3206115" cy="274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F9A8708-4C6A-1023-F0D2-DC005FE5C007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0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</a:t>
            </a:r>
            <a:r>
              <a:rPr lang="zh-CN" altLang="en-US"/>
              <a:t> </a:t>
            </a:r>
            <a:r>
              <a:rPr lang="en-US" altLang="zh-CN"/>
              <a:t>Goals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417637"/>
            <a:ext cx="8443913" cy="5149417"/>
          </a:xfrm>
        </p:spPr>
        <p:txBody>
          <a:bodyPr>
            <a:noAutofit/>
          </a:bodyPr>
          <a:lstStyle/>
          <a:p>
            <a:r>
              <a:rPr lang="en-US" sz="2300" dirty="0"/>
              <a:t>Describe the </a:t>
            </a:r>
            <a:r>
              <a:rPr lang="en-US" sz="2300" dirty="0">
                <a:solidFill>
                  <a:schemeClr val="accent4"/>
                </a:solidFill>
              </a:rPr>
              <a:t>value</a:t>
            </a:r>
            <a:r>
              <a:rPr lang="en-US" sz="2300" dirty="0"/>
              <a:t> of trees and their data structure</a:t>
            </a:r>
          </a:p>
          <a:p>
            <a:r>
              <a:rPr lang="en-US" sz="2300" dirty="0"/>
              <a:t>Explain the need to visit data in different </a:t>
            </a:r>
            <a:r>
              <a:rPr lang="en-US" sz="2300" dirty="0">
                <a:solidFill>
                  <a:schemeClr val="accent1"/>
                </a:solidFill>
              </a:rPr>
              <a:t>orderings</a:t>
            </a:r>
          </a:p>
          <a:p>
            <a:r>
              <a:rPr lang="en-US" sz="2300" dirty="0"/>
              <a:t>Perform pre-order, in-order, post-order and level-order </a:t>
            </a:r>
            <a:r>
              <a:rPr lang="en-US" sz="2300" dirty="0">
                <a:solidFill>
                  <a:schemeClr val="accent6"/>
                </a:solidFill>
              </a:rPr>
              <a:t>traversals</a:t>
            </a:r>
          </a:p>
          <a:p>
            <a:r>
              <a:rPr lang="en-US" sz="2300" dirty="0"/>
              <a:t>Define a </a:t>
            </a:r>
            <a:r>
              <a:rPr lang="en-US" sz="2300" dirty="0">
                <a:solidFill>
                  <a:schemeClr val="accent1"/>
                </a:solidFill>
              </a:rPr>
              <a:t>Binary Search Tree</a:t>
            </a:r>
          </a:p>
          <a:p>
            <a:r>
              <a:rPr lang="en-US" sz="2300" dirty="0"/>
              <a:t>Perform </a:t>
            </a:r>
            <a:r>
              <a:rPr lang="en-US" sz="2300" dirty="0">
                <a:solidFill>
                  <a:schemeClr val="accent3"/>
                </a:solidFill>
              </a:rPr>
              <a:t>search, insert, delete </a:t>
            </a:r>
            <a:r>
              <a:rPr lang="en-US" sz="2300" dirty="0"/>
              <a:t>in a Binary Search Tree</a:t>
            </a:r>
          </a:p>
          <a:p>
            <a:r>
              <a:rPr lang="en-US" sz="2300" dirty="0"/>
              <a:t>Explain the running time </a:t>
            </a:r>
            <a:r>
              <a:rPr lang="en-US" sz="2300" dirty="0">
                <a:solidFill>
                  <a:schemeClr val="accent1"/>
                </a:solidFill>
              </a:rPr>
              <a:t>performance</a:t>
            </a:r>
            <a:r>
              <a:rPr lang="en-US" sz="2300" dirty="0"/>
              <a:t> to find an item in a BST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227E390-A264-5530-7A95-A567729728B4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4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2A260-E369-024E-9825-366BC30C0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Binary Search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F45745-3F36-454F-8E94-ACDCB4F090A6}"/>
              </a:ext>
            </a:extLst>
          </p:cNvPr>
          <p:cNvSpPr/>
          <p:nvPr/>
        </p:nvSpPr>
        <p:spPr>
          <a:xfrm>
            <a:off x="721453" y="1436454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Agra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2A2BA9-6F0B-0448-813D-72354747DE60}"/>
              </a:ext>
            </a:extLst>
          </p:cNvPr>
          <p:cNvSpPr/>
          <p:nvPr/>
        </p:nvSpPr>
        <p:spPr>
          <a:xfrm>
            <a:off x="1677798" y="1436454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Beijing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A30A4D-1C25-2F4F-82E5-C2346B03A35A}"/>
              </a:ext>
            </a:extLst>
          </p:cNvPr>
          <p:cNvSpPr/>
          <p:nvPr/>
        </p:nvSpPr>
        <p:spPr>
          <a:xfrm>
            <a:off x="2634143" y="1436454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Chicago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D59D20-30B5-7542-AB01-B63F418712E5}"/>
              </a:ext>
            </a:extLst>
          </p:cNvPr>
          <p:cNvSpPr/>
          <p:nvPr/>
        </p:nvSpPr>
        <p:spPr>
          <a:xfrm>
            <a:off x="3590488" y="1436454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Essen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9CA3C9-883A-F844-B660-4BA952BD9EC5}"/>
              </a:ext>
            </a:extLst>
          </p:cNvPr>
          <p:cNvSpPr/>
          <p:nvPr/>
        </p:nvSpPr>
        <p:spPr>
          <a:xfrm>
            <a:off x="4546833" y="1436454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Lagos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AE2C50-1AC5-0D4D-B4AB-E57CEC49B4B5}"/>
              </a:ext>
            </a:extLst>
          </p:cNvPr>
          <p:cNvSpPr/>
          <p:nvPr/>
        </p:nvSpPr>
        <p:spPr>
          <a:xfrm>
            <a:off x="5503178" y="1436454"/>
            <a:ext cx="1015068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Montreal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2799FD-F98B-2246-8728-E43AE986DBA3}"/>
              </a:ext>
            </a:extLst>
          </p:cNvPr>
          <p:cNvSpPr/>
          <p:nvPr/>
        </p:nvSpPr>
        <p:spPr>
          <a:xfrm>
            <a:off x="6518246" y="1436454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Quito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8B99DF-D957-C14F-AC17-3446F5388A55}"/>
              </a:ext>
            </a:extLst>
          </p:cNvPr>
          <p:cNvSpPr txBox="1"/>
          <p:nvPr/>
        </p:nvSpPr>
        <p:spPr>
          <a:xfrm>
            <a:off x="721453" y="306204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toFind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0A1C0F-F973-DD43-AD76-DEDAF3B57DE1}"/>
              </a:ext>
            </a:extLst>
          </p:cNvPr>
          <p:cNvSpPr/>
          <p:nvPr/>
        </p:nvSpPr>
        <p:spPr>
          <a:xfrm>
            <a:off x="1805031" y="3007567"/>
            <a:ext cx="956345" cy="4782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Chicago</a:t>
            </a:r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B0D44E38-E209-594E-A51D-947DA57EC5C4}"/>
              </a:ext>
            </a:extLst>
          </p:cNvPr>
          <p:cNvSpPr/>
          <p:nvPr/>
        </p:nvSpPr>
        <p:spPr>
          <a:xfrm>
            <a:off x="3942825" y="2199853"/>
            <a:ext cx="251670" cy="507587"/>
          </a:xfrm>
          <a:prstGeom prst="upArrow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9F1AA0-0E70-2D49-9663-B6B5B4CD50DC}"/>
              </a:ext>
            </a:extLst>
          </p:cNvPr>
          <p:cNvSpPr/>
          <p:nvPr/>
        </p:nvSpPr>
        <p:spPr>
          <a:xfrm>
            <a:off x="3447873" y="2938262"/>
            <a:ext cx="3330431" cy="58477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600" dirty="0">
                <a:latin typeface="Arial"/>
                <a:cs typeface="Arial"/>
              </a:rPr>
              <a:t>Sorted arrays are good for search, but bad for insertion/removal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FEB8AE1A-4774-3A4F-B7D5-FF38D0F209E5}"/>
              </a:ext>
            </a:extLst>
          </p:cNvPr>
          <p:cNvSpPr/>
          <p:nvPr/>
        </p:nvSpPr>
        <p:spPr>
          <a:xfrm>
            <a:off x="2030135" y="2199852"/>
            <a:ext cx="251670" cy="507587"/>
          </a:xfrm>
          <a:prstGeom prst="upArrow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9201F3B4-6B76-BA48-8F82-3E4B23F4537E}"/>
              </a:ext>
            </a:extLst>
          </p:cNvPr>
          <p:cNvSpPr/>
          <p:nvPr/>
        </p:nvSpPr>
        <p:spPr>
          <a:xfrm>
            <a:off x="2986480" y="2199851"/>
            <a:ext cx="251670" cy="507587"/>
          </a:xfrm>
          <a:prstGeom prst="upArrow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D0B4D7-D21A-A848-A0C6-CE163307EFDF}"/>
              </a:ext>
            </a:extLst>
          </p:cNvPr>
          <p:cNvSpPr txBox="1"/>
          <p:nvPr/>
        </p:nvSpPr>
        <p:spPr>
          <a:xfrm>
            <a:off x="4706223" y="2235342"/>
            <a:ext cx="3154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</a:t>
            </a:r>
            <a:r>
              <a:rPr lang="en-US" altLang="zh-CN" sz="16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logn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search: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rid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half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1C0F8E-7F47-654B-9971-86A8A95DA08D}"/>
              </a:ext>
            </a:extLst>
          </p:cNvPr>
          <p:cNvSpPr/>
          <p:nvPr/>
        </p:nvSpPr>
        <p:spPr>
          <a:xfrm>
            <a:off x="160019" y="5759582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DA3E60-CF3A-DE41-920F-021134A06B78}"/>
              </a:ext>
            </a:extLst>
          </p:cNvPr>
          <p:cNvSpPr/>
          <p:nvPr/>
        </p:nvSpPr>
        <p:spPr>
          <a:xfrm>
            <a:off x="1116365" y="4771277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Beijing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C5B65C-FC57-3745-9E52-B7B7C8C29508}"/>
              </a:ext>
            </a:extLst>
          </p:cNvPr>
          <p:cNvSpPr/>
          <p:nvPr/>
        </p:nvSpPr>
        <p:spPr>
          <a:xfrm>
            <a:off x="2072709" y="5759582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Chicago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951B46-AC80-7C47-92AF-F7258F569B6E}"/>
              </a:ext>
            </a:extLst>
          </p:cNvPr>
          <p:cNvSpPr/>
          <p:nvPr/>
        </p:nvSpPr>
        <p:spPr>
          <a:xfrm>
            <a:off x="2760606" y="3989030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1FD15B-CFD8-054F-9D1B-452253BF8279}"/>
              </a:ext>
            </a:extLst>
          </p:cNvPr>
          <p:cNvSpPr/>
          <p:nvPr/>
        </p:nvSpPr>
        <p:spPr>
          <a:xfrm>
            <a:off x="3482059" y="5759582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Lagos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14B64B-A37C-9E4F-BD43-CEE7183BB1CE}"/>
              </a:ext>
            </a:extLst>
          </p:cNvPr>
          <p:cNvSpPr/>
          <p:nvPr/>
        </p:nvSpPr>
        <p:spPr>
          <a:xfrm>
            <a:off x="4438405" y="4771277"/>
            <a:ext cx="1015068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Montreal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D89CF9-0E20-244C-A5BA-EE31924E2214}"/>
              </a:ext>
            </a:extLst>
          </p:cNvPr>
          <p:cNvSpPr/>
          <p:nvPr/>
        </p:nvSpPr>
        <p:spPr>
          <a:xfrm>
            <a:off x="5453472" y="5759582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Quito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07579F-4020-7741-B808-DDB99C9CE219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716951" y="4282645"/>
            <a:ext cx="721453" cy="5028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91BDB0-E94D-1843-9C4F-97621966060F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2072709" y="4282645"/>
            <a:ext cx="687897" cy="5110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CA607E-7774-364F-8E67-81D6E2EB1F3D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960232" y="5358507"/>
            <a:ext cx="478172" cy="401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124FDC8-90F0-C648-9BC8-3877E5DDA579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638192" y="5358507"/>
            <a:ext cx="478172" cy="401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29F17E-1284-C949-90F9-30AC7F35EAB7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2072709" y="5380877"/>
            <a:ext cx="478173" cy="3787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72BB02-379E-0645-AFBF-86DFF027FF94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453472" y="5380877"/>
            <a:ext cx="478173" cy="3787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283E49F-C14D-7648-8EF7-A4E7F6B99E22}"/>
              </a:ext>
            </a:extLst>
          </p:cNvPr>
          <p:cNvSpPr/>
          <p:nvPr/>
        </p:nvSpPr>
        <p:spPr>
          <a:xfrm>
            <a:off x="2868962" y="3449889"/>
            <a:ext cx="739631" cy="30831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45C08BC-E4AA-E744-8BD0-466F77D61058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3238778" y="3766023"/>
            <a:ext cx="1" cy="223007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692F8F8-4276-6B49-9093-89225B0B7D0D}"/>
              </a:ext>
            </a:extLst>
          </p:cNvPr>
          <p:cNvSpPr/>
          <p:nvPr/>
        </p:nvSpPr>
        <p:spPr>
          <a:xfrm>
            <a:off x="5113089" y="3542585"/>
            <a:ext cx="3930243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now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do the same kind 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searching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did within an array, but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also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benefit of a fast insert and a fast removal that a tree provides.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F63C63D-7A21-F94F-9406-3D6B3F486157}"/>
              </a:ext>
            </a:extLst>
          </p:cNvPr>
          <p:cNvCxnSpPr/>
          <p:nvPr/>
        </p:nvCxnSpPr>
        <p:spPr>
          <a:xfrm>
            <a:off x="3804406" y="3485848"/>
            <a:ext cx="26173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D0F604B-722E-8184-1AC0-0A97C486CF88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7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46" grpId="0" animBg="1"/>
      <p:bldP spid="5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17386-F3BD-9EC7-D68B-B8F4A9EE2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Tree (BST)</a:t>
            </a:r>
            <a:endParaRPr lang="en-SE" dirty="0"/>
          </a:p>
        </p:txBody>
      </p:sp>
      <p:grpSp>
        <p:nvGrpSpPr>
          <p:cNvPr id="87" name="Google Shape;320;p24">
            <a:extLst>
              <a:ext uri="{FF2B5EF4-FFF2-40B4-BE49-F238E27FC236}">
                <a16:creationId xmlns:a16="http://schemas.microsoft.com/office/drawing/2014/main" id="{B2EF28F3-944F-97C6-2D56-F998DA8CFE14}"/>
              </a:ext>
            </a:extLst>
          </p:cNvPr>
          <p:cNvGrpSpPr/>
          <p:nvPr/>
        </p:nvGrpSpPr>
        <p:grpSpPr>
          <a:xfrm>
            <a:off x="6707022" y="2075401"/>
            <a:ext cx="457200" cy="457200"/>
            <a:chOff x="1408670" y="3991232"/>
            <a:chExt cx="457200" cy="457200"/>
          </a:xfrm>
        </p:grpSpPr>
        <p:sp>
          <p:nvSpPr>
            <p:cNvPr id="88" name="Google Shape;321;p24">
              <a:extLst>
                <a:ext uri="{FF2B5EF4-FFF2-40B4-BE49-F238E27FC236}">
                  <a16:creationId xmlns:a16="http://schemas.microsoft.com/office/drawing/2014/main" id="{8AA0FC2C-AD63-2CF4-545E-F8770B30636C}"/>
                </a:ext>
              </a:extLst>
            </p:cNvPr>
            <p:cNvSpPr/>
            <p:nvPr/>
          </p:nvSpPr>
          <p:spPr>
            <a:xfrm>
              <a:off x="1408670" y="3991232"/>
              <a:ext cx="457200" cy="457200"/>
            </a:xfrm>
            <a:prstGeom prst="ellipse">
              <a:avLst/>
            </a:prstGeom>
            <a:solidFill>
              <a:srgbClr val="D0EEF9"/>
            </a:solidFill>
            <a:ln w="28575" cap="flat" cmpd="sng">
              <a:solidFill>
                <a:srgbClr val="1CAD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9" name="Google Shape;322;p24">
              <a:extLst>
                <a:ext uri="{FF2B5EF4-FFF2-40B4-BE49-F238E27FC236}">
                  <a16:creationId xmlns:a16="http://schemas.microsoft.com/office/drawing/2014/main" id="{EEB37385-FB02-D198-CFCE-0064F8C377A1}"/>
                </a:ext>
              </a:extLst>
            </p:cNvPr>
            <p:cNvSpPr txBox="1"/>
            <p:nvPr/>
          </p:nvSpPr>
          <p:spPr>
            <a:xfrm>
              <a:off x="1481618" y="4035166"/>
              <a:ext cx="3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90" name="Google Shape;323;p24">
            <a:extLst>
              <a:ext uri="{FF2B5EF4-FFF2-40B4-BE49-F238E27FC236}">
                <a16:creationId xmlns:a16="http://schemas.microsoft.com/office/drawing/2014/main" id="{A5576C3C-E64F-8A0D-CBC1-F9DFD813A481}"/>
              </a:ext>
            </a:extLst>
          </p:cNvPr>
          <p:cNvCxnSpPr>
            <a:stCxn id="88" idx="5"/>
            <a:endCxn id="95" idx="1"/>
          </p:cNvCxnSpPr>
          <p:nvPr/>
        </p:nvCxnSpPr>
        <p:spPr>
          <a:xfrm>
            <a:off x="7097267" y="2465646"/>
            <a:ext cx="438000" cy="200100"/>
          </a:xfrm>
          <a:prstGeom prst="straightConnector1">
            <a:avLst/>
          </a:prstGeom>
          <a:noFill/>
          <a:ln w="28575" cap="flat" cmpd="sng">
            <a:solidFill>
              <a:srgbClr val="1CADE4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91" name="Google Shape;325;p24">
            <a:extLst>
              <a:ext uri="{FF2B5EF4-FFF2-40B4-BE49-F238E27FC236}">
                <a16:creationId xmlns:a16="http://schemas.microsoft.com/office/drawing/2014/main" id="{FB19C492-2377-E4B0-4C8A-200967A89CDB}"/>
              </a:ext>
            </a:extLst>
          </p:cNvPr>
          <p:cNvGrpSpPr/>
          <p:nvPr/>
        </p:nvGrpSpPr>
        <p:grpSpPr>
          <a:xfrm>
            <a:off x="5741502" y="2598899"/>
            <a:ext cx="457200" cy="457200"/>
            <a:chOff x="1408670" y="3991232"/>
            <a:chExt cx="457200" cy="457200"/>
          </a:xfrm>
        </p:grpSpPr>
        <p:sp>
          <p:nvSpPr>
            <p:cNvPr id="92" name="Google Shape;326;p24">
              <a:extLst>
                <a:ext uri="{FF2B5EF4-FFF2-40B4-BE49-F238E27FC236}">
                  <a16:creationId xmlns:a16="http://schemas.microsoft.com/office/drawing/2014/main" id="{E446A94F-3AF3-6B87-0959-A74A273D11B1}"/>
                </a:ext>
              </a:extLst>
            </p:cNvPr>
            <p:cNvSpPr/>
            <p:nvPr/>
          </p:nvSpPr>
          <p:spPr>
            <a:xfrm>
              <a:off x="1408670" y="3991232"/>
              <a:ext cx="457200" cy="457200"/>
            </a:xfrm>
            <a:prstGeom prst="ellipse">
              <a:avLst/>
            </a:prstGeom>
            <a:solidFill>
              <a:srgbClr val="D0EEF9"/>
            </a:solidFill>
            <a:ln w="28575" cap="flat" cmpd="sng">
              <a:solidFill>
                <a:srgbClr val="1CAD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3" name="Google Shape;327;p24">
              <a:extLst>
                <a:ext uri="{FF2B5EF4-FFF2-40B4-BE49-F238E27FC236}">
                  <a16:creationId xmlns:a16="http://schemas.microsoft.com/office/drawing/2014/main" id="{EC23F2C7-ADE9-47EB-F682-4D4C6BEE76E1}"/>
                </a:ext>
              </a:extLst>
            </p:cNvPr>
            <p:cNvSpPr txBox="1"/>
            <p:nvPr/>
          </p:nvSpPr>
          <p:spPr>
            <a:xfrm>
              <a:off x="1481618" y="4035166"/>
              <a:ext cx="3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328;p24">
            <a:extLst>
              <a:ext uri="{FF2B5EF4-FFF2-40B4-BE49-F238E27FC236}">
                <a16:creationId xmlns:a16="http://schemas.microsoft.com/office/drawing/2014/main" id="{00271D02-8992-1838-AF18-46886B95840B}"/>
              </a:ext>
            </a:extLst>
          </p:cNvPr>
          <p:cNvGrpSpPr/>
          <p:nvPr/>
        </p:nvGrpSpPr>
        <p:grpSpPr>
          <a:xfrm>
            <a:off x="7468373" y="2598899"/>
            <a:ext cx="457200" cy="457200"/>
            <a:chOff x="1408670" y="3991232"/>
            <a:chExt cx="457200" cy="457200"/>
          </a:xfrm>
        </p:grpSpPr>
        <p:sp>
          <p:nvSpPr>
            <p:cNvPr id="95" name="Google Shape;324;p24">
              <a:extLst>
                <a:ext uri="{FF2B5EF4-FFF2-40B4-BE49-F238E27FC236}">
                  <a16:creationId xmlns:a16="http://schemas.microsoft.com/office/drawing/2014/main" id="{2F3C3CF6-9A57-6B22-5116-A9E18A248EE1}"/>
                </a:ext>
              </a:extLst>
            </p:cNvPr>
            <p:cNvSpPr/>
            <p:nvPr/>
          </p:nvSpPr>
          <p:spPr>
            <a:xfrm>
              <a:off x="1408670" y="3991232"/>
              <a:ext cx="457200" cy="457200"/>
            </a:xfrm>
            <a:prstGeom prst="ellipse">
              <a:avLst/>
            </a:prstGeom>
            <a:solidFill>
              <a:srgbClr val="D0EEF9"/>
            </a:solidFill>
            <a:ln w="28575" cap="flat" cmpd="sng">
              <a:solidFill>
                <a:srgbClr val="1CAD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6" name="Google Shape;329;p24">
              <a:extLst>
                <a:ext uri="{FF2B5EF4-FFF2-40B4-BE49-F238E27FC236}">
                  <a16:creationId xmlns:a16="http://schemas.microsoft.com/office/drawing/2014/main" id="{5D6B5102-6BA5-7498-8281-A8E5BA4D452F}"/>
                </a:ext>
              </a:extLst>
            </p:cNvPr>
            <p:cNvSpPr txBox="1"/>
            <p:nvPr/>
          </p:nvSpPr>
          <p:spPr>
            <a:xfrm>
              <a:off x="1418300" y="4035166"/>
              <a:ext cx="438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7" name="Google Shape;330;p24">
            <a:extLst>
              <a:ext uri="{FF2B5EF4-FFF2-40B4-BE49-F238E27FC236}">
                <a16:creationId xmlns:a16="http://schemas.microsoft.com/office/drawing/2014/main" id="{DC259FA0-565B-89C4-9544-4FBF0C2150BA}"/>
              </a:ext>
            </a:extLst>
          </p:cNvPr>
          <p:cNvGrpSpPr/>
          <p:nvPr/>
        </p:nvGrpSpPr>
        <p:grpSpPr>
          <a:xfrm>
            <a:off x="5180489" y="3163578"/>
            <a:ext cx="457200" cy="457200"/>
            <a:chOff x="1408670" y="3991232"/>
            <a:chExt cx="457200" cy="457200"/>
          </a:xfrm>
        </p:grpSpPr>
        <p:sp>
          <p:nvSpPr>
            <p:cNvPr id="98" name="Google Shape;331;p24">
              <a:extLst>
                <a:ext uri="{FF2B5EF4-FFF2-40B4-BE49-F238E27FC236}">
                  <a16:creationId xmlns:a16="http://schemas.microsoft.com/office/drawing/2014/main" id="{566B51FF-7A09-67AD-5272-1A3E96C77FE8}"/>
                </a:ext>
              </a:extLst>
            </p:cNvPr>
            <p:cNvSpPr/>
            <p:nvPr/>
          </p:nvSpPr>
          <p:spPr>
            <a:xfrm>
              <a:off x="1408670" y="3991232"/>
              <a:ext cx="457200" cy="457200"/>
            </a:xfrm>
            <a:prstGeom prst="ellipse">
              <a:avLst/>
            </a:prstGeom>
            <a:solidFill>
              <a:srgbClr val="D0EEF9"/>
            </a:solidFill>
            <a:ln w="28575" cap="flat" cmpd="sng">
              <a:solidFill>
                <a:srgbClr val="1CAD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9" name="Google Shape;332;p24">
              <a:extLst>
                <a:ext uri="{FF2B5EF4-FFF2-40B4-BE49-F238E27FC236}">
                  <a16:creationId xmlns:a16="http://schemas.microsoft.com/office/drawing/2014/main" id="{E1789ECD-1197-1049-880F-120500CD539C}"/>
                </a:ext>
              </a:extLst>
            </p:cNvPr>
            <p:cNvSpPr txBox="1"/>
            <p:nvPr/>
          </p:nvSpPr>
          <p:spPr>
            <a:xfrm>
              <a:off x="1481618" y="4035166"/>
              <a:ext cx="3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0" name="Google Shape;333;p24">
            <a:extLst>
              <a:ext uri="{FF2B5EF4-FFF2-40B4-BE49-F238E27FC236}">
                <a16:creationId xmlns:a16="http://schemas.microsoft.com/office/drawing/2014/main" id="{E0EF82A2-3D0E-2C34-DA16-19386F88B9E9}"/>
              </a:ext>
            </a:extLst>
          </p:cNvPr>
          <p:cNvGrpSpPr/>
          <p:nvPr/>
        </p:nvGrpSpPr>
        <p:grpSpPr>
          <a:xfrm>
            <a:off x="6332085" y="3155768"/>
            <a:ext cx="457200" cy="457200"/>
            <a:chOff x="1408670" y="3991232"/>
            <a:chExt cx="457200" cy="457200"/>
          </a:xfrm>
        </p:grpSpPr>
        <p:sp>
          <p:nvSpPr>
            <p:cNvPr id="101" name="Google Shape;334;p24">
              <a:extLst>
                <a:ext uri="{FF2B5EF4-FFF2-40B4-BE49-F238E27FC236}">
                  <a16:creationId xmlns:a16="http://schemas.microsoft.com/office/drawing/2014/main" id="{9B8CE065-D2E7-A315-B501-EB0C5147FFE8}"/>
                </a:ext>
              </a:extLst>
            </p:cNvPr>
            <p:cNvSpPr/>
            <p:nvPr/>
          </p:nvSpPr>
          <p:spPr>
            <a:xfrm>
              <a:off x="1408670" y="3991232"/>
              <a:ext cx="457200" cy="457200"/>
            </a:xfrm>
            <a:prstGeom prst="ellipse">
              <a:avLst/>
            </a:prstGeom>
            <a:solidFill>
              <a:srgbClr val="D0EEF9"/>
            </a:solidFill>
            <a:ln w="28575" cap="flat" cmpd="sng">
              <a:solidFill>
                <a:srgbClr val="1CAD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2" name="Google Shape;335;p24">
              <a:extLst>
                <a:ext uri="{FF2B5EF4-FFF2-40B4-BE49-F238E27FC236}">
                  <a16:creationId xmlns:a16="http://schemas.microsoft.com/office/drawing/2014/main" id="{5138C2E4-0014-98C5-20EF-E1131CEF0AE4}"/>
                </a:ext>
              </a:extLst>
            </p:cNvPr>
            <p:cNvSpPr txBox="1"/>
            <p:nvPr/>
          </p:nvSpPr>
          <p:spPr>
            <a:xfrm>
              <a:off x="1481618" y="4035166"/>
              <a:ext cx="3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3" name="Google Shape;336;p24">
            <a:extLst>
              <a:ext uri="{FF2B5EF4-FFF2-40B4-BE49-F238E27FC236}">
                <a16:creationId xmlns:a16="http://schemas.microsoft.com/office/drawing/2014/main" id="{57D76203-D5A1-E931-8F21-89138B335AE3}"/>
              </a:ext>
            </a:extLst>
          </p:cNvPr>
          <p:cNvGrpSpPr/>
          <p:nvPr/>
        </p:nvGrpSpPr>
        <p:grpSpPr>
          <a:xfrm>
            <a:off x="8150801" y="3164683"/>
            <a:ext cx="457200" cy="457200"/>
            <a:chOff x="1408670" y="3991232"/>
            <a:chExt cx="457200" cy="457200"/>
          </a:xfrm>
        </p:grpSpPr>
        <p:sp>
          <p:nvSpPr>
            <p:cNvPr id="104" name="Google Shape;337;p24">
              <a:extLst>
                <a:ext uri="{FF2B5EF4-FFF2-40B4-BE49-F238E27FC236}">
                  <a16:creationId xmlns:a16="http://schemas.microsoft.com/office/drawing/2014/main" id="{D4CF22A5-011E-6775-C01A-3A77DB167C62}"/>
                </a:ext>
              </a:extLst>
            </p:cNvPr>
            <p:cNvSpPr/>
            <p:nvPr/>
          </p:nvSpPr>
          <p:spPr>
            <a:xfrm>
              <a:off x="1408670" y="3991232"/>
              <a:ext cx="457200" cy="457200"/>
            </a:xfrm>
            <a:prstGeom prst="ellipse">
              <a:avLst/>
            </a:prstGeom>
            <a:solidFill>
              <a:srgbClr val="D0EEF9"/>
            </a:solidFill>
            <a:ln w="28575" cap="flat" cmpd="sng">
              <a:solidFill>
                <a:srgbClr val="1CAD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5" name="Google Shape;338;p24">
              <a:extLst>
                <a:ext uri="{FF2B5EF4-FFF2-40B4-BE49-F238E27FC236}">
                  <a16:creationId xmlns:a16="http://schemas.microsoft.com/office/drawing/2014/main" id="{4AD768B2-0C93-DBF6-5552-87DB0FDBFABF}"/>
                </a:ext>
              </a:extLst>
            </p:cNvPr>
            <p:cNvSpPr txBox="1"/>
            <p:nvPr/>
          </p:nvSpPr>
          <p:spPr>
            <a:xfrm>
              <a:off x="1418300" y="4035166"/>
              <a:ext cx="438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30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06" name="Google Shape;339;p24">
            <a:extLst>
              <a:ext uri="{FF2B5EF4-FFF2-40B4-BE49-F238E27FC236}">
                <a16:creationId xmlns:a16="http://schemas.microsoft.com/office/drawing/2014/main" id="{8ED523C4-56E4-BEE6-9EFF-D308C65808A1}"/>
              </a:ext>
            </a:extLst>
          </p:cNvPr>
          <p:cNvCxnSpPr>
            <a:stCxn id="88" idx="3"/>
            <a:endCxn id="92" idx="7"/>
          </p:cNvCxnSpPr>
          <p:nvPr/>
        </p:nvCxnSpPr>
        <p:spPr>
          <a:xfrm flipH="1">
            <a:off x="6131677" y="2465646"/>
            <a:ext cx="642300" cy="200100"/>
          </a:xfrm>
          <a:prstGeom prst="straightConnector1">
            <a:avLst/>
          </a:prstGeom>
          <a:noFill/>
          <a:ln w="28575" cap="flat" cmpd="sng">
            <a:solidFill>
              <a:srgbClr val="1CADE4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7" name="Google Shape;340;p24">
            <a:extLst>
              <a:ext uri="{FF2B5EF4-FFF2-40B4-BE49-F238E27FC236}">
                <a16:creationId xmlns:a16="http://schemas.microsoft.com/office/drawing/2014/main" id="{8FD0E0E6-3987-5220-5D63-E9003752F5F5}"/>
              </a:ext>
            </a:extLst>
          </p:cNvPr>
          <p:cNvCxnSpPr>
            <a:stCxn id="92" idx="3"/>
            <a:endCxn id="98" idx="7"/>
          </p:cNvCxnSpPr>
          <p:nvPr/>
        </p:nvCxnSpPr>
        <p:spPr>
          <a:xfrm flipH="1">
            <a:off x="5570857" y="2989144"/>
            <a:ext cx="237600" cy="241500"/>
          </a:xfrm>
          <a:prstGeom prst="straightConnector1">
            <a:avLst/>
          </a:prstGeom>
          <a:noFill/>
          <a:ln w="28575" cap="flat" cmpd="sng">
            <a:solidFill>
              <a:srgbClr val="1CADE4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8" name="Google Shape;341;p24">
            <a:extLst>
              <a:ext uri="{FF2B5EF4-FFF2-40B4-BE49-F238E27FC236}">
                <a16:creationId xmlns:a16="http://schemas.microsoft.com/office/drawing/2014/main" id="{131C26B3-D0B2-7CB6-1DDE-BBC7E061C6DE}"/>
              </a:ext>
            </a:extLst>
          </p:cNvPr>
          <p:cNvCxnSpPr>
            <a:stCxn id="92" idx="5"/>
            <a:endCxn id="101" idx="1"/>
          </p:cNvCxnSpPr>
          <p:nvPr/>
        </p:nvCxnSpPr>
        <p:spPr>
          <a:xfrm>
            <a:off x="6131747" y="2989144"/>
            <a:ext cx="267300" cy="233700"/>
          </a:xfrm>
          <a:prstGeom prst="straightConnector1">
            <a:avLst/>
          </a:prstGeom>
          <a:noFill/>
          <a:ln w="28575" cap="flat" cmpd="sng">
            <a:solidFill>
              <a:srgbClr val="1CADE4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9" name="Google Shape;342;p24">
            <a:extLst>
              <a:ext uri="{FF2B5EF4-FFF2-40B4-BE49-F238E27FC236}">
                <a16:creationId xmlns:a16="http://schemas.microsoft.com/office/drawing/2014/main" id="{7B48C7F2-EF7E-09A4-7BAE-6F8E9C827840}"/>
              </a:ext>
            </a:extLst>
          </p:cNvPr>
          <p:cNvCxnSpPr>
            <a:stCxn id="95" idx="5"/>
            <a:endCxn id="104" idx="1"/>
          </p:cNvCxnSpPr>
          <p:nvPr/>
        </p:nvCxnSpPr>
        <p:spPr>
          <a:xfrm>
            <a:off x="7858618" y="2989144"/>
            <a:ext cx="359100" cy="242400"/>
          </a:xfrm>
          <a:prstGeom prst="straightConnector1">
            <a:avLst/>
          </a:prstGeom>
          <a:noFill/>
          <a:ln w="28575" cap="flat" cmpd="sng">
            <a:solidFill>
              <a:srgbClr val="1CADE4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10" name="Google Shape;343;p24">
            <a:extLst>
              <a:ext uri="{FF2B5EF4-FFF2-40B4-BE49-F238E27FC236}">
                <a16:creationId xmlns:a16="http://schemas.microsoft.com/office/drawing/2014/main" id="{89998B7B-DBE0-EEE9-AEFA-5D9068A72912}"/>
              </a:ext>
            </a:extLst>
          </p:cNvPr>
          <p:cNvGrpSpPr/>
          <p:nvPr/>
        </p:nvGrpSpPr>
        <p:grpSpPr>
          <a:xfrm>
            <a:off x="479712" y="4059965"/>
            <a:ext cx="4126130" cy="1785936"/>
            <a:chOff x="4170120" y="2805925"/>
            <a:chExt cx="4126130" cy="1785936"/>
          </a:xfrm>
        </p:grpSpPr>
        <p:grpSp>
          <p:nvGrpSpPr>
            <p:cNvPr id="111" name="Google Shape;344;p24">
              <a:extLst>
                <a:ext uri="{FF2B5EF4-FFF2-40B4-BE49-F238E27FC236}">
                  <a16:creationId xmlns:a16="http://schemas.microsoft.com/office/drawing/2014/main" id="{807CD2B9-217D-1A87-8FDC-1218D347739E}"/>
                </a:ext>
              </a:extLst>
            </p:cNvPr>
            <p:cNvGrpSpPr/>
            <p:nvPr/>
          </p:nvGrpSpPr>
          <p:grpSpPr>
            <a:xfrm>
              <a:off x="6041066" y="2998389"/>
              <a:ext cx="457200" cy="457200"/>
              <a:chOff x="1408670" y="3991232"/>
              <a:chExt cx="457200" cy="457200"/>
            </a:xfrm>
          </p:grpSpPr>
          <p:sp>
            <p:nvSpPr>
              <p:cNvPr id="136" name="Google Shape;345;p24">
                <a:extLst>
                  <a:ext uri="{FF2B5EF4-FFF2-40B4-BE49-F238E27FC236}">
                    <a16:creationId xmlns:a16="http://schemas.microsoft.com/office/drawing/2014/main" id="{358E89BC-04BB-08EB-EB0D-CFB41A29725C}"/>
                  </a:ext>
                </a:extLst>
              </p:cNvPr>
              <p:cNvSpPr/>
              <p:nvPr/>
            </p:nvSpPr>
            <p:spPr>
              <a:xfrm>
                <a:off x="1408670" y="3991232"/>
                <a:ext cx="457200" cy="457200"/>
              </a:xfrm>
              <a:prstGeom prst="ellipse">
                <a:avLst/>
              </a:prstGeom>
              <a:solidFill>
                <a:srgbClr val="D0EEF9"/>
              </a:solidFill>
              <a:ln w="28575" cap="flat" cmpd="sng">
                <a:solidFill>
                  <a:srgbClr val="1CADE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37" name="Google Shape;346;p24">
                <a:extLst>
                  <a:ext uri="{FF2B5EF4-FFF2-40B4-BE49-F238E27FC236}">
                    <a16:creationId xmlns:a16="http://schemas.microsoft.com/office/drawing/2014/main" id="{29DA1854-7423-2061-A97A-8D61D3B8DA65}"/>
                  </a:ext>
                </a:extLst>
              </p:cNvPr>
              <p:cNvSpPr txBox="1"/>
              <p:nvPr/>
            </p:nvSpPr>
            <p:spPr>
              <a:xfrm>
                <a:off x="1481618" y="4035166"/>
                <a:ext cx="3113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9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2" name="Google Shape;347;p24">
              <a:extLst>
                <a:ext uri="{FF2B5EF4-FFF2-40B4-BE49-F238E27FC236}">
                  <a16:creationId xmlns:a16="http://schemas.microsoft.com/office/drawing/2014/main" id="{E3252A83-CE60-C191-7AC5-7F70CE80550B}"/>
                </a:ext>
              </a:extLst>
            </p:cNvPr>
            <p:cNvCxnSpPr>
              <a:stCxn id="136" idx="5"/>
              <a:endCxn id="132" idx="1"/>
            </p:cNvCxnSpPr>
            <p:nvPr/>
          </p:nvCxnSpPr>
          <p:spPr>
            <a:xfrm>
              <a:off x="6431311" y="3388634"/>
              <a:ext cx="438000" cy="200100"/>
            </a:xfrm>
            <a:prstGeom prst="straightConnector1">
              <a:avLst/>
            </a:prstGeom>
            <a:noFill/>
            <a:ln w="28575" cap="flat" cmpd="sng">
              <a:solidFill>
                <a:srgbClr val="1CADE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grpSp>
          <p:nvGrpSpPr>
            <p:cNvPr id="113" name="Google Shape;349;p24">
              <a:extLst>
                <a:ext uri="{FF2B5EF4-FFF2-40B4-BE49-F238E27FC236}">
                  <a16:creationId xmlns:a16="http://schemas.microsoft.com/office/drawing/2014/main" id="{AB45A0F8-3702-474E-EC12-8761C2168DF2}"/>
                </a:ext>
              </a:extLst>
            </p:cNvPr>
            <p:cNvGrpSpPr/>
            <p:nvPr/>
          </p:nvGrpSpPr>
          <p:grpSpPr>
            <a:xfrm>
              <a:off x="5075546" y="3521887"/>
              <a:ext cx="457200" cy="457200"/>
              <a:chOff x="1408670" y="3991232"/>
              <a:chExt cx="457200" cy="457200"/>
            </a:xfrm>
          </p:grpSpPr>
          <p:sp>
            <p:nvSpPr>
              <p:cNvPr id="134" name="Google Shape;350;p24">
                <a:extLst>
                  <a:ext uri="{FF2B5EF4-FFF2-40B4-BE49-F238E27FC236}">
                    <a16:creationId xmlns:a16="http://schemas.microsoft.com/office/drawing/2014/main" id="{C2CC8ECB-4491-4825-3047-7BDA6FC53D66}"/>
                  </a:ext>
                </a:extLst>
              </p:cNvPr>
              <p:cNvSpPr/>
              <p:nvPr/>
            </p:nvSpPr>
            <p:spPr>
              <a:xfrm>
                <a:off x="1408670" y="3991232"/>
                <a:ext cx="457200" cy="457200"/>
              </a:xfrm>
              <a:prstGeom prst="ellipse">
                <a:avLst/>
              </a:prstGeom>
              <a:solidFill>
                <a:srgbClr val="D0EEF9"/>
              </a:solidFill>
              <a:ln w="28575" cap="flat" cmpd="sng">
                <a:solidFill>
                  <a:srgbClr val="1CADE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35" name="Google Shape;351;p24">
                <a:extLst>
                  <a:ext uri="{FF2B5EF4-FFF2-40B4-BE49-F238E27FC236}">
                    <a16:creationId xmlns:a16="http://schemas.microsoft.com/office/drawing/2014/main" id="{D4C36416-77FF-5443-9363-3DB82F45D363}"/>
                  </a:ext>
                </a:extLst>
              </p:cNvPr>
              <p:cNvSpPr txBox="1"/>
              <p:nvPr/>
            </p:nvSpPr>
            <p:spPr>
              <a:xfrm>
                <a:off x="1481618" y="4035166"/>
                <a:ext cx="3113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3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4" name="Google Shape;352;p24">
              <a:extLst>
                <a:ext uri="{FF2B5EF4-FFF2-40B4-BE49-F238E27FC236}">
                  <a16:creationId xmlns:a16="http://schemas.microsoft.com/office/drawing/2014/main" id="{C19BF053-F508-7402-B27B-0F452816DA17}"/>
                </a:ext>
              </a:extLst>
            </p:cNvPr>
            <p:cNvGrpSpPr/>
            <p:nvPr/>
          </p:nvGrpSpPr>
          <p:grpSpPr>
            <a:xfrm>
              <a:off x="6802417" y="3521887"/>
              <a:ext cx="457200" cy="457200"/>
              <a:chOff x="1408670" y="3991232"/>
              <a:chExt cx="457200" cy="457200"/>
            </a:xfrm>
          </p:grpSpPr>
          <p:sp>
            <p:nvSpPr>
              <p:cNvPr id="132" name="Google Shape;348;p24">
                <a:extLst>
                  <a:ext uri="{FF2B5EF4-FFF2-40B4-BE49-F238E27FC236}">
                    <a16:creationId xmlns:a16="http://schemas.microsoft.com/office/drawing/2014/main" id="{A6FBF67B-B744-F18B-C9C5-98CD7150807F}"/>
                  </a:ext>
                </a:extLst>
              </p:cNvPr>
              <p:cNvSpPr/>
              <p:nvPr/>
            </p:nvSpPr>
            <p:spPr>
              <a:xfrm>
                <a:off x="1408670" y="3991232"/>
                <a:ext cx="457200" cy="457200"/>
              </a:xfrm>
              <a:prstGeom prst="ellipse">
                <a:avLst/>
              </a:prstGeom>
              <a:solidFill>
                <a:srgbClr val="D0EEF9"/>
              </a:solidFill>
              <a:ln w="28575" cap="flat" cmpd="sng">
                <a:solidFill>
                  <a:srgbClr val="1CADE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33" name="Google Shape;353;p24">
                <a:extLst>
                  <a:ext uri="{FF2B5EF4-FFF2-40B4-BE49-F238E27FC236}">
                    <a16:creationId xmlns:a16="http://schemas.microsoft.com/office/drawing/2014/main" id="{B5DF0C25-D403-7C5E-7682-6E7BD80F06BF}"/>
                  </a:ext>
                </a:extLst>
              </p:cNvPr>
              <p:cNvSpPr txBox="1"/>
              <p:nvPr/>
            </p:nvSpPr>
            <p:spPr>
              <a:xfrm>
                <a:off x="1418300" y="4035166"/>
                <a:ext cx="4379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10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" name="Google Shape;354;p24">
              <a:extLst>
                <a:ext uri="{FF2B5EF4-FFF2-40B4-BE49-F238E27FC236}">
                  <a16:creationId xmlns:a16="http://schemas.microsoft.com/office/drawing/2014/main" id="{B10D2E14-6AD4-8111-8DA8-72652D3DF52F}"/>
                </a:ext>
              </a:extLst>
            </p:cNvPr>
            <p:cNvGrpSpPr/>
            <p:nvPr/>
          </p:nvGrpSpPr>
          <p:grpSpPr>
            <a:xfrm>
              <a:off x="4514533" y="4086566"/>
              <a:ext cx="457200" cy="457200"/>
              <a:chOff x="1408670" y="3991232"/>
              <a:chExt cx="457200" cy="457200"/>
            </a:xfrm>
          </p:grpSpPr>
          <p:sp>
            <p:nvSpPr>
              <p:cNvPr id="130" name="Google Shape;355;p24">
                <a:extLst>
                  <a:ext uri="{FF2B5EF4-FFF2-40B4-BE49-F238E27FC236}">
                    <a16:creationId xmlns:a16="http://schemas.microsoft.com/office/drawing/2014/main" id="{0C67991B-3E58-67D3-532B-97D2BE3C2264}"/>
                  </a:ext>
                </a:extLst>
              </p:cNvPr>
              <p:cNvSpPr/>
              <p:nvPr/>
            </p:nvSpPr>
            <p:spPr>
              <a:xfrm>
                <a:off x="1408670" y="3991232"/>
                <a:ext cx="457200" cy="457200"/>
              </a:xfrm>
              <a:prstGeom prst="ellipse">
                <a:avLst/>
              </a:prstGeom>
              <a:solidFill>
                <a:srgbClr val="D0EEF9"/>
              </a:solidFill>
              <a:ln w="28575" cap="flat" cmpd="sng">
                <a:solidFill>
                  <a:srgbClr val="1CADE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31" name="Google Shape;356;p24">
                <a:extLst>
                  <a:ext uri="{FF2B5EF4-FFF2-40B4-BE49-F238E27FC236}">
                    <a16:creationId xmlns:a16="http://schemas.microsoft.com/office/drawing/2014/main" id="{B465669A-E66F-0F51-1C65-6D9183325D5D}"/>
                  </a:ext>
                </a:extLst>
              </p:cNvPr>
              <p:cNvSpPr txBox="1"/>
              <p:nvPr/>
            </p:nvSpPr>
            <p:spPr>
              <a:xfrm>
                <a:off x="1481618" y="4035166"/>
                <a:ext cx="3113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1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" name="Google Shape;357;p24">
              <a:extLst>
                <a:ext uri="{FF2B5EF4-FFF2-40B4-BE49-F238E27FC236}">
                  <a16:creationId xmlns:a16="http://schemas.microsoft.com/office/drawing/2014/main" id="{D7C55E56-0A2E-D871-CEBD-1FF4CA30DDBE}"/>
                </a:ext>
              </a:extLst>
            </p:cNvPr>
            <p:cNvGrpSpPr/>
            <p:nvPr/>
          </p:nvGrpSpPr>
          <p:grpSpPr>
            <a:xfrm>
              <a:off x="5666129" y="4078756"/>
              <a:ext cx="457200" cy="457200"/>
              <a:chOff x="1408670" y="3991232"/>
              <a:chExt cx="457200" cy="457200"/>
            </a:xfrm>
          </p:grpSpPr>
          <p:sp>
            <p:nvSpPr>
              <p:cNvPr id="128" name="Google Shape;358;p24">
                <a:extLst>
                  <a:ext uri="{FF2B5EF4-FFF2-40B4-BE49-F238E27FC236}">
                    <a16:creationId xmlns:a16="http://schemas.microsoft.com/office/drawing/2014/main" id="{6D96428F-DEF9-E36D-D2B1-EA89F023DC9F}"/>
                  </a:ext>
                </a:extLst>
              </p:cNvPr>
              <p:cNvSpPr/>
              <p:nvPr/>
            </p:nvSpPr>
            <p:spPr>
              <a:xfrm>
                <a:off x="1408670" y="3991232"/>
                <a:ext cx="457200" cy="457200"/>
              </a:xfrm>
              <a:prstGeom prst="ellipse">
                <a:avLst/>
              </a:prstGeom>
              <a:solidFill>
                <a:srgbClr val="D0EEF9"/>
              </a:solidFill>
              <a:ln w="28575" cap="flat" cmpd="sng">
                <a:solidFill>
                  <a:srgbClr val="1CADE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9" name="Google Shape;359;p24">
                <a:extLst>
                  <a:ext uri="{FF2B5EF4-FFF2-40B4-BE49-F238E27FC236}">
                    <a16:creationId xmlns:a16="http://schemas.microsoft.com/office/drawing/2014/main" id="{9C9C570E-4054-5455-7555-AA933FBE2F3F}"/>
                  </a:ext>
                </a:extLst>
              </p:cNvPr>
              <p:cNvSpPr txBox="1"/>
              <p:nvPr/>
            </p:nvSpPr>
            <p:spPr>
              <a:xfrm>
                <a:off x="1481618" y="4035166"/>
                <a:ext cx="3113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5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7" name="Google Shape;360;p24">
              <a:extLst>
                <a:ext uri="{FF2B5EF4-FFF2-40B4-BE49-F238E27FC236}">
                  <a16:creationId xmlns:a16="http://schemas.microsoft.com/office/drawing/2014/main" id="{4442C159-AFB9-CA06-4A9E-DADE052F38AE}"/>
                </a:ext>
              </a:extLst>
            </p:cNvPr>
            <p:cNvGrpSpPr/>
            <p:nvPr/>
          </p:nvGrpSpPr>
          <p:grpSpPr>
            <a:xfrm>
              <a:off x="7484845" y="4087671"/>
              <a:ext cx="457200" cy="457200"/>
              <a:chOff x="1408670" y="3991232"/>
              <a:chExt cx="457200" cy="457200"/>
            </a:xfrm>
          </p:grpSpPr>
          <p:sp>
            <p:nvSpPr>
              <p:cNvPr id="126" name="Google Shape;361;p24">
                <a:extLst>
                  <a:ext uri="{FF2B5EF4-FFF2-40B4-BE49-F238E27FC236}">
                    <a16:creationId xmlns:a16="http://schemas.microsoft.com/office/drawing/2014/main" id="{EB45E85E-41FD-A859-6F2A-FB8C5F86CC3B}"/>
                  </a:ext>
                </a:extLst>
              </p:cNvPr>
              <p:cNvSpPr/>
              <p:nvPr/>
            </p:nvSpPr>
            <p:spPr>
              <a:xfrm>
                <a:off x="1408670" y="3991232"/>
                <a:ext cx="457200" cy="457200"/>
              </a:xfrm>
              <a:prstGeom prst="ellipse">
                <a:avLst/>
              </a:prstGeom>
              <a:solidFill>
                <a:srgbClr val="D0EEF9"/>
              </a:solidFill>
              <a:ln w="28575" cap="flat" cmpd="sng">
                <a:solidFill>
                  <a:srgbClr val="1CADE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7" name="Google Shape;362;p24">
                <a:extLst>
                  <a:ext uri="{FF2B5EF4-FFF2-40B4-BE49-F238E27FC236}">
                    <a16:creationId xmlns:a16="http://schemas.microsoft.com/office/drawing/2014/main" id="{B7B0C244-E9EB-18BB-24F8-EBD13B34E4D6}"/>
                  </a:ext>
                </a:extLst>
              </p:cNvPr>
              <p:cNvSpPr txBox="1"/>
              <p:nvPr/>
            </p:nvSpPr>
            <p:spPr>
              <a:xfrm>
                <a:off x="1418300" y="4035166"/>
                <a:ext cx="4379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30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8" name="Google Shape;363;p24">
              <a:extLst>
                <a:ext uri="{FF2B5EF4-FFF2-40B4-BE49-F238E27FC236}">
                  <a16:creationId xmlns:a16="http://schemas.microsoft.com/office/drawing/2014/main" id="{5F73F516-D245-F7EC-D97E-8AE666543475}"/>
                </a:ext>
              </a:extLst>
            </p:cNvPr>
            <p:cNvCxnSpPr>
              <a:stCxn id="136" idx="3"/>
              <a:endCxn id="134" idx="7"/>
            </p:cNvCxnSpPr>
            <p:nvPr/>
          </p:nvCxnSpPr>
          <p:spPr>
            <a:xfrm flipH="1">
              <a:off x="5465721" y="3388634"/>
              <a:ext cx="642300" cy="200100"/>
            </a:xfrm>
            <a:prstGeom prst="straightConnector1">
              <a:avLst/>
            </a:prstGeom>
            <a:noFill/>
            <a:ln w="28575" cap="flat" cmpd="sng">
              <a:solidFill>
                <a:srgbClr val="1CADE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19" name="Google Shape;364;p24">
              <a:extLst>
                <a:ext uri="{FF2B5EF4-FFF2-40B4-BE49-F238E27FC236}">
                  <a16:creationId xmlns:a16="http://schemas.microsoft.com/office/drawing/2014/main" id="{D097961C-6FA1-364E-BD88-4DB592949651}"/>
                </a:ext>
              </a:extLst>
            </p:cNvPr>
            <p:cNvCxnSpPr>
              <a:stCxn id="134" idx="3"/>
              <a:endCxn id="130" idx="7"/>
            </p:cNvCxnSpPr>
            <p:nvPr/>
          </p:nvCxnSpPr>
          <p:spPr>
            <a:xfrm flipH="1">
              <a:off x="4904901" y="3912132"/>
              <a:ext cx="237600" cy="241500"/>
            </a:xfrm>
            <a:prstGeom prst="straightConnector1">
              <a:avLst/>
            </a:prstGeom>
            <a:noFill/>
            <a:ln w="28575" cap="flat" cmpd="sng">
              <a:solidFill>
                <a:srgbClr val="1CADE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0" name="Google Shape;365;p24">
              <a:extLst>
                <a:ext uri="{FF2B5EF4-FFF2-40B4-BE49-F238E27FC236}">
                  <a16:creationId xmlns:a16="http://schemas.microsoft.com/office/drawing/2014/main" id="{E56DDB2E-0E28-7191-BFD3-A86A544078C9}"/>
                </a:ext>
              </a:extLst>
            </p:cNvPr>
            <p:cNvCxnSpPr>
              <a:stCxn id="134" idx="5"/>
              <a:endCxn id="128" idx="1"/>
            </p:cNvCxnSpPr>
            <p:nvPr/>
          </p:nvCxnSpPr>
          <p:spPr>
            <a:xfrm>
              <a:off x="5465791" y="3912132"/>
              <a:ext cx="267300" cy="233700"/>
            </a:xfrm>
            <a:prstGeom prst="straightConnector1">
              <a:avLst/>
            </a:prstGeom>
            <a:noFill/>
            <a:ln w="28575" cap="flat" cmpd="sng">
              <a:solidFill>
                <a:srgbClr val="1CADE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1" name="Google Shape;366;p24">
              <a:extLst>
                <a:ext uri="{FF2B5EF4-FFF2-40B4-BE49-F238E27FC236}">
                  <a16:creationId xmlns:a16="http://schemas.microsoft.com/office/drawing/2014/main" id="{B78C3572-9417-B723-06A4-E6BFDB226C75}"/>
                </a:ext>
              </a:extLst>
            </p:cNvPr>
            <p:cNvCxnSpPr>
              <a:stCxn id="132" idx="5"/>
              <a:endCxn id="126" idx="1"/>
            </p:cNvCxnSpPr>
            <p:nvPr/>
          </p:nvCxnSpPr>
          <p:spPr>
            <a:xfrm>
              <a:off x="7192662" y="3912132"/>
              <a:ext cx="359100" cy="242400"/>
            </a:xfrm>
            <a:prstGeom prst="straightConnector1">
              <a:avLst/>
            </a:prstGeom>
            <a:noFill/>
            <a:ln w="28575" cap="flat" cmpd="sng">
              <a:solidFill>
                <a:srgbClr val="1CADE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22" name="Google Shape;367;p24">
              <a:extLst>
                <a:ext uri="{FF2B5EF4-FFF2-40B4-BE49-F238E27FC236}">
                  <a16:creationId xmlns:a16="http://schemas.microsoft.com/office/drawing/2014/main" id="{C9C509D8-99F0-F672-4F09-BEA81E23931C}"/>
                </a:ext>
              </a:extLst>
            </p:cNvPr>
            <p:cNvSpPr/>
            <p:nvPr/>
          </p:nvSpPr>
          <p:spPr>
            <a:xfrm>
              <a:off x="4170120" y="3235216"/>
              <a:ext cx="2359073" cy="1353831"/>
            </a:xfrm>
            <a:prstGeom prst="triangle">
              <a:avLst>
                <a:gd name="adj" fmla="val 50000"/>
              </a:avLst>
            </a:prstGeom>
            <a:solidFill>
              <a:srgbClr val="E83C61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3" name="Google Shape;368;p24">
              <a:extLst>
                <a:ext uri="{FF2B5EF4-FFF2-40B4-BE49-F238E27FC236}">
                  <a16:creationId xmlns:a16="http://schemas.microsoft.com/office/drawing/2014/main" id="{547D00FA-11C7-FE80-8910-838365C68AAF}"/>
                </a:ext>
              </a:extLst>
            </p:cNvPr>
            <p:cNvSpPr/>
            <p:nvPr/>
          </p:nvSpPr>
          <p:spPr>
            <a:xfrm>
              <a:off x="6377073" y="3241526"/>
              <a:ext cx="1919177" cy="1350335"/>
            </a:xfrm>
            <a:custGeom>
              <a:avLst/>
              <a:gdLst/>
              <a:ahLst/>
              <a:cxnLst/>
              <a:rect l="l" t="t" r="r" b="b"/>
              <a:pathLst>
                <a:path w="1919177" h="1350335" extrusionOk="0">
                  <a:moveTo>
                    <a:pt x="1919177" y="1350335"/>
                  </a:moveTo>
                  <a:lnTo>
                    <a:pt x="744279" y="0"/>
                  </a:lnTo>
                  <a:lnTo>
                    <a:pt x="0" y="845289"/>
                  </a:lnTo>
                  <a:lnTo>
                    <a:pt x="457200" y="1350335"/>
                  </a:lnTo>
                  <a:lnTo>
                    <a:pt x="1919177" y="1350335"/>
                  </a:lnTo>
                  <a:close/>
                </a:path>
              </a:pathLst>
            </a:custGeom>
            <a:solidFill>
              <a:srgbClr val="E83C61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4" name="Google Shape;369;p24">
              <a:extLst>
                <a:ext uri="{FF2B5EF4-FFF2-40B4-BE49-F238E27FC236}">
                  <a16:creationId xmlns:a16="http://schemas.microsoft.com/office/drawing/2014/main" id="{7250375F-D748-C762-CABE-7C1199F0CE35}"/>
                </a:ext>
              </a:extLst>
            </p:cNvPr>
            <p:cNvSpPr txBox="1"/>
            <p:nvPr/>
          </p:nvSpPr>
          <p:spPr>
            <a:xfrm>
              <a:off x="5083950" y="2829925"/>
              <a:ext cx="655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2683C6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rPr>
                <a:t>&lt; 9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" name="Google Shape;370;p24">
              <a:extLst>
                <a:ext uri="{FF2B5EF4-FFF2-40B4-BE49-F238E27FC236}">
                  <a16:creationId xmlns:a16="http://schemas.microsoft.com/office/drawing/2014/main" id="{37F74E78-45CB-FE6A-517D-BC8E8883449E}"/>
                </a:ext>
              </a:extLst>
            </p:cNvPr>
            <p:cNvSpPr txBox="1"/>
            <p:nvPr/>
          </p:nvSpPr>
          <p:spPr>
            <a:xfrm>
              <a:off x="6884729" y="2805925"/>
              <a:ext cx="642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2683C6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rPr>
                <a:t>&gt; 9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8" name="Google Shape;371;p24">
            <a:extLst>
              <a:ext uri="{FF2B5EF4-FFF2-40B4-BE49-F238E27FC236}">
                <a16:creationId xmlns:a16="http://schemas.microsoft.com/office/drawing/2014/main" id="{02B5FE61-273B-18B0-6B91-66FB73070260}"/>
              </a:ext>
            </a:extLst>
          </p:cNvPr>
          <p:cNvGrpSpPr/>
          <p:nvPr/>
        </p:nvGrpSpPr>
        <p:grpSpPr>
          <a:xfrm>
            <a:off x="4836048" y="4035965"/>
            <a:ext cx="4307951" cy="2211500"/>
            <a:chOff x="7880110" y="4455025"/>
            <a:chExt cx="4307951" cy="2211500"/>
          </a:xfrm>
        </p:grpSpPr>
        <p:grpSp>
          <p:nvGrpSpPr>
            <p:cNvPr id="139" name="Google Shape;372;p24">
              <a:extLst>
                <a:ext uri="{FF2B5EF4-FFF2-40B4-BE49-F238E27FC236}">
                  <a16:creationId xmlns:a16="http://schemas.microsoft.com/office/drawing/2014/main" id="{E3D1E84A-283E-5188-85A5-8AD91B927F43}"/>
                </a:ext>
              </a:extLst>
            </p:cNvPr>
            <p:cNvGrpSpPr/>
            <p:nvPr/>
          </p:nvGrpSpPr>
          <p:grpSpPr>
            <a:xfrm>
              <a:off x="9761614" y="4692775"/>
              <a:ext cx="457200" cy="457200"/>
              <a:chOff x="1408670" y="3991232"/>
              <a:chExt cx="457200" cy="457200"/>
            </a:xfrm>
          </p:grpSpPr>
          <p:sp>
            <p:nvSpPr>
              <p:cNvPr id="168" name="Google Shape;373;p24">
                <a:extLst>
                  <a:ext uri="{FF2B5EF4-FFF2-40B4-BE49-F238E27FC236}">
                    <a16:creationId xmlns:a16="http://schemas.microsoft.com/office/drawing/2014/main" id="{3B892901-4F3E-DE6B-2946-057C0F1337C9}"/>
                  </a:ext>
                </a:extLst>
              </p:cNvPr>
              <p:cNvSpPr/>
              <p:nvPr/>
            </p:nvSpPr>
            <p:spPr>
              <a:xfrm>
                <a:off x="1408670" y="3991232"/>
                <a:ext cx="457200" cy="457200"/>
              </a:xfrm>
              <a:prstGeom prst="ellipse">
                <a:avLst/>
              </a:prstGeom>
              <a:solidFill>
                <a:srgbClr val="D0EEF9"/>
              </a:solidFill>
              <a:ln w="28575" cap="flat" cmpd="sng">
                <a:solidFill>
                  <a:srgbClr val="1CADE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9" name="Google Shape;374;p24">
                <a:extLst>
                  <a:ext uri="{FF2B5EF4-FFF2-40B4-BE49-F238E27FC236}">
                    <a16:creationId xmlns:a16="http://schemas.microsoft.com/office/drawing/2014/main" id="{779983AF-A425-405B-DF1B-7C4D2E0C4798}"/>
                  </a:ext>
                </a:extLst>
              </p:cNvPr>
              <p:cNvSpPr txBox="1"/>
              <p:nvPr/>
            </p:nvSpPr>
            <p:spPr>
              <a:xfrm>
                <a:off x="1481618" y="4035166"/>
                <a:ext cx="3113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9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40" name="Google Shape;375;p24">
              <a:extLst>
                <a:ext uri="{FF2B5EF4-FFF2-40B4-BE49-F238E27FC236}">
                  <a16:creationId xmlns:a16="http://schemas.microsoft.com/office/drawing/2014/main" id="{13F6DCC6-7C24-A930-865E-B0D9E5B70BC1}"/>
                </a:ext>
              </a:extLst>
            </p:cNvPr>
            <p:cNvCxnSpPr>
              <a:stCxn id="168" idx="5"/>
              <a:endCxn id="164" idx="1"/>
            </p:cNvCxnSpPr>
            <p:nvPr/>
          </p:nvCxnSpPr>
          <p:spPr>
            <a:xfrm>
              <a:off x="10151859" y="5083020"/>
              <a:ext cx="438000" cy="200100"/>
            </a:xfrm>
            <a:prstGeom prst="straightConnector1">
              <a:avLst/>
            </a:prstGeom>
            <a:noFill/>
            <a:ln w="28575" cap="flat" cmpd="sng">
              <a:solidFill>
                <a:srgbClr val="1CADE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grpSp>
          <p:nvGrpSpPr>
            <p:cNvPr id="141" name="Google Shape;377;p24">
              <a:extLst>
                <a:ext uri="{FF2B5EF4-FFF2-40B4-BE49-F238E27FC236}">
                  <a16:creationId xmlns:a16="http://schemas.microsoft.com/office/drawing/2014/main" id="{CC3D625B-346F-7EE5-8928-4A87C66411C7}"/>
                </a:ext>
              </a:extLst>
            </p:cNvPr>
            <p:cNvGrpSpPr/>
            <p:nvPr/>
          </p:nvGrpSpPr>
          <p:grpSpPr>
            <a:xfrm>
              <a:off x="8796094" y="5216273"/>
              <a:ext cx="457200" cy="457200"/>
              <a:chOff x="1408670" y="3991232"/>
              <a:chExt cx="457200" cy="457200"/>
            </a:xfrm>
          </p:grpSpPr>
          <p:sp>
            <p:nvSpPr>
              <p:cNvPr id="166" name="Google Shape;378;p24">
                <a:extLst>
                  <a:ext uri="{FF2B5EF4-FFF2-40B4-BE49-F238E27FC236}">
                    <a16:creationId xmlns:a16="http://schemas.microsoft.com/office/drawing/2014/main" id="{6B404C0A-8CF2-1732-98D9-D56426EE543B}"/>
                  </a:ext>
                </a:extLst>
              </p:cNvPr>
              <p:cNvSpPr/>
              <p:nvPr/>
            </p:nvSpPr>
            <p:spPr>
              <a:xfrm>
                <a:off x="1408670" y="3991232"/>
                <a:ext cx="457200" cy="457200"/>
              </a:xfrm>
              <a:prstGeom prst="ellipse">
                <a:avLst/>
              </a:prstGeom>
              <a:solidFill>
                <a:srgbClr val="D0EEF9"/>
              </a:solidFill>
              <a:ln w="28575" cap="flat" cmpd="sng">
                <a:solidFill>
                  <a:srgbClr val="1CADE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7" name="Google Shape;379;p24">
                <a:extLst>
                  <a:ext uri="{FF2B5EF4-FFF2-40B4-BE49-F238E27FC236}">
                    <a16:creationId xmlns:a16="http://schemas.microsoft.com/office/drawing/2014/main" id="{7A13DDBC-0ACF-8C4C-8B0E-53AD4C7B7635}"/>
                  </a:ext>
                </a:extLst>
              </p:cNvPr>
              <p:cNvSpPr txBox="1"/>
              <p:nvPr/>
            </p:nvSpPr>
            <p:spPr>
              <a:xfrm>
                <a:off x="1481618" y="4035166"/>
                <a:ext cx="3113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3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2" name="Google Shape;380;p24">
              <a:extLst>
                <a:ext uri="{FF2B5EF4-FFF2-40B4-BE49-F238E27FC236}">
                  <a16:creationId xmlns:a16="http://schemas.microsoft.com/office/drawing/2014/main" id="{644BB0D5-CF75-8A5D-4FE6-D63FB69A3963}"/>
                </a:ext>
              </a:extLst>
            </p:cNvPr>
            <p:cNvGrpSpPr/>
            <p:nvPr/>
          </p:nvGrpSpPr>
          <p:grpSpPr>
            <a:xfrm>
              <a:off x="10522965" y="5216273"/>
              <a:ext cx="457200" cy="457200"/>
              <a:chOff x="1408670" y="3991232"/>
              <a:chExt cx="457200" cy="457200"/>
            </a:xfrm>
          </p:grpSpPr>
          <p:sp>
            <p:nvSpPr>
              <p:cNvPr id="164" name="Google Shape;376;p24">
                <a:extLst>
                  <a:ext uri="{FF2B5EF4-FFF2-40B4-BE49-F238E27FC236}">
                    <a16:creationId xmlns:a16="http://schemas.microsoft.com/office/drawing/2014/main" id="{5A8D3A18-2881-8443-7A1F-25B775182DAE}"/>
                  </a:ext>
                </a:extLst>
              </p:cNvPr>
              <p:cNvSpPr/>
              <p:nvPr/>
            </p:nvSpPr>
            <p:spPr>
              <a:xfrm>
                <a:off x="1408670" y="3991232"/>
                <a:ext cx="457200" cy="457200"/>
              </a:xfrm>
              <a:prstGeom prst="ellipse">
                <a:avLst/>
              </a:prstGeom>
              <a:solidFill>
                <a:srgbClr val="D0EEF9"/>
              </a:solidFill>
              <a:ln w="28575" cap="flat" cmpd="sng">
                <a:solidFill>
                  <a:srgbClr val="1CADE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5" name="Google Shape;381;p24">
                <a:extLst>
                  <a:ext uri="{FF2B5EF4-FFF2-40B4-BE49-F238E27FC236}">
                    <a16:creationId xmlns:a16="http://schemas.microsoft.com/office/drawing/2014/main" id="{4C053E4B-8555-1FFC-EF8E-06344D693322}"/>
                  </a:ext>
                </a:extLst>
              </p:cNvPr>
              <p:cNvSpPr txBox="1"/>
              <p:nvPr/>
            </p:nvSpPr>
            <p:spPr>
              <a:xfrm>
                <a:off x="1418300" y="4035166"/>
                <a:ext cx="4379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10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3" name="Google Shape;382;p24">
              <a:extLst>
                <a:ext uri="{FF2B5EF4-FFF2-40B4-BE49-F238E27FC236}">
                  <a16:creationId xmlns:a16="http://schemas.microsoft.com/office/drawing/2014/main" id="{DBA4C219-115E-8230-FB8D-651EC3FDDA6C}"/>
                </a:ext>
              </a:extLst>
            </p:cNvPr>
            <p:cNvGrpSpPr/>
            <p:nvPr/>
          </p:nvGrpSpPr>
          <p:grpSpPr>
            <a:xfrm>
              <a:off x="8235081" y="5780952"/>
              <a:ext cx="457200" cy="457200"/>
              <a:chOff x="1408670" y="3991232"/>
              <a:chExt cx="457200" cy="457200"/>
            </a:xfrm>
          </p:grpSpPr>
          <p:sp>
            <p:nvSpPr>
              <p:cNvPr id="162" name="Google Shape;383;p24">
                <a:extLst>
                  <a:ext uri="{FF2B5EF4-FFF2-40B4-BE49-F238E27FC236}">
                    <a16:creationId xmlns:a16="http://schemas.microsoft.com/office/drawing/2014/main" id="{3B609A60-CB45-6279-8F65-D15B22AA11F7}"/>
                  </a:ext>
                </a:extLst>
              </p:cNvPr>
              <p:cNvSpPr/>
              <p:nvPr/>
            </p:nvSpPr>
            <p:spPr>
              <a:xfrm>
                <a:off x="1408670" y="3991232"/>
                <a:ext cx="457200" cy="457200"/>
              </a:xfrm>
              <a:prstGeom prst="ellipse">
                <a:avLst/>
              </a:prstGeom>
              <a:solidFill>
                <a:srgbClr val="D0EEF9"/>
              </a:solidFill>
              <a:ln w="28575" cap="flat" cmpd="sng">
                <a:solidFill>
                  <a:srgbClr val="1CADE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3" name="Google Shape;384;p24">
                <a:extLst>
                  <a:ext uri="{FF2B5EF4-FFF2-40B4-BE49-F238E27FC236}">
                    <a16:creationId xmlns:a16="http://schemas.microsoft.com/office/drawing/2014/main" id="{605F6FE3-4EF0-C2FD-3D19-67946A13E142}"/>
                  </a:ext>
                </a:extLst>
              </p:cNvPr>
              <p:cNvSpPr txBox="1"/>
              <p:nvPr/>
            </p:nvSpPr>
            <p:spPr>
              <a:xfrm>
                <a:off x="1481618" y="4035166"/>
                <a:ext cx="3113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1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4" name="Google Shape;385;p24">
              <a:extLst>
                <a:ext uri="{FF2B5EF4-FFF2-40B4-BE49-F238E27FC236}">
                  <a16:creationId xmlns:a16="http://schemas.microsoft.com/office/drawing/2014/main" id="{3E532233-3451-CA3F-B764-C86AD8081192}"/>
                </a:ext>
              </a:extLst>
            </p:cNvPr>
            <p:cNvGrpSpPr/>
            <p:nvPr/>
          </p:nvGrpSpPr>
          <p:grpSpPr>
            <a:xfrm>
              <a:off x="9386677" y="5773142"/>
              <a:ext cx="457200" cy="457200"/>
              <a:chOff x="1408670" y="3991232"/>
              <a:chExt cx="457200" cy="457200"/>
            </a:xfrm>
          </p:grpSpPr>
          <p:sp>
            <p:nvSpPr>
              <p:cNvPr id="160" name="Google Shape;386;p24">
                <a:extLst>
                  <a:ext uri="{FF2B5EF4-FFF2-40B4-BE49-F238E27FC236}">
                    <a16:creationId xmlns:a16="http://schemas.microsoft.com/office/drawing/2014/main" id="{757B36B8-C296-328D-9BA0-359CE69F38BC}"/>
                  </a:ext>
                </a:extLst>
              </p:cNvPr>
              <p:cNvSpPr/>
              <p:nvPr/>
            </p:nvSpPr>
            <p:spPr>
              <a:xfrm>
                <a:off x="1408670" y="3991232"/>
                <a:ext cx="457200" cy="457200"/>
              </a:xfrm>
              <a:prstGeom prst="ellipse">
                <a:avLst/>
              </a:prstGeom>
              <a:solidFill>
                <a:srgbClr val="D0EEF9"/>
              </a:solidFill>
              <a:ln w="28575" cap="flat" cmpd="sng">
                <a:solidFill>
                  <a:srgbClr val="1CADE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1" name="Google Shape;387;p24">
                <a:extLst>
                  <a:ext uri="{FF2B5EF4-FFF2-40B4-BE49-F238E27FC236}">
                    <a16:creationId xmlns:a16="http://schemas.microsoft.com/office/drawing/2014/main" id="{43B02A39-2FB1-CFA0-B30E-96D291DB8E55}"/>
                  </a:ext>
                </a:extLst>
              </p:cNvPr>
              <p:cNvSpPr txBox="1"/>
              <p:nvPr/>
            </p:nvSpPr>
            <p:spPr>
              <a:xfrm>
                <a:off x="1481618" y="4035166"/>
                <a:ext cx="3113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5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" name="Google Shape;388;p24">
              <a:extLst>
                <a:ext uri="{FF2B5EF4-FFF2-40B4-BE49-F238E27FC236}">
                  <a16:creationId xmlns:a16="http://schemas.microsoft.com/office/drawing/2014/main" id="{17A25596-A9DA-A210-0786-8B526E0D6086}"/>
                </a:ext>
              </a:extLst>
            </p:cNvPr>
            <p:cNvGrpSpPr/>
            <p:nvPr/>
          </p:nvGrpSpPr>
          <p:grpSpPr>
            <a:xfrm>
              <a:off x="11205393" y="5782057"/>
              <a:ext cx="457200" cy="457200"/>
              <a:chOff x="1408670" y="3991232"/>
              <a:chExt cx="457200" cy="457200"/>
            </a:xfrm>
          </p:grpSpPr>
          <p:sp>
            <p:nvSpPr>
              <p:cNvPr id="158" name="Google Shape;389;p24">
                <a:extLst>
                  <a:ext uri="{FF2B5EF4-FFF2-40B4-BE49-F238E27FC236}">
                    <a16:creationId xmlns:a16="http://schemas.microsoft.com/office/drawing/2014/main" id="{EF606359-2558-E6E2-85CB-F8A90813A7C7}"/>
                  </a:ext>
                </a:extLst>
              </p:cNvPr>
              <p:cNvSpPr/>
              <p:nvPr/>
            </p:nvSpPr>
            <p:spPr>
              <a:xfrm>
                <a:off x="1408670" y="3991232"/>
                <a:ext cx="457200" cy="457200"/>
              </a:xfrm>
              <a:prstGeom prst="ellipse">
                <a:avLst/>
              </a:prstGeom>
              <a:solidFill>
                <a:srgbClr val="D0EEF9"/>
              </a:solidFill>
              <a:ln w="28575" cap="flat" cmpd="sng">
                <a:solidFill>
                  <a:srgbClr val="1CADE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59" name="Google Shape;390;p24">
                <a:extLst>
                  <a:ext uri="{FF2B5EF4-FFF2-40B4-BE49-F238E27FC236}">
                    <a16:creationId xmlns:a16="http://schemas.microsoft.com/office/drawing/2014/main" id="{85C1D9A7-69FE-BF71-31E0-67250A1A3D71}"/>
                  </a:ext>
                </a:extLst>
              </p:cNvPr>
              <p:cNvSpPr txBox="1"/>
              <p:nvPr/>
            </p:nvSpPr>
            <p:spPr>
              <a:xfrm>
                <a:off x="1418300" y="4035166"/>
                <a:ext cx="4379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30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46" name="Google Shape;391;p24">
              <a:extLst>
                <a:ext uri="{FF2B5EF4-FFF2-40B4-BE49-F238E27FC236}">
                  <a16:creationId xmlns:a16="http://schemas.microsoft.com/office/drawing/2014/main" id="{0C540966-EEE7-FE59-4EA2-08A4BF602E27}"/>
                </a:ext>
              </a:extLst>
            </p:cNvPr>
            <p:cNvCxnSpPr>
              <a:stCxn id="168" idx="3"/>
              <a:endCxn id="166" idx="7"/>
            </p:cNvCxnSpPr>
            <p:nvPr/>
          </p:nvCxnSpPr>
          <p:spPr>
            <a:xfrm flipH="1">
              <a:off x="9186269" y="5083020"/>
              <a:ext cx="642300" cy="200100"/>
            </a:xfrm>
            <a:prstGeom prst="straightConnector1">
              <a:avLst/>
            </a:prstGeom>
            <a:noFill/>
            <a:ln w="28575" cap="flat" cmpd="sng">
              <a:solidFill>
                <a:srgbClr val="1CADE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7" name="Google Shape;392;p24">
              <a:extLst>
                <a:ext uri="{FF2B5EF4-FFF2-40B4-BE49-F238E27FC236}">
                  <a16:creationId xmlns:a16="http://schemas.microsoft.com/office/drawing/2014/main" id="{449C53DC-1E77-6CA5-7536-306DF527C048}"/>
                </a:ext>
              </a:extLst>
            </p:cNvPr>
            <p:cNvCxnSpPr>
              <a:stCxn id="166" idx="3"/>
              <a:endCxn id="162" idx="7"/>
            </p:cNvCxnSpPr>
            <p:nvPr/>
          </p:nvCxnSpPr>
          <p:spPr>
            <a:xfrm flipH="1">
              <a:off x="8625449" y="5606518"/>
              <a:ext cx="237600" cy="241500"/>
            </a:xfrm>
            <a:prstGeom prst="straightConnector1">
              <a:avLst/>
            </a:prstGeom>
            <a:noFill/>
            <a:ln w="28575" cap="flat" cmpd="sng">
              <a:solidFill>
                <a:srgbClr val="1CADE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8" name="Google Shape;393;p24">
              <a:extLst>
                <a:ext uri="{FF2B5EF4-FFF2-40B4-BE49-F238E27FC236}">
                  <a16:creationId xmlns:a16="http://schemas.microsoft.com/office/drawing/2014/main" id="{BBCF4330-5AE6-AC33-6BBF-EEC3C10B8A5D}"/>
                </a:ext>
              </a:extLst>
            </p:cNvPr>
            <p:cNvCxnSpPr>
              <a:stCxn id="166" idx="5"/>
              <a:endCxn id="160" idx="1"/>
            </p:cNvCxnSpPr>
            <p:nvPr/>
          </p:nvCxnSpPr>
          <p:spPr>
            <a:xfrm>
              <a:off x="9186339" y="5606518"/>
              <a:ext cx="267300" cy="233700"/>
            </a:xfrm>
            <a:prstGeom prst="straightConnector1">
              <a:avLst/>
            </a:prstGeom>
            <a:noFill/>
            <a:ln w="28575" cap="flat" cmpd="sng">
              <a:solidFill>
                <a:srgbClr val="1CADE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9" name="Google Shape;394;p24">
              <a:extLst>
                <a:ext uri="{FF2B5EF4-FFF2-40B4-BE49-F238E27FC236}">
                  <a16:creationId xmlns:a16="http://schemas.microsoft.com/office/drawing/2014/main" id="{BC0057C1-E70D-9ECC-A4F6-36C0F736493B}"/>
                </a:ext>
              </a:extLst>
            </p:cNvPr>
            <p:cNvCxnSpPr>
              <a:stCxn id="164" idx="5"/>
              <a:endCxn id="158" idx="1"/>
            </p:cNvCxnSpPr>
            <p:nvPr/>
          </p:nvCxnSpPr>
          <p:spPr>
            <a:xfrm>
              <a:off x="10913210" y="5606518"/>
              <a:ext cx="359100" cy="242400"/>
            </a:xfrm>
            <a:prstGeom prst="straightConnector1">
              <a:avLst/>
            </a:prstGeom>
            <a:noFill/>
            <a:ln w="28575" cap="flat" cmpd="sng">
              <a:solidFill>
                <a:srgbClr val="1CADE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50" name="Google Shape;395;p24">
              <a:extLst>
                <a:ext uri="{FF2B5EF4-FFF2-40B4-BE49-F238E27FC236}">
                  <a16:creationId xmlns:a16="http://schemas.microsoft.com/office/drawing/2014/main" id="{16E3DDDF-4D35-C5A6-602B-EEC347CECA54}"/>
                </a:ext>
              </a:extLst>
            </p:cNvPr>
            <p:cNvSpPr/>
            <p:nvPr/>
          </p:nvSpPr>
          <p:spPr>
            <a:xfrm>
              <a:off x="7880110" y="4925040"/>
              <a:ext cx="2359073" cy="1353831"/>
            </a:xfrm>
            <a:prstGeom prst="triangle">
              <a:avLst>
                <a:gd name="adj" fmla="val 50000"/>
              </a:avLst>
            </a:prstGeom>
            <a:solidFill>
              <a:srgbClr val="E83C61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1" name="Google Shape;396;p24">
              <a:extLst>
                <a:ext uri="{FF2B5EF4-FFF2-40B4-BE49-F238E27FC236}">
                  <a16:creationId xmlns:a16="http://schemas.microsoft.com/office/drawing/2014/main" id="{0C2BBE75-E570-3942-0193-5BA2E0D29305}"/>
                </a:ext>
              </a:extLst>
            </p:cNvPr>
            <p:cNvSpPr/>
            <p:nvPr/>
          </p:nvSpPr>
          <p:spPr>
            <a:xfrm>
              <a:off x="10087063" y="4931350"/>
              <a:ext cx="1919177" cy="1350335"/>
            </a:xfrm>
            <a:custGeom>
              <a:avLst/>
              <a:gdLst/>
              <a:ahLst/>
              <a:cxnLst/>
              <a:rect l="l" t="t" r="r" b="b"/>
              <a:pathLst>
                <a:path w="1919177" h="1350335" extrusionOk="0">
                  <a:moveTo>
                    <a:pt x="1919177" y="1350335"/>
                  </a:moveTo>
                  <a:lnTo>
                    <a:pt x="744279" y="0"/>
                  </a:lnTo>
                  <a:lnTo>
                    <a:pt x="0" y="845289"/>
                  </a:lnTo>
                  <a:lnTo>
                    <a:pt x="457200" y="1350335"/>
                  </a:lnTo>
                  <a:lnTo>
                    <a:pt x="1919177" y="1350335"/>
                  </a:lnTo>
                  <a:close/>
                </a:path>
              </a:pathLst>
            </a:custGeom>
            <a:solidFill>
              <a:srgbClr val="E83C61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2" name="Google Shape;397;p24">
              <a:extLst>
                <a:ext uri="{FF2B5EF4-FFF2-40B4-BE49-F238E27FC236}">
                  <a16:creationId xmlns:a16="http://schemas.microsoft.com/office/drawing/2014/main" id="{52DB7B0D-175C-389A-825C-251A9CAAA8EC}"/>
                </a:ext>
              </a:extLst>
            </p:cNvPr>
            <p:cNvSpPr txBox="1"/>
            <p:nvPr/>
          </p:nvSpPr>
          <p:spPr>
            <a:xfrm>
              <a:off x="8793923" y="4479025"/>
              <a:ext cx="642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E8B7C2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rPr>
                <a:t>&lt; 9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" name="Google Shape;398;p24">
              <a:extLst>
                <a:ext uri="{FF2B5EF4-FFF2-40B4-BE49-F238E27FC236}">
                  <a16:creationId xmlns:a16="http://schemas.microsoft.com/office/drawing/2014/main" id="{36E4DB0A-229D-7DEC-692E-D5802C31EA79}"/>
                </a:ext>
              </a:extLst>
            </p:cNvPr>
            <p:cNvSpPr txBox="1"/>
            <p:nvPr/>
          </p:nvSpPr>
          <p:spPr>
            <a:xfrm>
              <a:off x="10594699" y="4455025"/>
              <a:ext cx="642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E8B7C2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rPr>
                <a:t>&gt; 9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" name="Google Shape;399;p24">
              <a:extLst>
                <a:ext uri="{FF2B5EF4-FFF2-40B4-BE49-F238E27FC236}">
                  <a16:creationId xmlns:a16="http://schemas.microsoft.com/office/drawing/2014/main" id="{EAEC649A-9069-7E3C-59EE-3AE66FC5A9F6}"/>
                </a:ext>
              </a:extLst>
            </p:cNvPr>
            <p:cNvSpPr/>
            <p:nvPr/>
          </p:nvSpPr>
          <p:spPr>
            <a:xfrm>
              <a:off x="7880110" y="5603952"/>
              <a:ext cx="1178509" cy="676326"/>
            </a:xfrm>
            <a:prstGeom prst="triangle">
              <a:avLst>
                <a:gd name="adj" fmla="val 50000"/>
              </a:avLst>
            </a:prstGeom>
            <a:solidFill>
              <a:srgbClr val="09A989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5" name="Google Shape;400;p24">
              <a:extLst>
                <a:ext uri="{FF2B5EF4-FFF2-40B4-BE49-F238E27FC236}">
                  <a16:creationId xmlns:a16="http://schemas.microsoft.com/office/drawing/2014/main" id="{F889280B-D68F-75D2-13AC-29FA9778857D}"/>
                </a:ext>
              </a:extLst>
            </p:cNvPr>
            <p:cNvSpPr/>
            <p:nvPr/>
          </p:nvSpPr>
          <p:spPr>
            <a:xfrm>
              <a:off x="9044654" y="5598243"/>
              <a:ext cx="1178509" cy="676326"/>
            </a:xfrm>
            <a:prstGeom prst="triangle">
              <a:avLst>
                <a:gd name="adj" fmla="val 50000"/>
              </a:avLst>
            </a:prstGeom>
            <a:solidFill>
              <a:srgbClr val="09A989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6" name="Google Shape;401;p24">
              <a:extLst>
                <a:ext uri="{FF2B5EF4-FFF2-40B4-BE49-F238E27FC236}">
                  <a16:creationId xmlns:a16="http://schemas.microsoft.com/office/drawing/2014/main" id="{CED17143-6A35-C30D-9078-72934618080A}"/>
                </a:ext>
              </a:extLst>
            </p:cNvPr>
            <p:cNvSpPr txBox="1"/>
            <p:nvPr/>
          </p:nvSpPr>
          <p:spPr>
            <a:xfrm>
              <a:off x="7946675" y="6297225"/>
              <a:ext cx="117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62A39F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rPr>
                <a:t>&lt; 3 </a:t>
              </a: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A5A5A5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rPr>
                <a:t>&amp;</a:t>
              </a: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2683C6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rPr>
                <a:t> &lt; 9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402;p24">
              <a:extLst>
                <a:ext uri="{FF2B5EF4-FFF2-40B4-BE49-F238E27FC236}">
                  <a16:creationId xmlns:a16="http://schemas.microsoft.com/office/drawing/2014/main" id="{A9745E07-1EA2-F881-CB55-AEA966C8F470}"/>
                </a:ext>
              </a:extLst>
            </p:cNvPr>
            <p:cNvSpPr txBox="1"/>
            <p:nvPr/>
          </p:nvSpPr>
          <p:spPr>
            <a:xfrm>
              <a:off x="9099324" y="6297225"/>
              <a:ext cx="1119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62A39F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rPr>
                <a:t>&gt; 3 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A5A5A5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rPr>
                <a:t>&amp;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2683C6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rPr>
                <a:t> &lt; 9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" name="Google Shape;400;p24">
              <a:extLst>
                <a:ext uri="{FF2B5EF4-FFF2-40B4-BE49-F238E27FC236}">
                  <a16:creationId xmlns:a16="http://schemas.microsoft.com/office/drawing/2014/main" id="{207944A7-0C09-4A57-CFF4-A901BF82D3EB}"/>
                </a:ext>
              </a:extLst>
            </p:cNvPr>
            <p:cNvSpPr/>
            <p:nvPr/>
          </p:nvSpPr>
          <p:spPr>
            <a:xfrm>
              <a:off x="10820470" y="5608709"/>
              <a:ext cx="1178509" cy="676326"/>
            </a:xfrm>
            <a:prstGeom prst="triangle">
              <a:avLst>
                <a:gd name="adj" fmla="val 50000"/>
              </a:avLst>
            </a:prstGeom>
            <a:solidFill>
              <a:srgbClr val="09A989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1" name="Google Shape;402;p24">
              <a:extLst>
                <a:ext uri="{FF2B5EF4-FFF2-40B4-BE49-F238E27FC236}">
                  <a16:creationId xmlns:a16="http://schemas.microsoft.com/office/drawing/2014/main" id="{C8193B46-3701-7463-C562-AA7F4EE05991}"/>
                </a:ext>
              </a:extLst>
            </p:cNvPr>
            <p:cNvSpPr txBox="1"/>
            <p:nvPr/>
          </p:nvSpPr>
          <p:spPr>
            <a:xfrm>
              <a:off x="10970534" y="6297225"/>
              <a:ext cx="1217527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62A39F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rPr>
                <a:t>&gt; 9 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A5A5A5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rPr>
                <a:t>&amp;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2683C6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rPr>
                <a:t> &gt; 10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2" name="Content Placeholder 2">
            <a:extLst>
              <a:ext uri="{FF2B5EF4-FFF2-40B4-BE49-F238E27FC236}">
                <a16:creationId xmlns:a16="http://schemas.microsoft.com/office/drawing/2014/main" id="{571E3BFD-D3CC-6BF0-FFA0-B13FF899D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96" y="1440014"/>
            <a:ext cx="5097047" cy="263697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 BST is an ordered, or sorted, binary tree, with the following invariants:</a:t>
            </a:r>
          </a:p>
          <a:p>
            <a:r>
              <a:rPr lang="en-GB" dirty="0"/>
              <a:t>For every node with key k:</a:t>
            </a:r>
          </a:p>
          <a:p>
            <a:pPr lvl="1"/>
            <a:r>
              <a:rPr lang="en-GB" dirty="0"/>
              <a:t>The left subtree has only keys smaller than k</a:t>
            </a:r>
          </a:p>
          <a:p>
            <a:pPr lvl="1"/>
            <a:r>
              <a:rPr lang="en-GB" dirty="0"/>
              <a:t>The right subtree has only keys greater than k</a:t>
            </a:r>
          </a:p>
          <a:p>
            <a:pPr lvl="1"/>
            <a:r>
              <a:rPr lang="en-GB" dirty="0"/>
              <a:t>This invariant applies recursively throughout tree</a:t>
            </a:r>
          </a:p>
          <a:p>
            <a:endParaRPr lang="en-SE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C7BCEBB-55A0-F66E-0A4D-3F8C1A88EBDC}"/>
              </a:ext>
            </a:extLst>
          </p:cNvPr>
          <p:cNvSpPr txBox="1"/>
          <p:nvPr/>
        </p:nvSpPr>
        <p:spPr>
          <a:xfrm>
            <a:off x="2364875" y="6348950"/>
            <a:ext cx="4622137" cy="523220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/>
              <a:t>Binary Search Tree Animations | Data Structure | Visual How</a:t>
            </a:r>
          </a:p>
          <a:p>
            <a:r>
              <a:rPr lang="en-GB" sz="1400" dirty="0">
                <a:hlinkClick r:id="rId2"/>
              </a:rPr>
              <a:t>https://www.youtube.com/watch?v=ymGjUOiR8Jg</a:t>
            </a:r>
            <a:r>
              <a:rPr lang="en-GB" sz="1400" dirty="0"/>
              <a:t> </a:t>
            </a:r>
            <a:endParaRPr lang="en-SE" sz="1400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0189DCA-DB00-225A-9EC7-FE5D0B078DCA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29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55869-7AA8-6B48-4AFD-E14FD93A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Searching for a Key: Binary Tree vs. Binary Search Tree</a:t>
            </a:r>
            <a:endParaRPr lang="en-SE" dirty="0"/>
          </a:p>
        </p:txBody>
      </p:sp>
      <p:sp>
        <p:nvSpPr>
          <p:cNvPr id="14" name="Google Shape;539;p26">
            <a:extLst>
              <a:ext uri="{FF2B5EF4-FFF2-40B4-BE49-F238E27FC236}">
                <a16:creationId xmlns:a16="http://schemas.microsoft.com/office/drawing/2014/main" id="{6C531B00-B380-A0BD-4C82-500C7BD0D6AE}"/>
              </a:ext>
            </a:extLst>
          </p:cNvPr>
          <p:cNvSpPr txBox="1">
            <a:spLocks/>
          </p:cNvSpPr>
          <p:nvPr/>
        </p:nvSpPr>
        <p:spPr>
          <a:xfrm>
            <a:off x="114512" y="1626032"/>
            <a:ext cx="4108850" cy="28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●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○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■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●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○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■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containsKeyBT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(node, key) {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attrocento Sans"/>
              <a:sym typeface="Quattrocento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if (node == null) {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attrocento Sans"/>
              <a:sym typeface="Quattrocento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return false;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attrocento Sans"/>
              <a:sym typeface="Quattrocento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} else if (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node.key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== key) {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attrocento Sans"/>
              <a:sym typeface="Quattrocento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return true;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attrocento Sans"/>
              <a:sym typeface="Quattrocento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} else {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attrocento Sans"/>
              <a:sym typeface="Quattrocento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return     	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containsKeyBT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node.left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 	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containsKeyBT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node.right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attrocento Sans"/>
              <a:sym typeface="Quattrocento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attrocento Sans"/>
              <a:sym typeface="Quattrocento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5" name="Google Shape;540;p26">
            <a:extLst>
              <a:ext uri="{FF2B5EF4-FFF2-40B4-BE49-F238E27FC236}">
                <a16:creationId xmlns:a16="http://schemas.microsoft.com/office/drawing/2014/main" id="{7203035E-286E-1471-6DE9-AB20E578331A}"/>
              </a:ext>
            </a:extLst>
          </p:cNvPr>
          <p:cNvSpPr txBox="1"/>
          <p:nvPr/>
        </p:nvSpPr>
        <p:spPr>
          <a:xfrm>
            <a:off x="4464336" y="1626032"/>
            <a:ext cx="4709830" cy="3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1400" kern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kern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containsKeyBST</a:t>
            </a: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(node, key) {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spcBef>
                <a:spcPts val="200"/>
              </a:spcBef>
              <a:buClr>
                <a:srgbClr val="1CADE4"/>
              </a:buClr>
              <a:buSzPts val="1400"/>
              <a:buFont typeface="Twentieth Century"/>
              <a:buNone/>
            </a:pP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if (node == null) {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spcBef>
                <a:spcPts val="200"/>
              </a:spcBef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return false;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spcBef>
                <a:spcPts val="200"/>
              </a:spcBef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 else if (</a:t>
            </a:r>
            <a:r>
              <a:rPr lang="en-US" sz="1400" kern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node.key</a:t>
            </a: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== key) {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spcBef>
                <a:spcPts val="200"/>
              </a:spcBef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return true;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spcBef>
                <a:spcPts val="200"/>
              </a:spcBef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 else {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spcBef>
                <a:spcPts val="200"/>
              </a:spcBef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if (key &lt;= </a:t>
            </a:r>
            <a:r>
              <a:rPr lang="en-US" sz="1400" kern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node.key</a:t>
            </a: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spcBef>
                <a:spcPts val="200"/>
              </a:spcBef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return </a:t>
            </a:r>
            <a:r>
              <a:rPr lang="en-US" sz="1400" kern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containsKeyBST</a:t>
            </a: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kern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node.left</a:t>
            </a: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spcBef>
                <a:spcPts val="200"/>
              </a:spcBef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endParaRPr sz="1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spcBef>
                <a:spcPts val="200"/>
              </a:spcBef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return </a:t>
            </a:r>
            <a:r>
              <a:rPr lang="en-US" sz="1400" kern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containsKeyBST</a:t>
            </a: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kern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node.right</a:t>
            </a: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spcBef>
                <a:spcPts val="200"/>
              </a:spcBef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spcBef>
                <a:spcPts val="200"/>
              </a:spcBef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00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spcBef>
                <a:spcPts val="200"/>
              </a:spcBef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" name="Google Shape;542;p26">
            <a:extLst>
              <a:ext uri="{FF2B5EF4-FFF2-40B4-BE49-F238E27FC236}">
                <a16:creationId xmlns:a16="http://schemas.microsoft.com/office/drawing/2014/main" id="{8002CD85-FF83-8998-38B3-B88389F32CBC}"/>
              </a:ext>
            </a:extLst>
          </p:cNvPr>
          <p:cNvSpPr txBox="1"/>
          <p:nvPr/>
        </p:nvSpPr>
        <p:spPr>
          <a:xfrm>
            <a:off x="715500" y="3989885"/>
            <a:ext cx="383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CC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* explores left, if not found then explores right</a:t>
            </a:r>
            <a:endParaRPr sz="1400" kern="0" dirty="0">
              <a:solidFill>
                <a:srgbClr val="CC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" name="Google Shape;543;p26">
            <a:extLst>
              <a:ext uri="{FF2B5EF4-FFF2-40B4-BE49-F238E27FC236}">
                <a16:creationId xmlns:a16="http://schemas.microsoft.com/office/drawing/2014/main" id="{94F936BC-3EA2-492A-2886-7D860E23F8AF}"/>
              </a:ext>
            </a:extLst>
          </p:cNvPr>
          <p:cNvSpPr/>
          <p:nvPr/>
        </p:nvSpPr>
        <p:spPr>
          <a:xfrm>
            <a:off x="5125593" y="3050379"/>
            <a:ext cx="3967216" cy="1264442"/>
          </a:xfrm>
          <a:prstGeom prst="rect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" name="Google Shape;544;p26">
            <a:extLst>
              <a:ext uri="{FF2B5EF4-FFF2-40B4-BE49-F238E27FC236}">
                <a16:creationId xmlns:a16="http://schemas.microsoft.com/office/drawing/2014/main" id="{088726AA-9943-0374-3C46-6DADB547C787}"/>
              </a:ext>
            </a:extLst>
          </p:cNvPr>
          <p:cNvSpPr txBox="1"/>
          <p:nvPr/>
        </p:nvSpPr>
        <p:spPr>
          <a:xfrm>
            <a:off x="5027898" y="4251871"/>
            <a:ext cx="3560549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* explores either left or right at each level</a:t>
            </a:r>
            <a:endParaRPr sz="1400" kern="0" dirty="0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" name="Google Shape;545;p26">
            <a:extLst>
              <a:ext uri="{FF2B5EF4-FFF2-40B4-BE49-F238E27FC236}">
                <a16:creationId xmlns:a16="http://schemas.microsoft.com/office/drawing/2014/main" id="{F0CA294C-55D7-0BFD-6186-022465C634DB}"/>
              </a:ext>
            </a:extLst>
          </p:cNvPr>
          <p:cNvSpPr txBox="1"/>
          <p:nvPr/>
        </p:nvSpPr>
        <p:spPr>
          <a:xfrm>
            <a:off x="120568" y="4772129"/>
            <a:ext cx="4532100" cy="1169700"/>
          </a:xfrm>
          <a:prstGeom prst="rect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600" b="1" kern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Best Case:</a:t>
            </a:r>
            <a:endParaRPr sz="1600" b="1" kern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indent="-330200" defTabSz="914400">
              <a:buClr>
                <a:srgbClr val="000000"/>
              </a:buClr>
              <a:buSzPts val="1600"/>
              <a:buFont typeface="Quattrocento Sans"/>
              <a:buChar char="-"/>
            </a:pPr>
            <a:r>
              <a:rPr lang="en-US" sz="1600" kern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finds value at overallRoot (random value)</a:t>
            </a:r>
            <a:endParaRPr sz="1600" kern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600" b="1" kern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Worst Case:</a:t>
            </a:r>
            <a:endParaRPr sz="1600" b="1" kern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indent="-330200" defTabSz="914400">
              <a:buClr>
                <a:srgbClr val="000000"/>
              </a:buClr>
              <a:buSzPts val="1600"/>
              <a:buFont typeface="Quattrocento Sans"/>
              <a:buChar char="-"/>
            </a:pPr>
            <a:r>
              <a:rPr lang="en-US" sz="1600" kern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doesn’t find value, has to check every node</a:t>
            </a:r>
            <a:endParaRPr sz="1600" kern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" name="Google Shape;546;p26">
            <a:extLst>
              <a:ext uri="{FF2B5EF4-FFF2-40B4-BE49-F238E27FC236}">
                <a16:creationId xmlns:a16="http://schemas.microsoft.com/office/drawing/2014/main" id="{B243B82D-DE81-DBA9-BE07-47C9FA8BE737}"/>
              </a:ext>
            </a:extLst>
          </p:cNvPr>
          <p:cNvSpPr txBox="1"/>
          <p:nvPr/>
        </p:nvSpPr>
        <p:spPr>
          <a:xfrm>
            <a:off x="4795491" y="4772129"/>
            <a:ext cx="4275718" cy="1169700"/>
          </a:xfrm>
          <a:prstGeom prst="rect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600" b="1" kern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Best Case:</a:t>
            </a:r>
            <a:endParaRPr sz="1600" b="1" kern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indent="-330200" defTabSz="914400">
              <a:buClr>
                <a:srgbClr val="000000"/>
              </a:buClr>
              <a:buSzPts val="1600"/>
              <a:buFont typeface="Quattrocento Sans"/>
              <a:buChar char="-"/>
            </a:pPr>
            <a:r>
              <a:rPr lang="en-US" sz="1600" kern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finds value at overallRoot (middle value)</a:t>
            </a:r>
            <a:endParaRPr sz="1600" kern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600" b="1" kern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Worst Case:</a:t>
            </a:r>
            <a:endParaRPr sz="1600" b="1" kern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indent="-330200" defTabSz="914400">
              <a:buClr>
                <a:srgbClr val="000000"/>
              </a:buClr>
              <a:buSzPts val="1600"/>
              <a:buFont typeface="Quattrocento Sans"/>
              <a:buChar char="-"/>
            </a:pPr>
            <a:r>
              <a:rPr lang="en-US" sz="1600" kern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doesn’t find value, has to check one path</a:t>
            </a:r>
            <a:endParaRPr sz="1600" kern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" name="Google Shape;541;p26">
            <a:extLst>
              <a:ext uri="{FF2B5EF4-FFF2-40B4-BE49-F238E27FC236}">
                <a16:creationId xmlns:a16="http://schemas.microsoft.com/office/drawing/2014/main" id="{CB52E812-F708-4BAB-FC0B-68813C68EE02}"/>
              </a:ext>
            </a:extLst>
          </p:cNvPr>
          <p:cNvSpPr/>
          <p:nvPr/>
        </p:nvSpPr>
        <p:spPr>
          <a:xfrm>
            <a:off x="981551" y="3544814"/>
            <a:ext cx="2969856" cy="492675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48E6BBE-F186-1D63-D030-2220B0EE212A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6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49D2-5113-EA43-891E-0D357DEC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BST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A9D68C-48DD-BE45-9CEC-728855F5B080}"/>
              </a:ext>
            </a:extLst>
          </p:cNvPr>
          <p:cNvGrpSpPr/>
          <p:nvPr/>
        </p:nvGrpSpPr>
        <p:grpSpPr>
          <a:xfrm>
            <a:off x="696567" y="1317565"/>
            <a:ext cx="3254675" cy="2055395"/>
            <a:chOff x="959084" y="3860817"/>
            <a:chExt cx="3254675" cy="2055395"/>
          </a:xfrm>
        </p:grpSpPr>
        <p:sp>
          <p:nvSpPr>
            <p:cNvPr id="5" name="object 11">
              <a:extLst>
                <a:ext uri="{FF2B5EF4-FFF2-40B4-BE49-F238E27FC236}">
                  <a16:creationId xmlns:a16="http://schemas.microsoft.com/office/drawing/2014/main" id="{D10197D9-6307-6E4A-9985-1560894DC0B9}"/>
                </a:ext>
              </a:extLst>
            </p:cNvPr>
            <p:cNvSpPr/>
            <p:nvPr/>
          </p:nvSpPr>
          <p:spPr>
            <a:xfrm>
              <a:off x="1791134" y="4318472"/>
              <a:ext cx="543900" cy="499881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" name="object 23">
              <a:extLst>
                <a:ext uri="{FF2B5EF4-FFF2-40B4-BE49-F238E27FC236}">
                  <a16:creationId xmlns:a16="http://schemas.microsoft.com/office/drawing/2014/main" id="{C997E51E-1DE9-A941-AB73-161C9A6FAADD}"/>
                </a:ext>
              </a:extLst>
            </p:cNvPr>
            <p:cNvSpPr/>
            <p:nvPr/>
          </p:nvSpPr>
          <p:spPr>
            <a:xfrm>
              <a:off x="2735904" y="4330550"/>
              <a:ext cx="440872" cy="383457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object 11">
              <a:extLst>
                <a:ext uri="{FF2B5EF4-FFF2-40B4-BE49-F238E27FC236}">
                  <a16:creationId xmlns:a16="http://schemas.microsoft.com/office/drawing/2014/main" id="{BD9C7CF5-3823-3D46-9618-D2533CD7B301}"/>
                </a:ext>
              </a:extLst>
            </p:cNvPr>
            <p:cNvSpPr/>
            <p:nvPr/>
          </p:nvSpPr>
          <p:spPr>
            <a:xfrm>
              <a:off x="1312573" y="5111032"/>
              <a:ext cx="283306" cy="279297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object 23">
              <a:extLst>
                <a:ext uri="{FF2B5EF4-FFF2-40B4-BE49-F238E27FC236}">
                  <a16:creationId xmlns:a16="http://schemas.microsoft.com/office/drawing/2014/main" id="{0A3F8FEA-CDBE-184D-A3BD-F392F0951951}"/>
                </a:ext>
              </a:extLst>
            </p:cNvPr>
            <p:cNvSpPr/>
            <p:nvPr/>
          </p:nvSpPr>
          <p:spPr>
            <a:xfrm>
              <a:off x="1913104" y="5093602"/>
              <a:ext cx="301811" cy="277803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" name="object 11">
              <a:extLst>
                <a:ext uri="{FF2B5EF4-FFF2-40B4-BE49-F238E27FC236}">
                  <a16:creationId xmlns:a16="http://schemas.microsoft.com/office/drawing/2014/main" id="{B1FED0DC-2FEE-4F4B-9171-480EFF5DA959}"/>
                </a:ext>
              </a:extLst>
            </p:cNvPr>
            <p:cNvSpPr/>
            <p:nvPr/>
          </p:nvSpPr>
          <p:spPr>
            <a:xfrm>
              <a:off x="2897812" y="5111032"/>
              <a:ext cx="279915" cy="260373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object 23">
              <a:extLst>
                <a:ext uri="{FF2B5EF4-FFF2-40B4-BE49-F238E27FC236}">
                  <a16:creationId xmlns:a16="http://schemas.microsoft.com/office/drawing/2014/main" id="{74E8A8A4-D7C5-8446-9780-F9E32E4321AB}"/>
                </a:ext>
              </a:extLst>
            </p:cNvPr>
            <p:cNvSpPr/>
            <p:nvPr/>
          </p:nvSpPr>
          <p:spPr>
            <a:xfrm>
              <a:off x="3494953" y="5093602"/>
              <a:ext cx="317990" cy="266429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object 13">
              <a:extLst>
                <a:ext uri="{FF2B5EF4-FFF2-40B4-BE49-F238E27FC236}">
                  <a16:creationId xmlns:a16="http://schemas.microsoft.com/office/drawing/2014/main" id="{7FA6951A-BED7-4A4F-A852-6D082C11C0E2}"/>
                </a:ext>
              </a:extLst>
            </p:cNvPr>
            <p:cNvSpPr/>
            <p:nvPr/>
          </p:nvSpPr>
          <p:spPr>
            <a:xfrm>
              <a:off x="2660101" y="5353165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object 19">
              <a:extLst>
                <a:ext uri="{FF2B5EF4-FFF2-40B4-BE49-F238E27FC236}">
                  <a16:creationId xmlns:a16="http://schemas.microsoft.com/office/drawing/2014/main" id="{FEA06894-04D0-244B-90BA-8E7851739281}"/>
                </a:ext>
              </a:extLst>
            </p:cNvPr>
            <p:cNvSpPr/>
            <p:nvPr/>
          </p:nvSpPr>
          <p:spPr>
            <a:xfrm>
              <a:off x="1936250" y="5360031"/>
              <a:ext cx="592095" cy="556181"/>
            </a:xfrm>
            <a:custGeom>
              <a:avLst/>
              <a:gdLst/>
              <a:ahLst/>
              <a:cxnLst/>
              <a:rect l="l" t="t" r="r" b="b"/>
              <a:pathLst>
                <a:path w="1183004" h="1111250">
                  <a:moveTo>
                    <a:pt x="591312" y="0"/>
                  </a:moveTo>
                  <a:lnTo>
                    <a:pt x="542822" y="1841"/>
                  </a:lnTo>
                  <a:lnTo>
                    <a:pt x="495411" y="7269"/>
                  </a:lnTo>
                  <a:lnTo>
                    <a:pt x="449230" y="16142"/>
                  </a:lnTo>
                  <a:lnTo>
                    <a:pt x="404433" y="28315"/>
                  </a:lnTo>
                  <a:lnTo>
                    <a:pt x="361170" y="43648"/>
                  </a:lnTo>
                  <a:lnTo>
                    <a:pt x="319594" y="61996"/>
                  </a:lnTo>
                  <a:lnTo>
                    <a:pt x="279858" y="83217"/>
                  </a:lnTo>
                  <a:lnTo>
                    <a:pt x="242114" y="107167"/>
                  </a:lnTo>
                  <a:lnTo>
                    <a:pt x="206515" y="133705"/>
                  </a:lnTo>
                  <a:lnTo>
                    <a:pt x="173212" y="162687"/>
                  </a:lnTo>
                  <a:lnTo>
                    <a:pt x="142357" y="193969"/>
                  </a:lnTo>
                  <a:lnTo>
                    <a:pt x="114104" y="227411"/>
                  </a:lnTo>
                  <a:lnTo>
                    <a:pt x="88605" y="262868"/>
                  </a:lnTo>
                  <a:lnTo>
                    <a:pt x="66011" y="300197"/>
                  </a:lnTo>
                  <a:lnTo>
                    <a:pt x="46476" y="339256"/>
                  </a:lnTo>
                  <a:lnTo>
                    <a:pt x="30150" y="379902"/>
                  </a:lnTo>
                  <a:lnTo>
                    <a:pt x="17188" y="421992"/>
                  </a:lnTo>
                  <a:lnTo>
                    <a:pt x="7740" y="465383"/>
                  </a:lnTo>
                  <a:lnTo>
                    <a:pt x="1960" y="509933"/>
                  </a:lnTo>
                  <a:lnTo>
                    <a:pt x="0" y="555498"/>
                  </a:lnTo>
                  <a:lnTo>
                    <a:pt x="1960" y="601062"/>
                  </a:lnTo>
                  <a:lnTo>
                    <a:pt x="7740" y="645612"/>
                  </a:lnTo>
                  <a:lnTo>
                    <a:pt x="17188" y="689003"/>
                  </a:lnTo>
                  <a:lnTo>
                    <a:pt x="30150" y="731093"/>
                  </a:lnTo>
                  <a:lnTo>
                    <a:pt x="46476" y="771739"/>
                  </a:lnTo>
                  <a:lnTo>
                    <a:pt x="66011" y="810798"/>
                  </a:lnTo>
                  <a:lnTo>
                    <a:pt x="88605" y="848127"/>
                  </a:lnTo>
                  <a:lnTo>
                    <a:pt x="114104" y="883584"/>
                  </a:lnTo>
                  <a:lnTo>
                    <a:pt x="142357" y="917026"/>
                  </a:lnTo>
                  <a:lnTo>
                    <a:pt x="173212" y="948308"/>
                  </a:lnTo>
                  <a:lnTo>
                    <a:pt x="206515" y="977290"/>
                  </a:lnTo>
                  <a:lnTo>
                    <a:pt x="242114" y="1003828"/>
                  </a:lnTo>
                  <a:lnTo>
                    <a:pt x="279858" y="1027778"/>
                  </a:lnTo>
                  <a:lnTo>
                    <a:pt x="319594" y="1048999"/>
                  </a:lnTo>
                  <a:lnTo>
                    <a:pt x="361170" y="1067347"/>
                  </a:lnTo>
                  <a:lnTo>
                    <a:pt x="404433" y="1082680"/>
                  </a:lnTo>
                  <a:lnTo>
                    <a:pt x="449230" y="1094853"/>
                  </a:lnTo>
                  <a:lnTo>
                    <a:pt x="495411" y="1103726"/>
                  </a:lnTo>
                  <a:lnTo>
                    <a:pt x="542822" y="1109154"/>
                  </a:lnTo>
                  <a:lnTo>
                    <a:pt x="591312" y="1110995"/>
                  </a:lnTo>
                  <a:lnTo>
                    <a:pt x="639801" y="1109154"/>
                  </a:lnTo>
                  <a:lnTo>
                    <a:pt x="687212" y="1103726"/>
                  </a:lnTo>
                  <a:lnTo>
                    <a:pt x="733393" y="1094853"/>
                  </a:lnTo>
                  <a:lnTo>
                    <a:pt x="778190" y="1082680"/>
                  </a:lnTo>
                  <a:lnTo>
                    <a:pt x="821453" y="1067347"/>
                  </a:lnTo>
                  <a:lnTo>
                    <a:pt x="863029" y="1048999"/>
                  </a:lnTo>
                  <a:lnTo>
                    <a:pt x="902765" y="1027778"/>
                  </a:lnTo>
                  <a:lnTo>
                    <a:pt x="940509" y="1003828"/>
                  </a:lnTo>
                  <a:lnTo>
                    <a:pt x="976108" y="977290"/>
                  </a:lnTo>
                  <a:lnTo>
                    <a:pt x="1009411" y="948308"/>
                  </a:lnTo>
                  <a:lnTo>
                    <a:pt x="1040266" y="917026"/>
                  </a:lnTo>
                  <a:lnTo>
                    <a:pt x="1068519" y="883584"/>
                  </a:lnTo>
                  <a:lnTo>
                    <a:pt x="1094018" y="848127"/>
                  </a:lnTo>
                  <a:lnTo>
                    <a:pt x="1116612" y="810798"/>
                  </a:lnTo>
                  <a:lnTo>
                    <a:pt x="1136147" y="771739"/>
                  </a:lnTo>
                  <a:lnTo>
                    <a:pt x="1152473" y="731093"/>
                  </a:lnTo>
                  <a:lnTo>
                    <a:pt x="1165435" y="689003"/>
                  </a:lnTo>
                  <a:lnTo>
                    <a:pt x="1174883" y="645612"/>
                  </a:lnTo>
                  <a:lnTo>
                    <a:pt x="1180663" y="601062"/>
                  </a:lnTo>
                  <a:lnTo>
                    <a:pt x="1182624" y="555498"/>
                  </a:lnTo>
                  <a:lnTo>
                    <a:pt x="1180663" y="509933"/>
                  </a:lnTo>
                  <a:lnTo>
                    <a:pt x="1174883" y="465383"/>
                  </a:lnTo>
                  <a:lnTo>
                    <a:pt x="1165435" y="421992"/>
                  </a:lnTo>
                  <a:lnTo>
                    <a:pt x="1152473" y="379902"/>
                  </a:lnTo>
                  <a:lnTo>
                    <a:pt x="1136147" y="339256"/>
                  </a:lnTo>
                  <a:lnTo>
                    <a:pt x="1116612" y="300197"/>
                  </a:lnTo>
                  <a:lnTo>
                    <a:pt x="1094018" y="262868"/>
                  </a:lnTo>
                  <a:lnTo>
                    <a:pt x="1068519" y="227411"/>
                  </a:lnTo>
                  <a:lnTo>
                    <a:pt x="1040266" y="193969"/>
                  </a:lnTo>
                  <a:lnTo>
                    <a:pt x="1009411" y="162687"/>
                  </a:lnTo>
                  <a:lnTo>
                    <a:pt x="976108" y="133705"/>
                  </a:lnTo>
                  <a:lnTo>
                    <a:pt x="940509" y="107167"/>
                  </a:lnTo>
                  <a:lnTo>
                    <a:pt x="902765" y="83217"/>
                  </a:lnTo>
                  <a:lnTo>
                    <a:pt x="863029" y="61996"/>
                  </a:lnTo>
                  <a:lnTo>
                    <a:pt x="821453" y="43648"/>
                  </a:lnTo>
                  <a:lnTo>
                    <a:pt x="778190" y="28315"/>
                  </a:lnTo>
                  <a:lnTo>
                    <a:pt x="733393" y="16142"/>
                  </a:lnTo>
                  <a:lnTo>
                    <a:pt x="687212" y="7269"/>
                  </a:lnTo>
                  <a:lnTo>
                    <a:pt x="639801" y="1841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object 19">
              <a:extLst>
                <a:ext uri="{FF2B5EF4-FFF2-40B4-BE49-F238E27FC236}">
                  <a16:creationId xmlns:a16="http://schemas.microsoft.com/office/drawing/2014/main" id="{4C660599-43B9-C349-8DC5-3A3E1D330E43}"/>
                </a:ext>
              </a:extLst>
            </p:cNvPr>
            <p:cNvSpPr/>
            <p:nvPr/>
          </p:nvSpPr>
          <p:spPr>
            <a:xfrm>
              <a:off x="2232298" y="3860817"/>
              <a:ext cx="592095" cy="556181"/>
            </a:xfrm>
            <a:custGeom>
              <a:avLst/>
              <a:gdLst/>
              <a:ahLst/>
              <a:cxnLst/>
              <a:rect l="l" t="t" r="r" b="b"/>
              <a:pathLst>
                <a:path w="1183004" h="1111250">
                  <a:moveTo>
                    <a:pt x="591312" y="0"/>
                  </a:moveTo>
                  <a:lnTo>
                    <a:pt x="542822" y="1841"/>
                  </a:lnTo>
                  <a:lnTo>
                    <a:pt x="495411" y="7269"/>
                  </a:lnTo>
                  <a:lnTo>
                    <a:pt x="449230" y="16142"/>
                  </a:lnTo>
                  <a:lnTo>
                    <a:pt x="404433" y="28315"/>
                  </a:lnTo>
                  <a:lnTo>
                    <a:pt x="361170" y="43648"/>
                  </a:lnTo>
                  <a:lnTo>
                    <a:pt x="319594" y="61996"/>
                  </a:lnTo>
                  <a:lnTo>
                    <a:pt x="279858" y="83217"/>
                  </a:lnTo>
                  <a:lnTo>
                    <a:pt x="242114" y="107167"/>
                  </a:lnTo>
                  <a:lnTo>
                    <a:pt x="206515" y="133705"/>
                  </a:lnTo>
                  <a:lnTo>
                    <a:pt x="173212" y="162687"/>
                  </a:lnTo>
                  <a:lnTo>
                    <a:pt x="142357" y="193969"/>
                  </a:lnTo>
                  <a:lnTo>
                    <a:pt x="114104" y="227411"/>
                  </a:lnTo>
                  <a:lnTo>
                    <a:pt x="88605" y="262868"/>
                  </a:lnTo>
                  <a:lnTo>
                    <a:pt x="66011" y="300197"/>
                  </a:lnTo>
                  <a:lnTo>
                    <a:pt x="46476" y="339256"/>
                  </a:lnTo>
                  <a:lnTo>
                    <a:pt x="30150" y="379902"/>
                  </a:lnTo>
                  <a:lnTo>
                    <a:pt x="17188" y="421992"/>
                  </a:lnTo>
                  <a:lnTo>
                    <a:pt x="7740" y="465383"/>
                  </a:lnTo>
                  <a:lnTo>
                    <a:pt x="1960" y="509933"/>
                  </a:lnTo>
                  <a:lnTo>
                    <a:pt x="0" y="555498"/>
                  </a:lnTo>
                  <a:lnTo>
                    <a:pt x="1960" y="601062"/>
                  </a:lnTo>
                  <a:lnTo>
                    <a:pt x="7740" y="645612"/>
                  </a:lnTo>
                  <a:lnTo>
                    <a:pt x="17188" y="689003"/>
                  </a:lnTo>
                  <a:lnTo>
                    <a:pt x="30150" y="731093"/>
                  </a:lnTo>
                  <a:lnTo>
                    <a:pt x="46476" y="771739"/>
                  </a:lnTo>
                  <a:lnTo>
                    <a:pt x="66011" y="810798"/>
                  </a:lnTo>
                  <a:lnTo>
                    <a:pt x="88605" y="848127"/>
                  </a:lnTo>
                  <a:lnTo>
                    <a:pt x="114104" y="883584"/>
                  </a:lnTo>
                  <a:lnTo>
                    <a:pt x="142357" y="917026"/>
                  </a:lnTo>
                  <a:lnTo>
                    <a:pt x="173212" y="948308"/>
                  </a:lnTo>
                  <a:lnTo>
                    <a:pt x="206515" y="977290"/>
                  </a:lnTo>
                  <a:lnTo>
                    <a:pt x="242114" y="1003828"/>
                  </a:lnTo>
                  <a:lnTo>
                    <a:pt x="279858" y="1027778"/>
                  </a:lnTo>
                  <a:lnTo>
                    <a:pt x="319594" y="1048999"/>
                  </a:lnTo>
                  <a:lnTo>
                    <a:pt x="361170" y="1067347"/>
                  </a:lnTo>
                  <a:lnTo>
                    <a:pt x="404433" y="1082680"/>
                  </a:lnTo>
                  <a:lnTo>
                    <a:pt x="449230" y="1094853"/>
                  </a:lnTo>
                  <a:lnTo>
                    <a:pt x="495411" y="1103726"/>
                  </a:lnTo>
                  <a:lnTo>
                    <a:pt x="542822" y="1109154"/>
                  </a:lnTo>
                  <a:lnTo>
                    <a:pt x="591312" y="1110995"/>
                  </a:lnTo>
                  <a:lnTo>
                    <a:pt x="639801" y="1109154"/>
                  </a:lnTo>
                  <a:lnTo>
                    <a:pt x="687212" y="1103726"/>
                  </a:lnTo>
                  <a:lnTo>
                    <a:pt x="733393" y="1094853"/>
                  </a:lnTo>
                  <a:lnTo>
                    <a:pt x="778190" y="1082680"/>
                  </a:lnTo>
                  <a:lnTo>
                    <a:pt x="821453" y="1067347"/>
                  </a:lnTo>
                  <a:lnTo>
                    <a:pt x="863029" y="1048999"/>
                  </a:lnTo>
                  <a:lnTo>
                    <a:pt x="902765" y="1027778"/>
                  </a:lnTo>
                  <a:lnTo>
                    <a:pt x="940509" y="1003828"/>
                  </a:lnTo>
                  <a:lnTo>
                    <a:pt x="976108" y="977290"/>
                  </a:lnTo>
                  <a:lnTo>
                    <a:pt x="1009411" y="948308"/>
                  </a:lnTo>
                  <a:lnTo>
                    <a:pt x="1040266" y="917026"/>
                  </a:lnTo>
                  <a:lnTo>
                    <a:pt x="1068519" y="883584"/>
                  </a:lnTo>
                  <a:lnTo>
                    <a:pt x="1094018" y="848127"/>
                  </a:lnTo>
                  <a:lnTo>
                    <a:pt x="1116612" y="810798"/>
                  </a:lnTo>
                  <a:lnTo>
                    <a:pt x="1136147" y="771739"/>
                  </a:lnTo>
                  <a:lnTo>
                    <a:pt x="1152473" y="731093"/>
                  </a:lnTo>
                  <a:lnTo>
                    <a:pt x="1165435" y="689003"/>
                  </a:lnTo>
                  <a:lnTo>
                    <a:pt x="1174883" y="645612"/>
                  </a:lnTo>
                  <a:lnTo>
                    <a:pt x="1180663" y="601062"/>
                  </a:lnTo>
                  <a:lnTo>
                    <a:pt x="1182624" y="555498"/>
                  </a:lnTo>
                  <a:lnTo>
                    <a:pt x="1180663" y="509933"/>
                  </a:lnTo>
                  <a:lnTo>
                    <a:pt x="1174883" y="465383"/>
                  </a:lnTo>
                  <a:lnTo>
                    <a:pt x="1165435" y="421992"/>
                  </a:lnTo>
                  <a:lnTo>
                    <a:pt x="1152473" y="379902"/>
                  </a:lnTo>
                  <a:lnTo>
                    <a:pt x="1136147" y="339256"/>
                  </a:lnTo>
                  <a:lnTo>
                    <a:pt x="1116612" y="300197"/>
                  </a:lnTo>
                  <a:lnTo>
                    <a:pt x="1094018" y="262868"/>
                  </a:lnTo>
                  <a:lnTo>
                    <a:pt x="1068519" y="227411"/>
                  </a:lnTo>
                  <a:lnTo>
                    <a:pt x="1040266" y="193969"/>
                  </a:lnTo>
                  <a:lnTo>
                    <a:pt x="1009411" y="162687"/>
                  </a:lnTo>
                  <a:lnTo>
                    <a:pt x="976108" y="133705"/>
                  </a:lnTo>
                  <a:lnTo>
                    <a:pt x="940509" y="107167"/>
                  </a:lnTo>
                  <a:lnTo>
                    <a:pt x="902765" y="83217"/>
                  </a:lnTo>
                  <a:lnTo>
                    <a:pt x="863029" y="61996"/>
                  </a:lnTo>
                  <a:lnTo>
                    <a:pt x="821453" y="43648"/>
                  </a:lnTo>
                  <a:lnTo>
                    <a:pt x="778190" y="28315"/>
                  </a:lnTo>
                  <a:lnTo>
                    <a:pt x="733393" y="16142"/>
                  </a:lnTo>
                  <a:lnTo>
                    <a:pt x="687212" y="7269"/>
                  </a:lnTo>
                  <a:lnTo>
                    <a:pt x="639801" y="1841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B6A0F871-4CCC-814E-B492-904D831CA31E}"/>
                </a:ext>
              </a:extLst>
            </p:cNvPr>
            <p:cNvSpPr/>
            <p:nvPr/>
          </p:nvSpPr>
          <p:spPr>
            <a:xfrm>
              <a:off x="959084" y="5360031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object 8">
              <a:extLst>
                <a:ext uri="{FF2B5EF4-FFF2-40B4-BE49-F238E27FC236}">
                  <a16:creationId xmlns:a16="http://schemas.microsoft.com/office/drawing/2014/main" id="{2D9C7773-04F2-5F4C-ADEE-E3E2D86773C8}"/>
                </a:ext>
              </a:extLst>
            </p:cNvPr>
            <p:cNvSpPr/>
            <p:nvPr/>
          </p:nvSpPr>
          <p:spPr>
            <a:xfrm>
              <a:off x="3621664" y="5353138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object 9">
              <a:extLst>
                <a:ext uri="{FF2B5EF4-FFF2-40B4-BE49-F238E27FC236}">
                  <a16:creationId xmlns:a16="http://schemas.microsoft.com/office/drawing/2014/main" id="{9E7AF7E3-4147-9A4C-B528-545882FDF58A}"/>
                </a:ext>
              </a:extLst>
            </p:cNvPr>
            <p:cNvSpPr txBox="1"/>
            <p:nvPr/>
          </p:nvSpPr>
          <p:spPr>
            <a:xfrm>
              <a:off x="2369732" y="3991916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17" name="object 9">
              <a:extLst>
                <a:ext uri="{FF2B5EF4-FFF2-40B4-BE49-F238E27FC236}">
                  <a16:creationId xmlns:a16="http://schemas.microsoft.com/office/drawing/2014/main" id="{B64FA21E-1D08-5246-8FE5-80D48B7AABF0}"/>
                </a:ext>
              </a:extLst>
            </p:cNvPr>
            <p:cNvSpPr txBox="1"/>
            <p:nvPr/>
          </p:nvSpPr>
          <p:spPr>
            <a:xfrm>
              <a:off x="2068006" y="5508919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FF9DFA02-28EC-5847-ACFE-313AA3A4C308}"/>
                </a:ext>
              </a:extLst>
            </p:cNvPr>
            <p:cNvSpPr txBox="1"/>
            <p:nvPr/>
          </p:nvSpPr>
          <p:spPr>
            <a:xfrm>
              <a:off x="2785471" y="5488540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L</a:t>
              </a:r>
            </a:p>
          </p:txBody>
        </p:sp>
        <p:sp>
          <p:nvSpPr>
            <p:cNvPr id="19" name="object 9">
              <a:extLst>
                <a:ext uri="{FF2B5EF4-FFF2-40B4-BE49-F238E27FC236}">
                  <a16:creationId xmlns:a16="http://schemas.microsoft.com/office/drawing/2014/main" id="{26A0D562-1572-7749-8553-1A9E913D613C}"/>
                </a:ext>
              </a:extLst>
            </p:cNvPr>
            <p:cNvSpPr txBox="1"/>
            <p:nvPr/>
          </p:nvSpPr>
          <p:spPr>
            <a:xfrm>
              <a:off x="1096517" y="5480592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0" name="object 9">
              <a:extLst>
                <a:ext uri="{FF2B5EF4-FFF2-40B4-BE49-F238E27FC236}">
                  <a16:creationId xmlns:a16="http://schemas.microsoft.com/office/drawing/2014/main" id="{FCAC4CC8-069C-1D44-BA4A-429BB54837F7}"/>
                </a:ext>
              </a:extLst>
            </p:cNvPr>
            <p:cNvSpPr txBox="1"/>
            <p:nvPr/>
          </p:nvSpPr>
          <p:spPr>
            <a:xfrm>
              <a:off x="3701623" y="5478397"/>
              <a:ext cx="432176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Q</a:t>
              </a:r>
            </a:p>
          </p:txBody>
        </p:sp>
        <p:sp>
          <p:nvSpPr>
            <p:cNvPr id="21" name="object 13">
              <a:extLst>
                <a:ext uri="{FF2B5EF4-FFF2-40B4-BE49-F238E27FC236}">
                  <a16:creationId xmlns:a16="http://schemas.microsoft.com/office/drawing/2014/main" id="{62753052-5A19-654C-8949-12670D0567DF}"/>
                </a:ext>
              </a:extLst>
            </p:cNvPr>
            <p:cNvSpPr/>
            <p:nvPr/>
          </p:nvSpPr>
          <p:spPr>
            <a:xfrm>
              <a:off x="1477138" y="4602866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2" name="object 9">
              <a:extLst>
                <a:ext uri="{FF2B5EF4-FFF2-40B4-BE49-F238E27FC236}">
                  <a16:creationId xmlns:a16="http://schemas.microsoft.com/office/drawing/2014/main" id="{D4A4842E-A648-4C4C-9DA8-738252CB3404}"/>
                </a:ext>
              </a:extLst>
            </p:cNvPr>
            <p:cNvSpPr txBox="1"/>
            <p:nvPr/>
          </p:nvSpPr>
          <p:spPr>
            <a:xfrm>
              <a:off x="1614572" y="4732067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3" name="object 24">
              <a:extLst>
                <a:ext uri="{FF2B5EF4-FFF2-40B4-BE49-F238E27FC236}">
                  <a16:creationId xmlns:a16="http://schemas.microsoft.com/office/drawing/2014/main" id="{A23DB0E1-BE1F-8547-89B4-EA6EDBF889D9}"/>
                </a:ext>
              </a:extLst>
            </p:cNvPr>
            <p:cNvSpPr/>
            <p:nvPr/>
          </p:nvSpPr>
          <p:spPr>
            <a:xfrm>
              <a:off x="3059330" y="4602866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5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" name="object 9">
              <a:extLst>
                <a:ext uri="{FF2B5EF4-FFF2-40B4-BE49-F238E27FC236}">
                  <a16:creationId xmlns:a16="http://schemas.microsoft.com/office/drawing/2014/main" id="{28BBE13D-F793-A14D-A3CB-BE59DF3D8310}"/>
                </a:ext>
              </a:extLst>
            </p:cNvPr>
            <p:cNvSpPr txBox="1"/>
            <p:nvPr/>
          </p:nvSpPr>
          <p:spPr>
            <a:xfrm>
              <a:off x="3196764" y="4746800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M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84C21BE-F192-E34D-91FF-08A8693BD446}"/>
              </a:ext>
            </a:extLst>
          </p:cNvPr>
          <p:cNvSpPr/>
          <p:nvPr/>
        </p:nvSpPr>
        <p:spPr>
          <a:xfrm>
            <a:off x="4335413" y="1363404"/>
            <a:ext cx="3230957" cy="707886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</a:pPr>
            <a:r>
              <a:rPr lang="en-US" sz="2000" dirty="0">
                <a:latin typeface="Arial"/>
                <a:cs typeface="Arial"/>
              </a:rPr>
              <a:t>Same fundamental idea as binary search of an array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C458A1-6155-CC42-BFA2-1D10AE1FF097}"/>
              </a:ext>
            </a:extLst>
          </p:cNvPr>
          <p:cNvSpPr txBox="1"/>
          <p:nvPr/>
        </p:nvSpPr>
        <p:spPr>
          <a:xfrm>
            <a:off x="4335413" y="232173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toFind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5C17DD-F120-894B-817D-98A8FE71E204}"/>
              </a:ext>
            </a:extLst>
          </p:cNvPr>
          <p:cNvSpPr/>
          <p:nvPr/>
        </p:nvSpPr>
        <p:spPr>
          <a:xfrm>
            <a:off x="5418991" y="2275577"/>
            <a:ext cx="737251" cy="423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DE6733-1D69-3B4E-A6FA-CA0425FC45DF}"/>
              </a:ext>
            </a:extLst>
          </p:cNvPr>
          <p:cNvSpPr/>
          <p:nvPr/>
        </p:nvSpPr>
        <p:spPr>
          <a:xfrm>
            <a:off x="1876505" y="1223370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3E24DD-A6C1-E640-A72D-932A651229A5}"/>
              </a:ext>
            </a:extLst>
          </p:cNvPr>
          <p:cNvSpPr txBox="1"/>
          <p:nvPr/>
        </p:nvSpPr>
        <p:spPr>
          <a:xfrm>
            <a:off x="4335413" y="287968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 pitchFamily="2" charset="0"/>
              </a:rPr>
              <a:t>Compare: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E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and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C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8EF4EA-5354-1C47-AEAF-7D1699018379}"/>
              </a:ext>
            </a:extLst>
          </p:cNvPr>
          <p:cNvSpPr txBox="1"/>
          <p:nvPr/>
        </p:nvSpPr>
        <p:spPr>
          <a:xfrm>
            <a:off x="4335413" y="324464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 pitchFamily="2" charset="0"/>
              </a:rPr>
              <a:t>Compare: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B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and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C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CA69823-064E-7048-BFDC-CED13A2029B2}"/>
              </a:ext>
            </a:extLst>
          </p:cNvPr>
          <p:cNvSpPr/>
          <p:nvPr/>
        </p:nvSpPr>
        <p:spPr>
          <a:xfrm>
            <a:off x="1105810" y="1969045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697050-3E10-6B4B-9A08-EDE66200CF1D}"/>
              </a:ext>
            </a:extLst>
          </p:cNvPr>
          <p:cNvSpPr txBox="1"/>
          <p:nvPr/>
        </p:nvSpPr>
        <p:spPr>
          <a:xfrm>
            <a:off x="4335413" y="3609609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 pitchFamily="2" charset="0"/>
              </a:rPr>
              <a:t>Compare: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C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and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C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3543AB7-DE46-0148-B75B-7D64506386AF}"/>
              </a:ext>
            </a:extLst>
          </p:cNvPr>
          <p:cNvSpPr/>
          <p:nvPr/>
        </p:nvSpPr>
        <p:spPr>
          <a:xfrm>
            <a:off x="1571073" y="2722468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5CBA654-0CD2-B24C-9FFD-2CAC070A4E4E}"/>
              </a:ext>
            </a:extLst>
          </p:cNvPr>
          <p:cNvSpPr/>
          <p:nvPr/>
        </p:nvSpPr>
        <p:spPr>
          <a:xfrm>
            <a:off x="7109982" y="2731404"/>
            <a:ext cx="1345696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Found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it!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7EA731-F9F0-6442-9402-F4FCD241C0D5}"/>
              </a:ext>
            </a:extLst>
          </p:cNvPr>
          <p:cNvSpPr txBox="1"/>
          <p:nvPr/>
        </p:nvSpPr>
        <p:spPr>
          <a:xfrm>
            <a:off x="610290" y="398599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toFind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36230-B2B9-1A4B-95DC-3A1BCCDD93F6}"/>
              </a:ext>
            </a:extLst>
          </p:cNvPr>
          <p:cNvSpPr/>
          <p:nvPr/>
        </p:nvSpPr>
        <p:spPr>
          <a:xfrm>
            <a:off x="1693868" y="3939833"/>
            <a:ext cx="737251" cy="423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9F968C-54B8-6145-884A-409499A6B290}"/>
              </a:ext>
            </a:extLst>
          </p:cNvPr>
          <p:cNvSpPr txBox="1"/>
          <p:nvPr/>
        </p:nvSpPr>
        <p:spPr>
          <a:xfrm>
            <a:off x="610290" y="4543937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 pitchFamily="2" charset="0"/>
              </a:rPr>
              <a:t>Compare: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E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and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P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D83097-774F-C741-8078-5CB6D017ACF7}"/>
              </a:ext>
            </a:extLst>
          </p:cNvPr>
          <p:cNvSpPr txBox="1"/>
          <p:nvPr/>
        </p:nvSpPr>
        <p:spPr>
          <a:xfrm>
            <a:off x="610290" y="490890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 pitchFamily="2" charset="0"/>
              </a:rPr>
              <a:t>Compare: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M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and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P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55DE91-4171-2B49-A631-10CA106F669B}"/>
              </a:ext>
            </a:extLst>
          </p:cNvPr>
          <p:cNvSpPr txBox="1"/>
          <p:nvPr/>
        </p:nvSpPr>
        <p:spPr>
          <a:xfrm>
            <a:off x="610290" y="527386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 pitchFamily="2" charset="0"/>
              </a:rPr>
              <a:t>Compare: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Q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and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P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12C6374-4BA5-EA49-A65E-BB899FDB676A}"/>
              </a:ext>
            </a:extLst>
          </p:cNvPr>
          <p:cNvSpPr/>
          <p:nvPr/>
        </p:nvSpPr>
        <p:spPr>
          <a:xfrm>
            <a:off x="2703537" y="1969045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5B50F91-8F23-5648-AB92-D78F6CAF8B39}"/>
              </a:ext>
            </a:extLst>
          </p:cNvPr>
          <p:cNvSpPr/>
          <p:nvPr/>
        </p:nvSpPr>
        <p:spPr>
          <a:xfrm>
            <a:off x="3258445" y="2722243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EC12355-5112-2B40-B603-55867DC049F7}"/>
              </a:ext>
            </a:extLst>
          </p:cNvPr>
          <p:cNvSpPr/>
          <p:nvPr/>
        </p:nvSpPr>
        <p:spPr>
          <a:xfrm>
            <a:off x="677982" y="6253781"/>
            <a:ext cx="1345696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Not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Found!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11E3684-01EE-AC40-839D-66807D044CF4}"/>
              </a:ext>
            </a:extLst>
          </p:cNvPr>
          <p:cNvSpPr/>
          <p:nvPr/>
        </p:nvSpPr>
        <p:spPr>
          <a:xfrm>
            <a:off x="2781219" y="3476204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A4BB16-1D66-0B4E-81E1-694D84538AEE}"/>
              </a:ext>
            </a:extLst>
          </p:cNvPr>
          <p:cNvSpPr txBox="1"/>
          <p:nvPr/>
        </p:nvSpPr>
        <p:spPr>
          <a:xfrm>
            <a:off x="610290" y="568212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 pitchFamily="2" charset="0"/>
              </a:rPr>
              <a:t>Node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is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null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839BF3-6650-5E43-B93D-1BDCA3939A22}"/>
              </a:ext>
            </a:extLst>
          </p:cNvPr>
          <p:cNvSpPr/>
          <p:nvPr/>
        </p:nvSpPr>
        <p:spPr>
          <a:xfrm>
            <a:off x="3741516" y="4747618"/>
            <a:ext cx="4165436" cy="40011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</a:pPr>
            <a:r>
              <a:rPr lang="en-US" sz="2000" dirty="0">
                <a:latin typeface="Arial"/>
                <a:cs typeface="Arial"/>
              </a:rPr>
              <a:t>You could solve this with </a:t>
            </a:r>
            <a:r>
              <a:rPr lang="en-US" sz="2000" dirty="0">
                <a:solidFill>
                  <a:schemeClr val="accent1"/>
                </a:solidFill>
                <a:latin typeface="Arial"/>
                <a:cs typeface="Arial"/>
              </a:rPr>
              <a:t>recursion</a:t>
            </a:r>
            <a:r>
              <a:rPr lang="en-US" sz="2000" dirty="0">
                <a:latin typeface="Arial"/>
                <a:cs typeface="Arial"/>
              </a:rPr>
              <a:t>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9DD3010-4171-9E4F-9839-67599D3C7FA7}"/>
              </a:ext>
            </a:extLst>
          </p:cNvPr>
          <p:cNvSpPr/>
          <p:nvPr/>
        </p:nvSpPr>
        <p:spPr>
          <a:xfrm>
            <a:off x="592118" y="1943723"/>
            <a:ext cx="1762413" cy="154874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D2C6754-C022-4F4F-B47B-5BCA43D2C39B}"/>
              </a:ext>
            </a:extLst>
          </p:cNvPr>
          <p:cNvSpPr/>
          <p:nvPr/>
        </p:nvSpPr>
        <p:spPr>
          <a:xfrm>
            <a:off x="3741516" y="5330446"/>
            <a:ext cx="4588751" cy="707886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</a:pPr>
            <a:r>
              <a:rPr lang="en-US" sz="2000" dirty="0">
                <a:latin typeface="Arial"/>
                <a:cs typeface="Arial"/>
              </a:rPr>
              <a:t>You could also solve it with </a:t>
            </a:r>
            <a:r>
              <a:rPr lang="en-US" sz="2000" dirty="0">
                <a:solidFill>
                  <a:schemeClr val="accent1"/>
                </a:solidFill>
                <a:latin typeface="Arial"/>
                <a:cs typeface="Arial"/>
              </a:rPr>
              <a:t>iteration</a:t>
            </a:r>
            <a:r>
              <a:rPr lang="en-US" sz="2000" dirty="0">
                <a:latin typeface="Arial"/>
                <a:cs typeface="Arial"/>
              </a:rPr>
              <a:t> by keeping track of your current node.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83C460-2C42-C142-AEF1-5A04506DC1D6}"/>
              </a:ext>
            </a:extLst>
          </p:cNvPr>
          <p:cNvSpPr/>
          <p:nvPr/>
        </p:nvSpPr>
        <p:spPr>
          <a:xfrm>
            <a:off x="3741516" y="4151736"/>
            <a:ext cx="2984295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How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implement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this?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F02D08C-451D-58E3-D504-168C71129857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15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/>
      <p:bldP spid="29" grpId="0" animBg="1"/>
      <p:bldP spid="30" grpId="0" animBg="1"/>
      <p:bldP spid="30" grpId="1" animBg="1"/>
      <p:bldP spid="30" grpId="2" animBg="1"/>
      <p:bldP spid="30" grpId="3" animBg="1"/>
      <p:bldP spid="30" grpId="4" animBg="1"/>
      <p:bldP spid="31" grpId="0"/>
      <p:bldP spid="32" grpId="0"/>
      <p:bldP spid="33" grpId="0" animBg="1"/>
      <p:bldP spid="33" grpId="1" animBg="1"/>
      <p:bldP spid="34" grpId="0"/>
      <p:bldP spid="35" grpId="0" animBg="1"/>
      <p:bldP spid="35" grpId="1" animBg="1"/>
      <p:bldP spid="36" grpId="0" animBg="1"/>
      <p:bldP spid="37" grpId="0"/>
      <p:bldP spid="38" grpId="0" animBg="1"/>
      <p:bldP spid="39" grpId="0"/>
      <p:bldP spid="40" grpId="0"/>
      <p:bldP spid="41" grpId="0"/>
      <p:bldP spid="42" grpId="0" animBg="1"/>
      <p:bldP spid="42" grpId="1" animBg="1"/>
      <p:bldP spid="43" grpId="0" animBg="1"/>
      <p:bldP spid="43" grpId="1" animBg="1"/>
      <p:bldP spid="44" grpId="0" animBg="1"/>
      <p:bldP spid="45" grpId="0" animBg="1"/>
      <p:bldP spid="45" grpId="1" animBg="1"/>
      <p:bldP spid="46" grpId="0"/>
      <p:bldP spid="47" grpId="0" animBg="1"/>
      <p:bldP spid="50" grpId="0" animBg="1"/>
      <p:bldP spid="50" grpId="1" animBg="1"/>
      <p:bldP spid="48" grpId="0" animBg="1"/>
      <p:bldP spid="5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5AC0-1CFD-E744-942A-19BD56A06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803"/>
            <a:ext cx="8229600" cy="1143000"/>
          </a:xfrm>
        </p:spPr>
        <p:txBody>
          <a:bodyPr/>
          <a:lstStyle/>
          <a:p>
            <a:r>
              <a:rPr lang="en-US" altLang="zh-CN" dirty="0"/>
              <a:t>Searching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BST</a:t>
            </a:r>
            <a:r>
              <a:rPr lang="zh-CN" altLang="en-US" dirty="0"/>
              <a:t> </a:t>
            </a:r>
            <a:r>
              <a:rPr lang="en-US" altLang="zh-CN" dirty="0"/>
              <a:t>Iteratively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5466AE-C76C-A24A-B7C4-75B3130C2653}"/>
              </a:ext>
            </a:extLst>
          </p:cNvPr>
          <p:cNvSpPr/>
          <p:nvPr/>
        </p:nvSpPr>
        <p:spPr>
          <a:xfrm>
            <a:off x="225308" y="1054714"/>
            <a:ext cx="6583259" cy="3924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public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 err="1">
                <a:latin typeface="Menlo" panose="020B0609030804020204" pitchFamily="49" charset="0"/>
              </a:rPr>
              <a:t>BinaryTree</a:t>
            </a:r>
            <a:r>
              <a:rPr lang="en-US" sz="1400" dirty="0">
                <a:latin typeface="Menlo" panose="020B0609030804020204" pitchFamily="49" charset="0"/>
              </a:rPr>
              <a:t>&lt;E</a:t>
            </a:r>
            <a:r>
              <a:rPr lang="en-US" altLang="zh-CN" sz="1400" dirty="0">
                <a:latin typeface="Menlo" panose="020B0609030804020204" pitchFamily="49" charset="0"/>
              </a:rPr>
              <a:t>&gt;</a:t>
            </a:r>
            <a:r>
              <a:rPr lang="zh-CN" altLang="en-US" sz="1400" dirty="0">
                <a:latin typeface="Menlo" panose="020B0609030804020204" pitchFamily="49" charset="0"/>
              </a:rPr>
              <a:t> </a:t>
            </a:r>
            <a:r>
              <a:rPr lang="en-US" sz="1400" dirty="0">
                <a:latin typeface="Menlo" panose="020B0609030804020204" pitchFamily="49" charset="0"/>
              </a:rPr>
              <a:t>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	</a:t>
            </a:r>
            <a:r>
              <a:rPr lang="en-US" sz="1400" dirty="0" err="1">
                <a:latin typeface="Menlo" panose="020B0609030804020204" pitchFamily="49" charset="0"/>
              </a:rPr>
              <a:t>TreeNode</a:t>
            </a:r>
            <a:r>
              <a:rPr lang="en-US" sz="1400" dirty="0">
                <a:latin typeface="Menlo" panose="020B0609030804020204" pitchFamily="49" charset="0"/>
              </a:rPr>
              <a:t>&lt;E&gt; </a:t>
            </a:r>
            <a:r>
              <a:rPr lang="en-US" sz="1400" dirty="0">
                <a:solidFill>
                  <a:srgbClr val="0326CC"/>
                </a:solidFill>
                <a:latin typeface="Menlo" panose="020B0609030804020204" pitchFamily="49" charset="0"/>
              </a:rPr>
              <a:t>root</a:t>
            </a:r>
            <a:r>
              <a:rPr lang="en-US" sz="1400" dirty="0">
                <a:latin typeface="Menlo" panose="020B0609030804020204" pitchFamily="49" charset="0"/>
              </a:rPr>
              <a:t>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	public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931A68"/>
                </a:solidFill>
                <a:latin typeface="Menlo" panose="020B0609030804020204" pitchFamily="49" charset="0"/>
              </a:rPr>
              <a:t>boolean</a:t>
            </a:r>
            <a:r>
              <a:rPr lang="en-US" sz="1400" dirty="0">
                <a:latin typeface="Menlo" panose="020B0609030804020204" pitchFamily="49" charset="0"/>
              </a:rPr>
              <a:t> search(E 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toSearch</a:t>
            </a:r>
            <a:r>
              <a:rPr lang="en-US" sz="1400" dirty="0">
                <a:latin typeface="Menlo" panose="020B0609030804020204" pitchFamily="49" charset="0"/>
              </a:rPr>
              <a:t>)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		</a:t>
            </a:r>
            <a:r>
              <a:rPr lang="en-US" sz="1400" dirty="0" err="1">
                <a:latin typeface="Menlo" panose="020B0609030804020204" pitchFamily="49" charset="0"/>
              </a:rPr>
              <a:t>TreeNode</a:t>
            </a:r>
            <a:r>
              <a:rPr lang="en-US" sz="1400" dirty="0">
                <a:latin typeface="Menlo" panose="020B0609030804020204" pitchFamily="49" charset="0"/>
              </a:rPr>
              <a:t>&lt;E&gt; 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>
                <a:latin typeface="Menlo" panose="020B0609030804020204" pitchFamily="49" charset="0"/>
              </a:rPr>
              <a:t> = </a:t>
            </a:r>
            <a:r>
              <a:rPr lang="en-US" sz="1400" dirty="0">
                <a:solidFill>
                  <a:srgbClr val="0326CC"/>
                </a:solidFill>
                <a:latin typeface="Menlo" panose="020B0609030804020204" pitchFamily="49" charset="0"/>
              </a:rPr>
              <a:t>root</a:t>
            </a:r>
            <a:r>
              <a:rPr lang="en-US" sz="1400" dirty="0">
                <a:latin typeface="Menlo" panose="020B0609030804020204" pitchFamily="49" charset="0"/>
              </a:rPr>
              <a:t>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US" sz="1400" dirty="0">
              <a:solidFill>
                <a:srgbClr val="931A68"/>
              </a:solidFill>
              <a:latin typeface="Menlo" panose="020B060903080402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		while</a:t>
            </a:r>
            <a:r>
              <a:rPr lang="en-US" sz="1400" dirty="0">
                <a:latin typeface="Menlo" panose="020B0609030804020204" pitchFamily="49" charset="0"/>
              </a:rPr>
              <a:t> (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>
                <a:latin typeface="Menlo" panose="020B0609030804020204" pitchFamily="49" charset="0"/>
              </a:rPr>
              <a:t> != 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null</a:t>
            </a:r>
            <a:r>
              <a:rPr lang="en-US" sz="1400" dirty="0">
                <a:latin typeface="Menlo" panose="020B0609030804020204" pitchFamily="49" charset="0"/>
              </a:rPr>
              <a:t>)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zh-CN" altLang="en-US" sz="1400" dirty="0"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latin typeface="Menlo" panose="020B0609030804020204" pitchFamily="49" charset="0"/>
              </a:rPr>
              <a:t>			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latin typeface="Menlo" panose="020B0609030804020204" pitchFamily="49" charset="0"/>
              </a:rPr>
              <a:t> (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toSearch</a:t>
            </a:r>
            <a:r>
              <a:rPr lang="en-US" sz="1400" dirty="0">
                <a:latin typeface="Menlo" panose="020B0609030804020204" pitchFamily="49" charset="0"/>
              </a:rPr>
              <a:t> &lt; 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 err="1">
                <a:latin typeface="Menlo" panose="020B0609030804020204" pitchFamily="49" charset="0"/>
              </a:rPr>
              <a:t>.getValue</a:t>
            </a:r>
            <a:r>
              <a:rPr lang="en-US" sz="1400" dirty="0">
                <a:latin typeface="Menlo" panose="020B0609030804020204" pitchFamily="49" charset="0"/>
              </a:rPr>
              <a:t>())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zh-CN" altLang="en-US" sz="1400" dirty="0">
                <a:latin typeface="Menlo" panose="020B0609030804020204" pitchFamily="49" charset="0"/>
              </a:rPr>
              <a:t>  </a:t>
            </a:r>
            <a:r>
              <a:rPr lang="en-US" altLang="zh-CN" sz="1400" dirty="0">
                <a:latin typeface="Menlo" panose="020B0609030804020204" pitchFamily="49" charset="0"/>
              </a:rPr>
              <a:t>				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 err="1">
                <a:latin typeface="Menlo" panose="020B0609030804020204" pitchFamily="49" charset="0"/>
              </a:rPr>
              <a:t>.getLeftChild</a:t>
            </a:r>
            <a:r>
              <a:rPr lang="en-US" sz="1400" dirty="0">
                <a:latin typeface="Menlo" panose="020B0609030804020204" pitchFamily="49" charset="0"/>
              </a:rPr>
              <a:t>(); 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      		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else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latin typeface="Menlo" panose="020B0609030804020204" pitchFamily="49" charset="0"/>
              </a:rPr>
              <a:t> (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toSearch</a:t>
            </a:r>
            <a:r>
              <a:rPr lang="en-US" sz="1400" dirty="0">
                <a:latin typeface="Menlo" panose="020B0609030804020204" pitchFamily="49" charset="0"/>
              </a:rPr>
              <a:t> &gt; 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 err="1">
                <a:latin typeface="Menlo" panose="020B0609030804020204" pitchFamily="49" charset="0"/>
              </a:rPr>
              <a:t>.getValue</a:t>
            </a:r>
            <a:r>
              <a:rPr lang="en-US" sz="1400" dirty="0">
                <a:latin typeface="Menlo" panose="020B0609030804020204" pitchFamily="49" charset="0"/>
              </a:rPr>
              <a:t>())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      			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 err="1">
                <a:latin typeface="Menlo" panose="020B0609030804020204" pitchFamily="49" charset="0"/>
              </a:rPr>
              <a:t>.getRightChild</a:t>
            </a:r>
            <a:r>
              <a:rPr lang="en-US" sz="1400" dirty="0">
                <a:latin typeface="Menlo" panose="020B0609030804020204" pitchFamily="49" charset="0"/>
              </a:rPr>
              <a:t>();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      		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else</a:t>
            </a:r>
            <a:endParaRPr lang="en-US" sz="1400" dirty="0">
              <a:latin typeface="Menlo" panose="020B060903080402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      			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return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true</a:t>
            </a:r>
            <a:r>
              <a:rPr lang="en-US" sz="1400" dirty="0">
                <a:latin typeface="Menlo" panose="020B0609030804020204" pitchFamily="49" charset="0"/>
              </a:rPr>
              <a:t>; 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		}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sz="1400" dirty="0">
              <a:solidFill>
                <a:srgbClr val="931A68"/>
              </a:solidFill>
              <a:latin typeface="Menlo" panose="020B060903080402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98D703-0FEC-DA49-B300-D360C0B1C7E7}"/>
              </a:ext>
            </a:extLst>
          </p:cNvPr>
          <p:cNvGrpSpPr/>
          <p:nvPr/>
        </p:nvGrpSpPr>
        <p:grpSpPr>
          <a:xfrm>
            <a:off x="683703" y="5031022"/>
            <a:ext cx="2449552" cy="1719649"/>
            <a:chOff x="959084" y="3860817"/>
            <a:chExt cx="3254675" cy="2055395"/>
          </a:xfrm>
        </p:grpSpPr>
        <p:sp>
          <p:nvSpPr>
            <p:cNvPr id="6" name="object 11">
              <a:extLst>
                <a:ext uri="{FF2B5EF4-FFF2-40B4-BE49-F238E27FC236}">
                  <a16:creationId xmlns:a16="http://schemas.microsoft.com/office/drawing/2014/main" id="{BAA23B33-E700-FB42-8256-0053E2C3BB50}"/>
                </a:ext>
              </a:extLst>
            </p:cNvPr>
            <p:cNvSpPr/>
            <p:nvPr/>
          </p:nvSpPr>
          <p:spPr>
            <a:xfrm>
              <a:off x="1791134" y="4318472"/>
              <a:ext cx="543900" cy="499881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object 23">
              <a:extLst>
                <a:ext uri="{FF2B5EF4-FFF2-40B4-BE49-F238E27FC236}">
                  <a16:creationId xmlns:a16="http://schemas.microsoft.com/office/drawing/2014/main" id="{67F05E57-07D3-E349-959E-C8E0A4D26ECB}"/>
                </a:ext>
              </a:extLst>
            </p:cNvPr>
            <p:cNvSpPr/>
            <p:nvPr/>
          </p:nvSpPr>
          <p:spPr>
            <a:xfrm>
              <a:off x="2735904" y="4330550"/>
              <a:ext cx="440872" cy="383457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object 11">
              <a:extLst>
                <a:ext uri="{FF2B5EF4-FFF2-40B4-BE49-F238E27FC236}">
                  <a16:creationId xmlns:a16="http://schemas.microsoft.com/office/drawing/2014/main" id="{3D9F8FEB-4877-A345-AC99-2348658127FB}"/>
                </a:ext>
              </a:extLst>
            </p:cNvPr>
            <p:cNvSpPr/>
            <p:nvPr/>
          </p:nvSpPr>
          <p:spPr>
            <a:xfrm>
              <a:off x="1312573" y="5111032"/>
              <a:ext cx="283306" cy="279297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" name="object 23">
              <a:extLst>
                <a:ext uri="{FF2B5EF4-FFF2-40B4-BE49-F238E27FC236}">
                  <a16:creationId xmlns:a16="http://schemas.microsoft.com/office/drawing/2014/main" id="{F3248A77-59F8-E24B-A661-4C219504D7FA}"/>
                </a:ext>
              </a:extLst>
            </p:cNvPr>
            <p:cNvSpPr/>
            <p:nvPr/>
          </p:nvSpPr>
          <p:spPr>
            <a:xfrm>
              <a:off x="1913104" y="5093602"/>
              <a:ext cx="301811" cy="277803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object 11">
              <a:extLst>
                <a:ext uri="{FF2B5EF4-FFF2-40B4-BE49-F238E27FC236}">
                  <a16:creationId xmlns:a16="http://schemas.microsoft.com/office/drawing/2014/main" id="{B7BD5681-0EBE-724F-B07E-8612BDC27B5E}"/>
                </a:ext>
              </a:extLst>
            </p:cNvPr>
            <p:cNvSpPr/>
            <p:nvPr/>
          </p:nvSpPr>
          <p:spPr>
            <a:xfrm>
              <a:off x="2897812" y="5111032"/>
              <a:ext cx="279915" cy="260373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object 23">
              <a:extLst>
                <a:ext uri="{FF2B5EF4-FFF2-40B4-BE49-F238E27FC236}">
                  <a16:creationId xmlns:a16="http://schemas.microsoft.com/office/drawing/2014/main" id="{02869F3A-9CEA-454D-9539-1A9492641414}"/>
                </a:ext>
              </a:extLst>
            </p:cNvPr>
            <p:cNvSpPr/>
            <p:nvPr/>
          </p:nvSpPr>
          <p:spPr>
            <a:xfrm>
              <a:off x="3494953" y="5093602"/>
              <a:ext cx="317990" cy="266429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object 13">
              <a:extLst>
                <a:ext uri="{FF2B5EF4-FFF2-40B4-BE49-F238E27FC236}">
                  <a16:creationId xmlns:a16="http://schemas.microsoft.com/office/drawing/2014/main" id="{D52BC13F-AACB-E24C-B4A0-F4256724ECCF}"/>
                </a:ext>
              </a:extLst>
            </p:cNvPr>
            <p:cNvSpPr/>
            <p:nvPr/>
          </p:nvSpPr>
          <p:spPr>
            <a:xfrm>
              <a:off x="2660101" y="5353165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object 19">
              <a:extLst>
                <a:ext uri="{FF2B5EF4-FFF2-40B4-BE49-F238E27FC236}">
                  <a16:creationId xmlns:a16="http://schemas.microsoft.com/office/drawing/2014/main" id="{EFAEE28C-9A2C-7543-86EE-BD40001495D1}"/>
                </a:ext>
              </a:extLst>
            </p:cNvPr>
            <p:cNvSpPr/>
            <p:nvPr/>
          </p:nvSpPr>
          <p:spPr>
            <a:xfrm>
              <a:off x="1936250" y="5360031"/>
              <a:ext cx="592095" cy="556181"/>
            </a:xfrm>
            <a:custGeom>
              <a:avLst/>
              <a:gdLst/>
              <a:ahLst/>
              <a:cxnLst/>
              <a:rect l="l" t="t" r="r" b="b"/>
              <a:pathLst>
                <a:path w="1183004" h="1111250">
                  <a:moveTo>
                    <a:pt x="591312" y="0"/>
                  </a:moveTo>
                  <a:lnTo>
                    <a:pt x="542822" y="1841"/>
                  </a:lnTo>
                  <a:lnTo>
                    <a:pt x="495411" y="7269"/>
                  </a:lnTo>
                  <a:lnTo>
                    <a:pt x="449230" y="16142"/>
                  </a:lnTo>
                  <a:lnTo>
                    <a:pt x="404433" y="28315"/>
                  </a:lnTo>
                  <a:lnTo>
                    <a:pt x="361170" y="43648"/>
                  </a:lnTo>
                  <a:lnTo>
                    <a:pt x="319594" y="61996"/>
                  </a:lnTo>
                  <a:lnTo>
                    <a:pt x="279858" y="83217"/>
                  </a:lnTo>
                  <a:lnTo>
                    <a:pt x="242114" y="107167"/>
                  </a:lnTo>
                  <a:lnTo>
                    <a:pt x="206515" y="133705"/>
                  </a:lnTo>
                  <a:lnTo>
                    <a:pt x="173212" y="162687"/>
                  </a:lnTo>
                  <a:lnTo>
                    <a:pt x="142357" y="193969"/>
                  </a:lnTo>
                  <a:lnTo>
                    <a:pt x="114104" y="227411"/>
                  </a:lnTo>
                  <a:lnTo>
                    <a:pt x="88605" y="262868"/>
                  </a:lnTo>
                  <a:lnTo>
                    <a:pt x="66011" y="300197"/>
                  </a:lnTo>
                  <a:lnTo>
                    <a:pt x="46476" y="339256"/>
                  </a:lnTo>
                  <a:lnTo>
                    <a:pt x="30150" y="379902"/>
                  </a:lnTo>
                  <a:lnTo>
                    <a:pt x="17188" y="421992"/>
                  </a:lnTo>
                  <a:lnTo>
                    <a:pt x="7740" y="465383"/>
                  </a:lnTo>
                  <a:lnTo>
                    <a:pt x="1960" y="509933"/>
                  </a:lnTo>
                  <a:lnTo>
                    <a:pt x="0" y="555498"/>
                  </a:lnTo>
                  <a:lnTo>
                    <a:pt x="1960" y="601062"/>
                  </a:lnTo>
                  <a:lnTo>
                    <a:pt x="7740" y="645612"/>
                  </a:lnTo>
                  <a:lnTo>
                    <a:pt x="17188" y="689003"/>
                  </a:lnTo>
                  <a:lnTo>
                    <a:pt x="30150" y="731093"/>
                  </a:lnTo>
                  <a:lnTo>
                    <a:pt x="46476" y="771739"/>
                  </a:lnTo>
                  <a:lnTo>
                    <a:pt x="66011" y="810798"/>
                  </a:lnTo>
                  <a:lnTo>
                    <a:pt x="88605" y="848127"/>
                  </a:lnTo>
                  <a:lnTo>
                    <a:pt x="114104" y="883584"/>
                  </a:lnTo>
                  <a:lnTo>
                    <a:pt x="142357" y="917026"/>
                  </a:lnTo>
                  <a:lnTo>
                    <a:pt x="173212" y="948308"/>
                  </a:lnTo>
                  <a:lnTo>
                    <a:pt x="206515" y="977290"/>
                  </a:lnTo>
                  <a:lnTo>
                    <a:pt x="242114" y="1003828"/>
                  </a:lnTo>
                  <a:lnTo>
                    <a:pt x="279858" y="1027778"/>
                  </a:lnTo>
                  <a:lnTo>
                    <a:pt x="319594" y="1048999"/>
                  </a:lnTo>
                  <a:lnTo>
                    <a:pt x="361170" y="1067347"/>
                  </a:lnTo>
                  <a:lnTo>
                    <a:pt x="404433" y="1082680"/>
                  </a:lnTo>
                  <a:lnTo>
                    <a:pt x="449230" y="1094853"/>
                  </a:lnTo>
                  <a:lnTo>
                    <a:pt x="495411" y="1103726"/>
                  </a:lnTo>
                  <a:lnTo>
                    <a:pt x="542822" y="1109154"/>
                  </a:lnTo>
                  <a:lnTo>
                    <a:pt x="591312" y="1110995"/>
                  </a:lnTo>
                  <a:lnTo>
                    <a:pt x="639801" y="1109154"/>
                  </a:lnTo>
                  <a:lnTo>
                    <a:pt x="687212" y="1103726"/>
                  </a:lnTo>
                  <a:lnTo>
                    <a:pt x="733393" y="1094853"/>
                  </a:lnTo>
                  <a:lnTo>
                    <a:pt x="778190" y="1082680"/>
                  </a:lnTo>
                  <a:lnTo>
                    <a:pt x="821453" y="1067347"/>
                  </a:lnTo>
                  <a:lnTo>
                    <a:pt x="863029" y="1048999"/>
                  </a:lnTo>
                  <a:lnTo>
                    <a:pt x="902765" y="1027778"/>
                  </a:lnTo>
                  <a:lnTo>
                    <a:pt x="940509" y="1003828"/>
                  </a:lnTo>
                  <a:lnTo>
                    <a:pt x="976108" y="977290"/>
                  </a:lnTo>
                  <a:lnTo>
                    <a:pt x="1009411" y="948308"/>
                  </a:lnTo>
                  <a:lnTo>
                    <a:pt x="1040266" y="917026"/>
                  </a:lnTo>
                  <a:lnTo>
                    <a:pt x="1068519" y="883584"/>
                  </a:lnTo>
                  <a:lnTo>
                    <a:pt x="1094018" y="848127"/>
                  </a:lnTo>
                  <a:lnTo>
                    <a:pt x="1116612" y="810798"/>
                  </a:lnTo>
                  <a:lnTo>
                    <a:pt x="1136147" y="771739"/>
                  </a:lnTo>
                  <a:lnTo>
                    <a:pt x="1152473" y="731093"/>
                  </a:lnTo>
                  <a:lnTo>
                    <a:pt x="1165435" y="689003"/>
                  </a:lnTo>
                  <a:lnTo>
                    <a:pt x="1174883" y="645612"/>
                  </a:lnTo>
                  <a:lnTo>
                    <a:pt x="1180663" y="601062"/>
                  </a:lnTo>
                  <a:lnTo>
                    <a:pt x="1182624" y="555498"/>
                  </a:lnTo>
                  <a:lnTo>
                    <a:pt x="1180663" y="509933"/>
                  </a:lnTo>
                  <a:lnTo>
                    <a:pt x="1174883" y="465383"/>
                  </a:lnTo>
                  <a:lnTo>
                    <a:pt x="1165435" y="421992"/>
                  </a:lnTo>
                  <a:lnTo>
                    <a:pt x="1152473" y="379902"/>
                  </a:lnTo>
                  <a:lnTo>
                    <a:pt x="1136147" y="339256"/>
                  </a:lnTo>
                  <a:lnTo>
                    <a:pt x="1116612" y="300197"/>
                  </a:lnTo>
                  <a:lnTo>
                    <a:pt x="1094018" y="262868"/>
                  </a:lnTo>
                  <a:lnTo>
                    <a:pt x="1068519" y="227411"/>
                  </a:lnTo>
                  <a:lnTo>
                    <a:pt x="1040266" y="193969"/>
                  </a:lnTo>
                  <a:lnTo>
                    <a:pt x="1009411" y="162687"/>
                  </a:lnTo>
                  <a:lnTo>
                    <a:pt x="976108" y="133705"/>
                  </a:lnTo>
                  <a:lnTo>
                    <a:pt x="940509" y="107167"/>
                  </a:lnTo>
                  <a:lnTo>
                    <a:pt x="902765" y="83217"/>
                  </a:lnTo>
                  <a:lnTo>
                    <a:pt x="863029" y="61996"/>
                  </a:lnTo>
                  <a:lnTo>
                    <a:pt x="821453" y="43648"/>
                  </a:lnTo>
                  <a:lnTo>
                    <a:pt x="778190" y="28315"/>
                  </a:lnTo>
                  <a:lnTo>
                    <a:pt x="733393" y="16142"/>
                  </a:lnTo>
                  <a:lnTo>
                    <a:pt x="687212" y="7269"/>
                  </a:lnTo>
                  <a:lnTo>
                    <a:pt x="639801" y="1841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D8CC0678-32A0-FC41-8FB5-36221E248F1B}"/>
                </a:ext>
              </a:extLst>
            </p:cNvPr>
            <p:cNvSpPr/>
            <p:nvPr/>
          </p:nvSpPr>
          <p:spPr>
            <a:xfrm>
              <a:off x="2232298" y="3860817"/>
              <a:ext cx="592095" cy="556181"/>
            </a:xfrm>
            <a:custGeom>
              <a:avLst/>
              <a:gdLst/>
              <a:ahLst/>
              <a:cxnLst/>
              <a:rect l="l" t="t" r="r" b="b"/>
              <a:pathLst>
                <a:path w="1183004" h="1111250">
                  <a:moveTo>
                    <a:pt x="591312" y="0"/>
                  </a:moveTo>
                  <a:lnTo>
                    <a:pt x="542822" y="1841"/>
                  </a:lnTo>
                  <a:lnTo>
                    <a:pt x="495411" y="7269"/>
                  </a:lnTo>
                  <a:lnTo>
                    <a:pt x="449230" y="16142"/>
                  </a:lnTo>
                  <a:lnTo>
                    <a:pt x="404433" y="28315"/>
                  </a:lnTo>
                  <a:lnTo>
                    <a:pt x="361170" y="43648"/>
                  </a:lnTo>
                  <a:lnTo>
                    <a:pt x="319594" y="61996"/>
                  </a:lnTo>
                  <a:lnTo>
                    <a:pt x="279858" y="83217"/>
                  </a:lnTo>
                  <a:lnTo>
                    <a:pt x="242114" y="107167"/>
                  </a:lnTo>
                  <a:lnTo>
                    <a:pt x="206515" y="133705"/>
                  </a:lnTo>
                  <a:lnTo>
                    <a:pt x="173212" y="162687"/>
                  </a:lnTo>
                  <a:lnTo>
                    <a:pt x="142357" y="193969"/>
                  </a:lnTo>
                  <a:lnTo>
                    <a:pt x="114104" y="227411"/>
                  </a:lnTo>
                  <a:lnTo>
                    <a:pt x="88605" y="262868"/>
                  </a:lnTo>
                  <a:lnTo>
                    <a:pt x="66011" y="300197"/>
                  </a:lnTo>
                  <a:lnTo>
                    <a:pt x="46476" y="339256"/>
                  </a:lnTo>
                  <a:lnTo>
                    <a:pt x="30150" y="379902"/>
                  </a:lnTo>
                  <a:lnTo>
                    <a:pt x="17188" y="421992"/>
                  </a:lnTo>
                  <a:lnTo>
                    <a:pt x="7740" y="465383"/>
                  </a:lnTo>
                  <a:lnTo>
                    <a:pt x="1960" y="509933"/>
                  </a:lnTo>
                  <a:lnTo>
                    <a:pt x="0" y="555498"/>
                  </a:lnTo>
                  <a:lnTo>
                    <a:pt x="1960" y="601062"/>
                  </a:lnTo>
                  <a:lnTo>
                    <a:pt x="7740" y="645612"/>
                  </a:lnTo>
                  <a:lnTo>
                    <a:pt x="17188" y="689003"/>
                  </a:lnTo>
                  <a:lnTo>
                    <a:pt x="30150" y="731093"/>
                  </a:lnTo>
                  <a:lnTo>
                    <a:pt x="46476" y="771739"/>
                  </a:lnTo>
                  <a:lnTo>
                    <a:pt x="66011" y="810798"/>
                  </a:lnTo>
                  <a:lnTo>
                    <a:pt x="88605" y="848127"/>
                  </a:lnTo>
                  <a:lnTo>
                    <a:pt x="114104" y="883584"/>
                  </a:lnTo>
                  <a:lnTo>
                    <a:pt x="142357" y="917026"/>
                  </a:lnTo>
                  <a:lnTo>
                    <a:pt x="173212" y="948308"/>
                  </a:lnTo>
                  <a:lnTo>
                    <a:pt x="206515" y="977290"/>
                  </a:lnTo>
                  <a:lnTo>
                    <a:pt x="242114" y="1003828"/>
                  </a:lnTo>
                  <a:lnTo>
                    <a:pt x="279858" y="1027778"/>
                  </a:lnTo>
                  <a:lnTo>
                    <a:pt x="319594" y="1048999"/>
                  </a:lnTo>
                  <a:lnTo>
                    <a:pt x="361170" y="1067347"/>
                  </a:lnTo>
                  <a:lnTo>
                    <a:pt x="404433" y="1082680"/>
                  </a:lnTo>
                  <a:lnTo>
                    <a:pt x="449230" y="1094853"/>
                  </a:lnTo>
                  <a:lnTo>
                    <a:pt x="495411" y="1103726"/>
                  </a:lnTo>
                  <a:lnTo>
                    <a:pt x="542822" y="1109154"/>
                  </a:lnTo>
                  <a:lnTo>
                    <a:pt x="591312" y="1110995"/>
                  </a:lnTo>
                  <a:lnTo>
                    <a:pt x="639801" y="1109154"/>
                  </a:lnTo>
                  <a:lnTo>
                    <a:pt x="687212" y="1103726"/>
                  </a:lnTo>
                  <a:lnTo>
                    <a:pt x="733393" y="1094853"/>
                  </a:lnTo>
                  <a:lnTo>
                    <a:pt x="778190" y="1082680"/>
                  </a:lnTo>
                  <a:lnTo>
                    <a:pt x="821453" y="1067347"/>
                  </a:lnTo>
                  <a:lnTo>
                    <a:pt x="863029" y="1048999"/>
                  </a:lnTo>
                  <a:lnTo>
                    <a:pt x="902765" y="1027778"/>
                  </a:lnTo>
                  <a:lnTo>
                    <a:pt x="940509" y="1003828"/>
                  </a:lnTo>
                  <a:lnTo>
                    <a:pt x="976108" y="977290"/>
                  </a:lnTo>
                  <a:lnTo>
                    <a:pt x="1009411" y="948308"/>
                  </a:lnTo>
                  <a:lnTo>
                    <a:pt x="1040266" y="917026"/>
                  </a:lnTo>
                  <a:lnTo>
                    <a:pt x="1068519" y="883584"/>
                  </a:lnTo>
                  <a:lnTo>
                    <a:pt x="1094018" y="848127"/>
                  </a:lnTo>
                  <a:lnTo>
                    <a:pt x="1116612" y="810798"/>
                  </a:lnTo>
                  <a:lnTo>
                    <a:pt x="1136147" y="771739"/>
                  </a:lnTo>
                  <a:lnTo>
                    <a:pt x="1152473" y="731093"/>
                  </a:lnTo>
                  <a:lnTo>
                    <a:pt x="1165435" y="689003"/>
                  </a:lnTo>
                  <a:lnTo>
                    <a:pt x="1174883" y="645612"/>
                  </a:lnTo>
                  <a:lnTo>
                    <a:pt x="1180663" y="601062"/>
                  </a:lnTo>
                  <a:lnTo>
                    <a:pt x="1182624" y="555498"/>
                  </a:lnTo>
                  <a:lnTo>
                    <a:pt x="1180663" y="509933"/>
                  </a:lnTo>
                  <a:lnTo>
                    <a:pt x="1174883" y="465383"/>
                  </a:lnTo>
                  <a:lnTo>
                    <a:pt x="1165435" y="421992"/>
                  </a:lnTo>
                  <a:lnTo>
                    <a:pt x="1152473" y="379902"/>
                  </a:lnTo>
                  <a:lnTo>
                    <a:pt x="1136147" y="339256"/>
                  </a:lnTo>
                  <a:lnTo>
                    <a:pt x="1116612" y="300197"/>
                  </a:lnTo>
                  <a:lnTo>
                    <a:pt x="1094018" y="262868"/>
                  </a:lnTo>
                  <a:lnTo>
                    <a:pt x="1068519" y="227411"/>
                  </a:lnTo>
                  <a:lnTo>
                    <a:pt x="1040266" y="193969"/>
                  </a:lnTo>
                  <a:lnTo>
                    <a:pt x="1009411" y="162687"/>
                  </a:lnTo>
                  <a:lnTo>
                    <a:pt x="976108" y="133705"/>
                  </a:lnTo>
                  <a:lnTo>
                    <a:pt x="940509" y="107167"/>
                  </a:lnTo>
                  <a:lnTo>
                    <a:pt x="902765" y="83217"/>
                  </a:lnTo>
                  <a:lnTo>
                    <a:pt x="863029" y="61996"/>
                  </a:lnTo>
                  <a:lnTo>
                    <a:pt x="821453" y="43648"/>
                  </a:lnTo>
                  <a:lnTo>
                    <a:pt x="778190" y="28315"/>
                  </a:lnTo>
                  <a:lnTo>
                    <a:pt x="733393" y="16142"/>
                  </a:lnTo>
                  <a:lnTo>
                    <a:pt x="687212" y="7269"/>
                  </a:lnTo>
                  <a:lnTo>
                    <a:pt x="639801" y="1841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47639992-11A9-1642-8D5A-D808C90751DB}"/>
                </a:ext>
              </a:extLst>
            </p:cNvPr>
            <p:cNvSpPr/>
            <p:nvPr/>
          </p:nvSpPr>
          <p:spPr>
            <a:xfrm>
              <a:off x="959084" y="5360031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object 8">
              <a:extLst>
                <a:ext uri="{FF2B5EF4-FFF2-40B4-BE49-F238E27FC236}">
                  <a16:creationId xmlns:a16="http://schemas.microsoft.com/office/drawing/2014/main" id="{4786F4CD-5D3B-FD46-99BA-0D2DDA37ED42}"/>
                </a:ext>
              </a:extLst>
            </p:cNvPr>
            <p:cNvSpPr/>
            <p:nvPr/>
          </p:nvSpPr>
          <p:spPr>
            <a:xfrm>
              <a:off x="3621664" y="5353138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object 9">
              <a:extLst>
                <a:ext uri="{FF2B5EF4-FFF2-40B4-BE49-F238E27FC236}">
                  <a16:creationId xmlns:a16="http://schemas.microsoft.com/office/drawing/2014/main" id="{D8B83234-CB32-2848-9D64-042E709C35E6}"/>
                </a:ext>
              </a:extLst>
            </p:cNvPr>
            <p:cNvSpPr txBox="1"/>
            <p:nvPr/>
          </p:nvSpPr>
          <p:spPr>
            <a:xfrm>
              <a:off x="2369732" y="3991916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960E2264-2371-6D4A-8259-4962B44E7F27}"/>
                </a:ext>
              </a:extLst>
            </p:cNvPr>
            <p:cNvSpPr txBox="1"/>
            <p:nvPr/>
          </p:nvSpPr>
          <p:spPr>
            <a:xfrm>
              <a:off x="2068006" y="5508919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19" name="object 9">
              <a:extLst>
                <a:ext uri="{FF2B5EF4-FFF2-40B4-BE49-F238E27FC236}">
                  <a16:creationId xmlns:a16="http://schemas.microsoft.com/office/drawing/2014/main" id="{C40B3566-0694-9041-99A8-59D48B1200B2}"/>
                </a:ext>
              </a:extLst>
            </p:cNvPr>
            <p:cNvSpPr txBox="1"/>
            <p:nvPr/>
          </p:nvSpPr>
          <p:spPr>
            <a:xfrm>
              <a:off x="2785471" y="5488540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L</a:t>
              </a:r>
            </a:p>
          </p:txBody>
        </p:sp>
        <p:sp>
          <p:nvSpPr>
            <p:cNvPr id="20" name="object 9">
              <a:extLst>
                <a:ext uri="{FF2B5EF4-FFF2-40B4-BE49-F238E27FC236}">
                  <a16:creationId xmlns:a16="http://schemas.microsoft.com/office/drawing/2014/main" id="{531CB4F1-FCB0-4C4F-A29B-4087A87FD96A}"/>
                </a:ext>
              </a:extLst>
            </p:cNvPr>
            <p:cNvSpPr txBox="1"/>
            <p:nvPr/>
          </p:nvSpPr>
          <p:spPr>
            <a:xfrm>
              <a:off x="1096517" y="5480592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1" name="object 9">
              <a:extLst>
                <a:ext uri="{FF2B5EF4-FFF2-40B4-BE49-F238E27FC236}">
                  <a16:creationId xmlns:a16="http://schemas.microsoft.com/office/drawing/2014/main" id="{82A52AE0-7E69-E644-9D6E-0BE5C229C1A7}"/>
                </a:ext>
              </a:extLst>
            </p:cNvPr>
            <p:cNvSpPr txBox="1"/>
            <p:nvPr/>
          </p:nvSpPr>
          <p:spPr>
            <a:xfrm>
              <a:off x="3701623" y="5478397"/>
              <a:ext cx="432176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Q</a:t>
              </a:r>
            </a:p>
          </p:txBody>
        </p:sp>
        <p:sp>
          <p:nvSpPr>
            <p:cNvPr id="22" name="object 13">
              <a:extLst>
                <a:ext uri="{FF2B5EF4-FFF2-40B4-BE49-F238E27FC236}">
                  <a16:creationId xmlns:a16="http://schemas.microsoft.com/office/drawing/2014/main" id="{2BEFFD17-A9B5-4C46-BDAA-6D244B55DCFB}"/>
                </a:ext>
              </a:extLst>
            </p:cNvPr>
            <p:cNvSpPr/>
            <p:nvPr/>
          </p:nvSpPr>
          <p:spPr>
            <a:xfrm>
              <a:off x="1477138" y="4602866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4FC178DB-8A8A-DB4F-8574-32674C4C89F4}"/>
                </a:ext>
              </a:extLst>
            </p:cNvPr>
            <p:cNvSpPr txBox="1"/>
            <p:nvPr/>
          </p:nvSpPr>
          <p:spPr>
            <a:xfrm>
              <a:off x="1614572" y="4732067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3DC74722-E401-1C49-8450-5ABE0A9F2437}"/>
                </a:ext>
              </a:extLst>
            </p:cNvPr>
            <p:cNvSpPr/>
            <p:nvPr/>
          </p:nvSpPr>
          <p:spPr>
            <a:xfrm>
              <a:off x="3059330" y="4602866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5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" name="object 9">
              <a:extLst>
                <a:ext uri="{FF2B5EF4-FFF2-40B4-BE49-F238E27FC236}">
                  <a16:creationId xmlns:a16="http://schemas.microsoft.com/office/drawing/2014/main" id="{D10EA2AD-E98F-714F-987E-351190ECD4EC}"/>
                </a:ext>
              </a:extLst>
            </p:cNvPr>
            <p:cNvSpPr txBox="1"/>
            <p:nvPr/>
          </p:nvSpPr>
          <p:spPr>
            <a:xfrm>
              <a:off x="3196764" y="4746800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M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A2DD2B63-E619-1F4B-8BC9-227D12EE01AA}"/>
              </a:ext>
            </a:extLst>
          </p:cNvPr>
          <p:cNvSpPr/>
          <p:nvPr/>
        </p:nvSpPr>
        <p:spPr>
          <a:xfrm>
            <a:off x="536727" y="5127096"/>
            <a:ext cx="739631" cy="30831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7612341-F569-F04D-BC21-8103D6C9EB40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1276358" y="5245235"/>
            <a:ext cx="352516" cy="36021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D490CD8-BE2B-0C4C-82E7-B17F6A247B14}"/>
              </a:ext>
            </a:extLst>
          </p:cNvPr>
          <p:cNvSpPr txBox="1"/>
          <p:nvPr/>
        </p:nvSpPr>
        <p:spPr>
          <a:xfrm>
            <a:off x="3582702" y="5146410"/>
            <a:ext cx="19768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urier" pitchFamily="2" charset="0"/>
              </a:rPr>
              <a:t>t.search</a:t>
            </a:r>
            <a:r>
              <a:rPr lang="en-US" altLang="zh-CN" dirty="0">
                <a:latin typeface="Courier" pitchFamily="2" charset="0"/>
              </a:rPr>
              <a:t>(’L’)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B660C9-7AF9-C44D-A82E-62C4018D0842}"/>
              </a:ext>
            </a:extLst>
          </p:cNvPr>
          <p:cNvSpPr txBox="1"/>
          <p:nvPr/>
        </p:nvSpPr>
        <p:spPr>
          <a:xfrm>
            <a:off x="3603651" y="5667091"/>
            <a:ext cx="2523576" cy="974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dirty="0">
                <a:solidFill>
                  <a:schemeClr val="accent6"/>
                </a:solidFill>
              </a:rPr>
              <a:t>Traverse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down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tree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until:</a:t>
            </a:r>
          </a:p>
          <a:p>
            <a:pPr marL="342900" indent="-342900">
              <a:spcBef>
                <a:spcPts val="100"/>
              </a:spcBef>
              <a:spcAft>
                <a:spcPts val="100"/>
              </a:spcAft>
              <a:buFont typeface="+mj-lt"/>
              <a:buAutoNum type="alphaLcParenR"/>
            </a:pPr>
            <a:r>
              <a:rPr lang="en-US" altLang="zh-CN" dirty="0">
                <a:solidFill>
                  <a:schemeClr val="accent6"/>
                </a:solidFill>
              </a:rPr>
              <a:t>end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is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reached</a:t>
            </a:r>
          </a:p>
          <a:p>
            <a:pPr marL="342900" indent="-342900">
              <a:spcBef>
                <a:spcPts val="100"/>
              </a:spcBef>
              <a:spcAft>
                <a:spcPts val="100"/>
              </a:spcAft>
              <a:buFont typeface="+mj-lt"/>
              <a:buAutoNum type="alphaLcParenR"/>
            </a:pPr>
            <a:r>
              <a:rPr lang="en-US" altLang="zh-CN" dirty="0">
                <a:solidFill>
                  <a:schemeClr val="accent6"/>
                </a:solidFill>
              </a:rPr>
              <a:t>element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is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found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CC3B4E-4103-0140-A29E-24D021597E8C}"/>
              </a:ext>
            </a:extLst>
          </p:cNvPr>
          <p:cNvSpPr/>
          <p:nvPr/>
        </p:nvSpPr>
        <p:spPr>
          <a:xfrm>
            <a:off x="2606590" y="5148155"/>
            <a:ext cx="739631" cy="30831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</a:t>
            </a: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C2EF88D-1E30-7445-A418-41F08BF851AF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2100665" y="5277352"/>
            <a:ext cx="505925" cy="24963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324A238-642E-6E45-B2CD-AAD87B3AF160}"/>
              </a:ext>
            </a:extLst>
          </p:cNvPr>
          <p:cNvSpPr/>
          <p:nvPr/>
        </p:nvSpPr>
        <p:spPr>
          <a:xfrm>
            <a:off x="3894647" y="1738576"/>
            <a:ext cx="22942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400" dirty="0">
                <a:solidFill>
                  <a:schemeClr val="accent6"/>
                </a:solidFill>
              </a:rPr>
              <a:t>Do</a:t>
            </a:r>
            <a:r>
              <a:rPr lang="zh-CN" altLang="en-US" sz="1400" dirty="0">
                <a:solidFill>
                  <a:schemeClr val="accent6"/>
                </a:solidFill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</a:rPr>
              <a:t>NOT</a:t>
            </a:r>
            <a:r>
              <a:rPr lang="zh-CN" altLang="en-US" sz="1400" dirty="0">
                <a:solidFill>
                  <a:schemeClr val="accent6"/>
                </a:solidFill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</a:rPr>
              <a:t>change</a:t>
            </a:r>
            <a:r>
              <a:rPr lang="zh-CN" altLang="en-US" sz="1400" dirty="0">
                <a:solidFill>
                  <a:schemeClr val="accent6"/>
                </a:solidFill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</a:rPr>
              <a:t>root</a:t>
            </a:r>
            <a:r>
              <a:rPr lang="zh-CN" altLang="en-US" sz="1400" dirty="0">
                <a:solidFill>
                  <a:schemeClr val="accent6"/>
                </a:solidFill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</a:rPr>
              <a:t>pointer!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7757348-107C-3E40-A42B-ED1E89414C53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2654500" y="5456474"/>
            <a:ext cx="321906" cy="272036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1AB1A5C2-AF6A-634B-8CEA-3379C86CC4A1}"/>
              </a:ext>
            </a:extLst>
          </p:cNvPr>
          <p:cNvSpPr/>
          <p:nvPr/>
        </p:nvSpPr>
        <p:spPr>
          <a:xfrm>
            <a:off x="2985534" y="2467960"/>
            <a:ext cx="299458" cy="31189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86E2CBF-1BDC-2241-9F9B-CFCDB8F4F805}"/>
              </a:ext>
            </a:extLst>
          </p:cNvPr>
          <p:cNvSpPr/>
          <p:nvPr/>
        </p:nvSpPr>
        <p:spPr>
          <a:xfrm>
            <a:off x="3500950" y="2924666"/>
            <a:ext cx="299458" cy="31189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C79CFCB-EB85-C24C-A434-7877891635B9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2370109" y="5456474"/>
            <a:ext cx="606297" cy="953435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5BC9372-8187-5F4A-8ED5-9F9050E07523}"/>
              </a:ext>
            </a:extLst>
          </p:cNvPr>
          <p:cNvSpPr/>
          <p:nvPr/>
        </p:nvSpPr>
        <p:spPr>
          <a:xfrm>
            <a:off x="2772086" y="1057522"/>
            <a:ext cx="3688452" cy="2923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300" dirty="0">
                <a:latin typeface="Menlo" panose="020B0609030804020204" pitchFamily="49" charset="0"/>
              </a:rPr>
              <a:t>&lt;E </a:t>
            </a:r>
            <a:r>
              <a:rPr lang="en-US" sz="1300" dirty="0">
                <a:solidFill>
                  <a:srgbClr val="931A68"/>
                </a:solidFill>
                <a:latin typeface="Menlo" panose="020B0609030804020204" pitchFamily="49" charset="0"/>
              </a:rPr>
              <a:t>extends</a:t>
            </a:r>
            <a:r>
              <a:rPr lang="en-US" sz="1300" dirty="0">
                <a:latin typeface="Menlo" panose="020B0609030804020204" pitchFamily="49" charset="0"/>
              </a:rPr>
              <a:t> Comparable&lt;? </a:t>
            </a:r>
            <a:r>
              <a:rPr lang="en-US" sz="1300" dirty="0">
                <a:solidFill>
                  <a:srgbClr val="931A68"/>
                </a:solidFill>
                <a:latin typeface="Menlo" panose="020B0609030804020204" pitchFamily="49" charset="0"/>
              </a:rPr>
              <a:t>super</a:t>
            </a:r>
            <a:r>
              <a:rPr lang="en-US" sz="1300" dirty="0">
                <a:latin typeface="Menlo" panose="020B0609030804020204" pitchFamily="49" charset="0"/>
              </a:rPr>
              <a:t> E&gt;&gt;</a:t>
            </a:r>
            <a:r>
              <a:rPr lang="zh-CN" altLang="en-US" sz="130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300" dirty="0">
                <a:latin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zh-CN" altLang="en-US" sz="1300" dirty="0"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zh-CN" altLang="en-US" sz="1300" dirty="0"/>
              <a:t> </a:t>
            </a:r>
            <a:endParaRPr lang="en-US" sz="13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94054B6-4208-034D-9D70-30E013EDB4DA}"/>
              </a:ext>
            </a:extLst>
          </p:cNvPr>
          <p:cNvSpPr/>
          <p:nvPr/>
        </p:nvSpPr>
        <p:spPr>
          <a:xfrm>
            <a:off x="225309" y="2011021"/>
            <a:ext cx="6583258" cy="2236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zh-CN" altLang="en-US" sz="1400" dirty="0"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latin typeface="Menlo" panose="020B0609030804020204" pitchFamily="49" charset="0"/>
              </a:rPr>
              <a:t>		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while</a:t>
            </a:r>
            <a:r>
              <a:rPr lang="en-US" sz="1400" dirty="0">
                <a:latin typeface="Menlo" panose="020B0609030804020204" pitchFamily="49" charset="0"/>
              </a:rPr>
              <a:t> (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>
                <a:latin typeface="Menlo" panose="020B0609030804020204" pitchFamily="49" charset="0"/>
              </a:rPr>
              <a:t> != 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null</a:t>
            </a:r>
            <a:r>
              <a:rPr lang="en-US" sz="1400" dirty="0">
                <a:latin typeface="Menlo" panose="020B0609030804020204" pitchFamily="49" charset="0"/>
              </a:rPr>
              <a:t>)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			</a:t>
            </a:r>
            <a:r>
              <a:rPr lang="en-US" sz="1400" dirty="0" err="1">
                <a:solidFill>
                  <a:srgbClr val="931A68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E504F"/>
                </a:solidFill>
                <a:latin typeface="Menlo" panose="020B0609030804020204" pitchFamily="49" charset="0"/>
              </a:rPr>
              <a:t>comp</a:t>
            </a:r>
            <a:r>
              <a:rPr lang="en-US" sz="1400" dirty="0">
                <a:latin typeface="Menlo" panose="020B0609030804020204" pitchFamily="49" charset="0"/>
              </a:rPr>
              <a:t> =</a:t>
            </a:r>
            <a:r>
              <a:rPr lang="zh-CN" altLang="en-US" sz="1400" dirty="0"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toSearch</a:t>
            </a:r>
            <a:r>
              <a:rPr lang="en-US" sz="1400" dirty="0" err="1">
                <a:latin typeface="Menlo" panose="020B0609030804020204" pitchFamily="49" charset="0"/>
              </a:rPr>
              <a:t>.compareTo</a:t>
            </a:r>
            <a:r>
              <a:rPr lang="en-US" sz="1400" dirty="0"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 err="1">
                <a:latin typeface="Menlo" panose="020B0609030804020204" pitchFamily="49" charset="0"/>
              </a:rPr>
              <a:t>.getValue</a:t>
            </a:r>
            <a:r>
              <a:rPr lang="en-US" sz="1400" dirty="0">
                <a:latin typeface="Menlo" panose="020B0609030804020204" pitchFamily="49" charset="0"/>
              </a:rPr>
              <a:t>());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zh-CN" altLang="en-US" sz="1400" dirty="0"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latin typeface="Menlo" panose="020B0609030804020204" pitchFamily="49" charset="0"/>
              </a:rPr>
              <a:t>				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latin typeface="Menlo" panose="020B0609030804020204" pitchFamily="49" charset="0"/>
              </a:rPr>
              <a:t> (</a:t>
            </a:r>
            <a:r>
              <a:rPr lang="en-US" sz="1400" dirty="0">
                <a:solidFill>
                  <a:srgbClr val="7E504F"/>
                </a:solidFill>
                <a:latin typeface="Menlo" panose="020B0609030804020204" pitchFamily="49" charset="0"/>
              </a:rPr>
              <a:t>comp</a:t>
            </a:r>
            <a:r>
              <a:rPr lang="en-US" sz="1400" dirty="0">
                <a:latin typeface="Menlo" panose="020B0609030804020204" pitchFamily="49" charset="0"/>
              </a:rPr>
              <a:t> &lt; 0)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zh-CN" altLang="en-US" sz="1400" dirty="0">
                <a:latin typeface="Menlo" panose="020B0609030804020204" pitchFamily="49" charset="0"/>
              </a:rPr>
              <a:t>  </a:t>
            </a:r>
            <a:r>
              <a:rPr lang="en-US" altLang="zh-CN" sz="1400" dirty="0">
                <a:latin typeface="Menlo" panose="020B0609030804020204" pitchFamily="49" charset="0"/>
              </a:rPr>
              <a:t>				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 err="1">
                <a:latin typeface="Menlo" panose="020B0609030804020204" pitchFamily="49" charset="0"/>
              </a:rPr>
              <a:t>.getLeftChild</a:t>
            </a:r>
            <a:r>
              <a:rPr lang="en-US" sz="1400" dirty="0">
                <a:latin typeface="Menlo" panose="020B0609030804020204" pitchFamily="49" charset="0"/>
              </a:rPr>
              <a:t>(); 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      				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else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latin typeface="Menlo" panose="020B0609030804020204" pitchFamily="49" charset="0"/>
              </a:rPr>
              <a:t> (</a:t>
            </a:r>
            <a:r>
              <a:rPr lang="en-US" sz="1400" dirty="0">
                <a:solidFill>
                  <a:srgbClr val="7E504F"/>
                </a:solidFill>
                <a:latin typeface="Menlo" panose="020B0609030804020204" pitchFamily="49" charset="0"/>
              </a:rPr>
              <a:t>comp</a:t>
            </a:r>
            <a:r>
              <a:rPr lang="en-US" sz="1400" dirty="0">
                <a:latin typeface="Menlo" panose="020B0609030804020204" pitchFamily="49" charset="0"/>
              </a:rPr>
              <a:t> &gt; 0)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      				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 err="1">
                <a:latin typeface="Menlo" panose="020B0609030804020204" pitchFamily="49" charset="0"/>
              </a:rPr>
              <a:t>.getRightChild</a:t>
            </a:r>
            <a:r>
              <a:rPr lang="en-US" sz="1400" dirty="0">
                <a:latin typeface="Menlo" panose="020B0609030804020204" pitchFamily="49" charset="0"/>
              </a:rPr>
              <a:t>();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      				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else </a:t>
            </a:r>
            <a:r>
              <a:rPr lang="en-US" sz="1400" dirty="0">
                <a:solidFill>
                  <a:srgbClr val="1B8E1D"/>
                </a:solidFill>
                <a:latin typeface="Menlo" panose="020B0609030804020204" pitchFamily="49" charset="0"/>
              </a:rPr>
              <a:t>// comp = 0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      				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return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true</a:t>
            </a:r>
            <a:r>
              <a:rPr lang="en-US" sz="1400" dirty="0">
                <a:latin typeface="Menlo" panose="020B0609030804020204" pitchFamily="49" charset="0"/>
              </a:rPr>
              <a:t>; 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		}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20D306D-1F1B-1647-A357-ACE54FECE761}"/>
              </a:ext>
            </a:extLst>
          </p:cNvPr>
          <p:cNvSpPr/>
          <p:nvPr/>
        </p:nvSpPr>
        <p:spPr>
          <a:xfrm>
            <a:off x="5790622" y="2573541"/>
            <a:ext cx="1824399" cy="83099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600" dirty="0">
                <a:latin typeface="Arial"/>
                <a:cs typeface="Arial"/>
              </a:rPr>
              <a:t>We need to do this over and over if not found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D765B2-0EB5-4F46-A993-4656B34B8052}"/>
              </a:ext>
            </a:extLst>
          </p:cNvPr>
          <p:cNvSpPr/>
          <p:nvPr/>
        </p:nvSpPr>
        <p:spPr>
          <a:xfrm>
            <a:off x="2590743" y="4437702"/>
            <a:ext cx="1820413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latin typeface="Arial"/>
                <a:cs typeface="Arial"/>
              </a:rPr>
              <a:t>Are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we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done?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139D64A-2D5A-4041-B14D-1D7240559010}"/>
              </a:ext>
            </a:extLst>
          </p:cNvPr>
          <p:cNvSpPr/>
          <p:nvPr/>
        </p:nvSpPr>
        <p:spPr>
          <a:xfrm>
            <a:off x="1580558" y="2210010"/>
            <a:ext cx="3796217" cy="304796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F37A133-D6DA-5447-950F-C38C02A05286}"/>
              </a:ext>
            </a:extLst>
          </p:cNvPr>
          <p:cNvSpPr/>
          <p:nvPr/>
        </p:nvSpPr>
        <p:spPr>
          <a:xfrm>
            <a:off x="1963963" y="2503687"/>
            <a:ext cx="1146354" cy="292082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E0BCE8F-5029-D44B-A542-452E45B9E911}"/>
              </a:ext>
            </a:extLst>
          </p:cNvPr>
          <p:cNvSpPr/>
          <p:nvPr/>
        </p:nvSpPr>
        <p:spPr>
          <a:xfrm>
            <a:off x="2419339" y="2959966"/>
            <a:ext cx="1162062" cy="292082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8E0C250-9E1D-7A42-9CB1-5B496B2DB2F5}"/>
              </a:ext>
            </a:extLst>
          </p:cNvPr>
          <p:cNvSpPr/>
          <p:nvPr/>
        </p:nvSpPr>
        <p:spPr>
          <a:xfrm>
            <a:off x="5376775" y="4387922"/>
            <a:ext cx="3432108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if calling object is greater than parameter,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compareTo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returns a value &gt; 0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7B7E55-1A04-2546-BDE2-92A4FE89329F}"/>
              </a:ext>
            </a:extLst>
          </p:cNvPr>
          <p:cNvSpPr/>
          <p:nvPr/>
        </p:nvSpPr>
        <p:spPr>
          <a:xfrm>
            <a:off x="5535080" y="3608267"/>
            <a:ext cx="3289286" cy="57451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if calling object is less than parameter, 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compareTo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returns a value &lt; 0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C8D03FE-794D-4D42-A360-6493F35061BB}"/>
              </a:ext>
            </a:extLst>
          </p:cNvPr>
          <p:cNvSpPr/>
          <p:nvPr/>
        </p:nvSpPr>
        <p:spPr>
          <a:xfrm>
            <a:off x="5794018" y="5125470"/>
            <a:ext cx="3100139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if calling object is equal to parameter,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compareTo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returns 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32C0691-C817-3F45-92FA-8156616A1CB0}"/>
              </a:ext>
            </a:extLst>
          </p:cNvPr>
          <p:cNvSpPr/>
          <p:nvPr/>
        </p:nvSpPr>
        <p:spPr>
          <a:xfrm>
            <a:off x="6898601" y="1743537"/>
            <a:ext cx="1515148" cy="58477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Doesn’t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work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with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objects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934E92A-6DB1-7742-90F8-FF4E509C82CF}"/>
              </a:ext>
            </a:extLst>
          </p:cNvPr>
          <p:cNvCxnSpPr>
            <a:cxnSpLocks/>
          </p:cNvCxnSpPr>
          <p:nvPr/>
        </p:nvCxnSpPr>
        <p:spPr>
          <a:xfrm>
            <a:off x="943217" y="3596356"/>
            <a:ext cx="59487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2ACE9B6-D264-BC40-8882-8B256ADF7B66}"/>
              </a:ext>
            </a:extLst>
          </p:cNvPr>
          <p:cNvSpPr/>
          <p:nvPr/>
        </p:nvSpPr>
        <p:spPr>
          <a:xfrm>
            <a:off x="6889661" y="1012671"/>
            <a:ext cx="2254339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12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means that either the class </a:t>
            </a:r>
            <a:r>
              <a:rPr lang="en-US" altLang="zh-CN" sz="12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2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itself or one of its super classes implements Comparable</a:t>
            </a:r>
            <a:endParaRPr lang="en-US" sz="1200" b="0" i="0" dirty="0">
              <a:solidFill>
                <a:srgbClr val="24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9D01B10-243D-D643-A290-BAAB78C9C592}"/>
              </a:ext>
            </a:extLst>
          </p:cNvPr>
          <p:cNvSpPr/>
          <p:nvPr/>
        </p:nvSpPr>
        <p:spPr>
          <a:xfrm>
            <a:off x="3523015" y="5970569"/>
            <a:ext cx="2159790" cy="32515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1D37672-430C-583D-95E4-55E6732B86BB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3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 animBg="1"/>
      <p:bldP spid="31" grpId="0" animBg="1"/>
      <p:bldP spid="33" grpId="0"/>
      <p:bldP spid="34" grpId="0" animBg="1"/>
      <p:bldP spid="38" grpId="0"/>
      <p:bldP spid="46" grpId="0" animBg="1"/>
      <p:bldP spid="47" grpId="0" animBg="1"/>
      <p:bldP spid="50" grpId="0" animBg="1"/>
      <p:bldP spid="44" grpId="0" animBg="1"/>
      <p:bldP spid="48" grpId="0" animBg="1"/>
      <p:bldP spid="45" grpId="0" animBg="1"/>
      <p:bldP spid="52" grpId="0" animBg="1"/>
      <p:bldP spid="56" grpId="0" animBg="1"/>
      <p:bldP spid="57" grpId="0" animBg="1"/>
      <p:bldP spid="53" grpId="0" animBg="1"/>
      <p:bldP spid="54" grpId="0" animBg="1"/>
      <p:bldP spid="55" grpId="0" animBg="1"/>
      <p:bldP spid="58" grpId="0" animBg="1"/>
      <p:bldP spid="42" grpId="0" animBg="1"/>
      <p:bldP spid="6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C12C8C-70A6-0C4E-9824-8E3F92F12746}"/>
              </a:ext>
            </a:extLst>
          </p:cNvPr>
          <p:cNvSpPr/>
          <p:nvPr/>
        </p:nvSpPr>
        <p:spPr>
          <a:xfrm>
            <a:off x="556054" y="1291803"/>
            <a:ext cx="7361453" cy="4921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public</a:t>
            </a:r>
            <a:r>
              <a:rPr lang="en-US" sz="1600" dirty="0"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class</a:t>
            </a:r>
            <a:r>
              <a:rPr lang="en-US" sz="1600" dirty="0">
                <a:latin typeface="Menlo" panose="020B0609030804020204" pitchFamily="49" charset="0"/>
              </a:rPr>
              <a:t> </a:t>
            </a:r>
            <a:r>
              <a:rPr lang="en-US" sz="1600" dirty="0" err="1">
                <a:latin typeface="Menlo" panose="020B0609030804020204" pitchFamily="49" charset="0"/>
              </a:rPr>
              <a:t>BinaryTree</a:t>
            </a:r>
            <a:r>
              <a:rPr lang="en-US" sz="1600" dirty="0">
                <a:latin typeface="Menlo" panose="020B0609030804020204" pitchFamily="49" charset="0"/>
              </a:rPr>
              <a:t>&lt;E 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extends</a:t>
            </a:r>
            <a:r>
              <a:rPr lang="en-US" sz="1600" dirty="0">
                <a:latin typeface="Menlo" panose="020B0609030804020204" pitchFamily="49" charset="0"/>
              </a:rPr>
              <a:t> Comparable&lt;? 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super</a:t>
            </a:r>
            <a:r>
              <a:rPr lang="en-US" sz="1600" dirty="0">
                <a:latin typeface="Menlo" panose="020B0609030804020204" pitchFamily="49" charset="0"/>
              </a:rPr>
              <a:t> E&gt;&gt; {</a:t>
            </a:r>
          </a:p>
          <a:p>
            <a:r>
              <a:rPr lang="en-US" sz="1600" dirty="0">
                <a:latin typeface="Menlo" panose="020B0609030804020204" pitchFamily="49" charset="0"/>
              </a:rPr>
              <a:t>    </a:t>
            </a:r>
            <a:r>
              <a:rPr lang="en-US" sz="1600" dirty="0" err="1">
                <a:latin typeface="Menlo" panose="020B0609030804020204" pitchFamily="49" charset="0"/>
              </a:rPr>
              <a:t>TreeNode</a:t>
            </a:r>
            <a:r>
              <a:rPr lang="en-US" sz="1600" dirty="0">
                <a:latin typeface="Menlo" panose="020B0609030804020204" pitchFamily="49" charset="0"/>
              </a:rPr>
              <a:t>&lt;E&gt; </a:t>
            </a:r>
            <a:r>
              <a:rPr lang="en-US" sz="1600" dirty="0">
                <a:solidFill>
                  <a:srgbClr val="0326CC"/>
                </a:solidFill>
                <a:latin typeface="Menlo" panose="020B0609030804020204" pitchFamily="49" charset="0"/>
              </a:rPr>
              <a:t>root</a:t>
            </a:r>
            <a:r>
              <a:rPr lang="en-US" sz="1600" dirty="0">
                <a:latin typeface="Menlo" panose="020B0609030804020204" pitchFamily="49" charset="0"/>
              </a:rPr>
              <a:t>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US" sz="1600" dirty="0">
              <a:solidFill>
                <a:srgbClr val="931A68"/>
              </a:solidFill>
              <a:latin typeface="Menlo" panose="020B060903080402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	private</a:t>
            </a:r>
            <a:r>
              <a:rPr lang="en-US" sz="1600" dirty="0"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931A68"/>
                </a:solidFill>
                <a:latin typeface="Menlo" panose="020B0609030804020204" pitchFamily="49" charset="0"/>
              </a:rPr>
              <a:t>boolean</a:t>
            </a:r>
            <a:r>
              <a:rPr lang="en-US" sz="1600" dirty="0">
                <a:latin typeface="Menlo" panose="020B0609030804020204" pitchFamily="49" charset="0"/>
              </a:rPr>
              <a:t> search(</a:t>
            </a:r>
            <a:r>
              <a:rPr lang="en-US" sz="1600" dirty="0" err="1">
                <a:latin typeface="Menlo" panose="020B0609030804020204" pitchFamily="49" charset="0"/>
              </a:rPr>
              <a:t>TreeNode</a:t>
            </a:r>
            <a:r>
              <a:rPr lang="en-US" sz="1600" dirty="0">
                <a:latin typeface="Menlo" panose="020B0609030804020204" pitchFamily="49" charset="0"/>
              </a:rPr>
              <a:t>&lt;E&gt; </a:t>
            </a:r>
            <a:r>
              <a:rPr lang="en-US" sz="1600" dirty="0">
                <a:solidFill>
                  <a:srgbClr val="7E504F"/>
                </a:solidFill>
                <a:latin typeface="Menlo" panose="020B0609030804020204" pitchFamily="49" charset="0"/>
              </a:rPr>
              <a:t>p</a:t>
            </a:r>
            <a:r>
              <a:rPr lang="en-US" sz="1600" dirty="0">
                <a:latin typeface="Menlo" panose="020B0609030804020204" pitchFamily="49" charset="0"/>
              </a:rPr>
              <a:t>, E </a:t>
            </a:r>
            <a:r>
              <a:rPr lang="en-US" sz="1600" dirty="0" err="1">
                <a:solidFill>
                  <a:srgbClr val="7E504F"/>
                </a:solidFill>
                <a:latin typeface="Menlo" panose="020B0609030804020204" pitchFamily="49" charset="0"/>
              </a:rPr>
              <a:t>toSearch</a:t>
            </a:r>
            <a:r>
              <a:rPr lang="en-US" sz="1600" dirty="0">
                <a:latin typeface="Menlo" panose="020B0609030804020204" pitchFamily="49" charset="0"/>
              </a:rPr>
              <a:t>)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		if</a:t>
            </a:r>
            <a:r>
              <a:rPr lang="en-US" sz="1600" dirty="0">
                <a:latin typeface="Menlo" panose="020B0609030804020204" pitchFamily="49" charset="0"/>
              </a:rPr>
              <a:t> (</a:t>
            </a:r>
            <a:r>
              <a:rPr lang="en-US" sz="1600" dirty="0">
                <a:solidFill>
                  <a:srgbClr val="7E504F"/>
                </a:solidFill>
                <a:latin typeface="Menlo" panose="020B0609030804020204" pitchFamily="49" charset="0"/>
              </a:rPr>
              <a:t>p</a:t>
            </a:r>
            <a:r>
              <a:rPr lang="en-US" sz="1600" dirty="0">
                <a:latin typeface="Menlo" panose="020B0609030804020204" pitchFamily="49" charset="0"/>
              </a:rPr>
              <a:t> == 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null</a:t>
            </a:r>
            <a:r>
              <a:rPr lang="en-US" sz="1600" dirty="0">
                <a:latin typeface="Menlo" panose="020B0609030804020204" pitchFamily="49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			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rgbClr val="931A68"/>
              </a:solidFill>
              <a:latin typeface="Menlo" panose="020B060903080402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Menlo" panose="020B0609030804020204" pitchFamily="49" charset="0"/>
              </a:rPr>
              <a:t>   		</a:t>
            </a:r>
            <a:r>
              <a:rPr lang="en-US" sz="1600" dirty="0" err="1">
                <a:solidFill>
                  <a:srgbClr val="931A68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E504F"/>
                </a:solidFill>
                <a:latin typeface="Menlo" panose="020B0609030804020204" pitchFamily="49" charset="0"/>
              </a:rPr>
              <a:t>comp</a:t>
            </a:r>
            <a:r>
              <a:rPr lang="en-US" sz="1600" dirty="0"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7E504F"/>
                </a:solidFill>
                <a:latin typeface="Menlo" panose="020B0609030804020204" pitchFamily="49" charset="0"/>
              </a:rPr>
              <a:t>toSearch</a:t>
            </a:r>
            <a:r>
              <a:rPr lang="en-US" sz="1600" dirty="0" err="1">
                <a:latin typeface="Menlo" panose="020B0609030804020204" pitchFamily="49" charset="0"/>
              </a:rPr>
              <a:t>.compareTo</a:t>
            </a:r>
            <a:r>
              <a:rPr lang="en-US" sz="1600" dirty="0"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7E504F"/>
                </a:solidFill>
                <a:latin typeface="Menlo" panose="020B0609030804020204" pitchFamily="49" charset="0"/>
              </a:rPr>
              <a:t>p</a:t>
            </a:r>
            <a:r>
              <a:rPr lang="en-US" sz="1600" dirty="0" err="1">
                <a:latin typeface="Menlo" panose="020B0609030804020204" pitchFamily="49" charset="0"/>
              </a:rPr>
              <a:t>.getValue</a:t>
            </a:r>
            <a:r>
              <a:rPr lang="en-US" sz="1600" dirty="0">
                <a:latin typeface="Menlo" panose="020B0609030804020204" pitchFamily="49" charset="0"/>
              </a:rPr>
              <a:t>());</a:t>
            </a:r>
            <a:endParaRPr lang="en-US" sz="1600" dirty="0">
              <a:solidFill>
                <a:srgbClr val="931A68"/>
              </a:solidFill>
              <a:latin typeface="Menlo" panose="020B060903080402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		if</a:t>
            </a:r>
            <a:r>
              <a:rPr lang="en-US" sz="1600" dirty="0">
                <a:latin typeface="Menlo" panose="020B0609030804020204" pitchFamily="49" charset="0"/>
              </a:rPr>
              <a:t> (</a:t>
            </a:r>
            <a:r>
              <a:rPr lang="en-US" sz="1600" dirty="0">
                <a:solidFill>
                  <a:srgbClr val="7E504F"/>
                </a:solidFill>
                <a:latin typeface="Menlo" panose="020B0609030804020204" pitchFamily="49" charset="0"/>
              </a:rPr>
              <a:t>comp</a:t>
            </a:r>
            <a:r>
              <a:rPr lang="en-US" sz="1600" dirty="0">
                <a:latin typeface="Menlo" panose="020B0609030804020204" pitchFamily="49" charset="0"/>
              </a:rPr>
              <a:t> == 0)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			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rgbClr val="931A68"/>
              </a:solidFill>
              <a:latin typeface="Menlo" panose="020B060903080402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Menlo" panose="020B0609030804020204" pitchFamily="49" charset="0"/>
              </a:rPr>
              <a:t>   		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else</a:t>
            </a:r>
            <a:r>
              <a:rPr lang="en-US" sz="1600" dirty="0"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if</a:t>
            </a:r>
            <a:r>
              <a:rPr lang="en-US" sz="1600" dirty="0">
                <a:latin typeface="Menlo" panose="020B0609030804020204" pitchFamily="49" charset="0"/>
              </a:rPr>
              <a:t> (</a:t>
            </a:r>
            <a:r>
              <a:rPr lang="en-US" sz="1600" dirty="0">
                <a:solidFill>
                  <a:srgbClr val="7E504F"/>
                </a:solidFill>
                <a:latin typeface="Menlo" panose="020B0609030804020204" pitchFamily="49" charset="0"/>
              </a:rPr>
              <a:t>comp</a:t>
            </a:r>
            <a:r>
              <a:rPr lang="en-US" sz="1600" dirty="0">
                <a:latin typeface="Menlo" panose="020B0609030804020204" pitchFamily="49" charset="0"/>
              </a:rPr>
              <a:t> &lt; 0)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Menlo" panose="020B0609030804020204" pitchFamily="49" charset="0"/>
              </a:rPr>
              <a:t>   			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return</a:t>
            </a:r>
            <a:r>
              <a:rPr lang="en-US" sz="1600" dirty="0">
                <a:latin typeface="Menlo" panose="020B0609030804020204" pitchFamily="49" charset="0"/>
              </a:rPr>
              <a:t> search(</a:t>
            </a:r>
            <a:r>
              <a:rPr lang="en-US" sz="1600" dirty="0" err="1">
                <a:solidFill>
                  <a:srgbClr val="7E504F"/>
                </a:solidFill>
                <a:latin typeface="Menlo" panose="020B0609030804020204" pitchFamily="49" charset="0"/>
              </a:rPr>
              <a:t>p</a:t>
            </a:r>
            <a:r>
              <a:rPr lang="en-US" sz="1600" dirty="0" err="1"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326CC"/>
                </a:solidFill>
                <a:latin typeface="Menlo" panose="020B0609030804020204" pitchFamily="49" charset="0"/>
              </a:rPr>
              <a:t>left</a:t>
            </a:r>
            <a:r>
              <a:rPr lang="en-US" sz="1600" dirty="0"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7E504F"/>
                </a:solidFill>
                <a:latin typeface="Menlo" panose="020B0609030804020204" pitchFamily="49" charset="0"/>
              </a:rPr>
              <a:t>toSearch</a:t>
            </a:r>
            <a:r>
              <a:rPr lang="en-US" sz="1600" dirty="0">
                <a:latin typeface="Menlo" panose="020B0609030804020204" pitchFamily="49" charset="0"/>
              </a:rPr>
              <a:t>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Menlo" panose="020B0609030804020204" pitchFamily="49" charset="0"/>
              </a:rPr>
              <a:t>   		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else </a:t>
            </a:r>
            <a:r>
              <a:rPr lang="en-US" sz="1600" dirty="0">
                <a:solidFill>
                  <a:srgbClr val="1B8E1D"/>
                </a:solidFill>
                <a:latin typeface="Menlo" panose="020B0609030804020204" pitchFamily="49" charset="0"/>
              </a:rPr>
              <a:t>// comp &gt; 0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Menlo" panose="020B0609030804020204" pitchFamily="49" charset="0"/>
              </a:rPr>
              <a:t>   			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return</a:t>
            </a:r>
            <a:r>
              <a:rPr lang="en-US" sz="1600" dirty="0">
                <a:latin typeface="Menlo" panose="020B0609030804020204" pitchFamily="49" charset="0"/>
              </a:rPr>
              <a:t> search(</a:t>
            </a:r>
            <a:r>
              <a:rPr lang="en-US" sz="1600" dirty="0" err="1">
                <a:solidFill>
                  <a:srgbClr val="7E504F"/>
                </a:solidFill>
                <a:latin typeface="Menlo" panose="020B0609030804020204" pitchFamily="49" charset="0"/>
              </a:rPr>
              <a:t>p</a:t>
            </a:r>
            <a:r>
              <a:rPr lang="en-US" sz="1600" dirty="0" err="1"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326CC"/>
                </a:solidFill>
                <a:latin typeface="Menlo" panose="020B0609030804020204" pitchFamily="49" charset="0"/>
              </a:rPr>
              <a:t>right</a:t>
            </a:r>
            <a:r>
              <a:rPr lang="en-US" sz="1600" dirty="0"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7E504F"/>
                </a:solidFill>
                <a:latin typeface="Menlo" panose="020B0609030804020204" pitchFamily="49" charset="0"/>
              </a:rPr>
              <a:t>toSearch</a:t>
            </a:r>
            <a:r>
              <a:rPr lang="en-US" sz="1600" dirty="0">
                <a:latin typeface="Menlo" panose="020B0609030804020204" pitchFamily="49" charset="0"/>
              </a:rPr>
              <a:t>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Menlo" panose="020B0609030804020204" pitchFamily="49" charset="0"/>
              </a:rPr>
              <a:t>	}</a:t>
            </a:r>
            <a:endParaRPr lang="en-US" sz="1600" dirty="0">
              <a:solidFill>
                <a:srgbClr val="931A68"/>
              </a:solidFill>
              <a:latin typeface="Menlo" panose="020B060903080402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	public</a:t>
            </a:r>
            <a:r>
              <a:rPr lang="en-US" sz="1600" dirty="0"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931A68"/>
                </a:solidFill>
                <a:latin typeface="Menlo" panose="020B0609030804020204" pitchFamily="49" charset="0"/>
              </a:rPr>
              <a:t>boolean</a:t>
            </a:r>
            <a:r>
              <a:rPr lang="en-US" sz="1600" dirty="0">
                <a:latin typeface="Menlo" panose="020B0609030804020204" pitchFamily="49" charset="0"/>
              </a:rPr>
              <a:t> search(E </a:t>
            </a:r>
            <a:r>
              <a:rPr lang="en-US" sz="1600" dirty="0" err="1">
                <a:solidFill>
                  <a:srgbClr val="7E504F"/>
                </a:solidFill>
                <a:latin typeface="Menlo" panose="020B0609030804020204" pitchFamily="49" charset="0"/>
              </a:rPr>
              <a:t>toSearch</a:t>
            </a:r>
            <a:r>
              <a:rPr lang="en-US" sz="1600" dirty="0">
                <a:latin typeface="Menlo" panose="020B0609030804020204" pitchFamily="49" charset="0"/>
              </a:rPr>
              <a:t>)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		return</a:t>
            </a:r>
            <a:r>
              <a:rPr lang="en-US" sz="1600" dirty="0">
                <a:latin typeface="Menlo" panose="020B0609030804020204" pitchFamily="49" charset="0"/>
              </a:rPr>
              <a:t> search(</a:t>
            </a:r>
            <a:r>
              <a:rPr lang="en-US" sz="1600" dirty="0">
                <a:solidFill>
                  <a:srgbClr val="0326CC"/>
                </a:solidFill>
                <a:latin typeface="Menlo" panose="020B0609030804020204" pitchFamily="49" charset="0"/>
              </a:rPr>
              <a:t>root</a:t>
            </a:r>
            <a:r>
              <a:rPr lang="en-US" sz="1600" dirty="0"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7E504F"/>
                </a:solidFill>
                <a:latin typeface="Menlo" panose="020B0609030804020204" pitchFamily="49" charset="0"/>
              </a:rPr>
              <a:t>toSearch</a:t>
            </a:r>
            <a:r>
              <a:rPr lang="en-US" sz="1600" dirty="0">
                <a:latin typeface="Menlo" panose="020B0609030804020204" pitchFamily="49" charset="0"/>
              </a:rPr>
              <a:t>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Menlo" panose="020B0609030804020204" pitchFamily="49" charset="0"/>
              </a:rPr>
              <a:t>	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B41B45-1D0F-CF4D-8FD9-12EE5C8CF777}"/>
              </a:ext>
            </a:extLst>
          </p:cNvPr>
          <p:cNvSpPr/>
          <p:nvPr/>
        </p:nvSpPr>
        <p:spPr>
          <a:xfrm>
            <a:off x="5714208" y="4932167"/>
            <a:ext cx="2809494" cy="186404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7CCD54-7777-AF45-94B3-DBB9B2401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803"/>
            <a:ext cx="8229600" cy="1143000"/>
          </a:xfrm>
        </p:spPr>
        <p:txBody>
          <a:bodyPr/>
          <a:lstStyle/>
          <a:p>
            <a:r>
              <a:rPr lang="en-US" altLang="zh-CN" dirty="0"/>
              <a:t>Searching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BST</a:t>
            </a:r>
            <a:r>
              <a:rPr lang="zh-CN" altLang="en-US" dirty="0"/>
              <a:t> </a:t>
            </a:r>
            <a:r>
              <a:rPr lang="en-US" altLang="zh-CN" dirty="0"/>
              <a:t>Recursively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D27043B-6C0D-CC4E-96CB-4977C28CC95F}"/>
              </a:ext>
            </a:extLst>
          </p:cNvPr>
          <p:cNvGrpSpPr/>
          <p:nvPr/>
        </p:nvGrpSpPr>
        <p:grpSpPr>
          <a:xfrm>
            <a:off x="5960040" y="5006309"/>
            <a:ext cx="2449552" cy="1719649"/>
            <a:chOff x="959084" y="3860817"/>
            <a:chExt cx="3254675" cy="2055395"/>
          </a:xfrm>
        </p:grpSpPr>
        <p:sp>
          <p:nvSpPr>
            <p:cNvPr id="6" name="object 11">
              <a:extLst>
                <a:ext uri="{FF2B5EF4-FFF2-40B4-BE49-F238E27FC236}">
                  <a16:creationId xmlns:a16="http://schemas.microsoft.com/office/drawing/2014/main" id="{71379A0B-1705-F84F-9037-73FB0E452B8F}"/>
                </a:ext>
              </a:extLst>
            </p:cNvPr>
            <p:cNvSpPr/>
            <p:nvPr/>
          </p:nvSpPr>
          <p:spPr>
            <a:xfrm>
              <a:off x="1791134" y="4318472"/>
              <a:ext cx="543900" cy="499881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object 23">
              <a:extLst>
                <a:ext uri="{FF2B5EF4-FFF2-40B4-BE49-F238E27FC236}">
                  <a16:creationId xmlns:a16="http://schemas.microsoft.com/office/drawing/2014/main" id="{04501A96-2507-4745-8266-8B164BFC806F}"/>
                </a:ext>
              </a:extLst>
            </p:cNvPr>
            <p:cNvSpPr/>
            <p:nvPr/>
          </p:nvSpPr>
          <p:spPr>
            <a:xfrm>
              <a:off x="2735904" y="4330550"/>
              <a:ext cx="440872" cy="383457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object 11">
              <a:extLst>
                <a:ext uri="{FF2B5EF4-FFF2-40B4-BE49-F238E27FC236}">
                  <a16:creationId xmlns:a16="http://schemas.microsoft.com/office/drawing/2014/main" id="{896CCF90-1EE8-F841-AF74-CC007AE1EEF1}"/>
                </a:ext>
              </a:extLst>
            </p:cNvPr>
            <p:cNvSpPr/>
            <p:nvPr/>
          </p:nvSpPr>
          <p:spPr>
            <a:xfrm>
              <a:off x="1312573" y="5111032"/>
              <a:ext cx="283306" cy="279297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" name="object 23">
              <a:extLst>
                <a:ext uri="{FF2B5EF4-FFF2-40B4-BE49-F238E27FC236}">
                  <a16:creationId xmlns:a16="http://schemas.microsoft.com/office/drawing/2014/main" id="{71FA5B23-3EE1-9643-8C75-203D3B44C23E}"/>
                </a:ext>
              </a:extLst>
            </p:cNvPr>
            <p:cNvSpPr/>
            <p:nvPr/>
          </p:nvSpPr>
          <p:spPr>
            <a:xfrm>
              <a:off x="1913104" y="5093602"/>
              <a:ext cx="301811" cy="277803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object 11">
              <a:extLst>
                <a:ext uri="{FF2B5EF4-FFF2-40B4-BE49-F238E27FC236}">
                  <a16:creationId xmlns:a16="http://schemas.microsoft.com/office/drawing/2014/main" id="{8D97B8B6-E37A-3845-ABFD-7D57B5988C74}"/>
                </a:ext>
              </a:extLst>
            </p:cNvPr>
            <p:cNvSpPr/>
            <p:nvPr/>
          </p:nvSpPr>
          <p:spPr>
            <a:xfrm>
              <a:off x="2897812" y="5111032"/>
              <a:ext cx="279915" cy="260373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object 23">
              <a:extLst>
                <a:ext uri="{FF2B5EF4-FFF2-40B4-BE49-F238E27FC236}">
                  <a16:creationId xmlns:a16="http://schemas.microsoft.com/office/drawing/2014/main" id="{13A001D9-5A94-B641-AB0B-C01270A59C0E}"/>
                </a:ext>
              </a:extLst>
            </p:cNvPr>
            <p:cNvSpPr/>
            <p:nvPr/>
          </p:nvSpPr>
          <p:spPr>
            <a:xfrm>
              <a:off x="3494953" y="5093602"/>
              <a:ext cx="317990" cy="266429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object 13">
              <a:extLst>
                <a:ext uri="{FF2B5EF4-FFF2-40B4-BE49-F238E27FC236}">
                  <a16:creationId xmlns:a16="http://schemas.microsoft.com/office/drawing/2014/main" id="{03C58960-57D5-9741-92AC-1F3C010BE385}"/>
                </a:ext>
              </a:extLst>
            </p:cNvPr>
            <p:cNvSpPr/>
            <p:nvPr/>
          </p:nvSpPr>
          <p:spPr>
            <a:xfrm>
              <a:off x="2660101" y="5353165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object 19">
              <a:extLst>
                <a:ext uri="{FF2B5EF4-FFF2-40B4-BE49-F238E27FC236}">
                  <a16:creationId xmlns:a16="http://schemas.microsoft.com/office/drawing/2014/main" id="{0899F760-1E4F-0746-8341-3A77CD16A8E2}"/>
                </a:ext>
              </a:extLst>
            </p:cNvPr>
            <p:cNvSpPr/>
            <p:nvPr/>
          </p:nvSpPr>
          <p:spPr>
            <a:xfrm>
              <a:off x="1936250" y="5360031"/>
              <a:ext cx="592095" cy="556181"/>
            </a:xfrm>
            <a:custGeom>
              <a:avLst/>
              <a:gdLst/>
              <a:ahLst/>
              <a:cxnLst/>
              <a:rect l="l" t="t" r="r" b="b"/>
              <a:pathLst>
                <a:path w="1183004" h="1111250">
                  <a:moveTo>
                    <a:pt x="591312" y="0"/>
                  </a:moveTo>
                  <a:lnTo>
                    <a:pt x="542822" y="1841"/>
                  </a:lnTo>
                  <a:lnTo>
                    <a:pt x="495411" y="7269"/>
                  </a:lnTo>
                  <a:lnTo>
                    <a:pt x="449230" y="16142"/>
                  </a:lnTo>
                  <a:lnTo>
                    <a:pt x="404433" y="28315"/>
                  </a:lnTo>
                  <a:lnTo>
                    <a:pt x="361170" y="43648"/>
                  </a:lnTo>
                  <a:lnTo>
                    <a:pt x="319594" y="61996"/>
                  </a:lnTo>
                  <a:lnTo>
                    <a:pt x="279858" y="83217"/>
                  </a:lnTo>
                  <a:lnTo>
                    <a:pt x="242114" y="107167"/>
                  </a:lnTo>
                  <a:lnTo>
                    <a:pt x="206515" y="133705"/>
                  </a:lnTo>
                  <a:lnTo>
                    <a:pt x="173212" y="162687"/>
                  </a:lnTo>
                  <a:lnTo>
                    <a:pt x="142357" y="193969"/>
                  </a:lnTo>
                  <a:lnTo>
                    <a:pt x="114104" y="227411"/>
                  </a:lnTo>
                  <a:lnTo>
                    <a:pt x="88605" y="262868"/>
                  </a:lnTo>
                  <a:lnTo>
                    <a:pt x="66011" y="300197"/>
                  </a:lnTo>
                  <a:lnTo>
                    <a:pt x="46476" y="339256"/>
                  </a:lnTo>
                  <a:lnTo>
                    <a:pt x="30150" y="379902"/>
                  </a:lnTo>
                  <a:lnTo>
                    <a:pt x="17188" y="421992"/>
                  </a:lnTo>
                  <a:lnTo>
                    <a:pt x="7740" y="465383"/>
                  </a:lnTo>
                  <a:lnTo>
                    <a:pt x="1960" y="509933"/>
                  </a:lnTo>
                  <a:lnTo>
                    <a:pt x="0" y="555498"/>
                  </a:lnTo>
                  <a:lnTo>
                    <a:pt x="1960" y="601062"/>
                  </a:lnTo>
                  <a:lnTo>
                    <a:pt x="7740" y="645612"/>
                  </a:lnTo>
                  <a:lnTo>
                    <a:pt x="17188" y="689003"/>
                  </a:lnTo>
                  <a:lnTo>
                    <a:pt x="30150" y="731093"/>
                  </a:lnTo>
                  <a:lnTo>
                    <a:pt x="46476" y="771739"/>
                  </a:lnTo>
                  <a:lnTo>
                    <a:pt x="66011" y="810798"/>
                  </a:lnTo>
                  <a:lnTo>
                    <a:pt x="88605" y="848127"/>
                  </a:lnTo>
                  <a:lnTo>
                    <a:pt x="114104" y="883584"/>
                  </a:lnTo>
                  <a:lnTo>
                    <a:pt x="142357" y="917026"/>
                  </a:lnTo>
                  <a:lnTo>
                    <a:pt x="173212" y="948308"/>
                  </a:lnTo>
                  <a:lnTo>
                    <a:pt x="206515" y="977290"/>
                  </a:lnTo>
                  <a:lnTo>
                    <a:pt x="242114" y="1003828"/>
                  </a:lnTo>
                  <a:lnTo>
                    <a:pt x="279858" y="1027778"/>
                  </a:lnTo>
                  <a:lnTo>
                    <a:pt x="319594" y="1048999"/>
                  </a:lnTo>
                  <a:lnTo>
                    <a:pt x="361170" y="1067347"/>
                  </a:lnTo>
                  <a:lnTo>
                    <a:pt x="404433" y="1082680"/>
                  </a:lnTo>
                  <a:lnTo>
                    <a:pt x="449230" y="1094853"/>
                  </a:lnTo>
                  <a:lnTo>
                    <a:pt x="495411" y="1103726"/>
                  </a:lnTo>
                  <a:lnTo>
                    <a:pt x="542822" y="1109154"/>
                  </a:lnTo>
                  <a:lnTo>
                    <a:pt x="591312" y="1110995"/>
                  </a:lnTo>
                  <a:lnTo>
                    <a:pt x="639801" y="1109154"/>
                  </a:lnTo>
                  <a:lnTo>
                    <a:pt x="687212" y="1103726"/>
                  </a:lnTo>
                  <a:lnTo>
                    <a:pt x="733393" y="1094853"/>
                  </a:lnTo>
                  <a:lnTo>
                    <a:pt x="778190" y="1082680"/>
                  </a:lnTo>
                  <a:lnTo>
                    <a:pt x="821453" y="1067347"/>
                  </a:lnTo>
                  <a:lnTo>
                    <a:pt x="863029" y="1048999"/>
                  </a:lnTo>
                  <a:lnTo>
                    <a:pt x="902765" y="1027778"/>
                  </a:lnTo>
                  <a:lnTo>
                    <a:pt x="940509" y="1003828"/>
                  </a:lnTo>
                  <a:lnTo>
                    <a:pt x="976108" y="977290"/>
                  </a:lnTo>
                  <a:lnTo>
                    <a:pt x="1009411" y="948308"/>
                  </a:lnTo>
                  <a:lnTo>
                    <a:pt x="1040266" y="917026"/>
                  </a:lnTo>
                  <a:lnTo>
                    <a:pt x="1068519" y="883584"/>
                  </a:lnTo>
                  <a:lnTo>
                    <a:pt x="1094018" y="848127"/>
                  </a:lnTo>
                  <a:lnTo>
                    <a:pt x="1116612" y="810798"/>
                  </a:lnTo>
                  <a:lnTo>
                    <a:pt x="1136147" y="771739"/>
                  </a:lnTo>
                  <a:lnTo>
                    <a:pt x="1152473" y="731093"/>
                  </a:lnTo>
                  <a:lnTo>
                    <a:pt x="1165435" y="689003"/>
                  </a:lnTo>
                  <a:lnTo>
                    <a:pt x="1174883" y="645612"/>
                  </a:lnTo>
                  <a:lnTo>
                    <a:pt x="1180663" y="601062"/>
                  </a:lnTo>
                  <a:lnTo>
                    <a:pt x="1182624" y="555498"/>
                  </a:lnTo>
                  <a:lnTo>
                    <a:pt x="1180663" y="509933"/>
                  </a:lnTo>
                  <a:lnTo>
                    <a:pt x="1174883" y="465383"/>
                  </a:lnTo>
                  <a:lnTo>
                    <a:pt x="1165435" y="421992"/>
                  </a:lnTo>
                  <a:lnTo>
                    <a:pt x="1152473" y="379902"/>
                  </a:lnTo>
                  <a:lnTo>
                    <a:pt x="1136147" y="339256"/>
                  </a:lnTo>
                  <a:lnTo>
                    <a:pt x="1116612" y="300197"/>
                  </a:lnTo>
                  <a:lnTo>
                    <a:pt x="1094018" y="262868"/>
                  </a:lnTo>
                  <a:lnTo>
                    <a:pt x="1068519" y="227411"/>
                  </a:lnTo>
                  <a:lnTo>
                    <a:pt x="1040266" y="193969"/>
                  </a:lnTo>
                  <a:lnTo>
                    <a:pt x="1009411" y="162687"/>
                  </a:lnTo>
                  <a:lnTo>
                    <a:pt x="976108" y="133705"/>
                  </a:lnTo>
                  <a:lnTo>
                    <a:pt x="940509" y="107167"/>
                  </a:lnTo>
                  <a:lnTo>
                    <a:pt x="902765" y="83217"/>
                  </a:lnTo>
                  <a:lnTo>
                    <a:pt x="863029" y="61996"/>
                  </a:lnTo>
                  <a:lnTo>
                    <a:pt x="821453" y="43648"/>
                  </a:lnTo>
                  <a:lnTo>
                    <a:pt x="778190" y="28315"/>
                  </a:lnTo>
                  <a:lnTo>
                    <a:pt x="733393" y="16142"/>
                  </a:lnTo>
                  <a:lnTo>
                    <a:pt x="687212" y="7269"/>
                  </a:lnTo>
                  <a:lnTo>
                    <a:pt x="639801" y="1841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2C69984A-2CDF-EF42-ADF1-3280B33CC916}"/>
                </a:ext>
              </a:extLst>
            </p:cNvPr>
            <p:cNvSpPr/>
            <p:nvPr/>
          </p:nvSpPr>
          <p:spPr>
            <a:xfrm>
              <a:off x="2232298" y="3860817"/>
              <a:ext cx="592095" cy="556181"/>
            </a:xfrm>
            <a:custGeom>
              <a:avLst/>
              <a:gdLst/>
              <a:ahLst/>
              <a:cxnLst/>
              <a:rect l="l" t="t" r="r" b="b"/>
              <a:pathLst>
                <a:path w="1183004" h="1111250">
                  <a:moveTo>
                    <a:pt x="591312" y="0"/>
                  </a:moveTo>
                  <a:lnTo>
                    <a:pt x="542822" y="1841"/>
                  </a:lnTo>
                  <a:lnTo>
                    <a:pt x="495411" y="7269"/>
                  </a:lnTo>
                  <a:lnTo>
                    <a:pt x="449230" y="16142"/>
                  </a:lnTo>
                  <a:lnTo>
                    <a:pt x="404433" y="28315"/>
                  </a:lnTo>
                  <a:lnTo>
                    <a:pt x="361170" y="43648"/>
                  </a:lnTo>
                  <a:lnTo>
                    <a:pt x="319594" y="61996"/>
                  </a:lnTo>
                  <a:lnTo>
                    <a:pt x="279858" y="83217"/>
                  </a:lnTo>
                  <a:lnTo>
                    <a:pt x="242114" y="107167"/>
                  </a:lnTo>
                  <a:lnTo>
                    <a:pt x="206515" y="133705"/>
                  </a:lnTo>
                  <a:lnTo>
                    <a:pt x="173212" y="162687"/>
                  </a:lnTo>
                  <a:lnTo>
                    <a:pt x="142357" y="193969"/>
                  </a:lnTo>
                  <a:lnTo>
                    <a:pt x="114104" y="227411"/>
                  </a:lnTo>
                  <a:lnTo>
                    <a:pt x="88605" y="262868"/>
                  </a:lnTo>
                  <a:lnTo>
                    <a:pt x="66011" y="300197"/>
                  </a:lnTo>
                  <a:lnTo>
                    <a:pt x="46476" y="339256"/>
                  </a:lnTo>
                  <a:lnTo>
                    <a:pt x="30150" y="379902"/>
                  </a:lnTo>
                  <a:lnTo>
                    <a:pt x="17188" y="421992"/>
                  </a:lnTo>
                  <a:lnTo>
                    <a:pt x="7740" y="465383"/>
                  </a:lnTo>
                  <a:lnTo>
                    <a:pt x="1960" y="509933"/>
                  </a:lnTo>
                  <a:lnTo>
                    <a:pt x="0" y="555498"/>
                  </a:lnTo>
                  <a:lnTo>
                    <a:pt x="1960" y="601062"/>
                  </a:lnTo>
                  <a:lnTo>
                    <a:pt x="7740" y="645612"/>
                  </a:lnTo>
                  <a:lnTo>
                    <a:pt x="17188" y="689003"/>
                  </a:lnTo>
                  <a:lnTo>
                    <a:pt x="30150" y="731093"/>
                  </a:lnTo>
                  <a:lnTo>
                    <a:pt x="46476" y="771739"/>
                  </a:lnTo>
                  <a:lnTo>
                    <a:pt x="66011" y="810798"/>
                  </a:lnTo>
                  <a:lnTo>
                    <a:pt x="88605" y="848127"/>
                  </a:lnTo>
                  <a:lnTo>
                    <a:pt x="114104" y="883584"/>
                  </a:lnTo>
                  <a:lnTo>
                    <a:pt x="142357" y="917026"/>
                  </a:lnTo>
                  <a:lnTo>
                    <a:pt x="173212" y="948308"/>
                  </a:lnTo>
                  <a:lnTo>
                    <a:pt x="206515" y="977290"/>
                  </a:lnTo>
                  <a:lnTo>
                    <a:pt x="242114" y="1003828"/>
                  </a:lnTo>
                  <a:lnTo>
                    <a:pt x="279858" y="1027778"/>
                  </a:lnTo>
                  <a:lnTo>
                    <a:pt x="319594" y="1048999"/>
                  </a:lnTo>
                  <a:lnTo>
                    <a:pt x="361170" y="1067347"/>
                  </a:lnTo>
                  <a:lnTo>
                    <a:pt x="404433" y="1082680"/>
                  </a:lnTo>
                  <a:lnTo>
                    <a:pt x="449230" y="1094853"/>
                  </a:lnTo>
                  <a:lnTo>
                    <a:pt x="495411" y="1103726"/>
                  </a:lnTo>
                  <a:lnTo>
                    <a:pt x="542822" y="1109154"/>
                  </a:lnTo>
                  <a:lnTo>
                    <a:pt x="591312" y="1110995"/>
                  </a:lnTo>
                  <a:lnTo>
                    <a:pt x="639801" y="1109154"/>
                  </a:lnTo>
                  <a:lnTo>
                    <a:pt x="687212" y="1103726"/>
                  </a:lnTo>
                  <a:lnTo>
                    <a:pt x="733393" y="1094853"/>
                  </a:lnTo>
                  <a:lnTo>
                    <a:pt x="778190" y="1082680"/>
                  </a:lnTo>
                  <a:lnTo>
                    <a:pt x="821453" y="1067347"/>
                  </a:lnTo>
                  <a:lnTo>
                    <a:pt x="863029" y="1048999"/>
                  </a:lnTo>
                  <a:lnTo>
                    <a:pt x="902765" y="1027778"/>
                  </a:lnTo>
                  <a:lnTo>
                    <a:pt x="940509" y="1003828"/>
                  </a:lnTo>
                  <a:lnTo>
                    <a:pt x="976108" y="977290"/>
                  </a:lnTo>
                  <a:lnTo>
                    <a:pt x="1009411" y="948308"/>
                  </a:lnTo>
                  <a:lnTo>
                    <a:pt x="1040266" y="917026"/>
                  </a:lnTo>
                  <a:lnTo>
                    <a:pt x="1068519" y="883584"/>
                  </a:lnTo>
                  <a:lnTo>
                    <a:pt x="1094018" y="848127"/>
                  </a:lnTo>
                  <a:lnTo>
                    <a:pt x="1116612" y="810798"/>
                  </a:lnTo>
                  <a:lnTo>
                    <a:pt x="1136147" y="771739"/>
                  </a:lnTo>
                  <a:lnTo>
                    <a:pt x="1152473" y="731093"/>
                  </a:lnTo>
                  <a:lnTo>
                    <a:pt x="1165435" y="689003"/>
                  </a:lnTo>
                  <a:lnTo>
                    <a:pt x="1174883" y="645612"/>
                  </a:lnTo>
                  <a:lnTo>
                    <a:pt x="1180663" y="601062"/>
                  </a:lnTo>
                  <a:lnTo>
                    <a:pt x="1182624" y="555498"/>
                  </a:lnTo>
                  <a:lnTo>
                    <a:pt x="1180663" y="509933"/>
                  </a:lnTo>
                  <a:lnTo>
                    <a:pt x="1174883" y="465383"/>
                  </a:lnTo>
                  <a:lnTo>
                    <a:pt x="1165435" y="421992"/>
                  </a:lnTo>
                  <a:lnTo>
                    <a:pt x="1152473" y="379902"/>
                  </a:lnTo>
                  <a:lnTo>
                    <a:pt x="1136147" y="339256"/>
                  </a:lnTo>
                  <a:lnTo>
                    <a:pt x="1116612" y="300197"/>
                  </a:lnTo>
                  <a:lnTo>
                    <a:pt x="1094018" y="262868"/>
                  </a:lnTo>
                  <a:lnTo>
                    <a:pt x="1068519" y="227411"/>
                  </a:lnTo>
                  <a:lnTo>
                    <a:pt x="1040266" y="193969"/>
                  </a:lnTo>
                  <a:lnTo>
                    <a:pt x="1009411" y="162687"/>
                  </a:lnTo>
                  <a:lnTo>
                    <a:pt x="976108" y="133705"/>
                  </a:lnTo>
                  <a:lnTo>
                    <a:pt x="940509" y="107167"/>
                  </a:lnTo>
                  <a:lnTo>
                    <a:pt x="902765" y="83217"/>
                  </a:lnTo>
                  <a:lnTo>
                    <a:pt x="863029" y="61996"/>
                  </a:lnTo>
                  <a:lnTo>
                    <a:pt x="821453" y="43648"/>
                  </a:lnTo>
                  <a:lnTo>
                    <a:pt x="778190" y="28315"/>
                  </a:lnTo>
                  <a:lnTo>
                    <a:pt x="733393" y="16142"/>
                  </a:lnTo>
                  <a:lnTo>
                    <a:pt x="687212" y="7269"/>
                  </a:lnTo>
                  <a:lnTo>
                    <a:pt x="639801" y="1841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BC23C884-DA05-BE42-833C-47F662E0540E}"/>
                </a:ext>
              </a:extLst>
            </p:cNvPr>
            <p:cNvSpPr/>
            <p:nvPr/>
          </p:nvSpPr>
          <p:spPr>
            <a:xfrm>
              <a:off x="959084" y="5360031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object 8">
              <a:extLst>
                <a:ext uri="{FF2B5EF4-FFF2-40B4-BE49-F238E27FC236}">
                  <a16:creationId xmlns:a16="http://schemas.microsoft.com/office/drawing/2014/main" id="{DCAEF5B0-7381-734B-8AAF-98E56DF4EC2A}"/>
                </a:ext>
              </a:extLst>
            </p:cNvPr>
            <p:cNvSpPr/>
            <p:nvPr/>
          </p:nvSpPr>
          <p:spPr>
            <a:xfrm>
              <a:off x="3621664" y="5353138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object 9">
              <a:extLst>
                <a:ext uri="{FF2B5EF4-FFF2-40B4-BE49-F238E27FC236}">
                  <a16:creationId xmlns:a16="http://schemas.microsoft.com/office/drawing/2014/main" id="{CCEF5E8F-D0D6-3949-A983-6C19A586907F}"/>
                </a:ext>
              </a:extLst>
            </p:cNvPr>
            <p:cNvSpPr txBox="1"/>
            <p:nvPr/>
          </p:nvSpPr>
          <p:spPr>
            <a:xfrm>
              <a:off x="2369732" y="3991916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8CA6B6B0-131B-DF41-B613-3E3B306923CC}"/>
                </a:ext>
              </a:extLst>
            </p:cNvPr>
            <p:cNvSpPr txBox="1"/>
            <p:nvPr/>
          </p:nvSpPr>
          <p:spPr>
            <a:xfrm>
              <a:off x="2068006" y="5508919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19" name="object 9">
              <a:extLst>
                <a:ext uri="{FF2B5EF4-FFF2-40B4-BE49-F238E27FC236}">
                  <a16:creationId xmlns:a16="http://schemas.microsoft.com/office/drawing/2014/main" id="{11F1E4B0-EB61-004D-BC56-BDEA05C9AEF2}"/>
                </a:ext>
              </a:extLst>
            </p:cNvPr>
            <p:cNvSpPr txBox="1"/>
            <p:nvPr/>
          </p:nvSpPr>
          <p:spPr>
            <a:xfrm>
              <a:off x="2785471" y="5488540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L</a:t>
              </a:r>
            </a:p>
          </p:txBody>
        </p:sp>
        <p:sp>
          <p:nvSpPr>
            <p:cNvPr id="20" name="object 9">
              <a:extLst>
                <a:ext uri="{FF2B5EF4-FFF2-40B4-BE49-F238E27FC236}">
                  <a16:creationId xmlns:a16="http://schemas.microsoft.com/office/drawing/2014/main" id="{043E5DC7-470A-D34D-B65B-D88116EDAFE9}"/>
                </a:ext>
              </a:extLst>
            </p:cNvPr>
            <p:cNvSpPr txBox="1"/>
            <p:nvPr/>
          </p:nvSpPr>
          <p:spPr>
            <a:xfrm>
              <a:off x="1096517" y="5480592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1" name="object 9">
              <a:extLst>
                <a:ext uri="{FF2B5EF4-FFF2-40B4-BE49-F238E27FC236}">
                  <a16:creationId xmlns:a16="http://schemas.microsoft.com/office/drawing/2014/main" id="{80D1EDAB-0ACC-1D4C-9288-37CC15DAC336}"/>
                </a:ext>
              </a:extLst>
            </p:cNvPr>
            <p:cNvSpPr txBox="1"/>
            <p:nvPr/>
          </p:nvSpPr>
          <p:spPr>
            <a:xfrm>
              <a:off x="3701623" y="5478397"/>
              <a:ext cx="432176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Q</a:t>
              </a:r>
            </a:p>
          </p:txBody>
        </p:sp>
        <p:sp>
          <p:nvSpPr>
            <p:cNvPr id="22" name="object 13">
              <a:extLst>
                <a:ext uri="{FF2B5EF4-FFF2-40B4-BE49-F238E27FC236}">
                  <a16:creationId xmlns:a16="http://schemas.microsoft.com/office/drawing/2014/main" id="{DF0960D8-9850-664D-8856-354007B2CAE0}"/>
                </a:ext>
              </a:extLst>
            </p:cNvPr>
            <p:cNvSpPr/>
            <p:nvPr/>
          </p:nvSpPr>
          <p:spPr>
            <a:xfrm>
              <a:off x="1477138" y="4602866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ABF2F325-7949-3B47-8C3E-8576DD4FE54D}"/>
                </a:ext>
              </a:extLst>
            </p:cNvPr>
            <p:cNvSpPr txBox="1"/>
            <p:nvPr/>
          </p:nvSpPr>
          <p:spPr>
            <a:xfrm>
              <a:off x="1614572" y="4732067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CB902184-7DA1-3049-A322-785668040ECD}"/>
                </a:ext>
              </a:extLst>
            </p:cNvPr>
            <p:cNvSpPr/>
            <p:nvPr/>
          </p:nvSpPr>
          <p:spPr>
            <a:xfrm>
              <a:off x="3059330" y="4602866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5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" name="object 9">
              <a:extLst>
                <a:ext uri="{FF2B5EF4-FFF2-40B4-BE49-F238E27FC236}">
                  <a16:creationId xmlns:a16="http://schemas.microsoft.com/office/drawing/2014/main" id="{FB0F393C-3F98-EC40-83FF-D467795F5026}"/>
                </a:ext>
              </a:extLst>
            </p:cNvPr>
            <p:cNvSpPr txBox="1"/>
            <p:nvPr/>
          </p:nvSpPr>
          <p:spPr>
            <a:xfrm>
              <a:off x="3196764" y="4746800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M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AEDBAF05-4608-2F40-98E4-16580B851DBD}"/>
              </a:ext>
            </a:extLst>
          </p:cNvPr>
          <p:cNvSpPr/>
          <p:nvPr/>
        </p:nvSpPr>
        <p:spPr>
          <a:xfrm>
            <a:off x="5817774" y="5153854"/>
            <a:ext cx="739631" cy="30831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2E5426B-D217-1B43-93E8-1ED25640E39F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6557405" y="5271993"/>
            <a:ext cx="352516" cy="36021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C5BCC61-8784-8D43-9514-AFD2D4B3FEDD}"/>
              </a:ext>
            </a:extLst>
          </p:cNvPr>
          <p:cNvSpPr/>
          <p:nvPr/>
        </p:nvSpPr>
        <p:spPr>
          <a:xfrm>
            <a:off x="7695952" y="5047365"/>
            <a:ext cx="739631" cy="30831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82B38C-AAEE-AD48-BD9F-C09018BAB769}"/>
              </a:ext>
            </a:extLst>
          </p:cNvPr>
          <p:cNvSpPr/>
          <p:nvPr/>
        </p:nvSpPr>
        <p:spPr>
          <a:xfrm>
            <a:off x="1486746" y="2359228"/>
            <a:ext cx="2220281" cy="53225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B5CB323-38E7-0144-8BC5-43E04B5BEA4B}"/>
              </a:ext>
            </a:extLst>
          </p:cNvPr>
          <p:cNvSpPr/>
          <p:nvPr/>
        </p:nvSpPr>
        <p:spPr>
          <a:xfrm>
            <a:off x="3884879" y="2443720"/>
            <a:ext cx="1573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 is empty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4FCAB4-20FB-0C41-8709-A31DE7EDB134}"/>
              </a:ext>
            </a:extLst>
          </p:cNvPr>
          <p:cNvSpPr/>
          <p:nvPr/>
        </p:nvSpPr>
        <p:spPr>
          <a:xfrm>
            <a:off x="1486746" y="3183872"/>
            <a:ext cx="2220281" cy="53225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DA15A89-4287-A14F-94AC-1B5F7969E74F}"/>
              </a:ext>
            </a:extLst>
          </p:cNvPr>
          <p:cNvSpPr/>
          <p:nvPr/>
        </p:nvSpPr>
        <p:spPr>
          <a:xfrm>
            <a:off x="3909593" y="3252975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 it!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B09FC6-8421-6749-A8D3-ED74FA93C0EE}"/>
              </a:ext>
            </a:extLst>
          </p:cNvPr>
          <p:cNvSpPr/>
          <p:nvPr/>
        </p:nvSpPr>
        <p:spPr>
          <a:xfrm>
            <a:off x="1486745" y="3716125"/>
            <a:ext cx="4473295" cy="53225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DD3A00-D931-184B-B47E-FAD827E0F66D}"/>
              </a:ext>
            </a:extLst>
          </p:cNvPr>
          <p:cNvSpPr/>
          <p:nvPr/>
        </p:nvSpPr>
        <p:spPr>
          <a:xfrm>
            <a:off x="1486744" y="4251297"/>
            <a:ext cx="4572150" cy="53225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DD091BE-9279-EC44-8C0A-A7E02F7DDB31}"/>
              </a:ext>
            </a:extLst>
          </p:cNvPr>
          <p:cNvSpPr/>
          <p:nvPr/>
        </p:nvSpPr>
        <p:spPr>
          <a:xfrm>
            <a:off x="5974450" y="3791941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 left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3910A2B-7E3A-4E4D-AD60-E281DC4295D9}"/>
              </a:ext>
            </a:extLst>
          </p:cNvPr>
          <p:cNvSpPr/>
          <p:nvPr/>
        </p:nvSpPr>
        <p:spPr>
          <a:xfrm>
            <a:off x="6058161" y="4316177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 right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3920F5-68E5-664E-84B8-0A045F1E3698}"/>
              </a:ext>
            </a:extLst>
          </p:cNvPr>
          <p:cNvSpPr txBox="1"/>
          <p:nvPr/>
        </p:nvSpPr>
        <p:spPr>
          <a:xfrm>
            <a:off x="3386575" y="6320273"/>
            <a:ext cx="19768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urier" pitchFamily="2" charset="0"/>
              </a:rPr>
              <a:t>t.search</a:t>
            </a:r>
            <a:r>
              <a:rPr lang="en-US" altLang="zh-CN" dirty="0">
                <a:latin typeface="Courier" pitchFamily="2" charset="0"/>
              </a:rPr>
              <a:t>(’L’)</a:t>
            </a:r>
            <a:endParaRPr lang="en-US" dirty="0">
              <a:latin typeface="Courier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828CFA0-4E3C-CF4E-AE50-713B65B8E53B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7381132" y="5201525"/>
            <a:ext cx="314820" cy="46909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F9B1BEF-7087-DB4C-80DE-1ACE0D66594A}"/>
              </a:ext>
            </a:extLst>
          </p:cNvPr>
          <p:cNvSpPr/>
          <p:nvPr/>
        </p:nvSpPr>
        <p:spPr>
          <a:xfrm>
            <a:off x="7158177" y="5586097"/>
            <a:ext cx="1365526" cy="1197761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F86F6AF-A0BD-604A-BE68-25EF2C522392}"/>
              </a:ext>
            </a:extLst>
          </p:cNvPr>
          <p:cNvSpPr/>
          <p:nvPr/>
        </p:nvSpPr>
        <p:spPr>
          <a:xfrm>
            <a:off x="7158177" y="6086343"/>
            <a:ext cx="650243" cy="697515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 dirty="0">
              <a:latin typeface="Arial"/>
              <a:cs typeface="Arial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65730BF-6B1F-664D-B2BE-BAFF68B1C7B5}"/>
              </a:ext>
            </a:extLst>
          </p:cNvPr>
          <p:cNvSpPr/>
          <p:nvPr/>
        </p:nvSpPr>
        <p:spPr>
          <a:xfrm>
            <a:off x="3805881" y="2003797"/>
            <a:ext cx="1908327" cy="411552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3779503-857C-6742-862E-69234D4A9441}"/>
              </a:ext>
            </a:extLst>
          </p:cNvPr>
          <p:cNvSpPr/>
          <p:nvPr/>
        </p:nvSpPr>
        <p:spPr>
          <a:xfrm>
            <a:off x="4846965" y="1604721"/>
            <a:ext cx="2877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 of the tree we look at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5082E3B-544B-4AD2-E81F-1A3071A5533C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2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2" grpId="0" animBg="1"/>
      <p:bldP spid="26" grpId="0" animBg="1"/>
      <p:bldP spid="33" grpId="0" animBg="1"/>
      <p:bldP spid="38" grpId="0" animBg="1"/>
      <p:bldP spid="39" grpId="0"/>
      <p:bldP spid="40" grpId="0" animBg="1"/>
      <p:bldP spid="41" grpId="0"/>
      <p:bldP spid="42" grpId="0" animBg="1"/>
      <p:bldP spid="43" grpId="0" animBg="1"/>
      <p:bldP spid="44" grpId="0"/>
      <p:bldP spid="45" grpId="0"/>
      <p:bldP spid="46" grpId="0" animBg="1"/>
      <p:bldP spid="51" grpId="0" animBg="1"/>
      <p:bldP spid="52" grpId="0" animBg="1"/>
      <p:bldP spid="53" grpId="0" animBg="1"/>
      <p:bldP spid="5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2A5F7-BC4E-30BC-9032-9ED7B15C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74" y="52693"/>
            <a:ext cx="2307391" cy="1340598"/>
          </a:xfrm>
          <a:solidFill>
            <a:schemeClr val="accent1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/>
                <a:cs typeface="Arial"/>
              </a:rPr>
              <a:t>Run BST search algo, </a:t>
            </a:r>
            <a:r>
              <a:rPr lang="en-GB" sz="1800" dirty="0">
                <a:solidFill>
                  <a:schemeClr val="bg1"/>
                </a:solidFill>
                <a:latin typeface="Arial"/>
                <a:cs typeface="Arial"/>
              </a:rPr>
              <a:t>traverse down tree until end is reached, then insert it into that position.</a:t>
            </a:r>
            <a:endParaRPr lang="en-US"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FE5FC8C1-243C-86F9-666B-7248537EC428}"/>
              </a:ext>
            </a:extLst>
          </p:cNvPr>
          <p:cNvSpPr/>
          <p:nvPr/>
        </p:nvSpPr>
        <p:spPr>
          <a:xfrm flipH="1">
            <a:off x="3033027" y="1346142"/>
            <a:ext cx="580512" cy="45089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bject 19">
            <a:extLst>
              <a:ext uri="{FF2B5EF4-FFF2-40B4-BE49-F238E27FC236}">
                <a16:creationId xmlns:a16="http://schemas.microsoft.com/office/drawing/2014/main" id="{B16A9699-2683-8271-9F7E-BF0CAD25FFC2}"/>
              </a:ext>
            </a:extLst>
          </p:cNvPr>
          <p:cNvSpPr/>
          <p:nvPr/>
        </p:nvSpPr>
        <p:spPr>
          <a:xfrm>
            <a:off x="2505412" y="880600"/>
            <a:ext cx="592095" cy="537887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EEEB9E8A-CF22-7486-2BA2-8E5B539DDC7D}"/>
              </a:ext>
            </a:extLst>
          </p:cNvPr>
          <p:cNvSpPr txBox="1"/>
          <p:nvPr/>
        </p:nvSpPr>
        <p:spPr>
          <a:xfrm>
            <a:off x="2642846" y="1011699"/>
            <a:ext cx="317225" cy="249905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9" name="object 13">
            <a:extLst>
              <a:ext uri="{FF2B5EF4-FFF2-40B4-BE49-F238E27FC236}">
                <a16:creationId xmlns:a16="http://schemas.microsoft.com/office/drawing/2014/main" id="{C012A7D5-A1F3-FDCA-3B86-3E1FBE758C43}"/>
              </a:ext>
            </a:extLst>
          </p:cNvPr>
          <p:cNvSpPr/>
          <p:nvPr/>
        </p:nvSpPr>
        <p:spPr>
          <a:xfrm>
            <a:off x="3357004" y="1654062"/>
            <a:ext cx="592095" cy="537273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94E7029B-A3AB-A7CC-BFE5-53BDFDF713BB}"/>
              </a:ext>
            </a:extLst>
          </p:cNvPr>
          <p:cNvSpPr txBox="1"/>
          <p:nvPr/>
        </p:nvSpPr>
        <p:spPr>
          <a:xfrm>
            <a:off x="3494438" y="1783263"/>
            <a:ext cx="317225" cy="249905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E3C4FD36-8F9F-4F91-12B1-C54CC95894DD}"/>
              </a:ext>
            </a:extLst>
          </p:cNvPr>
          <p:cNvSpPr/>
          <p:nvPr/>
        </p:nvSpPr>
        <p:spPr>
          <a:xfrm>
            <a:off x="2304932" y="1400777"/>
            <a:ext cx="331773" cy="30431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62D98B68-949D-DC8E-D37C-95F1B1CB2AFE}"/>
              </a:ext>
            </a:extLst>
          </p:cNvPr>
          <p:cNvSpPr/>
          <p:nvPr/>
        </p:nvSpPr>
        <p:spPr>
          <a:xfrm>
            <a:off x="1633572" y="2006025"/>
            <a:ext cx="359473" cy="372010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478B3227-49BC-4EDB-35A8-CD69A15F5649}"/>
              </a:ext>
            </a:extLst>
          </p:cNvPr>
          <p:cNvSpPr/>
          <p:nvPr/>
        </p:nvSpPr>
        <p:spPr>
          <a:xfrm>
            <a:off x="1178914" y="2344163"/>
            <a:ext cx="592095" cy="537273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9A4E161D-6A0F-365D-4D09-B05C81E510D2}"/>
              </a:ext>
            </a:extLst>
          </p:cNvPr>
          <p:cNvSpPr txBox="1"/>
          <p:nvPr/>
        </p:nvSpPr>
        <p:spPr>
          <a:xfrm>
            <a:off x="1316347" y="2464724"/>
            <a:ext cx="317225" cy="249905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E00B0070-402E-974B-69F1-0B678D13834F}"/>
              </a:ext>
            </a:extLst>
          </p:cNvPr>
          <p:cNvSpPr/>
          <p:nvPr/>
        </p:nvSpPr>
        <p:spPr>
          <a:xfrm>
            <a:off x="3355731" y="2165990"/>
            <a:ext cx="138706" cy="17825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C017C097-93CB-E536-7FB3-891620C43F45}"/>
              </a:ext>
            </a:extLst>
          </p:cNvPr>
          <p:cNvSpPr/>
          <p:nvPr/>
        </p:nvSpPr>
        <p:spPr>
          <a:xfrm>
            <a:off x="3033027" y="2344163"/>
            <a:ext cx="592095" cy="537273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C1910226-4B97-007A-50F7-96CA577E2C44}"/>
              </a:ext>
            </a:extLst>
          </p:cNvPr>
          <p:cNvSpPr txBox="1"/>
          <p:nvPr/>
        </p:nvSpPr>
        <p:spPr>
          <a:xfrm>
            <a:off x="3170461" y="2473364"/>
            <a:ext cx="317225" cy="249905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25</a:t>
            </a: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BAE51AC5-037B-0818-8FAD-92AB04268C80}"/>
              </a:ext>
            </a:extLst>
          </p:cNvPr>
          <p:cNvSpPr/>
          <p:nvPr/>
        </p:nvSpPr>
        <p:spPr>
          <a:xfrm>
            <a:off x="1776044" y="1646128"/>
            <a:ext cx="592095" cy="537273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35D34870-EEC5-B2BC-F1FA-692D57D41F04}"/>
              </a:ext>
            </a:extLst>
          </p:cNvPr>
          <p:cNvSpPr txBox="1"/>
          <p:nvPr/>
        </p:nvSpPr>
        <p:spPr>
          <a:xfrm>
            <a:off x="1913478" y="1775329"/>
            <a:ext cx="317225" cy="249905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10</a:t>
            </a:r>
          </a:p>
        </p:txBody>
      </p:sp>
      <p:sp>
        <p:nvSpPr>
          <p:cNvPr id="34" name="object 11">
            <a:extLst>
              <a:ext uri="{FF2B5EF4-FFF2-40B4-BE49-F238E27FC236}">
                <a16:creationId xmlns:a16="http://schemas.microsoft.com/office/drawing/2014/main" id="{33D9E2E5-2868-43A9-4D90-5CC7EA87288B}"/>
              </a:ext>
            </a:extLst>
          </p:cNvPr>
          <p:cNvSpPr/>
          <p:nvPr/>
        </p:nvSpPr>
        <p:spPr>
          <a:xfrm flipH="1">
            <a:off x="7091449" y="967177"/>
            <a:ext cx="580512" cy="45089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bject 19">
            <a:extLst>
              <a:ext uri="{FF2B5EF4-FFF2-40B4-BE49-F238E27FC236}">
                <a16:creationId xmlns:a16="http://schemas.microsoft.com/office/drawing/2014/main" id="{8EFF23C2-FB52-61B8-AB73-756D8350CF04}"/>
              </a:ext>
            </a:extLst>
          </p:cNvPr>
          <p:cNvSpPr/>
          <p:nvPr/>
        </p:nvSpPr>
        <p:spPr>
          <a:xfrm>
            <a:off x="6563834" y="501635"/>
            <a:ext cx="592095" cy="537887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object 9">
            <a:extLst>
              <a:ext uri="{FF2B5EF4-FFF2-40B4-BE49-F238E27FC236}">
                <a16:creationId xmlns:a16="http://schemas.microsoft.com/office/drawing/2014/main" id="{977D7A40-60B6-34E0-4334-F4C843C65832}"/>
              </a:ext>
            </a:extLst>
          </p:cNvPr>
          <p:cNvSpPr txBox="1"/>
          <p:nvPr/>
        </p:nvSpPr>
        <p:spPr>
          <a:xfrm>
            <a:off x="6701268" y="632734"/>
            <a:ext cx="317225" cy="249905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37" name="object 13">
            <a:extLst>
              <a:ext uri="{FF2B5EF4-FFF2-40B4-BE49-F238E27FC236}">
                <a16:creationId xmlns:a16="http://schemas.microsoft.com/office/drawing/2014/main" id="{FFF427D2-5EEB-8BD3-D0C7-EFD28A384799}"/>
              </a:ext>
            </a:extLst>
          </p:cNvPr>
          <p:cNvSpPr/>
          <p:nvPr/>
        </p:nvSpPr>
        <p:spPr>
          <a:xfrm>
            <a:off x="7415426" y="1275097"/>
            <a:ext cx="592095" cy="537273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object 9">
            <a:extLst>
              <a:ext uri="{FF2B5EF4-FFF2-40B4-BE49-F238E27FC236}">
                <a16:creationId xmlns:a16="http://schemas.microsoft.com/office/drawing/2014/main" id="{6641F6CF-96A0-8575-C1BB-46FB0AEAF465}"/>
              </a:ext>
            </a:extLst>
          </p:cNvPr>
          <p:cNvSpPr txBox="1"/>
          <p:nvPr/>
        </p:nvSpPr>
        <p:spPr>
          <a:xfrm>
            <a:off x="7552860" y="1404298"/>
            <a:ext cx="317225" cy="249905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39" name="object 11">
            <a:extLst>
              <a:ext uri="{FF2B5EF4-FFF2-40B4-BE49-F238E27FC236}">
                <a16:creationId xmlns:a16="http://schemas.microsoft.com/office/drawing/2014/main" id="{56479BC2-E21B-0D35-ACCF-F4856524B414}"/>
              </a:ext>
            </a:extLst>
          </p:cNvPr>
          <p:cNvSpPr/>
          <p:nvPr/>
        </p:nvSpPr>
        <p:spPr>
          <a:xfrm>
            <a:off x="6363354" y="1021812"/>
            <a:ext cx="331773" cy="30431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object 11">
            <a:extLst>
              <a:ext uri="{FF2B5EF4-FFF2-40B4-BE49-F238E27FC236}">
                <a16:creationId xmlns:a16="http://schemas.microsoft.com/office/drawing/2014/main" id="{407DD226-B093-6673-A129-A692EE7001CF}"/>
              </a:ext>
            </a:extLst>
          </p:cNvPr>
          <p:cNvSpPr/>
          <p:nvPr/>
        </p:nvSpPr>
        <p:spPr>
          <a:xfrm>
            <a:off x="5691994" y="1627060"/>
            <a:ext cx="359473" cy="372010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" name="object 13">
            <a:extLst>
              <a:ext uri="{FF2B5EF4-FFF2-40B4-BE49-F238E27FC236}">
                <a16:creationId xmlns:a16="http://schemas.microsoft.com/office/drawing/2014/main" id="{DEF70974-6870-824E-AEE9-89C64DAE1567}"/>
              </a:ext>
            </a:extLst>
          </p:cNvPr>
          <p:cNvSpPr/>
          <p:nvPr/>
        </p:nvSpPr>
        <p:spPr>
          <a:xfrm>
            <a:off x="5237336" y="1965198"/>
            <a:ext cx="592095" cy="537273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object 9">
            <a:extLst>
              <a:ext uri="{FF2B5EF4-FFF2-40B4-BE49-F238E27FC236}">
                <a16:creationId xmlns:a16="http://schemas.microsoft.com/office/drawing/2014/main" id="{27E806B9-1998-66F2-1472-0975773DBBD2}"/>
              </a:ext>
            </a:extLst>
          </p:cNvPr>
          <p:cNvSpPr txBox="1"/>
          <p:nvPr/>
        </p:nvSpPr>
        <p:spPr>
          <a:xfrm>
            <a:off x="5374769" y="2085759"/>
            <a:ext cx="317225" cy="249905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983C2354-9FF6-02E4-B420-2D0F14F0655B}"/>
              </a:ext>
            </a:extLst>
          </p:cNvPr>
          <p:cNvSpPr/>
          <p:nvPr/>
        </p:nvSpPr>
        <p:spPr>
          <a:xfrm>
            <a:off x="7414153" y="1787025"/>
            <a:ext cx="138706" cy="17825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6F1F748C-127F-12D4-2EE0-91BE476A89B0}"/>
              </a:ext>
            </a:extLst>
          </p:cNvPr>
          <p:cNvSpPr/>
          <p:nvPr/>
        </p:nvSpPr>
        <p:spPr>
          <a:xfrm>
            <a:off x="7091449" y="1965198"/>
            <a:ext cx="592095" cy="537273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object 9">
            <a:extLst>
              <a:ext uri="{FF2B5EF4-FFF2-40B4-BE49-F238E27FC236}">
                <a16:creationId xmlns:a16="http://schemas.microsoft.com/office/drawing/2014/main" id="{516CA3F7-80B7-98C8-0977-8308CBC82A12}"/>
              </a:ext>
            </a:extLst>
          </p:cNvPr>
          <p:cNvSpPr txBox="1"/>
          <p:nvPr/>
        </p:nvSpPr>
        <p:spPr>
          <a:xfrm>
            <a:off x="7228883" y="2094399"/>
            <a:ext cx="317225" cy="249905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25</a:t>
            </a:r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39181701-96F9-64AF-F1CD-5062996085DC}"/>
              </a:ext>
            </a:extLst>
          </p:cNvPr>
          <p:cNvSpPr/>
          <p:nvPr/>
        </p:nvSpPr>
        <p:spPr>
          <a:xfrm>
            <a:off x="5834466" y="1267163"/>
            <a:ext cx="592095" cy="537273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object 9">
            <a:extLst>
              <a:ext uri="{FF2B5EF4-FFF2-40B4-BE49-F238E27FC236}">
                <a16:creationId xmlns:a16="http://schemas.microsoft.com/office/drawing/2014/main" id="{D70183C7-3C45-B9D2-E8E0-E62AE714D3C9}"/>
              </a:ext>
            </a:extLst>
          </p:cNvPr>
          <p:cNvSpPr txBox="1"/>
          <p:nvPr/>
        </p:nvSpPr>
        <p:spPr>
          <a:xfrm>
            <a:off x="5971900" y="1396364"/>
            <a:ext cx="317225" cy="249905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10</a:t>
            </a:r>
          </a:p>
        </p:txBody>
      </p:sp>
      <p:sp>
        <p:nvSpPr>
          <p:cNvPr id="48" name="object 11">
            <a:extLst>
              <a:ext uri="{FF2B5EF4-FFF2-40B4-BE49-F238E27FC236}">
                <a16:creationId xmlns:a16="http://schemas.microsoft.com/office/drawing/2014/main" id="{A8CE6AA8-65CC-B83C-CBF7-F0A785B47E3C}"/>
              </a:ext>
            </a:extLst>
          </p:cNvPr>
          <p:cNvSpPr/>
          <p:nvPr/>
        </p:nvSpPr>
        <p:spPr>
          <a:xfrm flipH="1">
            <a:off x="5642566" y="2508387"/>
            <a:ext cx="214154" cy="23149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C773223-653E-30C2-F1EB-FF4DCFDBF93B}"/>
              </a:ext>
            </a:extLst>
          </p:cNvPr>
          <p:cNvGrpSpPr/>
          <p:nvPr/>
        </p:nvGrpSpPr>
        <p:grpSpPr>
          <a:xfrm>
            <a:off x="5589550" y="2735194"/>
            <a:ext cx="592095" cy="537273"/>
            <a:chOff x="833248" y="5773207"/>
            <a:chExt cx="592095" cy="555546"/>
          </a:xfrm>
          <a:solidFill>
            <a:srgbClr val="FF0000"/>
          </a:solidFill>
        </p:grpSpPr>
        <p:sp>
          <p:nvSpPr>
            <p:cNvPr id="58" name="object 13">
              <a:extLst>
                <a:ext uri="{FF2B5EF4-FFF2-40B4-BE49-F238E27FC236}">
                  <a16:creationId xmlns:a16="http://schemas.microsoft.com/office/drawing/2014/main" id="{FAA2984B-AE9C-2B4D-8CDC-7B287EA28D12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object 9">
              <a:extLst>
                <a:ext uri="{FF2B5EF4-FFF2-40B4-BE49-F238E27FC236}">
                  <a16:creationId xmlns:a16="http://schemas.microsoft.com/office/drawing/2014/main" id="{6CD0EF87-82E1-D207-EEE8-A67F36ED1C82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grpFill/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</a:p>
          </p:txBody>
        </p:sp>
      </p:grp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1DEE019A-F4F0-B108-3558-84A14FF09C03}"/>
              </a:ext>
            </a:extLst>
          </p:cNvPr>
          <p:cNvSpPr/>
          <p:nvPr/>
        </p:nvSpPr>
        <p:spPr>
          <a:xfrm>
            <a:off x="4128640" y="1742285"/>
            <a:ext cx="1148977" cy="431162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66E4CCD-3A9D-2200-468C-C5ED98421029}"/>
              </a:ext>
            </a:extLst>
          </p:cNvPr>
          <p:cNvSpPr txBox="1"/>
          <p:nvPr/>
        </p:nvSpPr>
        <p:spPr>
          <a:xfrm>
            <a:off x="4020863" y="1356166"/>
            <a:ext cx="113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Insert 7</a:t>
            </a:r>
            <a:endParaRPr lang="en-SE" sz="2400" dirty="0"/>
          </a:p>
        </p:txBody>
      </p:sp>
      <p:sp>
        <p:nvSpPr>
          <p:cNvPr id="65" name="object 11">
            <a:extLst>
              <a:ext uri="{FF2B5EF4-FFF2-40B4-BE49-F238E27FC236}">
                <a16:creationId xmlns:a16="http://schemas.microsoft.com/office/drawing/2014/main" id="{5663C9CA-01C6-00C2-0971-9B38BED25DCA}"/>
              </a:ext>
            </a:extLst>
          </p:cNvPr>
          <p:cNvSpPr/>
          <p:nvPr/>
        </p:nvSpPr>
        <p:spPr>
          <a:xfrm flipH="1">
            <a:off x="7906096" y="5214884"/>
            <a:ext cx="268575" cy="35007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object 11">
            <a:extLst>
              <a:ext uri="{FF2B5EF4-FFF2-40B4-BE49-F238E27FC236}">
                <a16:creationId xmlns:a16="http://schemas.microsoft.com/office/drawing/2014/main" id="{8DCCAED1-3D94-4808-6D74-F5694FD265BF}"/>
              </a:ext>
            </a:extLst>
          </p:cNvPr>
          <p:cNvSpPr/>
          <p:nvPr/>
        </p:nvSpPr>
        <p:spPr>
          <a:xfrm flipH="1">
            <a:off x="7594160" y="3697172"/>
            <a:ext cx="580512" cy="46622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object 19">
            <a:extLst>
              <a:ext uri="{FF2B5EF4-FFF2-40B4-BE49-F238E27FC236}">
                <a16:creationId xmlns:a16="http://schemas.microsoft.com/office/drawing/2014/main" id="{0C4FD82C-BBA7-7F64-E3C1-FEF0B2F8DF24}"/>
              </a:ext>
            </a:extLst>
          </p:cNvPr>
          <p:cNvSpPr/>
          <p:nvPr/>
        </p:nvSpPr>
        <p:spPr>
          <a:xfrm>
            <a:off x="7066545" y="3231631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0" name="object 9">
            <a:extLst>
              <a:ext uri="{FF2B5EF4-FFF2-40B4-BE49-F238E27FC236}">
                <a16:creationId xmlns:a16="http://schemas.microsoft.com/office/drawing/2014/main" id="{B2C6F6BB-549B-7E82-E173-6172D22EF555}"/>
              </a:ext>
            </a:extLst>
          </p:cNvPr>
          <p:cNvSpPr txBox="1"/>
          <p:nvPr/>
        </p:nvSpPr>
        <p:spPr>
          <a:xfrm>
            <a:off x="7222609" y="335940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71" name="object 13">
            <a:extLst>
              <a:ext uri="{FF2B5EF4-FFF2-40B4-BE49-F238E27FC236}">
                <a16:creationId xmlns:a16="http://schemas.microsoft.com/office/drawing/2014/main" id="{146F5652-F245-B393-F41B-45FCD612C5DF}"/>
              </a:ext>
            </a:extLst>
          </p:cNvPr>
          <p:cNvSpPr/>
          <p:nvPr/>
        </p:nvSpPr>
        <p:spPr>
          <a:xfrm>
            <a:off x="7918137" y="400509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" name="object 9">
            <a:extLst>
              <a:ext uri="{FF2B5EF4-FFF2-40B4-BE49-F238E27FC236}">
                <a16:creationId xmlns:a16="http://schemas.microsoft.com/office/drawing/2014/main" id="{8616B120-C99A-FAF4-A73A-17857110319D}"/>
              </a:ext>
            </a:extLst>
          </p:cNvPr>
          <p:cNvSpPr txBox="1"/>
          <p:nvPr/>
        </p:nvSpPr>
        <p:spPr>
          <a:xfrm>
            <a:off x="8055571" y="413429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73" name="object 11">
            <a:extLst>
              <a:ext uri="{FF2B5EF4-FFF2-40B4-BE49-F238E27FC236}">
                <a16:creationId xmlns:a16="http://schemas.microsoft.com/office/drawing/2014/main" id="{DB6D3E34-0D5F-4A3C-A003-851B399EDBDE}"/>
              </a:ext>
            </a:extLst>
          </p:cNvPr>
          <p:cNvSpPr/>
          <p:nvPr/>
        </p:nvSpPr>
        <p:spPr>
          <a:xfrm>
            <a:off x="6866065" y="3751808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" name="object 11">
            <a:extLst>
              <a:ext uri="{FF2B5EF4-FFF2-40B4-BE49-F238E27FC236}">
                <a16:creationId xmlns:a16="http://schemas.microsoft.com/office/drawing/2014/main" id="{31E5503A-1620-EE22-0C81-52D99DB2718F}"/>
              </a:ext>
            </a:extLst>
          </p:cNvPr>
          <p:cNvSpPr/>
          <p:nvPr/>
        </p:nvSpPr>
        <p:spPr>
          <a:xfrm>
            <a:off x="6194705" y="4357056"/>
            <a:ext cx="359473" cy="384662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object 13">
            <a:extLst>
              <a:ext uri="{FF2B5EF4-FFF2-40B4-BE49-F238E27FC236}">
                <a16:creationId xmlns:a16="http://schemas.microsoft.com/office/drawing/2014/main" id="{A0EF74DC-CFAA-D1A9-63E1-045BBDF09A19}"/>
              </a:ext>
            </a:extLst>
          </p:cNvPr>
          <p:cNvSpPr/>
          <p:nvPr/>
        </p:nvSpPr>
        <p:spPr>
          <a:xfrm>
            <a:off x="5740047" y="4695194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6" name="object 9">
            <a:extLst>
              <a:ext uri="{FF2B5EF4-FFF2-40B4-BE49-F238E27FC236}">
                <a16:creationId xmlns:a16="http://schemas.microsoft.com/office/drawing/2014/main" id="{C4ED3492-E99B-18BC-20C4-0F2CB893BFB0}"/>
              </a:ext>
            </a:extLst>
          </p:cNvPr>
          <p:cNvSpPr txBox="1"/>
          <p:nvPr/>
        </p:nvSpPr>
        <p:spPr>
          <a:xfrm>
            <a:off x="5877480" y="4815755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77" name="object 11">
            <a:extLst>
              <a:ext uri="{FF2B5EF4-FFF2-40B4-BE49-F238E27FC236}">
                <a16:creationId xmlns:a16="http://schemas.microsoft.com/office/drawing/2014/main" id="{6F25C46A-F989-2E8F-7E2B-440ABC33B3AD}"/>
              </a:ext>
            </a:extLst>
          </p:cNvPr>
          <p:cNvSpPr/>
          <p:nvPr/>
        </p:nvSpPr>
        <p:spPr>
          <a:xfrm>
            <a:off x="7916864" y="4517021"/>
            <a:ext cx="138706" cy="184320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" name="object 13">
            <a:extLst>
              <a:ext uri="{FF2B5EF4-FFF2-40B4-BE49-F238E27FC236}">
                <a16:creationId xmlns:a16="http://schemas.microsoft.com/office/drawing/2014/main" id="{6A45714D-6D1F-9B53-13B5-47B312C19883}"/>
              </a:ext>
            </a:extLst>
          </p:cNvPr>
          <p:cNvSpPr/>
          <p:nvPr/>
        </p:nvSpPr>
        <p:spPr>
          <a:xfrm>
            <a:off x="7594160" y="4695194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9" name="object 9">
            <a:extLst>
              <a:ext uri="{FF2B5EF4-FFF2-40B4-BE49-F238E27FC236}">
                <a16:creationId xmlns:a16="http://schemas.microsoft.com/office/drawing/2014/main" id="{520E9C5B-9AF7-705F-0AFC-E133931515BF}"/>
              </a:ext>
            </a:extLst>
          </p:cNvPr>
          <p:cNvSpPr txBox="1"/>
          <p:nvPr/>
        </p:nvSpPr>
        <p:spPr>
          <a:xfrm>
            <a:off x="7731594" y="4824395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25</a:t>
            </a:r>
          </a:p>
        </p:txBody>
      </p:sp>
      <p:sp>
        <p:nvSpPr>
          <p:cNvPr id="80" name="object 13">
            <a:extLst>
              <a:ext uri="{FF2B5EF4-FFF2-40B4-BE49-F238E27FC236}">
                <a16:creationId xmlns:a16="http://schemas.microsoft.com/office/drawing/2014/main" id="{007B44AF-B227-7FB5-9AF5-7F6658791E26}"/>
              </a:ext>
            </a:extLst>
          </p:cNvPr>
          <p:cNvSpPr/>
          <p:nvPr/>
        </p:nvSpPr>
        <p:spPr>
          <a:xfrm>
            <a:off x="6337177" y="399715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1" name="object 9">
            <a:extLst>
              <a:ext uri="{FF2B5EF4-FFF2-40B4-BE49-F238E27FC236}">
                <a16:creationId xmlns:a16="http://schemas.microsoft.com/office/drawing/2014/main" id="{CB706813-DB7B-1962-3B25-C68840BA0AB0}"/>
              </a:ext>
            </a:extLst>
          </p:cNvPr>
          <p:cNvSpPr txBox="1"/>
          <p:nvPr/>
        </p:nvSpPr>
        <p:spPr>
          <a:xfrm>
            <a:off x="6474611" y="412636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10</a:t>
            </a:r>
          </a:p>
        </p:txBody>
      </p:sp>
      <p:sp>
        <p:nvSpPr>
          <p:cNvPr id="82" name="object 11">
            <a:extLst>
              <a:ext uri="{FF2B5EF4-FFF2-40B4-BE49-F238E27FC236}">
                <a16:creationId xmlns:a16="http://schemas.microsoft.com/office/drawing/2014/main" id="{E2545BC4-2DC9-095A-97AA-BD8ACEFD1C51}"/>
              </a:ext>
            </a:extLst>
          </p:cNvPr>
          <p:cNvSpPr/>
          <p:nvPr/>
        </p:nvSpPr>
        <p:spPr>
          <a:xfrm flipH="1">
            <a:off x="6145277" y="5238383"/>
            <a:ext cx="214154" cy="2393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3" name="object 13">
            <a:extLst>
              <a:ext uri="{FF2B5EF4-FFF2-40B4-BE49-F238E27FC236}">
                <a16:creationId xmlns:a16="http://schemas.microsoft.com/office/drawing/2014/main" id="{87D1DDA2-6959-0957-4ABF-887A9E0D3AB0}"/>
              </a:ext>
            </a:extLst>
          </p:cNvPr>
          <p:cNvSpPr/>
          <p:nvPr/>
        </p:nvSpPr>
        <p:spPr>
          <a:xfrm>
            <a:off x="6090041" y="5465390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CBEFD0D-83AF-713D-3F8E-5B31EACF8077}"/>
              </a:ext>
            </a:extLst>
          </p:cNvPr>
          <p:cNvSpPr txBox="1"/>
          <p:nvPr/>
        </p:nvSpPr>
        <p:spPr>
          <a:xfrm>
            <a:off x="6208626" y="5551784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9CB6058-D4E1-C3D6-D4C8-79F1DBD50AF9}"/>
              </a:ext>
            </a:extLst>
          </p:cNvPr>
          <p:cNvGrpSpPr/>
          <p:nvPr/>
        </p:nvGrpSpPr>
        <p:grpSpPr>
          <a:xfrm>
            <a:off x="6092261" y="5465190"/>
            <a:ext cx="592095" cy="555546"/>
            <a:chOff x="833248" y="5773207"/>
            <a:chExt cx="592095" cy="555546"/>
          </a:xfrm>
        </p:grpSpPr>
        <p:sp>
          <p:nvSpPr>
            <p:cNvPr id="93" name="object 13">
              <a:extLst>
                <a:ext uri="{FF2B5EF4-FFF2-40B4-BE49-F238E27FC236}">
                  <a16:creationId xmlns:a16="http://schemas.microsoft.com/office/drawing/2014/main" id="{00117240-F9E3-377C-9DA9-829C95F3B042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4" name="object 9">
              <a:extLst>
                <a:ext uri="{FF2B5EF4-FFF2-40B4-BE49-F238E27FC236}">
                  <a16:creationId xmlns:a16="http://schemas.microsoft.com/office/drawing/2014/main" id="{C93DA071-E44B-ADBB-B821-CD3A3453F45C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</a:p>
          </p:txBody>
        </p:sp>
      </p:grpSp>
      <p:sp>
        <p:nvSpPr>
          <p:cNvPr id="95" name="object 13">
            <a:extLst>
              <a:ext uri="{FF2B5EF4-FFF2-40B4-BE49-F238E27FC236}">
                <a16:creationId xmlns:a16="http://schemas.microsoft.com/office/drawing/2014/main" id="{72F6AA3C-8850-DADB-72DD-CCDBE88641BF}"/>
              </a:ext>
            </a:extLst>
          </p:cNvPr>
          <p:cNvSpPr/>
          <p:nvPr/>
        </p:nvSpPr>
        <p:spPr>
          <a:xfrm>
            <a:off x="7969300" y="553068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6" name="object 9">
            <a:extLst>
              <a:ext uri="{FF2B5EF4-FFF2-40B4-BE49-F238E27FC236}">
                <a16:creationId xmlns:a16="http://schemas.microsoft.com/office/drawing/2014/main" id="{4EBD754A-9533-988C-8B4B-B35EE23821CF}"/>
              </a:ext>
            </a:extLst>
          </p:cNvPr>
          <p:cNvSpPr txBox="1"/>
          <p:nvPr/>
        </p:nvSpPr>
        <p:spPr>
          <a:xfrm>
            <a:off x="8106733" y="565124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27</a:t>
            </a:r>
          </a:p>
        </p:txBody>
      </p:sp>
      <p:sp>
        <p:nvSpPr>
          <p:cNvPr id="97" name="object 11">
            <a:extLst>
              <a:ext uri="{FF2B5EF4-FFF2-40B4-BE49-F238E27FC236}">
                <a16:creationId xmlns:a16="http://schemas.microsoft.com/office/drawing/2014/main" id="{C984FF83-6094-E317-A934-89C9E8026A32}"/>
              </a:ext>
            </a:extLst>
          </p:cNvPr>
          <p:cNvSpPr/>
          <p:nvPr/>
        </p:nvSpPr>
        <p:spPr>
          <a:xfrm flipH="1">
            <a:off x="6570021" y="5970548"/>
            <a:ext cx="214154" cy="2393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8" name="object 13">
            <a:extLst>
              <a:ext uri="{FF2B5EF4-FFF2-40B4-BE49-F238E27FC236}">
                <a16:creationId xmlns:a16="http://schemas.microsoft.com/office/drawing/2014/main" id="{3ED075F4-A339-9D50-F0A4-EC50F41C546F}"/>
              </a:ext>
            </a:extLst>
          </p:cNvPr>
          <p:cNvSpPr/>
          <p:nvPr/>
        </p:nvSpPr>
        <p:spPr>
          <a:xfrm>
            <a:off x="6633224" y="614373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0" name="object 9">
            <a:extLst>
              <a:ext uri="{FF2B5EF4-FFF2-40B4-BE49-F238E27FC236}">
                <a16:creationId xmlns:a16="http://schemas.microsoft.com/office/drawing/2014/main" id="{86594C4A-520B-8BB7-77C4-20A98A2A2851}"/>
              </a:ext>
            </a:extLst>
          </p:cNvPr>
          <p:cNvSpPr txBox="1"/>
          <p:nvPr/>
        </p:nvSpPr>
        <p:spPr>
          <a:xfrm>
            <a:off x="6784175" y="6289186"/>
            <a:ext cx="317225" cy="258404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107" name="object 11">
            <a:extLst>
              <a:ext uri="{FF2B5EF4-FFF2-40B4-BE49-F238E27FC236}">
                <a16:creationId xmlns:a16="http://schemas.microsoft.com/office/drawing/2014/main" id="{E9C2FC09-6DD3-34DA-FD21-D162D60311F6}"/>
              </a:ext>
            </a:extLst>
          </p:cNvPr>
          <p:cNvSpPr/>
          <p:nvPr/>
        </p:nvSpPr>
        <p:spPr>
          <a:xfrm flipH="1">
            <a:off x="3233696" y="5471858"/>
            <a:ext cx="268575" cy="35007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8" name="object 11">
            <a:extLst>
              <a:ext uri="{FF2B5EF4-FFF2-40B4-BE49-F238E27FC236}">
                <a16:creationId xmlns:a16="http://schemas.microsoft.com/office/drawing/2014/main" id="{2C170725-24CA-BC8D-C2C6-67EBAA4A6782}"/>
              </a:ext>
            </a:extLst>
          </p:cNvPr>
          <p:cNvSpPr/>
          <p:nvPr/>
        </p:nvSpPr>
        <p:spPr>
          <a:xfrm flipH="1">
            <a:off x="2921760" y="3954146"/>
            <a:ext cx="580512" cy="46622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9" name="object 19">
            <a:extLst>
              <a:ext uri="{FF2B5EF4-FFF2-40B4-BE49-F238E27FC236}">
                <a16:creationId xmlns:a16="http://schemas.microsoft.com/office/drawing/2014/main" id="{A71A66FC-4A68-1E4E-6983-A3BB1B3C5DE1}"/>
              </a:ext>
            </a:extLst>
          </p:cNvPr>
          <p:cNvSpPr/>
          <p:nvPr/>
        </p:nvSpPr>
        <p:spPr>
          <a:xfrm>
            <a:off x="2394145" y="3488605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0" name="object 9">
            <a:extLst>
              <a:ext uri="{FF2B5EF4-FFF2-40B4-BE49-F238E27FC236}">
                <a16:creationId xmlns:a16="http://schemas.microsoft.com/office/drawing/2014/main" id="{792A8F52-F736-4E95-CEB9-E16011810427}"/>
              </a:ext>
            </a:extLst>
          </p:cNvPr>
          <p:cNvSpPr txBox="1"/>
          <p:nvPr/>
        </p:nvSpPr>
        <p:spPr>
          <a:xfrm>
            <a:off x="2531579" y="361970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111" name="object 13">
            <a:extLst>
              <a:ext uri="{FF2B5EF4-FFF2-40B4-BE49-F238E27FC236}">
                <a16:creationId xmlns:a16="http://schemas.microsoft.com/office/drawing/2014/main" id="{661B2E4F-C14D-301C-DD31-7964B3BFC04B}"/>
              </a:ext>
            </a:extLst>
          </p:cNvPr>
          <p:cNvSpPr/>
          <p:nvPr/>
        </p:nvSpPr>
        <p:spPr>
          <a:xfrm>
            <a:off x="3245737" y="426206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2" name="object 9">
            <a:extLst>
              <a:ext uri="{FF2B5EF4-FFF2-40B4-BE49-F238E27FC236}">
                <a16:creationId xmlns:a16="http://schemas.microsoft.com/office/drawing/2014/main" id="{28ED0F1B-DC4A-CCB8-B041-6B14BBC13DC0}"/>
              </a:ext>
            </a:extLst>
          </p:cNvPr>
          <p:cNvSpPr txBox="1"/>
          <p:nvPr/>
        </p:nvSpPr>
        <p:spPr>
          <a:xfrm>
            <a:off x="3383171" y="439126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113" name="object 11">
            <a:extLst>
              <a:ext uri="{FF2B5EF4-FFF2-40B4-BE49-F238E27FC236}">
                <a16:creationId xmlns:a16="http://schemas.microsoft.com/office/drawing/2014/main" id="{40F973D9-84E5-3939-CB56-0254D9E355CB}"/>
              </a:ext>
            </a:extLst>
          </p:cNvPr>
          <p:cNvSpPr/>
          <p:nvPr/>
        </p:nvSpPr>
        <p:spPr>
          <a:xfrm>
            <a:off x="2193665" y="4008782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4" name="object 11">
            <a:extLst>
              <a:ext uri="{FF2B5EF4-FFF2-40B4-BE49-F238E27FC236}">
                <a16:creationId xmlns:a16="http://schemas.microsoft.com/office/drawing/2014/main" id="{99928BF3-C0AF-77D8-2212-18B9DAE03E84}"/>
              </a:ext>
            </a:extLst>
          </p:cNvPr>
          <p:cNvSpPr/>
          <p:nvPr/>
        </p:nvSpPr>
        <p:spPr>
          <a:xfrm>
            <a:off x="1522305" y="4614030"/>
            <a:ext cx="359473" cy="384662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5" name="object 13">
            <a:extLst>
              <a:ext uri="{FF2B5EF4-FFF2-40B4-BE49-F238E27FC236}">
                <a16:creationId xmlns:a16="http://schemas.microsoft.com/office/drawing/2014/main" id="{535507A9-D3A2-D95B-C8DC-B8D536C47E90}"/>
              </a:ext>
            </a:extLst>
          </p:cNvPr>
          <p:cNvSpPr/>
          <p:nvPr/>
        </p:nvSpPr>
        <p:spPr>
          <a:xfrm>
            <a:off x="1067647" y="4952168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6" name="object 9">
            <a:extLst>
              <a:ext uri="{FF2B5EF4-FFF2-40B4-BE49-F238E27FC236}">
                <a16:creationId xmlns:a16="http://schemas.microsoft.com/office/drawing/2014/main" id="{A029DE02-37FD-CF12-C2E5-17D564837A2E}"/>
              </a:ext>
            </a:extLst>
          </p:cNvPr>
          <p:cNvSpPr txBox="1"/>
          <p:nvPr/>
        </p:nvSpPr>
        <p:spPr>
          <a:xfrm>
            <a:off x="1205080" y="5072729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17" name="object 11">
            <a:extLst>
              <a:ext uri="{FF2B5EF4-FFF2-40B4-BE49-F238E27FC236}">
                <a16:creationId xmlns:a16="http://schemas.microsoft.com/office/drawing/2014/main" id="{540A1295-73EC-ABF6-C0C8-74D209C4ED3D}"/>
              </a:ext>
            </a:extLst>
          </p:cNvPr>
          <p:cNvSpPr/>
          <p:nvPr/>
        </p:nvSpPr>
        <p:spPr>
          <a:xfrm>
            <a:off x="3244464" y="4773995"/>
            <a:ext cx="138706" cy="184320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8" name="object 13">
            <a:extLst>
              <a:ext uri="{FF2B5EF4-FFF2-40B4-BE49-F238E27FC236}">
                <a16:creationId xmlns:a16="http://schemas.microsoft.com/office/drawing/2014/main" id="{359015C0-4927-98BB-B48C-341357FF2FF9}"/>
              </a:ext>
            </a:extLst>
          </p:cNvPr>
          <p:cNvSpPr/>
          <p:nvPr/>
        </p:nvSpPr>
        <p:spPr>
          <a:xfrm>
            <a:off x="2921760" y="4952168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9" name="object 9">
            <a:extLst>
              <a:ext uri="{FF2B5EF4-FFF2-40B4-BE49-F238E27FC236}">
                <a16:creationId xmlns:a16="http://schemas.microsoft.com/office/drawing/2014/main" id="{5D92E25B-07B2-1204-9D25-4F43D4FD5795}"/>
              </a:ext>
            </a:extLst>
          </p:cNvPr>
          <p:cNvSpPr txBox="1"/>
          <p:nvPr/>
        </p:nvSpPr>
        <p:spPr>
          <a:xfrm>
            <a:off x="3059194" y="5081369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25</a:t>
            </a:r>
          </a:p>
        </p:txBody>
      </p:sp>
      <p:sp>
        <p:nvSpPr>
          <p:cNvPr id="120" name="object 13">
            <a:extLst>
              <a:ext uri="{FF2B5EF4-FFF2-40B4-BE49-F238E27FC236}">
                <a16:creationId xmlns:a16="http://schemas.microsoft.com/office/drawing/2014/main" id="{6715DF59-DAF7-3242-4AFD-83B323CB5650}"/>
              </a:ext>
            </a:extLst>
          </p:cNvPr>
          <p:cNvSpPr/>
          <p:nvPr/>
        </p:nvSpPr>
        <p:spPr>
          <a:xfrm>
            <a:off x="1664777" y="425413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1" name="object 9">
            <a:extLst>
              <a:ext uri="{FF2B5EF4-FFF2-40B4-BE49-F238E27FC236}">
                <a16:creationId xmlns:a16="http://schemas.microsoft.com/office/drawing/2014/main" id="{1979F39B-57B8-9990-0934-E7F2EEAE198C}"/>
              </a:ext>
            </a:extLst>
          </p:cNvPr>
          <p:cNvSpPr txBox="1"/>
          <p:nvPr/>
        </p:nvSpPr>
        <p:spPr>
          <a:xfrm>
            <a:off x="1802211" y="438333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10</a:t>
            </a:r>
          </a:p>
        </p:txBody>
      </p:sp>
      <p:sp>
        <p:nvSpPr>
          <p:cNvPr id="122" name="object 11">
            <a:extLst>
              <a:ext uri="{FF2B5EF4-FFF2-40B4-BE49-F238E27FC236}">
                <a16:creationId xmlns:a16="http://schemas.microsoft.com/office/drawing/2014/main" id="{EC058463-51A1-BBE2-476A-E1CC5B769693}"/>
              </a:ext>
            </a:extLst>
          </p:cNvPr>
          <p:cNvSpPr/>
          <p:nvPr/>
        </p:nvSpPr>
        <p:spPr>
          <a:xfrm flipH="1">
            <a:off x="1472877" y="5495357"/>
            <a:ext cx="214154" cy="2393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3" name="object 13">
            <a:extLst>
              <a:ext uri="{FF2B5EF4-FFF2-40B4-BE49-F238E27FC236}">
                <a16:creationId xmlns:a16="http://schemas.microsoft.com/office/drawing/2014/main" id="{58F9006F-4BAF-0FC4-79B1-60360099D0A2}"/>
              </a:ext>
            </a:extLst>
          </p:cNvPr>
          <p:cNvSpPr/>
          <p:nvPr/>
        </p:nvSpPr>
        <p:spPr>
          <a:xfrm>
            <a:off x="1417641" y="5722364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DA1338C-E9EF-188E-6BB2-DFB4241649D3}"/>
              </a:ext>
            </a:extLst>
          </p:cNvPr>
          <p:cNvSpPr txBox="1"/>
          <p:nvPr/>
        </p:nvSpPr>
        <p:spPr>
          <a:xfrm>
            <a:off x="1536226" y="580875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F59A991-30AE-FD3C-9966-F1145B69C92D}"/>
              </a:ext>
            </a:extLst>
          </p:cNvPr>
          <p:cNvGrpSpPr/>
          <p:nvPr/>
        </p:nvGrpSpPr>
        <p:grpSpPr>
          <a:xfrm>
            <a:off x="1419861" y="5722164"/>
            <a:ext cx="592095" cy="555546"/>
            <a:chOff x="833248" y="5773207"/>
            <a:chExt cx="592095" cy="555546"/>
          </a:xfrm>
        </p:grpSpPr>
        <p:sp>
          <p:nvSpPr>
            <p:cNvPr id="126" name="object 13">
              <a:extLst>
                <a:ext uri="{FF2B5EF4-FFF2-40B4-BE49-F238E27FC236}">
                  <a16:creationId xmlns:a16="http://schemas.microsoft.com/office/drawing/2014/main" id="{95FAB9EC-7484-77B9-CDE9-D96BE98BBFD1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7" name="object 9">
              <a:extLst>
                <a:ext uri="{FF2B5EF4-FFF2-40B4-BE49-F238E27FC236}">
                  <a16:creationId xmlns:a16="http://schemas.microsoft.com/office/drawing/2014/main" id="{FBCD921E-85F3-EDEE-74A9-069E60928EF8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</a:p>
          </p:txBody>
        </p:sp>
      </p:grpSp>
      <p:sp>
        <p:nvSpPr>
          <p:cNvPr id="128" name="object 13">
            <a:extLst>
              <a:ext uri="{FF2B5EF4-FFF2-40B4-BE49-F238E27FC236}">
                <a16:creationId xmlns:a16="http://schemas.microsoft.com/office/drawing/2014/main" id="{5EBD1936-3C1B-E118-CF4B-E5DC9650363C}"/>
              </a:ext>
            </a:extLst>
          </p:cNvPr>
          <p:cNvSpPr/>
          <p:nvPr/>
        </p:nvSpPr>
        <p:spPr>
          <a:xfrm>
            <a:off x="3296900" y="5787660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" name="object 9">
            <a:extLst>
              <a:ext uri="{FF2B5EF4-FFF2-40B4-BE49-F238E27FC236}">
                <a16:creationId xmlns:a16="http://schemas.microsoft.com/office/drawing/2014/main" id="{D8486CB6-1E4E-609C-E1FB-8FB2DBD0B37E}"/>
              </a:ext>
            </a:extLst>
          </p:cNvPr>
          <p:cNvSpPr txBox="1"/>
          <p:nvPr/>
        </p:nvSpPr>
        <p:spPr>
          <a:xfrm>
            <a:off x="3442164" y="5940572"/>
            <a:ext cx="317225" cy="258404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27</a:t>
            </a:r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4F6BC3D6-623F-8864-B95E-BB843E52966A}"/>
              </a:ext>
            </a:extLst>
          </p:cNvPr>
          <p:cNvSpPr/>
          <p:nvPr/>
        </p:nvSpPr>
        <p:spPr>
          <a:xfrm>
            <a:off x="4298998" y="5370170"/>
            <a:ext cx="1148977" cy="431162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29EE0D7-140C-DF33-57B5-B33435410455}"/>
              </a:ext>
            </a:extLst>
          </p:cNvPr>
          <p:cNvSpPr txBox="1"/>
          <p:nvPr/>
        </p:nvSpPr>
        <p:spPr>
          <a:xfrm>
            <a:off x="4191221" y="4984051"/>
            <a:ext cx="113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Insert 8</a:t>
            </a:r>
            <a:endParaRPr lang="en-SE" sz="2400" dirty="0"/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1F18B588-6720-7456-6367-62FC0EBDD03B}"/>
              </a:ext>
            </a:extLst>
          </p:cNvPr>
          <p:cNvSpPr/>
          <p:nvPr/>
        </p:nvSpPr>
        <p:spPr>
          <a:xfrm rot="8808616">
            <a:off x="3657314" y="3444273"/>
            <a:ext cx="1979536" cy="43253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25EE929-F660-A29A-B3E5-32348D80FDF4}"/>
              </a:ext>
            </a:extLst>
          </p:cNvPr>
          <p:cNvSpPr txBox="1"/>
          <p:nvPr/>
        </p:nvSpPr>
        <p:spPr>
          <a:xfrm>
            <a:off x="3790631" y="2886057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Insert 27</a:t>
            </a:r>
            <a:endParaRPr lang="en-SE" sz="2400" dirty="0"/>
          </a:p>
        </p:txBody>
      </p:sp>
      <p:sp>
        <p:nvSpPr>
          <p:cNvPr id="135" name="Title 1">
            <a:extLst>
              <a:ext uri="{FF2B5EF4-FFF2-40B4-BE49-F238E27FC236}">
                <a16:creationId xmlns:a16="http://schemas.microsoft.com/office/drawing/2014/main" id="{B61BBF56-7BB1-4B70-E355-79300373CD26}"/>
              </a:ext>
            </a:extLst>
          </p:cNvPr>
          <p:cNvSpPr txBox="1">
            <a:spLocks/>
          </p:cNvSpPr>
          <p:nvPr/>
        </p:nvSpPr>
        <p:spPr>
          <a:xfrm>
            <a:off x="588328" y="-2658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/>
              <a:t>Insertion into a BST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24A97DE-BA1B-E79B-6209-78538DDB22DF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342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1">
            <a:extLst>
              <a:ext uri="{FF2B5EF4-FFF2-40B4-BE49-F238E27FC236}">
                <a16:creationId xmlns:a16="http://schemas.microsoft.com/office/drawing/2014/main" id="{357E34FE-45D3-D779-9571-11ADF86F02B0}"/>
              </a:ext>
            </a:extLst>
          </p:cNvPr>
          <p:cNvSpPr/>
          <p:nvPr/>
        </p:nvSpPr>
        <p:spPr>
          <a:xfrm>
            <a:off x="1858681" y="2762891"/>
            <a:ext cx="155916" cy="26536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6B834393-1D46-943E-A6ED-0FF631DE5AEC}"/>
              </a:ext>
            </a:extLst>
          </p:cNvPr>
          <p:cNvSpPr/>
          <p:nvPr/>
        </p:nvSpPr>
        <p:spPr>
          <a:xfrm flipH="1">
            <a:off x="2545684" y="1125836"/>
            <a:ext cx="580512" cy="46622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bject 19">
            <a:extLst>
              <a:ext uri="{FF2B5EF4-FFF2-40B4-BE49-F238E27FC236}">
                <a16:creationId xmlns:a16="http://schemas.microsoft.com/office/drawing/2014/main" id="{C65F7BDE-C8B7-2639-CF51-16C2F69B7E7B}"/>
              </a:ext>
            </a:extLst>
          </p:cNvPr>
          <p:cNvSpPr/>
          <p:nvPr/>
        </p:nvSpPr>
        <p:spPr>
          <a:xfrm>
            <a:off x="2018069" y="660295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CD9509A1-539C-36DA-FB55-B395B82E7D9C}"/>
              </a:ext>
            </a:extLst>
          </p:cNvPr>
          <p:cNvSpPr txBox="1"/>
          <p:nvPr/>
        </p:nvSpPr>
        <p:spPr>
          <a:xfrm>
            <a:off x="2155503" y="79139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30D3AA78-4CBB-99CE-D566-E47ED99C2EE4}"/>
              </a:ext>
            </a:extLst>
          </p:cNvPr>
          <p:cNvSpPr/>
          <p:nvPr/>
        </p:nvSpPr>
        <p:spPr>
          <a:xfrm>
            <a:off x="2869661" y="143375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E2A5585D-5365-15F9-5FFD-F6CB393DA835}"/>
              </a:ext>
            </a:extLst>
          </p:cNvPr>
          <p:cNvSpPr txBox="1"/>
          <p:nvPr/>
        </p:nvSpPr>
        <p:spPr>
          <a:xfrm>
            <a:off x="3007095" y="156295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2C2B1B63-4453-5210-62F3-8E3E25B84472}"/>
              </a:ext>
            </a:extLst>
          </p:cNvPr>
          <p:cNvSpPr/>
          <p:nvPr/>
        </p:nvSpPr>
        <p:spPr>
          <a:xfrm>
            <a:off x="1817589" y="1180472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56801A9-6C53-7494-680C-BDA873665C71}"/>
              </a:ext>
            </a:extLst>
          </p:cNvPr>
          <p:cNvSpPr/>
          <p:nvPr/>
        </p:nvSpPr>
        <p:spPr>
          <a:xfrm>
            <a:off x="994107" y="1881146"/>
            <a:ext cx="359473" cy="384662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D334B54D-9C17-8D17-C477-7593D377B97D}"/>
              </a:ext>
            </a:extLst>
          </p:cNvPr>
          <p:cNvSpPr/>
          <p:nvPr/>
        </p:nvSpPr>
        <p:spPr>
          <a:xfrm>
            <a:off x="531848" y="221387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E90C87F9-ADCC-4D76-A516-B01FA3BAEF5C}"/>
              </a:ext>
            </a:extLst>
          </p:cNvPr>
          <p:cNvSpPr txBox="1"/>
          <p:nvPr/>
        </p:nvSpPr>
        <p:spPr>
          <a:xfrm>
            <a:off x="669281" y="233443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1CAEBC5E-8079-52E0-EAB5-13FC6447D577}"/>
              </a:ext>
            </a:extLst>
          </p:cNvPr>
          <p:cNvSpPr/>
          <p:nvPr/>
        </p:nvSpPr>
        <p:spPr>
          <a:xfrm>
            <a:off x="2868388" y="1945685"/>
            <a:ext cx="138706" cy="184320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440AE40C-6080-41B9-28A1-61AF47D76ED1}"/>
              </a:ext>
            </a:extLst>
          </p:cNvPr>
          <p:cNvSpPr/>
          <p:nvPr/>
        </p:nvSpPr>
        <p:spPr>
          <a:xfrm>
            <a:off x="2545684" y="2123858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BCCAF1D4-C4EC-74E2-5866-4142542FD882}"/>
              </a:ext>
            </a:extLst>
          </p:cNvPr>
          <p:cNvSpPr txBox="1"/>
          <p:nvPr/>
        </p:nvSpPr>
        <p:spPr>
          <a:xfrm>
            <a:off x="2683118" y="2253059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25</a:t>
            </a:r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0FEBB4CD-3145-D88C-A3AC-E45ED6D35427}"/>
              </a:ext>
            </a:extLst>
          </p:cNvPr>
          <p:cNvSpPr/>
          <p:nvPr/>
        </p:nvSpPr>
        <p:spPr>
          <a:xfrm>
            <a:off x="1288701" y="142582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DF01BAFB-A847-49A7-9172-C9D417135B14}"/>
              </a:ext>
            </a:extLst>
          </p:cNvPr>
          <p:cNvSpPr txBox="1"/>
          <p:nvPr/>
        </p:nvSpPr>
        <p:spPr>
          <a:xfrm>
            <a:off x="1426135" y="155502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10</a:t>
            </a:r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71872386-F37A-424F-54C5-FD89185559DF}"/>
              </a:ext>
            </a:extLst>
          </p:cNvPr>
          <p:cNvSpPr/>
          <p:nvPr/>
        </p:nvSpPr>
        <p:spPr>
          <a:xfrm flipH="1">
            <a:off x="937078" y="2757060"/>
            <a:ext cx="214154" cy="2393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3D8CFC-C91D-6362-D3A6-69F7C87010A1}"/>
              </a:ext>
            </a:extLst>
          </p:cNvPr>
          <p:cNvGrpSpPr/>
          <p:nvPr/>
        </p:nvGrpSpPr>
        <p:grpSpPr>
          <a:xfrm>
            <a:off x="909801" y="2996424"/>
            <a:ext cx="592095" cy="555546"/>
            <a:chOff x="833248" y="5773207"/>
            <a:chExt cx="592095" cy="555546"/>
          </a:xfrm>
          <a:solidFill>
            <a:srgbClr val="FF0000"/>
          </a:solidFill>
        </p:grpSpPr>
        <p:sp>
          <p:nvSpPr>
            <p:cNvPr id="21" name="object 13">
              <a:extLst>
                <a:ext uri="{FF2B5EF4-FFF2-40B4-BE49-F238E27FC236}">
                  <a16:creationId xmlns:a16="http://schemas.microsoft.com/office/drawing/2014/main" id="{19D99801-8AFE-3612-CACC-9071857E0330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2" name="object 9">
              <a:extLst>
                <a:ext uri="{FF2B5EF4-FFF2-40B4-BE49-F238E27FC236}">
                  <a16:creationId xmlns:a16="http://schemas.microsoft.com/office/drawing/2014/main" id="{49C8AF45-CF7E-E471-714B-281D00F3B32A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grpFill/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</a:p>
          </p:txBody>
        </p:sp>
      </p:grpSp>
      <p:sp>
        <p:nvSpPr>
          <p:cNvPr id="24" name="object 11">
            <a:extLst>
              <a:ext uri="{FF2B5EF4-FFF2-40B4-BE49-F238E27FC236}">
                <a16:creationId xmlns:a16="http://schemas.microsoft.com/office/drawing/2014/main" id="{36DB84F0-B91F-42E2-2833-AF79440A2BA0}"/>
              </a:ext>
            </a:extLst>
          </p:cNvPr>
          <p:cNvSpPr/>
          <p:nvPr/>
        </p:nvSpPr>
        <p:spPr>
          <a:xfrm flipH="1">
            <a:off x="1762669" y="1917502"/>
            <a:ext cx="337443" cy="3458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5F2759-B0A6-527B-1647-56DFED40BADE}"/>
              </a:ext>
            </a:extLst>
          </p:cNvPr>
          <p:cNvGrpSpPr/>
          <p:nvPr/>
        </p:nvGrpSpPr>
        <p:grpSpPr>
          <a:xfrm>
            <a:off x="1858681" y="2263366"/>
            <a:ext cx="592095" cy="555546"/>
            <a:chOff x="833248" y="5773207"/>
            <a:chExt cx="592095" cy="555546"/>
          </a:xfrm>
        </p:grpSpPr>
        <p:sp>
          <p:nvSpPr>
            <p:cNvPr id="26" name="object 13">
              <a:extLst>
                <a:ext uri="{FF2B5EF4-FFF2-40B4-BE49-F238E27FC236}">
                  <a16:creationId xmlns:a16="http://schemas.microsoft.com/office/drawing/2014/main" id="{778FE1EF-46EF-86FA-A3EF-D45D89A18F02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FD79C407-9907-8EA0-30BD-7961B02A25E5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15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B3CF8DF-4E33-83BF-3E0D-D0FDEB815C84}"/>
              </a:ext>
            </a:extLst>
          </p:cNvPr>
          <p:cNvGrpSpPr/>
          <p:nvPr/>
        </p:nvGrpSpPr>
        <p:grpSpPr>
          <a:xfrm>
            <a:off x="1597115" y="2996424"/>
            <a:ext cx="592095" cy="555546"/>
            <a:chOff x="833248" y="5773207"/>
            <a:chExt cx="592095" cy="555546"/>
          </a:xfrm>
        </p:grpSpPr>
        <p:sp>
          <p:nvSpPr>
            <p:cNvPr id="31" name="object 13">
              <a:extLst>
                <a:ext uri="{FF2B5EF4-FFF2-40B4-BE49-F238E27FC236}">
                  <a16:creationId xmlns:a16="http://schemas.microsoft.com/office/drawing/2014/main" id="{808EB0D4-B584-2A42-4780-5C63D824E089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C149963F-A2AD-70F4-210E-93DC737B5C22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12</a:t>
              </a:r>
            </a:p>
          </p:txBody>
        </p:sp>
      </p:grp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1457B35E-A82F-472E-DE32-6636F08A9AEC}"/>
              </a:ext>
            </a:extLst>
          </p:cNvPr>
          <p:cNvSpPr/>
          <p:nvPr/>
        </p:nvSpPr>
        <p:spPr>
          <a:xfrm>
            <a:off x="3893510" y="1856517"/>
            <a:ext cx="1148977" cy="431162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870AD1-D28E-CD9D-2150-12D55E566C6D}"/>
              </a:ext>
            </a:extLst>
          </p:cNvPr>
          <p:cNvSpPr txBox="1"/>
          <p:nvPr/>
        </p:nvSpPr>
        <p:spPr>
          <a:xfrm>
            <a:off x="3785733" y="1470398"/>
            <a:ext cx="1228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Delete 7</a:t>
            </a:r>
            <a:endParaRPr lang="en-SE" sz="2400" dirty="0"/>
          </a:p>
        </p:txBody>
      </p:sp>
      <p:sp>
        <p:nvSpPr>
          <p:cNvPr id="40" name="object 11">
            <a:extLst>
              <a:ext uri="{FF2B5EF4-FFF2-40B4-BE49-F238E27FC236}">
                <a16:creationId xmlns:a16="http://schemas.microsoft.com/office/drawing/2014/main" id="{1472678B-7040-5838-0C3E-C72C92A4CD67}"/>
              </a:ext>
            </a:extLst>
          </p:cNvPr>
          <p:cNvSpPr/>
          <p:nvPr/>
        </p:nvSpPr>
        <p:spPr>
          <a:xfrm>
            <a:off x="6688563" y="2754957"/>
            <a:ext cx="155916" cy="26536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" name="object 11">
            <a:extLst>
              <a:ext uri="{FF2B5EF4-FFF2-40B4-BE49-F238E27FC236}">
                <a16:creationId xmlns:a16="http://schemas.microsoft.com/office/drawing/2014/main" id="{15562F45-643B-D86D-62E1-B8DDB196513A}"/>
              </a:ext>
            </a:extLst>
          </p:cNvPr>
          <p:cNvSpPr/>
          <p:nvPr/>
        </p:nvSpPr>
        <p:spPr>
          <a:xfrm flipH="1">
            <a:off x="7375566" y="1117902"/>
            <a:ext cx="580512" cy="46622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object 19">
            <a:extLst>
              <a:ext uri="{FF2B5EF4-FFF2-40B4-BE49-F238E27FC236}">
                <a16:creationId xmlns:a16="http://schemas.microsoft.com/office/drawing/2014/main" id="{4B867BD5-E0A2-0EB7-32B6-6EA813C33A5A}"/>
              </a:ext>
            </a:extLst>
          </p:cNvPr>
          <p:cNvSpPr/>
          <p:nvPr/>
        </p:nvSpPr>
        <p:spPr>
          <a:xfrm>
            <a:off x="6847951" y="652361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object 9">
            <a:extLst>
              <a:ext uri="{FF2B5EF4-FFF2-40B4-BE49-F238E27FC236}">
                <a16:creationId xmlns:a16="http://schemas.microsoft.com/office/drawing/2014/main" id="{2E527E00-F468-0405-AF5F-2F0594823777}"/>
              </a:ext>
            </a:extLst>
          </p:cNvPr>
          <p:cNvSpPr txBox="1"/>
          <p:nvPr/>
        </p:nvSpPr>
        <p:spPr>
          <a:xfrm>
            <a:off x="6985385" y="78346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4DC43F40-3CE1-5C4C-9EFE-9C861541D371}"/>
              </a:ext>
            </a:extLst>
          </p:cNvPr>
          <p:cNvSpPr/>
          <p:nvPr/>
        </p:nvSpPr>
        <p:spPr>
          <a:xfrm>
            <a:off x="7699543" y="142582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object 9">
            <a:extLst>
              <a:ext uri="{FF2B5EF4-FFF2-40B4-BE49-F238E27FC236}">
                <a16:creationId xmlns:a16="http://schemas.microsoft.com/office/drawing/2014/main" id="{1EA34DA3-99F2-6F00-57F0-DBDBD869C17F}"/>
              </a:ext>
            </a:extLst>
          </p:cNvPr>
          <p:cNvSpPr txBox="1"/>
          <p:nvPr/>
        </p:nvSpPr>
        <p:spPr>
          <a:xfrm>
            <a:off x="7836977" y="155502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46" name="object 11">
            <a:extLst>
              <a:ext uri="{FF2B5EF4-FFF2-40B4-BE49-F238E27FC236}">
                <a16:creationId xmlns:a16="http://schemas.microsoft.com/office/drawing/2014/main" id="{CADED2EB-193B-DD76-904D-031FF9BA91F0}"/>
              </a:ext>
            </a:extLst>
          </p:cNvPr>
          <p:cNvSpPr/>
          <p:nvPr/>
        </p:nvSpPr>
        <p:spPr>
          <a:xfrm>
            <a:off x="6647471" y="1172538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object 11">
            <a:extLst>
              <a:ext uri="{FF2B5EF4-FFF2-40B4-BE49-F238E27FC236}">
                <a16:creationId xmlns:a16="http://schemas.microsoft.com/office/drawing/2014/main" id="{7837B3A6-E277-9A7D-C1A8-BE173EF5A287}"/>
              </a:ext>
            </a:extLst>
          </p:cNvPr>
          <p:cNvSpPr/>
          <p:nvPr/>
        </p:nvSpPr>
        <p:spPr>
          <a:xfrm>
            <a:off x="5823989" y="1873212"/>
            <a:ext cx="359473" cy="384662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object 13">
            <a:extLst>
              <a:ext uri="{FF2B5EF4-FFF2-40B4-BE49-F238E27FC236}">
                <a16:creationId xmlns:a16="http://schemas.microsoft.com/office/drawing/2014/main" id="{B73A3717-1F6B-695F-0647-4263F9208F1B}"/>
              </a:ext>
            </a:extLst>
          </p:cNvPr>
          <p:cNvSpPr/>
          <p:nvPr/>
        </p:nvSpPr>
        <p:spPr>
          <a:xfrm>
            <a:off x="5361730" y="220593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object 9">
            <a:extLst>
              <a:ext uri="{FF2B5EF4-FFF2-40B4-BE49-F238E27FC236}">
                <a16:creationId xmlns:a16="http://schemas.microsoft.com/office/drawing/2014/main" id="{84643B60-2E25-A995-F44E-84DEBB5F6AD6}"/>
              </a:ext>
            </a:extLst>
          </p:cNvPr>
          <p:cNvSpPr txBox="1"/>
          <p:nvPr/>
        </p:nvSpPr>
        <p:spPr>
          <a:xfrm>
            <a:off x="5499163" y="232649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50" name="object 11">
            <a:extLst>
              <a:ext uri="{FF2B5EF4-FFF2-40B4-BE49-F238E27FC236}">
                <a16:creationId xmlns:a16="http://schemas.microsoft.com/office/drawing/2014/main" id="{6E03ED75-35C0-78A4-A83C-4396F3FB13AF}"/>
              </a:ext>
            </a:extLst>
          </p:cNvPr>
          <p:cNvSpPr/>
          <p:nvPr/>
        </p:nvSpPr>
        <p:spPr>
          <a:xfrm>
            <a:off x="7698270" y="1937751"/>
            <a:ext cx="138706" cy="184320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" name="object 13">
            <a:extLst>
              <a:ext uri="{FF2B5EF4-FFF2-40B4-BE49-F238E27FC236}">
                <a16:creationId xmlns:a16="http://schemas.microsoft.com/office/drawing/2014/main" id="{AAD0F08C-7358-89A7-6424-B944A8BBEB51}"/>
              </a:ext>
            </a:extLst>
          </p:cNvPr>
          <p:cNvSpPr/>
          <p:nvPr/>
        </p:nvSpPr>
        <p:spPr>
          <a:xfrm>
            <a:off x="7375566" y="2115924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object 9">
            <a:extLst>
              <a:ext uri="{FF2B5EF4-FFF2-40B4-BE49-F238E27FC236}">
                <a16:creationId xmlns:a16="http://schemas.microsoft.com/office/drawing/2014/main" id="{1DAD9D57-F416-2A11-94D3-324F605F9358}"/>
              </a:ext>
            </a:extLst>
          </p:cNvPr>
          <p:cNvSpPr txBox="1"/>
          <p:nvPr/>
        </p:nvSpPr>
        <p:spPr>
          <a:xfrm>
            <a:off x="7513000" y="2245125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25</a:t>
            </a:r>
          </a:p>
        </p:txBody>
      </p:sp>
      <p:sp>
        <p:nvSpPr>
          <p:cNvPr id="53" name="object 13">
            <a:extLst>
              <a:ext uri="{FF2B5EF4-FFF2-40B4-BE49-F238E27FC236}">
                <a16:creationId xmlns:a16="http://schemas.microsoft.com/office/drawing/2014/main" id="{FE2E2686-DC2A-798C-C61D-F0FA39E7A204}"/>
              </a:ext>
            </a:extLst>
          </p:cNvPr>
          <p:cNvSpPr/>
          <p:nvPr/>
        </p:nvSpPr>
        <p:spPr>
          <a:xfrm>
            <a:off x="6118583" y="141788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object 9">
            <a:extLst>
              <a:ext uri="{FF2B5EF4-FFF2-40B4-BE49-F238E27FC236}">
                <a16:creationId xmlns:a16="http://schemas.microsoft.com/office/drawing/2014/main" id="{6E62A8C2-2F04-534F-B03C-F53FCF0712D0}"/>
              </a:ext>
            </a:extLst>
          </p:cNvPr>
          <p:cNvSpPr txBox="1"/>
          <p:nvPr/>
        </p:nvSpPr>
        <p:spPr>
          <a:xfrm>
            <a:off x="6256017" y="154709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10</a:t>
            </a:r>
          </a:p>
        </p:txBody>
      </p:sp>
      <p:sp>
        <p:nvSpPr>
          <p:cNvPr id="59" name="object 11">
            <a:extLst>
              <a:ext uri="{FF2B5EF4-FFF2-40B4-BE49-F238E27FC236}">
                <a16:creationId xmlns:a16="http://schemas.microsoft.com/office/drawing/2014/main" id="{A9F7B4F9-41E4-E410-A787-8952927065EC}"/>
              </a:ext>
            </a:extLst>
          </p:cNvPr>
          <p:cNvSpPr/>
          <p:nvPr/>
        </p:nvSpPr>
        <p:spPr>
          <a:xfrm flipH="1">
            <a:off x="6592551" y="1909568"/>
            <a:ext cx="337443" cy="3458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EE0787B-D546-A179-6FC5-9C728D843D6D}"/>
              </a:ext>
            </a:extLst>
          </p:cNvPr>
          <p:cNvGrpSpPr/>
          <p:nvPr/>
        </p:nvGrpSpPr>
        <p:grpSpPr>
          <a:xfrm>
            <a:off x="6688563" y="2255432"/>
            <a:ext cx="592095" cy="555546"/>
            <a:chOff x="833248" y="5773207"/>
            <a:chExt cx="592095" cy="555546"/>
          </a:xfrm>
        </p:grpSpPr>
        <p:sp>
          <p:nvSpPr>
            <p:cNvPr id="61" name="object 13">
              <a:extLst>
                <a:ext uri="{FF2B5EF4-FFF2-40B4-BE49-F238E27FC236}">
                  <a16:creationId xmlns:a16="http://schemas.microsoft.com/office/drawing/2014/main" id="{4A4B62A4-65AE-0749-DAD1-64E6796A3A41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" name="object 9">
              <a:extLst>
                <a:ext uri="{FF2B5EF4-FFF2-40B4-BE49-F238E27FC236}">
                  <a16:creationId xmlns:a16="http://schemas.microsoft.com/office/drawing/2014/main" id="{BE67ABD5-F311-2BFF-916B-6D8E0DF2A7BA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15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6992C65-EB32-D155-3335-8CE398073414}"/>
              </a:ext>
            </a:extLst>
          </p:cNvPr>
          <p:cNvGrpSpPr/>
          <p:nvPr/>
        </p:nvGrpSpPr>
        <p:grpSpPr>
          <a:xfrm>
            <a:off x="6426997" y="2988490"/>
            <a:ext cx="592095" cy="555546"/>
            <a:chOff x="833248" y="5773207"/>
            <a:chExt cx="592095" cy="555546"/>
          </a:xfrm>
        </p:grpSpPr>
        <p:sp>
          <p:nvSpPr>
            <p:cNvPr id="64" name="object 13">
              <a:extLst>
                <a:ext uri="{FF2B5EF4-FFF2-40B4-BE49-F238E27FC236}">
                  <a16:creationId xmlns:a16="http://schemas.microsoft.com/office/drawing/2014/main" id="{47D3E9A6-5DAA-905B-AF22-FEF50E64B0B6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5" name="object 9">
              <a:extLst>
                <a:ext uri="{FF2B5EF4-FFF2-40B4-BE49-F238E27FC236}">
                  <a16:creationId xmlns:a16="http://schemas.microsoft.com/office/drawing/2014/main" id="{49D20EA2-BE02-2B47-B55E-EC2648FB7454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12</a:t>
              </a:r>
            </a:p>
          </p:txBody>
        </p:sp>
      </p:grpSp>
      <p:sp>
        <p:nvSpPr>
          <p:cNvPr id="66" name="object 11">
            <a:extLst>
              <a:ext uri="{FF2B5EF4-FFF2-40B4-BE49-F238E27FC236}">
                <a16:creationId xmlns:a16="http://schemas.microsoft.com/office/drawing/2014/main" id="{13ED2FBE-0831-F1E8-80DD-6CF814806C91}"/>
              </a:ext>
            </a:extLst>
          </p:cNvPr>
          <p:cNvSpPr/>
          <p:nvPr/>
        </p:nvSpPr>
        <p:spPr>
          <a:xfrm>
            <a:off x="1918156" y="5742097"/>
            <a:ext cx="155916" cy="26536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object 11">
            <a:extLst>
              <a:ext uri="{FF2B5EF4-FFF2-40B4-BE49-F238E27FC236}">
                <a16:creationId xmlns:a16="http://schemas.microsoft.com/office/drawing/2014/main" id="{C97C6A3A-DF83-E42E-15BA-811C0B4BF7A5}"/>
              </a:ext>
            </a:extLst>
          </p:cNvPr>
          <p:cNvSpPr/>
          <p:nvPr/>
        </p:nvSpPr>
        <p:spPr>
          <a:xfrm flipH="1">
            <a:off x="2605159" y="4105042"/>
            <a:ext cx="580512" cy="46622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object 19">
            <a:extLst>
              <a:ext uri="{FF2B5EF4-FFF2-40B4-BE49-F238E27FC236}">
                <a16:creationId xmlns:a16="http://schemas.microsoft.com/office/drawing/2014/main" id="{E07D3C0E-4531-5F30-A6F7-E68C7375E937}"/>
              </a:ext>
            </a:extLst>
          </p:cNvPr>
          <p:cNvSpPr/>
          <p:nvPr/>
        </p:nvSpPr>
        <p:spPr>
          <a:xfrm>
            <a:off x="2077544" y="3639501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object 9">
            <a:extLst>
              <a:ext uri="{FF2B5EF4-FFF2-40B4-BE49-F238E27FC236}">
                <a16:creationId xmlns:a16="http://schemas.microsoft.com/office/drawing/2014/main" id="{137A9A39-B53D-0B92-D603-F35C44B6804B}"/>
              </a:ext>
            </a:extLst>
          </p:cNvPr>
          <p:cNvSpPr txBox="1"/>
          <p:nvPr/>
        </p:nvSpPr>
        <p:spPr>
          <a:xfrm>
            <a:off x="2214978" y="377060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70" name="object 13">
            <a:extLst>
              <a:ext uri="{FF2B5EF4-FFF2-40B4-BE49-F238E27FC236}">
                <a16:creationId xmlns:a16="http://schemas.microsoft.com/office/drawing/2014/main" id="{F3BFC88B-0812-D8D9-F58E-FDD5AC448C68}"/>
              </a:ext>
            </a:extLst>
          </p:cNvPr>
          <p:cNvSpPr/>
          <p:nvPr/>
        </p:nvSpPr>
        <p:spPr>
          <a:xfrm>
            <a:off x="2929136" y="441296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object 9">
            <a:extLst>
              <a:ext uri="{FF2B5EF4-FFF2-40B4-BE49-F238E27FC236}">
                <a16:creationId xmlns:a16="http://schemas.microsoft.com/office/drawing/2014/main" id="{A8EA1C68-D545-AB4B-0EB4-0F10EFAFA23E}"/>
              </a:ext>
            </a:extLst>
          </p:cNvPr>
          <p:cNvSpPr txBox="1"/>
          <p:nvPr/>
        </p:nvSpPr>
        <p:spPr>
          <a:xfrm>
            <a:off x="3066570" y="454216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72" name="object 11">
            <a:extLst>
              <a:ext uri="{FF2B5EF4-FFF2-40B4-BE49-F238E27FC236}">
                <a16:creationId xmlns:a16="http://schemas.microsoft.com/office/drawing/2014/main" id="{915F58E0-D398-3CBF-3D2E-AC9523A0E194}"/>
              </a:ext>
            </a:extLst>
          </p:cNvPr>
          <p:cNvSpPr/>
          <p:nvPr/>
        </p:nvSpPr>
        <p:spPr>
          <a:xfrm>
            <a:off x="1877064" y="4159678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" name="object 11">
            <a:extLst>
              <a:ext uri="{FF2B5EF4-FFF2-40B4-BE49-F238E27FC236}">
                <a16:creationId xmlns:a16="http://schemas.microsoft.com/office/drawing/2014/main" id="{4257A6A2-35C0-F4E5-3DCC-BB145124910D}"/>
              </a:ext>
            </a:extLst>
          </p:cNvPr>
          <p:cNvSpPr/>
          <p:nvPr/>
        </p:nvSpPr>
        <p:spPr>
          <a:xfrm>
            <a:off x="1053582" y="4860352"/>
            <a:ext cx="359473" cy="384662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" name="object 13">
            <a:extLst>
              <a:ext uri="{FF2B5EF4-FFF2-40B4-BE49-F238E27FC236}">
                <a16:creationId xmlns:a16="http://schemas.microsoft.com/office/drawing/2014/main" id="{AC34F3FB-9414-CED1-07C3-043F4A4CA565}"/>
              </a:ext>
            </a:extLst>
          </p:cNvPr>
          <p:cNvSpPr/>
          <p:nvPr/>
        </p:nvSpPr>
        <p:spPr>
          <a:xfrm>
            <a:off x="591323" y="519307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object 9">
            <a:extLst>
              <a:ext uri="{FF2B5EF4-FFF2-40B4-BE49-F238E27FC236}">
                <a16:creationId xmlns:a16="http://schemas.microsoft.com/office/drawing/2014/main" id="{416C4C0A-252D-1E92-DB3F-27C29ECB0B38}"/>
              </a:ext>
            </a:extLst>
          </p:cNvPr>
          <p:cNvSpPr txBox="1"/>
          <p:nvPr/>
        </p:nvSpPr>
        <p:spPr>
          <a:xfrm>
            <a:off x="728756" y="5313638"/>
            <a:ext cx="317225" cy="258404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76" name="object 11">
            <a:extLst>
              <a:ext uri="{FF2B5EF4-FFF2-40B4-BE49-F238E27FC236}">
                <a16:creationId xmlns:a16="http://schemas.microsoft.com/office/drawing/2014/main" id="{3C4A020C-E8EF-C9C6-619E-7A09A0F34C2C}"/>
              </a:ext>
            </a:extLst>
          </p:cNvPr>
          <p:cNvSpPr/>
          <p:nvPr/>
        </p:nvSpPr>
        <p:spPr>
          <a:xfrm>
            <a:off x="2927863" y="4924891"/>
            <a:ext cx="138706" cy="184320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object 13">
            <a:extLst>
              <a:ext uri="{FF2B5EF4-FFF2-40B4-BE49-F238E27FC236}">
                <a16:creationId xmlns:a16="http://schemas.microsoft.com/office/drawing/2014/main" id="{2B1D00B8-9E69-A4A8-1AD6-1F08A930C89D}"/>
              </a:ext>
            </a:extLst>
          </p:cNvPr>
          <p:cNvSpPr/>
          <p:nvPr/>
        </p:nvSpPr>
        <p:spPr>
          <a:xfrm>
            <a:off x="2605159" y="5103064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" name="object 9">
            <a:extLst>
              <a:ext uri="{FF2B5EF4-FFF2-40B4-BE49-F238E27FC236}">
                <a16:creationId xmlns:a16="http://schemas.microsoft.com/office/drawing/2014/main" id="{59130B04-7435-DAEB-2A04-73210B6948F1}"/>
              </a:ext>
            </a:extLst>
          </p:cNvPr>
          <p:cNvSpPr txBox="1"/>
          <p:nvPr/>
        </p:nvSpPr>
        <p:spPr>
          <a:xfrm>
            <a:off x="2742593" y="5232265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25</a:t>
            </a:r>
          </a:p>
        </p:txBody>
      </p:sp>
      <p:sp>
        <p:nvSpPr>
          <p:cNvPr id="79" name="object 13">
            <a:extLst>
              <a:ext uri="{FF2B5EF4-FFF2-40B4-BE49-F238E27FC236}">
                <a16:creationId xmlns:a16="http://schemas.microsoft.com/office/drawing/2014/main" id="{42C6B6E4-EA87-2564-0610-2805E28D31A2}"/>
              </a:ext>
            </a:extLst>
          </p:cNvPr>
          <p:cNvSpPr/>
          <p:nvPr/>
        </p:nvSpPr>
        <p:spPr>
          <a:xfrm>
            <a:off x="1348176" y="440502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0" name="object 9">
            <a:extLst>
              <a:ext uri="{FF2B5EF4-FFF2-40B4-BE49-F238E27FC236}">
                <a16:creationId xmlns:a16="http://schemas.microsoft.com/office/drawing/2014/main" id="{9A548CBA-9C4A-628D-A90B-52CBABCF5EA0}"/>
              </a:ext>
            </a:extLst>
          </p:cNvPr>
          <p:cNvSpPr txBox="1"/>
          <p:nvPr/>
        </p:nvSpPr>
        <p:spPr>
          <a:xfrm>
            <a:off x="1485610" y="453423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10</a:t>
            </a:r>
          </a:p>
        </p:txBody>
      </p:sp>
      <p:sp>
        <p:nvSpPr>
          <p:cNvPr id="81" name="object 11">
            <a:extLst>
              <a:ext uri="{FF2B5EF4-FFF2-40B4-BE49-F238E27FC236}">
                <a16:creationId xmlns:a16="http://schemas.microsoft.com/office/drawing/2014/main" id="{7C2F9DBB-AB7F-C920-CB48-B714A383188C}"/>
              </a:ext>
            </a:extLst>
          </p:cNvPr>
          <p:cNvSpPr/>
          <p:nvPr/>
        </p:nvSpPr>
        <p:spPr>
          <a:xfrm flipH="1">
            <a:off x="996553" y="5736266"/>
            <a:ext cx="214154" cy="2393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638A94F-0538-CED1-5F18-5289D314281C}"/>
              </a:ext>
            </a:extLst>
          </p:cNvPr>
          <p:cNvGrpSpPr/>
          <p:nvPr/>
        </p:nvGrpSpPr>
        <p:grpSpPr>
          <a:xfrm>
            <a:off x="969276" y="5975630"/>
            <a:ext cx="592095" cy="555546"/>
            <a:chOff x="833248" y="5773207"/>
            <a:chExt cx="592095" cy="555546"/>
          </a:xfrm>
          <a:solidFill>
            <a:srgbClr val="92D050"/>
          </a:solidFill>
        </p:grpSpPr>
        <p:sp>
          <p:nvSpPr>
            <p:cNvPr id="83" name="object 13">
              <a:extLst>
                <a:ext uri="{FF2B5EF4-FFF2-40B4-BE49-F238E27FC236}">
                  <a16:creationId xmlns:a16="http://schemas.microsoft.com/office/drawing/2014/main" id="{8DBFB5EF-AB87-7F58-2E9B-18C7FD809FDB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4" name="object 9">
              <a:extLst>
                <a:ext uri="{FF2B5EF4-FFF2-40B4-BE49-F238E27FC236}">
                  <a16:creationId xmlns:a16="http://schemas.microsoft.com/office/drawing/2014/main" id="{7E55533D-FC92-432B-356F-19937CDFDC6F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grpFill/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</a:p>
          </p:txBody>
        </p:sp>
      </p:grpSp>
      <p:sp>
        <p:nvSpPr>
          <p:cNvPr id="85" name="object 11">
            <a:extLst>
              <a:ext uri="{FF2B5EF4-FFF2-40B4-BE49-F238E27FC236}">
                <a16:creationId xmlns:a16="http://schemas.microsoft.com/office/drawing/2014/main" id="{B24E9BC8-9508-CA83-02C9-D53C3F4FEEB7}"/>
              </a:ext>
            </a:extLst>
          </p:cNvPr>
          <p:cNvSpPr/>
          <p:nvPr/>
        </p:nvSpPr>
        <p:spPr>
          <a:xfrm flipH="1">
            <a:off x="1822144" y="4896708"/>
            <a:ext cx="337443" cy="3458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4D1DC8A-34FF-B2B5-BECC-6F26CB281140}"/>
              </a:ext>
            </a:extLst>
          </p:cNvPr>
          <p:cNvGrpSpPr/>
          <p:nvPr/>
        </p:nvGrpSpPr>
        <p:grpSpPr>
          <a:xfrm>
            <a:off x="1918156" y="5242572"/>
            <a:ext cx="592095" cy="555546"/>
            <a:chOff x="833248" y="5773207"/>
            <a:chExt cx="592095" cy="555546"/>
          </a:xfrm>
        </p:grpSpPr>
        <p:sp>
          <p:nvSpPr>
            <p:cNvPr id="87" name="object 13">
              <a:extLst>
                <a:ext uri="{FF2B5EF4-FFF2-40B4-BE49-F238E27FC236}">
                  <a16:creationId xmlns:a16="http://schemas.microsoft.com/office/drawing/2014/main" id="{00FF0CF8-9EE2-CDC2-1C1C-CB9B7E12DD3C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8" name="object 9">
              <a:extLst>
                <a:ext uri="{FF2B5EF4-FFF2-40B4-BE49-F238E27FC236}">
                  <a16:creationId xmlns:a16="http://schemas.microsoft.com/office/drawing/2014/main" id="{F87436B9-24B9-2777-7C6F-F589ED08D107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15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3941D08-8076-71FD-D3B3-4B201E258BEE}"/>
              </a:ext>
            </a:extLst>
          </p:cNvPr>
          <p:cNvGrpSpPr/>
          <p:nvPr/>
        </p:nvGrpSpPr>
        <p:grpSpPr>
          <a:xfrm>
            <a:off x="1656590" y="5975630"/>
            <a:ext cx="592095" cy="555546"/>
            <a:chOff x="833248" y="5773207"/>
            <a:chExt cx="592095" cy="555546"/>
          </a:xfrm>
        </p:grpSpPr>
        <p:sp>
          <p:nvSpPr>
            <p:cNvPr id="90" name="object 13">
              <a:extLst>
                <a:ext uri="{FF2B5EF4-FFF2-40B4-BE49-F238E27FC236}">
                  <a16:creationId xmlns:a16="http://schemas.microsoft.com/office/drawing/2014/main" id="{ECA32513-6066-8AB5-A710-217F954A988E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1" name="object 9">
              <a:extLst>
                <a:ext uri="{FF2B5EF4-FFF2-40B4-BE49-F238E27FC236}">
                  <a16:creationId xmlns:a16="http://schemas.microsoft.com/office/drawing/2014/main" id="{69B05DF6-99B7-33A0-67E8-CD158A2E02A9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12</a:t>
              </a:r>
            </a:p>
          </p:txBody>
        </p:sp>
      </p:grp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64A57BB9-EDDB-BAE1-80D9-89CE9F9E0CF4}"/>
              </a:ext>
            </a:extLst>
          </p:cNvPr>
          <p:cNvSpPr/>
          <p:nvPr/>
        </p:nvSpPr>
        <p:spPr>
          <a:xfrm>
            <a:off x="3952985" y="4835723"/>
            <a:ext cx="1148977" cy="431162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8EB7794-0BB9-A010-5885-428FE2DC450F}"/>
              </a:ext>
            </a:extLst>
          </p:cNvPr>
          <p:cNvSpPr txBox="1"/>
          <p:nvPr/>
        </p:nvSpPr>
        <p:spPr>
          <a:xfrm>
            <a:off x="3845208" y="4449604"/>
            <a:ext cx="1228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Delete 5</a:t>
            </a:r>
            <a:endParaRPr lang="en-SE" sz="2400" dirty="0"/>
          </a:p>
        </p:txBody>
      </p:sp>
      <p:sp>
        <p:nvSpPr>
          <p:cNvPr id="94" name="object 11">
            <a:extLst>
              <a:ext uri="{FF2B5EF4-FFF2-40B4-BE49-F238E27FC236}">
                <a16:creationId xmlns:a16="http://schemas.microsoft.com/office/drawing/2014/main" id="{7655F350-415C-E87C-9069-0343B40E7447}"/>
              </a:ext>
            </a:extLst>
          </p:cNvPr>
          <p:cNvSpPr/>
          <p:nvPr/>
        </p:nvSpPr>
        <p:spPr>
          <a:xfrm>
            <a:off x="6748038" y="5734163"/>
            <a:ext cx="155916" cy="26536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5" name="object 11">
            <a:extLst>
              <a:ext uri="{FF2B5EF4-FFF2-40B4-BE49-F238E27FC236}">
                <a16:creationId xmlns:a16="http://schemas.microsoft.com/office/drawing/2014/main" id="{8587CDE7-EA4D-83A1-3925-2DA394A99299}"/>
              </a:ext>
            </a:extLst>
          </p:cNvPr>
          <p:cNvSpPr/>
          <p:nvPr/>
        </p:nvSpPr>
        <p:spPr>
          <a:xfrm flipH="1">
            <a:off x="7435041" y="4097108"/>
            <a:ext cx="580512" cy="46622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6" name="object 19">
            <a:extLst>
              <a:ext uri="{FF2B5EF4-FFF2-40B4-BE49-F238E27FC236}">
                <a16:creationId xmlns:a16="http://schemas.microsoft.com/office/drawing/2014/main" id="{AB5BEE22-8E6C-32A9-9C6C-B00FCBA3F158}"/>
              </a:ext>
            </a:extLst>
          </p:cNvPr>
          <p:cNvSpPr/>
          <p:nvPr/>
        </p:nvSpPr>
        <p:spPr>
          <a:xfrm>
            <a:off x="6907426" y="3631567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7" name="object 9">
            <a:extLst>
              <a:ext uri="{FF2B5EF4-FFF2-40B4-BE49-F238E27FC236}">
                <a16:creationId xmlns:a16="http://schemas.microsoft.com/office/drawing/2014/main" id="{E9A6272A-E2B0-3E24-F4A5-0DDF471EEB7B}"/>
              </a:ext>
            </a:extLst>
          </p:cNvPr>
          <p:cNvSpPr txBox="1"/>
          <p:nvPr/>
        </p:nvSpPr>
        <p:spPr>
          <a:xfrm>
            <a:off x="7044860" y="376266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98" name="object 13">
            <a:extLst>
              <a:ext uri="{FF2B5EF4-FFF2-40B4-BE49-F238E27FC236}">
                <a16:creationId xmlns:a16="http://schemas.microsoft.com/office/drawing/2014/main" id="{8F532EC8-90E6-D93A-8772-C5CA75FE71A6}"/>
              </a:ext>
            </a:extLst>
          </p:cNvPr>
          <p:cNvSpPr/>
          <p:nvPr/>
        </p:nvSpPr>
        <p:spPr>
          <a:xfrm>
            <a:off x="7759018" y="440502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9" name="object 9">
            <a:extLst>
              <a:ext uri="{FF2B5EF4-FFF2-40B4-BE49-F238E27FC236}">
                <a16:creationId xmlns:a16="http://schemas.microsoft.com/office/drawing/2014/main" id="{AA91A57D-7A55-2E0A-7960-04CB26124BB3}"/>
              </a:ext>
            </a:extLst>
          </p:cNvPr>
          <p:cNvSpPr txBox="1"/>
          <p:nvPr/>
        </p:nvSpPr>
        <p:spPr>
          <a:xfrm>
            <a:off x="7896452" y="453423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100" name="object 11">
            <a:extLst>
              <a:ext uri="{FF2B5EF4-FFF2-40B4-BE49-F238E27FC236}">
                <a16:creationId xmlns:a16="http://schemas.microsoft.com/office/drawing/2014/main" id="{12587507-31B4-7073-DBDA-F5F7E499B1DA}"/>
              </a:ext>
            </a:extLst>
          </p:cNvPr>
          <p:cNvSpPr/>
          <p:nvPr/>
        </p:nvSpPr>
        <p:spPr>
          <a:xfrm>
            <a:off x="6706946" y="4151744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" name="object 11">
            <a:extLst>
              <a:ext uri="{FF2B5EF4-FFF2-40B4-BE49-F238E27FC236}">
                <a16:creationId xmlns:a16="http://schemas.microsoft.com/office/drawing/2014/main" id="{E71B2C82-0BD4-5FFE-2622-6D978F85D7E7}"/>
              </a:ext>
            </a:extLst>
          </p:cNvPr>
          <p:cNvSpPr/>
          <p:nvPr/>
        </p:nvSpPr>
        <p:spPr>
          <a:xfrm>
            <a:off x="5883464" y="4852418"/>
            <a:ext cx="359473" cy="384662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2" name="object 13">
            <a:extLst>
              <a:ext uri="{FF2B5EF4-FFF2-40B4-BE49-F238E27FC236}">
                <a16:creationId xmlns:a16="http://schemas.microsoft.com/office/drawing/2014/main" id="{D907A981-074E-A275-ABBE-F56DFD0C39F9}"/>
              </a:ext>
            </a:extLst>
          </p:cNvPr>
          <p:cNvSpPr/>
          <p:nvPr/>
        </p:nvSpPr>
        <p:spPr>
          <a:xfrm>
            <a:off x="5421205" y="518514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3" name="object 9">
            <a:extLst>
              <a:ext uri="{FF2B5EF4-FFF2-40B4-BE49-F238E27FC236}">
                <a16:creationId xmlns:a16="http://schemas.microsoft.com/office/drawing/2014/main" id="{15C66191-22BE-3733-DDC9-6F30387568F6}"/>
              </a:ext>
            </a:extLst>
          </p:cNvPr>
          <p:cNvSpPr txBox="1"/>
          <p:nvPr/>
        </p:nvSpPr>
        <p:spPr>
          <a:xfrm>
            <a:off x="5558638" y="530570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7</a:t>
            </a:r>
          </a:p>
        </p:txBody>
      </p:sp>
      <p:sp>
        <p:nvSpPr>
          <p:cNvPr id="104" name="object 11">
            <a:extLst>
              <a:ext uri="{FF2B5EF4-FFF2-40B4-BE49-F238E27FC236}">
                <a16:creationId xmlns:a16="http://schemas.microsoft.com/office/drawing/2014/main" id="{D49AA8E8-E63D-DE2C-6F88-DFB2D86EF41A}"/>
              </a:ext>
            </a:extLst>
          </p:cNvPr>
          <p:cNvSpPr/>
          <p:nvPr/>
        </p:nvSpPr>
        <p:spPr>
          <a:xfrm>
            <a:off x="7757745" y="4916957"/>
            <a:ext cx="138706" cy="184320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5" name="object 13">
            <a:extLst>
              <a:ext uri="{FF2B5EF4-FFF2-40B4-BE49-F238E27FC236}">
                <a16:creationId xmlns:a16="http://schemas.microsoft.com/office/drawing/2014/main" id="{B565C411-546E-5654-467E-46A749B358C6}"/>
              </a:ext>
            </a:extLst>
          </p:cNvPr>
          <p:cNvSpPr/>
          <p:nvPr/>
        </p:nvSpPr>
        <p:spPr>
          <a:xfrm>
            <a:off x="7435041" y="5095130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6" name="object 9">
            <a:extLst>
              <a:ext uri="{FF2B5EF4-FFF2-40B4-BE49-F238E27FC236}">
                <a16:creationId xmlns:a16="http://schemas.microsoft.com/office/drawing/2014/main" id="{B33F44F8-D6D4-B010-C4A8-C711FBDCC4E6}"/>
              </a:ext>
            </a:extLst>
          </p:cNvPr>
          <p:cNvSpPr txBox="1"/>
          <p:nvPr/>
        </p:nvSpPr>
        <p:spPr>
          <a:xfrm>
            <a:off x="7572475" y="5224331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25</a:t>
            </a:r>
          </a:p>
        </p:txBody>
      </p:sp>
      <p:sp>
        <p:nvSpPr>
          <p:cNvPr id="107" name="object 13">
            <a:extLst>
              <a:ext uri="{FF2B5EF4-FFF2-40B4-BE49-F238E27FC236}">
                <a16:creationId xmlns:a16="http://schemas.microsoft.com/office/drawing/2014/main" id="{375A3CD1-63C4-D3D6-7E9E-84A120748982}"/>
              </a:ext>
            </a:extLst>
          </p:cNvPr>
          <p:cNvSpPr/>
          <p:nvPr/>
        </p:nvSpPr>
        <p:spPr>
          <a:xfrm>
            <a:off x="6178058" y="439709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8" name="object 9">
            <a:extLst>
              <a:ext uri="{FF2B5EF4-FFF2-40B4-BE49-F238E27FC236}">
                <a16:creationId xmlns:a16="http://schemas.microsoft.com/office/drawing/2014/main" id="{870FDAAA-31A2-ABC0-B386-A11A4B480587}"/>
              </a:ext>
            </a:extLst>
          </p:cNvPr>
          <p:cNvSpPr txBox="1"/>
          <p:nvPr/>
        </p:nvSpPr>
        <p:spPr>
          <a:xfrm>
            <a:off x="6315492" y="452629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10</a:t>
            </a:r>
          </a:p>
        </p:txBody>
      </p:sp>
      <p:sp>
        <p:nvSpPr>
          <p:cNvPr id="109" name="object 11">
            <a:extLst>
              <a:ext uri="{FF2B5EF4-FFF2-40B4-BE49-F238E27FC236}">
                <a16:creationId xmlns:a16="http://schemas.microsoft.com/office/drawing/2014/main" id="{9FAFB524-7ED7-4EE8-5CB9-1CF3B1A3F30C}"/>
              </a:ext>
            </a:extLst>
          </p:cNvPr>
          <p:cNvSpPr/>
          <p:nvPr/>
        </p:nvSpPr>
        <p:spPr>
          <a:xfrm flipH="1">
            <a:off x="6652026" y="4888774"/>
            <a:ext cx="337443" cy="3458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D4BDCC6-0C3C-9CD9-0262-B8D8CFFBE540}"/>
              </a:ext>
            </a:extLst>
          </p:cNvPr>
          <p:cNvGrpSpPr/>
          <p:nvPr/>
        </p:nvGrpSpPr>
        <p:grpSpPr>
          <a:xfrm>
            <a:off x="6748038" y="5234638"/>
            <a:ext cx="592095" cy="555546"/>
            <a:chOff x="833248" y="5773207"/>
            <a:chExt cx="592095" cy="555546"/>
          </a:xfrm>
        </p:grpSpPr>
        <p:sp>
          <p:nvSpPr>
            <p:cNvPr id="111" name="object 13">
              <a:extLst>
                <a:ext uri="{FF2B5EF4-FFF2-40B4-BE49-F238E27FC236}">
                  <a16:creationId xmlns:a16="http://schemas.microsoft.com/office/drawing/2014/main" id="{2C8215FC-D6D1-E100-6A79-D56A99EB4A93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2" name="object 9">
              <a:extLst>
                <a:ext uri="{FF2B5EF4-FFF2-40B4-BE49-F238E27FC236}">
                  <a16:creationId xmlns:a16="http://schemas.microsoft.com/office/drawing/2014/main" id="{A54CE79A-ECCB-4F16-6955-D7E9ADF3D48E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15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1E52034-FFB3-FA9D-9D80-CC9D99AAF106}"/>
              </a:ext>
            </a:extLst>
          </p:cNvPr>
          <p:cNvGrpSpPr/>
          <p:nvPr/>
        </p:nvGrpSpPr>
        <p:grpSpPr>
          <a:xfrm>
            <a:off x="6486472" y="5967696"/>
            <a:ext cx="592095" cy="555546"/>
            <a:chOff x="833248" y="5773207"/>
            <a:chExt cx="592095" cy="555546"/>
          </a:xfrm>
        </p:grpSpPr>
        <p:sp>
          <p:nvSpPr>
            <p:cNvPr id="114" name="object 13">
              <a:extLst>
                <a:ext uri="{FF2B5EF4-FFF2-40B4-BE49-F238E27FC236}">
                  <a16:creationId xmlns:a16="http://schemas.microsoft.com/office/drawing/2014/main" id="{C1E4819B-9ADB-087D-715A-98CE4FC983AB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5" name="object 9">
              <a:extLst>
                <a:ext uri="{FF2B5EF4-FFF2-40B4-BE49-F238E27FC236}">
                  <a16:creationId xmlns:a16="http://schemas.microsoft.com/office/drawing/2014/main" id="{DBFB7000-66B0-294F-861B-0F3F91AF4600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12</a:t>
              </a:r>
            </a:p>
          </p:txBody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F1F0854-46FA-0ECF-843E-81C939D50EF7}"/>
              </a:ext>
            </a:extLst>
          </p:cNvPr>
          <p:cNvSpPr/>
          <p:nvPr/>
        </p:nvSpPr>
        <p:spPr>
          <a:xfrm>
            <a:off x="3521969" y="2349943"/>
            <a:ext cx="1812472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If leaf node: delete it directly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1F4A052-2C2B-409B-0F73-084EEF28D6F2}"/>
              </a:ext>
            </a:extLst>
          </p:cNvPr>
          <p:cNvSpPr/>
          <p:nvPr/>
        </p:nvSpPr>
        <p:spPr>
          <a:xfrm>
            <a:off x="3505390" y="5390753"/>
            <a:ext cx="1854215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If only one child: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hoist child</a:t>
            </a:r>
          </a:p>
        </p:txBody>
      </p:sp>
      <p:sp>
        <p:nvSpPr>
          <p:cNvPr id="118" name="Title 1">
            <a:extLst>
              <a:ext uri="{FF2B5EF4-FFF2-40B4-BE49-F238E27FC236}">
                <a16:creationId xmlns:a16="http://schemas.microsoft.com/office/drawing/2014/main" id="{D9716818-F6FE-3ABA-C3EF-673AE91D049E}"/>
              </a:ext>
            </a:extLst>
          </p:cNvPr>
          <p:cNvSpPr txBox="1">
            <a:spLocks/>
          </p:cNvSpPr>
          <p:nvPr/>
        </p:nvSpPr>
        <p:spPr>
          <a:xfrm>
            <a:off x="588328" y="-2658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z="3200" dirty="0"/>
              <a:t>Deletion from a BST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CD7ADA60-62BF-2BBA-B372-E7675E686085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0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66CE0-1348-A7E6-D438-3F82EB5C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1">
            <a:extLst>
              <a:ext uri="{FF2B5EF4-FFF2-40B4-BE49-F238E27FC236}">
                <a16:creationId xmlns:a16="http://schemas.microsoft.com/office/drawing/2014/main" id="{FB03F772-18C6-4904-B9B2-0B0DFAEF2F1A}"/>
              </a:ext>
            </a:extLst>
          </p:cNvPr>
          <p:cNvSpPr/>
          <p:nvPr/>
        </p:nvSpPr>
        <p:spPr>
          <a:xfrm>
            <a:off x="1858681" y="2762891"/>
            <a:ext cx="155916" cy="26536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98293CD2-01EC-0731-156C-7DA944932373}"/>
              </a:ext>
            </a:extLst>
          </p:cNvPr>
          <p:cNvSpPr/>
          <p:nvPr/>
        </p:nvSpPr>
        <p:spPr>
          <a:xfrm flipH="1">
            <a:off x="2545684" y="1125836"/>
            <a:ext cx="580512" cy="46622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bject 19">
            <a:extLst>
              <a:ext uri="{FF2B5EF4-FFF2-40B4-BE49-F238E27FC236}">
                <a16:creationId xmlns:a16="http://schemas.microsoft.com/office/drawing/2014/main" id="{576986BD-3704-ACF7-1742-2B4F29D5EFFA}"/>
              </a:ext>
            </a:extLst>
          </p:cNvPr>
          <p:cNvSpPr/>
          <p:nvPr/>
        </p:nvSpPr>
        <p:spPr>
          <a:xfrm>
            <a:off x="2018069" y="660295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31231AF7-CA37-3FF3-7781-4F80A34DDD6F}"/>
              </a:ext>
            </a:extLst>
          </p:cNvPr>
          <p:cNvSpPr txBox="1"/>
          <p:nvPr/>
        </p:nvSpPr>
        <p:spPr>
          <a:xfrm>
            <a:off x="2155503" y="79139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CC80359C-E20E-E826-1DF7-96DBABC5E011}"/>
              </a:ext>
            </a:extLst>
          </p:cNvPr>
          <p:cNvSpPr/>
          <p:nvPr/>
        </p:nvSpPr>
        <p:spPr>
          <a:xfrm>
            <a:off x="2869661" y="143375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626FDCE-86E7-F196-E21B-91D53BA02FC7}"/>
              </a:ext>
            </a:extLst>
          </p:cNvPr>
          <p:cNvSpPr txBox="1"/>
          <p:nvPr/>
        </p:nvSpPr>
        <p:spPr>
          <a:xfrm>
            <a:off x="3007095" y="156295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477020DC-055D-7662-7E37-00D742290F07}"/>
              </a:ext>
            </a:extLst>
          </p:cNvPr>
          <p:cNvSpPr/>
          <p:nvPr/>
        </p:nvSpPr>
        <p:spPr>
          <a:xfrm>
            <a:off x="1817589" y="1180472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DC2F1106-1A51-049D-DBD6-3D2215E92AA0}"/>
              </a:ext>
            </a:extLst>
          </p:cNvPr>
          <p:cNvSpPr/>
          <p:nvPr/>
        </p:nvSpPr>
        <p:spPr>
          <a:xfrm>
            <a:off x="994107" y="1881146"/>
            <a:ext cx="359473" cy="384662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8CF80767-E457-BD01-CFB6-B297C55C4ACA}"/>
              </a:ext>
            </a:extLst>
          </p:cNvPr>
          <p:cNvSpPr/>
          <p:nvPr/>
        </p:nvSpPr>
        <p:spPr>
          <a:xfrm>
            <a:off x="531848" y="221387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76C2E016-78C3-5C21-99F2-90A9B3D8F66D}"/>
              </a:ext>
            </a:extLst>
          </p:cNvPr>
          <p:cNvSpPr txBox="1"/>
          <p:nvPr/>
        </p:nvSpPr>
        <p:spPr>
          <a:xfrm>
            <a:off x="669281" y="233443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FE64590A-B8E1-156A-E286-945236B45DDF}"/>
              </a:ext>
            </a:extLst>
          </p:cNvPr>
          <p:cNvSpPr/>
          <p:nvPr/>
        </p:nvSpPr>
        <p:spPr>
          <a:xfrm>
            <a:off x="2868388" y="1945685"/>
            <a:ext cx="138706" cy="184320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8527527C-FDDD-F0DC-C421-04C3AF114A4A}"/>
              </a:ext>
            </a:extLst>
          </p:cNvPr>
          <p:cNvSpPr/>
          <p:nvPr/>
        </p:nvSpPr>
        <p:spPr>
          <a:xfrm>
            <a:off x="2545684" y="2123858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8E5F2A94-401D-DBC2-FB12-A1B5D2AC9D92}"/>
              </a:ext>
            </a:extLst>
          </p:cNvPr>
          <p:cNvSpPr txBox="1"/>
          <p:nvPr/>
        </p:nvSpPr>
        <p:spPr>
          <a:xfrm>
            <a:off x="2683118" y="2253059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25</a:t>
            </a:r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51AB8901-1C1A-A2BB-3929-F471D6EC5BB1}"/>
              </a:ext>
            </a:extLst>
          </p:cNvPr>
          <p:cNvSpPr/>
          <p:nvPr/>
        </p:nvSpPr>
        <p:spPr>
          <a:xfrm>
            <a:off x="1288701" y="142582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38F8258B-D17C-927B-A51B-97D2BC02F4F8}"/>
              </a:ext>
            </a:extLst>
          </p:cNvPr>
          <p:cNvSpPr txBox="1"/>
          <p:nvPr/>
        </p:nvSpPr>
        <p:spPr>
          <a:xfrm>
            <a:off x="1426135" y="1555024"/>
            <a:ext cx="317225" cy="258404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10</a:t>
            </a:r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A95C97D7-F552-3B74-F62C-3A9B541CECE8}"/>
              </a:ext>
            </a:extLst>
          </p:cNvPr>
          <p:cNvSpPr/>
          <p:nvPr/>
        </p:nvSpPr>
        <p:spPr>
          <a:xfrm flipH="1">
            <a:off x="937078" y="2757060"/>
            <a:ext cx="214154" cy="2393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1153DE-EDDA-0594-5CF8-047057437E39}"/>
              </a:ext>
            </a:extLst>
          </p:cNvPr>
          <p:cNvGrpSpPr/>
          <p:nvPr/>
        </p:nvGrpSpPr>
        <p:grpSpPr>
          <a:xfrm>
            <a:off x="909801" y="2996424"/>
            <a:ext cx="592095" cy="555546"/>
            <a:chOff x="833248" y="5773207"/>
            <a:chExt cx="592095" cy="555546"/>
          </a:xfrm>
          <a:solidFill>
            <a:srgbClr val="92D050"/>
          </a:solidFill>
        </p:grpSpPr>
        <p:sp>
          <p:nvSpPr>
            <p:cNvPr id="21" name="object 13">
              <a:extLst>
                <a:ext uri="{FF2B5EF4-FFF2-40B4-BE49-F238E27FC236}">
                  <a16:creationId xmlns:a16="http://schemas.microsoft.com/office/drawing/2014/main" id="{9DD70ACE-5C7B-FC98-7790-5FCDC8C6FCAD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2" name="object 9">
              <a:extLst>
                <a:ext uri="{FF2B5EF4-FFF2-40B4-BE49-F238E27FC236}">
                  <a16:creationId xmlns:a16="http://schemas.microsoft.com/office/drawing/2014/main" id="{AAF63E28-6A2E-D7C5-FFE9-9F6445EC3CB5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grpFill/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</a:p>
          </p:txBody>
        </p:sp>
      </p:grpSp>
      <p:sp>
        <p:nvSpPr>
          <p:cNvPr id="24" name="object 11">
            <a:extLst>
              <a:ext uri="{FF2B5EF4-FFF2-40B4-BE49-F238E27FC236}">
                <a16:creationId xmlns:a16="http://schemas.microsoft.com/office/drawing/2014/main" id="{36D6D5DA-0EDA-25F4-6250-787DBB5006F5}"/>
              </a:ext>
            </a:extLst>
          </p:cNvPr>
          <p:cNvSpPr/>
          <p:nvPr/>
        </p:nvSpPr>
        <p:spPr>
          <a:xfrm flipH="1">
            <a:off x="1762669" y="1917502"/>
            <a:ext cx="337443" cy="3458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F1F27E3-28C4-4096-9C4D-53CC7104CB89}"/>
              </a:ext>
            </a:extLst>
          </p:cNvPr>
          <p:cNvGrpSpPr/>
          <p:nvPr/>
        </p:nvGrpSpPr>
        <p:grpSpPr>
          <a:xfrm>
            <a:off x="1858681" y="2263366"/>
            <a:ext cx="592095" cy="555546"/>
            <a:chOff x="833248" y="5773207"/>
            <a:chExt cx="592095" cy="555546"/>
          </a:xfrm>
        </p:grpSpPr>
        <p:sp>
          <p:nvSpPr>
            <p:cNvPr id="26" name="object 13">
              <a:extLst>
                <a:ext uri="{FF2B5EF4-FFF2-40B4-BE49-F238E27FC236}">
                  <a16:creationId xmlns:a16="http://schemas.microsoft.com/office/drawing/2014/main" id="{D2E5A27C-60A1-EF90-CD4F-CAC91FC93C62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1A28F866-E164-9727-8074-1243A1346FD3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15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76C674-8413-E334-3EE7-6739210F4E7B}"/>
              </a:ext>
            </a:extLst>
          </p:cNvPr>
          <p:cNvGrpSpPr/>
          <p:nvPr/>
        </p:nvGrpSpPr>
        <p:grpSpPr>
          <a:xfrm>
            <a:off x="1597115" y="2996424"/>
            <a:ext cx="592095" cy="555546"/>
            <a:chOff x="833248" y="5773207"/>
            <a:chExt cx="592095" cy="555546"/>
          </a:xfrm>
        </p:grpSpPr>
        <p:sp>
          <p:nvSpPr>
            <p:cNvPr id="31" name="object 13">
              <a:extLst>
                <a:ext uri="{FF2B5EF4-FFF2-40B4-BE49-F238E27FC236}">
                  <a16:creationId xmlns:a16="http://schemas.microsoft.com/office/drawing/2014/main" id="{B6247409-DFE4-0FB8-1CB9-9DA4D53856F3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B668CE6E-6979-7EE2-4C7E-0A29710C83CB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12</a:t>
              </a:r>
            </a:p>
          </p:txBody>
        </p:sp>
      </p:grp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036D9CB5-A365-CB32-8E03-0ED19B686174}"/>
              </a:ext>
            </a:extLst>
          </p:cNvPr>
          <p:cNvSpPr/>
          <p:nvPr/>
        </p:nvSpPr>
        <p:spPr>
          <a:xfrm>
            <a:off x="3893510" y="1856517"/>
            <a:ext cx="1148977" cy="431162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D53E7F-16BA-8EC7-0CFB-8E66CB9417A9}"/>
              </a:ext>
            </a:extLst>
          </p:cNvPr>
          <p:cNvSpPr txBox="1"/>
          <p:nvPr/>
        </p:nvSpPr>
        <p:spPr>
          <a:xfrm>
            <a:off x="3785733" y="1470398"/>
            <a:ext cx="1383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Delete 10</a:t>
            </a:r>
            <a:endParaRPr lang="en-SE" sz="2400" dirty="0"/>
          </a:p>
        </p:txBody>
      </p:sp>
      <p:sp>
        <p:nvSpPr>
          <p:cNvPr id="41" name="object 11">
            <a:extLst>
              <a:ext uri="{FF2B5EF4-FFF2-40B4-BE49-F238E27FC236}">
                <a16:creationId xmlns:a16="http://schemas.microsoft.com/office/drawing/2014/main" id="{A4D2F73E-89F1-E5C1-CF6D-D6D66724AC56}"/>
              </a:ext>
            </a:extLst>
          </p:cNvPr>
          <p:cNvSpPr/>
          <p:nvPr/>
        </p:nvSpPr>
        <p:spPr>
          <a:xfrm flipH="1">
            <a:off x="7375566" y="1117902"/>
            <a:ext cx="580512" cy="46622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object 19">
            <a:extLst>
              <a:ext uri="{FF2B5EF4-FFF2-40B4-BE49-F238E27FC236}">
                <a16:creationId xmlns:a16="http://schemas.microsoft.com/office/drawing/2014/main" id="{0C5BF4A0-3C83-10F9-C20C-0BE79870A7A4}"/>
              </a:ext>
            </a:extLst>
          </p:cNvPr>
          <p:cNvSpPr/>
          <p:nvPr/>
        </p:nvSpPr>
        <p:spPr>
          <a:xfrm>
            <a:off x="6847951" y="652361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object 9">
            <a:extLst>
              <a:ext uri="{FF2B5EF4-FFF2-40B4-BE49-F238E27FC236}">
                <a16:creationId xmlns:a16="http://schemas.microsoft.com/office/drawing/2014/main" id="{8F007881-249C-BDEA-58B4-F4861EDB4CFD}"/>
              </a:ext>
            </a:extLst>
          </p:cNvPr>
          <p:cNvSpPr txBox="1"/>
          <p:nvPr/>
        </p:nvSpPr>
        <p:spPr>
          <a:xfrm>
            <a:off x="6985385" y="78346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80197565-3649-9061-E2BA-4CBF2353397B}"/>
              </a:ext>
            </a:extLst>
          </p:cNvPr>
          <p:cNvSpPr/>
          <p:nvPr/>
        </p:nvSpPr>
        <p:spPr>
          <a:xfrm>
            <a:off x="7699543" y="142582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object 9">
            <a:extLst>
              <a:ext uri="{FF2B5EF4-FFF2-40B4-BE49-F238E27FC236}">
                <a16:creationId xmlns:a16="http://schemas.microsoft.com/office/drawing/2014/main" id="{AAE1BA42-6C0D-0B01-34C3-64FE58AF8B69}"/>
              </a:ext>
            </a:extLst>
          </p:cNvPr>
          <p:cNvSpPr txBox="1"/>
          <p:nvPr/>
        </p:nvSpPr>
        <p:spPr>
          <a:xfrm>
            <a:off x="7836977" y="155502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46" name="object 11">
            <a:extLst>
              <a:ext uri="{FF2B5EF4-FFF2-40B4-BE49-F238E27FC236}">
                <a16:creationId xmlns:a16="http://schemas.microsoft.com/office/drawing/2014/main" id="{DA7BD92C-9E5C-D783-271E-B0816693C6E1}"/>
              </a:ext>
            </a:extLst>
          </p:cNvPr>
          <p:cNvSpPr/>
          <p:nvPr/>
        </p:nvSpPr>
        <p:spPr>
          <a:xfrm>
            <a:off x="6647471" y="1172538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object 11">
            <a:extLst>
              <a:ext uri="{FF2B5EF4-FFF2-40B4-BE49-F238E27FC236}">
                <a16:creationId xmlns:a16="http://schemas.microsoft.com/office/drawing/2014/main" id="{C45819FD-95CF-3018-2E46-DDC09FBC8600}"/>
              </a:ext>
            </a:extLst>
          </p:cNvPr>
          <p:cNvSpPr/>
          <p:nvPr/>
        </p:nvSpPr>
        <p:spPr>
          <a:xfrm>
            <a:off x="5823989" y="1873212"/>
            <a:ext cx="359473" cy="384662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object 13">
            <a:extLst>
              <a:ext uri="{FF2B5EF4-FFF2-40B4-BE49-F238E27FC236}">
                <a16:creationId xmlns:a16="http://schemas.microsoft.com/office/drawing/2014/main" id="{C6BAC047-E846-D260-F559-B088CCBC62F7}"/>
              </a:ext>
            </a:extLst>
          </p:cNvPr>
          <p:cNvSpPr/>
          <p:nvPr/>
        </p:nvSpPr>
        <p:spPr>
          <a:xfrm>
            <a:off x="5361730" y="220593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object 9">
            <a:extLst>
              <a:ext uri="{FF2B5EF4-FFF2-40B4-BE49-F238E27FC236}">
                <a16:creationId xmlns:a16="http://schemas.microsoft.com/office/drawing/2014/main" id="{0FC259F8-0862-1862-CE8F-80C172AA65BD}"/>
              </a:ext>
            </a:extLst>
          </p:cNvPr>
          <p:cNvSpPr txBox="1"/>
          <p:nvPr/>
        </p:nvSpPr>
        <p:spPr>
          <a:xfrm>
            <a:off x="5499163" y="232649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50" name="object 11">
            <a:extLst>
              <a:ext uri="{FF2B5EF4-FFF2-40B4-BE49-F238E27FC236}">
                <a16:creationId xmlns:a16="http://schemas.microsoft.com/office/drawing/2014/main" id="{E60B8FA5-C1CD-639E-876B-BCF3FF6D184E}"/>
              </a:ext>
            </a:extLst>
          </p:cNvPr>
          <p:cNvSpPr/>
          <p:nvPr/>
        </p:nvSpPr>
        <p:spPr>
          <a:xfrm>
            <a:off x="7698270" y="1937751"/>
            <a:ext cx="138706" cy="184320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" name="object 13">
            <a:extLst>
              <a:ext uri="{FF2B5EF4-FFF2-40B4-BE49-F238E27FC236}">
                <a16:creationId xmlns:a16="http://schemas.microsoft.com/office/drawing/2014/main" id="{E3EE863F-CFA2-0E5A-A51D-6938B02279DF}"/>
              </a:ext>
            </a:extLst>
          </p:cNvPr>
          <p:cNvSpPr/>
          <p:nvPr/>
        </p:nvSpPr>
        <p:spPr>
          <a:xfrm>
            <a:off x="7375566" y="2115924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object 9">
            <a:extLst>
              <a:ext uri="{FF2B5EF4-FFF2-40B4-BE49-F238E27FC236}">
                <a16:creationId xmlns:a16="http://schemas.microsoft.com/office/drawing/2014/main" id="{829975D6-218D-971B-EBDD-A5A88B56C802}"/>
              </a:ext>
            </a:extLst>
          </p:cNvPr>
          <p:cNvSpPr txBox="1"/>
          <p:nvPr/>
        </p:nvSpPr>
        <p:spPr>
          <a:xfrm>
            <a:off x="7513000" y="2245125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25</a:t>
            </a:r>
          </a:p>
        </p:txBody>
      </p:sp>
      <p:sp>
        <p:nvSpPr>
          <p:cNvPr id="53" name="object 13">
            <a:extLst>
              <a:ext uri="{FF2B5EF4-FFF2-40B4-BE49-F238E27FC236}">
                <a16:creationId xmlns:a16="http://schemas.microsoft.com/office/drawing/2014/main" id="{03FBD5AE-4CBF-AC99-90E1-6B3E69A081A4}"/>
              </a:ext>
            </a:extLst>
          </p:cNvPr>
          <p:cNvSpPr/>
          <p:nvPr/>
        </p:nvSpPr>
        <p:spPr>
          <a:xfrm>
            <a:off x="6118583" y="141788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object 9">
            <a:extLst>
              <a:ext uri="{FF2B5EF4-FFF2-40B4-BE49-F238E27FC236}">
                <a16:creationId xmlns:a16="http://schemas.microsoft.com/office/drawing/2014/main" id="{B2B526B6-713D-3640-00A6-009D75A8CBBE}"/>
              </a:ext>
            </a:extLst>
          </p:cNvPr>
          <p:cNvSpPr txBox="1"/>
          <p:nvPr/>
        </p:nvSpPr>
        <p:spPr>
          <a:xfrm>
            <a:off x="6256017" y="154709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</a:t>
            </a:r>
          </a:p>
        </p:txBody>
      </p:sp>
      <p:sp>
        <p:nvSpPr>
          <p:cNvPr id="59" name="object 11">
            <a:extLst>
              <a:ext uri="{FF2B5EF4-FFF2-40B4-BE49-F238E27FC236}">
                <a16:creationId xmlns:a16="http://schemas.microsoft.com/office/drawing/2014/main" id="{50C045F2-D268-2C2D-5491-EC69288119D3}"/>
              </a:ext>
            </a:extLst>
          </p:cNvPr>
          <p:cNvSpPr/>
          <p:nvPr/>
        </p:nvSpPr>
        <p:spPr>
          <a:xfrm flipH="1">
            <a:off x="6592551" y="1909568"/>
            <a:ext cx="337443" cy="3458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0FC0DB7-951E-424D-D6B1-57EBB2C3A291}"/>
              </a:ext>
            </a:extLst>
          </p:cNvPr>
          <p:cNvGrpSpPr/>
          <p:nvPr/>
        </p:nvGrpSpPr>
        <p:grpSpPr>
          <a:xfrm>
            <a:off x="6688563" y="2255432"/>
            <a:ext cx="592095" cy="555546"/>
            <a:chOff x="833248" y="5773207"/>
            <a:chExt cx="592095" cy="555546"/>
          </a:xfrm>
        </p:grpSpPr>
        <p:sp>
          <p:nvSpPr>
            <p:cNvPr id="61" name="object 13">
              <a:extLst>
                <a:ext uri="{FF2B5EF4-FFF2-40B4-BE49-F238E27FC236}">
                  <a16:creationId xmlns:a16="http://schemas.microsoft.com/office/drawing/2014/main" id="{69B8B21F-EC3C-58C1-0058-20BC82804636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" name="object 9">
              <a:extLst>
                <a:ext uri="{FF2B5EF4-FFF2-40B4-BE49-F238E27FC236}">
                  <a16:creationId xmlns:a16="http://schemas.microsoft.com/office/drawing/2014/main" id="{BA6CB1A1-EA2F-2684-D8A4-F647712D99DE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15</a:t>
              </a:r>
            </a:p>
          </p:txBody>
        </p:sp>
      </p:grpSp>
      <p:sp>
        <p:nvSpPr>
          <p:cNvPr id="66" name="object 11">
            <a:extLst>
              <a:ext uri="{FF2B5EF4-FFF2-40B4-BE49-F238E27FC236}">
                <a16:creationId xmlns:a16="http://schemas.microsoft.com/office/drawing/2014/main" id="{3B4C414D-509D-4E4F-64A3-EC065146D589}"/>
              </a:ext>
            </a:extLst>
          </p:cNvPr>
          <p:cNvSpPr/>
          <p:nvPr/>
        </p:nvSpPr>
        <p:spPr>
          <a:xfrm>
            <a:off x="1918156" y="5742097"/>
            <a:ext cx="155916" cy="26536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object 11">
            <a:extLst>
              <a:ext uri="{FF2B5EF4-FFF2-40B4-BE49-F238E27FC236}">
                <a16:creationId xmlns:a16="http://schemas.microsoft.com/office/drawing/2014/main" id="{B242D2BC-9FB1-C1FA-057D-9EAA3CD26C7C}"/>
              </a:ext>
            </a:extLst>
          </p:cNvPr>
          <p:cNvSpPr/>
          <p:nvPr/>
        </p:nvSpPr>
        <p:spPr>
          <a:xfrm flipH="1">
            <a:off x="2605159" y="4105042"/>
            <a:ext cx="580512" cy="46622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object 19">
            <a:extLst>
              <a:ext uri="{FF2B5EF4-FFF2-40B4-BE49-F238E27FC236}">
                <a16:creationId xmlns:a16="http://schemas.microsoft.com/office/drawing/2014/main" id="{7360A975-AB9D-12D0-6579-13043C6FB856}"/>
              </a:ext>
            </a:extLst>
          </p:cNvPr>
          <p:cNvSpPr/>
          <p:nvPr/>
        </p:nvSpPr>
        <p:spPr>
          <a:xfrm>
            <a:off x="2077544" y="3639501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object 9">
            <a:extLst>
              <a:ext uri="{FF2B5EF4-FFF2-40B4-BE49-F238E27FC236}">
                <a16:creationId xmlns:a16="http://schemas.microsoft.com/office/drawing/2014/main" id="{897365D3-188E-167D-005B-EA3097470927}"/>
              </a:ext>
            </a:extLst>
          </p:cNvPr>
          <p:cNvSpPr txBox="1"/>
          <p:nvPr/>
        </p:nvSpPr>
        <p:spPr>
          <a:xfrm>
            <a:off x="2214978" y="377060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70" name="object 13">
            <a:extLst>
              <a:ext uri="{FF2B5EF4-FFF2-40B4-BE49-F238E27FC236}">
                <a16:creationId xmlns:a16="http://schemas.microsoft.com/office/drawing/2014/main" id="{EA3215C5-BC61-5E2E-017A-EB83FFCC774C}"/>
              </a:ext>
            </a:extLst>
          </p:cNvPr>
          <p:cNvSpPr/>
          <p:nvPr/>
        </p:nvSpPr>
        <p:spPr>
          <a:xfrm>
            <a:off x="2929136" y="441296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object 9">
            <a:extLst>
              <a:ext uri="{FF2B5EF4-FFF2-40B4-BE49-F238E27FC236}">
                <a16:creationId xmlns:a16="http://schemas.microsoft.com/office/drawing/2014/main" id="{8DC802C6-869E-7EC2-2F89-19E2B67CD53B}"/>
              </a:ext>
            </a:extLst>
          </p:cNvPr>
          <p:cNvSpPr txBox="1"/>
          <p:nvPr/>
        </p:nvSpPr>
        <p:spPr>
          <a:xfrm>
            <a:off x="3066570" y="454216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72" name="object 11">
            <a:extLst>
              <a:ext uri="{FF2B5EF4-FFF2-40B4-BE49-F238E27FC236}">
                <a16:creationId xmlns:a16="http://schemas.microsoft.com/office/drawing/2014/main" id="{8F35FBE5-4775-FDC8-0913-719F4F3F2811}"/>
              </a:ext>
            </a:extLst>
          </p:cNvPr>
          <p:cNvSpPr/>
          <p:nvPr/>
        </p:nvSpPr>
        <p:spPr>
          <a:xfrm>
            <a:off x="1877064" y="4159678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" name="object 11">
            <a:extLst>
              <a:ext uri="{FF2B5EF4-FFF2-40B4-BE49-F238E27FC236}">
                <a16:creationId xmlns:a16="http://schemas.microsoft.com/office/drawing/2014/main" id="{E634C2BA-4BC9-E1FA-8C43-96B4CC7E435F}"/>
              </a:ext>
            </a:extLst>
          </p:cNvPr>
          <p:cNvSpPr/>
          <p:nvPr/>
        </p:nvSpPr>
        <p:spPr>
          <a:xfrm>
            <a:off x="1053582" y="4860352"/>
            <a:ext cx="359473" cy="384662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" name="object 13">
            <a:extLst>
              <a:ext uri="{FF2B5EF4-FFF2-40B4-BE49-F238E27FC236}">
                <a16:creationId xmlns:a16="http://schemas.microsoft.com/office/drawing/2014/main" id="{2BE37B0D-6A54-2DDD-F973-B9336AF68471}"/>
              </a:ext>
            </a:extLst>
          </p:cNvPr>
          <p:cNvSpPr/>
          <p:nvPr/>
        </p:nvSpPr>
        <p:spPr>
          <a:xfrm>
            <a:off x="591323" y="519307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object 9">
            <a:extLst>
              <a:ext uri="{FF2B5EF4-FFF2-40B4-BE49-F238E27FC236}">
                <a16:creationId xmlns:a16="http://schemas.microsoft.com/office/drawing/2014/main" id="{884467CE-251A-EB28-C98F-E85543318B79}"/>
              </a:ext>
            </a:extLst>
          </p:cNvPr>
          <p:cNvSpPr txBox="1"/>
          <p:nvPr/>
        </p:nvSpPr>
        <p:spPr>
          <a:xfrm>
            <a:off x="728756" y="531363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76" name="object 11">
            <a:extLst>
              <a:ext uri="{FF2B5EF4-FFF2-40B4-BE49-F238E27FC236}">
                <a16:creationId xmlns:a16="http://schemas.microsoft.com/office/drawing/2014/main" id="{76BCBD7B-4E59-294D-B44D-A4A9C9FBE5A2}"/>
              </a:ext>
            </a:extLst>
          </p:cNvPr>
          <p:cNvSpPr/>
          <p:nvPr/>
        </p:nvSpPr>
        <p:spPr>
          <a:xfrm>
            <a:off x="2927863" y="4924891"/>
            <a:ext cx="138706" cy="184320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object 13">
            <a:extLst>
              <a:ext uri="{FF2B5EF4-FFF2-40B4-BE49-F238E27FC236}">
                <a16:creationId xmlns:a16="http://schemas.microsoft.com/office/drawing/2014/main" id="{4D0AD19B-356C-EA96-7A39-24332E684155}"/>
              </a:ext>
            </a:extLst>
          </p:cNvPr>
          <p:cNvSpPr/>
          <p:nvPr/>
        </p:nvSpPr>
        <p:spPr>
          <a:xfrm>
            <a:off x="2605159" y="5103064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" name="object 9">
            <a:extLst>
              <a:ext uri="{FF2B5EF4-FFF2-40B4-BE49-F238E27FC236}">
                <a16:creationId xmlns:a16="http://schemas.microsoft.com/office/drawing/2014/main" id="{445EDC7D-6AA6-B130-F37B-35B04AA8288C}"/>
              </a:ext>
            </a:extLst>
          </p:cNvPr>
          <p:cNvSpPr txBox="1"/>
          <p:nvPr/>
        </p:nvSpPr>
        <p:spPr>
          <a:xfrm>
            <a:off x="2742593" y="5232265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25</a:t>
            </a:r>
          </a:p>
        </p:txBody>
      </p:sp>
      <p:sp>
        <p:nvSpPr>
          <p:cNvPr id="79" name="object 13">
            <a:extLst>
              <a:ext uri="{FF2B5EF4-FFF2-40B4-BE49-F238E27FC236}">
                <a16:creationId xmlns:a16="http://schemas.microsoft.com/office/drawing/2014/main" id="{5944EABD-4FBB-7FA0-CD27-6FBF6D20EE6D}"/>
              </a:ext>
            </a:extLst>
          </p:cNvPr>
          <p:cNvSpPr/>
          <p:nvPr/>
        </p:nvSpPr>
        <p:spPr>
          <a:xfrm>
            <a:off x="1348176" y="440502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0" name="object 9">
            <a:extLst>
              <a:ext uri="{FF2B5EF4-FFF2-40B4-BE49-F238E27FC236}">
                <a16:creationId xmlns:a16="http://schemas.microsoft.com/office/drawing/2014/main" id="{0D43B1F5-FB78-6AA8-CC89-748907B1D294}"/>
              </a:ext>
            </a:extLst>
          </p:cNvPr>
          <p:cNvSpPr txBox="1"/>
          <p:nvPr/>
        </p:nvSpPr>
        <p:spPr>
          <a:xfrm>
            <a:off x="1485610" y="4534230"/>
            <a:ext cx="317225" cy="258404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10</a:t>
            </a:r>
          </a:p>
        </p:txBody>
      </p:sp>
      <p:sp>
        <p:nvSpPr>
          <p:cNvPr id="81" name="object 11">
            <a:extLst>
              <a:ext uri="{FF2B5EF4-FFF2-40B4-BE49-F238E27FC236}">
                <a16:creationId xmlns:a16="http://schemas.microsoft.com/office/drawing/2014/main" id="{6E9E49C5-DDB4-660F-7995-76767726623A}"/>
              </a:ext>
            </a:extLst>
          </p:cNvPr>
          <p:cNvSpPr/>
          <p:nvPr/>
        </p:nvSpPr>
        <p:spPr>
          <a:xfrm flipH="1">
            <a:off x="996553" y="5736266"/>
            <a:ext cx="214154" cy="2393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BC24340-58CD-9070-FAA2-3CA313BEB680}"/>
              </a:ext>
            </a:extLst>
          </p:cNvPr>
          <p:cNvGrpSpPr/>
          <p:nvPr/>
        </p:nvGrpSpPr>
        <p:grpSpPr>
          <a:xfrm>
            <a:off x="969276" y="5975630"/>
            <a:ext cx="592095" cy="555546"/>
            <a:chOff x="833248" y="5773207"/>
            <a:chExt cx="592095" cy="555546"/>
          </a:xfrm>
          <a:solidFill>
            <a:srgbClr val="92D050"/>
          </a:solidFill>
        </p:grpSpPr>
        <p:sp>
          <p:nvSpPr>
            <p:cNvPr id="83" name="object 13">
              <a:extLst>
                <a:ext uri="{FF2B5EF4-FFF2-40B4-BE49-F238E27FC236}">
                  <a16:creationId xmlns:a16="http://schemas.microsoft.com/office/drawing/2014/main" id="{C20DA54C-09BC-E937-52E5-A4A316DA0BC2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4" name="object 9">
              <a:extLst>
                <a:ext uri="{FF2B5EF4-FFF2-40B4-BE49-F238E27FC236}">
                  <a16:creationId xmlns:a16="http://schemas.microsoft.com/office/drawing/2014/main" id="{E7CC3839-3459-892E-4D57-39B70F6A1523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grpFill/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</a:p>
          </p:txBody>
        </p:sp>
      </p:grpSp>
      <p:sp>
        <p:nvSpPr>
          <p:cNvPr id="85" name="object 11">
            <a:extLst>
              <a:ext uri="{FF2B5EF4-FFF2-40B4-BE49-F238E27FC236}">
                <a16:creationId xmlns:a16="http://schemas.microsoft.com/office/drawing/2014/main" id="{BE9E8039-782D-5DAD-4A8B-3B8037E7B1BF}"/>
              </a:ext>
            </a:extLst>
          </p:cNvPr>
          <p:cNvSpPr/>
          <p:nvPr/>
        </p:nvSpPr>
        <p:spPr>
          <a:xfrm flipH="1">
            <a:off x="1822144" y="4896708"/>
            <a:ext cx="337443" cy="3458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C3CC9DB-04EF-7398-C998-86E0D60CB00B}"/>
              </a:ext>
            </a:extLst>
          </p:cNvPr>
          <p:cNvGrpSpPr/>
          <p:nvPr/>
        </p:nvGrpSpPr>
        <p:grpSpPr>
          <a:xfrm>
            <a:off x="1918156" y="5242572"/>
            <a:ext cx="592095" cy="555546"/>
            <a:chOff x="833248" y="5773207"/>
            <a:chExt cx="592095" cy="555546"/>
          </a:xfrm>
        </p:grpSpPr>
        <p:sp>
          <p:nvSpPr>
            <p:cNvPr id="87" name="object 13">
              <a:extLst>
                <a:ext uri="{FF2B5EF4-FFF2-40B4-BE49-F238E27FC236}">
                  <a16:creationId xmlns:a16="http://schemas.microsoft.com/office/drawing/2014/main" id="{88780C2B-6824-104E-2E9F-BCB84BFA5679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8" name="object 9">
              <a:extLst>
                <a:ext uri="{FF2B5EF4-FFF2-40B4-BE49-F238E27FC236}">
                  <a16:creationId xmlns:a16="http://schemas.microsoft.com/office/drawing/2014/main" id="{BEC6FEBA-8946-EB00-19D0-91A44AD70A4A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15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75086D8-1C9A-4BF3-9D7F-6F86882F2E5D}"/>
              </a:ext>
            </a:extLst>
          </p:cNvPr>
          <p:cNvGrpSpPr/>
          <p:nvPr/>
        </p:nvGrpSpPr>
        <p:grpSpPr>
          <a:xfrm>
            <a:off x="1656590" y="5975630"/>
            <a:ext cx="592095" cy="555546"/>
            <a:chOff x="833248" y="5773207"/>
            <a:chExt cx="592095" cy="555546"/>
          </a:xfrm>
        </p:grpSpPr>
        <p:sp>
          <p:nvSpPr>
            <p:cNvPr id="90" name="object 13">
              <a:extLst>
                <a:ext uri="{FF2B5EF4-FFF2-40B4-BE49-F238E27FC236}">
                  <a16:creationId xmlns:a16="http://schemas.microsoft.com/office/drawing/2014/main" id="{18CE63DD-8ACC-8D3E-DCCC-8B08391844B4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1" name="object 9">
              <a:extLst>
                <a:ext uri="{FF2B5EF4-FFF2-40B4-BE49-F238E27FC236}">
                  <a16:creationId xmlns:a16="http://schemas.microsoft.com/office/drawing/2014/main" id="{B2A4C71F-61FB-8BCF-3FFF-F5999012B2E4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12</a:t>
              </a:r>
            </a:p>
          </p:txBody>
        </p:sp>
      </p:grp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24C7150B-4F89-746B-74BD-89EC00C1F751}"/>
              </a:ext>
            </a:extLst>
          </p:cNvPr>
          <p:cNvSpPr/>
          <p:nvPr/>
        </p:nvSpPr>
        <p:spPr>
          <a:xfrm>
            <a:off x="3952985" y="4792691"/>
            <a:ext cx="1148977" cy="431162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382DE80-AFC1-9BB7-5893-8440C5D45BDE}"/>
              </a:ext>
            </a:extLst>
          </p:cNvPr>
          <p:cNvSpPr txBox="1"/>
          <p:nvPr/>
        </p:nvSpPr>
        <p:spPr>
          <a:xfrm>
            <a:off x="3845208" y="4406572"/>
            <a:ext cx="1383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Delete 10</a:t>
            </a:r>
            <a:endParaRPr lang="en-SE" sz="2400" dirty="0"/>
          </a:p>
        </p:txBody>
      </p:sp>
      <p:sp>
        <p:nvSpPr>
          <p:cNvPr id="94" name="object 11">
            <a:extLst>
              <a:ext uri="{FF2B5EF4-FFF2-40B4-BE49-F238E27FC236}">
                <a16:creationId xmlns:a16="http://schemas.microsoft.com/office/drawing/2014/main" id="{7FC25262-29C7-FBAF-35AB-416BD622BFB9}"/>
              </a:ext>
            </a:extLst>
          </p:cNvPr>
          <p:cNvSpPr/>
          <p:nvPr/>
        </p:nvSpPr>
        <p:spPr>
          <a:xfrm>
            <a:off x="6748038" y="5734163"/>
            <a:ext cx="155916" cy="26536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5" name="object 11">
            <a:extLst>
              <a:ext uri="{FF2B5EF4-FFF2-40B4-BE49-F238E27FC236}">
                <a16:creationId xmlns:a16="http://schemas.microsoft.com/office/drawing/2014/main" id="{AA94EF36-20EA-8C91-DC38-9EB643E5F864}"/>
              </a:ext>
            </a:extLst>
          </p:cNvPr>
          <p:cNvSpPr/>
          <p:nvPr/>
        </p:nvSpPr>
        <p:spPr>
          <a:xfrm flipH="1">
            <a:off x="7435041" y="4097108"/>
            <a:ext cx="580512" cy="46622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6" name="object 19">
            <a:extLst>
              <a:ext uri="{FF2B5EF4-FFF2-40B4-BE49-F238E27FC236}">
                <a16:creationId xmlns:a16="http://schemas.microsoft.com/office/drawing/2014/main" id="{B3F035DF-F073-4DD7-4CA9-11285D92742C}"/>
              </a:ext>
            </a:extLst>
          </p:cNvPr>
          <p:cNvSpPr/>
          <p:nvPr/>
        </p:nvSpPr>
        <p:spPr>
          <a:xfrm>
            <a:off x="6907426" y="3631567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7" name="object 9">
            <a:extLst>
              <a:ext uri="{FF2B5EF4-FFF2-40B4-BE49-F238E27FC236}">
                <a16:creationId xmlns:a16="http://schemas.microsoft.com/office/drawing/2014/main" id="{6D4FA61D-F1A0-52AA-682A-0AE1D7AA7388}"/>
              </a:ext>
            </a:extLst>
          </p:cNvPr>
          <p:cNvSpPr txBox="1"/>
          <p:nvPr/>
        </p:nvSpPr>
        <p:spPr>
          <a:xfrm>
            <a:off x="7044860" y="376266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98" name="object 13">
            <a:extLst>
              <a:ext uri="{FF2B5EF4-FFF2-40B4-BE49-F238E27FC236}">
                <a16:creationId xmlns:a16="http://schemas.microsoft.com/office/drawing/2014/main" id="{4DD259AA-E33A-29C2-ABBB-36E8E54E4E31}"/>
              </a:ext>
            </a:extLst>
          </p:cNvPr>
          <p:cNvSpPr/>
          <p:nvPr/>
        </p:nvSpPr>
        <p:spPr>
          <a:xfrm>
            <a:off x="7759018" y="440502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9" name="object 9">
            <a:extLst>
              <a:ext uri="{FF2B5EF4-FFF2-40B4-BE49-F238E27FC236}">
                <a16:creationId xmlns:a16="http://schemas.microsoft.com/office/drawing/2014/main" id="{71D6BC9F-71B9-8B51-D7C2-9EC2813D7F7F}"/>
              </a:ext>
            </a:extLst>
          </p:cNvPr>
          <p:cNvSpPr txBox="1"/>
          <p:nvPr/>
        </p:nvSpPr>
        <p:spPr>
          <a:xfrm>
            <a:off x="7896452" y="453423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100" name="object 11">
            <a:extLst>
              <a:ext uri="{FF2B5EF4-FFF2-40B4-BE49-F238E27FC236}">
                <a16:creationId xmlns:a16="http://schemas.microsoft.com/office/drawing/2014/main" id="{357EEC9D-04C9-4AFE-7588-E0D64B300C33}"/>
              </a:ext>
            </a:extLst>
          </p:cNvPr>
          <p:cNvSpPr/>
          <p:nvPr/>
        </p:nvSpPr>
        <p:spPr>
          <a:xfrm>
            <a:off x="6706946" y="4151744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" name="object 11">
            <a:extLst>
              <a:ext uri="{FF2B5EF4-FFF2-40B4-BE49-F238E27FC236}">
                <a16:creationId xmlns:a16="http://schemas.microsoft.com/office/drawing/2014/main" id="{62BA0A67-12C2-00DE-7220-A403B3035588}"/>
              </a:ext>
            </a:extLst>
          </p:cNvPr>
          <p:cNvSpPr/>
          <p:nvPr/>
        </p:nvSpPr>
        <p:spPr>
          <a:xfrm>
            <a:off x="5883464" y="4852418"/>
            <a:ext cx="359473" cy="384662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2" name="object 13">
            <a:extLst>
              <a:ext uri="{FF2B5EF4-FFF2-40B4-BE49-F238E27FC236}">
                <a16:creationId xmlns:a16="http://schemas.microsoft.com/office/drawing/2014/main" id="{216FF89A-1825-31FC-E104-2FA50E200FAC}"/>
              </a:ext>
            </a:extLst>
          </p:cNvPr>
          <p:cNvSpPr/>
          <p:nvPr/>
        </p:nvSpPr>
        <p:spPr>
          <a:xfrm>
            <a:off x="5421205" y="518514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3" name="object 9">
            <a:extLst>
              <a:ext uri="{FF2B5EF4-FFF2-40B4-BE49-F238E27FC236}">
                <a16:creationId xmlns:a16="http://schemas.microsoft.com/office/drawing/2014/main" id="{D067B937-E797-FEAE-E778-EAD37AABB6A4}"/>
              </a:ext>
            </a:extLst>
          </p:cNvPr>
          <p:cNvSpPr txBox="1"/>
          <p:nvPr/>
        </p:nvSpPr>
        <p:spPr>
          <a:xfrm>
            <a:off x="5558638" y="530570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04" name="object 11">
            <a:extLst>
              <a:ext uri="{FF2B5EF4-FFF2-40B4-BE49-F238E27FC236}">
                <a16:creationId xmlns:a16="http://schemas.microsoft.com/office/drawing/2014/main" id="{49EC3EE7-8CDB-EB3C-2782-B6DD74A4939B}"/>
              </a:ext>
            </a:extLst>
          </p:cNvPr>
          <p:cNvSpPr/>
          <p:nvPr/>
        </p:nvSpPr>
        <p:spPr>
          <a:xfrm>
            <a:off x="7757745" y="4916957"/>
            <a:ext cx="138706" cy="184320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5" name="object 13">
            <a:extLst>
              <a:ext uri="{FF2B5EF4-FFF2-40B4-BE49-F238E27FC236}">
                <a16:creationId xmlns:a16="http://schemas.microsoft.com/office/drawing/2014/main" id="{1C22CC58-2385-F68B-B977-E50AA3BD4AC6}"/>
              </a:ext>
            </a:extLst>
          </p:cNvPr>
          <p:cNvSpPr/>
          <p:nvPr/>
        </p:nvSpPr>
        <p:spPr>
          <a:xfrm>
            <a:off x="7435041" y="5095130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6" name="object 9">
            <a:extLst>
              <a:ext uri="{FF2B5EF4-FFF2-40B4-BE49-F238E27FC236}">
                <a16:creationId xmlns:a16="http://schemas.microsoft.com/office/drawing/2014/main" id="{6E57E4E2-D1A0-CDE0-00DB-DAEF98E14217}"/>
              </a:ext>
            </a:extLst>
          </p:cNvPr>
          <p:cNvSpPr txBox="1"/>
          <p:nvPr/>
        </p:nvSpPr>
        <p:spPr>
          <a:xfrm>
            <a:off x="7572475" y="5224331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25</a:t>
            </a:r>
          </a:p>
        </p:txBody>
      </p:sp>
      <p:sp>
        <p:nvSpPr>
          <p:cNvPr id="107" name="object 13">
            <a:extLst>
              <a:ext uri="{FF2B5EF4-FFF2-40B4-BE49-F238E27FC236}">
                <a16:creationId xmlns:a16="http://schemas.microsoft.com/office/drawing/2014/main" id="{7B614DD4-4E05-32CD-4B0D-DB4302FBE1E4}"/>
              </a:ext>
            </a:extLst>
          </p:cNvPr>
          <p:cNvSpPr/>
          <p:nvPr/>
        </p:nvSpPr>
        <p:spPr>
          <a:xfrm>
            <a:off x="6178058" y="439709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8" name="object 9">
            <a:extLst>
              <a:ext uri="{FF2B5EF4-FFF2-40B4-BE49-F238E27FC236}">
                <a16:creationId xmlns:a16="http://schemas.microsoft.com/office/drawing/2014/main" id="{3261C04C-B77D-5758-E835-A1FDD74E827F}"/>
              </a:ext>
            </a:extLst>
          </p:cNvPr>
          <p:cNvSpPr txBox="1"/>
          <p:nvPr/>
        </p:nvSpPr>
        <p:spPr>
          <a:xfrm>
            <a:off x="6315492" y="452629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7</a:t>
            </a:r>
          </a:p>
        </p:txBody>
      </p:sp>
      <p:sp>
        <p:nvSpPr>
          <p:cNvPr id="109" name="object 11">
            <a:extLst>
              <a:ext uri="{FF2B5EF4-FFF2-40B4-BE49-F238E27FC236}">
                <a16:creationId xmlns:a16="http://schemas.microsoft.com/office/drawing/2014/main" id="{AF845F35-9927-7F44-D63D-3857BEBBB40F}"/>
              </a:ext>
            </a:extLst>
          </p:cNvPr>
          <p:cNvSpPr/>
          <p:nvPr/>
        </p:nvSpPr>
        <p:spPr>
          <a:xfrm flipH="1">
            <a:off x="6652026" y="4888774"/>
            <a:ext cx="337443" cy="3458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C94688B-7ABB-6F23-32C2-5C115AB6C22C}"/>
              </a:ext>
            </a:extLst>
          </p:cNvPr>
          <p:cNvGrpSpPr/>
          <p:nvPr/>
        </p:nvGrpSpPr>
        <p:grpSpPr>
          <a:xfrm>
            <a:off x="6748038" y="5234638"/>
            <a:ext cx="592095" cy="555546"/>
            <a:chOff x="833248" y="5773207"/>
            <a:chExt cx="592095" cy="555546"/>
          </a:xfrm>
        </p:grpSpPr>
        <p:sp>
          <p:nvSpPr>
            <p:cNvPr id="111" name="object 13">
              <a:extLst>
                <a:ext uri="{FF2B5EF4-FFF2-40B4-BE49-F238E27FC236}">
                  <a16:creationId xmlns:a16="http://schemas.microsoft.com/office/drawing/2014/main" id="{2072AB2E-28D1-404C-4F91-5797A1A14F05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2" name="object 9">
              <a:extLst>
                <a:ext uri="{FF2B5EF4-FFF2-40B4-BE49-F238E27FC236}">
                  <a16:creationId xmlns:a16="http://schemas.microsoft.com/office/drawing/2014/main" id="{105364A1-0CEC-B237-BE82-6638E54EE7BE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15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911C2D2-2764-B704-9C29-F6C2C8CF1D08}"/>
              </a:ext>
            </a:extLst>
          </p:cNvPr>
          <p:cNvGrpSpPr/>
          <p:nvPr/>
        </p:nvGrpSpPr>
        <p:grpSpPr>
          <a:xfrm>
            <a:off x="6486472" y="5967696"/>
            <a:ext cx="592095" cy="555546"/>
            <a:chOff x="833248" y="5773207"/>
            <a:chExt cx="592095" cy="555546"/>
          </a:xfrm>
        </p:grpSpPr>
        <p:sp>
          <p:nvSpPr>
            <p:cNvPr id="114" name="object 13">
              <a:extLst>
                <a:ext uri="{FF2B5EF4-FFF2-40B4-BE49-F238E27FC236}">
                  <a16:creationId xmlns:a16="http://schemas.microsoft.com/office/drawing/2014/main" id="{A323D8B4-9E06-ACAD-C380-FAE874C9A6A5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5" name="object 9">
              <a:extLst>
                <a:ext uri="{FF2B5EF4-FFF2-40B4-BE49-F238E27FC236}">
                  <a16:creationId xmlns:a16="http://schemas.microsoft.com/office/drawing/2014/main" id="{63BA199D-8A7B-91DC-6EEF-14C4A7932363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12</a:t>
              </a:r>
            </a:p>
          </p:txBody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27ABB4A-ED53-6441-5FFD-12CE7289F28B}"/>
              </a:ext>
            </a:extLst>
          </p:cNvPr>
          <p:cNvSpPr/>
          <p:nvPr/>
        </p:nvSpPr>
        <p:spPr>
          <a:xfrm>
            <a:off x="3211825" y="2376220"/>
            <a:ext cx="2136548" cy="156966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1) Find smallest value in right subtree (12). </a:t>
            </a:r>
            <a:r>
              <a:rPr lang="en-GB" sz="1600" dirty="0">
                <a:solidFill>
                  <a:schemeClr val="bg1"/>
                </a:solidFill>
                <a:latin typeface="Arial"/>
                <a:cs typeface="Arial"/>
              </a:rPr>
              <a:t>Replace deleted element with it, then delete right subtree duplicate.</a:t>
            </a:r>
          </a:p>
        </p:txBody>
      </p:sp>
      <p:sp>
        <p:nvSpPr>
          <p:cNvPr id="118" name="Title 1">
            <a:extLst>
              <a:ext uri="{FF2B5EF4-FFF2-40B4-BE49-F238E27FC236}">
                <a16:creationId xmlns:a16="http://schemas.microsoft.com/office/drawing/2014/main" id="{5F7B06DF-1399-6E76-BE36-8775C6BB0376}"/>
              </a:ext>
            </a:extLst>
          </p:cNvPr>
          <p:cNvSpPr txBox="1">
            <a:spLocks/>
          </p:cNvSpPr>
          <p:nvPr/>
        </p:nvSpPr>
        <p:spPr>
          <a:xfrm>
            <a:off x="588328" y="-3411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z="3200" dirty="0"/>
              <a:t>Deletion from a BST</a:t>
            </a:r>
          </a:p>
        </p:txBody>
      </p:sp>
      <p:sp>
        <p:nvSpPr>
          <p:cNvPr id="2" name="object 11">
            <a:extLst>
              <a:ext uri="{FF2B5EF4-FFF2-40B4-BE49-F238E27FC236}">
                <a16:creationId xmlns:a16="http://schemas.microsoft.com/office/drawing/2014/main" id="{DE1D8AF2-D8C2-7F0A-F36B-FEE61EEF53A0}"/>
              </a:ext>
            </a:extLst>
          </p:cNvPr>
          <p:cNvSpPr/>
          <p:nvPr/>
        </p:nvSpPr>
        <p:spPr>
          <a:xfrm flipH="1">
            <a:off x="5849382" y="2702368"/>
            <a:ext cx="214154" cy="2393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6C3073-3582-1EFC-A067-13E1E32D9A06}"/>
              </a:ext>
            </a:extLst>
          </p:cNvPr>
          <p:cNvGrpSpPr/>
          <p:nvPr/>
        </p:nvGrpSpPr>
        <p:grpSpPr>
          <a:xfrm>
            <a:off x="5822105" y="2941732"/>
            <a:ext cx="592095" cy="555546"/>
            <a:chOff x="833248" y="5773207"/>
            <a:chExt cx="592095" cy="555546"/>
          </a:xfrm>
          <a:solidFill>
            <a:srgbClr val="92D050"/>
          </a:solidFill>
        </p:grpSpPr>
        <p:sp>
          <p:nvSpPr>
            <p:cNvPr id="23" name="object 13">
              <a:extLst>
                <a:ext uri="{FF2B5EF4-FFF2-40B4-BE49-F238E27FC236}">
                  <a16:creationId xmlns:a16="http://schemas.microsoft.com/office/drawing/2014/main" id="{CD1D4932-0DB2-814F-9E8A-C99AE4A06460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" name="object 9">
              <a:extLst>
                <a:ext uri="{FF2B5EF4-FFF2-40B4-BE49-F238E27FC236}">
                  <a16:creationId xmlns:a16="http://schemas.microsoft.com/office/drawing/2014/main" id="{DA515EE4-6A2C-7417-DD7D-A62383404EA9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grpFill/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38D1E81-34E6-7C76-5CEE-355B3691992A}"/>
              </a:ext>
            </a:extLst>
          </p:cNvPr>
          <p:cNvSpPr/>
          <p:nvPr/>
        </p:nvSpPr>
        <p:spPr>
          <a:xfrm>
            <a:off x="3211825" y="5245014"/>
            <a:ext cx="2235848" cy="156966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GB" sz="1600" dirty="0">
                <a:solidFill>
                  <a:schemeClr val="bg1"/>
                </a:solidFill>
                <a:latin typeface="Arial"/>
                <a:cs typeface="Arial"/>
              </a:rPr>
              <a:t>2) Find largest value in left subtree (7). Replace deleted element with it, then delete left subtree duplicate.</a:t>
            </a:r>
            <a:endParaRPr lang="en-SE" sz="16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57D4FF-32AE-1789-2719-A84E14BAB402}"/>
              </a:ext>
            </a:extLst>
          </p:cNvPr>
          <p:cNvSpPr/>
          <p:nvPr/>
        </p:nvSpPr>
        <p:spPr>
          <a:xfrm>
            <a:off x="3211825" y="536505"/>
            <a:ext cx="2136548" cy="83099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Two alternatives when a deleted node has two children.</a:t>
            </a:r>
            <a:endParaRPr lang="en-GB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487ED6BF-8D93-DC4A-8F77-8ABAD83218A6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75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33" grpId="0" animBg="1"/>
      <p:bldP spid="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bject 11">
            <a:extLst>
              <a:ext uri="{FF2B5EF4-FFF2-40B4-BE49-F238E27FC236}">
                <a16:creationId xmlns:a16="http://schemas.microsoft.com/office/drawing/2014/main" id="{B5E02487-06F1-F245-94F6-D776AE3F46A4}"/>
              </a:ext>
            </a:extLst>
          </p:cNvPr>
          <p:cNvSpPr/>
          <p:nvPr/>
        </p:nvSpPr>
        <p:spPr>
          <a:xfrm flipH="1">
            <a:off x="5699162" y="4547602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" name="object 11">
            <a:extLst>
              <a:ext uri="{FF2B5EF4-FFF2-40B4-BE49-F238E27FC236}">
                <a16:creationId xmlns:a16="http://schemas.microsoft.com/office/drawing/2014/main" id="{13AD2C86-0DFF-A34F-B0F4-60E43F72FBF0}"/>
              </a:ext>
            </a:extLst>
          </p:cNvPr>
          <p:cNvSpPr/>
          <p:nvPr/>
        </p:nvSpPr>
        <p:spPr>
          <a:xfrm flipH="1">
            <a:off x="6062160" y="5270524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D973A9-5DA5-C54A-A8D5-5114522B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Shape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6D0998-935F-D742-A46E-3F7EF8362C89}"/>
              </a:ext>
            </a:extLst>
          </p:cNvPr>
          <p:cNvSpPr/>
          <p:nvPr/>
        </p:nvSpPr>
        <p:spPr>
          <a:xfrm>
            <a:off x="1036565" y="1493959"/>
            <a:ext cx="7271272" cy="1477328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The following </a:t>
            </a:r>
            <a:r>
              <a:rPr lang="en-GB" dirty="0">
                <a:latin typeface="Arial"/>
                <a:cs typeface="Arial"/>
              </a:rPr>
              <a:t>are all valid BSTs </a:t>
            </a:r>
            <a:r>
              <a:rPr lang="en-US" dirty="0">
                <a:latin typeface="Arial"/>
                <a:cs typeface="Arial"/>
              </a:rPr>
              <a:t>resulting from adding elements: 1, 2, 4, and 8 in some order. </a:t>
            </a:r>
          </a:p>
          <a:p>
            <a:r>
              <a:rPr lang="en-GB" dirty="0">
                <a:latin typeface="Arial"/>
                <a:cs typeface="Arial"/>
              </a:rPr>
              <a:t>The order in which we put elements into a BST impacts the shape, and the shape of a BST has a huge impact on the performance of operations.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F4B647B9-8764-EE4B-9C2D-54A4B3B94995}"/>
              </a:ext>
            </a:extLst>
          </p:cNvPr>
          <p:cNvSpPr/>
          <p:nvPr/>
        </p:nvSpPr>
        <p:spPr>
          <a:xfrm flipH="1">
            <a:off x="1475364" y="4211284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bject 19">
            <a:extLst>
              <a:ext uri="{FF2B5EF4-FFF2-40B4-BE49-F238E27FC236}">
                <a16:creationId xmlns:a16="http://schemas.microsoft.com/office/drawing/2014/main" id="{9CB1F35C-8E69-0846-B4E3-E55BDF9B608F}"/>
              </a:ext>
            </a:extLst>
          </p:cNvPr>
          <p:cNvSpPr/>
          <p:nvPr/>
        </p:nvSpPr>
        <p:spPr>
          <a:xfrm>
            <a:off x="1085185" y="3681068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E5F0DE64-22DC-C14C-8664-E18B91A85E37}"/>
              </a:ext>
            </a:extLst>
          </p:cNvPr>
          <p:cNvSpPr txBox="1"/>
          <p:nvPr/>
        </p:nvSpPr>
        <p:spPr>
          <a:xfrm>
            <a:off x="1222619" y="381216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6A44B69B-6BF5-C549-99AF-64ACC624FD5F}"/>
              </a:ext>
            </a:extLst>
          </p:cNvPr>
          <p:cNvSpPr/>
          <p:nvPr/>
        </p:nvSpPr>
        <p:spPr>
          <a:xfrm>
            <a:off x="1475364" y="4436394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FF005B0-3C12-9746-B0ED-7790F2F77560}"/>
              </a:ext>
            </a:extLst>
          </p:cNvPr>
          <p:cNvSpPr txBox="1"/>
          <p:nvPr/>
        </p:nvSpPr>
        <p:spPr>
          <a:xfrm>
            <a:off x="1612798" y="4565595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941A84A6-1655-1840-8920-C89458930807}"/>
              </a:ext>
            </a:extLst>
          </p:cNvPr>
          <p:cNvSpPr/>
          <p:nvPr/>
        </p:nvSpPr>
        <p:spPr>
          <a:xfrm>
            <a:off x="884705" y="4201245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2E62ECB5-964D-C845-9ACB-A6D40B5284DE}"/>
              </a:ext>
            </a:extLst>
          </p:cNvPr>
          <p:cNvSpPr/>
          <p:nvPr/>
        </p:nvSpPr>
        <p:spPr>
          <a:xfrm flipH="1">
            <a:off x="1921076" y="4953200"/>
            <a:ext cx="146383" cy="237885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C9C13F26-A7A5-2D4C-9AA7-EB480DE9D95B}"/>
              </a:ext>
            </a:extLst>
          </p:cNvPr>
          <p:cNvSpPr/>
          <p:nvPr/>
        </p:nvSpPr>
        <p:spPr>
          <a:xfrm>
            <a:off x="1898734" y="516724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E7D1BA01-9E2B-9147-9A5A-74A0FC374024}"/>
              </a:ext>
            </a:extLst>
          </p:cNvPr>
          <p:cNvSpPr txBox="1"/>
          <p:nvPr/>
        </p:nvSpPr>
        <p:spPr>
          <a:xfrm>
            <a:off x="2036168" y="529644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8E6FD9B3-389D-3945-A754-7D7029305951}"/>
              </a:ext>
            </a:extLst>
          </p:cNvPr>
          <p:cNvSpPr/>
          <p:nvPr/>
        </p:nvSpPr>
        <p:spPr>
          <a:xfrm>
            <a:off x="581906" y="4437438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EFBBF2B7-1303-514C-BE93-203E462C321C}"/>
              </a:ext>
            </a:extLst>
          </p:cNvPr>
          <p:cNvSpPr txBox="1"/>
          <p:nvPr/>
        </p:nvSpPr>
        <p:spPr>
          <a:xfrm>
            <a:off x="719340" y="4566639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ECECCE-84A8-FB48-95D4-BAAD0C26C78B}"/>
              </a:ext>
            </a:extLst>
          </p:cNvPr>
          <p:cNvSpPr/>
          <p:nvPr/>
        </p:nvSpPr>
        <p:spPr>
          <a:xfrm>
            <a:off x="457200" y="3177282"/>
            <a:ext cx="2114266" cy="292864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807973-7B69-D241-BD6E-505BFAB40DF5}"/>
              </a:ext>
            </a:extLst>
          </p:cNvPr>
          <p:cNvSpPr txBox="1"/>
          <p:nvPr/>
        </p:nvSpPr>
        <p:spPr>
          <a:xfrm>
            <a:off x="472286" y="318863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65" name="object 11">
            <a:extLst>
              <a:ext uri="{FF2B5EF4-FFF2-40B4-BE49-F238E27FC236}">
                <a16:creationId xmlns:a16="http://schemas.microsoft.com/office/drawing/2014/main" id="{0FA06B9D-9B53-8947-8CAA-28AE955E656E}"/>
              </a:ext>
            </a:extLst>
          </p:cNvPr>
          <p:cNvSpPr/>
          <p:nvPr/>
        </p:nvSpPr>
        <p:spPr>
          <a:xfrm flipH="1">
            <a:off x="3813721" y="4096806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object 19">
            <a:extLst>
              <a:ext uri="{FF2B5EF4-FFF2-40B4-BE49-F238E27FC236}">
                <a16:creationId xmlns:a16="http://schemas.microsoft.com/office/drawing/2014/main" id="{19529DF4-8710-2F4C-86A1-1D4C50C81172}"/>
              </a:ext>
            </a:extLst>
          </p:cNvPr>
          <p:cNvSpPr/>
          <p:nvPr/>
        </p:nvSpPr>
        <p:spPr>
          <a:xfrm>
            <a:off x="3423542" y="3566590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object 9">
            <a:extLst>
              <a:ext uri="{FF2B5EF4-FFF2-40B4-BE49-F238E27FC236}">
                <a16:creationId xmlns:a16="http://schemas.microsoft.com/office/drawing/2014/main" id="{1931D7EB-3FFD-254A-A47F-86E448B42F48}"/>
              </a:ext>
            </a:extLst>
          </p:cNvPr>
          <p:cNvSpPr txBox="1"/>
          <p:nvPr/>
        </p:nvSpPr>
        <p:spPr>
          <a:xfrm>
            <a:off x="3560976" y="3697689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8" name="object 13">
            <a:extLst>
              <a:ext uri="{FF2B5EF4-FFF2-40B4-BE49-F238E27FC236}">
                <a16:creationId xmlns:a16="http://schemas.microsoft.com/office/drawing/2014/main" id="{6B292213-A409-F84B-9B1D-777CD3509E58}"/>
              </a:ext>
            </a:extLst>
          </p:cNvPr>
          <p:cNvSpPr/>
          <p:nvPr/>
        </p:nvSpPr>
        <p:spPr>
          <a:xfrm>
            <a:off x="3813721" y="432191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object 9">
            <a:extLst>
              <a:ext uri="{FF2B5EF4-FFF2-40B4-BE49-F238E27FC236}">
                <a16:creationId xmlns:a16="http://schemas.microsoft.com/office/drawing/2014/main" id="{A5015706-BB30-0840-952C-9356E445C7A2}"/>
              </a:ext>
            </a:extLst>
          </p:cNvPr>
          <p:cNvSpPr txBox="1"/>
          <p:nvPr/>
        </p:nvSpPr>
        <p:spPr>
          <a:xfrm>
            <a:off x="3951155" y="445111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70" name="object 11">
            <a:extLst>
              <a:ext uri="{FF2B5EF4-FFF2-40B4-BE49-F238E27FC236}">
                <a16:creationId xmlns:a16="http://schemas.microsoft.com/office/drawing/2014/main" id="{6C190AC9-C5EF-CF4B-B50A-ED49D7AF622C}"/>
              </a:ext>
            </a:extLst>
          </p:cNvPr>
          <p:cNvSpPr/>
          <p:nvPr/>
        </p:nvSpPr>
        <p:spPr>
          <a:xfrm>
            <a:off x="3223062" y="4086767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object 11">
            <a:extLst>
              <a:ext uri="{FF2B5EF4-FFF2-40B4-BE49-F238E27FC236}">
                <a16:creationId xmlns:a16="http://schemas.microsoft.com/office/drawing/2014/main" id="{A4788E2D-4F48-5A40-B129-A4A6DA14475F}"/>
              </a:ext>
            </a:extLst>
          </p:cNvPr>
          <p:cNvSpPr/>
          <p:nvPr/>
        </p:nvSpPr>
        <p:spPr>
          <a:xfrm>
            <a:off x="3716974" y="4838722"/>
            <a:ext cx="234182" cy="237885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" name="object 13">
            <a:extLst>
              <a:ext uri="{FF2B5EF4-FFF2-40B4-BE49-F238E27FC236}">
                <a16:creationId xmlns:a16="http://schemas.microsoft.com/office/drawing/2014/main" id="{0C7C6276-2495-F64C-8922-C77D9C47C105}"/>
              </a:ext>
            </a:extLst>
          </p:cNvPr>
          <p:cNvSpPr/>
          <p:nvPr/>
        </p:nvSpPr>
        <p:spPr>
          <a:xfrm>
            <a:off x="3374922" y="503950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" name="object 9">
            <a:extLst>
              <a:ext uri="{FF2B5EF4-FFF2-40B4-BE49-F238E27FC236}">
                <a16:creationId xmlns:a16="http://schemas.microsoft.com/office/drawing/2014/main" id="{2D41D7E5-B69C-944B-870C-A48D6C46717F}"/>
              </a:ext>
            </a:extLst>
          </p:cNvPr>
          <p:cNvSpPr txBox="1"/>
          <p:nvPr/>
        </p:nvSpPr>
        <p:spPr>
          <a:xfrm>
            <a:off x="3512356" y="516870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74" name="object 13">
            <a:extLst>
              <a:ext uri="{FF2B5EF4-FFF2-40B4-BE49-F238E27FC236}">
                <a16:creationId xmlns:a16="http://schemas.microsoft.com/office/drawing/2014/main" id="{586CC048-917D-B94F-B0EF-FAF1CC834DA3}"/>
              </a:ext>
            </a:extLst>
          </p:cNvPr>
          <p:cNvSpPr/>
          <p:nvPr/>
        </p:nvSpPr>
        <p:spPr>
          <a:xfrm>
            <a:off x="2920263" y="4322960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object 9">
            <a:extLst>
              <a:ext uri="{FF2B5EF4-FFF2-40B4-BE49-F238E27FC236}">
                <a16:creationId xmlns:a16="http://schemas.microsoft.com/office/drawing/2014/main" id="{AAB6352E-A19F-4F4C-B21E-9B7DF947322D}"/>
              </a:ext>
            </a:extLst>
          </p:cNvPr>
          <p:cNvSpPr txBox="1"/>
          <p:nvPr/>
        </p:nvSpPr>
        <p:spPr>
          <a:xfrm>
            <a:off x="3057697" y="4452161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2488D9B-EB27-AC42-874B-800D2C8F5591}"/>
              </a:ext>
            </a:extLst>
          </p:cNvPr>
          <p:cNvSpPr/>
          <p:nvPr/>
        </p:nvSpPr>
        <p:spPr>
          <a:xfrm>
            <a:off x="2728444" y="3188639"/>
            <a:ext cx="1867739" cy="291728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25646C4-1417-6448-B98E-09715476B9AE}"/>
              </a:ext>
            </a:extLst>
          </p:cNvPr>
          <p:cNvSpPr txBox="1"/>
          <p:nvPr/>
        </p:nvSpPr>
        <p:spPr>
          <a:xfrm>
            <a:off x="2743531" y="319999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B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" name="object 11">
            <a:extLst>
              <a:ext uri="{FF2B5EF4-FFF2-40B4-BE49-F238E27FC236}">
                <a16:creationId xmlns:a16="http://schemas.microsoft.com/office/drawing/2014/main" id="{D0817F8B-A9B9-5C42-851D-AA3AAEBC0093}"/>
              </a:ext>
            </a:extLst>
          </p:cNvPr>
          <p:cNvSpPr/>
          <p:nvPr/>
        </p:nvSpPr>
        <p:spPr>
          <a:xfrm flipH="1">
            <a:off x="5497246" y="3799425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9" name="object 19">
            <a:extLst>
              <a:ext uri="{FF2B5EF4-FFF2-40B4-BE49-F238E27FC236}">
                <a16:creationId xmlns:a16="http://schemas.microsoft.com/office/drawing/2014/main" id="{6BF5D8B9-23A5-2341-B599-0D20EAF656FA}"/>
              </a:ext>
            </a:extLst>
          </p:cNvPr>
          <p:cNvSpPr/>
          <p:nvPr/>
        </p:nvSpPr>
        <p:spPr>
          <a:xfrm>
            <a:off x="5107067" y="3269209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0" name="object 9">
            <a:extLst>
              <a:ext uri="{FF2B5EF4-FFF2-40B4-BE49-F238E27FC236}">
                <a16:creationId xmlns:a16="http://schemas.microsoft.com/office/drawing/2014/main" id="{EEA29CFA-AF5F-0549-AC08-40D341FDF6BE}"/>
              </a:ext>
            </a:extLst>
          </p:cNvPr>
          <p:cNvSpPr txBox="1"/>
          <p:nvPr/>
        </p:nvSpPr>
        <p:spPr>
          <a:xfrm>
            <a:off x="5244501" y="340030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1" name="object 13">
            <a:extLst>
              <a:ext uri="{FF2B5EF4-FFF2-40B4-BE49-F238E27FC236}">
                <a16:creationId xmlns:a16="http://schemas.microsoft.com/office/drawing/2014/main" id="{1845D786-86CC-7B4B-8544-4FFBF8DED2A7}"/>
              </a:ext>
            </a:extLst>
          </p:cNvPr>
          <p:cNvSpPr/>
          <p:nvPr/>
        </p:nvSpPr>
        <p:spPr>
          <a:xfrm>
            <a:off x="5349427" y="402453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" name="object 9">
            <a:extLst>
              <a:ext uri="{FF2B5EF4-FFF2-40B4-BE49-F238E27FC236}">
                <a16:creationId xmlns:a16="http://schemas.microsoft.com/office/drawing/2014/main" id="{FABE0156-82B9-BE4E-AAFE-D17E67C000C7}"/>
              </a:ext>
            </a:extLst>
          </p:cNvPr>
          <p:cNvSpPr txBox="1"/>
          <p:nvPr/>
        </p:nvSpPr>
        <p:spPr>
          <a:xfrm>
            <a:off x="5486861" y="415373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85" name="object 13">
            <a:extLst>
              <a:ext uri="{FF2B5EF4-FFF2-40B4-BE49-F238E27FC236}">
                <a16:creationId xmlns:a16="http://schemas.microsoft.com/office/drawing/2014/main" id="{300E1E85-6E69-2742-9280-E29A402DDAA7}"/>
              </a:ext>
            </a:extLst>
          </p:cNvPr>
          <p:cNvSpPr/>
          <p:nvPr/>
        </p:nvSpPr>
        <p:spPr>
          <a:xfrm>
            <a:off x="5664755" y="4767428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6" name="object 9">
            <a:extLst>
              <a:ext uri="{FF2B5EF4-FFF2-40B4-BE49-F238E27FC236}">
                <a16:creationId xmlns:a16="http://schemas.microsoft.com/office/drawing/2014/main" id="{7CAFD9BD-55D8-1B46-800E-DE857E658A29}"/>
              </a:ext>
            </a:extLst>
          </p:cNvPr>
          <p:cNvSpPr txBox="1"/>
          <p:nvPr/>
        </p:nvSpPr>
        <p:spPr>
          <a:xfrm>
            <a:off x="5802189" y="4896629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87" name="object 13">
            <a:extLst>
              <a:ext uri="{FF2B5EF4-FFF2-40B4-BE49-F238E27FC236}">
                <a16:creationId xmlns:a16="http://schemas.microsoft.com/office/drawing/2014/main" id="{C4EE9D76-747C-DF4B-B910-53C7D8E1CA85}"/>
              </a:ext>
            </a:extLst>
          </p:cNvPr>
          <p:cNvSpPr/>
          <p:nvPr/>
        </p:nvSpPr>
        <p:spPr>
          <a:xfrm>
            <a:off x="6033379" y="543759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8" name="object 9">
            <a:extLst>
              <a:ext uri="{FF2B5EF4-FFF2-40B4-BE49-F238E27FC236}">
                <a16:creationId xmlns:a16="http://schemas.microsoft.com/office/drawing/2014/main" id="{DF22AA13-33E3-E043-97D0-DF9C529CFFA7}"/>
              </a:ext>
            </a:extLst>
          </p:cNvPr>
          <p:cNvSpPr txBox="1"/>
          <p:nvPr/>
        </p:nvSpPr>
        <p:spPr>
          <a:xfrm>
            <a:off x="6170813" y="556679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E63F666-7E4E-6F4C-B8D9-4A7E193818FA}"/>
              </a:ext>
            </a:extLst>
          </p:cNvPr>
          <p:cNvSpPr/>
          <p:nvPr/>
        </p:nvSpPr>
        <p:spPr>
          <a:xfrm>
            <a:off x="4732132" y="3188639"/>
            <a:ext cx="1986466" cy="291728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8E66292-354E-7844-8027-34DF640620BE}"/>
              </a:ext>
            </a:extLst>
          </p:cNvPr>
          <p:cNvSpPr txBox="1"/>
          <p:nvPr/>
        </p:nvSpPr>
        <p:spPr>
          <a:xfrm>
            <a:off x="4747218" y="31999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3" name="object 11">
            <a:extLst>
              <a:ext uri="{FF2B5EF4-FFF2-40B4-BE49-F238E27FC236}">
                <a16:creationId xmlns:a16="http://schemas.microsoft.com/office/drawing/2014/main" id="{36C53B6F-A23B-214B-9C26-56EAC3736F43}"/>
              </a:ext>
            </a:extLst>
          </p:cNvPr>
          <p:cNvSpPr/>
          <p:nvPr/>
        </p:nvSpPr>
        <p:spPr>
          <a:xfrm>
            <a:off x="7567792" y="4817265"/>
            <a:ext cx="212299" cy="23866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4" name="object 11">
            <a:extLst>
              <a:ext uri="{FF2B5EF4-FFF2-40B4-BE49-F238E27FC236}">
                <a16:creationId xmlns:a16="http://schemas.microsoft.com/office/drawing/2014/main" id="{7997C9D9-133E-804C-8A68-6E723067B8B7}"/>
              </a:ext>
            </a:extLst>
          </p:cNvPr>
          <p:cNvSpPr/>
          <p:nvPr/>
        </p:nvSpPr>
        <p:spPr>
          <a:xfrm flipH="1">
            <a:off x="8105921" y="4793881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5" name="object 11">
            <a:extLst>
              <a:ext uri="{FF2B5EF4-FFF2-40B4-BE49-F238E27FC236}">
                <a16:creationId xmlns:a16="http://schemas.microsoft.com/office/drawing/2014/main" id="{566907C9-CDA0-A54B-839E-1B77304004A2}"/>
              </a:ext>
            </a:extLst>
          </p:cNvPr>
          <p:cNvSpPr/>
          <p:nvPr/>
        </p:nvSpPr>
        <p:spPr>
          <a:xfrm flipH="1">
            <a:off x="7715611" y="4051095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6" name="object 19">
            <a:extLst>
              <a:ext uri="{FF2B5EF4-FFF2-40B4-BE49-F238E27FC236}">
                <a16:creationId xmlns:a16="http://schemas.microsoft.com/office/drawing/2014/main" id="{72CBFCE0-7149-B847-B9CD-8B244B85F5DB}"/>
              </a:ext>
            </a:extLst>
          </p:cNvPr>
          <p:cNvSpPr/>
          <p:nvPr/>
        </p:nvSpPr>
        <p:spPr>
          <a:xfrm>
            <a:off x="7325432" y="3520879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7" name="object 9">
            <a:extLst>
              <a:ext uri="{FF2B5EF4-FFF2-40B4-BE49-F238E27FC236}">
                <a16:creationId xmlns:a16="http://schemas.microsoft.com/office/drawing/2014/main" id="{BEED10BA-7EA3-9D4F-8386-65791D935F48}"/>
              </a:ext>
            </a:extLst>
          </p:cNvPr>
          <p:cNvSpPr txBox="1"/>
          <p:nvPr/>
        </p:nvSpPr>
        <p:spPr>
          <a:xfrm>
            <a:off x="7462866" y="365197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98" name="object 13">
            <a:extLst>
              <a:ext uri="{FF2B5EF4-FFF2-40B4-BE49-F238E27FC236}">
                <a16:creationId xmlns:a16="http://schemas.microsoft.com/office/drawing/2014/main" id="{F56F79F5-A622-A541-9599-352C65EAB26C}"/>
              </a:ext>
            </a:extLst>
          </p:cNvPr>
          <p:cNvSpPr/>
          <p:nvPr/>
        </p:nvSpPr>
        <p:spPr>
          <a:xfrm>
            <a:off x="7646959" y="429581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9" name="object 9">
            <a:extLst>
              <a:ext uri="{FF2B5EF4-FFF2-40B4-BE49-F238E27FC236}">
                <a16:creationId xmlns:a16="http://schemas.microsoft.com/office/drawing/2014/main" id="{08A4B3AB-AB13-2649-940D-068CED66C80F}"/>
              </a:ext>
            </a:extLst>
          </p:cNvPr>
          <p:cNvSpPr txBox="1"/>
          <p:nvPr/>
        </p:nvSpPr>
        <p:spPr>
          <a:xfrm>
            <a:off x="7784393" y="442501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00" name="object 13">
            <a:extLst>
              <a:ext uri="{FF2B5EF4-FFF2-40B4-BE49-F238E27FC236}">
                <a16:creationId xmlns:a16="http://schemas.microsoft.com/office/drawing/2014/main" id="{0B17AC62-D933-6046-898A-9D9407113601}"/>
              </a:ext>
            </a:extLst>
          </p:cNvPr>
          <p:cNvSpPr/>
          <p:nvPr/>
        </p:nvSpPr>
        <p:spPr>
          <a:xfrm>
            <a:off x="7311041" y="503912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" name="object 9">
            <a:extLst>
              <a:ext uri="{FF2B5EF4-FFF2-40B4-BE49-F238E27FC236}">
                <a16:creationId xmlns:a16="http://schemas.microsoft.com/office/drawing/2014/main" id="{D3F3C072-2909-464B-91C1-72B2D6100099}"/>
              </a:ext>
            </a:extLst>
          </p:cNvPr>
          <p:cNvSpPr txBox="1"/>
          <p:nvPr/>
        </p:nvSpPr>
        <p:spPr>
          <a:xfrm>
            <a:off x="7448475" y="516832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02" name="object 13">
            <a:extLst>
              <a:ext uri="{FF2B5EF4-FFF2-40B4-BE49-F238E27FC236}">
                <a16:creationId xmlns:a16="http://schemas.microsoft.com/office/drawing/2014/main" id="{36C3BB0B-F777-C34D-8E91-3A7E473AEF48}"/>
              </a:ext>
            </a:extLst>
          </p:cNvPr>
          <p:cNvSpPr/>
          <p:nvPr/>
        </p:nvSpPr>
        <p:spPr>
          <a:xfrm>
            <a:off x="8101338" y="505054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3" name="object 9">
            <a:extLst>
              <a:ext uri="{FF2B5EF4-FFF2-40B4-BE49-F238E27FC236}">
                <a16:creationId xmlns:a16="http://schemas.microsoft.com/office/drawing/2014/main" id="{07AD44CB-9B4D-1947-9296-C7CE48BB5DA6}"/>
              </a:ext>
            </a:extLst>
          </p:cNvPr>
          <p:cNvSpPr txBox="1"/>
          <p:nvPr/>
        </p:nvSpPr>
        <p:spPr>
          <a:xfrm>
            <a:off x="8238772" y="517974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99F68B6-7B30-2548-98F6-C1B03A5C8DD4}"/>
              </a:ext>
            </a:extLst>
          </p:cNvPr>
          <p:cNvSpPr/>
          <p:nvPr/>
        </p:nvSpPr>
        <p:spPr>
          <a:xfrm>
            <a:off x="6908552" y="3188639"/>
            <a:ext cx="1986466" cy="291728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93A4F72-668D-1947-A398-B157E7203058}"/>
              </a:ext>
            </a:extLst>
          </p:cNvPr>
          <p:cNvSpPr txBox="1"/>
          <p:nvPr/>
        </p:nvSpPr>
        <p:spPr>
          <a:xfrm>
            <a:off x="6923638" y="31999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D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C176BF4-E3EB-BE17-4793-68B7DD36CFB6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3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44" grpId="0" animBg="1"/>
      <p:bldP spid="51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/>
      <p:bldP spid="78" grpId="0" animBg="1"/>
      <p:bldP spid="79" grpId="0" animBg="1"/>
      <p:bldP spid="80" grpId="0" animBg="1"/>
      <p:bldP spid="81" grpId="0" animBg="1"/>
      <p:bldP spid="82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bject 16"/>
          <p:cNvSpPr/>
          <p:nvPr/>
        </p:nvSpPr>
        <p:spPr>
          <a:xfrm>
            <a:off x="6441234" y="5582210"/>
            <a:ext cx="1170290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996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Different Trees in Computer Science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62624" y="1204796"/>
            <a:ext cx="2802467" cy="2563307"/>
            <a:chOff x="992359" y="1297931"/>
            <a:chExt cx="2802467" cy="2563307"/>
          </a:xfrm>
        </p:grpSpPr>
        <p:sp>
          <p:nvSpPr>
            <p:cNvPr id="4" name="object 8"/>
            <p:cNvSpPr/>
            <p:nvPr/>
          </p:nvSpPr>
          <p:spPr>
            <a:xfrm>
              <a:off x="992359" y="1297931"/>
              <a:ext cx="2802467" cy="20757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  <a:ln w="9525">
              <a:noFill/>
            </a:ln>
          </p:spPr>
          <p:txBody>
            <a:bodyPr vert="horz" wrap="square" lIns="0" tIns="0" rIns="0" bIns="0" spcCol="0" rtlCol="0">
              <a:noAutofit/>
            </a:bodyPr>
            <a:lstStyle/>
            <a:p>
              <a:pPr algn="ctr"/>
              <a:endParaRPr sz="10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" name="object 9"/>
            <p:cNvSpPr txBox="1"/>
            <p:nvPr/>
          </p:nvSpPr>
          <p:spPr>
            <a:xfrm>
              <a:off x="2139514" y="1445958"/>
              <a:ext cx="491490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Tywin</a:t>
              </a:r>
            </a:p>
          </p:txBody>
        </p:sp>
        <p:sp>
          <p:nvSpPr>
            <p:cNvPr id="6" name="object 10"/>
            <p:cNvSpPr txBox="1"/>
            <p:nvPr/>
          </p:nvSpPr>
          <p:spPr>
            <a:xfrm>
              <a:off x="2089242" y="2186995"/>
              <a:ext cx="558166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Cersei</a:t>
              </a:r>
              <a:endParaRPr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object 11"/>
            <p:cNvSpPr txBox="1"/>
            <p:nvPr/>
          </p:nvSpPr>
          <p:spPr>
            <a:xfrm>
              <a:off x="2891473" y="2186995"/>
              <a:ext cx="576120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Jaime</a:t>
              </a:r>
            </a:p>
          </p:txBody>
        </p:sp>
        <p:sp>
          <p:nvSpPr>
            <p:cNvPr id="8" name="object 12"/>
            <p:cNvSpPr txBox="1"/>
            <p:nvPr/>
          </p:nvSpPr>
          <p:spPr>
            <a:xfrm>
              <a:off x="1095307" y="2918151"/>
              <a:ext cx="775853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Myrcella</a:t>
              </a:r>
            </a:p>
          </p:txBody>
        </p:sp>
        <p:sp>
          <p:nvSpPr>
            <p:cNvPr id="9" name="object 13"/>
            <p:cNvSpPr txBox="1"/>
            <p:nvPr/>
          </p:nvSpPr>
          <p:spPr>
            <a:xfrm>
              <a:off x="2097776" y="2918151"/>
              <a:ext cx="574966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Joffrey</a:t>
              </a:r>
            </a:p>
          </p:txBody>
        </p:sp>
        <p:sp>
          <p:nvSpPr>
            <p:cNvPr id="10" name="object 14"/>
            <p:cNvSpPr txBox="1"/>
            <p:nvPr/>
          </p:nvSpPr>
          <p:spPr>
            <a:xfrm>
              <a:off x="2942655" y="2918151"/>
              <a:ext cx="732444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Tommen</a:t>
              </a:r>
            </a:p>
          </p:txBody>
        </p:sp>
        <p:sp>
          <p:nvSpPr>
            <p:cNvPr id="11" name="object 15"/>
            <p:cNvSpPr txBox="1"/>
            <p:nvPr/>
          </p:nvSpPr>
          <p:spPr>
            <a:xfrm>
              <a:off x="1314096" y="2186995"/>
              <a:ext cx="576426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95"/>
                </a:spcBef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Tyrion</a:t>
              </a:r>
              <a:endParaRPr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74096" y="3601552"/>
              <a:ext cx="1388458" cy="259686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3335" rIns="0" bIns="0" rtlCol="0" anchor="ctr">
              <a:spAutoFit/>
            </a:bodyPr>
            <a:lstStyle/>
            <a:p>
              <a:pPr marL="12700" algn="ctr">
                <a:spcBef>
                  <a:spcPts val="105"/>
                </a:spcBef>
              </a:pPr>
              <a:r>
                <a:rPr lang="en-US" sz="1600" dirty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</a:rPr>
                <a:t>Family Trees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620438" y="1204796"/>
            <a:ext cx="3033526" cy="2614108"/>
            <a:chOff x="4695707" y="1297931"/>
            <a:chExt cx="3033526" cy="2614108"/>
          </a:xfrm>
        </p:grpSpPr>
        <p:sp>
          <p:nvSpPr>
            <p:cNvPr id="13" name="object 7"/>
            <p:cNvSpPr txBox="1">
              <a:spLocks/>
            </p:cNvSpPr>
            <p:nvPr/>
          </p:nvSpPr>
          <p:spPr>
            <a:xfrm>
              <a:off x="5293954" y="3652353"/>
              <a:ext cx="1707455" cy="259686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3335" rIns="0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Helvetica"/>
                  <a:ea typeface="+mj-ea"/>
                  <a:cs typeface="Helvetica"/>
                </a:defRPr>
              </a:lvl1pPr>
            </a:lstStyle>
            <a:p>
              <a:pPr marL="12700">
                <a:spcBef>
                  <a:spcPts val="105"/>
                </a:spcBef>
              </a:pPr>
              <a:r>
                <a:rPr lang="en-US" sz="1600" dirty="0">
                  <a:latin typeface="Arial" charset="0"/>
                  <a:ea typeface="Arial" charset="0"/>
                  <a:cs typeface="Arial" charset="0"/>
                </a:rPr>
                <a:t>Decision Trees</a:t>
              </a:r>
            </a:p>
          </p:txBody>
        </p:sp>
        <p:sp>
          <p:nvSpPr>
            <p:cNvPr id="14" name="object 8"/>
            <p:cNvSpPr/>
            <p:nvPr/>
          </p:nvSpPr>
          <p:spPr>
            <a:xfrm>
              <a:off x="4695707" y="1297931"/>
              <a:ext cx="3033526" cy="21646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  <a:ln w="9525">
              <a:noFill/>
            </a:ln>
          </p:spPr>
          <p:txBody>
            <a:bodyPr wrap="square" lIns="0" tIns="0" rIns="0" bIns="0" rtlCol="0"/>
            <a:lstStyle/>
            <a:p>
              <a:endParaRPr sz="1400">
                <a:latin typeface="Arial" charset="0"/>
              </a:endParaRPr>
            </a:p>
          </p:txBody>
        </p:sp>
        <p:sp>
          <p:nvSpPr>
            <p:cNvPr id="15" name="object 9"/>
            <p:cNvSpPr txBox="1"/>
            <p:nvPr/>
          </p:nvSpPr>
          <p:spPr>
            <a:xfrm>
              <a:off x="5973388" y="2092344"/>
              <a:ext cx="1225815" cy="502561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dirty="0"/>
                <a:t>Floor</a:t>
              </a:r>
              <a:endParaRPr lang="en-US" dirty="0"/>
            </a:p>
            <a:p>
              <a:r>
                <a:rPr dirty="0"/>
                <a:t>Clean?</a:t>
              </a:r>
            </a:p>
          </p:txBody>
        </p:sp>
        <p:sp>
          <p:nvSpPr>
            <p:cNvPr id="16" name="object 10"/>
            <p:cNvSpPr txBox="1"/>
            <p:nvPr/>
          </p:nvSpPr>
          <p:spPr>
            <a:xfrm>
              <a:off x="6891338" y="2868686"/>
              <a:ext cx="750269" cy="443070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dirty="0"/>
                <a:t>Sweep  Floor</a:t>
              </a:r>
            </a:p>
          </p:txBody>
        </p:sp>
        <p:sp>
          <p:nvSpPr>
            <p:cNvPr id="17" name="object 11"/>
            <p:cNvSpPr txBox="1"/>
            <p:nvPr/>
          </p:nvSpPr>
          <p:spPr>
            <a:xfrm>
              <a:off x="4788985" y="2212877"/>
              <a:ext cx="473581" cy="227626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dirty="0"/>
                <a:t>Relax</a:t>
              </a:r>
            </a:p>
          </p:txBody>
        </p:sp>
        <p:sp>
          <p:nvSpPr>
            <p:cNvPr id="18" name="object 12"/>
            <p:cNvSpPr txBox="1"/>
            <p:nvPr/>
          </p:nvSpPr>
          <p:spPr>
            <a:xfrm>
              <a:off x="5240868" y="1367956"/>
              <a:ext cx="972717" cy="651423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dirty="0"/>
                <a:t>House </a:t>
              </a:r>
              <a:endParaRPr lang="en-US" dirty="0"/>
            </a:p>
            <a:p>
              <a:r>
                <a:rPr dirty="0"/>
                <a:t>clea</a:t>
              </a:r>
              <a:r>
                <a:rPr lang="en-US" dirty="0"/>
                <a:t>n</a:t>
              </a:r>
              <a:endParaRPr dirty="0"/>
            </a:p>
          </p:txBody>
        </p:sp>
        <p:sp>
          <p:nvSpPr>
            <p:cNvPr id="19" name="object 13"/>
            <p:cNvSpPr txBox="1"/>
            <p:nvPr/>
          </p:nvSpPr>
          <p:spPr>
            <a:xfrm>
              <a:off x="4990296" y="1670743"/>
              <a:ext cx="280737" cy="197490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45" dirty="0">
                  <a:latin typeface="Arial" charset="0"/>
                  <a:cs typeface="Verdana"/>
                </a:rPr>
                <a:t>No</a:t>
              </a:r>
              <a:endParaRPr sz="1200" dirty="0">
                <a:latin typeface="Arial" charset="0"/>
                <a:cs typeface="Verdana"/>
              </a:endParaRPr>
            </a:p>
          </p:txBody>
        </p:sp>
        <p:sp>
          <p:nvSpPr>
            <p:cNvPr id="20" name="object 14"/>
            <p:cNvSpPr txBox="1"/>
            <p:nvPr/>
          </p:nvSpPr>
          <p:spPr>
            <a:xfrm>
              <a:off x="7044311" y="2526732"/>
              <a:ext cx="373338" cy="228268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sz="1200" dirty="0">
                  <a:solidFill>
                    <a:schemeClr val="tx1"/>
                  </a:solidFill>
                </a:rPr>
                <a:t>Yes</a:t>
              </a:r>
            </a:p>
          </p:txBody>
        </p:sp>
        <p:sp>
          <p:nvSpPr>
            <p:cNvPr id="21" name="object 15"/>
            <p:cNvSpPr txBox="1"/>
            <p:nvPr/>
          </p:nvSpPr>
          <p:spPr>
            <a:xfrm>
              <a:off x="5240868" y="2868686"/>
              <a:ext cx="1179702" cy="443070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dirty="0"/>
                <a:t>Wash</a:t>
              </a:r>
              <a:r>
                <a:rPr lang="en-US" dirty="0"/>
                <a:t> </a:t>
              </a:r>
            </a:p>
            <a:p>
              <a:r>
                <a:rPr dirty="0"/>
                <a:t>Windows</a:t>
              </a:r>
            </a:p>
          </p:txBody>
        </p:sp>
        <p:sp>
          <p:nvSpPr>
            <p:cNvPr id="22" name="object 16"/>
            <p:cNvSpPr txBox="1"/>
            <p:nvPr/>
          </p:nvSpPr>
          <p:spPr>
            <a:xfrm>
              <a:off x="5846617" y="2535199"/>
              <a:ext cx="280103" cy="197490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40" dirty="0">
                  <a:latin typeface="Arial" charset="0"/>
                  <a:cs typeface="Verdana"/>
                </a:rPr>
                <a:t>No</a:t>
              </a:r>
              <a:endParaRPr sz="1200" dirty="0">
                <a:latin typeface="Arial" charset="0"/>
                <a:cs typeface="Verdana"/>
              </a:endParaRPr>
            </a:p>
          </p:txBody>
        </p:sp>
        <p:sp>
          <p:nvSpPr>
            <p:cNvPr id="23" name="object 14"/>
            <p:cNvSpPr txBox="1"/>
            <p:nvPr/>
          </p:nvSpPr>
          <p:spPr>
            <a:xfrm>
              <a:off x="6196023" y="1670500"/>
              <a:ext cx="373338" cy="228268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sz="1200" dirty="0">
                  <a:solidFill>
                    <a:schemeClr val="tx1"/>
                  </a:solidFill>
                </a:rPr>
                <a:t>Yes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01890" y="3957435"/>
            <a:ext cx="2697836" cy="2690787"/>
            <a:chOff x="1126366" y="4050570"/>
            <a:chExt cx="2697836" cy="2690787"/>
          </a:xfrm>
        </p:grpSpPr>
        <p:sp>
          <p:nvSpPr>
            <p:cNvPr id="24" name="object 7"/>
            <p:cNvSpPr txBox="1">
              <a:spLocks/>
            </p:cNvSpPr>
            <p:nvPr/>
          </p:nvSpPr>
          <p:spPr>
            <a:xfrm>
              <a:off x="1126366" y="6481671"/>
              <a:ext cx="2430545" cy="259686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3335" rIns="0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Helvetica"/>
                  <a:ea typeface="+mj-ea"/>
                  <a:cs typeface="Helvetica"/>
                </a:defRPr>
              </a:lvl1pPr>
            </a:lstStyle>
            <a:p>
              <a:pPr marL="12700">
                <a:spcBef>
                  <a:spcPts val="105"/>
                </a:spcBef>
              </a:pPr>
              <a:r>
                <a:rPr lang="en-US" sz="1600" dirty="0">
                  <a:latin typeface="Arial" charset="0"/>
                  <a:ea typeface="Arial" charset="0"/>
                  <a:cs typeface="Arial" charset="0"/>
                </a:rPr>
                <a:t>Expression Trees</a:t>
              </a:r>
            </a:p>
          </p:txBody>
        </p:sp>
        <p:sp>
          <p:nvSpPr>
            <p:cNvPr id="25" name="object 8"/>
            <p:cNvSpPr/>
            <p:nvPr/>
          </p:nvSpPr>
          <p:spPr>
            <a:xfrm>
              <a:off x="2584154" y="483285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6FAC46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" name="object 10"/>
            <p:cNvSpPr txBox="1"/>
            <p:nvPr/>
          </p:nvSpPr>
          <p:spPr>
            <a:xfrm>
              <a:off x="2794622" y="4930110"/>
              <a:ext cx="397748" cy="320601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20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+</a:t>
              </a:r>
              <a:endParaRPr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" name="object 11"/>
            <p:cNvSpPr/>
            <p:nvPr/>
          </p:nvSpPr>
          <p:spPr>
            <a:xfrm>
              <a:off x="2278288" y="5309643"/>
              <a:ext cx="380746" cy="303517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object 12"/>
            <p:cNvSpPr/>
            <p:nvPr/>
          </p:nvSpPr>
          <p:spPr>
            <a:xfrm>
              <a:off x="3113170" y="5297675"/>
              <a:ext cx="382970" cy="314322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7"/>
                  </a:lnTo>
                </a:path>
              </a:pathLst>
            </a:custGeom>
            <a:ln w="9525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object 13"/>
            <p:cNvSpPr/>
            <p:nvPr/>
          </p:nvSpPr>
          <p:spPr>
            <a:xfrm>
              <a:off x="1967493" y="5621035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6FAC46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object 15"/>
            <p:cNvSpPr txBox="1"/>
            <p:nvPr/>
          </p:nvSpPr>
          <p:spPr>
            <a:xfrm>
              <a:off x="2183922" y="5735856"/>
              <a:ext cx="284805" cy="320601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33" name="object 16"/>
            <p:cNvSpPr/>
            <p:nvPr/>
          </p:nvSpPr>
          <p:spPr>
            <a:xfrm>
              <a:off x="3209440" y="5620400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6FAC46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object 18"/>
            <p:cNvSpPr txBox="1"/>
            <p:nvPr/>
          </p:nvSpPr>
          <p:spPr>
            <a:xfrm>
              <a:off x="3442287" y="5736620"/>
              <a:ext cx="381915" cy="320601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</a:p>
          </p:txBody>
        </p:sp>
        <p:sp>
          <p:nvSpPr>
            <p:cNvPr id="36" name="object 19"/>
            <p:cNvSpPr/>
            <p:nvPr/>
          </p:nvSpPr>
          <p:spPr>
            <a:xfrm>
              <a:off x="1966772" y="4050570"/>
              <a:ext cx="592095" cy="556181"/>
            </a:xfrm>
            <a:custGeom>
              <a:avLst/>
              <a:gdLst/>
              <a:ahLst/>
              <a:cxnLst/>
              <a:rect l="l" t="t" r="r" b="b"/>
              <a:pathLst>
                <a:path w="1183004" h="1111250">
                  <a:moveTo>
                    <a:pt x="591312" y="0"/>
                  </a:moveTo>
                  <a:lnTo>
                    <a:pt x="542822" y="1841"/>
                  </a:lnTo>
                  <a:lnTo>
                    <a:pt x="495411" y="7269"/>
                  </a:lnTo>
                  <a:lnTo>
                    <a:pt x="449230" y="16142"/>
                  </a:lnTo>
                  <a:lnTo>
                    <a:pt x="404433" y="28315"/>
                  </a:lnTo>
                  <a:lnTo>
                    <a:pt x="361170" y="43648"/>
                  </a:lnTo>
                  <a:lnTo>
                    <a:pt x="319594" y="61996"/>
                  </a:lnTo>
                  <a:lnTo>
                    <a:pt x="279858" y="83217"/>
                  </a:lnTo>
                  <a:lnTo>
                    <a:pt x="242114" y="107167"/>
                  </a:lnTo>
                  <a:lnTo>
                    <a:pt x="206515" y="133705"/>
                  </a:lnTo>
                  <a:lnTo>
                    <a:pt x="173212" y="162687"/>
                  </a:lnTo>
                  <a:lnTo>
                    <a:pt x="142357" y="193969"/>
                  </a:lnTo>
                  <a:lnTo>
                    <a:pt x="114104" y="227411"/>
                  </a:lnTo>
                  <a:lnTo>
                    <a:pt x="88605" y="262868"/>
                  </a:lnTo>
                  <a:lnTo>
                    <a:pt x="66011" y="300197"/>
                  </a:lnTo>
                  <a:lnTo>
                    <a:pt x="46476" y="339256"/>
                  </a:lnTo>
                  <a:lnTo>
                    <a:pt x="30150" y="379902"/>
                  </a:lnTo>
                  <a:lnTo>
                    <a:pt x="17188" y="421992"/>
                  </a:lnTo>
                  <a:lnTo>
                    <a:pt x="7740" y="465383"/>
                  </a:lnTo>
                  <a:lnTo>
                    <a:pt x="1960" y="509933"/>
                  </a:lnTo>
                  <a:lnTo>
                    <a:pt x="0" y="555498"/>
                  </a:lnTo>
                  <a:lnTo>
                    <a:pt x="1960" y="601062"/>
                  </a:lnTo>
                  <a:lnTo>
                    <a:pt x="7740" y="645612"/>
                  </a:lnTo>
                  <a:lnTo>
                    <a:pt x="17188" y="689003"/>
                  </a:lnTo>
                  <a:lnTo>
                    <a:pt x="30150" y="731093"/>
                  </a:lnTo>
                  <a:lnTo>
                    <a:pt x="46476" y="771739"/>
                  </a:lnTo>
                  <a:lnTo>
                    <a:pt x="66011" y="810798"/>
                  </a:lnTo>
                  <a:lnTo>
                    <a:pt x="88605" y="848127"/>
                  </a:lnTo>
                  <a:lnTo>
                    <a:pt x="114104" y="883584"/>
                  </a:lnTo>
                  <a:lnTo>
                    <a:pt x="142357" y="917026"/>
                  </a:lnTo>
                  <a:lnTo>
                    <a:pt x="173212" y="948308"/>
                  </a:lnTo>
                  <a:lnTo>
                    <a:pt x="206515" y="977290"/>
                  </a:lnTo>
                  <a:lnTo>
                    <a:pt x="242114" y="1003828"/>
                  </a:lnTo>
                  <a:lnTo>
                    <a:pt x="279858" y="1027778"/>
                  </a:lnTo>
                  <a:lnTo>
                    <a:pt x="319594" y="1048999"/>
                  </a:lnTo>
                  <a:lnTo>
                    <a:pt x="361170" y="1067347"/>
                  </a:lnTo>
                  <a:lnTo>
                    <a:pt x="404433" y="1082680"/>
                  </a:lnTo>
                  <a:lnTo>
                    <a:pt x="449230" y="1094853"/>
                  </a:lnTo>
                  <a:lnTo>
                    <a:pt x="495411" y="1103726"/>
                  </a:lnTo>
                  <a:lnTo>
                    <a:pt x="542822" y="1109154"/>
                  </a:lnTo>
                  <a:lnTo>
                    <a:pt x="591312" y="1110995"/>
                  </a:lnTo>
                  <a:lnTo>
                    <a:pt x="639801" y="1109154"/>
                  </a:lnTo>
                  <a:lnTo>
                    <a:pt x="687212" y="1103726"/>
                  </a:lnTo>
                  <a:lnTo>
                    <a:pt x="733393" y="1094853"/>
                  </a:lnTo>
                  <a:lnTo>
                    <a:pt x="778190" y="1082680"/>
                  </a:lnTo>
                  <a:lnTo>
                    <a:pt x="821453" y="1067347"/>
                  </a:lnTo>
                  <a:lnTo>
                    <a:pt x="863029" y="1048999"/>
                  </a:lnTo>
                  <a:lnTo>
                    <a:pt x="902765" y="1027778"/>
                  </a:lnTo>
                  <a:lnTo>
                    <a:pt x="940509" y="1003828"/>
                  </a:lnTo>
                  <a:lnTo>
                    <a:pt x="976108" y="977290"/>
                  </a:lnTo>
                  <a:lnTo>
                    <a:pt x="1009411" y="948308"/>
                  </a:lnTo>
                  <a:lnTo>
                    <a:pt x="1040266" y="917026"/>
                  </a:lnTo>
                  <a:lnTo>
                    <a:pt x="1068519" y="883584"/>
                  </a:lnTo>
                  <a:lnTo>
                    <a:pt x="1094018" y="848127"/>
                  </a:lnTo>
                  <a:lnTo>
                    <a:pt x="1116612" y="810798"/>
                  </a:lnTo>
                  <a:lnTo>
                    <a:pt x="1136147" y="771739"/>
                  </a:lnTo>
                  <a:lnTo>
                    <a:pt x="1152473" y="731093"/>
                  </a:lnTo>
                  <a:lnTo>
                    <a:pt x="1165435" y="689003"/>
                  </a:lnTo>
                  <a:lnTo>
                    <a:pt x="1174883" y="645612"/>
                  </a:lnTo>
                  <a:lnTo>
                    <a:pt x="1180663" y="601062"/>
                  </a:lnTo>
                  <a:lnTo>
                    <a:pt x="1182624" y="555498"/>
                  </a:lnTo>
                  <a:lnTo>
                    <a:pt x="1180663" y="509933"/>
                  </a:lnTo>
                  <a:lnTo>
                    <a:pt x="1174883" y="465383"/>
                  </a:lnTo>
                  <a:lnTo>
                    <a:pt x="1165435" y="421992"/>
                  </a:lnTo>
                  <a:lnTo>
                    <a:pt x="1152473" y="379902"/>
                  </a:lnTo>
                  <a:lnTo>
                    <a:pt x="1136147" y="339256"/>
                  </a:lnTo>
                  <a:lnTo>
                    <a:pt x="1116612" y="300197"/>
                  </a:lnTo>
                  <a:lnTo>
                    <a:pt x="1094018" y="262868"/>
                  </a:lnTo>
                  <a:lnTo>
                    <a:pt x="1068519" y="227411"/>
                  </a:lnTo>
                  <a:lnTo>
                    <a:pt x="1040266" y="193969"/>
                  </a:lnTo>
                  <a:lnTo>
                    <a:pt x="1009411" y="162687"/>
                  </a:lnTo>
                  <a:lnTo>
                    <a:pt x="976108" y="133705"/>
                  </a:lnTo>
                  <a:lnTo>
                    <a:pt x="940509" y="107167"/>
                  </a:lnTo>
                  <a:lnTo>
                    <a:pt x="902765" y="83217"/>
                  </a:lnTo>
                  <a:lnTo>
                    <a:pt x="863029" y="61996"/>
                  </a:lnTo>
                  <a:lnTo>
                    <a:pt x="821453" y="43648"/>
                  </a:lnTo>
                  <a:lnTo>
                    <a:pt x="778190" y="28315"/>
                  </a:lnTo>
                  <a:lnTo>
                    <a:pt x="733393" y="16142"/>
                  </a:lnTo>
                  <a:lnTo>
                    <a:pt x="687212" y="7269"/>
                  </a:lnTo>
                  <a:lnTo>
                    <a:pt x="639801" y="1841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6FAC46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object 21"/>
            <p:cNvSpPr txBox="1"/>
            <p:nvPr/>
          </p:nvSpPr>
          <p:spPr>
            <a:xfrm>
              <a:off x="2215409" y="4132629"/>
              <a:ext cx="176426" cy="382156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65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/</a:t>
              </a:r>
              <a:endParaRPr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9" name="object 22"/>
            <p:cNvSpPr/>
            <p:nvPr/>
          </p:nvSpPr>
          <p:spPr>
            <a:xfrm>
              <a:off x="1647967" y="4527880"/>
              <a:ext cx="380746" cy="303517"/>
            </a:xfrm>
            <a:custGeom>
              <a:avLst/>
              <a:gdLst/>
              <a:ahLst/>
              <a:cxnLst/>
              <a:rect l="l" t="t" r="r" b="b"/>
              <a:pathLst>
                <a:path w="760730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object 23"/>
            <p:cNvSpPr/>
            <p:nvPr/>
          </p:nvSpPr>
          <p:spPr>
            <a:xfrm>
              <a:off x="2506162" y="4510132"/>
              <a:ext cx="382970" cy="314322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" name="object 24"/>
            <p:cNvSpPr/>
            <p:nvPr/>
          </p:nvSpPr>
          <p:spPr>
            <a:xfrm>
              <a:off x="1320080" y="483285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5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6FAC46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3" name="object 26"/>
            <p:cNvSpPr txBox="1"/>
            <p:nvPr/>
          </p:nvSpPr>
          <p:spPr>
            <a:xfrm>
              <a:off x="1462390" y="4925990"/>
              <a:ext cx="561381" cy="320601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45</a:t>
              </a:r>
            </a:p>
          </p:txBody>
        </p:sp>
      </p:grpSp>
      <p:sp>
        <p:nvSpPr>
          <p:cNvPr id="44" name="object 27"/>
          <p:cNvSpPr txBox="1"/>
          <p:nvPr/>
        </p:nvSpPr>
        <p:spPr>
          <a:xfrm>
            <a:off x="1705979" y="4161223"/>
            <a:ext cx="2068539" cy="259686"/>
          </a:xfrm>
          <a:prstGeom prst="rect">
            <a:avLst/>
          </a:prstGeom>
          <a:ln w="9525">
            <a:noFill/>
          </a:ln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Evaluate</a:t>
            </a:r>
            <a:r>
              <a:rPr lang="en-US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45 / (3 + 6)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3171839" y="4025171"/>
            <a:ext cx="3033526" cy="2614108"/>
            <a:chOff x="4814386" y="4118306"/>
            <a:chExt cx="3033526" cy="2614108"/>
          </a:xfrm>
        </p:grpSpPr>
        <p:sp>
          <p:nvSpPr>
            <p:cNvPr id="45" name="object 7"/>
            <p:cNvSpPr txBox="1">
              <a:spLocks/>
            </p:cNvSpPr>
            <p:nvPr/>
          </p:nvSpPr>
          <p:spPr>
            <a:xfrm>
              <a:off x="5302562" y="6472728"/>
              <a:ext cx="1707455" cy="259686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3335" rIns="0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Helvetica"/>
                  <a:ea typeface="+mj-ea"/>
                  <a:cs typeface="Helvetica"/>
                </a:defRPr>
              </a:lvl1pPr>
            </a:lstStyle>
            <a:p>
              <a:pPr marL="12700">
                <a:spcBef>
                  <a:spcPts val="105"/>
                </a:spcBef>
              </a:pPr>
              <a:r>
                <a:rPr lang="en-US" sz="1600" dirty="0">
                  <a:latin typeface="Arial" charset="0"/>
                  <a:ea typeface="Arial" charset="0"/>
                  <a:cs typeface="Arial" charset="0"/>
                </a:rPr>
                <a:t>File System</a:t>
              </a:r>
            </a:p>
          </p:txBody>
        </p:sp>
        <p:sp>
          <p:nvSpPr>
            <p:cNvPr id="46" name="object 8"/>
            <p:cNvSpPr/>
            <p:nvPr/>
          </p:nvSpPr>
          <p:spPr>
            <a:xfrm>
              <a:off x="4814386" y="4118306"/>
              <a:ext cx="3033526" cy="21646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  <a:ln w="9525">
              <a:noFill/>
            </a:ln>
          </p:spPr>
          <p:txBody>
            <a:bodyPr wrap="square" lIns="0" tIns="0" rIns="0" bIns="0" rtlCol="0"/>
            <a:lstStyle/>
            <a:p>
              <a:endParaRPr sz="1400" dirty="0">
                <a:latin typeface="Arial" charset="0"/>
              </a:endParaRPr>
            </a:p>
          </p:txBody>
        </p:sp>
        <p:sp>
          <p:nvSpPr>
            <p:cNvPr id="47" name="object 9"/>
            <p:cNvSpPr txBox="1"/>
            <p:nvPr/>
          </p:nvSpPr>
          <p:spPr>
            <a:xfrm>
              <a:off x="6339232" y="5005855"/>
              <a:ext cx="713742" cy="2996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lang="en-US" sz="1800" dirty="0"/>
                <a:t>users/</a:t>
              </a:r>
              <a:endParaRPr sz="1800" dirty="0"/>
            </a:p>
          </p:txBody>
        </p:sp>
        <p:sp>
          <p:nvSpPr>
            <p:cNvPr id="48" name="object 10"/>
            <p:cNvSpPr txBox="1"/>
            <p:nvPr/>
          </p:nvSpPr>
          <p:spPr>
            <a:xfrm>
              <a:off x="6956112" y="5788267"/>
              <a:ext cx="837895" cy="443070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lang="en-US" sz="1800" dirty="0"/>
                <a:t>minnes/</a:t>
              </a:r>
              <a:endParaRPr sz="1800" dirty="0"/>
            </a:p>
          </p:txBody>
        </p:sp>
        <p:sp>
          <p:nvSpPr>
            <p:cNvPr id="49" name="object 11"/>
            <p:cNvSpPr txBox="1"/>
            <p:nvPr/>
          </p:nvSpPr>
          <p:spPr>
            <a:xfrm>
              <a:off x="4865880" y="4988921"/>
              <a:ext cx="528892" cy="227626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lang="en-US" sz="1800" dirty="0"/>
                <a:t>etc/</a:t>
              </a:r>
              <a:endParaRPr sz="1800" dirty="0"/>
            </a:p>
          </p:txBody>
        </p:sp>
        <p:sp>
          <p:nvSpPr>
            <p:cNvPr id="50" name="object 12"/>
            <p:cNvSpPr txBox="1"/>
            <p:nvPr/>
          </p:nvSpPr>
          <p:spPr>
            <a:xfrm>
              <a:off x="5317215" y="4264533"/>
              <a:ext cx="1086323" cy="651423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lang="en-US" sz="2400" dirty="0"/>
                <a:t>/</a:t>
              </a:r>
            </a:p>
          </p:txBody>
        </p:sp>
        <p:sp>
          <p:nvSpPr>
            <p:cNvPr id="53" name="object 15"/>
            <p:cNvSpPr txBox="1"/>
            <p:nvPr/>
          </p:nvSpPr>
          <p:spPr>
            <a:xfrm>
              <a:off x="5514213" y="5762866"/>
              <a:ext cx="859840" cy="321899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lang="en-US" sz="1800" dirty="0"/>
                <a:t>porter/</a:t>
              </a:r>
              <a:endParaRPr sz="1800" dirty="0"/>
            </a:p>
          </p:txBody>
        </p:sp>
      </p:grpSp>
      <p:sp>
        <p:nvSpPr>
          <p:cNvPr id="56" name="object 27"/>
          <p:cNvSpPr txBox="1"/>
          <p:nvPr/>
        </p:nvSpPr>
        <p:spPr>
          <a:xfrm>
            <a:off x="4570618" y="4121549"/>
            <a:ext cx="2068539" cy="259686"/>
          </a:xfrm>
          <a:prstGeom prst="rect">
            <a:avLst/>
          </a:prstGeom>
          <a:ln w="9525">
            <a:noFill/>
          </a:ln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lang="en-US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/user/porter</a:t>
            </a:r>
            <a:endParaRPr sz="1600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67894" y="3407110"/>
            <a:ext cx="2170143" cy="52322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2800">
                <a:solidFill>
                  <a:schemeClr val="bg1"/>
                </a:solidFill>
              </a:rPr>
              <a:t>Why trees?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816069" y="6318425"/>
            <a:ext cx="2768200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Arial"/>
                <a:cs typeface="Arial"/>
              </a:rPr>
              <a:t>Dynamic Data Structure</a:t>
            </a:r>
          </a:p>
        </p:txBody>
      </p:sp>
      <p:sp>
        <p:nvSpPr>
          <p:cNvPr id="64" name="object 12"/>
          <p:cNvSpPr/>
          <p:nvPr/>
        </p:nvSpPr>
        <p:spPr>
          <a:xfrm>
            <a:off x="5410428" y="5153456"/>
            <a:ext cx="1622902" cy="421604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7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475689" y="5650951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alvarado/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669067" y="4564196"/>
            <a:ext cx="2122287" cy="646331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Structure </a:t>
            </a:r>
            <a:r>
              <a:rPr lang="en-US">
                <a:latin typeface="Arial"/>
                <a:cs typeface="Arial"/>
              </a:rPr>
              <a:t>conveys information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72" name="Straight Arrow Connector 71"/>
          <p:cNvCxnSpPr>
            <a:endCxn id="75" idx="3"/>
          </p:cNvCxnSpPr>
          <p:nvPr/>
        </p:nvCxnSpPr>
        <p:spPr>
          <a:xfrm flipH="1" flipV="1">
            <a:off x="6251651" y="4255631"/>
            <a:ext cx="417416" cy="321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D9D503C5-3835-8648-A038-406BED25A009}"/>
              </a:ext>
            </a:extLst>
          </p:cNvPr>
          <p:cNvSpPr/>
          <p:nvPr/>
        </p:nvSpPr>
        <p:spPr>
          <a:xfrm>
            <a:off x="4973298" y="4110294"/>
            <a:ext cx="1278353" cy="290674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76" name="object 27"/>
          <p:cNvSpPr txBox="1"/>
          <p:nvPr/>
        </p:nvSpPr>
        <p:spPr>
          <a:xfrm>
            <a:off x="1302191" y="1335602"/>
            <a:ext cx="2068539" cy="259686"/>
          </a:xfrm>
          <a:prstGeom prst="rect">
            <a:avLst/>
          </a:prstGeom>
          <a:ln w="9525">
            <a:noFill/>
          </a:ln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lang="en-US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parent</a:t>
            </a:r>
            <a:endParaRPr sz="1600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object 27"/>
          <p:cNvSpPr txBox="1"/>
          <p:nvPr/>
        </p:nvSpPr>
        <p:spPr>
          <a:xfrm>
            <a:off x="2070624" y="2088074"/>
            <a:ext cx="2068539" cy="259686"/>
          </a:xfrm>
          <a:prstGeom prst="rect">
            <a:avLst/>
          </a:prstGeom>
          <a:ln w="9525">
            <a:noFill/>
          </a:ln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lang="en-US" sz="160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children</a:t>
            </a:r>
            <a:endParaRPr sz="1600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" name="object 27"/>
          <p:cNvSpPr txBox="1"/>
          <p:nvPr/>
        </p:nvSpPr>
        <p:spPr>
          <a:xfrm>
            <a:off x="2401589" y="2721552"/>
            <a:ext cx="2068539" cy="518732"/>
          </a:xfrm>
          <a:prstGeom prst="rect">
            <a:avLst/>
          </a:prstGeom>
          <a:ln w="9525">
            <a:noFill/>
          </a:ln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lang="en-US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children </a:t>
            </a:r>
          </a:p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lang="en-US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of children</a:t>
            </a:r>
            <a:endParaRPr sz="1600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132704" y="1197646"/>
            <a:ext cx="3031522" cy="187743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Font typeface="Wingdings" charset="2"/>
              <a:buChar char="§"/>
            </a:pPr>
            <a:r>
              <a:rPr lang="en-US" sz="16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Root is most important (Heap)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Font typeface="Wingdings" charset="2"/>
              <a:buChar char="§"/>
            </a:pPr>
            <a:r>
              <a:rPr lang="en-US" sz="16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Organized by character frequency (Huffman Tree)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Font typeface="Wingdings" charset="2"/>
              <a:buChar char="§"/>
            </a:pPr>
            <a:r>
              <a:rPr lang="en-US" sz="16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Organized by node ordering (Search Trees)</a:t>
            </a: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Font typeface="Wingdings" charset="2"/>
              <a:buChar char="§"/>
            </a:pPr>
            <a:r>
              <a:rPr lang="en-US" sz="16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Etc</a:t>
            </a:r>
            <a:r>
              <a:rPr lang="is-IS" sz="16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n-US" sz="16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   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388828" y="3392996"/>
            <a:ext cx="2610936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Different Organizations → Different Trees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9D503C5-3835-8648-A038-406BED25A009}"/>
              </a:ext>
            </a:extLst>
          </p:cNvPr>
          <p:cNvSpPr/>
          <p:nvPr/>
        </p:nvSpPr>
        <p:spPr>
          <a:xfrm>
            <a:off x="6182963" y="2131159"/>
            <a:ext cx="2732437" cy="562169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B060AB3-7B1B-EEBB-2A69-8A9438FA3FF0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2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44" grpId="0"/>
      <p:bldP spid="56" grpId="0"/>
      <p:bldP spid="62" grpId="0" animBg="1"/>
      <p:bldP spid="63" grpId="0" animBg="1"/>
      <p:bldP spid="64" grpId="0" animBg="1"/>
      <p:bldP spid="68" grpId="0"/>
      <p:bldP spid="69" grpId="0" animBg="1"/>
      <p:bldP spid="75" grpId="0" animBg="1"/>
      <p:bldP spid="76" grpId="0"/>
      <p:bldP spid="77" grpId="0"/>
      <p:bldP spid="78" grpId="0"/>
      <p:bldP spid="80" grpId="0"/>
      <p:bldP spid="82" grpId="0" animBg="1"/>
      <p:bldP spid="8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73A9-5DA5-C54A-A8D5-5114522B7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07" y="-1810"/>
            <a:ext cx="8229600" cy="1143000"/>
          </a:xfrm>
        </p:spPr>
        <p:txBody>
          <a:bodyPr/>
          <a:lstStyle/>
          <a:p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Shape</a:t>
            </a:r>
            <a:r>
              <a:rPr lang="zh-CN" altLang="en-US" dirty="0"/>
              <a:t> </a:t>
            </a:r>
            <a:r>
              <a:rPr lang="en-US" altLang="zh-CN" dirty="0"/>
              <a:t>(Contd.)</a:t>
            </a:r>
            <a:endParaRPr lang="en-US" dirty="0"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F4B647B9-8764-EE4B-9C2D-54A4B3B94995}"/>
              </a:ext>
            </a:extLst>
          </p:cNvPr>
          <p:cNvSpPr/>
          <p:nvPr/>
        </p:nvSpPr>
        <p:spPr>
          <a:xfrm flipH="1">
            <a:off x="1368364" y="2063292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bject 19">
            <a:extLst>
              <a:ext uri="{FF2B5EF4-FFF2-40B4-BE49-F238E27FC236}">
                <a16:creationId xmlns:a16="http://schemas.microsoft.com/office/drawing/2014/main" id="{9CB1F35C-8E69-0846-B4E3-E55BDF9B608F}"/>
              </a:ext>
            </a:extLst>
          </p:cNvPr>
          <p:cNvSpPr/>
          <p:nvPr/>
        </p:nvSpPr>
        <p:spPr>
          <a:xfrm>
            <a:off x="978185" y="1533076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E5F0DE64-22DC-C14C-8664-E18B91A85E37}"/>
              </a:ext>
            </a:extLst>
          </p:cNvPr>
          <p:cNvSpPr txBox="1"/>
          <p:nvPr/>
        </p:nvSpPr>
        <p:spPr>
          <a:xfrm>
            <a:off x="1115619" y="1664175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6A44B69B-6BF5-C549-99AF-64ACC624FD5F}"/>
              </a:ext>
            </a:extLst>
          </p:cNvPr>
          <p:cNvSpPr/>
          <p:nvPr/>
        </p:nvSpPr>
        <p:spPr>
          <a:xfrm>
            <a:off x="1368364" y="228840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FF005B0-3C12-9746-B0ED-7790F2F77560}"/>
              </a:ext>
            </a:extLst>
          </p:cNvPr>
          <p:cNvSpPr txBox="1"/>
          <p:nvPr/>
        </p:nvSpPr>
        <p:spPr>
          <a:xfrm>
            <a:off x="1505798" y="241760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941A84A6-1655-1840-8920-C89458930807}"/>
              </a:ext>
            </a:extLst>
          </p:cNvPr>
          <p:cNvSpPr/>
          <p:nvPr/>
        </p:nvSpPr>
        <p:spPr>
          <a:xfrm>
            <a:off x="777705" y="2053253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2E62ECB5-964D-C845-9ACB-A6D40B5284DE}"/>
              </a:ext>
            </a:extLst>
          </p:cNvPr>
          <p:cNvSpPr/>
          <p:nvPr/>
        </p:nvSpPr>
        <p:spPr>
          <a:xfrm flipH="1">
            <a:off x="1814076" y="2805208"/>
            <a:ext cx="146383" cy="237885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C9C13F26-A7A5-2D4C-9AA7-EB480DE9D95B}"/>
              </a:ext>
            </a:extLst>
          </p:cNvPr>
          <p:cNvSpPr/>
          <p:nvPr/>
        </p:nvSpPr>
        <p:spPr>
          <a:xfrm>
            <a:off x="1791734" y="301925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E7D1BA01-9E2B-9147-9A5A-74A0FC374024}"/>
              </a:ext>
            </a:extLst>
          </p:cNvPr>
          <p:cNvSpPr txBox="1"/>
          <p:nvPr/>
        </p:nvSpPr>
        <p:spPr>
          <a:xfrm>
            <a:off x="1929168" y="314845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8E6FD9B3-389D-3945-A754-7D7029305951}"/>
              </a:ext>
            </a:extLst>
          </p:cNvPr>
          <p:cNvSpPr/>
          <p:nvPr/>
        </p:nvSpPr>
        <p:spPr>
          <a:xfrm>
            <a:off x="474906" y="228944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EFBBF2B7-1303-514C-BE93-203E462C321C}"/>
              </a:ext>
            </a:extLst>
          </p:cNvPr>
          <p:cNvSpPr txBox="1"/>
          <p:nvPr/>
        </p:nvSpPr>
        <p:spPr>
          <a:xfrm>
            <a:off x="612340" y="241864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ECECCE-84A8-FB48-95D4-BAAD0C26C78B}"/>
              </a:ext>
            </a:extLst>
          </p:cNvPr>
          <p:cNvSpPr/>
          <p:nvPr/>
        </p:nvSpPr>
        <p:spPr>
          <a:xfrm>
            <a:off x="350200" y="1029290"/>
            <a:ext cx="2114266" cy="292864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807973-7B69-D241-BD6E-505BFAB40DF5}"/>
              </a:ext>
            </a:extLst>
          </p:cNvPr>
          <p:cNvSpPr txBox="1"/>
          <p:nvPr/>
        </p:nvSpPr>
        <p:spPr>
          <a:xfrm>
            <a:off x="365286" y="104064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5C6B38D-D4BB-844B-82DA-12F5B7C1DD92}"/>
              </a:ext>
            </a:extLst>
          </p:cNvPr>
          <p:cNvSpPr txBox="1"/>
          <p:nvPr/>
        </p:nvSpPr>
        <p:spPr>
          <a:xfrm>
            <a:off x="1917822" y="1075153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3132CE7-BDA8-ED4B-9BD1-2EA9BDA976F3}"/>
              </a:ext>
            </a:extLst>
          </p:cNvPr>
          <p:cNvSpPr/>
          <p:nvPr/>
        </p:nvSpPr>
        <p:spPr>
          <a:xfrm>
            <a:off x="1741644" y="1657277"/>
            <a:ext cx="150481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Root comes first 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0E2F8AF-B6A5-0C46-A943-FAD9C06119E2}"/>
              </a:ext>
            </a:extLst>
          </p:cNvPr>
          <p:cNvSpPr/>
          <p:nvPr/>
        </p:nvSpPr>
        <p:spPr>
          <a:xfrm>
            <a:off x="2508104" y="1238915"/>
            <a:ext cx="1975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leaves</a:t>
            </a:r>
            <a:endParaRPr 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B1B6B4E-A592-6E41-86C3-6803FEE5FE11}"/>
              </a:ext>
            </a:extLst>
          </p:cNvPr>
          <p:cNvSpPr/>
          <p:nvPr/>
        </p:nvSpPr>
        <p:spPr>
          <a:xfrm>
            <a:off x="4387377" y="1008978"/>
            <a:ext cx="4523804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a node means making it a child of an existing node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EA8BAB2-77F9-EA4A-8D20-DDD58E1D17E5}"/>
              </a:ext>
            </a:extLst>
          </p:cNvPr>
          <p:cNvSpPr/>
          <p:nvPr/>
        </p:nvSpPr>
        <p:spPr>
          <a:xfrm>
            <a:off x="1162717" y="3657942"/>
            <a:ext cx="278127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8 needs to be inserted AFTER 4 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EA48F4E-205D-B143-9981-EDD656273CDE}"/>
              </a:ext>
            </a:extLst>
          </p:cNvPr>
          <p:cNvSpPr/>
          <p:nvPr/>
        </p:nvSpPr>
        <p:spPr>
          <a:xfrm>
            <a:off x="4930795" y="1674731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650F0E6-3C1F-D64C-8E13-D79904AB5C6D}"/>
              </a:ext>
            </a:extLst>
          </p:cNvPr>
          <p:cNvSpPr/>
          <p:nvPr/>
        </p:nvSpPr>
        <p:spPr>
          <a:xfrm>
            <a:off x="4930795" y="1674731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FC485AD-5DC0-D24C-AE70-2429911483A9}"/>
              </a:ext>
            </a:extLst>
          </p:cNvPr>
          <p:cNvSpPr/>
          <p:nvPr/>
        </p:nvSpPr>
        <p:spPr>
          <a:xfrm>
            <a:off x="4930795" y="2163978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F9290DC-ED0F-E841-9EA2-E4E20A6664D0}"/>
              </a:ext>
            </a:extLst>
          </p:cNvPr>
          <p:cNvSpPr/>
          <p:nvPr/>
        </p:nvSpPr>
        <p:spPr>
          <a:xfrm>
            <a:off x="4930795" y="2163978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07A1C7A-7A53-964A-9E71-5373B5F76C9A}"/>
              </a:ext>
            </a:extLst>
          </p:cNvPr>
          <p:cNvSpPr/>
          <p:nvPr/>
        </p:nvSpPr>
        <p:spPr>
          <a:xfrm>
            <a:off x="5423517" y="2163977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254EF6B-7615-AE42-BA64-1436A2FDF806}"/>
              </a:ext>
            </a:extLst>
          </p:cNvPr>
          <p:cNvSpPr/>
          <p:nvPr/>
        </p:nvSpPr>
        <p:spPr>
          <a:xfrm>
            <a:off x="5912720" y="2163976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2E88832-CCE7-C446-89F2-59EC6DE8960F}"/>
              </a:ext>
            </a:extLst>
          </p:cNvPr>
          <p:cNvSpPr/>
          <p:nvPr/>
        </p:nvSpPr>
        <p:spPr>
          <a:xfrm>
            <a:off x="6405442" y="2163976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0AC1C75-F423-5B45-BBF4-A8B91335A67A}"/>
              </a:ext>
            </a:extLst>
          </p:cNvPr>
          <p:cNvSpPr/>
          <p:nvPr/>
        </p:nvSpPr>
        <p:spPr>
          <a:xfrm>
            <a:off x="4930795" y="2660356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4166C9A-E03B-D543-B0A0-BB4E5199641B}"/>
              </a:ext>
            </a:extLst>
          </p:cNvPr>
          <p:cNvSpPr/>
          <p:nvPr/>
        </p:nvSpPr>
        <p:spPr>
          <a:xfrm>
            <a:off x="4930795" y="2660356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25BD41F-DEBF-FE44-BF0E-1F9645BAC418}"/>
              </a:ext>
            </a:extLst>
          </p:cNvPr>
          <p:cNvSpPr/>
          <p:nvPr/>
        </p:nvSpPr>
        <p:spPr>
          <a:xfrm>
            <a:off x="5423517" y="2660355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D416348-2FF0-D640-A783-2BFE8BEA026B}"/>
              </a:ext>
            </a:extLst>
          </p:cNvPr>
          <p:cNvSpPr/>
          <p:nvPr/>
        </p:nvSpPr>
        <p:spPr>
          <a:xfrm>
            <a:off x="5912720" y="2660354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2F2CAF0-479B-554A-851F-F795AAE29437}"/>
              </a:ext>
            </a:extLst>
          </p:cNvPr>
          <p:cNvSpPr/>
          <p:nvPr/>
        </p:nvSpPr>
        <p:spPr>
          <a:xfrm>
            <a:off x="6405442" y="2660354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2E1D578-B9D1-E546-9907-DBA7E71D60B4}"/>
              </a:ext>
            </a:extLst>
          </p:cNvPr>
          <p:cNvSpPr/>
          <p:nvPr/>
        </p:nvSpPr>
        <p:spPr>
          <a:xfrm>
            <a:off x="4930795" y="3189903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E3F87E-A6FA-7641-A159-BE787D382BEA}"/>
              </a:ext>
            </a:extLst>
          </p:cNvPr>
          <p:cNvSpPr/>
          <p:nvPr/>
        </p:nvSpPr>
        <p:spPr>
          <a:xfrm>
            <a:off x="4930795" y="3189903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B7F6132-8BA8-9940-8761-46937DDD95A3}"/>
              </a:ext>
            </a:extLst>
          </p:cNvPr>
          <p:cNvSpPr/>
          <p:nvPr/>
        </p:nvSpPr>
        <p:spPr>
          <a:xfrm>
            <a:off x="5423517" y="3189902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F3EE99D-BE2D-9944-BAF8-D96BC6637DA4}"/>
              </a:ext>
            </a:extLst>
          </p:cNvPr>
          <p:cNvSpPr/>
          <p:nvPr/>
        </p:nvSpPr>
        <p:spPr>
          <a:xfrm>
            <a:off x="5912720" y="3189901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7B63E15-92C8-AF4B-99A4-247202B3FA9C}"/>
              </a:ext>
            </a:extLst>
          </p:cNvPr>
          <p:cNvSpPr/>
          <p:nvPr/>
        </p:nvSpPr>
        <p:spPr>
          <a:xfrm>
            <a:off x="6405442" y="3189901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A25B83D-AA2F-8B40-AC0B-F6C76A137C18}"/>
              </a:ext>
            </a:extLst>
          </p:cNvPr>
          <p:cNvSpPr txBox="1"/>
          <p:nvPr/>
        </p:nvSpPr>
        <p:spPr>
          <a:xfrm>
            <a:off x="6632986" y="3736275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7C26F81-8484-3B45-A44B-E65BAA6E7CD2}"/>
              </a:ext>
            </a:extLst>
          </p:cNvPr>
          <p:cNvSpPr/>
          <p:nvPr/>
        </p:nvSpPr>
        <p:spPr>
          <a:xfrm>
            <a:off x="5905433" y="6251901"/>
            <a:ext cx="278127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4</a:t>
            </a:r>
            <a:r>
              <a:rPr lang="en-US" sz="1400" dirty="0">
                <a:latin typeface="Arial"/>
                <a:cs typeface="Arial"/>
              </a:rPr>
              <a:t> needs to be inserted AFTER </a:t>
            </a:r>
            <a:r>
              <a:rPr lang="en-US" altLang="zh-CN" sz="1400" dirty="0">
                <a:latin typeface="Arial"/>
                <a:cs typeface="Arial"/>
              </a:rPr>
              <a:t>8</a:t>
            </a:r>
            <a:r>
              <a:rPr lang="en-US" sz="1400" dirty="0">
                <a:latin typeface="Arial"/>
                <a:cs typeface="Arial"/>
              </a:rPr>
              <a:t> 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581EEB7-5DAA-DB4C-B663-F65FA7E4BC78}"/>
              </a:ext>
            </a:extLst>
          </p:cNvPr>
          <p:cNvSpPr/>
          <p:nvPr/>
        </p:nvSpPr>
        <p:spPr>
          <a:xfrm>
            <a:off x="1585184" y="4095770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79E83C2-CE0D-A94E-8405-24A87ED460DC}"/>
              </a:ext>
            </a:extLst>
          </p:cNvPr>
          <p:cNvSpPr/>
          <p:nvPr/>
        </p:nvSpPr>
        <p:spPr>
          <a:xfrm>
            <a:off x="1585184" y="4095770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A55D852-9731-6C42-B607-BE5896628C32}"/>
              </a:ext>
            </a:extLst>
          </p:cNvPr>
          <p:cNvSpPr/>
          <p:nvPr/>
        </p:nvSpPr>
        <p:spPr>
          <a:xfrm>
            <a:off x="1585184" y="4585017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C813AD9-0F07-FB44-AC67-C81F6B271784}"/>
              </a:ext>
            </a:extLst>
          </p:cNvPr>
          <p:cNvSpPr/>
          <p:nvPr/>
        </p:nvSpPr>
        <p:spPr>
          <a:xfrm>
            <a:off x="1585184" y="4585017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854FAEA-557F-154B-B106-26CDD4555FD2}"/>
              </a:ext>
            </a:extLst>
          </p:cNvPr>
          <p:cNvSpPr/>
          <p:nvPr/>
        </p:nvSpPr>
        <p:spPr>
          <a:xfrm>
            <a:off x="2077906" y="4585016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CFB113B-DC01-7F4D-A412-D1A6F83CCB07}"/>
              </a:ext>
            </a:extLst>
          </p:cNvPr>
          <p:cNvSpPr/>
          <p:nvPr/>
        </p:nvSpPr>
        <p:spPr>
          <a:xfrm>
            <a:off x="2567109" y="4585015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DDC7AEE-AB66-744E-9294-0555B07ED071}"/>
              </a:ext>
            </a:extLst>
          </p:cNvPr>
          <p:cNvSpPr/>
          <p:nvPr/>
        </p:nvSpPr>
        <p:spPr>
          <a:xfrm>
            <a:off x="3059831" y="4585015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846CABF1-CA48-B24C-8AED-6E79E27D3CBF}"/>
              </a:ext>
            </a:extLst>
          </p:cNvPr>
          <p:cNvSpPr/>
          <p:nvPr/>
        </p:nvSpPr>
        <p:spPr>
          <a:xfrm>
            <a:off x="1585184" y="5081395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D6E8ADA-C337-4D45-A2B6-09053E5D9D83}"/>
              </a:ext>
            </a:extLst>
          </p:cNvPr>
          <p:cNvSpPr/>
          <p:nvPr/>
        </p:nvSpPr>
        <p:spPr>
          <a:xfrm>
            <a:off x="1585184" y="5081395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CC483E6-73DC-554A-A144-C81D7F36A1BF}"/>
              </a:ext>
            </a:extLst>
          </p:cNvPr>
          <p:cNvSpPr/>
          <p:nvPr/>
        </p:nvSpPr>
        <p:spPr>
          <a:xfrm>
            <a:off x="2077906" y="5081394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FF29B87-B6CA-C64D-A299-975E1CD270E7}"/>
              </a:ext>
            </a:extLst>
          </p:cNvPr>
          <p:cNvSpPr/>
          <p:nvPr/>
        </p:nvSpPr>
        <p:spPr>
          <a:xfrm>
            <a:off x="2567109" y="5081393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BB25F51-EC84-5141-881A-E88913284511}"/>
              </a:ext>
            </a:extLst>
          </p:cNvPr>
          <p:cNvSpPr/>
          <p:nvPr/>
        </p:nvSpPr>
        <p:spPr>
          <a:xfrm>
            <a:off x="3059831" y="5081393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A61C649-E9AD-3A44-B292-D2C7D43CA511}"/>
              </a:ext>
            </a:extLst>
          </p:cNvPr>
          <p:cNvSpPr/>
          <p:nvPr/>
        </p:nvSpPr>
        <p:spPr>
          <a:xfrm>
            <a:off x="1585184" y="5610942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CE573A1-9D60-C547-B604-383483FC1519}"/>
              </a:ext>
            </a:extLst>
          </p:cNvPr>
          <p:cNvSpPr/>
          <p:nvPr/>
        </p:nvSpPr>
        <p:spPr>
          <a:xfrm>
            <a:off x="1585184" y="5610942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0399261-9883-BB43-8984-1BDEC5A1647A}"/>
              </a:ext>
            </a:extLst>
          </p:cNvPr>
          <p:cNvSpPr/>
          <p:nvPr/>
        </p:nvSpPr>
        <p:spPr>
          <a:xfrm>
            <a:off x="2077906" y="5610941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8C91B82-229A-3243-8B0A-875FD00EDA16}"/>
              </a:ext>
            </a:extLst>
          </p:cNvPr>
          <p:cNvSpPr/>
          <p:nvPr/>
        </p:nvSpPr>
        <p:spPr>
          <a:xfrm>
            <a:off x="2567109" y="5610940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463E2C7-CDB8-EB4F-BA8E-4E723F8B8EA4}"/>
              </a:ext>
            </a:extLst>
          </p:cNvPr>
          <p:cNvSpPr/>
          <p:nvPr/>
        </p:nvSpPr>
        <p:spPr>
          <a:xfrm>
            <a:off x="3059831" y="5610940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object 11">
            <a:extLst>
              <a:ext uri="{FF2B5EF4-FFF2-40B4-BE49-F238E27FC236}">
                <a16:creationId xmlns:a16="http://schemas.microsoft.com/office/drawing/2014/main" id="{AE52A562-4C7C-8F4A-B2A9-5AD6C111D28E}"/>
              </a:ext>
            </a:extLst>
          </p:cNvPr>
          <p:cNvSpPr/>
          <p:nvPr/>
        </p:nvSpPr>
        <p:spPr>
          <a:xfrm flipH="1">
            <a:off x="6194620" y="4633805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6" name="object 19">
            <a:extLst>
              <a:ext uri="{FF2B5EF4-FFF2-40B4-BE49-F238E27FC236}">
                <a16:creationId xmlns:a16="http://schemas.microsoft.com/office/drawing/2014/main" id="{5793D938-1938-9C44-A972-6AC80BFF03A2}"/>
              </a:ext>
            </a:extLst>
          </p:cNvPr>
          <p:cNvSpPr/>
          <p:nvPr/>
        </p:nvSpPr>
        <p:spPr>
          <a:xfrm>
            <a:off x="5804441" y="4103589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7" name="object 9">
            <a:extLst>
              <a:ext uri="{FF2B5EF4-FFF2-40B4-BE49-F238E27FC236}">
                <a16:creationId xmlns:a16="http://schemas.microsoft.com/office/drawing/2014/main" id="{EC4EEAA2-807C-9247-AFEE-31AF27CDD1F3}"/>
              </a:ext>
            </a:extLst>
          </p:cNvPr>
          <p:cNvSpPr txBox="1"/>
          <p:nvPr/>
        </p:nvSpPr>
        <p:spPr>
          <a:xfrm>
            <a:off x="5941875" y="423468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78" name="object 13">
            <a:extLst>
              <a:ext uri="{FF2B5EF4-FFF2-40B4-BE49-F238E27FC236}">
                <a16:creationId xmlns:a16="http://schemas.microsoft.com/office/drawing/2014/main" id="{A24F0AF5-8727-A046-8E9F-EBA44A41CEDE}"/>
              </a:ext>
            </a:extLst>
          </p:cNvPr>
          <p:cNvSpPr/>
          <p:nvPr/>
        </p:nvSpPr>
        <p:spPr>
          <a:xfrm>
            <a:off x="6194620" y="485891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9" name="object 9">
            <a:extLst>
              <a:ext uri="{FF2B5EF4-FFF2-40B4-BE49-F238E27FC236}">
                <a16:creationId xmlns:a16="http://schemas.microsoft.com/office/drawing/2014/main" id="{6AC675D4-B150-A24D-89E5-C60BBCA9504C}"/>
              </a:ext>
            </a:extLst>
          </p:cNvPr>
          <p:cNvSpPr txBox="1"/>
          <p:nvPr/>
        </p:nvSpPr>
        <p:spPr>
          <a:xfrm>
            <a:off x="6332054" y="498811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180" name="object 11">
            <a:extLst>
              <a:ext uri="{FF2B5EF4-FFF2-40B4-BE49-F238E27FC236}">
                <a16:creationId xmlns:a16="http://schemas.microsoft.com/office/drawing/2014/main" id="{CEAB4C7D-38C4-BE4C-A355-8440BCC80D67}"/>
              </a:ext>
            </a:extLst>
          </p:cNvPr>
          <p:cNvSpPr/>
          <p:nvPr/>
        </p:nvSpPr>
        <p:spPr>
          <a:xfrm>
            <a:off x="5603961" y="4623766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1" name="object 11">
            <a:extLst>
              <a:ext uri="{FF2B5EF4-FFF2-40B4-BE49-F238E27FC236}">
                <a16:creationId xmlns:a16="http://schemas.microsoft.com/office/drawing/2014/main" id="{4AC08D57-01C7-1145-AF16-C3516C670488}"/>
              </a:ext>
            </a:extLst>
          </p:cNvPr>
          <p:cNvSpPr/>
          <p:nvPr/>
        </p:nvSpPr>
        <p:spPr>
          <a:xfrm>
            <a:off x="6097873" y="5375721"/>
            <a:ext cx="234182" cy="237885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2" name="object 13">
            <a:extLst>
              <a:ext uri="{FF2B5EF4-FFF2-40B4-BE49-F238E27FC236}">
                <a16:creationId xmlns:a16="http://schemas.microsoft.com/office/drawing/2014/main" id="{F708B794-B20C-5342-A252-E55EB9017FA8}"/>
              </a:ext>
            </a:extLst>
          </p:cNvPr>
          <p:cNvSpPr/>
          <p:nvPr/>
        </p:nvSpPr>
        <p:spPr>
          <a:xfrm>
            <a:off x="5755821" y="557650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3" name="object 9">
            <a:extLst>
              <a:ext uri="{FF2B5EF4-FFF2-40B4-BE49-F238E27FC236}">
                <a16:creationId xmlns:a16="http://schemas.microsoft.com/office/drawing/2014/main" id="{EAA84F07-808A-A848-B711-034B0D9FA6A2}"/>
              </a:ext>
            </a:extLst>
          </p:cNvPr>
          <p:cNvSpPr txBox="1"/>
          <p:nvPr/>
        </p:nvSpPr>
        <p:spPr>
          <a:xfrm>
            <a:off x="5893255" y="570570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84" name="object 13">
            <a:extLst>
              <a:ext uri="{FF2B5EF4-FFF2-40B4-BE49-F238E27FC236}">
                <a16:creationId xmlns:a16="http://schemas.microsoft.com/office/drawing/2014/main" id="{6CD789CA-45ED-F543-A008-9C1807D20F3C}"/>
              </a:ext>
            </a:extLst>
          </p:cNvPr>
          <p:cNvSpPr/>
          <p:nvPr/>
        </p:nvSpPr>
        <p:spPr>
          <a:xfrm>
            <a:off x="5301162" y="485995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5" name="object 9">
            <a:extLst>
              <a:ext uri="{FF2B5EF4-FFF2-40B4-BE49-F238E27FC236}">
                <a16:creationId xmlns:a16="http://schemas.microsoft.com/office/drawing/2014/main" id="{E49EAA91-554C-884B-912E-275C939FC87D}"/>
              </a:ext>
            </a:extLst>
          </p:cNvPr>
          <p:cNvSpPr txBox="1"/>
          <p:nvPr/>
        </p:nvSpPr>
        <p:spPr>
          <a:xfrm>
            <a:off x="5438596" y="498916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D9847D0-E471-6A46-963D-D098CD6B032D}"/>
              </a:ext>
            </a:extLst>
          </p:cNvPr>
          <p:cNvSpPr/>
          <p:nvPr/>
        </p:nvSpPr>
        <p:spPr>
          <a:xfrm>
            <a:off x="5109343" y="3725638"/>
            <a:ext cx="2080022" cy="291728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FB31F95-4CA5-3549-B113-91C5A1E8DFEB}"/>
              </a:ext>
            </a:extLst>
          </p:cNvPr>
          <p:cNvSpPr txBox="1"/>
          <p:nvPr/>
        </p:nvSpPr>
        <p:spPr>
          <a:xfrm>
            <a:off x="5124430" y="373699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B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391881F-9E10-494C-92F2-6054597AAC0E}"/>
              </a:ext>
            </a:extLst>
          </p:cNvPr>
          <p:cNvSpPr/>
          <p:nvPr/>
        </p:nvSpPr>
        <p:spPr>
          <a:xfrm>
            <a:off x="6484360" y="4251236"/>
            <a:ext cx="150481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Root comes first 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40F9C98-EF9C-6000-E8A0-971A71400773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51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44" grpId="0" animBg="1"/>
      <p:bldP spid="51" grpId="0"/>
      <p:bldP spid="106" grpId="0"/>
      <p:bldP spid="111" grpId="0" animBg="1"/>
      <p:bldP spid="112" grpId="0"/>
      <p:bldP spid="113" grpId="0" animBg="1"/>
      <p:bldP spid="114" grpId="0" animBg="1"/>
      <p:bldP spid="115" grpId="0" animBg="1"/>
      <p:bldP spid="116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53" grpId="0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/>
      <p:bldP spid="15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73A9-5DA5-C54A-A8D5-5114522B7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07" y="-1810"/>
            <a:ext cx="8229600" cy="1143000"/>
          </a:xfrm>
        </p:spPr>
        <p:txBody>
          <a:bodyPr/>
          <a:lstStyle/>
          <a:p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Shape</a:t>
            </a:r>
            <a:r>
              <a:rPr lang="zh-CN" altLang="en-US" dirty="0"/>
              <a:t> </a:t>
            </a:r>
            <a:r>
              <a:rPr lang="en-US" altLang="zh-CN" dirty="0"/>
              <a:t>(Contd.)</a:t>
            </a:r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5C6B38D-D4BB-844B-82DA-12F5B7C1DD92}"/>
              </a:ext>
            </a:extLst>
          </p:cNvPr>
          <p:cNvSpPr txBox="1"/>
          <p:nvPr/>
        </p:nvSpPr>
        <p:spPr>
          <a:xfrm>
            <a:off x="686636" y="3314257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EA48F4E-205D-B143-9981-EDD656273CDE}"/>
              </a:ext>
            </a:extLst>
          </p:cNvPr>
          <p:cNvSpPr/>
          <p:nvPr/>
        </p:nvSpPr>
        <p:spPr>
          <a:xfrm>
            <a:off x="5830018" y="1421892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650F0E6-3C1F-D64C-8E13-D79904AB5C6D}"/>
              </a:ext>
            </a:extLst>
          </p:cNvPr>
          <p:cNvSpPr/>
          <p:nvPr/>
        </p:nvSpPr>
        <p:spPr>
          <a:xfrm>
            <a:off x="5830018" y="1421892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FC485AD-5DC0-D24C-AE70-2429911483A9}"/>
              </a:ext>
            </a:extLst>
          </p:cNvPr>
          <p:cNvSpPr/>
          <p:nvPr/>
        </p:nvSpPr>
        <p:spPr>
          <a:xfrm>
            <a:off x="5830018" y="1911139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F9290DC-ED0F-E841-9EA2-E4E20A6664D0}"/>
              </a:ext>
            </a:extLst>
          </p:cNvPr>
          <p:cNvSpPr/>
          <p:nvPr/>
        </p:nvSpPr>
        <p:spPr>
          <a:xfrm>
            <a:off x="5830018" y="1911139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07A1C7A-7A53-964A-9E71-5373B5F76C9A}"/>
              </a:ext>
            </a:extLst>
          </p:cNvPr>
          <p:cNvSpPr/>
          <p:nvPr/>
        </p:nvSpPr>
        <p:spPr>
          <a:xfrm>
            <a:off x="6322740" y="1911138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0AC1C75-F423-5B45-BBF4-A8B91335A67A}"/>
              </a:ext>
            </a:extLst>
          </p:cNvPr>
          <p:cNvSpPr/>
          <p:nvPr/>
        </p:nvSpPr>
        <p:spPr>
          <a:xfrm>
            <a:off x="5830018" y="2407517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4166C9A-E03B-D543-B0A0-BB4E5199641B}"/>
              </a:ext>
            </a:extLst>
          </p:cNvPr>
          <p:cNvSpPr/>
          <p:nvPr/>
        </p:nvSpPr>
        <p:spPr>
          <a:xfrm>
            <a:off x="5830018" y="2407517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25BD41F-DEBF-FE44-BF0E-1F9645BAC418}"/>
              </a:ext>
            </a:extLst>
          </p:cNvPr>
          <p:cNvSpPr/>
          <p:nvPr/>
        </p:nvSpPr>
        <p:spPr>
          <a:xfrm>
            <a:off x="6322740" y="2407516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D416348-2FF0-D640-A783-2BFE8BEA026B}"/>
              </a:ext>
            </a:extLst>
          </p:cNvPr>
          <p:cNvSpPr/>
          <p:nvPr/>
        </p:nvSpPr>
        <p:spPr>
          <a:xfrm>
            <a:off x="6811943" y="2407515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2E1D578-B9D1-E546-9907-DBA7E71D60B4}"/>
              </a:ext>
            </a:extLst>
          </p:cNvPr>
          <p:cNvSpPr/>
          <p:nvPr/>
        </p:nvSpPr>
        <p:spPr>
          <a:xfrm>
            <a:off x="5830018" y="2937064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E3F87E-A6FA-7641-A159-BE787D382BEA}"/>
              </a:ext>
            </a:extLst>
          </p:cNvPr>
          <p:cNvSpPr/>
          <p:nvPr/>
        </p:nvSpPr>
        <p:spPr>
          <a:xfrm>
            <a:off x="5830018" y="2937064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B7F6132-8BA8-9940-8761-46937DDD95A3}"/>
              </a:ext>
            </a:extLst>
          </p:cNvPr>
          <p:cNvSpPr/>
          <p:nvPr/>
        </p:nvSpPr>
        <p:spPr>
          <a:xfrm>
            <a:off x="6322740" y="2937063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F3EE99D-BE2D-9944-BAF8-D96BC6637DA4}"/>
              </a:ext>
            </a:extLst>
          </p:cNvPr>
          <p:cNvSpPr/>
          <p:nvPr/>
        </p:nvSpPr>
        <p:spPr>
          <a:xfrm>
            <a:off x="6811943" y="2937062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7B63E15-92C8-AF4B-99A4-247202B3FA9C}"/>
              </a:ext>
            </a:extLst>
          </p:cNvPr>
          <p:cNvSpPr/>
          <p:nvPr/>
        </p:nvSpPr>
        <p:spPr>
          <a:xfrm>
            <a:off x="7304665" y="2937062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581EEB7-5DAA-DB4C-B663-F65FA7E4BC78}"/>
              </a:ext>
            </a:extLst>
          </p:cNvPr>
          <p:cNvSpPr/>
          <p:nvPr/>
        </p:nvSpPr>
        <p:spPr>
          <a:xfrm>
            <a:off x="1585184" y="4289408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79E83C2-CE0D-A94E-8405-24A87ED460DC}"/>
              </a:ext>
            </a:extLst>
          </p:cNvPr>
          <p:cNvSpPr/>
          <p:nvPr/>
        </p:nvSpPr>
        <p:spPr>
          <a:xfrm>
            <a:off x="1585184" y="4289408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A55D852-9731-6C42-B607-BE5896628C32}"/>
              </a:ext>
            </a:extLst>
          </p:cNvPr>
          <p:cNvSpPr/>
          <p:nvPr/>
        </p:nvSpPr>
        <p:spPr>
          <a:xfrm>
            <a:off x="1585184" y="4778655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C813AD9-0F07-FB44-AC67-C81F6B271784}"/>
              </a:ext>
            </a:extLst>
          </p:cNvPr>
          <p:cNvSpPr/>
          <p:nvPr/>
        </p:nvSpPr>
        <p:spPr>
          <a:xfrm>
            <a:off x="1585184" y="4778655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854FAEA-557F-154B-B106-26CDD4555FD2}"/>
              </a:ext>
            </a:extLst>
          </p:cNvPr>
          <p:cNvSpPr/>
          <p:nvPr/>
        </p:nvSpPr>
        <p:spPr>
          <a:xfrm>
            <a:off x="2077906" y="4778654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846CABF1-CA48-B24C-8AED-6E79E27D3CBF}"/>
              </a:ext>
            </a:extLst>
          </p:cNvPr>
          <p:cNvSpPr/>
          <p:nvPr/>
        </p:nvSpPr>
        <p:spPr>
          <a:xfrm>
            <a:off x="1585184" y="5275033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D6E8ADA-C337-4D45-A2B6-09053E5D9D83}"/>
              </a:ext>
            </a:extLst>
          </p:cNvPr>
          <p:cNvSpPr/>
          <p:nvPr/>
        </p:nvSpPr>
        <p:spPr>
          <a:xfrm>
            <a:off x="1585184" y="5275033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CC483E6-73DC-554A-A144-C81D7F36A1BF}"/>
              </a:ext>
            </a:extLst>
          </p:cNvPr>
          <p:cNvSpPr/>
          <p:nvPr/>
        </p:nvSpPr>
        <p:spPr>
          <a:xfrm>
            <a:off x="2077906" y="5275032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FF29B87-B6CA-C64D-A299-975E1CD270E7}"/>
              </a:ext>
            </a:extLst>
          </p:cNvPr>
          <p:cNvSpPr/>
          <p:nvPr/>
        </p:nvSpPr>
        <p:spPr>
          <a:xfrm>
            <a:off x="2567109" y="5275031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BB25F51-EC84-5141-881A-E88913284511}"/>
              </a:ext>
            </a:extLst>
          </p:cNvPr>
          <p:cNvSpPr/>
          <p:nvPr/>
        </p:nvSpPr>
        <p:spPr>
          <a:xfrm>
            <a:off x="3059831" y="5275031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A61C649-E9AD-3A44-B292-D2C7D43CA511}"/>
              </a:ext>
            </a:extLst>
          </p:cNvPr>
          <p:cNvSpPr/>
          <p:nvPr/>
        </p:nvSpPr>
        <p:spPr>
          <a:xfrm>
            <a:off x="1585184" y="5804580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CE573A1-9D60-C547-B604-383483FC1519}"/>
              </a:ext>
            </a:extLst>
          </p:cNvPr>
          <p:cNvSpPr/>
          <p:nvPr/>
        </p:nvSpPr>
        <p:spPr>
          <a:xfrm>
            <a:off x="1585184" y="5804580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0399261-9883-BB43-8984-1BDEC5A1647A}"/>
              </a:ext>
            </a:extLst>
          </p:cNvPr>
          <p:cNvSpPr/>
          <p:nvPr/>
        </p:nvSpPr>
        <p:spPr>
          <a:xfrm>
            <a:off x="2077906" y="5804579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8C91B82-229A-3243-8B0A-875FD00EDA16}"/>
              </a:ext>
            </a:extLst>
          </p:cNvPr>
          <p:cNvSpPr/>
          <p:nvPr/>
        </p:nvSpPr>
        <p:spPr>
          <a:xfrm>
            <a:off x="2567109" y="5804578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463E2C7-CDB8-EB4F-BA8E-4E723F8B8EA4}"/>
              </a:ext>
            </a:extLst>
          </p:cNvPr>
          <p:cNvSpPr/>
          <p:nvPr/>
        </p:nvSpPr>
        <p:spPr>
          <a:xfrm>
            <a:off x="3059831" y="5804578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object 11">
            <a:extLst>
              <a:ext uri="{FF2B5EF4-FFF2-40B4-BE49-F238E27FC236}">
                <a16:creationId xmlns:a16="http://schemas.microsoft.com/office/drawing/2014/main" id="{59040EF2-0477-3A42-A0A7-C38B6F8C5048}"/>
              </a:ext>
            </a:extLst>
          </p:cNvPr>
          <p:cNvSpPr/>
          <p:nvPr/>
        </p:nvSpPr>
        <p:spPr>
          <a:xfrm flipH="1">
            <a:off x="1560667" y="2396694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" name="object 11">
            <a:extLst>
              <a:ext uri="{FF2B5EF4-FFF2-40B4-BE49-F238E27FC236}">
                <a16:creationId xmlns:a16="http://schemas.microsoft.com/office/drawing/2014/main" id="{BEC8F3DA-C963-7B46-B700-165E2B9AF625}"/>
              </a:ext>
            </a:extLst>
          </p:cNvPr>
          <p:cNvSpPr/>
          <p:nvPr/>
        </p:nvSpPr>
        <p:spPr>
          <a:xfrm flipH="1">
            <a:off x="1923665" y="3119616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" name="object 11">
            <a:extLst>
              <a:ext uri="{FF2B5EF4-FFF2-40B4-BE49-F238E27FC236}">
                <a16:creationId xmlns:a16="http://schemas.microsoft.com/office/drawing/2014/main" id="{D63D2961-FCA1-5841-8643-264C1B43A5F7}"/>
              </a:ext>
            </a:extLst>
          </p:cNvPr>
          <p:cNvSpPr/>
          <p:nvPr/>
        </p:nvSpPr>
        <p:spPr>
          <a:xfrm flipH="1">
            <a:off x="1358751" y="1648517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" name="object 19">
            <a:extLst>
              <a:ext uri="{FF2B5EF4-FFF2-40B4-BE49-F238E27FC236}">
                <a16:creationId xmlns:a16="http://schemas.microsoft.com/office/drawing/2014/main" id="{D0130EA8-B22B-354B-8CEF-4E4C765284C4}"/>
              </a:ext>
            </a:extLst>
          </p:cNvPr>
          <p:cNvSpPr/>
          <p:nvPr/>
        </p:nvSpPr>
        <p:spPr>
          <a:xfrm>
            <a:off x="968572" y="1118301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object 9">
            <a:extLst>
              <a:ext uri="{FF2B5EF4-FFF2-40B4-BE49-F238E27FC236}">
                <a16:creationId xmlns:a16="http://schemas.microsoft.com/office/drawing/2014/main" id="{6ADEAC2E-9757-D849-9401-6044474AD791}"/>
              </a:ext>
            </a:extLst>
          </p:cNvPr>
          <p:cNvSpPr txBox="1"/>
          <p:nvPr/>
        </p:nvSpPr>
        <p:spPr>
          <a:xfrm>
            <a:off x="1106006" y="124940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6" name="object 13">
            <a:extLst>
              <a:ext uri="{FF2B5EF4-FFF2-40B4-BE49-F238E27FC236}">
                <a16:creationId xmlns:a16="http://schemas.microsoft.com/office/drawing/2014/main" id="{07E808C8-FF2A-9340-B066-468FF7C4732C}"/>
              </a:ext>
            </a:extLst>
          </p:cNvPr>
          <p:cNvSpPr/>
          <p:nvPr/>
        </p:nvSpPr>
        <p:spPr>
          <a:xfrm>
            <a:off x="1210932" y="187362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object 9">
            <a:extLst>
              <a:ext uri="{FF2B5EF4-FFF2-40B4-BE49-F238E27FC236}">
                <a16:creationId xmlns:a16="http://schemas.microsoft.com/office/drawing/2014/main" id="{5C4349B4-6A6F-0045-8423-111913DF74B1}"/>
              </a:ext>
            </a:extLst>
          </p:cNvPr>
          <p:cNvSpPr txBox="1"/>
          <p:nvPr/>
        </p:nvSpPr>
        <p:spPr>
          <a:xfrm>
            <a:off x="1348366" y="200282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78" name="object 13">
            <a:extLst>
              <a:ext uri="{FF2B5EF4-FFF2-40B4-BE49-F238E27FC236}">
                <a16:creationId xmlns:a16="http://schemas.microsoft.com/office/drawing/2014/main" id="{E9B01F50-9F06-344F-BAFB-27A6F05016A9}"/>
              </a:ext>
            </a:extLst>
          </p:cNvPr>
          <p:cNvSpPr/>
          <p:nvPr/>
        </p:nvSpPr>
        <p:spPr>
          <a:xfrm>
            <a:off x="1526260" y="2616520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9" name="object 9">
            <a:extLst>
              <a:ext uri="{FF2B5EF4-FFF2-40B4-BE49-F238E27FC236}">
                <a16:creationId xmlns:a16="http://schemas.microsoft.com/office/drawing/2014/main" id="{2E380110-02C6-104B-A421-70B7D80DF22D}"/>
              </a:ext>
            </a:extLst>
          </p:cNvPr>
          <p:cNvSpPr txBox="1"/>
          <p:nvPr/>
        </p:nvSpPr>
        <p:spPr>
          <a:xfrm>
            <a:off x="1663694" y="2745721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80" name="object 13">
            <a:extLst>
              <a:ext uri="{FF2B5EF4-FFF2-40B4-BE49-F238E27FC236}">
                <a16:creationId xmlns:a16="http://schemas.microsoft.com/office/drawing/2014/main" id="{B285D464-4984-0940-8C4E-8746F4000677}"/>
              </a:ext>
            </a:extLst>
          </p:cNvPr>
          <p:cNvSpPr/>
          <p:nvPr/>
        </p:nvSpPr>
        <p:spPr>
          <a:xfrm>
            <a:off x="1894884" y="328668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1" name="object 9">
            <a:extLst>
              <a:ext uri="{FF2B5EF4-FFF2-40B4-BE49-F238E27FC236}">
                <a16:creationId xmlns:a16="http://schemas.microsoft.com/office/drawing/2014/main" id="{73E85CD7-5DBB-5940-89CF-9CEB8A76C4B5}"/>
              </a:ext>
            </a:extLst>
          </p:cNvPr>
          <p:cNvSpPr txBox="1"/>
          <p:nvPr/>
        </p:nvSpPr>
        <p:spPr>
          <a:xfrm>
            <a:off x="2032318" y="341588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EA360CC-BDDA-9D4B-9796-4DEC37C10001}"/>
              </a:ext>
            </a:extLst>
          </p:cNvPr>
          <p:cNvSpPr/>
          <p:nvPr/>
        </p:nvSpPr>
        <p:spPr>
          <a:xfrm>
            <a:off x="593637" y="1037731"/>
            <a:ext cx="1986466" cy="291728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FCB1981-DC30-5B48-84BE-98561E9110FB}"/>
              </a:ext>
            </a:extLst>
          </p:cNvPr>
          <p:cNvSpPr txBox="1"/>
          <p:nvPr/>
        </p:nvSpPr>
        <p:spPr>
          <a:xfrm>
            <a:off x="608723" y="104908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6" name="object 11">
            <a:extLst>
              <a:ext uri="{FF2B5EF4-FFF2-40B4-BE49-F238E27FC236}">
                <a16:creationId xmlns:a16="http://schemas.microsoft.com/office/drawing/2014/main" id="{8CD282DB-C0BF-814F-B4CF-39E70252BE5E}"/>
              </a:ext>
            </a:extLst>
          </p:cNvPr>
          <p:cNvSpPr/>
          <p:nvPr/>
        </p:nvSpPr>
        <p:spPr>
          <a:xfrm>
            <a:off x="5129328" y="5404548"/>
            <a:ext cx="212299" cy="23866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7" name="object 11">
            <a:extLst>
              <a:ext uri="{FF2B5EF4-FFF2-40B4-BE49-F238E27FC236}">
                <a16:creationId xmlns:a16="http://schemas.microsoft.com/office/drawing/2014/main" id="{B5B1BCCB-7F6C-3C44-A6E5-7861B8F24F47}"/>
              </a:ext>
            </a:extLst>
          </p:cNvPr>
          <p:cNvSpPr/>
          <p:nvPr/>
        </p:nvSpPr>
        <p:spPr>
          <a:xfrm flipH="1">
            <a:off x="5667457" y="5381164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8" name="object 11">
            <a:extLst>
              <a:ext uri="{FF2B5EF4-FFF2-40B4-BE49-F238E27FC236}">
                <a16:creationId xmlns:a16="http://schemas.microsoft.com/office/drawing/2014/main" id="{DB240BB5-199C-BC4E-85C4-23191A7B38A5}"/>
              </a:ext>
            </a:extLst>
          </p:cNvPr>
          <p:cNvSpPr/>
          <p:nvPr/>
        </p:nvSpPr>
        <p:spPr>
          <a:xfrm flipH="1">
            <a:off x="5277147" y="4638378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" name="object 19">
            <a:extLst>
              <a:ext uri="{FF2B5EF4-FFF2-40B4-BE49-F238E27FC236}">
                <a16:creationId xmlns:a16="http://schemas.microsoft.com/office/drawing/2014/main" id="{8EFB25DE-DF2A-244A-9E35-87A7184BAF1E}"/>
              </a:ext>
            </a:extLst>
          </p:cNvPr>
          <p:cNvSpPr/>
          <p:nvPr/>
        </p:nvSpPr>
        <p:spPr>
          <a:xfrm>
            <a:off x="4886968" y="4108162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" name="object 9">
            <a:extLst>
              <a:ext uri="{FF2B5EF4-FFF2-40B4-BE49-F238E27FC236}">
                <a16:creationId xmlns:a16="http://schemas.microsoft.com/office/drawing/2014/main" id="{5012D63F-38C5-7848-A72C-002E8AB775B5}"/>
              </a:ext>
            </a:extLst>
          </p:cNvPr>
          <p:cNvSpPr txBox="1"/>
          <p:nvPr/>
        </p:nvSpPr>
        <p:spPr>
          <a:xfrm>
            <a:off x="5024402" y="4239261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91" name="object 13">
            <a:extLst>
              <a:ext uri="{FF2B5EF4-FFF2-40B4-BE49-F238E27FC236}">
                <a16:creationId xmlns:a16="http://schemas.microsoft.com/office/drawing/2014/main" id="{F21CDAD8-15DC-5C4E-94CC-84A1CAA9AD4A}"/>
              </a:ext>
            </a:extLst>
          </p:cNvPr>
          <p:cNvSpPr/>
          <p:nvPr/>
        </p:nvSpPr>
        <p:spPr>
          <a:xfrm>
            <a:off x="5208495" y="488309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" name="object 9">
            <a:extLst>
              <a:ext uri="{FF2B5EF4-FFF2-40B4-BE49-F238E27FC236}">
                <a16:creationId xmlns:a16="http://schemas.microsoft.com/office/drawing/2014/main" id="{6B428E62-B7B3-904C-B076-71CCE225DCB5}"/>
              </a:ext>
            </a:extLst>
          </p:cNvPr>
          <p:cNvSpPr txBox="1"/>
          <p:nvPr/>
        </p:nvSpPr>
        <p:spPr>
          <a:xfrm>
            <a:off x="5345929" y="501229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93" name="object 13">
            <a:extLst>
              <a:ext uri="{FF2B5EF4-FFF2-40B4-BE49-F238E27FC236}">
                <a16:creationId xmlns:a16="http://schemas.microsoft.com/office/drawing/2014/main" id="{BAD5E6C6-10F2-DF43-96F4-FF968751CE46}"/>
              </a:ext>
            </a:extLst>
          </p:cNvPr>
          <p:cNvSpPr/>
          <p:nvPr/>
        </p:nvSpPr>
        <p:spPr>
          <a:xfrm>
            <a:off x="4872577" y="5626410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4" name="object 9">
            <a:extLst>
              <a:ext uri="{FF2B5EF4-FFF2-40B4-BE49-F238E27FC236}">
                <a16:creationId xmlns:a16="http://schemas.microsoft.com/office/drawing/2014/main" id="{A5FE2239-AB22-3347-8795-6D04BD1166D7}"/>
              </a:ext>
            </a:extLst>
          </p:cNvPr>
          <p:cNvSpPr txBox="1"/>
          <p:nvPr/>
        </p:nvSpPr>
        <p:spPr>
          <a:xfrm>
            <a:off x="5010011" y="5755611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95" name="object 13">
            <a:extLst>
              <a:ext uri="{FF2B5EF4-FFF2-40B4-BE49-F238E27FC236}">
                <a16:creationId xmlns:a16="http://schemas.microsoft.com/office/drawing/2014/main" id="{65A21190-1D6B-364F-8856-C3FF4B2F2ADC}"/>
              </a:ext>
            </a:extLst>
          </p:cNvPr>
          <p:cNvSpPr/>
          <p:nvPr/>
        </p:nvSpPr>
        <p:spPr>
          <a:xfrm>
            <a:off x="5662874" y="563782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6" name="object 9">
            <a:extLst>
              <a:ext uri="{FF2B5EF4-FFF2-40B4-BE49-F238E27FC236}">
                <a16:creationId xmlns:a16="http://schemas.microsoft.com/office/drawing/2014/main" id="{ADF222D3-CEE1-5142-893F-B276846AB717}"/>
              </a:ext>
            </a:extLst>
          </p:cNvPr>
          <p:cNvSpPr txBox="1"/>
          <p:nvPr/>
        </p:nvSpPr>
        <p:spPr>
          <a:xfrm>
            <a:off x="5800308" y="576702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C8D06C7-4FC3-5E45-983A-1B3DFC6B144C}"/>
              </a:ext>
            </a:extLst>
          </p:cNvPr>
          <p:cNvSpPr/>
          <p:nvPr/>
        </p:nvSpPr>
        <p:spPr>
          <a:xfrm>
            <a:off x="4470088" y="3775922"/>
            <a:ext cx="1986466" cy="291728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2A5F604-0D14-A249-A6CA-FCC121D9BB1A}"/>
              </a:ext>
            </a:extLst>
          </p:cNvPr>
          <p:cNvSpPr txBox="1"/>
          <p:nvPr/>
        </p:nvSpPr>
        <p:spPr>
          <a:xfrm>
            <a:off x="4485174" y="378727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D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352AC86-7063-8B46-BBA1-8273E5EA6E9C}"/>
              </a:ext>
            </a:extLst>
          </p:cNvPr>
          <p:cNvSpPr txBox="1"/>
          <p:nvPr/>
        </p:nvSpPr>
        <p:spPr>
          <a:xfrm>
            <a:off x="5966357" y="3782735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EA8BAB2-77F9-EA4A-8D20-DDD58E1D17E5}"/>
              </a:ext>
            </a:extLst>
          </p:cNvPr>
          <p:cNvSpPr/>
          <p:nvPr/>
        </p:nvSpPr>
        <p:spPr>
          <a:xfrm>
            <a:off x="1983598" y="1953745"/>
            <a:ext cx="278127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N</a:t>
            </a:r>
            <a:r>
              <a:rPr lang="en-US" sz="1400" dirty="0">
                <a:latin typeface="Arial"/>
                <a:cs typeface="Arial"/>
              </a:rPr>
              <a:t>eeds to be inserted AFTER </a:t>
            </a:r>
            <a:r>
              <a:rPr lang="en-US" altLang="zh-CN" sz="1400" dirty="0">
                <a:latin typeface="Arial"/>
                <a:cs typeface="Arial"/>
              </a:rPr>
              <a:t>1</a:t>
            </a:r>
            <a:r>
              <a:rPr lang="en-US" sz="1400" dirty="0">
                <a:latin typeface="Arial"/>
                <a:cs typeface="Arial"/>
              </a:rPr>
              <a:t> 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7C26F81-8484-3B45-A44B-E65BAA6E7CD2}"/>
              </a:ext>
            </a:extLst>
          </p:cNvPr>
          <p:cNvSpPr/>
          <p:nvPr/>
        </p:nvSpPr>
        <p:spPr>
          <a:xfrm>
            <a:off x="4801292" y="6278481"/>
            <a:ext cx="2781274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Both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2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and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8</a:t>
            </a:r>
            <a:r>
              <a:rPr lang="en-US" sz="1400" dirty="0">
                <a:latin typeface="Arial"/>
                <a:cs typeface="Arial"/>
              </a:rPr>
              <a:t> needs to be inserted AFTER </a:t>
            </a:r>
            <a:r>
              <a:rPr lang="en-US" altLang="zh-CN" sz="1400" dirty="0">
                <a:latin typeface="Arial"/>
                <a:cs typeface="Arial"/>
              </a:rPr>
              <a:t>4</a:t>
            </a:r>
            <a:r>
              <a:rPr lang="en-US" sz="1400" dirty="0">
                <a:latin typeface="Arial"/>
                <a:cs typeface="Arial"/>
              </a:rPr>
              <a:t> 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391881F-9E10-494C-92F2-6054597AAC0E}"/>
              </a:ext>
            </a:extLst>
          </p:cNvPr>
          <p:cNvSpPr/>
          <p:nvPr/>
        </p:nvSpPr>
        <p:spPr>
          <a:xfrm>
            <a:off x="5830018" y="4251236"/>
            <a:ext cx="150481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Root comes first 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3132CE7-BDA8-ED4B-9BD1-2EA9BDA976F3}"/>
              </a:ext>
            </a:extLst>
          </p:cNvPr>
          <p:cNvSpPr/>
          <p:nvPr/>
        </p:nvSpPr>
        <p:spPr>
          <a:xfrm>
            <a:off x="1842782" y="1204965"/>
            <a:ext cx="150481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Root comes first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5259ADC-6578-7046-8668-560AC4BADEA3}"/>
              </a:ext>
            </a:extLst>
          </p:cNvPr>
          <p:cNvSpPr/>
          <p:nvPr/>
        </p:nvSpPr>
        <p:spPr>
          <a:xfrm>
            <a:off x="2226889" y="2702233"/>
            <a:ext cx="278127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N</a:t>
            </a:r>
            <a:r>
              <a:rPr lang="en-US" sz="1400" dirty="0">
                <a:latin typeface="Arial"/>
                <a:cs typeface="Arial"/>
              </a:rPr>
              <a:t>eeds to be inserted AFTER </a:t>
            </a:r>
            <a:r>
              <a:rPr lang="en-US" altLang="zh-CN" sz="1400" dirty="0">
                <a:latin typeface="Arial"/>
                <a:cs typeface="Arial"/>
              </a:rPr>
              <a:t>2</a:t>
            </a:r>
            <a:r>
              <a:rPr lang="en-US" sz="1400" dirty="0">
                <a:latin typeface="Arial"/>
                <a:cs typeface="Arial"/>
              </a:rPr>
              <a:t> 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FB11FD2-44F3-D14B-A704-7F9E1040418A}"/>
              </a:ext>
            </a:extLst>
          </p:cNvPr>
          <p:cNvSpPr/>
          <p:nvPr/>
        </p:nvSpPr>
        <p:spPr>
          <a:xfrm>
            <a:off x="5888534" y="4983315"/>
            <a:ext cx="260112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N</a:t>
            </a:r>
            <a:r>
              <a:rPr lang="en-US" sz="1400" dirty="0">
                <a:latin typeface="Arial"/>
                <a:cs typeface="Arial"/>
              </a:rPr>
              <a:t>eeds to be inserted AFTER </a:t>
            </a:r>
            <a:r>
              <a:rPr lang="en-US" altLang="zh-CN" sz="1400" dirty="0">
                <a:latin typeface="Arial"/>
                <a:cs typeface="Arial"/>
              </a:rPr>
              <a:t>4</a:t>
            </a:r>
            <a:r>
              <a:rPr lang="en-US" sz="1400" dirty="0">
                <a:latin typeface="Arial"/>
                <a:cs typeface="Arial"/>
              </a:rPr>
              <a:t> 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F63F7E6-9A9C-E246-AE6D-5FB5A265BE43}"/>
              </a:ext>
            </a:extLst>
          </p:cNvPr>
          <p:cNvSpPr/>
          <p:nvPr/>
        </p:nvSpPr>
        <p:spPr>
          <a:xfrm>
            <a:off x="2541325" y="3374261"/>
            <a:ext cx="278127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N</a:t>
            </a:r>
            <a:r>
              <a:rPr lang="en-US" sz="1400" dirty="0">
                <a:latin typeface="Arial"/>
                <a:cs typeface="Arial"/>
              </a:rPr>
              <a:t>eeds to be inserted AFTER </a:t>
            </a:r>
            <a:r>
              <a:rPr lang="en-US" altLang="zh-CN" sz="1400" dirty="0">
                <a:latin typeface="Arial"/>
                <a:cs typeface="Arial"/>
              </a:rPr>
              <a:t>4</a:t>
            </a:r>
            <a:r>
              <a:rPr lang="en-US" sz="1400" dirty="0">
                <a:latin typeface="Arial"/>
                <a:cs typeface="Arial"/>
              </a:rPr>
              <a:t> 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B082C92-4F4E-8169-3036-359466989E25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3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15" grpId="0" animBg="1"/>
      <p:bldP spid="116" grpId="0" animBg="1"/>
      <p:bldP spid="120" grpId="0" animBg="1"/>
      <p:bldP spid="121" grpId="0" animBg="1"/>
      <p:bldP spid="122" grpId="0" animBg="1"/>
      <p:bldP spid="125" grpId="0" animBg="1"/>
      <p:bldP spid="126" grpId="0" animBg="1"/>
      <p:bldP spid="127" grpId="0" animBg="1"/>
      <p:bldP spid="128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/>
      <p:bldP spid="99" grpId="0"/>
      <p:bldP spid="114" grpId="0" animBg="1"/>
      <p:bldP spid="157" grpId="0" animBg="1"/>
      <p:bldP spid="154" grpId="0" animBg="1"/>
      <p:bldP spid="111" grpId="0" animBg="1"/>
      <p:bldP spid="85" grpId="0" animBg="1"/>
      <p:bldP spid="100" grpId="0" animBg="1"/>
      <p:bldP spid="10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23">
            <a:extLst>
              <a:ext uri="{FF2B5EF4-FFF2-40B4-BE49-F238E27FC236}">
                <a16:creationId xmlns:a16="http://schemas.microsoft.com/office/drawing/2014/main" id="{4CD4AF16-79B8-DC2F-FB0B-44CBB466ECA1}"/>
              </a:ext>
            </a:extLst>
          </p:cNvPr>
          <p:cNvSpPr/>
          <p:nvPr/>
        </p:nvSpPr>
        <p:spPr>
          <a:xfrm>
            <a:off x="1828798" y="4545989"/>
            <a:ext cx="223261" cy="266429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A788D-D46C-1018-C018-65A27C58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Traversal of a BST: Example I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2CB0A-5756-9918-A5A2-58B35746E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3424"/>
            <a:ext cx="8229600" cy="4525963"/>
          </a:xfrm>
        </p:spPr>
        <p:txBody>
          <a:bodyPr/>
          <a:lstStyle/>
          <a:p>
            <a:r>
              <a:rPr lang="en-GB" dirty="0"/>
              <a:t>When we perform </a:t>
            </a:r>
            <a:r>
              <a:rPr lang="en-GB" dirty="0">
                <a:solidFill>
                  <a:srgbClr val="FF0000"/>
                </a:solidFill>
              </a:rPr>
              <a:t>in-order traversal </a:t>
            </a:r>
            <a:r>
              <a:rPr lang="en-GB" dirty="0"/>
              <a:t>on a binary search tree, we get the </a:t>
            </a:r>
            <a:r>
              <a:rPr lang="en-GB" dirty="0">
                <a:solidFill>
                  <a:srgbClr val="FF0000"/>
                </a:solidFill>
              </a:rPr>
              <a:t>ascending order </a:t>
            </a:r>
            <a:r>
              <a:rPr lang="en-GB" dirty="0"/>
              <a:t>array. </a:t>
            </a:r>
            <a:endParaRPr lang="en-S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FD0C52-F7F9-5E85-C77C-1C3608BFBABC}"/>
              </a:ext>
            </a:extLst>
          </p:cNvPr>
          <p:cNvSpPr txBox="1">
            <a:spLocks/>
          </p:cNvSpPr>
          <p:nvPr/>
        </p:nvSpPr>
        <p:spPr>
          <a:xfrm>
            <a:off x="3660490" y="2377281"/>
            <a:ext cx="5261307" cy="469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GB" b="1" dirty="0">
                <a:solidFill>
                  <a:srgbClr val="0C0D0E"/>
                </a:solidFill>
                <a:latin typeface="inherit"/>
              </a:rPr>
              <a:t>Pre-order traversal</a:t>
            </a:r>
            <a:r>
              <a:rPr lang="en-GB" dirty="0">
                <a:solidFill>
                  <a:srgbClr val="0C0D0E"/>
                </a:solidFill>
                <a:latin typeface="-apple-system"/>
              </a:rPr>
              <a:t>:</a:t>
            </a:r>
          </a:p>
          <a:p>
            <a:pPr fontAlgn="base"/>
            <a:r>
              <a:rPr lang="en-GB" dirty="0">
                <a:solidFill>
                  <a:srgbClr val="0C0D0E"/>
                </a:solidFill>
                <a:latin typeface="-apple-system"/>
              </a:rPr>
              <a:t>Traversal sequence: 30, 10, 25, 18, 23, 27, 70, 60, 80</a:t>
            </a:r>
          </a:p>
          <a:p>
            <a:pPr fontAlgn="base"/>
            <a:r>
              <a:rPr lang="en-GB" b="1" dirty="0">
                <a:solidFill>
                  <a:srgbClr val="0C0D0E"/>
                </a:solidFill>
                <a:latin typeface="inherit"/>
              </a:rPr>
              <a:t>In-order traversal</a:t>
            </a:r>
            <a:r>
              <a:rPr lang="en-GB" dirty="0">
                <a:solidFill>
                  <a:srgbClr val="0C0D0E"/>
                </a:solidFill>
                <a:latin typeface="-apple-system"/>
              </a:rPr>
              <a:t>:</a:t>
            </a:r>
          </a:p>
          <a:p>
            <a:pPr fontAlgn="base"/>
            <a:r>
              <a:rPr lang="en-GB" dirty="0">
                <a:solidFill>
                  <a:srgbClr val="0C0D0E"/>
                </a:solidFill>
                <a:latin typeface="-apple-system"/>
              </a:rPr>
              <a:t>Traversal Sequence: </a:t>
            </a:r>
            <a:r>
              <a:rPr lang="en-GB" dirty="0">
                <a:solidFill>
                  <a:srgbClr val="FF0000"/>
                </a:solidFill>
                <a:latin typeface="-apple-system"/>
              </a:rPr>
              <a:t>10, 18, 23, 25, 27, 30, 60, 70, 80</a:t>
            </a:r>
          </a:p>
          <a:p>
            <a:pPr fontAlgn="base"/>
            <a:r>
              <a:rPr lang="en-GB" b="1" dirty="0">
                <a:solidFill>
                  <a:srgbClr val="0C0D0E"/>
                </a:solidFill>
                <a:latin typeface="inherit"/>
              </a:rPr>
              <a:t>Post-order traversal</a:t>
            </a:r>
            <a:r>
              <a:rPr lang="en-GB" dirty="0">
                <a:solidFill>
                  <a:srgbClr val="0C0D0E"/>
                </a:solidFill>
                <a:latin typeface="-apple-system"/>
              </a:rPr>
              <a:t>:</a:t>
            </a:r>
          </a:p>
          <a:p>
            <a:pPr fontAlgn="base"/>
            <a:r>
              <a:rPr lang="en-GB" dirty="0">
                <a:solidFill>
                  <a:srgbClr val="0C0D0E"/>
                </a:solidFill>
                <a:latin typeface="-apple-system"/>
              </a:rPr>
              <a:t>Traversal sequence: 23, 18, 27, 25, 10, 60, 80, 70, 30</a:t>
            </a:r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69B7641F-5DEB-ADAE-A187-7E2A3923851F}"/>
              </a:ext>
            </a:extLst>
          </p:cNvPr>
          <p:cNvSpPr/>
          <p:nvPr/>
        </p:nvSpPr>
        <p:spPr>
          <a:xfrm>
            <a:off x="1188137" y="3027426"/>
            <a:ext cx="543900" cy="49988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bject 23">
            <a:extLst>
              <a:ext uri="{FF2B5EF4-FFF2-40B4-BE49-F238E27FC236}">
                <a16:creationId xmlns:a16="http://schemas.microsoft.com/office/drawing/2014/main" id="{678D8276-B120-E033-ED62-8E31E68455F9}"/>
              </a:ext>
            </a:extLst>
          </p:cNvPr>
          <p:cNvSpPr/>
          <p:nvPr/>
        </p:nvSpPr>
        <p:spPr>
          <a:xfrm>
            <a:off x="2132907" y="3039504"/>
            <a:ext cx="440872" cy="383457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object 23">
            <a:extLst>
              <a:ext uri="{FF2B5EF4-FFF2-40B4-BE49-F238E27FC236}">
                <a16:creationId xmlns:a16="http://schemas.microsoft.com/office/drawing/2014/main" id="{C5F852CD-128F-95DF-4CD5-66A1B5AFCF02}"/>
              </a:ext>
            </a:extLst>
          </p:cNvPr>
          <p:cNvSpPr/>
          <p:nvPr/>
        </p:nvSpPr>
        <p:spPr>
          <a:xfrm>
            <a:off x="1310107" y="3802556"/>
            <a:ext cx="301811" cy="277803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4FB74925-641F-5F62-8A3A-1F6AFD27A223}"/>
              </a:ext>
            </a:extLst>
          </p:cNvPr>
          <p:cNvSpPr/>
          <p:nvPr/>
        </p:nvSpPr>
        <p:spPr>
          <a:xfrm>
            <a:off x="2294815" y="3819986"/>
            <a:ext cx="279915" cy="26037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object 23">
            <a:extLst>
              <a:ext uri="{FF2B5EF4-FFF2-40B4-BE49-F238E27FC236}">
                <a16:creationId xmlns:a16="http://schemas.microsoft.com/office/drawing/2014/main" id="{C9EB26E1-BDD6-7FC3-169D-F8180CDB5911}"/>
              </a:ext>
            </a:extLst>
          </p:cNvPr>
          <p:cNvSpPr/>
          <p:nvPr/>
        </p:nvSpPr>
        <p:spPr>
          <a:xfrm>
            <a:off x="2891956" y="3802556"/>
            <a:ext cx="317990" cy="266429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AC0AD774-EE91-F123-CCCA-89AAD1089EB2}"/>
              </a:ext>
            </a:extLst>
          </p:cNvPr>
          <p:cNvSpPr/>
          <p:nvPr/>
        </p:nvSpPr>
        <p:spPr>
          <a:xfrm>
            <a:off x="2057104" y="406211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object 19">
            <a:extLst>
              <a:ext uri="{FF2B5EF4-FFF2-40B4-BE49-F238E27FC236}">
                <a16:creationId xmlns:a16="http://schemas.microsoft.com/office/drawing/2014/main" id="{5E7A9EC4-6755-DD3E-DE71-6D1114F8DA8F}"/>
              </a:ext>
            </a:extLst>
          </p:cNvPr>
          <p:cNvSpPr/>
          <p:nvPr/>
        </p:nvSpPr>
        <p:spPr>
          <a:xfrm>
            <a:off x="1333253" y="4068985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object 19">
            <a:extLst>
              <a:ext uri="{FF2B5EF4-FFF2-40B4-BE49-F238E27FC236}">
                <a16:creationId xmlns:a16="http://schemas.microsoft.com/office/drawing/2014/main" id="{DC295634-6FB5-73AF-81D3-8087CCF5EE1A}"/>
              </a:ext>
            </a:extLst>
          </p:cNvPr>
          <p:cNvSpPr/>
          <p:nvPr/>
        </p:nvSpPr>
        <p:spPr>
          <a:xfrm>
            <a:off x="1629301" y="2569771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46CC9AEB-3C76-65FB-F98C-DB5BBF90AF2A}"/>
              </a:ext>
            </a:extLst>
          </p:cNvPr>
          <p:cNvSpPr/>
          <p:nvPr/>
        </p:nvSpPr>
        <p:spPr>
          <a:xfrm>
            <a:off x="3018667" y="406209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C5E0FCB4-7346-6BD9-7D11-80AA7FC791CB}"/>
              </a:ext>
            </a:extLst>
          </p:cNvPr>
          <p:cNvSpPr txBox="1"/>
          <p:nvPr/>
        </p:nvSpPr>
        <p:spPr>
          <a:xfrm>
            <a:off x="1766735" y="270087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CDB15FAC-0AD9-D69A-88B3-F5FBAD72F334}"/>
              </a:ext>
            </a:extLst>
          </p:cNvPr>
          <p:cNvSpPr txBox="1"/>
          <p:nvPr/>
        </p:nvSpPr>
        <p:spPr>
          <a:xfrm>
            <a:off x="1465009" y="421787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25</a:t>
            </a: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0908FF93-9F41-6B27-B9A9-BEC49DDB57E1}"/>
              </a:ext>
            </a:extLst>
          </p:cNvPr>
          <p:cNvSpPr txBox="1"/>
          <p:nvPr/>
        </p:nvSpPr>
        <p:spPr>
          <a:xfrm>
            <a:off x="2182474" y="419749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60</a:t>
            </a:r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8F4B5213-A8A6-E8F5-7714-D812A8FD2B4B}"/>
              </a:ext>
            </a:extLst>
          </p:cNvPr>
          <p:cNvSpPr txBox="1"/>
          <p:nvPr/>
        </p:nvSpPr>
        <p:spPr>
          <a:xfrm>
            <a:off x="3098626" y="4187351"/>
            <a:ext cx="432176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80</a:t>
            </a:r>
          </a:p>
        </p:txBody>
      </p:sp>
      <p:sp>
        <p:nvSpPr>
          <p:cNvPr id="21" name="object 13">
            <a:extLst>
              <a:ext uri="{FF2B5EF4-FFF2-40B4-BE49-F238E27FC236}">
                <a16:creationId xmlns:a16="http://schemas.microsoft.com/office/drawing/2014/main" id="{3614D358-ADEF-EF43-B8DC-CE3A19191A1E}"/>
              </a:ext>
            </a:extLst>
          </p:cNvPr>
          <p:cNvSpPr/>
          <p:nvPr/>
        </p:nvSpPr>
        <p:spPr>
          <a:xfrm>
            <a:off x="874141" y="3311820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object 9">
            <a:extLst>
              <a:ext uri="{FF2B5EF4-FFF2-40B4-BE49-F238E27FC236}">
                <a16:creationId xmlns:a16="http://schemas.microsoft.com/office/drawing/2014/main" id="{24BAADA6-CC8A-35C8-25D1-223FE2B52821}"/>
              </a:ext>
            </a:extLst>
          </p:cNvPr>
          <p:cNvSpPr txBox="1"/>
          <p:nvPr/>
        </p:nvSpPr>
        <p:spPr>
          <a:xfrm>
            <a:off x="1011575" y="3441021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10</a:t>
            </a: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625C95D7-CB14-533A-BA5E-5A23C1EF8BD6}"/>
              </a:ext>
            </a:extLst>
          </p:cNvPr>
          <p:cNvSpPr/>
          <p:nvPr/>
        </p:nvSpPr>
        <p:spPr>
          <a:xfrm>
            <a:off x="2456333" y="3311820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5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object 9">
            <a:extLst>
              <a:ext uri="{FF2B5EF4-FFF2-40B4-BE49-F238E27FC236}">
                <a16:creationId xmlns:a16="http://schemas.microsoft.com/office/drawing/2014/main" id="{4CEB33E5-FA56-EB96-C9D8-DCD66ED47DEB}"/>
              </a:ext>
            </a:extLst>
          </p:cNvPr>
          <p:cNvSpPr txBox="1"/>
          <p:nvPr/>
        </p:nvSpPr>
        <p:spPr>
          <a:xfrm>
            <a:off x="2593767" y="345575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70</a:t>
            </a:r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4C5E46B1-4CDB-F267-E1A3-B177C8650445}"/>
              </a:ext>
            </a:extLst>
          </p:cNvPr>
          <p:cNvSpPr/>
          <p:nvPr/>
        </p:nvSpPr>
        <p:spPr>
          <a:xfrm>
            <a:off x="1406039" y="5246873"/>
            <a:ext cx="317990" cy="266429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object 8">
            <a:extLst>
              <a:ext uri="{FF2B5EF4-FFF2-40B4-BE49-F238E27FC236}">
                <a16:creationId xmlns:a16="http://schemas.microsoft.com/office/drawing/2014/main" id="{DE6B9613-5DE2-45FE-6346-21F39DBEE13C}"/>
              </a:ext>
            </a:extLst>
          </p:cNvPr>
          <p:cNvSpPr/>
          <p:nvPr/>
        </p:nvSpPr>
        <p:spPr>
          <a:xfrm>
            <a:off x="1532750" y="550640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4783AA32-C7FD-2CEC-AA53-40E83D103A4E}"/>
              </a:ext>
            </a:extLst>
          </p:cNvPr>
          <p:cNvSpPr txBox="1"/>
          <p:nvPr/>
        </p:nvSpPr>
        <p:spPr>
          <a:xfrm>
            <a:off x="1612709" y="5631668"/>
            <a:ext cx="432176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23</a:t>
            </a:r>
          </a:p>
        </p:txBody>
      </p:sp>
      <p:sp>
        <p:nvSpPr>
          <p:cNvPr id="31" name="object 24">
            <a:extLst>
              <a:ext uri="{FF2B5EF4-FFF2-40B4-BE49-F238E27FC236}">
                <a16:creationId xmlns:a16="http://schemas.microsoft.com/office/drawing/2014/main" id="{02810ECF-94A7-9D53-A320-9A0C2DDD182C}"/>
              </a:ext>
            </a:extLst>
          </p:cNvPr>
          <p:cNvSpPr/>
          <p:nvPr/>
        </p:nvSpPr>
        <p:spPr>
          <a:xfrm>
            <a:off x="1863697" y="474440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5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object 9">
            <a:extLst>
              <a:ext uri="{FF2B5EF4-FFF2-40B4-BE49-F238E27FC236}">
                <a16:creationId xmlns:a16="http://schemas.microsoft.com/office/drawing/2014/main" id="{48C35C6B-2B71-5CBA-52F4-05DA43CC8747}"/>
              </a:ext>
            </a:extLst>
          </p:cNvPr>
          <p:cNvSpPr txBox="1"/>
          <p:nvPr/>
        </p:nvSpPr>
        <p:spPr>
          <a:xfrm>
            <a:off x="2001131" y="488834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27</a:t>
            </a:r>
          </a:p>
        </p:txBody>
      </p:sp>
      <p:sp>
        <p:nvSpPr>
          <p:cNvPr id="33" name="object 23">
            <a:extLst>
              <a:ext uri="{FF2B5EF4-FFF2-40B4-BE49-F238E27FC236}">
                <a16:creationId xmlns:a16="http://schemas.microsoft.com/office/drawing/2014/main" id="{B6FF82B9-271A-1B17-14E0-1CF91BCD8E91}"/>
              </a:ext>
            </a:extLst>
          </p:cNvPr>
          <p:cNvSpPr/>
          <p:nvPr/>
        </p:nvSpPr>
        <p:spPr>
          <a:xfrm flipH="1">
            <a:off x="1333253" y="4570442"/>
            <a:ext cx="160975" cy="258404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object 8">
            <a:extLst>
              <a:ext uri="{FF2B5EF4-FFF2-40B4-BE49-F238E27FC236}">
                <a16:creationId xmlns:a16="http://schemas.microsoft.com/office/drawing/2014/main" id="{458C7026-2C89-C1B7-92A3-E406016D6891}"/>
              </a:ext>
            </a:extLst>
          </p:cNvPr>
          <p:cNvSpPr/>
          <p:nvPr/>
        </p:nvSpPr>
        <p:spPr>
          <a:xfrm>
            <a:off x="929788" y="474429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bject 9">
            <a:extLst>
              <a:ext uri="{FF2B5EF4-FFF2-40B4-BE49-F238E27FC236}">
                <a16:creationId xmlns:a16="http://schemas.microsoft.com/office/drawing/2014/main" id="{6E958BF2-B222-527D-BA67-77E2E97D52B1}"/>
              </a:ext>
            </a:extLst>
          </p:cNvPr>
          <p:cNvSpPr txBox="1"/>
          <p:nvPr/>
        </p:nvSpPr>
        <p:spPr>
          <a:xfrm>
            <a:off x="1009747" y="4869554"/>
            <a:ext cx="432176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18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A98078-092F-B47E-FECB-F97FC7B47F56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6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" grpId="0" build="p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23">
            <a:extLst>
              <a:ext uri="{FF2B5EF4-FFF2-40B4-BE49-F238E27FC236}">
                <a16:creationId xmlns:a16="http://schemas.microsoft.com/office/drawing/2014/main" id="{7CABC270-F48F-E721-57AD-A891A46E6490}"/>
              </a:ext>
            </a:extLst>
          </p:cNvPr>
          <p:cNvSpPr/>
          <p:nvPr/>
        </p:nvSpPr>
        <p:spPr>
          <a:xfrm>
            <a:off x="1721194" y="3867366"/>
            <a:ext cx="223261" cy="266429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339DD-855F-8438-7923-4F4D9ED5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Traversal of a BST: Example II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7B857-46DF-7266-5679-8EB67D517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227" y="1417638"/>
            <a:ext cx="5261307" cy="4693023"/>
          </a:xfrm>
        </p:spPr>
        <p:txBody>
          <a:bodyPr>
            <a:normAutofit fontScale="92500" lnSpcReduction="20000"/>
          </a:bodyPr>
          <a:lstStyle/>
          <a:p>
            <a:pPr algn="l" fontAlgn="base"/>
            <a:r>
              <a:rPr lang="en-GB" b="1" i="0" dirty="0">
                <a:solidFill>
                  <a:srgbClr val="0C0D0E"/>
                </a:solidFill>
                <a:effectLst/>
                <a:latin typeface="inherit"/>
              </a:rPr>
              <a:t>Pre-order traversal</a:t>
            </a:r>
            <a:r>
              <a:rPr lang="en-GB" b="0" i="0" dirty="0">
                <a:solidFill>
                  <a:srgbClr val="0C0D0E"/>
                </a:solidFill>
                <a:effectLst/>
                <a:latin typeface="-apple-system"/>
              </a:rPr>
              <a:t>:</a:t>
            </a:r>
          </a:p>
          <a:p>
            <a:pPr fontAlgn="base"/>
            <a:r>
              <a:rPr lang="en-GB" b="0" i="0" dirty="0">
                <a:solidFill>
                  <a:srgbClr val="0C0D0E"/>
                </a:solidFill>
                <a:effectLst/>
                <a:latin typeface="-apple-system"/>
              </a:rPr>
              <a:t>Begins at the root (</a:t>
            </a:r>
            <a:r>
              <a:rPr lang="en-GB" b="1" i="0" dirty="0">
                <a:solidFill>
                  <a:srgbClr val="0C0D0E"/>
                </a:solidFill>
                <a:effectLst/>
                <a:latin typeface="inherit"/>
              </a:rPr>
              <a:t>7</a:t>
            </a:r>
            <a:r>
              <a:rPr lang="en-GB" b="0" i="0" dirty="0">
                <a:solidFill>
                  <a:srgbClr val="0C0D0E"/>
                </a:solidFill>
                <a:effectLst/>
                <a:latin typeface="-apple-system"/>
              </a:rPr>
              <a:t>), ends at the right-most node (</a:t>
            </a:r>
            <a:r>
              <a:rPr lang="en-GB" b="1" i="0" dirty="0">
                <a:solidFill>
                  <a:srgbClr val="0C0D0E"/>
                </a:solidFill>
                <a:effectLst/>
                <a:latin typeface="inherit"/>
              </a:rPr>
              <a:t>10</a:t>
            </a:r>
            <a:r>
              <a:rPr lang="en-GB" b="0" i="0" dirty="0">
                <a:solidFill>
                  <a:srgbClr val="0C0D0E"/>
                </a:solidFill>
                <a:effectLst/>
                <a:latin typeface="-apple-system"/>
              </a:rPr>
              <a:t>)</a:t>
            </a:r>
          </a:p>
          <a:p>
            <a:pPr fontAlgn="base"/>
            <a:r>
              <a:rPr lang="en-GB" b="0" i="0" dirty="0">
                <a:solidFill>
                  <a:srgbClr val="0C0D0E"/>
                </a:solidFill>
                <a:effectLst/>
                <a:latin typeface="-apple-system"/>
              </a:rPr>
              <a:t>Traversal sequence: 7, 1, 0, 3, 2, 5, 4, 6, 9, 8, 10</a:t>
            </a:r>
          </a:p>
          <a:p>
            <a:pPr algn="l" fontAlgn="base"/>
            <a:r>
              <a:rPr lang="en-GB" b="1" i="0" dirty="0">
                <a:solidFill>
                  <a:srgbClr val="0C0D0E"/>
                </a:solidFill>
                <a:effectLst/>
                <a:latin typeface="inherit"/>
              </a:rPr>
              <a:t>In-order traversal</a:t>
            </a:r>
            <a:r>
              <a:rPr lang="en-GB" b="0" i="0" dirty="0">
                <a:solidFill>
                  <a:srgbClr val="0C0D0E"/>
                </a:solidFill>
                <a:effectLst/>
                <a:latin typeface="-apple-system"/>
              </a:rPr>
              <a:t>:</a:t>
            </a:r>
          </a:p>
          <a:p>
            <a:pPr fontAlgn="base"/>
            <a:r>
              <a:rPr lang="en-GB" b="0" i="0" dirty="0">
                <a:solidFill>
                  <a:srgbClr val="0C0D0E"/>
                </a:solidFill>
                <a:effectLst/>
                <a:latin typeface="-apple-system"/>
              </a:rPr>
              <a:t>Begins at the left-most node (</a:t>
            </a:r>
            <a:r>
              <a:rPr lang="en-GB" b="1" i="0" dirty="0">
                <a:solidFill>
                  <a:srgbClr val="0C0D0E"/>
                </a:solidFill>
                <a:effectLst/>
                <a:latin typeface="inherit"/>
              </a:rPr>
              <a:t>0</a:t>
            </a:r>
            <a:r>
              <a:rPr lang="en-GB" b="0" i="0" dirty="0">
                <a:solidFill>
                  <a:srgbClr val="0C0D0E"/>
                </a:solidFill>
                <a:effectLst/>
                <a:latin typeface="-apple-system"/>
              </a:rPr>
              <a:t>), ends at the rightmost node (</a:t>
            </a:r>
            <a:r>
              <a:rPr lang="en-GB" b="1" i="0" dirty="0">
                <a:solidFill>
                  <a:srgbClr val="0C0D0E"/>
                </a:solidFill>
                <a:effectLst/>
                <a:latin typeface="inherit"/>
              </a:rPr>
              <a:t>10</a:t>
            </a:r>
            <a:r>
              <a:rPr lang="en-GB" b="0" i="0" dirty="0">
                <a:solidFill>
                  <a:srgbClr val="0C0D0E"/>
                </a:solidFill>
                <a:effectLst/>
                <a:latin typeface="-apple-system"/>
              </a:rPr>
              <a:t>)</a:t>
            </a:r>
          </a:p>
          <a:p>
            <a:pPr fontAlgn="base"/>
            <a:r>
              <a:rPr lang="en-GB" b="0" i="0" dirty="0">
                <a:solidFill>
                  <a:srgbClr val="0C0D0E"/>
                </a:solidFill>
                <a:effectLst/>
                <a:latin typeface="-apple-system"/>
              </a:rPr>
              <a:t>Traversal Sequence: 0, 1, 2, 3, 4, 5, 6, 7, 8, 9, 10</a:t>
            </a:r>
          </a:p>
          <a:p>
            <a:pPr algn="l" fontAlgn="base"/>
            <a:r>
              <a:rPr lang="en-GB" b="1" i="0" dirty="0">
                <a:solidFill>
                  <a:srgbClr val="0C0D0E"/>
                </a:solidFill>
                <a:effectLst/>
                <a:latin typeface="inherit"/>
              </a:rPr>
              <a:t>Post-order traversal</a:t>
            </a:r>
            <a:r>
              <a:rPr lang="en-GB" b="0" i="0" dirty="0">
                <a:solidFill>
                  <a:srgbClr val="0C0D0E"/>
                </a:solidFill>
                <a:effectLst/>
                <a:latin typeface="-apple-system"/>
              </a:rPr>
              <a:t>:</a:t>
            </a:r>
          </a:p>
          <a:p>
            <a:pPr fontAlgn="base"/>
            <a:r>
              <a:rPr lang="en-GB" b="0" i="0" dirty="0">
                <a:solidFill>
                  <a:srgbClr val="0C0D0E"/>
                </a:solidFill>
                <a:effectLst/>
                <a:latin typeface="-apple-system"/>
              </a:rPr>
              <a:t>Begins with the left-most node (</a:t>
            </a:r>
            <a:r>
              <a:rPr lang="en-GB" b="1" i="0" dirty="0">
                <a:solidFill>
                  <a:srgbClr val="0C0D0E"/>
                </a:solidFill>
                <a:effectLst/>
                <a:latin typeface="inherit"/>
              </a:rPr>
              <a:t>0</a:t>
            </a:r>
            <a:r>
              <a:rPr lang="en-GB" b="0" i="0" dirty="0">
                <a:solidFill>
                  <a:srgbClr val="0C0D0E"/>
                </a:solidFill>
                <a:effectLst/>
                <a:latin typeface="-apple-system"/>
              </a:rPr>
              <a:t>), ends at the root (</a:t>
            </a:r>
            <a:r>
              <a:rPr lang="en-GB" b="1" i="0" dirty="0">
                <a:solidFill>
                  <a:srgbClr val="0C0D0E"/>
                </a:solidFill>
                <a:effectLst/>
                <a:latin typeface="inherit"/>
              </a:rPr>
              <a:t>7</a:t>
            </a:r>
            <a:r>
              <a:rPr lang="en-GB" b="0" i="0" dirty="0">
                <a:solidFill>
                  <a:srgbClr val="0C0D0E"/>
                </a:solidFill>
                <a:effectLst/>
                <a:latin typeface="-apple-system"/>
              </a:rPr>
              <a:t>)</a:t>
            </a:r>
          </a:p>
          <a:p>
            <a:pPr fontAlgn="base"/>
            <a:r>
              <a:rPr lang="en-GB" b="0" i="0" dirty="0">
                <a:solidFill>
                  <a:srgbClr val="0C0D0E"/>
                </a:solidFill>
                <a:effectLst/>
                <a:latin typeface="-apple-system"/>
              </a:rPr>
              <a:t>Traversal sequence: 0, 2, 4, 6, 5, 3, 1, 8, 10, 9, 7</a:t>
            </a:r>
            <a:endParaRPr lang="en-SE" dirty="0"/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CE8A3D93-2C24-7FEF-BD64-BB32BE6AAFA6}"/>
              </a:ext>
            </a:extLst>
          </p:cNvPr>
          <p:cNvSpPr/>
          <p:nvPr/>
        </p:nvSpPr>
        <p:spPr>
          <a:xfrm>
            <a:off x="1080533" y="2348803"/>
            <a:ext cx="543900" cy="49988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object 23">
            <a:extLst>
              <a:ext uri="{FF2B5EF4-FFF2-40B4-BE49-F238E27FC236}">
                <a16:creationId xmlns:a16="http://schemas.microsoft.com/office/drawing/2014/main" id="{C6C8728B-0AA3-C1C1-3964-69C38CDE8F78}"/>
              </a:ext>
            </a:extLst>
          </p:cNvPr>
          <p:cNvSpPr/>
          <p:nvPr/>
        </p:nvSpPr>
        <p:spPr>
          <a:xfrm>
            <a:off x="2025303" y="2360881"/>
            <a:ext cx="440872" cy="383457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3868AC7A-ECAE-7894-7160-DE5ED19EBA4D}"/>
              </a:ext>
            </a:extLst>
          </p:cNvPr>
          <p:cNvSpPr/>
          <p:nvPr/>
        </p:nvSpPr>
        <p:spPr>
          <a:xfrm>
            <a:off x="601972" y="3141363"/>
            <a:ext cx="283306" cy="27929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bject 23">
            <a:extLst>
              <a:ext uri="{FF2B5EF4-FFF2-40B4-BE49-F238E27FC236}">
                <a16:creationId xmlns:a16="http://schemas.microsoft.com/office/drawing/2014/main" id="{90B4F8A6-4EA3-FB1D-8DC2-54042D3731D0}"/>
              </a:ext>
            </a:extLst>
          </p:cNvPr>
          <p:cNvSpPr/>
          <p:nvPr/>
        </p:nvSpPr>
        <p:spPr>
          <a:xfrm>
            <a:off x="1202503" y="3123933"/>
            <a:ext cx="301811" cy="277803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1E155068-6EC4-F8E8-C8D0-34A341451BFE}"/>
              </a:ext>
            </a:extLst>
          </p:cNvPr>
          <p:cNvSpPr/>
          <p:nvPr/>
        </p:nvSpPr>
        <p:spPr>
          <a:xfrm>
            <a:off x="2187211" y="3141363"/>
            <a:ext cx="279915" cy="26037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bject 23">
            <a:extLst>
              <a:ext uri="{FF2B5EF4-FFF2-40B4-BE49-F238E27FC236}">
                <a16:creationId xmlns:a16="http://schemas.microsoft.com/office/drawing/2014/main" id="{BB306159-319D-15B4-15F4-D81A87BCA3B4}"/>
              </a:ext>
            </a:extLst>
          </p:cNvPr>
          <p:cNvSpPr/>
          <p:nvPr/>
        </p:nvSpPr>
        <p:spPr>
          <a:xfrm>
            <a:off x="2784352" y="3123933"/>
            <a:ext cx="317990" cy="266429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object 13">
            <a:extLst>
              <a:ext uri="{FF2B5EF4-FFF2-40B4-BE49-F238E27FC236}">
                <a16:creationId xmlns:a16="http://schemas.microsoft.com/office/drawing/2014/main" id="{77EB4521-F50C-B025-00A2-7BAF518FF229}"/>
              </a:ext>
            </a:extLst>
          </p:cNvPr>
          <p:cNvSpPr/>
          <p:nvPr/>
        </p:nvSpPr>
        <p:spPr>
          <a:xfrm>
            <a:off x="1949500" y="338349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bject 19">
            <a:extLst>
              <a:ext uri="{FF2B5EF4-FFF2-40B4-BE49-F238E27FC236}">
                <a16:creationId xmlns:a16="http://schemas.microsoft.com/office/drawing/2014/main" id="{8632E6AD-7C7A-FBA5-BA97-B0746E2DE0D3}"/>
              </a:ext>
            </a:extLst>
          </p:cNvPr>
          <p:cNvSpPr/>
          <p:nvPr/>
        </p:nvSpPr>
        <p:spPr>
          <a:xfrm>
            <a:off x="1225649" y="3390362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object 19">
            <a:extLst>
              <a:ext uri="{FF2B5EF4-FFF2-40B4-BE49-F238E27FC236}">
                <a16:creationId xmlns:a16="http://schemas.microsoft.com/office/drawing/2014/main" id="{4B6549CF-7498-0AC0-2AD8-5D8241822D64}"/>
              </a:ext>
            </a:extLst>
          </p:cNvPr>
          <p:cNvSpPr/>
          <p:nvPr/>
        </p:nvSpPr>
        <p:spPr>
          <a:xfrm>
            <a:off x="1521697" y="1891148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8CAB3E3D-F33D-F288-871E-385B0F471021}"/>
              </a:ext>
            </a:extLst>
          </p:cNvPr>
          <p:cNvSpPr/>
          <p:nvPr/>
        </p:nvSpPr>
        <p:spPr>
          <a:xfrm>
            <a:off x="248483" y="339036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6369737C-06AD-DD22-A2FF-B30F1005B48A}"/>
              </a:ext>
            </a:extLst>
          </p:cNvPr>
          <p:cNvSpPr/>
          <p:nvPr/>
        </p:nvSpPr>
        <p:spPr>
          <a:xfrm>
            <a:off x="2911063" y="338346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90261568-6730-2BCF-FE3A-D88FE106E2A5}"/>
              </a:ext>
            </a:extLst>
          </p:cNvPr>
          <p:cNvSpPr txBox="1"/>
          <p:nvPr/>
        </p:nvSpPr>
        <p:spPr>
          <a:xfrm>
            <a:off x="1659131" y="202224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7</a:t>
            </a: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5A6C4D3F-3CDB-EEAC-5910-65E445485F2D}"/>
              </a:ext>
            </a:extLst>
          </p:cNvPr>
          <p:cNvSpPr txBox="1"/>
          <p:nvPr/>
        </p:nvSpPr>
        <p:spPr>
          <a:xfrm>
            <a:off x="1357405" y="353925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17E7E1C8-E9E4-0FC5-65F3-4B60AE9D2AEB}"/>
              </a:ext>
            </a:extLst>
          </p:cNvPr>
          <p:cNvSpPr txBox="1"/>
          <p:nvPr/>
        </p:nvSpPr>
        <p:spPr>
          <a:xfrm>
            <a:off x="2074870" y="3518871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6E2DC19E-9542-20BA-233A-F1F1707C5977}"/>
              </a:ext>
            </a:extLst>
          </p:cNvPr>
          <p:cNvSpPr txBox="1"/>
          <p:nvPr/>
        </p:nvSpPr>
        <p:spPr>
          <a:xfrm>
            <a:off x="385916" y="351092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4871E913-8A94-24E2-766A-CC1A03AF4901}"/>
              </a:ext>
            </a:extLst>
          </p:cNvPr>
          <p:cNvSpPr txBox="1"/>
          <p:nvPr/>
        </p:nvSpPr>
        <p:spPr>
          <a:xfrm>
            <a:off x="2991022" y="3508728"/>
            <a:ext cx="432176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10</a:t>
            </a:r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A4BF39FB-72CD-4C34-1ECF-85D5A333D5C9}"/>
              </a:ext>
            </a:extLst>
          </p:cNvPr>
          <p:cNvSpPr/>
          <p:nvPr/>
        </p:nvSpPr>
        <p:spPr>
          <a:xfrm>
            <a:off x="766537" y="263319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object 9">
            <a:extLst>
              <a:ext uri="{FF2B5EF4-FFF2-40B4-BE49-F238E27FC236}">
                <a16:creationId xmlns:a16="http://schemas.microsoft.com/office/drawing/2014/main" id="{EF91F91C-CCAA-E584-E322-B0713C26DDE0}"/>
              </a:ext>
            </a:extLst>
          </p:cNvPr>
          <p:cNvSpPr txBox="1"/>
          <p:nvPr/>
        </p:nvSpPr>
        <p:spPr>
          <a:xfrm>
            <a:off x="903971" y="276239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22" name="object 24">
            <a:extLst>
              <a:ext uri="{FF2B5EF4-FFF2-40B4-BE49-F238E27FC236}">
                <a16:creationId xmlns:a16="http://schemas.microsoft.com/office/drawing/2014/main" id="{AF3FFD6E-52B0-4431-2B8D-0EF162C0876F}"/>
              </a:ext>
            </a:extLst>
          </p:cNvPr>
          <p:cNvSpPr/>
          <p:nvPr/>
        </p:nvSpPr>
        <p:spPr>
          <a:xfrm>
            <a:off x="2348729" y="263319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5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object 9">
            <a:extLst>
              <a:ext uri="{FF2B5EF4-FFF2-40B4-BE49-F238E27FC236}">
                <a16:creationId xmlns:a16="http://schemas.microsoft.com/office/drawing/2014/main" id="{D9114ECC-D55C-9F64-9A17-40152E3543FE}"/>
              </a:ext>
            </a:extLst>
          </p:cNvPr>
          <p:cNvSpPr txBox="1"/>
          <p:nvPr/>
        </p:nvSpPr>
        <p:spPr>
          <a:xfrm>
            <a:off x="2486163" y="2777131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9</a:t>
            </a:r>
          </a:p>
        </p:txBody>
      </p:sp>
      <p:sp>
        <p:nvSpPr>
          <p:cNvPr id="24" name="object 11">
            <a:extLst>
              <a:ext uri="{FF2B5EF4-FFF2-40B4-BE49-F238E27FC236}">
                <a16:creationId xmlns:a16="http://schemas.microsoft.com/office/drawing/2014/main" id="{99824118-F207-744D-C957-5ED37F5E5053}"/>
              </a:ext>
            </a:extLst>
          </p:cNvPr>
          <p:cNvSpPr/>
          <p:nvPr/>
        </p:nvSpPr>
        <p:spPr>
          <a:xfrm>
            <a:off x="1594575" y="4573949"/>
            <a:ext cx="279915" cy="26037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371342AD-7701-AC48-E7B1-C896B0B7590B}"/>
              </a:ext>
            </a:extLst>
          </p:cNvPr>
          <p:cNvSpPr/>
          <p:nvPr/>
        </p:nvSpPr>
        <p:spPr>
          <a:xfrm>
            <a:off x="2191716" y="4556519"/>
            <a:ext cx="317990" cy="266429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object 13">
            <a:extLst>
              <a:ext uri="{FF2B5EF4-FFF2-40B4-BE49-F238E27FC236}">
                <a16:creationId xmlns:a16="http://schemas.microsoft.com/office/drawing/2014/main" id="{F31A1870-1F8F-F83D-7BCA-9EAC27125EE8}"/>
              </a:ext>
            </a:extLst>
          </p:cNvPr>
          <p:cNvSpPr/>
          <p:nvPr/>
        </p:nvSpPr>
        <p:spPr>
          <a:xfrm>
            <a:off x="1356864" y="481608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object 8">
            <a:extLst>
              <a:ext uri="{FF2B5EF4-FFF2-40B4-BE49-F238E27FC236}">
                <a16:creationId xmlns:a16="http://schemas.microsoft.com/office/drawing/2014/main" id="{7C880CDE-4849-B997-73DD-0AD8F3FA69F3}"/>
              </a:ext>
            </a:extLst>
          </p:cNvPr>
          <p:cNvSpPr/>
          <p:nvPr/>
        </p:nvSpPr>
        <p:spPr>
          <a:xfrm>
            <a:off x="2318427" y="481605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object 9">
            <a:extLst>
              <a:ext uri="{FF2B5EF4-FFF2-40B4-BE49-F238E27FC236}">
                <a16:creationId xmlns:a16="http://schemas.microsoft.com/office/drawing/2014/main" id="{01363554-3B88-C26A-0FEA-DB50BDE2FA9B}"/>
              </a:ext>
            </a:extLst>
          </p:cNvPr>
          <p:cNvSpPr txBox="1"/>
          <p:nvPr/>
        </p:nvSpPr>
        <p:spPr>
          <a:xfrm>
            <a:off x="1482234" y="495145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6821F4EC-DB79-E714-08EF-E382209CD685}"/>
              </a:ext>
            </a:extLst>
          </p:cNvPr>
          <p:cNvSpPr txBox="1"/>
          <p:nvPr/>
        </p:nvSpPr>
        <p:spPr>
          <a:xfrm>
            <a:off x="2398386" y="4941314"/>
            <a:ext cx="432176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30" name="object 24">
            <a:extLst>
              <a:ext uri="{FF2B5EF4-FFF2-40B4-BE49-F238E27FC236}">
                <a16:creationId xmlns:a16="http://schemas.microsoft.com/office/drawing/2014/main" id="{E5BEBC82-A743-0104-7697-C6C5333D5A22}"/>
              </a:ext>
            </a:extLst>
          </p:cNvPr>
          <p:cNvSpPr/>
          <p:nvPr/>
        </p:nvSpPr>
        <p:spPr>
          <a:xfrm>
            <a:off x="1756093" y="406578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5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object 9">
            <a:extLst>
              <a:ext uri="{FF2B5EF4-FFF2-40B4-BE49-F238E27FC236}">
                <a16:creationId xmlns:a16="http://schemas.microsoft.com/office/drawing/2014/main" id="{423C7B6B-E7BF-C2C3-0D36-737C1D2F4358}"/>
              </a:ext>
            </a:extLst>
          </p:cNvPr>
          <p:cNvSpPr txBox="1"/>
          <p:nvPr/>
        </p:nvSpPr>
        <p:spPr>
          <a:xfrm>
            <a:off x="1893527" y="420971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FA849C76-273F-43AF-7C37-78B26C5E86F0}"/>
              </a:ext>
            </a:extLst>
          </p:cNvPr>
          <p:cNvSpPr/>
          <p:nvPr/>
        </p:nvSpPr>
        <p:spPr>
          <a:xfrm flipH="1">
            <a:off x="1225649" y="3891819"/>
            <a:ext cx="160975" cy="258404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object 8">
            <a:extLst>
              <a:ext uri="{FF2B5EF4-FFF2-40B4-BE49-F238E27FC236}">
                <a16:creationId xmlns:a16="http://schemas.microsoft.com/office/drawing/2014/main" id="{325CC2BD-D1B9-C880-1095-EB4008406171}"/>
              </a:ext>
            </a:extLst>
          </p:cNvPr>
          <p:cNvSpPr/>
          <p:nvPr/>
        </p:nvSpPr>
        <p:spPr>
          <a:xfrm>
            <a:off x="822184" y="406567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8CACBA00-05E4-2D2B-7F26-25AE0C0F87C1}"/>
              </a:ext>
            </a:extLst>
          </p:cNvPr>
          <p:cNvSpPr txBox="1"/>
          <p:nvPr/>
        </p:nvSpPr>
        <p:spPr>
          <a:xfrm>
            <a:off x="902143" y="4190931"/>
            <a:ext cx="432176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47D3ED7C-0DF8-25D6-1CC3-6204AEB5BC19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08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6A548-15A2-2EE0-0CA9-13FF684C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In-Order Traversal of a BST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03BB9-414A-D203-DA6A-5651CAE3C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4342"/>
            <a:ext cx="8229600" cy="5338164"/>
          </a:xfrm>
        </p:spPr>
        <p:txBody>
          <a:bodyPr>
            <a:normAutofit/>
          </a:bodyPr>
          <a:lstStyle/>
          <a:p>
            <a:r>
              <a:rPr lang="en-GB" dirty="0"/>
              <a:t>In-order traversal of a BST visits the nodes in ascending order of their values, i.e., from smallest to largest. </a:t>
            </a:r>
          </a:p>
          <a:p>
            <a:pPr lvl="1"/>
            <a:r>
              <a:rPr lang="en-GB" dirty="0"/>
              <a:t>BST Property: In a BST, for any given node:</a:t>
            </a:r>
          </a:p>
          <a:p>
            <a:pPr lvl="2"/>
            <a:r>
              <a:rPr lang="en-GB" dirty="0"/>
              <a:t>Values in the left subtree are less than the value of the node.</a:t>
            </a:r>
          </a:p>
          <a:p>
            <a:pPr lvl="2"/>
            <a:r>
              <a:rPr lang="en-GB" dirty="0"/>
              <a:t>Values in the right subtree are greater than the value of the node.</a:t>
            </a:r>
          </a:p>
          <a:p>
            <a:pPr lvl="1"/>
            <a:r>
              <a:rPr lang="en-GB" dirty="0"/>
              <a:t>In-order Traversal: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GB" dirty="0"/>
              <a:t>Traverse the left subtree.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GB" dirty="0"/>
              <a:t>Visit the node itself.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GB" dirty="0"/>
              <a:t>Traverse the right subtree.</a:t>
            </a:r>
          </a:p>
          <a:p>
            <a:pPr lvl="1"/>
            <a:r>
              <a:rPr lang="en-GB" dirty="0"/>
              <a:t>Resulting Order: By first visiting all nodes in the left subtree (which are smaller), then the root, and finally all nodes in the right subtree (which are larger), in-order traversal naturally outputs the nodes in non-decreasing order.</a:t>
            </a:r>
          </a:p>
          <a:p>
            <a:r>
              <a:rPr lang="en-GB" dirty="0"/>
              <a:t>This property makes in-order traversal particularly useful for retrieving data from a BST in sorted order.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5461378-2DC4-17C7-0429-6EB569DAB79D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194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A85F40-528E-1D4B-9464-598A0462D83B}"/>
              </a:ext>
            </a:extLst>
          </p:cNvPr>
          <p:cNvCxnSpPr/>
          <p:nvPr/>
        </p:nvCxnSpPr>
        <p:spPr>
          <a:xfrm flipV="1">
            <a:off x="1164116" y="5737734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04CC2F2-4433-DD4B-8493-B60E55EE1710}"/>
              </a:ext>
            </a:extLst>
          </p:cNvPr>
          <p:cNvSpPr/>
          <p:nvPr/>
        </p:nvSpPr>
        <p:spPr>
          <a:xfrm>
            <a:off x="690284" y="5830013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2B3A36-763F-AB47-8854-B56D4E8227E6}"/>
              </a:ext>
            </a:extLst>
          </p:cNvPr>
          <p:cNvCxnSpPr/>
          <p:nvPr/>
        </p:nvCxnSpPr>
        <p:spPr>
          <a:xfrm flipV="1">
            <a:off x="3269461" y="4261270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A795D7-4785-9140-B822-3D47CB77D9E5}"/>
              </a:ext>
            </a:extLst>
          </p:cNvPr>
          <p:cNvCxnSpPr/>
          <p:nvPr/>
        </p:nvCxnSpPr>
        <p:spPr>
          <a:xfrm flipV="1">
            <a:off x="2778558" y="4638306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47477F-F865-654F-999E-3D719FB8DA27}"/>
              </a:ext>
            </a:extLst>
          </p:cNvPr>
          <p:cNvCxnSpPr/>
          <p:nvPr/>
        </p:nvCxnSpPr>
        <p:spPr>
          <a:xfrm flipV="1">
            <a:off x="2254392" y="4999502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ED80A8-110A-BA4E-807A-FAA744741264}"/>
              </a:ext>
            </a:extLst>
          </p:cNvPr>
          <p:cNvCxnSpPr/>
          <p:nvPr/>
        </p:nvCxnSpPr>
        <p:spPr>
          <a:xfrm flipV="1">
            <a:off x="1729429" y="5368618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D2AB4E6-D743-EE46-8838-656FB8C6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Analysis of BST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C3BFB4-B12D-F442-B317-D6B5978E99D4}"/>
              </a:ext>
            </a:extLst>
          </p:cNvPr>
          <p:cNvSpPr/>
          <p:nvPr/>
        </p:nvSpPr>
        <p:spPr>
          <a:xfrm>
            <a:off x="3573427" y="1358628"/>
            <a:ext cx="3018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 am, at, ate, ear, eat, east 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5818DE-7E4D-AE42-9EF7-6F6E02316068}"/>
              </a:ext>
            </a:extLst>
          </p:cNvPr>
          <p:cNvSpPr/>
          <p:nvPr/>
        </p:nvSpPr>
        <p:spPr>
          <a:xfrm>
            <a:off x="3320088" y="3984433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30F112-6E4D-F145-817A-941EA0CA37A4}"/>
              </a:ext>
            </a:extLst>
          </p:cNvPr>
          <p:cNvSpPr/>
          <p:nvPr/>
        </p:nvSpPr>
        <p:spPr>
          <a:xfrm>
            <a:off x="2795629" y="4353549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0F5E9C-029D-5448-956B-8037D322FE5C}"/>
              </a:ext>
            </a:extLst>
          </p:cNvPr>
          <p:cNvSpPr/>
          <p:nvPr/>
        </p:nvSpPr>
        <p:spPr>
          <a:xfrm>
            <a:off x="2304726" y="4722665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80E4B3-355E-BC46-B32C-CC189E1EF3D0}"/>
              </a:ext>
            </a:extLst>
          </p:cNvPr>
          <p:cNvSpPr/>
          <p:nvPr/>
        </p:nvSpPr>
        <p:spPr>
          <a:xfrm>
            <a:off x="1813823" y="5091781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FAB605B-581D-9A41-86BC-0AF8A4002C2C}"/>
              </a:ext>
            </a:extLst>
          </p:cNvPr>
          <p:cNvSpPr/>
          <p:nvPr/>
        </p:nvSpPr>
        <p:spPr>
          <a:xfrm>
            <a:off x="1255597" y="5460897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16A52F-BB8B-4944-BF28-A6C74363D677}"/>
              </a:ext>
            </a:extLst>
          </p:cNvPr>
          <p:cNvCxnSpPr>
            <a:cxnSpLocks/>
          </p:cNvCxnSpPr>
          <p:nvPr/>
        </p:nvCxnSpPr>
        <p:spPr>
          <a:xfrm flipH="1" flipV="1">
            <a:off x="2101236" y="3224908"/>
            <a:ext cx="256433" cy="2289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BBBB920-F4D5-3745-9338-1FD377DD997F}"/>
              </a:ext>
            </a:extLst>
          </p:cNvPr>
          <p:cNvSpPr/>
          <p:nvPr/>
        </p:nvSpPr>
        <p:spPr>
          <a:xfrm>
            <a:off x="695456" y="2856835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42F138-3A4E-CE48-B765-694D1B1A933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188485" y="2244919"/>
            <a:ext cx="338368" cy="24792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BC208C-32AA-ED43-ABFA-83CDF6DB6123}"/>
              </a:ext>
            </a:extLst>
          </p:cNvPr>
          <p:cNvCxnSpPr/>
          <p:nvPr/>
        </p:nvCxnSpPr>
        <p:spPr>
          <a:xfrm flipV="1">
            <a:off x="1770123" y="2354431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95F303-4C5D-2945-88B3-9DC5985F3C36}"/>
              </a:ext>
            </a:extLst>
          </p:cNvPr>
          <p:cNvCxnSpPr/>
          <p:nvPr/>
        </p:nvCxnSpPr>
        <p:spPr>
          <a:xfrm flipV="1">
            <a:off x="1245957" y="2715627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5E134A-B676-6445-AA26-89C2432F9EFD}"/>
              </a:ext>
            </a:extLst>
          </p:cNvPr>
          <p:cNvCxnSpPr>
            <a:cxnSpLocks/>
          </p:cNvCxnSpPr>
          <p:nvPr/>
        </p:nvCxnSpPr>
        <p:spPr>
          <a:xfrm flipH="1" flipV="1">
            <a:off x="1605846" y="2692317"/>
            <a:ext cx="288067" cy="23162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458689A3-EA4E-B449-B451-7B5D80B33F11}"/>
              </a:ext>
            </a:extLst>
          </p:cNvPr>
          <p:cNvSpPr/>
          <p:nvPr/>
        </p:nvSpPr>
        <p:spPr>
          <a:xfrm>
            <a:off x="2418742" y="2438790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B9556A-39EF-2D41-A42B-FF71EE53269D}"/>
              </a:ext>
            </a:extLst>
          </p:cNvPr>
          <p:cNvSpPr/>
          <p:nvPr/>
        </p:nvSpPr>
        <p:spPr>
          <a:xfrm>
            <a:off x="1787194" y="2069674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1C23C4C-99D2-7843-A7D6-522420DB9040}"/>
              </a:ext>
            </a:extLst>
          </p:cNvPr>
          <p:cNvSpPr/>
          <p:nvPr/>
        </p:nvSpPr>
        <p:spPr>
          <a:xfrm>
            <a:off x="2034522" y="3355497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0866F90-525C-B44C-B3D6-0E824CB41AAC}"/>
              </a:ext>
            </a:extLst>
          </p:cNvPr>
          <p:cNvSpPr/>
          <p:nvPr/>
        </p:nvSpPr>
        <p:spPr>
          <a:xfrm>
            <a:off x="1627404" y="2878267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FBA1B0F-6345-AF4A-98E5-120DF9C5D870}"/>
              </a:ext>
            </a:extLst>
          </p:cNvPr>
          <p:cNvSpPr/>
          <p:nvPr/>
        </p:nvSpPr>
        <p:spPr>
          <a:xfrm>
            <a:off x="1220285" y="2454630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C8393F-018E-1845-A6B8-7C4B76C5A16D}"/>
              </a:ext>
            </a:extLst>
          </p:cNvPr>
          <p:cNvSpPr/>
          <p:nvPr/>
        </p:nvSpPr>
        <p:spPr>
          <a:xfrm>
            <a:off x="291343" y="1366201"/>
            <a:ext cx="3205139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Storing a dictionary as a BST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58E82EB-A15E-E143-8556-3AC7720EB821}"/>
              </a:ext>
            </a:extLst>
          </p:cNvPr>
          <p:cNvCxnSpPr>
            <a:cxnSpLocks/>
          </p:cNvCxnSpPr>
          <p:nvPr/>
        </p:nvCxnSpPr>
        <p:spPr>
          <a:xfrm flipH="1" flipV="1">
            <a:off x="7217991" y="2590691"/>
            <a:ext cx="256433" cy="2289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39801F12-1241-DF43-8684-5EE801AFF71A}"/>
              </a:ext>
            </a:extLst>
          </p:cNvPr>
          <p:cNvSpPr/>
          <p:nvPr/>
        </p:nvSpPr>
        <p:spPr>
          <a:xfrm>
            <a:off x="5532610" y="3154543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2A538CB-439B-614F-85DC-87CE8C0BD12E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7738332" y="2922074"/>
            <a:ext cx="338368" cy="24792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A08372B-B811-3F4B-A9B6-0C41711955BE}"/>
              </a:ext>
            </a:extLst>
          </p:cNvPr>
          <p:cNvCxnSpPr/>
          <p:nvPr/>
        </p:nvCxnSpPr>
        <p:spPr>
          <a:xfrm flipV="1">
            <a:off x="7319970" y="3031586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57BDD12-61D2-8A4C-9E62-CD55467EE016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5901726" y="2949687"/>
            <a:ext cx="338459" cy="2048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584118D-EFB0-754A-81E4-C43D76080722}"/>
              </a:ext>
            </a:extLst>
          </p:cNvPr>
          <p:cNvCxnSpPr>
            <a:cxnSpLocks/>
            <a:stCxn id="47" idx="3"/>
            <a:endCxn id="48" idx="7"/>
          </p:cNvCxnSpPr>
          <p:nvPr/>
        </p:nvCxnSpPr>
        <p:spPr>
          <a:xfrm flipH="1">
            <a:off x="6581739" y="2601991"/>
            <a:ext cx="221809" cy="14577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0219530-2896-9A48-812A-D4BC1A47E071}"/>
              </a:ext>
            </a:extLst>
          </p:cNvPr>
          <p:cNvSpPr/>
          <p:nvPr/>
        </p:nvSpPr>
        <p:spPr>
          <a:xfrm>
            <a:off x="7968589" y="3115945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E09571A-2F09-6745-A9E7-15B7B16B889D}"/>
              </a:ext>
            </a:extLst>
          </p:cNvPr>
          <p:cNvSpPr/>
          <p:nvPr/>
        </p:nvSpPr>
        <p:spPr>
          <a:xfrm>
            <a:off x="7337041" y="2746829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16B0935-C910-3D49-B414-CBB13392A74F}"/>
              </a:ext>
            </a:extLst>
          </p:cNvPr>
          <p:cNvSpPr/>
          <p:nvPr/>
        </p:nvSpPr>
        <p:spPr>
          <a:xfrm>
            <a:off x="6819950" y="3170001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C253D90-4C58-F648-B61A-60FE99C185EB}"/>
              </a:ext>
            </a:extLst>
          </p:cNvPr>
          <p:cNvSpPr/>
          <p:nvPr/>
        </p:nvSpPr>
        <p:spPr>
          <a:xfrm>
            <a:off x="6695437" y="2286931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A8E2FC5-8153-0843-B0EF-9390B9E444CC}"/>
              </a:ext>
            </a:extLst>
          </p:cNvPr>
          <p:cNvSpPr/>
          <p:nvPr/>
        </p:nvSpPr>
        <p:spPr>
          <a:xfrm>
            <a:off x="5951619" y="2693709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3B5BDD-4576-DF4E-A637-0A2F795F7E80}"/>
              </a:ext>
            </a:extLst>
          </p:cNvPr>
          <p:cNvSpPr/>
          <p:nvPr/>
        </p:nvSpPr>
        <p:spPr>
          <a:xfrm>
            <a:off x="3355286" y="1902449"/>
            <a:ext cx="2654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chemeClr val="accent2"/>
                </a:solidFill>
                <a:latin typeface="Courier" pitchFamily="2" charset="0"/>
                <a:cs typeface="Times New Roman" panose="02020603050405020304" pitchFamily="18" charset="0"/>
              </a:rPr>
              <a:t>containsKey</a:t>
            </a:r>
            <a:r>
              <a:rPr lang="en-US" sz="1400" dirty="0">
                <a:solidFill>
                  <a:schemeClr val="accent2"/>
                </a:solidFill>
                <a:latin typeface="Courier" pitchFamily="2" charset="0"/>
                <a:cs typeface="Times New Roman" panose="02020603050405020304" pitchFamily="18" charset="0"/>
              </a:rPr>
              <a:t>(root, east)</a:t>
            </a:r>
            <a:endParaRPr lang="en-US" sz="14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E846DD0-BB09-8548-9A08-8960FFB47D22}"/>
              </a:ext>
            </a:extLst>
          </p:cNvPr>
          <p:cNvSpPr/>
          <p:nvPr/>
        </p:nvSpPr>
        <p:spPr>
          <a:xfrm>
            <a:off x="6592267" y="1365822"/>
            <a:ext cx="2384211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Structure of a BST depends on the order of insertion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7E4998-138D-1249-96AB-6A631AA0CC48}"/>
              </a:ext>
            </a:extLst>
          </p:cNvPr>
          <p:cNvSpPr/>
          <p:nvPr/>
        </p:nvSpPr>
        <p:spPr>
          <a:xfrm>
            <a:off x="4473542" y="3643754"/>
            <a:ext cx="42242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the performance scale with input size n?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CB627D-54B7-F648-ABB9-CEAC80F1683D}"/>
              </a:ext>
            </a:extLst>
          </p:cNvPr>
          <p:cNvSpPr/>
          <p:nvPr/>
        </p:nvSpPr>
        <p:spPr>
          <a:xfrm>
            <a:off x="3353392" y="2258435"/>
            <a:ext cx="14285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case: O(1)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0C7A382-6FD4-254B-8CE7-C9609D857D35}"/>
              </a:ext>
            </a:extLst>
          </p:cNvPr>
          <p:cNvSpPr/>
          <p:nvPr/>
        </p:nvSpPr>
        <p:spPr>
          <a:xfrm>
            <a:off x="1697015" y="1962904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7A4E54F-9FD4-7A4F-81BE-EAA5231B1FD2}"/>
              </a:ext>
            </a:extLst>
          </p:cNvPr>
          <p:cNvSpPr/>
          <p:nvPr/>
        </p:nvSpPr>
        <p:spPr>
          <a:xfrm>
            <a:off x="1145174" y="2332969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76322A-4BEB-C749-A78C-93B5E8D4D257}"/>
              </a:ext>
            </a:extLst>
          </p:cNvPr>
          <p:cNvSpPr/>
          <p:nvPr/>
        </p:nvSpPr>
        <p:spPr>
          <a:xfrm>
            <a:off x="617033" y="2769056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CEAC433-E5B8-F94C-B5CE-E2A6CBCF0443}"/>
              </a:ext>
            </a:extLst>
          </p:cNvPr>
          <p:cNvSpPr/>
          <p:nvPr/>
        </p:nvSpPr>
        <p:spPr>
          <a:xfrm>
            <a:off x="3445420" y="3111809"/>
            <a:ext cx="1434583" cy="46166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Compared with 3 out of 7 words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EA67509-64D5-344D-8B12-695CFC089C46}"/>
              </a:ext>
            </a:extLst>
          </p:cNvPr>
          <p:cNvSpPr/>
          <p:nvPr/>
        </p:nvSpPr>
        <p:spPr>
          <a:xfrm>
            <a:off x="125397" y="3215924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49A1305-B161-7842-8548-D007E2185C9B}"/>
              </a:ext>
            </a:extLst>
          </p:cNvPr>
          <p:cNvSpPr/>
          <p:nvPr/>
        </p:nvSpPr>
        <p:spPr>
          <a:xfrm>
            <a:off x="2363676" y="5761612"/>
            <a:ext cx="1434583" cy="46166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Compared with all 7 words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1191DD0-6588-E447-B557-0DB27D6668FD}"/>
              </a:ext>
            </a:extLst>
          </p:cNvPr>
          <p:cNvSpPr/>
          <p:nvPr/>
        </p:nvSpPr>
        <p:spPr>
          <a:xfrm>
            <a:off x="3225449" y="3853889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A139F0D-4DB2-A342-B522-5D5BFB33E636}"/>
              </a:ext>
            </a:extLst>
          </p:cNvPr>
          <p:cNvSpPr/>
          <p:nvPr/>
        </p:nvSpPr>
        <p:spPr>
          <a:xfrm>
            <a:off x="2715711" y="4224143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E9F049E-6FD9-C44D-9E91-829E943FFD59}"/>
              </a:ext>
            </a:extLst>
          </p:cNvPr>
          <p:cNvSpPr/>
          <p:nvPr/>
        </p:nvSpPr>
        <p:spPr>
          <a:xfrm>
            <a:off x="2212629" y="4629500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2B59FC1-8AA1-D64D-9182-F59B18006AE1}"/>
              </a:ext>
            </a:extLst>
          </p:cNvPr>
          <p:cNvSpPr/>
          <p:nvPr/>
        </p:nvSpPr>
        <p:spPr>
          <a:xfrm>
            <a:off x="1730060" y="4999502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B31C588-E834-2848-B0C8-EC7E3FF9CA92}"/>
              </a:ext>
            </a:extLst>
          </p:cNvPr>
          <p:cNvSpPr/>
          <p:nvPr/>
        </p:nvSpPr>
        <p:spPr>
          <a:xfrm>
            <a:off x="1171159" y="5361107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DBD13F4-1D1D-4C44-8C00-B83FF982C433}"/>
              </a:ext>
            </a:extLst>
          </p:cNvPr>
          <p:cNvSpPr/>
          <p:nvPr/>
        </p:nvSpPr>
        <p:spPr>
          <a:xfrm>
            <a:off x="594916" y="5732682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944565B-E318-A14A-8E26-7CF99D804D70}"/>
              </a:ext>
            </a:extLst>
          </p:cNvPr>
          <p:cNvSpPr/>
          <p:nvPr/>
        </p:nvSpPr>
        <p:spPr>
          <a:xfrm>
            <a:off x="197127" y="6194703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AA1D36F-CD44-0A4B-9AD8-B66545802FE2}"/>
              </a:ext>
            </a:extLst>
          </p:cNvPr>
          <p:cNvSpPr/>
          <p:nvPr/>
        </p:nvSpPr>
        <p:spPr>
          <a:xfrm>
            <a:off x="233634" y="4042250"/>
            <a:ext cx="2578992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Performance also depends on the actual structure of the BST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7BF0089-D616-6C4C-97CA-271F85FC10C0}"/>
              </a:ext>
            </a:extLst>
          </p:cNvPr>
          <p:cNvSpPr txBox="1"/>
          <p:nvPr/>
        </p:nvSpPr>
        <p:spPr>
          <a:xfrm>
            <a:off x="434518" y="2069566"/>
            <a:ext cx="312906" cy="369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0402F76-C754-2E45-AE32-BD1ED2162CAA}"/>
              </a:ext>
            </a:extLst>
          </p:cNvPr>
          <p:cNvSpPr txBox="1"/>
          <p:nvPr/>
        </p:nvSpPr>
        <p:spPr>
          <a:xfrm>
            <a:off x="8025422" y="2206895"/>
            <a:ext cx="312906" cy="369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F837A59-DB81-BE4F-913A-E32BE4776868}"/>
              </a:ext>
            </a:extLst>
          </p:cNvPr>
          <p:cNvSpPr txBox="1"/>
          <p:nvPr/>
        </p:nvSpPr>
        <p:spPr>
          <a:xfrm>
            <a:off x="946429" y="4808072"/>
            <a:ext cx="312906" cy="369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" name="Google Shape;540;p26">
            <a:extLst>
              <a:ext uri="{FF2B5EF4-FFF2-40B4-BE49-F238E27FC236}">
                <a16:creationId xmlns:a16="http://schemas.microsoft.com/office/drawing/2014/main" id="{7B730EDC-8E6F-F848-431A-2F0203797BB6}"/>
              </a:ext>
            </a:extLst>
          </p:cNvPr>
          <p:cNvSpPr txBox="1"/>
          <p:nvPr/>
        </p:nvSpPr>
        <p:spPr>
          <a:xfrm>
            <a:off x="4419682" y="3950061"/>
            <a:ext cx="4480977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2"/>
                </a:solidFill>
                <a:latin typeface="Courier" pitchFamily="2" charset="0"/>
                <a:cs typeface="Times New Roman" panose="02020603050405020304" pitchFamily="18" charset="0"/>
              </a:defRPr>
            </a:lvl1pPr>
            <a:lvl2pPr marL="800100" lvl="1" indent="-342900">
              <a:buFont typeface="+mj-lt"/>
              <a:buAutoNum type="arabicPeriod"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</a:lstStyle>
          <a:p>
            <a:r>
              <a:rPr lang="en-US" dirty="0">
                <a:solidFill>
                  <a:schemeClr val="tx1"/>
                </a:solidFill>
                <a:sym typeface="Courier New"/>
              </a:rPr>
              <a:t>public </a:t>
            </a:r>
            <a:r>
              <a:rPr lang="en-US" dirty="0" err="1">
                <a:solidFill>
                  <a:schemeClr val="tx1"/>
                </a:solidFill>
                <a:sym typeface="Courier New"/>
              </a:rPr>
              <a:t>boolean</a:t>
            </a:r>
            <a:r>
              <a:rPr lang="en-US" dirty="0">
                <a:solidFill>
                  <a:schemeClr val="tx1"/>
                </a:solidFill>
                <a:sym typeface="Courier New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Courier New"/>
              </a:rPr>
              <a:t>containsKey</a:t>
            </a:r>
            <a:r>
              <a:rPr lang="en-US" dirty="0">
                <a:solidFill>
                  <a:schemeClr val="tx1"/>
                </a:solidFill>
                <a:sym typeface="Courier New"/>
              </a:rPr>
              <a:t>(node, key) {</a:t>
            </a:r>
            <a:endParaRPr dirty="0">
              <a:solidFill>
                <a:schemeClr val="tx1"/>
              </a:solidFill>
              <a:sym typeface="Arial"/>
            </a:endParaRPr>
          </a:p>
          <a:p>
            <a:r>
              <a:rPr lang="en-US" dirty="0">
                <a:solidFill>
                  <a:schemeClr val="tx1"/>
                </a:solidFill>
                <a:sym typeface="Courier New"/>
              </a:rPr>
              <a:t>   if (node == null) {</a:t>
            </a:r>
            <a:endParaRPr dirty="0">
              <a:solidFill>
                <a:schemeClr val="tx1"/>
              </a:solidFill>
              <a:sym typeface="Arial"/>
            </a:endParaRPr>
          </a:p>
          <a:p>
            <a:r>
              <a:rPr lang="en-US" dirty="0">
                <a:solidFill>
                  <a:schemeClr val="tx1"/>
                </a:solidFill>
                <a:sym typeface="Courier New"/>
              </a:rPr>
              <a:t>      return false;</a:t>
            </a:r>
            <a:endParaRPr dirty="0">
              <a:solidFill>
                <a:schemeClr val="tx1"/>
              </a:solidFill>
              <a:sym typeface="Arial"/>
            </a:endParaRPr>
          </a:p>
          <a:p>
            <a:r>
              <a:rPr lang="en-US" dirty="0">
                <a:solidFill>
                  <a:schemeClr val="tx1"/>
                </a:solidFill>
                <a:sym typeface="Courier New"/>
              </a:rPr>
              <a:t>   } else if (</a:t>
            </a:r>
            <a:r>
              <a:rPr lang="en-US" dirty="0" err="1">
                <a:solidFill>
                  <a:schemeClr val="tx1"/>
                </a:solidFill>
                <a:sym typeface="Courier New"/>
              </a:rPr>
              <a:t>node.key</a:t>
            </a:r>
            <a:r>
              <a:rPr lang="en-US" dirty="0">
                <a:solidFill>
                  <a:schemeClr val="tx1"/>
                </a:solidFill>
                <a:sym typeface="Courier New"/>
              </a:rPr>
              <a:t> == key) {</a:t>
            </a:r>
            <a:endParaRPr dirty="0">
              <a:solidFill>
                <a:schemeClr val="tx1"/>
              </a:solidFill>
              <a:sym typeface="Arial"/>
            </a:endParaRPr>
          </a:p>
          <a:p>
            <a:r>
              <a:rPr lang="en-US" dirty="0">
                <a:solidFill>
                  <a:schemeClr val="tx1"/>
                </a:solidFill>
                <a:sym typeface="Courier New"/>
              </a:rPr>
              <a:t>      return true;</a:t>
            </a:r>
            <a:endParaRPr dirty="0">
              <a:solidFill>
                <a:schemeClr val="tx1"/>
              </a:solidFill>
              <a:sym typeface="Arial"/>
            </a:endParaRPr>
          </a:p>
          <a:p>
            <a:r>
              <a:rPr lang="en-US" dirty="0">
                <a:solidFill>
                  <a:schemeClr val="tx1"/>
                </a:solidFill>
                <a:sym typeface="Courier New"/>
              </a:rPr>
              <a:t>   } else {</a:t>
            </a:r>
            <a:endParaRPr dirty="0">
              <a:solidFill>
                <a:schemeClr val="tx1"/>
              </a:solidFill>
              <a:sym typeface="Arial"/>
            </a:endParaRPr>
          </a:p>
          <a:p>
            <a:r>
              <a:rPr lang="en-US" dirty="0">
                <a:solidFill>
                  <a:schemeClr val="tx1"/>
                </a:solidFill>
                <a:sym typeface="Courier New"/>
              </a:rPr>
              <a:t>      if (key &lt;= </a:t>
            </a:r>
            <a:r>
              <a:rPr lang="en-US" dirty="0" err="1">
                <a:solidFill>
                  <a:schemeClr val="tx1"/>
                </a:solidFill>
                <a:sym typeface="Courier New"/>
              </a:rPr>
              <a:t>node.key</a:t>
            </a:r>
            <a:r>
              <a:rPr lang="en-US" dirty="0">
                <a:solidFill>
                  <a:schemeClr val="tx1"/>
                </a:solidFill>
                <a:sym typeface="Courier New"/>
              </a:rPr>
              <a:t>) {</a:t>
            </a:r>
            <a:endParaRPr dirty="0">
              <a:solidFill>
                <a:schemeClr val="tx1"/>
              </a:solidFill>
              <a:sym typeface="Arial"/>
            </a:endParaRPr>
          </a:p>
          <a:p>
            <a:r>
              <a:rPr lang="en-US" dirty="0">
                <a:solidFill>
                  <a:schemeClr val="tx1"/>
                </a:solidFill>
                <a:sym typeface="Courier New"/>
              </a:rPr>
              <a:t>         return </a:t>
            </a:r>
            <a:r>
              <a:rPr lang="en-US" dirty="0" err="1">
                <a:solidFill>
                  <a:schemeClr val="tx1"/>
                </a:solidFill>
                <a:sym typeface="Courier New"/>
              </a:rPr>
              <a:t>containsKey</a:t>
            </a:r>
            <a:r>
              <a:rPr lang="en-US" dirty="0">
                <a:solidFill>
                  <a:schemeClr val="tx1"/>
                </a:solidFill>
                <a:sym typeface="Courier New"/>
              </a:rPr>
              <a:t>(</a:t>
            </a:r>
            <a:r>
              <a:rPr lang="en-US" dirty="0" err="1">
                <a:solidFill>
                  <a:schemeClr val="tx1"/>
                </a:solidFill>
                <a:sym typeface="Courier New"/>
              </a:rPr>
              <a:t>node.left</a:t>
            </a:r>
            <a:r>
              <a:rPr lang="en-US" dirty="0">
                <a:solidFill>
                  <a:schemeClr val="tx1"/>
                </a:solidFill>
                <a:sym typeface="Courier New"/>
              </a:rPr>
              <a:t>);</a:t>
            </a:r>
            <a:endParaRPr dirty="0">
              <a:solidFill>
                <a:schemeClr val="tx1"/>
              </a:solidFill>
              <a:sym typeface="Arial"/>
            </a:endParaRPr>
          </a:p>
          <a:p>
            <a:r>
              <a:rPr lang="en-US" dirty="0">
                <a:solidFill>
                  <a:schemeClr val="tx1"/>
                </a:solidFill>
                <a:sym typeface="Courier New"/>
              </a:rPr>
              <a:t>      } else {</a:t>
            </a:r>
            <a:endParaRPr dirty="0">
              <a:solidFill>
                <a:schemeClr val="tx1"/>
              </a:solidFill>
              <a:sym typeface="Arial"/>
            </a:endParaRPr>
          </a:p>
          <a:p>
            <a:r>
              <a:rPr lang="en-US" dirty="0">
                <a:solidFill>
                  <a:schemeClr val="tx1"/>
                </a:solidFill>
                <a:sym typeface="Courier New"/>
              </a:rPr>
              <a:t>         return </a:t>
            </a:r>
            <a:r>
              <a:rPr lang="en-US" dirty="0" err="1">
                <a:solidFill>
                  <a:schemeClr val="tx1"/>
                </a:solidFill>
                <a:sym typeface="Courier New"/>
              </a:rPr>
              <a:t>containsKey</a:t>
            </a:r>
            <a:r>
              <a:rPr lang="en-US" dirty="0">
                <a:solidFill>
                  <a:schemeClr val="tx1"/>
                </a:solidFill>
                <a:sym typeface="Courier New"/>
              </a:rPr>
              <a:t>(</a:t>
            </a:r>
            <a:r>
              <a:rPr lang="en-US" dirty="0" err="1">
                <a:solidFill>
                  <a:schemeClr val="tx1"/>
                </a:solidFill>
                <a:sym typeface="Courier New"/>
              </a:rPr>
              <a:t>node.right</a:t>
            </a:r>
            <a:r>
              <a:rPr lang="en-US" dirty="0">
                <a:solidFill>
                  <a:schemeClr val="tx1"/>
                </a:solidFill>
                <a:sym typeface="Courier New"/>
              </a:rPr>
              <a:t>);</a:t>
            </a:r>
            <a:endParaRPr dirty="0">
              <a:solidFill>
                <a:schemeClr val="tx1"/>
              </a:solidFill>
              <a:sym typeface="Arial"/>
            </a:endParaRPr>
          </a:p>
          <a:p>
            <a:r>
              <a:rPr lang="en-US" dirty="0">
                <a:solidFill>
                  <a:schemeClr val="tx1"/>
                </a:solidFill>
                <a:sym typeface="Courier New"/>
              </a:rPr>
              <a:t>      }</a:t>
            </a:r>
            <a:endParaRPr dirty="0">
              <a:solidFill>
                <a:schemeClr val="tx1"/>
              </a:solidFill>
              <a:sym typeface="Arial"/>
            </a:endParaRPr>
          </a:p>
          <a:p>
            <a:r>
              <a:rPr lang="en-US" dirty="0">
                <a:solidFill>
                  <a:schemeClr val="tx1"/>
                </a:solidFill>
                <a:sym typeface="Courier New"/>
              </a:rPr>
              <a:t>   }</a:t>
            </a:r>
            <a:endParaRPr lang="en-SE" dirty="0">
              <a:solidFill>
                <a:schemeClr val="tx1"/>
              </a:solidFill>
              <a:sym typeface="Courier New"/>
            </a:endParaRPr>
          </a:p>
          <a:p>
            <a:r>
              <a:rPr lang="en-US" dirty="0">
                <a:solidFill>
                  <a:schemeClr val="tx1"/>
                </a:solidFill>
                <a:sym typeface="Courier New"/>
              </a:rPr>
              <a:t>}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840EFAD-60F3-7FE2-E8E1-B2ABD4558400}"/>
              </a:ext>
            </a:extLst>
          </p:cNvPr>
          <p:cNvSpPr txBox="1">
            <a:spLocks/>
          </p:cNvSpPr>
          <p:nvPr/>
        </p:nvSpPr>
        <p:spPr>
          <a:xfrm>
            <a:off x="8614331" y="6509646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2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9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9" grpId="0"/>
      <p:bldP spid="60" grpId="0" animBg="1"/>
      <p:bldP spid="61" grpId="0"/>
      <p:bldP spid="62" grpId="0"/>
      <p:bldP spid="64" grpId="0" animBg="1"/>
      <p:bldP spid="64" grpId="1" animBg="1"/>
      <p:bldP spid="65" grpId="0" animBg="1"/>
      <p:bldP spid="66" grpId="0" animBg="1"/>
      <p:bldP spid="67" grpId="0" animBg="1"/>
      <p:bldP spid="69" grpId="0" animBg="1"/>
      <p:bldP spid="70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5" grpId="0" animBg="1"/>
      <p:bldP spid="86" grpId="0" animBg="1"/>
      <p:bldP spid="8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31B5-739B-1C49-AC48-3D86DA59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EB9947-391A-C242-BB9E-252083AA4DBA}"/>
              </a:ext>
            </a:extLst>
          </p:cNvPr>
          <p:cNvCxnSpPr>
            <a:cxnSpLocks/>
            <a:stCxn id="11" idx="0"/>
            <a:endCxn id="5" idx="3"/>
          </p:cNvCxnSpPr>
          <p:nvPr/>
        </p:nvCxnSpPr>
        <p:spPr>
          <a:xfrm flipV="1">
            <a:off x="1477760" y="2521958"/>
            <a:ext cx="662089" cy="1588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0918C69-398C-D64B-8ED1-1A15D2E8C599}"/>
              </a:ext>
            </a:extLst>
          </p:cNvPr>
          <p:cNvSpPr/>
          <p:nvPr/>
        </p:nvSpPr>
        <p:spPr>
          <a:xfrm>
            <a:off x="2011406" y="2206898"/>
            <a:ext cx="877065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F077D6-0097-0B42-ACFE-342C33F51797}"/>
              </a:ext>
            </a:extLst>
          </p:cNvPr>
          <p:cNvCxnSpPr>
            <a:cxnSpLocks/>
            <a:stCxn id="13" idx="0"/>
            <a:endCxn id="5" idx="5"/>
          </p:cNvCxnSpPr>
          <p:nvPr/>
        </p:nvCxnSpPr>
        <p:spPr>
          <a:xfrm flipH="1" flipV="1">
            <a:off x="2760028" y="2521958"/>
            <a:ext cx="640702" cy="137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riangle 10">
            <a:extLst>
              <a:ext uri="{FF2B5EF4-FFF2-40B4-BE49-F238E27FC236}">
                <a16:creationId xmlns:a16="http://schemas.microsoft.com/office/drawing/2014/main" id="{1DB222C8-4E7B-BA40-9854-9534ACE71753}"/>
              </a:ext>
            </a:extLst>
          </p:cNvPr>
          <p:cNvSpPr/>
          <p:nvPr/>
        </p:nvSpPr>
        <p:spPr>
          <a:xfrm>
            <a:off x="777279" y="2680775"/>
            <a:ext cx="1400961" cy="772633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B9E03799-F362-8C41-A447-129C7FF39703}"/>
              </a:ext>
            </a:extLst>
          </p:cNvPr>
          <p:cNvSpPr/>
          <p:nvPr/>
        </p:nvSpPr>
        <p:spPr>
          <a:xfrm>
            <a:off x="2700249" y="2659904"/>
            <a:ext cx="1400961" cy="772633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F274583-A133-9541-B922-D92BB0CE8302}"/>
              </a:ext>
            </a:extLst>
          </p:cNvPr>
          <p:cNvCxnSpPr>
            <a:cxnSpLocks/>
          </p:cNvCxnSpPr>
          <p:nvPr/>
        </p:nvCxnSpPr>
        <p:spPr>
          <a:xfrm flipH="1" flipV="1">
            <a:off x="6515287" y="2499734"/>
            <a:ext cx="256433" cy="2289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B0716857-EA68-B442-8FC0-C19ECD884CBD}"/>
              </a:ext>
            </a:extLst>
          </p:cNvPr>
          <p:cNvSpPr/>
          <p:nvPr/>
        </p:nvSpPr>
        <p:spPr>
          <a:xfrm>
            <a:off x="4829906" y="3063586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E5BCEA-271F-6240-A7C9-F2B61D5B9F36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7035628" y="2831117"/>
            <a:ext cx="338368" cy="24792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0C5A941-3669-024D-8A12-50161FD6F9C7}"/>
              </a:ext>
            </a:extLst>
          </p:cNvPr>
          <p:cNvCxnSpPr/>
          <p:nvPr/>
        </p:nvCxnSpPr>
        <p:spPr>
          <a:xfrm flipV="1">
            <a:off x="6617266" y="2940629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2DABFFE-62E4-9848-8C11-1E046617573F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5199022" y="2858730"/>
            <a:ext cx="338459" cy="2048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6F0027F-5A38-974C-8FE4-785C330F0213}"/>
              </a:ext>
            </a:extLst>
          </p:cNvPr>
          <p:cNvCxnSpPr>
            <a:cxnSpLocks/>
            <a:stCxn id="51" idx="3"/>
            <a:endCxn id="52" idx="7"/>
          </p:cNvCxnSpPr>
          <p:nvPr/>
        </p:nvCxnSpPr>
        <p:spPr>
          <a:xfrm flipH="1">
            <a:off x="5879035" y="2511034"/>
            <a:ext cx="221809" cy="14577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9C1C9E5-11DF-6441-BE62-529A728DC4E2}"/>
              </a:ext>
            </a:extLst>
          </p:cNvPr>
          <p:cNvSpPr/>
          <p:nvPr/>
        </p:nvSpPr>
        <p:spPr>
          <a:xfrm>
            <a:off x="7265885" y="3024988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C1E7774-9E0A-D845-9D50-626B02319136}"/>
              </a:ext>
            </a:extLst>
          </p:cNvPr>
          <p:cNvSpPr/>
          <p:nvPr/>
        </p:nvSpPr>
        <p:spPr>
          <a:xfrm>
            <a:off x="6634337" y="2655872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E9E16D6-D89A-5A4A-B4FB-DEFCF4F02EBE}"/>
              </a:ext>
            </a:extLst>
          </p:cNvPr>
          <p:cNvSpPr/>
          <p:nvPr/>
        </p:nvSpPr>
        <p:spPr>
          <a:xfrm>
            <a:off x="6117246" y="3079044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9B00D4E-4D26-D741-AD83-9085AC350BC8}"/>
              </a:ext>
            </a:extLst>
          </p:cNvPr>
          <p:cNvSpPr/>
          <p:nvPr/>
        </p:nvSpPr>
        <p:spPr>
          <a:xfrm>
            <a:off x="5992733" y="2195974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95650D9-CD6B-1F40-8F27-9AB5E6AA6B74}"/>
              </a:ext>
            </a:extLst>
          </p:cNvPr>
          <p:cNvSpPr/>
          <p:nvPr/>
        </p:nvSpPr>
        <p:spPr>
          <a:xfrm>
            <a:off x="5248915" y="2602752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A455243-BF7B-3F46-905C-A3EB99672D4B}"/>
              </a:ext>
            </a:extLst>
          </p:cNvPr>
          <p:cNvSpPr/>
          <p:nvPr/>
        </p:nvSpPr>
        <p:spPr>
          <a:xfrm>
            <a:off x="5716622" y="3523845"/>
            <a:ext cx="1620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25168"/>
                </a:solidFill>
                <a:latin typeface="CenturyGothic"/>
              </a:rPr>
              <a:t>height ≈ log(n) </a:t>
            </a:r>
            <a:endParaRPr lang="en-US" dirty="0">
              <a:effectLst/>
            </a:endParaRPr>
          </a:p>
        </p:txBody>
      </p:sp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842F9EF4-A193-3042-B9CB-DDC644B7C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525909"/>
              </p:ext>
            </p:extLst>
          </p:nvPr>
        </p:nvGraphicFramePr>
        <p:xfrm>
          <a:off x="2833934" y="4720444"/>
          <a:ext cx="4120200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057">
                  <a:extLst>
                    <a:ext uri="{9D8B030D-6E8A-4147-A177-3AD203B41FA5}">
                      <a16:colId xmlns:a16="http://schemas.microsoft.com/office/drawing/2014/main" val="1789131187"/>
                    </a:ext>
                  </a:extLst>
                </a:gridCol>
                <a:gridCol w="691359">
                  <a:extLst>
                    <a:ext uri="{9D8B030D-6E8A-4147-A177-3AD203B41FA5}">
                      <a16:colId xmlns:a16="http://schemas.microsoft.com/office/drawing/2014/main" val="3769368385"/>
                    </a:ext>
                  </a:extLst>
                </a:gridCol>
                <a:gridCol w="1036773">
                  <a:extLst>
                    <a:ext uri="{9D8B030D-6E8A-4147-A177-3AD203B41FA5}">
                      <a16:colId xmlns:a16="http://schemas.microsoft.com/office/drawing/2014/main" val="1455477475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3122810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Best</a:t>
                      </a:r>
                      <a:r>
                        <a:rPr lang="zh-CN" alt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  <a:r>
                        <a:rPr lang="zh-CN" alt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Worst</a:t>
                      </a:r>
                      <a:r>
                        <a:rPr lang="zh-CN" alt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12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Linked</a:t>
                      </a:r>
                      <a:r>
                        <a:rPr lang="zh-CN" alt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488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BST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O(log</a:t>
                      </a:r>
                      <a:r>
                        <a:rPr lang="zh-CN" alt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01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AVL Tree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O(log</a:t>
                      </a:r>
                      <a:r>
                        <a:rPr lang="zh-CN" alt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O(log</a:t>
                      </a:r>
                      <a:r>
                        <a:rPr lang="zh-CN" alt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822623"/>
                  </a:ext>
                </a:extLst>
              </a:tr>
            </a:tbl>
          </a:graphicData>
        </a:graphic>
      </p:graphicFrame>
      <p:sp>
        <p:nvSpPr>
          <p:cNvPr id="85" name="Rectangle 84">
            <a:extLst>
              <a:ext uri="{FF2B5EF4-FFF2-40B4-BE49-F238E27FC236}">
                <a16:creationId xmlns:a16="http://schemas.microsoft.com/office/drawing/2014/main" id="{95380454-4534-F546-98F5-66125172370D}"/>
              </a:ext>
            </a:extLst>
          </p:cNvPr>
          <p:cNvSpPr/>
          <p:nvPr/>
        </p:nvSpPr>
        <p:spPr>
          <a:xfrm>
            <a:off x="3807887" y="6437087"/>
            <a:ext cx="2269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ym typeface="Courier New"/>
              </a:rPr>
              <a:t>containsKey</a:t>
            </a:r>
            <a:r>
              <a:rPr lang="en-US" dirty="0">
                <a:sym typeface="Courier New"/>
              </a:rPr>
              <a:t>(root, key)</a:t>
            </a:r>
            <a:endParaRPr lang="en-US" dirty="0">
              <a:effectLst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B2A84B5-51F0-7E48-AE4D-FF0B74D901FA}"/>
              </a:ext>
            </a:extLst>
          </p:cNvPr>
          <p:cNvSpPr/>
          <p:nvPr/>
        </p:nvSpPr>
        <p:spPr>
          <a:xfrm>
            <a:off x="4101210" y="4112564"/>
            <a:ext cx="2605303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Inserting elements into BST in order results in a linked list!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D8D6055-360C-CA4C-8A46-2D7432ACC8A1}"/>
              </a:ext>
            </a:extLst>
          </p:cNvPr>
          <p:cNvCxnSpPr>
            <a:cxnSpLocks/>
          </p:cNvCxnSpPr>
          <p:nvPr/>
        </p:nvCxnSpPr>
        <p:spPr>
          <a:xfrm>
            <a:off x="6436537" y="4420341"/>
            <a:ext cx="162716" cy="130309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1BB73059-679C-7244-9B09-B532B446A8AB}"/>
              </a:ext>
            </a:extLst>
          </p:cNvPr>
          <p:cNvSpPr/>
          <p:nvPr/>
        </p:nvSpPr>
        <p:spPr>
          <a:xfrm>
            <a:off x="5988810" y="5723434"/>
            <a:ext cx="767459" cy="269311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FE03877-26DD-F440-9FF5-7A925E1C76FC}"/>
              </a:ext>
            </a:extLst>
          </p:cNvPr>
          <p:cNvSpPr txBox="1"/>
          <p:nvPr/>
        </p:nvSpPr>
        <p:spPr>
          <a:xfrm>
            <a:off x="1079518" y="2861117"/>
            <a:ext cx="776175" cy="610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</a:p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6EA4E39-C53C-5940-B22C-BEF025DEF6CF}"/>
              </a:ext>
            </a:extLst>
          </p:cNvPr>
          <p:cNvSpPr/>
          <p:nvPr/>
        </p:nvSpPr>
        <p:spPr>
          <a:xfrm>
            <a:off x="2848094" y="2852728"/>
            <a:ext cx="1105478" cy="610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45B72DC-521C-3846-B0B5-324F90C27DC3}"/>
              </a:ext>
            </a:extLst>
          </p:cNvPr>
          <p:cNvSpPr/>
          <p:nvPr/>
        </p:nvSpPr>
        <p:spPr>
          <a:xfrm>
            <a:off x="672354" y="1000287"/>
            <a:ext cx="7546916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AVL Tree: A balanced BST that maintains the invariant: |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LeftHeight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RightHeight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&lt;= 1 for all nodes in the tree.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minimizes the BST height. (discussed in next lecture.)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369AFC8-0F10-654D-93E2-CB0F505DF28B}"/>
              </a:ext>
            </a:extLst>
          </p:cNvPr>
          <p:cNvSpPr txBox="1"/>
          <p:nvPr/>
        </p:nvSpPr>
        <p:spPr>
          <a:xfrm>
            <a:off x="10072688" y="2528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2CB2B49-19E5-CDE5-C282-FB25472E5650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9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3" grpId="0" animBg="1"/>
      <p:bldP spid="43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83" grpId="0"/>
      <p:bldP spid="85" grpId="0"/>
      <p:bldP spid="87" grpId="0" animBg="1"/>
      <p:bldP spid="96" grpId="0" animBg="1"/>
      <p:bldP spid="106" grpId="0"/>
      <p:bldP spid="108" grpId="0"/>
      <p:bldP spid="1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5969-45DE-37D1-B99B-9CB02C63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BST vs. Hash Table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F8F13-3D0D-8A0A-D47A-851DE577D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17638"/>
            <a:ext cx="8342555" cy="516572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Time Complexity</a:t>
            </a:r>
          </a:p>
          <a:p>
            <a:pPr lvl="1"/>
            <a:r>
              <a:rPr lang="en-GB" dirty="0"/>
              <a:t>Average case:</a:t>
            </a:r>
          </a:p>
          <a:p>
            <a:pPr lvl="2"/>
            <a:r>
              <a:rPr lang="en-GB" dirty="0"/>
              <a:t>Hash Tables generally offer O(1) average time complexity for insertion, deletion, and search operations.</a:t>
            </a:r>
          </a:p>
          <a:p>
            <a:pPr lvl="2"/>
            <a:r>
              <a:rPr lang="en-GB" dirty="0"/>
              <a:t>BSTs provide O(log n) time complexity for these operations, assuming the tree is balanced.</a:t>
            </a:r>
          </a:p>
          <a:p>
            <a:pPr lvl="1"/>
            <a:r>
              <a:rPr lang="en-GB" dirty="0"/>
              <a:t>Worst case</a:t>
            </a:r>
          </a:p>
          <a:p>
            <a:pPr lvl="2"/>
            <a:r>
              <a:rPr lang="en-GB" dirty="0"/>
              <a:t>Hash Tables can degrade to O(n) performance in cases of poor hash function design or many collisions.</a:t>
            </a:r>
          </a:p>
          <a:p>
            <a:pPr lvl="2"/>
            <a:r>
              <a:rPr lang="en-GB" dirty="0"/>
              <a:t>BSTs maintain O(log n) performance even in the worst-case for self-balancing BST.</a:t>
            </a:r>
          </a:p>
          <a:p>
            <a:r>
              <a:rPr lang="en-GB" dirty="0"/>
              <a:t>Ordered Operations</a:t>
            </a:r>
          </a:p>
          <a:p>
            <a:pPr lvl="1"/>
            <a:r>
              <a:rPr lang="en-GB" dirty="0"/>
              <a:t>BSTs excel at operations requiring ordered data</a:t>
            </a:r>
          </a:p>
          <a:p>
            <a:pPr lvl="2"/>
            <a:r>
              <a:rPr lang="en-GB" dirty="0"/>
              <a:t>In-order traversal yields sorted elements. </a:t>
            </a:r>
          </a:p>
          <a:p>
            <a:pPr lvl="2"/>
            <a:r>
              <a:rPr lang="en-GB" dirty="0"/>
              <a:t>Efficient range searches (e.g., finding all keys within a </a:t>
            </a:r>
            <a:r>
              <a:rPr lang="en-GB"/>
              <a:t>range)</a:t>
            </a:r>
            <a:endParaRPr lang="en-GB" dirty="0"/>
          </a:p>
          <a:p>
            <a:pPr lvl="1"/>
            <a:r>
              <a:rPr lang="en-GB" dirty="0"/>
              <a:t>Hash Tables do not inherently maintain order, making these operations more difficult.</a:t>
            </a:r>
            <a:endParaRPr lang="en-SE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9DCED26-421B-F100-6909-E18415973DF9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945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AE56-A96C-5D52-2ADA-8EE13E4A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Tutorials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F7BE7-2794-5436-39F2-EBE5F22CC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Tree Traversal Algos // Michael </a:t>
            </a:r>
            <a:r>
              <a:rPr lang="en-GB" dirty="0" err="1"/>
              <a:t>Sambol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https://www.youtube.com/playlist?list=PL9xmBV_5YoZO1JC2RgEi04nLy6D-rKk6b</a:t>
            </a:r>
            <a:r>
              <a:rPr lang="en-GB" dirty="0"/>
              <a:t> </a:t>
            </a:r>
          </a:p>
          <a:p>
            <a:r>
              <a:rPr lang="en-GB" dirty="0"/>
              <a:t>Binary Search Tree : Overview</a:t>
            </a:r>
          </a:p>
          <a:p>
            <a:pPr lvl="1"/>
            <a:r>
              <a:rPr lang="en-GB" dirty="0">
                <a:hlinkClick r:id="rId4"/>
              </a:rPr>
              <a:t>https://www.youtube.com/watch?v=6I3evyt9ApA</a:t>
            </a:r>
            <a:r>
              <a:rPr lang="en-GB" dirty="0"/>
              <a:t> </a:t>
            </a:r>
          </a:p>
          <a:p>
            <a:r>
              <a:rPr lang="en-GB" dirty="0"/>
              <a:t>Binary Search Tree : Insert Overview</a:t>
            </a:r>
          </a:p>
          <a:p>
            <a:pPr lvl="1"/>
            <a:r>
              <a:rPr lang="en-GB" dirty="0">
                <a:hlinkClick r:id="rId5"/>
              </a:rPr>
              <a:t>https://www.youtube.com/watch?v=KkEnuK-2Ymc</a:t>
            </a:r>
            <a:r>
              <a:rPr lang="en-GB" dirty="0"/>
              <a:t> </a:t>
            </a:r>
          </a:p>
          <a:p>
            <a:r>
              <a:rPr lang="en-GB" dirty="0"/>
              <a:t>Binary Search Tree: Deletion Overview</a:t>
            </a:r>
          </a:p>
          <a:p>
            <a:pPr lvl="1"/>
            <a:r>
              <a:rPr lang="en-GB" dirty="0">
                <a:hlinkClick r:id="rId6"/>
              </a:rPr>
              <a:t>https://www.youtube.com/watch?v=DkOswl0k7s4</a:t>
            </a:r>
            <a:endParaRPr lang="en-GB" dirty="0"/>
          </a:p>
          <a:p>
            <a:r>
              <a:rPr lang="en-GB" dirty="0"/>
              <a:t>Binary Search Tree Removal</a:t>
            </a:r>
          </a:p>
          <a:p>
            <a:pPr lvl="1"/>
            <a:r>
              <a:rPr lang="en-GB" dirty="0">
                <a:hlinkClick r:id="rId7"/>
              </a:rPr>
              <a:t>https://www.youtube.com/watch?v=8K7EO7s_iFE</a:t>
            </a:r>
            <a:r>
              <a:rPr lang="en-GB" dirty="0"/>
              <a:t> </a:t>
            </a:r>
          </a:p>
          <a:p>
            <a:r>
              <a:rPr lang="en-GB" sz="2400" dirty="0"/>
              <a:t>Binary Search Trees (BST) Explained in Animated Demo</a:t>
            </a:r>
          </a:p>
          <a:p>
            <a:pPr lvl="1"/>
            <a:r>
              <a:rPr lang="en-GB" dirty="0">
                <a:hlinkClick r:id="rId8"/>
              </a:rPr>
              <a:t>https://www.youtube.com/watch?v=mtvbVLK5xDQ</a:t>
            </a:r>
            <a:endParaRPr lang="en-SE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BB57335-4591-B964-4C2B-E0EBCC2F6739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2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Trees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98291" y="1416693"/>
            <a:ext cx="2802467" cy="2563307"/>
            <a:chOff x="992359" y="1297931"/>
            <a:chExt cx="2802467" cy="2563307"/>
          </a:xfrm>
        </p:grpSpPr>
        <p:sp>
          <p:nvSpPr>
            <p:cNvPr id="5" name="object 8"/>
            <p:cNvSpPr/>
            <p:nvPr/>
          </p:nvSpPr>
          <p:spPr>
            <a:xfrm>
              <a:off x="992359" y="1297931"/>
              <a:ext cx="2802467" cy="20757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  <a:ln w="9525">
              <a:noFill/>
            </a:ln>
          </p:spPr>
          <p:txBody>
            <a:bodyPr vert="horz" wrap="square" lIns="0" tIns="0" rIns="0" bIns="0" spcCol="0" rtlCol="0">
              <a:noAutofit/>
            </a:bodyPr>
            <a:lstStyle/>
            <a:p>
              <a:pPr algn="ctr"/>
              <a:endParaRPr sz="10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" name="object 9"/>
            <p:cNvSpPr txBox="1"/>
            <p:nvPr/>
          </p:nvSpPr>
          <p:spPr>
            <a:xfrm>
              <a:off x="2139514" y="1445958"/>
              <a:ext cx="491490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Tywin</a:t>
              </a:r>
            </a:p>
          </p:txBody>
        </p:sp>
        <p:sp>
          <p:nvSpPr>
            <p:cNvPr id="7" name="object 10"/>
            <p:cNvSpPr txBox="1"/>
            <p:nvPr/>
          </p:nvSpPr>
          <p:spPr>
            <a:xfrm>
              <a:off x="2089242" y="2186995"/>
              <a:ext cx="558166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Cersei</a:t>
              </a:r>
              <a:endParaRPr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object 11"/>
            <p:cNvSpPr txBox="1"/>
            <p:nvPr/>
          </p:nvSpPr>
          <p:spPr>
            <a:xfrm>
              <a:off x="2891473" y="2186995"/>
              <a:ext cx="576120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Jaime</a:t>
              </a:r>
            </a:p>
          </p:txBody>
        </p:sp>
        <p:sp>
          <p:nvSpPr>
            <p:cNvPr id="9" name="object 12"/>
            <p:cNvSpPr txBox="1"/>
            <p:nvPr/>
          </p:nvSpPr>
          <p:spPr>
            <a:xfrm>
              <a:off x="1095307" y="2918151"/>
              <a:ext cx="775853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Myrcella</a:t>
              </a:r>
            </a:p>
          </p:txBody>
        </p:sp>
        <p:sp>
          <p:nvSpPr>
            <p:cNvPr id="10" name="object 13"/>
            <p:cNvSpPr txBox="1"/>
            <p:nvPr/>
          </p:nvSpPr>
          <p:spPr>
            <a:xfrm>
              <a:off x="2097776" y="2918151"/>
              <a:ext cx="574966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Joffrey</a:t>
              </a:r>
            </a:p>
          </p:txBody>
        </p:sp>
        <p:sp>
          <p:nvSpPr>
            <p:cNvPr id="11" name="object 14"/>
            <p:cNvSpPr txBox="1"/>
            <p:nvPr/>
          </p:nvSpPr>
          <p:spPr>
            <a:xfrm>
              <a:off x="2942655" y="2918151"/>
              <a:ext cx="732444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Tommen</a:t>
              </a:r>
            </a:p>
          </p:txBody>
        </p:sp>
        <p:sp>
          <p:nvSpPr>
            <p:cNvPr id="12" name="object 15"/>
            <p:cNvSpPr txBox="1"/>
            <p:nvPr/>
          </p:nvSpPr>
          <p:spPr>
            <a:xfrm>
              <a:off x="1314096" y="2186995"/>
              <a:ext cx="576426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95"/>
                </a:spcBef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Tyrion</a:t>
              </a:r>
              <a:endParaRPr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74096" y="3601552"/>
              <a:ext cx="1388458" cy="259686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3335" rIns="0" bIns="0" rtlCol="0" anchor="ctr">
              <a:spAutoFit/>
            </a:bodyPr>
            <a:lstStyle/>
            <a:p>
              <a:pPr marL="12700" algn="ctr">
                <a:spcBef>
                  <a:spcPts val="105"/>
                </a:spcBef>
              </a:pPr>
              <a:r>
                <a:rPr lang="en-US" sz="1600" dirty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</a:rPr>
                <a:t>Family Trees</a:t>
              </a:r>
            </a:p>
          </p:txBody>
        </p:sp>
      </p:grpSp>
      <p:sp>
        <p:nvSpPr>
          <p:cNvPr id="14" name="object 27"/>
          <p:cNvSpPr txBox="1"/>
          <p:nvPr/>
        </p:nvSpPr>
        <p:spPr>
          <a:xfrm>
            <a:off x="3009604" y="1541994"/>
            <a:ext cx="878189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latin typeface="Arial"/>
                <a:cs typeface="Arial"/>
              </a:defRPr>
            </a:lvl1pPr>
          </a:lstStyle>
          <a:p>
            <a:r>
              <a:rPr lang="en-US" sz="1600" dirty="0"/>
              <a:t>parent</a:t>
            </a:r>
            <a:endParaRPr sz="1600" dirty="0"/>
          </a:p>
        </p:txBody>
      </p:sp>
      <p:sp>
        <p:nvSpPr>
          <p:cNvPr id="15" name="object 27"/>
          <p:cNvSpPr txBox="1"/>
          <p:nvPr/>
        </p:nvSpPr>
        <p:spPr>
          <a:xfrm>
            <a:off x="3524879" y="2285302"/>
            <a:ext cx="739321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/>
                <a:cs typeface="Arial"/>
              </a:defRPr>
            </a:lvl1pPr>
          </a:lstStyle>
          <a:p>
            <a:r>
              <a:rPr lang="en-US" dirty="0"/>
              <a:t>child</a:t>
            </a:r>
            <a:endParaRPr dirty="0"/>
          </a:p>
        </p:txBody>
      </p:sp>
      <p:sp>
        <p:nvSpPr>
          <p:cNvPr id="16" name="object 27"/>
          <p:cNvSpPr txBox="1"/>
          <p:nvPr/>
        </p:nvSpPr>
        <p:spPr>
          <a:xfrm>
            <a:off x="3633045" y="3036913"/>
            <a:ext cx="631155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/>
                <a:cs typeface="Arial"/>
              </a:defRPr>
            </a:lvl1pPr>
          </a:lstStyle>
          <a:p>
            <a:r>
              <a:rPr lang="en-US"/>
              <a:t>leaf</a:t>
            </a:r>
            <a:endParaRPr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257600" y="1693922"/>
            <a:ext cx="732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1"/>
          </p:cNvCxnSpPr>
          <p:nvPr/>
        </p:nvCxnSpPr>
        <p:spPr>
          <a:xfrm flipH="1">
            <a:off x="3035005" y="2454579"/>
            <a:ext cx="489874" cy="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bject 27"/>
          <p:cNvSpPr txBox="1"/>
          <p:nvPr/>
        </p:nvSpPr>
        <p:spPr>
          <a:xfrm>
            <a:off x="457200" y="1225035"/>
            <a:ext cx="631155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/>
                <a:cs typeface="Arial"/>
              </a:defRPr>
            </a:lvl1pPr>
          </a:lstStyle>
          <a:p>
            <a:r>
              <a:rPr lang="en-US" dirty="0"/>
              <a:t>root</a:t>
            </a:r>
            <a:endParaRPr dirty="0"/>
          </a:p>
        </p:txBody>
      </p:sp>
      <p:cxnSp>
        <p:nvCxnSpPr>
          <p:cNvPr id="23" name="Straight Arrow Connector 22"/>
          <p:cNvCxnSpPr>
            <a:stCxn id="16" idx="1"/>
          </p:cNvCxnSpPr>
          <p:nvPr/>
        </p:nvCxnSpPr>
        <p:spPr>
          <a:xfrm flipH="1">
            <a:off x="3317692" y="3206190"/>
            <a:ext cx="3153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108241" y="1454955"/>
            <a:ext cx="370425" cy="108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685116" y="1345333"/>
            <a:ext cx="4316140" cy="17851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What defines a tree? 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Single root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Each node can have only one parent (except for root)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No cycles in a tree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97278" y="4505025"/>
            <a:ext cx="1978309" cy="1358432"/>
            <a:chOff x="461549" y="4606937"/>
            <a:chExt cx="1978309" cy="1358432"/>
          </a:xfrm>
        </p:grpSpPr>
        <p:sp>
          <p:nvSpPr>
            <p:cNvPr id="40" name="object 11"/>
            <p:cNvSpPr/>
            <p:nvPr/>
          </p:nvSpPr>
          <p:spPr>
            <a:xfrm flipH="1">
              <a:off x="1419757" y="5163119"/>
              <a:ext cx="56291" cy="224646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" name="object 13"/>
            <p:cNvSpPr/>
            <p:nvPr/>
          </p:nvSpPr>
          <p:spPr>
            <a:xfrm>
              <a:off x="1154656" y="5393991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6FAC46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object 19"/>
            <p:cNvSpPr/>
            <p:nvPr/>
          </p:nvSpPr>
          <p:spPr>
            <a:xfrm>
              <a:off x="1108241" y="4606937"/>
              <a:ext cx="592095" cy="556181"/>
            </a:xfrm>
            <a:custGeom>
              <a:avLst/>
              <a:gdLst/>
              <a:ahLst/>
              <a:cxnLst/>
              <a:rect l="l" t="t" r="r" b="b"/>
              <a:pathLst>
                <a:path w="1183004" h="1111250">
                  <a:moveTo>
                    <a:pt x="591312" y="0"/>
                  </a:moveTo>
                  <a:lnTo>
                    <a:pt x="542822" y="1841"/>
                  </a:lnTo>
                  <a:lnTo>
                    <a:pt x="495411" y="7269"/>
                  </a:lnTo>
                  <a:lnTo>
                    <a:pt x="449230" y="16142"/>
                  </a:lnTo>
                  <a:lnTo>
                    <a:pt x="404433" y="28315"/>
                  </a:lnTo>
                  <a:lnTo>
                    <a:pt x="361170" y="43648"/>
                  </a:lnTo>
                  <a:lnTo>
                    <a:pt x="319594" y="61996"/>
                  </a:lnTo>
                  <a:lnTo>
                    <a:pt x="279858" y="83217"/>
                  </a:lnTo>
                  <a:lnTo>
                    <a:pt x="242114" y="107167"/>
                  </a:lnTo>
                  <a:lnTo>
                    <a:pt x="206515" y="133705"/>
                  </a:lnTo>
                  <a:lnTo>
                    <a:pt x="173212" y="162687"/>
                  </a:lnTo>
                  <a:lnTo>
                    <a:pt x="142357" y="193969"/>
                  </a:lnTo>
                  <a:lnTo>
                    <a:pt x="114104" y="227411"/>
                  </a:lnTo>
                  <a:lnTo>
                    <a:pt x="88605" y="262868"/>
                  </a:lnTo>
                  <a:lnTo>
                    <a:pt x="66011" y="300197"/>
                  </a:lnTo>
                  <a:lnTo>
                    <a:pt x="46476" y="339256"/>
                  </a:lnTo>
                  <a:lnTo>
                    <a:pt x="30150" y="379902"/>
                  </a:lnTo>
                  <a:lnTo>
                    <a:pt x="17188" y="421992"/>
                  </a:lnTo>
                  <a:lnTo>
                    <a:pt x="7740" y="465383"/>
                  </a:lnTo>
                  <a:lnTo>
                    <a:pt x="1960" y="509933"/>
                  </a:lnTo>
                  <a:lnTo>
                    <a:pt x="0" y="555498"/>
                  </a:lnTo>
                  <a:lnTo>
                    <a:pt x="1960" y="601062"/>
                  </a:lnTo>
                  <a:lnTo>
                    <a:pt x="7740" y="645612"/>
                  </a:lnTo>
                  <a:lnTo>
                    <a:pt x="17188" y="689003"/>
                  </a:lnTo>
                  <a:lnTo>
                    <a:pt x="30150" y="731093"/>
                  </a:lnTo>
                  <a:lnTo>
                    <a:pt x="46476" y="771739"/>
                  </a:lnTo>
                  <a:lnTo>
                    <a:pt x="66011" y="810798"/>
                  </a:lnTo>
                  <a:lnTo>
                    <a:pt x="88605" y="848127"/>
                  </a:lnTo>
                  <a:lnTo>
                    <a:pt x="114104" y="883584"/>
                  </a:lnTo>
                  <a:lnTo>
                    <a:pt x="142357" y="917026"/>
                  </a:lnTo>
                  <a:lnTo>
                    <a:pt x="173212" y="948308"/>
                  </a:lnTo>
                  <a:lnTo>
                    <a:pt x="206515" y="977290"/>
                  </a:lnTo>
                  <a:lnTo>
                    <a:pt x="242114" y="1003828"/>
                  </a:lnTo>
                  <a:lnTo>
                    <a:pt x="279858" y="1027778"/>
                  </a:lnTo>
                  <a:lnTo>
                    <a:pt x="319594" y="1048999"/>
                  </a:lnTo>
                  <a:lnTo>
                    <a:pt x="361170" y="1067347"/>
                  </a:lnTo>
                  <a:lnTo>
                    <a:pt x="404433" y="1082680"/>
                  </a:lnTo>
                  <a:lnTo>
                    <a:pt x="449230" y="1094853"/>
                  </a:lnTo>
                  <a:lnTo>
                    <a:pt x="495411" y="1103726"/>
                  </a:lnTo>
                  <a:lnTo>
                    <a:pt x="542822" y="1109154"/>
                  </a:lnTo>
                  <a:lnTo>
                    <a:pt x="591312" y="1110995"/>
                  </a:lnTo>
                  <a:lnTo>
                    <a:pt x="639801" y="1109154"/>
                  </a:lnTo>
                  <a:lnTo>
                    <a:pt x="687212" y="1103726"/>
                  </a:lnTo>
                  <a:lnTo>
                    <a:pt x="733393" y="1094853"/>
                  </a:lnTo>
                  <a:lnTo>
                    <a:pt x="778190" y="1082680"/>
                  </a:lnTo>
                  <a:lnTo>
                    <a:pt x="821453" y="1067347"/>
                  </a:lnTo>
                  <a:lnTo>
                    <a:pt x="863029" y="1048999"/>
                  </a:lnTo>
                  <a:lnTo>
                    <a:pt x="902765" y="1027778"/>
                  </a:lnTo>
                  <a:lnTo>
                    <a:pt x="940509" y="1003828"/>
                  </a:lnTo>
                  <a:lnTo>
                    <a:pt x="976108" y="977290"/>
                  </a:lnTo>
                  <a:lnTo>
                    <a:pt x="1009411" y="948308"/>
                  </a:lnTo>
                  <a:lnTo>
                    <a:pt x="1040266" y="917026"/>
                  </a:lnTo>
                  <a:lnTo>
                    <a:pt x="1068519" y="883584"/>
                  </a:lnTo>
                  <a:lnTo>
                    <a:pt x="1094018" y="848127"/>
                  </a:lnTo>
                  <a:lnTo>
                    <a:pt x="1116612" y="810798"/>
                  </a:lnTo>
                  <a:lnTo>
                    <a:pt x="1136147" y="771739"/>
                  </a:lnTo>
                  <a:lnTo>
                    <a:pt x="1152473" y="731093"/>
                  </a:lnTo>
                  <a:lnTo>
                    <a:pt x="1165435" y="689003"/>
                  </a:lnTo>
                  <a:lnTo>
                    <a:pt x="1174883" y="645612"/>
                  </a:lnTo>
                  <a:lnTo>
                    <a:pt x="1180663" y="601062"/>
                  </a:lnTo>
                  <a:lnTo>
                    <a:pt x="1182624" y="555498"/>
                  </a:lnTo>
                  <a:lnTo>
                    <a:pt x="1180663" y="509933"/>
                  </a:lnTo>
                  <a:lnTo>
                    <a:pt x="1174883" y="465383"/>
                  </a:lnTo>
                  <a:lnTo>
                    <a:pt x="1165435" y="421992"/>
                  </a:lnTo>
                  <a:lnTo>
                    <a:pt x="1152473" y="379902"/>
                  </a:lnTo>
                  <a:lnTo>
                    <a:pt x="1136147" y="339256"/>
                  </a:lnTo>
                  <a:lnTo>
                    <a:pt x="1116612" y="300197"/>
                  </a:lnTo>
                  <a:lnTo>
                    <a:pt x="1094018" y="262868"/>
                  </a:lnTo>
                  <a:lnTo>
                    <a:pt x="1068519" y="227411"/>
                  </a:lnTo>
                  <a:lnTo>
                    <a:pt x="1040266" y="193969"/>
                  </a:lnTo>
                  <a:lnTo>
                    <a:pt x="1009411" y="162687"/>
                  </a:lnTo>
                  <a:lnTo>
                    <a:pt x="976108" y="133705"/>
                  </a:lnTo>
                  <a:lnTo>
                    <a:pt x="940509" y="107167"/>
                  </a:lnTo>
                  <a:lnTo>
                    <a:pt x="902765" y="83217"/>
                  </a:lnTo>
                  <a:lnTo>
                    <a:pt x="863029" y="61996"/>
                  </a:lnTo>
                  <a:lnTo>
                    <a:pt x="821453" y="43648"/>
                  </a:lnTo>
                  <a:lnTo>
                    <a:pt x="778190" y="28315"/>
                  </a:lnTo>
                  <a:lnTo>
                    <a:pt x="733393" y="16142"/>
                  </a:lnTo>
                  <a:lnTo>
                    <a:pt x="687212" y="7269"/>
                  </a:lnTo>
                  <a:lnTo>
                    <a:pt x="639801" y="1841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6FAC46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8" name="object 22"/>
            <p:cNvSpPr/>
            <p:nvPr/>
          </p:nvSpPr>
          <p:spPr>
            <a:xfrm>
              <a:off x="789436" y="5084247"/>
              <a:ext cx="380746" cy="303517"/>
            </a:xfrm>
            <a:custGeom>
              <a:avLst/>
              <a:gdLst/>
              <a:ahLst/>
              <a:cxnLst/>
              <a:rect l="l" t="t" r="r" b="b"/>
              <a:pathLst>
                <a:path w="760730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object 23"/>
            <p:cNvSpPr/>
            <p:nvPr/>
          </p:nvSpPr>
          <p:spPr>
            <a:xfrm>
              <a:off x="1647630" y="5066499"/>
              <a:ext cx="407223" cy="387540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0" name="object 24"/>
            <p:cNvSpPr/>
            <p:nvPr/>
          </p:nvSpPr>
          <p:spPr>
            <a:xfrm>
              <a:off x="461549" y="5389224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5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6FAC46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object 8"/>
            <p:cNvSpPr/>
            <p:nvPr/>
          </p:nvSpPr>
          <p:spPr>
            <a:xfrm>
              <a:off x="1847763" y="5409823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6FAC46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53" name="object 11"/>
          <p:cNvSpPr/>
          <p:nvPr/>
        </p:nvSpPr>
        <p:spPr>
          <a:xfrm>
            <a:off x="6101626" y="5358596"/>
            <a:ext cx="286229" cy="21722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8" name="object 22"/>
          <p:cNvSpPr/>
          <p:nvPr/>
        </p:nvSpPr>
        <p:spPr>
          <a:xfrm>
            <a:off x="5460878" y="4615091"/>
            <a:ext cx="380746" cy="303517"/>
          </a:xfrm>
          <a:custGeom>
            <a:avLst/>
            <a:gdLst/>
            <a:ahLst/>
            <a:cxnLst/>
            <a:rect l="l" t="t" r="r" b="b"/>
            <a:pathLst>
              <a:path w="760730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9" name="object 23"/>
          <p:cNvSpPr/>
          <p:nvPr/>
        </p:nvSpPr>
        <p:spPr>
          <a:xfrm>
            <a:off x="6101626" y="4639656"/>
            <a:ext cx="382970" cy="314322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object 24"/>
          <p:cNvSpPr/>
          <p:nvPr/>
        </p:nvSpPr>
        <p:spPr>
          <a:xfrm>
            <a:off x="5132991" y="4920068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5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" name="object 19"/>
          <p:cNvSpPr/>
          <p:nvPr/>
        </p:nvSpPr>
        <p:spPr>
          <a:xfrm>
            <a:off x="3132454" y="4479625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3" name="object 22"/>
          <p:cNvSpPr/>
          <p:nvPr/>
        </p:nvSpPr>
        <p:spPr>
          <a:xfrm>
            <a:off x="2813649" y="4940001"/>
            <a:ext cx="380746" cy="303517"/>
          </a:xfrm>
          <a:custGeom>
            <a:avLst/>
            <a:gdLst/>
            <a:ahLst/>
            <a:cxnLst/>
            <a:rect l="l" t="t" r="r" b="b"/>
            <a:pathLst>
              <a:path w="760730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4" name="object 24"/>
          <p:cNvSpPr/>
          <p:nvPr/>
        </p:nvSpPr>
        <p:spPr>
          <a:xfrm>
            <a:off x="2485762" y="5244978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5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5" name="object 19"/>
          <p:cNvSpPr/>
          <p:nvPr/>
        </p:nvSpPr>
        <p:spPr>
          <a:xfrm>
            <a:off x="4119018" y="4678869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object 12"/>
          <p:cNvSpPr/>
          <p:nvPr/>
        </p:nvSpPr>
        <p:spPr>
          <a:xfrm>
            <a:off x="5621952" y="5404385"/>
            <a:ext cx="314483" cy="209698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7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object 8"/>
          <p:cNvSpPr/>
          <p:nvPr/>
        </p:nvSpPr>
        <p:spPr>
          <a:xfrm>
            <a:off x="7998039" y="528731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object 11"/>
          <p:cNvSpPr/>
          <p:nvPr/>
        </p:nvSpPr>
        <p:spPr>
          <a:xfrm>
            <a:off x="8278250" y="4975392"/>
            <a:ext cx="380746" cy="30351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0" name="object 13"/>
          <p:cNvSpPr/>
          <p:nvPr/>
        </p:nvSpPr>
        <p:spPr>
          <a:xfrm>
            <a:off x="8362948" y="450502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" name="object 22"/>
          <p:cNvSpPr/>
          <p:nvPr/>
        </p:nvSpPr>
        <p:spPr>
          <a:xfrm>
            <a:off x="7320195" y="4964587"/>
            <a:ext cx="264208" cy="321265"/>
          </a:xfrm>
          <a:custGeom>
            <a:avLst/>
            <a:gdLst/>
            <a:ahLst/>
            <a:cxnLst/>
            <a:rect l="l" t="t" r="r" b="b"/>
            <a:pathLst>
              <a:path w="760730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" name="object 23"/>
          <p:cNvSpPr/>
          <p:nvPr/>
        </p:nvSpPr>
        <p:spPr>
          <a:xfrm>
            <a:off x="7892505" y="4964587"/>
            <a:ext cx="382970" cy="314322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object 24"/>
          <p:cNvSpPr/>
          <p:nvPr/>
        </p:nvSpPr>
        <p:spPr>
          <a:xfrm>
            <a:off x="6992308" y="528731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5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33662" y="4241485"/>
            <a:ext cx="2170553" cy="190546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377444" y="4232389"/>
            <a:ext cx="1447081" cy="1914563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891999" y="4241485"/>
            <a:ext cx="1071572" cy="190546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bject 13"/>
          <p:cNvSpPr/>
          <p:nvPr/>
        </p:nvSpPr>
        <p:spPr>
          <a:xfrm>
            <a:off x="5691218" y="554461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object 8"/>
          <p:cNvSpPr/>
          <p:nvPr/>
        </p:nvSpPr>
        <p:spPr>
          <a:xfrm>
            <a:off x="6232075" y="491166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object 19"/>
          <p:cNvSpPr/>
          <p:nvPr/>
        </p:nvSpPr>
        <p:spPr>
          <a:xfrm>
            <a:off x="5660507" y="4269243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031124" y="4232389"/>
            <a:ext cx="1863353" cy="191456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957716" y="4232389"/>
            <a:ext cx="2067395" cy="190684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bject 19"/>
          <p:cNvSpPr/>
          <p:nvPr/>
        </p:nvSpPr>
        <p:spPr>
          <a:xfrm>
            <a:off x="7452726" y="4505025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48749" y="425284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399431" y="425284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915725" y="42528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39743" y="42528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962055" y="42359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703255" y="3379158"/>
            <a:ext cx="2314924" cy="40011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Which are trees?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9BC0B0-EBC8-EC49-9ADA-E3DBA11F7CF1}"/>
              </a:ext>
            </a:extLst>
          </p:cNvPr>
          <p:cNvSpPr txBox="1"/>
          <p:nvPr/>
        </p:nvSpPr>
        <p:spPr>
          <a:xfrm>
            <a:off x="1780704" y="4321133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CA47656-99C9-0F42-ABF6-8C68551A7EBA}"/>
              </a:ext>
            </a:extLst>
          </p:cNvPr>
          <p:cNvSpPr txBox="1"/>
          <p:nvPr/>
        </p:nvSpPr>
        <p:spPr>
          <a:xfrm>
            <a:off x="3240949" y="5638493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86E9D34-521F-FD49-A39F-EFA29B3ECED3}"/>
              </a:ext>
            </a:extLst>
          </p:cNvPr>
          <p:cNvSpPr txBox="1"/>
          <p:nvPr/>
        </p:nvSpPr>
        <p:spPr>
          <a:xfrm>
            <a:off x="4438723" y="5619324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FB72F59-4EEB-0F4E-9E3A-B492FD6680F8}"/>
              </a:ext>
            </a:extLst>
          </p:cNvPr>
          <p:cNvSpPr txBox="1"/>
          <p:nvPr/>
        </p:nvSpPr>
        <p:spPr>
          <a:xfrm>
            <a:off x="6469366" y="5638170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12D2086-F8D8-2741-B8B7-A98ABBB20D9E}"/>
              </a:ext>
            </a:extLst>
          </p:cNvPr>
          <p:cNvSpPr txBox="1"/>
          <p:nvPr/>
        </p:nvSpPr>
        <p:spPr>
          <a:xfrm>
            <a:off x="8616173" y="563935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A0471-8EEA-524F-97FF-FB9E879AA6AC}"/>
              </a:ext>
            </a:extLst>
          </p:cNvPr>
          <p:cNvSpPr txBox="1"/>
          <p:nvPr/>
        </p:nvSpPr>
        <p:spPr>
          <a:xfrm>
            <a:off x="2890515" y="1928546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only has one parent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EC4FC06-70F9-3845-8011-B68912C58775}"/>
              </a:ext>
            </a:extLst>
          </p:cNvPr>
          <p:cNvSpPr txBox="1"/>
          <p:nvPr/>
        </p:nvSpPr>
        <p:spPr>
          <a:xfrm>
            <a:off x="1150982" y="1032617"/>
            <a:ext cx="1725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has no parent node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CA46D10-6E28-B248-9705-3DBCCCBE81D3}"/>
              </a:ext>
            </a:extLst>
          </p:cNvPr>
          <p:cNvSpPr txBox="1"/>
          <p:nvPr/>
        </p:nvSpPr>
        <p:spPr>
          <a:xfrm>
            <a:off x="2685465" y="3566425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nodes without children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E54FAA7-3229-474A-ABE1-1C082E666BDC}"/>
              </a:ext>
            </a:extLst>
          </p:cNvPr>
          <p:cNvSpPr/>
          <p:nvPr/>
        </p:nvSpPr>
        <p:spPr>
          <a:xfrm>
            <a:off x="671119" y="2075306"/>
            <a:ext cx="835038" cy="738412"/>
          </a:xfrm>
          <a:prstGeom prst="rect">
            <a:avLst/>
          </a:prstGeom>
          <a:noFill/>
          <a:ln w="127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781BFB1-2AF3-1440-B245-5BD1A06204A7}"/>
              </a:ext>
            </a:extLst>
          </p:cNvPr>
          <p:cNvSpPr/>
          <p:nvPr/>
        </p:nvSpPr>
        <p:spPr>
          <a:xfrm>
            <a:off x="2276244" y="2060179"/>
            <a:ext cx="835038" cy="738412"/>
          </a:xfrm>
          <a:prstGeom prst="rect">
            <a:avLst/>
          </a:prstGeom>
          <a:noFill/>
          <a:ln w="127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89D720F-5910-2243-803C-88508192AED1}"/>
              </a:ext>
            </a:extLst>
          </p:cNvPr>
          <p:cNvSpPr/>
          <p:nvPr/>
        </p:nvSpPr>
        <p:spPr>
          <a:xfrm>
            <a:off x="385086" y="2860094"/>
            <a:ext cx="2932605" cy="687516"/>
          </a:xfrm>
          <a:prstGeom prst="rect">
            <a:avLst/>
          </a:prstGeom>
          <a:noFill/>
          <a:ln w="127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154572-7E5B-B545-B7ED-956F0AD83B19}"/>
              </a:ext>
            </a:extLst>
          </p:cNvPr>
          <p:cNvSpPr txBox="1"/>
          <p:nvPr/>
        </p:nvSpPr>
        <p:spPr>
          <a:xfrm>
            <a:off x="558410" y="424693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root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1856FB4-BA14-0840-9E59-17B260F59783}"/>
              </a:ext>
            </a:extLst>
          </p:cNvPr>
          <p:cNvSpPr txBox="1"/>
          <p:nvPr/>
        </p:nvSpPr>
        <p:spPr>
          <a:xfrm>
            <a:off x="299752" y="5854801"/>
            <a:ext cx="187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3 children (all leaves)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D6DD452-971F-4B41-B8D5-D1783B47AE57}"/>
              </a:ext>
            </a:extLst>
          </p:cNvPr>
          <p:cNvSpPr txBox="1"/>
          <p:nvPr/>
        </p:nvSpPr>
        <p:spPr>
          <a:xfrm>
            <a:off x="2632102" y="440617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root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8D11F17-F76E-2A42-B78B-987DD5C4DA66}"/>
              </a:ext>
            </a:extLst>
          </p:cNvPr>
          <p:cNvSpPr txBox="1"/>
          <p:nvPr/>
        </p:nvSpPr>
        <p:spPr>
          <a:xfrm>
            <a:off x="4402584" y="437109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root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51C7FDB-4816-6B42-AE45-245C61B7C234}"/>
              </a:ext>
            </a:extLst>
          </p:cNvPr>
          <p:cNvSpPr txBox="1"/>
          <p:nvPr/>
        </p:nvSpPr>
        <p:spPr>
          <a:xfrm>
            <a:off x="2519998" y="5828056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leaf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D0F5609-4415-0244-8B13-FF59AF0CA07E}"/>
              </a:ext>
            </a:extLst>
          </p:cNvPr>
          <p:cNvSpPr txBox="1"/>
          <p:nvPr/>
        </p:nvSpPr>
        <p:spPr>
          <a:xfrm>
            <a:off x="5003158" y="5569070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two </a:t>
            </a:r>
          </a:p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parents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03E0AD0-F285-814A-8F0B-AFF14540F298}"/>
              </a:ext>
            </a:extLst>
          </p:cNvPr>
          <p:cNvSpPr txBox="1"/>
          <p:nvPr/>
        </p:nvSpPr>
        <p:spPr>
          <a:xfrm>
            <a:off x="4896489" y="6255289"/>
            <a:ext cx="2241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Cycle: two different paths </a:t>
            </a:r>
          </a:p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between a pair of nodes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E7D7FCB-92A6-B74F-8FEE-5A37E8CCE7F5}"/>
              </a:ext>
            </a:extLst>
          </p:cNvPr>
          <p:cNvSpPr txBox="1"/>
          <p:nvPr/>
        </p:nvSpPr>
        <p:spPr>
          <a:xfrm>
            <a:off x="7693905" y="4197248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two roots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4B760FF-8994-674F-BF8D-7B3F804EF679}"/>
              </a:ext>
            </a:extLst>
          </p:cNvPr>
          <p:cNvSpPr txBox="1"/>
          <p:nvPr/>
        </p:nvSpPr>
        <p:spPr>
          <a:xfrm>
            <a:off x="7597622" y="5620217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two </a:t>
            </a:r>
          </a:p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parents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CBF4F3E-E02A-51A3-A1AB-BA627D337802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4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2" grpId="0" animBg="1"/>
      <p:bldP spid="31" grpId="1" uiExpand="1" build="allAtOnce" animBg="1"/>
      <p:bldP spid="53" grpId="0" animBg="1"/>
      <p:bldP spid="58" grpId="0" animBg="1"/>
      <p:bldP spid="59" grpId="0" animBg="1"/>
      <p:bldP spid="60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0" grpId="0" animBg="1"/>
      <p:bldP spid="73" grpId="0" animBg="1"/>
      <p:bldP spid="74" grpId="0" animBg="1"/>
      <p:bldP spid="75" grpId="0" animBg="1"/>
      <p:bldP spid="77" grpId="0" animBg="1"/>
      <p:bldP spid="78" grpId="0" animBg="1"/>
      <p:bldP spid="79" grpId="0" animBg="1"/>
      <p:bldP spid="55" grpId="0" animBg="1"/>
      <p:bldP spid="52" grpId="0" animBg="1"/>
      <p:bldP spid="57" grpId="0" animBg="1"/>
      <p:bldP spid="80" grpId="0" animBg="1"/>
      <p:bldP spid="81" grpId="0" animBg="1"/>
      <p:bldP spid="72" grpId="0" animBg="1"/>
      <p:bldP spid="82" grpId="0"/>
      <p:bldP spid="83" grpId="0"/>
      <p:bldP spid="84" grpId="0"/>
      <p:bldP spid="85" grpId="0"/>
      <p:bldP spid="86" grpId="0"/>
      <p:bldP spid="87" grpId="0" animBg="1"/>
      <p:bldP spid="69" grpId="0"/>
      <p:bldP spid="71" grpId="0"/>
      <p:bldP spid="76" grpId="0"/>
      <p:bldP spid="88" grpId="0"/>
      <p:bldP spid="89" grpId="0"/>
      <p:bldP spid="24" grpId="0"/>
      <p:bldP spid="91" grpId="0"/>
      <p:bldP spid="92" grpId="0"/>
      <p:bldP spid="93" grpId="0" animBg="1"/>
      <p:bldP spid="94" grpId="0" animBg="1"/>
      <p:bldP spid="95" grpId="0" animBg="1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F883-6BF6-A344-9EE2-22CC9124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Trees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4FABBB-78E5-2B4C-AA64-8D6A01FF6306}"/>
              </a:ext>
            </a:extLst>
          </p:cNvPr>
          <p:cNvGrpSpPr/>
          <p:nvPr/>
        </p:nvGrpSpPr>
        <p:grpSpPr>
          <a:xfrm>
            <a:off x="566073" y="1540780"/>
            <a:ext cx="2802467" cy="2075773"/>
            <a:chOff x="992359" y="1297931"/>
            <a:chExt cx="2802467" cy="2075773"/>
          </a:xfrm>
        </p:grpSpPr>
        <p:sp>
          <p:nvSpPr>
            <p:cNvPr id="5" name="object 8">
              <a:extLst>
                <a:ext uri="{FF2B5EF4-FFF2-40B4-BE49-F238E27FC236}">
                  <a16:creationId xmlns:a16="http://schemas.microsoft.com/office/drawing/2014/main" id="{9BE536FD-C8B3-4046-A4D2-6BC07F5E44BE}"/>
                </a:ext>
              </a:extLst>
            </p:cNvPr>
            <p:cNvSpPr/>
            <p:nvPr/>
          </p:nvSpPr>
          <p:spPr>
            <a:xfrm>
              <a:off x="992359" y="1297931"/>
              <a:ext cx="2802467" cy="20757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  <a:ln w="9525">
              <a:noFill/>
            </a:ln>
          </p:spPr>
          <p:txBody>
            <a:bodyPr vert="horz" wrap="square" lIns="0" tIns="0" rIns="0" bIns="0" spcCol="0" rtlCol="0">
              <a:noAutofit/>
            </a:bodyPr>
            <a:lstStyle/>
            <a:p>
              <a:pPr algn="ctr"/>
              <a:endParaRPr sz="10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" name="object 9">
              <a:extLst>
                <a:ext uri="{FF2B5EF4-FFF2-40B4-BE49-F238E27FC236}">
                  <a16:creationId xmlns:a16="http://schemas.microsoft.com/office/drawing/2014/main" id="{B1D0480B-F6AA-AA48-946D-DDAF1F4D7106}"/>
                </a:ext>
              </a:extLst>
            </p:cNvPr>
            <p:cNvSpPr txBox="1"/>
            <p:nvPr/>
          </p:nvSpPr>
          <p:spPr>
            <a:xfrm>
              <a:off x="2139514" y="1445958"/>
              <a:ext cx="491490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Tywin</a:t>
              </a:r>
            </a:p>
          </p:txBody>
        </p:sp>
        <p:sp>
          <p:nvSpPr>
            <p:cNvPr id="7" name="object 10">
              <a:extLst>
                <a:ext uri="{FF2B5EF4-FFF2-40B4-BE49-F238E27FC236}">
                  <a16:creationId xmlns:a16="http://schemas.microsoft.com/office/drawing/2014/main" id="{471DB693-01B8-C94F-B7B9-8FD327388B4B}"/>
                </a:ext>
              </a:extLst>
            </p:cNvPr>
            <p:cNvSpPr txBox="1"/>
            <p:nvPr/>
          </p:nvSpPr>
          <p:spPr>
            <a:xfrm>
              <a:off x="2089242" y="2186995"/>
              <a:ext cx="558166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Cersei</a:t>
              </a:r>
              <a:endParaRPr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object 11">
              <a:extLst>
                <a:ext uri="{FF2B5EF4-FFF2-40B4-BE49-F238E27FC236}">
                  <a16:creationId xmlns:a16="http://schemas.microsoft.com/office/drawing/2014/main" id="{0A3CA81E-9278-0444-B63B-36B7DF48BD49}"/>
                </a:ext>
              </a:extLst>
            </p:cNvPr>
            <p:cNvSpPr txBox="1"/>
            <p:nvPr/>
          </p:nvSpPr>
          <p:spPr>
            <a:xfrm>
              <a:off x="2891473" y="2186995"/>
              <a:ext cx="576120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Jaime</a:t>
              </a:r>
            </a:p>
          </p:txBody>
        </p:sp>
        <p:sp>
          <p:nvSpPr>
            <p:cNvPr id="9" name="object 12">
              <a:extLst>
                <a:ext uri="{FF2B5EF4-FFF2-40B4-BE49-F238E27FC236}">
                  <a16:creationId xmlns:a16="http://schemas.microsoft.com/office/drawing/2014/main" id="{5D014C52-9463-0B41-81F2-C11308E23B33}"/>
                </a:ext>
              </a:extLst>
            </p:cNvPr>
            <p:cNvSpPr txBox="1"/>
            <p:nvPr/>
          </p:nvSpPr>
          <p:spPr>
            <a:xfrm>
              <a:off x="1095307" y="2918151"/>
              <a:ext cx="775853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Myrcella</a:t>
              </a:r>
            </a:p>
          </p:txBody>
        </p:sp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C91F3A17-5FF6-E94D-A0D9-9E5935616322}"/>
                </a:ext>
              </a:extLst>
            </p:cNvPr>
            <p:cNvSpPr txBox="1"/>
            <p:nvPr/>
          </p:nvSpPr>
          <p:spPr>
            <a:xfrm>
              <a:off x="2097776" y="2918151"/>
              <a:ext cx="574966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Joffrey</a:t>
              </a:r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A8D2DFA8-6BA3-9644-B1D7-A2270EAF7002}"/>
                </a:ext>
              </a:extLst>
            </p:cNvPr>
            <p:cNvSpPr txBox="1"/>
            <p:nvPr/>
          </p:nvSpPr>
          <p:spPr>
            <a:xfrm>
              <a:off x="2942655" y="2918151"/>
              <a:ext cx="732444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Tommen</a:t>
              </a:r>
            </a:p>
          </p:txBody>
        </p:sp>
        <p:sp>
          <p:nvSpPr>
            <p:cNvPr id="12" name="object 15">
              <a:extLst>
                <a:ext uri="{FF2B5EF4-FFF2-40B4-BE49-F238E27FC236}">
                  <a16:creationId xmlns:a16="http://schemas.microsoft.com/office/drawing/2014/main" id="{130FD28D-3733-824A-A521-AAD087E2179A}"/>
                </a:ext>
              </a:extLst>
            </p:cNvPr>
            <p:cNvSpPr txBox="1"/>
            <p:nvPr/>
          </p:nvSpPr>
          <p:spPr>
            <a:xfrm>
              <a:off x="1314096" y="2186995"/>
              <a:ext cx="576426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95"/>
                </a:spcBef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Tyrion</a:t>
              </a:r>
              <a:endParaRPr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D03962B-A3B9-6043-986D-190C44F8A695}"/>
              </a:ext>
            </a:extLst>
          </p:cNvPr>
          <p:cNvSpPr txBox="1"/>
          <p:nvPr/>
        </p:nvSpPr>
        <p:spPr>
          <a:xfrm>
            <a:off x="1349832" y="1139224"/>
            <a:ext cx="1320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Generic Tree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9C7507-623C-BB40-84A7-22106AF2CDA4}"/>
              </a:ext>
            </a:extLst>
          </p:cNvPr>
          <p:cNvSpPr txBox="1"/>
          <p:nvPr/>
        </p:nvSpPr>
        <p:spPr>
          <a:xfrm>
            <a:off x="3156147" y="1537042"/>
            <a:ext cx="2310864" cy="58477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/>
                <a:cs typeface="Arial"/>
              </a:defRPr>
            </a:lvl1pPr>
          </a:lstStyle>
          <a:p>
            <a:r>
              <a:rPr lang="en-US" dirty="0"/>
              <a:t>Any Parent can have any number of children</a:t>
            </a:r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C0C7D399-815B-AA41-A341-C2B3515A4CF5}"/>
              </a:ext>
            </a:extLst>
          </p:cNvPr>
          <p:cNvSpPr/>
          <p:nvPr/>
        </p:nvSpPr>
        <p:spPr>
          <a:xfrm flipH="1">
            <a:off x="5168320" y="5309956"/>
            <a:ext cx="295311" cy="430865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D5C1558C-4A2E-104F-BE9A-60B52AD67DBF}"/>
              </a:ext>
            </a:extLst>
          </p:cNvPr>
          <p:cNvSpPr/>
          <p:nvPr/>
        </p:nvSpPr>
        <p:spPr>
          <a:xfrm>
            <a:off x="4120260" y="4076665"/>
            <a:ext cx="693408" cy="598730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07B6BAC4-5642-8B47-AE4F-41B33E1B73E0}"/>
              </a:ext>
            </a:extLst>
          </p:cNvPr>
          <p:cNvSpPr/>
          <p:nvPr/>
        </p:nvSpPr>
        <p:spPr>
          <a:xfrm>
            <a:off x="4018817" y="4585911"/>
            <a:ext cx="202402" cy="256260"/>
          </a:xfrm>
          <a:custGeom>
            <a:avLst/>
            <a:gdLst/>
            <a:ahLst/>
            <a:cxnLst/>
            <a:rect l="l" t="t" r="r" b="b"/>
            <a:pathLst>
              <a:path w="760730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51C4C8D1-7E27-D24D-B766-DB65A5314191}"/>
              </a:ext>
            </a:extLst>
          </p:cNvPr>
          <p:cNvSpPr/>
          <p:nvPr/>
        </p:nvSpPr>
        <p:spPr>
          <a:xfrm>
            <a:off x="4699064" y="4585910"/>
            <a:ext cx="216047" cy="256260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object 9">
            <a:extLst>
              <a:ext uri="{FF2B5EF4-FFF2-40B4-BE49-F238E27FC236}">
                <a16:creationId xmlns:a16="http://schemas.microsoft.com/office/drawing/2014/main" id="{0C05E4DB-397F-8447-8D35-7766F66BAD46}"/>
              </a:ext>
            </a:extLst>
          </p:cNvPr>
          <p:cNvSpPr txBox="1"/>
          <p:nvPr/>
        </p:nvSpPr>
        <p:spPr>
          <a:xfrm>
            <a:off x="4221219" y="4243440"/>
            <a:ext cx="491490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Tywin</a:t>
            </a:r>
          </a:p>
        </p:txBody>
      </p:sp>
      <p:sp>
        <p:nvSpPr>
          <p:cNvPr id="27" name="object 19">
            <a:extLst>
              <a:ext uri="{FF2B5EF4-FFF2-40B4-BE49-F238E27FC236}">
                <a16:creationId xmlns:a16="http://schemas.microsoft.com/office/drawing/2014/main" id="{7DA6FB20-9ABD-E544-AF6B-85FE3AD3E4B5}"/>
              </a:ext>
            </a:extLst>
          </p:cNvPr>
          <p:cNvSpPr/>
          <p:nvPr/>
        </p:nvSpPr>
        <p:spPr>
          <a:xfrm>
            <a:off x="3715221" y="4807285"/>
            <a:ext cx="693408" cy="598730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4FAD2215-B7F8-9448-8750-39F3FF2CEC9C}"/>
              </a:ext>
            </a:extLst>
          </p:cNvPr>
          <p:cNvSpPr txBox="1"/>
          <p:nvPr/>
        </p:nvSpPr>
        <p:spPr>
          <a:xfrm>
            <a:off x="3773712" y="4960844"/>
            <a:ext cx="576426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Tyrion</a:t>
            </a:r>
            <a:endParaRPr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F28273D6-3C51-9E40-8978-7F1CF5AB71B9}"/>
              </a:ext>
            </a:extLst>
          </p:cNvPr>
          <p:cNvSpPr/>
          <p:nvPr/>
        </p:nvSpPr>
        <p:spPr>
          <a:xfrm>
            <a:off x="4625422" y="4825185"/>
            <a:ext cx="693408" cy="598730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object 10">
            <a:extLst>
              <a:ext uri="{FF2B5EF4-FFF2-40B4-BE49-F238E27FC236}">
                <a16:creationId xmlns:a16="http://schemas.microsoft.com/office/drawing/2014/main" id="{BE9A02F2-A354-D34C-987D-CA15A92F5D80}"/>
              </a:ext>
            </a:extLst>
          </p:cNvPr>
          <p:cNvSpPr txBox="1"/>
          <p:nvPr/>
        </p:nvSpPr>
        <p:spPr>
          <a:xfrm>
            <a:off x="4702173" y="4995348"/>
            <a:ext cx="558166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Cersei</a:t>
            </a:r>
            <a:endParaRPr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42A98B2E-87EE-0A4B-987A-2A7CE405F7C6}"/>
              </a:ext>
            </a:extLst>
          </p:cNvPr>
          <p:cNvSpPr/>
          <p:nvPr/>
        </p:nvSpPr>
        <p:spPr>
          <a:xfrm>
            <a:off x="4275774" y="5675839"/>
            <a:ext cx="776337" cy="598730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object 13">
            <a:extLst>
              <a:ext uri="{FF2B5EF4-FFF2-40B4-BE49-F238E27FC236}">
                <a16:creationId xmlns:a16="http://schemas.microsoft.com/office/drawing/2014/main" id="{8BCAAB6F-00CF-4E44-8C61-A5C89687A50D}"/>
              </a:ext>
            </a:extLst>
          </p:cNvPr>
          <p:cNvSpPr txBox="1"/>
          <p:nvPr/>
        </p:nvSpPr>
        <p:spPr>
          <a:xfrm>
            <a:off x="4376459" y="5832269"/>
            <a:ext cx="574966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Joffrey</a:t>
            </a:r>
          </a:p>
        </p:txBody>
      </p:sp>
      <p:sp>
        <p:nvSpPr>
          <p:cNvPr id="35" name="object 19">
            <a:extLst>
              <a:ext uri="{FF2B5EF4-FFF2-40B4-BE49-F238E27FC236}">
                <a16:creationId xmlns:a16="http://schemas.microsoft.com/office/drawing/2014/main" id="{2A5FEBC8-B2A8-D141-9DE4-F4B496533CB1}"/>
              </a:ext>
            </a:extLst>
          </p:cNvPr>
          <p:cNvSpPr/>
          <p:nvPr/>
        </p:nvSpPr>
        <p:spPr>
          <a:xfrm>
            <a:off x="5196913" y="5675839"/>
            <a:ext cx="955544" cy="598730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object 14">
            <a:extLst>
              <a:ext uri="{FF2B5EF4-FFF2-40B4-BE49-F238E27FC236}">
                <a16:creationId xmlns:a16="http://schemas.microsoft.com/office/drawing/2014/main" id="{C0BBB25B-BD7C-2C4B-82D9-DA907AD5CE48}"/>
              </a:ext>
            </a:extLst>
          </p:cNvPr>
          <p:cNvSpPr txBox="1"/>
          <p:nvPr/>
        </p:nvSpPr>
        <p:spPr>
          <a:xfrm>
            <a:off x="5308463" y="5846002"/>
            <a:ext cx="732444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Tommen</a:t>
            </a:r>
          </a:p>
        </p:txBody>
      </p:sp>
      <p:sp>
        <p:nvSpPr>
          <p:cNvPr id="37" name="object 22">
            <a:extLst>
              <a:ext uri="{FF2B5EF4-FFF2-40B4-BE49-F238E27FC236}">
                <a16:creationId xmlns:a16="http://schemas.microsoft.com/office/drawing/2014/main" id="{B4EB9B8B-CA66-BD4C-B0D3-D83F8FF8491F}"/>
              </a:ext>
            </a:extLst>
          </p:cNvPr>
          <p:cNvSpPr/>
          <p:nvPr/>
        </p:nvSpPr>
        <p:spPr>
          <a:xfrm>
            <a:off x="4625421" y="5380220"/>
            <a:ext cx="163953" cy="295620"/>
          </a:xfrm>
          <a:custGeom>
            <a:avLst/>
            <a:gdLst/>
            <a:ahLst/>
            <a:cxnLst/>
            <a:rect l="l" t="t" r="r" b="b"/>
            <a:pathLst>
              <a:path w="760730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661F7F-656F-344D-9E90-64C776E0BC44}"/>
              </a:ext>
            </a:extLst>
          </p:cNvPr>
          <p:cNvSpPr txBox="1"/>
          <p:nvPr/>
        </p:nvSpPr>
        <p:spPr>
          <a:xfrm>
            <a:off x="3794646" y="3615972"/>
            <a:ext cx="1227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Binary Tree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A3E496-8DFD-7241-A5B1-7CBDA79399AB}"/>
              </a:ext>
            </a:extLst>
          </p:cNvPr>
          <p:cNvSpPr txBox="1"/>
          <p:nvPr/>
        </p:nvSpPr>
        <p:spPr>
          <a:xfrm>
            <a:off x="5609265" y="3752177"/>
            <a:ext cx="2117917" cy="58477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/>
                <a:cs typeface="Arial"/>
              </a:defRPr>
            </a:lvl1pPr>
          </a:lstStyle>
          <a:p>
            <a:r>
              <a:rPr lang="en-US" dirty="0"/>
              <a:t>Any node can have at most two children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55CDF2-F35B-B64D-8BB2-05667E726457}"/>
              </a:ext>
            </a:extLst>
          </p:cNvPr>
          <p:cNvSpPr txBox="1"/>
          <p:nvPr/>
        </p:nvSpPr>
        <p:spPr>
          <a:xfrm>
            <a:off x="6297929" y="5401895"/>
            <a:ext cx="2486014" cy="58477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z="1600" dirty="0"/>
              <a:t>Like Linked Lists, Trees have a "Linked Structure"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D2B2AA-A053-734A-909A-6EA83CAD2323}"/>
              </a:ext>
            </a:extLst>
          </p:cNvPr>
          <p:cNvSpPr/>
          <p:nvPr/>
        </p:nvSpPr>
        <p:spPr>
          <a:xfrm>
            <a:off x="5609265" y="4667334"/>
            <a:ext cx="2773583" cy="338554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How do we construct a tree?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64CE83-25B6-3849-9978-74929FCB0172}"/>
              </a:ext>
            </a:extLst>
          </p:cNvPr>
          <p:cNvSpPr txBox="1"/>
          <p:nvPr/>
        </p:nvSpPr>
        <p:spPr>
          <a:xfrm>
            <a:off x="1308202" y="5054612"/>
            <a:ext cx="1887589" cy="1323439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/>
                <a:cs typeface="Arial"/>
              </a:defRPr>
            </a:lvl1pPr>
          </a:lstStyle>
          <a:p>
            <a:r>
              <a:rPr lang="en-US" dirty="0"/>
              <a:t>Each node needs: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A value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A parent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A left child	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A right child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12A745-DD84-7543-9575-FF16BC5790A7}"/>
              </a:ext>
            </a:extLst>
          </p:cNvPr>
          <p:cNvSpPr txBox="1"/>
          <p:nvPr/>
        </p:nvSpPr>
        <p:spPr>
          <a:xfrm>
            <a:off x="345327" y="4084597"/>
            <a:ext cx="2810820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/>
                <a:cs typeface="Arial"/>
              </a:defRPr>
            </a:lvl1pPr>
          </a:lstStyle>
          <a:p>
            <a:r>
              <a:rPr lang="en-US" dirty="0"/>
              <a:t>A tree just needs a root node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7CF34C-6EE5-0144-A26E-E04CFADDCB45}"/>
              </a:ext>
            </a:extLst>
          </p:cNvPr>
          <p:cNvSpPr/>
          <p:nvPr/>
        </p:nvSpPr>
        <p:spPr>
          <a:xfrm>
            <a:off x="3247527" y="4084597"/>
            <a:ext cx="5487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root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771D588-EA97-7A42-BED4-B88AB9B759B8}"/>
              </a:ext>
            </a:extLst>
          </p:cNvPr>
          <p:cNvSpPr/>
          <p:nvPr/>
        </p:nvSpPr>
        <p:spPr>
          <a:xfrm>
            <a:off x="3727198" y="2440150"/>
            <a:ext cx="2159778" cy="58477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How would a general tree node differ?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714166-D510-F240-B1E3-7E962952A92E}"/>
              </a:ext>
            </a:extLst>
          </p:cNvPr>
          <p:cNvSpPr txBox="1"/>
          <p:nvPr/>
        </p:nvSpPr>
        <p:spPr>
          <a:xfrm>
            <a:off x="6137184" y="2237670"/>
            <a:ext cx="1887589" cy="83099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/>
                <a:cs typeface="Arial"/>
              </a:defRPr>
            </a:lvl1pPr>
          </a:lstStyle>
          <a:p>
            <a:r>
              <a:rPr lang="en-US" dirty="0"/>
              <a:t>A general tree would just have a list for children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720EBCA-AC7E-E644-A555-C632AF7BCFD9}"/>
              </a:ext>
            </a:extLst>
          </p:cNvPr>
          <p:cNvSpPr/>
          <p:nvPr/>
        </p:nvSpPr>
        <p:spPr>
          <a:xfrm>
            <a:off x="501003" y="2969870"/>
            <a:ext cx="2932605" cy="687516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5C0495-4AEE-604E-BB5F-7D5ADFECBB65}"/>
              </a:ext>
            </a:extLst>
          </p:cNvPr>
          <p:cNvSpPr/>
          <p:nvPr/>
        </p:nvSpPr>
        <p:spPr>
          <a:xfrm>
            <a:off x="1096288" y="5753254"/>
            <a:ext cx="1963111" cy="6748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288A5D6-40D0-6E46-A379-CC0EA30FED54}"/>
              </a:ext>
            </a:extLst>
          </p:cNvPr>
          <p:cNvCxnSpPr>
            <a:cxnSpLocks/>
          </p:cNvCxnSpPr>
          <p:nvPr/>
        </p:nvCxnSpPr>
        <p:spPr>
          <a:xfrm flipV="1">
            <a:off x="3170949" y="5304127"/>
            <a:ext cx="1521774" cy="671077"/>
          </a:xfrm>
          <a:prstGeom prst="straightConnector1">
            <a:avLst/>
          </a:prstGeom>
          <a:ln w="2857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D790078-ADEB-FF49-B2D0-09B15EEFE3A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3796228" y="4238486"/>
            <a:ext cx="324032" cy="108933"/>
          </a:xfrm>
          <a:prstGeom prst="straightConnector1">
            <a:avLst/>
          </a:prstGeom>
          <a:ln w="2857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0EB92DE-73D9-8948-949E-A07ED9DD4E33}"/>
              </a:ext>
            </a:extLst>
          </p:cNvPr>
          <p:cNvSpPr/>
          <p:nvPr/>
        </p:nvSpPr>
        <p:spPr>
          <a:xfrm>
            <a:off x="296987" y="4548480"/>
            <a:ext cx="29505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Arial"/>
                <a:cs typeface="Arial"/>
              </a:rPr>
              <a:t>like the head and tail for linked list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D3DFA0C-D9C7-254D-A9C8-E19FC2C474CC}"/>
              </a:ext>
            </a:extLst>
          </p:cNvPr>
          <p:cNvSpPr/>
          <p:nvPr/>
        </p:nvSpPr>
        <p:spPr>
          <a:xfrm>
            <a:off x="5988479" y="6235098"/>
            <a:ext cx="31049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Arial"/>
                <a:cs typeface="Arial"/>
              </a:rPr>
              <a:t>nodes are connected by references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C9915EA-8E40-5C40-ADBC-95C7B0CA4F3B}"/>
              </a:ext>
            </a:extLst>
          </p:cNvPr>
          <p:cNvSpPr/>
          <p:nvPr/>
        </p:nvSpPr>
        <p:spPr>
          <a:xfrm>
            <a:off x="4567023" y="4968638"/>
            <a:ext cx="810205" cy="33172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BE859CE-C0B4-7048-9772-5BF82B113EC4}"/>
              </a:ext>
            </a:extLst>
          </p:cNvPr>
          <p:cNvSpPr/>
          <p:nvPr/>
        </p:nvSpPr>
        <p:spPr>
          <a:xfrm>
            <a:off x="4524815" y="4550852"/>
            <a:ext cx="524353" cy="33172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0C498A4-4FBA-0E43-9D6B-8482CB5F2416}"/>
              </a:ext>
            </a:extLst>
          </p:cNvPr>
          <p:cNvSpPr/>
          <p:nvPr/>
        </p:nvSpPr>
        <p:spPr>
          <a:xfrm>
            <a:off x="4459746" y="5384014"/>
            <a:ext cx="524353" cy="33172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E273DEE-47EE-A946-B8D9-DDED7369F6E4}"/>
              </a:ext>
            </a:extLst>
          </p:cNvPr>
          <p:cNvSpPr/>
          <p:nvPr/>
        </p:nvSpPr>
        <p:spPr>
          <a:xfrm>
            <a:off x="5099319" y="5356389"/>
            <a:ext cx="524353" cy="33172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136D048-C968-9789-2024-52860EAEABAF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4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9" grpId="0" animBg="1"/>
      <p:bldP spid="21" grpId="0" animBg="1"/>
      <p:bldP spid="22" grpId="0" animBg="1"/>
      <p:bldP spid="23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35" grpId="0" animBg="1"/>
      <p:bldP spid="36" grpId="0"/>
      <p:bldP spid="37" grpId="0" animBg="1"/>
      <p:bldP spid="38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 animBg="1"/>
      <p:bldP spid="46" grpId="0" animBg="1"/>
      <p:bldP spid="47" grpId="0" animBg="1"/>
      <p:bldP spid="17" grpId="0" animBg="1"/>
      <p:bldP spid="56" grpId="0"/>
      <p:bldP spid="57" grpId="0"/>
      <p:bldP spid="58" grpId="0" animBg="1"/>
      <p:bldP spid="59" grpId="0" animBg="1"/>
      <p:bldP spid="60" grpId="0" animBg="1"/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1C8BD-95B7-92EF-9479-6542A209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 Node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5B695-9C48-1E70-7C23-F8BB150C8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Each node represents a key/value pair. </a:t>
            </a:r>
          </a:p>
          <a:p>
            <a:endParaRPr lang="en-GB" dirty="0"/>
          </a:p>
          <a:p>
            <a:pPr marL="400050" lvl="1" indent="0">
              <a:buNone/>
            </a:pPr>
            <a:r>
              <a:rPr lang="en-GB" dirty="0"/>
              <a:t>public class Node&lt;K, V&gt; {</a:t>
            </a:r>
          </a:p>
          <a:p>
            <a:pPr marL="400050" lvl="1" indent="0">
              <a:buNone/>
            </a:pPr>
            <a:r>
              <a:rPr lang="en-GB" dirty="0"/>
              <a:t>    K key;</a:t>
            </a:r>
          </a:p>
          <a:p>
            <a:pPr marL="400050" lvl="1" indent="0">
              <a:buNone/>
            </a:pPr>
            <a:r>
              <a:rPr lang="en-GB" dirty="0"/>
              <a:t>    V value;</a:t>
            </a:r>
          </a:p>
          <a:p>
            <a:pPr marL="400050" lvl="1" indent="0">
              <a:buNone/>
            </a:pPr>
            <a:r>
              <a:rPr lang="en-GB" dirty="0"/>
              <a:t>    Node&lt;K, V&gt; left;</a:t>
            </a:r>
          </a:p>
          <a:p>
            <a:pPr marL="400050" lvl="1" indent="0">
              <a:buNone/>
            </a:pPr>
            <a:r>
              <a:rPr lang="en-GB" dirty="0"/>
              <a:t>    Node&lt;K, V&gt; right;</a:t>
            </a:r>
          </a:p>
          <a:p>
            <a:pPr marL="400050" lvl="1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/>
              <a:t>For simplicity, we focus on keys and omit the values in the discussions</a:t>
            </a:r>
          </a:p>
          <a:p>
            <a:pPr lvl="1"/>
            <a:r>
              <a:rPr lang="en-GB" dirty="0"/>
              <a:t>Keys determine where the nodes go</a:t>
            </a:r>
          </a:p>
          <a:p>
            <a:endParaRPr lang="en-SE" dirty="0"/>
          </a:p>
        </p:txBody>
      </p:sp>
      <p:sp>
        <p:nvSpPr>
          <p:cNvPr id="13" name="Google Shape;172;p21">
            <a:extLst>
              <a:ext uri="{FF2B5EF4-FFF2-40B4-BE49-F238E27FC236}">
                <a16:creationId xmlns:a16="http://schemas.microsoft.com/office/drawing/2014/main" id="{0850ABA1-780F-EABB-ACB5-68A9F2E886B7}"/>
              </a:ext>
            </a:extLst>
          </p:cNvPr>
          <p:cNvSpPr/>
          <p:nvPr/>
        </p:nvSpPr>
        <p:spPr>
          <a:xfrm>
            <a:off x="6412884" y="2248930"/>
            <a:ext cx="809522" cy="1180070"/>
          </a:xfrm>
          <a:prstGeom prst="rect">
            <a:avLst/>
          </a:prstGeom>
          <a:solidFill>
            <a:srgbClr val="D0EEF9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" name="Google Shape;173;p21">
            <a:extLst>
              <a:ext uri="{FF2B5EF4-FFF2-40B4-BE49-F238E27FC236}">
                <a16:creationId xmlns:a16="http://schemas.microsoft.com/office/drawing/2014/main" id="{EE91B247-764D-6E19-C9D0-8582265C92AD}"/>
              </a:ext>
            </a:extLst>
          </p:cNvPr>
          <p:cNvSpPr/>
          <p:nvPr/>
        </p:nvSpPr>
        <p:spPr>
          <a:xfrm>
            <a:off x="6412676" y="3032648"/>
            <a:ext cx="404553" cy="404553"/>
          </a:xfrm>
          <a:prstGeom prst="rect">
            <a:avLst/>
          </a:prstGeom>
          <a:solidFill>
            <a:srgbClr val="D0EEF9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" name="Google Shape;174;p21">
            <a:extLst>
              <a:ext uri="{FF2B5EF4-FFF2-40B4-BE49-F238E27FC236}">
                <a16:creationId xmlns:a16="http://schemas.microsoft.com/office/drawing/2014/main" id="{3165D33F-F6C3-A87E-CECF-3077857D53F5}"/>
              </a:ext>
            </a:extLst>
          </p:cNvPr>
          <p:cNvSpPr/>
          <p:nvPr/>
        </p:nvSpPr>
        <p:spPr>
          <a:xfrm>
            <a:off x="6817645" y="3032852"/>
            <a:ext cx="404553" cy="404553"/>
          </a:xfrm>
          <a:prstGeom prst="rect">
            <a:avLst/>
          </a:prstGeom>
          <a:solidFill>
            <a:srgbClr val="D0EEF9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" name="Google Shape;175;p21">
            <a:extLst>
              <a:ext uri="{FF2B5EF4-FFF2-40B4-BE49-F238E27FC236}">
                <a16:creationId xmlns:a16="http://schemas.microsoft.com/office/drawing/2014/main" id="{ABB4674B-E28B-F9A7-9825-4C224156639E}"/>
              </a:ext>
            </a:extLst>
          </p:cNvPr>
          <p:cNvSpPr txBox="1"/>
          <p:nvPr/>
        </p:nvSpPr>
        <p:spPr>
          <a:xfrm>
            <a:off x="6656175" y="2248930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</p:txBody>
      </p:sp>
      <p:sp>
        <p:nvSpPr>
          <p:cNvPr id="17" name="Google Shape;176;p21">
            <a:extLst>
              <a:ext uri="{FF2B5EF4-FFF2-40B4-BE49-F238E27FC236}">
                <a16:creationId xmlns:a16="http://schemas.microsoft.com/office/drawing/2014/main" id="{7D79A801-101E-D95E-CEF0-C951B0D8887C}"/>
              </a:ext>
            </a:extLst>
          </p:cNvPr>
          <p:cNvSpPr/>
          <p:nvPr/>
        </p:nvSpPr>
        <p:spPr>
          <a:xfrm>
            <a:off x="6412676" y="2637336"/>
            <a:ext cx="809522" cy="386143"/>
          </a:xfrm>
          <a:prstGeom prst="rect">
            <a:avLst/>
          </a:prstGeom>
          <a:solidFill>
            <a:srgbClr val="D0EEF9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" name="Google Shape;177;p21">
            <a:extLst>
              <a:ext uri="{FF2B5EF4-FFF2-40B4-BE49-F238E27FC236}">
                <a16:creationId xmlns:a16="http://schemas.microsoft.com/office/drawing/2014/main" id="{AD10AD13-864C-4B67-6297-6AE1E9CDCA0F}"/>
              </a:ext>
            </a:extLst>
          </p:cNvPr>
          <p:cNvSpPr txBox="1"/>
          <p:nvPr/>
        </p:nvSpPr>
        <p:spPr>
          <a:xfrm>
            <a:off x="6471829" y="2645741"/>
            <a:ext cx="6912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aqua</a:t>
            </a:r>
            <a:endParaRPr/>
          </a:p>
        </p:txBody>
      </p:sp>
      <p:cxnSp>
        <p:nvCxnSpPr>
          <p:cNvPr id="19" name="Google Shape;178;p21">
            <a:extLst>
              <a:ext uri="{FF2B5EF4-FFF2-40B4-BE49-F238E27FC236}">
                <a16:creationId xmlns:a16="http://schemas.microsoft.com/office/drawing/2014/main" id="{24151F66-D799-E271-826D-C17DE88B8724}"/>
              </a:ext>
            </a:extLst>
          </p:cNvPr>
          <p:cNvCxnSpPr/>
          <p:nvPr/>
        </p:nvCxnSpPr>
        <p:spPr>
          <a:xfrm flipH="1">
            <a:off x="6156994" y="3234924"/>
            <a:ext cx="457958" cy="507184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" name="Google Shape;179;p21">
            <a:extLst>
              <a:ext uri="{FF2B5EF4-FFF2-40B4-BE49-F238E27FC236}">
                <a16:creationId xmlns:a16="http://schemas.microsoft.com/office/drawing/2014/main" id="{4EC74895-7FA8-98B2-AD86-4D86A386C8DC}"/>
              </a:ext>
            </a:extLst>
          </p:cNvPr>
          <p:cNvCxnSpPr/>
          <p:nvPr/>
        </p:nvCxnSpPr>
        <p:spPr>
          <a:xfrm>
            <a:off x="7019921" y="3227265"/>
            <a:ext cx="450593" cy="480378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F4D5E38-4D50-0123-76B3-0EBDAA0AB0FA}"/>
              </a:ext>
            </a:extLst>
          </p:cNvPr>
          <p:cNvSpPr txBox="1"/>
          <p:nvPr/>
        </p:nvSpPr>
        <p:spPr>
          <a:xfrm>
            <a:off x="5826002" y="3953828"/>
            <a:ext cx="2091626" cy="646331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/>
                <a:cs typeface="Arial"/>
              </a:defRPr>
            </a:lvl1pPr>
          </a:lstStyle>
          <a:p>
            <a:r>
              <a:rPr lang="en-US" sz="1800" dirty="0"/>
              <a:t>A node with key 1 and value “aqua”</a:t>
            </a:r>
            <a:endParaRPr lang="en-US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07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4EC9-B041-3B31-2E50-2ECA05D4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D7F69-48AD-CE3B-0DF8-4F7ABC23D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6221"/>
            <a:ext cx="8229599" cy="5380951"/>
          </a:xfrm>
        </p:spPr>
        <p:txBody>
          <a:bodyPr>
            <a:normAutofit/>
          </a:bodyPr>
          <a:lstStyle/>
          <a:p>
            <a:r>
              <a:rPr lang="en-GB" dirty="0"/>
              <a:t>Root node: the single node with no parent at the top of the tree. Leaf node: a node with no children</a:t>
            </a:r>
          </a:p>
          <a:p>
            <a:r>
              <a:rPr lang="en-GB" dirty="0"/>
              <a:t>Subtree: a node and all it descendants</a:t>
            </a:r>
          </a:p>
          <a:p>
            <a:r>
              <a:rPr lang="en-GB" dirty="0"/>
              <a:t>Height of a tree: defined as the number of edges in the longest path from the root node to a leaf node.</a:t>
            </a:r>
          </a:p>
          <a:p>
            <a:pPr lvl="1"/>
            <a:r>
              <a:rPr lang="en-GB" dirty="0"/>
              <a:t>A tree with only a root node has height of 0.</a:t>
            </a:r>
          </a:p>
          <a:p>
            <a:pPr lvl="1"/>
            <a:r>
              <a:rPr lang="en-GB" dirty="0"/>
              <a:t>The trees below all have height of 2.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DAF0592B-946A-6885-3D8D-8B8143788189}"/>
              </a:ext>
            </a:extLst>
          </p:cNvPr>
          <p:cNvSpPr/>
          <p:nvPr/>
        </p:nvSpPr>
        <p:spPr>
          <a:xfrm>
            <a:off x="4479921" y="5773597"/>
            <a:ext cx="212299" cy="23866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25E54AD9-5FAB-FBDB-7F5A-3CB16A8B11C8}"/>
              </a:ext>
            </a:extLst>
          </p:cNvPr>
          <p:cNvSpPr/>
          <p:nvPr/>
        </p:nvSpPr>
        <p:spPr>
          <a:xfrm flipH="1">
            <a:off x="5018050" y="5750213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E4ABA0CE-99E6-AF21-CDF6-FEC8231E4AC9}"/>
              </a:ext>
            </a:extLst>
          </p:cNvPr>
          <p:cNvSpPr/>
          <p:nvPr/>
        </p:nvSpPr>
        <p:spPr>
          <a:xfrm flipH="1">
            <a:off x="4627740" y="5007427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bject 19">
            <a:extLst>
              <a:ext uri="{FF2B5EF4-FFF2-40B4-BE49-F238E27FC236}">
                <a16:creationId xmlns:a16="http://schemas.microsoft.com/office/drawing/2014/main" id="{89003813-5622-254D-09B1-38A728809D45}"/>
              </a:ext>
            </a:extLst>
          </p:cNvPr>
          <p:cNvSpPr/>
          <p:nvPr/>
        </p:nvSpPr>
        <p:spPr>
          <a:xfrm>
            <a:off x="4237561" y="4477211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310B0979-EE4E-6E27-3B0A-45924A3E1AB3}"/>
              </a:ext>
            </a:extLst>
          </p:cNvPr>
          <p:cNvSpPr txBox="1"/>
          <p:nvPr/>
        </p:nvSpPr>
        <p:spPr>
          <a:xfrm>
            <a:off x="4374995" y="460831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9" name="object 13">
            <a:extLst>
              <a:ext uri="{FF2B5EF4-FFF2-40B4-BE49-F238E27FC236}">
                <a16:creationId xmlns:a16="http://schemas.microsoft.com/office/drawing/2014/main" id="{3B2B8D3D-EFEF-9F8C-C2E7-318B71ED3796}"/>
              </a:ext>
            </a:extLst>
          </p:cNvPr>
          <p:cNvSpPr/>
          <p:nvPr/>
        </p:nvSpPr>
        <p:spPr>
          <a:xfrm>
            <a:off x="4559088" y="525214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28834A75-65C0-72D8-5B51-C36CA665D662}"/>
              </a:ext>
            </a:extLst>
          </p:cNvPr>
          <p:cNvSpPr txBox="1"/>
          <p:nvPr/>
        </p:nvSpPr>
        <p:spPr>
          <a:xfrm>
            <a:off x="4696522" y="538134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69D63F98-9A45-A7C3-C1FC-A6D8193F58FA}"/>
              </a:ext>
            </a:extLst>
          </p:cNvPr>
          <p:cNvSpPr/>
          <p:nvPr/>
        </p:nvSpPr>
        <p:spPr>
          <a:xfrm>
            <a:off x="4223170" y="599545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E4A7DCA7-FEF3-DF8D-B95D-039D847779E2}"/>
              </a:ext>
            </a:extLst>
          </p:cNvPr>
          <p:cNvSpPr txBox="1"/>
          <p:nvPr/>
        </p:nvSpPr>
        <p:spPr>
          <a:xfrm>
            <a:off x="4360604" y="612466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E9D9354D-50BC-534F-8ADA-2D53443059C1}"/>
              </a:ext>
            </a:extLst>
          </p:cNvPr>
          <p:cNvSpPr/>
          <p:nvPr/>
        </p:nvSpPr>
        <p:spPr>
          <a:xfrm>
            <a:off x="5013467" y="6006874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CEBE402C-031B-9B8C-FD05-C9F9532A9D99}"/>
              </a:ext>
            </a:extLst>
          </p:cNvPr>
          <p:cNvSpPr txBox="1"/>
          <p:nvPr/>
        </p:nvSpPr>
        <p:spPr>
          <a:xfrm>
            <a:off x="5150901" y="6136075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7944B098-E9DB-A8D5-4564-53E0A78C4D53}"/>
              </a:ext>
            </a:extLst>
          </p:cNvPr>
          <p:cNvSpPr/>
          <p:nvPr/>
        </p:nvSpPr>
        <p:spPr>
          <a:xfrm>
            <a:off x="5957891" y="3255192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52650AD6-D9A1-C03E-7BAC-3C929F48633E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D55C38AB-20BA-85C2-77C9-73F74EEE1642}"/>
              </a:ext>
            </a:extLst>
          </p:cNvPr>
          <p:cNvSpPr/>
          <p:nvPr/>
        </p:nvSpPr>
        <p:spPr>
          <a:xfrm flipH="1">
            <a:off x="1795769" y="5750213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object 11">
            <a:extLst>
              <a:ext uri="{FF2B5EF4-FFF2-40B4-BE49-F238E27FC236}">
                <a16:creationId xmlns:a16="http://schemas.microsoft.com/office/drawing/2014/main" id="{0AD3C899-E860-1AD1-D95A-A959D9157D68}"/>
              </a:ext>
            </a:extLst>
          </p:cNvPr>
          <p:cNvSpPr/>
          <p:nvPr/>
        </p:nvSpPr>
        <p:spPr>
          <a:xfrm flipH="1">
            <a:off x="1405459" y="5007427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D2B4C86D-759F-6476-2981-C4ECC27E551B}"/>
              </a:ext>
            </a:extLst>
          </p:cNvPr>
          <p:cNvSpPr/>
          <p:nvPr/>
        </p:nvSpPr>
        <p:spPr>
          <a:xfrm>
            <a:off x="1015280" y="4477211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object 9">
            <a:extLst>
              <a:ext uri="{FF2B5EF4-FFF2-40B4-BE49-F238E27FC236}">
                <a16:creationId xmlns:a16="http://schemas.microsoft.com/office/drawing/2014/main" id="{751CA567-B8B8-85B6-261B-59D2571F468B}"/>
              </a:ext>
            </a:extLst>
          </p:cNvPr>
          <p:cNvSpPr txBox="1"/>
          <p:nvPr/>
        </p:nvSpPr>
        <p:spPr>
          <a:xfrm>
            <a:off x="1152714" y="460831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23" name="object 13">
            <a:extLst>
              <a:ext uri="{FF2B5EF4-FFF2-40B4-BE49-F238E27FC236}">
                <a16:creationId xmlns:a16="http://schemas.microsoft.com/office/drawing/2014/main" id="{807199C3-A127-8335-F65C-96892FBA1C08}"/>
              </a:ext>
            </a:extLst>
          </p:cNvPr>
          <p:cNvSpPr/>
          <p:nvPr/>
        </p:nvSpPr>
        <p:spPr>
          <a:xfrm>
            <a:off x="1336807" y="525214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object 9">
            <a:extLst>
              <a:ext uri="{FF2B5EF4-FFF2-40B4-BE49-F238E27FC236}">
                <a16:creationId xmlns:a16="http://schemas.microsoft.com/office/drawing/2014/main" id="{02E4C0F9-27CF-9F41-A1BA-0B0BE97EAB06}"/>
              </a:ext>
            </a:extLst>
          </p:cNvPr>
          <p:cNvSpPr txBox="1"/>
          <p:nvPr/>
        </p:nvSpPr>
        <p:spPr>
          <a:xfrm>
            <a:off x="1474241" y="538134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27" name="object 13">
            <a:extLst>
              <a:ext uri="{FF2B5EF4-FFF2-40B4-BE49-F238E27FC236}">
                <a16:creationId xmlns:a16="http://schemas.microsoft.com/office/drawing/2014/main" id="{BE793F73-4F4B-99DC-5289-F8B4194DC789}"/>
              </a:ext>
            </a:extLst>
          </p:cNvPr>
          <p:cNvSpPr/>
          <p:nvPr/>
        </p:nvSpPr>
        <p:spPr>
          <a:xfrm>
            <a:off x="1791186" y="6006874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object 9">
            <a:extLst>
              <a:ext uri="{FF2B5EF4-FFF2-40B4-BE49-F238E27FC236}">
                <a16:creationId xmlns:a16="http://schemas.microsoft.com/office/drawing/2014/main" id="{343F3901-D833-5DD9-337F-A785C914E4C9}"/>
              </a:ext>
            </a:extLst>
          </p:cNvPr>
          <p:cNvSpPr txBox="1"/>
          <p:nvPr/>
        </p:nvSpPr>
        <p:spPr>
          <a:xfrm>
            <a:off x="1928620" y="6136075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29" name="object 11">
            <a:extLst>
              <a:ext uri="{FF2B5EF4-FFF2-40B4-BE49-F238E27FC236}">
                <a16:creationId xmlns:a16="http://schemas.microsoft.com/office/drawing/2014/main" id="{99A8A031-C9F7-BD37-B9D4-508ED4B13ABC}"/>
              </a:ext>
            </a:extLst>
          </p:cNvPr>
          <p:cNvSpPr/>
          <p:nvPr/>
        </p:nvSpPr>
        <p:spPr>
          <a:xfrm>
            <a:off x="3079951" y="5764595"/>
            <a:ext cx="212299" cy="23866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object 11">
            <a:extLst>
              <a:ext uri="{FF2B5EF4-FFF2-40B4-BE49-F238E27FC236}">
                <a16:creationId xmlns:a16="http://schemas.microsoft.com/office/drawing/2014/main" id="{D5B3B38D-B758-38B3-023B-F045D143B00C}"/>
              </a:ext>
            </a:extLst>
          </p:cNvPr>
          <p:cNvSpPr/>
          <p:nvPr/>
        </p:nvSpPr>
        <p:spPr>
          <a:xfrm flipH="1">
            <a:off x="3227770" y="4998425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object 19">
            <a:extLst>
              <a:ext uri="{FF2B5EF4-FFF2-40B4-BE49-F238E27FC236}">
                <a16:creationId xmlns:a16="http://schemas.microsoft.com/office/drawing/2014/main" id="{6625F251-EF05-CD65-4D40-7EDD5394A4DC}"/>
              </a:ext>
            </a:extLst>
          </p:cNvPr>
          <p:cNvSpPr/>
          <p:nvPr/>
        </p:nvSpPr>
        <p:spPr>
          <a:xfrm>
            <a:off x="2837591" y="4468209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A4FCA1E8-2ACA-BF88-785F-CADAE87B43C0}"/>
              </a:ext>
            </a:extLst>
          </p:cNvPr>
          <p:cNvSpPr txBox="1"/>
          <p:nvPr/>
        </p:nvSpPr>
        <p:spPr>
          <a:xfrm>
            <a:off x="2975025" y="459930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7A90B067-4C03-48EB-A8A5-A967A4A322AF}"/>
              </a:ext>
            </a:extLst>
          </p:cNvPr>
          <p:cNvSpPr/>
          <p:nvPr/>
        </p:nvSpPr>
        <p:spPr>
          <a:xfrm>
            <a:off x="3159118" y="524314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bject 9">
            <a:extLst>
              <a:ext uri="{FF2B5EF4-FFF2-40B4-BE49-F238E27FC236}">
                <a16:creationId xmlns:a16="http://schemas.microsoft.com/office/drawing/2014/main" id="{622E81E8-06E9-1B55-0A80-2C3D99D007A1}"/>
              </a:ext>
            </a:extLst>
          </p:cNvPr>
          <p:cNvSpPr txBox="1"/>
          <p:nvPr/>
        </p:nvSpPr>
        <p:spPr>
          <a:xfrm>
            <a:off x="3296552" y="537234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36" name="object 13">
            <a:extLst>
              <a:ext uri="{FF2B5EF4-FFF2-40B4-BE49-F238E27FC236}">
                <a16:creationId xmlns:a16="http://schemas.microsoft.com/office/drawing/2014/main" id="{0127F26A-15B5-3A30-8101-85D8D3624E9D}"/>
              </a:ext>
            </a:extLst>
          </p:cNvPr>
          <p:cNvSpPr/>
          <p:nvPr/>
        </p:nvSpPr>
        <p:spPr>
          <a:xfrm>
            <a:off x="2823200" y="598645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object 9">
            <a:extLst>
              <a:ext uri="{FF2B5EF4-FFF2-40B4-BE49-F238E27FC236}">
                <a16:creationId xmlns:a16="http://schemas.microsoft.com/office/drawing/2014/main" id="{627A67BE-7638-3F40-E768-8393C890AC2A}"/>
              </a:ext>
            </a:extLst>
          </p:cNvPr>
          <p:cNvSpPr txBox="1"/>
          <p:nvPr/>
        </p:nvSpPr>
        <p:spPr>
          <a:xfrm>
            <a:off x="2960634" y="611565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40" name="object 11">
            <a:extLst>
              <a:ext uri="{FF2B5EF4-FFF2-40B4-BE49-F238E27FC236}">
                <a16:creationId xmlns:a16="http://schemas.microsoft.com/office/drawing/2014/main" id="{BE27AD76-BD39-0611-A36C-205925FE927E}"/>
              </a:ext>
            </a:extLst>
          </p:cNvPr>
          <p:cNvSpPr/>
          <p:nvPr/>
        </p:nvSpPr>
        <p:spPr>
          <a:xfrm>
            <a:off x="6724986" y="5785540"/>
            <a:ext cx="212299" cy="23866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" name="object 11">
            <a:extLst>
              <a:ext uri="{FF2B5EF4-FFF2-40B4-BE49-F238E27FC236}">
                <a16:creationId xmlns:a16="http://schemas.microsoft.com/office/drawing/2014/main" id="{D7C15967-9DCC-5953-F14D-9AB1C6703175}"/>
              </a:ext>
            </a:extLst>
          </p:cNvPr>
          <p:cNvSpPr/>
          <p:nvPr/>
        </p:nvSpPr>
        <p:spPr>
          <a:xfrm flipH="1">
            <a:off x="7263115" y="5762156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object 11">
            <a:extLst>
              <a:ext uri="{FF2B5EF4-FFF2-40B4-BE49-F238E27FC236}">
                <a16:creationId xmlns:a16="http://schemas.microsoft.com/office/drawing/2014/main" id="{219685B9-C3DA-EE3E-8FE9-EAFFB8BB91DB}"/>
              </a:ext>
            </a:extLst>
          </p:cNvPr>
          <p:cNvSpPr/>
          <p:nvPr/>
        </p:nvSpPr>
        <p:spPr>
          <a:xfrm flipH="1">
            <a:off x="6872805" y="5019370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object 19">
            <a:extLst>
              <a:ext uri="{FF2B5EF4-FFF2-40B4-BE49-F238E27FC236}">
                <a16:creationId xmlns:a16="http://schemas.microsoft.com/office/drawing/2014/main" id="{8DE00676-463E-1F5C-612C-4AF30E90CCB8}"/>
              </a:ext>
            </a:extLst>
          </p:cNvPr>
          <p:cNvSpPr/>
          <p:nvPr/>
        </p:nvSpPr>
        <p:spPr>
          <a:xfrm>
            <a:off x="6482626" y="4489154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object 9">
            <a:extLst>
              <a:ext uri="{FF2B5EF4-FFF2-40B4-BE49-F238E27FC236}">
                <a16:creationId xmlns:a16="http://schemas.microsoft.com/office/drawing/2014/main" id="{C14C1F33-42A6-1C51-8180-DFC5169668F4}"/>
              </a:ext>
            </a:extLst>
          </p:cNvPr>
          <p:cNvSpPr txBox="1"/>
          <p:nvPr/>
        </p:nvSpPr>
        <p:spPr>
          <a:xfrm>
            <a:off x="6620060" y="462025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F3C4574B-35EC-F97C-2146-EFFEAD69FABA}"/>
              </a:ext>
            </a:extLst>
          </p:cNvPr>
          <p:cNvSpPr/>
          <p:nvPr/>
        </p:nvSpPr>
        <p:spPr>
          <a:xfrm>
            <a:off x="6804153" y="5264088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object 9">
            <a:extLst>
              <a:ext uri="{FF2B5EF4-FFF2-40B4-BE49-F238E27FC236}">
                <a16:creationId xmlns:a16="http://schemas.microsoft.com/office/drawing/2014/main" id="{A44FAF2D-10A1-8DBE-B47A-A2239F258693}"/>
              </a:ext>
            </a:extLst>
          </p:cNvPr>
          <p:cNvSpPr txBox="1"/>
          <p:nvPr/>
        </p:nvSpPr>
        <p:spPr>
          <a:xfrm>
            <a:off x="6941587" y="5393289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D3AE6DF8-F8F8-8FF4-B1DF-E3E74E1F42B2}"/>
              </a:ext>
            </a:extLst>
          </p:cNvPr>
          <p:cNvSpPr/>
          <p:nvPr/>
        </p:nvSpPr>
        <p:spPr>
          <a:xfrm>
            <a:off x="6468235" y="600740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object 9">
            <a:extLst>
              <a:ext uri="{FF2B5EF4-FFF2-40B4-BE49-F238E27FC236}">
                <a16:creationId xmlns:a16="http://schemas.microsoft.com/office/drawing/2014/main" id="{2F2528B8-9966-BBAA-C5CA-B34757BD450C}"/>
              </a:ext>
            </a:extLst>
          </p:cNvPr>
          <p:cNvSpPr txBox="1"/>
          <p:nvPr/>
        </p:nvSpPr>
        <p:spPr>
          <a:xfrm>
            <a:off x="6605669" y="613660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49" name="object 13">
            <a:extLst>
              <a:ext uri="{FF2B5EF4-FFF2-40B4-BE49-F238E27FC236}">
                <a16:creationId xmlns:a16="http://schemas.microsoft.com/office/drawing/2014/main" id="{26ED8C1C-2123-D5FA-9C62-2F958019C3DB}"/>
              </a:ext>
            </a:extLst>
          </p:cNvPr>
          <p:cNvSpPr/>
          <p:nvPr/>
        </p:nvSpPr>
        <p:spPr>
          <a:xfrm>
            <a:off x="7258532" y="601881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object 9">
            <a:extLst>
              <a:ext uri="{FF2B5EF4-FFF2-40B4-BE49-F238E27FC236}">
                <a16:creationId xmlns:a16="http://schemas.microsoft.com/office/drawing/2014/main" id="{FF7D5896-ABA1-18ED-A9B2-360CC3371095}"/>
              </a:ext>
            </a:extLst>
          </p:cNvPr>
          <p:cNvSpPr txBox="1"/>
          <p:nvPr/>
        </p:nvSpPr>
        <p:spPr>
          <a:xfrm>
            <a:off x="7395966" y="614801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51" name="object 11">
            <a:extLst>
              <a:ext uri="{FF2B5EF4-FFF2-40B4-BE49-F238E27FC236}">
                <a16:creationId xmlns:a16="http://schemas.microsoft.com/office/drawing/2014/main" id="{D39521E5-B426-2D76-AF5B-35CDCFA46D96}"/>
              </a:ext>
            </a:extLst>
          </p:cNvPr>
          <p:cNvSpPr/>
          <p:nvPr/>
        </p:nvSpPr>
        <p:spPr>
          <a:xfrm>
            <a:off x="6433855" y="5019370"/>
            <a:ext cx="212299" cy="23866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object 13">
            <a:extLst>
              <a:ext uri="{FF2B5EF4-FFF2-40B4-BE49-F238E27FC236}">
                <a16:creationId xmlns:a16="http://schemas.microsoft.com/office/drawing/2014/main" id="{83A77567-4E63-9383-69EA-2F4027FF064C}"/>
              </a:ext>
            </a:extLst>
          </p:cNvPr>
          <p:cNvSpPr/>
          <p:nvPr/>
        </p:nvSpPr>
        <p:spPr>
          <a:xfrm>
            <a:off x="6070955" y="5284728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object 9">
            <a:extLst>
              <a:ext uri="{FF2B5EF4-FFF2-40B4-BE49-F238E27FC236}">
                <a16:creationId xmlns:a16="http://schemas.microsoft.com/office/drawing/2014/main" id="{C2844A80-0EE7-3AEE-E1D4-99FEBD11483E}"/>
              </a:ext>
            </a:extLst>
          </p:cNvPr>
          <p:cNvSpPr txBox="1"/>
          <p:nvPr/>
        </p:nvSpPr>
        <p:spPr>
          <a:xfrm>
            <a:off x="6208389" y="5413929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54" name="object 9">
            <a:extLst>
              <a:ext uri="{FF2B5EF4-FFF2-40B4-BE49-F238E27FC236}">
                <a16:creationId xmlns:a16="http://schemas.microsoft.com/office/drawing/2014/main" id="{819012BF-4698-3989-31A5-7A4C1310BFA4}"/>
              </a:ext>
            </a:extLst>
          </p:cNvPr>
          <p:cNvSpPr txBox="1"/>
          <p:nvPr/>
        </p:nvSpPr>
        <p:spPr>
          <a:xfrm>
            <a:off x="6095325" y="340408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9860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9EB7-356C-67BF-1BDA-31C7E153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Full Binary Tree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BCD99-8793-85A3-B5A4-D310411B9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586" y="1088139"/>
            <a:ext cx="8374828" cy="3973126"/>
          </a:xfrm>
        </p:spPr>
        <p:txBody>
          <a:bodyPr>
            <a:normAutofit lnSpcReduction="10000"/>
          </a:bodyPr>
          <a:lstStyle/>
          <a:p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full binary tree with height h has total number of leaves 2</a:t>
            </a:r>
            <a:r>
              <a:rPr lang="en-GB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total number of nodes: n = 2</a:t>
            </a:r>
            <a:r>
              <a:rPr lang="en-GB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h+1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full binary tree, each level is completely filled. The number of nodes at each level l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 2</a:t>
            </a:r>
            <a:r>
              <a:rPr lang="en-GB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Therefore, the total number of nodes is the sum of nodes at all levels from 0 to h, which is a geometric series: n=1+2+4+…+2</a:t>
            </a:r>
            <a:r>
              <a:rPr lang="en-GB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GB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h+1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for a full binary tree, the total number of nodes grows exponentially with the height of the tree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h=0: n=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−1=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h=1: n=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−1=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h=2: n=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−1=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19">
            <a:extLst>
              <a:ext uri="{FF2B5EF4-FFF2-40B4-BE49-F238E27FC236}">
                <a16:creationId xmlns:a16="http://schemas.microsoft.com/office/drawing/2014/main" id="{E56890AF-1E1C-3A06-1674-089D40E5CD9F}"/>
              </a:ext>
            </a:extLst>
          </p:cNvPr>
          <p:cNvSpPr/>
          <p:nvPr/>
        </p:nvSpPr>
        <p:spPr>
          <a:xfrm>
            <a:off x="1242046" y="5389867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85101025-25FA-B82C-F915-2D3BAE5B3D14}"/>
              </a:ext>
            </a:extLst>
          </p:cNvPr>
          <p:cNvSpPr txBox="1"/>
          <p:nvPr/>
        </p:nvSpPr>
        <p:spPr>
          <a:xfrm>
            <a:off x="1379480" y="552096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CD51E43E-F11B-DA1E-A60A-4FCAB51C3638}"/>
              </a:ext>
            </a:extLst>
          </p:cNvPr>
          <p:cNvSpPr/>
          <p:nvPr/>
        </p:nvSpPr>
        <p:spPr>
          <a:xfrm>
            <a:off x="3305939" y="5413251"/>
            <a:ext cx="212299" cy="23866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1AD70546-DFE2-3F7C-4995-D35E82B41589}"/>
              </a:ext>
            </a:extLst>
          </p:cNvPr>
          <p:cNvSpPr/>
          <p:nvPr/>
        </p:nvSpPr>
        <p:spPr>
          <a:xfrm flipH="1">
            <a:off x="3844068" y="5389867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F5AB90E4-29A7-BD25-C796-A41F95500D3D}"/>
              </a:ext>
            </a:extLst>
          </p:cNvPr>
          <p:cNvSpPr/>
          <p:nvPr/>
        </p:nvSpPr>
        <p:spPr>
          <a:xfrm>
            <a:off x="3385106" y="489179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0EF38639-A835-5438-B730-7D518959CF4A}"/>
              </a:ext>
            </a:extLst>
          </p:cNvPr>
          <p:cNvSpPr txBox="1"/>
          <p:nvPr/>
        </p:nvSpPr>
        <p:spPr>
          <a:xfrm>
            <a:off x="3522540" y="502100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606C55E3-21FB-6048-84C3-D3F76B57E990}"/>
              </a:ext>
            </a:extLst>
          </p:cNvPr>
          <p:cNvSpPr/>
          <p:nvPr/>
        </p:nvSpPr>
        <p:spPr>
          <a:xfrm>
            <a:off x="3049188" y="563511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object 9">
            <a:extLst>
              <a:ext uri="{FF2B5EF4-FFF2-40B4-BE49-F238E27FC236}">
                <a16:creationId xmlns:a16="http://schemas.microsoft.com/office/drawing/2014/main" id="{9DDF2533-18CA-9C2F-38BF-B1FADAE3D60B}"/>
              </a:ext>
            </a:extLst>
          </p:cNvPr>
          <p:cNvSpPr txBox="1"/>
          <p:nvPr/>
        </p:nvSpPr>
        <p:spPr>
          <a:xfrm>
            <a:off x="3186622" y="576431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22" name="object 13">
            <a:extLst>
              <a:ext uri="{FF2B5EF4-FFF2-40B4-BE49-F238E27FC236}">
                <a16:creationId xmlns:a16="http://schemas.microsoft.com/office/drawing/2014/main" id="{807718C2-1F7D-688D-0AED-73908313B6DA}"/>
              </a:ext>
            </a:extLst>
          </p:cNvPr>
          <p:cNvSpPr/>
          <p:nvPr/>
        </p:nvSpPr>
        <p:spPr>
          <a:xfrm>
            <a:off x="3839485" y="5646528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object 9">
            <a:extLst>
              <a:ext uri="{FF2B5EF4-FFF2-40B4-BE49-F238E27FC236}">
                <a16:creationId xmlns:a16="http://schemas.microsoft.com/office/drawing/2014/main" id="{1A4D8574-2B58-52CD-63B8-0EB7053468B3}"/>
              </a:ext>
            </a:extLst>
          </p:cNvPr>
          <p:cNvSpPr txBox="1"/>
          <p:nvPr/>
        </p:nvSpPr>
        <p:spPr>
          <a:xfrm>
            <a:off x="3976919" y="5775729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24" name="object 11">
            <a:extLst>
              <a:ext uri="{FF2B5EF4-FFF2-40B4-BE49-F238E27FC236}">
                <a16:creationId xmlns:a16="http://schemas.microsoft.com/office/drawing/2014/main" id="{2677051E-6C9B-FC2B-2861-D9F3D0AF886C}"/>
              </a:ext>
            </a:extLst>
          </p:cNvPr>
          <p:cNvSpPr/>
          <p:nvPr/>
        </p:nvSpPr>
        <p:spPr>
          <a:xfrm>
            <a:off x="6809901" y="5391331"/>
            <a:ext cx="212299" cy="23866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object 11">
            <a:extLst>
              <a:ext uri="{FF2B5EF4-FFF2-40B4-BE49-F238E27FC236}">
                <a16:creationId xmlns:a16="http://schemas.microsoft.com/office/drawing/2014/main" id="{C92EB70C-8C3B-C94D-4F9A-56D6A8980E2B}"/>
              </a:ext>
            </a:extLst>
          </p:cNvPr>
          <p:cNvSpPr/>
          <p:nvPr/>
        </p:nvSpPr>
        <p:spPr>
          <a:xfrm flipH="1">
            <a:off x="7348030" y="5367947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object 11">
            <a:extLst>
              <a:ext uri="{FF2B5EF4-FFF2-40B4-BE49-F238E27FC236}">
                <a16:creationId xmlns:a16="http://schemas.microsoft.com/office/drawing/2014/main" id="{BD130595-7227-6018-46C5-9417A12E0567}"/>
              </a:ext>
            </a:extLst>
          </p:cNvPr>
          <p:cNvSpPr/>
          <p:nvPr/>
        </p:nvSpPr>
        <p:spPr>
          <a:xfrm flipH="1">
            <a:off x="6632907" y="4469127"/>
            <a:ext cx="500688" cy="41863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object 19">
            <a:extLst>
              <a:ext uri="{FF2B5EF4-FFF2-40B4-BE49-F238E27FC236}">
                <a16:creationId xmlns:a16="http://schemas.microsoft.com/office/drawing/2014/main" id="{D9511EE0-F2DB-64AE-51CB-613F858A4DE1}"/>
              </a:ext>
            </a:extLst>
          </p:cNvPr>
          <p:cNvSpPr/>
          <p:nvPr/>
        </p:nvSpPr>
        <p:spPr>
          <a:xfrm>
            <a:off x="6196559" y="4041808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object 9">
            <a:extLst>
              <a:ext uri="{FF2B5EF4-FFF2-40B4-BE49-F238E27FC236}">
                <a16:creationId xmlns:a16="http://schemas.microsoft.com/office/drawing/2014/main" id="{1228CF87-53F1-C2FA-EB68-D9EAC68A61F2}"/>
              </a:ext>
            </a:extLst>
          </p:cNvPr>
          <p:cNvSpPr txBox="1"/>
          <p:nvPr/>
        </p:nvSpPr>
        <p:spPr>
          <a:xfrm>
            <a:off x="6333993" y="417290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29" name="object 13">
            <a:extLst>
              <a:ext uri="{FF2B5EF4-FFF2-40B4-BE49-F238E27FC236}">
                <a16:creationId xmlns:a16="http://schemas.microsoft.com/office/drawing/2014/main" id="{FA858EA7-9E6B-F9F4-EE42-2D61C9CCE9BC}"/>
              </a:ext>
            </a:extLst>
          </p:cNvPr>
          <p:cNvSpPr/>
          <p:nvPr/>
        </p:nvSpPr>
        <p:spPr>
          <a:xfrm>
            <a:off x="6889068" y="486987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797A5D9A-7A93-C8EF-58BB-DE6FC3A6C785}"/>
              </a:ext>
            </a:extLst>
          </p:cNvPr>
          <p:cNvSpPr txBox="1"/>
          <p:nvPr/>
        </p:nvSpPr>
        <p:spPr>
          <a:xfrm>
            <a:off x="7026502" y="499908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31" name="object 13">
            <a:extLst>
              <a:ext uri="{FF2B5EF4-FFF2-40B4-BE49-F238E27FC236}">
                <a16:creationId xmlns:a16="http://schemas.microsoft.com/office/drawing/2014/main" id="{7C644275-D4D9-51DD-9513-E434B7721E04}"/>
              </a:ext>
            </a:extLst>
          </p:cNvPr>
          <p:cNvSpPr/>
          <p:nvPr/>
        </p:nvSpPr>
        <p:spPr>
          <a:xfrm>
            <a:off x="6553150" y="561319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object 9">
            <a:extLst>
              <a:ext uri="{FF2B5EF4-FFF2-40B4-BE49-F238E27FC236}">
                <a16:creationId xmlns:a16="http://schemas.microsoft.com/office/drawing/2014/main" id="{1BB10EC7-77E8-1AE8-6784-6EF59E7052E5}"/>
              </a:ext>
            </a:extLst>
          </p:cNvPr>
          <p:cNvSpPr txBox="1"/>
          <p:nvPr/>
        </p:nvSpPr>
        <p:spPr>
          <a:xfrm>
            <a:off x="6690584" y="574239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33" name="object 13">
            <a:extLst>
              <a:ext uri="{FF2B5EF4-FFF2-40B4-BE49-F238E27FC236}">
                <a16:creationId xmlns:a16="http://schemas.microsoft.com/office/drawing/2014/main" id="{FE505394-8EB0-49DA-46D7-E307FE3CB6E1}"/>
              </a:ext>
            </a:extLst>
          </p:cNvPr>
          <p:cNvSpPr/>
          <p:nvPr/>
        </p:nvSpPr>
        <p:spPr>
          <a:xfrm>
            <a:off x="7343447" y="5624608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702D3DDD-77F4-2513-A1B1-87B114849DB6}"/>
              </a:ext>
            </a:extLst>
          </p:cNvPr>
          <p:cNvSpPr txBox="1"/>
          <p:nvPr/>
        </p:nvSpPr>
        <p:spPr>
          <a:xfrm>
            <a:off x="7480881" y="5753809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35" name="object 11">
            <a:extLst>
              <a:ext uri="{FF2B5EF4-FFF2-40B4-BE49-F238E27FC236}">
                <a16:creationId xmlns:a16="http://schemas.microsoft.com/office/drawing/2014/main" id="{3A1D79AF-1C64-9C1F-F288-E404C101CE70}"/>
              </a:ext>
            </a:extLst>
          </p:cNvPr>
          <p:cNvSpPr/>
          <p:nvPr/>
        </p:nvSpPr>
        <p:spPr>
          <a:xfrm>
            <a:off x="5400173" y="5391331"/>
            <a:ext cx="212299" cy="23866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object 11">
            <a:extLst>
              <a:ext uri="{FF2B5EF4-FFF2-40B4-BE49-F238E27FC236}">
                <a16:creationId xmlns:a16="http://schemas.microsoft.com/office/drawing/2014/main" id="{201CCCAC-203B-C93D-23F9-F1A2A62C965E}"/>
              </a:ext>
            </a:extLst>
          </p:cNvPr>
          <p:cNvSpPr/>
          <p:nvPr/>
        </p:nvSpPr>
        <p:spPr>
          <a:xfrm flipH="1">
            <a:off x="5938302" y="5367947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object 13">
            <a:extLst>
              <a:ext uri="{FF2B5EF4-FFF2-40B4-BE49-F238E27FC236}">
                <a16:creationId xmlns:a16="http://schemas.microsoft.com/office/drawing/2014/main" id="{29D70407-5782-5B43-02B4-61503A614267}"/>
              </a:ext>
            </a:extLst>
          </p:cNvPr>
          <p:cNvSpPr/>
          <p:nvPr/>
        </p:nvSpPr>
        <p:spPr>
          <a:xfrm>
            <a:off x="5479340" y="486987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object 9">
            <a:extLst>
              <a:ext uri="{FF2B5EF4-FFF2-40B4-BE49-F238E27FC236}">
                <a16:creationId xmlns:a16="http://schemas.microsoft.com/office/drawing/2014/main" id="{06D53314-80BC-9F6C-C4D2-AEA048FE4D11}"/>
              </a:ext>
            </a:extLst>
          </p:cNvPr>
          <p:cNvSpPr txBox="1"/>
          <p:nvPr/>
        </p:nvSpPr>
        <p:spPr>
          <a:xfrm>
            <a:off x="5616774" y="499908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39" name="object 13">
            <a:extLst>
              <a:ext uri="{FF2B5EF4-FFF2-40B4-BE49-F238E27FC236}">
                <a16:creationId xmlns:a16="http://schemas.microsoft.com/office/drawing/2014/main" id="{2ED1F1A6-AC3F-B6EB-C8B4-A1C09C692126}"/>
              </a:ext>
            </a:extLst>
          </p:cNvPr>
          <p:cNvSpPr/>
          <p:nvPr/>
        </p:nvSpPr>
        <p:spPr>
          <a:xfrm>
            <a:off x="5143422" y="561319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object 9">
            <a:extLst>
              <a:ext uri="{FF2B5EF4-FFF2-40B4-BE49-F238E27FC236}">
                <a16:creationId xmlns:a16="http://schemas.microsoft.com/office/drawing/2014/main" id="{DD2CA2AE-1ADA-569A-B853-83BA1626F2BF}"/>
              </a:ext>
            </a:extLst>
          </p:cNvPr>
          <p:cNvSpPr txBox="1"/>
          <p:nvPr/>
        </p:nvSpPr>
        <p:spPr>
          <a:xfrm>
            <a:off x="5280856" y="574239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-2</a:t>
            </a:r>
          </a:p>
        </p:txBody>
      </p:sp>
      <p:sp>
        <p:nvSpPr>
          <p:cNvPr id="41" name="object 13">
            <a:extLst>
              <a:ext uri="{FF2B5EF4-FFF2-40B4-BE49-F238E27FC236}">
                <a16:creationId xmlns:a16="http://schemas.microsoft.com/office/drawing/2014/main" id="{D018A145-77ED-7021-1E8A-D9F752726C17}"/>
              </a:ext>
            </a:extLst>
          </p:cNvPr>
          <p:cNvSpPr/>
          <p:nvPr/>
        </p:nvSpPr>
        <p:spPr>
          <a:xfrm>
            <a:off x="5933719" y="5624608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object 9">
            <a:extLst>
              <a:ext uri="{FF2B5EF4-FFF2-40B4-BE49-F238E27FC236}">
                <a16:creationId xmlns:a16="http://schemas.microsoft.com/office/drawing/2014/main" id="{B2A355EB-484C-12B2-0E01-7450125775B4}"/>
              </a:ext>
            </a:extLst>
          </p:cNvPr>
          <p:cNvSpPr txBox="1"/>
          <p:nvPr/>
        </p:nvSpPr>
        <p:spPr>
          <a:xfrm>
            <a:off x="6055297" y="5775729"/>
            <a:ext cx="376206" cy="237923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0.5</a:t>
            </a: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55CC6CAF-8368-F55F-DA5F-4353F3A31B21}"/>
              </a:ext>
            </a:extLst>
          </p:cNvPr>
          <p:cNvSpPr/>
          <p:nvPr/>
        </p:nvSpPr>
        <p:spPr>
          <a:xfrm>
            <a:off x="5906779" y="4539344"/>
            <a:ext cx="383532" cy="36886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CC3531-86C8-01FE-A9F6-D5B6391AF73A}"/>
              </a:ext>
            </a:extLst>
          </p:cNvPr>
          <p:cNvSpPr txBox="1"/>
          <p:nvPr/>
        </p:nvSpPr>
        <p:spPr>
          <a:xfrm>
            <a:off x="1219074" y="6130188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var(--font-fk-grotesk-neue)"/>
              </a:rPr>
              <a:t>h=0</a:t>
            </a:r>
            <a:endParaRPr lang="en-SE" sz="2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006948-2682-AD9F-D62E-C976334973A5}"/>
              </a:ext>
            </a:extLst>
          </p:cNvPr>
          <p:cNvSpPr txBox="1"/>
          <p:nvPr/>
        </p:nvSpPr>
        <p:spPr>
          <a:xfrm>
            <a:off x="3412088" y="6130188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var(--font-fk-grotesk-neue)"/>
              </a:rPr>
              <a:t>h=1</a:t>
            </a:r>
            <a:endParaRPr lang="en-SE" sz="2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6596BF-AB03-C368-33CB-3A03F8567843}"/>
              </a:ext>
            </a:extLst>
          </p:cNvPr>
          <p:cNvSpPr txBox="1"/>
          <p:nvPr/>
        </p:nvSpPr>
        <p:spPr>
          <a:xfrm>
            <a:off x="6447359" y="6130188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var(--font-fk-grotesk-neue)"/>
              </a:rPr>
              <a:t>h=2</a:t>
            </a:r>
            <a:endParaRPr lang="en-SE" sz="24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9EAB6AF-AF9C-8035-9BFF-64E6D95B12EF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7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60D45-A8D2-9028-A265-2F9FED5DA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Height of a Binary Tree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3A74B-F8CC-05FD-1AD9-0527FCEF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a binary tree with n nodes, the height h is bounded by: ⌈log₂(n+1)⌉ - 1 ≤ h ≤ n - 1</a:t>
            </a:r>
          </a:p>
          <a:p>
            <a:pPr lvl="1"/>
            <a:r>
              <a:rPr lang="en-GB" dirty="0"/>
              <a:t>The lower bound represents a perfectly balanced tree, and the upper bound represents a degenerate tree (essentially a linked list).</a:t>
            </a:r>
          </a:p>
          <a:p>
            <a:pPr lvl="1"/>
            <a:r>
              <a:rPr lang="en-US" altLang="zh-CN" dirty="0"/>
              <a:t>T</a:t>
            </a:r>
            <a:r>
              <a:rPr lang="en-GB" dirty="0"/>
              <a:t>he minimum height of a binary tree with n nodes is ⌈log₂(n+1)⌉ - 1, which occurs in the most balanced configuration, where ⌈⌉ is the ceiling operator, e.g., ⌈1.0⌉=1, ⌈1.3⌉=2.</a:t>
            </a:r>
          </a:p>
          <a:p>
            <a:pPr lvl="1"/>
            <a:r>
              <a:rPr lang="en-GB" dirty="0"/>
              <a:t>The maximum height of a binary tree with n nodes is n-1, which occurs in the case of a skewed tree (a linear chain or linked list).</a:t>
            </a:r>
          </a:p>
          <a:p>
            <a:endParaRPr lang="en-SE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C158370-6CEC-0CCA-5D47-26617FAC71EA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66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53761</TotalTime>
  <Words>4649</Words>
  <Application>Microsoft Office PowerPoint</Application>
  <PresentationFormat>On-screen Show (4:3)</PresentationFormat>
  <Paragraphs>980</Paragraphs>
  <Slides>38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9" baseType="lpstr">
      <vt:lpstr>-apple-system</vt:lpstr>
      <vt:lpstr>CenturyGothic</vt:lpstr>
      <vt:lpstr>Courier</vt:lpstr>
      <vt:lpstr>inherit</vt:lpstr>
      <vt:lpstr>KaTeX_Main</vt:lpstr>
      <vt:lpstr>KaTeX_Math</vt:lpstr>
      <vt:lpstr>Menlo</vt:lpstr>
      <vt:lpstr>Twentieth Century</vt:lpstr>
      <vt:lpstr>var(--font-berkeley-mono)</vt:lpstr>
      <vt:lpstr>var(--font-fk-grotesk-neue)</vt:lpstr>
      <vt:lpstr>Arial</vt:lpstr>
      <vt:lpstr>Bauhaus 93</vt:lpstr>
      <vt:lpstr>Calibri</vt:lpstr>
      <vt:lpstr>Consolas</vt:lpstr>
      <vt:lpstr>Courier New</vt:lpstr>
      <vt:lpstr>Helvetica</vt:lpstr>
      <vt:lpstr>Quattrocento Sans</vt:lpstr>
      <vt:lpstr>Roboto</vt:lpstr>
      <vt:lpstr>Times New Roman</vt:lpstr>
      <vt:lpstr>Wingdings</vt:lpstr>
      <vt:lpstr>Office Theme</vt:lpstr>
      <vt:lpstr>Lecture 8 Binary Search Tree</vt:lpstr>
      <vt:lpstr>Lecture Goals</vt:lpstr>
      <vt:lpstr>Different Trees in Computer Science</vt:lpstr>
      <vt:lpstr>Defining Trees</vt:lpstr>
      <vt:lpstr>Binary Trees</vt:lpstr>
      <vt:lpstr>Tree Node</vt:lpstr>
      <vt:lpstr>Definitions</vt:lpstr>
      <vt:lpstr>Full Binary Tree</vt:lpstr>
      <vt:lpstr>Height of a Binary Tree</vt:lpstr>
      <vt:lpstr>Tree Traversal - Motivation</vt:lpstr>
      <vt:lpstr>BFS vs. DFS</vt:lpstr>
      <vt:lpstr>Traversal Order for Binary Trees</vt:lpstr>
      <vt:lpstr>Graph Traversal with BFS: Level-order Traversal (Contd.)</vt:lpstr>
      <vt:lpstr>Tree traversals with DFS: pre-order, in-order, post-order</vt:lpstr>
      <vt:lpstr>Summary of Tree Traversals with DFS</vt:lpstr>
      <vt:lpstr>Geeks for Geeks Tutorials</vt:lpstr>
      <vt:lpstr>PowerPoint Presentation</vt:lpstr>
      <vt:lpstr>In-order traversal of nodes is 4 -&gt; 2 -&gt; 5 -&gt; 1 -&gt; 3 -&gt; 6.</vt:lpstr>
      <vt:lpstr>Post-order traversal of nodes is 4 -&gt; 5 -&gt; 2 -&gt; 6 -&gt; 3 -&gt; 1</vt:lpstr>
      <vt:lpstr>Motivation for Binary Search Tree</vt:lpstr>
      <vt:lpstr>Binary Search Tree (BST)</vt:lpstr>
      <vt:lpstr>Searching for a Key: Binary Tree vs. Binary Search Tree</vt:lpstr>
      <vt:lpstr>Searching a BST</vt:lpstr>
      <vt:lpstr>Searching a BST Iteratively</vt:lpstr>
      <vt:lpstr>Searching a BST Recursively</vt:lpstr>
      <vt:lpstr>PowerPoint Presentation</vt:lpstr>
      <vt:lpstr>PowerPoint Presentation</vt:lpstr>
      <vt:lpstr>PowerPoint Presentation</vt:lpstr>
      <vt:lpstr>Binary Search Tree Shape</vt:lpstr>
      <vt:lpstr>Binary Search Tree Shape (Contd.)</vt:lpstr>
      <vt:lpstr>Binary Search Tree Shape (Contd.)</vt:lpstr>
      <vt:lpstr>Traversal of a BST: Example I</vt:lpstr>
      <vt:lpstr>Traversal of a BST: Example II</vt:lpstr>
      <vt:lpstr>In-Order Traversal of a BST</vt:lpstr>
      <vt:lpstr>Performance Analysis of BST</vt:lpstr>
      <vt:lpstr>AVL Tree</vt:lpstr>
      <vt:lpstr>BST vs. Hash Table</vt:lpstr>
      <vt:lpstr>Video Tutorials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1378</cp:revision>
  <dcterms:created xsi:type="dcterms:W3CDTF">2018-08-13T22:58:39Z</dcterms:created>
  <dcterms:modified xsi:type="dcterms:W3CDTF">2025-03-31T03:12:47Z</dcterms:modified>
</cp:coreProperties>
</file>