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35"/>
  </p:notesMasterIdLst>
  <p:handoutMasterIdLst>
    <p:handoutMasterId r:id="rId36"/>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40" r:id="rId19"/>
    <p:sldId id="1506" r:id="rId20"/>
    <p:sldId id="1533" r:id="rId21"/>
    <p:sldId id="1507" r:id="rId22"/>
    <p:sldId id="1539" r:id="rId23"/>
    <p:sldId id="1537" r:id="rId24"/>
    <p:sldId id="365" r:id="rId25"/>
    <p:sldId id="371" r:id="rId26"/>
    <p:sldId id="1530" r:id="rId27"/>
    <p:sldId id="1541" r:id="rId28"/>
    <p:sldId id="487" r:id="rId29"/>
    <p:sldId id="488" r:id="rId30"/>
    <p:sldId id="1543" r:id="rId31"/>
    <p:sldId id="1544" r:id="rId32"/>
    <p:sldId id="1546" r:id="rId33"/>
    <p:sldId id="1545" r:id="rId34"/>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25</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a:xfrm>
            <a:off x="812800" y="851452"/>
            <a:ext cx="10566400" cy="5105400"/>
          </a:xfrm>
        </p:spPr>
        <p:txBody>
          <a:bodyPr/>
          <a:lstStyle/>
          <a:p>
            <a:r>
              <a:rPr lang="en-GB" dirty="0"/>
              <a:t>c) (20 pts) Fill in the labels A, B in each node in the following Binary Trees so they all have either:</a:t>
            </a:r>
          </a:p>
          <a:p>
            <a:r>
              <a:rPr lang="en-GB" dirty="0"/>
              <a:t>(1) breadth-first (level-order) traversal of AB</a:t>
            </a:r>
          </a:p>
          <a:p>
            <a:r>
              <a:rPr lang="en-GB" dirty="0"/>
              <a:t>or (2) pre-order traversal of AB</a:t>
            </a:r>
          </a:p>
          <a:p>
            <a:r>
              <a:rPr lang="en-GB" dirty="0"/>
              <a:t>or (3) In-order traversal of AB</a:t>
            </a:r>
          </a:p>
          <a:p>
            <a:r>
              <a:rPr lang="en-GB" dirty="0"/>
              <a:t>or (4) post-order traversal of AB</a:t>
            </a:r>
          </a:p>
          <a:p>
            <a:r>
              <a:rPr lang="en-GB" dirty="0"/>
              <a:t>or (5) they are all Binary Search Trees, considering A &lt; B</a:t>
            </a:r>
          </a:p>
          <a:p>
            <a:r>
              <a:rPr lang="en-GB" dirty="0"/>
              <a:t>or (6) they are all Binary Min-Heaps, considering A &lt; B</a:t>
            </a:r>
          </a:p>
          <a:p>
            <a:endParaRPr lang="en-GB"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6705600" y="48768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6282070" y="574120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p:cNvCxnSpPr>
          <p:nvPr/>
        </p:nvCxnSpPr>
        <p:spPr>
          <a:xfrm flipH="1">
            <a:off x="6646524" y="5374217"/>
            <a:ext cx="214113" cy="383392"/>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4144445" y="48768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606;p53">
            <a:extLst>
              <a:ext uri="{FF2B5EF4-FFF2-40B4-BE49-F238E27FC236}">
                <a16:creationId xmlns:a16="http://schemas.microsoft.com/office/drawing/2014/main" id="{BF0DA90B-5ED4-A389-A0BE-28E6C6D21B5A}"/>
              </a:ext>
            </a:extLst>
          </p:cNvPr>
          <p:cNvSpPr/>
          <p:nvPr/>
        </p:nvSpPr>
        <p:spPr>
          <a:xfrm>
            <a:off x="4739235" y="57056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3" name="Google Shape;1607;p53">
            <a:extLst>
              <a:ext uri="{FF2B5EF4-FFF2-40B4-BE49-F238E27FC236}">
                <a16:creationId xmlns:a16="http://schemas.microsoft.com/office/drawing/2014/main" id="{CCF0719A-6DC3-2B36-F426-DCDBD61119D8}"/>
              </a:ext>
            </a:extLst>
          </p:cNvPr>
          <p:cNvCxnSpPr>
            <a:cxnSpLocks/>
          </p:cNvCxnSpPr>
          <p:nvPr/>
        </p:nvCxnSpPr>
        <p:spPr>
          <a:xfrm>
            <a:off x="4565201" y="5345777"/>
            <a:ext cx="316887" cy="383392"/>
          </a:xfrm>
          <a:prstGeom prst="straightConnector1">
            <a:avLst/>
          </a:prstGeom>
          <a:noFill/>
          <a:ln w="2857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breadth-first (level-order) traversal of AB</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D68AB-492B-D9BA-9005-9065F7B04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522BF-45E3-0FF6-B7A8-802778CDCB37}"/>
              </a:ext>
            </a:extLst>
          </p:cNvPr>
          <p:cNvSpPr>
            <a:spLocks noGrp="1"/>
          </p:cNvSpPr>
          <p:nvPr>
            <p:ph type="title"/>
          </p:nvPr>
        </p:nvSpPr>
        <p:spPr/>
        <p:txBody>
          <a:bodyPr/>
          <a:lstStyle/>
          <a:p>
            <a:r>
              <a:rPr lang="en-GB" dirty="0"/>
              <a:t>(2) pre-order traversal of AB</a:t>
            </a:r>
            <a:endParaRPr lang="en-SE" dirty="0"/>
          </a:p>
        </p:txBody>
      </p:sp>
      <p:sp>
        <p:nvSpPr>
          <p:cNvPr id="5" name="Content Placeholder 4">
            <a:extLst>
              <a:ext uri="{FF2B5EF4-FFF2-40B4-BE49-F238E27FC236}">
                <a16:creationId xmlns:a16="http://schemas.microsoft.com/office/drawing/2014/main" id="{EA9A8235-8C38-A040-CB48-F2601D8A495B}"/>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784541A3-7956-1399-6003-EAA680AFC8B4}"/>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D91F7DF-BCAE-9AEC-BF43-B336E2834C3C}"/>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92B53978-BFBF-8B5B-0810-BB05B19A9291}"/>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43C823EA-A5C0-FE24-4BE2-88915A0E65DC}"/>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0FE94E9F-15F6-E9A4-800B-13A5D0B7CCF8}"/>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B4742830-E87A-D5C8-A294-C2544371609B}"/>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1B5A373E-BBD5-81D5-5B3D-C01CB28C09F5}"/>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6CF171FA-5A02-A3C1-E796-B2D3CEDCE1E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007C7484-88A1-D254-C15E-B9E328E5C175}"/>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C56C786-E6D7-AAB6-F7B0-BEA556D3E30A}"/>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1826113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(3) In-order traversal of AB</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(4) post-order traversal of AB</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(5) they are all Binary Search Trees, considering A &lt; B</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46934-2BB3-1E08-8780-A5019A8E3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C2DF-0C72-DE80-8224-2A9177C98925}"/>
              </a:ext>
            </a:extLst>
          </p:cNvPr>
          <p:cNvSpPr>
            <a:spLocks noGrp="1"/>
          </p:cNvSpPr>
          <p:nvPr>
            <p:ph type="title"/>
          </p:nvPr>
        </p:nvSpPr>
        <p:spPr/>
        <p:txBody>
          <a:bodyPr/>
          <a:lstStyle/>
          <a:p>
            <a:r>
              <a:rPr lang="en-GB" dirty="0"/>
              <a:t>(6) they are all Binary Min-Heaps, considering A &lt; B</a:t>
            </a:r>
          </a:p>
        </p:txBody>
      </p:sp>
      <p:sp>
        <p:nvSpPr>
          <p:cNvPr id="5" name="Content Placeholder 4">
            <a:extLst>
              <a:ext uri="{FF2B5EF4-FFF2-40B4-BE49-F238E27FC236}">
                <a16:creationId xmlns:a16="http://schemas.microsoft.com/office/drawing/2014/main" id="{E0A40001-4E30-98C8-49A3-5BE425D40921}"/>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77F3C90D-CBBE-28DC-7FD1-B7015F3FFD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9CF2B30C-31C4-E3EA-DE88-C9C2BD31C3BE}"/>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1B2C2172-7D12-3714-9543-04DFAD6ED0B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5C831463-F4FE-920E-658A-065940CE8A6E}"/>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5E874ED4-8951-9FA6-C29C-B0ED7818AD62}"/>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20A54B99-47C3-3D7C-D96C-F65E65B99234}"/>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58581CD5-98DE-347F-7CB2-4F024B1563B8}"/>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14B8D97E-A959-085F-93DD-D79B4644EC5B}"/>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905A91C2-EAB5-865E-058B-79CF8F6DC345}"/>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E93DF828-47CE-08F9-D4CB-C639DCA53BFB}"/>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42520264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7, 8.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7, 8</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2" y="1771991"/>
            <a:ext cx="12199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204970" y="4023006"/>
            <a:ext cx="10490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4755911" y="45701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4124831" y="3689264"/>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Left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(6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0" name="Google Shape;1604;p53">
            <a:extLst>
              <a:ext uri="{FF2B5EF4-FFF2-40B4-BE49-F238E27FC236}">
                <a16:creationId xmlns:a16="http://schemas.microsoft.com/office/drawing/2014/main" id="{BFB8283F-A945-5E77-63CA-269073EA1906}"/>
              </a:ext>
            </a:extLst>
          </p:cNvPr>
          <p:cNvCxnSpPr>
            <a:cxnSpLocks/>
          </p:cNvCxnSpPr>
          <p:nvPr/>
        </p:nvCxnSpPr>
        <p:spPr>
          <a:xfrm>
            <a:off x="10002909" y="218451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2FE97FCA-50E8-F7B1-02F3-81CDF659EAE1}"/>
              </a:ext>
            </a:extLst>
          </p:cNvPr>
          <p:cNvSpPr/>
          <p:nvPr/>
        </p:nvSpPr>
        <p:spPr>
          <a:xfrm>
            <a:off x="10137367" y="250426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31995E70-D28B-66B7-6B4F-F8A99A1397FA}"/>
              </a:ext>
            </a:extLst>
          </p:cNvPr>
          <p:cNvSpPr txBox="1"/>
          <p:nvPr/>
        </p:nvSpPr>
        <p:spPr>
          <a:xfrm>
            <a:off x="10278309" y="2591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1602;p53">
            <a:extLst>
              <a:ext uri="{FF2B5EF4-FFF2-40B4-BE49-F238E27FC236}">
                <a16:creationId xmlns:a16="http://schemas.microsoft.com/office/drawing/2014/main" id="{C8655B34-FFFC-D64F-7CDA-EF276104846B}"/>
              </a:ext>
            </a:extLst>
          </p:cNvPr>
          <p:cNvSpPr/>
          <p:nvPr/>
        </p:nvSpPr>
        <p:spPr>
          <a:xfrm>
            <a:off x="2133985" y="362843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3" name="Google Shape;1604;p53">
            <a:extLst>
              <a:ext uri="{FF2B5EF4-FFF2-40B4-BE49-F238E27FC236}">
                <a16:creationId xmlns:a16="http://schemas.microsoft.com/office/drawing/2014/main" id="{09A1BA23-AC9B-3767-4DEA-D05576B4BB47}"/>
              </a:ext>
            </a:extLst>
          </p:cNvPr>
          <p:cNvCxnSpPr/>
          <p:nvPr/>
        </p:nvCxnSpPr>
        <p:spPr>
          <a:xfrm>
            <a:off x="2600500" y="407506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4" name="Google Shape;1606;p53">
            <a:extLst>
              <a:ext uri="{FF2B5EF4-FFF2-40B4-BE49-F238E27FC236}">
                <a16:creationId xmlns:a16="http://schemas.microsoft.com/office/drawing/2014/main" id="{622AE438-9A56-8D95-F8E6-1523DECD1836}"/>
              </a:ext>
            </a:extLst>
          </p:cNvPr>
          <p:cNvSpPr/>
          <p:nvPr/>
        </p:nvSpPr>
        <p:spPr>
          <a:xfrm>
            <a:off x="2734958" y="43948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TextBox 34">
            <a:extLst>
              <a:ext uri="{FF2B5EF4-FFF2-40B4-BE49-F238E27FC236}">
                <a16:creationId xmlns:a16="http://schemas.microsoft.com/office/drawing/2014/main" id="{DC218A8D-7001-84AD-9B24-BB7CE28A0A04}"/>
              </a:ext>
            </a:extLst>
          </p:cNvPr>
          <p:cNvSpPr txBox="1"/>
          <p:nvPr/>
        </p:nvSpPr>
        <p:spPr>
          <a:xfrm>
            <a:off x="2226045" y="371234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08B1BBC6-1ACF-7408-63BE-794AFBCC8857}"/>
              </a:ext>
            </a:extLst>
          </p:cNvPr>
          <p:cNvSpPr txBox="1"/>
          <p:nvPr/>
        </p:nvSpPr>
        <p:spPr>
          <a:xfrm>
            <a:off x="2875900" y="448229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133161EF-DEBD-25DF-FF8E-9A52BA504B47}"/>
              </a:ext>
            </a:extLst>
          </p:cNvPr>
          <p:cNvSpPr/>
          <p:nvPr/>
        </p:nvSpPr>
        <p:spPr>
          <a:xfrm>
            <a:off x="1759684" y="44770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CA75C25B-F517-98F9-AE93-20F45CB7D27C}"/>
              </a:ext>
            </a:extLst>
          </p:cNvPr>
          <p:cNvSpPr txBox="1"/>
          <p:nvPr/>
        </p:nvSpPr>
        <p:spPr>
          <a:xfrm>
            <a:off x="1888102" y="45677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CB45EE2C-9794-B7C0-37F3-722DCA3D328E}"/>
              </a:ext>
            </a:extLst>
          </p:cNvPr>
          <p:cNvCxnSpPr>
            <a:cxnSpLocks/>
            <a:endCxn id="48" idx="0"/>
          </p:cNvCxnSpPr>
          <p:nvPr/>
        </p:nvCxnSpPr>
        <p:spPr>
          <a:xfrm flipH="1">
            <a:off x="2025184" y="412398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598;p53">
            <a:extLst>
              <a:ext uri="{FF2B5EF4-FFF2-40B4-BE49-F238E27FC236}">
                <a16:creationId xmlns:a16="http://schemas.microsoft.com/office/drawing/2014/main" id="{03107518-99CA-D6F0-60D4-B1D992C96BA8}"/>
              </a:ext>
            </a:extLst>
          </p:cNvPr>
          <p:cNvSpPr/>
          <p:nvPr/>
        </p:nvSpPr>
        <p:spPr>
          <a:xfrm>
            <a:off x="1409776" y="53138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B062BAD-725F-8EB2-47C6-05EE2E78E724}"/>
              </a:ext>
            </a:extLst>
          </p:cNvPr>
          <p:cNvSpPr txBox="1"/>
          <p:nvPr/>
        </p:nvSpPr>
        <p:spPr>
          <a:xfrm>
            <a:off x="1538194" y="54045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3" name="Google Shape;1607;p53">
            <a:extLst>
              <a:ext uri="{FF2B5EF4-FFF2-40B4-BE49-F238E27FC236}">
                <a16:creationId xmlns:a16="http://schemas.microsoft.com/office/drawing/2014/main" id="{E56DE50E-3840-377A-749B-1BF54C12FC2F}"/>
              </a:ext>
            </a:extLst>
          </p:cNvPr>
          <p:cNvCxnSpPr>
            <a:cxnSpLocks/>
            <a:endCxn id="51" idx="0"/>
          </p:cNvCxnSpPr>
          <p:nvPr/>
        </p:nvCxnSpPr>
        <p:spPr>
          <a:xfrm flipH="1">
            <a:off x="1675276" y="496081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54" name="Google Shape;1604;p53">
            <a:extLst>
              <a:ext uri="{FF2B5EF4-FFF2-40B4-BE49-F238E27FC236}">
                <a16:creationId xmlns:a16="http://schemas.microsoft.com/office/drawing/2014/main" id="{2E1294FB-9CA8-8C9D-4185-8FE2E010C029}"/>
              </a:ext>
            </a:extLst>
          </p:cNvPr>
          <p:cNvCxnSpPr>
            <a:cxnSpLocks/>
          </p:cNvCxnSpPr>
          <p:nvPr/>
        </p:nvCxnSpPr>
        <p:spPr>
          <a:xfrm>
            <a:off x="3141633" y="488494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5" name="Google Shape;1606;p53">
            <a:extLst>
              <a:ext uri="{FF2B5EF4-FFF2-40B4-BE49-F238E27FC236}">
                <a16:creationId xmlns:a16="http://schemas.microsoft.com/office/drawing/2014/main" id="{3D14F054-B873-F95A-4499-520CB09C1031}"/>
              </a:ext>
            </a:extLst>
          </p:cNvPr>
          <p:cNvSpPr/>
          <p:nvPr/>
        </p:nvSpPr>
        <p:spPr>
          <a:xfrm>
            <a:off x="3276091" y="520469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TextBox 55">
            <a:extLst>
              <a:ext uri="{FF2B5EF4-FFF2-40B4-BE49-F238E27FC236}">
                <a16:creationId xmlns:a16="http://schemas.microsoft.com/office/drawing/2014/main" id="{0EEBB02E-7AB5-9E48-AAE1-46D6EEA32F95}"/>
              </a:ext>
            </a:extLst>
          </p:cNvPr>
          <p:cNvSpPr txBox="1"/>
          <p:nvPr/>
        </p:nvSpPr>
        <p:spPr>
          <a:xfrm>
            <a:off x="3417033" y="529218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7" name="Google Shape;1604;p53">
            <a:extLst>
              <a:ext uri="{FF2B5EF4-FFF2-40B4-BE49-F238E27FC236}">
                <a16:creationId xmlns:a16="http://schemas.microsoft.com/office/drawing/2014/main" id="{06BB4144-8941-758A-3593-DD07D8861B0E}"/>
              </a:ext>
            </a:extLst>
          </p:cNvPr>
          <p:cNvCxnSpPr>
            <a:cxnSpLocks/>
          </p:cNvCxnSpPr>
          <p:nvPr/>
        </p:nvCxnSpPr>
        <p:spPr>
          <a:xfrm>
            <a:off x="3692312" y="56767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E23A5A1-2215-9D9B-F4BF-5C500FF35B78}"/>
              </a:ext>
            </a:extLst>
          </p:cNvPr>
          <p:cNvSpPr/>
          <p:nvPr/>
        </p:nvSpPr>
        <p:spPr>
          <a:xfrm>
            <a:off x="3826770" y="59965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F6C211AD-25D9-6C76-93E9-E29A8348B143}"/>
              </a:ext>
            </a:extLst>
          </p:cNvPr>
          <p:cNvSpPr txBox="1"/>
          <p:nvPr/>
        </p:nvSpPr>
        <p:spPr>
          <a:xfrm>
            <a:off x="3967712" y="60840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Google Shape;1602;p53">
            <a:extLst>
              <a:ext uri="{FF2B5EF4-FFF2-40B4-BE49-F238E27FC236}">
                <a16:creationId xmlns:a16="http://schemas.microsoft.com/office/drawing/2014/main" id="{BE5547AE-B60E-CB5B-A9F0-8BE18124D314}"/>
              </a:ext>
            </a:extLst>
          </p:cNvPr>
          <p:cNvSpPr/>
          <p:nvPr/>
        </p:nvSpPr>
        <p:spPr>
          <a:xfrm>
            <a:off x="6941093" y="371068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1" name="Google Shape;1604;p53">
            <a:extLst>
              <a:ext uri="{FF2B5EF4-FFF2-40B4-BE49-F238E27FC236}">
                <a16:creationId xmlns:a16="http://schemas.microsoft.com/office/drawing/2014/main" id="{B05099C6-57B7-630A-8760-D075CBC3CF25}"/>
              </a:ext>
            </a:extLst>
          </p:cNvPr>
          <p:cNvCxnSpPr/>
          <p:nvPr/>
        </p:nvCxnSpPr>
        <p:spPr>
          <a:xfrm>
            <a:off x="7407608" y="41573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0C0D1BFF-6552-221F-D73E-D3532AA5188B}"/>
              </a:ext>
            </a:extLst>
          </p:cNvPr>
          <p:cNvSpPr/>
          <p:nvPr/>
        </p:nvSpPr>
        <p:spPr>
          <a:xfrm>
            <a:off x="7542066" y="44770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5309DF3-5875-BE83-5638-8065F7AF09EC}"/>
              </a:ext>
            </a:extLst>
          </p:cNvPr>
          <p:cNvSpPr txBox="1"/>
          <p:nvPr/>
        </p:nvSpPr>
        <p:spPr>
          <a:xfrm>
            <a:off x="7033153" y="379459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TextBox 63">
            <a:extLst>
              <a:ext uri="{FF2B5EF4-FFF2-40B4-BE49-F238E27FC236}">
                <a16:creationId xmlns:a16="http://schemas.microsoft.com/office/drawing/2014/main" id="{BD2A15C3-D5B7-DD1A-20FB-B208EDF6C4F5}"/>
              </a:ext>
            </a:extLst>
          </p:cNvPr>
          <p:cNvSpPr txBox="1"/>
          <p:nvPr/>
        </p:nvSpPr>
        <p:spPr>
          <a:xfrm>
            <a:off x="7683008" y="45645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Google Shape;1598;p53">
            <a:extLst>
              <a:ext uri="{FF2B5EF4-FFF2-40B4-BE49-F238E27FC236}">
                <a16:creationId xmlns:a16="http://schemas.microsoft.com/office/drawing/2014/main" id="{2BE97C50-E36F-EBEA-1054-CDE3715B79CF}"/>
              </a:ext>
            </a:extLst>
          </p:cNvPr>
          <p:cNvSpPr/>
          <p:nvPr/>
        </p:nvSpPr>
        <p:spPr>
          <a:xfrm>
            <a:off x="6566792" y="45593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6" name="TextBox 65">
            <a:extLst>
              <a:ext uri="{FF2B5EF4-FFF2-40B4-BE49-F238E27FC236}">
                <a16:creationId xmlns:a16="http://schemas.microsoft.com/office/drawing/2014/main" id="{BE4147F3-57B8-A7AE-97E9-622E7DD68E0C}"/>
              </a:ext>
            </a:extLst>
          </p:cNvPr>
          <p:cNvSpPr txBox="1"/>
          <p:nvPr/>
        </p:nvSpPr>
        <p:spPr>
          <a:xfrm>
            <a:off x="6695210" y="46499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7" name="Google Shape;1607;p53">
            <a:extLst>
              <a:ext uri="{FF2B5EF4-FFF2-40B4-BE49-F238E27FC236}">
                <a16:creationId xmlns:a16="http://schemas.microsoft.com/office/drawing/2014/main" id="{33C54ACB-B789-BB0E-84F2-33000A1FFE76}"/>
              </a:ext>
            </a:extLst>
          </p:cNvPr>
          <p:cNvCxnSpPr>
            <a:cxnSpLocks/>
            <a:endCxn id="65" idx="0"/>
          </p:cNvCxnSpPr>
          <p:nvPr/>
        </p:nvCxnSpPr>
        <p:spPr>
          <a:xfrm flipH="1">
            <a:off x="6832292" y="420623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8" name="Google Shape;1598;p53">
            <a:extLst>
              <a:ext uri="{FF2B5EF4-FFF2-40B4-BE49-F238E27FC236}">
                <a16:creationId xmlns:a16="http://schemas.microsoft.com/office/drawing/2014/main" id="{0154C251-446D-BA3C-D76B-E35B2C6C2D49}"/>
              </a:ext>
            </a:extLst>
          </p:cNvPr>
          <p:cNvSpPr/>
          <p:nvPr/>
        </p:nvSpPr>
        <p:spPr>
          <a:xfrm>
            <a:off x="6216884" y="53961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1482053-F975-401A-7C4F-B8C5C0FF41C0}"/>
              </a:ext>
            </a:extLst>
          </p:cNvPr>
          <p:cNvSpPr txBox="1"/>
          <p:nvPr/>
        </p:nvSpPr>
        <p:spPr>
          <a:xfrm>
            <a:off x="6345302" y="548677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0" name="Google Shape;1607;p53">
            <a:extLst>
              <a:ext uri="{FF2B5EF4-FFF2-40B4-BE49-F238E27FC236}">
                <a16:creationId xmlns:a16="http://schemas.microsoft.com/office/drawing/2014/main" id="{C0D5FD52-8F46-7788-3559-E7C8F6D595DB}"/>
              </a:ext>
            </a:extLst>
          </p:cNvPr>
          <p:cNvCxnSpPr>
            <a:cxnSpLocks/>
            <a:endCxn id="68" idx="0"/>
          </p:cNvCxnSpPr>
          <p:nvPr/>
        </p:nvCxnSpPr>
        <p:spPr>
          <a:xfrm flipH="1">
            <a:off x="6482384" y="50430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71" name="Google Shape;1604;p53">
            <a:extLst>
              <a:ext uri="{FF2B5EF4-FFF2-40B4-BE49-F238E27FC236}">
                <a16:creationId xmlns:a16="http://schemas.microsoft.com/office/drawing/2014/main" id="{872B28D2-B77D-E131-F5FE-930B22F8AC75}"/>
              </a:ext>
            </a:extLst>
          </p:cNvPr>
          <p:cNvCxnSpPr>
            <a:cxnSpLocks/>
          </p:cNvCxnSpPr>
          <p:nvPr/>
        </p:nvCxnSpPr>
        <p:spPr>
          <a:xfrm>
            <a:off x="7948741" y="496719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2" name="Google Shape;1606;p53">
            <a:extLst>
              <a:ext uri="{FF2B5EF4-FFF2-40B4-BE49-F238E27FC236}">
                <a16:creationId xmlns:a16="http://schemas.microsoft.com/office/drawing/2014/main" id="{6F64FB4A-A786-9D65-032D-DC9B91F0CCCB}"/>
              </a:ext>
            </a:extLst>
          </p:cNvPr>
          <p:cNvSpPr/>
          <p:nvPr/>
        </p:nvSpPr>
        <p:spPr>
          <a:xfrm>
            <a:off x="8083199" y="528694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3" name="TextBox 72">
            <a:extLst>
              <a:ext uri="{FF2B5EF4-FFF2-40B4-BE49-F238E27FC236}">
                <a16:creationId xmlns:a16="http://schemas.microsoft.com/office/drawing/2014/main" id="{B57B1FF1-95F1-B94A-C443-4B5FB749CE9E}"/>
              </a:ext>
            </a:extLst>
          </p:cNvPr>
          <p:cNvSpPr txBox="1"/>
          <p:nvPr/>
        </p:nvSpPr>
        <p:spPr>
          <a:xfrm>
            <a:off x="8224141" y="53744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7" name="Google Shape;1598;p53">
            <a:extLst>
              <a:ext uri="{FF2B5EF4-FFF2-40B4-BE49-F238E27FC236}">
                <a16:creationId xmlns:a16="http://schemas.microsoft.com/office/drawing/2014/main" id="{0B3BE1F8-4834-EEE3-5DB7-B5CBAC3B50BF}"/>
              </a:ext>
            </a:extLst>
          </p:cNvPr>
          <p:cNvSpPr/>
          <p:nvPr/>
        </p:nvSpPr>
        <p:spPr>
          <a:xfrm>
            <a:off x="7168263" y="531686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3F4FB046-988E-C98E-AE0A-C2287141ED46}"/>
              </a:ext>
            </a:extLst>
          </p:cNvPr>
          <p:cNvSpPr txBox="1"/>
          <p:nvPr/>
        </p:nvSpPr>
        <p:spPr>
          <a:xfrm>
            <a:off x="7296681" y="540750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9" name="Google Shape;1607;p53">
            <a:extLst>
              <a:ext uri="{FF2B5EF4-FFF2-40B4-BE49-F238E27FC236}">
                <a16:creationId xmlns:a16="http://schemas.microsoft.com/office/drawing/2014/main" id="{AEC7B338-CF5D-9D74-88FF-3F26C83F5F6C}"/>
              </a:ext>
            </a:extLst>
          </p:cNvPr>
          <p:cNvCxnSpPr>
            <a:cxnSpLocks/>
            <a:endCxn id="77" idx="0"/>
          </p:cNvCxnSpPr>
          <p:nvPr/>
        </p:nvCxnSpPr>
        <p:spPr>
          <a:xfrm flipH="1">
            <a:off x="7433763" y="4963787"/>
            <a:ext cx="200861" cy="353073"/>
          </a:xfrm>
          <a:prstGeom prst="straightConnector1">
            <a:avLst/>
          </a:prstGeom>
          <a:noFill/>
          <a:ln w="28575" cap="flat" cmpd="sng">
            <a:solidFill>
              <a:schemeClr val="dk1"/>
            </a:solidFill>
            <a:prstDash val="solid"/>
            <a:round/>
            <a:headEnd type="none" w="sm" len="sm"/>
            <a:tailEnd type="triangle" w="med" len="med"/>
          </a:ln>
        </p:spPr>
      </p:cxnSp>
      <p:pic>
        <p:nvPicPr>
          <p:cNvPr id="83" name="Picture 82">
            <a:extLst>
              <a:ext uri="{FF2B5EF4-FFF2-40B4-BE49-F238E27FC236}">
                <a16:creationId xmlns:a16="http://schemas.microsoft.com/office/drawing/2014/main" id="{E56633D7-59B7-7B44-BC6B-BD7B4E21AB56}"/>
              </a:ext>
            </a:extLst>
          </p:cNvPr>
          <p:cNvPicPr>
            <a:picLocks noChangeAspect="1"/>
          </p:cNvPicPr>
          <p:nvPr/>
        </p:nvPicPr>
        <p:blipFill>
          <a:blip r:embed="rId2"/>
          <a:stretch>
            <a:fillRect/>
          </a:stretch>
        </p:blipFill>
        <p:spPr>
          <a:xfrm>
            <a:off x="9002815" y="3630462"/>
            <a:ext cx="3027817" cy="2545511"/>
          </a:xfrm>
          <a:prstGeom prst="rect">
            <a:avLst/>
          </a:prstGeom>
        </p:spPr>
      </p:pic>
    </p:spTree>
    <p:extLst>
      <p:ext uri="{BB962C8B-B14F-4D97-AF65-F5344CB8AC3E}">
        <p14:creationId xmlns:p14="http://schemas.microsoft.com/office/powerpoint/2010/main" val="28584434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normAutofit lnSpcReduction="10000"/>
          </a:bodyPr>
          <a:lstStyle/>
          <a:p>
            <a:r>
              <a:rPr lang="en-GB" dirty="0"/>
              <a:t>b) (10 pts) Create a Red-Black Tree by inserting the sequence: 6, 5, 4, 3, 7, 8. Draw a new figure whenever you do a rotation and/or </a:t>
            </a:r>
            <a:r>
              <a:rPr lang="en-GB" dirty="0" err="1"/>
              <a:t>recoloring</a:t>
            </a:r>
            <a:r>
              <a:rPr lang="en-GB" dirty="0"/>
              <a:t>. Mark each node as r for read, or b for black.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 6, 5, 4, 3, 7, 8</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656024" y="1761432"/>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200913" y="414387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78139" y="3849325"/>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2916218" y="416474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2876723" y="3880730"/>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1626153" y="361876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a:cxnSpLocks/>
          </p:cNvCxnSpPr>
          <p:nvPr/>
        </p:nvCxnSpPr>
        <p:spPr>
          <a:xfrm>
            <a:off x="2092668" y="406539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2227126" y="43851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1718213" y="370267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2368068" y="447263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1251852" y="446739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1380270" y="455803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1517352" y="411432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901944" y="5304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1030362" y="53948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1167444" y="4951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 name="Google Shape;1602;p53">
            <a:extLst>
              <a:ext uri="{FF2B5EF4-FFF2-40B4-BE49-F238E27FC236}">
                <a16:creationId xmlns:a16="http://schemas.microsoft.com/office/drawing/2014/main" id="{193EF91C-9BD0-3009-5CF8-964B0826EE3A}"/>
              </a:ext>
            </a:extLst>
          </p:cNvPr>
          <p:cNvSpPr/>
          <p:nvPr/>
        </p:nvSpPr>
        <p:spPr>
          <a:xfrm>
            <a:off x="4379318" y="331586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 name="Google Shape;1604;p53">
            <a:extLst>
              <a:ext uri="{FF2B5EF4-FFF2-40B4-BE49-F238E27FC236}">
                <a16:creationId xmlns:a16="http://schemas.microsoft.com/office/drawing/2014/main" id="{318789DE-079E-96A6-3238-449BB7B2F2A4}"/>
              </a:ext>
            </a:extLst>
          </p:cNvPr>
          <p:cNvCxnSpPr/>
          <p:nvPr/>
        </p:nvCxnSpPr>
        <p:spPr>
          <a:xfrm>
            <a:off x="4845833" y="376249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 name="Google Shape;1606;p53">
            <a:extLst>
              <a:ext uri="{FF2B5EF4-FFF2-40B4-BE49-F238E27FC236}">
                <a16:creationId xmlns:a16="http://schemas.microsoft.com/office/drawing/2014/main" id="{A7EDD67C-4F37-8C96-8807-BABE7A7AEFFF}"/>
              </a:ext>
            </a:extLst>
          </p:cNvPr>
          <p:cNvSpPr/>
          <p:nvPr/>
        </p:nvSpPr>
        <p:spPr>
          <a:xfrm>
            <a:off x="4980291" y="4082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B1A00BC5-D9BF-7AD2-721E-0C1F53A0B5A6}"/>
              </a:ext>
            </a:extLst>
          </p:cNvPr>
          <p:cNvSpPr txBox="1"/>
          <p:nvPr/>
        </p:nvSpPr>
        <p:spPr>
          <a:xfrm>
            <a:off x="4471378" y="339977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645AB1DE-346E-E137-91FB-59C6A21B66FC}"/>
              </a:ext>
            </a:extLst>
          </p:cNvPr>
          <p:cNvSpPr txBox="1"/>
          <p:nvPr/>
        </p:nvSpPr>
        <p:spPr>
          <a:xfrm>
            <a:off x="5121233" y="416972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E0317040-E6CB-7DD2-356D-502FEDE09BAA}"/>
              </a:ext>
            </a:extLst>
          </p:cNvPr>
          <p:cNvSpPr/>
          <p:nvPr/>
        </p:nvSpPr>
        <p:spPr>
          <a:xfrm>
            <a:off x="4005017" y="41644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8FF2A596-BA7A-DF45-E513-C50639A76CBB}"/>
              </a:ext>
            </a:extLst>
          </p:cNvPr>
          <p:cNvSpPr txBox="1"/>
          <p:nvPr/>
        </p:nvSpPr>
        <p:spPr>
          <a:xfrm>
            <a:off x="4133435" y="425513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 name="Google Shape;1607;p53">
            <a:extLst>
              <a:ext uri="{FF2B5EF4-FFF2-40B4-BE49-F238E27FC236}">
                <a16:creationId xmlns:a16="http://schemas.microsoft.com/office/drawing/2014/main" id="{7AEA01F4-FBE3-E974-DD44-3BEAFCF40E7D}"/>
              </a:ext>
            </a:extLst>
          </p:cNvPr>
          <p:cNvCxnSpPr>
            <a:cxnSpLocks/>
            <a:endCxn id="15" idx="0"/>
          </p:cNvCxnSpPr>
          <p:nvPr/>
        </p:nvCxnSpPr>
        <p:spPr>
          <a:xfrm flipH="1">
            <a:off x="4270517" y="381141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 name="Google Shape;1598;p53">
            <a:extLst>
              <a:ext uri="{FF2B5EF4-FFF2-40B4-BE49-F238E27FC236}">
                <a16:creationId xmlns:a16="http://schemas.microsoft.com/office/drawing/2014/main" id="{B1AE8496-A2AA-CEDF-3960-9CDE19F724AB}"/>
              </a:ext>
            </a:extLst>
          </p:cNvPr>
          <p:cNvSpPr/>
          <p:nvPr/>
        </p:nvSpPr>
        <p:spPr>
          <a:xfrm>
            <a:off x="3655109" y="500131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TextBox 18">
            <a:extLst>
              <a:ext uri="{FF2B5EF4-FFF2-40B4-BE49-F238E27FC236}">
                <a16:creationId xmlns:a16="http://schemas.microsoft.com/office/drawing/2014/main" id="{DFC3C58B-DC73-FBB7-EE4F-2442B89CCE78}"/>
              </a:ext>
            </a:extLst>
          </p:cNvPr>
          <p:cNvSpPr txBox="1"/>
          <p:nvPr/>
        </p:nvSpPr>
        <p:spPr>
          <a:xfrm>
            <a:off x="3783527" y="509195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7197706C-95A4-FC67-55B4-3765A5F2715B}"/>
              </a:ext>
            </a:extLst>
          </p:cNvPr>
          <p:cNvCxnSpPr>
            <a:cxnSpLocks/>
            <a:endCxn id="18" idx="0"/>
          </p:cNvCxnSpPr>
          <p:nvPr/>
        </p:nvCxnSpPr>
        <p:spPr>
          <a:xfrm flipH="1">
            <a:off x="3920609" y="464824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3" name="Google Shape;1604;p53">
            <a:extLst>
              <a:ext uri="{FF2B5EF4-FFF2-40B4-BE49-F238E27FC236}">
                <a16:creationId xmlns:a16="http://schemas.microsoft.com/office/drawing/2014/main" id="{AF5843B6-7CF6-B6B6-AC35-DCD4971CEC59}"/>
              </a:ext>
            </a:extLst>
          </p:cNvPr>
          <p:cNvCxnSpPr>
            <a:cxnSpLocks/>
          </p:cNvCxnSpPr>
          <p:nvPr/>
        </p:nvCxnSpPr>
        <p:spPr>
          <a:xfrm>
            <a:off x="5386966" y="4572375"/>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B6478EEC-63F5-908C-5345-379129725C67}"/>
              </a:ext>
            </a:extLst>
          </p:cNvPr>
          <p:cNvSpPr/>
          <p:nvPr/>
        </p:nvSpPr>
        <p:spPr>
          <a:xfrm>
            <a:off x="5521424" y="489212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D87E4058-1DE8-7A4F-E89D-C086DA31F423}"/>
              </a:ext>
            </a:extLst>
          </p:cNvPr>
          <p:cNvSpPr txBox="1"/>
          <p:nvPr/>
        </p:nvSpPr>
        <p:spPr>
          <a:xfrm>
            <a:off x="5662366" y="497960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7</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pic>
        <p:nvPicPr>
          <p:cNvPr id="27" name="Picture 26">
            <a:extLst>
              <a:ext uri="{FF2B5EF4-FFF2-40B4-BE49-F238E27FC236}">
                <a16:creationId xmlns:a16="http://schemas.microsoft.com/office/drawing/2014/main" id="{B5EB2DF1-44BA-A317-A1D8-8A3A3ACB5A77}"/>
              </a:ext>
            </a:extLst>
          </p:cNvPr>
          <p:cNvPicPr>
            <a:picLocks noChangeAspect="1"/>
          </p:cNvPicPr>
          <p:nvPr/>
        </p:nvPicPr>
        <p:blipFill>
          <a:blip r:embed="rId3"/>
          <a:stretch>
            <a:fillRect/>
          </a:stretch>
        </p:blipFill>
        <p:spPr>
          <a:xfrm>
            <a:off x="1366274" y="5491307"/>
            <a:ext cx="2773100" cy="1393965"/>
          </a:xfrm>
          <a:prstGeom prst="rect">
            <a:avLst/>
          </a:prstGeom>
        </p:spPr>
      </p:pic>
      <p:sp>
        <p:nvSpPr>
          <p:cNvPr id="28" name="Arrow: Right 27">
            <a:extLst>
              <a:ext uri="{FF2B5EF4-FFF2-40B4-BE49-F238E27FC236}">
                <a16:creationId xmlns:a16="http://schemas.microsoft.com/office/drawing/2014/main" id="{4CF6F2AC-876B-3601-62F8-2648D93F9F76}"/>
              </a:ext>
            </a:extLst>
          </p:cNvPr>
          <p:cNvSpPr/>
          <p:nvPr/>
        </p:nvSpPr>
        <p:spPr>
          <a:xfrm>
            <a:off x="5830695" y="424290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9" name="TextBox 28">
            <a:extLst>
              <a:ext uri="{FF2B5EF4-FFF2-40B4-BE49-F238E27FC236}">
                <a16:creationId xmlns:a16="http://schemas.microsoft.com/office/drawing/2014/main" id="{1B4F1879-E34E-791B-9D21-5F44C322CD75}"/>
              </a:ext>
            </a:extLst>
          </p:cNvPr>
          <p:cNvSpPr txBox="1"/>
          <p:nvPr/>
        </p:nvSpPr>
        <p:spPr>
          <a:xfrm>
            <a:off x="5791200" y="3958890"/>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Google Shape;1602;p53">
            <a:extLst>
              <a:ext uri="{FF2B5EF4-FFF2-40B4-BE49-F238E27FC236}">
                <a16:creationId xmlns:a16="http://schemas.microsoft.com/office/drawing/2014/main" id="{90AE3F19-0741-67A7-08ED-342ED17C79DA}"/>
              </a:ext>
            </a:extLst>
          </p:cNvPr>
          <p:cNvSpPr/>
          <p:nvPr/>
        </p:nvSpPr>
        <p:spPr>
          <a:xfrm>
            <a:off x="7293795" y="33940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1" name="Google Shape;1604;p53">
            <a:extLst>
              <a:ext uri="{FF2B5EF4-FFF2-40B4-BE49-F238E27FC236}">
                <a16:creationId xmlns:a16="http://schemas.microsoft.com/office/drawing/2014/main" id="{76437D1F-3BA5-5CC7-B1B6-F478A3424CD6}"/>
              </a:ext>
            </a:extLst>
          </p:cNvPr>
          <p:cNvCxnSpPr/>
          <p:nvPr/>
        </p:nvCxnSpPr>
        <p:spPr>
          <a:xfrm>
            <a:off x="7760310" y="384065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2" name="Google Shape;1606;p53">
            <a:extLst>
              <a:ext uri="{FF2B5EF4-FFF2-40B4-BE49-F238E27FC236}">
                <a16:creationId xmlns:a16="http://schemas.microsoft.com/office/drawing/2014/main" id="{7248DF06-F43D-2A88-0451-E9173A7E8F3B}"/>
              </a:ext>
            </a:extLst>
          </p:cNvPr>
          <p:cNvSpPr/>
          <p:nvPr/>
        </p:nvSpPr>
        <p:spPr>
          <a:xfrm>
            <a:off x="7894768" y="416039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C88F2EAC-5C37-7A0C-C093-7CA0A57D241B}"/>
              </a:ext>
            </a:extLst>
          </p:cNvPr>
          <p:cNvSpPr txBox="1"/>
          <p:nvPr/>
        </p:nvSpPr>
        <p:spPr>
          <a:xfrm>
            <a:off x="7385855" y="34779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TextBox 33">
            <a:extLst>
              <a:ext uri="{FF2B5EF4-FFF2-40B4-BE49-F238E27FC236}">
                <a16:creationId xmlns:a16="http://schemas.microsoft.com/office/drawing/2014/main" id="{6E88552A-440E-E536-39EB-85A25C2D3DDC}"/>
              </a:ext>
            </a:extLst>
          </p:cNvPr>
          <p:cNvSpPr txBox="1"/>
          <p:nvPr/>
        </p:nvSpPr>
        <p:spPr>
          <a:xfrm>
            <a:off x="8035710" y="424788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1598;p53">
            <a:extLst>
              <a:ext uri="{FF2B5EF4-FFF2-40B4-BE49-F238E27FC236}">
                <a16:creationId xmlns:a16="http://schemas.microsoft.com/office/drawing/2014/main" id="{38F6E506-08BC-61FA-C8FD-479D1490F4E4}"/>
              </a:ext>
            </a:extLst>
          </p:cNvPr>
          <p:cNvSpPr/>
          <p:nvPr/>
        </p:nvSpPr>
        <p:spPr>
          <a:xfrm>
            <a:off x="6919494" y="42426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E680ADB1-1DA1-0AFC-5460-884C31E7E69F}"/>
              </a:ext>
            </a:extLst>
          </p:cNvPr>
          <p:cNvSpPr txBox="1"/>
          <p:nvPr/>
        </p:nvSpPr>
        <p:spPr>
          <a:xfrm>
            <a:off x="7047912" y="43332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7" name="Google Shape;1607;p53">
            <a:extLst>
              <a:ext uri="{FF2B5EF4-FFF2-40B4-BE49-F238E27FC236}">
                <a16:creationId xmlns:a16="http://schemas.microsoft.com/office/drawing/2014/main" id="{AE1F790B-0427-9A48-8333-2A58219A964A}"/>
              </a:ext>
            </a:extLst>
          </p:cNvPr>
          <p:cNvCxnSpPr>
            <a:cxnSpLocks/>
            <a:endCxn id="35" idx="0"/>
          </p:cNvCxnSpPr>
          <p:nvPr/>
        </p:nvCxnSpPr>
        <p:spPr>
          <a:xfrm flipH="1">
            <a:off x="7184994" y="388957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0" name="Google Shape;1598;p53">
            <a:extLst>
              <a:ext uri="{FF2B5EF4-FFF2-40B4-BE49-F238E27FC236}">
                <a16:creationId xmlns:a16="http://schemas.microsoft.com/office/drawing/2014/main" id="{F6B54C5B-0680-936B-8638-589BD271E53C}"/>
              </a:ext>
            </a:extLst>
          </p:cNvPr>
          <p:cNvSpPr/>
          <p:nvPr/>
        </p:nvSpPr>
        <p:spPr>
          <a:xfrm>
            <a:off x="6569586" y="507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1079739E-ED81-8D50-34AF-82EBD5827D77}"/>
              </a:ext>
            </a:extLst>
          </p:cNvPr>
          <p:cNvSpPr txBox="1"/>
          <p:nvPr/>
        </p:nvSpPr>
        <p:spPr>
          <a:xfrm>
            <a:off x="6698004" y="517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3" name="Google Shape;1607;p53">
            <a:extLst>
              <a:ext uri="{FF2B5EF4-FFF2-40B4-BE49-F238E27FC236}">
                <a16:creationId xmlns:a16="http://schemas.microsoft.com/office/drawing/2014/main" id="{71A51A1E-76CB-60FF-3047-0D3290379FDE}"/>
              </a:ext>
            </a:extLst>
          </p:cNvPr>
          <p:cNvCxnSpPr>
            <a:cxnSpLocks/>
            <a:endCxn id="40" idx="0"/>
          </p:cNvCxnSpPr>
          <p:nvPr/>
        </p:nvCxnSpPr>
        <p:spPr>
          <a:xfrm flipH="1">
            <a:off x="6835086" y="472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4" name="Google Shape;1604;p53">
            <a:extLst>
              <a:ext uri="{FF2B5EF4-FFF2-40B4-BE49-F238E27FC236}">
                <a16:creationId xmlns:a16="http://schemas.microsoft.com/office/drawing/2014/main" id="{EECEC4B7-45F2-0689-2A8D-DED3D90A1976}"/>
              </a:ext>
            </a:extLst>
          </p:cNvPr>
          <p:cNvCxnSpPr>
            <a:cxnSpLocks/>
          </p:cNvCxnSpPr>
          <p:nvPr/>
        </p:nvCxnSpPr>
        <p:spPr>
          <a:xfrm>
            <a:off x="8301443" y="4650535"/>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5" name="Google Shape;1606;p53">
            <a:extLst>
              <a:ext uri="{FF2B5EF4-FFF2-40B4-BE49-F238E27FC236}">
                <a16:creationId xmlns:a16="http://schemas.microsoft.com/office/drawing/2014/main" id="{1E523B29-088C-70D4-822C-B75879222669}"/>
              </a:ext>
            </a:extLst>
          </p:cNvPr>
          <p:cNvSpPr/>
          <p:nvPr/>
        </p:nvSpPr>
        <p:spPr>
          <a:xfrm>
            <a:off x="8435901" y="497028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6" name="TextBox 45">
            <a:extLst>
              <a:ext uri="{FF2B5EF4-FFF2-40B4-BE49-F238E27FC236}">
                <a16:creationId xmlns:a16="http://schemas.microsoft.com/office/drawing/2014/main" id="{453BEF19-E66D-311E-7712-11D442A4D0DC}"/>
              </a:ext>
            </a:extLst>
          </p:cNvPr>
          <p:cNvSpPr txBox="1"/>
          <p:nvPr/>
        </p:nvSpPr>
        <p:spPr>
          <a:xfrm>
            <a:off x="8576843" y="505776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7</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7" name="Google Shape;1604;p53">
            <a:extLst>
              <a:ext uri="{FF2B5EF4-FFF2-40B4-BE49-F238E27FC236}">
                <a16:creationId xmlns:a16="http://schemas.microsoft.com/office/drawing/2014/main" id="{D70F48A7-11E1-1509-E6C0-344F311720D9}"/>
              </a:ext>
            </a:extLst>
          </p:cNvPr>
          <p:cNvCxnSpPr>
            <a:cxnSpLocks/>
          </p:cNvCxnSpPr>
          <p:nvPr/>
        </p:nvCxnSpPr>
        <p:spPr>
          <a:xfrm>
            <a:off x="8834731" y="544444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A5303087-C2C4-DC35-9A43-456A7A7743D5}"/>
              </a:ext>
            </a:extLst>
          </p:cNvPr>
          <p:cNvSpPr/>
          <p:nvPr/>
        </p:nvSpPr>
        <p:spPr>
          <a:xfrm>
            <a:off x="8969189" y="576419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4924D522-2BBF-CA22-3DCF-CFA0910ECF1B}"/>
              </a:ext>
            </a:extLst>
          </p:cNvPr>
          <p:cNvSpPr txBox="1"/>
          <p:nvPr/>
        </p:nvSpPr>
        <p:spPr>
          <a:xfrm>
            <a:off x="9110131" y="585168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8</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51" name="Arrow: Right 50">
            <a:extLst>
              <a:ext uri="{FF2B5EF4-FFF2-40B4-BE49-F238E27FC236}">
                <a16:creationId xmlns:a16="http://schemas.microsoft.com/office/drawing/2014/main" id="{267F2B92-BD76-D076-3E9F-E1F66F5D863C}"/>
              </a:ext>
            </a:extLst>
          </p:cNvPr>
          <p:cNvSpPr/>
          <p:nvPr/>
        </p:nvSpPr>
        <p:spPr>
          <a:xfrm>
            <a:off x="8744388" y="4088222"/>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2" name="TextBox 51">
            <a:extLst>
              <a:ext uri="{FF2B5EF4-FFF2-40B4-BE49-F238E27FC236}">
                <a16:creationId xmlns:a16="http://schemas.microsoft.com/office/drawing/2014/main" id="{35D0B9D9-F7C2-96AF-BA96-1E874FF3653D}"/>
              </a:ext>
            </a:extLst>
          </p:cNvPr>
          <p:cNvSpPr txBox="1"/>
          <p:nvPr/>
        </p:nvSpPr>
        <p:spPr>
          <a:xfrm>
            <a:off x="8686800" y="3246700"/>
            <a:ext cx="11611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000000"/>
                </a:solidFill>
                <a:latin typeface="Arial"/>
                <a:cs typeface="Arial"/>
                <a:sym typeface="Arial"/>
              </a:rPr>
              <a:t>L</a:t>
            </a:r>
            <a:r>
              <a:rPr kumimoji="0" lang="en-US" sz="1800" b="0" i="0" u="none" strike="noStrike" kern="0" cap="none" spc="0" normalizeH="0" baseline="0" noProof="0" dirty="0">
                <a:ln>
                  <a:noFill/>
                </a:ln>
                <a:solidFill>
                  <a:srgbClr val="000000"/>
                </a:solidFill>
                <a:effectLst/>
                <a:uLnTx/>
                <a:uFillTx/>
                <a:latin typeface="Arial"/>
                <a:cs typeface="Arial"/>
                <a:sym typeface="Arial"/>
              </a:rPr>
              <a:t>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1602;p53">
            <a:extLst>
              <a:ext uri="{FF2B5EF4-FFF2-40B4-BE49-F238E27FC236}">
                <a16:creationId xmlns:a16="http://schemas.microsoft.com/office/drawing/2014/main" id="{827D052B-2A02-1250-0682-66C01307A695}"/>
              </a:ext>
            </a:extLst>
          </p:cNvPr>
          <p:cNvSpPr/>
          <p:nvPr/>
        </p:nvSpPr>
        <p:spPr>
          <a:xfrm>
            <a:off x="10389887" y="35005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2" name="Google Shape;1604;p53">
            <a:extLst>
              <a:ext uri="{FF2B5EF4-FFF2-40B4-BE49-F238E27FC236}">
                <a16:creationId xmlns:a16="http://schemas.microsoft.com/office/drawing/2014/main" id="{E37DC401-CC27-BA3C-7EE0-3591787CE28E}"/>
              </a:ext>
            </a:extLst>
          </p:cNvPr>
          <p:cNvCxnSpPr/>
          <p:nvPr/>
        </p:nvCxnSpPr>
        <p:spPr>
          <a:xfrm>
            <a:off x="10856402" y="394715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3" name="Google Shape;1606;p53">
            <a:extLst>
              <a:ext uri="{FF2B5EF4-FFF2-40B4-BE49-F238E27FC236}">
                <a16:creationId xmlns:a16="http://schemas.microsoft.com/office/drawing/2014/main" id="{FB5DAC8A-2417-FFBF-0E0D-547AC59E8665}"/>
              </a:ext>
            </a:extLst>
          </p:cNvPr>
          <p:cNvSpPr/>
          <p:nvPr/>
        </p:nvSpPr>
        <p:spPr>
          <a:xfrm>
            <a:off x="10990860" y="426690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TextBox 93">
            <a:extLst>
              <a:ext uri="{FF2B5EF4-FFF2-40B4-BE49-F238E27FC236}">
                <a16:creationId xmlns:a16="http://schemas.microsoft.com/office/drawing/2014/main" id="{07BA551B-EA5A-C4A6-BABA-5912F1F30C5E}"/>
              </a:ext>
            </a:extLst>
          </p:cNvPr>
          <p:cNvSpPr txBox="1"/>
          <p:nvPr/>
        </p:nvSpPr>
        <p:spPr>
          <a:xfrm>
            <a:off x="10481947" y="35844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75EDC132-7D3B-13C6-E241-7562D2C95D68}"/>
              </a:ext>
            </a:extLst>
          </p:cNvPr>
          <p:cNvSpPr txBox="1"/>
          <p:nvPr/>
        </p:nvSpPr>
        <p:spPr>
          <a:xfrm>
            <a:off x="11131802" y="435439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6" name="Google Shape;1598;p53">
            <a:extLst>
              <a:ext uri="{FF2B5EF4-FFF2-40B4-BE49-F238E27FC236}">
                <a16:creationId xmlns:a16="http://schemas.microsoft.com/office/drawing/2014/main" id="{3E85E5FC-D405-986A-F327-1FE054C70AE2}"/>
              </a:ext>
            </a:extLst>
          </p:cNvPr>
          <p:cNvSpPr/>
          <p:nvPr/>
        </p:nvSpPr>
        <p:spPr>
          <a:xfrm>
            <a:off x="10015586" y="434915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E39BEE6B-CA5D-1A50-6EE6-2F6515771ECF}"/>
              </a:ext>
            </a:extLst>
          </p:cNvPr>
          <p:cNvSpPr txBox="1"/>
          <p:nvPr/>
        </p:nvSpPr>
        <p:spPr>
          <a:xfrm>
            <a:off x="10144004" y="443979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8" name="Google Shape;1607;p53">
            <a:extLst>
              <a:ext uri="{FF2B5EF4-FFF2-40B4-BE49-F238E27FC236}">
                <a16:creationId xmlns:a16="http://schemas.microsoft.com/office/drawing/2014/main" id="{44B61795-3F8B-CA74-23BB-CDE1E86B3B45}"/>
              </a:ext>
            </a:extLst>
          </p:cNvPr>
          <p:cNvCxnSpPr>
            <a:cxnSpLocks/>
            <a:endCxn id="96" idx="0"/>
          </p:cNvCxnSpPr>
          <p:nvPr/>
        </p:nvCxnSpPr>
        <p:spPr>
          <a:xfrm flipH="1">
            <a:off x="10281086" y="399608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9" name="Google Shape;1598;p53">
            <a:extLst>
              <a:ext uri="{FF2B5EF4-FFF2-40B4-BE49-F238E27FC236}">
                <a16:creationId xmlns:a16="http://schemas.microsoft.com/office/drawing/2014/main" id="{23B33806-BE37-4BB3-5DA3-FD5350043E6D}"/>
              </a:ext>
            </a:extLst>
          </p:cNvPr>
          <p:cNvSpPr/>
          <p:nvPr/>
        </p:nvSpPr>
        <p:spPr>
          <a:xfrm>
            <a:off x="9665678" y="51859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TextBox 99">
            <a:extLst>
              <a:ext uri="{FF2B5EF4-FFF2-40B4-BE49-F238E27FC236}">
                <a16:creationId xmlns:a16="http://schemas.microsoft.com/office/drawing/2014/main" id="{82713410-84CB-82EC-51FF-7C55AF8C6968}"/>
              </a:ext>
            </a:extLst>
          </p:cNvPr>
          <p:cNvSpPr txBox="1"/>
          <p:nvPr/>
        </p:nvSpPr>
        <p:spPr>
          <a:xfrm>
            <a:off x="9794096" y="52766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1" name="Google Shape;1607;p53">
            <a:extLst>
              <a:ext uri="{FF2B5EF4-FFF2-40B4-BE49-F238E27FC236}">
                <a16:creationId xmlns:a16="http://schemas.microsoft.com/office/drawing/2014/main" id="{A6F4F259-7556-FD64-7DD5-FA75977077CA}"/>
              </a:ext>
            </a:extLst>
          </p:cNvPr>
          <p:cNvCxnSpPr>
            <a:cxnSpLocks/>
            <a:endCxn id="99" idx="0"/>
          </p:cNvCxnSpPr>
          <p:nvPr/>
        </p:nvCxnSpPr>
        <p:spPr>
          <a:xfrm flipH="1">
            <a:off x="9931178" y="4832906"/>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02" name="Google Shape;1604;p53">
            <a:extLst>
              <a:ext uri="{FF2B5EF4-FFF2-40B4-BE49-F238E27FC236}">
                <a16:creationId xmlns:a16="http://schemas.microsoft.com/office/drawing/2014/main" id="{6A26B5D6-4F5D-CE61-0CB2-250EAC2D8558}"/>
              </a:ext>
            </a:extLst>
          </p:cNvPr>
          <p:cNvCxnSpPr>
            <a:cxnSpLocks/>
          </p:cNvCxnSpPr>
          <p:nvPr/>
        </p:nvCxnSpPr>
        <p:spPr>
          <a:xfrm>
            <a:off x="11397535" y="475704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03" name="Google Shape;1606;p53">
            <a:extLst>
              <a:ext uri="{FF2B5EF4-FFF2-40B4-BE49-F238E27FC236}">
                <a16:creationId xmlns:a16="http://schemas.microsoft.com/office/drawing/2014/main" id="{3EE46B6D-BB52-7843-E31C-F4D1AC703827}"/>
              </a:ext>
            </a:extLst>
          </p:cNvPr>
          <p:cNvSpPr/>
          <p:nvPr/>
        </p:nvSpPr>
        <p:spPr>
          <a:xfrm>
            <a:off x="11531993" y="5076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7A14EA66-7667-3022-1FC3-A692B10CC706}"/>
              </a:ext>
            </a:extLst>
          </p:cNvPr>
          <p:cNvSpPr txBox="1"/>
          <p:nvPr/>
        </p:nvSpPr>
        <p:spPr>
          <a:xfrm>
            <a:off x="11672935" y="51642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8</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5" name="Google Shape;1598;p53">
            <a:extLst>
              <a:ext uri="{FF2B5EF4-FFF2-40B4-BE49-F238E27FC236}">
                <a16:creationId xmlns:a16="http://schemas.microsoft.com/office/drawing/2014/main" id="{0FF91A52-97B1-069E-CA63-E57C38BFE4BD}"/>
              </a:ext>
            </a:extLst>
          </p:cNvPr>
          <p:cNvSpPr/>
          <p:nvPr/>
        </p:nvSpPr>
        <p:spPr>
          <a:xfrm>
            <a:off x="10617057" y="510670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TextBox 110">
            <a:extLst>
              <a:ext uri="{FF2B5EF4-FFF2-40B4-BE49-F238E27FC236}">
                <a16:creationId xmlns:a16="http://schemas.microsoft.com/office/drawing/2014/main" id="{18D25E3B-AF5A-DB83-00BD-5F767BB6A143}"/>
              </a:ext>
            </a:extLst>
          </p:cNvPr>
          <p:cNvSpPr txBox="1"/>
          <p:nvPr/>
        </p:nvSpPr>
        <p:spPr>
          <a:xfrm>
            <a:off x="10745475" y="51973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12" name="Google Shape;1607;p53">
            <a:extLst>
              <a:ext uri="{FF2B5EF4-FFF2-40B4-BE49-F238E27FC236}">
                <a16:creationId xmlns:a16="http://schemas.microsoft.com/office/drawing/2014/main" id="{2278FE74-6B91-FAF1-A2CF-C5648F3C611A}"/>
              </a:ext>
            </a:extLst>
          </p:cNvPr>
          <p:cNvCxnSpPr>
            <a:cxnSpLocks/>
            <a:endCxn id="105" idx="0"/>
          </p:cNvCxnSpPr>
          <p:nvPr/>
        </p:nvCxnSpPr>
        <p:spPr>
          <a:xfrm flipH="1">
            <a:off x="10882557" y="4753631"/>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9972-E868-41E3-B265-779A69F56CB2}"/>
              </a:ext>
            </a:extLst>
          </p:cNvPr>
          <p:cNvSpPr>
            <a:spLocks noGrp="1"/>
          </p:cNvSpPr>
          <p:nvPr>
            <p:ph type="title"/>
          </p:nvPr>
        </p:nvSpPr>
        <p:spPr/>
        <p:txBody>
          <a:bodyPr/>
          <a:lstStyle/>
          <a:p>
            <a:r>
              <a:rPr lang="en-GB" dirty="0"/>
              <a:t>Q X Lecture 10-2-3 Trees B Trees</a:t>
            </a:r>
            <a:endParaRPr lang="en-SE" dirty="0"/>
          </a:p>
        </p:txBody>
      </p:sp>
      <p:sp>
        <p:nvSpPr>
          <p:cNvPr id="3" name="Content Placeholder 2">
            <a:extLst>
              <a:ext uri="{FF2B5EF4-FFF2-40B4-BE49-F238E27FC236}">
                <a16:creationId xmlns:a16="http://schemas.microsoft.com/office/drawing/2014/main" id="{13A97A6C-2D54-9D34-E06B-9F1CBEEE3ECB}"/>
              </a:ext>
            </a:extLst>
          </p:cNvPr>
          <p:cNvSpPr>
            <a:spLocks noGrp="1"/>
          </p:cNvSpPr>
          <p:nvPr>
            <p:ph idx="1"/>
          </p:nvPr>
        </p:nvSpPr>
        <p:spPr/>
        <p:txBody>
          <a:bodyPr/>
          <a:lstStyle/>
          <a:p>
            <a:r>
              <a:rPr lang="en-GB" dirty="0"/>
              <a:t>Insert keys 1, 2, 3, 4, 5, 6, 7 into an initially-empty 2-3 tree. Show the resulting 2-3 tree after inserting each key. (No need to show intermediate states with temporary 4-nodes.)</a:t>
            </a:r>
            <a:endParaRPr lang="en-SE" dirty="0"/>
          </a:p>
        </p:txBody>
      </p:sp>
      <p:pic>
        <p:nvPicPr>
          <p:cNvPr id="5" name="Picture 4">
            <a:extLst>
              <a:ext uri="{FF2B5EF4-FFF2-40B4-BE49-F238E27FC236}">
                <a16:creationId xmlns:a16="http://schemas.microsoft.com/office/drawing/2014/main" id="{71DC9FE4-8873-AE43-EBA5-BDD8C01DE7D8}"/>
              </a:ext>
            </a:extLst>
          </p:cNvPr>
          <p:cNvPicPr>
            <a:picLocks noChangeAspect="1"/>
          </p:cNvPicPr>
          <p:nvPr/>
        </p:nvPicPr>
        <p:blipFill>
          <a:blip r:embed="rId2"/>
          <a:stretch>
            <a:fillRect/>
          </a:stretch>
        </p:blipFill>
        <p:spPr>
          <a:xfrm>
            <a:off x="9144000" y="4343400"/>
            <a:ext cx="2953162" cy="2076740"/>
          </a:xfrm>
          <a:prstGeom prst="rect">
            <a:avLst/>
          </a:prstGeom>
        </p:spPr>
      </p:pic>
      <p:sp>
        <p:nvSpPr>
          <p:cNvPr id="6" name="Arrow: Right 5">
            <a:extLst>
              <a:ext uri="{FF2B5EF4-FFF2-40B4-BE49-F238E27FC236}">
                <a16:creationId xmlns:a16="http://schemas.microsoft.com/office/drawing/2014/main" id="{B64890E2-5A83-E72F-272A-2304624F72B5}"/>
              </a:ext>
            </a:extLst>
          </p:cNvPr>
          <p:cNvSpPr/>
          <p:nvPr/>
        </p:nvSpPr>
        <p:spPr>
          <a:xfrm>
            <a:off x="8337962" y="518160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2C61FC45-EC3C-7E5C-C268-6E018DAD4EA3}"/>
              </a:ext>
            </a:extLst>
          </p:cNvPr>
          <p:cNvSpPr txBox="1"/>
          <p:nvPr/>
        </p:nvSpPr>
        <p:spPr>
          <a:xfrm>
            <a:off x="8121906" y="4901467"/>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948FDB5C-6CF1-B66B-2E4C-57F0CA1CC810}"/>
              </a:ext>
            </a:extLst>
          </p:cNvPr>
          <p:cNvPicPr>
            <a:picLocks noChangeAspect="1"/>
          </p:cNvPicPr>
          <p:nvPr/>
        </p:nvPicPr>
        <p:blipFill>
          <a:blip r:embed="rId3"/>
          <a:stretch>
            <a:fillRect/>
          </a:stretch>
        </p:blipFill>
        <p:spPr>
          <a:xfrm>
            <a:off x="5283060" y="4775460"/>
            <a:ext cx="2838846" cy="1305107"/>
          </a:xfrm>
          <a:prstGeom prst="rect">
            <a:avLst/>
          </a:prstGeom>
        </p:spPr>
      </p:pic>
      <p:sp>
        <p:nvSpPr>
          <p:cNvPr id="10" name="Arrow: Right 9">
            <a:extLst>
              <a:ext uri="{FF2B5EF4-FFF2-40B4-BE49-F238E27FC236}">
                <a16:creationId xmlns:a16="http://schemas.microsoft.com/office/drawing/2014/main" id="{F0CA07A7-D693-319F-76EA-C50AFBB60949}"/>
              </a:ext>
            </a:extLst>
          </p:cNvPr>
          <p:cNvSpPr/>
          <p:nvPr/>
        </p:nvSpPr>
        <p:spPr>
          <a:xfrm>
            <a:off x="4327207" y="528577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TextBox 10">
            <a:extLst>
              <a:ext uri="{FF2B5EF4-FFF2-40B4-BE49-F238E27FC236}">
                <a16:creationId xmlns:a16="http://schemas.microsoft.com/office/drawing/2014/main" id="{2E2E3970-5A00-E50D-B54D-C5CF4575A160}"/>
              </a:ext>
            </a:extLst>
          </p:cNvPr>
          <p:cNvSpPr txBox="1"/>
          <p:nvPr/>
        </p:nvSpPr>
        <p:spPr>
          <a:xfrm>
            <a:off x="4111151" y="5005638"/>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3" name="Picture 12">
            <a:extLst>
              <a:ext uri="{FF2B5EF4-FFF2-40B4-BE49-F238E27FC236}">
                <a16:creationId xmlns:a16="http://schemas.microsoft.com/office/drawing/2014/main" id="{619CFF60-24F8-412F-7DD7-BE9A27BFC20B}"/>
              </a:ext>
            </a:extLst>
          </p:cNvPr>
          <p:cNvPicPr>
            <a:picLocks noChangeAspect="1"/>
          </p:cNvPicPr>
          <p:nvPr/>
        </p:nvPicPr>
        <p:blipFill>
          <a:blip r:embed="rId4"/>
          <a:stretch>
            <a:fillRect/>
          </a:stretch>
        </p:blipFill>
        <p:spPr>
          <a:xfrm>
            <a:off x="1870889" y="4901467"/>
            <a:ext cx="2229161" cy="1247949"/>
          </a:xfrm>
          <a:prstGeom prst="rect">
            <a:avLst/>
          </a:prstGeom>
        </p:spPr>
      </p:pic>
      <p:pic>
        <p:nvPicPr>
          <p:cNvPr id="15" name="Picture 14">
            <a:extLst>
              <a:ext uri="{FF2B5EF4-FFF2-40B4-BE49-F238E27FC236}">
                <a16:creationId xmlns:a16="http://schemas.microsoft.com/office/drawing/2014/main" id="{BB3BEB41-FAA2-9A44-DE85-C339E3A48B9B}"/>
              </a:ext>
            </a:extLst>
          </p:cNvPr>
          <p:cNvPicPr>
            <a:picLocks noChangeAspect="1"/>
          </p:cNvPicPr>
          <p:nvPr/>
        </p:nvPicPr>
        <p:blipFill>
          <a:blip r:embed="rId5"/>
          <a:stretch>
            <a:fillRect/>
          </a:stretch>
        </p:blipFill>
        <p:spPr>
          <a:xfrm>
            <a:off x="9544106" y="2438400"/>
            <a:ext cx="2152950" cy="1305107"/>
          </a:xfrm>
          <a:prstGeom prst="rect">
            <a:avLst/>
          </a:prstGeom>
        </p:spPr>
      </p:pic>
      <p:sp>
        <p:nvSpPr>
          <p:cNvPr id="16" name="Arrow: Right 15">
            <a:extLst>
              <a:ext uri="{FF2B5EF4-FFF2-40B4-BE49-F238E27FC236}">
                <a16:creationId xmlns:a16="http://schemas.microsoft.com/office/drawing/2014/main" id="{7E1D3087-0953-122A-351D-D78DE521EFD6}"/>
              </a:ext>
            </a:extLst>
          </p:cNvPr>
          <p:cNvSpPr/>
          <p:nvPr/>
        </p:nvSpPr>
        <p:spPr>
          <a:xfrm>
            <a:off x="8546302" y="29440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7" name="TextBox 16">
            <a:extLst>
              <a:ext uri="{FF2B5EF4-FFF2-40B4-BE49-F238E27FC236}">
                <a16:creationId xmlns:a16="http://schemas.microsoft.com/office/drawing/2014/main" id="{25684891-3044-53E7-D923-F35723DFFADB}"/>
              </a:ext>
            </a:extLst>
          </p:cNvPr>
          <p:cNvSpPr txBox="1"/>
          <p:nvPr/>
        </p:nvSpPr>
        <p:spPr>
          <a:xfrm>
            <a:off x="8330246" y="2663952"/>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Arrow: Right 17">
            <a:extLst>
              <a:ext uri="{FF2B5EF4-FFF2-40B4-BE49-F238E27FC236}">
                <a16:creationId xmlns:a16="http://schemas.microsoft.com/office/drawing/2014/main" id="{83A8AC13-C65F-934E-227C-22EC14F29CE7}"/>
              </a:ext>
            </a:extLst>
          </p:cNvPr>
          <p:cNvSpPr/>
          <p:nvPr/>
        </p:nvSpPr>
        <p:spPr>
          <a:xfrm>
            <a:off x="715741" y="528577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 name="TextBox 18">
            <a:extLst>
              <a:ext uri="{FF2B5EF4-FFF2-40B4-BE49-F238E27FC236}">
                <a16:creationId xmlns:a16="http://schemas.microsoft.com/office/drawing/2014/main" id="{1705E1E7-5AD0-6FF5-BF66-43D47BC5136C}"/>
              </a:ext>
            </a:extLst>
          </p:cNvPr>
          <p:cNvSpPr txBox="1"/>
          <p:nvPr/>
        </p:nvSpPr>
        <p:spPr>
          <a:xfrm>
            <a:off x="499685" y="5005638"/>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1" name="Picture 20">
            <a:extLst>
              <a:ext uri="{FF2B5EF4-FFF2-40B4-BE49-F238E27FC236}">
                <a16:creationId xmlns:a16="http://schemas.microsoft.com/office/drawing/2014/main" id="{EC061C5A-A75B-A269-542D-FC266222A81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83189" y="2665738"/>
            <a:ext cx="1492962" cy="1305107"/>
          </a:xfrm>
          <a:prstGeom prst="rect">
            <a:avLst/>
          </a:prstGeom>
        </p:spPr>
      </p:pic>
      <p:sp>
        <p:nvSpPr>
          <p:cNvPr id="22" name="Arrow: Right 21">
            <a:extLst>
              <a:ext uri="{FF2B5EF4-FFF2-40B4-BE49-F238E27FC236}">
                <a16:creationId xmlns:a16="http://schemas.microsoft.com/office/drawing/2014/main" id="{4480573C-64DC-F13F-4222-5DBFD276BA62}"/>
              </a:ext>
            </a:extLst>
          </p:cNvPr>
          <p:cNvSpPr/>
          <p:nvPr/>
        </p:nvSpPr>
        <p:spPr>
          <a:xfrm>
            <a:off x="5596377" y="303328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3" name="TextBox 22">
            <a:extLst>
              <a:ext uri="{FF2B5EF4-FFF2-40B4-BE49-F238E27FC236}">
                <a16:creationId xmlns:a16="http://schemas.microsoft.com/office/drawing/2014/main" id="{AF86CADC-B91C-7BC1-CD22-BA55BC4E4707}"/>
              </a:ext>
            </a:extLst>
          </p:cNvPr>
          <p:cNvSpPr txBox="1"/>
          <p:nvPr/>
        </p:nvSpPr>
        <p:spPr>
          <a:xfrm>
            <a:off x="5380321" y="2753151"/>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5" name="Picture 24">
            <a:extLst>
              <a:ext uri="{FF2B5EF4-FFF2-40B4-BE49-F238E27FC236}">
                <a16:creationId xmlns:a16="http://schemas.microsoft.com/office/drawing/2014/main" id="{F155FE5A-3249-DBDA-FCB1-4822F78D4CBD}"/>
              </a:ext>
            </a:extLst>
          </p:cNvPr>
          <p:cNvPicPr>
            <a:picLocks noChangeAspect="1"/>
          </p:cNvPicPr>
          <p:nvPr/>
        </p:nvPicPr>
        <p:blipFill>
          <a:blip r:embed="rId7"/>
          <a:stretch>
            <a:fillRect/>
          </a:stretch>
        </p:blipFill>
        <p:spPr>
          <a:xfrm>
            <a:off x="3920657" y="3090953"/>
            <a:ext cx="1467055" cy="400106"/>
          </a:xfrm>
          <a:prstGeom prst="rect">
            <a:avLst/>
          </a:prstGeom>
        </p:spPr>
      </p:pic>
      <p:sp>
        <p:nvSpPr>
          <p:cNvPr id="26" name="Arrow: Right 25">
            <a:extLst>
              <a:ext uri="{FF2B5EF4-FFF2-40B4-BE49-F238E27FC236}">
                <a16:creationId xmlns:a16="http://schemas.microsoft.com/office/drawing/2014/main" id="{4F4D7998-6276-EE24-113E-E405938EA032}"/>
              </a:ext>
            </a:extLst>
          </p:cNvPr>
          <p:cNvSpPr/>
          <p:nvPr/>
        </p:nvSpPr>
        <p:spPr>
          <a:xfrm>
            <a:off x="2868778" y="309095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7" name="TextBox 26">
            <a:extLst>
              <a:ext uri="{FF2B5EF4-FFF2-40B4-BE49-F238E27FC236}">
                <a16:creationId xmlns:a16="http://schemas.microsoft.com/office/drawing/2014/main" id="{929D827B-2163-6D84-1808-FEACFB0066FC}"/>
              </a:ext>
            </a:extLst>
          </p:cNvPr>
          <p:cNvSpPr txBox="1"/>
          <p:nvPr/>
        </p:nvSpPr>
        <p:spPr>
          <a:xfrm>
            <a:off x="2652722" y="2810820"/>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1" name="Picture 30">
            <a:extLst>
              <a:ext uri="{FF2B5EF4-FFF2-40B4-BE49-F238E27FC236}">
                <a16:creationId xmlns:a16="http://schemas.microsoft.com/office/drawing/2014/main" id="{4B81C53F-4E6E-7AAE-2BC4-8D825E482DC8}"/>
              </a:ext>
            </a:extLst>
          </p:cNvPr>
          <p:cNvPicPr>
            <a:picLocks noChangeAspect="1"/>
          </p:cNvPicPr>
          <p:nvPr/>
        </p:nvPicPr>
        <p:blipFill>
          <a:blip r:embed="rId8"/>
          <a:stretch>
            <a:fillRect/>
          </a:stretch>
        </p:blipFill>
        <p:spPr>
          <a:xfrm>
            <a:off x="1670652" y="3053393"/>
            <a:ext cx="809738" cy="438211"/>
          </a:xfrm>
          <a:prstGeom prst="rect">
            <a:avLst/>
          </a:prstGeom>
        </p:spPr>
      </p:pic>
      <p:sp>
        <p:nvSpPr>
          <p:cNvPr id="32" name="Arrow: Right 31">
            <a:extLst>
              <a:ext uri="{FF2B5EF4-FFF2-40B4-BE49-F238E27FC236}">
                <a16:creationId xmlns:a16="http://schemas.microsoft.com/office/drawing/2014/main" id="{4F492B5F-7669-655B-36F4-BC34461A888D}"/>
              </a:ext>
            </a:extLst>
          </p:cNvPr>
          <p:cNvSpPr/>
          <p:nvPr/>
        </p:nvSpPr>
        <p:spPr>
          <a:xfrm>
            <a:off x="509077" y="303328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3" name="TextBox 32">
            <a:extLst>
              <a:ext uri="{FF2B5EF4-FFF2-40B4-BE49-F238E27FC236}">
                <a16:creationId xmlns:a16="http://schemas.microsoft.com/office/drawing/2014/main" id="{0E9638CE-2301-6961-63C5-FC9723A6BBC3}"/>
              </a:ext>
            </a:extLst>
          </p:cNvPr>
          <p:cNvSpPr txBox="1"/>
          <p:nvPr/>
        </p:nvSpPr>
        <p:spPr>
          <a:xfrm>
            <a:off x="293021" y="2753151"/>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056671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QX L11 Heaps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5, 0. Build a binary min-heap with these numbers in two ways.</a:t>
            </a:r>
          </a:p>
          <a:p>
            <a:r>
              <a:rPr lang="en-GB" dirty="0"/>
              <a:t>(a) Use Floyd’s build-heap algorithm.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176759" y="3052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625639"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024359" y="35411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1720149"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33759"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1630707" y="3524027"/>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479274" y="4317769"/>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4267200" y="3052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3716080"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4114800" y="35411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4810590"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3124200"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4721148" y="3524027"/>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3569715" y="4317769"/>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7305210" y="3022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6754090" y="3784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7152810" y="351131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7848600" y="3784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6162210" y="4546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7759158" y="3494183"/>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6607725" y="428792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0234799"/>
              </p:ext>
            </p:extLst>
          </p:nvPr>
        </p:nvGraphicFramePr>
        <p:xfrm>
          <a:off x="3077184" y="5715000"/>
          <a:ext cx="3190686" cy="396240"/>
        </p:xfrm>
        <a:graphic>
          <a:graphicData uri="http://schemas.openxmlformats.org/drawingml/2006/table">
            <a:tbl>
              <a:tblPr firstRow="1" bandRow="1">
                <a:tableStyleId>{5940675A-B579-460E-94D1-54222C63F5DA}</a:tableStyleId>
              </a:tblPr>
              <a:tblGrid>
                <a:gridCol w="531781">
                  <a:extLst>
                    <a:ext uri="{9D8B030D-6E8A-4147-A177-3AD203B41FA5}">
                      <a16:colId xmlns:a16="http://schemas.microsoft.com/office/drawing/2014/main" val="2342636790"/>
                    </a:ext>
                  </a:extLst>
                </a:gridCol>
                <a:gridCol w="531781">
                  <a:extLst>
                    <a:ext uri="{9D8B030D-6E8A-4147-A177-3AD203B41FA5}">
                      <a16:colId xmlns:a16="http://schemas.microsoft.com/office/drawing/2014/main" val="1686143052"/>
                    </a:ext>
                  </a:extLst>
                </a:gridCol>
                <a:gridCol w="531781">
                  <a:extLst>
                    <a:ext uri="{9D8B030D-6E8A-4147-A177-3AD203B41FA5}">
                      <a16:colId xmlns:a16="http://schemas.microsoft.com/office/drawing/2014/main" val="952860538"/>
                    </a:ext>
                  </a:extLst>
                </a:gridCol>
                <a:gridCol w="531781">
                  <a:extLst>
                    <a:ext uri="{9D8B030D-6E8A-4147-A177-3AD203B41FA5}">
                      <a16:colId xmlns:a16="http://schemas.microsoft.com/office/drawing/2014/main" val="1500468309"/>
                    </a:ext>
                  </a:extLst>
                </a:gridCol>
                <a:gridCol w="531781">
                  <a:extLst>
                    <a:ext uri="{9D8B030D-6E8A-4147-A177-3AD203B41FA5}">
                      <a16:colId xmlns:a16="http://schemas.microsoft.com/office/drawing/2014/main" val="4143009909"/>
                    </a:ext>
                  </a:extLst>
                </a:gridCol>
                <a:gridCol w="531781">
                  <a:extLst>
                    <a:ext uri="{9D8B030D-6E8A-4147-A177-3AD203B41FA5}">
                      <a16:colId xmlns:a16="http://schemas.microsoft.com/office/drawing/2014/main" val="3134107883"/>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349817" y="3723399"/>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185981" y="3015513"/>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5127296" y="2993985"/>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5235894" y="3769103"/>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Oval 8">
            <a:extLst>
              <a:ext uri="{FF2B5EF4-FFF2-40B4-BE49-F238E27FC236}">
                <a16:creationId xmlns:a16="http://schemas.microsoft.com/office/drawing/2014/main" id="{C43D1072-4BBA-EA8E-9401-D0171FD081F4}"/>
              </a:ext>
            </a:extLst>
          </p:cNvPr>
          <p:cNvSpPr>
            <a:spLocks noChangeArrowheads="1"/>
          </p:cNvSpPr>
          <p:nvPr/>
        </p:nvSpPr>
        <p:spPr bwMode="auto">
          <a:xfrm>
            <a:off x="899660"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7" name="Line 19">
            <a:extLst>
              <a:ext uri="{FF2B5EF4-FFF2-40B4-BE49-F238E27FC236}">
                <a16:creationId xmlns:a16="http://schemas.microsoft.com/office/drawing/2014/main" id="{D40A701B-1EDC-2DD5-3D87-CBAF1259F0BC}"/>
              </a:ext>
            </a:extLst>
          </p:cNvPr>
          <p:cNvSpPr>
            <a:spLocks noChangeShapeType="1"/>
          </p:cNvSpPr>
          <p:nvPr/>
        </p:nvSpPr>
        <p:spPr bwMode="auto">
          <a:xfrm>
            <a:off x="1024359" y="4317769"/>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 name="Oval 8">
            <a:extLst>
              <a:ext uri="{FF2B5EF4-FFF2-40B4-BE49-F238E27FC236}">
                <a16:creationId xmlns:a16="http://schemas.microsoft.com/office/drawing/2014/main" id="{EECD6744-D22B-871D-DE54-8D20FE9C5604}"/>
              </a:ext>
            </a:extLst>
          </p:cNvPr>
          <p:cNvSpPr>
            <a:spLocks noChangeArrowheads="1"/>
          </p:cNvSpPr>
          <p:nvPr/>
        </p:nvSpPr>
        <p:spPr bwMode="auto">
          <a:xfrm>
            <a:off x="1480489"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10" name="Line 19">
            <a:extLst>
              <a:ext uri="{FF2B5EF4-FFF2-40B4-BE49-F238E27FC236}">
                <a16:creationId xmlns:a16="http://schemas.microsoft.com/office/drawing/2014/main" id="{576D0489-C887-3B96-F7AC-45A824375C59}"/>
              </a:ext>
            </a:extLst>
          </p:cNvPr>
          <p:cNvSpPr>
            <a:spLocks noChangeShapeType="1"/>
          </p:cNvSpPr>
          <p:nvPr/>
        </p:nvSpPr>
        <p:spPr bwMode="auto">
          <a:xfrm flipH="1">
            <a:off x="1830894" y="4317769"/>
            <a:ext cx="83316" cy="25844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1" name="Oval 8">
            <a:extLst>
              <a:ext uri="{FF2B5EF4-FFF2-40B4-BE49-F238E27FC236}">
                <a16:creationId xmlns:a16="http://schemas.microsoft.com/office/drawing/2014/main" id="{DEEC0191-D689-A804-8E5A-FF2931349C19}"/>
              </a:ext>
            </a:extLst>
          </p:cNvPr>
          <p:cNvSpPr>
            <a:spLocks noChangeArrowheads="1"/>
          </p:cNvSpPr>
          <p:nvPr/>
        </p:nvSpPr>
        <p:spPr bwMode="auto">
          <a:xfrm>
            <a:off x="4000336" y="45976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1B527DFF-03A0-79F2-CA43-07D99B98766A}"/>
              </a:ext>
            </a:extLst>
          </p:cNvPr>
          <p:cNvSpPr>
            <a:spLocks noChangeShapeType="1"/>
          </p:cNvSpPr>
          <p:nvPr/>
        </p:nvSpPr>
        <p:spPr bwMode="auto">
          <a:xfrm>
            <a:off x="4125035" y="4339187"/>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2" name="Oval 8">
            <a:extLst>
              <a:ext uri="{FF2B5EF4-FFF2-40B4-BE49-F238E27FC236}">
                <a16:creationId xmlns:a16="http://schemas.microsoft.com/office/drawing/2014/main" id="{3F6FA0E3-ADAB-29B4-3955-EF8985C0C0B4}"/>
              </a:ext>
            </a:extLst>
          </p:cNvPr>
          <p:cNvSpPr>
            <a:spLocks noChangeArrowheads="1"/>
          </p:cNvSpPr>
          <p:nvPr/>
        </p:nvSpPr>
        <p:spPr bwMode="auto">
          <a:xfrm>
            <a:off x="4581165" y="45976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4" name="Line 19">
            <a:extLst>
              <a:ext uri="{FF2B5EF4-FFF2-40B4-BE49-F238E27FC236}">
                <a16:creationId xmlns:a16="http://schemas.microsoft.com/office/drawing/2014/main" id="{AFBA5B2E-4FAF-007F-35F2-FECFF4084C58}"/>
              </a:ext>
            </a:extLst>
          </p:cNvPr>
          <p:cNvSpPr>
            <a:spLocks noChangeShapeType="1"/>
          </p:cNvSpPr>
          <p:nvPr/>
        </p:nvSpPr>
        <p:spPr bwMode="auto">
          <a:xfrm flipH="1">
            <a:off x="4931570" y="4339187"/>
            <a:ext cx="83316" cy="25844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Oval 8">
            <a:extLst>
              <a:ext uri="{FF2B5EF4-FFF2-40B4-BE49-F238E27FC236}">
                <a16:creationId xmlns:a16="http://schemas.microsoft.com/office/drawing/2014/main" id="{5C04DED3-1EA1-4CA1-5038-094D5E94F492}"/>
              </a:ext>
            </a:extLst>
          </p:cNvPr>
          <p:cNvSpPr>
            <a:spLocks noChangeArrowheads="1"/>
          </p:cNvSpPr>
          <p:nvPr/>
        </p:nvSpPr>
        <p:spPr bwMode="auto">
          <a:xfrm>
            <a:off x="7058407" y="458351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6211770B-1B95-B345-F0BF-01CF95AC1A7B}"/>
              </a:ext>
            </a:extLst>
          </p:cNvPr>
          <p:cNvSpPr>
            <a:spLocks noChangeShapeType="1"/>
          </p:cNvSpPr>
          <p:nvPr/>
        </p:nvSpPr>
        <p:spPr bwMode="auto">
          <a:xfrm>
            <a:off x="7183106" y="4290350"/>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Oval 8">
            <a:extLst>
              <a:ext uri="{FF2B5EF4-FFF2-40B4-BE49-F238E27FC236}">
                <a16:creationId xmlns:a16="http://schemas.microsoft.com/office/drawing/2014/main" id="{8BD6BBD0-5B0B-3D25-A6A7-3A48A473BA47}"/>
              </a:ext>
            </a:extLst>
          </p:cNvPr>
          <p:cNvSpPr>
            <a:spLocks noChangeArrowheads="1"/>
          </p:cNvSpPr>
          <p:nvPr/>
        </p:nvSpPr>
        <p:spPr bwMode="auto">
          <a:xfrm>
            <a:off x="7639236" y="459367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2" name="Line 19">
            <a:extLst>
              <a:ext uri="{FF2B5EF4-FFF2-40B4-BE49-F238E27FC236}">
                <a16:creationId xmlns:a16="http://schemas.microsoft.com/office/drawing/2014/main" id="{716B6711-F074-31FA-9BA8-FB3EAE8E59C2}"/>
              </a:ext>
            </a:extLst>
          </p:cNvPr>
          <p:cNvSpPr>
            <a:spLocks noChangeShapeType="1"/>
          </p:cNvSpPr>
          <p:nvPr/>
        </p:nvSpPr>
        <p:spPr bwMode="auto">
          <a:xfrm flipH="1">
            <a:off x="7954603" y="4290350"/>
            <a:ext cx="118351" cy="34683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5015169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5, 0.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
        <p:nvSpPr>
          <p:cNvPr id="5" name="Oval 5">
            <a:extLst>
              <a:ext uri="{FF2B5EF4-FFF2-40B4-BE49-F238E27FC236}">
                <a16:creationId xmlns:a16="http://schemas.microsoft.com/office/drawing/2014/main" id="{4AE2E484-8EE3-6E2E-D150-B768F4120D3A}"/>
              </a:ext>
            </a:extLst>
          </p:cNvPr>
          <p:cNvSpPr>
            <a:spLocks noChangeArrowheads="1"/>
          </p:cNvSpPr>
          <p:nvPr/>
        </p:nvSpPr>
        <p:spPr bwMode="auto">
          <a:xfrm>
            <a:off x="10721450" y="2888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7" name="Oval 8">
            <a:extLst>
              <a:ext uri="{FF2B5EF4-FFF2-40B4-BE49-F238E27FC236}">
                <a16:creationId xmlns:a16="http://schemas.microsoft.com/office/drawing/2014/main" id="{53DD699C-3205-F22A-6A2B-C23ADA557CA5}"/>
              </a:ext>
            </a:extLst>
          </p:cNvPr>
          <p:cNvSpPr>
            <a:spLocks noChangeArrowheads="1"/>
          </p:cNvSpPr>
          <p:nvPr/>
        </p:nvSpPr>
        <p:spPr bwMode="auto">
          <a:xfrm>
            <a:off x="10170330" y="3650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5F786277-2031-DA41-DFD9-C9D903C9E748}"/>
              </a:ext>
            </a:extLst>
          </p:cNvPr>
          <p:cNvSpPr>
            <a:spLocks noChangeShapeType="1"/>
          </p:cNvSpPr>
          <p:nvPr/>
        </p:nvSpPr>
        <p:spPr bwMode="auto">
          <a:xfrm flipH="1">
            <a:off x="10569050" y="33779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 name="Oval 8">
            <a:extLst>
              <a:ext uri="{FF2B5EF4-FFF2-40B4-BE49-F238E27FC236}">
                <a16:creationId xmlns:a16="http://schemas.microsoft.com/office/drawing/2014/main" id="{780FAD0E-02CA-89BE-5755-8EB670D63A78}"/>
              </a:ext>
            </a:extLst>
          </p:cNvPr>
          <p:cNvSpPr>
            <a:spLocks noChangeArrowheads="1"/>
          </p:cNvSpPr>
          <p:nvPr/>
        </p:nvSpPr>
        <p:spPr bwMode="auto">
          <a:xfrm>
            <a:off x="11264840" y="3650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10" name="Oval 8">
            <a:extLst>
              <a:ext uri="{FF2B5EF4-FFF2-40B4-BE49-F238E27FC236}">
                <a16:creationId xmlns:a16="http://schemas.microsoft.com/office/drawing/2014/main" id="{0FA2CFF0-F2C8-A352-814B-44724B93147F}"/>
              </a:ext>
            </a:extLst>
          </p:cNvPr>
          <p:cNvSpPr>
            <a:spLocks noChangeArrowheads="1"/>
          </p:cNvSpPr>
          <p:nvPr/>
        </p:nvSpPr>
        <p:spPr bwMode="auto">
          <a:xfrm>
            <a:off x="9578450" y="4412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1" name="Line 19">
            <a:extLst>
              <a:ext uri="{FF2B5EF4-FFF2-40B4-BE49-F238E27FC236}">
                <a16:creationId xmlns:a16="http://schemas.microsoft.com/office/drawing/2014/main" id="{01C5E7EC-0CCB-9F8D-2B14-B18064A35E1E}"/>
              </a:ext>
            </a:extLst>
          </p:cNvPr>
          <p:cNvSpPr>
            <a:spLocks noChangeShapeType="1"/>
          </p:cNvSpPr>
          <p:nvPr/>
        </p:nvSpPr>
        <p:spPr bwMode="auto">
          <a:xfrm>
            <a:off x="11175398" y="33607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2" name="Line 19">
            <a:extLst>
              <a:ext uri="{FF2B5EF4-FFF2-40B4-BE49-F238E27FC236}">
                <a16:creationId xmlns:a16="http://schemas.microsoft.com/office/drawing/2014/main" id="{4D1D13D7-4954-66BF-398F-614D2B4AD3B8}"/>
              </a:ext>
            </a:extLst>
          </p:cNvPr>
          <p:cNvSpPr>
            <a:spLocks noChangeShapeType="1"/>
          </p:cNvSpPr>
          <p:nvPr/>
        </p:nvSpPr>
        <p:spPr bwMode="auto">
          <a:xfrm flipH="1">
            <a:off x="10023965" y="41545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13" name="Straight Arrow Connector 12">
            <a:extLst>
              <a:ext uri="{FF2B5EF4-FFF2-40B4-BE49-F238E27FC236}">
                <a16:creationId xmlns:a16="http://schemas.microsoft.com/office/drawing/2014/main" id="{4C0F01E6-C1CA-8481-98F5-554E943F95B4}"/>
              </a:ext>
            </a:extLst>
          </p:cNvPr>
          <p:cNvCxnSpPr>
            <a:cxnSpLocks/>
          </p:cNvCxnSpPr>
          <p:nvPr/>
        </p:nvCxnSpPr>
        <p:spPr bwMode="auto">
          <a:xfrm>
            <a:off x="8984264" y="3770672"/>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8E67A825-8299-3007-C1EC-49CD2996724F}"/>
              </a:ext>
            </a:extLst>
          </p:cNvPr>
          <p:cNvSpPr txBox="1"/>
          <p:nvPr/>
        </p:nvSpPr>
        <p:spPr>
          <a:xfrm>
            <a:off x="8996027" y="3275292"/>
            <a:ext cx="1037117"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5</a:t>
            </a:r>
            <a:endParaRPr lang="en-SE" b="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A513926C-45EF-7189-D499-B382986B3E08}"/>
              </a:ext>
            </a:extLst>
          </p:cNvPr>
          <p:cNvSpPr>
            <a:spLocks noChangeArrowheads="1"/>
          </p:cNvSpPr>
          <p:nvPr/>
        </p:nvSpPr>
        <p:spPr bwMode="auto">
          <a:xfrm>
            <a:off x="10690970" y="442414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2CC35D15-1B55-C4A8-33D7-C93588A42E6B}"/>
              </a:ext>
            </a:extLst>
          </p:cNvPr>
          <p:cNvSpPr>
            <a:spLocks noChangeShapeType="1"/>
          </p:cNvSpPr>
          <p:nvPr/>
        </p:nvSpPr>
        <p:spPr bwMode="auto">
          <a:xfrm>
            <a:off x="10601528" y="4133958"/>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47" name="Straight Arrow Connector 46">
            <a:extLst>
              <a:ext uri="{FF2B5EF4-FFF2-40B4-BE49-F238E27FC236}">
                <a16:creationId xmlns:a16="http://schemas.microsoft.com/office/drawing/2014/main" id="{B4E5A9F1-C64F-8E86-8D11-77265EB3994B}"/>
              </a:ext>
            </a:extLst>
          </p:cNvPr>
          <p:cNvCxnSpPr>
            <a:cxnSpLocks/>
          </p:cNvCxnSpPr>
          <p:nvPr/>
        </p:nvCxnSpPr>
        <p:spPr bwMode="auto">
          <a:xfrm>
            <a:off x="134734" y="5529890"/>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 name="TextBox 50">
            <a:extLst>
              <a:ext uri="{FF2B5EF4-FFF2-40B4-BE49-F238E27FC236}">
                <a16:creationId xmlns:a16="http://schemas.microsoft.com/office/drawing/2014/main" id="{CE12A959-2E63-A387-A4C0-F59F4984A4E0}"/>
              </a:ext>
            </a:extLst>
          </p:cNvPr>
          <p:cNvSpPr txBox="1"/>
          <p:nvPr/>
        </p:nvSpPr>
        <p:spPr>
          <a:xfrm>
            <a:off x="-14886" y="4840069"/>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0</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
        <p:nvSpPr>
          <p:cNvPr id="52" name="Oval 5">
            <a:extLst>
              <a:ext uri="{FF2B5EF4-FFF2-40B4-BE49-F238E27FC236}">
                <a16:creationId xmlns:a16="http://schemas.microsoft.com/office/drawing/2014/main" id="{AEA160E0-D667-4519-2363-1BA74F5C66DC}"/>
              </a:ext>
            </a:extLst>
          </p:cNvPr>
          <p:cNvSpPr>
            <a:spLocks noChangeArrowheads="1"/>
          </p:cNvSpPr>
          <p:nvPr/>
        </p:nvSpPr>
        <p:spPr bwMode="auto">
          <a:xfrm>
            <a:off x="2025714" y="4600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53" name="Oval 8">
            <a:extLst>
              <a:ext uri="{FF2B5EF4-FFF2-40B4-BE49-F238E27FC236}">
                <a16:creationId xmlns:a16="http://schemas.microsoft.com/office/drawing/2014/main" id="{629C1EAF-7F80-E06D-CA36-C25546A07FF5}"/>
              </a:ext>
            </a:extLst>
          </p:cNvPr>
          <p:cNvSpPr>
            <a:spLocks noChangeArrowheads="1"/>
          </p:cNvSpPr>
          <p:nvPr/>
        </p:nvSpPr>
        <p:spPr bwMode="auto">
          <a:xfrm>
            <a:off x="1474594" y="5362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4" name="Line 19">
            <a:extLst>
              <a:ext uri="{FF2B5EF4-FFF2-40B4-BE49-F238E27FC236}">
                <a16:creationId xmlns:a16="http://schemas.microsoft.com/office/drawing/2014/main" id="{00C6018D-238A-20CA-F9BA-4D53CE70901F}"/>
              </a:ext>
            </a:extLst>
          </p:cNvPr>
          <p:cNvSpPr>
            <a:spLocks noChangeShapeType="1"/>
          </p:cNvSpPr>
          <p:nvPr/>
        </p:nvSpPr>
        <p:spPr bwMode="auto">
          <a:xfrm flipH="1">
            <a:off x="1873314" y="5089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Oval 8">
            <a:extLst>
              <a:ext uri="{FF2B5EF4-FFF2-40B4-BE49-F238E27FC236}">
                <a16:creationId xmlns:a16="http://schemas.microsoft.com/office/drawing/2014/main" id="{EA328D2B-912D-41F3-6600-B8538038DD1A}"/>
              </a:ext>
            </a:extLst>
          </p:cNvPr>
          <p:cNvSpPr>
            <a:spLocks noChangeArrowheads="1"/>
          </p:cNvSpPr>
          <p:nvPr/>
        </p:nvSpPr>
        <p:spPr bwMode="auto">
          <a:xfrm>
            <a:off x="2569104" y="5362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6" name="Oval 8">
            <a:extLst>
              <a:ext uri="{FF2B5EF4-FFF2-40B4-BE49-F238E27FC236}">
                <a16:creationId xmlns:a16="http://schemas.microsoft.com/office/drawing/2014/main" id="{621585B1-485B-E8EC-07D1-072EF3A50567}"/>
              </a:ext>
            </a:extLst>
          </p:cNvPr>
          <p:cNvSpPr>
            <a:spLocks noChangeArrowheads="1"/>
          </p:cNvSpPr>
          <p:nvPr/>
        </p:nvSpPr>
        <p:spPr bwMode="auto">
          <a:xfrm>
            <a:off x="882714" y="6124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7" name="Line 19">
            <a:extLst>
              <a:ext uri="{FF2B5EF4-FFF2-40B4-BE49-F238E27FC236}">
                <a16:creationId xmlns:a16="http://schemas.microsoft.com/office/drawing/2014/main" id="{C069DE5C-A505-6122-2B92-46D9C46CFA77}"/>
              </a:ext>
            </a:extLst>
          </p:cNvPr>
          <p:cNvSpPr>
            <a:spLocks noChangeShapeType="1"/>
          </p:cNvSpPr>
          <p:nvPr/>
        </p:nvSpPr>
        <p:spPr bwMode="auto">
          <a:xfrm>
            <a:off x="2479662" y="5072613"/>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Line 19">
            <a:extLst>
              <a:ext uri="{FF2B5EF4-FFF2-40B4-BE49-F238E27FC236}">
                <a16:creationId xmlns:a16="http://schemas.microsoft.com/office/drawing/2014/main" id="{CF6BCFCF-0A53-B841-FA3A-37C5850FDE18}"/>
              </a:ext>
            </a:extLst>
          </p:cNvPr>
          <p:cNvSpPr>
            <a:spLocks noChangeShapeType="1"/>
          </p:cNvSpPr>
          <p:nvPr/>
        </p:nvSpPr>
        <p:spPr bwMode="auto">
          <a:xfrm flipH="1">
            <a:off x="1328229" y="58663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9" name="Oval 8">
            <a:extLst>
              <a:ext uri="{FF2B5EF4-FFF2-40B4-BE49-F238E27FC236}">
                <a16:creationId xmlns:a16="http://schemas.microsoft.com/office/drawing/2014/main" id="{B3B2AE9C-B218-ECB3-CA42-3D1AEF4AEAA9}"/>
              </a:ext>
            </a:extLst>
          </p:cNvPr>
          <p:cNvSpPr>
            <a:spLocks noChangeArrowheads="1"/>
          </p:cNvSpPr>
          <p:nvPr/>
        </p:nvSpPr>
        <p:spPr bwMode="auto">
          <a:xfrm>
            <a:off x="1778911" y="616194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60" name="Line 19">
            <a:extLst>
              <a:ext uri="{FF2B5EF4-FFF2-40B4-BE49-F238E27FC236}">
                <a16:creationId xmlns:a16="http://schemas.microsoft.com/office/drawing/2014/main" id="{3755D8FE-4192-E69C-388E-F10AF9D17A09}"/>
              </a:ext>
            </a:extLst>
          </p:cNvPr>
          <p:cNvSpPr>
            <a:spLocks noChangeShapeType="1"/>
          </p:cNvSpPr>
          <p:nvPr/>
        </p:nvSpPr>
        <p:spPr bwMode="auto">
          <a:xfrm>
            <a:off x="1903610" y="5868780"/>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Oval 8">
            <a:extLst>
              <a:ext uri="{FF2B5EF4-FFF2-40B4-BE49-F238E27FC236}">
                <a16:creationId xmlns:a16="http://schemas.microsoft.com/office/drawing/2014/main" id="{529DEEB5-77DD-4B5F-9F20-4FD46C23C1CD}"/>
              </a:ext>
            </a:extLst>
          </p:cNvPr>
          <p:cNvSpPr>
            <a:spLocks noChangeArrowheads="1"/>
          </p:cNvSpPr>
          <p:nvPr/>
        </p:nvSpPr>
        <p:spPr bwMode="auto">
          <a:xfrm>
            <a:off x="2359740" y="616194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409250FE-32AE-FE8B-7780-E503F40DC3F3}"/>
              </a:ext>
            </a:extLst>
          </p:cNvPr>
          <p:cNvSpPr>
            <a:spLocks noChangeShapeType="1"/>
          </p:cNvSpPr>
          <p:nvPr/>
        </p:nvSpPr>
        <p:spPr bwMode="auto">
          <a:xfrm flipH="1">
            <a:off x="2675107" y="5868780"/>
            <a:ext cx="118351" cy="34683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63" name="Table 62">
            <a:extLst>
              <a:ext uri="{FF2B5EF4-FFF2-40B4-BE49-F238E27FC236}">
                <a16:creationId xmlns:a16="http://schemas.microsoft.com/office/drawing/2014/main" id="{B39DCAC3-B0F2-C011-87E8-00DC17B8B337}"/>
              </a:ext>
            </a:extLst>
          </p:cNvPr>
          <p:cNvGraphicFramePr>
            <a:graphicFrameLocks noGrp="1"/>
          </p:cNvGraphicFramePr>
          <p:nvPr>
            <p:extLst>
              <p:ext uri="{D42A27DB-BD31-4B8C-83A1-F6EECF244321}">
                <p14:modId xmlns:p14="http://schemas.microsoft.com/office/powerpoint/2010/main" val="2247638492"/>
              </p:ext>
            </p:extLst>
          </p:nvPr>
        </p:nvGraphicFramePr>
        <p:xfrm>
          <a:off x="7378364" y="5866355"/>
          <a:ext cx="3190686" cy="396240"/>
        </p:xfrm>
        <a:graphic>
          <a:graphicData uri="http://schemas.openxmlformats.org/drawingml/2006/table">
            <a:tbl>
              <a:tblPr firstRow="1" bandRow="1">
                <a:tableStyleId>{5940675A-B579-460E-94D1-54222C63F5DA}</a:tableStyleId>
              </a:tblPr>
              <a:tblGrid>
                <a:gridCol w="531781">
                  <a:extLst>
                    <a:ext uri="{9D8B030D-6E8A-4147-A177-3AD203B41FA5}">
                      <a16:colId xmlns:a16="http://schemas.microsoft.com/office/drawing/2014/main" val="2342636790"/>
                    </a:ext>
                  </a:extLst>
                </a:gridCol>
                <a:gridCol w="531781">
                  <a:extLst>
                    <a:ext uri="{9D8B030D-6E8A-4147-A177-3AD203B41FA5}">
                      <a16:colId xmlns:a16="http://schemas.microsoft.com/office/drawing/2014/main" val="1686143052"/>
                    </a:ext>
                  </a:extLst>
                </a:gridCol>
                <a:gridCol w="531781">
                  <a:extLst>
                    <a:ext uri="{9D8B030D-6E8A-4147-A177-3AD203B41FA5}">
                      <a16:colId xmlns:a16="http://schemas.microsoft.com/office/drawing/2014/main" val="952860538"/>
                    </a:ext>
                  </a:extLst>
                </a:gridCol>
                <a:gridCol w="531781">
                  <a:extLst>
                    <a:ext uri="{9D8B030D-6E8A-4147-A177-3AD203B41FA5}">
                      <a16:colId xmlns:a16="http://schemas.microsoft.com/office/drawing/2014/main" val="1500468309"/>
                    </a:ext>
                  </a:extLst>
                </a:gridCol>
                <a:gridCol w="531781">
                  <a:extLst>
                    <a:ext uri="{9D8B030D-6E8A-4147-A177-3AD203B41FA5}">
                      <a16:colId xmlns:a16="http://schemas.microsoft.com/office/drawing/2014/main" val="4143009909"/>
                    </a:ext>
                  </a:extLst>
                </a:gridCol>
                <a:gridCol w="531781">
                  <a:extLst>
                    <a:ext uri="{9D8B030D-6E8A-4147-A177-3AD203B41FA5}">
                      <a16:colId xmlns:a16="http://schemas.microsoft.com/office/drawing/2014/main" val="3134107883"/>
                    </a:ext>
                  </a:extLst>
                </a:gridCol>
              </a:tblGrid>
              <a:tr h="370840">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5</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682438555"/>
                  </a:ext>
                </a:extLst>
              </a:tr>
            </a:tbl>
          </a:graphicData>
        </a:graphic>
      </p:graphicFrame>
      <p:sp>
        <p:nvSpPr>
          <p:cNvPr id="64" name="TextBox 63">
            <a:extLst>
              <a:ext uri="{FF2B5EF4-FFF2-40B4-BE49-F238E27FC236}">
                <a16:creationId xmlns:a16="http://schemas.microsoft.com/office/drawing/2014/main" id="{3693C8AA-F97B-B48A-02A2-6F7229D08CD2}"/>
              </a:ext>
            </a:extLst>
          </p:cNvPr>
          <p:cNvSpPr txBox="1"/>
          <p:nvPr/>
        </p:nvSpPr>
        <p:spPr>
          <a:xfrm>
            <a:off x="4611055" y="5805769"/>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C36-AEDC-7A8D-9BD7-F4D3F2397657}"/>
              </a:ext>
            </a:extLst>
          </p:cNvPr>
          <p:cNvSpPr>
            <a:spLocks noGrp="1"/>
          </p:cNvSpPr>
          <p:nvPr>
            <p:ph type="title"/>
          </p:nvPr>
        </p:nvSpPr>
        <p:spPr/>
        <p:txBody>
          <a:bodyPr/>
          <a:lstStyle/>
          <a:p>
            <a:r>
              <a:rPr lang="fr-FR" dirty="0"/>
              <a:t>Q. Quick Sort</a:t>
            </a:r>
            <a:endParaRPr lang="en-SE" dirty="0"/>
          </a:p>
        </p:txBody>
      </p:sp>
      <p:sp>
        <p:nvSpPr>
          <p:cNvPr id="3" name="Content Placeholder 2">
            <a:extLst>
              <a:ext uri="{FF2B5EF4-FFF2-40B4-BE49-F238E27FC236}">
                <a16:creationId xmlns:a16="http://schemas.microsoft.com/office/drawing/2014/main" id="{95BCA888-FA47-C7A1-1E8B-6743C876A809}"/>
              </a:ext>
            </a:extLst>
          </p:cNvPr>
          <p:cNvSpPr>
            <a:spLocks noGrp="1"/>
          </p:cNvSpPr>
          <p:nvPr>
            <p:ph idx="1"/>
          </p:nvPr>
        </p:nvSpPr>
        <p:spPr/>
        <p:txBody>
          <a:bodyPr/>
          <a:lstStyle/>
          <a:p>
            <a:r>
              <a:rPr lang="en-GB" dirty="0"/>
              <a:t>Sort this array of numbers with In-Place </a:t>
            </a:r>
            <a:r>
              <a:rPr lang="en-GB" dirty="0" err="1"/>
              <a:t>QuickSort</a:t>
            </a:r>
            <a:r>
              <a:rPr lang="en-GB" dirty="0"/>
              <a:t> into ascending order, using the first number of each subarray as the pivot. Show the intermediate subarrays at each step, enclosing the pivot at each step with parentheses. Draw the corresponding Binary Search Tree and give the final sorted array.</a:t>
            </a:r>
          </a:p>
          <a:p>
            <a:pPr lvl="1"/>
            <a:r>
              <a:rPr lang="en-GB" dirty="0"/>
              <a:t>5, 4, 3, 2, 1, 0</a:t>
            </a:r>
            <a:endParaRPr lang="en-SE" dirty="0"/>
          </a:p>
        </p:txBody>
      </p:sp>
    </p:spTree>
    <p:extLst>
      <p:ext uri="{BB962C8B-B14F-4D97-AF65-F5344CB8AC3E}">
        <p14:creationId xmlns:p14="http://schemas.microsoft.com/office/powerpoint/2010/main" val="29462479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0E9D-A27F-15C2-3343-A18B3C8AC0C9}"/>
              </a:ext>
            </a:extLst>
          </p:cNvPr>
          <p:cNvSpPr>
            <a:spLocks noGrp="1"/>
          </p:cNvSpPr>
          <p:nvPr>
            <p:ph type="title"/>
          </p:nvPr>
        </p:nvSpPr>
        <p:spPr/>
        <p:txBody>
          <a:bodyPr/>
          <a:lstStyle/>
          <a:p>
            <a:r>
              <a:rPr lang="en-GB" dirty="0"/>
              <a:t>Q. Quick Sort ANS</a:t>
            </a:r>
            <a:endParaRPr lang="en-SE" dirty="0"/>
          </a:p>
        </p:txBody>
      </p:sp>
      <p:graphicFrame>
        <p:nvGraphicFramePr>
          <p:cNvPr id="4" name="Content Placeholder 3">
            <a:extLst>
              <a:ext uri="{FF2B5EF4-FFF2-40B4-BE49-F238E27FC236}">
                <a16:creationId xmlns:a16="http://schemas.microsoft.com/office/drawing/2014/main" id="{FE6BED60-F4BB-ACFD-2DD4-BE28606D2B38}"/>
              </a:ext>
            </a:extLst>
          </p:cNvPr>
          <p:cNvGraphicFramePr>
            <a:graphicFrameLocks noGrp="1"/>
          </p:cNvGraphicFramePr>
          <p:nvPr>
            <p:ph idx="1"/>
            <p:extLst>
              <p:ext uri="{D42A27DB-BD31-4B8C-83A1-F6EECF244321}">
                <p14:modId xmlns:p14="http://schemas.microsoft.com/office/powerpoint/2010/main" val="3032774510"/>
              </p:ext>
            </p:extLst>
          </p:nvPr>
        </p:nvGraphicFramePr>
        <p:xfrm>
          <a:off x="809174" y="2422486"/>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solidFill>
                            <a:schemeClr val="tx1"/>
                          </a:solidFill>
                        </a:rPr>
                        <a:t>5</a:t>
                      </a:r>
                      <a:endParaRPr lang="en-SE" dirty="0">
                        <a:solidFill>
                          <a:schemeClr val="tx1"/>
                        </a:solidFill>
                      </a:endParaRPr>
                    </a:p>
                  </a:txBody>
                  <a:tcPr anchor="ctr"/>
                </a:tc>
                <a:tc>
                  <a:txBody>
                    <a:bodyPr/>
                    <a:lstStyle/>
                    <a:p>
                      <a:pPr algn="ctr"/>
                      <a:r>
                        <a:rPr lang="en-US" dirty="0"/>
                        <a:t>4</a:t>
                      </a:r>
                      <a:endParaRPr lang="en-SE" dirty="0"/>
                    </a:p>
                  </a:txBody>
                  <a:tcPr anchor="ctr"/>
                </a:tc>
                <a:tc>
                  <a:txBody>
                    <a:bodyPr/>
                    <a:lstStyle/>
                    <a:p>
                      <a:pPr algn="ctr"/>
                      <a:r>
                        <a:rPr lang="en-US" dirty="0"/>
                        <a:t>3</a:t>
                      </a:r>
                      <a:endParaRPr lang="en-SE" dirty="0"/>
                    </a:p>
                  </a:txBody>
                  <a:tcPr anchor="ctr"/>
                </a:tc>
                <a:tc>
                  <a:txBody>
                    <a:bodyPr/>
                    <a:lstStyle/>
                    <a:p>
                      <a:pPr algn="ctr"/>
                      <a:r>
                        <a:rPr lang="en-US" dirty="0"/>
                        <a:t>2</a:t>
                      </a:r>
                      <a:endParaRPr lang="en-SE" dirty="0"/>
                    </a:p>
                  </a:txBody>
                  <a:tcPr anchor="ctr"/>
                </a:tc>
                <a:tc>
                  <a:txBody>
                    <a:bodyPr/>
                    <a:lstStyle/>
                    <a:p>
                      <a:pPr algn="ctr"/>
                      <a:r>
                        <a:rPr lang="en-US" dirty="0"/>
                        <a:t>1</a:t>
                      </a:r>
                      <a:endParaRPr lang="en-SE" dirty="0"/>
                    </a:p>
                  </a:txBody>
                  <a:tcPr anchor="ctr"/>
                </a:tc>
                <a:tc>
                  <a:txBody>
                    <a:bodyPr/>
                    <a:lstStyle/>
                    <a:p>
                      <a:pPr algn="ctr"/>
                      <a:r>
                        <a:rPr lang="en-US" dirty="0"/>
                        <a:t>0</a:t>
                      </a:r>
                      <a:endParaRPr lang="en-SE" dirty="0"/>
                    </a:p>
                  </a:txBody>
                  <a:tcPr anchor="ctr"/>
                </a:tc>
                <a:extLst>
                  <a:ext uri="{0D108BD9-81ED-4DB2-BD59-A6C34878D82A}">
                    <a16:rowId xmlns:a16="http://schemas.microsoft.com/office/drawing/2014/main" val="3643504535"/>
                  </a:ext>
                </a:extLst>
              </a:tr>
            </a:tbl>
          </a:graphicData>
        </a:graphic>
      </p:graphicFrame>
      <p:graphicFrame>
        <p:nvGraphicFramePr>
          <p:cNvPr id="7" name="Content Placeholder 3">
            <a:extLst>
              <a:ext uri="{FF2B5EF4-FFF2-40B4-BE49-F238E27FC236}">
                <a16:creationId xmlns:a16="http://schemas.microsoft.com/office/drawing/2014/main" id="{31C672EB-0E7A-B91F-6BA8-593320442B24}"/>
              </a:ext>
            </a:extLst>
          </p:cNvPr>
          <p:cNvGraphicFramePr>
            <a:graphicFrameLocks/>
          </p:cNvGraphicFramePr>
          <p:nvPr>
            <p:extLst>
              <p:ext uri="{D42A27DB-BD31-4B8C-83A1-F6EECF244321}">
                <p14:modId xmlns:p14="http://schemas.microsoft.com/office/powerpoint/2010/main" val="279802341"/>
              </p:ext>
            </p:extLst>
          </p:nvPr>
        </p:nvGraphicFramePr>
        <p:xfrm>
          <a:off x="7057574" y="2437726"/>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solidFill>
                            <a:srgbClr val="FF0000"/>
                          </a:solidFill>
                        </a:rPr>
                        <a:t>0</a:t>
                      </a:r>
                      <a:endParaRPr lang="en-SE" dirty="0">
                        <a:solidFill>
                          <a:srgbClr val="FF0000"/>
                        </a:solidFill>
                      </a:endParaRPr>
                    </a:p>
                  </a:txBody>
                  <a:tcPr anchor="ctr"/>
                </a:tc>
                <a:tc>
                  <a:txBody>
                    <a:bodyPr/>
                    <a:lstStyle/>
                    <a:p>
                      <a:pPr algn="ctr"/>
                      <a:r>
                        <a:rPr lang="en-US" dirty="0">
                          <a:solidFill>
                            <a:srgbClr val="FF0000"/>
                          </a:solidFill>
                        </a:rPr>
                        <a:t>4</a:t>
                      </a:r>
                      <a:endParaRPr lang="en-SE" dirty="0">
                        <a:solidFill>
                          <a:srgbClr val="FF0000"/>
                        </a:solidFill>
                      </a:endParaRPr>
                    </a:p>
                  </a:txBody>
                  <a:tcPr anchor="ctr"/>
                </a:tc>
                <a:tc>
                  <a:txBody>
                    <a:bodyPr/>
                    <a:lstStyle/>
                    <a:p>
                      <a:pPr algn="ctr"/>
                      <a:r>
                        <a:rPr lang="en-US" dirty="0">
                          <a:solidFill>
                            <a:srgbClr val="FF0000"/>
                          </a:solidFill>
                        </a:rPr>
                        <a:t>3</a:t>
                      </a:r>
                      <a:endParaRPr lang="en-SE" dirty="0">
                        <a:solidFill>
                          <a:srgbClr val="FF0000"/>
                        </a:solidFill>
                      </a:endParaRPr>
                    </a:p>
                  </a:txBody>
                  <a:tcPr anchor="ctr"/>
                </a:tc>
                <a:tc>
                  <a:txBody>
                    <a:bodyPr/>
                    <a:lstStyle/>
                    <a:p>
                      <a:pPr algn="ctr"/>
                      <a:r>
                        <a:rPr lang="en-US" dirty="0">
                          <a:solidFill>
                            <a:srgbClr val="FF0000"/>
                          </a:solidFill>
                        </a:rPr>
                        <a:t>2</a:t>
                      </a:r>
                      <a:endParaRPr lang="en-SE" dirty="0">
                        <a:solidFill>
                          <a:srgbClr val="FF0000"/>
                        </a:solidFill>
                      </a:endParaRPr>
                    </a:p>
                  </a:txBody>
                  <a:tcPr anchor="ctr"/>
                </a:tc>
                <a:tc>
                  <a:txBody>
                    <a:bodyPr/>
                    <a:lstStyle/>
                    <a:p>
                      <a:pPr algn="ctr"/>
                      <a:r>
                        <a:rPr lang="en-US" dirty="0">
                          <a:solidFill>
                            <a:srgbClr val="FF0000"/>
                          </a:solidFill>
                        </a:rPr>
                        <a:t>1</a:t>
                      </a:r>
                      <a:endParaRPr lang="en-SE" dirty="0">
                        <a:solidFill>
                          <a:srgbClr val="FF0000"/>
                        </a:solidFill>
                      </a:endParaRPr>
                    </a:p>
                  </a:txBody>
                  <a:tcPr anchor="ctr"/>
                </a:tc>
                <a:tc>
                  <a:txBody>
                    <a:bodyPr/>
                    <a:lstStyle/>
                    <a:p>
                      <a:pPr algn="ctr"/>
                      <a:r>
                        <a:rPr lang="en-US" dirty="0"/>
                        <a:t>5</a:t>
                      </a:r>
                      <a:endParaRPr lang="en-SE" dirty="0"/>
                    </a:p>
                  </a:txBody>
                  <a:tcPr anchor="ctr"/>
                </a:tc>
                <a:extLst>
                  <a:ext uri="{0D108BD9-81ED-4DB2-BD59-A6C34878D82A}">
                    <a16:rowId xmlns:a16="http://schemas.microsoft.com/office/drawing/2014/main" val="3643504535"/>
                  </a:ext>
                </a:extLst>
              </a:tr>
            </a:tbl>
          </a:graphicData>
        </a:graphic>
      </p:graphicFrame>
      <p:cxnSp>
        <p:nvCxnSpPr>
          <p:cNvPr id="8" name="Straight Arrow Connector 7">
            <a:extLst>
              <a:ext uri="{FF2B5EF4-FFF2-40B4-BE49-F238E27FC236}">
                <a16:creationId xmlns:a16="http://schemas.microsoft.com/office/drawing/2014/main" id="{0C7E5A9A-C6A4-9217-9BF3-0384FCA540DA}"/>
              </a:ext>
            </a:extLst>
          </p:cNvPr>
          <p:cNvCxnSpPr>
            <a:cxnSpLocks/>
          </p:cNvCxnSpPr>
          <p:nvPr/>
        </p:nvCxnSpPr>
        <p:spPr bwMode="auto">
          <a:xfrm>
            <a:off x="5627365" y="2624734"/>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8302BEC-3DC4-2DB0-832D-C58976FAE01A}"/>
              </a:ext>
            </a:extLst>
          </p:cNvPr>
          <p:cNvSpPr txBox="1"/>
          <p:nvPr/>
        </p:nvSpPr>
        <p:spPr>
          <a:xfrm>
            <a:off x="5533575" y="2261434"/>
            <a:ext cx="1189846"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5 as pivot</a:t>
            </a:r>
            <a:endParaRPr lang="en-SE" b="0" dirty="0">
              <a:latin typeface="Arial" panose="020B0604020202020204" pitchFamily="34" charset="0"/>
              <a:cs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5828FAC0-9A50-75D8-EEE3-36D36942F5E1}"/>
              </a:ext>
            </a:extLst>
          </p:cNvPr>
          <p:cNvGraphicFramePr>
            <a:graphicFrameLocks/>
          </p:cNvGraphicFramePr>
          <p:nvPr>
            <p:extLst>
              <p:ext uri="{D42A27DB-BD31-4B8C-83A1-F6EECF244321}">
                <p14:modId xmlns:p14="http://schemas.microsoft.com/office/powerpoint/2010/main" val="2010240021"/>
              </p:ext>
            </p:extLst>
          </p:nvPr>
        </p:nvGraphicFramePr>
        <p:xfrm>
          <a:off x="1377284" y="3258226"/>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solidFill>
                            <a:schemeClr val="tx1"/>
                          </a:solidFill>
                        </a:rPr>
                        <a:t>0</a:t>
                      </a:r>
                      <a:endParaRPr lang="en-SE" dirty="0">
                        <a:solidFill>
                          <a:schemeClr val="tx1"/>
                        </a:solidFill>
                      </a:endParaRPr>
                    </a:p>
                  </a:txBody>
                  <a:tcPr anchor="ctr"/>
                </a:tc>
                <a:tc>
                  <a:txBody>
                    <a:bodyPr/>
                    <a:lstStyle/>
                    <a:p>
                      <a:pPr algn="ctr"/>
                      <a:r>
                        <a:rPr lang="en-US" dirty="0">
                          <a:solidFill>
                            <a:srgbClr val="FF0000"/>
                          </a:solidFill>
                        </a:rPr>
                        <a:t>4</a:t>
                      </a:r>
                      <a:endParaRPr lang="en-SE" dirty="0">
                        <a:solidFill>
                          <a:srgbClr val="FF0000"/>
                        </a:solidFill>
                      </a:endParaRPr>
                    </a:p>
                  </a:txBody>
                  <a:tcPr anchor="ctr"/>
                </a:tc>
                <a:tc>
                  <a:txBody>
                    <a:bodyPr/>
                    <a:lstStyle/>
                    <a:p>
                      <a:pPr algn="ctr"/>
                      <a:r>
                        <a:rPr lang="en-US" dirty="0">
                          <a:solidFill>
                            <a:srgbClr val="FF0000"/>
                          </a:solidFill>
                        </a:rPr>
                        <a:t>3</a:t>
                      </a:r>
                      <a:endParaRPr lang="en-SE" dirty="0">
                        <a:solidFill>
                          <a:srgbClr val="FF0000"/>
                        </a:solidFill>
                      </a:endParaRPr>
                    </a:p>
                  </a:txBody>
                  <a:tcPr anchor="ctr"/>
                </a:tc>
                <a:tc>
                  <a:txBody>
                    <a:bodyPr/>
                    <a:lstStyle/>
                    <a:p>
                      <a:pPr algn="ctr"/>
                      <a:r>
                        <a:rPr lang="en-US" dirty="0">
                          <a:solidFill>
                            <a:srgbClr val="FF0000"/>
                          </a:solidFill>
                        </a:rPr>
                        <a:t>2</a:t>
                      </a:r>
                      <a:endParaRPr lang="en-SE" dirty="0">
                        <a:solidFill>
                          <a:srgbClr val="FF0000"/>
                        </a:solidFill>
                      </a:endParaRPr>
                    </a:p>
                  </a:txBody>
                  <a:tcPr anchor="ctr"/>
                </a:tc>
                <a:tc>
                  <a:txBody>
                    <a:bodyPr/>
                    <a:lstStyle/>
                    <a:p>
                      <a:pPr algn="ctr"/>
                      <a:r>
                        <a:rPr lang="en-US" dirty="0">
                          <a:solidFill>
                            <a:srgbClr val="FF0000"/>
                          </a:solidFill>
                        </a:rPr>
                        <a:t>1</a:t>
                      </a:r>
                      <a:endParaRPr lang="en-SE" dirty="0">
                        <a:solidFill>
                          <a:srgbClr val="FF0000"/>
                        </a:solidFill>
                      </a:endParaRPr>
                    </a:p>
                  </a:txBody>
                  <a:tcPr anchor="ctr"/>
                </a:tc>
                <a:tc>
                  <a:txBody>
                    <a:bodyPr/>
                    <a:lstStyle/>
                    <a:p>
                      <a:pPr algn="ctr"/>
                      <a:r>
                        <a:rPr lang="en-US" dirty="0"/>
                        <a:t>5</a:t>
                      </a:r>
                      <a:endParaRPr lang="en-SE" dirty="0"/>
                    </a:p>
                  </a:txBody>
                  <a:tcPr anchor="ctr"/>
                </a:tc>
                <a:extLst>
                  <a:ext uri="{0D108BD9-81ED-4DB2-BD59-A6C34878D82A}">
                    <a16:rowId xmlns:a16="http://schemas.microsoft.com/office/drawing/2014/main" val="3643504535"/>
                  </a:ext>
                </a:extLst>
              </a:tr>
            </a:tbl>
          </a:graphicData>
        </a:graphic>
      </p:graphicFrame>
      <p:cxnSp>
        <p:nvCxnSpPr>
          <p:cNvPr id="13" name="Straight Arrow Connector 12">
            <a:extLst>
              <a:ext uri="{FF2B5EF4-FFF2-40B4-BE49-F238E27FC236}">
                <a16:creationId xmlns:a16="http://schemas.microsoft.com/office/drawing/2014/main" id="{01AF5F53-D321-E7DC-3402-3DFA64059098}"/>
              </a:ext>
            </a:extLst>
          </p:cNvPr>
          <p:cNvCxnSpPr>
            <a:cxnSpLocks/>
          </p:cNvCxnSpPr>
          <p:nvPr/>
        </p:nvCxnSpPr>
        <p:spPr bwMode="auto">
          <a:xfrm>
            <a:off x="133158" y="3436860"/>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DF19F85-EFD2-9473-EB61-6022BFFC8EA4}"/>
              </a:ext>
            </a:extLst>
          </p:cNvPr>
          <p:cNvSpPr txBox="1"/>
          <p:nvPr/>
        </p:nvSpPr>
        <p:spPr>
          <a:xfrm>
            <a:off x="39368" y="3073560"/>
            <a:ext cx="1189846"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0 as pivot</a:t>
            </a:r>
            <a:endParaRPr lang="en-SE" b="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0614F21-4D72-2DA4-1A69-F036F2787762}"/>
              </a:ext>
            </a:extLst>
          </p:cNvPr>
          <p:cNvCxnSpPr>
            <a:cxnSpLocks/>
          </p:cNvCxnSpPr>
          <p:nvPr/>
        </p:nvCxnSpPr>
        <p:spPr bwMode="auto">
          <a:xfrm>
            <a:off x="6008087" y="3334228"/>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22A19C26-D2A9-D7BE-D5CE-97B5871C40D4}"/>
              </a:ext>
            </a:extLst>
          </p:cNvPr>
          <p:cNvSpPr txBox="1"/>
          <p:nvPr/>
        </p:nvSpPr>
        <p:spPr>
          <a:xfrm>
            <a:off x="5914297" y="2970928"/>
            <a:ext cx="1189846"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4 as pivot</a:t>
            </a:r>
            <a:endParaRPr lang="en-SE" b="0" dirty="0">
              <a:latin typeface="Arial" panose="020B0604020202020204" pitchFamily="34" charset="0"/>
              <a:cs typeface="Arial" panose="020B0604020202020204" pitchFamily="34" charset="0"/>
            </a:endParaRPr>
          </a:p>
        </p:txBody>
      </p:sp>
      <p:graphicFrame>
        <p:nvGraphicFramePr>
          <p:cNvPr id="17" name="Content Placeholder 3">
            <a:extLst>
              <a:ext uri="{FF2B5EF4-FFF2-40B4-BE49-F238E27FC236}">
                <a16:creationId xmlns:a16="http://schemas.microsoft.com/office/drawing/2014/main" id="{3E66D525-F9D8-6E05-3578-627DF0DF0023}"/>
              </a:ext>
            </a:extLst>
          </p:cNvPr>
          <p:cNvGraphicFramePr>
            <a:graphicFrameLocks/>
          </p:cNvGraphicFramePr>
          <p:nvPr>
            <p:extLst>
              <p:ext uri="{D42A27DB-BD31-4B8C-83A1-F6EECF244321}">
                <p14:modId xmlns:p14="http://schemas.microsoft.com/office/powerpoint/2010/main" val="828892692"/>
              </p:ext>
            </p:extLst>
          </p:nvPr>
        </p:nvGraphicFramePr>
        <p:xfrm>
          <a:off x="7391400" y="3258226"/>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t>0</a:t>
                      </a:r>
                      <a:endParaRPr lang="en-SE" dirty="0"/>
                    </a:p>
                  </a:txBody>
                  <a:tcPr anchor="ctr"/>
                </a:tc>
                <a:tc>
                  <a:txBody>
                    <a:bodyPr/>
                    <a:lstStyle/>
                    <a:p>
                      <a:pPr algn="ctr"/>
                      <a:r>
                        <a:rPr lang="en-US" dirty="0">
                          <a:solidFill>
                            <a:srgbClr val="FF0000"/>
                          </a:solidFill>
                        </a:rPr>
                        <a:t>1</a:t>
                      </a:r>
                      <a:endParaRPr lang="en-SE" dirty="0">
                        <a:solidFill>
                          <a:srgbClr val="FF0000"/>
                        </a:solidFill>
                      </a:endParaRPr>
                    </a:p>
                  </a:txBody>
                  <a:tcPr anchor="ctr"/>
                </a:tc>
                <a:tc>
                  <a:txBody>
                    <a:bodyPr/>
                    <a:lstStyle/>
                    <a:p>
                      <a:pPr algn="ctr"/>
                      <a:r>
                        <a:rPr lang="en-US" dirty="0">
                          <a:solidFill>
                            <a:srgbClr val="FF0000"/>
                          </a:solidFill>
                        </a:rPr>
                        <a:t>3</a:t>
                      </a:r>
                      <a:endParaRPr lang="en-SE" dirty="0">
                        <a:solidFill>
                          <a:srgbClr val="FF0000"/>
                        </a:solidFill>
                      </a:endParaRPr>
                    </a:p>
                  </a:txBody>
                  <a:tcPr anchor="ctr"/>
                </a:tc>
                <a:tc>
                  <a:txBody>
                    <a:bodyPr/>
                    <a:lstStyle/>
                    <a:p>
                      <a:pPr algn="ctr"/>
                      <a:r>
                        <a:rPr lang="en-US" dirty="0">
                          <a:solidFill>
                            <a:srgbClr val="FF0000"/>
                          </a:solidFill>
                        </a:rPr>
                        <a:t>2</a:t>
                      </a:r>
                      <a:endParaRPr lang="en-SE" dirty="0">
                        <a:solidFill>
                          <a:srgbClr val="FF0000"/>
                        </a:solidFill>
                      </a:endParaRPr>
                    </a:p>
                  </a:txBody>
                  <a:tcPr anchor="ctr"/>
                </a:tc>
                <a:tc>
                  <a:txBody>
                    <a:bodyPr/>
                    <a:lstStyle/>
                    <a:p>
                      <a:pPr algn="ctr"/>
                      <a:r>
                        <a:rPr lang="en-US" dirty="0"/>
                        <a:t>4</a:t>
                      </a:r>
                      <a:endParaRPr lang="en-SE" dirty="0"/>
                    </a:p>
                  </a:txBody>
                  <a:tcPr anchor="ctr"/>
                </a:tc>
                <a:tc>
                  <a:txBody>
                    <a:bodyPr/>
                    <a:lstStyle/>
                    <a:p>
                      <a:pPr algn="ctr"/>
                      <a:r>
                        <a:rPr lang="en-US" dirty="0"/>
                        <a:t>5</a:t>
                      </a:r>
                      <a:endParaRPr lang="en-SE" dirty="0"/>
                    </a:p>
                  </a:txBody>
                  <a:tcPr anchor="ctr"/>
                </a:tc>
                <a:extLst>
                  <a:ext uri="{0D108BD9-81ED-4DB2-BD59-A6C34878D82A}">
                    <a16:rowId xmlns:a16="http://schemas.microsoft.com/office/drawing/2014/main" val="3643504535"/>
                  </a:ext>
                </a:extLst>
              </a:tr>
            </a:tbl>
          </a:graphicData>
        </a:graphic>
      </p:graphicFrame>
      <p:sp>
        <p:nvSpPr>
          <p:cNvPr id="20" name="TextBox 19">
            <a:extLst>
              <a:ext uri="{FF2B5EF4-FFF2-40B4-BE49-F238E27FC236}">
                <a16:creationId xmlns:a16="http://schemas.microsoft.com/office/drawing/2014/main" id="{A80E4154-A7D7-8B10-860E-5D5A3C58DE0F}"/>
              </a:ext>
            </a:extLst>
          </p:cNvPr>
          <p:cNvSpPr txBox="1"/>
          <p:nvPr/>
        </p:nvSpPr>
        <p:spPr>
          <a:xfrm>
            <a:off x="5291566" y="2651086"/>
            <a:ext cx="1626072" cy="369332"/>
          </a:xfrm>
          <a:prstGeom prst="rect">
            <a:avLst/>
          </a:prstGeom>
          <a:noFill/>
        </p:spPr>
        <p:txBody>
          <a:bodyPr wrap="square">
            <a:spAutoFit/>
          </a:bodyPr>
          <a:lstStyle/>
          <a:p>
            <a:r>
              <a:rPr lang="en-US" altLang="zh-CN" b="0" dirty="0">
                <a:latin typeface="Arial" panose="020B0604020202020204" pitchFamily="34" charset="0"/>
                <a:cs typeface="Arial" panose="020B0604020202020204" pitchFamily="34" charset="0"/>
              </a:rPr>
              <a:t>Swap 5 and 0</a:t>
            </a:r>
            <a:endParaRPr lang="en-SE" b="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A2507F4-F0A8-7834-83DD-EA86560DD462}"/>
              </a:ext>
            </a:extLst>
          </p:cNvPr>
          <p:cNvSpPr txBox="1"/>
          <p:nvPr/>
        </p:nvSpPr>
        <p:spPr>
          <a:xfrm>
            <a:off x="48251" y="3456229"/>
            <a:ext cx="1189846" cy="369332"/>
          </a:xfrm>
          <a:prstGeom prst="rect">
            <a:avLst/>
          </a:prstGeom>
          <a:noFill/>
        </p:spPr>
        <p:txBody>
          <a:bodyPr wrap="square">
            <a:spAutoFit/>
          </a:bodyPr>
          <a:lstStyle/>
          <a:p>
            <a:r>
              <a:rPr lang="en-US" altLang="zh-CN" b="0" dirty="0">
                <a:latin typeface="Arial" panose="020B0604020202020204" pitchFamily="34" charset="0"/>
                <a:cs typeface="Arial" panose="020B0604020202020204" pitchFamily="34" charset="0"/>
              </a:rPr>
              <a:t>No swap</a:t>
            </a:r>
            <a:endParaRPr lang="en-SE" b="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8270803-6021-7758-1161-CE0B33930EE8}"/>
              </a:ext>
            </a:extLst>
          </p:cNvPr>
          <p:cNvSpPr txBox="1"/>
          <p:nvPr/>
        </p:nvSpPr>
        <p:spPr>
          <a:xfrm>
            <a:off x="5775110" y="3374232"/>
            <a:ext cx="1723156" cy="369332"/>
          </a:xfrm>
          <a:prstGeom prst="rect">
            <a:avLst/>
          </a:prstGeom>
          <a:noFill/>
        </p:spPr>
        <p:txBody>
          <a:bodyPr wrap="square">
            <a:spAutoFit/>
          </a:bodyPr>
          <a:lstStyle/>
          <a:p>
            <a:r>
              <a:rPr lang="en-US" altLang="zh-CN" b="0" dirty="0">
                <a:latin typeface="Arial" panose="020B0604020202020204" pitchFamily="34" charset="0"/>
                <a:cs typeface="Arial" panose="020B0604020202020204" pitchFamily="34" charset="0"/>
              </a:rPr>
              <a:t>Swap 4 and 1</a:t>
            </a:r>
            <a:endParaRPr lang="en-SE" b="0" dirty="0">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33D8B45A-A625-AB61-ADC6-36BC54C72E16}"/>
              </a:ext>
            </a:extLst>
          </p:cNvPr>
          <p:cNvCxnSpPr>
            <a:cxnSpLocks/>
          </p:cNvCxnSpPr>
          <p:nvPr/>
        </p:nvCxnSpPr>
        <p:spPr bwMode="auto">
          <a:xfrm>
            <a:off x="133158" y="4522034"/>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6570ECB4-FD4A-C052-E101-7F8A790DEAA5}"/>
              </a:ext>
            </a:extLst>
          </p:cNvPr>
          <p:cNvSpPr txBox="1"/>
          <p:nvPr/>
        </p:nvSpPr>
        <p:spPr>
          <a:xfrm>
            <a:off x="39368" y="4158734"/>
            <a:ext cx="1189846"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1 as pivot</a:t>
            </a:r>
            <a:endParaRPr lang="en-SE" b="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C4DCABD-22E2-6315-CF9F-B89BEC6DBC8D}"/>
              </a:ext>
            </a:extLst>
          </p:cNvPr>
          <p:cNvCxnSpPr>
            <a:cxnSpLocks/>
          </p:cNvCxnSpPr>
          <p:nvPr/>
        </p:nvCxnSpPr>
        <p:spPr bwMode="auto">
          <a:xfrm>
            <a:off x="6008087" y="4419402"/>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D778301B-DEA8-E2E0-DDBA-A37D7220B646}"/>
              </a:ext>
            </a:extLst>
          </p:cNvPr>
          <p:cNvSpPr txBox="1"/>
          <p:nvPr/>
        </p:nvSpPr>
        <p:spPr>
          <a:xfrm>
            <a:off x="5914297" y="4056102"/>
            <a:ext cx="1189846"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3 as pivot</a:t>
            </a:r>
            <a:endParaRPr lang="en-SE" b="0" dirty="0">
              <a:latin typeface="Arial" panose="020B0604020202020204" pitchFamily="34" charset="0"/>
              <a:cs typeface="Arial" panose="020B0604020202020204" pitchFamily="34" charset="0"/>
            </a:endParaRPr>
          </a:p>
        </p:txBody>
      </p:sp>
      <p:graphicFrame>
        <p:nvGraphicFramePr>
          <p:cNvPr id="27" name="Content Placeholder 3">
            <a:extLst>
              <a:ext uri="{FF2B5EF4-FFF2-40B4-BE49-F238E27FC236}">
                <a16:creationId xmlns:a16="http://schemas.microsoft.com/office/drawing/2014/main" id="{3CB8BD28-62B4-11BE-7536-BE9ACBB6B1A6}"/>
              </a:ext>
            </a:extLst>
          </p:cNvPr>
          <p:cNvGraphicFramePr>
            <a:graphicFrameLocks/>
          </p:cNvGraphicFramePr>
          <p:nvPr>
            <p:extLst>
              <p:ext uri="{D42A27DB-BD31-4B8C-83A1-F6EECF244321}">
                <p14:modId xmlns:p14="http://schemas.microsoft.com/office/powerpoint/2010/main" val="1725382691"/>
              </p:ext>
            </p:extLst>
          </p:nvPr>
        </p:nvGraphicFramePr>
        <p:xfrm>
          <a:off x="7391400" y="4343400"/>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t>0</a:t>
                      </a:r>
                      <a:endParaRPr lang="en-SE" dirty="0"/>
                    </a:p>
                  </a:txBody>
                  <a:tcPr anchor="ctr"/>
                </a:tc>
                <a:tc>
                  <a:txBody>
                    <a:bodyPr/>
                    <a:lstStyle/>
                    <a:p>
                      <a:pPr algn="ctr"/>
                      <a:r>
                        <a:rPr lang="en-US" dirty="0"/>
                        <a:t>1</a:t>
                      </a:r>
                      <a:endParaRPr lang="en-SE" dirty="0"/>
                    </a:p>
                  </a:txBody>
                  <a:tcPr anchor="ctr"/>
                </a:tc>
                <a:tc>
                  <a:txBody>
                    <a:bodyPr/>
                    <a:lstStyle/>
                    <a:p>
                      <a:pPr algn="ctr"/>
                      <a:r>
                        <a:rPr lang="en-US" dirty="0"/>
                        <a:t>2</a:t>
                      </a:r>
                      <a:endParaRPr lang="en-SE" dirty="0"/>
                    </a:p>
                  </a:txBody>
                  <a:tcPr anchor="ctr"/>
                </a:tc>
                <a:tc>
                  <a:txBody>
                    <a:bodyPr/>
                    <a:lstStyle/>
                    <a:p>
                      <a:pPr algn="ctr"/>
                      <a:r>
                        <a:rPr lang="en-US" dirty="0"/>
                        <a:t>3</a:t>
                      </a:r>
                      <a:endParaRPr lang="en-SE" dirty="0"/>
                    </a:p>
                  </a:txBody>
                  <a:tcPr anchor="ctr"/>
                </a:tc>
                <a:tc>
                  <a:txBody>
                    <a:bodyPr/>
                    <a:lstStyle/>
                    <a:p>
                      <a:pPr algn="ctr"/>
                      <a:r>
                        <a:rPr lang="en-US" dirty="0"/>
                        <a:t>4</a:t>
                      </a:r>
                      <a:endParaRPr lang="en-SE" dirty="0"/>
                    </a:p>
                  </a:txBody>
                  <a:tcPr anchor="ctr"/>
                </a:tc>
                <a:tc>
                  <a:txBody>
                    <a:bodyPr/>
                    <a:lstStyle/>
                    <a:p>
                      <a:pPr algn="ctr"/>
                      <a:r>
                        <a:rPr lang="en-US" dirty="0"/>
                        <a:t>5</a:t>
                      </a:r>
                      <a:endParaRPr lang="en-SE" dirty="0"/>
                    </a:p>
                  </a:txBody>
                  <a:tcPr anchor="ctr"/>
                </a:tc>
                <a:extLst>
                  <a:ext uri="{0D108BD9-81ED-4DB2-BD59-A6C34878D82A}">
                    <a16:rowId xmlns:a16="http://schemas.microsoft.com/office/drawing/2014/main" val="3643504535"/>
                  </a:ext>
                </a:extLst>
              </a:tr>
            </a:tbl>
          </a:graphicData>
        </a:graphic>
      </p:graphicFrame>
      <p:sp>
        <p:nvSpPr>
          <p:cNvPr id="28" name="TextBox 27">
            <a:extLst>
              <a:ext uri="{FF2B5EF4-FFF2-40B4-BE49-F238E27FC236}">
                <a16:creationId xmlns:a16="http://schemas.microsoft.com/office/drawing/2014/main" id="{19410102-128D-E569-52A9-DBBF6977C6A9}"/>
              </a:ext>
            </a:extLst>
          </p:cNvPr>
          <p:cNvSpPr txBox="1"/>
          <p:nvPr/>
        </p:nvSpPr>
        <p:spPr>
          <a:xfrm>
            <a:off x="48251" y="4541403"/>
            <a:ext cx="1189846" cy="369332"/>
          </a:xfrm>
          <a:prstGeom prst="rect">
            <a:avLst/>
          </a:prstGeom>
          <a:noFill/>
        </p:spPr>
        <p:txBody>
          <a:bodyPr wrap="square">
            <a:spAutoFit/>
          </a:bodyPr>
          <a:lstStyle/>
          <a:p>
            <a:r>
              <a:rPr lang="en-US" altLang="zh-CN" b="0" dirty="0">
                <a:latin typeface="Arial" panose="020B0604020202020204" pitchFamily="34" charset="0"/>
                <a:cs typeface="Arial" panose="020B0604020202020204" pitchFamily="34" charset="0"/>
              </a:rPr>
              <a:t>No swap</a:t>
            </a:r>
            <a:endParaRPr lang="en-SE" b="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24F2281-C1D1-B9DF-6868-8493B1153F7D}"/>
              </a:ext>
            </a:extLst>
          </p:cNvPr>
          <p:cNvSpPr txBox="1"/>
          <p:nvPr/>
        </p:nvSpPr>
        <p:spPr>
          <a:xfrm>
            <a:off x="5775110" y="4459406"/>
            <a:ext cx="1723156" cy="369332"/>
          </a:xfrm>
          <a:prstGeom prst="rect">
            <a:avLst/>
          </a:prstGeom>
          <a:noFill/>
        </p:spPr>
        <p:txBody>
          <a:bodyPr wrap="square">
            <a:spAutoFit/>
          </a:bodyPr>
          <a:lstStyle/>
          <a:p>
            <a:r>
              <a:rPr lang="en-US" altLang="zh-CN" b="0" dirty="0">
                <a:latin typeface="Arial" panose="020B0604020202020204" pitchFamily="34" charset="0"/>
                <a:cs typeface="Arial" panose="020B0604020202020204" pitchFamily="34" charset="0"/>
              </a:rPr>
              <a:t>Swap 3 and 2</a:t>
            </a:r>
            <a:endParaRPr lang="en-SE" b="0" dirty="0">
              <a:latin typeface="Arial" panose="020B0604020202020204" pitchFamily="34" charset="0"/>
              <a:cs typeface="Arial" panose="020B0604020202020204" pitchFamily="34" charset="0"/>
            </a:endParaRPr>
          </a:p>
        </p:txBody>
      </p:sp>
      <p:graphicFrame>
        <p:nvGraphicFramePr>
          <p:cNvPr id="30" name="Content Placeholder 3">
            <a:extLst>
              <a:ext uri="{FF2B5EF4-FFF2-40B4-BE49-F238E27FC236}">
                <a16:creationId xmlns:a16="http://schemas.microsoft.com/office/drawing/2014/main" id="{DB47DD41-C988-025A-B249-BF6FE45714F9}"/>
              </a:ext>
            </a:extLst>
          </p:cNvPr>
          <p:cNvGraphicFramePr>
            <a:graphicFrameLocks/>
          </p:cNvGraphicFramePr>
          <p:nvPr>
            <p:extLst>
              <p:ext uri="{D42A27DB-BD31-4B8C-83A1-F6EECF244321}">
                <p14:modId xmlns:p14="http://schemas.microsoft.com/office/powerpoint/2010/main" val="3748249529"/>
              </p:ext>
            </p:extLst>
          </p:nvPr>
        </p:nvGraphicFramePr>
        <p:xfrm>
          <a:off x="1377284" y="4285380"/>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dirty="0">
                          <a:solidFill>
                            <a:schemeClr val="tx1"/>
                          </a:solidFill>
                        </a:rPr>
                        <a:t>0</a:t>
                      </a:r>
                      <a:endParaRPr lang="en-SE" dirty="0">
                        <a:solidFill>
                          <a:schemeClr val="tx1"/>
                        </a:solidFill>
                      </a:endParaRPr>
                    </a:p>
                  </a:txBody>
                  <a:tcPr anchor="ctr"/>
                </a:tc>
                <a:tc>
                  <a:txBody>
                    <a:bodyPr/>
                    <a:lstStyle/>
                    <a:p>
                      <a:pPr algn="ctr"/>
                      <a:r>
                        <a:rPr lang="en-US" dirty="0"/>
                        <a:t>1</a:t>
                      </a:r>
                      <a:endParaRPr lang="en-SE" dirty="0"/>
                    </a:p>
                  </a:txBody>
                  <a:tcPr anchor="ctr"/>
                </a:tc>
                <a:tc>
                  <a:txBody>
                    <a:bodyPr/>
                    <a:lstStyle/>
                    <a:p>
                      <a:pPr algn="ctr"/>
                      <a:r>
                        <a:rPr lang="en-US" dirty="0">
                          <a:solidFill>
                            <a:srgbClr val="FF0000"/>
                          </a:solidFill>
                        </a:rPr>
                        <a:t>3</a:t>
                      </a:r>
                      <a:endParaRPr lang="en-SE" dirty="0">
                        <a:solidFill>
                          <a:srgbClr val="FF0000"/>
                        </a:solidFill>
                      </a:endParaRPr>
                    </a:p>
                  </a:txBody>
                  <a:tcPr anchor="ctr"/>
                </a:tc>
                <a:tc>
                  <a:txBody>
                    <a:bodyPr/>
                    <a:lstStyle/>
                    <a:p>
                      <a:pPr algn="ctr"/>
                      <a:r>
                        <a:rPr lang="en-US" dirty="0">
                          <a:solidFill>
                            <a:srgbClr val="FF0000"/>
                          </a:solidFill>
                        </a:rPr>
                        <a:t>2</a:t>
                      </a:r>
                      <a:endParaRPr lang="en-SE" dirty="0">
                        <a:solidFill>
                          <a:srgbClr val="FF0000"/>
                        </a:solidFill>
                      </a:endParaRPr>
                    </a:p>
                  </a:txBody>
                  <a:tcPr anchor="ctr"/>
                </a:tc>
                <a:tc>
                  <a:txBody>
                    <a:bodyPr/>
                    <a:lstStyle/>
                    <a:p>
                      <a:pPr algn="ctr"/>
                      <a:r>
                        <a:rPr lang="en-US" dirty="0"/>
                        <a:t>4</a:t>
                      </a:r>
                      <a:endParaRPr lang="en-SE" dirty="0"/>
                    </a:p>
                  </a:txBody>
                  <a:tcPr anchor="ctr"/>
                </a:tc>
                <a:tc>
                  <a:txBody>
                    <a:bodyPr/>
                    <a:lstStyle/>
                    <a:p>
                      <a:pPr algn="ctr"/>
                      <a:r>
                        <a:rPr lang="en-US" dirty="0"/>
                        <a:t>5</a:t>
                      </a:r>
                      <a:endParaRPr lang="en-SE" dirty="0"/>
                    </a:p>
                  </a:txBody>
                  <a:tcPr anchor="ctr"/>
                </a:tc>
                <a:extLst>
                  <a:ext uri="{0D108BD9-81ED-4DB2-BD59-A6C34878D82A}">
                    <a16:rowId xmlns:a16="http://schemas.microsoft.com/office/drawing/2014/main" val="3643504535"/>
                  </a:ext>
                </a:extLst>
              </a:tr>
            </a:tbl>
          </a:graphicData>
        </a:graphic>
      </p:graphicFrame>
      <p:sp>
        <p:nvSpPr>
          <p:cNvPr id="32" name="Content Placeholder 2">
            <a:extLst>
              <a:ext uri="{FF2B5EF4-FFF2-40B4-BE49-F238E27FC236}">
                <a16:creationId xmlns:a16="http://schemas.microsoft.com/office/drawing/2014/main" id="{A8BA2FED-980C-1164-307A-6F7CE8491C17}"/>
              </a:ext>
            </a:extLst>
          </p:cNvPr>
          <p:cNvSpPr txBox="1">
            <a:spLocks/>
          </p:cNvSpPr>
          <p:nvPr/>
        </p:nvSpPr>
        <p:spPr bwMode="auto">
          <a:xfrm>
            <a:off x="842304" y="876821"/>
            <a:ext cx="10566400" cy="131866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kern="0" dirty="0"/>
              <a:t>Red numbers indicate remaining subarray to be sorted. In this example, every time the pivot has either left or right subarray as null, so only one subarray is left after each step.</a:t>
            </a:r>
            <a:endParaRPr lang="en-SE" kern="0" dirty="0"/>
          </a:p>
        </p:txBody>
      </p:sp>
    </p:spTree>
    <p:extLst>
      <p:ext uri="{BB962C8B-B14F-4D97-AF65-F5344CB8AC3E}">
        <p14:creationId xmlns:p14="http://schemas.microsoft.com/office/powerpoint/2010/main" val="324108453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B6C-D4E7-C1F6-2A43-D01B73C0F51E}"/>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E7B1399D-F84D-F8D3-7403-8C6D8EE8A745}"/>
              </a:ext>
            </a:extLst>
          </p:cNvPr>
          <p:cNvSpPr>
            <a:spLocks noGrp="1"/>
          </p:cNvSpPr>
          <p:nvPr>
            <p:ph idx="1"/>
          </p:nvPr>
        </p:nvSpPr>
        <p:spPr/>
        <p:txBody>
          <a:bodyPr/>
          <a:lstStyle/>
          <a:p>
            <a:endParaRPr lang="en-SE" dirty="0"/>
          </a:p>
        </p:txBody>
      </p:sp>
      <p:sp>
        <p:nvSpPr>
          <p:cNvPr id="35" name="Oval 5">
            <a:extLst>
              <a:ext uri="{FF2B5EF4-FFF2-40B4-BE49-F238E27FC236}">
                <a16:creationId xmlns:a16="http://schemas.microsoft.com/office/drawing/2014/main" id="{B9E6272F-BDB2-C481-258D-DDDEAE44B2E4}"/>
              </a:ext>
            </a:extLst>
          </p:cNvPr>
          <p:cNvSpPr>
            <a:spLocks noChangeArrowheads="1"/>
          </p:cNvSpPr>
          <p:nvPr/>
        </p:nvSpPr>
        <p:spPr bwMode="auto">
          <a:xfrm>
            <a:off x="5486400" y="1371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6" name="Oval 8">
            <a:extLst>
              <a:ext uri="{FF2B5EF4-FFF2-40B4-BE49-F238E27FC236}">
                <a16:creationId xmlns:a16="http://schemas.microsoft.com/office/drawing/2014/main" id="{6DDC9DBC-310A-D075-E9B4-8BCEEB3681BE}"/>
              </a:ext>
            </a:extLst>
          </p:cNvPr>
          <p:cNvSpPr>
            <a:spLocks noChangeArrowheads="1"/>
          </p:cNvSpPr>
          <p:nvPr/>
        </p:nvSpPr>
        <p:spPr bwMode="auto">
          <a:xfrm>
            <a:off x="4935280" y="2133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37" name="Line 19">
            <a:extLst>
              <a:ext uri="{FF2B5EF4-FFF2-40B4-BE49-F238E27FC236}">
                <a16:creationId xmlns:a16="http://schemas.microsoft.com/office/drawing/2014/main" id="{022424FC-892A-1F32-31C2-9CEA1A06A1F8}"/>
              </a:ext>
            </a:extLst>
          </p:cNvPr>
          <p:cNvSpPr>
            <a:spLocks noChangeShapeType="1"/>
          </p:cNvSpPr>
          <p:nvPr/>
        </p:nvSpPr>
        <p:spPr bwMode="auto">
          <a:xfrm flipH="1">
            <a:off x="5333999" y="1860542"/>
            <a:ext cx="278572" cy="302901"/>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9" name="Oval 8">
            <a:extLst>
              <a:ext uri="{FF2B5EF4-FFF2-40B4-BE49-F238E27FC236}">
                <a16:creationId xmlns:a16="http://schemas.microsoft.com/office/drawing/2014/main" id="{26136080-0C8D-652A-1C77-C0D2848BF268}"/>
              </a:ext>
            </a:extLst>
          </p:cNvPr>
          <p:cNvSpPr>
            <a:spLocks noChangeArrowheads="1"/>
          </p:cNvSpPr>
          <p:nvPr/>
        </p:nvSpPr>
        <p:spPr bwMode="auto">
          <a:xfrm>
            <a:off x="4854170" y="361258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Line 19">
            <a:extLst>
              <a:ext uri="{FF2B5EF4-FFF2-40B4-BE49-F238E27FC236}">
                <a16:creationId xmlns:a16="http://schemas.microsoft.com/office/drawing/2014/main" id="{85EC6E50-DC01-089C-E378-AAA84F6C8602}"/>
              </a:ext>
            </a:extLst>
          </p:cNvPr>
          <p:cNvSpPr>
            <a:spLocks noChangeShapeType="1"/>
          </p:cNvSpPr>
          <p:nvPr/>
        </p:nvSpPr>
        <p:spPr bwMode="auto">
          <a:xfrm flipH="1">
            <a:off x="5299685" y="33541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Oval 8">
            <a:extLst>
              <a:ext uri="{FF2B5EF4-FFF2-40B4-BE49-F238E27FC236}">
                <a16:creationId xmlns:a16="http://schemas.microsoft.com/office/drawing/2014/main" id="{94F8888F-8ECC-BDAA-0BF2-0946C44D9CC0}"/>
              </a:ext>
            </a:extLst>
          </p:cNvPr>
          <p:cNvSpPr>
            <a:spLocks noChangeArrowheads="1"/>
          </p:cNvSpPr>
          <p:nvPr/>
        </p:nvSpPr>
        <p:spPr bwMode="auto">
          <a:xfrm>
            <a:off x="5486400" y="288405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91D91243-BB22-9D5D-044C-C7E27A374A30}"/>
              </a:ext>
            </a:extLst>
          </p:cNvPr>
          <p:cNvSpPr>
            <a:spLocks noChangeShapeType="1"/>
          </p:cNvSpPr>
          <p:nvPr/>
        </p:nvSpPr>
        <p:spPr bwMode="auto">
          <a:xfrm>
            <a:off x="5387571" y="2638084"/>
            <a:ext cx="223720" cy="25837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6" name="Oval 8">
            <a:extLst>
              <a:ext uri="{FF2B5EF4-FFF2-40B4-BE49-F238E27FC236}">
                <a16:creationId xmlns:a16="http://schemas.microsoft.com/office/drawing/2014/main" id="{A36128A9-9AB8-5B21-2814-DF8A12EABE75}"/>
              </a:ext>
            </a:extLst>
          </p:cNvPr>
          <p:cNvSpPr>
            <a:spLocks noChangeArrowheads="1"/>
          </p:cNvSpPr>
          <p:nvPr/>
        </p:nvSpPr>
        <p:spPr bwMode="auto">
          <a:xfrm>
            <a:off x="5422161" y="43111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BB86D91D-1667-B9A1-9D7A-7964B2DB31B7}"/>
              </a:ext>
            </a:extLst>
          </p:cNvPr>
          <p:cNvSpPr>
            <a:spLocks noChangeShapeType="1"/>
          </p:cNvSpPr>
          <p:nvPr/>
        </p:nvSpPr>
        <p:spPr bwMode="auto">
          <a:xfrm>
            <a:off x="5332719" y="40209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Oval 8">
            <a:extLst>
              <a:ext uri="{FF2B5EF4-FFF2-40B4-BE49-F238E27FC236}">
                <a16:creationId xmlns:a16="http://schemas.microsoft.com/office/drawing/2014/main" id="{B9212E58-3545-849D-F29E-D8A0F8FAE8CA}"/>
              </a:ext>
            </a:extLst>
          </p:cNvPr>
          <p:cNvSpPr>
            <a:spLocks noChangeArrowheads="1"/>
          </p:cNvSpPr>
          <p:nvPr/>
        </p:nvSpPr>
        <p:spPr bwMode="auto">
          <a:xfrm>
            <a:off x="4766864" y="504418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F442A91-7992-B16E-2F87-B3FBAE9A3A1D}"/>
              </a:ext>
            </a:extLst>
          </p:cNvPr>
          <p:cNvSpPr>
            <a:spLocks noChangeShapeType="1"/>
          </p:cNvSpPr>
          <p:nvPr/>
        </p:nvSpPr>
        <p:spPr bwMode="auto">
          <a:xfrm flipH="1">
            <a:off x="5212379" y="4785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6069281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1CAC-81FC-2A23-E465-44EDE174092A}"/>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7642C3-5E22-E482-9F59-F8985DE829F3}"/>
              </a:ext>
            </a:extLst>
          </p:cNvPr>
          <p:cNvSpPr>
            <a:spLocks noGrp="1"/>
          </p:cNvSpPr>
          <p:nvPr>
            <p:ph idx="1"/>
          </p:nvPr>
        </p:nvSpPr>
        <p:spPr/>
        <p:txBody>
          <a:bodyPr/>
          <a:lstStyle/>
          <a:p>
            <a:r>
              <a:rPr lang="en-US" dirty="0"/>
              <a:t>Red numbers indicate remaining subarray to be sorted. In this example, every time the pivot has either left or right subarray as null, so only one subarray is left after each step.</a:t>
            </a:r>
            <a:endParaRPr lang="en-SE" dirty="0"/>
          </a:p>
        </p:txBody>
      </p:sp>
    </p:spTree>
    <p:extLst>
      <p:ext uri="{BB962C8B-B14F-4D97-AF65-F5344CB8AC3E}">
        <p14:creationId xmlns:p14="http://schemas.microsoft.com/office/powerpoint/2010/main" val="25445859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99521</TotalTime>
  <Pages>60</Pages>
  <Words>3993</Words>
  <Application>Microsoft Office PowerPoint</Application>
  <PresentationFormat>Widescreen</PresentationFormat>
  <Paragraphs>666</Paragraphs>
  <Slides>33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017: Fundamentals of Computer Science III: Advanced Data Structures and Object-Oriented Programming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breadth-first (level-order) traversal of AB</vt:lpstr>
      <vt:lpstr>(2) pre-order traversal of AB</vt:lpstr>
      <vt:lpstr>(3) In-order traversal of AB</vt:lpstr>
      <vt:lpstr>(4) post-order traversal of AB</vt:lpstr>
      <vt:lpstr>(5) they are all Binary Search Trees, considering A &lt; B</vt:lpstr>
      <vt:lpstr>(6) they are all Binary Min-Heaps, considering A &lt; B</vt:lpstr>
      <vt:lpstr>Q6 Lecture 9-self balancing trees (20 pts)</vt:lpstr>
      <vt:lpstr>AVL Tree: Inserting the sequence: 6, 5, 4, 3, 7, 8</vt:lpstr>
      <vt:lpstr>Q6 Lecture 9-self balancing trees (20 pts)</vt:lpstr>
      <vt:lpstr>Red-Black Tree: Inserting the sequence: : 6, 5, 4, 3, 7, 8</vt:lpstr>
      <vt:lpstr>Q X Lecture 10-2-3 Trees B Trees</vt:lpstr>
      <vt:lpstr>QX L11 Heaps</vt:lpstr>
      <vt:lpstr>L11 Heaps ANS</vt:lpstr>
      <vt:lpstr>Q. Quick Sort</vt:lpstr>
      <vt:lpstr>Q. Quick Sort ANS</vt:lpstr>
      <vt:lpstr>Q. Quick Sort ANS</vt:lpstr>
      <vt:lpstr>PowerPoint Presentation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1130</cp:revision>
  <cp:lastPrinted>2025-04-08T02:07:43Z</cp:lastPrinted>
  <dcterms:created xsi:type="dcterms:W3CDTF">1995-08-12T11:37:26Z</dcterms:created>
  <dcterms:modified xsi:type="dcterms:W3CDTF">2025-05-08T22:25:50Z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