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10"/>
  </p:notesMasterIdLst>
  <p:sldIdLst>
    <p:sldId id="283" r:id="rId2"/>
    <p:sldId id="298" r:id="rId3"/>
    <p:sldId id="299" r:id="rId4"/>
    <p:sldId id="300" r:id="rId5"/>
    <p:sldId id="301" r:id="rId6"/>
    <p:sldId id="1547" r:id="rId7"/>
    <p:sldId id="1544" r:id="rId8"/>
    <p:sldId id="1546"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150  41 72 90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802 44  2 686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41  72  90 150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2 44 686 802</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spcAft>
                <a:spcPts val="1000"/>
              </a:spcAft>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2 41 44 72 90 150 686 802 </a:t>
            </a:r>
            <a:endParaRPr lang="en-SE" sz="1800">
              <a:effectLst/>
              <a:latin typeface="Cambria" panose="02040503050406030204" pitchFamily="18" charset="0"/>
              <a:ea typeface="SimSun" panose="02010600030101010101" pitchFamily="2" charset="-122"/>
              <a:cs typeface="Times New Roman" panose="02020603050405020304" pitchFamily="18" charset="0"/>
            </a:endParaRPr>
          </a:p>
          <a:p>
            <a:endParaRPr lang="en-S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954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9219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mj-lt"/>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Tree>
    <p:extLst>
      <p:ext uri="{BB962C8B-B14F-4D97-AF65-F5344CB8AC3E}">
        <p14:creationId xmlns:p14="http://schemas.microsoft.com/office/powerpoint/2010/main" val="692437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366950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6" r:id="rId3"/>
    <p:sldLayoutId id="2147483658" r:id="rId4"/>
    <p:sldLayoutId id="2147483664"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15</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a:p>
            <a:pPr marL="0" marR="0" lvl="0" indent="0" algn="ctr" defTabSz="457200" rtl="0" eaLnBrk="1" fontAlgn="auto" latinLnBrk="0" hangingPunct="1">
              <a:lnSpc>
                <a:spcPct val="130000"/>
              </a:lnSpc>
              <a:spcBef>
                <a:spcPct val="0"/>
              </a:spcBef>
              <a:spcAft>
                <a:spcPts val="0"/>
              </a:spcAft>
              <a:buClrTx/>
              <a:buSzTx/>
              <a:buFontTx/>
              <a:buNone/>
              <a:tabLst/>
              <a:defRPr/>
            </a:pPr>
            <a:r>
              <a:rPr lang="en-US"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latin typeface="+mj-lt"/>
              </a:rPr>
              <a:t>Q. Merge Sort ANS</a:t>
            </a:r>
            <a:endParaRPr lang="en-SE" dirty="0">
              <a:latin typeface="+mj-lt"/>
            </a:endParaRPr>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326621" y="1235840"/>
            <a:ext cx="4734516" cy="4386319"/>
          </a:xfrm>
        </p:spPr>
        <p:txBody>
          <a:bodyPr/>
          <a:lstStyle/>
          <a:p>
            <a:pPr marL="63500" indent="0">
              <a:buNone/>
            </a:pPr>
            <a:r>
              <a:rPr lang="en-GB" sz="2400" dirty="0"/>
              <a:t>Sort this list of numbers using </a:t>
            </a:r>
            <a:r>
              <a:rPr lang="en-GB" sz="2400" dirty="0" err="1"/>
              <a:t>mergesort</a:t>
            </a:r>
            <a:r>
              <a:rPr lang="en-GB" sz="2400" dirty="0"/>
              <a:t>. Show the split into </a:t>
            </a:r>
            <a:r>
              <a:rPr lang="en-GB" sz="2400" dirty="0" err="1"/>
              <a:t>sublists</a:t>
            </a:r>
            <a:r>
              <a:rPr lang="en-GB" sz="2400" dirty="0"/>
              <a:t>, then show the merge steps. When there are an odd number of elements in a list, make the left </a:t>
            </a:r>
            <a:r>
              <a:rPr lang="en-GB" sz="2400" dirty="0" err="1"/>
              <a:t>sublist</a:t>
            </a:r>
            <a:r>
              <a:rPr lang="en-GB" sz="2400" dirty="0"/>
              <a:t> larger. Put an ‘X’ on any </a:t>
            </a:r>
            <a:r>
              <a:rPr lang="en-GB" sz="2400" dirty="0" err="1"/>
              <a:t>sublist</a:t>
            </a:r>
            <a:r>
              <a:rPr lang="en-GB" sz="2400" dirty="0"/>
              <a:t> you don’t use.</a:t>
            </a:r>
          </a:p>
          <a:p>
            <a:pPr marL="63500" indent="0">
              <a:buNone/>
            </a:pPr>
            <a:r>
              <a:rPr lang="en-GB" sz="2400" dirty="0"/>
              <a:t>65 17 19 85 97 12 23</a:t>
            </a:r>
          </a:p>
          <a:p>
            <a:pPr marL="63500" indent="0">
              <a:buNone/>
            </a:pPr>
            <a:r>
              <a:rPr lang="en-GB" sz="2400" dirty="0"/>
              <a:t>ANS: fig to the right</a:t>
            </a:r>
          </a:p>
        </p:txBody>
      </p:sp>
      <p:pic>
        <p:nvPicPr>
          <p:cNvPr id="34" name="Picture 33" descr="A white background with numbers&#10;&#10;Description automatically generated">
            <a:extLst>
              <a:ext uri="{FF2B5EF4-FFF2-40B4-BE49-F238E27FC236}">
                <a16:creationId xmlns:a16="http://schemas.microsoft.com/office/drawing/2014/main" id="{2C009404-0F4F-33BA-BE5C-F98A52A1193F}"/>
              </a:ext>
            </a:extLst>
          </p:cNvPr>
          <p:cNvPicPr>
            <a:picLocks noChangeAspect="1"/>
          </p:cNvPicPr>
          <p:nvPr/>
        </p:nvPicPr>
        <p:blipFill>
          <a:blip r:embed="rId3"/>
          <a:stretch>
            <a:fillRect/>
          </a:stretch>
        </p:blipFill>
        <p:spPr>
          <a:xfrm>
            <a:off x="5649953" y="1848225"/>
            <a:ext cx="6215426" cy="4386320"/>
          </a:xfrm>
          <a:prstGeom prst="rect">
            <a:avLst/>
          </a:prstGeom>
        </p:spPr>
      </p:pic>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Quick Sort ANS</a:t>
            </a:r>
            <a:endParaRPr lang="en-SE" dirty="0"/>
          </a:p>
        </p:txBody>
      </p: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232340" y="1173019"/>
            <a:ext cx="5430706" cy="5192148"/>
          </a:xfrm>
        </p:spPr>
        <p:txBody>
          <a:bodyPr/>
          <a:lstStyle/>
          <a:p>
            <a:pPr marL="63500" indent="0">
              <a:buNone/>
            </a:pPr>
            <a:r>
              <a:rPr lang="en-GB" sz="1800" dirty="0"/>
              <a:t>Sort this array of numbers with </a:t>
            </a:r>
            <a:r>
              <a:rPr lang="en-US" sz="1800" b="1" dirty="0"/>
              <a:t>In-Place </a:t>
            </a:r>
            <a:r>
              <a:rPr lang="en-GB" sz="1800" b="1" dirty="0" err="1"/>
              <a:t>QuickSort</a:t>
            </a:r>
            <a:r>
              <a:rPr lang="en-GB" sz="1800" b="1" dirty="0"/>
              <a:t> </a:t>
            </a:r>
            <a:r>
              <a:rPr lang="en-GB" sz="1800" dirty="0"/>
              <a:t>into ascending order, using the first number of each subarray as the pivot. Show the intermediate subarrays at each step, enclosing the pivot at each step with parentheses. Draw the corresponding Binary Search Tree and give the final sorted array.</a:t>
            </a:r>
          </a:p>
          <a:p>
            <a:pPr marL="63500" indent="0">
              <a:buNone/>
            </a:pPr>
            <a:r>
              <a:rPr lang="en-GB" sz="1800" dirty="0"/>
              <a:t>65 17 19 85 97 12 23</a:t>
            </a:r>
          </a:p>
          <a:p>
            <a:pPr marL="63500" indent="0">
              <a:buNone/>
            </a:pPr>
            <a:r>
              <a:rPr lang="en-GB" sz="1800" dirty="0"/>
              <a:t>ANS: fig to the right.</a:t>
            </a:r>
          </a:p>
          <a:p>
            <a:pPr marL="63500" indent="0">
              <a:buNone/>
            </a:pPr>
            <a:r>
              <a:rPr lang="en-GB" sz="1800" dirty="0"/>
              <a:t>Please refer to “</a:t>
            </a:r>
            <a:r>
              <a:rPr lang="en-US" sz="1800" dirty="0"/>
              <a:t>Quick Sort (v2: In-Place) Example I</a:t>
            </a:r>
            <a:r>
              <a:rPr lang="en-GB" sz="1800" dirty="0"/>
              <a:t>”, “</a:t>
            </a:r>
            <a:r>
              <a:rPr lang="en-US" sz="1800" dirty="0"/>
              <a:t>Quick Sort (v2: In-Place) Example II</a:t>
            </a:r>
            <a:r>
              <a:rPr lang="en-GB" sz="1800" dirty="0"/>
              <a:t>” for how to perform the step-by-step swapping of elements for each pivot at each step. You must do this </a:t>
            </a:r>
            <a:r>
              <a:rPr lang="en-US" altLang="zh-CN" sz="1800" dirty="0"/>
              <a:t>step-by-step </a:t>
            </a:r>
            <a:r>
              <a:rPr lang="en-GB" sz="1800" dirty="0"/>
              <a:t>swapping process to reach the correct answer, e.g., if you simply put (17, 19, 12, 23) to the left of pivot 65, and (85, 97) to the right, it is not correct according to our </a:t>
            </a:r>
            <a:r>
              <a:rPr lang="en-GB" sz="1800" dirty="0" err="1"/>
              <a:t>QuickSort</a:t>
            </a:r>
            <a:r>
              <a:rPr lang="en-GB" sz="1800" dirty="0"/>
              <a:t> algorithm, and you will get a different Binary Search Tree at the end (although the final result will still be sorted.)</a:t>
            </a:r>
          </a:p>
        </p:txBody>
      </p:sp>
      <p:pic>
        <p:nvPicPr>
          <p:cNvPr id="3" name="Picture 2" descr="A white sheet with numbers and red text&#10;&#10;Description automatically generated with medium confidence">
            <a:extLst>
              <a:ext uri="{FF2B5EF4-FFF2-40B4-BE49-F238E27FC236}">
                <a16:creationId xmlns:a16="http://schemas.microsoft.com/office/drawing/2014/main" id="{86CAA481-1A0B-ECCB-F0C1-4318B9400B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3046" y="870989"/>
            <a:ext cx="6208872" cy="5648924"/>
          </a:xfrm>
          <a:prstGeom prst="rect">
            <a:avLst/>
          </a:prstGeom>
          <a:noFill/>
          <a:ln>
            <a:noFill/>
          </a:ln>
        </p:spPr>
      </p:pic>
      <p:sp>
        <p:nvSpPr>
          <p:cNvPr id="5" name="Arc 4">
            <a:extLst>
              <a:ext uri="{FF2B5EF4-FFF2-40B4-BE49-F238E27FC236}">
                <a16:creationId xmlns:a16="http://schemas.microsoft.com/office/drawing/2014/main" id="{EFEDD2CC-FB82-544D-0BF9-EFF99C4EBEF8}"/>
              </a:ext>
            </a:extLst>
          </p:cNvPr>
          <p:cNvSpPr/>
          <p:nvPr/>
        </p:nvSpPr>
        <p:spPr>
          <a:xfrm rot="18820985">
            <a:off x="8012046" y="516129"/>
            <a:ext cx="3556535" cy="3620843"/>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6" name="Arc 5">
            <a:extLst>
              <a:ext uri="{FF2B5EF4-FFF2-40B4-BE49-F238E27FC236}">
                <a16:creationId xmlns:a16="http://schemas.microsoft.com/office/drawing/2014/main" id="{57CB6576-EBEB-6D5E-FD4A-A3D4B99D7613}"/>
              </a:ext>
            </a:extLst>
          </p:cNvPr>
          <p:cNvSpPr/>
          <p:nvPr/>
        </p:nvSpPr>
        <p:spPr>
          <a:xfrm rot="18820985">
            <a:off x="8928191" y="1591900"/>
            <a:ext cx="1631399" cy="1681517"/>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0" name="Arc 9">
            <a:extLst>
              <a:ext uri="{FF2B5EF4-FFF2-40B4-BE49-F238E27FC236}">
                <a16:creationId xmlns:a16="http://schemas.microsoft.com/office/drawing/2014/main" id="{CD11969F-B825-833C-4E64-A79FA6123801}"/>
              </a:ext>
            </a:extLst>
          </p:cNvPr>
          <p:cNvSpPr/>
          <p:nvPr/>
        </p:nvSpPr>
        <p:spPr>
          <a:xfrm rot="18820985">
            <a:off x="6449186" y="2207772"/>
            <a:ext cx="3070558" cy="3234166"/>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1" name="Arc 10">
            <a:extLst>
              <a:ext uri="{FF2B5EF4-FFF2-40B4-BE49-F238E27FC236}">
                <a16:creationId xmlns:a16="http://schemas.microsoft.com/office/drawing/2014/main" id="{908D7131-1ABE-8637-492E-54C8C128129B}"/>
              </a:ext>
            </a:extLst>
          </p:cNvPr>
          <p:cNvSpPr/>
          <p:nvPr/>
        </p:nvSpPr>
        <p:spPr>
          <a:xfrm rot="18820985">
            <a:off x="9971601" y="3177352"/>
            <a:ext cx="1303560" cy="1319684"/>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4" name="TextBox 3">
            <a:extLst>
              <a:ext uri="{FF2B5EF4-FFF2-40B4-BE49-F238E27FC236}">
                <a16:creationId xmlns:a16="http://schemas.microsoft.com/office/drawing/2014/main" id="{A4B39C7B-EBFD-03BE-4957-AD7F3B8DDA98}"/>
              </a:ext>
            </a:extLst>
          </p:cNvPr>
          <p:cNvSpPr txBox="1"/>
          <p:nvPr/>
        </p:nvSpPr>
        <p:spPr>
          <a:xfrm>
            <a:off x="9395878" y="203388"/>
            <a:ext cx="696024" cy="338554"/>
          </a:xfrm>
          <a:prstGeom prst="rect">
            <a:avLst/>
          </a:prstGeom>
          <a:noFill/>
        </p:spPr>
        <p:txBody>
          <a:bodyPr wrap="none" rtlCol="0">
            <a:spAutoFit/>
          </a:bodyPr>
          <a:lstStyle/>
          <a:p>
            <a:r>
              <a:rPr lang="en-GB" sz="1600" dirty="0"/>
              <a:t>Swap</a:t>
            </a:r>
            <a:endParaRPr lang="en-SE" sz="1600" dirty="0"/>
          </a:p>
        </p:txBody>
      </p:sp>
      <p:sp>
        <p:nvSpPr>
          <p:cNvPr id="7" name="TextBox 6">
            <a:extLst>
              <a:ext uri="{FF2B5EF4-FFF2-40B4-BE49-F238E27FC236}">
                <a16:creationId xmlns:a16="http://schemas.microsoft.com/office/drawing/2014/main" id="{2603FECD-FDCF-C778-0058-49DB986C66A5}"/>
              </a:ext>
            </a:extLst>
          </p:cNvPr>
          <p:cNvSpPr txBox="1"/>
          <p:nvPr/>
        </p:nvSpPr>
        <p:spPr>
          <a:xfrm>
            <a:off x="9395878" y="1304817"/>
            <a:ext cx="696024" cy="338554"/>
          </a:xfrm>
          <a:prstGeom prst="rect">
            <a:avLst/>
          </a:prstGeom>
          <a:noFill/>
        </p:spPr>
        <p:txBody>
          <a:bodyPr wrap="none" rtlCol="0">
            <a:spAutoFit/>
          </a:bodyPr>
          <a:lstStyle/>
          <a:p>
            <a:r>
              <a:rPr lang="en-GB" sz="1600" dirty="0"/>
              <a:t>Swap</a:t>
            </a:r>
            <a:endParaRPr lang="en-SE" sz="1600" dirty="0"/>
          </a:p>
        </p:txBody>
      </p:sp>
      <p:sp>
        <p:nvSpPr>
          <p:cNvPr id="8" name="TextBox 7">
            <a:extLst>
              <a:ext uri="{FF2B5EF4-FFF2-40B4-BE49-F238E27FC236}">
                <a16:creationId xmlns:a16="http://schemas.microsoft.com/office/drawing/2014/main" id="{6C71D286-E325-F2AD-BEC7-D92ED3A3F187}"/>
              </a:ext>
            </a:extLst>
          </p:cNvPr>
          <p:cNvSpPr txBox="1"/>
          <p:nvPr/>
        </p:nvSpPr>
        <p:spPr>
          <a:xfrm>
            <a:off x="7548026" y="2189731"/>
            <a:ext cx="696024" cy="338554"/>
          </a:xfrm>
          <a:prstGeom prst="rect">
            <a:avLst/>
          </a:prstGeom>
          <a:noFill/>
        </p:spPr>
        <p:txBody>
          <a:bodyPr wrap="none" rtlCol="0">
            <a:spAutoFit/>
          </a:bodyPr>
          <a:lstStyle/>
          <a:p>
            <a:r>
              <a:rPr lang="en-GB" sz="1600" dirty="0"/>
              <a:t>Swap</a:t>
            </a:r>
            <a:endParaRPr lang="en-SE" sz="1600" dirty="0"/>
          </a:p>
        </p:txBody>
      </p:sp>
      <p:sp>
        <p:nvSpPr>
          <p:cNvPr id="9" name="TextBox 8">
            <a:extLst>
              <a:ext uri="{FF2B5EF4-FFF2-40B4-BE49-F238E27FC236}">
                <a16:creationId xmlns:a16="http://schemas.microsoft.com/office/drawing/2014/main" id="{5F220F25-FC1F-1274-104B-52CA3BF33C00}"/>
              </a:ext>
            </a:extLst>
          </p:cNvPr>
          <p:cNvSpPr txBox="1"/>
          <p:nvPr/>
        </p:nvSpPr>
        <p:spPr>
          <a:xfrm>
            <a:off x="10242353" y="2870111"/>
            <a:ext cx="696024" cy="338554"/>
          </a:xfrm>
          <a:prstGeom prst="rect">
            <a:avLst/>
          </a:prstGeom>
          <a:noFill/>
        </p:spPr>
        <p:txBody>
          <a:bodyPr wrap="none" rtlCol="0">
            <a:spAutoFit/>
          </a:bodyPr>
          <a:lstStyle/>
          <a:p>
            <a:r>
              <a:rPr lang="en-GB" sz="1600" dirty="0"/>
              <a:t>Swap</a:t>
            </a:r>
            <a:endParaRPr lang="en-SE" sz="1600" dirty="0"/>
          </a:p>
        </p:txBody>
      </p:sp>
    </p:spTree>
    <p:extLst>
      <p:ext uri="{BB962C8B-B14F-4D97-AF65-F5344CB8AC3E}">
        <p14:creationId xmlns:p14="http://schemas.microsoft.com/office/powerpoint/2010/main" val="305655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3777-DAE5-1C37-011E-5813761324B2}"/>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DAEF3446-D402-A6A2-F781-F38DD15EF885}"/>
              </a:ext>
            </a:extLst>
          </p:cNvPr>
          <p:cNvSpPr>
            <a:spLocks noGrp="1"/>
          </p:cNvSpPr>
          <p:nvPr>
            <p:ph idx="1"/>
          </p:nvPr>
        </p:nvSpPr>
        <p:spPr>
          <a:xfrm>
            <a:off x="149206" y="1159432"/>
            <a:ext cx="7789442" cy="5435292"/>
          </a:xfrm>
        </p:spPr>
        <p:txBody>
          <a:bodyPr/>
          <a:lstStyle/>
          <a:p>
            <a:r>
              <a:rPr lang="en-GB" i="1" dirty="0"/>
              <a:t>(Please show the detailed process as in the previous slide of swapping each pair of elements.)</a:t>
            </a:r>
          </a:p>
          <a:p>
            <a:r>
              <a:rPr lang="en-GB" dirty="0"/>
              <a:t>12 17 19 23 (65) 97 85</a:t>
            </a:r>
          </a:p>
          <a:p>
            <a:r>
              <a:rPr lang="en-GB" dirty="0"/>
              <a:t>Left part: </a:t>
            </a:r>
          </a:p>
          <a:p>
            <a:r>
              <a:rPr lang="en-GB" dirty="0"/>
              <a:t>(12) 17 19 23</a:t>
            </a:r>
          </a:p>
          <a:p>
            <a:r>
              <a:rPr lang="en-GB" dirty="0"/>
              <a:t>(17) 19 23</a:t>
            </a:r>
          </a:p>
          <a:p>
            <a:r>
              <a:rPr lang="en-GB" dirty="0"/>
              <a:t>(19) 23</a:t>
            </a:r>
          </a:p>
          <a:p>
            <a:r>
              <a:rPr lang="en-GB" dirty="0"/>
              <a:t>Right part: </a:t>
            </a:r>
          </a:p>
          <a:p>
            <a:r>
              <a:rPr lang="en-GB" dirty="0"/>
              <a:t>85 (97) </a:t>
            </a:r>
          </a:p>
          <a:p>
            <a:r>
              <a:rPr lang="en-GB" dirty="0"/>
              <a:t>Sorted list:  12 17 19 23 65 85 97</a:t>
            </a:r>
          </a:p>
        </p:txBody>
      </p:sp>
      <p:pic>
        <p:nvPicPr>
          <p:cNvPr id="4" name="Picture 3">
            <a:extLst>
              <a:ext uri="{FF2B5EF4-FFF2-40B4-BE49-F238E27FC236}">
                <a16:creationId xmlns:a16="http://schemas.microsoft.com/office/drawing/2014/main" id="{554F30CC-B567-E66A-CF1B-BB59EB2D4E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12722" y="1444432"/>
            <a:ext cx="2724852" cy="4467996"/>
          </a:xfrm>
          <a:prstGeom prst="rect">
            <a:avLst/>
          </a:prstGeom>
          <a:noFill/>
        </p:spPr>
      </p:pic>
      <p:sp>
        <p:nvSpPr>
          <p:cNvPr id="5" name="TextBox 4">
            <a:extLst>
              <a:ext uri="{FF2B5EF4-FFF2-40B4-BE49-F238E27FC236}">
                <a16:creationId xmlns:a16="http://schemas.microsoft.com/office/drawing/2014/main" id="{7DE8D7A3-24DD-85AB-A784-379C97E261A0}"/>
              </a:ext>
            </a:extLst>
          </p:cNvPr>
          <p:cNvSpPr txBox="1"/>
          <p:nvPr/>
        </p:nvSpPr>
        <p:spPr>
          <a:xfrm>
            <a:off x="8738755" y="6016341"/>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415948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5F3C-5C93-C765-A7D5-43BD989E54B5}"/>
              </a:ext>
            </a:extLst>
          </p:cNvPr>
          <p:cNvSpPr>
            <a:spLocks noGrp="1"/>
          </p:cNvSpPr>
          <p:nvPr>
            <p:ph type="title"/>
          </p:nvPr>
        </p:nvSpPr>
        <p:spPr/>
        <p:txBody>
          <a:bodyPr/>
          <a:lstStyle/>
          <a:p>
            <a:r>
              <a:rPr lang="en-GB" dirty="0"/>
              <a:t>Q. Radix Sort ANS</a:t>
            </a:r>
            <a:endParaRPr lang="en-SE" dirty="0"/>
          </a:p>
        </p:txBody>
      </p:sp>
      <p:graphicFrame>
        <p:nvGraphicFramePr>
          <p:cNvPr id="24" name="Table 23">
            <a:extLst>
              <a:ext uri="{FF2B5EF4-FFF2-40B4-BE49-F238E27FC236}">
                <a16:creationId xmlns:a16="http://schemas.microsoft.com/office/drawing/2014/main" id="{86266974-6043-9A7F-38AA-DE863A46BB1D}"/>
              </a:ext>
            </a:extLst>
          </p:cNvPr>
          <p:cNvGraphicFramePr>
            <a:graphicFrameLocks noGrp="1"/>
          </p:cNvGraphicFramePr>
          <p:nvPr>
            <p:extLst>
              <p:ext uri="{D42A27DB-BD31-4B8C-83A1-F6EECF244321}">
                <p14:modId xmlns:p14="http://schemas.microsoft.com/office/powerpoint/2010/main" val="1094717745"/>
              </p:ext>
            </p:extLst>
          </p:nvPr>
        </p:nvGraphicFramePr>
        <p:xfrm>
          <a:off x="3958936" y="194310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7" name="Table 26">
            <a:extLst>
              <a:ext uri="{FF2B5EF4-FFF2-40B4-BE49-F238E27FC236}">
                <a16:creationId xmlns:a16="http://schemas.microsoft.com/office/drawing/2014/main" id="{BC0452BB-613C-A6C2-20A2-D0E5E31CB32C}"/>
              </a:ext>
            </a:extLst>
          </p:cNvPr>
          <p:cNvGraphicFramePr>
            <a:graphicFrameLocks noGrp="1"/>
          </p:cNvGraphicFramePr>
          <p:nvPr>
            <p:extLst>
              <p:ext uri="{D42A27DB-BD31-4B8C-83A1-F6EECF244321}">
                <p14:modId xmlns:p14="http://schemas.microsoft.com/office/powerpoint/2010/main" val="882857491"/>
              </p:ext>
            </p:extLst>
          </p:nvPr>
        </p:nvGraphicFramePr>
        <p:xfrm>
          <a:off x="3958936" y="305816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8" name="Table 27">
            <a:extLst>
              <a:ext uri="{FF2B5EF4-FFF2-40B4-BE49-F238E27FC236}">
                <a16:creationId xmlns:a16="http://schemas.microsoft.com/office/drawing/2014/main" id="{76787952-6974-084C-432D-FC211FE878F7}"/>
              </a:ext>
            </a:extLst>
          </p:cNvPr>
          <p:cNvGraphicFramePr>
            <a:graphicFrameLocks noGrp="1"/>
          </p:cNvGraphicFramePr>
          <p:nvPr>
            <p:extLst>
              <p:ext uri="{D42A27DB-BD31-4B8C-83A1-F6EECF244321}">
                <p14:modId xmlns:p14="http://schemas.microsoft.com/office/powerpoint/2010/main" val="2612257207"/>
              </p:ext>
            </p:extLst>
          </p:nvPr>
        </p:nvGraphicFramePr>
        <p:xfrm>
          <a:off x="3958936" y="4197235"/>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9" name="Table 28">
            <a:extLst>
              <a:ext uri="{FF2B5EF4-FFF2-40B4-BE49-F238E27FC236}">
                <a16:creationId xmlns:a16="http://schemas.microsoft.com/office/drawing/2014/main" id="{BF6EB558-593B-808D-0554-06140A239C36}"/>
              </a:ext>
            </a:extLst>
          </p:cNvPr>
          <p:cNvGraphicFramePr>
            <a:graphicFrameLocks noGrp="1"/>
          </p:cNvGraphicFramePr>
          <p:nvPr>
            <p:extLst>
              <p:ext uri="{D42A27DB-BD31-4B8C-83A1-F6EECF244321}">
                <p14:modId xmlns:p14="http://schemas.microsoft.com/office/powerpoint/2010/main" val="1308161479"/>
              </p:ext>
            </p:extLst>
          </p:nvPr>
        </p:nvGraphicFramePr>
        <p:xfrm>
          <a:off x="3958936" y="515089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sp>
        <p:nvSpPr>
          <p:cNvPr id="31" name="TextBox 30">
            <a:extLst>
              <a:ext uri="{FF2B5EF4-FFF2-40B4-BE49-F238E27FC236}">
                <a16:creationId xmlns:a16="http://schemas.microsoft.com/office/drawing/2014/main" id="{307DEC87-3857-B7B2-3FF7-F61E3D68CD37}"/>
              </a:ext>
            </a:extLst>
          </p:cNvPr>
          <p:cNvSpPr txBox="1"/>
          <p:nvPr/>
        </p:nvSpPr>
        <p:spPr>
          <a:xfrm>
            <a:off x="2987388" y="2548413"/>
            <a:ext cx="4608368" cy="400110"/>
          </a:xfrm>
          <a:prstGeom prst="rect">
            <a:avLst/>
          </a:prstGeom>
          <a:noFill/>
        </p:spPr>
        <p:txBody>
          <a:bodyPr wrap="square">
            <a:spAutoFit/>
          </a:bodyPr>
          <a:lstStyle/>
          <a:p>
            <a:pPr marL="457200">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After 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st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pass (sorting by the last digit)</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 name="TextBox 31">
            <a:extLst>
              <a:ext uri="{FF2B5EF4-FFF2-40B4-BE49-F238E27FC236}">
                <a16:creationId xmlns:a16="http://schemas.microsoft.com/office/drawing/2014/main" id="{B3DC56BA-D94F-4D16-804F-CB11D700380F}"/>
              </a:ext>
            </a:extLst>
          </p:cNvPr>
          <p:cNvSpPr txBox="1"/>
          <p:nvPr/>
        </p:nvSpPr>
        <p:spPr>
          <a:xfrm>
            <a:off x="2987388" y="3692743"/>
            <a:ext cx="485774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last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 name="TextBox 32">
            <a:extLst>
              <a:ext uri="{FF2B5EF4-FFF2-40B4-BE49-F238E27FC236}">
                <a16:creationId xmlns:a16="http://schemas.microsoft.com/office/drawing/2014/main" id="{CBBB0C4F-A034-F640-05EF-33785D49BE61}"/>
              </a:ext>
            </a:extLst>
          </p:cNvPr>
          <p:cNvSpPr txBox="1"/>
          <p:nvPr/>
        </p:nvSpPr>
        <p:spPr>
          <a:xfrm>
            <a:off x="2987388" y="4750780"/>
            <a:ext cx="460836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3</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rd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first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4" name="Content Placeholder 2">
            <a:extLst>
              <a:ext uri="{FF2B5EF4-FFF2-40B4-BE49-F238E27FC236}">
                <a16:creationId xmlns:a16="http://schemas.microsoft.com/office/drawing/2014/main" id="{D1EB8A24-7F87-58C7-E89F-3FED474FF482}"/>
              </a:ext>
            </a:extLst>
          </p:cNvPr>
          <p:cNvSpPr txBox="1">
            <a:spLocks/>
          </p:cNvSpPr>
          <p:nvPr/>
        </p:nvSpPr>
        <p:spPr>
          <a:xfrm>
            <a:off x="105064" y="1577646"/>
            <a:ext cx="3200400" cy="3542466"/>
          </a:xfrm>
          <a:prstGeom prst="rect">
            <a:avLst/>
          </a:prstGeom>
          <a:noFill/>
          <a:ln>
            <a:noFill/>
          </a:ln>
        </p:spPr>
        <p:txBody>
          <a:bodyPr spcFirstLastPara="1" wrap="square" lIns="44175" tIns="44175" rIns="44175" bIns="44175" anchor="t" anchorCtr="0">
            <a:sp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Font typeface="Twentieth Century"/>
              <a:buNone/>
            </a:pPr>
            <a:r>
              <a:rPr lang="en-GB" sz="2400" dirty="0"/>
              <a:t>Sort this array of numbers with Radix sort, with radix of 10, into ascending order. Show the intermediate results after each pass.</a:t>
            </a:r>
          </a:p>
          <a:p>
            <a:pPr marL="63500" indent="0">
              <a:buFont typeface="Twentieth Century"/>
              <a:buNone/>
            </a:pPr>
            <a:r>
              <a:rPr lang="en-GB" sz="2400" dirty="0"/>
              <a:t>65 17 19 85 97 12 23</a:t>
            </a:r>
          </a:p>
          <a:p>
            <a:pPr marL="63500" indent="0">
              <a:buFont typeface="Twentieth Century"/>
              <a:buNone/>
            </a:pPr>
            <a:r>
              <a:rPr lang="en-GB" sz="2400" dirty="0"/>
              <a:t>ANS: fig to the right</a:t>
            </a:r>
          </a:p>
        </p:txBody>
      </p:sp>
    </p:spTree>
    <p:extLst>
      <p:ext uri="{BB962C8B-B14F-4D97-AF65-F5344CB8AC3E}">
        <p14:creationId xmlns:p14="http://schemas.microsoft.com/office/powerpoint/2010/main" val="247346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716B-5B74-B0E4-C7AB-F1B82F0490A7}"/>
              </a:ext>
            </a:extLst>
          </p:cNvPr>
          <p:cNvSpPr>
            <a:spLocks noGrp="1"/>
          </p:cNvSpPr>
          <p:nvPr>
            <p:ph type="title"/>
          </p:nvPr>
        </p:nvSpPr>
        <p:spPr/>
        <p:txBody>
          <a:bodyPr/>
          <a:lstStyle/>
          <a:p>
            <a:r>
              <a:rPr lang="en-GB" dirty="0"/>
              <a:t>Q. Quick Sort</a:t>
            </a:r>
            <a:endParaRPr lang="en-SE" dirty="0"/>
          </a:p>
        </p:txBody>
      </p:sp>
      <p:sp>
        <p:nvSpPr>
          <p:cNvPr id="3" name="Content Placeholder 2">
            <a:extLst>
              <a:ext uri="{FF2B5EF4-FFF2-40B4-BE49-F238E27FC236}">
                <a16:creationId xmlns:a16="http://schemas.microsoft.com/office/drawing/2014/main" id="{B44A3BA7-4090-BBC5-3EE9-425E89AA1FA0}"/>
              </a:ext>
            </a:extLst>
          </p:cNvPr>
          <p:cNvSpPr>
            <a:spLocks noGrp="1"/>
          </p:cNvSpPr>
          <p:nvPr>
            <p:ph idx="1"/>
          </p:nvPr>
        </p:nvSpPr>
        <p:spPr>
          <a:xfrm>
            <a:off x="502500" y="1346054"/>
            <a:ext cx="11187000" cy="5248670"/>
          </a:xfrm>
        </p:spPr>
        <p:txBody>
          <a:bodyPr>
            <a:normAutofit/>
          </a:bodyPr>
          <a:lstStyle/>
          <a:p>
            <a:r>
              <a:rPr lang="en-GB" dirty="0"/>
              <a:t>Sort this array of numbers with In-Place </a:t>
            </a:r>
            <a:r>
              <a:rPr lang="en-GB" dirty="0" err="1"/>
              <a:t>QuickSort</a:t>
            </a:r>
            <a:r>
              <a:rPr lang="en-GB" dirty="0"/>
              <a:t> into ascending order, using the first number of each subarray as the pivot. Show the intermediate subarrays at each step, enclosing the pivot at each step with parentheses. Draw the corresponding Binary Search Tree and give the final sorted array.</a:t>
            </a:r>
          </a:p>
          <a:p>
            <a:r>
              <a:rPr lang="en-GB" dirty="0"/>
              <a:t>5, 4, 3, 2, 1, 0</a:t>
            </a:r>
          </a:p>
          <a:p>
            <a:endParaRPr lang="en-SE" dirty="0"/>
          </a:p>
        </p:txBody>
      </p:sp>
    </p:spTree>
    <p:extLst>
      <p:ext uri="{BB962C8B-B14F-4D97-AF65-F5344CB8AC3E}">
        <p14:creationId xmlns:p14="http://schemas.microsoft.com/office/powerpoint/2010/main" val="3240899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0E9D-A27F-15C2-3343-A18B3C8AC0C9}"/>
              </a:ext>
            </a:extLst>
          </p:cNvPr>
          <p:cNvSpPr>
            <a:spLocks noGrp="1"/>
          </p:cNvSpPr>
          <p:nvPr>
            <p:ph type="title"/>
          </p:nvPr>
        </p:nvSpPr>
        <p:spPr/>
        <p:txBody>
          <a:bodyPr/>
          <a:lstStyle/>
          <a:p>
            <a:r>
              <a:rPr lang="en-GB" dirty="0"/>
              <a:t>Q. Quick Sort ANS</a:t>
            </a:r>
            <a:endParaRPr lang="en-SE" dirty="0"/>
          </a:p>
        </p:txBody>
      </p:sp>
      <p:graphicFrame>
        <p:nvGraphicFramePr>
          <p:cNvPr id="4" name="Content Placeholder 3">
            <a:extLst>
              <a:ext uri="{FF2B5EF4-FFF2-40B4-BE49-F238E27FC236}">
                <a16:creationId xmlns:a16="http://schemas.microsoft.com/office/drawing/2014/main" id="{FE6BED60-F4BB-ACFD-2DD4-BE28606D2B38}"/>
              </a:ext>
            </a:extLst>
          </p:cNvPr>
          <p:cNvGraphicFramePr>
            <a:graphicFrameLocks noGrp="1"/>
          </p:cNvGraphicFramePr>
          <p:nvPr>
            <p:ph idx="1"/>
            <p:extLst>
              <p:ext uri="{D42A27DB-BD31-4B8C-83A1-F6EECF244321}">
                <p14:modId xmlns:p14="http://schemas.microsoft.com/office/powerpoint/2010/main" val="2485217215"/>
              </p:ext>
            </p:extLst>
          </p:nvPr>
        </p:nvGraphicFramePr>
        <p:xfrm>
          <a:off x="881910" y="300437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chemeClr val="tx1"/>
                          </a:solidFill>
                        </a:rPr>
                        <a:t>5</a:t>
                      </a:r>
                      <a:endParaRPr lang="en-SE" sz="2000" dirty="0">
                        <a:solidFill>
                          <a:schemeClr val="tx1"/>
                        </a:solidFill>
                      </a:endParaRPr>
                    </a:p>
                  </a:txBody>
                  <a:tcPr anchor="ctr"/>
                </a:tc>
                <a:tc>
                  <a:txBody>
                    <a:bodyPr/>
                    <a:lstStyle/>
                    <a:p>
                      <a:pPr algn="ctr"/>
                      <a:r>
                        <a:rPr lang="en-US" sz="2000" dirty="0"/>
                        <a:t>4</a:t>
                      </a:r>
                      <a:endParaRPr lang="en-SE" sz="2000" dirty="0"/>
                    </a:p>
                  </a:txBody>
                  <a:tcPr anchor="ctr"/>
                </a:tc>
                <a:tc>
                  <a:txBody>
                    <a:bodyPr/>
                    <a:lstStyle/>
                    <a:p>
                      <a:pPr algn="ctr"/>
                      <a:r>
                        <a:rPr lang="en-US" sz="2000" dirty="0"/>
                        <a:t>3</a:t>
                      </a:r>
                      <a:endParaRPr lang="en-SE" sz="2000" dirty="0"/>
                    </a:p>
                  </a:txBody>
                  <a:tcPr anchor="ctr"/>
                </a:tc>
                <a:tc>
                  <a:txBody>
                    <a:bodyPr/>
                    <a:lstStyle/>
                    <a:p>
                      <a:pPr algn="ctr"/>
                      <a:r>
                        <a:rPr lang="en-US" sz="2000" dirty="0"/>
                        <a:t>2</a:t>
                      </a:r>
                      <a:endParaRPr lang="en-SE" sz="2000" dirty="0"/>
                    </a:p>
                  </a:txBody>
                  <a:tcPr anchor="ctr"/>
                </a:tc>
                <a:tc>
                  <a:txBody>
                    <a:bodyPr/>
                    <a:lstStyle/>
                    <a:p>
                      <a:pPr algn="ctr"/>
                      <a:r>
                        <a:rPr lang="en-US" sz="2000" dirty="0"/>
                        <a:t>1</a:t>
                      </a:r>
                      <a:endParaRPr lang="en-SE" sz="2000" dirty="0"/>
                    </a:p>
                  </a:txBody>
                  <a:tcPr anchor="ctr"/>
                </a:tc>
                <a:tc>
                  <a:txBody>
                    <a:bodyPr/>
                    <a:lstStyle/>
                    <a:p>
                      <a:pPr algn="ctr"/>
                      <a:r>
                        <a:rPr lang="en-US" sz="2000" dirty="0"/>
                        <a:t>0</a:t>
                      </a:r>
                      <a:endParaRPr lang="en-SE" sz="2000" dirty="0"/>
                    </a:p>
                  </a:txBody>
                  <a:tcPr anchor="ctr"/>
                </a:tc>
                <a:extLst>
                  <a:ext uri="{0D108BD9-81ED-4DB2-BD59-A6C34878D82A}">
                    <a16:rowId xmlns:a16="http://schemas.microsoft.com/office/drawing/2014/main" val="3643504535"/>
                  </a:ext>
                </a:extLst>
              </a:tr>
            </a:tbl>
          </a:graphicData>
        </a:graphic>
      </p:graphicFrame>
      <p:graphicFrame>
        <p:nvGraphicFramePr>
          <p:cNvPr id="7" name="Content Placeholder 3">
            <a:extLst>
              <a:ext uri="{FF2B5EF4-FFF2-40B4-BE49-F238E27FC236}">
                <a16:creationId xmlns:a16="http://schemas.microsoft.com/office/drawing/2014/main" id="{31C672EB-0E7A-B91F-6BA8-593320442B24}"/>
              </a:ext>
            </a:extLst>
          </p:cNvPr>
          <p:cNvGraphicFramePr>
            <a:graphicFrameLocks/>
          </p:cNvGraphicFramePr>
          <p:nvPr>
            <p:extLst>
              <p:ext uri="{D42A27DB-BD31-4B8C-83A1-F6EECF244321}">
                <p14:modId xmlns:p14="http://schemas.microsoft.com/office/powerpoint/2010/main" val="106207007"/>
              </p:ext>
            </p:extLst>
          </p:nvPr>
        </p:nvGraphicFramePr>
        <p:xfrm>
          <a:off x="7130310" y="301961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rgbClr val="FF0000"/>
                          </a:solidFill>
                        </a:rPr>
                        <a:t>0</a:t>
                      </a:r>
                      <a:endParaRPr lang="en-SE" sz="2000" dirty="0">
                        <a:solidFill>
                          <a:srgbClr val="FF0000"/>
                        </a:solidFill>
                      </a:endParaRPr>
                    </a:p>
                  </a:txBody>
                  <a:tcPr anchor="ctr"/>
                </a:tc>
                <a:tc>
                  <a:txBody>
                    <a:bodyPr/>
                    <a:lstStyle/>
                    <a:p>
                      <a:pPr algn="ctr"/>
                      <a:r>
                        <a:rPr lang="en-US" sz="2000" dirty="0">
                          <a:solidFill>
                            <a:srgbClr val="FF0000"/>
                          </a:solidFill>
                        </a:rPr>
                        <a:t>4</a:t>
                      </a:r>
                      <a:endParaRPr lang="en-SE" sz="2000" dirty="0">
                        <a:solidFill>
                          <a:srgbClr val="FF0000"/>
                        </a:solidFill>
                      </a:endParaRPr>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solidFill>
                            <a:srgbClr val="FF0000"/>
                          </a:solidFill>
                        </a:rPr>
                        <a:t>1</a:t>
                      </a:r>
                      <a:endParaRPr lang="en-SE" sz="2000" dirty="0">
                        <a:solidFill>
                          <a:srgbClr val="FF0000"/>
                        </a:solidFill>
                      </a:endParaRPr>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cxnSp>
        <p:nvCxnSpPr>
          <p:cNvPr id="8" name="Straight Arrow Connector 7">
            <a:extLst>
              <a:ext uri="{FF2B5EF4-FFF2-40B4-BE49-F238E27FC236}">
                <a16:creationId xmlns:a16="http://schemas.microsoft.com/office/drawing/2014/main" id="{0C7E5A9A-C6A4-9217-9BF3-0384FCA540DA}"/>
              </a:ext>
            </a:extLst>
          </p:cNvPr>
          <p:cNvCxnSpPr>
            <a:cxnSpLocks/>
          </p:cNvCxnSpPr>
          <p:nvPr/>
        </p:nvCxnSpPr>
        <p:spPr bwMode="auto">
          <a:xfrm>
            <a:off x="5700101" y="3206625"/>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C8302BEC-3DC4-2DB0-832D-C58976FAE01A}"/>
              </a:ext>
            </a:extLst>
          </p:cNvPr>
          <p:cNvSpPr txBox="1"/>
          <p:nvPr/>
        </p:nvSpPr>
        <p:spPr>
          <a:xfrm>
            <a:off x="5606311" y="2843325"/>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5 as pivot</a:t>
            </a:r>
            <a:endParaRPr lang="en-SE" sz="1600" b="0" dirty="0">
              <a:latin typeface="Arial" panose="020B0604020202020204" pitchFamily="34" charset="0"/>
              <a:cs typeface="Arial" panose="020B0604020202020204" pitchFamily="34" charset="0"/>
            </a:endParaRPr>
          </a:p>
        </p:txBody>
      </p:sp>
      <p:graphicFrame>
        <p:nvGraphicFramePr>
          <p:cNvPr id="12" name="Content Placeholder 3">
            <a:extLst>
              <a:ext uri="{FF2B5EF4-FFF2-40B4-BE49-F238E27FC236}">
                <a16:creationId xmlns:a16="http://schemas.microsoft.com/office/drawing/2014/main" id="{5828FAC0-9A50-75D8-EEE3-36D36942F5E1}"/>
              </a:ext>
            </a:extLst>
          </p:cNvPr>
          <p:cNvGraphicFramePr>
            <a:graphicFrameLocks/>
          </p:cNvGraphicFramePr>
          <p:nvPr>
            <p:extLst>
              <p:ext uri="{D42A27DB-BD31-4B8C-83A1-F6EECF244321}">
                <p14:modId xmlns:p14="http://schemas.microsoft.com/office/powerpoint/2010/main" val="1943783050"/>
              </p:ext>
            </p:extLst>
          </p:nvPr>
        </p:nvGraphicFramePr>
        <p:xfrm>
          <a:off x="1450020" y="384011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chemeClr val="tx1"/>
                          </a:solidFill>
                        </a:rPr>
                        <a:t>0</a:t>
                      </a:r>
                      <a:endParaRPr lang="en-SE" sz="2000" dirty="0">
                        <a:solidFill>
                          <a:schemeClr val="tx1"/>
                        </a:solidFill>
                      </a:endParaRPr>
                    </a:p>
                  </a:txBody>
                  <a:tcPr anchor="ctr"/>
                </a:tc>
                <a:tc>
                  <a:txBody>
                    <a:bodyPr/>
                    <a:lstStyle/>
                    <a:p>
                      <a:pPr algn="ctr"/>
                      <a:r>
                        <a:rPr lang="en-US" sz="2000" dirty="0">
                          <a:solidFill>
                            <a:srgbClr val="FF0000"/>
                          </a:solidFill>
                        </a:rPr>
                        <a:t>4</a:t>
                      </a:r>
                      <a:endParaRPr lang="en-SE" sz="2000" dirty="0">
                        <a:solidFill>
                          <a:srgbClr val="FF0000"/>
                        </a:solidFill>
                      </a:endParaRPr>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solidFill>
                            <a:srgbClr val="FF0000"/>
                          </a:solidFill>
                        </a:rPr>
                        <a:t>1</a:t>
                      </a:r>
                      <a:endParaRPr lang="en-SE" sz="2000" dirty="0">
                        <a:solidFill>
                          <a:srgbClr val="FF0000"/>
                        </a:solidFill>
                      </a:endParaRPr>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cxnSp>
        <p:nvCxnSpPr>
          <p:cNvPr id="13" name="Straight Arrow Connector 12">
            <a:extLst>
              <a:ext uri="{FF2B5EF4-FFF2-40B4-BE49-F238E27FC236}">
                <a16:creationId xmlns:a16="http://schemas.microsoft.com/office/drawing/2014/main" id="{01AF5F53-D321-E7DC-3402-3DFA64059098}"/>
              </a:ext>
            </a:extLst>
          </p:cNvPr>
          <p:cNvCxnSpPr>
            <a:cxnSpLocks/>
          </p:cNvCxnSpPr>
          <p:nvPr/>
        </p:nvCxnSpPr>
        <p:spPr bwMode="auto">
          <a:xfrm>
            <a:off x="205894" y="4018751"/>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9DF19F85-EFD2-9473-EB61-6022BFFC8EA4}"/>
              </a:ext>
            </a:extLst>
          </p:cNvPr>
          <p:cNvSpPr txBox="1"/>
          <p:nvPr/>
        </p:nvSpPr>
        <p:spPr>
          <a:xfrm>
            <a:off x="112104" y="3655451"/>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0 as pivot</a:t>
            </a:r>
            <a:endParaRPr lang="en-SE" sz="1600" b="0"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0614F21-4D72-2DA4-1A69-F036F2787762}"/>
              </a:ext>
            </a:extLst>
          </p:cNvPr>
          <p:cNvCxnSpPr>
            <a:cxnSpLocks/>
          </p:cNvCxnSpPr>
          <p:nvPr/>
        </p:nvCxnSpPr>
        <p:spPr bwMode="auto">
          <a:xfrm>
            <a:off x="6080823" y="3916119"/>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22A19C26-D2A9-D7BE-D5CE-97B5871C40D4}"/>
              </a:ext>
            </a:extLst>
          </p:cNvPr>
          <p:cNvSpPr txBox="1"/>
          <p:nvPr/>
        </p:nvSpPr>
        <p:spPr>
          <a:xfrm>
            <a:off x="5987033" y="3552819"/>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4 as pivot</a:t>
            </a:r>
            <a:endParaRPr lang="en-SE" sz="1600" b="0" dirty="0">
              <a:latin typeface="Arial" panose="020B0604020202020204" pitchFamily="34" charset="0"/>
              <a:cs typeface="Arial" panose="020B0604020202020204" pitchFamily="34" charset="0"/>
            </a:endParaRPr>
          </a:p>
        </p:txBody>
      </p:sp>
      <p:graphicFrame>
        <p:nvGraphicFramePr>
          <p:cNvPr id="17" name="Content Placeholder 3">
            <a:extLst>
              <a:ext uri="{FF2B5EF4-FFF2-40B4-BE49-F238E27FC236}">
                <a16:creationId xmlns:a16="http://schemas.microsoft.com/office/drawing/2014/main" id="{3E66D525-F9D8-6E05-3578-627DF0DF0023}"/>
              </a:ext>
            </a:extLst>
          </p:cNvPr>
          <p:cNvGraphicFramePr>
            <a:graphicFrameLocks/>
          </p:cNvGraphicFramePr>
          <p:nvPr>
            <p:extLst>
              <p:ext uri="{D42A27DB-BD31-4B8C-83A1-F6EECF244321}">
                <p14:modId xmlns:p14="http://schemas.microsoft.com/office/powerpoint/2010/main" val="3786632907"/>
              </p:ext>
            </p:extLst>
          </p:nvPr>
        </p:nvGraphicFramePr>
        <p:xfrm>
          <a:off x="7464136" y="3840117"/>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t>0</a:t>
                      </a:r>
                      <a:endParaRPr lang="en-SE" sz="2000" dirty="0"/>
                    </a:p>
                  </a:txBody>
                  <a:tcPr anchor="ctr"/>
                </a:tc>
                <a:tc>
                  <a:txBody>
                    <a:bodyPr/>
                    <a:lstStyle/>
                    <a:p>
                      <a:pPr algn="ctr"/>
                      <a:r>
                        <a:rPr lang="en-US" sz="2000" dirty="0">
                          <a:solidFill>
                            <a:srgbClr val="FF0000"/>
                          </a:solidFill>
                        </a:rPr>
                        <a:t>1</a:t>
                      </a:r>
                      <a:endParaRPr lang="en-SE" sz="2000" dirty="0">
                        <a:solidFill>
                          <a:srgbClr val="FF0000"/>
                        </a:solidFill>
                      </a:endParaRPr>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t>4</a:t>
                      </a:r>
                      <a:endParaRPr lang="en-SE" sz="2000" dirty="0"/>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sp>
        <p:nvSpPr>
          <p:cNvPr id="20" name="TextBox 19">
            <a:extLst>
              <a:ext uri="{FF2B5EF4-FFF2-40B4-BE49-F238E27FC236}">
                <a16:creationId xmlns:a16="http://schemas.microsoft.com/office/drawing/2014/main" id="{A80E4154-A7D7-8B10-860E-5D5A3C58DE0F}"/>
              </a:ext>
            </a:extLst>
          </p:cNvPr>
          <p:cNvSpPr txBox="1"/>
          <p:nvPr/>
        </p:nvSpPr>
        <p:spPr>
          <a:xfrm>
            <a:off x="5364302" y="3232977"/>
            <a:ext cx="1626072"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Swap 5 and 0</a:t>
            </a:r>
            <a:endParaRPr lang="en-SE" sz="1600" b="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A2507F4-F0A8-7834-83DD-EA86560DD462}"/>
              </a:ext>
            </a:extLst>
          </p:cNvPr>
          <p:cNvSpPr txBox="1"/>
          <p:nvPr/>
        </p:nvSpPr>
        <p:spPr>
          <a:xfrm>
            <a:off x="120987" y="4038120"/>
            <a:ext cx="118984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No swap</a:t>
            </a:r>
            <a:endParaRPr lang="en-SE" sz="1600" b="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68270803-6021-7758-1161-CE0B33930EE8}"/>
              </a:ext>
            </a:extLst>
          </p:cNvPr>
          <p:cNvSpPr txBox="1"/>
          <p:nvPr/>
        </p:nvSpPr>
        <p:spPr>
          <a:xfrm>
            <a:off x="5847846" y="3956123"/>
            <a:ext cx="172315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Swap 4 and 1</a:t>
            </a:r>
            <a:endParaRPr lang="en-SE" sz="1600" b="0" dirty="0">
              <a:latin typeface="Arial" panose="020B0604020202020204" pitchFamily="34" charset="0"/>
              <a:cs typeface="Arial" panose="020B0604020202020204" pitchFamily="34" charset="0"/>
            </a:endParaRPr>
          </a:p>
        </p:txBody>
      </p:sp>
      <p:cxnSp>
        <p:nvCxnSpPr>
          <p:cNvPr id="23" name="Straight Arrow Connector 22">
            <a:extLst>
              <a:ext uri="{FF2B5EF4-FFF2-40B4-BE49-F238E27FC236}">
                <a16:creationId xmlns:a16="http://schemas.microsoft.com/office/drawing/2014/main" id="{33D8B45A-A625-AB61-ADC6-36BC54C72E16}"/>
              </a:ext>
            </a:extLst>
          </p:cNvPr>
          <p:cNvCxnSpPr>
            <a:cxnSpLocks/>
          </p:cNvCxnSpPr>
          <p:nvPr/>
        </p:nvCxnSpPr>
        <p:spPr bwMode="auto">
          <a:xfrm>
            <a:off x="205894" y="5103925"/>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6570ECB4-FD4A-C052-E101-7F8A790DEAA5}"/>
              </a:ext>
            </a:extLst>
          </p:cNvPr>
          <p:cNvSpPr txBox="1"/>
          <p:nvPr/>
        </p:nvSpPr>
        <p:spPr>
          <a:xfrm>
            <a:off x="112104" y="4740625"/>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1 as pivot</a:t>
            </a:r>
            <a:endParaRPr lang="en-SE" sz="1600" b="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4C4DCABD-22E2-6315-CF9F-B89BEC6DBC8D}"/>
              </a:ext>
            </a:extLst>
          </p:cNvPr>
          <p:cNvCxnSpPr>
            <a:cxnSpLocks/>
          </p:cNvCxnSpPr>
          <p:nvPr/>
        </p:nvCxnSpPr>
        <p:spPr bwMode="auto">
          <a:xfrm>
            <a:off x="6080823" y="5001293"/>
            <a:ext cx="1150336"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D778301B-DEA8-E2E0-DDBA-A37D7220B646}"/>
              </a:ext>
            </a:extLst>
          </p:cNvPr>
          <p:cNvSpPr txBox="1"/>
          <p:nvPr/>
        </p:nvSpPr>
        <p:spPr>
          <a:xfrm>
            <a:off x="5987033" y="4637993"/>
            <a:ext cx="1189846" cy="338554"/>
          </a:xfrm>
          <a:prstGeom prst="rect">
            <a:avLst/>
          </a:prstGeom>
          <a:noFill/>
        </p:spPr>
        <p:txBody>
          <a:bodyPr wrap="square">
            <a:spAutoFit/>
          </a:bodyPr>
          <a:lstStyle/>
          <a:p>
            <a:r>
              <a:rPr lang="en-GB" sz="1600" b="0" dirty="0">
                <a:latin typeface="Arial" panose="020B0604020202020204" pitchFamily="34" charset="0"/>
                <a:cs typeface="Arial" panose="020B0604020202020204" pitchFamily="34" charset="0"/>
              </a:rPr>
              <a:t>3 as pivot</a:t>
            </a:r>
            <a:endParaRPr lang="en-SE" sz="1600" b="0" dirty="0">
              <a:latin typeface="Arial" panose="020B0604020202020204" pitchFamily="34" charset="0"/>
              <a:cs typeface="Arial" panose="020B0604020202020204" pitchFamily="34" charset="0"/>
            </a:endParaRPr>
          </a:p>
        </p:txBody>
      </p:sp>
      <p:graphicFrame>
        <p:nvGraphicFramePr>
          <p:cNvPr id="27" name="Content Placeholder 3">
            <a:extLst>
              <a:ext uri="{FF2B5EF4-FFF2-40B4-BE49-F238E27FC236}">
                <a16:creationId xmlns:a16="http://schemas.microsoft.com/office/drawing/2014/main" id="{3CB8BD28-62B4-11BE-7536-BE9ACBB6B1A6}"/>
              </a:ext>
            </a:extLst>
          </p:cNvPr>
          <p:cNvGraphicFramePr>
            <a:graphicFrameLocks/>
          </p:cNvGraphicFramePr>
          <p:nvPr>
            <p:extLst>
              <p:ext uri="{D42A27DB-BD31-4B8C-83A1-F6EECF244321}">
                <p14:modId xmlns:p14="http://schemas.microsoft.com/office/powerpoint/2010/main" val="3090797820"/>
              </p:ext>
            </p:extLst>
          </p:nvPr>
        </p:nvGraphicFramePr>
        <p:xfrm>
          <a:off x="7464136" y="4925291"/>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t>0</a:t>
                      </a:r>
                      <a:endParaRPr lang="en-SE" sz="2000" dirty="0"/>
                    </a:p>
                  </a:txBody>
                  <a:tcPr anchor="ctr"/>
                </a:tc>
                <a:tc>
                  <a:txBody>
                    <a:bodyPr/>
                    <a:lstStyle/>
                    <a:p>
                      <a:pPr algn="ctr"/>
                      <a:r>
                        <a:rPr lang="en-US" sz="2000" dirty="0"/>
                        <a:t>1</a:t>
                      </a:r>
                      <a:endParaRPr lang="en-SE" sz="2000" dirty="0"/>
                    </a:p>
                  </a:txBody>
                  <a:tcPr anchor="ctr"/>
                </a:tc>
                <a:tc>
                  <a:txBody>
                    <a:bodyPr/>
                    <a:lstStyle/>
                    <a:p>
                      <a:pPr algn="ctr"/>
                      <a:r>
                        <a:rPr lang="en-US" sz="2000" dirty="0"/>
                        <a:t>2</a:t>
                      </a:r>
                      <a:endParaRPr lang="en-SE" sz="2000" dirty="0"/>
                    </a:p>
                  </a:txBody>
                  <a:tcPr anchor="ctr"/>
                </a:tc>
                <a:tc>
                  <a:txBody>
                    <a:bodyPr/>
                    <a:lstStyle/>
                    <a:p>
                      <a:pPr algn="ctr"/>
                      <a:r>
                        <a:rPr lang="en-US" sz="2000" dirty="0"/>
                        <a:t>3</a:t>
                      </a:r>
                      <a:endParaRPr lang="en-SE" sz="2000" dirty="0"/>
                    </a:p>
                  </a:txBody>
                  <a:tcPr anchor="ctr"/>
                </a:tc>
                <a:tc>
                  <a:txBody>
                    <a:bodyPr/>
                    <a:lstStyle/>
                    <a:p>
                      <a:pPr algn="ctr"/>
                      <a:r>
                        <a:rPr lang="en-US" sz="2000" dirty="0"/>
                        <a:t>4</a:t>
                      </a:r>
                      <a:endParaRPr lang="en-SE" sz="2000" dirty="0"/>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sp>
        <p:nvSpPr>
          <p:cNvPr id="28" name="TextBox 27">
            <a:extLst>
              <a:ext uri="{FF2B5EF4-FFF2-40B4-BE49-F238E27FC236}">
                <a16:creationId xmlns:a16="http://schemas.microsoft.com/office/drawing/2014/main" id="{19410102-128D-E569-52A9-DBBF6977C6A9}"/>
              </a:ext>
            </a:extLst>
          </p:cNvPr>
          <p:cNvSpPr txBox="1"/>
          <p:nvPr/>
        </p:nvSpPr>
        <p:spPr>
          <a:xfrm>
            <a:off x="120987" y="5123294"/>
            <a:ext cx="118984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No swap</a:t>
            </a:r>
            <a:endParaRPr lang="en-SE" sz="1600" b="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924F2281-C1D1-B9DF-6868-8493B1153F7D}"/>
              </a:ext>
            </a:extLst>
          </p:cNvPr>
          <p:cNvSpPr txBox="1"/>
          <p:nvPr/>
        </p:nvSpPr>
        <p:spPr>
          <a:xfrm>
            <a:off x="5847846" y="5041297"/>
            <a:ext cx="1723156" cy="338554"/>
          </a:xfrm>
          <a:prstGeom prst="rect">
            <a:avLst/>
          </a:prstGeom>
          <a:noFill/>
        </p:spPr>
        <p:txBody>
          <a:bodyPr wrap="square">
            <a:spAutoFit/>
          </a:bodyPr>
          <a:lstStyle/>
          <a:p>
            <a:r>
              <a:rPr lang="en-US" altLang="zh-CN" sz="1600" b="0" dirty="0">
                <a:latin typeface="Arial" panose="020B0604020202020204" pitchFamily="34" charset="0"/>
                <a:cs typeface="Arial" panose="020B0604020202020204" pitchFamily="34" charset="0"/>
              </a:rPr>
              <a:t>Swap 3 and 2</a:t>
            </a:r>
            <a:endParaRPr lang="en-SE" sz="1600" b="0" dirty="0">
              <a:latin typeface="Arial" panose="020B0604020202020204" pitchFamily="34" charset="0"/>
              <a:cs typeface="Arial" panose="020B0604020202020204" pitchFamily="34" charset="0"/>
            </a:endParaRPr>
          </a:p>
        </p:txBody>
      </p:sp>
      <p:graphicFrame>
        <p:nvGraphicFramePr>
          <p:cNvPr id="30" name="Content Placeholder 3">
            <a:extLst>
              <a:ext uri="{FF2B5EF4-FFF2-40B4-BE49-F238E27FC236}">
                <a16:creationId xmlns:a16="http://schemas.microsoft.com/office/drawing/2014/main" id="{DB47DD41-C988-025A-B249-BF6FE45714F9}"/>
              </a:ext>
            </a:extLst>
          </p:cNvPr>
          <p:cNvGraphicFramePr>
            <a:graphicFrameLocks/>
          </p:cNvGraphicFramePr>
          <p:nvPr>
            <p:extLst>
              <p:ext uri="{D42A27DB-BD31-4B8C-83A1-F6EECF244321}">
                <p14:modId xmlns:p14="http://schemas.microsoft.com/office/powerpoint/2010/main" val="1922092979"/>
              </p:ext>
            </p:extLst>
          </p:nvPr>
        </p:nvGraphicFramePr>
        <p:xfrm>
          <a:off x="1450020" y="4867271"/>
          <a:ext cx="4397826" cy="457200"/>
        </p:xfrm>
        <a:graphic>
          <a:graphicData uri="http://schemas.openxmlformats.org/drawingml/2006/table">
            <a:tbl>
              <a:tblPr firstRow="1" bandRow="1">
                <a:tableStyleId>{5940675A-B579-460E-94D1-54222C63F5DA}</a:tableStyleId>
              </a:tblPr>
              <a:tblGrid>
                <a:gridCol w="732971">
                  <a:extLst>
                    <a:ext uri="{9D8B030D-6E8A-4147-A177-3AD203B41FA5}">
                      <a16:colId xmlns:a16="http://schemas.microsoft.com/office/drawing/2014/main" val="1092347686"/>
                    </a:ext>
                  </a:extLst>
                </a:gridCol>
                <a:gridCol w="732971">
                  <a:extLst>
                    <a:ext uri="{9D8B030D-6E8A-4147-A177-3AD203B41FA5}">
                      <a16:colId xmlns:a16="http://schemas.microsoft.com/office/drawing/2014/main" val="3808001989"/>
                    </a:ext>
                  </a:extLst>
                </a:gridCol>
                <a:gridCol w="732971">
                  <a:extLst>
                    <a:ext uri="{9D8B030D-6E8A-4147-A177-3AD203B41FA5}">
                      <a16:colId xmlns:a16="http://schemas.microsoft.com/office/drawing/2014/main" val="1745240979"/>
                    </a:ext>
                  </a:extLst>
                </a:gridCol>
                <a:gridCol w="732971">
                  <a:extLst>
                    <a:ext uri="{9D8B030D-6E8A-4147-A177-3AD203B41FA5}">
                      <a16:colId xmlns:a16="http://schemas.microsoft.com/office/drawing/2014/main" val="830981527"/>
                    </a:ext>
                  </a:extLst>
                </a:gridCol>
                <a:gridCol w="732971">
                  <a:extLst>
                    <a:ext uri="{9D8B030D-6E8A-4147-A177-3AD203B41FA5}">
                      <a16:colId xmlns:a16="http://schemas.microsoft.com/office/drawing/2014/main" val="323891662"/>
                    </a:ext>
                  </a:extLst>
                </a:gridCol>
                <a:gridCol w="732971">
                  <a:extLst>
                    <a:ext uri="{9D8B030D-6E8A-4147-A177-3AD203B41FA5}">
                      <a16:colId xmlns:a16="http://schemas.microsoft.com/office/drawing/2014/main" val="3598847113"/>
                    </a:ext>
                  </a:extLst>
                </a:gridCol>
              </a:tblGrid>
              <a:tr h="457200">
                <a:tc>
                  <a:txBody>
                    <a:bodyPr/>
                    <a:lstStyle/>
                    <a:p>
                      <a:pPr algn="ctr"/>
                      <a:r>
                        <a:rPr lang="en-US" sz="2000" dirty="0">
                          <a:solidFill>
                            <a:schemeClr val="tx1"/>
                          </a:solidFill>
                        </a:rPr>
                        <a:t>0</a:t>
                      </a:r>
                      <a:endParaRPr lang="en-SE" sz="2000" dirty="0">
                        <a:solidFill>
                          <a:schemeClr val="tx1"/>
                        </a:solidFill>
                      </a:endParaRPr>
                    </a:p>
                  </a:txBody>
                  <a:tcPr anchor="ctr"/>
                </a:tc>
                <a:tc>
                  <a:txBody>
                    <a:bodyPr/>
                    <a:lstStyle/>
                    <a:p>
                      <a:pPr algn="ctr"/>
                      <a:r>
                        <a:rPr lang="en-US" sz="2000" dirty="0"/>
                        <a:t>1</a:t>
                      </a:r>
                      <a:endParaRPr lang="en-SE" sz="2000" dirty="0"/>
                    </a:p>
                  </a:txBody>
                  <a:tcPr anchor="ctr"/>
                </a:tc>
                <a:tc>
                  <a:txBody>
                    <a:bodyPr/>
                    <a:lstStyle/>
                    <a:p>
                      <a:pPr algn="ctr"/>
                      <a:r>
                        <a:rPr lang="en-US" sz="2000" dirty="0">
                          <a:solidFill>
                            <a:srgbClr val="FF0000"/>
                          </a:solidFill>
                        </a:rPr>
                        <a:t>3</a:t>
                      </a:r>
                      <a:endParaRPr lang="en-SE" sz="2000" dirty="0">
                        <a:solidFill>
                          <a:srgbClr val="FF0000"/>
                        </a:solidFill>
                      </a:endParaRPr>
                    </a:p>
                  </a:txBody>
                  <a:tcPr anchor="ctr"/>
                </a:tc>
                <a:tc>
                  <a:txBody>
                    <a:bodyPr/>
                    <a:lstStyle/>
                    <a:p>
                      <a:pPr algn="ctr"/>
                      <a:r>
                        <a:rPr lang="en-US" sz="2000" dirty="0">
                          <a:solidFill>
                            <a:srgbClr val="FF0000"/>
                          </a:solidFill>
                        </a:rPr>
                        <a:t>2</a:t>
                      </a:r>
                      <a:endParaRPr lang="en-SE" sz="2000" dirty="0">
                        <a:solidFill>
                          <a:srgbClr val="FF0000"/>
                        </a:solidFill>
                      </a:endParaRPr>
                    </a:p>
                  </a:txBody>
                  <a:tcPr anchor="ctr"/>
                </a:tc>
                <a:tc>
                  <a:txBody>
                    <a:bodyPr/>
                    <a:lstStyle/>
                    <a:p>
                      <a:pPr algn="ctr"/>
                      <a:r>
                        <a:rPr lang="en-US" sz="2000" dirty="0"/>
                        <a:t>4</a:t>
                      </a:r>
                      <a:endParaRPr lang="en-SE" sz="2000" dirty="0"/>
                    </a:p>
                  </a:txBody>
                  <a:tcPr anchor="ctr"/>
                </a:tc>
                <a:tc>
                  <a:txBody>
                    <a:bodyPr/>
                    <a:lstStyle/>
                    <a:p>
                      <a:pPr algn="ctr"/>
                      <a:r>
                        <a:rPr lang="en-US" sz="2000" dirty="0"/>
                        <a:t>5</a:t>
                      </a:r>
                      <a:endParaRPr lang="en-SE" sz="2000" dirty="0"/>
                    </a:p>
                  </a:txBody>
                  <a:tcPr anchor="ctr"/>
                </a:tc>
                <a:extLst>
                  <a:ext uri="{0D108BD9-81ED-4DB2-BD59-A6C34878D82A}">
                    <a16:rowId xmlns:a16="http://schemas.microsoft.com/office/drawing/2014/main" val="3643504535"/>
                  </a:ext>
                </a:extLst>
              </a:tr>
            </a:tbl>
          </a:graphicData>
        </a:graphic>
      </p:graphicFrame>
      <p:sp>
        <p:nvSpPr>
          <p:cNvPr id="32" name="Content Placeholder 2">
            <a:extLst>
              <a:ext uri="{FF2B5EF4-FFF2-40B4-BE49-F238E27FC236}">
                <a16:creationId xmlns:a16="http://schemas.microsoft.com/office/drawing/2014/main" id="{A8BA2FED-980C-1164-307A-6F7CE8491C17}"/>
              </a:ext>
            </a:extLst>
          </p:cNvPr>
          <p:cNvSpPr txBox="1">
            <a:spLocks/>
          </p:cNvSpPr>
          <p:nvPr/>
        </p:nvSpPr>
        <p:spPr bwMode="auto">
          <a:xfrm>
            <a:off x="915040" y="1458712"/>
            <a:ext cx="10566400" cy="131866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kern="0" dirty="0"/>
              <a:t>Red numbers indicate remaining subarray to be sorted. In this example, every time the pivot leaves either left or right subarray </a:t>
            </a:r>
            <a:r>
              <a:rPr lang="en-US" kern="0"/>
              <a:t>as empty, </a:t>
            </a:r>
            <a:r>
              <a:rPr lang="en-US" kern="0" dirty="0"/>
              <a:t>so only one subarray is left after each step.</a:t>
            </a:r>
            <a:endParaRPr lang="en-SE" kern="0" dirty="0"/>
          </a:p>
        </p:txBody>
      </p:sp>
    </p:spTree>
    <p:extLst>
      <p:ext uri="{BB962C8B-B14F-4D97-AF65-F5344CB8AC3E}">
        <p14:creationId xmlns:p14="http://schemas.microsoft.com/office/powerpoint/2010/main" val="32410845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CB6C-D4E7-C1F6-2A43-D01B73C0F51E}"/>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E7B1399D-F84D-F8D3-7403-8C6D8EE8A745}"/>
              </a:ext>
            </a:extLst>
          </p:cNvPr>
          <p:cNvSpPr>
            <a:spLocks noGrp="1"/>
          </p:cNvSpPr>
          <p:nvPr>
            <p:ph idx="1"/>
          </p:nvPr>
        </p:nvSpPr>
        <p:spPr/>
        <p:txBody>
          <a:bodyPr>
            <a:normAutofit lnSpcReduction="10000"/>
          </a:bodyPr>
          <a:lstStyle/>
          <a:p>
            <a:endParaRPr lang="en-SE" dirty="0"/>
          </a:p>
        </p:txBody>
      </p:sp>
      <p:sp>
        <p:nvSpPr>
          <p:cNvPr id="35" name="Oval 5">
            <a:extLst>
              <a:ext uri="{FF2B5EF4-FFF2-40B4-BE49-F238E27FC236}">
                <a16:creationId xmlns:a16="http://schemas.microsoft.com/office/drawing/2014/main" id="{B9E6272F-BDB2-C481-258D-DDDEAE44B2E4}"/>
              </a:ext>
            </a:extLst>
          </p:cNvPr>
          <p:cNvSpPr>
            <a:spLocks noChangeArrowheads="1"/>
          </p:cNvSpPr>
          <p:nvPr/>
        </p:nvSpPr>
        <p:spPr bwMode="auto">
          <a:xfrm>
            <a:off x="5486400" y="13716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5</a:t>
            </a:r>
            <a:endParaRPr lang="en-SE" sz="2400" dirty="0">
              <a:latin typeface="Arial" panose="020B0604020202020204" pitchFamily="34" charset="0"/>
            </a:endParaRPr>
          </a:p>
        </p:txBody>
      </p:sp>
      <p:sp>
        <p:nvSpPr>
          <p:cNvPr id="36" name="Oval 8">
            <a:extLst>
              <a:ext uri="{FF2B5EF4-FFF2-40B4-BE49-F238E27FC236}">
                <a16:creationId xmlns:a16="http://schemas.microsoft.com/office/drawing/2014/main" id="{6DDC9DBC-310A-D075-E9B4-8BCEEB3681BE}"/>
              </a:ext>
            </a:extLst>
          </p:cNvPr>
          <p:cNvSpPr>
            <a:spLocks noChangeArrowheads="1"/>
          </p:cNvSpPr>
          <p:nvPr/>
        </p:nvSpPr>
        <p:spPr bwMode="auto">
          <a:xfrm>
            <a:off x="4935280" y="21336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0</a:t>
            </a:r>
            <a:endParaRPr lang="en-SE" sz="2400" dirty="0">
              <a:latin typeface="Arial" panose="020B0604020202020204" pitchFamily="34" charset="0"/>
            </a:endParaRPr>
          </a:p>
        </p:txBody>
      </p:sp>
      <p:sp>
        <p:nvSpPr>
          <p:cNvPr id="37" name="Line 19">
            <a:extLst>
              <a:ext uri="{FF2B5EF4-FFF2-40B4-BE49-F238E27FC236}">
                <a16:creationId xmlns:a16="http://schemas.microsoft.com/office/drawing/2014/main" id="{022424FC-892A-1F32-31C2-9CEA1A06A1F8}"/>
              </a:ext>
            </a:extLst>
          </p:cNvPr>
          <p:cNvSpPr>
            <a:spLocks noChangeShapeType="1"/>
          </p:cNvSpPr>
          <p:nvPr/>
        </p:nvSpPr>
        <p:spPr bwMode="auto">
          <a:xfrm flipH="1">
            <a:off x="5333999" y="1860542"/>
            <a:ext cx="278572" cy="302901"/>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9" name="Oval 8">
            <a:extLst>
              <a:ext uri="{FF2B5EF4-FFF2-40B4-BE49-F238E27FC236}">
                <a16:creationId xmlns:a16="http://schemas.microsoft.com/office/drawing/2014/main" id="{26136080-0C8D-652A-1C77-C0D2848BF268}"/>
              </a:ext>
            </a:extLst>
          </p:cNvPr>
          <p:cNvSpPr>
            <a:spLocks noChangeArrowheads="1"/>
          </p:cNvSpPr>
          <p:nvPr/>
        </p:nvSpPr>
        <p:spPr bwMode="auto">
          <a:xfrm>
            <a:off x="4854170" y="361258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1" name="Line 19">
            <a:extLst>
              <a:ext uri="{FF2B5EF4-FFF2-40B4-BE49-F238E27FC236}">
                <a16:creationId xmlns:a16="http://schemas.microsoft.com/office/drawing/2014/main" id="{85EC6E50-DC01-089C-E378-AAA84F6C8602}"/>
              </a:ext>
            </a:extLst>
          </p:cNvPr>
          <p:cNvSpPr>
            <a:spLocks noChangeShapeType="1"/>
          </p:cNvSpPr>
          <p:nvPr/>
        </p:nvSpPr>
        <p:spPr bwMode="auto">
          <a:xfrm flipH="1">
            <a:off x="5299685" y="33541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2" name="Oval 8">
            <a:extLst>
              <a:ext uri="{FF2B5EF4-FFF2-40B4-BE49-F238E27FC236}">
                <a16:creationId xmlns:a16="http://schemas.microsoft.com/office/drawing/2014/main" id="{94F8888F-8ECC-BDAA-0BF2-0946C44D9CC0}"/>
              </a:ext>
            </a:extLst>
          </p:cNvPr>
          <p:cNvSpPr>
            <a:spLocks noChangeArrowheads="1"/>
          </p:cNvSpPr>
          <p:nvPr/>
        </p:nvSpPr>
        <p:spPr bwMode="auto">
          <a:xfrm>
            <a:off x="5486400" y="288405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3" name="Line 19">
            <a:extLst>
              <a:ext uri="{FF2B5EF4-FFF2-40B4-BE49-F238E27FC236}">
                <a16:creationId xmlns:a16="http://schemas.microsoft.com/office/drawing/2014/main" id="{91D91243-BB22-9D5D-044C-C7E27A374A30}"/>
              </a:ext>
            </a:extLst>
          </p:cNvPr>
          <p:cNvSpPr>
            <a:spLocks noChangeShapeType="1"/>
          </p:cNvSpPr>
          <p:nvPr/>
        </p:nvSpPr>
        <p:spPr bwMode="auto">
          <a:xfrm>
            <a:off x="5387571" y="2638084"/>
            <a:ext cx="223720" cy="258372"/>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6" name="Oval 8">
            <a:extLst>
              <a:ext uri="{FF2B5EF4-FFF2-40B4-BE49-F238E27FC236}">
                <a16:creationId xmlns:a16="http://schemas.microsoft.com/office/drawing/2014/main" id="{A36128A9-9AB8-5B21-2814-DF8A12EABE75}"/>
              </a:ext>
            </a:extLst>
          </p:cNvPr>
          <p:cNvSpPr>
            <a:spLocks noChangeArrowheads="1"/>
          </p:cNvSpPr>
          <p:nvPr/>
        </p:nvSpPr>
        <p:spPr bwMode="auto">
          <a:xfrm>
            <a:off x="5422161" y="43111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47" name="Line 19">
            <a:extLst>
              <a:ext uri="{FF2B5EF4-FFF2-40B4-BE49-F238E27FC236}">
                <a16:creationId xmlns:a16="http://schemas.microsoft.com/office/drawing/2014/main" id="{BB86D91D-1667-B9A1-9D7A-7964B2DB31B7}"/>
              </a:ext>
            </a:extLst>
          </p:cNvPr>
          <p:cNvSpPr>
            <a:spLocks noChangeShapeType="1"/>
          </p:cNvSpPr>
          <p:nvPr/>
        </p:nvSpPr>
        <p:spPr bwMode="auto">
          <a:xfrm>
            <a:off x="5332719" y="40209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8" name="Oval 8">
            <a:extLst>
              <a:ext uri="{FF2B5EF4-FFF2-40B4-BE49-F238E27FC236}">
                <a16:creationId xmlns:a16="http://schemas.microsoft.com/office/drawing/2014/main" id="{B9212E58-3545-849D-F29E-D8A0F8FAE8CA}"/>
              </a:ext>
            </a:extLst>
          </p:cNvPr>
          <p:cNvSpPr>
            <a:spLocks noChangeArrowheads="1"/>
          </p:cNvSpPr>
          <p:nvPr/>
        </p:nvSpPr>
        <p:spPr bwMode="auto">
          <a:xfrm>
            <a:off x="4766864" y="504418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49" name="Line 19">
            <a:extLst>
              <a:ext uri="{FF2B5EF4-FFF2-40B4-BE49-F238E27FC236}">
                <a16:creationId xmlns:a16="http://schemas.microsoft.com/office/drawing/2014/main" id="{7F442A91-7992-B16E-2F87-B3FBAE9A3A1D}"/>
              </a:ext>
            </a:extLst>
          </p:cNvPr>
          <p:cNvSpPr>
            <a:spLocks noChangeShapeType="1"/>
          </p:cNvSpPr>
          <p:nvPr/>
        </p:nvSpPr>
        <p:spPr bwMode="auto">
          <a:xfrm flipH="1">
            <a:off x="5212379" y="4785741"/>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 name="TextBox 3">
            <a:extLst>
              <a:ext uri="{FF2B5EF4-FFF2-40B4-BE49-F238E27FC236}">
                <a16:creationId xmlns:a16="http://schemas.microsoft.com/office/drawing/2014/main" id="{5179CC82-6C33-F094-D388-50966FDC8E43}"/>
              </a:ext>
            </a:extLst>
          </p:cNvPr>
          <p:cNvSpPr txBox="1"/>
          <p:nvPr/>
        </p:nvSpPr>
        <p:spPr>
          <a:xfrm>
            <a:off x="3887451" y="5802365"/>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3606928194"/>
      </p:ext>
    </p:extLst>
  </p:cSld>
  <p:clrMapOvr>
    <a:masterClrMapping/>
  </p:clrMapOvr>
  <p:transition/>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1670</TotalTime>
  <Words>704</Words>
  <Application>Microsoft Office PowerPoint</Application>
  <PresentationFormat>Widescreen</PresentationFormat>
  <Paragraphs>136</Paragraphs>
  <Slides>8</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Gill Sans</vt:lpstr>
      <vt:lpstr>Gill Sans Light</vt:lpstr>
      <vt:lpstr>Noto Sans Symbols</vt:lpstr>
      <vt:lpstr>Twentieth Century</vt:lpstr>
      <vt:lpstr>Arial</vt:lpstr>
      <vt:lpstr>Calibri</vt:lpstr>
      <vt:lpstr>Cambria</vt:lpstr>
      <vt:lpstr>Helvetica</vt:lpstr>
      <vt:lpstr>Quattrocento Sans</vt:lpstr>
      <vt:lpstr>Times New Roman</vt:lpstr>
      <vt:lpstr>Wingdings</vt:lpstr>
      <vt:lpstr>Integral</vt:lpstr>
      <vt:lpstr>PowerPoint Presentation</vt:lpstr>
      <vt:lpstr>Q. Merge Sort ANS</vt:lpstr>
      <vt:lpstr>Q. Quick Sort ANS</vt:lpstr>
      <vt:lpstr>Q. Quick Sort ANS</vt:lpstr>
      <vt:lpstr>Q. Radix Sort ANS</vt:lpstr>
      <vt:lpstr>Q. Quick Sort</vt:lpstr>
      <vt:lpstr>Q. Quick Sort ANS</vt:lpstr>
      <vt:lpstr>Q. Quick Sort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dc:creator>
  <cp:lastModifiedBy>Zonghua Gu</cp:lastModifiedBy>
  <cp:revision>49</cp:revision>
  <dcterms:modified xsi:type="dcterms:W3CDTF">2025-05-08T22:29:16Z</dcterms:modified>
</cp:coreProperties>
</file>