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Lst>
  <p:notesMasterIdLst>
    <p:notesMasterId r:id="rId34"/>
  </p:notesMasterIdLst>
  <p:sldIdLst>
    <p:sldId id="342" r:id="rId5"/>
    <p:sldId id="353" r:id="rId6"/>
    <p:sldId id="354" r:id="rId7"/>
    <p:sldId id="355" r:id="rId8"/>
    <p:sldId id="363" r:id="rId9"/>
    <p:sldId id="349" r:id="rId10"/>
    <p:sldId id="348" r:id="rId11"/>
    <p:sldId id="364" r:id="rId12"/>
    <p:sldId id="365" r:id="rId13"/>
    <p:sldId id="366" r:id="rId14"/>
    <p:sldId id="367" r:id="rId15"/>
    <p:sldId id="368" r:id="rId16"/>
    <p:sldId id="369" r:id="rId17"/>
    <p:sldId id="345" r:id="rId18"/>
    <p:sldId id="347" r:id="rId19"/>
    <p:sldId id="350" r:id="rId20"/>
    <p:sldId id="351" r:id="rId21"/>
    <p:sldId id="376" r:id="rId22"/>
    <p:sldId id="377" r:id="rId23"/>
    <p:sldId id="383" r:id="rId24"/>
    <p:sldId id="372" r:id="rId25"/>
    <p:sldId id="371" r:id="rId26"/>
    <p:sldId id="379" r:id="rId27"/>
    <p:sldId id="378" r:id="rId28"/>
    <p:sldId id="380" r:id="rId29"/>
    <p:sldId id="381" r:id="rId30"/>
    <p:sldId id="382" r:id="rId31"/>
    <p:sldId id="374" r:id="rId32"/>
    <p:sldId id="375" r:id="rId3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B9918-F8B8-448A-BE73-9D4DAA7963B4}" v="49" dt="2025-09-11T23:48:53.2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41" autoAdjust="0"/>
    <p:restoredTop sz="93699"/>
  </p:normalViewPr>
  <p:slideViewPr>
    <p:cSldViewPr>
      <p:cViewPr varScale="1">
        <p:scale>
          <a:sx n="77" d="100"/>
          <a:sy n="77" d="100"/>
        </p:scale>
        <p:origin x="1570" y="67"/>
      </p:cViewPr>
      <p:guideLst>
        <p:guide orient="horz" pos="2160"/>
        <p:guide pos="2880"/>
      </p:guideLst>
    </p:cSldViewPr>
  </p:slideViewPr>
  <p:notesTextViewPr>
    <p:cViewPr>
      <p:scale>
        <a:sx n="1" d="1"/>
        <a:sy n="1" d="1"/>
      </p:scale>
      <p:origin x="0" y="0"/>
    </p:cViewPr>
  </p:notesTextViewPr>
  <p:sorterViewPr>
    <p:cViewPr varScale="1">
      <p:scale>
        <a:sx n="1" d="1"/>
        <a:sy n="1" d="1"/>
      </p:scale>
      <p:origin x="0" y="-202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modSld">
      <pc:chgData name="Zonghua Gu" userId="9a7e1853e1951ef5" providerId="LiveId" clId="{CF1FAA12-072C-4ED5-BA76-0FFFAEFDB88A}" dt="2025-09-11T23:48:53.230" v="200"/>
      <pc:docMkLst>
        <pc:docMk/>
      </pc:docMkLst>
      <pc:sldChg chg="delSp modSp mod">
        <pc:chgData name="Zonghua Gu" userId="9a7e1853e1951ef5" providerId="LiveId" clId="{CF1FAA12-072C-4ED5-BA76-0FFFAEFDB88A}" dt="2025-09-02T23:29:51.318" v="4" actId="20577"/>
        <pc:sldMkLst>
          <pc:docMk/>
          <pc:sldMk cId="1692472849" sldId="342"/>
        </pc:sldMkLst>
        <pc:spChg chg="mod">
          <ac:chgData name="Zonghua Gu" userId="9a7e1853e1951ef5" providerId="LiveId" clId="{CF1FAA12-072C-4ED5-BA76-0FFFAEFDB88A}" dt="2025-09-02T23:29:51.318" v="4" actId="20577"/>
          <ac:spMkLst>
            <pc:docMk/>
            <pc:sldMk cId="1692472849" sldId="342"/>
            <ac:spMk id="16386" creationId="{00000000-0000-0000-0000-000000000000}"/>
          </ac:spMkLst>
        </pc:spChg>
      </pc:sldChg>
      <pc:sldChg chg="modSp mod">
        <pc:chgData name="Zonghua Gu" userId="9a7e1853e1951ef5" providerId="LiveId" clId="{CF1FAA12-072C-4ED5-BA76-0FFFAEFDB88A}" dt="2025-09-04T20:39:19.683" v="20" actId="20577"/>
        <pc:sldMkLst>
          <pc:docMk/>
          <pc:sldMk cId="3239216658" sldId="365"/>
        </pc:sldMkLst>
        <pc:spChg chg="mod">
          <ac:chgData name="Zonghua Gu" userId="9a7e1853e1951ef5" providerId="LiveId" clId="{CF1FAA12-072C-4ED5-BA76-0FFFAEFDB88A}" dt="2025-09-04T20:39:19.683" v="20" actId="20577"/>
          <ac:spMkLst>
            <pc:docMk/>
            <pc:sldMk cId="3239216658" sldId="365"/>
            <ac:spMk id="3" creationId="{00000000-0000-0000-0000-000000000000}"/>
          </ac:spMkLst>
        </pc:spChg>
      </pc:sldChg>
      <pc:sldChg chg="addSp delSp modSp mod modAnim">
        <pc:chgData name="Zonghua Gu" userId="9a7e1853e1951ef5" providerId="LiveId" clId="{CF1FAA12-072C-4ED5-BA76-0FFFAEFDB88A}" dt="2025-09-04T21:10:23.949" v="152" actId="1076"/>
        <pc:sldMkLst>
          <pc:docMk/>
          <pc:sldMk cId="3413348423" sldId="367"/>
        </pc:sldMkLst>
        <pc:spChg chg="mod">
          <ac:chgData name="Zonghua Gu" userId="9a7e1853e1951ef5" providerId="LiveId" clId="{CF1FAA12-072C-4ED5-BA76-0FFFAEFDB88A}" dt="2025-09-04T21:09:16.596" v="150" actId="20577"/>
          <ac:spMkLst>
            <pc:docMk/>
            <pc:sldMk cId="3413348423" sldId="367"/>
            <ac:spMk id="3" creationId="{00000000-0000-0000-0000-000000000000}"/>
          </ac:spMkLst>
        </pc:spChg>
        <pc:graphicFrameChg chg="add mod modGraphic">
          <ac:chgData name="Zonghua Gu" userId="9a7e1853e1951ef5" providerId="LiveId" clId="{CF1FAA12-072C-4ED5-BA76-0FFFAEFDB88A}" dt="2025-09-04T21:10:23.949" v="152" actId="1076"/>
          <ac:graphicFrameMkLst>
            <pc:docMk/>
            <pc:sldMk cId="3413348423" sldId="367"/>
            <ac:graphicFrameMk id="4" creationId="{E675A2F8-1917-E32A-1D6F-9612FFD62311}"/>
          </ac:graphicFrameMkLst>
        </pc:graphicFrameChg>
      </pc:sldChg>
      <pc:sldChg chg="modSp mod">
        <pc:chgData name="Zonghua Gu" userId="9a7e1853e1951ef5" providerId="LiveId" clId="{CF1FAA12-072C-4ED5-BA76-0FFFAEFDB88A}" dt="2025-09-11T23:45:29.939" v="162" actId="20577"/>
        <pc:sldMkLst>
          <pc:docMk/>
          <pc:sldMk cId="1834379896" sldId="375"/>
        </pc:sldMkLst>
        <pc:spChg chg="mod">
          <ac:chgData name="Zonghua Gu" userId="9a7e1853e1951ef5" providerId="LiveId" clId="{CF1FAA12-072C-4ED5-BA76-0FFFAEFDB88A}" dt="2025-09-11T23:45:29.939" v="162" actId="20577"/>
          <ac:spMkLst>
            <pc:docMk/>
            <pc:sldMk cId="1834379896" sldId="375"/>
            <ac:spMk id="4" creationId="{00000000-0000-0000-0000-000000000000}"/>
          </ac:spMkLst>
        </pc:spChg>
      </pc:sldChg>
      <pc:sldChg chg="modSp">
        <pc:chgData name="Zonghua Gu" userId="9a7e1853e1951ef5" providerId="LiveId" clId="{CF1FAA12-072C-4ED5-BA76-0FFFAEFDB88A}" dt="2025-09-11T23:48:53.230" v="200"/>
        <pc:sldMkLst>
          <pc:docMk/>
          <pc:sldMk cId="74280192" sldId="377"/>
        </pc:sldMkLst>
        <pc:spChg chg="mod">
          <ac:chgData name="Zonghua Gu" userId="9a7e1853e1951ef5" providerId="LiveId" clId="{CF1FAA12-072C-4ED5-BA76-0FFFAEFDB88A}" dt="2025-09-11T23:48:53.230" v="200"/>
          <ac:spMkLst>
            <pc:docMk/>
            <pc:sldMk cId="74280192" sldId="377"/>
            <ac:spMk id="3" creationId="{00000000-0000-0000-0000-000000000000}"/>
          </ac:spMkLst>
        </pc:spChg>
      </pc:sldChg>
      <pc:sldChg chg="modSp mod">
        <pc:chgData name="Zonghua Gu" userId="9a7e1853e1951ef5" providerId="LiveId" clId="{CF1FAA12-072C-4ED5-BA76-0FFFAEFDB88A}" dt="2025-09-11T23:46:09.597" v="190" actId="20577"/>
        <pc:sldMkLst>
          <pc:docMk/>
          <pc:sldMk cId="811871471" sldId="380"/>
        </pc:sldMkLst>
        <pc:spChg chg="mod">
          <ac:chgData name="Zonghua Gu" userId="9a7e1853e1951ef5" providerId="LiveId" clId="{CF1FAA12-072C-4ED5-BA76-0FFFAEFDB88A}" dt="2025-09-11T23:46:09.597" v="190" actId="20577"/>
          <ac:spMkLst>
            <pc:docMk/>
            <pc:sldMk cId="811871471" sldId="380"/>
            <ac:spMk id="4" creationId="{00000000-0000-0000-0000-000000000000}"/>
          </ac:spMkLst>
        </pc:spChg>
      </pc:sldChg>
      <pc:sldChg chg="modSp mod">
        <pc:chgData name="Zonghua Gu" userId="9a7e1853e1951ef5" providerId="LiveId" clId="{CF1FAA12-072C-4ED5-BA76-0FFFAEFDB88A}" dt="2025-09-11T23:46:20.666" v="199" actId="20577"/>
        <pc:sldMkLst>
          <pc:docMk/>
          <pc:sldMk cId="3132920451" sldId="382"/>
        </pc:sldMkLst>
        <pc:spChg chg="mod">
          <ac:chgData name="Zonghua Gu" userId="9a7e1853e1951ef5" providerId="LiveId" clId="{CF1FAA12-072C-4ED5-BA76-0FFFAEFDB88A}" dt="2025-09-11T23:46:20.666" v="199" actId="20577"/>
          <ac:spMkLst>
            <pc:docMk/>
            <pc:sldMk cId="3132920451" sldId="382"/>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9/11/2025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0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6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94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they represent signed integers, the latter is greater </a:t>
            </a:r>
          </a:p>
          <a:p>
            <a:pPr marL="0" indent="0">
              <a:buNone/>
            </a:pPr>
            <a:r>
              <a:rPr lang="en-US" dirty="0"/>
              <a:t>   (</a:t>
            </a:r>
            <a:r>
              <a:rPr lang="en-US" altLang="zh-CN" dirty="0"/>
              <a:t>-</a:t>
            </a:r>
            <a:r>
              <a:rPr lang="en-US" b="1" dirty="0">
                <a:latin typeface="Consolas" panose="020B0609020204030204" pitchFamily="49" charset="0"/>
                <a:cs typeface="Consolas" panose="020B0609020204030204" pitchFamily="49" charset="0"/>
              </a:rPr>
              <a:t>1 &lt; 1</a:t>
            </a:r>
            <a:r>
              <a:rPr lang="en-US" dirty="0"/>
              <a:t>).</a:t>
            </a:r>
          </a:p>
          <a:p>
            <a:r>
              <a:rPr lang="en-US" dirty="0"/>
              <a:t>If they represent unsigned integers, the former is greater</a:t>
            </a:r>
          </a:p>
          <a:p>
            <a:pPr marL="0" indent="0">
              <a:buNone/>
            </a:pPr>
            <a:r>
              <a:rPr lang="en-US" dirty="0"/>
              <a:t>   (2</a:t>
            </a:r>
            <a:r>
              <a:rPr lang="en-US" baseline="30000" dirty="0"/>
              <a:t>32</a:t>
            </a:r>
            <a:r>
              <a:rPr lang="en-US" dirty="0"/>
              <a:t>-1 </a:t>
            </a:r>
            <a:r>
              <a:rPr lang="en-US" b="1" dirty="0">
                <a:latin typeface="Consolas" panose="020B0609020204030204" pitchFamily="49" charset="0"/>
                <a:cs typeface="Consolas" panose="020B0609020204030204" pitchFamily="49" charset="0"/>
              </a:rPr>
              <a:t>&gt; 1</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2D71AD5F-E36F-46B9-A99B-7B025244359D}" type="slidenum">
              <a:rPr lang="en-US" smtClean="0"/>
              <a:pPr/>
              <a:t>13</a:t>
            </a:fld>
            <a:endParaRPr lang="en-US"/>
          </a:p>
        </p:txBody>
      </p:sp>
    </p:spTree>
    <p:extLst>
      <p:ext uri="{BB962C8B-B14F-4D97-AF65-F5344CB8AC3E}">
        <p14:creationId xmlns:p14="http://schemas.microsoft.com/office/powerpoint/2010/main" val="1900390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589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363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58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07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8414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fld id="{2E26774B-6488-4259-9342-6CBDB2BFD4E4}" type="datetime1">
              <a:rPr lang="en-US" smtClean="0"/>
              <a:pPr eaLnBrk="1" latinLnBrk="0" hangingPunct="1"/>
              <a:t>9/11/2025</a:t>
            </a:fld>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9B2E7711-0BE3-4AFC-959B-CB5C31A7AE48}" type="datetime1">
              <a:rPr lang="en-US" smtClean="0"/>
              <a:pPr eaLnBrk="1" latinLnBrk="0" hangingPunct="1"/>
              <a:t>9/11/2025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825AAB62-A572-4E37-B772-B4A75ADE0B18}" type="datetime1">
              <a:rPr lang="en-US" smtClean="0"/>
              <a:pPr eaLnBrk="1" latinLnBrk="0" hangingPunct="1"/>
              <a:t>9/11/2025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86474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8835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52644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56570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43559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123052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340022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1531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B0F52420-10F8-488E-969A-A9BE388BE9C4}" type="datetime1">
              <a:rPr lang="en-US" smtClean="0"/>
              <a:pPr eaLnBrk="1" latinLnBrk="0" hangingPunct="1"/>
              <a:t>9/11/2025</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011870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20634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85022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46335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896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815967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809957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57900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9/11/2025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9560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9/11/2025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05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96E96F24-58CF-47DA-907C-A9CD6353E425}" type="datetime1">
              <a:rPr lang="en-US" smtClean="0"/>
              <a:pPr eaLnBrk="1" latinLnBrk="0" hangingPunct="1"/>
              <a:t>9/11/2025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9/11/2025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47814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9/11/2025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564877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9/11/2025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320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9/11/2025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789501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9/11/2025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749865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9/11/2025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293027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94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62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06847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958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53AE4463-726A-4A35-9F46-98893432A3F9}" type="datetime1">
              <a:rPr lang="en-US" smtClean="0"/>
              <a:pPr eaLnBrk="1" latinLnBrk="0" hangingPunct="1"/>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0287764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145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24301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3621658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56653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9857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379223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988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43514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FDF404D0-E306-4E90-90E3-E44D26246FFC}" type="datetime1">
              <a:rPr lang="en-US" smtClean="0"/>
              <a:pPr eaLnBrk="1" latinLnBrk="0" hangingPunct="1"/>
              <a:t>9/11/2025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1485DA14-76F0-4D93-83FB-7878C79A1986}" type="datetime1">
              <a:rPr lang="en-US" smtClean="0"/>
              <a:pPr eaLnBrk="1" latinLnBrk="0" hangingPunct="1"/>
              <a:t>9/11/2025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A15E552D-49E1-496B-B79C-E100986B8B5F}" type="datetime1">
              <a:rPr lang="en-US" smtClean="0"/>
              <a:pPr eaLnBrk="1" latinLnBrk="0" hangingPunct="1"/>
              <a:t>9/11/2025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EC72505-1551-4A98-97CD-F520B07184AD}" type="datetime1">
              <a:rPr lang="en-US" smtClean="0"/>
              <a:pPr eaLnBrk="1" latinLnBrk="0" hangingPunct="1"/>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7218F47B-BA16-4F20-B5BA-73F598D94B51}" type="datetime1">
              <a:rPr lang="en-US" smtClean="0"/>
              <a:pPr eaLnBrk="1" latinLnBrk="0" hangingPunct="1"/>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6019800" y="6400800"/>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690593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9/11/2025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4240237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87970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9.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17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br>
              <a:rPr lang="en-US" altLang="zh-CN">
                <a:solidFill>
                  <a:srgbClr val="FF0000"/>
                </a:solidFill>
                <a:cs typeface="Times New Roman" pitchFamily="18" charset="0"/>
              </a:rPr>
            </a:br>
            <a:r>
              <a:rPr lang="en-US" altLang="zh-CN">
                <a:solidFill>
                  <a:srgbClr val="FF0000"/>
                </a:solidFill>
                <a:cs typeface="Times New Roman" pitchFamily="18" charset="0"/>
              </a:rPr>
              <a:t>Exercises ANS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169247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altLang="zh-CN" dirty="0">
                <a:latin typeface="Tahoma" pitchFamily="34" charset="0"/>
                <a:cs typeface="Times New Roman" pitchFamily="18" charset="0"/>
              </a:rPr>
              <a:t>Q: </a:t>
            </a:r>
            <a:r>
              <a:rPr lang="en-US" dirty="0">
                <a:latin typeface="Tahoma" pitchFamily="34" charset="0"/>
                <a:cs typeface="Times New Roman" pitchFamily="18" charset="0"/>
              </a:rPr>
              <a:t>What is the decimal value of binary number x=10100111 as either unsigned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or 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p>
          <a:p>
            <a:r>
              <a:rPr lang="en-US" dirty="0">
                <a:latin typeface="Tahoma" pitchFamily="34" charset="0"/>
                <a:cs typeface="Times New Roman" pitchFamily="18" charset="0"/>
              </a:rPr>
              <a:t>What about x=11100001? </a:t>
            </a:r>
          </a:p>
          <a:p>
            <a:r>
              <a:rPr lang="en-US" dirty="0">
                <a:latin typeface="Tahoma" pitchFamily="34" charset="0"/>
                <a:cs typeface="Times New Roman" pitchFamily="18" charset="0"/>
              </a:rPr>
              <a:t>What about x=10000000?</a:t>
            </a:r>
            <a:endParaRPr lang="en-US" dirty="0"/>
          </a:p>
          <a:p>
            <a:endParaRPr lang="en-US" dirty="0"/>
          </a:p>
        </p:txBody>
      </p:sp>
    </p:spTree>
    <p:extLst>
      <p:ext uri="{BB962C8B-B14F-4D97-AF65-F5344CB8AC3E}">
        <p14:creationId xmlns:p14="http://schemas.microsoft.com/office/powerpoint/2010/main" val="197287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a:xfrm>
            <a:off x="457200" y="1219200"/>
            <a:ext cx="8229600" cy="3962399"/>
          </a:xfrm>
        </p:spPr>
        <p:txBody>
          <a:bodyPr>
            <a:normAutofit fontScale="85000" lnSpcReduction="10000"/>
          </a:bodyPr>
          <a:lstStyle/>
          <a:p>
            <a:r>
              <a:rPr lang="en-US" altLang="zh-CN" sz="2400" dirty="0">
                <a:latin typeface="Tahoma" pitchFamily="34" charset="0"/>
                <a:cs typeface="Times New Roman" pitchFamily="18" charset="0"/>
              </a:rPr>
              <a:t>Q: </a:t>
            </a:r>
            <a:r>
              <a:rPr lang="en-US" sz="2400" dirty="0">
                <a:latin typeface="Tahoma" pitchFamily="34" charset="0"/>
                <a:cs typeface="Times New Roman" pitchFamily="18" charset="0"/>
              </a:rPr>
              <a:t>What is the decimal value of binary number x=10100111 as either unsigned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or signed </a:t>
            </a:r>
            <a:r>
              <a:rPr lang="en-US" sz="2400"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endParaRPr lang="en-US" sz="2400" dirty="0">
              <a:latin typeface="Tahoma" pitchFamily="34" charset="0"/>
              <a:cs typeface="Times New Roman" pitchFamily="18" charset="0"/>
            </a:endParaRPr>
          </a:p>
          <a:p>
            <a:r>
              <a:rPr lang="en-US" sz="2400" dirty="0">
                <a:latin typeface="Tahoma" pitchFamily="34" charset="0"/>
                <a:cs typeface="Times New Roman" pitchFamily="18" charset="0"/>
              </a:rPr>
              <a:t>A: if unsigned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then x=2^7+2^5+2^2+2^1+2^0=167</a:t>
            </a:r>
          </a:p>
          <a:p>
            <a:r>
              <a:rPr lang="en-US" sz="2400" dirty="0">
                <a:latin typeface="Tahoma" pitchFamily="34" charset="0"/>
                <a:cs typeface="Times New Roman" pitchFamily="18" charset="0"/>
              </a:rPr>
              <a:t>If 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then it is a negative number, since leftmost sign bit is 1. First </a:t>
            </a:r>
            <a:r>
              <a:rPr lang="en-US" altLang="zh-CN" sz="2400" dirty="0">
                <a:latin typeface="Tahoma" pitchFamily="34" charset="0"/>
                <a:cs typeface="Times New Roman" pitchFamily="18" charset="0"/>
              </a:rPr>
              <a:t>convert it into its positive counterpart of bitwise NOT plus one to get 01011001, which is equal to decimal </a:t>
            </a:r>
            <a:r>
              <a:rPr lang="en-US" sz="2400" dirty="0">
                <a:latin typeface="Tahoma" pitchFamily="34" charset="0"/>
                <a:cs typeface="Times New Roman" pitchFamily="18" charset="0"/>
              </a:rPr>
              <a:t>2^6+2^4+2^3+2^0=89. Hence x=-89</a:t>
            </a:r>
          </a:p>
          <a:p>
            <a:r>
              <a:rPr lang="en-US" dirty="0">
                <a:latin typeface="Tahoma" pitchFamily="34" charset="0"/>
                <a:cs typeface="Times New Roman" pitchFamily="18" charset="0"/>
              </a:rPr>
              <a:t>Similarly, for x=11100001 (unsigned int 225), first convert it into its positive counterpart of bitwise NOT plus one to get 00011111, which is equal to decimal 31. Hence x=-31</a:t>
            </a:r>
          </a:p>
          <a:p>
            <a:r>
              <a:rPr lang="en-US" dirty="0">
                <a:latin typeface="Tahoma" pitchFamily="34" charset="0"/>
                <a:cs typeface="Times New Roman" pitchFamily="18" charset="0"/>
              </a:rPr>
              <a:t>Similarly, for x=10000000 (unsigned int 128), first convert it into its positive counterpart of bitwise NOT plus one to get 10000000, which is equal to decimal 2^7. Hence x=-2^7=-128</a:t>
            </a:r>
          </a:p>
          <a:p>
            <a:endParaRPr lang="en-US" sz="2400" dirty="0">
              <a:latin typeface="Tahoma" pitchFamily="34" charset="0"/>
              <a:cs typeface="Times New Roman" pitchFamily="18" charset="0"/>
            </a:endParaRPr>
          </a:p>
          <a:p>
            <a:endParaRPr lang="en-US" dirty="0"/>
          </a:p>
        </p:txBody>
      </p:sp>
      <p:graphicFrame>
        <p:nvGraphicFramePr>
          <p:cNvPr id="4" name="Table 3">
            <a:extLst>
              <a:ext uri="{FF2B5EF4-FFF2-40B4-BE49-F238E27FC236}">
                <a16:creationId xmlns:a16="http://schemas.microsoft.com/office/drawing/2014/main" id="{E675A2F8-1917-E32A-1D6F-9612FFD62311}"/>
              </a:ext>
            </a:extLst>
          </p:cNvPr>
          <p:cNvGraphicFramePr>
            <a:graphicFrameLocks noGrp="1"/>
          </p:cNvGraphicFramePr>
          <p:nvPr>
            <p:extLst>
              <p:ext uri="{D42A27DB-BD31-4B8C-83A1-F6EECF244321}">
                <p14:modId xmlns:p14="http://schemas.microsoft.com/office/powerpoint/2010/main" val="3393459836"/>
              </p:ext>
            </p:extLst>
          </p:nvPr>
        </p:nvGraphicFramePr>
        <p:xfrm>
          <a:off x="3124200" y="5131585"/>
          <a:ext cx="3276600" cy="147828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282276112"/>
                    </a:ext>
                  </a:extLst>
                </a:gridCol>
                <a:gridCol w="914400">
                  <a:extLst>
                    <a:ext uri="{9D8B030D-6E8A-4147-A177-3AD203B41FA5}">
                      <a16:colId xmlns:a16="http://schemas.microsoft.com/office/drawing/2014/main" val="2582204835"/>
                    </a:ext>
                  </a:extLst>
                </a:gridCol>
                <a:gridCol w="838200">
                  <a:extLst>
                    <a:ext uri="{9D8B030D-6E8A-4147-A177-3AD203B41FA5}">
                      <a16:colId xmlns:a16="http://schemas.microsoft.com/office/drawing/2014/main" val="1902814463"/>
                    </a:ext>
                  </a:extLst>
                </a:gridCol>
              </a:tblGrid>
              <a:tr h="365441">
                <a:tc>
                  <a:txBody>
                    <a:bodyPr/>
                    <a:lstStyle/>
                    <a:p>
                      <a:pPr algn="ctr"/>
                      <a:endParaRPr lang="en-US" sz="1800" dirty="0"/>
                    </a:p>
                  </a:txBody>
                  <a:tcPr>
                    <a:solidFill>
                      <a:schemeClr val="bg1">
                        <a:lumMod val="85000"/>
                      </a:schemeClr>
                    </a:solidFill>
                  </a:tcPr>
                </a:tc>
                <a:tc>
                  <a:txBody>
                    <a:bodyPr/>
                    <a:lstStyle/>
                    <a:p>
                      <a:pPr algn="ctr"/>
                      <a:r>
                        <a:rPr lang="en-US" sz="1800"/>
                        <a:t>uint</a:t>
                      </a:r>
                      <a:endParaRPr lang="en-US" sz="1800" dirty="0"/>
                    </a:p>
                  </a:txBody>
                  <a:tcPr>
                    <a:solidFill>
                      <a:schemeClr val="bg1">
                        <a:lumMod val="85000"/>
                      </a:schemeClr>
                    </a:solidFill>
                  </a:tcPr>
                </a:tc>
                <a:tc>
                  <a:txBody>
                    <a:bodyPr/>
                    <a:lstStyle/>
                    <a:p>
                      <a:pPr algn="ctr"/>
                      <a:r>
                        <a:rPr lang="en-US" sz="1800" dirty="0"/>
                        <a:t>Int</a:t>
                      </a:r>
                    </a:p>
                  </a:txBody>
                  <a:tcPr>
                    <a:solidFill>
                      <a:schemeClr val="bg1">
                        <a:lumMod val="85000"/>
                      </a:schemeClr>
                    </a:solidFill>
                  </a:tcPr>
                </a:tc>
                <a:extLst>
                  <a:ext uri="{0D108BD9-81ED-4DB2-BD59-A6C34878D82A}">
                    <a16:rowId xmlns:a16="http://schemas.microsoft.com/office/drawing/2014/main" val="2548484560"/>
                  </a:ext>
                </a:extLst>
              </a:tr>
              <a:tr h="37084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sz="1800">
                          <a:latin typeface="Tahoma" pitchFamily="34" charset="0"/>
                          <a:cs typeface="Times New Roman" pitchFamily="18" charset="0"/>
                        </a:rPr>
                        <a:t>10100111</a:t>
                      </a:r>
                      <a:endParaRPr lang="en-US" sz="1800" dirty="0"/>
                    </a:p>
                  </a:txBody>
                  <a:tcPr/>
                </a:tc>
                <a:tc>
                  <a:txBody>
                    <a:bodyPr/>
                    <a:lstStyle/>
                    <a:p>
                      <a:pPr algn="ctr"/>
                      <a:r>
                        <a:rPr lang="en-US" sz="1800"/>
                        <a:t>167</a:t>
                      </a:r>
                      <a:endParaRPr lang="en-US" sz="1800" dirty="0"/>
                    </a:p>
                  </a:txBody>
                  <a:tcPr/>
                </a:tc>
                <a:tc>
                  <a:txBody>
                    <a:bodyPr/>
                    <a:lstStyle/>
                    <a:p>
                      <a:pPr algn="ctr"/>
                      <a:r>
                        <a:rPr lang="en-US" sz="1800"/>
                        <a:t>-89</a:t>
                      </a:r>
                      <a:endParaRPr lang="en-US" sz="1800" dirty="0"/>
                    </a:p>
                  </a:txBody>
                  <a:tcPr/>
                </a:tc>
                <a:extLst>
                  <a:ext uri="{0D108BD9-81ED-4DB2-BD59-A6C34878D82A}">
                    <a16:rowId xmlns:a16="http://schemas.microsoft.com/office/drawing/2014/main" val="3487207224"/>
                  </a:ext>
                </a:extLst>
              </a:tr>
              <a:tr h="37084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sz="1800">
                          <a:latin typeface="Tahoma" pitchFamily="34" charset="0"/>
                          <a:cs typeface="Times New Roman" pitchFamily="18" charset="0"/>
                        </a:rPr>
                        <a:t>11100001</a:t>
                      </a:r>
                      <a:endParaRPr lang="en-US" sz="1800" dirty="0"/>
                    </a:p>
                  </a:txBody>
                  <a:tcPr/>
                </a:tc>
                <a:tc>
                  <a:txBody>
                    <a:bodyPr/>
                    <a:lstStyle/>
                    <a:p>
                      <a:pPr algn="ctr"/>
                      <a:r>
                        <a:rPr lang="en-US" sz="1800"/>
                        <a:t>225</a:t>
                      </a:r>
                      <a:endParaRPr lang="en-US" sz="1800" dirty="0"/>
                    </a:p>
                  </a:txBody>
                  <a:tcPr/>
                </a:tc>
                <a:tc>
                  <a:txBody>
                    <a:bodyPr/>
                    <a:lstStyle/>
                    <a:p>
                      <a:pPr algn="ctr"/>
                      <a:r>
                        <a:rPr lang="en-US" sz="1800" dirty="0"/>
                        <a:t>-31</a:t>
                      </a:r>
                    </a:p>
                  </a:txBody>
                  <a:tcPr/>
                </a:tc>
                <a:extLst>
                  <a:ext uri="{0D108BD9-81ED-4DB2-BD59-A6C34878D82A}">
                    <a16:rowId xmlns:a16="http://schemas.microsoft.com/office/drawing/2014/main" val="1121046585"/>
                  </a:ext>
                </a:extLst>
              </a:tr>
              <a:tr h="37084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sz="1800">
                          <a:latin typeface="Tahoma" pitchFamily="34" charset="0"/>
                          <a:cs typeface="Times New Roman" pitchFamily="18" charset="0"/>
                        </a:rPr>
                        <a:t>10000000</a:t>
                      </a:r>
                      <a:endParaRPr lang="en-US" sz="1800" dirty="0"/>
                    </a:p>
                  </a:txBody>
                  <a:tcPr/>
                </a:tc>
                <a:tc>
                  <a:txBody>
                    <a:bodyPr/>
                    <a:lstStyle/>
                    <a:p>
                      <a:pPr algn="ctr"/>
                      <a:r>
                        <a:rPr lang="en-US" sz="1800"/>
                        <a:t>128</a:t>
                      </a:r>
                      <a:endParaRPr lang="en-US" sz="1800" dirty="0"/>
                    </a:p>
                  </a:txBody>
                  <a:tcPr/>
                </a:tc>
                <a:tc>
                  <a:txBody>
                    <a:bodyPr/>
                    <a:lstStyle/>
                    <a:p>
                      <a:pPr algn="ctr"/>
                      <a:r>
                        <a:rPr lang="en-US" sz="1800" dirty="0"/>
                        <a:t>-128</a:t>
                      </a:r>
                    </a:p>
                  </a:txBody>
                  <a:tcPr/>
                </a:tc>
                <a:extLst>
                  <a:ext uri="{0D108BD9-81ED-4DB2-BD59-A6C34878D82A}">
                    <a16:rowId xmlns:a16="http://schemas.microsoft.com/office/drawing/2014/main" val="782344716"/>
                  </a:ext>
                </a:extLst>
              </a:tr>
            </a:tbl>
          </a:graphicData>
        </a:graphic>
      </p:graphicFrame>
    </p:spTree>
    <p:extLst>
      <p:ext uri="{BB962C8B-B14F-4D97-AF65-F5344CB8AC3E}">
        <p14:creationId xmlns:p14="http://schemas.microsoft.com/office/powerpoint/2010/main" val="34133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Q: Which number is larger: 0xFFFFFFFF or 0x00000001 in hex?</a:t>
            </a:r>
          </a:p>
          <a:p>
            <a:endParaRPr lang="en-US" dirty="0"/>
          </a:p>
        </p:txBody>
      </p:sp>
    </p:spTree>
    <p:extLst>
      <p:ext uri="{BB962C8B-B14F-4D97-AF65-F5344CB8AC3E}">
        <p14:creationId xmlns:p14="http://schemas.microsoft.com/office/powerpoint/2010/main" val="383057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A: depends on the number system. </a:t>
            </a:r>
          </a:p>
          <a:p>
            <a:pPr lvl="1"/>
            <a:r>
              <a:rPr lang="en-US" dirty="0"/>
              <a:t>If unsigned </a:t>
            </a:r>
            <a:r>
              <a:rPr lang="en-US" dirty="0" err="1"/>
              <a:t>int</a:t>
            </a:r>
            <a:r>
              <a:rPr lang="en-US" dirty="0"/>
              <a:t>, then 1001 is 9, and 0011 is 3 in decimal, and 9 &gt; 3</a:t>
            </a:r>
          </a:p>
          <a:p>
            <a:pPr lvl="1"/>
            <a:r>
              <a:rPr lang="en-US" dirty="0"/>
              <a:t>If signed </a:t>
            </a:r>
            <a:r>
              <a:rPr lang="en-US" dirty="0" err="1"/>
              <a:t>int</a:t>
            </a:r>
            <a:r>
              <a:rPr lang="en-US" dirty="0"/>
              <a:t>, then 1001 is -7 (negative of 0111), and 0011 is 3 in decimal, and -3 &lt; 3</a:t>
            </a:r>
          </a:p>
          <a:p>
            <a:r>
              <a:rPr lang="en-US" dirty="0"/>
              <a:t>Q: Which number is larger: 0xFFFFFFFF or 0x00000001 in hex?</a:t>
            </a:r>
          </a:p>
          <a:p>
            <a:r>
              <a:rPr lang="en-US" dirty="0"/>
              <a:t>Q: depends on the number system. </a:t>
            </a:r>
          </a:p>
          <a:p>
            <a:pPr lvl="1"/>
            <a:r>
              <a:rPr lang="en-US" dirty="0"/>
              <a:t>If unsigned </a:t>
            </a:r>
            <a:r>
              <a:rPr lang="en-US" dirty="0" err="1"/>
              <a:t>int</a:t>
            </a:r>
            <a:r>
              <a:rPr lang="en-US" dirty="0"/>
              <a:t>, then 0xFFFFFFFF is 2^32-1, and 0x00000001 is 1 in decimal, and 2^32-1 &gt; 1</a:t>
            </a:r>
          </a:p>
          <a:p>
            <a:pPr lvl="1"/>
            <a:r>
              <a:rPr lang="en-US" dirty="0"/>
              <a:t>If signed </a:t>
            </a:r>
            <a:r>
              <a:rPr lang="en-US" dirty="0" err="1"/>
              <a:t>int</a:t>
            </a:r>
            <a:r>
              <a:rPr lang="en-US" dirty="0"/>
              <a:t>, then 0xFFFFFFFF is -1 (negative of 0x00000001), and 0x00000001 is 1 in decimal, and -1 &lt; 1</a:t>
            </a:r>
          </a:p>
        </p:txBody>
      </p:sp>
    </p:spTree>
    <p:extLst>
      <p:ext uri="{BB962C8B-B14F-4D97-AF65-F5344CB8AC3E}">
        <p14:creationId xmlns:p14="http://schemas.microsoft.com/office/powerpoint/2010/main" val="322760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9/11/2025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749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9/11/2025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
        <p:nvSpPr>
          <p:cNvPr id="8" name="Rectangle 7"/>
          <p:cNvSpPr/>
          <p:nvPr/>
        </p:nvSpPr>
        <p:spPr>
          <a:xfrm>
            <a:off x="2183576" y="4820639"/>
            <a:ext cx="4572000" cy="3441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Rectangle 8"/>
              <p:cNvSpPr/>
              <p:nvPr/>
            </p:nvSpPr>
            <p:spPr>
              <a:xfrm>
                <a:off x="1752600" y="5348740"/>
                <a:ext cx="6324600" cy="518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a:latin typeface="Cambria Math"/>
                            </a:rPr>
                            <m:t>−</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r>
                                <a:rPr lang="en-US" sz="2000">
                                  <a:latin typeface="Cambria Math"/>
                                </a:rPr>
                                <m:t>−1</m:t>
                              </m:r>
                            </m:sup>
                          </m:sSup>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r>
                                <a:rPr lang="en-US" sz="2000">
                                  <a:latin typeface="Cambria Math"/>
                                </a:rPr>
                                <m:t>−1</m:t>
                              </m:r>
                            </m:sup>
                          </m:sSup>
                          <m:r>
                            <a:rPr lang="en-US" sz="2000">
                              <a:latin typeface="Cambria Math"/>
                            </a:rPr>
                            <m:t>−1</m:t>
                          </m:r>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a:rPr>
                            <m:t>−</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5</m:t>
                              </m:r>
                            </m:sup>
                          </m:sSup>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5</m:t>
                              </m:r>
                            </m:sup>
                          </m:sSup>
                          <m:r>
                            <a:rPr lang="en-US" sz="2000">
                              <a:latin typeface="Cambria Math"/>
                            </a:rPr>
                            <m:t>−1</m:t>
                          </m:r>
                        </m:e>
                      </m:d>
                      <m:r>
                        <a:rPr lang="en-US" sz="2000" b="0" i="0" smtClean="0">
                          <a:latin typeface="Cambria Math" panose="02040503050406030204" pitchFamily="18" charset="0"/>
                        </a:rPr>
                        <m:t>=[−32,31]</m:t>
                      </m:r>
                    </m:oMath>
                  </m:oMathPara>
                </a14:m>
                <a:endParaRPr kumimoji="0" lang="en-US" sz="2000" b="0" i="0" u="none" strike="noStrike" kern="1200" cap="none" spc="0" normalizeH="0" baseline="-25000" noProof="0" dirty="0">
                  <a:ln>
                    <a:noFill/>
                  </a:ln>
                  <a:solidFill>
                    <a:prstClr val="white"/>
                  </a:solidFill>
                  <a:effectLst/>
                  <a:uLnTx/>
                  <a:uFillTx/>
                  <a:latin typeface="Calibri"/>
                  <a:ea typeface="+mn-ea"/>
                  <a:cs typeface="+mn-cs"/>
                </a:endParaRPr>
              </a:p>
            </p:txBody>
          </p:sp>
        </mc:Choice>
        <mc:Fallback xmlns="">
          <p:sp>
            <p:nvSpPr>
              <p:cNvPr id="9" name="Rectangle 8"/>
              <p:cNvSpPr>
                <a:spLocks noRot="1" noChangeAspect="1" noMove="1" noResize="1" noEditPoints="1" noAdjustHandles="1" noChangeArrowheads="1" noChangeShapeType="1" noTextEdit="1"/>
              </p:cNvSpPr>
              <p:nvPr/>
            </p:nvSpPr>
            <p:spPr>
              <a:xfrm>
                <a:off x="1752600" y="5348740"/>
                <a:ext cx="6324600" cy="5186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522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9/11/2025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920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9/11/2025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extLst>
              <p:ext uri="{D42A27DB-BD31-4B8C-83A1-F6EECF244321}">
                <p14:modId xmlns:p14="http://schemas.microsoft.com/office/powerpoint/2010/main" val="4015381310"/>
              </p:ext>
            </p:extLst>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   0 … 63</a:t>
                      </a:r>
                    </a:p>
                  </a:txBody>
                  <a:tcPr marL="68580" marR="68580" marT="34290" marB="34290"/>
                </a:tc>
                <a:extLst>
                  <a:ext uri="{0D108BD9-81ED-4DB2-BD59-A6C34878D82A}">
                    <a16:rowId xmlns:a16="http://schemas.microsoft.com/office/drawing/2014/main" val="10005"/>
                  </a:ext>
                </a:extLst>
              </a:tr>
            </a:tbl>
          </a:graphicData>
        </a:graphic>
      </p:graphicFrame>
      <p:sp>
        <p:nvSpPr>
          <p:cNvPr id="8" name="Rectangle 7"/>
          <p:cNvSpPr/>
          <p:nvPr/>
        </p:nvSpPr>
        <p:spPr>
          <a:xfrm>
            <a:off x="2183576" y="4820639"/>
            <a:ext cx="4572000" cy="3441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Rectangle 8"/>
              <p:cNvSpPr/>
              <p:nvPr/>
            </p:nvSpPr>
            <p:spPr>
              <a:xfrm>
                <a:off x="1752600" y="5348740"/>
                <a:ext cx="6324600" cy="518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b="0" i="0" smtClean="0">
                              <a:latin typeface="Cambria Math" panose="02040503050406030204" pitchFamily="18" charset="0"/>
                            </a:rPr>
                            <m:t>0, </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sup>
                          </m:sSup>
                          <m:r>
                            <a:rPr lang="en-US" sz="2000">
                              <a:latin typeface="Cambria Math"/>
                            </a:rPr>
                            <m:t>−1</m:t>
                          </m:r>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smtClean="0">
                              <a:latin typeface="Cambria Math" panose="02040503050406030204" pitchFamily="18" charset="0"/>
                            </a:rPr>
                            <m:t>0</m:t>
                          </m:r>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6</m:t>
                              </m:r>
                            </m:sup>
                          </m:sSup>
                          <m:r>
                            <a:rPr lang="en-US" sz="2000">
                              <a:latin typeface="Cambria Math"/>
                            </a:rPr>
                            <m:t>−1</m:t>
                          </m:r>
                        </m:e>
                      </m:d>
                      <m:r>
                        <a:rPr lang="en-US" sz="2000" b="0" i="0" smtClean="0">
                          <a:latin typeface="Cambria Math" panose="02040503050406030204" pitchFamily="18" charset="0"/>
                        </a:rPr>
                        <m:t>=[0,63]</m:t>
                      </m:r>
                    </m:oMath>
                  </m:oMathPara>
                </a14:m>
                <a:endParaRPr kumimoji="0" lang="en-US" sz="2000" b="0" i="0" u="none" strike="noStrike" kern="1200" cap="none" spc="0" normalizeH="0" baseline="-25000" noProof="0" dirty="0">
                  <a:ln>
                    <a:noFill/>
                  </a:ln>
                  <a:solidFill>
                    <a:prstClr val="white"/>
                  </a:solidFill>
                  <a:effectLst/>
                  <a:uLnTx/>
                  <a:uFillTx/>
                  <a:latin typeface="Calibri"/>
                  <a:ea typeface="+mn-ea"/>
                  <a:cs typeface="+mn-cs"/>
                </a:endParaRPr>
              </a:p>
            </p:txBody>
          </p:sp>
        </mc:Choice>
        <mc:Fallback xmlns="">
          <p:sp>
            <p:nvSpPr>
              <p:cNvPr id="9" name="Rectangle 8"/>
              <p:cNvSpPr>
                <a:spLocks noRot="1" noChangeAspect="1" noMove="1" noResize="1" noEditPoints="1" noAdjustHandles="1" noChangeArrowheads="1" noChangeShapeType="1" noTextEdit="1"/>
              </p:cNvSpPr>
              <p:nvPr/>
            </p:nvSpPr>
            <p:spPr>
              <a:xfrm>
                <a:off x="1752600" y="5348740"/>
                <a:ext cx="6324600" cy="5186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712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Integer arithmetic</a:t>
            </a:r>
          </a:p>
        </p:txBody>
      </p:sp>
      <p:sp>
        <p:nvSpPr>
          <p:cNvPr id="3" name="Content Placeholder 2"/>
          <p:cNvSpPr>
            <a:spLocks noGrp="1"/>
          </p:cNvSpPr>
          <p:nvPr>
            <p:ph sz="quarter" idx="1"/>
          </p:nvPr>
        </p:nvSpPr>
        <p:spPr/>
        <p:txBody>
          <a:bodyPr/>
          <a:lstStyle/>
          <a:p>
            <a:r>
              <a:rPr lang="en-US" dirty="0"/>
              <a:t>Q: What is the result of 1001 + 0011?</a:t>
            </a:r>
          </a:p>
        </p:txBody>
      </p:sp>
    </p:spTree>
    <p:extLst>
      <p:ext uri="{BB962C8B-B14F-4D97-AF65-F5344CB8AC3E}">
        <p14:creationId xmlns:p14="http://schemas.microsoft.com/office/powerpoint/2010/main" val="7927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Integer arithmetic</a:t>
            </a:r>
          </a:p>
        </p:txBody>
      </p:sp>
      <p:sp>
        <p:nvSpPr>
          <p:cNvPr id="3" name="Content Placeholder 2"/>
          <p:cNvSpPr>
            <a:spLocks noGrp="1"/>
          </p:cNvSpPr>
          <p:nvPr>
            <p:ph sz="quarter" idx="1"/>
          </p:nvPr>
        </p:nvSpPr>
        <p:spPr/>
        <p:txBody>
          <a:bodyPr/>
          <a:lstStyle/>
          <a:p>
            <a:r>
              <a:rPr lang="en-US" dirty="0"/>
              <a:t>Q: Consider a 4-bit system. What is the result of 1001 + 0011?</a:t>
            </a:r>
          </a:p>
          <a:p>
            <a:r>
              <a:rPr lang="en-US" dirty="0"/>
              <a:t>A: 1001 + 0011 = 1100</a:t>
            </a:r>
          </a:p>
          <a:p>
            <a:r>
              <a:rPr lang="en-US" dirty="0"/>
              <a:t>Value of 1100 depends on the number system. </a:t>
            </a:r>
          </a:p>
          <a:p>
            <a:pPr lvl="1"/>
            <a:r>
              <a:rPr lang="en-US" dirty="0"/>
              <a:t>If unsigned </a:t>
            </a:r>
            <a:r>
              <a:rPr lang="en-US" dirty="0" err="1"/>
              <a:t>int</a:t>
            </a:r>
            <a:r>
              <a:rPr lang="en-US" dirty="0"/>
              <a:t>, then 1100 is 12, which is equal to 9 (1001) + 3 (0011)</a:t>
            </a:r>
          </a:p>
          <a:p>
            <a:pPr lvl="1"/>
            <a:r>
              <a:rPr lang="en-US" dirty="0"/>
              <a:t>If signed </a:t>
            </a:r>
            <a:r>
              <a:rPr lang="en-US" dirty="0" err="1"/>
              <a:t>int</a:t>
            </a:r>
            <a:r>
              <a:rPr lang="en-US" dirty="0"/>
              <a:t>, then 1100 is -4 (negative of 0100), which is equal to -7 (1001) + 3 (0011) in decimal</a:t>
            </a:r>
          </a:p>
          <a:p>
            <a:endParaRPr lang="en-US" dirty="0"/>
          </a:p>
        </p:txBody>
      </p:sp>
    </p:spTree>
    <p:extLst>
      <p:ext uri="{BB962C8B-B14F-4D97-AF65-F5344CB8AC3E}">
        <p14:creationId xmlns:p14="http://schemas.microsoft.com/office/powerpoint/2010/main" val="7428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20376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24745" y="39747"/>
            <a:ext cx="8229600" cy="990600"/>
          </a:xfrm>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3751151"/>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39012" name="Group 100"/>
          <p:cNvGraphicFramePr>
            <a:graphicFrameLocks noGrp="1"/>
          </p:cNvGraphicFramePr>
          <p:nvPr/>
        </p:nvGraphicFramePr>
        <p:xfrm>
          <a:off x="1447800" y="1524000"/>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unsigned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5956300"/>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5717505"/>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5706789"/>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5956300"/>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5956022"/>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5955465"/>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595546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6390879"/>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
        <p:nvSpPr>
          <p:cNvPr id="16" name="Horizontal Scroll 1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2399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631670" y="4488279"/>
            <a:ext cx="24516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 flag</a:t>
            </a:r>
            <a:endParaRPr kumimoji="0" lang="en-US" altLang="zh-CN" sz="1800" b="1" i="0" u="none" strike="noStrike" kern="1200" cap="none" spc="0" normalizeH="0" baseline="0" noProof="0" dirty="0">
              <a:ln>
                <a:noFill/>
              </a:ln>
              <a:solidFill>
                <a:srgbClr val="0000FF"/>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latin typeface="Gill Sans MT"/>
              </a:rPr>
              <a:t>for unsigned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269997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3" name="Horizontal Scroll 12"/>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191085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p:txBody>
      </p:sp>
    </p:spTree>
    <p:extLst>
      <p:ext uri="{BB962C8B-B14F-4D97-AF65-F5344CB8AC3E}">
        <p14:creationId xmlns:p14="http://schemas.microsoft.com/office/powerpoint/2010/main" val="346906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a:p>
            <a:endParaRPr lang="en-US" altLang="zh-CN" dirty="0"/>
          </a:p>
          <a:p>
            <a:r>
              <a:rPr lang="en-US" altLang="zh-CN" dirty="0"/>
              <a:t>A:  A 4-bit unsigned </a:t>
            </a:r>
            <a:r>
              <a:rPr lang="en-US" altLang="zh-CN" dirty="0" err="1"/>
              <a:t>int</a:t>
            </a:r>
            <a:r>
              <a:rPr lang="en-US" altLang="zh-CN" dirty="0"/>
              <a:t> has the range [0,2</a:t>
            </a:r>
            <a:r>
              <a:rPr lang="en-US" altLang="zh-CN" baseline="30000" dirty="0"/>
              <a:t>4</a:t>
            </a:r>
            <a:r>
              <a:rPr lang="en-US" altLang="zh-CN" dirty="0"/>
              <a:t>-1]=[0, 15]; a 4-bit signed </a:t>
            </a:r>
            <a:r>
              <a:rPr lang="en-US" altLang="zh-CN" dirty="0" err="1"/>
              <a:t>int</a:t>
            </a:r>
            <a:r>
              <a:rPr lang="en-US" altLang="zh-CN" dirty="0"/>
              <a:t> has the range [-2</a:t>
            </a:r>
            <a:r>
              <a:rPr lang="en-US" altLang="zh-CN" baseline="30000" dirty="0"/>
              <a:t>3</a:t>
            </a:r>
            <a:r>
              <a:rPr lang="en-US" altLang="zh-CN" dirty="0"/>
              <a:t>, 2</a:t>
            </a:r>
            <a:r>
              <a:rPr lang="en-US" altLang="zh-CN" baseline="30000" dirty="0"/>
              <a:t>3</a:t>
            </a:r>
            <a:r>
              <a:rPr lang="en-US" altLang="zh-CN" dirty="0"/>
              <a:t>-1]=[-8, 7]</a:t>
            </a:r>
          </a:p>
          <a:p>
            <a:r>
              <a:rPr lang="en-US" altLang="zh-CN" dirty="0"/>
              <a:t>1011 is 11 in decimal as unsigned </a:t>
            </a:r>
            <a:r>
              <a:rPr lang="en-US" altLang="zh-CN" dirty="0" err="1"/>
              <a:t>int</a:t>
            </a:r>
            <a:r>
              <a:rPr lang="en-US" altLang="zh-CN" dirty="0"/>
              <a:t>; -5 in decimal as signed </a:t>
            </a:r>
            <a:r>
              <a:rPr lang="en-US" altLang="zh-CN" dirty="0" err="1"/>
              <a:t>int</a:t>
            </a:r>
            <a:r>
              <a:rPr lang="en-US" altLang="zh-CN" dirty="0"/>
              <a:t>; 0110 is 6 as either unsigned or signed int. </a:t>
            </a:r>
          </a:p>
          <a:p>
            <a:r>
              <a:rPr lang="en-US" dirty="0"/>
              <a:t>1011+0110 = 10001; the extra leftmost bit is discarded, so the result is 0001 (1 in decimal) for both cases. </a:t>
            </a:r>
          </a:p>
          <a:p>
            <a:r>
              <a:rPr lang="en-US" altLang="zh-CN" dirty="0"/>
              <a:t>For unsigned addition, true result should be 11+6=17 in decimal. Since 17&gt;15, the result is wrong, and </a:t>
            </a:r>
            <a:r>
              <a:rPr lang="en-US" dirty="0"/>
              <a:t>Carry flag is set to 1.</a:t>
            </a:r>
          </a:p>
          <a:p>
            <a:r>
              <a:rPr lang="en-US" altLang="zh-CN" dirty="0"/>
              <a:t>For signed addition, true result should be -5+6=1 in decimal. So the result is correct.</a:t>
            </a:r>
            <a:endParaRPr lang="en-US" dirty="0"/>
          </a:p>
        </p:txBody>
      </p:sp>
    </p:spTree>
    <p:extLst>
      <p:ext uri="{BB962C8B-B14F-4D97-AF65-F5344CB8AC3E}">
        <p14:creationId xmlns:p14="http://schemas.microsoft.com/office/powerpoint/2010/main" val="81174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4" name="Content Placeholder 3"/>
          <p:cNvSpPr>
            <a:spLocks noGrp="1"/>
          </p:cNvSpPr>
          <p:nvPr>
            <p:ph sz="quarter" idx="1"/>
          </p:nvPr>
        </p:nvSpPr>
        <p:spPr/>
        <p:txBody>
          <a:bodyPr/>
          <a:lstStyle/>
          <a:p>
            <a:r>
              <a:rPr lang="en-US" dirty="0"/>
              <a:t>Q: 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dirty="0"/>
          </a:p>
          <a:p>
            <a:endParaRPr lang="en-US" dirty="0"/>
          </a:p>
        </p:txBody>
      </p:sp>
    </p:spTree>
    <p:extLst>
      <p:ext uri="{BB962C8B-B14F-4D97-AF65-F5344CB8AC3E}">
        <p14:creationId xmlns:p14="http://schemas.microsoft.com/office/powerpoint/2010/main" val="305929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sp>
        <p:nvSpPr>
          <p:cNvPr id="4" name="Content Placeholder 3"/>
          <p:cNvSpPr>
            <a:spLocks noGrp="1"/>
          </p:cNvSpPr>
          <p:nvPr>
            <p:ph sz="quarter" idx="1"/>
          </p:nvPr>
        </p:nvSpPr>
        <p:spPr/>
        <p:txBody>
          <a:bodyPr>
            <a:normAutofit/>
          </a:bodyPr>
          <a:lstStyle/>
          <a:p>
            <a:r>
              <a:rPr lang="en-US" dirty="0"/>
              <a:t>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altLang="zh-CN" dirty="0"/>
          </a:p>
          <a:p>
            <a:endParaRPr lang="en-US" dirty="0"/>
          </a:p>
          <a:p>
            <a:r>
              <a:rPr lang="en-US" altLang="zh-CN" dirty="0"/>
              <a:t>A: </a:t>
            </a:r>
            <a:r>
              <a:rPr lang="en-US" dirty="0"/>
              <a:t>1011-0110 = 0101 (carry bit discarded), so the computed result is 0101 (5 in decimal) for both cases. </a:t>
            </a:r>
          </a:p>
          <a:p>
            <a:r>
              <a:rPr lang="en-US" altLang="zh-CN" dirty="0"/>
              <a:t>For unsigned subtraction, true result should be 11-6=5 in decimal. So the result is correct</a:t>
            </a:r>
          </a:p>
          <a:p>
            <a:r>
              <a:rPr lang="en-US" altLang="zh-CN" dirty="0"/>
              <a:t>For signed subtraction, true result should be -5-6=-11. Since -11 &lt; -8, the result of 5 is wrong, and </a:t>
            </a:r>
            <a:r>
              <a:rPr lang="en-US" dirty="0"/>
              <a:t>Overflow flag is set to 1.</a:t>
            </a:r>
          </a:p>
          <a:p>
            <a:endParaRPr lang="en-US" dirty="0"/>
          </a:p>
        </p:txBody>
      </p:sp>
    </p:spTree>
    <p:extLst>
      <p:ext uri="{BB962C8B-B14F-4D97-AF65-F5344CB8AC3E}">
        <p14:creationId xmlns:p14="http://schemas.microsoft.com/office/powerpoint/2010/main" val="811871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p:txBody>
      </p:sp>
    </p:spTree>
    <p:extLst>
      <p:ext uri="{BB962C8B-B14F-4D97-AF65-F5344CB8AC3E}">
        <p14:creationId xmlns:p14="http://schemas.microsoft.com/office/powerpoint/2010/main" val="339004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p:txBody>
          <a:bodyPr>
            <a:normAutofit fontScale="92500"/>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a:p>
            <a:endParaRPr lang="en-US" dirty="0"/>
          </a:p>
          <a:p>
            <a:r>
              <a:rPr lang="en-US" altLang="zh-CN" dirty="0"/>
              <a:t>A: </a:t>
            </a:r>
            <a:r>
              <a:rPr lang="en-US" dirty="0"/>
              <a:t>0110</a:t>
            </a:r>
            <a:r>
              <a:rPr lang="en-US" altLang="zh-CN" dirty="0"/>
              <a:t>-</a:t>
            </a:r>
            <a:r>
              <a:rPr lang="en-US" dirty="0"/>
              <a:t>1011 = 1011 (borrow bit discarded), so the computed result is 11 in decimal for unsigned, or </a:t>
            </a:r>
            <a:r>
              <a:rPr lang="en-US" altLang="zh-CN" dirty="0"/>
              <a:t>-</a:t>
            </a:r>
            <a:r>
              <a:rPr lang="en-US" dirty="0"/>
              <a:t>5 in decimal for </a:t>
            </a:r>
            <a:r>
              <a:rPr lang="en-US" altLang="zh-CN" dirty="0"/>
              <a:t>signed</a:t>
            </a:r>
            <a:r>
              <a:rPr lang="en-US" dirty="0"/>
              <a:t>. </a:t>
            </a:r>
          </a:p>
          <a:p>
            <a:r>
              <a:rPr lang="en-US" altLang="zh-CN" dirty="0"/>
              <a:t>For unsigned subtraction, true result should be 6-11=-5 in decimal. Since -5 &lt; 0, the result is wrong, and Carry flag is 0 (Borrow flag is 1).</a:t>
            </a:r>
          </a:p>
          <a:p>
            <a:r>
              <a:rPr lang="en-US" altLang="zh-CN" dirty="0"/>
              <a:t>For signed subtraction, true result should be 6-(-5)</a:t>
            </a:r>
            <a:r>
              <a:rPr lang="zh-CN" altLang="en-US" dirty="0"/>
              <a:t> </a:t>
            </a:r>
            <a:r>
              <a:rPr lang="en-US" altLang="zh-CN" dirty="0"/>
              <a:t>=11. Since 11 &gt; 7, the result is wrong, and </a:t>
            </a:r>
            <a:r>
              <a:rPr lang="en-US" dirty="0"/>
              <a:t>Overflow flag is set to 1.</a:t>
            </a:r>
          </a:p>
          <a:p>
            <a:endParaRPr lang="en-US" dirty="0"/>
          </a:p>
        </p:txBody>
      </p:sp>
    </p:spTree>
    <p:extLst>
      <p:ext uri="{BB962C8B-B14F-4D97-AF65-F5344CB8AC3E}">
        <p14:creationId xmlns:p14="http://schemas.microsoft.com/office/powerpoint/2010/main" val="3132920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4" name="Content Placeholder 3"/>
          <p:cNvSpPr>
            <a:spLocks noGrp="1"/>
          </p:cNvSpPr>
          <p:nvPr>
            <p:ph sz="quarter" idx="1"/>
          </p:nvPr>
        </p:nvSpPr>
        <p:spPr/>
        <p:txBody>
          <a:bodyPr>
            <a:normAutofit/>
          </a:bodyPr>
          <a:lstStyle/>
          <a:p>
            <a:r>
              <a:rPr lang="en-US" dirty="0"/>
              <a:t>1. Overflow is impossible when subtracting one unsigned number from another.</a:t>
            </a:r>
          </a:p>
          <a:p>
            <a:r>
              <a:rPr lang="en-US" dirty="0"/>
              <a:t>2. Overflow is impossible when subtracting two signed operands of the same sign.</a:t>
            </a:r>
          </a:p>
          <a:p>
            <a:r>
              <a:rPr lang="en-US" dirty="0"/>
              <a:t>3. There are two representations of zero in 2’s complement representation.</a:t>
            </a:r>
          </a:p>
          <a:p>
            <a:r>
              <a:rPr lang="en-US" dirty="0"/>
              <a:t>4. In 2’s complement, the absolute values of full-scale negative and full-scale positive are identical</a:t>
            </a:r>
          </a:p>
        </p:txBody>
      </p:sp>
    </p:spTree>
    <p:extLst>
      <p:ext uri="{BB962C8B-B14F-4D97-AF65-F5344CB8AC3E}">
        <p14:creationId xmlns:p14="http://schemas.microsoft.com/office/powerpoint/2010/main" val="3707209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normAutofit/>
          </a:bodyPr>
          <a:lstStyle/>
          <a:p>
            <a:r>
              <a:rPr lang="en-US" dirty="0"/>
              <a:t>1. Borrow=1 is impossible when subtracting one unsigned number from another. </a:t>
            </a:r>
            <a:r>
              <a:rPr lang="en-US" dirty="0">
                <a:solidFill>
                  <a:srgbClr val="FF0000"/>
                </a:solidFill>
              </a:rPr>
              <a:t>False</a:t>
            </a:r>
          </a:p>
          <a:p>
            <a:r>
              <a:rPr lang="en-US" dirty="0"/>
              <a:t>2. Overflow=1 is impossible when subtracting two signed operands of the same sign.  </a:t>
            </a:r>
            <a:r>
              <a:rPr lang="en-US" dirty="0">
                <a:solidFill>
                  <a:srgbClr val="FF0000"/>
                </a:solidFill>
              </a:rPr>
              <a:t>True</a:t>
            </a:r>
          </a:p>
          <a:p>
            <a:r>
              <a:rPr lang="en-US" dirty="0"/>
              <a:t>3. There are two representations of zero in 2’s complement representation. </a:t>
            </a:r>
            <a:r>
              <a:rPr lang="en-US" dirty="0">
                <a:solidFill>
                  <a:srgbClr val="FF0000"/>
                </a:solidFill>
              </a:rPr>
              <a:t>False</a:t>
            </a:r>
          </a:p>
          <a:p>
            <a:r>
              <a:rPr lang="en-US" dirty="0"/>
              <a:t>4. In 2’s complement, the absolute values of smallest negative and </a:t>
            </a:r>
            <a:r>
              <a:rPr lang="en-US" altLang="zh-CN" dirty="0"/>
              <a:t>largest</a:t>
            </a:r>
            <a:r>
              <a:rPr lang="en-US" dirty="0"/>
              <a:t> positive numbers are identical. </a:t>
            </a:r>
            <a:r>
              <a:rPr lang="en-US" dirty="0">
                <a:solidFill>
                  <a:srgbClr val="FF0000"/>
                </a:solidFill>
              </a:rPr>
              <a:t>False</a:t>
            </a:r>
          </a:p>
        </p:txBody>
      </p:sp>
    </p:spTree>
    <p:extLst>
      <p:ext uri="{BB962C8B-B14F-4D97-AF65-F5344CB8AC3E}">
        <p14:creationId xmlns:p14="http://schemas.microsoft.com/office/powerpoint/2010/main" val="183437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endParaRPr lang="en-US" dirty="0"/>
          </a:p>
          <a:p>
            <a:r>
              <a:rPr lang="en-US" dirty="0"/>
              <a:t>Q: Convert binary number 111010 into hex</a:t>
            </a:r>
          </a:p>
          <a:p>
            <a:endParaRPr lang="en-US" dirty="0"/>
          </a:p>
        </p:txBody>
      </p:sp>
    </p:spTree>
    <p:extLst>
      <p:ext uri="{BB962C8B-B14F-4D97-AF65-F5344CB8AC3E}">
        <p14:creationId xmlns:p14="http://schemas.microsoft.com/office/powerpoint/2010/main" val="5840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r>
              <a:rPr lang="en-US" dirty="0"/>
              <a:t>A: 0011 1010 0101 0110 1110 0010 1111 1000 (simple table lookup for each hex symbol)</a:t>
            </a:r>
          </a:p>
          <a:p>
            <a:r>
              <a:rPr lang="en-US" dirty="0"/>
              <a:t>Q: Convert binary number 111010 into hex</a:t>
            </a:r>
          </a:p>
          <a:p>
            <a:r>
              <a:rPr lang="en-US" dirty="0"/>
              <a:t>A: 0x3A (group 111010 into two parts 0011 1010, followed by </a:t>
            </a:r>
            <a:r>
              <a:rPr lang="en-US"/>
              <a:t>table lookup)</a:t>
            </a:r>
            <a:endParaRPr lang="en-US" dirty="0"/>
          </a:p>
          <a:p>
            <a:endParaRPr lang="en-US" dirty="0"/>
          </a:p>
        </p:txBody>
      </p:sp>
    </p:spTree>
    <p:extLst>
      <p:ext uri="{BB962C8B-B14F-4D97-AF65-F5344CB8AC3E}">
        <p14:creationId xmlns:p14="http://schemas.microsoft.com/office/powerpoint/2010/main" val="428835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
        <p:nvSpPr>
          <p:cNvPr id="50" name="Horizontal Scroll 4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ustDataLst>
      <p:tags r:id="rId1"/>
    </p:custDataLst>
    <p:extLst>
      <p:ext uri="{BB962C8B-B14F-4D97-AF65-F5344CB8AC3E}">
        <p14:creationId xmlns:p14="http://schemas.microsoft.com/office/powerpoint/2010/main" val="2461711799"/>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Horizontal Scroll 11"/>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9673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726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2’s Complement</a:t>
            </a:r>
          </a:p>
        </p:txBody>
      </p:sp>
      <p:sp>
        <p:nvSpPr>
          <p:cNvPr id="3" name="Content Placeholder 2"/>
          <p:cNvSpPr>
            <a:spLocks noGrp="1"/>
          </p:cNvSpPr>
          <p:nvPr>
            <p:ph sz="quarter" idx="1"/>
          </p:nvPr>
        </p:nvSpPr>
        <p:spPr/>
        <p:txBody>
          <a:bodyPr/>
          <a:lstStyle/>
          <a:p>
            <a:r>
              <a:rPr lang="en-US" dirty="0"/>
              <a:t>For each of the following binary numbers, give the corresponding binary number of the negative of its value, for 2’s-complement system</a:t>
            </a:r>
          </a:p>
          <a:p>
            <a:r>
              <a:rPr lang="pt-BR" dirty="0"/>
              <a:t>(a) x=01010101</a:t>
            </a:r>
          </a:p>
          <a:p>
            <a:r>
              <a:rPr lang="pt-BR" dirty="0"/>
              <a:t>(b) x=10101010</a:t>
            </a:r>
          </a:p>
          <a:p>
            <a:r>
              <a:rPr lang="pt-BR" dirty="0"/>
              <a:t>(c) x=10000000</a:t>
            </a:r>
          </a:p>
        </p:txBody>
      </p:sp>
    </p:spTree>
    <p:extLst>
      <p:ext uri="{BB962C8B-B14F-4D97-AF65-F5344CB8AC3E}">
        <p14:creationId xmlns:p14="http://schemas.microsoft.com/office/powerpoint/2010/main" val="418297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2’s Complement</a:t>
            </a:r>
          </a:p>
        </p:txBody>
      </p:sp>
      <p:sp>
        <p:nvSpPr>
          <p:cNvPr id="3" name="Content Placeholder 2"/>
          <p:cNvSpPr>
            <a:spLocks noGrp="1"/>
          </p:cNvSpPr>
          <p:nvPr>
            <p:ph sz="quarter" idx="1"/>
          </p:nvPr>
        </p:nvSpPr>
        <p:spPr/>
        <p:txBody>
          <a:bodyPr/>
          <a:lstStyle/>
          <a:p>
            <a:r>
              <a:rPr lang="en-US" dirty="0"/>
              <a:t>For each of the following binary numbers x, give the corresponding binary number of –x in 2’s-complement representation?</a:t>
            </a:r>
          </a:p>
          <a:p>
            <a:r>
              <a:rPr lang="pt-BR" dirty="0"/>
              <a:t>(a) x=01010101</a:t>
            </a:r>
          </a:p>
          <a:p>
            <a:pPr lvl="1"/>
            <a:r>
              <a:rPr lang="pt-BR" dirty="0"/>
              <a:t>-x = 10101011</a:t>
            </a:r>
          </a:p>
          <a:p>
            <a:r>
              <a:rPr lang="pt-BR" dirty="0"/>
              <a:t>(b) x=10101010</a:t>
            </a:r>
          </a:p>
          <a:p>
            <a:pPr lvl="1"/>
            <a:r>
              <a:rPr lang="pt-BR" dirty="0"/>
              <a:t>-x = 01010110</a:t>
            </a:r>
          </a:p>
          <a:p>
            <a:r>
              <a:rPr lang="pt-BR" dirty="0"/>
              <a:t>(c) x=10000000</a:t>
            </a:r>
          </a:p>
          <a:p>
            <a:pPr marL="557212" lvl="2" indent="-257175"/>
            <a:r>
              <a:rPr lang="pt-BR" sz="2100" dirty="0"/>
              <a:t>-x=10000000</a:t>
            </a:r>
          </a:p>
          <a:p>
            <a:endParaRPr lang="pt-BR" dirty="0"/>
          </a:p>
          <a:p>
            <a:pPr lvl="1"/>
            <a:endParaRPr lang="pt-BR" dirty="0"/>
          </a:p>
        </p:txBody>
      </p:sp>
    </p:spTree>
    <p:extLst>
      <p:ext uri="{BB962C8B-B14F-4D97-AF65-F5344CB8AC3E}">
        <p14:creationId xmlns:p14="http://schemas.microsoft.com/office/powerpoint/2010/main" val="32392166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2852</TotalTime>
  <Words>2360</Words>
  <Application>Microsoft Office PowerPoint</Application>
  <PresentationFormat>On-screen Show (4:3)</PresentationFormat>
  <Paragraphs>402</Paragraphs>
  <Slides>29</Slides>
  <Notes>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29</vt:i4>
      </vt:variant>
    </vt:vector>
  </HeadingPairs>
  <TitlesOfParts>
    <vt:vector size="44" baseType="lpstr">
      <vt:lpstr>Arial</vt:lpstr>
      <vt:lpstr>Bookman Old Style</vt:lpstr>
      <vt:lpstr>Calibri</vt:lpstr>
      <vt:lpstr>Cambria Math</vt:lpstr>
      <vt:lpstr>Consolas</vt:lpstr>
      <vt:lpstr>Gill Sans MT</vt:lpstr>
      <vt:lpstr>Palatino Linotype</vt:lpstr>
      <vt:lpstr>Tahoma</vt:lpstr>
      <vt:lpstr>Times New Roman</vt:lpstr>
      <vt:lpstr>Wingdings</vt:lpstr>
      <vt:lpstr>Wingdings 3</vt:lpstr>
      <vt:lpstr>Origin</vt:lpstr>
      <vt:lpstr>Blank Presentation</vt:lpstr>
      <vt:lpstr>Office Theme</vt:lpstr>
      <vt:lpstr>1_Origin</vt:lpstr>
      <vt:lpstr>L1 (CHAPTER 2)  Data Representation Exercises ANS</vt:lpstr>
      <vt:lpstr>Decimal, Binary and Hex</vt:lpstr>
      <vt:lpstr>Question: Number Conversion</vt:lpstr>
      <vt:lpstr>Answer: Number Conversion</vt:lpstr>
      <vt:lpstr>Adding two integers</vt:lpstr>
      <vt:lpstr>Signed Integers Method 3: Two’s Complement</vt:lpstr>
      <vt:lpstr>Signed Integer Representation Overview</vt:lpstr>
      <vt:lpstr>Question: 2’s Complement</vt:lpstr>
      <vt:lpstr>Answer: 2’s Complement</vt:lpstr>
      <vt:lpstr>Question: Number Conversion</vt:lpstr>
      <vt:lpstr>Answer: Number Conversion</vt:lpstr>
      <vt:lpstr>Question: Number Conversion</vt:lpstr>
      <vt:lpstr>Answer: Number Conversion</vt:lpstr>
      <vt:lpstr>Question: Number Range</vt:lpstr>
      <vt:lpstr>Answer: Number Range</vt:lpstr>
      <vt:lpstr>Question: Number Range</vt:lpstr>
      <vt:lpstr>Answer: Number Range</vt:lpstr>
      <vt:lpstr>Question: Integer arithmetic</vt:lpstr>
      <vt:lpstr>Answer: Integer arithmetic</vt:lpstr>
      <vt:lpstr>Summary of Carry and Overflow Flags</vt:lpstr>
      <vt:lpstr>Signed or unsigned</vt:lpstr>
      <vt:lpstr>Question: Addition</vt:lpstr>
      <vt:lpstr>Answer: Addition</vt:lpstr>
      <vt:lpstr>Question: Subtraction</vt:lpstr>
      <vt:lpstr>Answer: Subtraction</vt:lpstr>
      <vt:lpstr>Question: Subtraction</vt:lpstr>
      <vt:lpstr>Answer: Subtraction</vt:lpstr>
      <vt:lpstr>Question: True or False</vt:lpstr>
      <vt:lpstr>Answer: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164</cp:revision>
  <cp:lastPrinted>2017-02-20T16:32:07Z</cp:lastPrinted>
  <dcterms:created xsi:type="dcterms:W3CDTF">2014-02-09T17:12:51Z</dcterms:created>
  <dcterms:modified xsi:type="dcterms:W3CDTF">2025-09-11T23:49:03Z</dcterms:modified>
</cp:coreProperties>
</file>