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86" r:id="rId3"/>
    <p:sldId id="275" r:id="rId4"/>
    <p:sldId id="276" r:id="rId5"/>
    <p:sldId id="291" r:id="rId6"/>
    <p:sldId id="279" r:id="rId7"/>
    <p:sldId id="294" r:id="rId8"/>
    <p:sldId id="292" r:id="rId9"/>
    <p:sldId id="295" r:id="rId10"/>
    <p:sldId id="296" r:id="rId11"/>
    <p:sldId id="297" r:id="rId12"/>
    <p:sldId id="401" r:id="rId13"/>
    <p:sldId id="402" r:id="rId14"/>
    <p:sldId id="299" r:id="rId15"/>
    <p:sldId id="298" r:id="rId16"/>
    <p:sldId id="395" r:id="rId17"/>
    <p:sldId id="398" r:id="rId18"/>
    <p:sldId id="361" r:id="rId19"/>
    <p:sldId id="394" r:id="rId20"/>
    <p:sldId id="405" r:id="rId21"/>
    <p:sldId id="396" r:id="rId22"/>
    <p:sldId id="397" r:id="rId23"/>
    <p:sldId id="365"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312" r:id="rId37"/>
    <p:sldId id="360" r:id="rId38"/>
    <p:sldId id="356" r:id="rId39"/>
    <p:sldId id="357" r:id="rId40"/>
    <p:sldId id="311" r:id="rId41"/>
    <p:sldId id="399" r:id="rId42"/>
    <p:sldId id="313" r:id="rId43"/>
    <p:sldId id="359" r:id="rId44"/>
    <p:sldId id="358"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40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13" autoAdjust="0"/>
  </p:normalViewPr>
  <p:slideViewPr>
    <p:cSldViewPr>
      <p:cViewPr varScale="1">
        <p:scale>
          <a:sx n="65" d="100"/>
          <a:sy n="65" d="100"/>
        </p:scale>
        <p:origin x="1080" y="48"/>
      </p:cViewPr>
      <p:guideLst>
        <p:guide orient="horz" pos="2160"/>
        <p:guide pos="2880"/>
      </p:guideLst>
    </p:cSldViewPr>
  </p:slideViewPr>
  <p:notesTextViewPr>
    <p:cViewPr>
      <p:scale>
        <a:sx n="1" d="1"/>
        <a:sy n="1" d="1"/>
      </p:scale>
      <p:origin x="0" y="0"/>
    </p:cViewPr>
  </p:notesTextViewPr>
  <p:sorterViewPr>
    <p:cViewPr>
      <p:scale>
        <a:sx n="150" d="100"/>
        <a:sy n="150" d="100"/>
      </p:scale>
      <p:origin x="0" y="-766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custSel modSld">
      <pc:chgData name="Zonghua Gu" userId="9a7e1853e1951ef5" providerId="LiveId" clId="{CF1FAA12-072C-4ED5-BA76-0FFFAEFDB88A}" dt="2025-09-11T19:18:43.497" v="3" actId="1076"/>
      <pc:docMkLst>
        <pc:docMk/>
      </pc:docMkLst>
      <pc:sldChg chg="delSp mod">
        <pc:chgData name="Zonghua Gu" userId="9a7e1853e1951ef5" providerId="LiveId" clId="{CF1FAA12-072C-4ED5-BA76-0FFFAEFDB88A}" dt="2025-09-04T18:33:18.989" v="0" actId="478"/>
        <pc:sldMkLst>
          <pc:docMk/>
          <pc:sldMk cId="1683281344" sldId="256"/>
        </pc:sldMkLst>
      </pc:sldChg>
      <pc:sldChg chg="addSp modSp mod">
        <pc:chgData name="Zonghua Gu" userId="9a7e1853e1951ef5" providerId="LiveId" clId="{CF1FAA12-072C-4ED5-BA76-0FFFAEFDB88A}" dt="2025-09-11T19:18:43.497" v="3" actId="1076"/>
        <pc:sldMkLst>
          <pc:docMk/>
          <pc:sldMk cId="1773055044" sldId="299"/>
        </pc:sldMkLst>
        <pc:spChg chg="mod">
          <ac:chgData name="Zonghua Gu" userId="9a7e1853e1951ef5" providerId="LiveId" clId="{CF1FAA12-072C-4ED5-BA76-0FFFAEFDB88A}" dt="2025-09-11T19:14:41.778" v="1" actId="14100"/>
          <ac:spMkLst>
            <pc:docMk/>
            <pc:sldMk cId="1773055044" sldId="299"/>
            <ac:spMk id="3" creationId="{00000000-0000-0000-0000-000000000000}"/>
          </ac:spMkLst>
        </pc:spChg>
        <pc:picChg chg="add mod">
          <ac:chgData name="Zonghua Gu" userId="9a7e1853e1951ef5" providerId="LiveId" clId="{CF1FAA12-072C-4ED5-BA76-0FFFAEFDB88A}" dt="2025-09-11T19:18:43.497" v="3" actId="1076"/>
          <ac:picMkLst>
            <pc:docMk/>
            <pc:sldMk cId="1773055044" sldId="299"/>
            <ac:picMk id="6" creationId="{B0C26DA7-BD18-DF1F-C292-93D20A16387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9B6CA9-4ACC-4B9F-9FE0-F451E90D37FB}" type="datetimeFigureOut">
              <a:rPr lang="en-US" smtClean="0"/>
              <a:pPr/>
              <a:t>9/11/2025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2AF1D-1787-4F45-8D94-E7435950448C}" type="slidenum">
              <a:rPr lang="en-US" smtClean="0"/>
              <a:pPr/>
              <a:t>‹#›</a:t>
            </a:fld>
            <a:endParaRPr lang="en-US"/>
          </a:p>
        </p:txBody>
      </p:sp>
    </p:spTree>
    <p:extLst>
      <p:ext uri="{BB962C8B-B14F-4D97-AF65-F5344CB8AC3E}">
        <p14:creationId xmlns:p14="http://schemas.microsoft.com/office/powerpoint/2010/main" val="266003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TenLTStd-Roman"/>
              </a:rPr>
              <a:t>A stack is a “Last-In, First-Out” (LIFO) data structure in which data is retrieved in the</a:t>
            </a:r>
          </a:p>
          <a:p>
            <a:r>
              <a:rPr lang="en-US" dirty="0">
                <a:latin typeface="TimesTenLTStd-Roman"/>
              </a:rPr>
              <a:t>opposite order from which it was written. Processors implement stacks by allocating a</a:t>
            </a:r>
          </a:p>
          <a:p>
            <a:r>
              <a:rPr lang="en-US" dirty="0">
                <a:latin typeface="TimesTenLTStd-Roman"/>
              </a:rPr>
              <a:t>region of memory for the stack and maintaining a “stack pointer” (SP) register that</a:t>
            </a:r>
          </a:p>
          <a:p>
            <a:r>
              <a:rPr lang="en-US" dirty="0">
                <a:latin typeface="TimesTenLTStd-Roman"/>
              </a:rPr>
              <a:t>holds the address of the next stack location to be accessed, called the </a:t>
            </a:r>
            <a:r>
              <a:rPr lang="en-US" i="1" dirty="0">
                <a:latin typeface="TimesTenLTStd-Italic"/>
              </a:rPr>
              <a:t>top </a:t>
            </a:r>
            <a:r>
              <a:rPr lang="en-US" dirty="0">
                <a:latin typeface="TimesTenLTStd-Roman"/>
              </a:rPr>
              <a:t>of the stack.</a:t>
            </a:r>
          </a:p>
          <a:p>
            <a:r>
              <a:rPr lang="en-US" dirty="0">
                <a:solidFill>
                  <a:srgbClr val="000000"/>
                </a:solidFill>
              </a:rPr>
              <a:t>Stack grows down (towards lower memory addresses). </a:t>
            </a:r>
            <a:r>
              <a:rPr lang="en-US" dirty="0">
                <a:latin typeface="TimesTenLTStd-Roman"/>
              </a:rPr>
              <a:t>A “push” operation writes data to the </a:t>
            </a:r>
          </a:p>
          <a:p>
            <a:r>
              <a:rPr lang="en-US" dirty="0">
                <a:latin typeface="TimesTenLTStd-Roman"/>
              </a:rPr>
              <a:t>top of the stack and a “pop” operation reads data from the top of the stack. Push and pop </a:t>
            </a:r>
          </a:p>
          <a:p>
            <a:r>
              <a:rPr lang="en-US" dirty="0">
                <a:latin typeface="TimesTenLTStd-Roman"/>
              </a:rPr>
              <a:t>operations adjust the SP so that the location designated as the top of the stack automatically </a:t>
            </a:r>
          </a:p>
          <a:p>
            <a:r>
              <a:rPr lang="en-US" dirty="0">
                <a:latin typeface="TimesTenLTStd-Roman"/>
              </a:rPr>
              <a:t>moves up and down in memory as push and pop instructions are executed</a:t>
            </a:r>
          </a:p>
          <a:p>
            <a:endParaRPr lang="en-US" dirty="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5</a:t>
            </a:fld>
            <a:endParaRPr lang="en-US"/>
          </a:p>
        </p:txBody>
      </p:sp>
    </p:spTree>
    <p:extLst>
      <p:ext uri="{BB962C8B-B14F-4D97-AF65-F5344CB8AC3E}">
        <p14:creationId xmlns:p14="http://schemas.microsoft.com/office/powerpoint/2010/main" val="963825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The order in which registers listed in the register list does not matter. </a:t>
            </a:r>
          </a:p>
          <a:p>
            <a:pPr marL="285750" indent="-285750">
              <a:buFont typeface="Arial" panose="020B0604020202020204" pitchFamily="34" charset="0"/>
              <a:buChar char="•"/>
            </a:pPr>
            <a:r>
              <a:rPr lang="en-US" sz="1200" dirty="0"/>
              <a:t>When popping multiple registers, these registers are automatically </a:t>
            </a:r>
            <a:r>
              <a:rPr lang="en-US" sz="1200" dirty="0">
                <a:solidFill>
                  <a:srgbClr val="3333FF"/>
                </a:solidFill>
              </a:rPr>
              <a:t>sorted by name </a:t>
            </a:r>
            <a:r>
              <a:rPr lang="en-US" sz="1200" dirty="0"/>
              <a:t>and </a:t>
            </a:r>
            <a:r>
              <a:rPr lang="en-US" sz="1200" dirty="0">
                <a:solidFill>
                  <a:srgbClr val="3333FF"/>
                </a:solidFill>
              </a:rPr>
              <a:t>the lowest-numbered register</a:t>
            </a:r>
            <a:r>
              <a:rPr lang="en-US" sz="1200" dirty="0"/>
              <a:t> is loaded from the lowest memory address, </a:t>
            </a:r>
            <a:r>
              <a:rPr lang="en-US" sz="1200" i="1" dirty="0"/>
              <a:t>i.e. </a:t>
            </a:r>
            <a:r>
              <a:rPr lang="en-US" sz="1200" dirty="0">
                <a:solidFill>
                  <a:srgbClr val="3333FF"/>
                </a:solidFill>
              </a:rPr>
              <a:t>is loaded first</a:t>
            </a:r>
            <a:r>
              <a:rPr lang="en-US" sz="1200" dirty="0"/>
              <a:t>. </a:t>
            </a:r>
          </a:p>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6</a:t>
            </a:fld>
            <a:endParaRPr lang="en-US"/>
          </a:p>
        </p:txBody>
      </p:sp>
    </p:spTree>
    <p:extLst>
      <p:ext uri="{BB962C8B-B14F-4D97-AF65-F5344CB8AC3E}">
        <p14:creationId xmlns:p14="http://schemas.microsoft.com/office/powerpoint/2010/main" val="3959651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12</a:t>
            </a:fld>
            <a:endParaRPr lang="en-US"/>
          </a:p>
        </p:txBody>
      </p:sp>
    </p:spTree>
    <p:extLst>
      <p:ext uri="{BB962C8B-B14F-4D97-AF65-F5344CB8AC3E}">
        <p14:creationId xmlns:p14="http://schemas.microsoft.com/office/powerpoint/2010/main" val="189492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cs typeface="Courier New" pitchFamily="49" charset="0"/>
              </a:rPr>
              <a:t>After call, LR</a:t>
            </a:r>
            <a:r>
              <a:rPr lang="en-GB" dirty="0"/>
              <a:t> holds return address (the instruction following the call)</a:t>
            </a:r>
          </a:p>
          <a:p>
            <a:endParaRPr lang="en-GB" dirty="0">
              <a:latin typeface="Consolas" panose="020B0609020204030204" pitchFamily="49" charset="0"/>
              <a:cs typeface="Consolas" panose="020B0609020204030204" pitchFamily="49" charset="0"/>
            </a:endParaRPr>
          </a:p>
          <a:p>
            <a:endParaRPr lang="en-GB" dirty="0">
              <a:latin typeface="Consolas" panose="020B0609020204030204" pitchFamily="49" charset="0"/>
              <a:cs typeface="Consolas" panose="020B0609020204030204" pitchFamily="49" charset="0"/>
            </a:endParaRPr>
          </a:p>
          <a:p>
            <a:r>
              <a:rPr lang="en-GB" dirty="0"/>
              <a:t>Notes:</a:t>
            </a:r>
          </a:p>
          <a:p>
            <a:pPr lvl="1"/>
            <a:r>
              <a:rPr lang="en-GB" i="1" dirty="0"/>
              <a:t>label</a:t>
            </a:r>
            <a:r>
              <a:rPr lang="en-GB" dirty="0"/>
              <a:t> is name of function</a:t>
            </a:r>
          </a:p>
          <a:p>
            <a:pPr lvl="1"/>
            <a:r>
              <a:rPr lang="en-US" dirty="0"/>
              <a:t>The PROC/ENDP directives mark the start/end of a function</a:t>
            </a:r>
          </a:p>
          <a:p>
            <a:pPr lvl="2"/>
            <a:r>
              <a:rPr lang="en-US" dirty="0"/>
              <a:t>For programmer’s convenience only, they are not present in the final machine code</a:t>
            </a:r>
            <a:endParaRPr lang="en-GB" dirty="0"/>
          </a:p>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16</a:t>
            </a:fld>
            <a:endParaRPr lang="en-US"/>
          </a:p>
        </p:txBody>
      </p:sp>
    </p:spTree>
    <p:extLst>
      <p:ext uri="{BB962C8B-B14F-4D97-AF65-F5344CB8AC3E}">
        <p14:creationId xmlns:p14="http://schemas.microsoft.com/office/powerpoint/2010/main" val="3093103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90431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165299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23</a:t>
            </a:fld>
            <a:endParaRPr lang="en-US"/>
          </a:p>
        </p:txBody>
      </p:sp>
    </p:spTree>
    <p:extLst>
      <p:ext uri="{BB962C8B-B14F-4D97-AF65-F5344CB8AC3E}">
        <p14:creationId xmlns:p14="http://schemas.microsoft.com/office/powerpoint/2010/main" val="2947335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500" dirty="0"/>
              <a:t>R0-R3: scratch registers that can be changed by </a:t>
            </a:r>
            <a:r>
              <a:rPr lang="en-US" sz="2500" dirty="0" err="1"/>
              <a:t>callee</a:t>
            </a:r>
            <a:endParaRPr lang="en-US" sz="2500" dirty="0"/>
          </a:p>
          <a:p>
            <a:pPr lvl="1"/>
            <a:r>
              <a:rPr lang="en-US" sz="2500" dirty="0"/>
              <a:t>R4-R11: caller expects their value to stay unchanged before and after a function call</a:t>
            </a:r>
            <a:endParaRPr lang="en-GB" sz="2500" dirty="0"/>
          </a:p>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36</a:t>
            </a:fld>
            <a:endParaRPr lang="en-US"/>
          </a:p>
        </p:txBody>
      </p:sp>
    </p:spTree>
    <p:extLst>
      <p:ext uri="{BB962C8B-B14F-4D97-AF65-F5344CB8AC3E}">
        <p14:creationId xmlns:p14="http://schemas.microsoft.com/office/powerpoint/2010/main" val="389327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9" name="Slide Number Placeholder 28"/>
          <p:cNvSpPr>
            <a:spLocks noGrp="1"/>
          </p:cNvSpPr>
          <p:nvPr>
            <p:ph type="sldNum" sz="quarter" idx="12"/>
          </p:nvPr>
        </p:nvSpPr>
        <p:spPr>
          <a:xfrm>
            <a:off x="7848600" y="6400800"/>
            <a:ext cx="1219200" cy="365760"/>
          </a:xfrm>
        </p:spPr>
        <p:txBody>
          <a:bodyPr/>
          <a:lstStyle/>
          <a:p>
            <a:fld id="{EA7C8D44-3667-46F6-9772-CC52308E2A7F}"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0FB581EF-2218-4119-8A75-372CD2AA9282}" type="datetime1">
              <a:rPr lang="en-US" smtClean="0"/>
              <a:t>9/11/2025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409DC15A-173C-47CD-9DB0-26093BB85046}" type="datetime1">
              <a:rPr lang="en-US" smtClean="0"/>
              <a:t>9/11/2025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fld id="{A51F9702-9877-44D1-9B1C-B442A1C835F9}" type="datetime1">
              <a:rPr lang="en-US" smtClean="0"/>
              <a:t>9/11/2025</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81FF9AC4-E578-4F90-A992-100491A35030}" type="datetime1">
              <a:rPr lang="en-US" smtClean="0"/>
              <a:t>9/11/2025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pPr eaLnBrk="1" latinLnBrk="0" hangingPunct="1"/>
            <a:fld id="{C972F9A4-EBE0-47B5-B21F-1E4A829DCF61}" type="datetime1">
              <a:rPr lang="en-US" smtClean="0"/>
              <a:t>9/11/2025</a:t>
            </a:fld>
            <a:endParaRPr lang="en-US"/>
          </a:p>
        </p:txBody>
      </p:sp>
      <p:sp>
        <p:nvSpPr>
          <p:cNvPr id="8" name="Footer Placeholder 7"/>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pPr eaLnBrk="1" latinLnBrk="0" hangingPunct="1"/>
            <a:fld id="{0B7C8F24-00CF-4FEF-BA48-916109EBD607}" type="datetime1">
              <a:rPr lang="en-US" smtClean="0"/>
              <a:t>9/11/2025</a:t>
            </a:fld>
            <a:endParaRPr lang="en-US"/>
          </a:p>
        </p:txBody>
      </p:sp>
      <p:sp>
        <p:nvSpPr>
          <p:cNvPr id="4" name="Footer Placeholder 3"/>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pPr eaLnBrk="1" latinLnBrk="0" hangingPunct="1"/>
            <a:fld id="{477C015C-C7D3-4AD0-B081-0B41F846E2F6}" type="datetime1">
              <a:rPr lang="en-US" smtClean="0"/>
              <a:t>9/11/2025</a:t>
            </a:fld>
            <a:endParaRPr lang="en-US"/>
          </a:p>
        </p:txBody>
      </p:sp>
      <p:sp>
        <p:nvSpPr>
          <p:cNvPr id="3" name="Footer Placeholder 2"/>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C2B31EE2-71C6-4714-8723-1EA1E62FEDE3}" type="datetime1">
              <a:rPr lang="en-US" smtClean="0"/>
              <a:t>9/11/2025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28208A78-7DDF-472C-9C43-3D037208F39A}" type="datetime1">
              <a:rPr lang="en-US" smtClean="0"/>
              <a:t>9/11/2025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382000" y="6356350"/>
            <a:ext cx="7620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92401" y="6582489"/>
            <a:ext cx="4031873" cy="246221"/>
          </a:xfrm>
          <a:prstGeom prst="rect">
            <a:avLst/>
          </a:prstGeom>
        </p:spPr>
        <p:txBody>
          <a:bodyPr wrap="none">
            <a:spAutoFit/>
          </a:bodyPr>
          <a:lstStyle/>
          <a:p>
            <a:r>
              <a:rPr lang="en-US" sz="1000" b="0" dirty="0">
                <a:solidFill>
                  <a:schemeClr val="bg1">
                    <a:lumMod val="50000"/>
                  </a:schemeClr>
                </a:solidFill>
              </a:rPr>
              <a:t>Acknowledgement: some slides taken from Yifeng Zhu’s courseware</a:t>
            </a:r>
          </a:p>
        </p:txBody>
      </p:sp>
      <p:sp>
        <p:nvSpPr>
          <p:cNvPr id="11" name="Rectangle 2"/>
          <p:cNvSpPr txBox="1">
            <a:spLocks noChangeArrowheads="1"/>
          </p:cNvSpPr>
          <p:nvPr/>
        </p:nvSpPr>
        <p:spPr>
          <a:xfrm>
            <a:off x="457200" y="2743200"/>
            <a:ext cx="77724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FF0000"/>
                </a:solidFill>
                <a:effectLst/>
                <a:uLnTx/>
                <a:uFillTx/>
                <a:latin typeface="Calibri"/>
                <a:ea typeface="+mj-ea"/>
              </a:rPr>
              <a:t>L5 </a:t>
            </a:r>
            <a:r>
              <a:rPr kumimoji="0" lang="en-US" altLang="zh-CN" sz="4000" b="0" i="0" u="none" strike="noStrike" kern="1200" cap="none" spc="0" normalizeH="0" baseline="0" noProof="0" dirty="0">
                <a:ln>
                  <a:noFill/>
                </a:ln>
                <a:solidFill>
                  <a:srgbClr val="FF0000"/>
                </a:solidFill>
                <a:effectLst/>
                <a:uLnTx/>
                <a:uFillTx/>
                <a:latin typeface="Calibri"/>
                <a:ea typeface="+mj-ea"/>
              </a:rPr>
              <a:t>functions</a:t>
            </a:r>
            <a:endParaRPr kumimoji="0" lang="en-US" sz="4000" b="0" i="0" u="none" strike="noStrike" kern="1200" cap="none" spc="0" normalizeH="0" baseline="0" noProof="0" dirty="0">
              <a:ln>
                <a:noFill/>
              </a:ln>
              <a:solidFill>
                <a:srgbClr val="FF0000"/>
              </a:solidFill>
              <a:effectLst/>
              <a:uLnTx/>
              <a:uFillTx/>
              <a:latin typeface="Calibri"/>
              <a:ea typeface="+mj-ea"/>
            </a:endParaRPr>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1FC</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34" idx="1"/>
          </p:cNvCxnSpPr>
          <p:nvPr/>
        </p:nvCxnSpPr>
        <p:spPr>
          <a:xfrm>
            <a:off x="5429517" y="2891802"/>
            <a:ext cx="802628" cy="100227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10</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POP  {</a:t>
            </a:r>
            <a:r>
              <a:rPr lang="en-GB" sz="2400" dirty="0" err="1">
                <a:solidFill>
                  <a:srgbClr val="C00000"/>
                </a:solidFill>
                <a:latin typeface="Consolas" panose="020B0609020204030204" pitchFamily="49" charset="0"/>
                <a:cs typeface="Consolas" panose="020B0609020204030204" pitchFamily="49" charset="0"/>
              </a:rPr>
              <a:t>R1</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593068"/>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771432"/>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568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0x20000200</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23" idx="1"/>
          </p:cNvCxnSpPr>
          <p:nvPr/>
        </p:nvCxnSpPr>
        <p:spPr>
          <a:xfrm>
            <a:off x="5429517" y="2891802"/>
            <a:ext cx="800648" cy="63027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11</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POP  {</a:t>
            </a:r>
            <a:r>
              <a:rPr lang="en-GB" sz="2400" dirty="0" err="1">
                <a:solidFill>
                  <a:srgbClr val="C00000"/>
                </a:solidFill>
                <a:latin typeface="Consolas" panose="020B0609020204030204" pitchFamily="49" charset="0"/>
                <a:cs typeface="Consolas" panose="020B0609020204030204" pitchFamily="49" charset="0"/>
              </a:rPr>
              <a:t>R2</a:t>
            </a:r>
            <a:r>
              <a:rPr lang="en-GB" sz="2400" dirty="0">
                <a:solidFill>
                  <a:srgbClr val="C00000"/>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974068"/>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4152432"/>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0x11111111</a:t>
            </a:r>
            <a:endParaRPr lang="en-US" sz="1600" b="1" dirty="0">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
        <p:nvSpPr>
          <p:cNvPr id="5" name="Rectangle 4"/>
          <p:cNvSpPr/>
          <p:nvPr/>
        </p:nvSpPr>
        <p:spPr>
          <a:xfrm>
            <a:off x="443880" y="1675288"/>
            <a:ext cx="2819400" cy="6852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R1==0x11111111</a:t>
            </a:r>
          </a:p>
          <a:p>
            <a:pPr algn="ctr"/>
            <a:r>
              <a:rPr lang="en-US" sz="2400" dirty="0">
                <a:solidFill>
                  <a:schemeClr val="tx1"/>
                </a:solidFill>
                <a:latin typeface="Consolas" panose="020B0609020204030204" pitchFamily="49" charset="0"/>
                <a:cs typeface="Consolas" panose="020B0609020204030204" pitchFamily="49" charset="0"/>
              </a:rPr>
              <a:t>R2==0x22222222</a:t>
            </a:r>
          </a:p>
        </p:txBody>
      </p:sp>
      <p:sp>
        <p:nvSpPr>
          <p:cNvPr id="8" name="Rectangle 7"/>
          <p:cNvSpPr/>
          <p:nvPr/>
        </p:nvSpPr>
        <p:spPr>
          <a:xfrm>
            <a:off x="677570" y="1237054"/>
            <a:ext cx="244169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Before execution</a:t>
            </a:r>
            <a:endParaRPr lang="en-US" sz="2000" dirty="0"/>
          </a:p>
        </p:txBody>
      </p:sp>
      <p:sp>
        <p:nvSpPr>
          <p:cNvPr id="33" name="Rectangle 32"/>
          <p:cNvSpPr/>
          <p:nvPr/>
        </p:nvSpPr>
        <p:spPr>
          <a:xfrm>
            <a:off x="443880" y="5112026"/>
            <a:ext cx="2819400" cy="6852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R1==0x22222222</a:t>
            </a:r>
          </a:p>
          <a:p>
            <a:pPr algn="ctr"/>
            <a:r>
              <a:rPr lang="en-US" sz="2400" dirty="0">
                <a:solidFill>
                  <a:schemeClr val="tx1"/>
                </a:solidFill>
                <a:latin typeface="Consolas" panose="020B0609020204030204" pitchFamily="49" charset="0"/>
                <a:cs typeface="Consolas" panose="020B0609020204030204" pitchFamily="49" charset="0"/>
              </a:rPr>
              <a:t>R2==0x11111111</a:t>
            </a:r>
          </a:p>
        </p:txBody>
      </p:sp>
      <p:sp>
        <p:nvSpPr>
          <p:cNvPr id="36" name="Rectangle 35"/>
          <p:cNvSpPr/>
          <p:nvPr/>
        </p:nvSpPr>
        <p:spPr>
          <a:xfrm>
            <a:off x="677570" y="4673792"/>
            <a:ext cx="2300630" cy="400110"/>
          </a:xfrm>
          <a:prstGeom prst="rect">
            <a:avLst/>
          </a:prstGeom>
        </p:spPr>
        <p:txBody>
          <a:bodyPr wrap="none">
            <a:spAutoFit/>
          </a:bodyPr>
          <a:lstStyle/>
          <a:p>
            <a:r>
              <a:rPr lang="en-US" altLang="zh-CN" sz="2000" dirty="0">
                <a:latin typeface="Consolas" panose="020B0609020204030204" pitchFamily="49" charset="0"/>
                <a:cs typeface="Consolas" panose="020B0609020204030204" pitchFamily="49" charset="0"/>
              </a:rPr>
              <a:t>After</a:t>
            </a:r>
            <a:r>
              <a:rPr lang="en-US" sz="2000" dirty="0">
                <a:latin typeface="Consolas" panose="020B0609020204030204" pitchFamily="49" charset="0"/>
                <a:cs typeface="Consolas" panose="020B0609020204030204" pitchFamily="49" charset="0"/>
              </a:rPr>
              <a:t> execution</a:t>
            </a:r>
            <a:endParaRPr lang="en-US" sz="2000" dirty="0"/>
          </a:p>
        </p:txBody>
      </p:sp>
      <p:sp>
        <p:nvSpPr>
          <p:cNvPr id="37" name="TextBox 36"/>
          <p:cNvSpPr txBox="1"/>
          <p:nvPr/>
        </p:nvSpPr>
        <p:spPr>
          <a:xfrm>
            <a:off x="1058808" y="5978644"/>
            <a:ext cx="7098353" cy="707886"/>
          </a:xfrm>
          <a:prstGeom prst="rect">
            <a:avLst/>
          </a:prstGeom>
          <a:noFill/>
        </p:spPr>
        <p:txBody>
          <a:bodyPr wrap="none" rtlCol="0">
            <a:spAutoFit/>
          </a:bodyPr>
          <a:lstStyle/>
          <a:p>
            <a:r>
              <a:rPr lang="en-US" sz="2000" dirty="0"/>
              <a:t>Not an efficient approach for swapping numbers! Incurs 4 memory</a:t>
            </a:r>
          </a:p>
          <a:p>
            <a:r>
              <a:rPr lang="en-US" sz="2000" dirty="0"/>
              <a:t>accesses. Much more efficient to use another register to do swap.</a:t>
            </a:r>
          </a:p>
        </p:txBody>
      </p:sp>
    </p:spTree>
    <p:extLst>
      <p:ext uri="{BB962C8B-B14F-4D97-AF65-F5344CB8AC3E}">
        <p14:creationId xmlns:p14="http://schemas.microsoft.com/office/powerpoint/2010/main" val="1224407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PUSH/POP Multiple Registers</a:t>
            </a:r>
          </a:p>
        </p:txBody>
      </p:sp>
      <p:sp>
        <p:nvSpPr>
          <p:cNvPr id="3" name="Content Placeholder 2"/>
          <p:cNvSpPr>
            <a:spLocks noGrp="1"/>
          </p:cNvSpPr>
          <p:nvPr>
            <p:ph idx="1"/>
          </p:nvPr>
        </p:nvSpPr>
        <p:spPr>
          <a:xfrm>
            <a:off x="381000" y="1406604"/>
            <a:ext cx="8229600" cy="1905000"/>
          </a:xfrm>
        </p:spPr>
        <p:txBody>
          <a:bodyPr/>
          <a:lstStyle/>
          <a:p>
            <a:pPr>
              <a:buNone/>
            </a:pPr>
            <a:endParaRPr lang="en-GB"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5" name="Rectangle 4"/>
          <p:cNvSpPr/>
          <p:nvPr/>
        </p:nvSpPr>
        <p:spPr>
          <a:xfrm>
            <a:off x="410688" y="1788805"/>
            <a:ext cx="2488850" cy="369332"/>
          </a:xfrm>
          <a:prstGeom prst="rect">
            <a:avLst/>
          </a:prstGeom>
        </p:spPr>
        <p:txBody>
          <a:bodyPr wrap="square">
            <a:spAutoFit/>
          </a:bodyPr>
          <a:lstStyle/>
          <a:p>
            <a:r>
              <a:rPr lang="en-GB" b="1" dirty="0">
                <a:solidFill>
                  <a:srgbClr val="FF0000"/>
                </a:solidFill>
                <a:latin typeface="Consolas" panose="020B0609020204030204" pitchFamily="49" charset="0"/>
                <a:cs typeface="Consolas" panose="020B0609020204030204" pitchFamily="49" charset="0"/>
              </a:rPr>
              <a:t>PUSH {r6, r7,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6" name="TextBox 5"/>
          <p:cNvSpPr txBox="1"/>
          <p:nvPr/>
        </p:nvSpPr>
        <p:spPr>
          <a:xfrm>
            <a:off x="3611088" y="1406604"/>
            <a:ext cx="1969129" cy="369332"/>
          </a:xfrm>
          <a:prstGeom prst="rect">
            <a:avLst/>
          </a:prstGeom>
          <a:noFill/>
        </p:spPr>
        <p:txBody>
          <a:bodyPr wrap="none" rtlCol="0">
            <a:spAutoFit/>
          </a:bodyPr>
          <a:lstStyle/>
          <a:p>
            <a:r>
              <a:rPr lang="en-US" i="1" dirty="0"/>
              <a:t>They are equivalent. </a:t>
            </a:r>
          </a:p>
        </p:txBody>
      </p:sp>
      <p:sp>
        <p:nvSpPr>
          <p:cNvPr id="8" name="Rectangle 7"/>
          <p:cNvSpPr/>
          <p:nvPr/>
        </p:nvSpPr>
        <p:spPr>
          <a:xfrm>
            <a:off x="6963888" y="1508799"/>
            <a:ext cx="1324402" cy="923330"/>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PUSH {r8}</a:t>
            </a:r>
          </a:p>
          <a:p>
            <a:r>
              <a:rPr lang="en-GB" b="1" dirty="0">
                <a:solidFill>
                  <a:srgbClr val="FF0000"/>
                </a:solidFill>
                <a:latin typeface="Consolas" panose="020B0609020204030204" pitchFamily="49" charset="0"/>
                <a:cs typeface="Consolas" panose="020B0609020204030204" pitchFamily="49" charset="0"/>
              </a:rPr>
              <a:t>PUSH {r7}</a:t>
            </a:r>
          </a:p>
          <a:p>
            <a:r>
              <a:rPr lang="en-GB" b="1" dirty="0">
                <a:solidFill>
                  <a:srgbClr val="FF0000"/>
                </a:solidFill>
                <a:latin typeface="Consolas" panose="020B0609020204030204" pitchFamily="49" charset="0"/>
                <a:cs typeface="Consolas" panose="020B0609020204030204" pitchFamily="49" charset="0"/>
              </a:rPr>
              <a:t>PUSH {r6}</a:t>
            </a:r>
          </a:p>
        </p:txBody>
      </p:sp>
      <p:sp>
        <p:nvSpPr>
          <p:cNvPr id="10" name="Rectangle 9"/>
          <p:cNvSpPr/>
          <p:nvPr/>
        </p:nvSpPr>
        <p:spPr>
          <a:xfrm>
            <a:off x="3611088" y="1788805"/>
            <a:ext cx="2337499" cy="369332"/>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PUSH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r7</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a:t>
            </a:r>
          </a:p>
        </p:txBody>
      </p:sp>
      <p:sp>
        <p:nvSpPr>
          <p:cNvPr id="11" name="Left-Right Arrow 10"/>
          <p:cNvSpPr/>
          <p:nvPr/>
        </p:nvSpPr>
        <p:spPr>
          <a:xfrm>
            <a:off x="3001488" y="1917005"/>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6278088" y="1871523"/>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0923" y="3577947"/>
            <a:ext cx="8309677" cy="3508653"/>
          </a:xfrm>
          <a:prstGeom prst="rect">
            <a:avLst/>
          </a:prstGeom>
        </p:spPr>
        <p:txBody>
          <a:bodyPr wrap="square">
            <a:spAutoFit/>
          </a:bodyPr>
          <a:lstStyle/>
          <a:p>
            <a:pPr marL="285750" indent="-285750">
              <a:buFont typeface="Arial" panose="020B0604020202020204" pitchFamily="34" charset="0"/>
              <a:buChar char="•"/>
            </a:pPr>
            <a:r>
              <a:rPr lang="en-US" sz="2000" dirty="0"/>
              <a:t>PUSH/POP multiple registers in a single statement: the order in which registers listed in the {register list} does not matter</a:t>
            </a:r>
          </a:p>
          <a:p>
            <a:pPr marL="742950" lvl="1" indent="-285750">
              <a:buFont typeface="Arial" panose="020B0604020202020204" pitchFamily="34" charset="0"/>
              <a:buChar char="•"/>
            </a:pPr>
            <a:r>
              <a:rPr lang="en-US" dirty="0"/>
              <a:t>When pushing multiple registers, these registers are automatically </a:t>
            </a:r>
            <a:r>
              <a:rPr lang="en-US" dirty="0">
                <a:solidFill>
                  <a:srgbClr val="3333FF"/>
                </a:solidFill>
              </a:rPr>
              <a:t>sorted by name </a:t>
            </a:r>
            <a:r>
              <a:rPr lang="en-US" dirty="0"/>
              <a:t>and </a:t>
            </a:r>
            <a:r>
              <a:rPr lang="en-US" dirty="0">
                <a:solidFill>
                  <a:srgbClr val="3333FF"/>
                </a:solidFill>
              </a:rPr>
              <a:t>the lowest-numbered register </a:t>
            </a:r>
            <a:r>
              <a:rPr lang="en-US" dirty="0"/>
              <a:t>is stored to the lowest memory address, </a:t>
            </a:r>
            <a:r>
              <a:rPr lang="en-US" i="1" dirty="0"/>
              <a:t>i.e. </a:t>
            </a:r>
            <a:r>
              <a:rPr lang="en-US" dirty="0">
                <a:solidFill>
                  <a:srgbClr val="3333FF"/>
                </a:solidFill>
              </a:rPr>
              <a:t>is stored last</a:t>
            </a:r>
            <a:r>
              <a:rPr lang="en-US" dirty="0"/>
              <a:t>. </a:t>
            </a:r>
          </a:p>
          <a:p>
            <a:pPr marL="742950" lvl="1" indent="-285750">
              <a:buFont typeface="Arial" panose="020B0604020202020204" pitchFamily="34" charset="0"/>
              <a:buChar char="•"/>
            </a:pPr>
            <a:r>
              <a:rPr lang="en-US" dirty="0"/>
              <a:t>When popping multiple registers, these registers are automatically </a:t>
            </a:r>
            <a:r>
              <a:rPr lang="en-US" dirty="0">
                <a:solidFill>
                  <a:srgbClr val="3333FF"/>
                </a:solidFill>
              </a:rPr>
              <a:t>sorted by name </a:t>
            </a:r>
            <a:r>
              <a:rPr lang="en-US" dirty="0"/>
              <a:t>and </a:t>
            </a:r>
            <a:r>
              <a:rPr lang="en-US" dirty="0">
                <a:solidFill>
                  <a:srgbClr val="3333FF"/>
                </a:solidFill>
              </a:rPr>
              <a:t>the lowest-numbered register</a:t>
            </a:r>
            <a:r>
              <a:rPr lang="en-US" dirty="0"/>
              <a:t> is loaded from the lowest memory address, </a:t>
            </a:r>
            <a:r>
              <a:rPr lang="en-US" i="1" dirty="0"/>
              <a:t>i.e. </a:t>
            </a:r>
            <a:r>
              <a:rPr lang="en-US" dirty="0">
                <a:solidFill>
                  <a:srgbClr val="3333FF"/>
                </a:solidFill>
              </a:rPr>
              <a:t>is loaded first</a:t>
            </a:r>
            <a:r>
              <a:rPr lang="en-US" dirty="0"/>
              <a:t>. </a:t>
            </a:r>
          </a:p>
          <a:p>
            <a:pPr marL="285750" indent="-285750">
              <a:buFont typeface="Arial" panose="020B0604020202020204" pitchFamily="34" charset="0"/>
              <a:buChar char="•"/>
            </a:pPr>
            <a:r>
              <a:rPr lang="en-US" dirty="0"/>
              <a:t>PUSH {register list} </a:t>
            </a:r>
            <a:r>
              <a:rPr lang="en-US" altLang="zh-CN" dirty="0"/>
              <a:t>followed by POP{</a:t>
            </a:r>
            <a:r>
              <a:rPr lang="en-US" dirty="0"/>
              <a:t>register list} leaves the values in register list unchanged. </a:t>
            </a:r>
            <a:r>
              <a:rPr lang="en-US" altLang="zh-CN" dirty="0"/>
              <a:t>U</a:t>
            </a:r>
            <a:r>
              <a:rPr lang="en-US" dirty="0"/>
              <a:t>seful for saving and restoring register values in functions.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2000" dirty="0"/>
          </a:p>
        </p:txBody>
      </p:sp>
      <p:sp>
        <p:nvSpPr>
          <p:cNvPr id="14" name="Rectangle 13"/>
          <p:cNvSpPr/>
          <p:nvPr/>
        </p:nvSpPr>
        <p:spPr>
          <a:xfrm>
            <a:off x="3679858" y="2831068"/>
            <a:ext cx="2286000" cy="369332"/>
          </a:xfrm>
          <a:prstGeom prst="rect">
            <a:avLst/>
          </a:prstGeom>
        </p:spPr>
        <p:txBody>
          <a:bodyPr wrap="square">
            <a:spAutoFit/>
          </a:bodyPr>
          <a:lstStyle/>
          <a:p>
            <a:r>
              <a:rPr lang="en-GB" b="1" dirty="0">
                <a:solidFill>
                  <a:srgbClr val="FF0000"/>
                </a:solidFill>
                <a:latin typeface="Consolas" panose="020B0609020204030204" pitchFamily="49" charset="0"/>
                <a:cs typeface="Consolas" panose="020B0609020204030204" pitchFamily="49" charset="0"/>
              </a:rPr>
              <a:t>POP {r8, r7, r6}</a:t>
            </a:r>
          </a:p>
        </p:txBody>
      </p:sp>
      <p:sp>
        <p:nvSpPr>
          <p:cNvPr id="15" name="TextBox 14"/>
          <p:cNvSpPr txBox="1"/>
          <p:nvPr/>
        </p:nvSpPr>
        <p:spPr>
          <a:xfrm>
            <a:off x="3680557" y="2397204"/>
            <a:ext cx="1969129" cy="369332"/>
          </a:xfrm>
          <a:prstGeom prst="rect">
            <a:avLst/>
          </a:prstGeom>
          <a:noFill/>
        </p:spPr>
        <p:txBody>
          <a:bodyPr wrap="none" rtlCol="0">
            <a:spAutoFit/>
          </a:bodyPr>
          <a:lstStyle/>
          <a:p>
            <a:r>
              <a:rPr lang="en-US" i="1" dirty="0"/>
              <a:t>They are equivalent. </a:t>
            </a:r>
          </a:p>
        </p:txBody>
      </p:sp>
      <p:sp>
        <p:nvSpPr>
          <p:cNvPr id="16" name="Rectangle 15"/>
          <p:cNvSpPr/>
          <p:nvPr/>
        </p:nvSpPr>
        <p:spPr>
          <a:xfrm>
            <a:off x="6955636" y="2581870"/>
            <a:ext cx="1197764" cy="923330"/>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a:t>
            </a:r>
          </a:p>
          <a:p>
            <a:r>
              <a:rPr lang="en-GB" b="1" dirty="0">
                <a:solidFill>
                  <a:srgbClr val="FF0000"/>
                </a:solidFill>
                <a:latin typeface="Consolas" panose="020B0609020204030204" pitchFamily="49" charset="0"/>
                <a:cs typeface="Consolas" panose="020B0609020204030204" pitchFamily="49" charset="0"/>
              </a:rPr>
              <a:t>POP {r7}</a:t>
            </a:r>
          </a:p>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17" name="Rectangle 16"/>
          <p:cNvSpPr/>
          <p:nvPr/>
        </p:nvSpPr>
        <p:spPr>
          <a:xfrm>
            <a:off x="457200" y="2831068"/>
            <a:ext cx="2210862" cy="369332"/>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r7</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18" name="Left-Right Arrow 17"/>
          <p:cNvSpPr/>
          <p:nvPr/>
        </p:nvSpPr>
        <p:spPr>
          <a:xfrm>
            <a:off x="2971800" y="2947600"/>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6248400" y="2902118"/>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77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a:p>
        </p:txBody>
      </p:sp>
      <p:sp>
        <p:nvSpPr>
          <p:cNvPr id="4" name="Content Placeholder 3"/>
          <p:cNvSpPr>
            <a:spLocks noGrp="1"/>
          </p:cNvSpPr>
          <p:nvPr>
            <p:ph sz="quarter" idx="1"/>
          </p:nvPr>
        </p:nvSpPr>
        <p:spPr>
          <a:xfrm>
            <a:off x="457200" y="1219200"/>
            <a:ext cx="8458200" cy="4937760"/>
          </a:xfrm>
        </p:spPr>
        <p:txBody>
          <a:bodyPr/>
          <a:lstStyle/>
          <a:p>
            <a:pPr marL="0" indent="0">
              <a:buNone/>
            </a:pPr>
            <a:r>
              <a:rPr lang="en-US" dirty="0"/>
              <a:t>Are the values of </a:t>
            </a:r>
            <a:r>
              <a:rPr lang="en-US" dirty="0">
                <a:latin typeface="Consolas" panose="020B0609020204030204" pitchFamily="49" charset="0"/>
                <a:cs typeface="Consolas" panose="020B0609020204030204" pitchFamily="49" charset="0"/>
              </a:rPr>
              <a:t>R1</a:t>
            </a:r>
            <a:r>
              <a:rPr lang="en-US" dirty="0"/>
              <a:t> and </a:t>
            </a:r>
            <a:r>
              <a:rPr lang="en-US" dirty="0">
                <a:latin typeface="Consolas" panose="020B0609020204030204" pitchFamily="49" charset="0"/>
                <a:cs typeface="Consolas" panose="020B0609020204030204" pitchFamily="49" charset="0"/>
              </a:rPr>
              <a:t>R2</a:t>
            </a:r>
            <a:r>
              <a:rPr lang="en-US" dirty="0"/>
              <a:t> swapped?</a:t>
            </a:r>
          </a:p>
          <a:p>
            <a:pPr marL="0" indent="0">
              <a:buNone/>
            </a:pPr>
            <a:endParaRPr lang="en-US" sz="1100" dirty="0"/>
          </a:p>
          <a:p>
            <a:pPr marL="274320" lvl="1" indent="0">
              <a:buNone/>
            </a:pPr>
            <a:r>
              <a:rPr lang="en-US" b="1" dirty="0">
                <a:latin typeface="Consolas" panose="020B0609020204030204" pitchFamily="49" charset="0"/>
                <a:cs typeface="Consolas" panose="020B0609020204030204" pitchFamily="49" charset="0"/>
              </a:rPr>
              <a:t>PUSH {R1, R2}</a:t>
            </a:r>
          </a:p>
          <a:p>
            <a:pPr marL="274320" lvl="1" indent="0">
              <a:buNone/>
            </a:pPr>
            <a:r>
              <a:rPr lang="en-US" b="1" dirty="0">
                <a:latin typeface="Consolas" panose="020B0609020204030204" pitchFamily="49" charset="0"/>
                <a:cs typeface="Consolas" panose="020B0609020204030204" pitchFamily="49" charset="0"/>
              </a:rPr>
              <a:t>POP  {R1, R2}</a:t>
            </a:r>
          </a:p>
        </p:txBody>
      </p:sp>
      <p:sp>
        <p:nvSpPr>
          <p:cNvPr id="6" name="TextBox 5"/>
          <p:cNvSpPr txBox="1"/>
          <p:nvPr/>
        </p:nvSpPr>
        <p:spPr>
          <a:xfrm>
            <a:off x="381000" y="3048000"/>
            <a:ext cx="4495800" cy="1754326"/>
          </a:xfrm>
          <a:prstGeom prst="rect">
            <a:avLst/>
          </a:prstGeom>
          <a:noFill/>
        </p:spPr>
        <p:txBody>
          <a:bodyPr wrap="square" rtlCol="0">
            <a:spAutoFit/>
          </a:bodyPr>
          <a:lstStyle/>
          <a:p>
            <a:r>
              <a:rPr lang="en-US" dirty="0">
                <a:solidFill>
                  <a:srgbClr val="FF0000"/>
                </a:solidFill>
              </a:rPr>
              <a:t>Answer: No.  This code is equivalent to:</a:t>
            </a:r>
          </a:p>
          <a:p>
            <a:pPr marL="274320" lvl="1" indent="0">
              <a:buNone/>
            </a:pPr>
            <a:r>
              <a:rPr lang="en-US" b="1" dirty="0">
                <a:latin typeface="Consolas" panose="020B0609020204030204" pitchFamily="49" charset="0"/>
                <a:cs typeface="Consolas" panose="020B0609020204030204" pitchFamily="49" charset="0"/>
              </a:rPr>
              <a:t>PUSH {R2} </a:t>
            </a:r>
          </a:p>
          <a:p>
            <a:pPr marL="274320" lvl="1" indent="0">
              <a:buNone/>
            </a:pPr>
            <a:r>
              <a:rPr lang="en-US" b="1" dirty="0">
                <a:latin typeface="Consolas" panose="020B0609020204030204" pitchFamily="49" charset="0"/>
                <a:cs typeface="Consolas" panose="020B0609020204030204" pitchFamily="49" charset="0"/>
              </a:rPr>
              <a:t>PUSH {R1}</a:t>
            </a:r>
          </a:p>
          <a:p>
            <a:pPr marL="274320" lvl="1" indent="0">
              <a:buNone/>
            </a:pPr>
            <a:r>
              <a:rPr lang="en-US" b="1" dirty="0">
                <a:latin typeface="Consolas" panose="020B0609020204030204" pitchFamily="49" charset="0"/>
                <a:cs typeface="Consolas" panose="020B0609020204030204" pitchFamily="49" charset="0"/>
              </a:rPr>
              <a:t>POP  {R1}</a:t>
            </a:r>
          </a:p>
          <a:p>
            <a:pPr marL="274320" lvl="1" indent="0">
              <a:buNone/>
            </a:pPr>
            <a:r>
              <a:rPr lang="en-US" b="1" dirty="0">
                <a:latin typeface="Consolas" panose="020B0609020204030204" pitchFamily="49" charset="0"/>
                <a:cs typeface="Consolas" panose="020B0609020204030204" pitchFamily="49" charset="0"/>
              </a:rPr>
              <a:t>POP  {R2}</a:t>
            </a:r>
          </a:p>
          <a:p>
            <a:r>
              <a:rPr lang="en-US" dirty="0">
                <a:solidFill>
                  <a:srgbClr val="FF0000"/>
                </a:solidFill>
              </a:rPr>
              <a:t>This leaves R1 and R2 unchanged</a:t>
            </a:r>
          </a:p>
        </p:txBody>
      </p:sp>
      <p:sp>
        <p:nvSpPr>
          <p:cNvPr id="7" name="TextBox 6"/>
          <p:cNvSpPr txBox="1"/>
          <p:nvPr/>
        </p:nvSpPr>
        <p:spPr>
          <a:xfrm>
            <a:off x="4724400" y="3048000"/>
            <a:ext cx="3810000" cy="2385268"/>
          </a:xfrm>
          <a:prstGeom prst="rect">
            <a:avLst/>
          </a:prstGeom>
          <a:noFill/>
        </p:spPr>
        <p:txBody>
          <a:bodyPr wrap="square" rtlCol="0">
            <a:spAutoFit/>
          </a:bodyPr>
          <a:lstStyle/>
          <a:p>
            <a:r>
              <a:rPr lang="en-US" dirty="0">
                <a:solidFill>
                  <a:srgbClr val="FF0000"/>
                </a:solidFill>
              </a:rPr>
              <a:t>The following programs perform swap:</a:t>
            </a:r>
          </a:p>
          <a:p>
            <a:pPr lvl="1"/>
            <a:r>
              <a:rPr lang="en-US" b="1" dirty="0">
                <a:latin typeface="Consolas" panose="020B0609020204030204" pitchFamily="49" charset="0"/>
                <a:cs typeface="Consolas" panose="020B0609020204030204" pitchFamily="49" charset="0"/>
              </a:rPr>
              <a:t>PUSH {R1, R2}</a:t>
            </a:r>
          </a:p>
          <a:p>
            <a:pPr lvl="1"/>
            <a:r>
              <a:rPr lang="en-US" b="1" dirty="0">
                <a:latin typeface="Consolas" panose="020B0609020204030204" pitchFamily="49" charset="0"/>
                <a:cs typeface="Consolas" panose="020B0609020204030204" pitchFamily="49" charset="0"/>
              </a:rPr>
              <a:t>POP {R2}</a:t>
            </a:r>
          </a:p>
          <a:p>
            <a:pPr lvl="1"/>
            <a:r>
              <a:rPr lang="en-US" b="1" dirty="0">
                <a:latin typeface="Consolas" panose="020B0609020204030204" pitchFamily="49" charset="0"/>
                <a:cs typeface="Consolas" panose="020B0609020204030204" pitchFamily="49" charset="0"/>
              </a:rPr>
              <a:t>POP {R1}</a:t>
            </a:r>
          </a:p>
          <a:p>
            <a:endParaRPr lang="en-US" sz="500"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or</a:t>
            </a:r>
          </a:p>
          <a:p>
            <a:pPr lvl="1"/>
            <a:r>
              <a:rPr lang="en-US" b="1" dirty="0">
                <a:latin typeface="Consolas" panose="020B0609020204030204" pitchFamily="49" charset="0"/>
                <a:cs typeface="Consolas" panose="020B0609020204030204" pitchFamily="49" charset="0"/>
              </a:rPr>
              <a:t>PUSH {R1}</a:t>
            </a:r>
          </a:p>
          <a:p>
            <a:pPr lvl="1"/>
            <a:r>
              <a:rPr lang="en-US" b="1" dirty="0">
                <a:latin typeface="Consolas" panose="020B0609020204030204" pitchFamily="49" charset="0"/>
                <a:cs typeface="Consolas" panose="020B0609020204030204" pitchFamily="49" charset="0"/>
              </a:rPr>
              <a:t>PUSH {R2}</a:t>
            </a:r>
          </a:p>
          <a:p>
            <a:pPr lvl="1"/>
            <a:r>
              <a:rPr lang="en-US" b="1" dirty="0">
                <a:latin typeface="Consolas" panose="020B0609020204030204" pitchFamily="49" charset="0"/>
                <a:cs typeface="Consolas" panose="020B0609020204030204" pitchFamily="49" charset="0"/>
              </a:rPr>
              <a:t>POP  {R1, R2}</a:t>
            </a:r>
          </a:p>
        </p:txBody>
      </p:sp>
    </p:spTree>
    <p:extLst>
      <p:ext uri="{BB962C8B-B14F-4D97-AF65-F5344CB8AC3E}">
        <p14:creationId xmlns:p14="http://schemas.microsoft.com/office/powerpoint/2010/main" val="302618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a:t>
            </a:r>
          </a:p>
        </p:txBody>
      </p:sp>
      <p:sp>
        <p:nvSpPr>
          <p:cNvPr id="3" name="Content Placeholder 2"/>
          <p:cNvSpPr>
            <a:spLocks noGrp="1"/>
          </p:cNvSpPr>
          <p:nvPr>
            <p:ph idx="1"/>
          </p:nvPr>
        </p:nvSpPr>
        <p:spPr>
          <a:xfrm>
            <a:off x="457200" y="1219200"/>
            <a:ext cx="5181600" cy="4937760"/>
          </a:xfrm>
        </p:spPr>
        <p:txBody>
          <a:bodyPr>
            <a:noAutofit/>
          </a:bodyPr>
          <a:lstStyle/>
          <a:p>
            <a:r>
              <a:rPr lang="en-GB" sz="2800" dirty="0"/>
              <a:t>A function, also called a subroutine or a procedure </a:t>
            </a:r>
          </a:p>
          <a:p>
            <a:pPr lvl="1"/>
            <a:r>
              <a:rPr lang="en-GB" sz="2400" dirty="0"/>
              <a:t>Single-entry, single-exit</a:t>
            </a:r>
          </a:p>
          <a:p>
            <a:pPr lvl="1"/>
            <a:r>
              <a:rPr lang="en-GB" sz="2400" dirty="0"/>
              <a:t>Returns to caller after it exits</a:t>
            </a:r>
          </a:p>
          <a:p>
            <a:r>
              <a:rPr lang="en-GB" sz="2400" dirty="0">
                <a:cs typeface="Courier New" pitchFamily="49" charset="0"/>
              </a:rPr>
              <a:t>When a function is called, the </a:t>
            </a:r>
            <a:r>
              <a:rPr lang="en-GB" sz="2400" dirty="0">
                <a:solidFill>
                  <a:srgbClr val="C00000"/>
                </a:solidFill>
                <a:cs typeface="Courier New" pitchFamily="49" charset="0"/>
              </a:rPr>
              <a:t>Link Register </a:t>
            </a:r>
            <a:r>
              <a:rPr lang="en-GB" sz="2400" dirty="0">
                <a:cs typeface="Courier New" pitchFamily="49" charset="0"/>
              </a:rPr>
              <a:t>(LR) holds the memory address of the next instruction to be executed after the function exits.</a:t>
            </a:r>
          </a:p>
          <a:p>
            <a:pPr lvl="1"/>
            <a:r>
              <a:rPr lang="en-GB" sz="2100" dirty="0">
                <a:cs typeface="Courier New" pitchFamily="49" charset="0"/>
              </a:rPr>
              <a:t>PC + 4</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14</a:t>
            </a:fld>
            <a:endParaRPr kumimoji="0" lang="en-US" dirty="0"/>
          </a:p>
        </p:txBody>
      </p:sp>
      <p:pic>
        <p:nvPicPr>
          <p:cNvPr id="6" name="Picture 5">
            <a:extLst>
              <a:ext uri="{FF2B5EF4-FFF2-40B4-BE49-F238E27FC236}">
                <a16:creationId xmlns:a16="http://schemas.microsoft.com/office/drawing/2014/main" id="{B0C26DA7-BD18-DF1F-C292-93D20A163877}"/>
              </a:ext>
            </a:extLst>
          </p:cNvPr>
          <p:cNvPicPr>
            <a:picLocks noChangeAspect="1"/>
          </p:cNvPicPr>
          <p:nvPr/>
        </p:nvPicPr>
        <p:blipFill>
          <a:blip r:embed="rId2"/>
          <a:stretch>
            <a:fillRect/>
          </a:stretch>
        </p:blipFill>
        <p:spPr>
          <a:xfrm>
            <a:off x="1385443" y="457200"/>
            <a:ext cx="6373114" cy="3781953"/>
          </a:xfrm>
          <a:prstGeom prst="rect">
            <a:avLst/>
          </a:prstGeom>
        </p:spPr>
      </p:pic>
    </p:spTree>
    <p:extLst>
      <p:ext uri="{BB962C8B-B14F-4D97-AF65-F5344CB8AC3E}">
        <p14:creationId xmlns:p14="http://schemas.microsoft.com/office/powerpoint/2010/main" val="1773055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Register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450967211"/>
              </p:ext>
            </p:extLst>
          </p:nvPr>
        </p:nvGraphicFramePr>
        <p:xfrm>
          <a:off x="419100" y="1314450"/>
          <a:ext cx="8305800" cy="5010150"/>
        </p:xfrm>
        <a:graphic>
          <a:graphicData uri="http://schemas.openxmlformats.org/presentationml/2006/ole">
            <mc:AlternateContent xmlns:mc="http://schemas.openxmlformats.org/markup-compatibility/2006">
              <mc:Choice xmlns:v="urn:schemas-microsoft-com:vml" Requires="v">
                <p:oleObj name="Visio" r:id="rId2" imgW="7051550" imgH="4239368" progId="Visio.Drawing.11">
                  <p:embed/>
                </p:oleObj>
              </mc:Choice>
              <mc:Fallback>
                <p:oleObj name="Visio" r:id="rId2" imgW="7051550" imgH="4239368" progId="Visio.Drawing.11">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Straight Arrow Connector 6"/>
          <p:cNvCxnSpPr/>
          <p:nvPr/>
        </p:nvCxnSpPr>
        <p:spPr>
          <a:xfrm>
            <a:off x="457200" y="5830956"/>
            <a:ext cx="10668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89568" y="5696394"/>
            <a:ext cx="1066800" cy="2923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14800" y="1828800"/>
            <a:ext cx="4724400" cy="1323439"/>
          </a:xfrm>
          <a:prstGeom prst="rect">
            <a:avLst/>
          </a:prstGeom>
          <a:noFill/>
        </p:spPr>
        <p:txBody>
          <a:bodyPr wrap="square" rtlCol="0">
            <a:spAutoFit/>
          </a:bodyPr>
          <a:lstStyle/>
          <a:p>
            <a:r>
              <a:rPr lang="en-US" sz="2000" dirty="0">
                <a:solidFill>
                  <a:srgbClr val="0000FF"/>
                </a:solidFill>
              </a:rPr>
              <a:t>Link Register (LR) holds the return address of the current function call. </a:t>
            </a:r>
          </a:p>
          <a:p>
            <a:r>
              <a:rPr lang="en-US" sz="2000" dirty="0">
                <a:solidFill>
                  <a:srgbClr val="0000FF"/>
                </a:solidFill>
              </a:rPr>
              <a:t>MSP: Main Stack Pointer</a:t>
            </a:r>
          </a:p>
          <a:p>
            <a:r>
              <a:rPr lang="en-US" sz="2000" dirty="0">
                <a:solidFill>
                  <a:srgbClr val="0000FF"/>
                </a:solidFill>
              </a:rPr>
              <a:t>PSP: Process Stack Pointer</a:t>
            </a:r>
          </a:p>
        </p:txBody>
      </p:sp>
    </p:spTree>
    <p:extLst>
      <p:ext uri="{BB962C8B-B14F-4D97-AF65-F5344CB8AC3E}">
        <p14:creationId xmlns:p14="http://schemas.microsoft.com/office/powerpoint/2010/main" val="3477611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Calling a function: Two Ways</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348143063"/>
              </p:ext>
            </p:extLst>
          </p:nvPr>
        </p:nvGraphicFramePr>
        <p:xfrm>
          <a:off x="1473740" y="4022220"/>
          <a:ext cx="2057400" cy="1069341"/>
        </p:xfrm>
        <a:graphic>
          <a:graphicData uri="http://schemas.openxmlformats.org/drawingml/2006/table">
            <a:tbl>
              <a:tblPr firstRow="1" firstCol="1" bandRow="1">
                <a:tableStyleId>{5940675A-B579-460E-94D1-54222C63F5DA}</a:tableStyleId>
              </a:tblPr>
              <a:tblGrid>
                <a:gridCol w="2057400">
                  <a:extLst>
                    <a:ext uri="{9D8B030D-6E8A-4147-A177-3AD203B41FA5}">
                      <a16:colId xmlns:a16="http://schemas.microsoft.com/office/drawing/2014/main" val="20000"/>
                    </a:ext>
                  </a:extLst>
                </a:gridCol>
              </a:tblGrid>
              <a:tr h="1651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825501">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0" dirty="0">
                          <a:solidFill>
                            <a:srgbClr val="FF0000"/>
                          </a:solidFill>
                          <a:effectLst/>
                          <a:latin typeface="Consolas" panose="020B0609020204030204" pitchFamily="49" charset="0"/>
                          <a:cs typeface="Consolas" panose="020B0609020204030204" pitchFamily="49" charset="0"/>
                        </a:rPr>
                        <a:t>BL  </a:t>
                      </a:r>
                      <a:r>
                        <a:rPr lang="en-US" altLang="zh-CN" sz="1600" b="0" dirty="0">
                          <a:solidFill>
                            <a:srgbClr val="FF0000"/>
                          </a:solidFill>
                          <a:effectLst/>
                          <a:latin typeface="Consolas" panose="020B0609020204030204" pitchFamily="49" charset="0"/>
                          <a:cs typeface="Consolas" panose="020B0609020204030204" pitchFamily="49" charset="0"/>
                        </a:rPr>
                        <a:t>foo</a:t>
                      </a:r>
                      <a:endParaRPr lang="en-US" sz="1600" b="0"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txBody>
                  <a:tcPr marL="68580" marR="68580" marT="0" marB="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60969120"/>
              </p:ext>
            </p:extLst>
          </p:nvPr>
        </p:nvGraphicFramePr>
        <p:xfrm>
          <a:off x="1473740" y="5234751"/>
          <a:ext cx="2057400" cy="1463040"/>
        </p:xfrm>
        <a:graphic>
          <a:graphicData uri="http://schemas.openxmlformats.org/drawingml/2006/table">
            <a:tbl>
              <a:tblPr firstRow="1" firstCol="1" bandRow="1">
                <a:tableStyleId>{5940675A-B579-460E-94D1-54222C63F5DA}</a:tableStyleId>
              </a:tblPr>
              <a:tblGrid>
                <a:gridCol w="2057400">
                  <a:extLst>
                    <a:ext uri="{9D8B030D-6E8A-4147-A177-3AD203B41FA5}">
                      <a16:colId xmlns:a16="http://schemas.microsoft.com/office/drawing/2014/main" val="20000"/>
                    </a:ext>
                  </a:extLst>
                </a:gridCol>
              </a:tblGrid>
              <a:tr h="1651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function/</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825501">
                <a:tc>
                  <a:txBody>
                    <a:bodyPr/>
                    <a:lstStyle/>
                    <a:p>
                      <a:pPr marL="0" marR="0" algn="just">
                        <a:spcBef>
                          <a:spcPts val="0"/>
                        </a:spcBef>
                        <a:spcAft>
                          <a:spcPts val="0"/>
                        </a:spcAft>
                      </a:pPr>
                      <a:r>
                        <a:rPr lang="en-US" altLang="zh-CN" sz="1600" b="0" dirty="0">
                          <a:solidFill>
                            <a:srgbClr val="FF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0" dirty="0">
                          <a:solidFill>
                            <a:srgbClr val="FF0000"/>
                          </a:solidFill>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Content Placeholder 2"/>
          <p:cNvSpPr txBox="1">
            <a:spLocks/>
          </p:cNvSpPr>
          <p:nvPr/>
        </p:nvSpPr>
        <p:spPr>
          <a:xfrm>
            <a:off x="609600" y="2514600"/>
            <a:ext cx="3962400" cy="944563"/>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endParaRPr lang="en-GB" dirty="0">
              <a:latin typeface="Consolas" panose="020B0609020204030204" pitchFamily="49" charset="0"/>
              <a:cs typeface="Consolas" panose="020B0609020204030204" pitchFamily="49" charset="0"/>
            </a:endParaRPr>
          </a:p>
        </p:txBody>
      </p:sp>
      <p:sp>
        <p:nvSpPr>
          <p:cNvPr id="8" name="Content Placeholder 2"/>
          <p:cNvSpPr txBox="1">
            <a:spLocks/>
          </p:cNvSpPr>
          <p:nvPr/>
        </p:nvSpPr>
        <p:spPr>
          <a:xfrm>
            <a:off x="5181600" y="1295400"/>
            <a:ext cx="2819400" cy="2819400"/>
          </a:xfrm>
          <a:prstGeom prst="rect">
            <a:avLst/>
          </a:prstGeom>
        </p:spPr>
        <p:txBody>
          <a:bodyPr vert="horz">
            <a:normAutofit fontScale="70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3"/>
              <a:buNone/>
            </a:pPr>
            <a:r>
              <a:rPr lang="en-GB" sz="2800" b="1" dirty="0">
                <a:solidFill>
                  <a:srgbClr val="FF0000"/>
                </a:solidFill>
                <a:latin typeface="Courier New" pitchFamily="49" charset="0"/>
                <a:cs typeface="Courier New" pitchFamily="49" charset="0"/>
              </a:rPr>
              <a:t>BL label</a:t>
            </a:r>
          </a:p>
          <a:p>
            <a:r>
              <a:rPr lang="en-GB" dirty="0">
                <a:latin typeface="Consolas" panose="020B0609020204030204" pitchFamily="49" charset="0"/>
                <a:cs typeface="Consolas" panose="020B0609020204030204" pitchFamily="49" charset="0"/>
              </a:rPr>
              <a:t>Equiv. operation:</a:t>
            </a:r>
          </a:p>
          <a:p>
            <a:pPr lvl="1"/>
            <a:r>
              <a:rPr lang="en-GB" dirty="0">
                <a:latin typeface="Consolas" panose="020B0609020204030204" pitchFamily="49" charset="0"/>
                <a:cs typeface="Consolas" panose="020B0609020204030204" pitchFamily="49" charset="0"/>
              </a:rPr>
              <a:t>LR = PC + 4</a:t>
            </a:r>
          </a:p>
          <a:p>
            <a:pPr lvl="1"/>
            <a:r>
              <a:rPr lang="en-GB" dirty="0">
                <a:latin typeface="Consolas" panose="020B0609020204030204" pitchFamily="49" charset="0"/>
                <a:cs typeface="Consolas" panose="020B0609020204030204" pitchFamily="49" charset="0"/>
              </a:rPr>
              <a:t>PC = label</a:t>
            </a:r>
          </a:p>
          <a:p>
            <a:pPr>
              <a:buNone/>
            </a:pPr>
            <a:r>
              <a:rPr lang="en-GB" sz="2800" b="1" dirty="0">
                <a:solidFill>
                  <a:srgbClr val="FF0000"/>
                </a:solidFill>
                <a:latin typeface="Courier New" pitchFamily="49" charset="0"/>
                <a:cs typeface="Courier New" pitchFamily="49" charset="0"/>
              </a:rPr>
              <a:t>PUSH{LR}</a:t>
            </a:r>
          </a:p>
          <a:p>
            <a:pPr>
              <a:buNone/>
            </a:pPr>
            <a:r>
              <a:rPr lang="en-GB" sz="2800" b="1" dirty="0">
                <a:solidFill>
                  <a:srgbClr val="FF0000"/>
                </a:solidFill>
                <a:latin typeface="Courier New" pitchFamily="49" charset="0"/>
                <a:cs typeface="Courier New" pitchFamily="49" charset="0"/>
              </a:rPr>
              <a:t>...</a:t>
            </a:r>
          </a:p>
          <a:p>
            <a:pPr>
              <a:buNone/>
            </a:pPr>
            <a:r>
              <a:rPr lang="en-GB" sz="2800" b="1" dirty="0">
                <a:solidFill>
                  <a:srgbClr val="FF0000"/>
                </a:solidFill>
                <a:latin typeface="Courier New" pitchFamily="49" charset="0"/>
                <a:cs typeface="Courier New" pitchFamily="49" charset="0"/>
              </a:rPr>
              <a:t>POP{PC}</a:t>
            </a:r>
            <a:endParaRPr lang="en-GB" dirty="0">
              <a:latin typeface="Consolas" panose="020B0609020204030204" pitchFamily="49" charset="0"/>
              <a:cs typeface="Consolas" panose="020B0609020204030204" pitchFamily="49" charset="0"/>
            </a:endParaRPr>
          </a:p>
          <a:p>
            <a:r>
              <a:rPr lang="en-GB" dirty="0">
                <a:latin typeface="Consolas" panose="020B0609020204030204" pitchFamily="49" charset="0"/>
                <a:cs typeface="Consolas" panose="020B0609020204030204" pitchFamily="49" charset="0"/>
              </a:rPr>
              <a:t>Equiv. operation:</a:t>
            </a:r>
          </a:p>
          <a:p>
            <a:pPr lvl="1"/>
            <a:r>
              <a:rPr lang="en-GB" dirty="0">
                <a:latin typeface="Consolas" panose="020B0609020204030204" pitchFamily="49" charset="0"/>
                <a:cs typeface="Consolas" panose="020B0609020204030204" pitchFamily="49" charset="0"/>
              </a:rPr>
              <a:t>PC = LR</a:t>
            </a:r>
          </a:p>
        </p:txBody>
      </p:sp>
      <p:sp>
        <p:nvSpPr>
          <p:cNvPr id="10" name="Content Placeholder 2"/>
          <p:cNvSpPr txBox="1">
            <a:spLocks/>
          </p:cNvSpPr>
          <p:nvPr/>
        </p:nvSpPr>
        <p:spPr>
          <a:xfrm>
            <a:off x="1295400" y="1295400"/>
            <a:ext cx="3352800" cy="2514600"/>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3"/>
              <a:buNone/>
            </a:pPr>
            <a:r>
              <a:rPr lang="en-GB" b="1" dirty="0">
                <a:solidFill>
                  <a:srgbClr val="FF0000"/>
                </a:solidFill>
                <a:latin typeface="Courier New" pitchFamily="49" charset="0"/>
                <a:cs typeface="Courier New" pitchFamily="49" charset="0"/>
              </a:rPr>
              <a:t>BL</a:t>
            </a:r>
            <a:r>
              <a:rPr lang="en-GB" b="1" dirty="0">
                <a:solidFill>
                  <a:srgbClr val="FF0000"/>
                </a:solidFill>
              </a:rPr>
              <a:t> </a:t>
            </a:r>
            <a:r>
              <a:rPr lang="en-GB" b="1" dirty="0">
                <a:solidFill>
                  <a:srgbClr val="FF0000"/>
                </a:solidFill>
                <a:latin typeface="Courier New" pitchFamily="49" charset="0"/>
                <a:cs typeface="Courier New" pitchFamily="49" charset="0"/>
              </a:rPr>
              <a:t>label</a:t>
            </a:r>
          </a:p>
          <a:p>
            <a:r>
              <a:rPr lang="en-GB" dirty="0">
                <a:latin typeface="Consolas" panose="020B0609020204030204" pitchFamily="49" charset="0"/>
                <a:cs typeface="Consolas" panose="020B0609020204030204" pitchFamily="49" charset="0"/>
              </a:rPr>
              <a:t>Equiv. operation:</a:t>
            </a:r>
          </a:p>
          <a:p>
            <a:pPr lvl="1"/>
            <a:r>
              <a:rPr lang="en-GB" dirty="0">
                <a:latin typeface="Consolas" panose="020B0609020204030204" pitchFamily="49" charset="0"/>
                <a:cs typeface="Consolas" panose="020B0609020204030204" pitchFamily="49" charset="0"/>
              </a:rPr>
              <a:t>LR = PC + 4</a:t>
            </a:r>
          </a:p>
          <a:p>
            <a:pPr lvl="1"/>
            <a:r>
              <a:rPr lang="en-GB" dirty="0">
                <a:latin typeface="Consolas" panose="020B0609020204030204" pitchFamily="49" charset="0"/>
                <a:cs typeface="Consolas" panose="020B0609020204030204" pitchFamily="49" charset="0"/>
              </a:rPr>
              <a:t>PC = label</a:t>
            </a:r>
          </a:p>
          <a:p>
            <a:pPr>
              <a:buFont typeface="Wingdings 3"/>
              <a:buNone/>
            </a:pPr>
            <a:r>
              <a:rPr lang="en-GB" b="1" dirty="0">
                <a:solidFill>
                  <a:srgbClr val="FF0000"/>
                </a:solidFill>
                <a:latin typeface="Courier New" pitchFamily="49" charset="0"/>
                <a:cs typeface="Courier New" pitchFamily="49" charset="0"/>
              </a:rPr>
              <a:t>BX</a:t>
            </a:r>
            <a:r>
              <a:rPr lang="en-GB" b="1" dirty="0">
                <a:solidFill>
                  <a:srgbClr val="FF0000"/>
                </a:solidFill>
              </a:rPr>
              <a:t> </a:t>
            </a:r>
            <a:r>
              <a:rPr lang="en-GB" b="1" dirty="0">
                <a:solidFill>
                  <a:srgbClr val="FF0000"/>
                </a:solidFill>
                <a:latin typeface="Courier New" pitchFamily="49" charset="0"/>
                <a:cs typeface="Courier New" pitchFamily="49" charset="0"/>
              </a:rPr>
              <a:t>LR</a:t>
            </a:r>
          </a:p>
          <a:p>
            <a:r>
              <a:rPr lang="en-GB" dirty="0">
                <a:latin typeface="Consolas" panose="020B0609020204030204" pitchFamily="49" charset="0"/>
                <a:cs typeface="Consolas" panose="020B0609020204030204" pitchFamily="49" charset="0"/>
              </a:rPr>
              <a:t>Equiv. operation:</a:t>
            </a:r>
          </a:p>
          <a:p>
            <a:pPr lvl="1"/>
            <a:r>
              <a:rPr lang="en-GB" dirty="0">
                <a:latin typeface="Consolas" panose="020B0609020204030204" pitchFamily="49" charset="0"/>
                <a:cs typeface="Consolas" panose="020B0609020204030204" pitchFamily="49" charset="0"/>
              </a:rPr>
              <a:t>PC = LR</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74177636"/>
              </p:ext>
            </p:extLst>
          </p:nvPr>
        </p:nvGraphicFramePr>
        <p:xfrm>
          <a:off x="5217268" y="4022220"/>
          <a:ext cx="2057400" cy="1069341"/>
        </p:xfrm>
        <a:graphic>
          <a:graphicData uri="http://schemas.openxmlformats.org/drawingml/2006/table">
            <a:tbl>
              <a:tblPr firstRow="1" firstCol="1" bandRow="1">
                <a:tableStyleId>{5940675A-B579-460E-94D1-54222C63F5DA}</a:tableStyleId>
              </a:tblPr>
              <a:tblGrid>
                <a:gridCol w="2057400">
                  <a:extLst>
                    <a:ext uri="{9D8B030D-6E8A-4147-A177-3AD203B41FA5}">
                      <a16:colId xmlns:a16="http://schemas.microsoft.com/office/drawing/2014/main" val="20000"/>
                    </a:ext>
                  </a:extLst>
                </a:gridCol>
              </a:tblGrid>
              <a:tr h="1651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825501">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0" dirty="0">
                          <a:solidFill>
                            <a:srgbClr val="FF0000"/>
                          </a:solidFill>
                          <a:effectLst/>
                          <a:latin typeface="Consolas" panose="020B0609020204030204" pitchFamily="49" charset="0"/>
                          <a:cs typeface="Consolas" panose="020B0609020204030204" pitchFamily="49" charset="0"/>
                        </a:rPr>
                        <a:t>BL </a:t>
                      </a:r>
                      <a:r>
                        <a:rPr lang="en-US" altLang="zh-CN" sz="1600" b="0" dirty="0">
                          <a:solidFill>
                            <a:srgbClr val="FF0000"/>
                          </a:solidFill>
                          <a:effectLst/>
                          <a:latin typeface="Consolas" panose="020B0609020204030204" pitchFamily="49" charset="0"/>
                          <a:cs typeface="Consolas" panose="020B0609020204030204" pitchFamily="49" charset="0"/>
                        </a:rPr>
                        <a:t>foo</a:t>
                      </a:r>
                      <a:endParaRPr lang="en-US" sz="1600" b="0"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txBody>
                  <a:tcPr marL="68580" marR="68580" marT="0" marB="0"/>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59139289"/>
              </p:ext>
            </p:extLst>
          </p:nvPr>
        </p:nvGraphicFramePr>
        <p:xfrm>
          <a:off x="5217268" y="5234751"/>
          <a:ext cx="2057400" cy="1463040"/>
        </p:xfrm>
        <a:graphic>
          <a:graphicData uri="http://schemas.openxmlformats.org/drawingml/2006/table">
            <a:tbl>
              <a:tblPr firstRow="1" firstCol="1" bandRow="1">
                <a:tableStyleId>{5940675A-B579-460E-94D1-54222C63F5DA}</a:tableStyleId>
              </a:tblPr>
              <a:tblGrid>
                <a:gridCol w="2057400">
                  <a:extLst>
                    <a:ext uri="{9D8B030D-6E8A-4147-A177-3AD203B41FA5}">
                      <a16:colId xmlns:a16="http://schemas.microsoft.com/office/drawing/2014/main" val="20000"/>
                    </a:ext>
                  </a:extLst>
                </a:gridCol>
              </a:tblGrid>
              <a:tr h="1651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function/</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825501">
                <a:tc>
                  <a:txBody>
                    <a:bodyPr/>
                    <a:lstStyle/>
                    <a:p>
                      <a:pPr marL="0" marR="0" algn="just">
                        <a:spcBef>
                          <a:spcPts val="0"/>
                        </a:spcBef>
                        <a:spcAft>
                          <a:spcPts val="0"/>
                        </a:spcAft>
                      </a:pPr>
                      <a:r>
                        <a:rPr lang="en-US" sz="1600" dirty="0">
                          <a:solidFill>
                            <a:srgbClr val="FF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rgbClr val="FF0000"/>
                          </a:solidFill>
                          <a:effectLst/>
                          <a:latin typeface="Consolas" panose="020B0609020204030204" pitchFamily="49" charset="0"/>
                          <a:cs typeface="Consolas" panose="020B0609020204030204" pitchFamily="49" charset="0"/>
                        </a:rPr>
                        <a:t>PUSH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0" dirty="0">
                          <a:solidFill>
                            <a:srgbClr val="FF0000"/>
                          </a:solidFill>
                          <a:effectLst/>
                          <a:latin typeface="Consolas" panose="020B0609020204030204" pitchFamily="49" charset="0"/>
                          <a:cs typeface="Consolas" panose="020B0609020204030204" pitchFamily="49" charset="0"/>
                        </a:rPr>
                        <a:t>POP {PC}</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59604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on Previous Slide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5" name="Content Placeholder 2"/>
          <p:cNvSpPr txBox="1">
            <a:spLocks/>
          </p:cNvSpPr>
          <p:nvPr/>
        </p:nvSpPr>
        <p:spPr>
          <a:xfrm>
            <a:off x="304800" y="1295400"/>
            <a:ext cx="8229600" cy="4724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GB" i="1" dirty="0"/>
              <a:t>foo</a:t>
            </a:r>
            <a:r>
              <a:rPr lang="en-GB" dirty="0"/>
              <a:t> is name of function</a:t>
            </a:r>
          </a:p>
          <a:p>
            <a:r>
              <a:rPr lang="en-US" dirty="0"/>
              <a:t>The PROC/ENDP directives mark the start/end of a function</a:t>
            </a:r>
          </a:p>
          <a:p>
            <a:pPr lvl="1"/>
            <a:r>
              <a:rPr lang="en-US" dirty="0"/>
              <a:t>For programmer’s convenience only, they are not present in the final machine code</a:t>
            </a:r>
          </a:p>
          <a:p>
            <a:pPr lvl="1"/>
            <a:r>
              <a:rPr lang="en-US" dirty="0"/>
              <a:t>Equivalently: FUNC/ENDFUNC</a:t>
            </a:r>
          </a:p>
          <a:p>
            <a:r>
              <a:rPr lang="en-US" dirty="0"/>
              <a:t>The two approaches (BX or PUSH{LR}+POP{PC} in </a:t>
            </a:r>
            <a:r>
              <a:rPr lang="en-US" dirty="0" err="1"/>
              <a:t>callee</a:t>
            </a:r>
            <a:r>
              <a:rPr lang="en-US" dirty="0"/>
              <a:t>) are functionally equivalent</a:t>
            </a:r>
          </a:p>
          <a:p>
            <a:pPr lvl="1"/>
            <a:r>
              <a:rPr lang="en-US" dirty="0"/>
              <a:t>BX approach is more efficient since it does not access memory</a:t>
            </a:r>
            <a:endParaRPr lang="en-GB" dirty="0"/>
          </a:p>
        </p:txBody>
      </p:sp>
    </p:spTree>
    <p:extLst>
      <p:ext uri="{BB962C8B-B14F-4D97-AF65-F5344CB8AC3E}">
        <p14:creationId xmlns:p14="http://schemas.microsoft.com/office/powerpoint/2010/main" val="3440466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330" name="Rectangle 66"/>
          <p:cNvSpPr>
            <a:spLocks noChangeArrowheads="1"/>
          </p:cNvSpPr>
          <p:nvPr/>
        </p:nvSpPr>
        <p:spPr bwMode="auto">
          <a:xfrm>
            <a:off x="5270242" y="3886200"/>
            <a:ext cx="3429000" cy="1981200"/>
          </a:xfrm>
          <a:prstGeom prst="rect">
            <a:avLst/>
          </a:prstGeom>
          <a:solidFill>
            <a:schemeClr val="bg1"/>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sp>
        <p:nvSpPr>
          <p:cNvPr id="4" name="Title 3"/>
          <p:cNvSpPr>
            <a:spLocks noGrp="1"/>
          </p:cNvSpPr>
          <p:nvPr>
            <p:ph type="title"/>
          </p:nvPr>
        </p:nvSpPr>
        <p:spPr/>
        <p:txBody>
          <a:bodyPr/>
          <a:lstStyle/>
          <a:p>
            <a:r>
              <a:rPr lang="en-GB" dirty="0"/>
              <a:t>Calling a function: BX LR</a:t>
            </a:r>
            <a:endParaRPr lang="en-US" dirty="0"/>
          </a:p>
        </p:txBody>
      </p:sp>
      <p:sp>
        <p:nvSpPr>
          <p:cNvPr id="267313" name="AutoShape 49"/>
          <p:cNvSpPr>
            <a:spLocks noChangeArrowheads="1"/>
          </p:cNvSpPr>
          <p:nvPr/>
        </p:nvSpPr>
        <p:spPr bwMode="auto">
          <a:xfrm>
            <a:off x="1765042" y="3218163"/>
            <a:ext cx="495300" cy="655638"/>
          </a:xfrm>
          <a:prstGeom prst="downArrow">
            <a:avLst>
              <a:gd name="adj1" fmla="val 50000"/>
              <a:gd name="adj2" fmla="val 25000"/>
            </a:avLst>
          </a:prstGeom>
          <a:solidFill>
            <a:schemeClr val="bg1">
              <a:lumMod val="85000"/>
            </a:schemeClr>
          </a:solidFill>
          <a:ln w="9525">
            <a:solidFill>
              <a:srgbClr val="000000"/>
            </a:solidFill>
            <a:miter lim="800000"/>
            <a:headEnd/>
            <a:tailEnd/>
          </a:ln>
          <a:effectLst/>
        </p:spPr>
        <p:txBody>
          <a:bodyPr wrap="none" anchor="ctr"/>
          <a:lstStyle/>
          <a:p>
            <a:endParaRPr lang="en-US">
              <a:solidFill>
                <a:srgbClr val="000000"/>
              </a:solidFill>
            </a:endParaRPr>
          </a:p>
        </p:txBody>
      </p:sp>
      <p:sp>
        <p:nvSpPr>
          <p:cNvPr id="267333" name="Text Box 69"/>
          <p:cNvSpPr txBox="1">
            <a:spLocks noChangeArrowheads="1"/>
          </p:cNvSpPr>
          <p:nvPr/>
        </p:nvSpPr>
        <p:spPr bwMode="auto">
          <a:xfrm>
            <a:off x="2146042" y="3347544"/>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i="1" dirty="0">
                <a:solidFill>
                  <a:schemeClr val="tx2">
                    <a:lumMod val="60000"/>
                    <a:lumOff val="40000"/>
                  </a:schemeClr>
                </a:solidFill>
              </a:rPr>
              <a:t>Compiler</a:t>
            </a:r>
          </a:p>
        </p:txBody>
      </p:sp>
      <p:sp>
        <p:nvSpPr>
          <p:cNvPr id="2" name="Rectangle 1"/>
          <p:cNvSpPr/>
          <p:nvPr/>
        </p:nvSpPr>
        <p:spPr>
          <a:xfrm>
            <a:off x="1326412" y="1465563"/>
            <a:ext cx="3334230" cy="1569660"/>
          </a:xfrm>
          <a:prstGeom prst="rect">
            <a:avLst/>
          </a:prstGeom>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void </a:t>
            </a:r>
            <a:r>
              <a:rPr lang="en-US" altLang="zh-CN" dirty="0">
                <a:solidFill>
                  <a:srgbClr val="000000"/>
                </a:solidFill>
                <a:latin typeface="Consolas" panose="020B0609020204030204" pitchFamily="49" charset="0"/>
                <a:cs typeface="Consolas" panose="020B0609020204030204" pitchFamily="49" charset="0"/>
              </a:rPr>
              <a:t>foo</a:t>
            </a:r>
            <a:r>
              <a:rPr lang="en-US" dirty="0">
                <a:solidFill>
                  <a:srgbClr val="000000"/>
                </a:solidFill>
                <a:latin typeface="Consolas" panose="020B0609020204030204" pitchFamily="49" charset="0"/>
                <a:cs typeface="Consolas" panose="020B0609020204030204" pitchFamily="49" charset="0"/>
              </a:rPr>
              <a:t>(void);</a:t>
            </a:r>
          </a:p>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Main() {</a:t>
            </a:r>
          </a:p>
          <a:p>
            <a:pPr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a:t>
            </a:r>
            <a:r>
              <a:rPr lang="en-US" sz="1100" dirty="0">
                <a:solidFill>
                  <a:srgbClr val="000000"/>
                </a:solidFill>
                <a:latin typeface="Arial" charset="0"/>
                <a:cs typeface="Arial" charset="0"/>
              </a:rPr>
              <a:t>● ● ●</a:t>
            </a:r>
          </a:p>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   foo();</a:t>
            </a:r>
          </a:p>
          <a:p>
            <a:pPr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a:t>
            </a:r>
            <a:r>
              <a:rPr lang="en-US" sz="1100" dirty="0">
                <a:solidFill>
                  <a:srgbClr val="000000"/>
                </a:solidFill>
                <a:latin typeface="Arial" charset="0"/>
                <a:cs typeface="Arial" charset="0"/>
              </a:rPr>
              <a:t>● ● ●</a:t>
            </a:r>
            <a:r>
              <a:rPr lang="en-US" dirty="0">
                <a:solidFill>
                  <a:srgbClr val="000000"/>
                </a:solidFill>
                <a:latin typeface="Consolas" panose="020B0609020204030204" pitchFamily="49" charset="0"/>
                <a:cs typeface="Consolas" panose="020B0609020204030204" pitchFamily="49" charset="0"/>
              </a:rPr>
              <a:t>}</a:t>
            </a:r>
          </a:p>
        </p:txBody>
      </p:sp>
      <p:sp>
        <p:nvSpPr>
          <p:cNvPr id="3" name="Rectangle 2"/>
          <p:cNvSpPr/>
          <p:nvPr/>
        </p:nvSpPr>
        <p:spPr>
          <a:xfrm>
            <a:off x="1348824" y="4136431"/>
            <a:ext cx="2245018" cy="797141"/>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 ● ● </a:t>
            </a:r>
          </a:p>
          <a:p>
            <a:pPr lvl="0" eaLnBrk="0" fontAlgn="base" hangingPunct="0">
              <a:spcBef>
                <a:spcPct val="20000"/>
              </a:spcBef>
              <a:spcAft>
                <a:spcPct val="0"/>
              </a:spcAft>
            </a:pPr>
            <a:r>
              <a:rPr lang="en-US" dirty="0">
                <a:solidFill>
                  <a:schemeClr val="tx1"/>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BL</a:t>
            </a:r>
            <a:r>
              <a:rPr lang="en-US" dirty="0">
                <a:solidFill>
                  <a:srgbClr val="C00000"/>
                </a:solidFill>
                <a:latin typeface="Consolas" panose="020B0609020204030204" pitchFamily="49" charset="0"/>
                <a:cs typeface="Consolas" panose="020B0609020204030204" pitchFamily="49" charset="0"/>
              </a:rPr>
              <a:t> </a:t>
            </a:r>
            <a:r>
              <a:rPr lang="en-US" altLang="zh-CN" dirty="0">
                <a:solidFill>
                  <a:schemeClr val="tx1"/>
                </a:solidFill>
                <a:latin typeface="Consolas" panose="020B0609020204030204" pitchFamily="49" charset="0"/>
                <a:cs typeface="Consolas" panose="020B0609020204030204" pitchFamily="49" charset="0"/>
              </a:rPr>
              <a:t>foo</a:t>
            </a:r>
            <a:endParaRPr lang="en-US" dirty="0">
              <a:solidFill>
                <a:schemeClr val="tx1"/>
              </a:solidFill>
              <a:latin typeface="Consolas" panose="020B0609020204030204" pitchFamily="49" charset="0"/>
              <a:cs typeface="Consolas" panose="020B0609020204030204" pitchFamily="49" charset="0"/>
            </a:endParaRPr>
          </a:p>
          <a:p>
            <a:pPr lvl="0"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 ● ●</a:t>
            </a:r>
          </a:p>
        </p:txBody>
      </p:sp>
      <p:sp>
        <p:nvSpPr>
          <p:cNvPr id="7" name="TextBox 6"/>
          <p:cNvSpPr txBox="1"/>
          <p:nvPr/>
        </p:nvSpPr>
        <p:spPr>
          <a:xfrm>
            <a:off x="5460742" y="4036570"/>
            <a:ext cx="3048000" cy="2308324"/>
          </a:xfrm>
          <a:prstGeom prst="rect">
            <a:avLst/>
          </a:prstGeom>
          <a:noFill/>
        </p:spPr>
        <p:txBody>
          <a:bodyPr wrap="square" rtlCol="0">
            <a:spAutoFit/>
          </a:bodyPr>
          <a:lstStyle/>
          <a:p>
            <a:pPr lvl="0" eaLnBrk="0" fontAlgn="base" hangingPunct="0">
              <a:spcBef>
                <a:spcPct val="20000"/>
              </a:spcBef>
              <a:spcAft>
                <a:spcPct val="0"/>
              </a:spcAft>
            </a:pPr>
            <a:r>
              <a:rPr lang="en-US" dirty="0">
                <a:solidFill>
                  <a:srgbClr val="000000"/>
                </a:solidFill>
                <a:latin typeface="Arial" charset="0"/>
              </a:rPr>
              <a:t>export      foo</a:t>
            </a:r>
          </a:p>
          <a:p>
            <a:pPr lvl="0" eaLnBrk="0" fontAlgn="base" hangingPunct="0">
              <a:spcBef>
                <a:spcPct val="20000"/>
              </a:spcBef>
              <a:spcAft>
                <a:spcPct val="0"/>
              </a:spcAft>
            </a:pPr>
            <a:r>
              <a:rPr lang="en-US" dirty="0">
                <a:solidFill>
                  <a:srgbClr val="FF0000"/>
                </a:solidFill>
                <a:latin typeface="Arial" charset="0"/>
              </a:rPr>
              <a:t>foo</a:t>
            </a:r>
            <a:r>
              <a:rPr lang="en-US" dirty="0">
                <a:solidFill>
                  <a:srgbClr val="000000"/>
                </a:solidFill>
                <a:latin typeface="Arial" charset="0"/>
              </a:rPr>
              <a:t>	  PROC</a:t>
            </a:r>
            <a:endParaRPr lang="en-US" sz="1100" dirty="0">
              <a:solidFill>
                <a:srgbClr val="000000"/>
              </a:solidFill>
              <a:latin typeface="Arial" charset="0"/>
              <a:cs typeface="Arial" charset="0"/>
            </a:endParaRPr>
          </a:p>
          <a:p>
            <a:pPr lvl="0" eaLnBrk="0" fontAlgn="base" hangingPunct="0">
              <a:spcBef>
                <a:spcPct val="20000"/>
              </a:spcBef>
              <a:spcAft>
                <a:spcPct val="0"/>
              </a:spcAft>
            </a:pPr>
            <a:r>
              <a:rPr lang="en-US" dirty="0">
                <a:solidFill>
                  <a:srgbClr val="000000"/>
                </a:solidFill>
                <a:latin typeface="Arial" charset="0"/>
              </a:rPr>
              <a:t>	  </a:t>
            </a:r>
            <a:r>
              <a:rPr lang="en-US" sz="1100" dirty="0">
                <a:solidFill>
                  <a:srgbClr val="000000"/>
                </a:solidFill>
                <a:latin typeface="Arial" charset="0"/>
                <a:cs typeface="Arial" charset="0"/>
              </a:rPr>
              <a:t>● ● ●</a:t>
            </a:r>
            <a:endParaRPr lang="en-US" dirty="0">
              <a:solidFill>
                <a:srgbClr val="000000"/>
              </a:solidFill>
              <a:latin typeface="Arial" charset="0"/>
            </a:endParaRPr>
          </a:p>
          <a:p>
            <a:pPr lvl="0" eaLnBrk="0" fontAlgn="base" hangingPunct="0">
              <a:spcBef>
                <a:spcPct val="20000"/>
              </a:spcBef>
              <a:spcAft>
                <a:spcPct val="0"/>
              </a:spcAft>
            </a:pPr>
            <a:r>
              <a:rPr lang="en-US" dirty="0">
                <a:latin typeface="Arial" charset="0"/>
              </a:rPr>
              <a:t>	  </a:t>
            </a:r>
            <a:r>
              <a:rPr lang="en-US" dirty="0">
                <a:solidFill>
                  <a:srgbClr val="FF0000"/>
                </a:solidFill>
                <a:latin typeface="Arial" charset="0"/>
              </a:rPr>
              <a:t>BX   LR</a:t>
            </a:r>
          </a:p>
          <a:p>
            <a:pPr eaLnBrk="0" fontAlgn="base" hangingPunct="0">
              <a:spcBef>
                <a:spcPct val="20000"/>
              </a:spcBef>
              <a:spcAft>
                <a:spcPct val="0"/>
              </a:spcAft>
            </a:pPr>
            <a:r>
              <a:rPr lang="en-US" b="1" dirty="0">
                <a:solidFill>
                  <a:srgbClr val="0000FF"/>
                </a:solidFill>
                <a:latin typeface="Arial" charset="0"/>
              </a:rPr>
              <a:t>	  </a:t>
            </a:r>
            <a:r>
              <a:rPr lang="en-US" dirty="0">
                <a:solidFill>
                  <a:srgbClr val="000000"/>
                </a:solidFill>
                <a:latin typeface="Arial" charset="0"/>
              </a:rPr>
              <a:t>ENDP</a:t>
            </a:r>
            <a:endParaRPr lang="en-US" sz="1100" dirty="0">
              <a:solidFill>
                <a:srgbClr val="000000"/>
              </a:solidFill>
              <a:latin typeface="Arial" charset="0"/>
              <a:cs typeface="Arial" charset="0"/>
            </a:endParaRPr>
          </a:p>
          <a:p>
            <a:pPr lvl="0" eaLnBrk="0" fontAlgn="base" hangingPunct="0">
              <a:spcBef>
                <a:spcPct val="20000"/>
              </a:spcBef>
              <a:spcAft>
                <a:spcPct val="0"/>
              </a:spcAft>
            </a:pPr>
            <a:endParaRPr lang="en-US" b="1" dirty="0">
              <a:solidFill>
                <a:srgbClr val="0000FF"/>
              </a:solidFill>
              <a:latin typeface="Arial" charset="0"/>
            </a:endParaRPr>
          </a:p>
          <a:p>
            <a:endParaRPr lang="en-US" dirty="0"/>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6" name="TextBox 5"/>
          <p:cNvSpPr txBox="1"/>
          <p:nvPr/>
        </p:nvSpPr>
        <p:spPr>
          <a:xfrm>
            <a:off x="1231642" y="1160763"/>
            <a:ext cx="1066318" cy="369332"/>
          </a:xfrm>
          <a:prstGeom prst="rect">
            <a:avLst/>
          </a:prstGeom>
          <a:noFill/>
        </p:spPr>
        <p:txBody>
          <a:bodyPr wrap="none" rtlCol="0">
            <a:spAutoFit/>
          </a:bodyPr>
          <a:lstStyle/>
          <a:p>
            <a:r>
              <a:rPr lang="en-US" b="1" dirty="0"/>
              <a:t>C Code:</a:t>
            </a:r>
          </a:p>
        </p:txBody>
      </p:sp>
      <p:sp>
        <p:nvSpPr>
          <p:cNvPr id="13" name="TextBox 12"/>
          <p:cNvSpPr txBox="1"/>
          <p:nvPr/>
        </p:nvSpPr>
        <p:spPr>
          <a:xfrm>
            <a:off x="1219200" y="3830026"/>
            <a:ext cx="2037096" cy="369332"/>
          </a:xfrm>
          <a:prstGeom prst="rect">
            <a:avLst/>
          </a:prstGeom>
          <a:noFill/>
        </p:spPr>
        <p:txBody>
          <a:bodyPr wrap="none" rtlCol="0">
            <a:spAutoFit/>
          </a:bodyPr>
          <a:lstStyle/>
          <a:p>
            <a:r>
              <a:rPr lang="en-US" b="1" dirty="0"/>
              <a:t>Assembler Code:</a:t>
            </a:r>
          </a:p>
        </p:txBody>
      </p:sp>
      <p:cxnSp>
        <p:nvCxnSpPr>
          <p:cNvPr id="15" name="Straight Arrow Connector 14"/>
          <p:cNvCxnSpPr/>
          <p:nvPr/>
        </p:nvCxnSpPr>
        <p:spPr>
          <a:xfrm>
            <a:off x="2514600" y="4572000"/>
            <a:ext cx="2946142" cy="2763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2514600" y="4800601"/>
            <a:ext cx="4038600" cy="45719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058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330" name="Rectangle 66"/>
          <p:cNvSpPr>
            <a:spLocks noChangeArrowheads="1"/>
          </p:cNvSpPr>
          <p:nvPr/>
        </p:nvSpPr>
        <p:spPr bwMode="auto">
          <a:xfrm>
            <a:off x="5270242" y="3886200"/>
            <a:ext cx="3429000" cy="1981200"/>
          </a:xfrm>
          <a:prstGeom prst="rect">
            <a:avLst/>
          </a:prstGeom>
          <a:solidFill>
            <a:schemeClr val="bg1"/>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sp>
        <p:nvSpPr>
          <p:cNvPr id="4" name="Title 3"/>
          <p:cNvSpPr>
            <a:spLocks noGrp="1"/>
          </p:cNvSpPr>
          <p:nvPr>
            <p:ph type="title"/>
          </p:nvPr>
        </p:nvSpPr>
        <p:spPr/>
        <p:txBody>
          <a:bodyPr>
            <a:normAutofit/>
          </a:bodyPr>
          <a:lstStyle/>
          <a:p>
            <a:r>
              <a:rPr lang="en-GB" dirty="0"/>
              <a:t>Calling a function: PUSH(LR)+POP(PC)</a:t>
            </a:r>
            <a:endParaRPr lang="en-US" dirty="0"/>
          </a:p>
        </p:txBody>
      </p:sp>
      <p:sp>
        <p:nvSpPr>
          <p:cNvPr id="267313" name="AutoShape 49"/>
          <p:cNvSpPr>
            <a:spLocks noChangeArrowheads="1"/>
          </p:cNvSpPr>
          <p:nvPr/>
        </p:nvSpPr>
        <p:spPr bwMode="auto">
          <a:xfrm>
            <a:off x="1765042" y="3218163"/>
            <a:ext cx="495300" cy="655638"/>
          </a:xfrm>
          <a:prstGeom prst="downArrow">
            <a:avLst>
              <a:gd name="adj1" fmla="val 50000"/>
              <a:gd name="adj2" fmla="val 25000"/>
            </a:avLst>
          </a:prstGeom>
          <a:solidFill>
            <a:schemeClr val="bg1">
              <a:lumMod val="85000"/>
            </a:schemeClr>
          </a:solidFill>
          <a:ln w="9525">
            <a:solidFill>
              <a:srgbClr val="000000"/>
            </a:solidFill>
            <a:miter lim="800000"/>
            <a:headEnd/>
            <a:tailEnd/>
          </a:ln>
          <a:effectLst/>
        </p:spPr>
        <p:txBody>
          <a:bodyPr wrap="none" anchor="ctr"/>
          <a:lstStyle/>
          <a:p>
            <a:endParaRPr lang="en-US">
              <a:solidFill>
                <a:srgbClr val="000000"/>
              </a:solidFill>
            </a:endParaRPr>
          </a:p>
        </p:txBody>
      </p:sp>
      <p:sp>
        <p:nvSpPr>
          <p:cNvPr id="267333" name="Text Box 69"/>
          <p:cNvSpPr txBox="1">
            <a:spLocks noChangeArrowheads="1"/>
          </p:cNvSpPr>
          <p:nvPr/>
        </p:nvSpPr>
        <p:spPr bwMode="auto">
          <a:xfrm>
            <a:off x="2146042" y="3347544"/>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i="1" dirty="0">
                <a:solidFill>
                  <a:schemeClr val="tx2">
                    <a:lumMod val="60000"/>
                    <a:lumOff val="40000"/>
                  </a:schemeClr>
                </a:solidFill>
              </a:rPr>
              <a:t>Compiler</a:t>
            </a:r>
          </a:p>
        </p:txBody>
      </p:sp>
      <p:sp>
        <p:nvSpPr>
          <p:cNvPr id="2" name="Rectangle 1"/>
          <p:cNvSpPr/>
          <p:nvPr/>
        </p:nvSpPr>
        <p:spPr>
          <a:xfrm>
            <a:off x="1326412" y="1465563"/>
            <a:ext cx="3334230" cy="1569660"/>
          </a:xfrm>
          <a:prstGeom prst="rect">
            <a:avLst/>
          </a:prstGeom>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void </a:t>
            </a:r>
            <a:r>
              <a:rPr lang="en-US" altLang="zh-CN" dirty="0">
                <a:solidFill>
                  <a:srgbClr val="000000"/>
                </a:solidFill>
                <a:latin typeface="Consolas" panose="020B0609020204030204" pitchFamily="49" charset="0"/>
                <a:cs typeface="Consolas" panose="020B0609020204030204" pitchFamily="49" charset="0"/>
              </a:rPr>
              <a:t>foo</a:t>
            </a:r>
            <a:r>
              <a:rPr lang="en-US" dirty="0">
                <a:solidFill>
                  <a:srgbClr val="000000"/>
                </a:solidFill>
                <a:latin typeface="Consolas" panose="020B0609020204030204" pitchFamily="49" charset="0"/>
                <a:cs typeface="Consolas" panose="020B0609020204030204" pitchFamily="49" charset="0"/>
              </a:rPr>
              <a:t>(void);</a:t>
            </a:r>
          </a:p>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Main() {</a:t>
            </a:r>
          </a:p>
          <a:p>
            <a:pPr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a:t>
            </a:r>
            <a:r>
              <a:rPr lang="en-US" sz="1100" dirty="0">
                <a:solidFill>
                  <a:srgbClr val="000000"/>
                </a:solidFill>
                <a:latin typeface="Arial" charset="0"/>
                <a:cs typeface="Arial" charset="0"/>
              </a:rPr>
              <a:t>● ● ●</a:t>
            </a:r>
          </a:p>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   foo();</a:t>
            </a:r>
          </a:p>
          <a:p>
            <a:pPr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a:t>
            </a:r>
            <a:r>
              <a:rPr lang="en-US" sz="1100" dirty="0">
                <a:solidFill>
                  <a:srgbClr val="000000"/>
                </a:solidFill>
                <a:latin typeface="Arial" charset="0"/>
                <a:cs typeface="Arial" charset="0"/>
              </a:rPr>
              <a:t>● ● ●</a:t>
            </a:r>
            <a:r>
              <a:rPr lang="en-US" dirty="0">
                <a:solidFill>
                  <a:srgbClr val="000000"/>
                </a:solidFill>
                <a:latin typeface="Consolas" panose="020B0609020204030204" pitchFamily="49" charset="0"/>
                <a:cs typeface="Consolas" panose="020B0609020204030204" pitchFamily="49" charset="0"/>
              </a:rPr>
              <a:t>}</a:t>
            </a:r>
          </a:p>
        </p:txBody>
      </p:sp>
      <p:sp>
        <p:nvSpPr>
          <p:cNvPr id="3" name="Rectangle 2"/>
          <p:cNvSpPr/>
          <p:nvPr/>
        </p:nvSpPr>
        <p:spPr>
          <a:xfrm>
            <a:off x="1348824" y="4136431"/>
            <a:ext cx="2245018" cy="797141"/>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 ● ● </a:t>
            </a:r>
          </a:p>
          <a:p>
            <a:pPr lvl="0" eaLnBrk="0" fontAlgn="base" hangingPunct="0">
              <a:spcBef>
                <a:spcPct val="20000"/>
              </a:spcBef>
              <a:spcAft>
                <a:spcPct val="0"/>
              </a:spcAft>
            </a:pPr>
            <a:r>
              <a:rPr lang="en-US" dirty="0">
                <a:solidFill>
                  <a:schemeClr val="tx1"/>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BL</a:t>
            </a:r>
            <a:r>
              <a:rPr lang="en-US" dirty="0">
                <a:solidFill>
                  <a:srgbClr val="C00000"/>
                </a:solidFill>
                <a:latin typeface="Consolas" panose="020B0609020204030204" pitchFamily="49" charset="0"/>
                <a:cs typeface="Consolas" panose="020B0609020204030204" pitchFamily="49" charset="0"/>
              </a:rPr>
              <a:t> </a:t>
            </a:r>
            <a:r>
              <a:rPr lang="en-US" altLang="zh-CN" dirty="0">
                <a:solidFill>
                  <a:schemeClr val="tx1"/>
                </a:solidFill>
                <a:latin typeface="Consolas" panose="020B0609020204030204" pitchFamily="49" charset="0"/>
                <a:cs typeface="Consolas" panose="020B0609020204030204" pitchFamily="49" charset="0"/>
              </a:rPr>
              <a:t>foo</a:t>
            </a:r>
            <a:endParaRPr lang="en-US" dirty="0">
              <a:solidFill>
                <a:schemeClr val="tx1"/>
              </a:solidFill>
              <a:latin typeface="Consolas" panose="020B0609020204030204" pitchFamily="49" charset="0"/>
              <a:cs typeface="Consolas" panose="020B0609020204030204" pitchFamily="49" charset="0"/>
            </a:endParaRPr>
          </a:p>
          <a:p>
            <a:pPr lvl="0"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 ● ●</a:t>
            </a:r>
          </a:p>
        </p:txBody>
      </p:sp>
      <p:sp>
        <p:nvSpPr>
          <p:cNvPr id="7" name="TextBox 6"/>
          <p:cNvSpPr txBox="1"/>
          <p:nvPr/>
        </p:nvSpPr>
        <p:spPr>
          <a:xfrm>
            <a:off x="5460742" y="4036570"/>
            <a:ext cx="3048000" cy="2511457"/>
          </a:xfrm>
          <a:prstGeom prst="rect">
            <a:avLst/>
          </a:prstGeom>
          <a:noFill/>
        </p:spPr>
        <p:txBody>
          <a:bodyPr wrap="square" rtlCol="0">
            <a:spAutoFit/>
          </a:bodyPr>
          <a:lstStyle/>
          <a:p>
            <a:pPr lvl="0" eaLnBrk="0" fontAlgn="base" hangingPunct="0">
              <a:spcBef>
                <a:spcPct val="20000"/>
              </a:spcBef>
              <a:spcAft>
                <a:spcPct val="0"/>
              </a:spcAft>
            </a:pPr>
            <a:r>
              <a:rPr lang="en-US" dirty="0">
                <a:solidFill>
                  <a:srgbClr val="000000"/>
                </a:solidFill>
                <a:latin typeface="Arial" charset="0"/>
              </a:rPr>
              <a:t>export      foo</a:t>
            </a:r>
          </a:p>
          <a:p>
            <a:pPr lvl="0" eaLnBrk="0" fontAlgn="base" hangingPunct="0">
              <a:spcBef>
                <a:spcPct val="20000"/>
              </a:spcBef>
              <a:spcAft>
                <a:spcPct val="0"/>
              </a:spcAft>
            </a:pPr>
            <a:r>
              <a:rPr lang="en-US" dirty="0">
                <a:solidFill>
                  <a:srgbClr val="FF0000"/>
                </a:solidFill>
                <a:latin typeface="Arial" charset="0"/>
              </a:rPr>
              <a:t>foo</a:t>
            </a:r>
            <a:r>
              <a:rPr lang="en-US" dirty="0">
                <a:solidFill>
                  <a:srgbClr val="000000"/>
                </a:solidFill>
                <a:latin typeface="Arial" charset="0"/>
              </a:rPr>
              <a:t>	  PROC</a:t>
            </a:r>
            <a:endParaRPr lang="en-US" sz="1100" dirty="0">
              <a:solidFill>
                <a:srgbClr val="000000"/>
              </a:solidFill>
              <a:latin typeface="Arial" charset="0"/>
              <a:cs typeface="Arial" charset="0"/>
            </a:endParaRPr>
          </a:p>
          <a:p>
            <a:pPr lvl="0" eaLnBrk="0" fontAlgn="base" hangingPunct="0">
              <a:spcBef>
                <a:spcPct val="20000"/>
              </a:spcBef>
              <a:spcAft>
                <a:spcPct val="0"/>
              </a:spcAft>
            </a:pPr>
            <a:r>
              <a:rPr lang="en-US" dirty="0">
                <a:solidFill>
                  <a:srgbClr val="000000"/>
                </a:solidFill>
                <a:latin typeface="Arial" charset="0"/>
              </a:rPr>
              <a:t>	  </a:t>
            </a:r>
            <a:r>
              <a:rPr lang="en-US" dirty="0">
                <a:solidFill>
                  <a:srgbClr val="FF0000"/>
                </a:solidFill>
                <a:latin typeface="Arial" charset="0"/>
              </a:rPr>
              <a:t>PUSH {LR}</a:t>
            </a:r>
            <a:r>
              <a:rPr lang="en-US" dirty="0">
                <a:solidFill>
                  <a:srgbClr val="000000"/>
                </a:solidFill>
                <a:latin typeface="Arial" charset="0"/>
              </a:rPr>
              <a:t> </a:t>
            </a:r>
          </a:p>
          <a:p>
            <a:pPr lvl="0" eaLnBrk="0" fontAlgn="base" hangingPunct="0">
              <a:spcBef>
                <a:spcPct val="20000"/>
              </a:spcBef>
              <a:spcAft>
                <a:spcPct val="0"/>
              </a:spcAft>
            </a:pPr>
            <a:r>
              <a:rPr lang="en-US" sz="1100" dirty="0">
                <a:solidFill>
                  <a:srgbClr val="000000"/>
                </a:solidFill>
                <a:latin typeface="Arial" charset="0"/>
                <a:cs typeface="Arial" charset="0"/>
              </a:rPr>
              <a:t>	   ● ● ●</a:t>
            </a:r>
            <a:endParaRPr lang="en-US" dirty="0">
              <a:solidFill>
                <a:srgbClr val="000000"/>
              </a:solidFill>
              <a:latin typeface="Arial" charset="0"/>
            </a:endParaRPr>
          </a:p>
          <a:p>
            <a:pPr lvl="0" eaLnBrk="0" fontAlgn="base" hangingPunct="0">
              <a:spcBef>
                <a:spcPct val="20000"/>
              </a:spcBef>
              <a:spcAft>
                <a:spcPct val="0"/>
              </a:spcAft>
            </a:pPr>
            <a:r>
              <a:rPr lang="en-US" dirty="0">
                <a:latin typeface="Arial" charset="0"/>
              </a:rPr>
              <a:t>	  </a:t>
            </a:r>
            <a:r>
              <a:rPr lang="en-US" dirty="0">
                <a:solidFill>
                  <a:srgbClr val="FF0000"/>
                </a:solidFill>
                <a:latin typeface="Arial" charset="0"/>
              </a:rPr>
              <a:t>POP {PC}</a:t>
            </a:r>
          </a:p>
          <a:p>
            <a:pPr eaLnBrk="0" fontAlgn="base" hangingPunct="0">
              <a:spcBef>
                <a:spcPct val="20000"/>
              </a:spcBef>
              <a:spcAft>
                <a:spcPct val="0"/>
              </a:spcAft>
            </a:pPr>
            <a:r>
              <a:rPr lang="en-US" b="1" dirty="0">
                <a:solidFill>
                  <a:srgbClr val="0000FF"/>
                </a:solidFill>
                <a:latin typeface="Arial" charset="0"/>
              </a:rPr>
              <a:t>	  </a:t>
            </a:r>
            <a:r>
              <a:rPr lang="en-US" dirty="0">
                <a:solidFill>
                  <a:srgbClr val="000000"/>
                </a:solidFill>
                <a:latin typeface="Arial" charset="0"/>
              </a:rPr>
              <a:t>ENDP</a:t>
            </a:r>
            <a:endParaRPr lang="en-US" sz="1100" dirty="0">
              <a:solidFill>
                <a:srgbClr val="000000"/>
              </a:solidFill>
              <a:latin typeface="Arial" charset="0"/>
              <a:cs typeface="Arial" charset="0"/>
            </a:endParaRPr>
          </a:p>
          <a:p>
            <a:pPr lvl="0" eaLnBrk="0" fontAlgn="base" hangingPunct="0">
              <a:spcBef>
                <a:spcPct val="20000"/>
              </a:spcBef>
              <a:spcAft>
                <a:spcPct val="0"/>
              </a:spcAft>
            </a:pPr>
            <a:endParaRPr lang="en-US" b="1" dirty="0">
              <a:solidFill>
                <a:srgbClr val="0000FF"/>
              </a:solidFill>
              <a:latin typeface="Arial" charset="0"/>
            </a:endParaRPr>
          </a:p>
          <a:p>
            <a:endParaRPr lang="en-US" dirty="0"/>
          </a:p>
        </p:txBody>
      </p:sp>
      <p:cxnSp>
        <p:nvCxnSpPr>
          <p:cNvPr id="9" name="Straight Arrow Connector 8"/>
          <p:cNvCxnSpPr/>
          <p:nvPr/>
        </p:nvCxnSpPr>
        <p:spPr>
          <a:xfrm>
            <a:off x="2514600" y="4572000"/>
            <a:ext cx="2946142" cy="2763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2514600" y="4800600"/>
            <a:ext cx="3962400" cy="60960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
        <p:nvSpPr>
          <p:cNvPr id="6" name="TextBox 5"/>
          <p:cNvSpPr txBox="1"/>
          <p:nvPr/>
        </p:nvSpPr>
        <p:spPr>
          <a:xfrm>
            <a:off x="1231642" y="1160763"/>
            <a:ext cx="1066318" cy="369332"/>
          </a:xfrm>
          <a:prstGeom prst="rect">
            <a:avLst/>
          </a:prstGeom>
          <a:noFill/>
        </p:spPr>
        <p:txBody>
          <a:bodyPr wrap="none" rtlCol="0">
            <a:spAutoFit/>
          </a:bodyPr>
          <a:lstStyle/>
          <a:p>
            <a:r>
              <a:rPr lang="en-US" b="1" dirty="0"/>
              <a:t>C Code:</a:t>
            </a:r>
          </a:p>
        </p:txBody>
      </p:sp>
      <p:sp>
        <p:nvSpPr>
          <p:cNvPr id="13" name="TextBox 12"/>
          <p:cNvSpPr txBox="1"/>
          <p:nvPr/>
        </p:nvSpPr>
        <p:spPr>
          <a:xfrm>
            <a:off x="1219200" y="3830026"/>
            <a:ext cx="2037096" cy="369332"/>
          </a:xfrm>
          <a:prstGeom prst="rect">
            <a:avLst/>
          </a:prstGeom>
          <a:noFill/>
        </p:spPr>
        <p:txBody>
          <a:bodyPr wrap="none" rtlCol="0">
            <a:spAutoFit/>
          </a:bodyPr>
          <a:lstStyle/>
          <a:p>
            <a:r>
              <a:rPr lang="en-US" b="1" dirty="0"/>
              <a:t>Assembler Code:</a:t>
            </a:r>
          </a:p>
        </p:txBody>
      </p:sp>
    </p:spTree>
    <p:extLst>
      <p:ext uri="{BB962C8B-B14F-4D97-AF65-F5344CB8AC3E}">
        <p14:creationId xmlns:p14="http://schemas.microsoft.com/office/powerpoint/2010/main" val="190861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en-US" dirty="0">
                <a:solidFill>
                  <a:srgbClr val="FF0000"/>
                </a:solidFill>
              </a:rPr>
              <a:t>Stack</a:t>
            </a:r>
          </a:p>
        </p:txBody>
      </p:sp>
      <p:sp>
        <p:nvSpPr>
          <p:cNvPr id="15366" name="Rectangle 3"/>
          <p:cNvSpPr>
            <a:spLocks noGrp="1" noChangeArrowheads="1"/>
          </p:cNvSpPr>
          <p:nvPr>
            <p:ph type="body" idx="1"/>
          </p:nvPr>
        </p:nvSpPr>
        <p:spPr>
          <a:xfrm>
            <a:off x="228600" y="1219200"/>
            <a:ext cx="8686800" cy="5029200"/>
          </a:xfrm>
        </p:spPr>
        <p:txBody>
          <a:bodyPr>
            <a:normAutofit/>
          </a:bodyPr>
          <a:lstStyle/>
          <a:p>
            <a:pPr eaLnBrk="1" hangingPunct="1"/>
            <a:r>
              <a:rPr lang="en-US" altLang="en-US" sz="2400" dirty="0"/>
              <a:t> A </a:t>
            </a:r>
            <a:r>
              <a:rPr lang="en-US" altLang="en-US" sz="2400" b="1" dirty="0">
                <a:solidFill>
                  <a:srgbClr val="FF0000"/>
                </a:solidFill>
              </a:rPr>
              <a:t>Last-In-First-Out</a:t>
            </a:r>
            <a:r>
              <a:rPr lang="en-US" altLang="en-US" sz="2400" dirty="0"/>
              <a:t> data structure</a:t>
            </a:r>
          </a:p>
          <a:p>
            <a:pPr eaLnBrk="1" hangingPunct="1"/>
            <a:r>
              <a:rPr lang="en-US" altLang="en-US" sz="2400" dirty="0"/>
              <a:t>Only allow to access the most recently added item</a:t>
            </a:r>
          </a:p>
          <a:p>
            <a:pPr lvl="1"/>
            <a:r>
              <a:rPr lang="en-US" altLang="en-US" sz="2400" dirty="0"/>
              <a:t>Also called the top of the stack</a:t>
            </a:r>
          </a:p>
          <a:p>
            <a:pPr eaLnBrk="1" hangingPunct="1"/>
            <a:r>
              <a:rPr lang="en-US" altLang="en-US" sz="2400" dirty="0"/>
              <a:t>Key operations:</a:t>
            </a:r>
          </a:p>
          <a:p>
            <a:pPr lvl="1" eaLnBrk="1" hangingPunct="1"/>
            <a:r>
              <a:rPr lang="en-US" altLang="en-US" sz="2000" dirty="0"/>
              <a:t>push (add item to stack)</a:t>
            </a:r>
          </a:p>
          <a:p>
            <a:pPr lvl="1" eaLnBrk="1" hangingPunct="1"/>
            <a:r>
              <a:rPr lang="en-US" altLang="en-US" sz="2000" dirty="0"/>
              <a:t>pop (remove top item from stack)</a:t>
            </a:r>
          </a:p>
          <a:p>
            <a:pPr marL="0" indent="0" eaLnBrk="1" hangingPunct="1">
              <a:buNone/>
            </a:pPr>
            <a:endParaRPr lang="en-US" altLang="en-US" sz="2400" dirty="0"/>
          </a:p>
        </p:txBody>
      </p:sp>
      <p:pic>
        <p:nvPicPr>
          <p:cNvPr id="153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362200"/>
            <a:ext cx="2819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14800"/>
            <a:ext cx="304274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Tree>
    <p:extLst>
      <p:ext uri="{BB962C8B-B14F-4D97-AF65-F5344CB8AC3E}">
        <p14:creationId xmlns:p14="http://schemas.microsoft.com/office/powerpoint/2010/main" val="134911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330" name="Rectangle 66"/>
          <p:cNvSpPr>
            <a:spLocks noChangeArrowheads="1"/>
          </p:cNvSpPr>
          <p:nvPr/>
        </p:nvSpPr>
        <p:spPr bwMode="auto">
          <a:xfrm>
            <a:off x="762000" y="1588377"/>
            <a:ext cx="2705100" cy="2364230"/>
          </a:xfrm>
          <a:prstGeom prst="rect">
            <a:avLst/>
          </a:prstGeom>
          <a:solidFill>
            <a:schemeClr val="bg1"/>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sp>
        <p:nvSpPr>
          <p:cNvPr id="4" name="Title 3"/>
          <p:cNvSpPr>
            <a:spLocks noGrp="1"/>
          </p:cNvSpPr>
          <p:nvPr>
            <p:ph type="title"/>
          </p:nvPr>
        </p:nvSpPr>
        <p:spPr/>
        <p:txBody>
          <a:bodyPr>
            <a:normAutofit fontScale="90000"/>
          </a:bodyPr>
          <a:lstStyle/>
          <a:p>
            <a:r>
              <a:rPr lang="en-GB" dirty="0"/>
              <a:t>Calling a function w/ </a:t>
            </a:r>
            <a:r>
              <a:rPr lang="en-US" altLang="zh-CN" dirty="0"/>
              <a:t>Saving/Restoring R4-R11</a:t>
            </a:r>
            <a:endParaRPr lang="en-US" dirty="0"/>
          </a:p>
        </p:txBody>
      </p:sp>
      <p:sp>
        <p:nvSpPr>
          <p:cNvPr id="7" name="TextBox 6"/>
          <p:cNvSpPr txBox="1"/>
          <p:nvPr/>
        </p:nvSpPr>
        <p:spPr>
          <a:xfrm>
            <a:off x="762000" y="1588377"/>
            <a:ext cx="3048000" cy="2973122"/>
          </a:xfrm>
          <a:prstGeom prst="rect">
            <a:avLst/>
          </a:prstGeom>
          <a:noFill/>
        </p:spPr>
        <p:txBody>
          <a:bodyPr wrap="square" rtlCol="0">
            <a:spAutoFit/>
          </a:bodyPr>
          <a:lstStyle/>
          <a:p>
            <a:pPr lvl="0" eaLnBrk="0" fontAlgn="base" hangingPunct="0">
              <a:spcBef>
                <a:spcPct val="20000"/>
              </a:spcBef>
              <a:spcAft>
                <a:spcPct val="0"/>
              </a:spcAft>
            </a:pPr>
            <a:r>
              <a:rPr lang="en-US" dirty="0">
                <a:solidFill>
                  <a:srgbClr val="000000"/>
                </a:solidFill>
                <a:latin typeface="Arial" charset="0"/>
              </a:rPr>
              <a:t>export      foo</a:t>
            </a:r>
          </a:p>
          <a:p>
            <a:pPr lvl="0" eaLnBrk="0" fontAlgn="base" hangingPunct="0">
              <a:spcBef>
                <a:spcPct val="20000"/>
              </a:spcBef>
              <a:spcAft>
                <a:spcPct val="0"/>
              </a:spcAft>
            </a:pPr>
            <a:r>
              <a:rPr lang="en-US" dirty="0">
                <a:solidFill>
                  <a:srgbClr val="FF0000"/>
                </a:solidFill>
                <a:latin typeface="Arial" charset="0"/>
              </a:rPr>
              <a:t>foo</a:t>
            </a:r>
            <a:r>
              <a:rPr lang="en-US" dirty="0">
                <a:solidFill>
                  <a:srgbClr val="000000"/>
                </a:solidFill>
                <a:latin typeface="Arial" charset="0"/>
              </a:rPr>
              <a:t>	  PROC</a:t>
            </a:r>
          </a:p>
          <a:p>
            <a:pPr lvl="0" eaLnBrk="0" fontAlgn="base" hangingPunct="0">
              <a:spcBef>
                <a:spcPct val="20000"/>
              </a:spcBef>
              <a:spcAft>
                <a:spcPct val="0"/>
              </a:spcAft>
            </a:pPr>
            <a:r>
              <a:rPr lang="en-US" sz="1100" dirty="0">
                <a:solidFill>
                  <a:srgbClr val="000000"/>
                </a:solidFill>
                <a:latin typeface="Arial" charset="0"/>
                <a:cs typeface="Arial" charset="0"/>
              </a:rPr>
              <a:t>	   </a:t>
            </a:r>
            <a:r>
              <a:rPr lang="en-US" dirty="0">
                <a:solidFill>
                  <a:srgbClr val="FF0000"/>
                </a:solidFill>
                <a:latin typeface="Arial" charset="0"/>
              </a:rPr>
              <a:t>PUSH {R4,R5}</a:t>
            </a:r>
          </a:p>
          <a:p>
            <a:pPr lvl="0" eaLnBrk="0" fontAlgn="base" hangingPunct="0">
              <a:spcBef>
                <a:spcPct val="20000"/>
              </a:spcBef>
              <a:spcAft>
                <a:spcPct val="0"/>
              </a:spcAft>
            </a:pPr>
            <a:r>
              <a:rPr lang="en-US" dirty="0">
                <a:solidFill>
                  <a:srgbClr val="000000"/>
                </a:solidFill>
                <a:latin typeface="Arial" charset="0"/>
              </a:rPr>
              <a:t>	  </a:t>
            </a:r>
            <a:r>
              <a:rPr lang="en-US" sz="1100" dirty="0">
                <a:solidFill>
                  <a:srgbClr val="000000"/>
                </a:solidFill>
                <a:latin typeface="Arial" charset="0"/>
                <a:cs typeface="Arial" charset="0"/>
              </a:rPr>
              <a:t>● ● ●</a:t>
            </a:r>
          </a:p>
          <a:p>
            <a:pPr eaLnBrk="0" fontAlgn="base" hangingPunct="0">
              <a:spcBef>
                <a:spcPct val="20000"/>
              </a:spcBef>
              <a:spcAft>
                <a:spcPct val="0"/>
              </a:spcAft>
            </a:pPr>
            <a:r>
              <a:rPr lang="en-US" sz="1100" dirty="0">
                <a:solidFill>
                  <a:srgbClr val="000000"/>
                </a:solidFill>
                <a:latin typeface="Arial" charset="0"/>
                <a:cs typeface="Arial" charset="0"/>
              </a:rPr>
              <a:t>	   </a:t>
            </a:r>
            <a:r>
              <a:rPr lang="en-US" dirty="0">
                <a:solidFill>
                  <a:srgbClr val="FF0000"/>
                </a:solidFill>
                <a:latin typeface="Arial" charset="0"/>
              </a:rPr>
              <a:t>POP {R4,R5}</a:t>
            </a:r>
          </a:p>
          <a:p>
            <a:pPr lvl="0" eaLnBrk="0" fontAlgn="base" hangingPunct="0">
              <a:spcBef>
                <a:spcPct val="20000"/>
              </a:spcBef>
              <a:spcAft>
                <a:spcPct val="0"/>
              </a:spcAft>
            </a:pPr>
            <a:r>
              <a:rPr lang="en-US" dirty="0">
                <a:latin typeface="Arial" charset="0"/>
              </a:rPr>
              <a:t>	  </a:t>
            </a:r>
            <a:r>
              <a:rPr lang="en-US" dirty="0">
                <a:solidFill>
                  <a:srgbClr val="FF0000"/>
                </a:solidFill>
                <a:latin typeface="Arial" charset="0"/>
              </a:rPr>
              <a:t>BX   LR</a:t>
            </a:r>
          </a:p>
          <a:p>
            <a:pPr eaLnBrk="0" fontAlgn="base" hangingPunct="0">
              <a:spcBef>
                <a:spcPct val="20000"/>
              </a:spcBef>
              <a:spcAft>
                <a:spcPct val="0"/>
              </a:spcAft>
            </a:pPr>
            <a:r>
              <a:rPr lang="en-US" b="1" dirty="0">
                <a:solidFill>
                  <a:srgbClr val="0000FF"/>
                </a:solidFill>
                <a:latin typeface="Arial" charset="0"/>
              </a:rPr>
              <a:t>	  </a:t>
            </a:r>
            <a:r>
              <a:rPr lang="en-US" dirty="0">
                <a:solidFill>
                  <a:srgbClr val="000000"/>
                </a:solidFill>
                <a:latin typeface="Arial" charset="0"/>
              </a:rPr>
              <a:t>ENDP</a:t>
            </a:r>
            <a:endParaRPr lang="en-US" sz="1100" dirty="0">
              <a:solidFill>
                <a:srgbClr val="000000"/>
              </a:solidFill>
              <a:latin typeface="Arial" charset="0"/>
              <a:cs typeface="Arial" charset="0"/>
            </a:endParaRPr>
          </a:p>
          <a:p>
            <a:pPr lvl="0" eaLnBrk="0" fontAlgn="base" hangingPunct="0">
              <a:spcBef>
                <a:spcPct val="20000"/>
              </a:spcBef>
              <a:spcAft>
                <a:spcPct val="0"/>
              </a:spcAft>
            </a:pPr>
            <a:endParaRPr lang="en-US" b="1" dirty="0">
              <a:solidFill>
                <a:srgbClr val="0000FF"/>
              </a:solidFill>
              <a:latin typeface="Arial" charset="0"/>
            </a:endParaRPr>
          </a:p>
          <a:p>
            <a:endParaRPr lang="en-US" dirty="0"/>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
        <p:nvSpPr>
          <p:cNvPr id="14" name="Rectangle 66"/>
          <p:cNvSpPr>
            <a:spLocks noChangeArrowheads="1"/>
          </p:cNvSpPr>
          <p:nvPr/>
        </p:nvSpPr>
        <p:spPr bwMode="auto">
          <a:xfrm>
            <a:off x="4876800" y="1521970"/>
            <a:ext cx="3124200" cy="1983230"/>
          </a:xfrm>
          <a:prstGeom prst="rect">
            <a:avLst/>
          </a:prstGeom>
          <a:solidFill>
            <a:schemeClr val="bg1"/>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sp>
        <p:nvSpPr>
          <p:cNvPr id="17" name="TextBox 16"/>
          <p:cNvSpPr txBox="1"/>
          <p:nvPr/>
        </p:nvSpPr>
        <p:spPr>
          <a:xfrm>
            <a:off x="4876800" y="1499038"/>
            <a:ext cx="3200400" cy="2640723"/>
          </a:xfrm>
          <a:prstGeom prst="rect">
            <a:avLst/>
          </a:prstGeom>
          <a:noFill/>
        </p:spPr>
        <p:txBody>
          <a:bodyPr wrap="square" rtlCol="0">
            <a:spAutoFit/>
          </a:bodyPr>
          <a:lstStyle/>
          <a:p>
            <a:pPr lvl="0" eaLnBrk="0" fontAlgn="base" hangingPunct="0">
              <a:spcBef>
                <a:spcPct val="20000"/>
              </a:spcBef>
              <a:spcAft>
                <a:spcPct val="0"/>
              </a:spcAft>
            </a:pPr>
            <a:r>
              <a:rPr lang="en-US" dirty="0">
                <a:solidFill>
                  <a:srgbClr val="000000"/>
                </a:solidFill>
                <a:latin typeface="Arial" charset="0"/>
              </a:rPr>
              <a:t>export      foo</a:t>
            </a:r>
          </a:p>
          <a:p>
            <a:pPr lvl="0" eaLnBrk="0" fontAlgn="base" hangingPunct="0">
              <a:spcBef>
                <a:spcPct val="20000"/>
              </a:spcBef>
              <a:spcAft>
                <a:spcPct val="0"/>
              </a:spcAft>
            </a:pPr>
            <a:r>
              <a:rPr lang="en-US" dirty="0">
                <a:solidFill>
                  <a:srgbClr val="FF0000"/>
                </a:solidFill>
                <a:latin typeface="Arial" charset="0"/>
              </a:rPr>
              <a:t>foo</a:t>
            </a:r>
            <a:r>
              <a:rPr lang="en-US" dirty="0">
                <a:solidFill>
                  <a:srgbClr val="000000"/>
                </a:solidFill>
                <a:latin typeface="Arial" charset="0"/>
              </a:rPr>
              <a:t>	  PROC</a:t>
            </a:r>
          </a:p>
          <a:p>
            <a:pPr lvl="0" eaLnBrk="0" fontAlgn="base" hangingPunct="0">
              <a:spcBef>
                <a:spcPct val="20000"/>
              </a:spcBef>
              <a:spcAft>
                <a:spcPct val="0"/>
              </a:spcAft>
            </a:pPr>
            <a:r>
              <a:rPr lang="en-US" sz="1100" dirty="0">
                <a:solidFill>
                  <a:srgbClr val="000000"/>
                </a:solidFill>
                <a:latin typeface="Arial" charset="0"/>
                <a:cs typeface="Arial" charset="0"/>
              </a:rPr>
              <a:t>	   </a:t>
            </a:r>
            <a:r>
              <a:rPr lang="en-US" dirty="0">
                <a:solidFill>
                  <a:srgbClr val="FF0000"/>
                </a:solidFill>
                <a:latin typeface="Arial" charset="0"/>
              </a:rPr>
              <a:t>PUSH {R4,R5, LR}</a:t>
            </a:r>
          </a:p>
          <a:p>
            <a:pPr lvl="0" eaLnBrk="0" fontAlgn="base" hangingPunct="0">
              <a:spcBef>
                <a:spcPct val="20000"/>
              </a:spcBef>
              <a:spcAft>
                <a:spcPct val="0"/>
              </a:spcAft>
            </a:pPr>
            <a:r>
              <a:rPr lang="en-US" dirty="0">
                <a:solidFill>
                  <a:srgbClr val="000000"/>
                </a:solidFill>
                <a:latin typeface="Arial" charset="0"/>
              </a:rPr>
              <a:t>	  </a:t>
            </a:r>
            <a:r>
              <a:rPr lang="en-US" sz="1100" dirty="0">
                <a:solidFill>
                  <a:srgbClr val="000000"/>
                </a:solidFill>
                <a:latin typeface="Arial" charset="0"/>
                <a:cs typeface="Arial" charset="0"/>
              </a:rPr>
              <a:t>● ● ●</a:t>
            </a:r>
          </a:p>
          <a:p>
            <a:pPr eaLnBrk="0" fontAlgn="base" hangingPunct="0">
              <a:spcBef>
                <a:spcPct val="20000"/>
              </a:spcBef>
              <a:spcAft>
                <a:spcPct val="0"/>
              </a:spcAft>
            </a:pPr>
            <a:r>
              <a:rPr lang="en-US" sz="1100" dirty="0">
                <a:solidFill>
                  <a:srgbClr val="000000"/>
                </a:solidFill>
                <a:latin typeface="Arial" charset="0"/>
                <a:cs typeface="Arial" charset="0"/>
              </a:rPr>
              <a:t>	   </a:t>
            </a:r>
            <a:r>
              <a:rPr lang="en-US" dirty="0">
                <a:solidFill>
                  <a:srgbClr val="FF0000"/>
                </a:solidFill>
                <a:latin typeface="Arial" charset="0"/>
              </a:rPr>
              <a:t>POP {R4,R5, PC}</a:t>
            </a:r>
          </a:p>
          <a:p>
            <a:pPr lvl="0" eaLnBrk="0" fontAlgn="base" hangingPunct="0">
              <a:spcBef>
                <a:spcPct val="20000"/>
              </a:spcBef>
              <a:spcAft>
                <a:spcPct val="0"/>
              </a:spcAft>
            </a:pPr>
            <a:r>
              <a:rPr lang="en-US" dirty="0">
                <a:latin typeface="Arial" charset="0"/>
              </a:rPr>
              <a:t>	</a:t>
            </a:r>
            <a:r>
              <a:rPr lang="en-US" b="1" dirty="0">
                <a:solidFill>
                  <a:srgbClr val="0000FF"/>
                </a:solidFill>
                <a:latin typeface="Arial" charset="0"/>
              </a:rPr>
              <a:t>  </a:t>
            </a:r>
            <a:r>
              <a:rPr lang="en-US" dirty="0">
                <a:solidFill>
                  <a:srgbClr val="000000"/>
                </a:solidFill>
                <a:latin typeface="Arial" charset="0"/>
              </a:rPr>
              <a:t>ENDP</a:t>
            </a:r>
            <a:endParaRPr lang="en-US" sz="1100" dirty="0">
              <a:solidFill>
                <a:srgbClr val="000000"/>
              </a:solidFill>
              <a:latin typeface="Arial" charset="0"/>
              <a:cs typeface="Arial" charset="0"/>
            </a:endParaRPr>
          </a:p>
          <a:p>
            <a:pPr lvl="0" eaLnBrk="0" fontAlgn="base" hangingPunct="0">
              <a:spcBef>
                <a:spcPct val="20000"/>
              </a:spcBef>
              <a:spcAft>
                <a:spcPct val="0"/>
              </a:spcAft>
            </a:pPr>
            <a:endParaRPr lang="en-US" b="1" dirty="0">
              <a:solidFill>
                <a:srgbClr val="0000FF"/>
              </a:solidFill>
              <a:latin typeface="Arial" charset="0"/>
            </a:endParaRPr>
          </a:p>
          <a:p>
            <a:endParaRPr lang="en-US" dirty="0"/>
          </a:p>
        </p:txBody>
      </p:sp>
      <p:sp>
        <p:nvSpPr>
          <p:cNvPr id="8" name="TextBox 7"/>
          <p:cNvSpPr txBox="1"/>
          <p:nvPr/>
        </p:nvSpPr>
        <p:spPr>
          <a:xfrm>
            <a:off x="4698488" y="3584306"/>
            <a:ext cx="4160626" cy="369332"/>
          </a:xfrm>
          <a:prstGeom prst="rect">
            <a:avLst/>
          </a:prstGeom>
          <a:noFill/>
        </p:spPr>
        <p:txBody>
          <a:bodyPr wrap="none" rtlCol="0">
            <a:spAutoFit/>
          </a:bodyPr>
          <a:lstStyle/>
          <a:p>
            <a:r>
              <a:rPr lang="en-US" dirty="0"/>
              <a:t>Since LR is R14, the above is equivalent to:</a:t>
            </a:r>
          </a:p>
        </p:txBody>
      </p:sp>
      <p:sp>
        <p:nvSpPr>
          <p:cNvPr id="18" name="TextBox 17"/>
          <p:cNvSpPr txBox="1"/>
          <p:nvPr/>
        </p:nvSpPr>
        <p:spPr>
          <a:xfrm>
            <a:off x="4829783" y="3886200"/>
            <a:ext cx="3200400" cy="3305520"/>
          </a:xfrm>
          <a:prstGeom prst="rect">
            <a:avLst/>
          </a:prstGeom>
          <a:noFill/>
        </p:spPr>
        <p:txBody>
          <a:bodyPr wrap="square" rtlCol="0">
            <a:spAutoFit/>
          </a:bodyPr>
          <a:lstStyle/>
          <a:p>
            <a:pPr lvl="0" eaLnBrk="0" fontAlgn="base" hangingPunct="0">
              <a:spcBef>
                <a:spcPct val="20000"/>
              </a:spcBef>
              <a:spcAft>
                <a:spcPct val="0"/>
              </a:spcAft>
            </a:pPr>
            <a:r>
              <a:rPr lang="en-US" dirty="0">
                <a:solidFill>
                  <a:srgbClr val="000000"/>
                </a:solidFill>
                <a:latin typeface="Arial" charset="0"/>
              </a:rPr>
              <a:t>export      foo</a:t>
            </a:r>
          </a:p>
          <a:p>
            <a:pPr lvl="0" eaLnBrk="0" fontAlgn="base" hangingPunct="0">
              <a:spcBef>
                <a:spcPct val="20000"/>
              </a:spcBef>
              <a:spcAft>
                <a:spcPct val="0"/>
              </a:spcAft>
            </a:pPr>
            <a:r>
              <a:rPr lang="en-US" dirty="0">
                <a:solidFill>
                  <a:srgbClr val="FF0000"/>
                </a:solidFill>
                <a:latin typeface="Arial" charset="0"/>
              </a:rPr>
              <a:t>foo</a:t>
            </a:r>
            <a:r>
              <a:rPr lang="en-US" dirty="0">
                <a:solidFill>
                  <a:srgbClr val="000000"/>
                </a:solidFill>
                <a:latin typeface="Arial" charset="0"/>
              </a:rPr>
              <a:t>	  PROC</a:t>
            </a:r>
          </a:p>
          <a:p>
            <a:pPr lvl="0" eaLnBrk="0" fontAlgn="base" hangingPunct="0">
              <a:spcBef>
                <a:spcPct val="20000"/>
              </a:spcBef>
              <a:spcAft>
                <a:spcPct val="0"/>
              </a:spcAft>
            </a:pPr>
            <a:r>
              <a:rPr lang="en-US" sz="1100" dirty="0">
                <a:solidFill>
                  <a:srgbClr val="000000"/>
                </a:solidFill>
                <a:latin typeface="Arial" charset="0"/>
                <a:cs typeface="Arial" charset="0"/>
              </a:rPr>
              <a:t>	   </a:t>
            </a:r>
            <a:r>
              <a:rPr lang="en-US" dirty="0">
                <a:solidFill>
                  <a:srgbClr val="FF0000"/>
                </a:solidFill>
                <a:latin typeface="Arial" charset="0"/>
              </a:rPr>
              <a:t>PUSH {LR}</a:t>
            </a:r>
          </a:p>
          <a:p>
            <a:pPr lvl="0" eaLnBrk="0" fontAlgn="base" hangingPunct="0">
              <a:spcBef>
                <a:spcPct val="20000"/>
              </a:spcBef>
              <a:spcAft>
                <a:spcPct val="0"/>
              </a:spcAft>
            </a:pPr>
            <a:r>
              <a:rPr lang="en-US" sz="1100" dirty="0">
                <a:solidFill>
                  <a:srgbClr val="000000"/>
                </a:solidFill>
                <a:latin typeface="Arial" charset="0"/>
                <a:cs typeface="Arial" charset="0"/>
              </a:rPr>
              <a:t>	   </a:t>
            </a:r>
            <a:r>
              <a:rPr lang="en-US" dirty="0">
                <a:solidFill>
                  <a:srgbClr val="FF0000"/>
                </a:solidFill>
                <a:latin typeface="Arial" charset="0"/>
              </a:rPr>
              <a:t>PUSH {R4,R5}</a:t>
            </a:r>
          </a:p>
          <a:p>
            <a:pPr lvl="0" eaLnBrk="0" fontAlgn="base" hangingPunct="0">
              <a:spcBef>
                <a:spcPct val="20000"/>
              </a:spcBef>
              <a:spcAft>
                <a:spcPct val="0"/>
              </a:spcAft>
            </a:pPr>
            <a:r>
              <a:rPr lang="en-US" dirty="0">
                <a:solidFill>
                  <a:srgbClr val="000000"/>
                </a:solidFill>
                <a:latin typeface="Arial" charset="0"/>
              </a:rPr>
              <a:t>	  </a:t>
            </a:r>
            <a:r>
              <a:rPr lang="en-US" sz="1100" dirty="0">
                <a:solidFill>
                  <a:srgbClr val="000000"/>
                </a:solidFill>
                <a:latin typeface="Arial" charset="0"/>
                <a:cs typeface="Arial" charset="0"/>
              </a:rPr>
              <a:t>● ● ●</a:t>
            </a:r>
          </a:p>
          <a:p>
            <a:pPr eaLnBrk="0" fontAlgn="base" hangingPunct="0">
              <a:spcBef>
                <a:spcPct val="20000"/>
              </a:spcBef>
              <a:spcAft>
                <a:spcPct val="0"/>
              </a:spcAft>
            </a:pPr>
            <a:r>
              <a:rPr lang="en-US" sz="1100" dirty="0">
                <a:solidFill>
                  <a:srgbClr val="000000"/>
                </a:solidFill>
                <a:latin typeface="Arial" charset="0"/>
                <a:cs typeface="Arial" charset="0"/>
              </a:rPr>
              <a:t>	   </a:t>
            </a:r>
            <a:r>
              <a:rPr lang="en-US" dirty="0">
                <a:solidFill>
                  <a:srgbClr val="FF0000"/>
                </a:solidFill>
                <a:latin typeface="Arial" charset="0"/>
              </a:rPr>
              <a:t>POP {R4,R5}</a:t>
            </a:r>
          </a:p>
          <a:p>
            <a:pPr lvl="0" eaLnBrk="0" fontAlgn="base" hangingPunct="0">
              <a:spcBef>
                <a:spcPct val="20000"/>
              </a:spcBef>
              <a:spcAft>
                <a:spcPct val="0"/>
              </a:spcAft>
            </a:pPr>
            <a:r>
              <a:rPr lang="en-US" dirty="0">
                <a:solidFill>
                  <a:srgbClr val="FF0000"/>
                </a:solidFill>
                <a:latin typeface="Arial" charset="0"/>
              </a:rPr>
              <a:t>	  POP {PC}</a:t>
            </a:r>
          </a:p>
          <a:p>
            <a:pPr lvl="0" eaLnBrk="0" fontAlgn="base" hangingPunct="0">
              <a:spcBef>
                <a:spcPct val="20000"/>
              </a:spcBef>
              <a:spcAft>
                <a:spcPct val="0"/>
              </a:spcAft>
            </a:pPr>
            <a:r>
              <a:rPr lang="en-US" dirty="0">
                <a:latin typeface="Arial" charset="0"/>
              </a:rPr>
              <a:t>	</a:t>
            </a:r>
            <a:r>
              <a:rPr lang="en-US" b="1" dirty="0">
                <a:solidFill>
                  <a:srgbClr val="0000FF"/>
                </a:solidFill>
                <a:latin typeface="Arial" charset="0"/>
              </a:rPr>
              <a:t>  </a:t>
            </a:r>
            <a:r>
              <a:rPr lang="en-US" dirty="0">
                <a:solidFill>
                  <a:srgbClr val="000000"/>
                </a:solidFill>
                <a:latin typeface="Arial" charset="0"/>
              </a:rPr>
              <a:t>ENDP</a:t>
            </a:r>
            <a:endParaRPr lang="en-US" sz="1100" dirty="0">
              <a:solidFill>
                <a:srgbClr val="000000"/>
              </a:solidFill>
              <a:latin typeface="Arial" charset="0"/>
              <a:cs typeface="Arial" charset="0"/>
            </a:endParaRPr>
          </a:p>
          <a:p>
            <a:pPr lvl="0" eaLnBrk="0" fontAlgn="base" hangingPunct="0">
              <a:spcBef>
                <a:spcPct val="20000"/>
              </a:spcBef>
              <a:spcAft>
                <a:spcPct val="0"/>
              </a:spcAft>
            </a:pPr>
            <a:endParaRPr lang="en-US" b="1" dirty="0">
              <a:solidFill>
                <a:srgbClr val="0000FF"/>
              </a:solidFill>
              <a:latin typeface="Arial" charset="0"/>
            </a:endParaRPr>
          </a:p>
          <a:p>
            <a:endParaRPr lang="en-US" dirty="0"/>
          </a:p>
        </p:txBody>
      </p:sp>
      <p:sp>
        <p:nvSpPr>
          <p:cNvPr id="20" name="Rectangle 66"/>
          <p:cNvSpPr>
            <a:spLocks noChangeArrowheads="1"/>
          </p:cNvSpPr>
          <p:nvPr/>
        </p:nvSpPr>
        <p:spPr bwMode="auto">
          <a:xfrm>
            <a:off x="4829782" y="3952607"/>
            <a:ext cx="3171217" cy="2628460"/>
          </a:xfrm>
          <a:prstGeom prst="rect">
            <a:avLst/>
          </a:prstGeom>
          <a:no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sp>
        <p:nvSpPr>
          <p:cNvPr id="9" name="Rectangle 8"/>
          <p:cNvSpPr/>
          <p:nvPr/>
        </p:nvSpPr>
        <p:spPr>
          <a:xfrm>
            <a:off x="685800" y="1143000"/>
            <a:ext cx="2190023" cy="369332"/>
          </a:xfrm>
          <a:prstGeom prst="rect">
            <a:avLst/>
          </a:prstGeom>
        </p:spPr>
        <p:txBody>
          <a:bodyPr wrap="none">
            <a:spAutoFit/>
          </a:bodyPr>
          <a:lstStyle/>
          <a:p>
            <a:r>
              <a:rPr lang="en-GB" dirty="0"/>
              <a:t>Option 1 with BX LR</a:t>
            </a:r>
            <a:endParaRPr lang="en-US" dirty="0"/>
          </a:p>
        </p:txBody>
      </p:sp>
      <p:sp>
        <p:nvSpPr>
          <p:cNvPr id="21" name="Rectangle 20"/>
          <p:cNvSpPr/>
          <p:nvPr/>
        </p:nvSpPr>
        <p:spPr>
          <a:xfrm>
            <a:off x="4724400" y="1143000"/>
            <a:ext cx="3534942" cy="369332"/>
          </a:xfrm>
          <a:prstGeom prst="rect">
            <a:avLst/>
          </a:prstGeom>
        </p:spPr>
        <p:txBody>
          <a:bodyPr wrap="none">
            <a:spAutoFit/>
          </a:bodyPr>
          <a:lstStyle/>
          <a:p>
            <a:r>
              <a:rPr lang="en-GB" dirty="0"/>
              <a:t>Option 2 with PUSH{LR}+POP{PC}</a:t>
            </a:r>
            <a:endParaRPr lang="en-US" dirty="0"/>
          </a:p>
        </p:txBody>
      </p:sp>
    </p:spTree>
    <p:extLst>
      <p:ext uri="{BB962C8B-B14F-4D97-AF65-F5344CB8AC3E}">
        <p14:creationId xmlns:p14="http://schemas.microsoft.com/office/powerpoint/2010/main" val="132686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1" y="1066800"/>
            <a:ext cx="9188091"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838200" y="5715000"/>
            <a:ext cx="8001000" cy="1477328"/>
          </a:xfrm>
          <a:prstGeom prst="rect">
            <a:avLst/>
          </a:prstGeom>
        </p:spPr>
        <p:txBody>
          <a:bodyPr wrap="square">
            <a:spAutoFit/>
          </a:bodyPr>
          <a:lstStyle/>
          <a:p>
            <a:pPr lvl="0">
              <a:defRPr/>
            </a:pPr>
            <a:r>
              <a:rPr lang="en-US" dirty="0"/>
              <a:t>Using the </a:t>
            </a:r>
            <a:r>
              <a:rPr lang="en-US" altLang="zh-TW" dirty="0"/>
              <a:t>BL+BX approach</a:t>
            </a:r>
            <a:r>
              <a:rPr lang="en-US" altLang="zh-CN" dirty="0"/>
              <a:t>: </a:t>
            </a:r>
            <a:r>
              <a:rPr lang="en-US" dirty="0"/>
              <a:t>since register LR can hold only a single return address, a function that calls other functions must preserve LR at its entry point and restore its original content before returning, by using PUSH(LR) and POP(LR) instructions to store and load the first caller’s return address LR in memory.</a:t>
            </a:r>
          </a:p>
          <a:p>
            <a:endParaRPr lang="en-US" dirty="0"/>
          </a:p>
        </p:txBody>
      </p:sp>
      <p:sp>
        <p:nvSpPr>
          <p:cNvPr id="990210" name="Rectangle 2"/>
          <p:cNvSpPr>
            <a:spLocks noGrp="1" noChangeArrowheads="1"/>
          </p:cNvSpPr>
          <p:nvPr>
            <p:ph type="title"/>
          </p:nvPr>
        </p:nvSpPr>
        <p:spPr/>
        <p:txBody>
          <a:bodyPr/>
          <a:lstStyle/>
          <a:p>
            <a:r>
              <a:rPr lang="en-US" altLang="zh-TW" dirty="0"/>
              <a:t>Nested Function Call w/ BX in </a:t>
            </a:r>
            <a:r>
              <a:rPr lang="en-US" altLang="zh-TW" dirty="0" err="1"/>
              <a:t>Callee</a:t>
            </a:r>
            <a:endParaRPr lang="zh-TW" altLang="en-US" sz="3600" baseline="-25000" dirty="0"/>
          </a:p>
        </p:txBody>
      </p:sp>
      <p:sp>
        <p:nvSpPr>
          <p:cNvPr id="2" name="Rectangle 1"/>
          <p:cNvSpPr/>
          <p:nvPr/>
        </p:nvSpPr>
        <p:spPr>
          <a:xfrm>
            <a:off x="7696200" y="2514600"/>
            <a:ext cx="838200"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000000"/>
                </a:solidFill>
                <a:latin typeface="Arial" charset="0"/>
                <a:cs typeface="Arial" charset="0"/>
              </a:rPr>
              <a:t> ● ● ●</a:t>
            </a:r>
            <a:endParaRPr lang="en-US" sz="1600" dirty="0"/>
          </a:p>
        </p:txBody>
      </p:sp>
      <p:sp>
        <p:nvSpPr>
          <p:cNvPr id="5" name="Rectangle 4"/>
          <p:cNvSpPr/>
          <p:nvPr/>
        </p:nvSpPr>
        <p:spPr>
          <a:xfrm>
            <a:off x="7696200" y="4605754"/>
            <a:ext cx="817853" cy="369332"/>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00"/>
                </a:solidFill>
                <a:latin typeface="Consolas" panose="020B0609020204030204" pitchFamily="49" charset="0"/>
                <a:cs typeface="Arial" charset="0"/>
              </a:rPr>
              <a:t>BX LR</a:t>
            </a:r>
            <a:endParaRPr lang="en-US" dirty="0">
              <a:latin typeface="Consolas" panose="020B0609020204030204" pitchFamily="49" charset="0"/>
            </a:endParaRPr>
          </a:p>
        </p:txBody>
      </p:sp>
    </p:spTree>
    <p:extLst>
      <p:ext uri="{BB962C8B-B14F-4D97-AF65-F5344CB8AC3E}">
        <p14:creationId xmlns:p14="http://schemas.microsoft.com/office/powerpoint/2010/main" val="283959262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1" y="990600"/>
            <a:ext cx="9188091"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724400" y="5029200"/>
            <a:ext cx="1071127" cy="646331"/>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endParaRPr lang="en-US" dirty="0">
              <a:solidFill>
                <a:srgbClr val="000000"/>
              </a:solidFill>
              <a:latin typeface="Consolas" panose="020B0609020204030204" pitchFamily="49" charset="0"/>
              <a:cs typeface="Arial" charset="0"/>
            </a:endParaRPr>
          </a:p>
          <a:p>
            <a:r>
              <a:rPr lang="en-US" dirty="0">
                <a:solidFill>
                  <a:srgbClr val="000000"/>
                </a:solidFill>
                <a:latin typeface="Consolas" panose="020B0609020204030204" pitchFamily="49" charset="0"/>
                <a:cs typeface="Arial" charset="0"/>
              </a:rPr>
              <a:t>POP{PC}</a:t>
            </a:r>
            <a:endParaRPr lang="en-US" dirty="0">
              <a:latin typeface="Consolas" panose="020B0609020204030204" pitchFamily="49" charset="0"/>
            </a:endParaRPr>
          </a:p>
        </p:txBody>
      </p:sp>
      <p:sp>
        <p:nvSpPr>
          <p:cNvPr id="8" name="Rectangle 2"/>
          <p:cNvSpPr>
            <a:spLocks noGrp="1" noChangeArrowheads="1"/>
          </p:cNvSpPr>
          <p:nvPr>
            <p:ph type="title"/>
          </p:nvPr>
        </p:nvSpPr>
        <p:spPr>
          <a:xfrm>
            <a:off x="457200" y="152400"/>
            <a:ext cx="8229600" cy="990600"/>
          </a:xfrm>
        </p:spPr>
        <p:txBody>
          <a:bodyPr>
            <a:normAutofit fontScale="90000"/>
          </a:bodyPr>
          <a:lstStyle/>
          <a:p>
            <a:r>
              <a:rPr lang="en-US" altLang="zh-TW" dirty="0"/>
              <a:t>Nested Function Call w/ PUSH(LR)+POP(PC) in </a:t>
            </a:r>
            <a:r>
              <a:rPr lang="en-US" altLang="zh-TW" dirty="0" err="1"/>
              <a:t>Callee</a:t>
            </a:r>
            <a:endParaRPr lang="zh-TW" altLang="en-US" sz="3600" baseline="-25000" dirty="0"/>
          </a:p>
        </p:txBody>
      </p:sp>
      <p:sp>
        <p:nvSpPr>
          <p:cNvPr id="10" name="Rectangle 9"/>
          <p:cNvSpPr/>
          <p:nvPr/>
        </p:nvSpPr>
        <p:spPr>
          <a:xfrm>
            <a:off x="838200" y="5782270"/>
            <a:ext cx="7772400" cy="923330"/>
          </a:xfrm>
          <a:prstGeom prst="rect">
            <a:avLst/>
          </a:prstGeom>
        </p:spPr>
        <p:txBody>
          <a:bodyPr wrap="square">
            <a:spAutoFit/>
          </a:bodyPr>
          <a:lstStyle/>
          <a:p>
            <a:pPr lvl="0">
              <a:defRPr/>
            </a:pPr>
            <a:r>
              <a:rPr lang="en-US" dirty="0"/>
              <a:t>Using the </a:t>
            </a:r>
            <a:r>
              <a:rPr lang="en-US" altLang="zh-TW" dirty="0"/>
              <a:t>PUSH{LR}+POP{PC} approach</a:t>
            </a:r>
            <a:r>
              <a:rPr lang="en-US" altLang="zh-CN" dirty="0"/>
              <a:t>, every function has the same form, so you don’t have to modify the code if you add one more level of nested function call</a:t>
            </a:r>
            <a:endParaRPr lang="en-US" dirty="0"/>
          </a:p>
        </p:txBody>
      </p:sp>
    </p:spTree>
    <p:extLst>
      <p:ext uri="{BB962C8B-B14F-4D97-AF65-F5344CB8AC3E}">
        <p14:creationId xmlns:p14="http://schemas.microsoft.com/office/powerpoint/2010/main" val="148018227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Nested Function Call: </a:t>
            </a:r>
            <a:r>
              <a:rPr lang="en-GB" dirty="0"/>
              <a:t>R0 = R0</a:t>
            </a:r>
            <a:r>
              <a:rPr lang="en-GB" baseline="30000" dirty="0"/>
              <a:t>4</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
        <p:nvSpPr>
          <p:cNvPr id="5" name="Content Placeholder 3"/>
          <p:cNvSpPr>
            <a:spLocks noGrp="1"/>
          </p:cNvSpPr>
          <p:nvPr>
            <p:ph sz="half" idx="1"/>
          </p:nvPr>
        </p:nvSpPr>
        <p:spPr>
          <a:xfrm>
            <a:off x="76200" y="1676400"/>
            <a:ext cx="2386608" cy="17526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MAIN</a:t>
            </a:r>
            <a:r>
              <a:rPr lang="zh-CN" altLang="en-US" sz="1800" b="1" dirty="0">
                <a:solidFill>
                  <a:schemeClr val="tx1"/>
                </a:solidFill>
                <a:latin typeface="Courier New" pitchFamily="49" charset="0"/>
                <a:cs typeface="Courier New" pitchFamily="49" charset="0"/>
              </a:rPr>
              <a:t> </a:t>
            </a:r>
            <a:r>
              <a:rPr lang="en-US" altLang="zh-CN" sz="1800" b="1" dirty="0" err="1">
                <a:solidFill>
                  <a:schemeClr val="tx1"/>
                </a:solidFill>
                <a:latin typeface="Courier New" pitchFamily="49" charset="0"/>
                <a:cs typeface="Courier New" pitchFamily="49" charset="0"/>
              </a:rPr>
              <a:t>PROC</a:t>
            </a:r>
            <a:endParaRPr lang="en-GB" sz="1800" b="1" dirty="0">
              <a:solidFill>
                <a:schemeClr val="tx1"/>
              </a:solidFill>
              <a:latin typeface="Courier New" pitchFamily="49" charset="0"/>
              <a:cs typeface="Courier New" pitchFamily="49" charset="0"/>
            </a:endParaRPr>
          </a:p>
          <a:p>
            <a:pPr>
              <a:buNone/>
            </a:pPr>
            <a:r>
              <a:rPr lang="en-GB" sz="1800" b="1" dirty="0">
                <a:solidFill>
                  <a:schemeClr val="tx1"/>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a:t>
            </a:r>
            <a:r>
              <a:rPr lang="en-GB" sz="1800" b="1" dirty="0">
                <a:solidFill>
                  <a:srgbClr val="FF00FF"/>
                </a:solidFill>
                <a:latin typeface="Courier New" pitchFamily="49" charset="0"/>
                <a:cs typeface="Courier New" pitchFamily="49" charset="0"/>
              </a:rPr>
              <a:t>BL QUAD</a:t>
            </a:r>
          </a:p>
          <a:p>
            <a:pPr>
              <a:buNone/>
            </a:pPr>
            <a:r>
              <a:rPr lang="en-GB" sz="1800" b="1" dirty="0">
                <a:latin typeface="Courier New" pitchFamily="49" charset="0"/>
                <a:cs typeface="Courier New" pitchFamily="49" charset="0"/>
              </a:rPr>
              <a:t>ENDL	...</a:t>
            </a:r>
          </a:p>
          <a:p>
            <a:pPr>
              <a:buNone/>
            </a:pPr>
            <a:r>
              <a:rPr lang="en-GB" sz="1800" b="1" dirty="0">
                <a:latin typeface="Courier New" pitchFamily="49" charset="0"/>
                <a:cs typeface="Courier New" pitchFamily="49" charset="0"/>
              </a:rPr>
              <a:t>  </a:t>
            </a:r>
            <a:r>
              <a:rPr lang="en-GB" sz="1800" b="1" dirty="0" err="1">
                <a:latin typeface="Courier New" pitchFamily="49" charset="0"/>
                <a:cs typeface="Courier New" pitchFamily="49" charset="0"/>
              </a:rPr>
              <a:t>ENDP</a:t>
            </a:r>
            <a:endParaRPr lang="en-GB" sz="1800" b="1" dirty="0">
              <a:latin typeface="Courier New" pitchFamily="49" charset="0"/>
              <a:cs typeface="Courier New" pitchFamily="49" charset="0"/>
            </a:endParaRPr>
          </a:p>
        </p:txBody>
      </p:sp>
      <p:sp>
        <p:nvSpPr>
          <p:cNvPr id="6" name="Content Placeholder 3"/>
          <p:cNvSpPr txBox="1">
            <a:spLocks/>
          </p:cNvSpPr>
          <p:nvPr/>
        </p:nvSpPr>
        <p:spPr>
          <a:xfrm>
            <a:off x="3200400" y="1600200"/>
            <a:ext cx="2386608" cy="2426732"/>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QUAD  PROC</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a:t>
            </a:r>
            <a:r>
              <a:rPr kumimoji="0" lang="en-GB" sz="1800" b="1" i="0" u="none" strike="noStrike" kern="1200" cap="none" spc="0" normalizeH="0" noProof="0" dirty="0">
                <a:ln>
                  <a:noFill/>
                </a:ln>
                <a:solidFill>
                  <a:schemeClr val="dk1"/>
                </a:solidFill>
                <a:effectLst/>
                <a:uLnTx/>
                <a:uFillTx/>
                <a:latin typeface="Courier New" pitchFamily="49" charset="0"/>
                <a:ea typeface="+mn-ea"/>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PUSH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rgbClr val="FF0000"/>
                </a:solidFill>
                <a:effectLst/>
                <a:uLnTx/>
                <a:uFillTx/>
                <a:latin typeface="Courier New" pitchFamily="49" charset="0"/>
                <a:ea typeface="+mn-ea"/>
                <a:cs typeface="Courier New" pitchFamily="49" charset="0"/>
              </a:rPr>
              <a:t>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rgbClr val="0000FF"/>
                </a:solidFill>
                <a:effectLst/>
                <a:uLnTx/>
                <a:uFillTx/>
                <a:latin typeface="Courier New" pitchFamily="49" charset="0"/>
                <a:ea typeface="+mn-ea"/>
                <a:cs typeface="Courier New" pitchFamily="49" charset="0"/>
              </a:rPr>
              <a:t>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POP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BX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ENDP</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p:txBody>
      </p:sp>
      <p:sp>
        <p:nvSpPr>
          <p:cNvPr id="7" name="Content Placeholder 3"/>
          <p:cNvSpPr txBox="1">
            <a:spLocks/>
          </p:cNvSpPr>
          <p:nvPr/>
        </p:nvSpPr>
        <p:spPr>
          <a:xfrm>
            <a:off x="6400800" y="1981200"/>
            <a:ext cx="2615208" cy="14478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SQ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PROC</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6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MUL R0,R0,</a:t>
            </a:r>
            <a:r>
              <a:rPr kumimoji="0" lang="en-US" altLang="zh-CN" sz="16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R0</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BX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LR</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err="1">
                <a:latin typeface="Courier New" pitchFamily="49" charset="0"/>
                <a:cs typeface="Courier New" pitchFamily="49" charset="0"/>
              </a:rPr>
              <a:t>ENDP</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p:txBody>
      </p:sp>
      <p:sp>
        <p:nvSpPr>
          <p:cNvPr id="10" name="TextBox 9"/>
          <p:cNvSpPr txBox="1"/>
          <p:nvPr/>
        </p:nvSpPr>
        <p:spPr>
          <a:xfrm>
            <a:off x="381000" y="3657600"/>
            <a:ext cx="1630575" cy="369332"/>
          </a:xfrm>
          <a:prstGeom prst="rect">
            <a:avLst/>
          </a:prstGeom>
          <a:noFill/>
        </p:spPr>
        <p:txBody>
          <a:bodyPr wrap="none" rtlCol="0">
            <a:spAutoFit/>
          </a:bodyPr>
          <a:lstStyle/>
          <a:p>
            <a:r>
              <a:rPr lang="en-US" altLang="zh-CN" dirty="0"/>
              <a:t>function</a:t>
            </a:r>
            <a:r>
              <a:rPr lang="en-US" altLang="zh-CN" dirty="0">
                <a:solidFill>
                  <a:srgbClr val="FF0000"/>
                </a:solidFill>
              </a:rPr>
              <a:t> </a:t>
            </a:r>
            <a:r>
              <a:rPr lang="en-US" dirty="0">
                <a:solidFill>
                  <a:srgbClr val="FF0000"/>
                </a:solidFill>
              </a:rPr>
              <a:t>MAIN</a:t>
            </a:r>
          </a:p>
        </p:txBody>
      </p:sp>
      <p:sp>
        <p:nvSpPr>
          <p:cNvPr id="11" name="TextBox 10"/>
          <p:cNvSpPr txBox="1"/>
          <p:nvPr/>
        </p:nvSpPr>
        <p:spPr>
          <a:xfrm>
            <a:off x="3556992" y="4081361"/>
            <a:ext cx="1684115" cy="369332"/>
          </a:xfrm>
          <a:prstGeom prst="rect">
            <a:avLst/>
          </a:prstGeom>
          <a:noFill/>
        </p:spPr>
        <p:txBody>
          <a:bodyPr wrap="none" rtlCol="0">
            <a:spAutoFit/>
          </a:bodyPr>
          <a:lstStyle/>
          <a:p>
            <a:r>
              <a:rPr lang="en-US" altLang="zh-CN" dirty="0"/>
              <a:t>function</a:t>
            </a:r>
            <a:r>
              <a:rPr lang="en-US" dirty="0"/>
              <a:t> </a:t>
            </a:r>
            <a:r>
              <a:rPr lang="en-US" dirty="0">
                <a:solidFill>
                  <a:srgbClr val="FF0000"/>
                </a:solidFill>
              </a:rPr>
              <a:t>QUAD</a:t>
            </a:r>
          </a:p>
        </p:txBody>
      </p:sp>
      <p:sp>
        <p:nvSpPr>
          <p:cNvPr id="12" name="TextBox 11"/>
          <p:cNvSpPr txBox="1"/>
          <p:nvPr/>
        </p:nvSpPr>
        <p:spPr>
          <a:xfrm>
            <a:off x="6980782" y="3613666"/>
            <a:ext cx="1305165" cy="369332"/>
          </a:xfrm>
          <a:prstGeom prst="rect">
            <a:avLst/>
          </a:prstGeom>
          <a:noFill/>
        </p:spPr>
        <p:txBody>
          <a:bodyPr wrap="none" rtlCol="0">
            <a:spAutoFit/>
          </a:bodyPr>
          <a:lstStyle/>
          <a:p>
            <a:r>
              <a:rPr lang="en-US" dirty="0"/>
              <a:t>function </a:t>
            </a:r>
            <a:r>
              <a:rPr lang="en-US" dirty="0">
                <a:solidFill>
                  <a:srgbClr val="FF0000"/>
                </a:solidFill>
              </a:rPr>
              <a:t>SQ</a:t>
            </a:r>
          </a:p>
        </p:txBody>
      </p:sp>
      <p:cxnSp>
        <p:nvCxnSpPr>
          <p:cNvPr id="15" name="Straight Arrow Connector 14"/>
          <p:cNvCxnSpPr/>
          <p:nvPr/>
        </p:nvCxnSpPr>
        <p:spPr>
          <a:xfrm flipV="1">
            <a:off x="1524000" y="1828800"/>
            <a:ext cx="1752600" cy="685800"/>
          </a:xfrm>
          <a:prstGeom prst="straightConnector1">
            <a:avLst/>
          </a:prstGeom>
          <a:ln w="28575" cap="flat" cmpd="sng" algn="ctr">
            <a:solidFill>
              <a:srgbClr val="FF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10800000">
            <a:off x="1524000" y="2971799"/>
            <a:ext cx="2590800" cy="609600"/>
          </a:xfrm>
          <a:prstGeom prst="straightConnector1">
            <a:avLst/>
          </a:prstGeom>
          <a:ln w="28575" cap="flat" cmpd="sng" algn="ctr">
            <a:solidFill>
              <a:srgbClr val="FF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4953000" y="2171700"/>
            <a:ext cx="1362353" cy="339984"/>
          </a:xfrm>
          <a:prstGeom prst="straightConnector1">
            <a:avLst/>
          </a:prstGeom>
          <a:ln w="28575"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5029200" y="2854583"/>
            <a:ext cx="2286000" cy="41017"/>
          </a:xfrm>
          <a:prstGeom prst="straightConnector1">
            <a:avLst/>
          </a:prstGeom>
          <a:ln w="28575"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4953000" y="2209800"/>
            <a:ext cx="1524000" cy="603766"/>
          </a:xfrm>
          <a:prstGeom prst="straightConnector1">
            <a:avLst/>
          </a:prstGeom>
          <a:ln w="28575"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5315506" y="2895600"/>
            <a:ext cx="1999694" cy="304801"/>
          </a:xfrm>
          <a:prstGeom prst="straightConnector1">
            <a:avLst/>
          </a:prstGeom>
          <a:ln w="28575"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7" name="Content Placeholder 2"/>
          <p:cNvSpPr txBox="1">
            <a:spLocks/>
          </p:cNvSpPr>
          <p:nvPr/>
        </p:nvSpPr>
        <p:spPr>
          <a:xfrm>
            <a:off x="381000" y="4595018"/>
            <a:ext cx="8458200" cy="2034381"/>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GB" dirty="0"/>
              <a:t>MAIN calls QUAD, QUAD calls SQ</a:t>
            </a:r>
          </a:p>
          <a:p>
            <a:r>
              <a:rPr lang="en-US" altLang="zh-CN" dirty="0"/>
              <a:t>Register R0 is used to </a:t>
            </a:r>
            <a:r>
              <a:rPr lang="en-GB" dirty="0"/>
              <a:t>pass both the argument and the return result (R0 = R0</a:t>
            </a:r>
            <a:r>
              <a:rPr lang="en-GB" baseline="30000" dirty="0"/>
              <a:t>4</a:t>
            </a:r>
            <a:r>
              <a:rPr lang="en-GB" dirty="0"/>
              <a:t>)</a:t>
            </a:r>
          </a:p>
          <a:p>
            <a:r>
              <a:rPr lang="en-GB" dirty="0"/>
              <a:t>Assume 32-bit memory address. Every item (register, instruction, data on stack) is 32 bits = 4 Bytes.</a:t>
            </a:r>
          </a:p>
          <a:p>
            <a:endParaRPr lang="en-GB" dirty="0"/>
          </a:p>
        </p:txBody>
      </p:sp>
    </p:spTree>
    <p:extLst>
      <p:ext uri="{BB962C8B-B14F-4D97-AF65-F5344CB8AC3E}">
        <p14:creationId xmlns:p14="http://schemas.microsoft.com/office/powerpoint/2010/main" val="174995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rgbClr val="FF0000"/>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cxnSp>
        <p:nvCxnSpPr>
          <p:cNvPr id="34" name="Straight Arrow Connector 33"/>
          <p:cNvCxnSpPr>
            <a:stCxn id="67" idx="3"/>
            <a:endCxn id="51" idx="1"/>
          </p:cNvCxnSpPr>
          <p:nvPr/>
        </p:nvCxnSpPr>
        <p:spPr>
          <a:xfrm flipV="1">
            <a:off x="5652120" y="2744924"/>
            <a:ext cx="576064" cy="15841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cxnSp>
        <p:nvCxnSpPr>
          <p:cNvPr id="50" name="Straight Arrow Connector 49"/>
          <p:cNvCxnSpPr>
            <a:stCxn id="80" idx="3"/>
            <a:endCxn id="44" idx="1"/>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5" name="Group 4"/>
          <p:cNvGrpSpPr/>
          <p:nvPr/>
        </p:nvGrpSpPr>
        <p:grpSpPr>
          <a:xfrm>
            <a:off x="7524328" y="2564904"/>
            <a:ext cx="1391072" cy="3609692"/>
            <a:chOff x="7524328" y="2564904"/>
            <a:chExt cx="1391072" cy="3609692"/>
          </a:xfrm>
        </p:grpSpPr>
        <p:sp>
          <p:nvSpPr>
            <p:cNvPr id="31" name="TextBox 30"/>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32" name="TextBox 31"/>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33" name="TextBox 32"/>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41" name="TextBox 40"/>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42" name="TextBox 41"/>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43" name="TextBox 42"/>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52" name="TextBox 51"/>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53" name="TextBox 52"/>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57" name="TextBox 56"/>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58" name="TextBox 57"/>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grpSp>
        <p:nvGrpSpPr>
          <p:cNvPr id="60"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66"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0x08000138</a:t>
            </a:r>
          </a:p>
        </p:txBody>
      </p:sp>
      <p:grpSp>
        <p:nvGrpSpPr>
          <p:cNvPr id="73"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9"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59" name="TextBox 58"/>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63" name="TextBox 6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a:p>
        </p:txBody>
      </p:sp>
      <p:cxnSp>
        <p:nvCxnSpPr>
          <p:cNvPr id="64" name="Straight Connector 63"/>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70" name="Straight Connector 69"/>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71" name="Straight Connector 70"/>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72" name="Straight Arrow Connector 71"/>
          <p:cNvCxnSpPr/>
          <p:nvPr/>
        </p:nvCxnSpPr>
        <p:spPr>
          <a:xfrm flipH="1">
            <a:off x="8923579" y="1326958"/>
            <a:ext cx="8384" cy="9637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7" name="TextBox 76"/>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8" name="TextBox 77"/>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958803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cxnSp>
        <p:nvCxnSpPr>
          <p:cNvPr id="34" name="Straight Arrow Connector 33"/>
          <p:cNvCxnSpPr>
            <a:stCxn id="67" idx="3"/>
            <a:endCxn id="54" idx="1"/>
          </p:cNvCxnSpPr>
          <p:nvPr/>
        </p:nvCxnSpPr>
        <p:spPr>
          <a:xfrm flipV="1">
            <a:off x="5652120" y="3104964"/>
            <a:ext cx="576064" cy="12241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0x02</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74840" y="4149080"/>
            <a:ext cx="1440160" cy="369332"/>
          </a:xfrm>
          <a:prstGeom prst="rect">
            <a:avLst/>
          </a:prstGeom>
          <a:noFill/>
        </p:spPr>
        <p:txBody>
          <a:bodyPr wrap="square" rtlCol="0">
            <a:spAutoFit/>
          </a:bodyPr>
          <a:lstStyle/>
          <a:p>
            <a:pPr algn="ctr"/>
            <a:r>
              <a:rPr lang="en-GB" dirty="0">
                <a:solidFill>
                  <a:srgbClr val="FF0000"/>
                </a:solidFill>
              </a:rPr>
              <a:t>0x0800013C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25</a:t>
            </a:fld>
            <a:endParaRPr kumimoji="0" lang="en-US"/>
          </a:p>
        </p:txBody>
      </p:sp>
      <p:cxnSp>
        <p:nvCxnSpPr>
          <p:cNvPr id="57" name="Straight Arrow Connector 56"/>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8"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		MOV R0,#2</a:t>
            </a:r>
          </a:p>
          <a:p>
            <a:pPr>
              <a:buNone/>
            </a:pPr>
            <a:r>
              <a:rPr lang="en-GB" sz="1800" b="1" dirty="0">
                <a:solidFill>
                  <a:srgbClr val="FF0000"/>
                </a:solidFill>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grpSp>
        <p:nvGrpSpPr>
          <p:cNvPr id="50" name="Group 49"/>
          <p:cNvGrpSpPr/>
          <p:nvPr/>
        </p:nvGrpSpPr>
        <p:grpSpPr>
          <a:xfrm>
            <a:off x="7524328" y="2564904"/>
            <a:ext cx="1391072" cy="3609692"/>
            <a:chOff x="7524328" y="2564904"/>
            <a:chExt cx="1391072" cy="3609692"/>
          </a:xfrm>
        </p:grpSpPr>
        <p:sp>
          <p:nvSpPr>
            <p:cNvPr id="76" name="TextBox 75"/>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77" name="TextBox 76"/>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78" name="TextBox 77"/>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79" name="TextBox 78"/>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3" name="TextBox 82"/>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4" name="TextBox 83"/>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5" name="TextBox 84"/>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86" name="TextBox 85"/>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87" name="TextBox 86"/>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88" name="TextBox 87"/>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0" name="Straight Connector 59"/>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65" name="TextBox 64"/>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66" name="TextBox 65"/>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0" name="TextBox 69"/>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2182196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solidFill>
                  <a:srgbClr val="FF00FF"/>
                </a:solidFill>
                <a:latin typeface="Courier New" pitchFamily="49" charset="0"/>
                <a:cs typeface="Courier New" pitchFamily="49" charset="0"/>
              </a:rPr>
              <a:t>		B ENDL</a:t>
            </a:r>
          </a:p>
          <a:p>
            <a:pPr>
              <a:buNone/>
            </a:pPr>
            <a:endParaRPr lang="en-GB" sz="1800" b="1" dirty="0">
              <a:solidFill>
                <a:srgbClr val="FF00FF"/>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a:t>
            </a:r>
            <a:r>
              <a:rPr lang="en-GB" sz="1800" b="1" dirty="0">
                <a:solidFill>
                  <a:srgbClr val="FF0000"/>
                </a:solidFill>
                <a:latin typeface="Courier New" pitchFamily="49" charset="0"/>
                <a:cs typeface="Courier New" pitchFamily="49" charset="0"/>
              </a:rPr>
              <a:t>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PUSH {LR}</a:t>
            </a:r>
          </a:p>
        </p:txBody>
      </p:sp>
      <p:cxnSp>
        <p:nvCxnSpPr>
          <p:cNvPr id="34" name="Straight Arrow Connector 33"/>
          <p:cNvCxnSpPr>
            <a:stCxn id="67" idx="3"/>
            <a:endCxn id="30" idx="1"/>
          </p:cNvCxnSpPr>
          <p:nvPr/>
        </p:nvCxnSpPr>
        <p:spPr>
          <a:xfrm>
            <a:off x="5652120" y="4329100"/>
            <a:ext cx="576064"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92849" y="4149080"/>
            <a:ext cx="1440160" cy="369332"/>
          </a:xfrm>
          <a:prstGeom prst="rect">
            <a:avLst/>
          </a:prstGeom>
          <a:noFill/>
        </p:spPr>
        <p:txBody>
          <a:bodyPr wrap="square" rtlCol="0">
            <a:spAutoFit/>
          </a:bodyPr>
          <a:lstStyle/>
          <a:p>
            <a:pPr algn="ctr"/>
            <a:r>
              <a:rPr lang="en-GB" dirty="0">
                <a:solidFill>
                  <a:srgbClr val="FF0000"/>
                </a:solidFill>
              </a:rPr>
              <a:t>0x0800014C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cxnSp>
        <p:nvCxnSpPr>
          <p:cNvPr id="71" name="Straight Arrow Connector 70"/>
          <p:cNvCxnSpPr>
            <a:stCxn id="74" idx="3"/>
            <a:endCxn id="37" idx="1"/>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26</a:t>
            </a:fld>
            <a:endParaRPr kumimoji="0" lang="en-US"/>
          </a:p>
        </p:txBody>
      </p:sp>
      <p:cxnSp>
        <p:nvCxnSpPr>
          <p:cNvPr id="57" name="Straight Arrow Connector 56"/>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05200" y="5449669"/>
            <a:ext cx="1874231" cy="646331"/>
          </a:xfrm>
          <a:prstGeom prst="rect">
            <a:avLst/>
          </a:prstGeom>
          <a:solidFill>
            <a:srgbClr val="3333FF"/>
          </a:solidFill>
        </p:spPr>
        <p:txBody>
          <a:bodyPr wrap="none" rtlCol="0">
            <a:spAutoFit/>
          </a:bodyPr>
          <a:lstStyle/>
          <a:p>
            <a:pPr algn="ctr"/>
            <a:r>
              <a:rPr lang="en-US" dirty="0">
                <a:solidFill>
                  <a:schemeClr val="bg1"/>
                </a:solidFill>
              </a:rPr>
              <a:t>Preserve </a:t>
            </a:r>
          </a:p>
          <a:p>
            <a:pPr algn="ctr"/>
            <a:r>
              <a:rPr lang="en-US" dirty="0">
                <a:solidFill>
                  <a:schemeClr val="bg1"/>
                </a:solidFill>
              </a:rPr>
              <a:t>Link Register (LR)</a:t>
            </a:r>
          </a:p>
        </p:txBody>
      </p:sp>
      <p:grpSp>
        <p:nvGrpSpPr>
          <p:cNvPr id="58" name="Group 57"/>
          <p:cNvGrpSpPr/>
          <p:nvPr/>
        </p:nvGrpSpPr>
        <p:grpSpPr>
          <a:xfrm>
            <a:off x="7524328" y="2564904"/>
            <a:ext cx="1391072" cy="3609692"/>
            <a:chOff x="7524328" y="2564904"/>
            <a:chExt cx="1391072" cy="3609692"/>
          </a:xfrm>
        </p:grpSpPr>
        <p:sp>
          <p:nvSpPr>
            <p:cNvPr id="78" name="TextBox 77"/>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79" name="TextBox 78"/>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3" name="TextBox 82"/>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4" name="TextBox 83"/>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5" name="TextBox 84"/>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6" name="TextBox 85"/>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7" name="TextBox 86"/>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88" name="TextBox 87"/>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89" name="TextBox 88"/>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0" name="TextBox 89"/>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0" name="Straight Connector 59"/>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65" name="TextBox 64"/>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0" name="TextBox 69"/>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2" name="TextBox 71"/>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1641096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R0</a:t>
            </a:r>
            <a:r>
              <a:rPr lang="en-US" sz="1800" b="1" dirty="0">
                <a:solidFill>
                  <a:srgbClr val="FF0000"/>
                </a:solidFill>
                <a:latin typeface="Courier New" pitchFamily="49" charset="0"/>
                <a:cs typeface="Courier New" pitchFamily="49" charset="0"/>
              </a:rPr>
              <a:t>…</a:t>
            </a: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dirty="0">
                <a:solidFill>
                  <a:srgbClr val="3333FF"/>
                </a:solidFill>
              </a:rPr>
              <a:t>0x08000140</a:t>
            </a:r>
            <a:endParaRPr lang="en-GB" sz="1700"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0x08000150</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27</a:t>
            </a:fld>
            <a:endParaRPr kumimoji="0" lang="en-US"/>
          </a:p>
        </p:txBody>
      </p:sp>
      <p:cxnSp>
        <p:nvCxnSpPr>
          <p:cNvPr id="57" name="Straight Arrow Connector 56"/>
          <p:cNvCxnSpPr>
            <a:endCxn id="46" idx="1"/>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6" idx="1"/>
          </p:cNvCxnSpPr>
          <p:nvPr/>
        </p:nvCxnSpPr>
        <p:spPr>
          <a:xfrm>
            <a:off x="5652120" y="4329100"/>
            <a:ext cx="576064"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7524328" y="2564904"/>
            <a:ext cx="1391072" cy="3609692"/>
            <a:chOff x="7524328" y="2564904"/>
            <a:chExt cx="1391072" cy="3609692"/>
          </a:xfrm>
        </p:grpSpPr>
        <p:sp>
          <p:nvSpPr>
            <p:cNvPr id="71" name="TextBox 70"/>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3" name="TextBox 82"/>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4" name="TextBox 83"/>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5" name="TextBox 84"/>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6" name="TextBox 85"/>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7" name="TextBox 86"/>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8" name="TextBox 87"/>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89" name="TextBox 88"/>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0" name="TextBox 89"/>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1" name="TextBox 90"/>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4271079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MUL</a:t>
            </a:r>
            <a:r>
              <a:rPr lang="en-GB" dirty="0">
                <a:solidFill>
                  <a:prstClr val="black"/>
                </a:solidFill>
              </a:rPr>
              <a:t> </a:t>
            </a:r>
            <a:r>
              <a:rPr lang="en-GB" sz="1600" b="1" dirty="0">
                <a:solidFill>
                  <a:srgbClr val="FF0000"/>
                </a:solidFill>
              </a:rPr>
              <a:t>R0</a:t>
            </a:r>
            <a:r>
              <a:rPr lang="en-US" sz="1600" b="1" dirty="0">
                <a:solidFill>
                  <a:srgbClr val="FF0000"/>
                </a:solidFill>
              </a:rPr>
              <a:t>…</a:t>
            </a:r>
            <a:endParaRPr lang="en-GB" sz="1600" b="1" dirty="0">
              <a:solidFill>
                <a:srgbClr val="FF0000"/>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197600"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28</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2" idx="3"/>
          </p:cNvCxnSpPr>
          <p:nvPr/>
        </p:nvCxnSpPr>
        <p:spPr>
          <a:xfrm flipV="1">
            <a:off x="5652120" y="3829690"/>
            <a:ext cx="648072" cy="4994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8" idx="1"/>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973169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BX LR</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0x04</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29</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9" idx="1"/>
          </p:cNvCxnSpPr>
          <p:nvPr/>
        </p:nvCxnSpPr>
        <p:spPr>
          <a:xfrm flipV="1">
            <a:off x="5652120" y="4185084"/>
            <a:ext cx="576064" cy="1440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3792032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
        <p:nvSpPr>
          <p:cNvPr id="4" name="Content Placeholder 3"/>
          <p:cNvSpPr>
            <a:spLocks noGrp="1"/>
          </p:cNvSpPr>
          <p:nvPr>
            <p:ph sz="quarter" idx="1"/>
          </p:nvPr>
        </p:nvSpPr>
        <p:spPr>
          <a:xfrm>
            <a:off x="533400" y="4114800"/>
            <a:ext cx="8229600" cy="1889760"/>
          </a:xfrm>
        </p:spPr>
        <p:txBody>
          <a:bodyPr>
            <a:normAutofit/>
          </a:bodyPr>
          <a:lstStyle/>
          <a:p>
            <a:r>
              <a:rPr lang="en-US" sz="2000" dirty="0"/>
              <a:t>Only one disk may be moved at a time.</a:t>
            </a:r>
          </a:p>
          <a:p>
            <a:r>
              <a:rPr lang="en-US" sz="2000" dirty="0"/>
              <a:t>Each move consists of taking the upper disk from one of the rods and sliding it onto another rod, on top of the other disks that may already be present on that rod.</a:t>
            </a:r>
          </a:p>
          <a:p>
            <a:r>
              <a:rPr lang="en-US" sz="2000" b="1" dirty="0">
                <a:solidFill>
                  <a:srgbClr val="FF0000"/>
                </a:solidFill>
              </a:rPr>
              <a:t>No disk may be placed on top of a smaller disk.</a:t>
            </a:r>
          </a:p>
        </p:txBody>
      </p:sp>
      <p:pic>
        <p:nvPicPr>
          <p:cNvPr id="1026" name="Picture 2" descr="http://www.cs.brandeis.edu/%7Estorer/JimPuzzles/MANIP/TowersOfHanoi/TowersOfHanoiFig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5715000" cy="218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891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8768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0x04</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30</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8" idx="1"/>
          </p:cNvCxnSpPr>
          <p:nvPr/>
        </p:nvCxnSpPr>
        <p:spPr>
          <a:xfrm>
            <a:off x="5652120" y="4329100"/>
            <a:ext cx="576064" cy="9361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1301660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MUL 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0x04</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31</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5652120" y="3829690"/>
            <a:ext cx="576064" cy="4994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5" idx="1"/>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1865720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BX LR</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a:t>
            </a:r>
            <a:r>
              <a:rPr lang="en-GB" sz="1800" b="1" dirty="0">
                <a:solidFill>
                  <a:schemeClr val="tx1"/>
                </a:solidFill>
                <a:latin typeface="Courier New" pitchFamily="49" charset="0"/>
                <a:cs typeface="Courier New" pitchFamily="49" charset="0"/>
              </a:rPr>
              <a:t>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32</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9" idx="1"/>
          </p:cNvCxnSpPr>
          <p:nvPr/>
        </p:nvCxnSpPr>
        <p:spPr>
          <a:xfrm flipV="1">
            <a:off x="5652120" y="4185084"/>
            <a:ext cx="576064" cy="1440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2470229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33</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5" idx="1"/>
          </p:cNvCxnSpPr>
          <p:nvPr/>
        </p:nvCxnSpPr>
        <p:spPr>
          <a:xfrm>
            <a:off x="5652120" y="4329100"/>
            <a:ext cx="576064" cy="129614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3286259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06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solidFill>
                  <a:srgbClr val="FF0000"/>
                </a:solidFill>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91466" y="4149080"/>
            <a:ext cx="1440160" cy="369332"/>
          </a:xfrm>
          <a:prstGeom prst="rect">
            <a:avLst/>
          </a:prstGeom>
          <a:noFill/>
        </p:spPr>
        <p:txBody>
          <a:bodyPr wrap="square" rtlCol="0">
            <a:spAutoFit/>
          </a:bodyPr>
          <a:lstStyle/>
          <a:p>
            <a:pPr algn="ctr"/>
            <a:r>
              <a:rPr lang="en-GB" dirty="0">
                <a:solidFill>
                  <a:srgbClr val="FF0000"/>
                </a:solidFill>
              </a:rPr>
              <a:t>0x0800015C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34</a:t>
            </a:fld>
            <a:endParaRPr kumimoji="0" lang="en-US"/>
          </a:p>
        </p:txBody>
      </p:sp>
      <p:cxnSp>
        <p:nvCxnSpPr>
          <p:cNvPr id="57" name="Straight Arrow Connector 56"/>
          <p:cNvCxnSpPr/>
          <p:nvPr/>
        </p:nvCxnSpPr>
        <p:spPr>
          <a:xfrm flipV="1">
            <a:off x="5652120" y="1453426"/>
            <a:ext cx="576064" cy="215559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5" idx="1"/>
          </p:cNvCxnSpPr>
          <p:nvPr/>
        </p:nvCxnSpPr>
        <p:spPr>
          <a:xfrm>
            <a:off x="5652120" y="4329100"/>
            <a:ext cx="576064" cy="16561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7" idx="1"/>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505200" y="5525869"/>
            <a:ext cx="1874231" cy="646331"/>
          </a:xfrm>
          <a:prstGeom prst="rect">
            <a:avLst/>
          </a:prstGeom>
          <a:solidFill>
            <a:srgbClr val="3333FF"/>
          </a:solidFill>
        </p:spPr>
        <p:txBody>
          <a:bodyPr wrap="none" rtlCol="0">
            <a:spAutoFit/>
          </a:bodyPr>
          <a:lstStyle/>
          <a:p>
            <a:pPr algn="ctr"/>
            <a:r>
              <a:rPr lang="en-US" dirty="0">
                <a:solidFill>
                  <a:schemeClr val="bg1"/>
                </a:solidFill>
              </a:rPr>
              <a:t>Recover</a:t>
            </a:r>
          </a:p>
          <a:p>
            <a:pPr algn="ctr"/>
            <a:r>
              <a:rPr lang="en-US" dirty="0">
                <a:solidFill>
                  <a:schemeClr val="bg1"/>
                </a:solidFill>
              </a:rPr>
              <a:t>Link Register (LR)</a:t>
            </a:r>
          </a:p>
        </p:txBody>
      </p: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sp>
        <p:nvSpPr>
          <p:cNvPr id="93" name="TextBox 92"/>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1530356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06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 ENDL</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0x08000140</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60" name="TextBox 59"/>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35</a:t>
            </a:fld>
            <a:endParaRPr kumimoji="0" lang="en-US"/>
          </a:p>
        </p:txBody>
      </p:sp>
      <p:cxnSp>
        <p:nvCxnSpPr>
          <p:cNvPr id="57" name="Straight Arrow Connector 56"/>
          <p:cNvCxnSpPr/>
          <p:nvPr/>
        </p:nvCxnSpPr>
        <p:spPr>
          <a:xfrm flipV="1">
            <a:off x="5652120" y="1447800"/>
            <a:ext cx="576064" cy="215559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7" idx="1"/>
          </p:cNvCxnSpPr>
          <p:nvPr/>
        </p:nvCxnSpPr>
        <p:spPr>
          <a:xfrm flipV="1">
            <a:off x="5652120" y="3465004"/>
            <a:ext cx="576064" cy="8640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11" name="Straight Connector 10"/>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9" name="TextBox 58"/>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0" name="TextBox 69"/>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2" name="TextBox 71"/>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1554278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Arguments and Return Values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graphicFrame>
        <p:nvGraphicFramePr>
          <p:cNvPr id="5" name="Object 4"/>
          <p:cNvGraphicFramePr>
            <a:graphicFrameLocks noChangeAspect="1"/>
          </p:cNvGraphicFramePr>
          <p:nvPr/>
        </p:nvGraphicFramePr>
        <p:xfrm>
          <a:off x="419100" y="1314450"/>
          <a:ext cx="8305800" cy="5010150"/>
        </p:xfrm>
        <a:graphic>
          <a:graphicData uri="http://schemas.openxmlformats.org/presentationml/2006/ole">
            <mc:AlternateContent xmlns:mc="http://schemas.openxmlformats.org/markup-compatibility/2006">
              <mc:Choice xmlns:v="urn:schemas-microsoft-com:vml" Requires="v">
                <p:oleObj name="Visio" r:id="rId3" imgW="7051550" imgH="4239368" progId="Visio.Drawing.11">
                  <p:embed/>
                </p:oleObj>
              </mc:Choice>
              <mc:Fallback>
                <p:oleObj name="Visio" r:id="rId3" imgW="7051550" imgH="4239368" progId="Visio.Drawing.11">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3924300" y="1371600"/>
            <a:ext cx="3543300" cy="1631216"/>
          </a:xfrm>
          <a:prstGeom prst="rect">
            <a:avLst/>
          </a:prstGeom>
          <a:noFill/>
        </p:spPr>
        <p:txBody>
          <a:bodyPr wrap="square" rtlCol="0">
            <a:spAutoFit/>
          </a:bodyPr>
          <a:lstStyle/>
          <a:p>
            <a:r>
              <a:rPr lang="en-US" sz="2000" b="1" dirty="0">
                <a:solidFill>
                  <a:srgbClr val="0000FF"/>
                </a:solidFill>
              </a:rPr>
              <a:t>Hold arguments, results, or temporary values. Caller doesn’t expect them to be preserved.  Also called “scratch registers”.</a:t>
            </a:r>
          </a:p>
        </p:txBody>
      </p:sp>
      <p:sp>
        <p:nvSpPr>
          <p:cNvPr id="4" name="Rounded Rectangle 3"/>
          <p:cNvSpPr/>
          <p:nvPr/>
        </p:nvSpPr>
        <p:spPr>
          <a:xfrm>
            <a:off x="228600" y="1828800"/>
            <a:ext cx="3505200" cy="1143000"/>
          </a:xfrm>
          <a:prstGeom prst="round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28600" y="3012260"/>
            <a:ext cx="3505200" cy="2133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5105400"/>
            <a:ext cx="1406154" cy="369332"/>
          </a:xfrm>
          <a:prstGeom prst="rect">
            <a:avLst/>
          </a:prstGeom>
          <a:noFill/>
        </p:spPr>
        <p:txBody>
          <a:bodyPr wrap="none" rtlCol="0">
            <a:spAutoFit/>
          </a:bodyPr>
          <a:lstStyle/>
          <a:p>
            <a:r>
              <a:rPr lang="en-US" dirty="0"/>
              <a:t>Link Register</a:t>
            </a:r>
          </a:p>
        </p:txBody>
      </p:sp>
      <p:sp>
        <p:nvSpPr>
          <p:cNvPr id="12" name="Rectangle 11"/>
          <p:cNvSpPr/>
          <p:nvPr/>
        </p:nvSpPr>
        <p:spPr>
          <a:xfrm>
            <a:off x="3886200" y="3053854"/>
            <a:ext cx="3581400" cy="1477328"/>
          </a:xfrm>
          <a:prstGeom prst="rect">
            <a:avLst/>
          </a:prstGeom>
        </p:spPr>
        <p:txBody>
          <a:bodyPr wrap="square">
            <a:spAutoFit/>
          </a:bodyPr>
          <a:lstStyle/>
          <a:p>
            <a:r>
              <a:rPr lang="en-US" b="1" dirty="0">
                <a:solidFill>
                  <a:srgbClr val="FF0000"/>
                </a:solidFill>
              </a:rPr>
              <a:t>Caller expects these values to be preserved. </a:t>
            </a:r>
          </a:p>
          <a:p>
            <a:r>
              <a:rPr lang="en-US" b="1" dirty="0" err="1">
                <a:solidFill>
                  <a:srgbClr val="FF0000"/>
                </a:solidFill>
              </a:rPr>
              <a:t>Callee</a:t>
            </a:r>
            <a:r>
              <a:rPr lang="en-US" b="1" dirty="0">
                <a:solidFill>
                  <a:srgbClr val="FF0000"/>
                </a:solidFill>
              </a:rPr>
              <a:t> either does not use them, or must preserve their original value if it uses them. </a:t>
            </a:r>
          </a:p>
        </p:txBody>
      </p:sp>
    </p:spTree>
    <p:extLst>
      <p:ext uri="{BB962C8B-B14F-4D97-AF65-F5344CB8AC3E}">
        <p14:creationId xmlns:p14="http://schemas.microsoft.com/office/powerpoint/2010/main" val="301194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animBg="1"/>
      <p:bldP spid="10" grpId="0" animBg="1"/>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On Conventions</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sp>
        <p:nvSpPr>
          <p:cNvPr id="4" name="Content Placeholder 3"/>
          <p:cNvSpPr>
            <a:spLocks noGrp="1"/>
          </p:cNvSpPr>
          <p:nvPr>
            <p:ph sz="quarter" idx="1"/>
          </p:nvPr>
        </p:nvSpPr>
        <p:spPr/>
        <p:txBody>
          <a:bodyPr>
            <a:normAutofit/>
          </a:bodyPr>
          <a:lstStyle/>
          <a:p>
            <a:r>
              <a:rPr lang="en-US" altLang="zh-CN" dirty="0"/>
              <a:t>“</a:t>
            </a:r>
            <a:r>
              <a:rPr lang="en-US" altLang="zh-CN" dirty="0" err="1"/>
              <a:t>Callee</a:t>
            </a:r>
            <a:r>
              <a:rPr lang="en-US" altLang="zh-CN" dirty="0"/>
              <a:t> must preserve </a:t>
            </a:r>
            <a:r>
              <a:rPr lang="en-US" dirty="0"/>
              <a:t>values of R4-R11, but not R0-R3”</a:t>
            </a:r>
          </a:p>
          <a:p>
            <a:pPr lvl="1"/>
            <a:r>
              <a:rPr lang="en-US" dirty="0"/>
              <a:t>This is a programming convention adopted by ARM compilers and assemblers that helps with interoperability among software written by different people (the processor hardware doesn’t care how you use the registers)</a:t>
            </a:r>
          </a:p>
          <a:p>
            <a:pPr lvl="1"/>
            <a:r>
              <a:rPr lang="en-US" dirty="0"/>
              <a:t>Like driving on the right side of the road </a:t>
            </a:r>
            <a:r>
              <a:rPr lang="en-US" altLang="zh-CN" dirty="0"/>
              <a:t>in North America (the road doesn’t care how cars are driven on it)</a:t>
            </a:r>
            <a:endParaRPr lang="en-US" dirty="0"/>
          </a:p>
          <a:p>
            <a:r>
              <a:rPr lang="en-US" dirty="0"/>
              <a:t>What if you don’t respect this convention?</a:t>
            </a:r>
          </a:p>
          <a:p>
            <a:pPr lvl="1"/>
            <a:r>
              <a:rPr lang="en-US" dirty="0"/>
              <a:t>If you write everything (assembler code, compiler toolchain…) by yourself, free to adopt your own convention, but your code or tool will not interoperate with the rest of the world</a:t>
            </a:r>
          </a:p>
        </p:txBody>
      </p:sp>
    </p:spTree>
    <p:extLst>
      <p:ext uri="{BB962C8B-B14F-4D97-AF65-F5344CB8AC3E}">
        <p14:creationId xmlns:p14="http://schemas.microsoft.com/office/powerpoint/2010/main" val="1105111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990600"/>
          </a:xfrm>
        </p:spPr>
        <p:txBody>
          <a:bodyPr>
            <a:normAutofit fontScale="90000"/>
          </a:bodyPr>
          <a:lstStyle/>
          <a:p>
            <a:r>
              <a:rPr lang="en-US" dirty="0"/>
              <a:t>Call</a:t>
            </a:r>
            <a:r>
              <a:rPr lang="en-US" altLang="zh-CN" dirty="0"/>
              <a:t>ing</a:t>
            </a:r>
            <a:r>
              <a:rPr lang="en-US" dirty="0"/>
              <a:t> a Function without Preserving </a:t>
            </a:r>
            <a:r>
              <a:rPr lang="en-US" altLang="zh-CN" dirty="0"/>
              <a:t>R</a:t>
            </a:r>
            <a:r>
              <a:rPr lang="en-US" dirty="0"/>
              <a:t>4-R11 </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352242049"/>
              </p:ext>
            </p:extLst>
          </p:nvPr>
        </p:nvGraphicFramePr>
        <p:xfrm>
          <a:off x="381000" y="198120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function/</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effectLst/>
                          <a:latin typeface="Consolas" panose="020B0609020204030204" pitchFamily="49" charset="0"/>
                          <a:cs typeface="Consolas" panose="020B0609020204030204" pitchFamily="49" charset="0"/>
                        </a:rPr>
                        <a:t>%</a:t>
                      </a:r>
                      <a:r>
                        <a:rPr lang="en-US" sz="1600" b="1" baseline="0" dirty="0">
                          <a:effectLst/>
                          <a:latin typeface="Consolas" panose="020B0609020204030204" pitchFamily="49" charset="0"/>
                          <a:cs typeface="Consolas" panose="020B0609020204030204" pitchFamily="49" charset="0"/>
                        </a:rPr>
                        <a:t> R4 has the incorrect value of 10</a:t>
                      </a:r>
                      <a:endParaRPr lang="en-US" sz="1600" b="1"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foo PROC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 foo changes R4</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BX    </a:t>
                      </a:r>
                      <a:r>
                        <a:rPr lang="en-US" sz="1600" b="1" dirty="0" err="1">
                          <a:solidFill>
                            <a:srgbClr val="C00000"/>
                          </a:solidFill>
                          <a:effectLst/>
                          <a:latin typeface="Consolas" panose="020B0609020204030204" pitchFamily="49" charset="0"/>
                          <a:cs typeface="Consolas" panose="020B0609020204030204" pitchFamily="49" charset="0"/>
                        </a:rPr>
                        <a:t>LR</a:t>
                      </a:r>
                      <a:endParaRPr lang="en-US" sz="1600" b="1" dirty="0">
                        <a:solidFill>
                          <a:srgbClr val="C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TextBox 3"/>
          <p:cNvSpPr txBox="1"/>
          <p:nvPr/>
        </p:nvSpPr>
        <p:spPr>
          <a:xfrm>
            <a:off x="2971800" y="5703371"/>
            <a:ext cx="3962400" cy="369332"/>
          </a:xfrm>
          <a:prstGeom prst="rect">
            <a:avLst/>
          </a:prstGeom>
          <a:noFill/>
        </p:spPr>
        <p:txBody>
          <a:bodyPr wrap="square" rtlCol="0">
            <a:spAutoFit/>
          </a:bodyPr>
          <a:lstStyle/>
          <a:p>
            <a:r>
              <a:rPr lang="en-US" altLang="zh-CN" dirty="0" err="1"/>
              <a:t>Callee</a:t>
            </a:r>
            <a:r>
              <a:rPr lang="en-US" altLang="zh-CN" dirty="0"/>
              <a:t> must preserve </a:t>
            </a:r>
            <a:r>
              <a:rPr lang="en-US" dirty="0"/>
              <a:t>values of R4-R11</a:t>
            </a:r>
          </a:p>
        </p:txBody>
      </p:sp>
    </p:spTree>
    <p:extLst>
      <p:ext uri="{BB962C8B-B14F-4D97-AF65-F5344CB8AC3E}">
        <p14:creationId xmlns:p14="http://schemas.microsoft.com/office/powerpoint/2010/main" val="3509128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Call</a:t>
            </a:r>
            <a:r>
              <a:rPr lang="en-US" altLang="zh-CN" dirty="0"/>
              <a:t>ing</a:t>
            </a:r>
            <a:r>
              <a:rPr lang="en-US" dirty="0"/>
              <a:t> a Function, Preserving r4-r11 </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31916875"/>
              </p:ext>
            </p:extLst>
          </p:nvPr>
        </p:nvGraphicFramePr>
        <p:xfrm>
          <a:off x="381000" y="198120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function/</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endParaRPr lang="en-US" sz="1600" b="1" dirty="0">
                        <a:solidFill>
                          <a:srgbClr val="C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effectLst/>
                          <a:latin typeface="Consolas" panose="020B0609020204030204" pitchFamily="49" charset="0"/>
                          <a:cs typeface="Consolas" panose="020B0609020204030204" pitchFamily="49" charset="0"/>
                        </a:rPr>
                        <a:t>%</a:t>
                      </a:r>
                      <a:r>
                        <a:rPr lang="en-US" sz="1600" b="1" baseline="0" dirty="0">
                          <a:effectLst/>
                          <a:latin typeface="Consolas" panose="020B0609020204030204" pitchFamily="49" charset="0"/>
                          <a:cs typeface="Consolas" panose="020B0609020204030204" pitchFamily="49" charset="0"/>
                        </a:rPr>
                        <a:t> R4 has the correct value of 100</a:t>
                      </a:r>
                      <a:endParaRPr lang="en-US" sz="1600" b="1"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     </a:t>
                      </a:r>
                      <a:r>
                        <a:rPr lang="en-US" sz="1600" dirty="0">
                          <a:effectLst/>
                          <a:latin typeface="Consolas" panose="020B0609020204030204" pitchFamily="49" charset="0"/>
                          <a:cs typeface="Consolas" panose="020B0609020204030204" pitchFamily="49" charset="0"/>
                        </a:rPr>
                        <a:t>; preserve R4</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 foo changes R4</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a:t>
                      </a:r>
                      <a:r>
                        <a:rPr lang="en-US" sz="1600" dirty="0">
                          <a:effectLst/>
                          <a:latin typeface="Consolas" panose="020B0609020204030204" pitchFamily="49" charset="0"/>
                          <a:cs typeface="Consolas" panose="020B0609020204030204" pitchFamily="49" charset="0"/>
                        </a:rPr>
                        <a:t>; Recover R4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6" name="TextBox 5"/>
          <p:cNvSpPr txBox="1"/>
          <p:nvPr/>
        </p:nvSpPr>
        <p:spPr>
          <a:xfrm>
            <a:off x="2971800" y="5703371"/>
            <a:ext cx="3962400" cy="369332"/>
          </a:xfrm>
          <a:prstGeom prst="rect">
            <a:avLst/>
          </a:prstGeom>
          <a:noFill/>
        </p:spPr>
        <p:txBody>
          <a:bodyPr wrap="square" rtlCol="0">
            <a:spAutoFit/>
          </a:bodyPr>
          <a:lstStyle/>
          <a:p>
            <a:r>
              <a:rPr lang="en-US" altLang="zh-CN" dirty="0" err="1"/>
              <a:t>Callee</a:t>
            </a:r>
            <a:r>
              <a:rPr lang="en-US" altLang="zh-CN" dirty="0"/>
              <a:t> must preserve </a:t>
            </a:r>
            <a:r>
              <a:rPr lang="en-US" dirty="0"/>
              <a:t>values of R4-R11</a:t>
            </a:r>
          </a:p>
        </p:txBody>
      </p:sp>
    </p:spTree>
    <p:extLst>
      <p:ext uri="{BB962C8B-B14F-4D97-AF65-F5344CB8AC3E}">
        <p14:creationId xmlns:p14="http://schemas.microsoft.com/office/powerpoint/2010/main" val="412386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pic>
        <p:nvPicPr>
          <p:cNvPr id="1026" name="Picture 2" descr="http://upload.wikimedia.org/wikipedia/commons/6/60/Tower_of_Hanoi_4.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9665"/>
            <a:ext cx="7976276" cy="31157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33800" y="6019800"/>
            <a:ext cx="4572000" cy="261610"/>
          </a:xfrm>
          <a:prstGeom prst="rect">
            <a:avLst/>
          </a:prstGeom>
        </p:spPr>
        <p:txBody>
          <a:bodyPr>
            <a:spAutoFit/>
          </a:bodyPr>
          <a:lstStyle/>
          <a:p>
            <a:r>
              <a:rPr lang="en-US" sz="1100" i="1" dirty="0"/>
              <a:t>http://en.wikipedia.org/wiki/File:Tower_of_Hanoi_4.gif</a:t>
            </a:r>
          </a:p>
        </p:txBody>
      </p:sp>
      <p:sp>
        <p:nvSpPr>
          <p:cNvPr id="4" name="TextBox 3"/>
          <p:cNvSpPr txBox="1"/>
          <p:nvPr/>
        </p:nvSpPr>
        <p:spPr>
          <a:xfrm>
            <a:off x="609600" y="1371600"/>
            <a:ext cx="3847592" cy="461665"/>
          </a:xfrm>
          <a:prstGeom prst="rect">
            <a:avLst/>
          </a:prstGeom>
          <a:noFill/>
        </p:spPr>
        <p:txBody>
          <a:bodyPr wrap="none" rtlCol="0">
            <a:spAutoFit/>
          </a:bodyPr>
          <a:lstStyle/>
          <a:p>
            <a:r>
              <a:rPr lang="en-US" sz="2400" b="1" dirty="0">
                <a:solidFill>
                  <a:srgbClr val="FF0000"/>
                </a:solidFill>
              </a:rPr>
              <a:t>STACK:  Last In First Out</a:t>
            </a:r>
          </a:p>
        </p:txBody>
      </p:sp>
      <p:sp>
        <p:nvSpPr>
          <p:cNvPr id="7" name="TextBox 6"/>
          <p:cNvSpPr txBox="1"/>
          <p:nvPr/>
        </p:nvSpPr>
        <p:spPr>
          <a:xfrm>
            <a:off x="1910291" y="5029200"/>
            <a:ext cx="1061509" cy="400110"/>
          </a:xfrm>
          <a:prstGeom prst="rect">
            <a:avLst/>
          </a:prstGeom>
          <a:noFill/>
        </p:spPr>
        <p:txBody>
          <a:bodyPr wrap="none" rtlCol="0">
            <a:spAutoFit/>
          </a:bodyPr>
          <a:lstStyle/>
          <a:p>
            <a:r>
              <a:rPr lang="en-US" sz="2000" b="1" dirty="0"/>
              <a:t>Stack 1</a:t>
            </a:r>
          </a:p>
        </p:txBody>
      </p:sp>
      <p:sp>
        <p:nvSpPr>
          <p:cNvPr id="9" name="TextBox 8"/>
          <p:cNvSpPr txBox="1"/>
          <p:nvPr/>
        </p:nvSpPr>
        <p:spPr>
          <a:xfrm>
            <a:off x="4120091" y="5048250"/>
            <a:ext cx="1061509" cy="400110"/>
          </a:xfrm>
          <a:prstGeom prst="rect">
            <a:avLst/>
          </a:prstGeom>
          <a:noFill/>
        </p:spPr>
        <p:txBody>
          <a:bodyPr wrap="none" rtlCol="0">
            <a:spAutoFit/>
          </a:bodyPr>
          <a:lstStyle/>
          <a:p>
            <a:r>
              <a:rPr lang="en-US" sz="2000" b="1" dirty="0"/>
              <a:t>Stack 2</a:t>
            </a:r>
          </a:p>
        </p:txBody>
      </p:sp>
      <p:sp>
        <p:nvSpPr>
          <p:cNvPr id="10" name="TextBox 9"/>
          <p:cNvSpPr txBox="1"/>
          <p:nvPr/>
        </p:nvSpPr>
        <p:spPr>
          <a:xfrm>
            <a:off x="6329891" y="5029200"/>
            <a:ext cx="1061509" cy="400110"/>
          </a:xfrm>
          <a:prstGeom prst="rect">
            <a:avLst/>
          </a:prstGeom>
          <a:noFill/>
        </p:spPr>
        <p:txBody>
          <a:bodyPr wrap="none" rtlCol="0">
            <a:spAutoFit/>
          </a:bodyPr>
          <a:lstStyle/>
          <a:p>
            <a:r>
              <a:rPr lang="en-US" sz="2000" b="1" dirty="0"/>
              <a:t>Stack 3</a:t>
            </a:r>
          </a:p>
        </p:txBody>
      </p:sp>
    </p:spTree>
    <p:extLst>
      <p:ext uri="{BB962C8B-B14F-4D97-AF65-F5344CB8AC3E}">
        <p14:creationId xmlns:p14="http://schemas.microsoft.com/office/powerpoint/2010/main" val="1657949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Arguments via Registers R0-R3</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pic>
        <p:nvPicPr>
          <p:cNvPr id="5" name="Picture 4"/>
          <p:cNvPicPr>
            <a:picLocks noChangeAspect="1"/>
          </p:cNvPicPr>
          <p:nvPr/>
        </p:nvPicPr>
        <p:blipFill>
          <a:blip r:embed="rId2"/>
          <a:stretch>
            <a:fillRect/>
          </a:stretch>
        </p:blipFill>
        <p:spPr>
          <a:xfrm>
            <a:off x="990600" y="1219201"/>
            <a:ext cx="6935158" cy="5105400"/>
          </a:xfrm>
          <a:prstGeom prst="rect">
            <a:avLst/>
          </a:prstGeom>
        </p:spPr>
      </p:pic>
    </p:spTree>
    <p:extLst>
      <p:ext uri="{BB962C8B-B14F-4D97-AF65-F5344CB8AC3E}">
        <p14:creationId xmlns:p14="http://schemas.microsoft.com/office/powerpoint/2010/main" val="1054559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3657600" y="3328963"/>
            <a:ext cx="5290226" cy="68939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dirty="0"/>
              <a:t>Each argument of 8-bit char, or 16-bit short, is passed in a 32-bit register</a:t>
            </a:r>
          </a:p>
        </p:txBody>
      </p:sp>
      <p:sp>
        <p:nvSpPr>
          <p:cNvPr id="2" name="Title 1"/>
          <p:cNvSpPr>
            <a:spLocks noGrp="1"/>
          </p:cNvSpPr>
          <p:nvPr>
            <p:ph type="title"/>
          </p:nvPr>
        </p:nvSpPr>
        <p:spPr/>
        <p:txBody>
          <a:bodyPr/>
          <a:lstStyle/>
          <a:p>
            <a:r>
              <a:rPr lang="en-US" dirty="0"/>
              <a:t>Additional Arguments Passed on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41</a:t>
            </a:fld>
            <a:endParaRPr kumimoji="0" lang="en-US" dirty="0"/>
          </a:p>
        </p:txBody>
      </p:sp>
      <p:graphicFrame>
        <p:nvGraphicFramePr>
          <p:cNvPr id="13" name="Content Placeholder 12"/>
          <p:cNvGraphicFramePr>
            <a:graphicFrameLocks noGrp="1"/>
          </p:cNvGraphicFramePr>
          <p:nvPr>
            <p:ph sz="quarter" idx="1"/>
            <p:extLst>
              <p:ext uri="{D42A27DB-BD31-4B8C-83A1-F6EECF244321}">
                <p14:modId xmlns:p14="http://schemas.microsoft.com/office/powerpoint/2010/main" val="2597030768"/>
              </p:ext>
            </p:extLst>
          </p:nvPr>
        </p:nvGraphicFramePr>
        <p:xfrm>
          <a:off x="609600" y="1726660"/>
          <a:ext cx="2971800" cy="370840"/>
        </p:xfrm>
        <a:graphic>
          <a:graphicData uri="http://schemas.openxmlformats.org/drawingml/2006/table">
            <a:tbl>
              <a:tblPr firstRow="1" bandRow="1">
                <a:tableStyleId>{5940675A-B579-460E-94D1-54222C63F5DA}</a:tableStyleId>
              </a:tblPr>
              <a:tblGrid>
                <a:gridCol w="742950">
                  <a:extLst>
                    <a:ext uri="{9D8B030D-6E8A-4147-A177-3AD203B41FA5}">
                      <a16:colId xmlns:a16="http://schemas.microsoft.com/office/drawing/2014/main" val="242172939"/>
                    </a:ext>
                  </a:extLst>
                </a:gridCol>
                <a:gridCol w="742950">
                  <a:extLst>
                    <a:ext uri="{9D8B030D-6E8A-4147-A177-3AD203B41FA5}">
                      <a16:colId xmlns:a16="http://schemas.microsoft.com/office/drawing/2014/main" val="2188387863"/>
                    </a:ext>
                  </a:extLst>
                </a:gridCol>
                <a:gridCol w="742950">
                  <a:extLst>
                    <a:ext uri="{9D8B030D-6E8A-4147-A177-3AD203B41FA5}">
                      <a16:colId xmlns:a16="http://schemas.microsoft.com/office/drawing/2014/main" val="85967061"/>
                    </a:ext>
                  </a:extLst>
                </a:gridCol>
                <a:gridCol w="742950">
                  <a:extLst>
                    <a:ext uri="{9D8B030D-6E8A-4147-A177-3AD203B41FA5}">
                      <a16:colId xmlns:a16="http://schemas.microsoft.com/office/drawing/2014/main" val="2525421763"/>
                    </a:ext>
                  </a:extLst>
                </a:gridCol>
              </a:tblGrid>
              <a:tr h="370840">
                <a:tc>
                  <a:txBody>
                    <a:bodyPr/>
                    <a:lstStyle/>
                    <a:p>
                      <a:pPr algn="ctr"/>
                      <a:r>
                        <a:rPr lang="en-US" altLang="zh-CN" dirty="0"/>
                        <a:t>R0</a:t>
                      </a:r>
                      <a:endParaRPr lang="en-US" dirty="0"/>
                    </a:p>
                  </a:txBody>
                  <a:tcPr/>
                </a:tc>
                <a:tc>
                  <a:txBody>
                    <a:bodyPr/>
                    <a:lstStyle/>
                    <a:p>
                      <a:pPr algn="ctr"/>
                      <a:r>
                        <a:rPr lang="en-US" dirty="0"/>
                        <a:t>R1</a:t>
                      </a:r>
                    </a:p>
                  </a:txBody>
                  <a:tcPr/>
                </a:tc>
                <a:tc>
                  <a:txBody>
                    <a:bodyPr/>
                    <a:lstStyle/>
                    <a:p>
                      <a:pPr algn="ctr"/>
                      <a:r>
                        <a:rPr lang="en-US" dirty="0"/>
                        <a:t>R2</a:t>
                      </a:r>
                    </a:p>
                  </a:txBody>
                  <a:tcPr/>
                </a:tc>
                <a:tc>
                  <a:txBody>
                    <a:bodyPr/>
                    <a:lstStyle/>
                    <a:p>
                      <a:pPr algn="ctr"/>
                      <a:r>
                        <a:rPr lang="en-US" dirty="0"/>
                        <a:t>R3</a:t>
                      </a:r>
                    </a:p>
                  </a:txBody>
                  <a:tcPr/>
                </a:tc>
                <a:extLst>
                  <a:ext uri="{0D108BD9-81ED-4DB2-BD59-A6C34878D82A}">
                    <a16:rowId xmlns:a16="http://schemas.microsoft.com/office/drawing/2014/main" val="3892313521"/>
                  </a:ext>
                </a:extLst>
              </a:tr>
            </a:tbl>
          </a:graphicData>
        </a:graphic>
      </p:graphicFrame>
      <p:graphicFrame>
        <p:nvGraphicFramePr>
          <p:cNvPr id="14" name="Content Placeholder 12"/>
          <p:cNvGraphicFramePr>
            <a:graphicFrameLocks/>
          </p:cNvGraphicFramePr>
          <p:nvPr>
            <p:extLst>
              <p:ext uri="{D42A27DB-BD31-4B8C-83A1-F6EECF244321}">
                <p14:modId xmlns:p14="http://schemas.microsoft.com/office/powerpoint/2010/main" val="405688819"/>
              </p:ext>
            </p:extLst>
          </p:nvPr>
        </p:nvGraphicFramePr>
        <p:xfrm>
          <a:off x="3886197" y="1726660"/>
          <a:ext cx="4648203" cy="370840"/>
        </p:xfrm>
        <a:graphic>
          <a:graphicData uri="http://schemas.openxmlformats.org/drawingml/2006/table">
            <a:tbl>
              <a:tblPr firstRow="1" bandRow="1">
                <a:tableStyleId>{5940675A-B579-460E-94D1-54222C63F5DA}</a:tableStyleId>
              </a:tblPr>
              <a:tblGrid>
                <a:gridCol w="664029">
                  <a:extLst>
                    <a:ext uri="{9D8B030D-6E8A-4147-A177-3AD203B41FA5}">
                      <a16:colId xmlns:a16="http://schemas.microsoft.com/office/drawing/2014/main" val="242172939"/>
                    </a:ext>
                  </a:extLst>
                </a:gridCol>
                <a:gridCol w="664029">
                  <a:extLst>
                    <a:ext uri="{9D8B030D-6E8A-4147-A177-3AD203B41FA5}">
                      <a16:colId xmlns:a16="http://schemas.microsoft.com/office/drawing/2014/main" val="2188387863"/>
                    </a:ext>
                  </a:extLst>
                </a:gridCol>
                <a:gridCol w="664029">
                  <a:extLst>
                    <a:ext uri="{9D8B030D-6E8A-4147-A177-3AD203B41FA5}">
                      <a16:colId xmlns:a16="http://schemas.microsoft.com/office/drawing/2014/main" val="85967061"/>
                    </a:ext>
                  </a:extLst>
                </a:gridCol>
                <a:gridCol w="664029">
                  <a:extLst>
                    <a:ext uri="{9D8B030D-6E8A-4147-A177-3AD203B41FA5}">
                      <a16:colId xmlns:a16="http://schemas.microsoft.com/office/drawing/2014/main" val="2525421763"/>
                    </a:ext>
                  </a:extLst>
                </a:gridCol>
                <a:gridCol w="664029">
                  <a:extLst>
                    <a:ext uri="{9D8B030D-6E8A-4147-A177-3AD203B41FA5}">
                      <a16:colId xmlns:a16="http://schemas.microsoft.com/office/drawing/2014/main" val="620484926"/>
                    </a:ext>
                  </a:extLst>
                </a:gridCol>
                <a:gridCol w="664029">
                  <a:extLst>
                    <a:ext uri="{9D8B030D-6E8A-4147-A177-3AD203B41FA5}">
                      <a16:colId xmlns:a16="http://schemas.microsoft.com/office/drawing/2014/main" val="1648192157"/>
                    </a:ext>
                  </a:extLst>
                </a:gridCol>
                <a:gridCol w="664029">
                  <a:extLst>
                    <a:ext uri="{9D8B030D-6E8A-4147-A177-3AD203B41FA5}">
                      <a16:colId xmlns:a16="http://schemas.microsoft.com/office/drawing/2014/main" val="3500636327"/>
                    </a:ext>
                  </a:extLst>
                </a:gridCol>
              </a:tblGrid>
              <a:tr h="370840">
                <a:tc>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92313521"/>
                  </a:ext>
                </a:extLst>
              </a:tr>
            </a:tbl>
          </a:graphicData>
        </a:graphic>
      </p:graphicFrame>
      <p:sp>
        <p:nvSpPr>
          <p:cNvPr id="15" name="TextBox 14"/>
          <p:cNvSpPr txBox="1"/>
          <p:nvPr/>
        </p:nvSpPr>
        <p:spPr>
          <a:xfrm>
            <a:off x="1828800" y="1371600"/>
            <a:ext cx="1039067" cy="369332"/>
          </a:xfrm>
          <a:prstGeom prst="rect">
            <a:avLst/>
          </a:prstGeom>
          <a:noFill/>
        </p:spPr>
        <p:txBody>
          <a:bodyPr wrap="none" rtlCol="0">
            <a:spAutoFit/>
          </a:bodyPr>
          <a:lstStyle/>
          <a:p>
            <a:r>
              <a:rPr lang="en-US" dirty="0"/>
              <a:t>Registers</a:t>
            </a:r>
          </a:p>
        </p:txBody>
      </p:sp>
      <p:sp>
        <p:nvSpPr>
          <p:cNvPr id="16" name="TextBox 15"/>
          <p:cNvSpPr txBox="1"/>
          <p:nvPr/>
        </p:nvSpPr>
        <p:spPr>
          <a:xfrm>
            <a:off x="5257800" y="1371600"/>
            <a:ext cx="1765676" cy="369332"/>
          </a:xfrm>
          <a:prstGeom prst="rect">
            <a:avLst/>
          </a:prstGeom>
          <a:noFill/>
        </p:spPr>
        <p:txBody>
          <a:bodyPr wrap="none" rtlCol="0">
            <a:spAutoFit/>
          </a:bodyPr>
          <a:lstStyle/>
          <a:p>
            <a:r>
              <a:rPr lang="en-US" dirty="0"/>
              <a:t>Stack </a:t>
            </a:r>
            <a:r>
              <a:rPr lang="en-US" altLang="zh-CN" dirty="0"/>
              <a:t>in Memory</a:t>
            </a:r>
            <a:endParaRPr lang="en-US" dirty="0"/>
          </a:p>
        </p:txBody>
      </p:sp>
      <p:sp>
        <p:nvSpPr>
          <p:cNvPr id="17" name="Rectangle 16"/>
          <p:cNvSpPr/>
          <p:nvPr/>
        </p:nvSpPr>
        <p:spPr>
          <a:xfrm>
            <a:off x="228600" y="2293834"/>
            <a:ext cx="315503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dirty="0">
                <a:solidFill>
                  <a:srgbClr val="333333"/>
                </a:solidFill>
                <a:latin typeface="Segoe UI" panose="020B0502040204020203" pitchFamily="34" charset="0"/>
              </a:rPr>
              <a:t>foo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a:t>
            </a:r>
            <a:r>
              <a:rPr lang="en-US" altLang="zh-CN" dirty="0">
                <a:solidFill>
                  <a:srgbClr val="333333"/>
                </a:solidFill>
                <a:latin typeface="Segoe UI" panose="020B0502040204020203" pitchFamily="34" charset="0"/>
              </a:rPr>
              <a:t>i</a:t>
            </a:r>
            <a:r>
              <a:rPr lang="en-US" dirty="0">
                <a:solidFill>
                  <a:srgbClr val="333333"/>
                </a:solidFill>
                <a:latin typeface="Segoe UI" panose="020B0502040204020203" pitchFamily="34" charset="0"/>
              </a:rPr>
              <a:t>0,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i1,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i2,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i3)</a:t>
            </a:r>
            <a:endParaRPr lang="en-US" dirty="0"/>
          </a:p>
        </p:txBody>
      </p:sp>
      <p:graphicFrame>
        <p:nvGraphicFramePr>
          <p:cNvPr id="18" name="Content Placeholder 12"/>
          <p:cNvGraphicFramePr>
            <a:graphicFrameLocks/>
          </p:cNvGraphicFramePr>
          <p:nvPr>
            <p:extLst>
              <p:ext uri="{D42A27DB-BD31-4B8C-83A1-F6EECF244321}">
                <p14:modId xmlns:p14="http://schemas.microsoft.com/office/powerpoint/2010/main" val="3924455191"/>
              </p:ext>
            </p:extLst>
          </p:nvPr>
        </p:nvGraphicFramePr>
        <p:xfrm>
          <a:off x="609600" y="2996120"/>
          <a:ext cx="2971800" cy="370840"/>
        </p:xfrm>
        <a:graphic>
          <a:graphicData uri="http://schemas.openxmlformats.org/drawingml/2006/table">
            <a:tbl>
              <a:tblPr firstRow="1" bandRow="1">
                <a:tableStyleId>{5940675A-B579-460E-94D1-54222C63F5DA}</a:tableStyleId>
              </a:tblPr>
              <a:tblGrid>
                <a:gridCol w="742950">
                  <a:extLst>
                    <a:ext uri="{9D8B030D-6E8A-4147-A177-3AD203B41FA5}">
                      <a16:colId xmlns:a16="http://schemas.microsoft.com/office/drawing/2014/main" val="242172939"/>
                    </a:ext>
                  </a:extLst>
                </a:gridCol>
                <a:gridCol w="742950">
                  <a:extLst>
                    <a:ext uri="{9D8B030D-6E8A-4147-A177-3AD203B41FA5}">
                      <a16:colId xmlns:a16="http://schemas.microsoft.com/office/drawing/2014/main" val="2188387863"/>
                    </a:ext>
                  </a:extLst>
                </a:gridCol>
                <a:gridCol w="742950">
                  <a:extLst>
                    <a:ext uri="{9D8B030D-6E8A-4147-A177-3AD203B41FA5}">
                      <a16:colId xmlns:a16="http://schemas.microsoft.com/office/drawing/2014/main" val="85967061"/>
                    </a:ext>
                  </a:extLst>
                </a:gridCol>
                <a:gridCol w="742950">
                  <a:extLst>
                    <a:ext uri="{9D8B030D-6E8A-4147-A177-3AD203B41FA5}">
                      <a16:colId xmlns:a16="http://schemas.microsoft.com/office/drawing/2014/main" val="2525421763"/>
                    </a:ext>
                  </a:extLst>
                </a:gridCol>
              </a:tblGrid>
              <a:tr h="370840">
                <a:tc>
                  <a:txBody>
                    <a:bodyPr/>
                    <a:lstStyle/>
                    <a:p>
                      <a:pPr algn="ctr"/>
                      <a:r>
                        <a:rPr lang="en-US" altLang="zh-CN" dirty="0"/>
                        <a:t>i0</a:t>
                      </a:r>
                      <a:endParaRPr lang="en-US" dirty="0"/>
                    </a:p>
                  </a:txBody>
                  <a:tcPr/>
                </a:tc>
                <a:tc>
                  <a:txBody>
                    <a:bodyPr/>
                    <a:lstStyle/>
                    <a:p>
                      <a:pPr algn="ctr"/>
                      <a:r>
                        <a:rPr lang="en-US" dirty="0"/>
                        <a:t>i1</a:t>
                      </a:r>
                    </a:p>
                  </a:txBody>
                  <a:tcPr/>
                </a:tc>
                <a:tc>
                  <a:txBody>
                    <a:bodyPr/>
                    <a:lstStyle/>
                    <a:p>
                      <a:pPr algn="ctr"/>
                      <a:r>
                        <a:rPr lang="en-US" dirty="0"/>
                        <a:t>i2</a:t>
                      </a:r>
                    </a:p>
                  </a:txBody>
                  <a:tcPr/>
                </a:tc>
                <a:tc>
                  <a:txBody>
                    <a:bodyPr/>
                    <a:lstStyle/>
                    <a:p>
                      <a:pPr algn="ctr"/>
                      <a:r>
                        <a:rPr lang="en-US" dirty="0"/>
                        <a:t>i3</a:t>
                      </a:r>
                    </a:p>
                  </a:txBody>
                  <a:tcPr/>
                </a:tc>
                <a:extLst>
                  <a:ext uri="{0D108BD9-81ED-4DB2-BD59-A6C34878D82A}">
                    <a16:rowId xmlns:a16="http://schemas.microsoft.com/office/drawing/2014/main" val="3892313521"/>
                  </a:ext>
                </a:extLst>
              </a:tr>
            </a:tbl>
          </a:graphicData>
        </a:graphic>
      </p:graphicFrame>
      <p:graphicFrame>
        <p:nvGraphicFramePr>
          <p:cNvPr id="19" name="Content Placeholder 12"/>
          <p:cNvGraphicFramePr>
            <a:graphicFrameLocks/>
          </p:cNvGraphicFramePr>
          <p:nvPr>
            <p:extLst>
              <p:ext uri="{D42A27DB-BD31-4B8C-83A1-F6EECF244321}">
                <p14:modId xmlns:p14="http://schemas.microsoft.com/office/powerpoint/2010/main" val="2365579833"/>
              </p:ext>
            </p:extLst>
          </p:nvPr>
        </p:nvGraphicFramePr>
        <p:xfrm>
          <a:off x="3886197" y="2996120"/>
          <a:ext cx="4648203" cy="370840"/>
        </p:xfrm>
        <a:graphic>
          <a:graphicData uri="http://schemas.openxmlformats.org/drawingml/2006/table">
            <a:tbl>
              <a:tblPr firstRow="1" bandRow="1">
                <a:tableStyleId>{5940675A-B579-460E-94D1-54222C63F5DA}</a:tableStyleId>
              </a:tblPr>
              <a:tblGrid>
                <a:gridCol w="664029">
                  <a:extLst>
                    <a:ext uri="{9D8B030D-6E8A-4147-A177-3AD203B41FA5}">
                      <a16:colId xmlns:a16="http://schemas.microsoft.com/office/drawing/2014/main" val="242172939"/>
                    </a:ext>
                  </a:extLst>
                </a:gridCol>
                <a:gridCol w="664029">
                  <a:extLst>
                    <a:ext uri="{9D8B030D-6E8A-4147-A177-3AD203B41FA5}">
                      <a16:colId xmlns:a16="http://schemas.microsoft.com/office/drawing/2014/main" val="2188387863"/>
                    </a:ext>
                  </a:extLst>
                </a:gridCol>
                <a:gridCol w="664029">
                  <a:extLst>
                    <a:ext uri="{9D8B030D-6E8A-4147-A177-3AD203B41FA5}">
                      <a16:colId xmlns:a16="http://schemas.microsoft.com/office/drawing/2014/main" val="85967061"/>
                    </a:ext>
                  </a:extLst>
                </a:gridCol>
                <a:gridCol w="664029">
                  <a:extLst>
                    <a:ext uri="{9D8B030D-6E8A-4147-A177-3AD203B41FA5}">
                      <a16:colId xmlns:a16="http://schemas.microsoft.com/office/drawing/2014/main" val="2525421763"/>
                    </a:ext>
                  </a:extLst>
                </a:gridCol>
                <a:gridCol w="664029">
                  <a:extLst>
                    <a:ext uri="{9D8B030D-6E8A-4147-A177-3AD203B41FA5}">
                      <a16:colId xmlns:a16="http://schemas.microsoft.com/office/drawing/2014/main" val="620484926"/>
                    </a:ext>
                  </a:extLst>
                </a:gridCol>
                <a:gridCol w="664029">
                  <a:extLst>
                    <a:ext uri="{9D8B030D-6E8A-4147-A177-3AD203B41FA5}">
                      <a16:colId xmlns:a16="http://schemas.microsoft.com/office/drawing/2014/main" val="1648192157"/>
                    </a:ext>
                  </a:extLst>
                </a:gridCol>
                <a:gridCol w="664029">
                  <a:extLst>
                    <a:ext uri="{9D8B030D-6E8A-4147-A177-3AD203B41FA5}">
                      <a16:colId xmlns:a16="http://schemas.microsoft.com/office/drawing/2014/main" val="3500636327"/>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92313521"/>
                  </a:ext>
                </a:extLst>
              </a:tr>
            </a:tbl>
          </a:graphicData>
        </a:graphic>
      </p:graphicFrame>
      <p:sp>
        <p:nvSpPr>
          <p:cNvPr id="20" name="TextBox 19"/>
          <p:cNvSpPr txBox="1"/>
          <p:nvPr/>
        </p:nvSpPr>
        <p:spPr>
          <a:xfrm>
            <a:off x="1828800" y="2641060"/>
            <a:ext cx="1039067" cy="369332"/>
          </a:xfrm>
          <a:prstGeom prst="rect">
            <a:avLst/>
          </a:prstGeom>
          <a:noFill/>
        </p:spPr>
        <p:txBody>
          <a:bodyPr wrap="none" rtlCol="0">
            <a:spAutoFit/>
          </a:bodyPr>
          <a:lstStyle/>
          <a:p>
            <a:r>
              <a:rPr lang="en-US" dirty="0"/>
              <a:t>Registers</a:t>
            </a:r>
          </a:p>
        </p:txBody>
      </p:sp>
      <p:sp>
        <p:nvSpPr>
          <p:cNvPr id="21" name="TextBox 20"/>
          <p:cNvSpPr txBox="1"/>
          <p:nvPr/>
        </p:nvSpPr>
        <p:spPr>
          <a:xfrm>
            <a:off x="5257800" y="2641060"/>
            <a:ext cx="1765676" cy="646331"/>
          </a:xfrm>
          <a:prstGeom prst="rect">
            <a:avLst/>
          </a:prstGeom>
          <a:noFill/>
        </p:spPr>
        <p:txBody>
          <a:bodyPr wrap="none" rtlCol="0">
            <a:spAutoFit/>
          </a:bodyPr>
          <a:lstStyle/>
          <a:p>
            <a:r>
              <a:rPr lang="en-US" dirty="0"/>
              <a:t>Stack </a:t>
            </a:r>
            <a:r>
              <a:rPr lang="en-US" altLang="zh-CN" dirty="0"/>
              <a:t>in Memory</a:t>
            </a:r>
            <a:endParaRPr lang="en-US" dirty="0"/>
          </a:p>
          <a:p>
            <a:endParaRPr lang="en-US" dirty="0"/>
          </a:p>
        </p:txBody>
      </p:sp>
      <p:sp>
        <p:nvSpPr>
          <p:cNvPr id="24" name="Rectangle 23"/>
          <p:cNvSpPr/>
          <p:nvPr/>
        </p:nvSpPr>
        <p:spPr>
          <a:xfrm>
            <a:off x="228600" y="3505200"/>
            <a:ext cx="3135795"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dirty="0">
                <a:solidFill>
                  <a:srgbClr val="333333"/>
                </a:solidFill>
                <a:latin typeface="Segoe UI" panose="020B0502040204020203" pitchFamily="34" charset="0"/>
              </a:rPr>
              <a:t>foo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i0, </a:t>
            </a:r>
            <a:r>
              <a:rPr lang="en-US" altLang="zh-CN" dirty="0">
                <a:solidFill>
                  <a:srgbClr val="333333"/>
                </a:solidFill>
                <a:latin typeface="Segoe UI" panose="020B0502040204020203" pitchFamily="34" charset="0"/>
              </a:rPr>
              <a:t>char</a:t>
            </a:r>
            <a:r>
              <a:rPr lang="en-US" dirty="0">
                <a:solidFill>
                  <a:srgbClr val="333333"/>
                </a:solidFill>
                <a:latin typeface="Segoe UI" panose="020B0502040204020203" pitchFamily="34" charset="0"/>
              </a:rPr>
              <a:t> a1, double D)</a:t>
            </a:r>
            <a:endParaRPr lang="en-US" dirty="0"/>
          </a:p>
        </p:txBody>
      </p:sp>
      <p:graphicFrame>
        <p:nvGraphicFramePr>
          <p:cNvPr id="25" name="Content Placeholder 12"/>
          <p:cNvGraphicFramePr>
            <a:graphicFrameLocks/>
          </p:cNvGraphicFramePr>
          <p:nvPr>
            <p:extLst>
              <p:ext uri="{D42A27DB-BD31-4B8C-83A1-F6EECF244321}">
                <p14:modId xmlns:p14="http://schemas.microsoft.com/office/powerpoint/2010/main" val="2183682411"/>
              </p:ext>
            </p:extLst>
          </p:nvPr>
        </p:nvGraphicFramePr>
        <p:xfrm>
          <a:off x="609600" y="4207486"/>
          <a:ext cx="2971800" cy="370840"/>
        </p:xfrm>
        <a:graphic>
          <a:graphicData uri="http://schemas.openxmlformats.org/drawingml/2006/table">
            <a:tbl>
              <a:tblPr firstRow="1" bandRow="1">
                <a:tableStyleId>{5940675A-B579-460E-94D1-54222C63F5DA}</a:tableStyleId>
              </a:tblPr>
              <a:tblGrid>
                <a:gridCol w="742950">
                  <a:extLst>
                    <a:ext uri="{9D8B030D-6E8A-4147-A177-3AD203B41FA5}">
                      <a16:colId xmlns:a16="http://schemas.microsoft.com/office/drawing/2014/main" val="242172939"/>
                    </a:ext>
                  </a:extLst>
                </a:gridCol>
                <a:gridCol w="742950">
                  <a:extLst>
                    <a:ext uri="{9D8B030D-6E8A-4147-A177-3AD203B41FA5}">
                      <a16:colId xmlns:a16="http://schemas.microsoft.com/office/drawing/2014/main" val="2188387863"/>
                    </a:ext>
                  </a:extLst>
                </a:gridCol>
                <a:gridCol w="1485900">
                  <a:extLst>
                    <a:ext uri="{9D8B030D-6E8A-4147-A177-3AD203B41FA5}">
                      <a16:colId xmlns:a16="http://schemas.microsoft.com/office/drawing/2014/main" val="85967061"/>
                    </a:ext>
                  </a:extLst>
                </a:gridCol>
              </a:tblGrid>
              <a:tr h="370840">
                <a:tc>
                  <a:txBody>
                    <a:bodyPr/>
                    <a:lstStyle/>
                    <a:p>
                      <a:pPr algn="ctr"/>
                      <a:r>
                        <a:rPr lang="en-US" altLang="zh-CN" dirty="0"/>
                        <a:t>i0</a:t>
                      </a:r>
                      <a:endParaRPr lang="en-US" dirty="0"/>
                    </a:p>
                  </a:txBody>
                  <a:tcPr/>
                </a:tc>
                <a:tc>
                  <a:txBody>
                    <a:bodyPr/>
                    <a:lstStyle/>
                    <a:p>
                      <a:pPr algn="ctr"/>
                      <a:r>
                        <a:rPr lang="en-US"/>
                        <a:t>a1</a:t>
                      </a:r>
                      <a:endParaRPr lang="en-US" dirty="0"/>
                    </a:p>
                  </a:txBody>
                  <a:tcPr/>
                </a:tc>
                <a:tc>
                  <a:txBody>
                    <a:bodyPr/>
                    <a:lstStyle/>
                    <a:p>
                      <a:pPr algn="ctr"/>
                      <a:r>
                        <a:rPr lang="en-US" dirty="0"/>
                        <a:t>D</a:t>
                      </a:r>
                    </a:p>
                  </a:txBody>
                  <a:tcPr/>
                </a:tc>
                <a:extLst>
                  <a:ext uri="{0D108BD9-81ED-4DB2-BD59-A6C34878D82A}">
                    <a16:rowId xmlns:a16="http://schemas.microsoft.com/office/drawing/2014/main" val="3892313521"/>
                  </a:ext>
                </a:extLst>
              </a:tr>
            </a:tbl>
          </a:graphicData>
        </a:graphic>
      </p:graphicFrame>
      <p:graphicFrame>
        <p:nvGraphicFramePr>
          <p:cNvPr id="26" name="Content Placeholder 12"/>
          <p:cNvGraphicFramePr>
            <a:graphicFrameLocks/>
          </p:cNvGraphicFramePr>
          <p:nvPr>
            <p:extLst>
              <p:ext uri="{D42A27DB-BD31-4B8C-83A1-F6EECF244321}">
                <p14:modId xmlns:p14="http://schemas.microsoft.com/office/powerpoint/2010/main" val="2207367349"/>
              </p:ext>
            </p:extLst>
          </p:nvPr>
        </p:nvGraphicFramePr>
        <p:xfrm>
          <a:off x="3886197" y="4207486"/>
          <a:ext cx="4648203" cy="370840"/>
        </p:xfrm>
        <a:graphic>
          <a:graphicData uri="http://schemas.openxmlformats.org/drawingml/2006/table">
            <a:tbl>
              <a:tblPr firstRow="1" bandRow="1">
                <a:tableStyleId>{5940675A-B579-460E-94D1-54222C63F5DA}</a:tableStyleId>
              </a:tblPr>
              <a:tblGrid>
                <a:gridCol w="664029">
                  <a:extLst>
                    <a:ext uri="{9D8B030D-6E8A-4147-A177-3AD203B41FA5}">
                      <a16:colId xmlns:a16="http://schemas.microsoft.com/office/drawing/2014/main" val="242172939"/>
                    </a:ext>
                  </a:extLst>
                </a:gridCol>
                <a:gridCol w="664029">
                  <a:extLst>
                    <a:ext uri="{9D8B030D-6E8A-4147-A177-3AD203B41FA5}">
                      <a16:colId xmlns:a16="http://schemas.microsoft.com/office/drawing/2014/main" val="2188387863"/>
                    </a:ext>
                  </a:extLst>
                </a:gridCol>
                <a:gridCol w="664029">
                  <a:extLst>
                    <a:ext uri="{9D8B030D-6E8A-4147-A177-3AD203B41FA5}">
                      <a16:colId xmlns:a16="http://schemas.microsoft.com/office/drawing/2014/main" val="85967061"/>
                    </a:ext>
                  </a:extLst>
                </a:gridCol>
                <a:gridCol w="664029">
                  <a:extLst>
                    <a:ext uri="{9D8B030D-6E8A-4147-A177-3AD203B41FA5}">
                      <a16:colId xmlns:a16="http://schemas.microsoft.com/office/drawing/2014/main" val="2525421763"/>
                    </a:ext>
                  </a:extLst>
                </a:gridCol>
                <a:gridCol w="664029">
                  <a:extLst>
                    <a:ext uri="{9D8B030D-6E8A-4147-A177-3AD203B41FA5}">
                      <a16:colId xmlns:a16="http://schemas.microsoft.com/office/drawing/2014/main" val="620484926"/>
                    </a:ext>
                  </a:extLst>
                </a:gridCol>
                <a:gridCol w="664029">
                  <a:extLst>
                    <a:ext uri="{9D8B030D-6E8A-4147-A177-3AD203B41FA5}">
                      <a16:colId xmlns:a16="http://schemas.microsoft.com/office/drawing/2014/main" val="1648192157"/>
                    </a:ext>
                  </a:extLst>
                </a:gridCol>
                <a:gridCol w="664029">
                  <a:extLst>
                    <a:ext uri="{9D8B030D-6E8A-4147-A177-3AD203B41FA5}">
                      <a16:colId xmlns:a16="http://schemas.microsoft.com/office/drawing/2014/main" val="3500636327"/>
                    </a:ext>
                  </a:extLst>
                </a:gridCol>
              </a:tblGrid>
              <a:tr h="370840">
                <a:tc>
                  <a:txBody>
                    <a:bodyPr/>
                    <a:lstStyle/>
                    <a:p>
                      <a:pPr algn="ct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92313521"/>
                  </a:ext>
                </a:extLst>
              </a:tr>
            </a:tbl>
          </a:graphicData>
        </a:graphic>
      </p:graphicFrame>
      <p:sp>
        <p:nvSpPr>
          <p:cNvPr id="27" name="TextBox 26"/>
          <p:cNvSpPr txBox="1"/>
          <p:nvPr/>
        </p:nvSpPr>
        <p:spPr>
          <a:xfrm>
            <a:off x="1828800" y="3852426"/>
            <a:ext cx="1039067" cy="369332"/>
          </a:xfrm>
          <a:prstGeom prst="rect">
            <a:avLst/>
          </a:prstGeom>
          <a:noFill/>
        </p:spPr>
        <p:txBody>
          <a:bodyPr wrap="none" rtlCol="0">
            <a:spAutoFit/>
          </a:bodyPr>
          <a:lstStyle/>
          <a:p>
            <a:r>
              <a:rPr lang="en-US" dirty="0"/>
              <a:t>Registers</a:t>
            </a:r>
          </a:p>
        </p:txBody>
      </p:sp>
      <p:sp>
        <p:nvSpPr>
          <p:cNvPr id="28" name="TextBox 27"/>
          <p:cNvSpPr txBox="1"/>
          <p:nvPr/>
        </p:nvSpPr>
        <p:spPr>
          <a:xfrm>
            <a:off x="5257800" y="3852426"/>
            <a:ext cx="1765676" cy="646331"/>
          </a:xfrm>
          <a:prstGeom prst="rect">
            <a:avLst/>
          </a:prstGeom>
          <a:noFill/>
        </p:spPr>
        <p:txBody>
          <a:bodyPr wrap="none" rtlCol="0">
            <a:spAutoFit/>
          </a:bodyPr>
          <a:lstStyle/>
          <a:p>
            <a:r>
              <a:rPr lang="en-US" dirty="0"/>
              <a:t>Stack </a:t>
            </a:r>
            <a:r>
              <a:rPr lang="en-US" altLang="zh-CN" dirty="0"/>
              <a:t>in Memory</a:t>
            </a:r>
            <a:endParaRPr lang="en-US" dirty="0"/>
          </a:p>
          <a:p>
            <a:endParaRPr lang="en-US" dirty="0"/>
          </a:p>
        </p:txBody>
      </p:sp>
      <p:sp>
        <p:nvSpPr>
          <p:cNvPr id="29" name="Rectangle 28"/>
          <p:cNvSpPr/>
          <p:nvPr/>
        </p:nvSpPr>
        <p:spPr>
          <a:xfrm>
            <a:off x="228600" y="4800600"/>
            <a:ext cx="4171206"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dirty="0">
                <a:solidFill>
                  <a:srgbClr val="333333"/>
                </a:solidFill>
                <a:latin typeface="Segoe UI" panose="020B0502040204020203" pitchFamily="34" charset="0"/>
              </a:rPr>
              <a:t>foo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i0,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i1, double D,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i2,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i3)</a:t>
            </a:r>
            <a:endParaRPr lang="en-US" dirty="0"/>
          </a:p>
        </p:txBody>
      </p:sp>
      <p:graphicFrame>
        <p:nvGraphicFramePr>
          <p:cNvPr id="30" name="Content Placeholder 12"/>
          <p:cNvGraphicFramePr>
            <a:graphicFrameLocks/>
          </p:cNvGraphicFramePr>
          <p:nvPr>
            <p:extLst>
              <p:ext uri="{D42A27DB-BD31-4B8C-83A1-F6EECF244321}">
                <p14:modId xmlns:p14="http://schemas.microsoft.com/office/powerpoint/2010/main" val="2458878061"/>
              </p:ext>
            </p:extLst>
          </p:nvPr>
        </p:nvGraphicFramePr>
        <p:xfrm>
          <a:off x="609600" y="5502886"/>
          <a:ext cx="2971800" cy="370840"/>
        </p:xfrm>
        <a:graphic>
          <a:graphicData uri="http://schemas.openxmlformats.org/drawingml/2006/table">
            <a:tbl>
              <a:tblPr firstRow="1" bandRow="1">
                <a:tableStyleId>{5940675A-B579-460E-94D1-54222C63F5DA}</a:tableStyleId>
              </a:tblPr>
              <a:tblGrid>
                <a:gridCol w="742950">
                  <a:extLst>
                    <a:ext uri="{9D8B030D-6E8A-4147-A177-3AD203B41FA5}">
                      <a16:colId xmlns:a16="http://schemas.microsoft.com/office/drawing/2014/main" val="242172939"/>
                    </a:ext>
                  </a:extLst>
                </a:gridCol>
                <a:gridCol w="742950">
                  <a:extLst>
                    <a:ext uri="{9D8B030D-6E8A-4147-A177-3AD203B41FA5}">
                      <a16:colId xmlns:a16="http://schemas.microsoft.com/office/drawing/2014/main" val="2188387863"/>
                    </a:ext>
                  </a:extLst>
                </a:gridCol>
                <a:gridCol w="1485900">
                  <a:extLst>
                    <a:ext uri="{9D8B030D-6E8A-4147-A177-3AD203B41FA5}">
                      <a16:colId xmlns:a16="http://schemas.microsoft.com/office/drawing/2014/main" val="85967061"/>
                    </a:ext>
                  </a:extLst>
                </a:gridCol>
              </a:tblGrid>
              <a:tr h="370840">
                <a:tc>
                  <a:txBody>
                    <a:bodyPr/>
                    <a:lstStyle/>
                    <a:p>
                      <a:pPr algn="ctr"/>
                      <a:r>
                        <a:rPr lang="en-US" altLang="zh-CN" dirty="0"/>
                        <a:t>i0</a:t>
                      </a:r>
                      <a:endParaRPr lang="en-US" dirty="0"/>
                    </a:p>
                  </a:txBody>
                  <a:tcPr/>
                </a:tc>
                <a:tc>
                  <a:txBody>
                    <a:bodyPr/>
                    <a:lstStyle/>
                    <a:p>
                      <a:pPr algn="ctr"/>
                      <a:r>
                        <a:rPr lang="en-US" dirty="0"/>
                        <a:t>i1</a:t>
                      </a:r>
                    </a:p>
                  </a:txBody>
                  <a:tcPr/>
                </a:tc>
                <a:tc>
                  <a:txBody>
                    <a:bodyPr/>
                    <a:lstStyle/>
                    <a:p>
                      <a:pPr algn="ctr"/>
                      <a:r>
                        <a:rPr lang="en-US" dirty="0"/>
                        <a:t>D</a:t>
                      </a:r>
                    </a:p>
                  </a:txBody>
                  <a:tcPr/>
                </a:tc>
                <a:extLst>
                  <a:ext uri="{0D108BD9-81ED-4DB2-BD59-A6C34878D82A}">
                    <a16:rowId xmlns:a16="http://schemas.microsoft.com/office/drawing/2014/main" val="3892313521"/>
                  </a:ext>
                </a:extLst>
              </a:tr>
            </a:tbl>
          </a:graphicData>
        </a:graphic>
      </p:graphicFrame>
      <p:graphicFrame>
        <p:nvGraphicFramePr>
          <p:cNvPr id="31" name="Content Placeholder 12"/>
          <p:cNvGraphicFramePr>
            <a:graphicFrameLocks/>
          </p:cNvGraphicFramePr>
          <p:nvPr>
            <p:extLst>
              <p:ext uri="{D42A27DB-BD31-4B8C-83A1-F6EECF244321}">
                <p14:modId xmlns:p14="http://schemas.microsoft.com/office/powerpoint/2010/main" val="4000956288"/>
              </p:ext>
            </p:extLst>
          </p:nvPr>
        </p:nvGraphicFramePr>
        <p:xfrm>
          <a:off x="3886197" y="5502886"/>
          <a:ext cx="4648203" cy="370840"/>
        </p:xfrm>
        <a:graphic>
          <a:graphicData uri="http://schemas.openxmlformats.org/drawingml/2006/table">
            <a:tbl>
              <a:tblPr firstRow="1" bandRow="1">
                <a:tableStyleId>{5940675A-B579-460E-94D1-54222C63F5DA}</a:tableStyleId>
              </a:tblPr>
              <a:tblGrid>
                <a:gridCol w="664029">
                  <a:extLst>
                    <a:ext uri="{9D8B030D-6E8A-4147-A177-3AD203B41FA5}">
                      <a16:colId xmlns:a16="http://schemas.microsoft.com/office/drawing/2014/main" val="242172939"/>
                    </a:ext>
                  </a:extLst>
                </a:gridCol>
                <a:gridCol w="664029">
                  <a:extLst>
                    <a:ext uri="{9D8B030D-6E8A-4147-A177-3AD203B41FA5}">
                      <a16:colId xmlns:a16="http://schemas.microsoft.com/office/drawing/2014/main" val="2188387863"/>
                    </a:ext>
                  </a:extLst>
                </a:gridCol>
                <a:gridCol w="664029">
                  <a:extLst>
                    <a:ext uri="{9D8B030D-6E8A-4147-A177-3AD203B41FA5}">
                      <a16:colId xmlns:a16="http://schemas.microsoft.com/office/drawing/2014/main" val="85967061"/>
                    </a:ext>
                  </a:extLst>
                </a:gridCol>
                <a:gridCol w="664029">
                  <a:extLst>
                    <a:ext uri="{9D8B030D-6E8A-4147-A177-3AD203B41FA5}">
                      <a16:colId xmlns:a16="http://schemas.microsoft.com/office/drawing/2014/main" val="2525421763"/>
                    </a:ext>
                  </a:extLst>
                </a:gridCol>
                <a:gridCol w="664029">
                  <a:extLst>
                    <a:ext uri="{9D8B030D-6E8A-4147-A177-3AD203B41FA5}">
                      <a16:colId xmlns:a16="http://schemas.microsoft.com/office/drawing/2014/main" val="620484926"/>
                    </a:ext>
                  </a:extLst>
                </a:gridCol>
                <a:gridCol w="664029">
                  <a:extLst>
                    <a:ext uri="{9D8B030D-6E8A-4147-A177-3AD203B41FA5}">
                      <a16:colId xmlns:a16="http://schemas.microsoft.com/office/drawing/2014/main" val="1648192157"/>
                    </a:ext>
                  </a:extLst>
                </a:gridCol>
                <a:gridCol w="664029">
                  <a:extLst>
                    <a:ext uri="{9D8B030D-6E8A-4147-A177-3AD203B41FA5}">
                      <a16:colId xmlns:a16="http://schemas.microsoft.com/office/drawing/2014/main" val="3500636327"/>
                    </a:ext>
                  </a:extLst>
                </a:gridCol>
              </a:tblGrid>
              <a:tr h="370840">
                <a:tc>
                  <a:txBody>
                    <a:bodyPr/>
                    <a:lstStyle/>
                    <a:p>
                      <a:pPr algn="ctr"/>
                      <a:r>
                        <a:rPr lang="en-US" dirty="0"/>
                        <a:t>i2</a:t>
                      </a:r>
                    </a:p>
                  </a:txBody>
                  <a:tcPr/>
                </a:tc>
                <a:tc>
                  <a:txBody>
                    <a:bodyPr/>
                    <a:lstStyle/>
                    <a:p>
                      <a:pPr algn="ctr"/>
                      <a:r>
                        <a:rPr lang="en-US" dirty="0"/>
                        <a:t>i3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92313521"/>
                  </a:ext>
                </a:extLst>
              </a:tr>
            </a:tbl>
          </a:graphicData>
        </a:graphic>
      </p:graphicFrame>
      <p:sp>
        <p:nvSpPr>
          <p:cNvPr id="32" name="TextBox 31"/>
          <p:cNvSpPr txBox="1"/>
          <p:nvPr/>
        </p:nvSpPr>
        <p:spPr>
          <a:xfrm>
            <a:off x="1828800" y="5147826"/>
            <a:ext cx="1039067" cy="369332"/>
          </a:xfrm>
          <a:prstGeom prst="rect">
            <a:avLst/>
          </a:prstGeom>
          <a:noFill/>
        </p:spPr>
        <p:txBody>
          <a:bodyPr wrap="none" rtlCol="0">
            <a:spAutoFit/>
          </a:bodyPr>
          <a:lstStyle/>
          <a:p>
            <a:r>
              <a:rPr lang="en-US" dirty="0"/>
              <a:t>Registers</a:t>
            </a:r>
          </a:p>
        </p:txBody>
      </p:sp>
      <p:sp>
        <p:nvSpPr>
          <p:cNvPr id="33" name="TextBox 32"/>
          <p:cNvSpPr txBox="1"/>
          <p:nvPr/>
        </p:nvSpPr>
        <p:spPr>
          <a:xfrm>
            <a:off x="5257800" y="5147826"/>
            <a:ext cx="1765676" cy="646331"/>
          </a:xfrm>
          <a:prstGeom prst="rect">
            <a:avLst/>
          </a:prstGeom>
          <a:noFill/>
        </p:spPr>
        <p:txBody>
          <a:bodyPr wrap="none" rtlCol="0">
            <a:spAutoFit/>
          </a:bodyPr>
          <a:lstStyle/>
          <a:p>
            <a:r>
              <a:rPr lang="en-US" dirty="0"/>
              <a:t>Stack </a:t>
            </a:r>
            <a:r>
              <a:rPr lang="en-US" altLang="zh-CN" dirty="0"/>
              <a:t>in Memory</a:t>
            </a:r>
            <a:endParaRPr lang="en-US" dirty="0"/>
          </a:p>
          <a:p>
            <a:endParaRPr lang="en-US" dirty="0"/>
          </a:p>
        </p:txBody>
      </p:sp>
      <p:sp>
        <p:nvSpPr>
          <p:cNvPr id="34" name="Rectangle 33"/>
          <p:cNvSpPr/>
          <p:nvPr/>
        </p:nvSpPr>
        <p:spPr>
          <a:xfrm>
            <a:off x="533400" y="6070060"/>
            <a:ext cx="7924800" cy="68939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dirty="0"/>
              <a:t>Caller passes arguments i0, i1, D in registers R0-R3 directly; pushes additional arguments i2 and i3 onto the stack before function call (details not covered in this lecture)</a:t>
            </a:r>
          </a:p>
        </p:txBody>
      </p:sp>
    </p:spTree>
    <p:extLst>
      <p:ext uri="{BB962C8B-B14F-4D97-AF65-F5344CB8AC3E}">
        <p14:creationId xmlns:p14="http://schemas.microsoft.com/office/powerpoint/2010/main" val="3475912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anose="020B0609020204030204" pitchFamily="49" charset="0"/>
                <a:cs typeface="Consolas" panose="020B0609020204030204" pitchFamily="49" charset="0"/>
              </a:rPr>
              <a:t>R2 = R0*R0+R1*R1</a:t>
            </a:r>
          </a:p>
        </p:txBody>
      </p:sp>
      <p:sp>
        <p:nvSpPr>
          <p:cNvPr id="3" name="Content Placeholder 2"/>
          <p:cNvSpPr>
            <a:spLocks noGrp="1"/>
          </p:cNvSpPr>
          <p:nvPr>
            <p:ph idx="1"/>
          </p:nvPr>
        </p:nvSpPr>
        <p:spPr>
          <a:xfrm>
            <a:off x="457200" y="1219200"/>
            <a:ext cx="4114800" cy="4937760"/>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buNone/>
            </a:pPr>
            <a:r>
              <a:rPr lang="en-GB" sz="3600" b="1" dirty="0">
                <a:latin typeface="Courier New" pitchFamily="49" charset="0"/>
                <a:cs typeface="Courier New" pitchFamily="49" charset="0"/>
              </a:rPr>
              <a:t>		</a:t>
            </a:r>
            <a:r>
              <a:rPr lang="en-GB" sz="2400" b="1" dirty="0">
                <a:latin typeface="Courier New" pitchFamily="49" charset="0"/>
                <a:cs typeface="Courier New" pitchFamily="49" charset="0"/>
              </a:rPr>
              <a:t>MOV R0,#3</a:t>
            </a:r>
          </a:p>
          <a:p>
            <a:pPr>
              <a:buNone/>
            </a:pPr>
            <a:r>
              <a:rPr lang="en-GB" sz="2400" b="1" dirty="0">
                <a:latin typeface="Courier New" pitchFamily="49" charset="0"/>
                <a:cs typeface="Courier New" pitchFamily="49" charset="0"/>
              </a:rPr>
              <a:t>		MOV R1,#4</a:t>
            </a:r>
          </a:p>
          <a:p>
            <a:pPr>
              <a:buNone/>
            </a:pPr>
            <a:r>
              <a:rPr lang="en-GB" sz="2400" b="1" dirty="0">
                <a:latin typeface="Courier New" pitchFamily="49" charset="0"/>
                <a:cs typeface="Courier New" pitchFamily="49" charset="0"/>
              </a:rPr>
              <a:t> 		BL  SSQ</a:t>
            </a:r>
          </a:p>
          <a:p>
            <a:pPr>
              <a:buNone/>
            </a:pPr>
            <a:r>
              <a:rPr lang="en-GB" sz="2400" b="1" dirty="0">
                <a:latin typeface="Courier New" pitchFamily="49" charset="0"/>
                <a:cs typeface="Courier New" pitchFamily="49" charset="0"/>
              </a:rPr>
              <a:t>		MOV R2,R0</a:t>
            </a:r>
          </a:p>
          <a:p>
            <a:pPr>
              <a:buNone/>
            </a:pPr>
            <a:r>
              <a:rPr lang="en-GB" sz="2400" b="1" dirty="0">
                <a:latin typeface="Courier New" pitchFamily="49" charset="0"/>
                <a:cs typeface="Courier New" pitchFamily="49" charset="0"/>
              </a:rPr>
              <a:t>		B ENDL</a:t>
            </a:r>
          </a:p>
          <a:p>
            <a:pPr>
              <a:buNone/>
            </a:pPr>
            <a:r>
              <a:rPr lang="en-GB" sz="2400" b="1" dirty="0">
                <a:latin typeface="Courier New" pitchFamily="49" charset="0"/>
                <a:cs typeface="Courier New" pitchFamily="49" charset="0"/>
              </a:rPr>
              <a:t>     ...</a:t>
            </a:r>
          </a:p>
          <a:p>
            <a:pPr>
              <a:buNone/>
            </a:pPr>
            <a:r>
              <a:rPr lang="en-GB" sz="2400" b="1" dirty="0">
                <a:latin typeface="Courier New" pitchFamily="49" charset="0"/>
                <a:cs typeface="Courier New" pitchFamily="49" charset="0"/>
              </a:rPr>
              <a:t>SSQ	MUL R2,R0,R0 	</a:t>
            </a:r>
          </a:p>
          <a:p>
            <a:pPr>
              <a:buNone/>
            </a:pPr>
            <a:r>
              <a:rPr lang="en-GB" sz="2400" b="1" dirty="0">
                <a:latin typeface="Courier New" pitchFamily="49" charset="0"/>
                <a:cs typeface="Courier New" pitchFamily="49" charset="0"/>
              </a:rPr>
              <a:t>		MUL R3,R1,R1 	</a:t>
            </a:r>
          </a:p>
          <a:p>
            <a:pPr>
              <a:buNone/>
            </a:pPr>
            <a:r>
              <a:rPr lang="en-GB" sz="2400" b="1" dirty="0">
                <a:latin typeface="Courier New" pitchFamily="49" charset="0"/>
                <a:cs typeface="Courier New" pitchFamily="49" charset="0"/>
              </a:rPr>
              <a:t>		ADD R2,R2,R3</a:t>
            </a:r>
          </a:p>
          <a:p>
            <a:pPr>
              <a:buNone/>
            </a:pPr>
            <a:r>
              <a:rPr lang="en-GB" sz="2400" b="1" dirty="0">
                <a:latin typeface="Courier New" pitchFamily="49" charset="0"/>
                <a:cs typeface="Courier New" pitchFamily="49" charset="0"/>
              </a:rPr>
              <a:t>		MOV R0,R2		</a:t>
            </a:r>
          </a:p>
          <a:p>
            <a:pPr>
              <a:buNone/>
            </a:pPr>
            <a:r>
              <a:rPr lang="en-GB" sz="2400" b="1" dirty="0">
                <a:latin typeface="Courier New" pitchFamily="49" charset="0"/>
                <a:cs typeface="Courier New" pitchFamily="49" charset="0"/>
              </a:rPr>
              <a:t>		BX LR</a:t>
            </a:r>
          </a:p>
          <a:p>
            <a:pPr>
              <a:buNone/>
            </a:pPr>
            <a:r>
              <a:rPr lang="en-GB" sz="2400" b="1" dirty="0">
                <a:latin typeface="Courier New" pitchFamily="49" charset="0"/>
                <a:cs typeface="Courier New" pitchFamily="49" charset="0"/>
              </a:rPr>
              <a:t>     ...</a:t>
            </a:r>
          </a:p>
          <a:p>
            <a:pPr>
              <a:buNone/>
            </a:pPr>
            <a:endParaRPr lang="en-GB" b="1"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42</a:t>
            </a:fld>
            <a:endParaRPr kumimoji="0" lang="en-US" dirty="0"/>
          </a:p>
        </p:txBody>
      </p:sp>
      <p:sp>
        <p:nvSpPr>
          <p:cNvPr id="5" name="TextBox 4"/>
          <p:cNvSpPr txBox="1"/>
          <p:nvPr/>
        </p:nvSpPr>
        <p:spPr>
          <a:xfrm>
            <a:off x="5181600" y="3665284"/>
            <a:ext cx="2970685"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SSQ(</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y){</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z;</a:t>
            </a:r>
          </a:p>
          <a:p>
            <a:r>
              <a:rPr lang="en-US" dirty="0">
                <a:latin typeface="Consolas" panose="020B0609020204030204" pitchFamily="49" charset="0"/>
                <a:cs typeface="Consolas" panose="020B0609020204030204" pitchFamily="49" charset="0"/>
              </a:rPr>
              <a:t>  z = x * x + y * y;</a:t>
            </a:r>
          </a:p>
          <a:p>
            <a:r>
              <a:rPr lang="en-US" dirty="0">
                <a:latin typeface="Consolas" panose="020B0609020204030204" pitchFamily="49" charset="0"/>
                <a:cs typeface="Consolas" panose="020B0609020204030204" pitchFamily="49" charset="0"/>
              </a:rPr>
              <a:t>  return z;</a:t>
            </a:r>
          </a:p>
          <a:p>
            <a:r>
              <a:rPr lang="en-US" dirty="0">
                <a:latin typeface="Consolas" panose="020B0609020204030204" pitchFamily="49" charset="0"/>
                <a:cs typeface="Consolas" panose="020B0609020204030204" pitchFamily="49" charset="0"/>
              </a:rPr>
              <a:t>}</a:t>
            </a:r>
          </a:p>
        </p:txBody>
      </p:sp>
      <p:sp>
        <p:nvSpPr>
          <p:cNvPr id="10" name="Freeform 9"/>
          <p:cNvSpPr/>
          <p:nvPr/>
        </p:nvSpPr>
        <p:spPr>
          <a:xfrm>
            <a:off x="3505200" y="3096662"/>
            <a:ext cx="3276600" cy="591674"/>
          </a:xfrm>
          <a:custGeom>
            <a:avLst/>
            <a:gdLst>
              <a:gd name="connsiteX0" fmla="*/ 2989089 w 2989089"/>
              <a:gd name="connsiteY0" fmla="*/ 583990 h 591674"/>
              <a:gd name="connsiteX1" fmla="*/ 1452282 w 2989089"/>
              <a:gd name="connsiteY1" fmla="*/ 4 h 591674"/>
              <a:gd name="connsiteX2" fmla="*/ 0 w 2989089"/>
              <a:gd name="connsiteY2" fmla="*/ 591674 h 591674"/>
            </a:gdLst>
            <a:ahLst/>
            <a:cxnLst>
              <a:cxn ang="0">
                <a:pos x="connsiteX0" y="connsiteY0"/>
              </a:cxn>
              <a:cxn ang="0">
                <a:pos x="connsiteX1" y="connsiteY1"/>
              </a:cxn>
              <a:cxn ang="0">
                <a:pos x="connsiteX2" y="connsiteY2"/>
              </a:cxn>
            </a:cxnLst>
            <a:rect l="l" t="t" r="r" b="b"/>
            <a:pathLst>
              <a:path w="2989089" h="591674">
                <a:moveTo>
                  <a:pt x="2989089" y="583990"/>
                </a:moveTo>
                <a:cubicBezTo>
                  <a:pt x="2469776" y="291356"/>
                  <a:pt x="1950463" y="-1277"/>
                  <a:pt x="1452282" y="4"/>
                </a:cubicBezTo>
                <a:cubicBezTo>
                  <a:pt x="954101" y="1285"/>
                  <a:pt x="0" y="591674"/>
                  <a:pt x="0" y="591674"/>
                </a:cubicBezTo>
              </a:path>
            </a:pathLst>
          </a:custGeom>
          <a:noFill/>
          <a:ln w="28575">
            <a:solidFill>
              <a:srgbClr val="FF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804672" y="2209800"/>
            <a:ext cx="4815328" cy="1839686"/>
          </a:xfrm>
          <a:custGeom>
            <a:avLst/>
            <a:gdLst>
              <a:gd name="connsiteX0" fmla="*/ 4141694 w 4141694"/>
              <a:gd name="connsiteY0" fmla="*/ 1080338 h 1449172"/>
              <a:gd name="connsiteX1" fmla="*/ 2074689 w 4141694"/>
              <a:gd name="connsiteY1" fmla="*/ 4573 h 1449172"/>
              <a:gd name="connsiteX2" fmla="*/ 0 w 4141694"/>
              <a:gd name="connsiteY2" fmla="*/ 1449172 h 1449172"/>
            </a:gdLst>
            <a:ahLst/>
            <a:cxnLst>
              <a:cxn ang="0">
                <a:pos x="connsiteX0" y="connsiteY0"/>
              </a:cxn>
              <a:cxn ang="0">
                <a:pos x="connsiteX1" y="connsiteY1"/>
              </a:cxn>
              <a:cxn ang="0">
                <a:pos x="connsiteX2" y="connsiteY2"/>
              </a:cxn>
            </a:cxnLst>
            <a:rect l="l" t="t" r="r" b="b"/>
            <a:pathLst>
              <a:path w="4141694" h="1449172">
                <a:moveTo>
                  <a:pt x="4141694" y="1080338"/>
                </a:moveTo>
                <a:cubicBezTo>
                  <a:pt x="3453332" y="511719"/>
                  <a:pt x="2764971" y="-56899"/>
                  <a:pt x="2074689" y="4573"/>
                </a:cubicBezTo>
                <a:cubicBezTo>
                  <a:pt x="1384407" y="66045"/>
                  <a:pt x="362430" y="1194318"/>
                  <a:pt x="0" y="1449172"/>
                </a:cubicBezTo>
              </a:path>
            </a:pathLst>
          </a:custGeom>
          <a:noFill/>
          <a:ln w="28575">
            <a:solidFill>
              <a:srgbClr val="0000FF"/>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594128" y="2754868"/>
            <a:ext cx="1959072" cy="369332"/>
          </a:xfrm>
          <a:prstGeom prst="rect">
            <a:avLst/>
          </a:prstGeom>
          <a:noFill/>
        </p:spPr>
        <p:txBody>
          <a:bodyPr wrap="square" rtlCol="0">
            <a:spAutoFit/>
          </a:bodyPr>
          <a:lstStyle/>
          <a:p>
            <a:r>
              <a:rPr lang="en-US" dirty="0">
                <a:solidFill>
                  <a:srgbClr val="FF0000"/>
                </a:solidFill>
              </a:rPr>
              <a:t>R</a:t>
            </a:r>
            <a:r>
              <a:rPr lang="en-US" dirty="0">
                <a:solidFill>
                  <a:srgbClr val="FF0000"/>
                </a:solidFill>
                <a:latin typeface="Consolas" panose="020B0609020204030204" pitchFamily="49" charset="0"/>
                <a:cs typeface="Consolas" panose="020B0609020204030204" pitchFamily="49" charset="0"/>
              </a:rPr>
              <a:t>0</a:t>
            </a:r>
            <a:r>
              <a:rPr lang="en-US" dirty="0">
                <a:solidFill>
                  <a:srgbClr val="FF0000"/>
                </a:solidFill>
              </a:rPr>
              <a:t>: first argument</a:t>
            </a:r>
          </a:p>
        </p:txBody>
      </p:sp>
      <p:sp>
        <p:nvSpPr>
          <p:cNvPr id="13" name="TextBox 12"/>
          <p:cNvSpPr txBox="1"/>
          <p:nvPr/>
        </p:nvSpPr>
        <p:spPr>
          <a:xfrm>
            <a:off x="5169434" y="1840468"/>
            <a:ext cx="2298166" cy="369332"/>
          </a:xfrm>
          <a:prstGeom prst="rect">
            <a:avLst/>
          </a:prstGeom>
          <a:noFill/>
        </p:spPr>
        <p:txBody>
          <a:bodyPr wrap="square" rtlCol="0">
            <a:spAutoFit/>
          </a:bodyPr>
          <a:lstStyle/>
          <a:p>
            <a:r>
              <a:rPr lang="en-US" dirty="0">
                <a:solidFill>
                  <a:srgbClr val="0000FF"/>
                </a:solidFill>
              </a:rPr>
              <a:t>R</a:t>
            </a:r>
            <a:r>
              <a:rPr lang="en-US" dirty="0">
                <a:solidFill>
                  <a:srgbClr val="0000FF"/>
                </a:solidFill>
                <a:latin typeface="Consolas" panose="020B0609020204030204" pitchFamily="49" charset="0"/>
                <a:cs typeface="Consolas" panose="020B0609020204030204" pitchFamily="49" charset="0"/>
              </a:rPr>
              <a:t>1</a:t>
            </a:r>
            <a:r>
              <a:rPr lang="en-US" dirty="0">
                <a:solidFill>
                  <a:srgbClr val="0000FF"/>
                </a:solidFill>
              </a:rPr>
              <a:t>: second argument</a:t>
            </a:r>
          </a:p>
        </p:txBody>
      </p:sp>
      <p:sp>
        <p:nvSpPr>
          <p:cNvPr id="14" name="Freeform 13"/>
          <p:cNvSpPr/>
          <p:nvPr/>
        </p:nvSpPr>
        <p:spPr>
          <a:xfrm>
            <a:off x="2358998" y="4817889"/>
            <a:ext cx="4041802" cy="1163849"/>
          </a:xfrm>
          <a:custGeom>
            <a:avLst/>
            <a:gdLst>
              <a:gd name="connsiteX0" fmla="*/ 3949594 w 3949594"/>
              <a:gd name="connsiteY0" fmla="*/ 0 h 1163849"/>
              <a:gd name="connsiteX1" fmla="*/ 2543415 w 3949594"/>
              <a:gd name="connsiteY1" fmla="*/ 1160289 h 1163849"/>
              <a:gd name="connsiteX2" fmla="*/ 0 w 3949594"/>
              <a:gd name="connsiteY2" fmla="*/ 291993 h 1163849"/>
            </a:gdLst>
            <a:ahLst/>
            <a:cxnLst>
              <a:cxn ang="0">
                <a:pos x="connsiteX0" y="connsiteY0"/>
              </a:cxn>
              <a:cxn ang="0">
                <a:pos x="connsiteX1" y="connsiteY1"/>
              </a:cxn>
              <a:cxn ang="0">
                <a:pos x="connsiteX2" y="connsiteY2"/>
              </a:cxn>
            </a:cxnLst>
            <a:rect l="l" t="t" r="r" b="b"/>
            <a:pathLst>
              <a:path w="3949594" h="1163849">
                <a:moveTo>
                  <a:pt x="3949594" y="0"/>
                </a:moveTo>
                <a:cubicBezTo>
                  <a:pt x="3575637" y="555812"/>
                  <a:pt x="3201681" y="1111624"/>
                  <a:pt x="2543415" y="1160289"/>
                </a:cubicBezTo>
                <a:cubicBezTo>
                  <a:pt x="1885149" y="1208954"/>
                  <a:pt x="942574" y="750473"/>
                  <a:pt x="0" y="291993"/>
                </a:cubicBezTo>
              </a:path>
            </a:pathLst>
          </a:custGeom>
          <a:noFill/>
          <a:ln w="28575">
            <a:solidFill>
              <a:srgbClr val="FF00FF"/>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713336" y="5981738"/>
            <a:ext cx="1959072" cy="369332"/>
          </a:xfrm>
          <a:prstGeom prst="rect">
            <a:avLst/>
          </a:prstGeom>
          <a:noFill/>
        </p:spPr>
        <p:txBody>
          <a:bodyPr wrap="square" rtlCol="0">
            <a:spAutoFit/>
          </a:bodyPr>
          <a:lstStyle/>
          <a:p>
            <a:r>
              <a:rPr lang="en-US" dirty="0">
                <a:solidFill>
                  <a:srgbClr val="FF00FF"/>
                </a:solidFill>
              </a:rPr>
              <a:t>R0: Return Value</a:t>
            </a:r>
          </a:p>
        </p:txBody>
      </p:sp>
    </p:spTree>
    <p:extLst>
      <p:ext uri="{BB962C8B-B14F-4D97-AF65-F5344CB8AC3E}">
        <p14:creationId xmlns:p14="http://schemas.microsoft.com/office/powerpoint/2010/main" val="170943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Redundancy?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43</a:t>
            </a:fld>
            <a:endParaRPr kumimoji="0" lang="en-US" dirty="0"/>
          </a:p>
        </p:txBody>
      </p:sp>
      <p:sp>
        <p:nvSpPr>
          <p:cNvPr id="4" name="Content Placeholder 3"/>
          <p:cNvSpPr>
            <a:spLocks noGrp="1"/>
          </p:cNvSpPr>
          <p:nvPr>
            <p:ph sz="quarter" idx="1"/>
          </p:nvPr>
        </p:nvSpPr>
        <p:spPr/>
        <p:txBody>
          <a:bodyPr/>
          <a:lstStyle/>
          <a:p>
            <a:r>
              <a:rPr lang="en-US" dirty="0"/>
              <a:t>This program does not use the stack</a:t>
            </a:r>
          </a:p>
          <a:p>
            <a:pPr lvl="1"/>
            <a:r>
              <a:rPr lang="en-US" dirty="0"/>
              <a:t>No nested function calls</a:t>
            </a:r>
          </a:p>
          <a:p>
            <a:pPr lvl="1"/>
            <a:r>
              <a:rPr lang="en-US" dirty="0"/>
              <a:t>All arguments fit in R0-R3</a:t>
            </a:r>
          </a:p>
          <a:p>
            <a:r>
              <a:rPr lang="en-US" dirty="0"/>
              <a:t>Why do you have “MOV R0, R2” in the </a:t>
            </a:r>
            <a:r>
              <a:rPr lang="en-US" dirty="0" err="1"/>
              <a:t>callee</a:t>
            </a:r>
            <a:r>
              <a:rPr lang="en-US" dirty="0"/>
              <a:t>, and “MOV R2,R0” in the caller? Aren’t they redundant?</a:t>
            </a:r>
          </a:p>
          <a:p>
            <a:pPr lvl="1"/>
            <a:r>
              <a:rPr lang="en-US" dirty="0"/>
              <a:t>Return value must be in R0, hence must have “MOV R0, R2” in the </a:t>
            </a:r>
            <a:r>
              <a:rPr lang="en-US" dirty="0" err="1"/>
              <a:t>callee</a:t>
            </a:r>
            <a:r>
              <a:rPr lang="en-US" dirty="0"/>
              <a:t> before return</a:t>
            </a:r>
          </a:p>
          <a:p>
            <a:pPr lvl="1"/>
            <a:r>
              <a:rPr lang="en-US" dirty="0"/>
              <a:t>The specification says “R2=R0*R0+R1*R1”, hence “MOV R2, R0” in the caller after function return</a:t>
            </a:r>
          </a:p>
          <a:p>
            <a:r>
              <a:rPr lang="en-US" dirty="0"/>
              <a:t>Actually the program can be rewritten to improve efficiency. See next slide.</a:t>
            </a:r>
          </a:p>
        </p:txBody>
      </p:sp>
    </p:spTree>
    <p:extLst>
      <p:ext uri="{BB962C8B-B14F-4D97-AF65-F5344CB8AC3E}">
        <p14:creationId xmlns:p14="http://schemas.microsoft.com/office/powerpoint/2010/main" val="3632917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US" altLang="zh-CN" dirty="0"/>
              <a:t>simplified</a:t>
            </a:r>
            <a:r>
              <a:rPr lang="en-GB" dirty="0"/>
              <a:t>: </a:t>
            </a:r>
            <a:r>
              <a:rPr lang="en-GB" b="1" dirty="0">
                <a:latin typeface="Consolas" panose="020B0609020204030204" pitchFamily="49" charset="0"/>
                <a:cs typeface="Consolas" panose="020B0609020204030204" pitchFamily="49" charset="0"/>
              </a:rPr>
              <a:t>R0 = R0*R0+R1*R1</a:t>
            </a:r>
          </a:p>
        </p:txBody>
      </p:sp>
      <p:sp>
        <p:nvSpPr>
          <p:cNvPr id="3" name="Content Placeholder 2"/>
          <p:cNvSpPr>
            <a:spLocks noGrp="1"/>
          </p:cNvSpPr>
          <p:nvPr>
            <p:ph idx="1"/>
          </p:nvPr>
        </p:nvSpPr>
        <p:spPr>
          <a:xfrm>
            <a:off x="457200" y="1219200"/>
            <a:ext cx="4114800" cy="4937760"/>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buNone/>
            </a:pPr>
            <a:r>
              <a:rPr lang="en-GB" sz="3600" b="1" dirty="0">
                <a:latin typeface="Courier New" pitchFamily="49" charset="0"/>
                <a:cs typeface="Courier New" pitchFamily="49" charset="0"/>
              </a:rPr>
              <a:t>		</a:t>
            </a:r>
            <a:r>
              <a:rPr lang="en-GB" sz="2400" b="1" dirty="0">
                <a:latin typeface="Courier New" pitchFamily="49" charset="0"/>
                <a:cs typeface="Courier New" pitchFamily="49" charset="0"/>
              </a:rPr>
              <a:t>MOV R0,#3</a:t>
            </a:r>
          </a:p>
          <a:p>
            <a:pPr>
              <a:buNone/>
            </a:pPr>
            <a:r>
              <a:rPr lang="en-GB" sz="2400" b="1" dirty="0">
                <a:latin typeface="Courier New" pitchFamily="49" charset="0"/>
                <a:cs typeface="Courier New" pitchFamily="49" charset="0"/>
              </a:rPr>
              <a:t>		MOV R1,#4</a:t>
            </a:r>
          </a:p>
          <a:p>
            <a:pPr>
              <a:buNone/>
            </a:pPr>
            <a:r>
              <a:rPr lang="en-GB" sz="2400" b="1" dirty="0">
                <a:latin typeface="Courier New" pitchFamily="49" charset="0"/>
                <a:cs typeface="Courier New" pitchFamily="49" charset="0"/>
              </a:rPr>
              <a:t> 		BL  SSQ</a:t>
            </a:r>
          </a:p>
          <a:p>
            <a:pPr>
              <a:buNone/>
            </a:pPr>
            <a:r>
              <a:rPr lang="en-GB" sz="2400" b="1" dirty="0">
                <a:latin typeface="Courier New" pitchFamily="49" charset="0"/>
                <a:cs typeface="Courier New" pitchFamily="49" charset="0"/>
              </a:rPr>
              <a:t>		</a:t>
            </a:r>
          </a:p>
          <a:p>
            <a:pPr>
              <a:buNone/>
            </a:pPr>
            <a:r>
              <a:rPr lang="en-GB" sz="2400" b="1" dirty="0">
                <a:latin typeface="Courier New" pitchFamily="49" charset="0"/>
                <a:cs typeface="Courier New" pitchFamily="49" charset="0"/>
              </a:rPr>
              <a:t>		B ENDL</a:t>
            </a:r>
          </a:p>
          <a:p>
            <a:pPr>
              <a:buNone/>
            </a:pPr>
            <a:r>
              <a:rPr lang="en-GB" sz="2400" b="1" dirty="0">
                <a:latin typeface="Courier New" pitchFamily="49" charset="0"/>
                <a:cs typeface="Courier New" pitchFamily="49" charset="0"/>
              </a:rPr>
              <a:t>     ...</a:t>
            </a:r>
          </a:p>
          <a:p>
            <a:pPr>
              <a:buNone/>
            </a:pPr>
            <a:r>
              <a:rPr lang="en-GB" sz="2400" b="1" dirty="0">
                <a:latin typeface="Courier New" pitchFamily="49" charset="0"/>
                <a:cs typeface="Courier New" pitchFamily="49" charset="0"/>
              </a:rPr>
              <a:t>SSQ	MUL R0,R0,R0 	</a:t>
            </a:r>
          </a:p>
          <a:p>
            <a:pPr>
              <a:buNone/>
            </a:pPr>
            <a:r>
              <a:rPr lang="en-GB" sz="2400" b="1" dirty="0">
                <a:latin typeface="Courier New" pitchFamily="49" charset="0"/>
                <a:cs typeface="Courier New" pitchFamily="49" charset="0"/>
              </a:rPr>
              <a:t>		MUL R1,R1,R1 	</a:t>
            </a:r>
          </a:p>
          <a:p>
            <a:pPr>
              <a:buNone/>
            </a:pPr>
            <a:r>
              <a:rPr lang="en-GB" sz="2400" b="1" dirty="0">
                <a:latin typeface="Courier New" pitchFamily="49" charset="0"/>
                <a:cs typeface="Courier New" pitchFamily="49" charset="0"/>
              </a:rPr>
              <a:t>		ADD R0,R0,R1</a:t>
            </a:r>
          </a:p>
          <a:p>
            <a:pPr>
              <a:buNone/>
            </a:pPr>
            <a:r>
              <a:rPr lang="en-GB" sz="2400" b="1" dirty="0">
                <a:latin typeface="Courier New" pitchFamily="49" charset="0"/>
                <a:cs typeface="Courier New" pitchFamily="49" charset="0"/>
              </a:rPr>
              <a:t>				</a:t>
            </a:r>
          </a:p>
          <a:p>
            <a:pPr>
              <a:buNone/>
            </a:pPr>
            <a:r>
              <a:rPr lang="en-GB" sz="2400" b="1" dirty="0">
                <a:latin typeface="Courier New" pitchFamily="49" charset="0"/>
                <a:cs typeface="Courier New" pitchFamily="49" charset="0"/>
              </a:rPr>
              <a:t>		BX LR</a:t>
            </a:r>
          </a:p>
          <a:p>
            <a:pPr>
              <a:buNone/>
            </a:pPr>
            <a:r>
              <a:rPr lang="en-GB" sz="2400" b="1" dirty="0">
                <a:latin typeface="Courier New" pitchFamily="49" charset="0"/>
                <a:cs typeface="Courier New" pitchFamily="49" charset="0"/>
              </a:rPr>
              <a:t>     ...</a:t>
            </a:r>
          </a:p>
          <a:p>
            <a:pPr>
              <a:buNone/>
            </a:pPr>
            <a:endParaRPr lang="en-GB" b="1"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44</a:t>
            </a:fld>
            <a:endParaRPr kumimoji="0" lang="en-US" dirty="0"/>
          </a:p>
        </p:txBody>
      </p:sp>
      <p:sp>
        <p:nvSpPr>
          <p:cNvPr id="5" name="TextBox 4"/>
          <p:cNvSpPr txBox="1"/>
          <p:nvPr/>
        </p:nvSpPr>
        <p:spPr>
          <a:xfrm>
            <a:off x="5181600" y="3665284"/>
            <a:ext cx="2970685"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SSQ(</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y){</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z;</a:t>
            </a:r>
          </a:p>
          <a:p>
            <a:r>
              <a:rPr lang="en-US" dirty="0">
                <a:latin typeface="Consolas" panose="020B0609020204030204" pitchFamily="49" charset="0"/>
                <a:cs typeface="Consolas" panose="020B0609020204030204" pitchFamily="49" charset="0"/>
              </a:rPr>
              <a:t>  z = x * x + y * y;</a:t>
            </a:r>
          </a:p>
          <a:p>
            <a:r>
              <a:rPr lang="en-US" dirty="0">
                <a:latin typeface="Consolas" panose="020B0609020204030204" pitchFamily="49" charset="0"/>
                <a:cs typeface="Consolas" panose="020B0609020204030204" pitchFamily="49" charset="0"/>
              </a:rPr>
              <a:t>  return z;</a:t>
            </a:r>
          </a:p>
          <a:p>
            <a:r>
              <a:rPr lang="en-US" dirty="0">
                <a:latin typeface="Consolas" panose="020B0609020204030204" pitchFamily="49" charset="0"/>
                <a:cs typeface="Consolas" panose="020B0609020204030204" pitchFamily="49" charset="0"/>
              </a:rPr>
              <a:t>}</a:t>
            </a:r>
          </a:p>
        </p:txBody>
      </p:sp>
      <p:sp>
        <p:nvSpPr>
          <p:cNvPr id="10" name="Freeform 9"/>
          <p:cNvSpPr/>
          <p:nvPr/>
        </p:nvSpPr>
        <p:spPr>
          <a:xfrm>
            <a:off x="3505200" y="3096662"/>
            <a:ext cx="3276600" cy="591674"/>
          </a:xfrm>
          <a:custGeom>
            <a:avLst/>
            <a:gdLst>
              <a:gd name="connsiteX0" fmla="*/ 2989089 w 2989089"/>
              <a:gd name="connsiteY0" fmla="*/ 583990 h 591674"/>
              <a:gd name="connsiteX1" fmla="*/ 1452282 w 2989089"/>
              <a:gd name="connsiteY1" fmla="*/ 4 h 591674"/>
              <a:gd name="connsiteX2" fmla="*/ 0 w 2989089"/>
              <a:gd name="connsiteY2" fmla="*/ 591674 h 591674"/>
            </a:gdLst>
            <a:ahLst/>
            <a:cxnLst>
              <a:cxn ang="0">
                <a:pos x="connsiteX0" y="connsiteY0"/>
              </a:cxn>
              <a:cxn ang="0">
                <a:pos x="connsiteX1" y="connsiteY1"/>
              </a:cxn>
              <a:cxn ang="0">
                <a:pos x="connsiteX2" y="connsiteY2"/>
              </a:cxn>
            </a:cxnLst>
            <a:rect l="l" t="t" r="r" b="b"/>
            <a:pathLst>
              <a:path w="2989089" h="591674">
                <a:moveTo>
                  <a:pt x="2989089" y="583990"/>
                </a:moveTo>
                <a:cubicBezTo>
                  <a:pt x="2469776" y="291356"/>
                  <a:pt x="1950463" y="-1277"/>
                  <a:pt x="1452282" y="4"/>
                </a:cubicBezTo>
                <a:cubicBezTo>
                  <a:pt x="954101" y="1285"/>
                  <a:pt x="0" y="591674"/>
                  <a:pt x="0" y="591674"/>
                </a:cubicBezTo>
              </a:path>
            </a:pathLst>
          </a:custGeom>
          <a:noFill/>
          <a:ln w="28575">
            <a:solidFill>
              <a:srgbClr val="FF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804672" y="2209800"/>
            <a:ext cx="4815328" cy="1839686"/>
          </a:xfrm>
          <a:custGeom>
            <a:avLst/>
            <a:gdLst>
              <a:gd name="connsiteX0" fmla="*/ 4141694 w 4141694"/>
              <a:gd name="connsiteY0" fmla="*/ 1080338 h 1449172"/>
              <a:gd name="connsiteX1" fmla="*/ 2074689 w 4141694"/>
              <a:gd name="connsiteY1" fmla="*/ 4573 h 1449172"/>
              <a:gd name="connsiteX2" fmla="*/ 0 w 4141694"/>
              <a:gd name="connsiteY2" fmla="*/ 1449172 h 1449172"/>
            </a:gdLst>
            <a:ahLst/>
            <a:cxnLst>
              <a:cxn ang="0">
                <a:pos x="connsiteX0" y="connsiteY0"/>
              </a:cxn>
              <a:cxn ang="0">
                <a:pos x="connsiteX1" y="connsiteY1"/>
              </a:cxn>
              <a:cxn ang="0">
                <a:pos x="connsiteX2" y="connsiteY2"/>
              </a:cxn>
            </a:cxnLst>
            <a:rect l="l" t="t" r="r" b="b"/>
            <a:pathLst>
              <a:path w="4141694" h="1449172">
                <a:moveTo>
                  <a:pt x="4141694" y="1080338"/>
                </a:moveTo>
                <a:cubicBezTo>
                  <a:pt x="3453332" y="511719"/>
                  <a:pt x="2764971" y="-56899"/>
                  <a:pt x="2074689" y="4573"/>
                </a:cubicBezTo>
                <a:cubicBezTo>
                  <a:pt x="1384407" y="66045"/>
                  <a:pt x="362430" y="1194318"/>
                  <a:pt x="0" y="1449172"/>
                </a:cubicBezTo>
              </a:path>
            </a:pathLst>
          </a:custGeom>
          <a:noFill/>
          <a:ln w="28575">
            <a:solidFill>
              <a:srgbClr val="0000FF"/>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594128" y="2754868"/>
            <a:ext cx="1959072" cy="369332"/>
          </a:xfrm>
          <a:prstGeom prst="rect">
            <a:avLst/>
          </a:prstGeom>
          <a:noFill/>
        </p:spPr>
        <p:txBody>
          <a:bodyPr wrap="square" rtlCol="0">
            <a:spAutoFit/>
          </a:bodyPr>
          <a:lstStyle/>
          <a:p>
            <a:r>
              <a:rPr lang="en-US" dirty="0">
                <a:solidFill>
                  <a:srgbClr val="FF0000"/>
                </a:solidFill>
              </a:rPr>
              <a:t>R</a:t>
            </a:r>
            <a:r>
              <a:rPr lang="en-US" dirty="0">
                <a:solidFill>
                  <a:srgbClr val="FF0000"/>
                </a:solidFill>
                <a:latin typeface="Consolas" panose="020B0609020204030204" pitchFamily="49" charset="0"/>
                <a:cs typeface="Consolas" panose="020B0609020204030204" pitchFamily="49" charset="0"/>
              </a:rPr>
              <a:t>0</a:t>
            </a:r>
            <a:r>
              <a:rPr lang="en-US" dirty="0">
                <a:solidFill>
                  <a:srgbClr val="FF0000"/>
                </a:solidFill>
              </a:rPr>
              <a:t>: first argument</a:t>
            </a:r>
          </a:p>
        </p:txBody>
      </p:sp>
      <p:sp>
        <p:nvSpPr>
          <p:cNvPr id="13" name="TextBox 12"/>
          <p:cNvSpPr txBox="1"/>
          <p:nvPr/>
        </p:nvSpPr>
        <p:spPr>
          <a:xfrm>
            <a:off x="5169434" y="1840468"/>
            <a:ext cx="2298166" cy="369332"/>
          </a:xfrm>
          <a:prstGeom prst="rect">
            <a:avLst/>
          </a:prstGeom>
          <a:noFill/>
        </p:spPr>
        <p:txBody>
          <a:bodyPr wrap="square" rtlCol="0">
            <a:spAutoFit/>
          </a:bodyPr>
          <a:lstStyle/>
          <a:p>
            <a:r>
              <a:rPr lang="en-US" dirty="0">
                <a:solidFill>
                  <a:srgbClr val="0000FF"/>
                </a:solidFill>
              </a:rPr>
              <a:t>R</a:t>
            </a:r>
            <a:r>
              <a:rPr lang="en-US" dirty="0">
                <a:solidFill>
                  <a:srgbClr val="0000FF"/>
                </a:solidFill>
                <a:latin typeface="Consolas" panose="020B0609020204030204" pitchFamily="49" charset="0"/>
                <a:cs typeface="Consolas" panose="020B0609020204030204" pitchFamily="49" charset="0"/>
              </a:rPr>
              <a:t>1</a:t>
            </a:r>
            <a:r>
              <a:rPr lang="en-US" dirty="0">
                <a:solidFill>
                  <a:srgbClr val="0000FF"/>
                </a:solidFill>
              </a:rPr>
              <a:t>: second argument</a:t>
            </a:r>
          </a:p>
        </p:txBody>
      </p:sp>
      <p:sp>
        <p:nvSpPr>
          <p:cNvPr id="14" name="Freeform 13"/>
          <p:cNvSpPr/>
          <p:nvPr/>
        </p:nvSpPr>
        <p:spPr>
          <a:xfrm>
            <a:off x="2362200" y="4732085"/>
            <a:ext cx="4038600" cy="1249654"/>
          </a:xfrm>
          <a:custGeom>
            <a:avLst/>
            <a:gdLst>
              <a:gd name="connsiteX0" fmla="*/ 3949594 w 3949594"/>
              <a:gd name="connsiteY0" fmla="*/ 0 h 1163849"/>
              <a:gd name="connsiteX1" fmla="*/ 2543415 w 3949594"/>
              <a:gd name="connsiteY1" fmla="*/ 1160289 h 1163849"/>
              <a:gd name="connsiteX2" fmla="*/ 0 w 3949594"/>
              <a:gd name="connsiteY2" fmla="*/ 291993 h 1163849"/>
            </a:gdLst>
            <a:ahLst/>
            <a:cxnLst>
              <a:cxn ang="0">
                <a:pos x="connsiteX0" y="connsiteY0"/>
              </a:cxn>
              <a:cxn ang="0">
                <a:pos x="connsiteX1" y="connsiteY1"/>
              </a:cxn>
              <a:cxn ang="0">
                <a:pos x="connsiteX2" y="connsiteY2"/>
              </a:cxn>
            </a:cxnLst>
            <a:rect l="l" t="t" r="r" b="b"/>
            <a:pathLst>
              <a:path w="3949594" h="1163849">
                <a:moveTo>
                  <a:pt x="3949594" y="0"/>
                </a:moveTo>
                <a:cubicBezTo>
                  <a:pt x="3575637" y="555812"/>
                  <a:pt x="3201681" y="1111624"/>
                  <a:pt x="2543415" y="1160289"/>
                </a:cubicBezTo>
                <a:cubicBezTo>
                  <a:pt x="1885149" y="1208954"/>
                  <a:pt x="942574" y="750473"/>
                  <a:pt x="0" y="291993"/>
                </a:cubicBezTo>
              </a:path>
            </a:pathLst>
          </a:custGeom>
          <a:noFill/>
          <a:ln w="28575">
            <a:solidFill>
              <a:srgbClr val="FF00FF"/>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713336" y="5981738"/>
            <a:ext cx="1959072" cy="369332"/>
          </a:xfrm>
          <a:prstGeom prst="rect">
            <a:avLst/>
          </a:prstGeom>
          <a:noFill/>
        </p:spPr>
        <p:txBody>
          <a:bodyPr wrap="square" rtlCol="0">
            <a:spAutoFit/>
          </a:bodyPr>
          <a:lstStyle/>
          <a:p>
            <a:r>
              <a:rPr lang="en-US" dirty="0">
                <a:solidFill>
                  <a:srgbClr val="FF00FF"/>
                </a:solidFill>
              </a:rPr>
              <a:t>R0: Return Value</a:t>
            </a:r>
          </a:p>
        </p:txBody>
      </p:sp>
      <p:sp>
        <p:nvSpPr>
          <p:cNvPr id="9" name="TextBox 8"/>
          <p:cNvSpPr txBox="1"/>
          <p:nvPr/>
        </p:nvSpPr>
        <p:spPr>
          <a:xfrm>
            <a:off x="3155822" y="1129364"/>
            <a:ext cx="5988178" cy="70788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dirty="0"/>
              <a:t>This version uses fewer registers and is more efficient.</a:t>
            </a:r>
          </a:p>
          <a:p>
            <a:r>
              <a:rPr lang="en-US" sz="2000" dirty="0"/>
              <a:t>But we use the previous version for illustration purpose</a:t>
            </a:r>
          </a:p>
        </p:txBody>
      </p:sp>
    </p:spTree>
    <p:extLst>
      <p:ext uri="{BB962C8B-B14F-4D97-AF65-F5344CB8AC3E}">
        <p14:creationId xmlns:p14="http://schemas.microsoft.com/office/powerpoint/2010/main" val="230782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err="1">
                <a:latin typeface="Consolas" panose="020B0609020204030204" pitchFamily="49" charset="0"/>
                <a:cs typeface="Consolas" panose="020B0609020204030204" pitchFamily="49" charset="0"/>
              </a:rPr>
              <a:t>R2</a:t>
            </a:r>
            <a:r>
              <a:rPr lang="en-GB" b="1" dirty="0">
                <a:latin typeface="Consolas" panose="020B0609020204030204" pitchFamily="49" charset="0"/>
                <a:cs typeface="Consolas" panose="020B0609020204030204" pitchFamily="49" charset="0"/>
              </a:rPr>
              <a:t> = </a:t>
            </a:r>
            <a:r>
              <a:rPr lang="en-GB" b="1" dirty="0" err="1">
                <a:latin typeface="Consolas" panose="020B0609020204030204" pitchFamily="49" charset="0"/>
                <a:cs typeface="Consolas" panose="020B0609020204030204" pitchFamily="49" charset="0"/>
              </a:rPr>
              <a:t>R0</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R0+R1</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R1</a:t>
            </a:r>
            <a:endParaRPr lang="en-GB" dirty="0">
              <a:latin typeface="Consolas" pitchFamily="49" charset="0"/>
              <a:cs typeface="Consolas" pitchFamily="49" charset="0"/>
            </a:endParaRPr>
          </a:p>
        </p:txBody>
      </p:sp>
      <p:sp>
        <p:nvSpPr>
          <p:cNvPr id="6" name="Content Placeholder 2"/>
          <p:cNvSpPr>
            <a:spLocks noGrp="1"/>
          </p:cNvSpPr>
          <p:nvPr>
            <p:ph sz="half" idx="1"/>
          </p:nvPr>
        </p:nvSpPr>
        <p:spPr>
          <a:xfrm>
            <a:off x="457200" y="1600200"/>
            <a:ext cx="3200400" cy="4142420"/>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buNone/>
            </a:pPr>
            <a:r>
              <a:rPr lang="en-GB" sz="2400" b="1" dirty="0">
                <a:solidFill>
                  <a:schemeClr val="tx1"/>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latin typeface="Consolas" pitchFamily="49" charset="0"/>
                <a:cs typeface="Consolas" pitchFamily="49" charset="0"/>
              </a:rPr>
              <a:t>		MOV R1,#4</a:t>
            </a:r>
          </a:p>
          <a:p>
            <a:pPr>
              <a:buNone/>
            </a:pPr>
            <a:r>
              <a:rPr lang="en-GB" sz="2000" b="1" dirty="0">
                <a:latin typeface="Consolas" pitchFamily="49" charset="0"/>
                <a:cs typeface="Consolas" pitchFamily="49" charset="0"/>
              </a:rPr>
              <a:t> 		BL  SSQ</a:t>
            </a:r>
          </a:p>
          <a:p>
            <a:pPr>
              <a:buNone/>
            </a:pPr>
            <a:r>
              <a:rPr lang="en-GB" sz="2000" b="1" dirty="0">
                <a:latin typeface="Consolas" pitchFamily="49" charset="0"/>
                <a:cs typeface="Consolas" pitchFamily="49" charset="0"/>
              </a:rPr>
              <a:t>		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onsolas" pitchFamily="49" charset="0"/>
              <a:cs typeface="Consolas" pitchFamily="49" charset="0"/>
            </a:endParaRP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0x08000128</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50" idx="1"/>
          </p:cNvCxnSpPr>
          <p:nvPr/>
        </p:nvCxnSpPr>
        <p:spPr>
          <a:xfrm flipV="1">
            <a:off x="5638800" y="2528900"/>
            <a:ext cx="589384" cy="10801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45</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sp>
        <p:nvSpPr>
          <p:cNvPr id="41" name="TextBox 40"/>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49" name="Straight Connector 48"/>
          <p:cNvCxnSpPr/>
          <p:nvPr/>
        </p:nvCxnSpPr>
        <p:spPr>
          <a:xfrm>
            <a:off x="457200" y="3429000"/>
            <a:ext cx="3200400" cy="9292"/>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6" name="TextBox 55"/>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26489373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err="1">
                <a:latin typeface="Consolas" panose="020B0609020204030204" pitchFamily="49" charset="0"/>
                <a:cs typeface="Consolas" panose="020B0609020204030204" pitchFamily="49" charset="0"/>
              </a:rPr>
              <a:t>R2</a:t>
            </a:r>
            <a:r>
              <a:rPr lang="en-GB" b="1" dirty="0">
                <a:latin typeface="Consolas" panose="020B0609020204030204" pitchFamily="49" charset="0"/>
                <a:cs typeface="Consolas" panose="020B0609020204030204" pitchFamily="49" charset="0"/>
              </a:rPr>
              <a:t> = </a:t>
            </a:r>
            <a:r>
              <a:rPr lang="en-GB" b="1" dirty="0" err="1">
                <a:latin typeface="Consolas" panose="020B0609020204030204" pitchFamily="49" charset="0"/>
                <a:cs typeface="Consolas" panose="020B0609020204030204" pitchFamily="49" charset="0"/>
              </a:rPr>
              <a:t>R0</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R0+R1</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R1</a:t>
            </a:r>
            <a:endParaRPr lang="en-GB" dirty="0">
              <a:latin typeface="Consolas" pitchFamily="49" charset="0"/>
              <a:cs typeface="Consolas" pitchFamily="49" charset="0"/>
            </a:endParaRP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rgbClr val="FF0000"/>
                </a:solidFill>
                <a:latin typeface="Consolas" pitchFamily="49" charset="0"/>
                <a:cs typeface="Consolas" pitchFamily="49" charset="0"/>
              </a:rPr>
              <a:t>MOV R0,#3</a:t>
            </a:r>
          </a:p>
          <a:p>
            <a:pPr>
              <a:buNone/>
            </a:pPr>
            <a:r>
              <a:rPr lang="en-GB" sz="2000" b="1" dirty="0">
                <a:latin typeface="Consolas" pitchFamily="49" charset="0"/>
                <a:cs typeface="Consolas" pitchFamily="49" charset="0"/>
              </a:rPr>
              <a:t>		MOV R1,#4</a:t>
            </a:r>
          </a:p>
          <a:p>
            <a:pPr>
              <a:buNone/>
            </a:pPr>
            <a:r>
              <a:rPr lang="en-GB" sz="2000" b="1" dirty="0">
                <a:latin typeface="Consolas" pitchFamily="49" charset="0"/>
                <a:cs typeface="Consolas" pitchFamily="49" charset="0"/>
              </a:rPr>
              <a:t> 		BL  SSQ</a:t>
            </a:r>
          </a:p>
          <a:p>
            <a:pPr>
              <a:buNone/>
            </a:pPr>
            <a:r>
              <a:rPr lang="en-GB" sz="2000" b="1" dirty="0">
                <a:latin typeface="Consolas" pitchFamily="49" charset="0"/>
                <a:cs typeface="Consolas" pitchFamily="49" charset="0"/>
              </a:rPr>
              <a:t>		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onsolas" pitchFamily="49" charset="0"/>
              <a:cs typeface="Consolas" pitchFamily="49" charset="0"/>
            </a:endParaRP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0x08000128</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50" idx="1"/>
          </p:cNvCxnSpPr>
          <p:nvPr/>
        </p:nvCxnSpPr>
        <p:spPr>
          <a:xfrm flipV="1">
            <a:off x="5638800" y="2528900"/>
            <a:ext cx="589384" cy="10801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46</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sp>
        <p:nvSpPr>
          <p:cNvPr id="54" name="TextBox 53"/>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41" name="Straight Connector 40"/>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49" name="Straight Connector 48"/>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6" name="TextBox 55"/>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2049768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err="1">
                <a:latin typeface="Consolas" panose="020B0609020204030204" pitchFamily="49" charset="0"/>
                <a:cs typeface="Consolas" panose="020B0609020204030204" pitchFamily="49" charset="0"/>
              </a:rPr>
              <a:t>R2</a:t>
            </a:r>
            <a:r>
              <a:rPr lang="en-GB" b="1" dirty="0">
                <a:latin typeface="Consolas" panose="020B0609020204030204" pitchFamily="49" charset="0"/>
                <a:cs typeface="Consolas" panose="020B0609020204030204" pitchFamily="49" charset="0"/>
              </a:rPr>
              <a:t> = </a:t>
            </a:r>
            <a:r>
              <a:rPr lang="en-GB" b="1" dirty="0" err="1">
                <a:latin typeface="Consolas" panose="020B0609020204030204" pitchFamily="49" charset="0"/>
                <a:cs typeface="Consolas" panose="020B0609020204030204" pitchFamily="49" charset="0"/>
              </a:rPr>
              <a:t>R0</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R0+R1</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R1</a:t>
            </a:r>
            <a:endParaRPr lang="en-GB" dirty="0">
              <a:latin typeface="Consolas" pitchFamily="49" charset="0"/>
              <a:cs typeface="Consolas" pitchFamily="49" charset="0"/>
            </a:endParaRP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MOV R1,#4</a:t>
            </a:r>
          </a:p>
          <a:p>
            <a:pPr>
              <a:buNone/>
            </a:pPr>
            <a:r>
              <a:rPr lang="en-GB" sz="2000" b="1" dirty="0">
                <a:latin typeface="Consolas" pitchFamily="49" charset="0"/>
                <a:cs typeface="Consolas" pitchFamily="49" charset="0"/>
              </a:rPr>
              <a:t> 		BL  SSQ</a:t>
            </a:r>
          </a:p>
          <a:p>
            <a:pPr>
              <a:buNone/>
            </a:pPr>
            <a:r>
              <a:rPr lang="en-GB" sz="2000" b="1" dirty="0">
                <a:latin typeface="Consolas" pitchFamily="49" charset="0"/>
                <a:cs typeface="Consolas" pitchFamily="49" charset="0"/>
              </a:rPr>
              <a:t>		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0x0800012B</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53" idx="1"/>
          </p:cNvCxnSpPr>
          <p:nvPr/>
        </p:nvCxnSpPr>
        <p:spPr>
          <a:xfrm flipV="1">
            <a:off x="5638800" y="2888940"/>
            <a:ext cx="589384"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47</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MOV R1,#4</a:t>
            </a:r>
          </a:p>
        </p:txBody>
      </p:sp>
      <p:sp>
        <p:nvSpPr>
          <p:cNvPr id="41" name="TextBox 40"/>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49" name="Straight Connector 48"/>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6" name="TextBox 55"/>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1041439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rgbClr val="FF0000"/>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0x0800012F</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3" idx="1"/>
          </p:cNvCxnSpPr>
          <p:nvPr/>
        </p:nvCxnSpPr>
        <p:spPr>
          <a:xfrm flipV="1">
            <a:off x="5638800" y="3248980"/>
            <a:ext cx="589384" cy="3600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48</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sp>
        <p:nvSpPr>
          <p:cNvPr id="41" name="TextBox 40"/>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49" name="Straight Connector 48"/>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59974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782379"/>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rgbClr val="FF0000"/>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0x0800013B</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4" idx="1"/>
          </p:cNvCxnSpPr>
          <p:nvPr/>
        </p:nvCxnSpPr>
        <p:spPr>
          <a:xfrm>
            <a:off x="5638800" y="3609020"/>
            <a:ext cx="590665" cy="6934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solidFill>
                  <a:srgbClr val="FF00FF"/>
                </a:solidFill>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49</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sp>
        <p:nvSpPr>
          <p:cNvPr id="13" name="TextBox 12"/>
          <p:cNvSpPr txBox="1"/>
          <p:nvPr/>
        </p:nvSpPr>
        <p:spPr>
          <a:xfrm>
            <a:off x="990600" y="5460975"/>
            <a:ext cx="3356248" cy="646331"/>
          </a:xfrm>
          <a:prstGeom prst="rect">
            <a:avLst/>
          </a:prstGeom>
          <a:solidFill>
            <a:srgbClr val="0000FF"/>
          </a:solidFill>
        </p:spPr>
        <p:txBody>
          <a:bodyPr wrap="square" rtlCol="0">
            <a:spAutoFit/>
          </a:bodyPr>
          <a:lstStyle/>
          <a:p>
            <a:pPr algn="ctr"/>
            <a:r>
              <a:rPr lang="en-US" dirty="0">
                <a:solidFill>
                  <a:schemeClr val="bg1"/>
                </a:solidFill>
              </a:rPr>
              <a:t>Address of the next instruction after the branch is saved into LR.</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363701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Cortex-M Stack</a:t>
            </a:r>
          </a:p>
        </p:txBody>
      </p:sp>
      <p:sp>
        <p:nvSpPr>
          <p:cNvPr id="3" name="Content Placeholder 2"/>
          <p:cNvSpPr>
            <a:spLocks noGrp="1"/>
          </p:cNvSpPr>
          <p:nvPr>
            <p:ph idx="1"/>
          </p:nvPr>
        </p:nvSpPr>
        <p:spPr>
          <a:xfrm>
            <a:off x="457200" y="1219200"/>
            <a:ext cx="4419600" cy="4937760"/>
          </a:xfrm>
        </p:spPr>
        <p:txBody>
          <a:bodyPr>
            <a:normAutofit/>
          </a:bodyPr>
          <a:lstStyle/>
          <a:p>
            <a:r>
              <a:rPr lang="en-US" altLang="zh-CN" sz="2800" dirty="0">
                <a:solidFill>
                  <a:srgbClr val="C00000"/>
                </a:solidFill>
              </a:rPr>
              <a:t>D</a:t>
            </a:r>
            <a:r>
              <a:rPr lang="en-US" sz="2800" dirty="0">
                <a:solidFill>
                  <a:srgbClr val="C00000"/>
                </a:solidFill>
              </a:rPr>
              <a:t>escending stack</a:t>
            </a:r>
          </a:p>
          <a:p>
            <a:pPr lvl="1"/>
            <a:r>
              <a:rPr lang="en-US" sz="2500" dirty="0">
                <a:solidFill>
                  <a:srgbClr val="C00000"/>
                </a:solidFill>
              </a:rPr>
              <a:t>Grows from top to bottom</a:t>
            </a:r>
          </a:p>
          <a:p>
            <a:r>
              <a:rPr lang="en-US" altLang="zh-CN" sz="2800" dirty="0">
                <a:cs typeface="Courier New" pitchFamily="49" charset="0"/>
              </a:rPr>
              <a:t>S</a:t>
            </a:r>
            <a:r>
              <a:rPr lang="en-GB" sz="2800" dirty="0">
                <a:cs typeface="Courier New" pitchFamily="49" charset="0"/>
              </a:rPr>
              <a:t>tack Pointer </a:t>
            </a:r>
            <a:r>
              <a:rPr lang="en-GB" sz="2800" dirty="0"/>
              <a:t>(SP) (R13) contains memory address of top element of the stack </a:t>
            </a:r>
            <a:endParaRPr lang="en-GB" sz="2800" dirty="0">
              <a:cs typeface="Courier New" pitchFamily="49" charset="0"/>
            </a:endParaRPr>
          </a:p>
          <a:p>
            <a:pPr lvl="1"/>
            <a:r>
              <a:rPr lang="en-GB" sz="2400" dirty="0">
                <a:cs typeface="Courier New" pitchFamily="49" charset="0"/>
              </a:rPr>
              <a:t>decremented on </a:t>
            </a:r>
            <a:r>
              <a:rPr lang="en-GB" sz="2400" b="1" dirty="0">
                <a:solidFill>
                  <a:srgbClr val="C00000"/>
                </a:solidFill>
                <a:cs typeface="Courier New" pitchFamily="49" charset="0"/>
              </a:rPr>
              <a:t>PUSH</a:t>
            </a:r>
          </a:p>
          <a:p>
            <a:pPr lvl="1"/>
            <a:r>
              <a:rPr lang="en-GB" sz="2400" dirty="0">
                <a:cs typeface="Courier New" pitchFamily="49" charset="0"/>
              </a:rPr>
              <a:t>incremented on </a:t>
            </a:r>
            <a:r>
              <a:rPr lang="en-GB" sz="2400" b="1" dirty="0">
                <a:solidFill>
                  <a:srgbClr val="C00000"/>
                </a:solidFill>
                <a:cs typeface="Courier New" pitchFamily="49" charset="0"/>
              </a:rPr>
              <a:t>POP</a:t>
            </a:r>
          </a:p>
          <a:p>
            <a:r>
              <a:rPr lang="en-US" sz="2800" dirty="0"/>
              <a:t>The assembly file </a:t>
            </a:r>
            <a:r>
              <a:rPr lang="en-US" sz="2800" dirty="0" err="1"/>
              <a:t>startup.s</a:t>
            </a:r>
            <a:r>
              <a:rPr lang="en-US" sz="2800" dirty="0"/>
              <a:t> defines stack space and initializes SP.</a:t>
            </a:r>
          </a:p>
          <a:p>
            <a:endParaRPr lang="en-GB"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3"/>
          <a:stretch>
            <a:fillRect/>
          </a:stretch>
        </p:blipFill>
        <p:spPr>
          <a:xfrm>
            <a:off x="5238830" y="1201394"/>
            <a:ext cx="3447970" cy="5123206"/>
          </a:xfrm>
          <a:prstGeom prst="rect">
            <a:avLst/>
          </a:prstGeom>
        </p:spPr>
      </p:pic>
    </p:spTree>
    <p:extLst>
      <p:ext uri="{BB962C8B-B14F-4D97-AF65-F5344CB8AC3E}">
        <p14:creationId xmlns:p14="http://schemas.microsoft.com/office/powerpoint/2010/main" val="3367776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rgbClr val="FF0000"/>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0x0800013B</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4" idx="1"/>
          </p:cNvCxnSpPr>
          <p:nvPr/>
        </p:nvCxnSpPr>
        <p:spPr>
          <a:xfrm>
            <a:off x="5638800" y="3609020"/>
            <a:ext cx="590665" cy="6934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9</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50</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2860424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0x0800013F</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27" idx="1"/>
          </p:cNvCxnSpPr>
          <p:nvPr/>
        </p:nvCxnSpPr>
        <p:spPr>
          <a:xfrm>
            <a:off x="5638800" y="3609020"/>
            <a:ext cx="590665" cy="10534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9</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51</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3436994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62399"/>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0x08000144</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p:cNvCxnSpPr>
          <p:nvPr/>
        </p:nvCxnSpPr>
        <p:spPr>
          <a:xfrm>
            <a:off x="5638800" y="3609020"/>
            <a:ext cx="576064" cy="14135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52</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2375079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25</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0x08000146</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16" idx="1"/>
          </p:cNvCxnSpPr>
          <p:nvPr/>
        </p:nvCxnSpPr>
        <p:spPr>
          <a:xfrm>
            <a:off x="5638800" y="3609020"/>
            <a:ext cx="590665" cy="17735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53</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327571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62399"/>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R0,R2</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0x0800014A</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48" idx="1"/>
          </p:cNvCxnSpPr>
          <p:nvPr/>
        </p:nvCxnSpPr>
        <p:spPr>
          <a:xfrm>
            <a:off x="5638800" y="3609020"/>
            <a:ext cx="593488" cy="2133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54</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32725126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886199"/>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R0,R2</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0x08000134</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2" idx="1"/>
          </p:cNvCxnSpPr>
          <p:nvPr/>
        </p:nvCxnSpPr>
        <p:spPr>
          <a:xfrm>
            <a:off x="5638800" y="3609020"/>
            <a:ext cx="58938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solidFill>
                  <a:srgbClr val="FF00FF"/>
                </a:solidFill>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55</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sp>
        <p:nvSpPr>
          <p:cNvPr id="54" name="TextBox 53"/>
          <p:cNvSpPr txBox="1"/>
          <p:nvPr/>
        </p:nvSpPr>
        <p:spPr>
          <a:xfrm>
            <a:off x="1066800" y="5537653"/>
            <a:ext cx="3320552" cy="646331"/>
          </a:xfrm>
          <a:prstGeom prst="rect">
            <a:avLst/>
          </a:prstGeom>
          <a:solidFill>
            <a:srgbClr val="0000FF"/>
          </a:solidFill>
        </p:spPr>
        <p:txBody>
          <a:bodyPr wrap="square" rtlCol="0">
            <a:spAutoFit/>
          </a:bodyPr>
          <a:lstStyle/>
          <a:p>
            <a:pPr algn="ctr"/>
            <a:r>
              <a:rPr lang="en-US" dirty="0">
                <a:solidFill>
                  <a:schemeClr val="bg1"/>
                </a:solidFill>
              </a:rPr>
              <a:t>Copy LR to PC when returning from a function!</a:t>
            </a:r>
          </a:p>
        </p:txBody>
      </p:sp>
      <p:cxnSp>
        <p:nvCxnSpPr>
          <p:cNvPr id="55" name="Straight Connector 54"/>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6" name="Straight Connector 55"/>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7" name="TextBox 56"/>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8" name="TextBox 57"/>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3816395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R0,R2</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0x08000134</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2" idx="1"/>
          </p:cNvCxnSpPr>
          <p:nvPr/>
        </p:nvCxnSpPr>
        <p:spPr>
          <a:xfrm>
            <a:off x="5638800" y="3609020"/>
            <a:ext cx="58938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56</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190182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4038599"/>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B ENDL</a:t>
            </a:r>
          </a:p>
          <a:p>
            <a:pPr>
              <a:buNone/>
            </a:pPr>
            <a:endParaRPr lang="en-GB" sz="2000" b="1" dirty="0">
              <a:solidFill>
                <a:srgbClr val="FF0000"/>
              </a:solidFill>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R0,R2</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0x08000138</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5" idx="1"/>
          </p:cNvCxnSpPr>
          <p:nvPr/>
        </p:nvCxnSpPr>
        <p:spPr>
          <a:xfrm>
            <a:off x="5638800" y="3609020"/>
            <a:ext cx="590665" cy="3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57</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3354958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Autofit/>
          </a:bodyPr>
          <a:lstStyle/>
          <a:p>
            <a:r>
              <a:rPr lang="en-GB" sz="2800" dirty="0"/>
              <a:t>Stack</a:t>
            </a:r>
          </a:p>
          <a:p>
            <a:pPr lvl="1"/>
            <a:r>
              <a:rPr lang="en-GB" sz="2500" dirty="0"/>
              <a:t>PUSH and POP operations</a:t>
            </a:r>
          </a:p>
          <a:p>
            <a:r>
              <a:rPr lang="en-US" sz="2800" dirty="0"/>
              <a:t>Calling a function</a:t>
            </a:r>
          </a:p>
          <a:p>
            <a:pPr lvl="1"/>
            <a:r>
              <a:rPr lang="en-US" sz="2500" dirty="0"/>
              <a:t>Either BX, or PUSH(LR)+POP(PC) in </a:t>
            </a:r>
            <a:r>
              <a:rPr lang="en-US" sz="2500"/>
              <a:t>callee</a:t>
            </a:r>
            <a:endParaRPr lang="en-US" sz="2500" dirty="0"/>
          </a:p>
          <a:p>
            <a:r>
              <a:rPr lang="en-US" sz="2800" dirty="0"/>
              <a:t>Calling conventions</a:t>
            </a:r>
          </a:p>
          <a:p>
            <a:pPr lvl="1"/>
            <a:r>
              <a:rPr lang="en-US" sz="2500" dirty="0"/>
              <a:t>R0-R3: scratch registers that can be changed by </a:t>
            </a:r>
            <a:r>
              <a:rPr lang="en-US" sz="2500" dirty="0" err="1"/>
              <a:t>callee</a:t>
            </a:r>
            <a:endParaRPr lang="en-US" sz="2500" dirty="0"/>
          </a:p>
          <a:p>
            <a:pPr lvl="1"/>
            <a:r>
              <a:rPr lang="en-US" sz="2500" dirty="0"/>
              <a:t>R4-R11: caller expects their value to stay unchanged before and after a function call</a:t>
            </a:r>
          </a:p>
          <a:p>
            <a:r>
              <a:rPr lang="en-US" sz="2800" dirty="0"/>
              <a:t>Passing arguments and returning a value</a:t>
            </a:r>
          </a:p>
          <a:p>
            <a:pPr lvl="1"/>
            <a:r>
              <a:rPr lang="en-US" sz="2500" dirty="0"/>
              <a:t>Arguments passed in R0-R3, plus stack if necessary</a:t>
            </a:r>
          </a:p>
          <a:p>
            <a:pPr lvl="1"/>
            <a:r>
              <a:rPr lang="en-US" sz="2500" dirty="0"/>
              <a:t>Value returned in R0-R3, depending on its size</a:t>
            </a:r>
          </a:p>
          <a:p>
            <a:pPr lvl="1"/>
            <a:endParaRPr lang="en-GB" sz="2500"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58</a:t>
            </a:fld>
            <a:endParaRPr kumimoji="0" lang="en-US" dirty="0"/>
          </a:p>
        </p:txBody>
      </p:sp>
    </p:spTree>
    <p:extLst>
      <p:ext uri="{BB962C8B-B14F-4D97-AF65-F5344CB8AC3E}">
        <p14:creationId xmlns:p14="http://schemas.microsoft.com/office/powerpoint/2010/main" val="271905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a:t>
            </a:r>
          </a:p>
        </p:txBody>
      </p:sp>
      <p:sp>
        <p:nvSpPr>
          <p:cNvPr id="3" name="Content Placeholder 2"/>
          <p:cNvSpPr>
            <a:spLocks noGrp="1"/>
          </p:cNvSpPr>
          <p:nvPr>
            <p:ph idx="1"/>
          </p:nvPr>
        </p:nvSpPr>
        <p:spPr/>
        <p:txBody>
          <a:bodyPr/>
          <a:lstStyle/>
          <a:p>
            <a:pPr>
              <a:buNone/>
            </a:pPr>
            <a:r>
              <a:rPr lang="en-GB" sz="2800" b="1" dirty="0">
                <a:solidFill>
                  <a:srgbClr val="FF0000"/>
                </a:solidFill>
                <a:latin typeface="Consolas" panose="020B0609020204030204" pitchFamily="49" charset="0"/>
                <a:cs typeface="Consolas" panose="020B0609020204030204" pitchFamily="49" charset="0"/>
              </a:rPr>
              <a:t>PUSH</a:t>
            </a:r>
            <a:r>
              <a:rPr lang="en-GB" sz="2800" dirty="0">
                <a:solidFill>
                  <a:srgbClr val="FF0000"/>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a:t>
            </a:r>
            <a:r>
              <a:rPr lang="en-GB" sz="2800" i="1" dirty="0">
                <a:latin typeface="Consolas" panose="020B0609020204030204" pitchFamily="49" charset="0"/>
                <a:cs typeface="Consolas" panose="020B0609020204030204" pitchFamily="49" charset="0"/>
              </a:rPr>
              <a:t>Rd</a:t>
            </a:r>
            <a:r>
              <a:rPr lang="en-GB" sz="2800" dirty="0">
                <a:latin typeface="Consolas" panose="020B0609020204030204" pitchFamily="49" charset="0"/>
                <a:cs typeface="Consolas" panose="020B0609020204030204" pitchFamily="49" charset="0"/>
              </a:rPr>
              <a:t>} </a:t>
            </a:r>
          </a:p>
          <a:p>
            <a:pPr lvl="1"/>
            <a:r>
              <a:rPr lang="en-GB" sz="2400" dirty="0">
                <a:latin typeface="Consolas" panose="020B0609020204030204" pitchFamily="49" charset="0"/>
                <a:cs typeface="Consolas" panose="020B0609020204030204" pitchFamily="49" charset="0"/>
              </a:rPr>
              <a:t>SP = SP-4   </a:t>
            </a:r>
            <a:r>
              <a:rPr lang="en-GB" sz="2400" dirty="0">
                <a:latin typeface="Cambria Math"/>
                <a:ea typeface="Cambria Math"/>
                <a:cs typeface="Consolas" panose="020B0609020204030204" pitchFamily="49" charset="0"/>
              </a:rPr>
              <a:t>⟶    Stack grows downward</a:t>
            </a:r>
            <a:endParaRPr lang="en-GB" sz="2400" dirty="0">
              <a:latin typeface="Consolas" panose="020B0609020204030204" pitchFamily="49" charset="0"/>
              <a:cs typeface="Consolas" panose="020B0609020204030204" pitchFamily="49" charset="0"/>
            </a:endParaRPr>
          </a:p>
          <a:p>
            <a:pPr lvl="1"/>
            <a:r>
              <a:rPr lang="en-GB" sz="2400" dirty="0">
                <a:latin typeface="Consolas" panose="020B0609020204030204" pitchFamily="49" charset="0"/>
                <a:cs typeface="Consolas" panose="020B0609020204030204" pitchFamily="49" charset="0"/>
              </a:rPr>
              <a:t>(*SP) = </a:t>
            </a:r>
            <a:r>
              <a:rPr lang="en-GB" sz="2400" i="1" dirty="0">
                <a:latin typeface="Consolas" panose="020B0609020204030204" pitchFamily="49" charset="0"/>
                <a:cs typeface="Consolas" panose="020B0609020204030204" pitchFamily="49" charset="0"/>
              </a:rPr>
              <a:t>Rd</a:t>
            </a:r>
            <a:r>
              <a:rPr lang="en-GB" sz="2400" dirty="0">
                <a:latin typeface="Cambria Math"/>
                <a:ea typeface="Cambria Math"/>
                <a:cs typeface="Consolas" panose="020B0609020204030204" pitchFamily="49" charset="0"/>
              </a:rPr>
              <a:t>     ⟶    </a:t>
            </a:r>
            <a:r>
              <a:rPr lang="en-US" altLang="zh-CN" sz="2400" dirty="0">
                <a:latin typeface="Cambria Math"/>
                <a:ea typeface="Cambria Math"/>
                <a:cs typeface="Consolas" panose="020B0609020204030204" pitchFamily="49" charset="0"/>
              </a:rPr>
              <a:t>Rd is pushed and assigned to</a:t>
            </a:r>
            <a:r>
              <a:rPr lang="en-GB" sz="2400" dirty="0">
                <a:latin typeface="Cambria Math"/>
                <a:ea typeface="Cambria Math"/>
                <a:cs typeface="Consolas" panose="020B0609020204030204" pitchFamily="49" charset="0"/>
              </a:rPr>
              <a:t> top element of stack </a:t>
            </a:r>
            <a:r>
              <a:rPr lang="en-US" altLang="zh-CN" sz="2400" dirty="0">
                <a:latin typeface="Cambria Math"/>
                <a:ea typeface="Cambria Math"/>
                <a:cs typeface="Consolas" panose="020B0609020204030204" pitchFamily="49" charset="0"/>
              </a:rPr>
              <a:t>(C Syntax)</a:t>
            </a:r>
            <a:endParaRPr lang="en-GB" sz="2400" dirty="0">
              <a:latin typeface="Cambria Math"/>
              <a:ea typeface="Cambria Math"/>
              <a:cs typeface="Consolas" panose="020B0609020204030204" pitchFamily="49" charset="0"/>
            </a:endParaRPr>
          </a:p>
          <a:p>
            <a:pPr>
              <a:buNone/>
            </a:pPr>
            <a:endParaRPr lang="en-GB" sz="2800" b="1" dirty="0">
              <a:solidFill>
                <a:srgbClr val="FF0000"/>
              </a:solidFill>
              <a:latin typeface="Consolas" panose="020B0609020204030204" pitchFamily="49" charset="0"/>
              <a:cs typeface="Consolas" panose="020B0609020204030204" pitchFamily="49" charset="0"/>
            </a:endParaRPr>
          </a:p>
          <a:p>
            <a:pPr>
              <a:buNone/>
            </a:pPr>
            <a:r>
              <a:rPr lang="en-GB" sz="2800" b="1" dirty="0">
                <a:solidFill>
                  <a:srgbClr val="FF0000"/>
                </a:solidFill>
                <a:latin typeface="Consolas" panose="020B0609020204030204" pitchFamily="49" charset="0"/>
                <a:cs typeface="Consolas" panose="020B0609020204030204" pitchFamily="49" charset="0"/>
              </a:rPr>
              <a:t>POP</a:t>
            </a:r>
            <a:r>
              <a:rPr lang="en-GB" sz="2800" dirty="0">
                <a:solidFill>
                  <a:srgbClr val="FF0000"/>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a:t>
            </a:r>
            <a:r>
              <a:rPr lang="en-GB" sz="2800" i="1" dirty="0">
                <a:latin typeface="Consolas" panose="020B0609020204030204" pitchFamily="49" charset="0"/>
                <a:cs typeface="Consolas" panose="020B0609020204030204" pitchFamily="49" charset="0"/>
              </a:rPr>
              <a:t>Rd</a:t>
            </a:r>
            <a:r>
              <a:rPr lang="en-GB" sz="2800" dirty="0">
                <a:latin typeface="Consolas" panose="020B0609020204030204" pitchFamily="49" charset="0"/>
                <a:cs typeface="Consolas" panose="020B0609020204030204" pitchFamily="49" charset="0"/>
              </a:rPr>
              <a:t>} </a:t>
            </a:r>
          </a:p>
          <a:p>
            <a:pPr lvl="1"/>
            <a:r>
              <a:rPr lang="en-GB" sz="2400" i="1" dirty="0">
                <a:latin typeface="Consolas" panose="020B0609020204030204" pitchFamily="49" charset="0"/>
                <a:cs typeface="Consolas" panose="020B0609020204030204" pitchFamily="49" charset="0"/>
              </a:rPr>
              <a:t>Rd </a:t>
            </a:r>
            <a:r>
              <a:rPr lang="en-GB" sz="2400" dirty="0">
                <a:latin typeface="Consolas" panose="020B0609020204030204" pitchFamily="49" charset="0"/>
                <a:cs typeface="Consolas" panose="020B0609020204030204" pitchFamily="49" charset="0"/>
              </a:rPr>
              <a:t>= (*SP)    </a:t>
            </a:r>
            <a:r>
              <a:rPr lang="en-GB" sz="2400" dirty="0">
                <a:latin typeface="Cambria Math"/>
                <a:ea typeface="Cambria Math"/>
                <a:cs typeface="Consolas" panose="020B0609020204030204" pitchFamily="49" charset="0"/>
              </a:rPr>
              <a:t>⟶    Top element of stack is popped and assigned to Rd </a:t>
            </a:r>
            <a:r>
              <a:rPr lang="en-US" altLang="zh-CN" sz="2400" dirty="0">
                <a:latin typeface="Cambria Math"/>
                <a:ea typeface="Cambria Math"/>
                <a:cs typeface="Consolas" panose="020B0609020204030204" pitchFamily="49" charset="0"/>
              </a:rPr>
              <a:t>(C Syntax)</a:t>
            </a:r>
            <a:endParaRPr lang="en-GB" sz="2400" dirty="0">
              <a:latin typeface="Consolas" panose="020B0609020204030204" pitchFamily="49" charset="0"/>
              <a:cs typeface="Consolas" panose="020B0609020204030204" pitchFamily="49" charset="0"/>
            </a:endParaRPr>
          </a:p>
          <a:p>
            <a:pPr lvl="1"/>
            <a:r>
              <a:rPr lang="en-GB" sz="2400" dirty="0">
                <a:latin typeface="Consolas" panose="020B0609020204030204" pitchFamily="49" charset="0"/>
                <a:cs typeface="Consolas" panose="020B0609020204030204" pitchFamily="49" charset="0"/>
              </a:rPr>
              <a:t>SP = SP + 4   </a:t>
            </a:r>
            <a:r>
              <a:rPr lang="en-GB" sz="2400" dirty="0">
                <a:latin typeface="Cambria Math"/>
                <a:ea typeface="Cambria Math"/>
                <a:cs typeface="Consolas" panose="020B0609020204030204" pitchFamily="49" charset="0"/>
              </a:rPr>
              <a:t>⟶    Stack shrinks </a:t>
            </a:r>
            <a:r>
              <a:rPr lang="en-US" altLang="zh-CN" sz="2400" dirty="0">
                <a:latin typeface="Cambria Math"/>
                <a:ea typeface="Cambria Math"/>
                <a:cs typeface="Consolas" panose="020B0609020204030204" pitchFamily="49" charset="0"/>
              </a:rPr>
              <a:t>upward</a:t>
            </a:r>
            <a:endParaRPr lang="en-GB" sz="2400" dirty="0">
              <a:latin typeface="Cambria Math"/>
              <a:ea typeface="Cambria Math"/>
              <a:cs typeface="Consolas" panose="020B0609020204030204" pitchFamily="49" charset="0"/>
            </a:endParaRPr>
          </a:p>
          <a:p>
            <a:pPr>
              <a:buNone/>
            </a:pPr>
            <a:endParaRPr lang="en-GB" sz="2800" b="1" dirty="0">
              <a:solidFill>
                <a:srgbClr val="FF0000"/>
              </a:solidFill>
              <a:latin typeface="Consolas" panose="020B0609020204030204" pitchFamily="49" charset="0"/>
              <a:cs typeface="Consolas" panose="020B0609020204030204" pitchFamily="49" charset="0"/>
            </a:endParaRPr>
          </a:p>
          <a:p>
            <a:pPr lvl="1"/>
            <a:endParaRPr lang="en-GB" sz="27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Tree>
    <p:extLst>
      <p:ext uri="{BB962C8B-B14F-4D97-AF65-F5344CB8AC3E}">
        <p14:creationId xmlns:p14="http://schemas.microsoft.com/office/powerpoint/2010/main" val="42497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p:nvPr/>
        </p:nvCxnSpPr>
        <p:spPr>
          <a:xfrm>
            <a:off x="5429517" y="2891802"/>
            <a:ext cx="819965" cy="63027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7</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30" name="Rectangle 29"/>
          <p:cNvSpPr/>
          <p:nvPr/>
        </p:nvSpPr>
        <p:spPr>
          <a:xfrm>
            <a:off x="443880" y="1675288"/>
            <a:ext cx="2819400" cy="6852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R1==0x11111111</a:t>
            </a:r>
          </a:p>
          <a:p>
            <a:pPr algn="ctr"/>
            <a:r>
              <a:rPr lang="en-US" sz="2400" dirty="0">
                <a:solidFill>
                  <a:schemeClr val="tx1"/>
                </a:solidFill>
                <a:latin typeface="Consolas" panose="020B0609020204030204" pitchFamily="49" charset="0"/>
                <a:cs typeface="Consolas" panose="020B0609020204030204" pitchFamily="49" charset="0"/>
              </a:rPr>
              <a:t>R2==0x22222222</a:t>
            </a:r>
          </a:p>
        </p:txBody>
      </p:sp>
      <p:sp>
        <p:nvSpPr>
          <p:cNvPr id="31" name="Rectangle 30"/>
          <p:cNvSpPr/>
          <p:nvPr/>
        </p:nvSpPr>
        <p:spPr>
          <a:xfrm>
            <a:off x="677570" y="1237054"/>
            <a:ext cx="244169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Before execution</a:t>
            </a:r>
            <a:endParaRPr lang="en-US" sz="2000" dirty="0"/>
          </a:p>
        </p:txBody>
      </p:sp>
    </p:spTree>
    <p:extLst>
      <p:ext uri="{BB962C8B-B14F-4D97-AF65-F5344CB8AC3E}">
        <p14:creationId xmlns:p14="http://schemas.microsoft.com/office/powerpoint/2010/main" val="69226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1FC</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16" idx="1"/>
          </p:cNvCxnSpPr>
          <p:nvPr/>
        </p:nvCxnSpPr>
        <p:spPr>
          <a:xfrm>
            <a:off x="5429517" y="2891802"/>
            <a:ext cx="800647" cy="99153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8</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rgbClr val="C00000"/>
                </a:solidFill>
                <a:latin typeface="Consolas" panose="020B0609020204030204" pitchFamily="49" charset="0"/>
                <a:cs typeface="Consolas" panose="020B0609020204030204" pitchFamily="49" charset="0"/>
              </a:rPr>
              <a:t>PUSH {</a:t>
            </a:r>
            <a:r>
              <a:rPr lang="en-GB" sz="2400" dirty="0" err="1">
                <a:solidFill>
                  <a:srgbClr val="C00000"/>
                </a:solidFill>
                <a:latin typeface="Consolas" panose="020B0609020204030204" pitchFamily="49" charset="0"/>
                <a:cs typeface="Consolas" panose="020B0609020204030204" pitchFamily="49" charset="0"/>
              </a:rPr>
              <a:t>R1</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2845019"/>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023383"/>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7692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1F8</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17" idx="1"/>
          </p:cNvCxnSpPr>
          <p:nvPr/>
        </p:nvCxnSpPr>
        <p:spPr>
          <a:xfrm>
            <a:off x="5429517" y="2891802"/>
            <a:ext cx="800647" cy="135157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9</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PUSH {</a:t>
            </a:r>
            <a:r>
              <a:rPr lang="en-GB" sz="2400" dirty="0" err="1">
                <a:solidFill>
                  <a:srgbClr val="C00000"/>
                </a:solidFill>
                <a:latin typeface="Consolas" panose="020B0609020204030204" pitchFamily="49" charset="0"/>
                <a:cs typeface="Consolas" panose="020B0609020204030204" pitchFamily="49" charset="0"/>
              </a:rPr>
              <a:t>R2</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200400"/>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378764"/>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solidFill>
                <a:srgbClr val="C00000"/>
              </a:solidFill>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51915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3460</TotalTime>
  <Words>5997</Words>
  <Application>Microsoft Office PowerPoint</Application>
  <PresentationFormat>On-screen Show (4:3)</PresentationFormat>
  <Paragraphs>1790</Paragraphs>
  <Slides>58</Slides>
  <Notes>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2" baseType="lpstr">
      <vt:lpstr>TimesTenLTStd-Italic</vt:lpstr>
      <vt:lpstr>TimesTenLTStd-Roman</vt:lpstr>
      <vt:lpstr>Arial</vt:lpstr>
      <vt:lpstr>Bookman Old Style</vt:lpstr>
      <vt:lpstr>Calibri</vt:lpstr>
      <vt:lpstr>Cambria Math</vt:lpstr>
      <vt:lpstr>Consolas</vt:lpstr>
      <vt:lpstr>Courier New</vt:lpstr>
      <vt:lpstr>Gill Sans MT</vt:lpstr>
      <vt:lpstr>Segoe UI</vt:lpstr>
      <vt:lpstr>Wingdings</vt:lpstr>
      <vt:lpstr>Wingdings 3</vt:lpstr>
      <vt:lpstr>Origin</vt:lpstr>
      <vt:lpstr>Visio</vt:lpstr>
      <vt:lpstr>PowerPoint Presentation</vt:lpstr>
      <vt:lpstr>Stack</vt:lpstr>
      <vt:lpstr>Tower of Hanoi</vt:lpstr>
      <vt:lpstr>Tower of Hanoi</vt:lpstr>
      <vt:lpstr>Cortex-M Stack</vt:lpstr>
      <vt:lpstr>Stack</vt:lpstr>
      <vt:lpstr>Example: Swap R1 &amp; R2</vt:lpstr>
      <vt:lpstr>Example: Swap R1 &amp; R2</vt:lpstr>
      <vt:lpstr>Example: Swap R1 &amp; R2</vt:lpstr>
      <vt:lpstr>Example: Swap R1 &amp; R2</vt:lpstr>
      <vt:lpstr>Example: Swap R1 &amp; R2</vt:lpstr>
      <vt:lpstr>PUSH/POP Multiple Registers</vt:lpstr>
      <vt:lpstr>Quiz</vt:lpstr>
      <vt:lpstr>Function</vt:lpstr>
      <vt:lpstr>Link Register</vt:lpstr>
      <vt:lpstr>Calling a function: Two Ways</vt:lpstr>
      <vt:lpstr>Notes on Previous Slide</vt:lpstr>
      <vt:lpstr>Calling a function: BX LR</vt:lpstr>
      <vt:lpstr>Calling a function: PUSH(LR)+POP(PC)</vt:lpstr>
      <vt:lpstr>Calling a function w/ Saving/Restoring R4-R11</vt:lpstr>
      <vt:lpstr>Nested Function Call w/ BX in Callee</vt:lpstr>
      <vt:lpstr>Nested Function Call w/ PUSH(LR)+POP(PC) in Callee</vt:lpstr>
      <vt:lpstr>Nested Function Call: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Arguments and Return Values</vt:lpstr>
      <vt:lpstr>On Conventions</vt:lpstr>
      <vt:lpstr>Calling a Function without Preserving R4-R11 </vt:lpstr>
      <vt:lpstr>Calling a Function, Preserving r4-r11 </vt:lpstr>
      <vt:lpstr>Passing Arguments via Registers R0-R3</vt:lpstr>
      <vt:lpstr>Additional Arguments Passed on Stack</vt:lpstr>
      <vt:lpstr>Example: R2 = R0*R0+R1*R1</vt:lpstr>
      <vt:lpstr>Redundancy?</vt:lpstr>
      <vt:lpstr>Example simplified: R0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216</cp:revision>
  <dcterms:created xsi:type="dcterms:W3CDTF">2013-04-23T02:37:35Z</dcterms:created>
  <dcterms:modified xsi:type="dcterms:W3CDTF">2025-09-11T19:18:52Z</dcterms:modified>
</cp:coreProperties>
</file>