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66"/>
  </p:notesMasterIdLst>
  <p:handoutMasterIdLst>
    <p:handoutMasterId r:id="rId67"/>
  </p:handoutMasterIdLst>
  <p:sldIdLst>
    <p:sldId id="385" r:id="rId2"/>
    <p:sldId id="484" r:id="rId3"/>
    <p:sldId id="497" r:id="rId4"/>
    <p:sldId id="471" r:id="rId5"/>
    <p:sldId id="474" r:id="rId6"/>
    <p:sldId id="498" r:id="rId7"/>
    <p:sldId id="475" r:id="rId8"/>
    <p:sldId id="472" r:id="rId9"/>
    <p:sldId id="473" r:id="rId10"/>
    <p:sldId id="504" r:id="rId11"/>
    <p:sldId id="503" r:id="rId12"/>
    <p:sldId id="506" r:id="rId13"/>
    <p:sldId id="505" r:id="rId14"/>
    <p:sldId id="521" r:id="rId15"/>
    <p:sldId id="476" r:id="rId16"/>
    <p:sldId id="499" r:id="rId17"/>
    <p:sldId id="500" r:id="rId18"/>
    <p:sldId id="501" r:id="rId19"/>
    <p:sldId id="478" r:id="rId20"/>
    <p:sldId id="479" r:id="rId21"/>
    <p:sldId id="463" r:id="rId22"/>
    <p:sldId id="526" r:id="rId23"/>
    <p:sldId id="454" r:id="rId24"/>
    <p:sldId id="453" r:id="rId25"/>
    <p:sldId id="360" r:id="rId26"/>
    <p:sldId id="455" r:id="rId27"/>
    <p:sldId id="456" r:id="rId28"/>
    <p:sldId id="528" r:id="rId29"/>
    <p:sldId id="529" r:id="rId30"/>
    <p:sldId id="511" r:id="rId31"/>
    <p:sldId id="509" r:id="rId32"/>
    <p:sldId id="508" r:id="rId33"/>
    <p:sldId id="507" r:id="rId34"/>
    <p:sldId id="510" r:id="rId35"/>
    <p:sldId id="522" r:id="rId36"/>
    <p:sldId id="512" r:id="rId37"/>
    <p:sldId id="514" r:id="rId38"/>
    <p:sldId id="513" r:id="rId39"/>
    <p:sldId id="515" r:id="rId40"/>
    <p:sldId id="516" r:id="rId41"/>
    <p:sldId id="519" r:id="rId42"/>
    <p:sldId id="520" r:id="rId43"/>
    <p:sldId id="406" r:id="rId44"/>
    <p:sldId id="408" r:id="rId45"/>
    <p:sldId id="409" r:id="rId46"/>
    <p:sldId id="411" r:id="rId47"/>
    <p:sldId id="410" r:id="rId48"/>
    <p:sldId id="412" r:id="rId49"/>
    <p:sldId id="413" r:id="rId50"/>
    <p:sldId id="414" r:id="rId51"/>
    <p:sldId id="415" r:id="rId52"/>
    <p:sldId id="417" r:id="rId53"/>
    <p:sldId id="492" r:id="rId54"/>
    <p:sldId id="493" r:id="rId55"/>
    <p:sldId id="494" r:id="rId56"/>
    <p:sldId id="495" r:id="rId57"/>
    <p:sldId id="489" r:id="rId58"/>
    <p:sldId id="490" r:id="rId59"/>
    <p:sldId id="496" r:id="rId60"/>
    <p:sldId id="523" r:id="rId61"/>
    <p:sldId id="524" r:id="rId62"/>
    <p:sldId id="527" r:id="rId63"/>
    <p:sldId id="525" r:id="rId64"/>
    <p:sldId id="469" r:id="rId6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615">
          <p15:clr>
            <a:srgbClr val="A4A3A4"/>
          </p15:clr>
        </p15:guide>
        <p15:guide id="2" pos="40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3" autoAdjust="0"/>
    <p:restoredTop sz="77630" autoAdjust="0"/>
  </p:normalViewPr>
  <p:slideViewPr>
    <p:cSldViewPr snapToGrid="0">
      <p:cViewPr varScale="1">
        <p:scale>
          <a:sx n="100" d="100"/>
          <a:sy n="100" d="100"/>
        </p:scale>
        <p:origin x="552" y="168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914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615"/>
        <p:guide pos="40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269102" y="229451"/>
            <a:ext cx="5179142" cy="2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580" y="3487216"/>
            <a:ext cx="7043891" cy="330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98" tIns="49399" rIns="98798" bIns="493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351457" y="144260"/>
            <a:ext cx="1740003" cy="346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444" tIns="49399" rIns="100444" bIns="49399" anchor="ctr"/>
          <a:lstStyle/>
          <a:p>
            <a:pPr algn="ctr" defTabSz="1036638">
              <a:defRPr/>
            </a:pPr>
            <a:r>
              <a:rPr lang="en-US" sz="19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28036" y="571358"/>
            <a:ext cx="84720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19432" y="371440"/>
            <a:ext cx="5802876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tabLst>
                <a:tab pos="989013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53259" y="6947168"/>
            <a:ext cx="319203" cy="21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1036638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4988" y="673100"/>
            <a:ext cx="342741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16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41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4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65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1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810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63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634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052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74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93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91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61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092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177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029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008892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187810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481836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890109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13619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406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655393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1274030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718472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252502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1382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6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68351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929045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x is a</a:t>
            </a:r>
            <a:r>
              <a:rPr lang="en-US" baseline="0" dirty="0"/>
              <a:t> 32-bit integer stored in the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1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0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3/7/20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3/7/20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3/7/20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3/7/20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3/7/20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3/7/20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3/7/20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3/7/20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3343" y="1828800"/>
            <a:ext cx="260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Spring 2020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E21AF3-5CD8-9747-9428-9BA0CBCBE3F2}"/>
              </a:ext>
            </a:extLst>
          </p:cNvPr>
          <p:cNvCxnSpPr/>
          <p:nvPr/>
        </p:nvCxnSpPr>
        <p:spPr>
          <a:xfrm>
            <a:off x="75205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49C5F-C333-EC41-B2EA-A211031B2F51}"/>
              </a:ext>
            </a:extLst>
          </p:cNvPr>
          <p:cNvGrpSpPr/>
          <p:nvPr/>
        </p:nvGrpSpPr>
        <p:grpSpPr>
          <a:xfrm>
            <a:off x="7566880" y="1404654"/>
            <a:ext cx="1533757" cy="4940033"/>
            <a:chOff x="7566880" y="1404654"/>
            <a:chExt cx="1533757" cy="49400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A949BA-B6AA-A648-9EAB-EB906CCFC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920" y="1722278"/>
              <a:ext cx="0" cy="42256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A9C222-75E9-3242-B788-0C4A6C66CF81}"/>
                </a:ext>
              </a:extLst>
            </p:cNvPr>
            <p:cNvSpPr txBox="1"/>
            <p:nvPr/>
          </p:nvSpPr>
          <p:spPr>
            <a:xfrm>
              <a:off x="7566880" y="6036910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 Address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3AB812-1011-A84C-94E0-7BF447A5994C}"/>
                </a:ext>
              </a:extLst>
            </p:cNvPr>
            <p:cNvSpPr txBox="1"/>
            <p:nvPr/>
          </p:nvSpPr>
          <p:spPr>
            <a:xfrm>
              <a:off x="7627157" y="1404654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High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9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937A06D-B67F-4C41-9319-69F2845CCBC8}"/>
              </a:ext>
            </a:extLst>
          </p:cNvPr>
          <p:cNvGrpSpPr/>
          <p:nvPr/>
        </p:nvGrpSpPr>
        <p:grpSpPr>
          <a:xfrm>
            <a:off x="7566880" y="1404654"/>
            <a:ext cx="1533757" cy="4940033"/>
            <a:chOff x="7566880" y="1404654"/>
            <a:chExt cx="1533757" cy="4940033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09A8BE4-F62E-5B4F-91A6-52E251468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920" y="1722278"/>
              <a:ext cx="0" cy="42256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B80ADFF-1DCF-8F4A-9767-E4A604981BA7}"/>
                </a:ext>
              </a:extLst>
            </p:cNvPr>
            <p:cNvSpPr txBox="1"/>
            <p:nvPr/>
          </p:nvSpPr>
          <p:spPr>
            <a:xfrm>
              <a:off x="7566880" y="6036910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 Address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111F15E-5777-AD49-B835-EB3FD22D3FF9}"/>
                </a:ext>
              </a:extLst>
            </p:cNvPr>
            <p:cNvSpPr txBox="1"/>
            <p:nvPr/>
          </p:nvSpPr>
          <p:spPr>
            <a:xfrm>
              <a:off x="7627157" y="1404654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High Address</a:t>
              </a:r>
            </a:p>
          </p:txBody>
        </p:sp>
      </p:grp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7148515" y="2028083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904323" y="1375620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900949" y="2594820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892650" y="3814020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899995" y="5033220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719159-840E-A14E-B3C2-3E671A69AC83}"/>
              </a:ext>
            </a:extLst>
          </p:cNvPr>
          <p:cNvSpPr txBox="1"/>
          <p:nvPr/>
        </p:nvSpPr>
        <p:spPr>
          <a:xfrm>
            <a:off x="5139105" y="189356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55F749-0A77-634D-9FD2-C4BCA7C7891F}"/>
              </a:ext>
            </a:extLst>
          </p:cNvPr>
          <p:cNvSpPr txBox="1"/>
          <p:nvPr/>
        </p:nvSpPr>
        <p:spPr>
          <a:xfrm>
            <a:off x="5139105" y="310517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FEE8CF-F071-BB48-B5DD-58677A1D420D}"/>
              </a:ext>
            </a:extLst>
          </p:cNvPr>
          <p:cNvSpPr txBox="1"/>
          <p:nvPr/>
        </p:nvSpPr>
        <p:spPr>
          <a:xfrm>
            <a:off x="5143989" y="429405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D0FB29-793B-6744-9A04-A2036634E3D1}"/>
              </a:ext>
            </a:extLst>
          </p:cNvPr>
          <p:cNvSpPr txBox="1"/>
          <p:nvPr/>
        </p:nvSpPr>
        <p:spPr>
          <a:xfrm>
            <a:off x="5139105" y="541307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50F0E4E-6AEA-AA4B-B249-1899DAEEABB8}"/>
              </a:ext>
            </a:extLst>
          </p:cNvPr>
          <p:cNvCxnSpPr/>
          <p:nvPr/>
        </p:nvCxnSpPr>
        <p:spPr>
          <a:xfrm>
            <a:off x="75205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1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12" grpId="0"/>
      <p:bldP spid="113" grpId="0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7148515" y="2028083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904323" y="1375620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900949" y="2594820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892650" y="3814020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899995" y="5033220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767A3-2EE7-2348-824C-E6A6718C0417}"/>
              </a:ext>
            </a:extLst>
          </p:cNvPr>
          <p:cNvGrpSpPr/>
          <p:nvPr/>
        </p:nvGrpSpPr>
        <p:grpSpPr>
          <a:xfrm>
            <a:off x="7520597" y="1320602"/>
            <a:ext cx="802578" cy="5168333"/>
            <a:chOff x="7520597" y="1320602"/>
            <a:chExt cx="802578" cy="5168333"/>
          </a:xfrm>
        </p:grpSpPr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72997" y="132060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72997" y="169712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72997" y="2010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72997" y="2315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72997" y="2620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72997" y="2925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72997" y="3230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72997" y="3534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72997" y="3839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72997" y="4144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72997" y="4423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72997" y="4728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72997" y="5033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72997" y="5338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72997" y="5643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72997" y="5947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21AF3-5CD8-9747-9428-9BA0CBCBE3F2}"/>
                </a:ext>
              </a:extLst>
            </p:cNvPr>
            <p:cNvCxnSpPr/>
            <p:nvPr/>
          </p:nvCxnSpPr>
          <p:spPr>
            <a:xfrm>
              <a:off x="7520597" y="6337878"/>
              <a:ext cx="0" cy="151057"/>
            </a:xfrm>
            <a:prstGeom prst="line">
              <a:avLst/>
            </a:prstGeom>
            <a:ln w="28575">
              <a:solidFill>
                <a:srgbClr val="00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EB3-D746-A841-97EE-98375E55A28E}"/>
              </a:ext>
            </a:extLst>
          </p:cNvPr>
          <p:cNvSpPr txBox="1"/>
          <p:nvPr/>
        </p:nvSpPr>
        <p:spPr>
          <a:xfrm>
            <a:off x="7636558" y="6252420"/>
            <a:ext cx="105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bytes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9BAFE-CCB2-9F44-AF58-E8F507A71743}"/>
              </a:ext>
            </a:extLst>
          </p:cNvPr>
          <p:cNvSpPr txBox="1"/>
          <p:nvPr/>
        </p:nvSpPr>
        <p:spPr>
          <a:xfrm>
            <a:off x="5139105" y="189356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E36268-14EB-3240-8A69-792AE8BCE146}"/>
              </a:ext>
            </a:extLst>
          </p:cNvPr>
          <p:cNvSpPr txBox="1"/>
          <p:nvPr/>
        </p:nvSpPr>
        <p:spPr>
          <a:xfrm>
            <a:off x="5139105" y="310517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696AA5-B4FF-0242-A53D-09FC0DBEA2EE}"/>
              </a:ext>
            </a:extLst>
          </p:cNvPr>
          <p:cNvSpPr txBox="1"/>
          <p:nvPr/>
        </p:nvSpPr>
        <p:spPr>
          <a:xfrm>
            <a:off x="5143989" y="429405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B481D7F-2F55-664D-B5DF-225B77C5D698}"/>
              </a:ext>
            </a:extLst>
          </p:cNvPr>
          <p:cNvSpPr txBox="1"/>
          <p:nvPr/>
        </p:nvSpPr>
        <p:spPr>
          <a:xfrm>
            <a:off x="5139105" y="541307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</p:spTree>
    <p:extLst>
      <p:ext uri="{BB962C8B-B14F-4D97-AF65-F5344CB8AC3E}">
        <p14:creationId xmlns:p14="http://schemas.microsoft.com/office/powerpoint/2010/main" val="11069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7148515" y="2028083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904323" y="1375620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900949" y="2594820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892650" y="3814020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899995" y="5033220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767A3-2EE7-2348-824C-E6A6718C0417}"/>
              </a:ext>
            </a:extLst>
          </p:cNvPr>
          <p:cNvGrpSpPr/>
          <p:nvPr/>
        </p:nvGrpSpPr>
        <p:grpSpPr>
          <a:xfrm>
            <a:off x="7520597" y="1320602"/>
            <a:ext cx="802578" cy="5168333"/>
            <a:chOff x="7520597" y="1320602"/>
            <a:chExt cx="802578" cy="5168333"/>
          </a:xfrm>
        </p:grpSpPr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72997" y="132060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72997" y="169712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72997" y="2010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72997" y="2315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72997" y="2620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72997" y="2925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72997" y="3230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72997" y="3534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72997" y="3839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72997" y="4144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72997" y="4423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72997" y="4728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72997" y="5033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72997" y="5338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72997" y="5643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72997" y="5947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21AF3-5CD8-9747-9428-9BA0CBCBE3F2}"/>
                </a:ext>
              </a:extLst>
            </p:cNvPr>
            <p:cNvCxnSpPr/>
            <p:nvPr/>
          </p:nvCxnSpPr>
          <p:spPr>
            <a:xfrm>
              <a:off x="7520597" y="6337878"/>
              <a:ext cx="0" cy="151057"/>
            </a:xfrm>
            <a:prstGeom prst="line">
              <a:avLst/>
            </a:prstGeom>
            <a:ln w="28575">
              <a:solidFill>
                <a:srgbClr val="00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719159-840E-A14E-B3C2-3E671A69AC83}"/>
              </a:ext>
            </a:extLst>
          </p:cNvPr>
          <p:cNvSpPr txBox="1"/>
          <p:nvPr/>
        </p:nvSpPr>
        <p:spPr>
          <a:xfrm>
            <a:off x="5139105" y="189356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55F749-0A77-634D-9FD2-C4BCA7C7891F}"/>
              </a:ext>
            </a:extLst>
          </p:cNvPr>
          <p:cNvSpPr txBox="1"/>
          <p:nvPr/>
        </p:nvSpPr>
        <p:spPr>
          <a:xfrm>
            <a:off x="5139105" y="31051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FEE8CF-F071-BB48-B5DD-58677A1D420D}"/>
              </a:ext>
            </a:extLst>
          </p:cNvPr>
          <p:cNvSpPr txBox="1"/>
          <p:nvPr/>
        </p:nvSpPr>
        <p:spPr>
          <a:xfrm>
            <a:off x="5143989" y="429405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D0FB29-793B-6744-9A04-A2036634E3D1}"/>
              </a:ext>
            </a:extLst>
          </p:cNvPr>
          <p:cNvSpPr txBox="1"/>
          <p:nvPr/>
        </p:nvSpPr>
        <p:spPr>
          <a:xfrm>
            <a:off x="5139105" y="54130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EB3-D746-A841-97EE-98375E55A28E}"/>
              </a:ext>
            </a:extLst>
          </p:cNvPr>
          <p:cNvSpPr txBox="1"/>
          <p:nvPr/>
        </p:nvSpPr>
        <p:spPr>
          <a:xfrm>
            <a:off x="7636558" y="6252420"/>
            <a:ext cx="105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bytes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EE5DCF-3F89-0149-83E9-474A2E21C5F3}"/>
              </a:ext>
            </a:extLst>
          </p:cNvPr>
          <p:cNvSpPr txBox="1"/>
          <p:nvPr/>
        </p:nvSpPr>
        <p:spPr>
          <a:xfrm>
            <a:off x="221028" y="4336139"/>
            <a:ext cx="43396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array starts at address </a:t>
            </a:r>
            <a:r>
              <a:rPr lang="en-US" dirty="0" err="1"/>
              <a:t>pAddr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X[0] is </a:t>
            </a:r>
            <a:r>
              <a:rPr lang="en-US" dirty="0" err="1"/>
              <a:t>pAddr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X[1] is </a:t>
            </a:r>
            <a:r>
              <a:rPr lang="en-US" dirty="0" err="1"/>
              <a:t>pAddr</a:t>
            </a:r>
            <a:r>
              <a:rPr lang="en-US" dirty="0"/>
              <a:t> + 4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X[2] is </a:t>
            </a:r>
            <a:r>
              <a:rPr lang="en-US" dirty="0" err="1"/>
              <a:t>pAddr</a:t>
            </a:r>
            <a:r>
              <a:rPr lang="en-US" dirty="0"/>
              <a:t> + 8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X[3] is </a:t>
            </a:r>
            <a:r>
              <a:rPr lang="en-US" dirty="0" err="1"/>
              <a:t>pAddr</a:t>
            </a:r>
            <a:r>
              <a:rPr lang="en-US" dirty="0"/>
              <a:t> + 12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F5DA7B0-21DD-C54D-8CDD-88D0B473B3FC}"/>
              </a:ext>
            </a:extLst>
          </p:cNvPr>
          <p:cNvSpPr/>
          <p:nvPr/>
        </p:nvSpPr>
        <p:spPr>
          <a:xfrm>
            <a:off x="172881" y="561583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Sequential words are at addresses incremented by 4, not by 1!</a:t>
            </a:r>
          </a:p>
        </p:txBody>
      </p:sp>
    </p:spTree>
    <p:extLst>
      <p:ext uri="{BB962C8B-B14F-4D97-AF65-F5344CB8AC3E}">
        <p14:creationId xmlns:p14="http://schemas.microsoft.com/office/powerpoint/2010/main" val="7099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14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5275" y="1717830"/>
            <a:ext cx="0" cy="20921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3" y="1325416"/>
            <a:ext cx="1895077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00" y="3816813"/>
            <a:ext cx="1856910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87108" y="1312224"/>
            <a:ext cx="1523784" cy="1974442"/>
            <a:chOff x="2042699" y="4330762"/>
            <a:chExt cx="1113536" cy="1472105"/>
          </a:xfrm>
        </p:grpSpPr>
        <p:pic>
          <p:nvPicPr>
            <p:cNvPr id="26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863414" y="4510047"/>
              <a:ext cx="1472105" cy="11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115894" y="4743425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Little Endian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2009" y="436781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129" y="542146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6974" y="1325416"/>
            <a:ext cx="1486230" cy="1925780"/>
            <a:chOff x="3818752" y="4334996"/>
            <a:chExt cx="1086093" cy="1435824"/>
          </a:xfrm>
        </p:grpSpPr>
        <p:pic>
          <p:nvPicPr>
            <p:cNvPr id="22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643887" y="4509861"/>
              <a:ext cx="1435824" cy="108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04599" y="4774427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41FF"/>
                  </a:solidFill>
                </a:rPr>
                <a:t>Big Endian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281" y="440487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615" y="539704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0360" y="3327230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LSB is at lower 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4639" y="3320743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MSB is at lower address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2750" y="2119886"/>
            <a:ext cx="862242" cy="1232068"/>
            <a:chOff x="1005186" y="2119886"/>
            <a:chExt cx="835970" cy="1232068"/>
          </a:xfrm>
        </p:grpSpPr>
        <p:sp>
          <p:nvSpPr>
            <p:cNvPr id="8" name="TextBox 7"/>
            <p:cNvSpPr txBox="1"/>
            <p:nvPr/>
          </p:nvSpPr>
          <p:spPr>
            <a:xfrm>
              <a:off x="1005186" y="3044177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252" y="2738633"/>
              <a:ext cx="8329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025" y="2431094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025" y="2119886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3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87400" y="4137972"/>
            <a:ext cx="9056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44310" y="4721898"/>
            <a:ext cx="5589825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Gulliver’s Travels (by Jonathan Swift, published in 1726):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 (Body)"/>
              </a:rPr>
              <a:t>Two religious sects of Lilliputians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 (Body)"/>
              </a:rPr>
              <a:t>The Little-</a:t>
            </a:r>
            <a:r>
              <a:rPr lang="en-US" dirty="0" err="1">
                <a:latin typeface="Gill Sans MT (Body)"/>
              </a:rPr>
              <a:t>Endians</a:t>
            </a:r>
            <a:r>
              <a:rPr lang="en-US" dirty="0">
                <a:latin typeface="Gill Sans MT (Body)"/>
              </a:rPr>
              <a:t> crack open their eggs from the little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 (Body)"/>
              </a:rPr>
              <a:t>The Big-</a:t>
            </a:r>
            <a:r>
              <a:rPr lang="en-US" dirty="0" err="1">
                <a:latin typeface="Gill Sans MT (Body)"/>
              </a:rPr>
              <a:t>Endians</a:t>
            </a:r>
            <a:r>
              <a:rPr lang="en-US" dirty="0">
                <a:latin typeface="Gill Sans MT (Body)"/>
              </a:rPr>
              <a:t> break their on the big end</a:t>
            </a:r>
          </a:p>
        </p:txBody>
      </p:sp>
    </p:spTree>
    <p:extLst>
      <p:ext uri="{BB962C8B-B14F-4D97-AF65-F5344CB8AC3E}">
        <p14:creationId xmlns:p14="http://schemas.microsoft.com/office/powerpoint/2010/main" val="224393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15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5275" y="1717830"/>
            <a:ext cx="0" cy="20921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3" y="1325416"/>
            <a:ext cx="1895077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00" y="3816813"/>
            <a:ext cx="1856910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87108" y="1312224"/>
            <a:ext cx="1523784" cy="1974442"/>
            <a:chOff x="2042699" y="4330762"/>
            <a:chExt cx="1113536" cy="1472105"/>
          </a:xfrm>
        </p:grpSpPr>
        <p:pic>
          <p:nvPicPr>
            <p:cNvPr id="26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863414" y="4510047"/>
              <a:ext cx="1472105" cy="11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115894" y="4743425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Little Endian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2009" y="436781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129" y="542146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6974" y="1325416"/>
            <a:ext cx="1486230" cy="1925780"/>
            <a:chOff x="3818752" y="4334996"/>
            <a:chExt cx="1086093" cy="1435824"/>
          </a:xfrm>
        </p:grpSpPr>
        <p:pic>
          <p:nvPicPr>
            <p:cNvPr id="22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643887" y="4509861"/>
              <a:ext cx="1435824" cy="108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04599" y="4774427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41FF"/>
                  </a:solidFill>
                </a:rPr>
                <a:t>Big Endian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281" y="440487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615" y="539704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0360" y="3327230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LSB is at lower 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4639" y="3320743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MSB is at lower address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898" y="421605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uint32_t a = 0x87654321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38582" y="5294531"/>
            <a:ext cx="3111500" cy="457200"/>
            <a:chOff x="2638582" y="5294531"/>
            <a:chExt cx="3111500" cy="45720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2638582" y="5300881"/>
              <a:ext cx="3111500" cy="444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C00000"/>
                </a:solidFill>
              </a:endParaRPr>
            </a:p>
          </p:txBody>
        </p:sp>
        <p:sp>
          <p:nvSpPr>
            <p:cNvPr id="30727" name="Line 5"/>
            <p:cNvSpPr>
              <a:spLocks noChangeShapeType="1"/>
            </p:cNvSpPr>
            <p:nvPr/>
          </p:nvSpPr>
          <p:spPr bwMode="auto">
            <a:xfrm>
              <a:off x="4156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8" name="Line 6"/>
            <p:cNvSpPr>
              <a:spLocks noChangeShapeType="1"/>
            </p:cNvSpPr>
            <p:nvPr/>
          </p:nvSpPr>
          <p:spPr bwMode="auto">
            <a:xfrm>
              <a:off x="3394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9" name="Line 7"/>
            <p:cNvSpPr>
              <a:spLocks noChangeShapeType="1"/>
            </p:cNvSpPr>
            <p:nvPr/>
          </p:nvSpPr>
          <p:spPr bwMode="auto">
            <a:xfrm>
              <a:off x="4918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661232" y="5324468"/>
              <a:ext cx="3060507" cy="389736"/>
              <a:chOff x="2661232" y="5162239"/>
              <a:chExt cx="3060507" cy="38973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661232" y="5182643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0x87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10281" y="517921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0x65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03950" y="516904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0x43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85640" y="516223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0x21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052750" y="2119886"/>
            <a:ext cx="862242" cy="1232068"/>
            <a:chOff x="1005186" y="2119886"/>
            <a:chExt cx="835970" cy="1232068"/>
          </a:xfrm>
        </p:grpSpPr>
        <p:sp>
          <p:nvSpPr>
            <p:cNvPr id="8" name="TextBox 7"/>
            <p:cNvSpPr txBox="1"/>
            <p:nvPr/>
          </p:nvSpPr>
          <p:spPr>
            <a:xfrm>
              <a:off x="1005186" y="3044177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252" y="2738633"/>
              <a:ext cx="8329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025" y="2431094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025" y="2119886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4308" y="4319037"/>
            <a:ext cx="5329582" cy="2284821"/>
            <a:chOff x="594308" y="4319037"/>
            <a:chExt cx="5329582" cy="2284821"/>
          </a:xfrm>
        </p:grpSpPr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2631322" y="5000383"/>
              <a:ext cx="3292568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1800" dirty="0">
                  <a:solidFill>
                    <a:srgbClr val="FF0000"/>
                  </a:solidFill>
                  <a:latin typeface="Arial" pitchFamily="34" charset="0"/>
                </a:rPr>
                <a:t>byte 3   byte 2   byte 1  byte 0</a:t>
              </a:r>
            </a:p>
          </p:txBody>
        </p:sp>
        <p:sp>
          <p:nvSpPr>
            <p:cNvPr id="30733" name="Rectangle 11"/>
            <p:cNvSpPr>
              <a:spLocks noChangeArrowheads="1"/>
            </p:cNvSpPr>
            <p:nvPr/>
          </p:nvSpPr>
          <p:spPr bwMode="auto">
            <a:xfrm>
              <a:off x="594308" y="4319037"/>
              <a:ext cx="1788459" cy="293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1800" i="1" dirty="0">
                  <a:solidFill>
                    <a:srgbClr val="FF0000"/>
                  </a:solidFill>
                  <a:latin typeface="Arial" pitchFamily="34" charset="0"/>
                </a:rPr>
                <a:t>Little-Endian</a:t>
              </a:r>
              <a:endParaRPr lang="en-US" altLang="zh-TW" sz="1800" i="1" u="sng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4456" y="4597599"/>
              <a:ext cx="1533038" cy="2006259"/>
              <a:chOff x="794456" y="4597599"/>
              <a:chExt cx="1533038" cy="200625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94456" y="4934809"/>
                <a:ext cx="839228" cy="1232068"/>
                <a:chOff x="-5746041" y="2592963"/>
                <a:chExt cx="839228" cy="123206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-5739716" y="3517254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0x21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-5744813" y="3211710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0x43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-5746041" y="2904171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0x65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5746041" y="2592963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0x87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754260" y="4830975"/>
                <a:ext cx="11080" cy="146757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181026" y="4597599"/>
                <a:ext cx="1146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High address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81026" y="6349942"/>
                <a:ext cx="10663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Low address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631322" y="4258745"/>
            <a:ext cx="4862848" cy="2270234"/>
            <a:chOff x="2631322" y="4258745"/>
            <a:chExt cx="4862848" cy="2270234"/>
          </a:xfrm>
        </p:grpSpPr>
        <p:grpSp>
          <p:nvGrpSpPr>
            <p:cNvPr id="14" name="Group 13"/>
            <p:cNvGrpSpPr/>
            <p:nvPr/>
          </p:nvGrpSpPr>
          <p:grpSpPr>
            <a:xfrm>
              <a:off x="2631322" y="4258745"/>
              <a:ext cx="4862848" cy="1853475"/>
              <a:chOff x="2631322" y="4258745"/>
              <a:chExt cx="4862848" cy="1853475"/>
            </a:xfrm>
          </p:grpSpPr>
          <p:sp>
            <p:nvSpPr>
              <p:cNvPr id="30734" name="Rectangle 12"/>
              <p:cNvSpPr>
                <a:spLocks noChangeArrowheads="1"/>
              </p:cNvSpPr>
              <p:nvPr/>
            </p:nvSpPr>
            <p:spPr bwMode="auto">
              <a:xfrm>
                <a:off x="2631322" y="5825475"/>
                <a:ext cx="3372718" cy="286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zh-TW" sz="1800" dirty="0">
                    <a:solidFill>
                      <a:srgbClr val="0041FF"/>
                    </a:solidFill>
                    <a:latin typeface="Arial" pitchFamily="34" charset="0"/>
                  </a:rPr>
                  <a:t>byte 0   byte 1   byte 2   byte 3</a:t>
                </a:r>
              </a:p>
            </p:txBody>
          </p:sp>
          <p:sp>
            <p:nvSpPr>
              <p:cNvPr id="30735" name="Rectangle 13"/>
              <p:cNvSpPr>
                <a:spLocks noChangeArrowheads="1"/>
              </p:cNvSpPr>
              <p:nvPr/>
            </p:nvSpPr>
            <p:spPr bwMode="auto">
              <a:xfrm>
                <a:off x="6147648" y="4258745"/>
                <a:ext cx="1346522" cy="286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zh-TW" sz="1800" i="1" dirty="0">
                    <a:solidFill>
                      <a:srgbClr val="0041FF"/>
                    </a:solidFill>
                    <a:latin typeface="Arial" pitchFamily="34" charset="0"/>
                  </a:rPr>
                  <a:t>Big-Endian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30089" y="4936356"/>
              <a:ext cx="839228" cy="1232068"/>
              <a:chOff x="7244808" y="2062252"/>
              <a:chExt cx="839228" cy="1232068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251133" y="2986543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0x87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246036" y="2680999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0x65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44808" y="2373460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0x43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4808" y="2062252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0x21</a:t>
                </a: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6418432" y="4819685"/>
              <a:ext cx="11080" cy="1467577"/>
            </a:xfrm>
            <a:prstGeom prst="straightConnector1">
              <a:avLst/>
            </a:prstGeom>
            <a:ln w="19050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196153" y="452272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41FF"/>
                  </a:solidFill>
                </a:rPr>
                <a:t>High address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96153" y="6275063"/>
              <a:ext cx="1066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41FF"/>
                  </a:solidFill>
                </a:rPr>
                <a:t>Low address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38551" y="586943"/>
            <a:ext cx="40689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Endian: byte order, not bit order!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7400" y="4137972"/>
            <a:ext cx="9056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19059" y="4712860"/>
            <a:ext cx="28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 the top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50159" y="6100231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41FF"/>
                </a:solidFill>
              </a:rPr>
              <a:t>Reading from the bottom</a:t>
            </a:r>
          </a:p>
        </p:txBody>
      </p:sp>
    </p:spTree>
    <p:extLst>
      <p:ext uri="{BB962C8B-B14F-4D97-AF65-F5344CB8AC3E}">
        <p14:creationId xmlns:p14="http://schemas.microsoft.com/office/powerpoint/2010/main" val="35177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 animBg="1"/>
      <p:bldP spid="61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16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64858" cy="49674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C00000"/>
                </a:solidFill>
              </a:rPr>
              <a:t>Little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dirty="0"/>
              <a:t>Least significant byte (LSB) is stored at least address of a word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91" y="3893764"/>
            <a:ext cx="50387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</p:spTree>
    <p:extLst>
      <p:ext uri="{BB962C8B-B14F-4D97-AF65-F5344CB8AC3E}">
        <p14:creationId xmlns:p14="http://schemas.microsoft.com/office/powerpoint/2010/main" val="6928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17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66" y="3893764"/>
            <a:ext cx="6415159" cy="232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64781B3-1E19-401F-93EB-A108C49624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464858" cy="4967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C00000"/>
                </a:solidFill>
              </a:rPr>
              <a:t>Little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Least significant byte (LSB) is stored at least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0041FF"/>
                </a:solidFill>
              </a:rPr>
              <a:t>Big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Most significant byte (MSB) is stored at least address of a word</a:t>
            </a:r>
            <a:endParaRPr lang="zh-TW" altLang="en-US" sz="20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46655" y="586306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bottom</a:t>
            </a:r>
          </a:p>
        </p:txBody>
      </p:sp>
    </p:spTree>
    <p:extLst>
      <p:ext uri="{BB962C8B-B14F-4D97-AF65-F5344CB8AC3E}">
        <p14:creationId xmlns:p14="http://schemas.microsoft.com/office/powerpoint/2010/main" val="31576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18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4781B3-1E19-401F-93EB-A108C49624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464858" cy="4967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C00000"/>
                </a:solidFill>
              </a:rPr>
              <a:t>Little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Least significant byte (LSB) is stored at least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0041FF"/>
                </a:solidFill>
              </a:rPr>
              <a:t>Big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Most significant byte (MSB) is stored at least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Regardless endian, the address of a word is defined as the lowest address of all bytes it occupies.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ARM is </a:t>
            </a:r>
            <a:r>
              <a:rPr lang="en-US" altLang="zh-TW" sz="2000" b="0" i="1" dirty="0">
                <a:solidFill>
                  <a:srgbClr val="C00000"/>
                </a:solidFill>
              </a:rPr>
              <a:t>Little Endian by default</a:t>
            </a:r>
            <a:r>
              <a:rPr lang="en-US" altLang="zh-TW" sz="2000" b="0" dirty="0"/>
              <a:t>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1700" b="0" dirty="0"/>
              <a:t>It can be made Big Endian by configuration.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TW" sz="2400" b="0" dirty="0"/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zh-TW" altLang="en-US" sz="2000" b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66" y="3893764"/>
            <a:ext cx="6415159" cy="232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6655" y="586306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bottom</a:t>
            </a:r>
          </a:p>
        </p:txBody>
      </p:sp>
    </p:spTree>
    <p:extLst>
      <p:ext uri="{BB962C8B-B14F-4D97-AF65-F5344CB8AC3E}">
        <p14:creationId xmlns:p14="http://schemas.microsoft.com/office/powerpoint/2010/main" val="7949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01708"/>
              </p:ext>
            </p:extLst>
          </p:nvPr>
        </p:nvGraphicFramePr>
        <p:xfrm>
          <a:off x="4888627" y="2689090"/>
          <a:ext cx="37981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400723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96701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1394085"/>
            <a:ext cx="538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big </a:t>
            </a:r>
            <a:r>
              <a:rPr lang="en-US" sz="2800" dirty="0" err="1">
                <a:solidFill>
                  <a:srgbClr val="FF0000"/>
                </a:solidFill>
              </a:rPr>
              <a:t>endianess</a:t>
            </a:r>
            <a:r>
              <a:rPr lang="en-US" sz="2800" dirty="0">
                <a:solidFill>
                  <a:srgbClr val="FF0000"/>
                </a:solidFill>
              </a:rPr>
              <a:t> is used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26670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word stored at address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40407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data is organized in memory?</a:t>
            </a:r>
          </a:p>
          <a:p>
            <a:pPr lvl="1"/>
            <a:r>
              <a:rPr lang="en-US" dirty="0"/>
              <a:t>Big Endian vs Little Endian</a:t>
            </a:r>
          </a:p>
          <a:p>
            <a:pPr lvl="1"/>
            <a:endParaRPr lang="en-US" dirty="0"/>
          </a:p>
          <a:p>
            <a:r>
              <a:rPr lang="en-US" dirty="0"/>
              <a:t>How data is addressed?</a:t>
            </a:r>
          </a:p>
          <a:p>
            <a:pPr lvl="1"/>
            <a:r>
              <a:rPr lang="en-US" dirty="0"/>
              <a:t>Register offset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r3]  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offset = r3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r3, LSL #2]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offset = r3 * 4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Immediate offset</a:t>
            </a:r>
          </a:p>
          <a:p>
            <a:pPr lvl="2"/>
            <a:r>
              <a:rPr lang="en-US" dirty="0"/>
              <a:t>Pre-index:  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  <a:endParaRPr lang="en-US" dirty="0"/>
          </a:p>
          <a:p>
            <a:pPr lvl="2"/>
            <a:r>
              <a:rPr lang="en-US" dirty="0"/>
              <a:t>Post-index: 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  <a:endParaRPr lang="en-US" dirty="0"/>
          </a:p>
          <a:p>
            <a:pPr lvl="2"/>
            <a:r>
              <a:rPr lang="en-US" dirty="0"/>
              <a:t>Pre-index with update: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  <a:endParaRPr lang="en-US" sz="2900" b="1" dirty="0">
              <a:solidFill>
                <a:srgbClr val="FF0000"/>
              </a:solidFill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410584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5739" y="4065633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1394085"/>
            <a:ext cx="6779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little </a:t>
            </a:r>
            <a:r>
              <a:rPr lang="en-US" sz="2800" dirty="0" err="1">
                <a:solidFill>
                  <a:srgbClr val="FF0000"/>
                </a:solidFill>
              </a:rPr>
              <a:t>endianess</a:t>
            </a:r>
            <a:r>
              <a:rPr lang="en-US" sz="2800" dirty="0">
                <a:solidFill>
                  <a:srgbClr val="FF0000"/>
                </a:solidFill>
              </a:rPr>
              <a:t> is used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26670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word stored at address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292" y="4733364"/>
            <a:ext cx="4320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41FF"/>
                </a:solidFill>
              </a:rPr>
              <a:t>Endian only specifies byte order, not bit order in a byte!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EDEDAD-4F73-CC47-ADBE-1916FE40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47038"/>
              </p:ext>
            </p:extLst>
          </p:nvPr>
        </p:nvGraphicFramePr>
        <p:xfrm>
          <a:off x="4888627" y="2689090"/>
          <a:ext cx="37981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Load-Modify-Store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27847" y="3935505"/>
            <a:ext cx="7306235" cy="20439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Assume the memory address of x is stored in r1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[r1]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load value of x from memory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#1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x = x + 1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store x into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4752" y="1860209"/>
            <a:ext cx="2873837" cy="646331"/>
          </a:xfrm>
          <a:prstGeom prst="rect">
            <a:avLst/>
          </a:prstGeom>
          <a:ln>
            <a:solidFill>
              <a:srgbClr val="00618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+ 1; 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22377" y="2743199"/>
            <a:ext cx="358588" cy="851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65929" y="1323797"/>
            <a:ext cx="275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92CBE-0919-674D-B868-A0FA0261DE88}"/>
              </a:ext>
            </a:extLst>
          </p:cNvPr>
          <p:cNvSpPr txBox="1"/>
          <p:nvPr/>
        </p:nvSpPr>
        <p:spPr>
          <a:xfrm>
            <a:off x="4580964" y="2847199"/>
            <a:ext cx="39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variable X resides in memory and is a 32-bit integer</a:t>
            </a:r>
          </a:p>
        </p:txBody>
      </p:sp>
    </p:spTree>
    <p:extLst>
      <p:ext uri="{BB962C8B-B14F-4D97-AF65-F5344CB8AC3E}">
        <p14:creationId xmlns:p14="http://schemas.microsoft.com/office/powerpoint/2010/main" val="22404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3689-4077-DD41-84D7-94D2A56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Steps: Load, Modify, Store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D52A9-ACBD-AA45-8416-2E844AF1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C0AE0-3F6D-9446-98BC-2177D8F5ED78}"/>
              </a:ext>
            </a:extLst>
          </p:cNvPr>
          <p:cNvSpPr/>
          <p:nvPr/>
        </p:nvSpPr>
        <p:spPr>
          <a:xfrm>
            <a:off x="4978400" y="1554162"/>
            <a:ext cx="1843774" cy="20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129DF62-7B61-414C-9B84-F7D2EE4EAC47}"/>
              </a:ext>
            </a:extLst>
          </p:cNvPr>
          <p:cNvSpPr/>
          <p:nvPr/>
        </p:nvSpPr>
        <p:spPr>
          <a:xfrm rot="16200000">
            <a:off x="1552448" y="2032000"/>
            <a:ext cx="2082800" cy="1127125"/>
          </a:xfrm>
          <a:prstGeom prst="trapezoid">
            <a:avLst>
              <a:gd name="adj" fmla="val 57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959C8-27E8-E645-AB23-AAE9B2C143F5}"/>
              </a:ext>
            </a:extLst>
          </p:cNvPr>
          <p:cNvSpPr txBox="1"/>
          <p:nvPr/>
        </p:nvSpPr>
        <p:spPr>
          <a:xfrm>
            <a:off x="2224997" y="2287736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12917-8596-C84F-824B-BF1F2D9B7F91}"/>
              </a:ext>
            </a:extLst>
          </p:cNvPr>
          <p:cNvSpPr txBox="1"/>
          <p:nvPr/>
        </p:nvSpPr>
        <p:spPr>
          <a:xfrm>
            <a:off x="4978400" y="155416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Registers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3C77F8-AB0D-2640-8841-1E6361EF0C53}"/>
              </a:ext>
            </a:extLst>
          </p:cNvPr>
          <p:cNvCxnSpPr/>
          <p:nvPr/>
        </p:nvCxnSpPr>
        <p:spPr>
          <a:xfrm flipH="1">
            <a:off x="3157411" y="2015827"/>
            <a:ext cx="18209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C9D51C-6D90-2F4D-898A-60EBB51B59E8}"/>
              </a:ext>
            </a:extLst>
          </p:cNvPr>
          <p:cNvCxnSpPr/>
          <p:nvPr/>
        </p:nvCxnSpPr>
        <p:spPr>
          <a:xfrm flipH="1">
            <a:off x="3157410" y="3031827"/>
            <a:ext cx="18209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8FA2F9-ED65-A740-B4B1-EF045FEDC4B2}"/>
              </a:ext>
            </a:extLst>
          </p:cNvPr>
          <p:cNvCxnSpPr>
            <a:cxnSpLocks/>
          </p:cNvCxnSpPr>
          <p:nvPr/>
        </p:nvCxnSpPr>
        <p:spPr>
          <a:xfrm flipH="1">
            <a:off x="1282700" y="2595562"/>
            <a:ext cx="7475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0476C-8AC9-8B45-B377-5E906BDE27CC}"/>
              </a:ext>
            </a:extLst>
          </p:cNvPr>
          <p:cNvCxnSpPr>
            <a:cxnSpLocks/>
          </p:cNvCxnSpPr>
          <p:nvPr/>
        </p:nvCxnSpPr>
        <p:spPr>
          <a:xfrm>
            <a:off x="1282700" y="1274762"/>
            <a:ext cx="7095544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82C21-F9BF-1546-8183-E6B9775BE1B5}"/>
              </a:ext>
            </a:extLst>
          </p:cNvPr>
          <p:cNvCxnSpPr>
            <a:cxnSpLocks/>
          </p:cNvCxnSpPr>
          <p:nvPr/>
        </p:nvCxnSpPr>
        <p:spPr>
          <a:xfrm flipV="1">
            <a:off x="1313636" y="1274762"/>
            <a:ext cx="1" cy="134590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02EBE0-54A4-AB45-BC19-776F881E4274}"/>
              </a:ext>
            </a:extLst>
          </p:cNvPr>
          <p:cNvCxnSpPr>
            <a:cxnSpLocks/>
          </p:cNvCxnSpPr>
          <p:nvPr/>
        </p:nvCxnSpPr>
        <p:spPr>
          <a:xfrm flipV="1">
            <a:off x="8378244" y="1276299"/>
            <a:ext cx="1" cy="134590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E5C9FE-5D5A-1149-A6AB-F1FD44773D8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822174" y="2595563"/>
            <a:ext cx="1556070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EE6215-EE03-7443-9D43-B3FD6D1C29AC}"/>
              </a:ext>
            </a:extLst>
          </p:cNvPr>
          <p:cNvSpPr/>
          <p:nvPr/>
        </p:nvSpPr>
        <p:spPr>
          <a:xfrm>
            <a:off x="3099937" y="4517596"/>
            <a:ext cx="5600700" cy="171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A15E63-ECA0-6C4A-9918-61EC01B176B7}"/>
              </a:ext>
            </a:extLst>
          </p:cNvPr>
          <p:cNvSpPr txBox="1"/>
          <p:nvPr/>
        </p:nvSpPr>
        <p:spPr>
          <a:xfrm>
            <a:off x="5293487" y="532816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A5EF4B-6DD3-034E-B46F-A9409DA64FA8}"/>
              </a:ext>
            </a:extLst>
          </p:cNvPr>
          <p:cNvSpPr txBox="1"/>
          <p:nvPr/>
        </p:nvSpPr>
        <p:spPr>
          <a:xfrm>
            <a:off x="7134480" y="266976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Modify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FFD1D-89E6-F444-8211-CA84EE6BA5CF}"/>
              </a:ext>
            </a:extLst>
          </p:cNvPr>
          <p:cNvGrpSpPr/>
          <p:nvPr/>
        </p:nvGrpSpPr>
        <p:grpSpPr>
          <a:xfrm>
            <a:off x="4701202" y="3636963"/>
            <a:ext cx="1198283" cy="872529"/>
            <a:chOff x="4701202" y="3636963"/>
            <a:chExt cx="1198283" cy="87252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C9B2AD7-52EB-6B41-BE9F-64D268C4607F}"/>
                </a:ext>
              </a:extLst>
            </p:cNvPr>
            <p:cNvCxnSpPr>
              <a:cxnSpLocks/>
            </p:cNvCxnSpPr>
            <p:nvPr/>
          </p:nvCxnSpPr>
          <p:spPr>
            <a:xfrm>
              <a:off x="5164635" y="3636963"/>
              <a:ext cx="1" cy="87252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D9C4A1-C00A-7448-9459-5DA9589CAD57}"/>
                </a:ext>
              </a:extLst>
            </p:cNvPr>
            <p:cNvSpPr txBox="1"/>
            <p:nvPr/>
          </p:nvSpPr>
          <p:spPr>
            <a:xfrm>
              <a:off x="5163386" y="389583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Load</a:t>
              </a:r>
            </a:p>
          </p:txBody>
        </p:sp>
        <p:sp>
          <p:nvSpPr>
            <p:cNvPr id="35" name="Heptagon 34">
              <a:extLst>
                <a:ext uri="{FF2B5EF4-FFF2-40B4-BE49-F238E27FC236}">
                  <a16:creationId xmlns:a16="http://schemas.microsoft.com/office/drawing/2014/main" id="{4EA1C85B-A0D0-1442-A9F6-FE7131180567}"/>
                </a:ext>
              </a:extLst>
            </p:cNvPr>
            <p:cNvSpPr/>
            <p:nvPr/>
          </p:nvSpPr>
          <p:spPr>
            <a:xfrm>
              <a:off x="4701202" y="3918545"/>
              <a:ext cx="342857" cy="325570"/>
            </a:xfrm>
            <a:prstGeom prst="heptag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36" name="Heptagon 35">
            <a:extLst>
              <a:ext uri="{FF2B5EF4-FFF2-40B4-BE49-F238E27FC236}">
                <a16:creationId xmlns:a16="http://schemas.microsoft.com/office/drawing/2014/main" id="{61F8CEE9-2F52-7A4F-8B35-0CC205F43AF7}"/>
              </a:ext>
            </a:extLst>
          </p:cNvPr>
          <p:cNvSpPr/>
          <p:nvPr/>
        </p:nvSpPr>
        <p:spPr>
          <a:xfrm>
            <a:off x="7468960" y="2156817"/>
            <a:ext cx="342857" cy="325570"/>
          </a:xfrm>
          <a:prstGeom prst="hep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A12AD8-D265-3A4E-89EA-9B382597EBD1}"/>
              </a:ext>
            </a:extLst>
          </p:cNvPr>
          <p:cNvGrpSpPr/>
          <p:nvPr/>
        </p:nvGrpSpPr>
        <p:grpSpPr>
          <a:xfrm>
            <a:off x="6081499" y="3645066"/>
            <a:ext cx="1376683" cy="872529"/>
            <a:chOff x="6081499" y="3645066"/>
            <a:chExt cx="1376683" cy="87252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D1F14E-1A4A-2445-976C-E8F4092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521790" y="3645066"/>
              <a:ext cx="1" cy="87252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F86D59-47C2-7545-A61F-2191C2AC9D65}"/>
                </a:ext>
              </a:extLst>
            </p:cNvPr>
            <p:cNvSpPr txBox="1"/>
            <p:nvPr/>
          </p:nvSpPr>
          <p:spPr>
            <a:xfrm>
              <a:off x="6584225" y="3889393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Store</a:t>
              </a:r>
            </a:p>
          </p:txBody>
        </p:sp>
        <p:sp>
          <p:nvSpPr>
            <p:cNvPr id="37" name="Heptagon 36">
              <a:extLst>
                <a:ext uri="{FF2B5EF4-FFF2-40B4-BE49-F238E27FC236}">
                  <a16:creationId xmlns:a16="http://schemas.microsoft.com/office/drawing/2014/main" id="{C1E0AF44-20B7-E841-AEE8-AF2EA828EB92}"/>
                </a:ext>
              </a:extLst>
            </p:cNvPr>
            <p:cNvSpPr/>
            <p:nvPr/>
          </p:nvSpPr>
          <p:spPr>
            <a:xfrm>
              <a:off x="6081499" y="3910442"/>
              <a:ext cx="342857" cy="325570"/>
            </a:xfrm>
            <a:prstGeom prst="heptag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D5B263-8011-8D43-9B8B-257940F38D61}"/>
              </a:ext>
            </a:extLst>
          </p:cNvPr>
          <p:cNvSpPr txBox="1"/>
          <p:nvPr/>
        </p:nvSpPr>
        <p:spPr>
          <a:xfrm>
            <a:off x="389136" y="3765400"/>
            <a:ext cx="2893260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62E033-66B6-3746-AF04-A42D4CE97AE8}"/>
              </a:ext>
            </a:extLst>
          </p:cNvPr>
          <p:cNvSpPr/>
          <p:nvPr/>
        </p:nvSpPr>
        <p:spPr>
          <a:xfrm>
            <a:off x="3099937" y="4661064"/>
            <a:ext cx="5586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x resides in memory!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C1A63-FB20-2845-8C98-6362E8CCEAE0}"/>
              </a:ext>
            </a:extLst>
          </p:cNvPr>
          <p:cNvSpPr txBox="1"/>
          <p:nvPr/>
        </p:nvSpPr>
        <p:spPr>
          <a:xfrm>
            <a:off x="101600" y="5079413"/>
            <a:ext cx="298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ALU cannot directly operate memory data!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2C09A9-F1AF-9D4D-8EDD-1825C4428C6A}"/>
              </a:ext>
            </a:extLst>
          </p:cNvPr>
          <p:cNvCxnSpPr>
            <a:cxnSpLocks/>
          </p:cNvCxnSpPr>
          <p:nvPr/>
        </p:nvCxnSpPr>
        <p:spPr>
          <a:xfrm flipH="1" flipV="1">
            <a:off x="3157410" y="3039101"/>
            <a:ext cx="1211390" cy="147849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F02824-736B-2B42-9739-768D8A8E7351}"/>
              </a:ext>
            </a:extLst>
          </p:cNvPr>
          <p:cNvCxnSpPr>
            <a:cxnSpLocks/>
          </p:cNvCxnSpPr>
          <p:nvPr/>
        </p:nvCxnSpPr>
        <p:spPr>
          <a:xfrm flipH="1" flipV="1">
            <a:off x="3536099" y="3778348"/>
            <a:ext cx="549996" cy="84416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C5BC18-FE05-2E40-82C1-1402E009EA71}"/>
              </a:ext>
            </a:extLst>
          </p:cNvPr>
          <p:cNvCxnSpPr>
            <a:cxnSpLocks/>
          </p:cNvCxnSpPr>
          <p:nvPr/>
        </p:nvCxnSpPr>
        <p:spPr>
          <a:xfrm flipH="1">
            <a:off x="3690844" y="3636963"/>
            <a:ext cx="194561" cy="436264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4258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Instructions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, 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rs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]</a:t>
            </a:r>
            <a:endParaRPr lang="en-US" sz="20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Read from memory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Mnemonic: 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L</a:t>
            </a:r>
            <a:r>
              <a:rPr lang="en-US" sz="1800" dirty="0" err="1">
                <a:latin typeface="Courier New" pitchFamily="49" charset="0"/>
              </a:rPr>
              <a:t>oa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to </a:t>
            </a:r>
            <a:r>
              <a:rPr lang="en-US" sz="1800" b="1" u="sng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800" dirty="0">
                <a:latin typeface="Courier New" pitchFamily="49" charset="0"/>
              </a:rPr>
              <a:t>egister 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LDR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 specifies the memory address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holds the 32-bit value fetched from memory</a:t>
            </a:r>
          </a:p>
          <a:p>
            <a:pPr lvl="1"/>
            <a:endParaRPr lang="en-US" sz="1800" dirty="0">
              <a:latin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</a:rPr>
              <a:t>For Example:</a:t>
            </a:r>
          </a:p>
          <a:p>
            <a:pPr lvl="1"/>
            <a:endParaRPr lang="en-US" sz="20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274320" lvl="1" indent="0">
              <a:buNone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73628" y="3993710"/>
            <a:ext cx="7119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Assume r0 = 0x08200004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Load a word: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LDR r1, [r0]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Memory.word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[0x08200004]</a:t>
            </a:r>
          </a:p>
        </p:txBody>
      </p:sp>
    </p:spTree>
    <p:extLst>
      <p:ext uri="{BB962C8B-B14F-4D97-AF65-F5344CB8AC3E}">
        <p14:creationId xmlns:p14="http://schemas.microsoft.com/office/powerpoint/2010/main" val="263063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Instructions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STR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, 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rs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Write into memory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Mnemonic: 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800" dirty="0" err="1">
                <a:latin typeface="Courier New" pitchFamily="49" charset="0"/>
              </a:rPr>
              <a:t>ore</a:t>
            </a:r>
            <a:r>
              <a:rPr lang="en-US" sz="1800" dirty="0">
                <a:latin typeface="Courier New" pitchFamily="49" charset="0"/>
              </a:rPr>
              <a:t> from </a:t>
            </a:r>
            <a:r>
              <a:rPr lang="en-US" sz="1800" b="1" u="sng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800" dirty="0">
                <a:latin typeface="Courier New" pitchFamily="49" charset="0"/>
              </a:rPr>
              <a:t>egister 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 specifies memory address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Save the content of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into memory</a:t>
            </a:r>
          </a:p>
          <a:p>
            <a:pPr marL="274320" lvl="1" indent="0">
              <a:buNone/>
            </a:pPr>
            <a:endParaRPr lang="en-US" sz="1800" dirty="0">
              <a:latin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</a:rPr>
              <a:t>For Example:</a:t>
            </a:r>
          </a:p>
          <a:p>
            <a:pPr lvl="1"/>
            <a:endParaRPr lang="en-US" sz="18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3627" y="4018416"/>
            <a:ext cx="7519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Assume r0 = 0x08200004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Store a word	</a:t>
            </a: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STR r1, [r0]	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Memory.word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[0x08200004] = r1</a:t>
            </a:r>
          </a:p>
        </p:txBody>
      </p:sp>
    </p:spTree>
    <p:extLst>
      <p:ext uri="{BB962C8B-B14F-4D97-AF65-F5344CB8AC3E}">
        <p14:creationId xmlns:p14="http://schemas.microsoft.com/office/powerpoint/2010/main" val="3923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a Byte, Halfword, Word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28074"/>
              </p:ext>
            </p:extLst>
          </p:nvPr>
        </p:nvGraphicFramePr>
        <p:xfrm>
          <a:off x="192796" y="2064830"/>
          <a:ext cx="8758408" cy="148795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1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984">
                  <a:extLst>
                    <a:ext uri="{9D8B030D-6E8A-4147-A177-3AD203B41FA5}">
                      <a16:colId xmlns:a16="http://schemas.microsoft.com/office/drawing/2014/main" val="3112911379"/>
                    </a:ext>
                  </a:extLst>
                </a:gridCol>
                <a:gridCol w="3139806">
                  <a:extLst>
                    <a:ext uri="{9D8B030D-6E8A-4147-A177-3AD203B41FA5}">
                      <a16:colId xmlns:a16="http://schemas.microsoft.com/office/drawing/2014/main" val="3591246109"/>
                    </a:ext>
                  </a:extLst>
                </a:gridCol>
              </a:tblGrid>
              <a:tr h="11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uint32_t/int32_t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char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igned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signed char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igned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signed short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48415"/>
              </p:ext>
            </p:extLst>
          </p:nvPr>
        </p:nvGraphicFramePr>
        <p:xfrm>
          <a:off x="156742" y="4723537"/>
          <a:ext cx="8794461" cy="822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8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357">
                  <a:extLst>
                    <a:ext uri="{9D8B030D-6E8A-4147-A177-3AD203B41FA5}">
                      <a16:colId xmlns:a16="http://schemas.microsoft.com/office/drawing/2014/main" val="2807805557"/>
                    </a:ext>
                  </a:extLst>
                </a:gridCol>
                <a:gridCol w="3222432">
                  <a:extLst>
                    <a:ext uri="{9D8B030D-6E8A-4147-A177-3AD203B41FA5}">
                      <a16:colId xmlns:a16="http://schemas.microsoft.com/office/drawing/2014/main" val="2087292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uint32_t/int32_t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Lower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uint8_t/int8_t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char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Lower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uint16_t</a:t>
                      </a:r>
                      <a:r>
                        <a:rPr lang="en-US" sz="1800" dirty="0">
                          <a:effectLst/>
                          <a:latin typeface="Palatino Linotype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short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47D04B-9259-4E4E-B6C0-4E3D5E1C4E80}"/>
              </a:ext>
            </a:extLst>
          </p:cNvPr>
          <p:cNvSpPr txBox="1"/>
          <p:nvPr/>
        </p:nvSpPr>
        <p:spPr>
          <a:xfrm>
            <a:off x="192796" y="1268055"/>
            <a:ext cx="70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LDRxxx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Load data from memory into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32-bit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0C54C-D608-044B-AB47-2987A51F328C}"/>
              </a:ext>
            </a:extLst>
          </p:cNvPr>
          <p:cNvSpPr txBox="1"/>
          <p:nvPr/>
        </p:nvSpPr>
        <p:spPr>
          <a:xfrm>
            <a:off x="156742" y="3926762"/>
            <a:ext cx="751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STRxxx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Store data extracted from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32-bit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 into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gray">
          <a:xfrm>
            <a:off x="7409815" y="1802473"/>
            <a:ext cx="884238" cy="3127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0x87</a:t>
            </a: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gray">
          <a:xfrm>
            <a:off x="7406640" y="2083461"/>
            <a:ext cx="881063" cy="2714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35"/>
          <p:cNvSpPr>
            <a:spLocks noChangeArrowheads="1"/>
          </p:cNvSpPr>
          <p:nvPr/>
        </p:nvSpPr>
        <p:spPr bwMode="gray">
          <a:xfrm>
            <a:off x="7406640" y="1808823"/>
            <a:ext cx="881063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36"/>
          <p:cNvSpPr>
            <a:spLocks noChangeArrowheads="1"/>
          </p:cNvSpPr>
          <p:nvPr/>
        </p:nvSpPr>
        <p:spPr bwMode="gray">
          <a:xfrm>
            <a:off x="7406640" y="2626386"/>
            <a:ext cx="881063" cy="2730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gray">
          <a:xfrm>
            <a:off x="7406640" y="2353336"/>
            <a:ext cx="881063" cy="2762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48"/>
          <p:cNvSpPr>
            <a:spLocks noChangeArrowheads="1"/>
          </p:cNvSpPr>
          <p:nvPr/>
        </p:nvSpPr>
        <p:spPr bwMode="gray">
          <a:xfrm>
            <a:off x="6211879" y="1823111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0x02000003</a:t>
            </a:r>
          </a:p>
        </p:txBody>
      </p:sp>
      <p:sp>
        <p:nvSpPr>
          <p:cNvPr id="12" name="Rectangle 1048"/>
          <p:cNvSpPr>
            <a:spLocks noChangeArrowheads="1"/>
          </p:cNvSpPr>
          <p:nvPr/>
        </p:nvSpPr>
        <p:spPr bwMode="gray">
          <a:xfrm>
            <a:off x="6195951" y="208504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0x02000002</a:t>
            </a:r>
          </a:p>
        </p:txBody>
      </p:sp>
      <p:sp>
        <p:nvSpPr>
          <p:cNvPr id="13" name="Rectangle 1048"/>
          <p:cNvSpPr>
            <a:spLocks noChangeArrowheads="1"/>
          </p:cNvSpPr>
          <p:nvPr/>
        </p:nvSpPr>
        <p:spPr bwMode="gray">
          <a:xfrm>
            <a:off x="6204292" y="235331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0x02000001</a:t>
            </a:r>
          </a:p>
        </p:txBody>
      </p:sp>
      <p:sp>
        <p:nvSpPr>
          <p:cNvPr id="14" name="Rectangle 1048"/>
          <p:cNvSpPr>
            <a:spLocks noChangeArrowheads="1"/>
          </p:cNvSpPr>
          <p:nvPr/>
        </p:nvSpPr>
        <p:spPr bwMode="gray">
          <a:xfrm>
            <a:off x="6196380" y="2640192"/>
            <a:ext cx="1205523" cy="28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0x02000000</a:t>
            </a:r>
          </a:p>
        </p:txBody>
      </p:sp>
      <p:sp>
        <p:nvSpPr>
          <p:cNvPr id="15" name="Rectangle 1026"/>
          <p:cNvSpPr>
            <a:spLocks noChangeArrowheads="1"/>
          </p:cNvSpPr>
          <p:nvPr/>
        </p:nvSpPr>
        <p:spPr bwMode="gray">
          <a:xfrm>
            <a:off x="7481190" y="2605624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0xE1</a:t>
            </a:r>
          </a:p>
        </p:txBody>
      </p:sp>
      <p:sp>
        <p:nvSpPr>
          <p:cNvPr id="16" name="Rectangle 1026"/>
          <p:cNvSpPr>
            <a:spLocks noChangeArrowheads="1"/>
          </p:cNvSpPr>
          <p:nvPr/>
        </p:nvSpPr>
        <p:spPr bwMode="gray">
          <a:xfrm>
            <a:off x="7485953" y="2339468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0xE3</a:t>
            </a:r>
          </a:p>
        </p:txBody>
      </p:sp>
      <p:sp>
        <p:nvSpPr>
          <p:cNvPr id="17" name="Rectangle 1026"/>
          <p:cNvSpPr>
            <a:spLocks noChangeArrowheads="1"/>
          </p:cNvSpPr>
          <p:nvPr/>
        </p:nvSpPr>
        <p:spPr bwMode="gray">
          <a:xfrm>
            <a:off x="7495738" y="2061905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0x65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9960" y="1152041"/>
            <a:ext cx="3156064" cy="1315496"/>
            <a:chOff x="519960" y="1152041"/>
            <a:chExt cx="3156064" cy="1315496"/>
          </a:xfrm>
        </p:grpSpPr>
        <p:sp>
          <p:nvSpPr>
            <p:cNvPr id="18" name="Rectangle 17"/>
            <p:cNvSpPr/>
            <p:nvPr/>
          </p:nvSpPr>
          <p:spPr>
            <a:xfrm>
              <a:off x="519960" y="1488118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LDRB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60" y="1152041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Byte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94" y="2603328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8768" y="2821258"/>
            <a:ext cx="3156064" cy="1315496"/>
            <a:chOff x="519960" y="1152041"/>
            <a:chExt cx="3156064" cy="1315496"/>
          </a:xfrm>
        </p:grpSpPr>
        <p:sp>
          <p:nvSpPr>
            <p:cNvPr id="30" name="Rectangle 29"/>
            <p:cNvSpPr/>
            <p:nvPr/>
          </p:nvSpPr>
          <p:spPr>
            <a:xfrm>
              <a:off x="519960" y="1494630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LDRH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960" y="1152041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</a:t>
              </a:r>
              <a:r>
                <a:rPr lang="en-US" dirty="0" err="1">
                  <a:solidFill>
                    <a:srgbClr val="C00000"/>
                  </a:solidFill>
                </a:rPr>
                <a:t>Halfword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188258" y="4405234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63466" y="4614199"/>
            <a:ext cx="3156064" cy="1315496"/>
            <a:chOff x="519960" y="1152041"/>
            <a:chExt cx="3156064" cy="1315496"/>
          </a:xfrm>
        </p:grpSpPr>
        <p:sp>
          <p:nvSpPr>
            <p:cNvPr id="41" name="Rectangle 40"/>
            <p:cNvSpPr/>
            <p:nvPr/>
          </p:nvSpPr>
          <p:spPr>
            <a:xfrm>
              <a:off x="534658" y="1499844"/>
              <a:ext cx="13773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960" y="1152041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Word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0x87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0x65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90749" y="304320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8045" y="3909322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Assume 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r0 = 0x02000000</a:t>
            </a:r>
          </a:p>
        </p:txBody>
      </p:sp>
      <p:cxnSp>
        <p:nvCxnSpPr>
          <p:cNvPr id="39" name="Elbow Connector 38"/>
          <p:cNvCxnSpPr>
            <a:endCxn id="8" idx="3"/>
          </p:cNvCxnSpPr>
          <p:nvPr/>
        </p:nvCxnSpPr>
        <p:spPr>
          <a:xfrm rot="16200000" flipV="1">
            <a:off x="7930807" y="3119807"/>
            <a:ext cx="1109650" cy="395858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7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gray">
          <a:xfrm>
            <a:off x="7409815" y="1802473"/>
            <a:ext cx="884238" cy="3127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0x87</a:t>
            </a: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gray">
          <a:xfrm>
            <a:off x="7406640" y="2083461"/>
            <a:ext cx="881063" cy="2714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35"/>
          <p:cNvSpPr>
            <a:spLocks noChangeArrowheads="1"/>
          </p:cNvSpPr>
          <p:nvPr/>
        </p:nvSpPr>
        <p:spPr bwMode="gray">
          <a:xfrm>
            <a:off x="7406640" y="1808823"/>
            <a:ext cx="881063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36"/>
          <p:cNvSpPr>
            <a:spLocks noChangeArrowheads="1"/>
          </p:cNvSpPr>
          <p:nvPr/>
        </p:nvSpPr>
        <p:spPr bwMode="gray">
          <a:xfrm>
            <a:off x="7406640" y="2626386"/>
            <a:ext cx="881063" cy="2730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gray">
          <a:xfrm>
            <a:off x="7406640" y="2353336"/>
            <a:ext cx="881063" cy="2762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48"/>
          <p:cNvSpPr>
            <a:spLocks noChangeArrowheads="1"/>
          </p:cNvSpPr>
          <p:nvPr/>
        </p:nvSpPr>
        <p:spPr bwMode="gray">
          <a:xfrm>
            <a:off x="6211879" y="1823111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0x20000003</a:t>
            </a:r>
          </a:p>
        </p:txBody>
      </p:sp>
      <p:sp>
        <p:nvSpPr>
          <p:cNvPr id="12" name="Rectangle 1048"/>
          <p:cNvSpPr>
            <a:spLocks noChangeArrowheads="1"/>
          </p:cNvSpPr>
          <p:nvPr/>
        </p:nvSpPr>
        <p:spPr bwMode="gray">
          <a:xfrm>
            <a:off x="6195951" y="208504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0x20000002</a:t>
            </a:r>
          </a:p>
        </p:txBody>
      </p:sp>
      <p:sp>
        <p:nvSpPr>
          <p:cNvPr id="13" name="Rectangle 1048"/>
          <p:cNvSpPr>
            <a:spLocks noChangeArrowheads="1"/>
          </p:cNvSpPr>
          <p:nvPr/>
        </p:nvSpPr>
        <p:spPr bwMode="gray">
          <a:xfrm>
            <a:off x="6204292" y="235331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0x20000001</a:t>
            </a:r>
          </a:p>
        </p:txBody>
      </p:sp>
      <p:sp>
        <p:nvSpPr>
          <p:cNvPr id="14" name="Rectangle 1048"/>
          <p:cNvSpPr>
            <a:spLocks noChangeArrowheads="1"/>
          </p:cNvSpPr>
          <p:nvPr/>
        </p:nvSpPr>
        <p:spPr bwMode="gray">
          <a:xfrm>
            <a:off x="6196380" y="2640192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0x20000000</a:t>
            </a:r>
          </a:p>
        </p:txBody>
      </p:sp>
      <p:sp>
        <p:nvSpPr>
          <p:cNvPr id="15" name="Rectangle 1026"/>
          <p:cNvSpPr>
            <a:spLocks noChangeArrowheads="1"/>
          </p:cNvSpPr>
          <p:nvPr/>
        </p:nvSpPr>
        <p:spPr bwMode="gray">
          <a:xfrm>
            <a:off x="7481190" y="2605624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0xE1</a:t>
            </a:r>
          </a:p>
        </p:txBody>
      </p:sp>
      <p:sp>
        <p:nvSpPr>
          <p:cNvPr id="16" name="Rectangle 1026"/>
          <p:cNvSpPr>
            <a:spLocks noChangeArrowheads="1"/>
          </p:cNvSpPr>
          <p:nvPr/>
        </p:nvSpPr>
        <p:spPr bwMode="gray">
          <a:xfrm>
            <a:off x="7485953" y="2339468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0xE3</a:t>
            </a:r>
          </a:p>
        </p:txBody>
      </p:sp>
      <p:sp>
        <p:nvSpPr>
          <p:cNvPr id="17" name="Rectangle 1026"/>
          <p:cNvSpPr>
            <a:spLocks noChangeArrowheads="1"/>
          </p:cNvSpPr>
          <p:nvPr/>
        </p:nvSpPr>
        <p:spPr bwMode="gray">
          <a:xfrm>
            <a:off x="7495738" y="2061905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0x65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9960" y="1152041"/>
            <a:ext cx="3156064" cy="1315496"/>
            <a:chOff x="519960" y="1152041"/>
            <a:chExt cx="3156064" cy="1315496"/>
          </a:xfrm>
        </p:grpSpPr>
        <p:sp>
          <p:nvSpPr>
            <p:cNvPr id="18" name="Rectangle 17"/>
            <p:cNvSpPr/>
            <p:nvPr/>
          </p:nvSpPr>
          <p:spPr>
            <a:xfrm>
              <a:off x="521689" y="1459818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</a:t>
              </a:r>
              <a:r>
                <a:rPr lang="pt-BR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B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60" y="1152041"/>
              <a:ext cx="2117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Signed Byte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94" y="2603328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8768" y="2821258"/>
            <a:ext cx="3156064" cy="1315496"/>
            <a:chOff x="519960" y="1152041"/>
            <a:chExt cx="3156064" cy="1315496"/>
          </a:xfrm>
        </p:grpSpPr>
        <p:sp>
          <p:nvSpPr>
            <p:cNvPr id="30" name="Rectangle 29"/>
            <p:cNvSpPr/>
            <p:nvPr/>
          </p:nvSpPr>
          <p:spPr>
            <a:xfrm>
              <a:off x="523471" y="1459818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</a:t>
              </a:r>
              <a:r>
                <a:rPr lang="pt-BR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H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960" y="1152041"/>
              <a:ext cx="2547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Signed Halfword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566658" y="5214192"/>
            <a:ext cx="6178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Facilitate subsequent 32-bit signed arithmetic!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90749" y="304320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58045" y="3909322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Assume 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r0 = 0x02000000</a:t>
            </a:r>
          </a:p>
        </p:txBody>
      </p:sp>
      <p:cxnSp>
        <p:nvCxnSpPr>
          <p:cNvPr id="56" name="Elbow Connector 55"/>
          <p:cNvCxnSpPr/>
          <p:nvPr/>
        </p:nvCxnSpPr>
        <p:spPr>
          <a:xfrm rot="16200000" flipV="1">
            <a:off x="7930807" y="3119807"/>
            <a:ext cx="1109650" cy="395858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0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 Address Modes: Offset in Register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964113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</a:pPr>
            <a:r>
              <a:rPr lang="en-US" sz="2400" dirty="0"/>
              <a:t>Address accessed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/>
              <a:t>/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is specified by a base register </a:t>
            </a:r>
            <a:r>
              <a:rPr lang="en-US" sz="2400" dirty="0">
                <a:solidFill>
                  <a:srgbClr val="C00000"/>
                </a:solidFill>
              </a:rPr>
              <a:t>plus an offset</a:t>
            </a:r>
          </a:p>
          <a:p>
            <a:pPr defTabSz="938213">
              <a:lnSpc>
                <a:spcPct val="90000"/>
              </a:lnSpc>
            </a:pPr>
            <a:r>
              <a:rPr lang="en-US" sz="2400" dirty="0"/>
              <a:t>Offset can be</a:t>
            </a:r>
            <a:r>
              <a:rPr lang="zh-CN" altLang="en-US" sz="2400" dirty="0"/>
              <a:t> </a:t>
            </a:r>
            <a:r>
              <a:rPr lang="en-US" altLang="zh-CN" sz="2400" dirty="0"/>
              <a:t>hold in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register</a:t>
            </a:r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274320" lvl="1" indent="0" defTabSz="938213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r0,[r1,r2]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hold r2 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r2</a:t>
            </a:r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274320" lvl="1" indent="0" defTabSz="938213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r0,[r1,r2,LSL #2]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= r2, LSL #2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r2 * 4</a:t>
            </a:r>
            <a:endParaRPr lang="en-US" sz="200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defTabSz="938213"/>
            <a:r>
              <a:rPr lang="en-US" dirty="0"/>
              <a:t> Address Modes: Immediate Offset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964113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</a:pPr>
            <a:r>
              <a:rPr lang="en-US" sz="2400" dirty="0"/>
              <a:t>Address accessed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/>
              <a:t>/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is specified by a base register </a:t>
            </a:r>
            <a:r>
              <a:rPr lang="en-US" sz="2400" dirty="0">
                <a:solidFill>
                  <a:srgbClr val="C00000"/>
                </a:solidFill>
              </a:rPr>
              <a:t>plus an offset</a:t>
            </a:r>
          </a:p>
          <a:p>
            <a:pPr defTabSz="938213">
              <a:lnSpc>
                <a:spcPct val="90000"/>
              </a:lnSpc>
            </a:pPr>
            <a:r>
              <a:rPr lang="en-US" sz="2400" dirty="0"/>
              <a:t>Offset can be </a:t>
            </a:r>
            <a:r>
              <a:rPr lang="en-US" sz="2400" b="1" dirty="0">
                <a:solidFill>
                  <a:srgbClr val="0000FF"/>
                </a:solidFill>
              </a:rPr>
              <a:t>an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immediate value</a:t>
            </a:r>
          </a:p>
          <a:p>
            <a:pPr marL="0" indent="0" defTabSz="938213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LDR r0,[r1,#8]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is an immediate value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8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endParaRPr lang="en-US" sz="2400" dirty="0">
              <a:solidFill>
                <a:schemeClr val="bg2"/>
              </a:solidFill>
            </a:endParaRPr>
          </a:p>
          <a:p>
            <a:pPr defTabSz="938213">
              <a:lnSpc>
                <a:spcPct val="90000"/>
              </a:lnSpc>
            </a:pPr>
            <a:endParaRPr lang="en-US" sz="2400" dirty="0"/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E4789-1E63-2543-ADED-B198DC3303E8}"/>
              </a:ext>
            </a:extLst>
          </p:cNvPr>
          <p:cNvSpPr txBox="1"/>
          <p:nvPr/>
        </p:nvSpPr>
        <p:spPr>
          <a:xfrm>
            <a:off x="2201267" y="4520557"/>
            <a:ext cx="4741466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Three modes for immediate offset: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Pre-index,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Post-index,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Pre-index with Update</a:t>
            </a:r>
          </a:p>
        </p:txBody>
      </p:sp>
    </p:spTree>
    <p:extLst>
      <p:ext uri="{BB962C8B-B14F-4D97-AF65-F5344CB8AC3E}">
        <p14:creationId xmlns:p14="http://schemas.microsoft.com/office/powerpoint/2010/main" val="37979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By grouping bits together we can store more values</a:t>
            </a:r>
          </a:p>
          <a:p>
            <a:pPr lvl="1"/>
            <a:r>
              <a:rPr lang="en-US" sz="2000" dirty="0"/>
              <a:t>8 bits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byte</a:t>
            </a:r>
          </a:p>
          <a:p>
            <a:pPr lvl="1"/>
            <a:r>
              <a:rPr lang="en-US" sz="2000" dirty="0"/>
              <a:t>16 bits = 2 bytes =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halfword</a:t>
            </a:r>
          </a:p>
          <a:p>
            <a:pPr lvl="1"/>
            <a:r>
              <a:rPr lang="en-US" sz="2000" dirty="0"/>
              <a:t>32 bits = 4 bytes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word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525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272C-CF30-7844-A880-9D52DEED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Mode: </a:t>
            </a:r>
            <a:br>
              <a:rPr lang="en-US" dirty="0"/>
            </a:br>
            <a:r>
              <a:rPr lang="en-US" dirty="0"/>
              <a:t>Pre-index </a:t>
            </a:r>
            <a:r>
              <a:rPr lang="en-US" i="1" dirty="0"/>
              <a:t>vs</a:t>
            </a:r>
            <a:r>
              <a:rPr lang="en-US" dirty="0"/>
              <a:t> Post-index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EB047-453C-894C-8F74-C8CE6F8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E14D-2A86-A34B-A842-A0D4686EFB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Pre-index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[r0, #4]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Post-index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[r0], #4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Pre-index with Update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[r0, #4]!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89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42405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42034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53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95958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B4200-41E4-9747-8A75-A69BC19C4E53}"/>
              </a:ext>
            </a:extLst>
          </p:cNvPr>
          <p:cNvSpPr/>
          <p:nvPr/>
        </p:nvSpPr>
        <p:spPr>
          <a:xfrm>
            <a:off x="1568614" y="49475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offset=4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</p:spTree>
    <p:extLst>
      <p:ext uri="{BB962C8B-B14F-4D97-AF65-F5344CB8AC3E}">
        <p14:creationId xmlns:p14="http://schemas.microsoft.com/office/powerpoint/2010/main" val="39874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61087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B4200-41E4-9747-8A75-A69BC19C4E53}"/>
              </a:ext>
            </a:extLst>
          </p:cNvPr>
          <p:cNvSpPr/>
          <p:nvPr/>
        </p:nvSpPr>
        <p:spPr>
          <a:xfrm>
            <a:off x="1568614" y="49475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offset=4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</p:spTree>
    <p:extLst>
      <p:ext uri="{BB962C8B-B14F-4D97-AF65-F5344CB8AC3E}">
        <p14:creationId xmlns:p14="http://schemas.microsoft.com/office/powerpoint/2010/main" val="27468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1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850" y="3025574"/>
            <a:ext cx="8229600" cy="2499360"/>
          </a:xfrm>
        </p:spPr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292" y="1738992"/>
            <a:ext cx="25907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b="0" dirty="0">
                <a:latin typeface="Consolas" panose="020B0609020204030204" pitchFamily="49" charset="0"/>
              </a:rPr>
              <a:t>uint32_t array[10];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array[0] += 5;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array[1] += 5;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23850" y="1238250"/>
            <a:ext cx="8229600" cy="2499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C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292" y="3622868"/>
            <a:ext cx="516799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LDR r1, [r0]  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array[0]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ADD r1, r1, #5  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STR r1, [r0]  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Write to array[0]</a:t>
            </a:r>
          </a:p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LDR r1, [r0, </a:t>
            </a: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0" dirty="0"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array[1]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ADD r1, r1, #5   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STR r1, [r0,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#4</a:t>
            </a:r>
            <a:r>
              <a:rPr lang="en-US" sz="1800" b="0" dirty="0"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Write to array[1]</a:t>
            </a:r>
          </a:p>
          <a:p>
            <a:endParaRPr lang="en-US" sz="1800" b="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8907" y="1677437"/>
            <a:ext cx="398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memory address of the array starts at </a:t>
            </a:r>
            <a:r>
              <a:rPr lang="en-US" dirty="0">
                <a:latin typeface="Consolas" panose="020B0609020204030204" pitchFamily="49" charset="0"/>
              </a:rPr>
              <a:t>0x20008000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2339" y="3119017"/>
            <a:ext cx="398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Assume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0x20008000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7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Post-Index: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28998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74C4070-041B-1B43-BB2B-2C2696952970}"/>
              </a:ext>
            </a:extLst>
          </p:cNvPr>
          <p:cNvGrpSpPr/>
          <p:nvPr/>
        </p:nvGrpSpPr>
        <p:grpSpPr>
          <a:xfrm>
            <a:off x="4290164" y="1508792"/>
            <a:ext cx="4066900" cy="644251"/>
            <a:chOff x="3995803" y="1508792"/>
            <a:chExt cx="4066900" cy="644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8727F-2918-0542-9446-93E1F8754E2E}"/>
                </a:ext>
              </a:extLst>
            </p:cNvPr>
            <p:cNvSpPr/>
            <p:nvPr/>
          </p:nvSpPr>
          <p:spPr>
            <a:xfrm>
              <a:off x="4763402" y="1845266"/>
              <a:ext cx="3299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srgbClr val="0041FF"/>
                  </a:solidFill>
                </a:rPr>
                <a:t>Offset:</a:t>
              </a:r>
              <a:r>
                <a:rPr lang="en-US" dirty="0"/>
                <a:t> range is -255 to +255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AF47E-D628-9F45-9EC5-532F46ACB153}"/>
                </a:ext>
              </a:extLst>
            </p:cNvPr>
            <p:cNvSpPr/>
            <p:nvPr/>
          </p:nvSpPr>
          <p:spPr>
            <a:xfrm>
              <a:off x="3995803" y="1508792"/>
              <a:ext cx="338202" cy="301220"/>
            </a:xfrm>
            <a:prstGeom prst="rect">
              <a:avLst/>
            </a:prstGeom>
            <a:noFill/>
            <a:ln w="28575">
              <a:solidFill>
                <a:srgbClr val="00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1FF"/>
                </a:solidFill>
              </a:endParaRP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4E9F7E5-7DE7-B34B-84F8-753F416D7A5B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 rot="16200000" flipH="1">
              <a:off x="4369582" y="1605334"/>
              <a:ext cx="189143" cy="598498"/>
            </a:xfrm>
            <a:prstGeom prst="bentConnector2">
              <a:avLst/>
            </a:prstGeom>
            <a:ln w="28575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6318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Post-Index: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74C4070-041B-1B43-BB2B-2C2696952970}"/>
              </a:ext>
            </a:extLst>
          </p:cNvPr>
          <p:cNvGrpSpPr/>
          <p:nvPr/>
        </p:nvGrpSpPr>
        <p:grpSpPr>
          <a:xfrm>
            <a:off x="4290164" y="1508792"/>
            <a:ext cx="4066900" cy="644251"/>
            <a:chOff x="3995803" y="1508792"/>
            <a:chExt cx="4066900" cy="644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8727F-2918-0542-9446-93E1F8754E2E}"/>
                </a:ext>
              </a:extLst>
            </p:cNvPr>
            <p:cNvSpPr/>
            <p:nvPr/>
          </p:nvSpPr>
          <p:spPr>
            <a:xfrm>
              <a:off x="4763402" y="1845266"/>
              <a:ext cx="3299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srgbClr val="0041FF"/>
                  </a:solidFill>
                </a:rPr>
                <a:t>Offset:</a:t>
              </a:r>
              <a:r>
                <a:rPr lang="en-US" dirty="0"/>
                <a:t> range is -255 to +255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AF47E-D628-9F45-9EC5-532F46ACB153}"/>
                </a:ext>
              </a:extLst>
            </p:cNvPr>
            <p:cNvSpPr/>
            <p:nvPr/>
          </p:nvSpPr>
          <p:spPr>
            <a:xfrm>
              <a:off x="3995803" y="1508792"/>
              <a:ext cx="338202" cy="301220"/>
            </a:xfrm>
            <a:prstGeom prst="rect">
              <a:avLst/>
            </a:prstGeom>
            <a:noFill/>
            <a:ln w="28575">
              <a:solidFill>
                <a:srgbClr val="00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1FF"/>
                </a:solidFill>
              </a:endParaRP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4E9F7E5-7DE7-B34B-84F8-753F416D7A5B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 rot="16200000" flipH="1">
              <a:off x="4369582" y="1605334"/>
              <a:ext cx="189143" cy="598498"/>
            </a:xfrm>
            <a:prstGeom prst="bentConnector2">
              <a:avLst/>
            </a:prstGeom>
            <a:ln w="28575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8562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8040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37512" y="467347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0133" y="540440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3003" y="520721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0x4C3D2E1F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69552" y="483788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46597" y="562153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</p:spTree>
    <p:extLst>
      <p:ext uri="{BB962C8B-B14F-4D97-AF65-F5344CB8AC3E}">
        <p14:creationId xmlns:p14="http://schemas.microsoft.com/office/powerpoint/2010/main" val="9839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1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6375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94133" y="4490582"/>
            <a:ext cx="1012738" cy="1444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37512" y="467347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0133" y="540440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3003" y="520721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0x4C3D2E1F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69552" y="483788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46597" y="562153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A805BB-E388-2C4A-9DFD-BA2847C485BF}"/>
              </a:ext>
            </a:extLst>
          </p:cNvPr>
          <p:cNvSpPr/>
          <p:nvPr/>
        </p:nvSpPr>
        <p:spPr>
          <a:xfrm>
            <a:off x="843095" y="428873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r0 + offset</a:t>
            </a:r>
            <a:endParaRPr lang="en-US" sz="18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8C58A-AD73-D643-BAF7-B91F99A9F3D9}"/>
              </a:ext>
            </a:extLst>
          </p:cNvPr>
          <p:cNvSpPr txBox="1"/>
          <p:nvPr/>
        </p:nvSpPr>
        <p:spPr>
          <a:xfrm>
            <a:off x="122996" y="3659584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41FF"/>
                </a:solidFill>
              </a:rPr>
              <a:t>Update </a:t>
            </a:r>
            <a:r>
              <a:rPr lang="en-US" sz="1800" b="0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800" b="0" dirty="0">
                <a:solidFill>
                  <a:srgbClr val="0041FF"/>
                </a:solidFill>
              </a:rPr>
              <a:t> after </a:t>
            </a:r>
          </a:p>
          <a:p>
            <a:r>
              <a:rPr lang="en-US" sz="1800" b="0" dirty="0">
                <a:solidFill>
                  <a:srgbClr val="0041FF"/>
                </a:solidFill>
              </a:rPr>
              <a:t>reading memory</a:t>
            </a:r>
          </a:p>
        </p:txBody>
      </p:sp>
    </p:spTree>
    <p:extLst>
      <p:ext uri="{BB962C8B-B14F-4D97-AF65-F5344CB8AC3E}">
        <p14:creationId xmlns:p14="http://schemas.microsoft.com/office/powerpoint/2010/main" val="42071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By grouping bits together we can store more values</a:t>
            </a:r>
          </a:p>
          <a:p>
            <a:pPr lvl="1"/>
            <a:r>
              <a:rPr lang="en-US" sz="2000" dirty="0"/>
              <a:t>8 bits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byte</a:t>
            </a:r>
          </a:p>
          <a:p>
            <a:pPr lvl="1"/>
            <a:r>
              <a:rPr lang="en-US" sz="2000" dirty="0"/>
              <a:t>16 bits = 2 bytes =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halfword</a:t>
            </a:r>
          </a:p>
          <a:p>
            <a:pPr lvl="1"/>
            <a:r>
              <a:rPr lang="en-US" sz="2000" dirty="0"/>
              <a:t>32 bits = 4 bytes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word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/>
              <a:t>From software perspective, memory is an addressable array of bytes.</a:t>
            </a:r>
            <a:endParaRPr lang="en-US" sz="1600" dirty="0"/>
          </a:p>
          <a:p>
            <a:pPr lvl="1"/>
            <a:r>
              <a:rPr lang="en-US" sz="2000" dirty="0"/>
              <a:t>The byte stored at the memory address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2000" dirty="0"/>
              <a:t> is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1259857" y="5005752"/>
            <a:ext cx="4402109" cy="719554"/>
            <a:chOff x="815014" y="5117068"/>
            <a:chExt cx="4402109" cy="719554"/>
          </a:xfrm>
        </p:grpSpPr>
        <p:sp>
          <p:nvSpPr>
            <p:cNvPr id="65" name="Rectangle 64"/>
            <p:cNvSpPr/>
            <p:nvPr/>
          </p:nvSpPr>
          <p:spPr>
            <a:xfrm>
              <a:off x="815014" y="5117068"/>
              <a:ext cx="13067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0b10000100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75645" y="5117068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0x84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8" name="Straight Arrow Connector 67"/>
            <p:cNvCxnSpPr>
              <a:stCxn id="65" idx="3"/>
              <a:endCxn id="66" idx="1"/>
            </p:cNvCxnSpPr>
            <p:nvPr/>
          </p:nvCxnSpPr>
          <p:spPr>
            <a:xfrm>
              <a:off x="2121782" y="5286345"/>
              <a:ext cx="5538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119608" y="5117068"/>
              <a:ext cx="5212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132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1" name="Straight Arrow Connector 70"/>
            <p:cNvCxnSpPr>
              <a:stCxn id="66" idx="3"/>
              <a:endCxn id="69" idx="1"/>
            </p:cNvCxnSpPr>
            <p:nvPr/>
          </p:nvCxnSpPr>
          <p:spPr>
            <a:xfrm>
              <a:off x="3309152" y="5286345"/>
              <a:ext cx="810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066800" y="5498068"/>
              <a:ext cx="9701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Binary 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0" y="5498068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Hexadecimal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134775" y="5498068"/>
              <a:ext cx="1082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Decimal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2592" y="5830074"/>
            <a:ext cx="446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Computer memory is </a:t>
            </a:r>
            <a:r>
              <a:rPr lang="en-US" sz="1800" i="1" dirty="0"/>
              <a:t>byte-addressable</a:t>
            </a:r>
            <a:r>
              <a:rPr lang="en-US" sz="1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29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 with Update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34893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1E071-C691-C147-8AC0-066920073DA1}"/>
              </a:ext>
            </a:extLst>
          </p:cNvPr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FEE11-524E-004B-A43F-1FBBE0102679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25B777-4BD4-EC4A-BFF2-4C428C6320E2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743DF1-4F0F-C64D-ABE7-FCB380612C4C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764B86-B462-AB4D-908C-DFC0E66A9474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68803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2294133" y="4472738"/>
            <a:ext cx="963624" cy="1462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1E071-C691-C147-8AC0-066920073DA1}"/>
              </a:ext>
            </a:extLst>
          </p:cNvPr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FEE11-524E-004B-A43F-1FBBE0102679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25B777-4BD4-EC4A-BFF2-4C428C6320E2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743DF1-4F0F-C64D-ABE7-FCB380612C4C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764B86-B462-AB4D-908C-DFC0E66A9474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E52D9-8FAF-2A49-A2C4-29772B44CC40}"/>
              </a:ext>
            </a:extLst>
          </p:cNvPr>
          <p:cNvSpPr txBox="1"/>
          <p:nvPr/>
        </p:nvSpPr>
        <p:spPr>
          <a:xfrm>
            <a:off x="153989" y="5043281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41FF"/>
                </a:solidFill>
              </a:rPr>
              <a:t>Update </a:t>
            </a:r>
            <a:r>
              <a:rPr lang="en-US" sz="1800" b="0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800" b="0" dirty="0">
                <a:solidFill>
                  <a:srgbClr val="0041FF"/>
                </a:solidFill>
              </a:rPr>
              <a:t> after </a:t>
            </a:r>
          </a:p>
          <a:p>
            <a:r>
              <a:rPr lang="en-US" sz="1800" b="0" dirty="0">
                <a:solidFill>
                  <a:srgbClr val="0041FF"/>
                </a:solidFill>
              </a:rPr>
              <a:t>reading memory</a:t>
            </a:r>
          </a:p>
        </p:txBody>
      </p:sp>
    </p:spTree>
    <p:extLst>
      <p:ext uri="{BB962C8B-B14F-4D97-AF65-F5344CB8AC3E}">
        <p14:creationId xmlns:p14="http://schemas.microsoft.com/office/powerpoint/2010/main" val="3156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Summary of Pre-index and Post-index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98722"/>
              </p:ext>
            </p:extLst>
          </p:nvPr>
        </p:nvGraphicFramePr>
        <p:xfrm>
          <a:off x="319441" y="1864099"/>
          <a:ext cx="8331499" cy="21336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5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 Format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Equivalent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is unchanged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with update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#4]!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Post-index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[r0], #4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976050" y="4659003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Offset range is -255 to +255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LDRH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207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0x0000CDEF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8618"/>
              </p:ext>
            </p:extLst>
          </p:nvPr>
        </p:nvGraphicFramePr>
        <p:xfrm>
          <a:off x="4312023" y="2716135"/>
          <a:ext cx="435229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LDSB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207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0xFFFFFFEF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08077"/>
              </p:ext>
            </p:extLst>
          </p:nvPr>
        </p:nvGraphicFramePr>
        <p:xfrm>
          <a:off x="4312025" y="2675995"/>
          <a:ext cx="44060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[r0], #4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40216"/>
              </p:ext>
            </p:extLst>
          </p:nvPr>
        </p:nvGraphicFramePr>
        <p:xfrm>
          <a:off x="5282201" y="2612187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[r0], #4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99736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the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the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94915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32102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5486400" cy="4937760"/>
          </a:xfrm>
        </p:spPr>
        <p:txBody>
          <a:bodyPr>
            <a:normAutofit/>
          </a:bodyPr>
          <a:lstStyle/>
          <a:p>
            <a:r>
              <a:rPr lang="en-US" sz="1800" dirty="0"/>
              <a:t>When we refer to memory locations by address, we can only do so in units of bytes, halfwords or words</a:t>
            </a:r>
          </a:p>
          <a:p>
            <a:r>
              <a:rPr lang="en-US" sz="2000" dirty="0"/>
              <a:t>Words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2000" dirty="0"/>
              <a:t> bits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/>
              <a:t> bytes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</a:rPr>
              <a:t>word = </a:t>
            </a:r>
            <a:r>
              <a:rPr lang="en-US" sz="2000" b="1" dirty="0">
                <a:solidFill>
                  <a:srgbClr val="1F49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1F497D"/>
                </a:solidFill>
              </a:rPr>
              <a:t> halfwords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Memory address of a word is the lowest address of all four bytes in that word.</a:t>
            </a:r>
          </a:p>
          <a:p>
            <a:pPr lvl="1"/>
            <a:r>
              <a:rPr lang="en-US" sz="2000" dirty="0"/>
              <a:t>Two words at addresses:</a:t>
            </a: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174737"/>
            <a:ext cx="1447800" cy="140056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4400" y="2743200"/>
            <a:ext cx="1447800" cy="1371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#4]!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0x20008000,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44436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#4]!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02198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34468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9606" y="2953063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784" y="1394085"/>
            <a:ext cx="383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41FF"/>
                </a:solidFill>
              </a:rPr>
              <a:t>If big </a:t>
            </a:r>
            <a:r>
              <a:rPr lang="en-US" sz="2800" dirty="0" err="1">
                <a:solidFill>
                  <a:srgbClr val="0041FF"/>
                </a:solidFill>
              </a:rPr>
              <a:t>endianess</a:t>
            </a:r>
            <a:r>
              <a:rPr lang="en-US" sz="2800" dirty="0">
                <a:solidFill>
                  <a:srgbClr val="0041FF"/>
                </a:solidFill>
              </a:rPr>
              <a:t> is used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Modes for</a:t>
            </a:r>
            <a:br>
              <a:rPr lang="en-US" dirty="0"/>
            </a:br>
            <a:r>
              <a:rPr lang="en-US" dirty="0"/>
              <a:t>Load/Store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STMxx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{!}, 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register_list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LDMxx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{!}, 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register_list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/>
              <a:t>xx = IA, IB, DA, or DB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8697"/>
              </p:ext>
            </p:extLst>
          </p:nvPr>
        </p:nvGraphicFramePr>
        <p:xfrm>
          <a:off x="612648" y="2517843"/>
          <a:ext cx="7931912" cy="19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3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Addressing Modes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Instructions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IA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STMIA, LDMIA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IB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efore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STMIB, LDMIB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STMDA, LDMDA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efore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STMDB, LDMDB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2648" y="4648855"/>
            <a:ext cx="824411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IA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incremented by 4 after a word is loaded or stored. 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IB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incremented by 4 before a word is loaded or stored.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decremented by 4 after a word is loaded or stored.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decremented by 4 before a word is loaded or stored.</a:t>
            </a:r>
            <a:endParaRPr lang="en-US" sz="2000" b="0" dirty="0">
              <a:effectLst/>
              <a:latin typeface="Palatino Linotype" panose="020405020505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are synonyms.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dirty="0"/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lang="en-US" dirty="0"/>
              <a:t> (Increment After)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/>
              <a:t> (Empty Ascending)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dirty="0"/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lang="en-US" dirty="0"/>
              <a:t> (Increment After)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/>
              <a:t> (Full Descending)</a:t>
            </a:r>
          </a:p>
          <a:p>
            <a:pPr lvl="1"/>
            <a:endParaRPr lang="en-US" dirty="0"/>
          </a:p>
          <a:p>
            <a:r>
              <a:rPr lang="en-US" dirty="0"/>
              <a:t>The order in which registers are listed does not matter</a:t>
            </a:r>
          </a:p>
          <a:p>
            <a:pPr lvl="1"/>
            <a:r>
              <a:rPr lang="en-US" dirty="0"/>
              <a:t>For STM/LDM, the lowest-numbered register is stored/loaded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41750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" y="1340459"/>
            <a:ext cx="8932501" cy="46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1331918"/>
            <a:ext cx="8932501" cy="48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64088" y="2196763"/>
            <a:ext cx="230425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Cortex-M3 &amp; Cortex-M4 Memory Map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32-bit Memory Address </a:t>
            </a:r>
          </a:p>
          <a:p>
            <a:r>
              <a:rPr lang="en-GB" sz="2400" dirty="0"/>
              <a:t>2</a:t>
            </a:r>
            <a:r>
              <a:rPr lang="en-GB" sz="2400" baseline="30000" dirty="0"/>
              <a:t>32</a:t>
            </a:r>
            <a:r>
              <a:rPr lang="en-GB" sz="2400" dirty="0"/>
              <a:t> bytes of memory space (4 GB)</a:t>
            </a:r>
          </a:p>
          <a:p>
            <a:r>
              <a:rPr lang="en-GB" sz="2400" dirty="0"/>
              <a:t>Harvard architecture: physically separated instruction memory and data memory</a:t>
            </a:r>
          </a:p>
          <a:p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5364088" y="5653147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40152" y="574279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4088" y="5077083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940152" y="514880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SRAM</a:t>
            </a:r>
            <a:endParaRPr lang="en-GB" sz="2400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501019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4088" y="454584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Peripheral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5364088" y="3348891"/>
            <a:ext cx="230425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436096" y="361002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External 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6096" y="2412787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External Device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64088" y="1908731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364088" y="1332667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364088" y="1620699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436096" y="1318331"/>
            <a:ext cx="21602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dirty="0"/>
              <a:t>Vendor Specific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64088" y="162041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External Peripheral Bus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189947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Internal Peripheral Bus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8344" y="6057724"/>
            <a:ext cx="147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68344" y="549091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8344" y="491484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0x40000000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68344" y="441079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0x60000000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8344" y="318665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0xA0000000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8344" y="181850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0xE0040000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68344" y="210653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68344" y="153047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0xE0100000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68344" y="117043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220072" y="1332667"/>
            <a:ext cx="72008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355976" y="162069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54" name="Left Brace 53"/>
          <p:cNvSpPr/>
          <p:nvPr/>
        </p:nvSpPr>
        <p:spPr>
          <a:xfrm>
            <a:off x="5220072" y="2196763"/>
            <a:ext cx="45719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4499992" y="248479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1GB</a:t>
            </a:r>
          </a:p>
        </p:txBody>
      </p:sp>
      <p:sp>
        <p:nvSpPr>
          <p:cNvPr id="56" name="Left Brace 55"/>
          <p:cNvSpPr/>
          <p:nvPr/>
        </p:nvSpPr>
        <p:spPr>
          <a:xfrm>
            <a:off x="5220072" y="3348891"/>
            <a:ext cx="45719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4499992" y="370893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1GB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5220072" y="4573027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Left Brace 58"/>
          <p:cNvSpPr/>
          <p:nvPr/>
        </p:nvSpPr>
        <p:spPr>
          <a:xfrm>
            <a:off x="5220072" y="5149091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Left Brace 59"/>
          <p:cNvSpPr/>
          <p:nvPr/>
        </p:nvSpPr>
        <p:spPr>
          <a:xfrm>
            <a:off x="5220072" y="5725155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4427984" y="46450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27984" y="514909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27984" y="57251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22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7" y="104209"/>
            <a:ext cx="6979967" cy="675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13552" y="2259106"/>
            <a:ext cx="1238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Cortex-M3 Fixed Memory Map</a:t>
            </a:r>
          </a:p>
        </p:txBody>
      </p:sp>
    </p:spTree>
    <p:extLst>
      <p:ext uri="{BB962C8B-B14F-4D97-AF65-F5344CB8AC3E}">
        <p14:creationId xmlns:p14="http://schemas.microsoft.com/office/powerpoint/2010/main" val="38862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85568" y="2259106"/>
            <a:ext cx="125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Cortex-M4 Fixed Memory Map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9" y="155643"/>
            <a:ext cx="7539337" cy="6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3426936"/>
            <a:ext cx="1447800" cy="14276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5486400" cy="683741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you store a word anywhere?  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0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Pseudo instruction</a:t>
            </a:r>
            <a:r>
              <a:rPr lang="en-US" dirty="0"/>
              <a:t>: available to use in an assembly program, but not directly supported by hardware. </a:t>
            </a:r>
          </a:p>
          <a:p>
            <a:r>
              <a:rPr lang="en-US" dirty="0"/>
              <a:t>Pseudo → not real</a:t>
            </a:r>
          </a:p>
          <a:p>
            <a:r>
              <a:rPr lang="en-US" dirty="0"/>
              <a:t>Compilers translate it to one or multiple actual machine instructions </a:t>
            </a:r>
          </a:p>
          <a:p>
            <a:r>
              <a:rPr lang="en-US" dirty="0"/>
              <a:t>Pseudo instructions are provided for the convenience of programmers.</a:t>
            </a:r>
          </a:p>
        </p:txBody>
      </p:sp>
    </p:spTree>
    <p:extLst>
      <p:ext uri="{BB962C8B-B14F-4D97-AF65-F5344CB8AC3E}">
        <p14:creationId xmlns:p14="http://schemas.microsoft.com/office/powerpoint/2010/main" val="30888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LDR</a:t>
            </a:r>
            <a:r>
              <a:rPr lang="en-US" dirty="0"/>
              <a:t> Pseudo-instruction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06432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LDR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=expr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LDR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=label</a:t>
            </a:r>
          </a:p>
          <a:p>
            <a:r>
              <a:rPr lang="en-US" sz="1800" dirty="0"/>
              <a:t>If the value of expr can be loaded with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/>
              <a:t>,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/>
              <a:t> (16-bit instruction) or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US" sz="1800" dirty="0"/>
              <a:t> (32-bit instruction), the assembler uses that instruction.</a:t>
            </a:r>
          </a:p>
          <a:p>
            <a:r>
              <a:rPr lang="en-US" sz="1800" dirty="0"/>
              <a:t>If a valid MOV, MVN, MOVW instruction cannot be used, or if the </a:t>
            </a:r>
            <a:r>
              <a:rPr lang="en-US" sz="1800" dirty="0" err="1"/>
              <a:t>label_expr</a:t>
            </a:r>
            <a:r>
              <a:rPr lang="en-US" sz="1800" dirty="0"/>
              <a:t> syntax is used, the assembler places the constant in a literal pool and generates a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PC-relative LDR </a:t>
            </a:r>
            <a:r>
              <a:rPr lang="en-US" sz="1800" dirty="0"/>
              <a:t>instruction that reads the constant from the literal pool.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595705"/>
            <a:ext cx="76200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r1,=0xFF0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0xFF0 into R1                   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MOV r1,#0xFF0        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r2,=0xFFF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0xFFF into R2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MOVW r2, #0xFFF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r3,=array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the address of array into R3               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LDR r3,[pc, </a:t>
            </a:r>
            <a:r>
              <a:rPr lang="en-US" dirty="0" err="1">
                <a:solidFill>
                  <a:srgbClr val="0041FF"/>
                </a:solidFill>
                <a:latin typeface="Consolas" panose="020B0609020204030204" pitchFamily="49" charset="0"/>
              </a:rPr>
              <a:t>offset_to_litpool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]              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    ...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litpool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DCD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3407" y="5615493"/>
            <a:ext cx="509718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Software uses this pseudo instruction to set a register to some value without worrying about the size of the value.</a:t>
            </a:r>
          </a:p>
        </p:txBody>
      </p:sp>
    </p:spTree>
    <p:extLst>
      <p:ext uri="{BB962C8B-B14F-4D97-AF65-F5344CB8AC3E}">
        <p14:creationId xmlns:p14="http://schemas.microsoft.com/office/powerpoint/2010/main" val="4202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BDD5-29A1-D14A-8954-C63CAC34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76742"/>
            <a:ext cx="43307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12-bit Encoding of Immediate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C529F-04E3-1F4C-A816-F10F0B7D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9717F-AC29-C54E-8CF3-3F1415C7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358"/>
            <a:ext cx="4888080" cy="401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D0088-AC7F-6547-8DB2-C296BE47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6742"/>
            <a:ext cx="4572952" cy="67812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47F2B6-B32C-C741-89E1-8EB9695AC198}"/>
              </a:ext>
            </a:extLst>
          </p:cNvPr>
          <p:cNvSpPr/>
          <p:nvPr/>
        </p:nvSpPr>
        <p:spPr>
          <a:xfrm>
            <a:off x="1603248" y="6401796"/>
            <a:ext cx="3243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ARM v7-M Architecture Reference Manu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D56E59A-FDDD-BA41-8394-9D67ECF934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6258" y="2056393"/>
            <a:ext cx="3962400" cy="3876510"/>
          </a:xfrm>
        </p:spPr>
        <p:txBody>
          <a:bodyPr>
            <a:normAutofit/>
          </a:bodyPr>
          <a:lstStyle/>
          <a:p>
            <a:r>
              <a:rPr lang="en-US" sz="1800" dirty="0"/>
              <a:t>MOV supports all 8-bit immediate numbers</a:t>
            </a:r>
          </a:p>
          <a:p>
            <a:r>
              <a:rPr lang="en-US" sz="1800" dirty="0"/>
              <a:t>Range of 8-bit immediate number: 0 – 255</a:t>
            </a:r>
          </a:p>
          <a:p>
            <a:r>
              <a:rPr lang="en-US" sz="1800" dirty="0"/>
              <a:t>Numbers out of this range but with some patterns can be encoded.</a:t>
            </a:r>
          </a:p>
        </p:txBody>
      </p:sp>
    </p:spTree>
    <p:extLst>
      <p:ext uri="{BB962C8B-B14F-4D97-AF65-F5344CB8AC3E}">
        <p14:creationId xmlns:p14="http://schemas.microsoft.com/office/powerpoint/2010/main" val="2434851217"/>
      </p:ext>
    </p:extLst>
  </p:cSld>
  <p:clrMapOvr>
    <a:masterClrMapping/>
  </p:clrMapOvr>
  <p:transition>
    <p:pull dir="r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ADR</a:t>
            </a:r>
            <a:r>
              <a:rPr lang="en-US" dirty="0"/>
              <a:t> Pseudo-instruction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ADR</a:t>
            </a:r>
            <a:r>
              <a:rPr lang="en-US" dirty="0"/>
              <a:t>: loads a program-relative or register-relative address into a register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5715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  MOV r0,#10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32-bit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ADR r4,start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32-bit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SUB r4,pc,#0xc</a:t>
            </a:r>
          </a:p>
        </p:txBody>
      </p:sp>
    </p:spTree>
    <p:extLst>
      <p:ext uri="{BB962C8B-B14F-4D97-AF65-F5344CB8AC3E}">
        <p14:creationId xmlns:p14="http://schemas.microsoft.com/office/powerpoint/2010/main" val="36869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Memory address is always in terms of bytes.</a:t>
            </a:r>
          </a:p>
          <a:p>
            <a:r>
              <a:rPr lang="en-US" sz="2000" dirty="0"/>
              <a:t>How data is organized in memory?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 data is addressed?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09" y="1942381"/>
            <a:ext cx="6445904" cy="233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79696"/>
              </p:ext>
            </p:extLst>
          </p:nvPr>
        </p:nvGraphicFramePr>
        <p:xfrm>
          <a:off x="713891" y="4616824"/>
          <a:ext cx="8161167" cy="16116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80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Addressing Format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Equivalent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Pre-index 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+ 4], 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is unchanged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Pre-index with update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#4]!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 + 4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Post-Index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[r0], #4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 + 4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3426936"/>
            <a:ext cx="1447800" cy="14276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7162800" y="3299012"/>
            <a:ext cx="1676400" cy="16539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162800" y="3299012"/>
            <a:ext cx="1676400" cy="1653988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44586" y="4270811"/>
            <a:ext cx="272896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 cannot store a word at address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98348" y="3219187"/>
            <a:ext cx="4191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/>
              <a:t>Word-address mod 4 = 0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sz="quarter" idx="1"/>
          </p:nvPr>
        </p:nvSpPr>
        <p:spPr>
          <a:xfrm>
            <a:off x="452788" y="1214489"/>
            <a:ext cx="5486400" cy="1618664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we store a word anywhere in memory?  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chemeClr val="accent2"/>
                </a:solidFill>
              </a:rPr>
              <a:t>NO on most computers!</a:t>
            </a:r>
          </a:p>
          <a:p>
            <a:pPr lvl="1"/>
            <a:r>
              <a:rPr lang="en-US" sz="2000" dirty="0"/>
              <a:t>A word can only be stored at an address that's divisible by 4.</a:t>
            </a:r>
          </a:p>
          <a:p>
            <a:pPr marL="274320" lvl="1" indent="0">
              <a:buNone/>
            </a:pP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4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043" y="1219200"/>
            <a:ext cx="5768301" cy="4937760"/>
          </a:xfrm>
        </p:spPr>
        <p:txBody>
          <a:bodyPr>
            <a:normAutofit/>
          </a:bodyPr>
          <a:lstStyle/>
          <a:p>
            <a:r>
              <a:rPr lang="en-US" sz="2000" dirty="0"/>
              <a:t>Halfwords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000" dirty="0"/>
              <a:t> bits = </a:t>
            </a:r>
            <a:r>
              <a:rPr lang="en-US" sz="2000" b="1" dirty="0"/>
              <a:t>2</a:t>
            </a:r>
            <a:r>
              <a:rPr lang="en-US" sz="2000" dirty="0"/>
              <a:t> bytes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1F497D"/>
                </a:solidFill>
              </a:rPr>
              <a:t>halfword</a:t>
            </a:r>
            <a:endParaRPr lang="en-US" sz="2000" dirty="0">
              <a:solidFill>
                <a:srgbClr val="1F497D"/>
              </a:solidFill>
            </a:endParaRPr>
          </a:p>
          <a:p>
            <a:pPr lvl="1"/>
            <a:r>
              <a:rPr lang="en-US" sz="2000" dirty="0"/>
              <a:t>The right diagram has four halfwords at addresses of:</a:t>
            </a: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0x20000006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930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4400" y="34290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67575" y="4168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61225" y="26924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51821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7086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 flipV="1">
            <a:off x="7086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69481" y="4465346"/>
            <a:ext cx="268517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 c</a:t>
            </a:r>
            <a:r>
              <a:rPr lang="en-US" sz="1600" b="1" dirty="0">
                <a:solidFill>
                  <a:schemeClr val="bg1"/>
                </a:solidFill>
              </a:rPr>
              <a:t>annot store a halfword at address 0x20000001.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sz="quarter" idx="1"/>
          </p:nvPr>
        </p:nvSpPr>
        <p:spPr>
          <a:xfrm>
            <a:off x="142043" y="1219200"/>
            <a:ext cx="5768301" cy="49377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you store a halfword anywhere?  </a:t>
            </a:r>
            <a:r>
              <a:rPr lang="en-US" sz="2000" b="1" dirty="0">
                <a:solidFill>
                  <a:schemeClr val="accent2"/>
                </a:solidFill>
              </a:rPr>
              <a:t>NO.</a:t>
            </a:r>
          </a:p>
          <a:p>
            <a:pPr lvl="1"/>
            <a:r>
              <a:rPr lang="en-US" sz="2000" dirty="0"/>
              <a:t>A halfword can only be stored at an address that's divisible by 2.</a:t>
            </a:r>
          </a:p>
          <a:p>
            <a:pPr lvl="1"/>
            <a:r>
              <a:rPr lang="en-US" sz="2000" dirty="0"/>
              <a:t>Memory address of a halfword is the lowest address of its two bytes.</a:t>
            </a: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0989" y="3025517"/>
            <a:ext cx="51636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 err="1"/>
              <a:t>Halfword</a:t>
            </a:r>
            <a:r>
              <a:rPr lang="en-US" sz="2100" dirty="0"/>
              <a:t>-address mod 2 = 0</a:t>
            </a:r>
          </a:p>
        </p:txBody>
      </p:sp>
    </p:spTree>
    <p:extLst>
      <p:ext uri="{BB962C8B-B14F-4D97-AF65-F5344CB8AC3E}">
        <p14:creationId xmlns:p14="http://schemas.microsoft.com/office/powerpoint/2010/main" val="29637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14558</TotalTime>
  <Pages>1</Pages>
  <Words>4372</Words>
  <Application>Microsoft Macintosh PowerPoint</Application>
  <PresentationFormat>On-screen Show (4:3)</PresentationFormat>
  <Paragraphs>1340</Paragraphs>
  <Slides>64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5" baseType="lpstr">
      <vt:lpstr>Bookman Old Style (Headings)</vt:lpstr>
      <vt:lpstr>Ebrima</vt:lpstr>
      <vt:lpstr>Gill Sans MT (Body)</vt:lpstr>
      <vt:lpstr>PMingLiU</vt:lpstr>
      <vt:lpstr>PMingLiU</vt:lpstr>
      <vt:lpstr>宋体</vt:lpstr>
      <vt:lpstr>华文新魏</vt:lpstr>
      <vt:lpstr>ヒラギノ角ゴ ProN W3</vt:lpstr>
      <vt:lpstr>Arial</vt:lpstr>
      <vt:lpstr>Bookman Old Style</vt:lpstr>
      <vt:lpstr>Consolas</vt:lpstr>
      <vt:lpstr>Courier New</vt:lpstr>
      <vt:lpstr>Gill Sans</vt:lpstr>
      <vt:lpstr>Gill Sans MT</vt:lpstr>
      <vt:lpstr>Helvetica</vt:lpstr>
      <vt:lpstr>Palatino Linotype</vt:lpstr>
      <vt:lpstr>Symbol</vt:lpstr>
      <vt:lpstr>Times New Roman</vt:lpstr>
      <vt:lpstr>Wingdings</vt:lpstr>
      <vt:lpstr>Wingdings 3</vt:lpstr>
      <vt:lpstr>Origin</vt:lpstr>
      <vt:lpstr>Dr. Yifeng Zhu Electrical and Computer Engineering University of Maine</vt:lpstr>
      <vt:lpstr>Overview</vt:lpstr>
      <vt:lpstr>Logic View of Memory</vt:lpstr>
      <vt:lpstr>Logic View of Memory</vt:lpstr>
      <vt:lpstr>Logic View of Memory</vt:lpstr>
      <vt:lpstr>Logic View of Memory</vt:lpstr>
      <vt:lpstr>Logic View of Memory</vt:lpstr>
      <vt:lpstr>Logic View of Memory</vt:lpstr>
      <vt:lpstr>Logic View of Memory</vt:lpstr>
      <vt:lpstr>Quiz</vt:lpstr>
      <vt:lpstr>Quiz</vt:lpstr>
      <vt:lpstr>Quiz</vt:lpstr>
      <vt:lpstr>Quiz</vt:lpstr>
      <vt:lpstr>Endianess</vt:lpstr>
      <vt:lpstr>Endianess</vt:lpstr>
      <vt:lpstr>Endianess</vt:lpstr>
      <vt:lpstr>Endianess</vt:lpstr>
      <vt:lpstr>Endianess</vt:lpstr>
      <vt:lpstr>Example</vt:lpstr>
      <vt:lpstr>Example</vt:lpstr>
      <vt:lpstr>Load-Modify-Store</vt:lpstr>
      <vt:lpstr>3 Steps: Load, Modify, Store</vt:lpstr>
      <vt:lpstr>Load Instructions</vt:lpstr>
      <vt:lpstr>Store Instructions</vt:lpstr>
      <vt:lpstr>Load/Store a Byte, Halfword, Word</vt:lpstr>
      <vt:lpstr>Load a Byte, Half-word, Word</vt:lpstr>
      <vt:lpstr>Sign Extension</vt:lpstr>
      <vt:lpstr> Address Modes: Offset in Register</vt:lpstr>
      <vt:lpstr> Address Modes: Immediate Offset</vt:lpstr>
      <vt:lpstr>Addressing Mode:  Pre-index vs Post-index</vt:lpstr>
      <vt:lpstr>Pre-index</vt:lpstr>
      <vt:lpstr>Pre-index</vt:lpstr>
      <vt:lpstr>Pre-index</vt:lpstr>
      <vt:lpstr>Pre-index</vt:lpstr>
      <vt:lpstr>Accessing an Array</vt:lpstr>
      <vt:lpstr>Post-index</vt:lpstr>
      <vt:lpstr>Post-index</vt:lpstr>
      <vt:lpstr>Pre-index</vt:lpstr>
      <vt:lpstr>Pre-index</vt:lpstr>
      <vt:lpstr>Pre-index with Update</vt:lpstr>
      <vt:lpstr>Pre-index</vt:lpstr>
      <vt:lpstr>Pre-index</vt:lpstr>
      <vt:lpstr>Summary of Pre-index and Post-index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Addressing Modes for Load/Store Multiple Registers</vt:lpstr>
      <vt:lpstr>Load/Store Multiple Registers</vt:lpstr>
      <vt:lpstr>Store Multiple Registers</vt:lpstr>
      <vt:lpstr>Load Multiple Registers</vt:lpstr>
      <vt:lpstr>Cortex-M3 &amp; Cortex-M4 Memory Map</vt:lpstr>
      <vt:lpstr>PowerPoint Presentation</vt:lpstr>
      <vt:lpstr>PowerPoint Presentation</vt:lpstr>
      <vt:lpstr>Pseudo-instructions</vt:lpstr>
      <vt:lpstr>LDR Pseudo-instruction</vt:lpstr>
      <vt:lpstr>12-bit Encoding of Immediate Numbers</vt:lpstr>
      <vt:lpstr>ADR Pseudo-instruction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Microsoft Office User</cp:lastModifiedBy>
  <cp:revision>577</cp:revision>
  <cp:lastPrinted>2002-11-19T17:09:26Z</cp:lastPrinted>
  <dcterms:created xsi:type="dcterms:W3CDTF">2014-02-12T15:59:14Z</dcterms:created>
  <dcterms:modified xsi:type="dcterms:W3CDTF">2020-03-08T03:59:59Z</dcterms:modified>
</cp:coreProperties>
</file>