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347" r:id="rId3"/>
    <p:sldId id="269" r:id="rId4"/>
    <p:sldId id="343" r:id="rId5"/>
    <p:sldId id="348" r:id="rId6"/>
    <p:sldId id="275" r:id="rId7"/>
    <p:sldId id="282" r:id="rId8"/>
    <p:sldId id="285" r:id="rId9"/>
    <p:sldId id="284" r:id="rId10"/>
    <p:sldId id="277" r:id="rId11"/>
    <p:sldId id="349" r:id="rId12"/>
    <p:sldId id="301" r:id="rId13"/>
    <p:sldId id="292" r:id="rId14"/>
    <p:sldId id="300" r:id="rId15"/>
    <p:sldId id="344" r:id="rId16"/>
    <p:sldId id="345" r:id="rId17"/>
    <p:sldId id="299" r:id="rId18"/>
    <p:sldId id="353" r:id="rId19"/>
    <p:sldId id="297" r:id="rId20"/>
    <p:sldId id="298" r:id="rId21"/>
    <p:sldId id="321" r:id="rId22"/>
    <p:sldId id="322" r:id="rId23"/>
    <p:sldId id="323" r:id="rId24"/>
    <p:sldId id="325" r:id="rId25"/>
    <p:sldId id="326" r:id="rId26"/>
    <p:sldId id="327" r:id="rId27"/>
    <p:sldId id="303" r:id="rId28"/>
    <p:sldId id="304" r:id="rId29"/>
    <p:sldId id="331" r:id="rId30"/>
    <p:sldId id="339" r:id="rId31"/>
    <p:sldId id="340" r:id="rId32"/>
    <p:sldId id="324" r:id="rId33"/>
    <p:sldId id="335" r:id="rId34"/>
    <p:sldId id="336" r:id="rId35"/>
    <p:sldId id="313" r:id="rId36"/>
    <p:sldId id="332" r:id="rId37"/>
    <p:sldId id="346" r:id="rId38"/>
    <p:sldId id="334" r:id="rId39"/>
    <p:sldId id="317" r:id="rId40"/>
    <p:sldId id="318" r:id="rId41"/>
    <p:sldId id="352" r:id="rId42"/>
    <p:sldId id="350" r:id="rId43"/>
    <p:sldId id="351" r:id="rId44"/>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3719"/>
  </p:normalViewPr>
  <p:slideViewPr>
    <p:cSldViewPr>
      <p:cViewPr varScale="1">
        <p:scale>
          <a:sx n="85" d="100"/>
          <a:sy n="85" d="100"/>
        </p:scale>
        <p:origin x="159"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2/27/2020</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Arithmetic"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467834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381391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a:lnSpc>
                <a:spcPct val="90000"/>
              </a:lnSpc>
            </a:pPr>
            <a:r>
              <a:rPr lang="en-US" dirty="0">
                <a:solidFill>
                  <a:srgbClr val="000000"/>
                </a:solidFill>
              </a:rPr>
              <a:t>The Q flag is sticky in that, when set to 1 by an instruction, it remains set until explicitly</a:t>
            </a:r>
            <a:r>
              <a:rPr lang="en-US" baseline="0" dirty="0">
                <a:solidFill>
                  <a:srgbClr val="000000"/>
                </a:solidFill>
              </a:rPr>
              <a:t> </a:t>
            </a:r>
            <a:r>
              <a:rPr lang="en-US" dirty="0">
                <a:solidFill>
                  <a:srgbClr val="000000"/>
                </a:solidFill>
              </a:rPr>
              <a:t>cleared to 0 by an MSR instruction writing to the CPSR. Instructions cannot execute</a:t>
            </a:r>
            <a:r>
              <a:rPr lang="en-US" baseline="0" dirty="0">
                <a:solidFill>
                  <a:srgbClr val="000000"/>
                </a:solidFill>
              </a:rPr>
              <a:t> </a:t>
            </a:r>
            <a:r>
              <a:rPr lang="en-US" dirty="0">
                <a:solidFill>
                  <a:srgbClr val="000000"/>
                </a:solidFill>
              </a:rPr>
              <a:t>conditionally on the status of the Q flag.</a:t>
            </a:r>
          </a:p>
          <a:p>
            <a:pPr>
              <a:lnSpc>
                <a:spcPct val="90000"/>
              </a:lnSpc>
            </a:pPr>
            <a:endParaRPr lang="en-US" dirty="0">
              <a:solidFill>
                <a:srgbClr val="000000"/>
              </a:solidFill>
            </a:endParaRPr>
          </a:p>
          <a:p>
            <a:r>
              <a:rPr lang="en-US" b="1" dirty="0"/>
              <a:t>Saturation arithmetic</a:t>
            </a:r>
            <a:r>
              <a:rPr lang="en-US" dirty="0"/>
              <a:t> is a version of </a:t>
            </a:r>
            <a:r>
              <a:rPr lang="en-US" dirty="0">
                <a:hlinkClick r:id="rId3" tooltip="Arithmetic"/>
              </a:rPr>
              <a:t>arithmetic</a:t>
            </a:r>
            <a:r>
              <a:rPr lang="en-US" dirty="0"/>
              <a:t> in which all operations such as addition and multiplication are limited to a fixed range between a minimum and maximum value. If the result of an operation is greater than the maximum it is set ("clamped") to the maximum, while if it is below the minimum it is clamped to the minimum. The name comes from how the value becomes "saturated" once it reaches the extreme values; further additions to a maximum or subtractions from a minimum will not change the result.</a:t>
            </a:r>
          </a:p>
          <a:p>
            <a:r>
              <a:rPr lang="en-US" dirty="0"/>
              <a:t>For example, if the valid range of values is from -100 to 100, the following operations produce the following values:</a:t>
            </a:r>
          </a:p>
          <a:p>
            <a:r>
              <a:rPr lang="en-US" dirty="0"/>
              <a:t>60 + 43 = 100</a:t>
            </a:r>
          </a:p>
          <a:p>
            <a:r>
              <a:rPr lang="en-US" dirty="0"/>
              <a:t>(60 + 43) − 150 = −50</a:t>
            </a:r>
          </a:p>
          <a:p>
            <a:r>
              <a:rPr lang="en-US" dirty="0"/>
              <a:t>43 − 150 = −100</a:t>
            </a:r>
          </a:p>
          <a:p>
            <a:r>
              <a:rPr lang="en-US" dirty="0"/>
              <a:t>60 + (43 − 150) = −40</a:t>
            </a:r>
          </a:p>
          <a:p>
            <a:r>
              <a:rPr lang="en-US" dirty="0"/>
              <a:t>10 × 11 = 100</a:t>
            </a:r>
          </a:p>
          <a:p>
            <a:r>
              <a:rPr lang="en-US" dirty="0"/>
              <a:t>99 × 99 = 100</a:t>
            </a:r>
          </a:p>
          <a:p>
            <a:r>
              <a:rPr lang="en-US" dirty="0"/>
              <a:t>30 × (5 − 1) = 100</a:t>
            </a:r>
          </a:p>
          <a:p>
            <a:r>
              <a:rPr lang="en-US" dirty="0"/>
              <a:t>30×5 − 30×1 = 70</a:t>
            </a:r>
          </a:p>
          <a:p>
            <a:pPr>
              <a:lnSpc>
                <a:spcPct val="90000"/>
              </a:lnSpc>
            </a:pPr>
            <a:endParaRPr lang="en-US" dirty="0">
              <a:solidFill>
                <a:srgbClr val="000000"/>
              </a:solidFill>
            </a:endParaRPr>
          </a:p>
          <a:p>
            <a:pPr>
              <a:lnSpc>
                <a:spcPct val="90000"/>
              </a:lnSpc>
            </a:pPr>
            <a:endParaRPr lang="en-US" dirty="0">
              <a:solidFill>
                <a:srgbClr val="000000"/>
              </a:solidFill>
            </a:endParaRPr>
          </a:p>
          <a:p>
            <a:pPr>
              <a:lnSpc>
                <a:spcPct val="90000"/>
              </a:lnSpc>
            </a:pPr>
            <a:r>
              <a:rPr lang="en-US" dirty="0">
                <a:solidFill>
                  <a:srgbClr val="000000"/>
                </a:solidFill>
              </a:rPr>
              <a:t>Green </a:t>
            </a:r>
            <a:r>
              <a:rPr lang="en-US" dirty="0" err="1">
                <a:solidFill>
                  <a:srgbClr val="000000"/>
                </a:solidFill>
              </a:rPr>
              <a:t>psr</a:t>
            </a:r>
            <a:r>
              <a:rPr lang="en-US" dirty="0">
                <a:solidFill>
                  <a:srgbClr val="000000"/>
                </a:solidFill>
              </a:rPr>
              <a:t> bits are only in certain versions of the ARM architecture</a:t>
            </a:r>
          </a:p>
          <a:p>
            <a:pPr>
              <a:lnSpc>
                <a:spcPct val="90000"/>
              </a:lnSpc>
            </a:pPr>
            <a:r>
              <a:rPr lang="en-US" dirty="0">
                <a:solidFill>
                  <a:srgbClr val="000000"/>
                </a:solidFill>
              </a:rPr>
              <a:t>ALU status flags (set if "S" bit set, implied in Thumb state).</a:t>
            </a:r>
            <a:endParaRPr lang="en-US" dirty="0"/>
          </a:p>
          <a:p>
            <a:r>
              <a:rPr lang="en-US" dirty="0"/>
              <a:t>Sticky overflow flag (Q flag) is set either when </a:t>
            </a:r>
          </a:p>
          <a:p>
            <a:pPr lvl="1"/>
            <a:r>
              <a:rPr lang="en-US" dirty="0"/>
              <a:t>saturation occurs during QADD, QDADD, QSUB or QDSUB, or </a:t>
            </a:r>
          </a:p>
          <a:p>
            <a:pPr lvl="1"/>
            <a:r>
              <a:rPr lang="en-US" dirty="0"/>
              <a:t>the result of </a:t>
            </a:r>
            <a:r>
              <a:rPr lang="en-US" dirty="0" err="1"/>
              <a:t>SMLAxy</a:t>
            </a:r>
            <a:r>
              <a:rPr lang="en-US" dirty="0"/>
              <a:t> or </a:t>
            </a:r>
            <a:r>
              <a:rPr lang="en-US" dirty="0" err="1"/>
              <a:t>SMLAWx</a:t>
            </a:r>
            <a:r>
              <a:rPr lang="en-US" dirty="0"/>
              <a:t> overflows 32-bits</a:t>
            </a:r>
          </a:p>
          <a:p>
            <a:r>
              <a:rPr lang="en-US" dirty="0"/>
              <a:t>Once flag has been set can not be modified by one of the above instructions and must write to CPSR using MSR instruction to cleared</a:t>
            </a:r>
          </a:p>
          <a:p>
            <a:r>
              <a:rPr lang="en-US" dirty="0"/>
              <a:t>PSRs split into four 8-bit fields that can be individually written: </a:t>
            </a:r>
          </a:p>
          <a:p>
            <a:r>
              <a:rPr lang="en-US" dirty="0"/>
              <a:t>Control	(c)	bits 0-7    </a:t>
            </a:r>
          </a:p>
          <a:p>
            <a:r>
              <a:rPr lang="en-US" dirty="0"/>
              <a:t>Extension	(x)	bits 8-15	Reserved for future use</a:t>
            </a:r>
          </a:p>
          <a:p>
            <a:r>
              <a:rPr lang="en-US" dirty="0"/>
              <a:t>Status	(s)	bits 16-23	Reserved for future use</a:t>
            </a:r>
          </a:p>
          <a:p>
            <a:r>
              <a:rPr lang="en-US" dirty="0"/>
              <a:t>Flags	(f)	bits 24-31</a:t>
            </a:r>
          </a:p>
          <a:p>
            <a:r>
              <a:rPr lang="en-US" dirty="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dirty="0"/>
              <a:t>However, in cases where the processor state is known in advance (e.g. on reset, following an interrupt, or some other exception), an immediate value may be written directly into the status registers, to change only specific bits (e.g. to change mode).</a:t>
            </a:r>
          </a:p>
          <a:p>
            <a:r>
              <a:rPr lang="en-US" dirty="0"/>
              <a:t>New ARM V6 bits now shown.</a:t>
            </a:r>
          </a:p>
        </p:txBody>
      </p:sp>
    </p:spTree>
    <p:extLst>
      <p:ext uri="{BB962C8B-B14F-4D97-AF65-F5344CB8AC3E}">
        <p14:creationId xmlns:p14="http://schemas.microsoft.com/office/powerpoint/2010/main" val="2806559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30398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776536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173356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endParaRPr lang="en-US" dirty="0"/>
          </a:p>
        </p:txBody>
      </p:sp>
      <p:sp>
        <p:nvSpPr>
          <p:cNvPr id="47107"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242499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4256082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E26774B-6488-4259-9342-6CBDB2BFD4E4}" type="datetime1">
              <a:rPr lang="en-US" smtClean="0"/>
              <a:pPr eaLnBrk="1" latinLnBrk="0" hangingPunct="1"/>
              <a:t>2/27/2020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9B2E7711-0BE3-4AFC-959B-CB5C31A7AE48}" type="datetime1">
              <a:rPr lang="en-US" smtClean="0"/>
              <a:pPr eaLnBrk="1" latinLnBrk="0" hangingPunct="1"/>
              <a:t>2/27/2020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25AAB62-A572-4E37-B772-B4A75ADE0B18}" type="datetime1">
              <a:rPr lang="en-US" smtClean="0"/>
              <a:pPr eaLnBrk="1" latinLnBrk="0" hangingPunct="1"/>
              <a:t>2/27/2020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4EA606C-8FDC-48DF-B809-A9223E8539C3}" type="datetime1">
              <a:rPr lang="en-US" smtClean="0"/>
              <a:pPr>
                <a:defRPr/>
              </a:pPr>
              <a:t>2/27/2020</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585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0F52420-10F8-488E-969A-A9BE388BE9C4}" type="datetime1">
              <a:rPr lang="en-US" smtClean="0"/>
              <a:pPr eaLnBrk="1" latinLnBrk="0" hangingPunct="1"/>
              <a:t>2/27/2020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96E96F24-58CF-47DA-907C-A9CD6353E425}" type="datetime1">
              <a:rPr lang="en-US" smtClean="0"/>
              <a:pPr eaLnBrk="1" latinLnBrk="0" hangingPunct="1"/>
              <a:t>2/27/2020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53AE4463-726A-4A35-9F46-98893432A3F9}" type="datetime1">
              <a:rPr lang="en-US" smtClean="0"/>
              <a:pPr eaLnBrk="1" latinLnBrk="0" hangingPunct="1"/>
              <a:t>2/27/2020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FDF404D0-E306-4E90-90E3-E44D26246FFC}" type="datetime1">
              <a:rPr lang="en-US" smtClean="0"/>
              <a:pPr eaLnBrk="1" latinLnBrk="0" hangingPunct="1"/>
              <a:t>2/27/2020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1485DA14-76F0-4D93-83FB-7878C79A1986}" type="datetime1">
              <a:rPr lang="en-US" smtClean="0"/>
              <a:pPr eaLnBrk="1" latinLnBrk="0" hangingPunct="1"/>
              <a:t>2/27/2020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15E552D-49E1-496B-B79C-E100986B8B5F}" type="datetime1">
              <a:rPr lang="en-US" smtClean="0"/>
              <a:pPr eaLnBrk="1" latinLnBrk="0" hangingPunct="1"/>
              <a:t>2/27/2020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EC72505-1551-4A98-97CD-F520B07184AD}" type="datetime1">
              <a:rPr lang="en-US" smtClean="0"/>
              <a:pPr eaLnBrk="1" latinLnBrk="0" hangingPunct="1"/>
              <a:t>2/27/2020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218F47B-BA16-4F20-B5BA-73F598D94B51}" type="datetime1">
              <a:rPr lang="en-US" smtClean="0"/>
              <a:pPr eaLnBrk="1" latinLnBrk="0" hangingPunct="1"/>
              <a:t>2/27/2020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4F3CB514-9CA6-4E48-9463-A430D31CFDE3}" type="datetime1">
              <a:rPr lang="en-US" smtClean="0"/>
              <a:pPr eaLnBrk="1" latinLnBrk="0" hangingPunct="1"/>
              <a:t>2/27/2020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4413083" y="1828800"/>
            <a:ext cx="3856312" cy="830997"/>
          </a:xfrm>
          <a:prstGeom prst="rect">
            <a:avLst/>
          </a:prstGeom>
          <a:noFill/>
        </p:spPr>
        <p:txBody>
          <a:bodyPr wrap="none" rtlCol="0">
            <a:spAutoFit/>
          </a:bodyPr>
          <a:lstStyle/>
          <a:p>
            <a:pPr algn="r"/>
            <a:r>
              <a:rPr lang="en-US" sz="2400" b="1" dirty="0">
                <a:solidFill>
                  <a:srgbClr val="C00000"/>
                </a:solidFill>
              </a:rPr>
              <a:t>Chapter 6</a:t>
            </a:r>
          </a:p>
          <a:p>
            <a:pPr algn="r"/>
            <a:r>
              <a:rPr lang="en-US" sz="2400" b="1" dirty="0">
                <a:solidFill>
                  <a:srgbClr val="C00000"/>
                </a:solidFill>
              </a:rPr>
              <a:t>Flow Control in Assembly</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Unconditional Branch Instructions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p:cNvSpPr>
            <a:spLocks noGrp="1"/>
          </p:cNvSpPr>
          <p:nvPr>
            <p:ph sz="quarter" idx="1"/>
          </p:nvPr>
        </p:nvSpPr>
        <p:spPr>
          <a:xfrm>
            <a:off x="1028700" y="3441119"/>
            <a:ext cx="7086600" cy="2880360"/>
          </a:xfrm>
        </p:spPr>
        <p:txBody>
          <a:bodyPr>
            <a:normAutofit fontScale="92500" lnSpcReduction="20000"/>
          </a:bodyPr>
          <a:lstStyle/>
          <a:p>
            <a:r>
              <a:rPr lang="en-US" sz="2000" i="1" dirty="0">
                <a:solidFill>
                  <a:srgbClr val="FF0000"/>
                </a:solidFill>
              </a:rPr>
              <a:t>B label</a:t>
            </a:r>
            <a:r>
              <a:rPr lang="en-US" sz="2000" dirty="0"/>
              <a:t> </a:t>
            </a:r>
          </a:p>
          <a:p>
            <a:pPr lvl="1"/>
            <a:r>
              <a:rPr lang="en-US" sz="1700" dirty="0"/>
              <a:t>cause a branch to label.</a:t>
            </a:r>
          </a:p>
          <a:p>
            <a:r>
              <a:rPr lang="en-US" sz="2000" i="1" dirty="0">
                <a:solidFill>
                  <a:srgbClr val="FF0000"/>
                </a:solidFill>
              </a:rPr>
              <a:t>BL label</a:t>
            </a:r>
            <a:endParaRPr lang="en-US" sz="2000" dirty="0"/>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cause a branch to label.</a:t>
            </a:r>
          </a:p>
          <a:p>
            <a:r>
              <a:rPr lang="en-US" sz="2000" i="1" dirty="0">
                <a:solidFill>
                  <a:srgbClr val="FF0000"/>
                </a:solidFill>
              </a:rPr>
              <a:t>BX Rm</a:t>
            </a:r>
            <a:endParaRPr lang="en-US" sz="2000" dirty="0"/>
          </a:p>
          <a:p>
            <a:pPr lvl="1"/>
            <a:r>
              <a:rPr lang="en-US" sz="1700" dirty="0"/>
              <a:t>branch to the address held in Rm</a:t>
            </a:r>
          </a:p>
          <a:p>
            <a:r>
              <a:rPr lang="en-US" sz="2000" i="1" dirty="0">
                <a:solidFill>
                  <a:srgbClr val="FF0000"/>
                </a:solidFill>
              </a:rPr>
              <a:t>BLX Rm</a:t>
            </a:r>
            <a:r>
              <a:rPr lang="en-US" sz="2000" dirty="0"/>
              <a:t>: </a:t>
            </a:r>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branch to the address held in Rm</a:t>
            </a:r>
          </a:p>
        </p:txBody>
      </p:sp>
      <p:graphicFrame>
        <p:nvGraphicFramePr>
          <p:cNvPr id="3" name="Table 2"/>
          <p:cNvGraphicFramePr>
            <a:graphicFrameLocks noGrp="1"/>
          </p:cNvGraphicFramePr>
          <p:nvPr>
            <p:extLst>
              <p:ext uri="{D42A27DB-BD31-4B8C-83A1-F6EECF244321}">
                <p14:modId xmlns:p14="http://schemas.microsoft.com/office/powerpoint/2010/main" val="2406667574"/>
              </p:ext>
            </p:extLst>
          </p:nvPr>
        </p:nvGraphicFramePr>
        <p:xfrm>
          <a:off x="1828800" y="1503389"/>
          <a:ext cx="5791199" cy="1478280"/>
        </p:xfrm>
        <a:graphic>
          <a:graphicData uri="http://schemas.openxmlformats.org/drawingml/2006/table">
            <a:tbl>
              <a:tblPr firstRow="1" firstCol="1" bandRow="1">
                <a:tableStyleId>{B301B821-A1FF-4177-AEE7-76D212191A09}</a:tableStyleId>
              </a:tblPr>
              <a:tblGrid>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104057392"/>
                    </a:ext>
                  </a:extLst>
                </a:gridCol>
                <a:gridCol w="3047999">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nchorCtr="1">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onsolas" panose="020B0609020204030204" pitchFamily="49" charset="0"/>
                        </a:rPr>
                        <a:t>label</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onsolas" panose="020B0609020204030204" pitchFamily="49" charset="0"/>
                        </a:rPr>
                        <a:t>label</a:t>
                      </a:r>
                      <a:endParaRPr lang="en-US" sz="180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BLX</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BX</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605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Unconditional Branch Instructions:</a:t>
            </a:r>
            <a:br>
              <a:rPr lang="en-US" dirty="0"/>
            </a:br>
            <a:r>
              <a:rPr lang="en-US" dirty="0"/>
              <a:t>A Simple Example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612648" y="4253396"/>
            <a:ext cx="8229600" cy="1280160"/>
          </a:xfrm>
        </p:spPr>
        <p:txBody>
          <a:bodyPr>
            <a:normAutofit fontScale="77500" lnSpcReduction="20000"/>
          </a:bodyPr>
          <a:lstStyle/>
          <a:p>
            <a:r>
              <a:rPr lang="en-US" dirty="0"/>
              <a:t>A </a:t>
            </a:r>
            <a:r>
              <a:rPr lang="en-US" dirty="0">
                <a:solidFill>
                  <a:srgbClr val="FF0000"/>
                </a:solidFill>
              </a:rPr>
              <a:t>label</a:t>
            </a:r>
            <a:r>
              <a:rPr lang="en-US" dirty="0"/>
              <a:t> marks the location of an instruction</a:t>
            </a:r>
          </a:p>
          <a:p>
            <a:r>
              <a:rPr lang="en-US" dirty="0"/>
              <a:t>Labels helps human to read the code</a:t>
            </a:r>
          </a:p>
          <a:p>
            <a:r>
              <a:rPr lang="en-US" dirty="0"/>
              <a:t>In machine program, labels are converted to numeric offsets by assembler </a:t>
            </a:r>
          </a:p>
        </p:txBody>
      </p:sp>
      <p:sp>
        <p:nvSpPr>
          <p:cNvPr id="5" name="TextBox 4"/>
          <p:cNvSpPr txBox="1"/>
          <p:nvPr/>
        </p:nvSpPr>
        <p:spPr>
          <a:xfrm>
            <a:off x="1954894" y="1729343"/>
            <a:ext cx="5545108"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Consolas" panose="020B0609020204030204" pitchFamily="49" charset="0"/>
              </a:rPr>
              <a:t>       MOVS r1, #1</a:t>
            </a:r>
          </a:p>
          <a:p>
            <a:r>
              <a:rPr lang="en-US" sz="2000" dirty="0">
                <a:latin typeface="Consolas" panose="020B0609020204030204" pitchFamily="49" charset="0"/>
              </a:rPr>
              <a:t>       </a:t>
            </a:r>
            <a:r>
              <a:rPr lang="en-US" sz="2000" b="1" dirty="0">
                <a:solidFill>
                  <a:srgbClr val="FF0000"/>
                </a:solidFill>
                <a:latin typeface="Consolas" panose="020B0609020204030204" pitchFamily="49" charset="0"/>
              </a:rPr>
              <a:t>B    target  </a:t>
            </a:r>
            <a:r>
              <a:rPr lang="en-US" sz="2000" dirty="0">
                <a:solidFill>
                  <a:schemeClr val="bg1">
                    <a:lumMod val="50000"/>
                  </a:schemeClr>
                </a:solidFill>
                <a:latin typeface="Consolas" panose="020B0609020204030204" pitchFamily="49" charset="0"/>
              </a:rPr>
              <a:t>; Branch to target</a:t>
            </a:r>
            <a:endParaRPr lang="en-US" sz="2000" b="1" dirty="0">
              <a:solidFill>
                <a:srgbClr val="FF0000"/>
              </a:solidFill>
              <a:latin typeface="Consolas" panose="020B0609020204030204" pitchFamily="49" charset="0"/>
            </a:endParaRPr>
          </a:p>
          <a:p>
            <a:r>
              <a:rPr lang="en-US" sz="2000" dirty="0">
                <a:latin typeface="Consolas" panose="020B0609020204030204" pitchFamily="49" charset="0"/>
              </a:rPr>
              <a:t>       MOVS r2, #2  </a:t>
            </a:r>
            <a:r>
              <a:rPr lang="en-US" sz="2000" dirty="0">
                <a:solidFill>
                  <a:schemeClr val="bg1">
                    <a:lumMod val="50000"/>
                  </a:schemeClr>
                </a:solidFill>
                <a:latin typeface="Consolas" panose="020B0609020204030204" pitchFamily="49" charset="0"/>
              </a:rPr>
              <a:t>; Not executed</a:t>
            </a:r>
            <a:endParaRPr lang="en-US" sz="2000" dirty="0">
              <a:latin typeface="Consolas" panose="020B0609020204030204" pitchFamily="49" charset="0"/>
            </a:endParaRPr>
          </a:p>
          <a:p>
            <a:r>
              <a:rPr lang="en-US" sz="2000" dirty="0">
                <a:latin typeface="Consolas" panose="020B0609020204030204" pitchFamily="49" charset="0"/>
              </a:rPr>
              <a:t>       MOVS r3, #3  </a:t>
            </a:r>
            <a:r>
              <a:rPr lang="en-US" sz="2000" dirty="0">
                <a:solidFill>
                  <a:schemeClr val="bg1">
                    <a:lumMod val="50000"/>
                  </a:schemeClr>
                </a:solidFill>
                <a:latin typeface="Consolas" panose="020B0609020204030204" pitchFamily="49" charset="0"/>
              </a:rPr>
              <a:t>; Not executed</a:t>
            </a:r>
          </a:p>
          <a:p>
            <a:r>
              <a:rPr lang="en-US" sz="2000" dirty="0">
                <a:latin typeface="Consolas" panose="020B0609020204030204" pitchFamily="49" charset="0"/>
              </a:rPr>
              <a:t>       MOVS r4, #4  </a:t>
            </a:r>
            <a:r>
              <a:rPr lang="en-US" sz="2000" dirty="0">
                <a:solidFill>
                  <a:schemeClr val="bg1">
                    <a:lumMod val="50000"/>
                  </a:schemeClr>
                </a:solidFill>
                <a:latin typeface="Consolas" panose="020B0609020204030204" pitchFamily="49" charset="0"/>
              </a:rPr>
              <a:t>; Not executed</a:t>
            </a:r>
          </a:p>
          <a:p>
            <a:r>
              <a:rPr lang="en-US" sz="2000" b="1" dirty="0">
                <a:solidFill>
                  <a:srgbClr val="FF0000"/>
                </a:solidFill>
                <a:latin typeface="Consolas" panose="020B0609020204030204" pitchFamily="49" charset="0"/>
              </a:rPr>
              <a:t>target</a:t>
            </a:r>
            <a:r>
              <a:rPr lang="en-US" sz="2000" dirty="0">
                <a:latin typeface="Consolas" panose="020B0609020204030204" pitchFamily="49" charset="0"/>
              </a:rPr>
              <a:t> MOVS r5, #5</a:t>
            </a:r>
          </a:p>
        </p:txBody>
      </p:sp>
    </p:spTree>
    <p:extLst>
      <p:ext uri="{BB962C8B-B14F-4D97-AF65-F5344CB8AC3E}">
        <p14:creationId xmlns:p14="http://schemas.microsoft.com/office/powerpoint/2010/main" val="21623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grpSp>
        <p:nvGrpSpPr>
          <p:cNvPr id="14340" name="Group 4"/>
          <p:cNvGrpSpPr>
            <a:grpSpLocks/>
          </p:cNvGrpSpPr>
          <p:nvPr/>
        </p:nvGrpSpPr>
        <p:grpSpPr bwMode="auto">
          <a:xfrm>
            <a:off x="1423974" y="1516980"/>
            <a:ext cx="6362700" cy="42418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r>
                <a:rPr lang="en-US" sz="1800" b="0" dirty="0">
                  <a:solidFill>
                    <a:srgbClr val="0000FF"/>
                  </a:solidFill>
                  <a:latin typeface="Arial" pitchFamily="34" charset="0"/>
                </a:rPr>
                <a:t>N</a:t>
              </a:r>
              <a:r>
                <a:rPr lang="en-US" sz="1800" b="0" dirty="0">
                  <a:latin typeface="Arial" pitchFamily="34" charset="0"/>
                </a:rPr>
                <a:t>ot </a:t>
              </a:r>
              <a:r>
                <a:rPr lang="en-US" sz="1800" b="0" dirty="0">
                  <a:solidFill>
                    <a:srgbClr val="0000FF"/>
                  </a:solidFill>
                  <a:latin typeface="Arial" pitchFamily="34" charset="0"/>
                </a:rPr>
                <a:t>E</a:t>
              </a:r>
              <a:r>
                <a:rPr lang="en-US" sz="1800" b="0" dirty="0">
                  <a:latin typeface="Arial" pitchFamily="34" charset="0"/>
                </a:rPr>
                <a:t>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H</a:t>
              </a:r>
              <a:r>
                <a:rPr lang="en-US" sz="1800" b="0" dirty="0">
                  <a:latin typeface="Arial" pitchFamily="34" charset="0"/>
                </a:rPr>
                <a:t>igher or </a:t>
              </a:r>
              <a:r>
                <a:rPr lang="en-US" sz="1800" b="0" dirty="0">
                  <a:solidFill>
                    <a:srgbClr val="0000FF"/>
                  </a:solidFill>
                  <a:latin typeface="Arial" pitchFamily="34" charset="0"/>
                </a:rPr>
                <a:t>S</a:t>
              </a:r>
              <a:r>
                <a:rPr lang="en-US" sz="1800" b="0" dirty="0">
                  <a:latin typeface="Arial" pitchFamily="34" charset="0"/>
                </a:rPr>
                <a:t>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err="1">
                  <a:solidFill>
                    <a:srgbClr val="0000FF"/>
                  </a:solidFill>
                  <a:latin typeface="Arial" pitchFamily="34" charset="0"/>
                </a:rPr>
                <a:t>LO</a:t>
              </a:r>
              <a:r>
                <a:rPr lang="en-US" sz="1800" b="0" dirty="0" err="1">
                  <a:latin typeface="Arial" pitchFamily="34" charset="0"/>
                </a:rPr>
                <a:t>wer</a:t>
              </a:r>
              <a:endParaRPr lang="en-US" sz="1800" b="0" dirty="0">
                <a:latin typeface="Arial" pitchFamily="34" charset="0"/>
              </a:endParaRP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MI</a:t>
              </a:r>
              <a:r>
                <a:rPr lang="en-US" sz="1800" b="0" dirty="0" err="1">
                  <a:latin typeface="Arial" pitchFamily="34" charset="0"/>
                </a:rPr>
                <a:t>nus</a:t>
              </a:r>
              <a:r>
                <a:rPr lang="en-US" sz="1800" b="0" dirty="0">
                  <a:latin typeface="Arial" pitchFamily="34" charset="0"/>
                </a:rPr>
                <a:t> (Negative)</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EQ</a:t>
              </a:r>
              <a:r>
                <a:rPr lang="en-US" sz="1800" b="0" dirty="0" err="1">
                  <a:latin typeface="Arial" pitchFamily="34" charset="0"/>
                </a:rPr>
                <a:t>ual</a:t>
              </a:r>
              <a:endParaRPr lang="en-US" sz="1800" b="0" dirty="0">
                <a:latin typeface="Arial" pitchFamily="34" charset="0"/>
              </a:endParaRP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S</a:t>
              </a:r>
              <a:r>
                <a:rPr lang="en-US" sz="1800" b="0" dirty="0">
                  <a:latin typeface="Arial" pitchFamily="34" charset="0"/>
                </a:rPr>
                <a:t>et</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r>
                <a:rPr lang="en-US" sz="1800" b="0"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C</a:t>
              </a:r>
              <a:r>
                <a:rPr lang="en-US" sz="1800" b="0" dirty="0">
                  <a:latin typeface="Arial" pitchFamily="34" charset="0"/>
                </a:rPr>
                <a:t>lear</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dirty="0" err="1">
                  <a:solidFill>
                    <a:srgbClr val="0000FF"/>
                  </a:solidFill>
                  <a:latin typeface="Arial" pitchFamily="34" charset="0"/>
                </a:rPr>
                <a:t>HI</a:t>
              </a:r>
              <a:r>
                <a:rPr lang="en-US" sz="1800" b="0" dirty="0" err="1">
                  <a:latin typeface="Arial" pitchFamily="34" charset="0"/>
                </a:rPr>
                <a:t>gher</a:t>
              </a:r>
              <a:endParaRPr lang="en-US" sz="1800" b="0" dirty="0">
                <a:latin typeface="Arial" pitchFamily="34" charset="0"/>
              </a:endParaRP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L</a:t>
              </a:r>
              <a:r>
                <a:rPr lang="en-US" sz="1800" b="0" dirty="0">
                  <a:latin typeface="Arial" pitchFamily="34" charset="0"/>
                </a:rPr>
                <a:t>ower or </a:t>
              </a:r>
              <a:r>
                <a:rPr lang="en-US" sz="1800" b="0" dirty="0">
                  <a:solidFill>
                    <a:srgbClr val="0000FF"/>
                  </a:solidFill>
                  <a:latin typeface="Arial" pitchFamily="34" charset="0"/>
                </a:rPr>
                <a:t>S</a:t>
              </a:r>
              <a:r>
                <a:rPr lang="en-US" sz="1800" b="0" dirty="0">
                  <a:latin typeface="Arial" pitchFamily="34" charset="0"/>
                </a:rPr>
                <a:t>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PL</a:t>
              </a:r>
              <a:r>
                <a:rPr lang="en-US" sz="1800" b="0" dirty="0" err="1">
                  <a:latin typeface="Arial" pitchFamily="34" charset="0"/>
                </a:rPr>
                <a:t>us</a:t>
              </a:r>
              <a:r>
                <a:rPr lang="en-US" sz="1800" b="0" dirty="0">
                  <a:latin typeface="Arial" pitchFamily="34" charset="0"/>
                </a:rPr>
                <a:t> (Positive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a:t>
              </a:r>
              <a:r>
                <a:rPr lang="en-US" sz="1800" b="0" dirty="0">
                  <a:solidFill>
                    <a:srgbClr val="0000FF"/>
                  </a:solidFill>
                  <a:latin typeface="Arial" pitchFamily="34" charset="0"/>
                </a:rPr>
                <a:t>T</a:t>
              </a:r>
              <a:r>
                <a:rPr lang="en-US" sz="1800" b="0" dirty="0">
                  <a:latin typeface="Arial" pitchFamily="34" charset="0"/>
                </a:rPr>
                <a: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sz="1800" b="0" dirty="0">
                  <a:solidFill>
                    <a:srgbClr val="0000FF"/>
                  </a:solidFill>
                  <a:latin typeface="Arial" pitchFamily="34" charset="0"/>
                </a:rPr>
                <a:t>G</a:t>
              </a:r>
              <a:r>
                <a:rPr lang="en-US" sz="1800" b="0" dirty="0">
                  <a:latin typeface="Arial" pitchFamily="34" charset="0"/>
                </a:rPr>
                <a:t>reater </a:t>
              </a:r>
              <a:r>
                <a:rPr lang="en-US" sz="1800" b="0" dirty="0">
                  <a:solidFill>
                    <a:srgbClr val="0000FF"/>
                  </a:solidFill>
                  <a:latin typeface="Arial" pitchFamily="34" charset="0"/>
                </a:rPr>
                <a:t>T</a:t>
              </a:r>
              <a:r>
                <a:rPr lang="en-US" sz="1800" b="0" dirty="0">
                  <a:latin typeface="Arial" pitchFamily="34" charset="0"/>
                </a:rPr>
                <a: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than or </a:t>
              </a:r>
              <a:r>
                <a:rPr lang="en-US" sz="1800" b="0" dirty="0">
                  <a:solidFill>
                    <a:srgbClr val="0000FF"/>
                  </a:solidFill>
                  <a:latin typeface="Arial" pitchFamily="34" charset="0"/>
                </a:rPr>
                <a:t>E</a:t>
              </a:r>
              <a:r>
                <a:rPr lang="en-US" sz="1800" b="0" dirty="0">
                  <a:latin typeface="Arial" pitchFamily="34" charset="0"/>
                </a:rPr>
                <a:t>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AL</a:t>
              </a:r>
              <a:r>
                <a:rPr lang="en-US" sz="1800" b="0" dirty="0" err="1">
                  <a:latin typeface="Arial" pitchFamily="34" charset="0"/>
                </a:rPr>
                <a:t>ways</a:t>
              </a:r>
              <a:endParaRPr lang="en-US" sz="1800" b="0" dirty="0">
                <a:latin typeface="Arial" pitchFamily="34" charset="0"/>
              </a:endParaRP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a:t>
              </a:r>
              <a:r>
                <a:rPr lang="en-US" sz="1800" b="0" dirty="0">
                  <a:solidFill>
                    <a:srgbClr val="0000FF"/>
                  </a:solidFill>
                  <a:latin typeface="Arial" pitchFamily="34" charset="0"/>
                </a:rPr>
                <a:t> G</a:t>
              </a:r>
              <a:r>
                <a:rPr lang="en-US" sz="1800" b="0" dirty="0">
                  <a:latin typeface="Arial" pitchFamily="34" charset="0"/>
                </a:rPr>
                <a:t>reater or </a:t>
              </a:r>
              <a:r>
                <a:rPr lang="en-US" sz="1800" b="0" dirty="0">
                  <a:solidFill>
                    <a:srgbClr val="0000FF"/>
                  </a:solidFill>
                  <a:latin typeface="Arial" pitchFamily="34" charset="0"/>
                </a:rPr>
                <a:t>E</a:t>
              </a:r>
              <a:r>
                <a:rPr lang="en-US" sz="1800" b="0" dirty="0">
                  <a:latin typeface="Arial" pitchFamily="34" charset="0"/>
                </a:rPr>
                <a:t>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rPr>
                <a:t>VC</a:t>
              </a:r>
            </a:p>
          </p:txBody>
        </p:sp>
        <p:sp>
          <p:nvSpPr>
            <p:cNvPr id="14372" name="Rectangle 35"/>
            <p:cNvSpPr>
              <a:spLocks noChangeArrowheads="1"/>
            </p:cNvSpPr>
            <p:nvPr/>
          </p:nvSpPr>
          <p:spPr bwMode="auto">
            <a:xfrm>
              <a:off x="1488" y="1584"/>
              <a:ext cx="557"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Suffix</a:t>
              </a:r>
            </a:p>
          </p:txBody>
        </p:sp>
        <p:sp>
          <p:nvSpPr>
            <p:cNvPr id="14373" name="Rectangle 36"/>
            <p:cNvSpPr>
              <a:spLocks noChangeArrowheads="1"/>
            </p:cNvSpPr>
            <p:nvPr/>
          </p:nvSpPr>
          <p:spPr bwMode="auto">
            <a:xfrm>
              <a:off x="2045" y="1584"/>
              <a:ext cx="1503"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78" name="Rectangle 41"/>
            <p:cNvSpPr>
              <a:spLocks noChangeArrowheads="1"/>
            </p:cNvSpPr>
            <p:nvPr/>
          </p:nvSpPr>
          <p:spPr bwMode="auto">
            <a:xfrm>
              <a:off x="3548" y="1584"/>
              <a:ext cx="724"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endParaRPr lang="en-US" sz="1800" dirty="0">
                <a:latin typeface="Arial" pitchFamily="34" charset="0"/>
              </a:endParaRP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endParaRPr lang="en-GB" sz="1800">
                <a:solidFill>
                  <a:schemeClr val="hlink"/>
                </a:solidFill>
                <a:latin typeface="Arial" pitchFamily="34" charset="0"/>
              </a:endParaRPr>
            </a:p>
          </p:txBody>
        </p:sp>
      </p:grpSp>
      <p:sp>
        <p:nvSpPr>
          <p:cNvPr id="54" name="Slide Number Placeholder 53"/>
          <p:cNvSpPr>
            <a:spLocks noGrp="1"/>
          </p:cNvSpPr>
          <p:nvPr>
            <p:ph type="sldNum" sz="quarter" idx="12"/>
          </p:nvPr>
        </p:nvSpPr>
        <p:spPr/>
        <p:txBody>
          <a:bodyPr/>
          <a:lstStyle/>
          <a:p>
            <a:fld id="{AEE14D4A-FE32-40AF-B06D-E9622816B101}" type="slidenum">
              <a:rPr lang="en-US" smtClean="0"/>
              <a:pPr/>
              <a:t>12</a:t>
            </a:fld>
            <a:endParaRPr lang="en-US"/>
          </a:p>
        </p:txBody>
      </p:sp>
      <p:sp>
        <p:nvSpPr>
          <p:cNvPr id="2" name="Rectangle 1"/>
          <p:cNvSpPr/>
          <p:nvPr/>
        </p:nvSpPr>
        <p:spPr>
          <a:xfrm>
            <a:off x="1423974" y="5788223"/>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spTree>
    <p:extLst>
      <p:ext uri="{BB962C8B-B14F-4D97-AF65-F5344CB8AC3E}">
        <p14:creationId xmlns:p14="http://schemas.microsoft.com/office/powerpoint/2010/main" val="255096152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0" dirty="0">
                <a:solidFill>
                  <a:srgbClr val="0000FF"/>
                </a:solidFill>
                <a:latin typeface="Arial" pitchFamily="34" charset="0"/>
              </a:rPr>
              <a:t>N</a:t>
            </a:r>
            <a:r>
              <a:rPr lang="en-US" sz="1800" b="0" dirty="0">
                <a:latin typeface="Arial" pitchFamily="34" charset="0"/>
              </a:rPr>
              <a:t>ot </a:t>
            </a:r>
            <a:r>
              <a:rPr lang="en-US" sz="1800" b="0" dirty="0">
                <a:solidFill>
                  <a:srgbClr val="0000FF"/>
                </a:solidFill>
                <a:latin typeface="Arial" pitchFamily="34" charset="0"/>
              </a:rPr>
              <a:t>E</a:t>
            </a:r>
            <a:r>
              <a:rPr lang="en-US" sz="1800" b="0" dirty="0">
                <a:latin typeface="Arial" pitchFamily="34"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H</a:t>
            </a:r>
            <a:r>
              <a:rPr lang="en-US" sz="1800" b="0" dirty="0">
                <a:latin typeface="Arial" pitchFamily="34" charset="0"/>
              </a:rPr>
              <a:t>igher or </a:t>
            </a:r>
            <a:r>
              <a:rPr lang="en-US" sz="1800" b="0" dirty="0">
                <a:solidFill>
                  <a:srgbClr val="0000FF"/>
                </a:solidFill>
                <a:latin typeface="Arial" pitchFamily="34" charset="0"/>
              </a:rPr>
              <a:t>S</a:t>
            </a:r>
            <a:r>
              <a:rPr lang="en-US" sz="1800" b="0" dirty="0">
                <a:latin typeface="Arial" pitchFamily="34"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err="1">
                <a:solidFill>
                  <a:srgbClr val="0000FF"/>
                </a:solidFill>
                <a:latin typeface="Arial" pitchFamily="34" charset="0"/>
              </a:rPr>
              <a:t>LO</a:t>
            </a:r>
            <a:r>
              <a:rPr lang="en-US" sz="1800" b="0" dirty="0" err="1">
                <a:latin typeface="Arial" pitchFamily="34" charset="0"/>
              </a:rPr>
              <a:t>wer</a:t>
            </a:r>
            <a:endParaRPr lang="en-US" sz="1800" b="0" dirty="0">
              <a:latin typeface="Arial" pitchFamily="34"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MI</a:t>
            </a:r>
            <a:r>
              <a:rPr lang="en-US" sz="1800" b="0" dirty="0" err="1">
                <a:latin typeface="Arial" pitchFamily="34" charset="0"/>
              </a:rPr>
              <a:t>nus</a:t>
            </a:r>
            <a:r>
              <a:rPr lang="en-US" sz="1800" b="0" dirty="0">
                <a:latin typeface="Arial" pitchFamily="34" charset="0"/>
              </a:rPr>
              <a:t> (Negative)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EQ</a:t>
            </a:r>
            <a:r>
              <a:rPr lang="en-US" sz="1800" b="0" dirty="0" err="1">
                <a:latin typeface="Arial" pitchFamily="34" charset="0"/>
              </a:rPr>
              <a:t>ual</a:t>
            </a:r>
            <a:endParaRPr lang="en-US" sz="1800" b="0" dirty="0">
              <a:latin typeface="Arial" pitchFamily="34"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S</a:t>
            </a:r>
            <a:r>
              <a:rPr lang="en-US" sz="1800" b="0" dirty="0">
                <a:latin typeface="Arial" pitchFamily="34"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sz="1800" b="0"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C</a:t>
            </a:r>
            <a:r>
              <a:rPr lang="en-US" sz="1800" b="0" dirty="0">
                <a:latin typeface="Arial" pitchFamily="34" charset="0"/>
              </a:rPr>
              <a:t>lear</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dirty="0" err="1">
                <a:solidFill>
                  <a:srgbClr val="0000FF"/>
                </a:solidFill>
                <a:latin typeface="Arial" pitchFamily="34" charset="0"/>
              </a:rPr>
              <a:t>HI</a:t>
            </a:r>
            <a:r>
              <a:rPr lang="en-US" sz="1800" b="0" dirty="0" err="1">
                <a:latin typeface="Arial" pitchFamily="34" charset="0"/>
              </a:rPr>
              <a:t>gher</a:t>
            </a:r>
            <a:endParaRPr lang="en-US" sz="1800" b="0" dirty="0">
              <a:latin typeface="Arial" pitchFamily="34"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L</a:t>
            </a:r>
            <a:r>
              <a:rPr lang="en-US" sz="1800" b="0" dirty="0">
                <a:latin typeface="Arial" pitchFamily="34" charset="0"/>
              </a:rPr>
              <a:t>ower or </a:t>
            </a:r>
            <a:r>
              <a:rPr lang="en-US" sz="1800" b="0" dirty="0">
                <a:solidFill>
                  <a:srgbClr val="0000FF"/>
                </a:solidFill>
                <a:latin typeface="Arial" pitchFamily="34" charset="0"/>
              </a:rPr>
              <a:t>S</a:t>
            </a:r>
            <a:r>
              <a:rPr lang="en-US" sz="1800" b="0" dirty="0">
                <a:latin typeface="Arial" pitchFamily="34"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PL</a:t>
            </a:r>
            <a:r>
              <a:rPr lang="en-US" sz="1800" b="0" dirty="0" err="1">
                <a:latin typeface="Arial" pitchFamily="34" charset="0"/>
              </a:rPr>
              <a:t>us</a:t>
            </a:r>
            <a:r>
              <a:rPr lang="en-US" sz="1800" b="0" dirty="0">
                <a:latin typeface="Arial" pitchFamily="34"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a:t>
            </a:r>
            <a:r>
              <a:rPr lang="en-US" sz="1800" b="0" dirty="0">
                <a:solidFill>
                  <a:srgbClr val="0000FF"/>
                </a:solidFill>
                <a:latin typeface="Arial" pitchFamily="34" charset="0"/>
              </a:rPr>
              <a:t>T</a:t>
            </a:r>
            <a:r>
              <a:rPr lang="en-US" sz="1800" b="0" dirty="0">
                <a:latin typeface="Arial" pitchFamily="34"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sz="1800" b="0" dirty="0">
                <a:solidFill>
                  <a:srgbClr val="0000FF"/>
                </a:solidFill>
                <a:latin typeface="Arial" pitchFamily="34" charset="0"/>
              </a:rPr>
              <a:t>G</a:t>
            </a:r>
            <a:r>
              <a:rPr lang="en-US" sz="1800" b="0" dirty="0">
                <a:latin typeface="Arial" pitchFamily="34" charset="0"/>
              </a:rPr>
              <a:t>reater </a:t>
            </a:r>
            <a:r>
              <a:rPr lang="en-US" sz="1800" b="0" dirty="0">
                <a:solidFill>
                  <a:srgbClr val="0000FF"/>
                </a:solidFill>
                <a:latin typeface="Arial" pitchFamily="34" charset="0"/>
              </a:rPr>
              <a:t>T</a:t>
            </a:r>
            <a:r>
              <a:rPr lang="en-US" sz="1800" b="0" dirty="0">
                <a:latin typeface="Arial" pitchFamily="34"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than or </a:t>
            </a:r>
            <a:r>
              <a:rPr lang="en-US" sz="1800" b="0" dirty="0">
                <a:solidFill>
                  <a:srgbClr val="0000FF"/>
                </a:solidFill>
                <a:latin typeface="Arial" pitchFamily="34" charset="0"/>
              </a:rPr>
              <a:t>E</a:t>
            </a:r>
            <a:r>
              <a:rPr lang="en-US" sz="1800" b="0" dirty="0">
                <a:latin typeface="Arial" pitchFamily="34"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AL</a:t>
            </a:r>
            <a:r>
              <a:rPr lang="en-US" sz="1800" b="0" dirty="0" err="1">
                <a:latin typeface="Arial" pitchFamily="34" charset="0"/>
              </a:rPr>
              <a:t>ways</a:t>
            </a:r>
            <a:endParaRPr lang="en-US" sz="1800" b="0" dirty="0">
              <a:latin typeface="Arial" pitchFamily="34"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a:t>
            </a:r>
            <a:r>
              <a:rPr lang="en-US" sz="1800" b="0" dirty="0">
                <a:solidFill>
                  <a:srgbClr val="0000FF"/>
                </a:solidFill>
                <a:latin typeface="Arial" pitchFamily="34" charset="0"/>
              </a:rPr>
              <a:t> G</a:t>
            </a:r>
            <a:r>
              <a:rPr lang="en-US" sz="1800" b="0" dirty="0">
                <a:latin typeface="Arial" pitchFamily="34" charset="0"/>
              </a:rPr>
              <a:t>reater or </a:t>
            </a:r>
            <a:r>
              <a:rPr lang="en-US" sz="1800" b="0" dirty="0">
                <a:solidFill>
                  <a:srgbClr val="0000FF"/>
                </a:solidFill>
                <a:latin typeface="Arial" pitchFamily="34" charset="0"/>
              </a:rPr>
              <a:t>E</a:t>
            </a:r>
            <a:r>
              <a:rPr lang="en-US" sz="1800" b="0" dirty="0">
                <a:latin typeface="Arial" pitchFamily="34"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Description</a:t>
            </a:r>
          </a:p>
        </p:txBody>
      </p:sp>
      <p:sp>
        <p:nvSpPr>
          <p:cNvPr id="14374" name="Rectangle 37"/>
          <p:cNvSpPr>
            <a:spLocks noChangeArrowheads="1"/>
          </p:cNvSpPr>
          <p:nvPr/>
        </p:nvSpPr>
        <p:spPr bwMode="auto">
          <a:xfrm>
            <a:off x="6132006" y="230981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Z==0</a:t>
            </a:r>
          </a:p>
        </p:txBody>
      </p:sp>
      <p:sp>
        <p:nvSpPr>
          <p:cNvPr id="14375" name="Rectangle 38"/>
          <p:cNvSpPr>
            <a:spLocks noChangeArrowheads="1"/>
          </p:cNvSpPr>
          <p:nvPr/>
        </p:nvSpPr>
        <p:spPr bwMode="auto">
          <a:xfrm>
            <a:off x="6132006" y="257492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C==1</a:t>
            </a:r>
          </a:p>
        </p:txBody>
      </p:sp>
      <p:sp>
        <p:nvSpPr>
          <p:cNvPr id="14376" name="Rectangle 39"/>
          <p:cNvSpPr>
            <a:spLocks noChangeArrowheads="1"/>
          </p:cNvSpPr>
          <p:nvPr/>
        </p:nvSpPr>
        <p:spPr bwMode="auto">
          <a:xfrm>
            <a:off x="6132006" y="2840038"/>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C==0</a:t>
            </a:r>
          </a:p>
        </p:txBody>
      </p:sp>
      <p:sp>
        <p:nvSpPr>
          <p:cNvPr id="14377" name="Rectangle 40"/>
          <p:cNvSpPr>
            <a:spLocks noChangeArrowheads="1"/>
          </p:cNvSpPr>
          <p:nvPr/>
        </p:nvSpPr>
        <p:spPr bwMode="auto">
          <a:xfrm>
            <a:off x="6132006" y="204470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Z==1</a:t>
            </a:r>
          </a:p>
        </p:txBody>
      </p:sp>
      <p:sp>
        <p:nvSpPr>
          <p:cNvPr id="14378" name="Rectangle 41"/>
          <p:cNvSpPr>
            <a:spLocks noChangeArrowheads="1"/>
          </p:cNvSpPr>
          <p:nvPr/>
        </p:nvSpPr>
        <p:spPr bwMode="auto">
          <a:xfrm>
            <a:off x="6132006" y="1779588"/>
            <a:ext cx="2021394"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rPr>
              <a:t>Flags tested</a:t>
            </a:r>
          </a:p>
        </p:txBody>
      </p:sp>
      <p:sp>
        <p:nvSpPr>
          <p:cNvPr id="14379" name="Rectangle 42"/>
          <p:cNvSpPr>
            <a:spLocks noChangeArrowheads="1"/>
          </p:cNvSpPr>
          <p:nvPr/>
        </p:nvSpPr>
        <p:spPr bwMode="auto">
          <a:xfrm>
            <a:off x="6132006" y="310515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N==1</a:t>
            </a:r>
          </a:p>
        </p:txBody>
      </p:sp>
      <p:sp>
        <p:nvSpPr>
          <p:cNvPr id="14380" name="Rectangle 43"/>
          <p:cNvSpPr>
            <a:spLocks noChangeArrowheads="1"/>
          </p:cNvSpPr>
          <p:nvPr/>
        </p:nvSpPr>
        <p:spPr bwMode="auto">
          <a:xfrm>
            <a:off x="6132006" y="337026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N==0</a:t>
            </a:r>
          </a:p>
        </p:txBody>
      </p:sp>
      <p:sp>
        <p:nvSpPr>
          <p:cNvPr id="14381" name="Rectangle 44"/>
          <p:cNvSpPr>
            <a:spLocks noChangeArrowheads="1"/>
          </p:cNvSpPr>
          <p:nvPr/>
        </p:nvSpPr>
        <p:spPr bwMode="auto">
          <a:xfrm>
            <a:off x="6132006" y="363537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V==1</a:t>
            </a:r>
          </a:p>
        </p:txBody>
      </p:sp>
      <p:sp>
        <p:nvSpPr>
          <p:cNvPr id="14382" name="Rectangle 45"/>
          <p:cNvSpPr>
            <a:spLocks noChangeArrowheads="1"/>
          </p:cNvSpPr>
          <p:nvPr/>
        </p:nvSpPr>
        <p:spPr bwMode="auto">
          <a:xfrm>
            <a:off x="6132006" y="3900488"/>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V==0</a:t>
            </a:r>
          </a:p>
        </p:txBody>
      </p:sp>
      <p:sp>
        <p:nvSpPr>
          <p:cNvPr id="14383" name="Rectangle 46"/>
          <p:cNvSpPr>
            <a:spLocks noChangeArrowheads="1"/>
          </p:cNvSpPr>
          <p:nvPr/>
        </p:nvSpPr>
        <p:spPr bwMode="auto">
          <a:xfrm>
            <a:off x="6132006" y="416560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C==1 </a:t>
            </a:r>
            <a:r>
              <a:rPr lang="en-US" b="1" dirty="0">
                <a:solidFill>
                  <a:srgbClr val="FF0000"/>
                </a:solidFill>
                <a:latin typeface="Consolas" panose="020B0609020204030204" pitchFamily="49" charset="0"/>
              </a:rPr>
              <a:t>and</a:t>
            </a:r>
            <a:r>
              <a:rPr lang="en-US" sz="1800" b="1" dirty="0">
                <a:solidFill>
                  <a:srgbClr val="FF0000"/>
                </a:solidFill>
                <a:latin typeface="Consolas" panose="020B0609020204030204" pitchFamily="49" charset="0"/>
              </a:rPr>
              <a:t> Z==0</a:t>
            </a:r>
          </a:p>
        </p:txBody>
      </p:sp>
      <p:sp>
        <p:nvSpPr>
          <p:cNvPr id="14384" name="Rectangle 47"/>
          <p:cNvSpPr>
            <a:spLocks noChangeArrowheads="1"/>
          </p:cNvSpPr>
          <p:nvPr/>
        </p:nvSpPr>
        <p:spPr bwMode="auto">
          <a:xfrm>
            <a:off x="6132006" y="443071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C==0 or Z==1</a:t>
            </a:r>
          </a:p>
        </p:txBody>
      </p:sp>
      <p:sp>
        <p:nvSpPr>
          <p:cNvPr id="14385" name="Rectangle 48"/>
          <p:cNvSpPr>
            <a:spLocks noChangeArrowheads="1"/>
          </p:cNvSpPr>
          <p:nvPr/>
        </p:nvSpPr>
        <p:spPr bwMode="auto">
          <a:xfrm>
            <a:off x="6132006" y="469582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N==V</a:t>
            </a:r>
          </a:p>
        </p:txBody>
      </p:sp>
      <p:sp>
        <p:nvSpPr>
          <p:cNvPr id="14386" name="Rectangle 49"/>
          <p:cNvSpPr>
            <a:spLocks noChangeArrowheads="1"/>
          </p:cNvSpPr>
          <p:nvPr/>
        </p:nvSpPr>
        <p:spPr bwMode="auto">
          <a:xfrm>
            <a:off x="6132006" y="4960938"/>
            <a:ext cx="2021394" cy="265113"/>
          </a:xfrm>
          <a:prstGeom prst="rect">
            <a:avLst/>
          </a:prstGeom>
          <a:noFill/>
          <a:ln w="12700">
            <a:solidFill>
              <a:schemeClr val="tx1"/>
            </a:solidFill>
            <a:miter lim="800000"/>
            <a:headEnd/>
            <a:tailEnd/>
          </a:ln>
        </p:spPr>
        <p:txBody>
          <a:bodyPr wrap="none" anchor="ctr"/>
          <a:lstStyle/>
          <a:p>
            <a:r>
              <a:rPr lang="en-US" sz="1800" b="1">
                <a:solidFill>
                  <a:srgbClr val="FF0000"/>
                </a:solidFill>
                <a:latin typeface="Consolas" panose="020B0609020204030204" pitchFamily="49" charset="0"/>
              </a:rPr>
              <a:t>N!=V</a:t>
            </a:r>
          </a:p>
        </p:txBody>
      </p:sp>
      <p:sp>
        <p:nvSpPr>
          <p:cNvPr id="14387" name="Rectangle 50"/>
          <p:cNvSpPr>
            <a:spLocks noChangeArrowheads="1"/>
          </p:cNvSpPr>
          <p:nvPr/>
        </p:nvSpPr>
        <p:spPr bwMode="auto">
          <a:xfrm>
            <a:off x="6132006" y="522605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Z==0 </a:t>
            </a:r>
            <a:r>
              <a:rPr lang="en-US" b="1" dirty="0">
                <a:solidFill>
                  <a:srgbClr val="FF0000"/>
                </a:solidFill>
                <a:latin typeface="Consolas" panose="020B0609020204030204" pitchFamily="49" charset="0"/>
              </a:rPr>
              <a:t>and</a:t>
            </a:r>
            <a:r>
              <a:rPr lang="en-US" sz="1800" b="1" dirty="0">
                <a:solidFill>
                  <a:srgbClr val="FF0000"/>
                </a:solidFill>
                <a:latin typeface="Consolas" panose="020B0609020204030204" pitchFamily="49" charset="0"/>
              </a:rPr>
              <a:t> N==V</a:t>
            </a:r>
          </a:p>
        </p:txBody>
      </p:sp>
      <p:sp>
        <p:nvSpPr>
          <p:cNvPr id="14388" name="Rectangle 51"/>
          <p:cNvSpPr>
            <a:spLocks noChangeArrowheads="1"/>
          </p:cNvSpPr>
          <p:nvPr/>
        </p:nvSpPr>
        <p:spPr bwMode="auto">
          <a:xfrm>
            <a:off x="6132006" y="549116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Z==1 or N!=V</a:t>
            </a:r>
          </a:p>
        </p:txBody>
      </p:sp>
      <p:sp>
        <p:nvSpPr>
          <p:cNvPr id="14389" name="Rectangle 52"/>
          <p:cNvSpPr>
            <a:spLocks noChangeArrowheads="1"/>
          </p:cNvSpPr>
          <p:nvPr/>
        </p:nvSpPr>
        <p:spPr bwMode="auto">
          <a:xfrm>
            <a:off x="6132006" y="5756276"/>
            <a:ext cx="2021394" cy="265113"/>
          </a:xfrm>
          <a:prstGeom prst="rect">
            <a:avLst/>
          </a:prstGeom>
          <a:noFill/>
          <a:ln w="12700">
            <a:solidFill>
              <a:schemeClr val="tx1"/>
            </a:solidFill>
            <a:miter lim="800000"/>
            <a:headEnd/>
            <a:tailEnd/>
          </a:ln>
        </p:spPr>
        <p:txBody>
          <a:bodyPr wrap="none" anchor="ctr"/>
          <a:lstStyle/>
          <a:p>
            <a:endParaRPr lang="en-GB" sz="1800" b="1">
              <a:solidFill>
                <a:srgbClr val="FF0000"/>
              </a:solidFill>
              <a:latin typeface="Consolas" panose="020B0609020204030204" pitchFamily="49" charset="0"/>
            </a:endParaRPr>
          </a:p>
        </p:txBody>
      </p:sp>
      <p:sp>
        <p:nvSpPr>
          <p:cNvPr id="54" name="Slide Number Placeholder 53"/>
          <p:cNvSpPr>
            <a:spLocks noGrp="1"/>
          </p:cNvSpPr>
          <p:nvPr>
            <p:ph type="sldNum" sz="quarter" idx="12"/>
          </p:nvPr>
        </p:nvSpPr>
        <p:spPr/>
        <p:txBody>
          <a:bodyPr/>
          <a:lstStyle/>
          <a:p>
            <a:fld id="{AEE14D4A-FE32-40AF-B06D-E9622816B101}" type="slidenum">
              <a:rPr lang="en-US" smtClean="0"/>
              <a:pPr/>
              <a:t>13</a:t>
            </a:fld>
            <a:endParaRPr lang="en-US"/>
          </a:p>
        </p:txBody>
      </p:sp>
      <p:sp>
        <p:nvSpPr>
          <p:cNvPr id="2" name="Rectangle 1"/>
          <p:cNvSpPr/>
          <p:nvPr/>
        </p:nvSpPr>
        <p:spPr>
          <a:xfrm>
            <a:off x="1423974" y="6050831"/>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spTree>
    <p:extLst>
      <p:ext uri="{BB962C8B-B14F-4D97-AF65-F5344CB8AC3E}">
        <p14:creationId xmlns:p14="http://schemas.microsoft.com/office/powerpoint/2010/main" val="1977878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4" grpId="0" animBg="1"/>
      <p:bldP spid="14375" grpId="0" animBg="1"/>
      <p:bldP spid="14376" grpId="0" animBg="1"/>
      <p:bldP spid="14379" grpId="0" animBg="1"/>
      <p:bldP spid="14380" grpId="0" animBg="1"/>
      <p:bldP spid="14381" grpId="0" animBg="1"/>
      <p:bldP spid="14382" grpId="0" animBg="1"/>
      <p:bldP spid="14383" grpId="0" animBg="1"/>
      <p:bldP spid="14384" grpId="0" animBg="1"/>
      <p:bldP spid="14385" grpId="0" animBg="1"/>
      <p:bldP spid="14386" grpId="0" animBg="1"/>
      <p:bldP spid="14387" grpId="0" animBg="1"/>
      <p:bldP spid="14388" grpId="0" animBg="1"/>
      <p:bldP spid="143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2067858"/>
              </p:ext>
            </p:extLst>
          </p:nvPr>
        </p:nvGraphicFramePr>
        <p:xfrm>
          <a:off x="152401" y="1865531"/>
          <a:ext cx="8763002" cy="3651349"/>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No</a:t>
                      </a:r>
                      <a:r>
                        <a:rPr lang="en-US" baseline="0" dirty="0"/>
                        <a:t> overflow, implying the result is correct. </a:t>
                      </a:r>
                    </a:p>
                    <a:p>
                      <a:pPr marL="285750" indent="-285750">
                        <a:buFont typeface="Arial" pitchFamily="34" charset="0"/>
                        <a:buChar char="•"/>
                      </a:pPr>
                      <a:r>
                        <a:rPr lang="en-US" baseline="0" dirty="0"/>
                        <a:t>The result is non-negative, </a:t>
                      </a:r>
                    </a:p>
                    <a:p>
                      <a:pPr marL="285750" indent="-285750">
                        <a:buFont typeface="Arial" pitchFamily="34" charset="0"/>
                        <a:buChar char="•"/>
                      </a:pPr>
                      <a:r>
                        <a:rPr lang="en-US" baseline="0" dirty="0"/>
                        <a:t>Thus </a:t>
                      </a:r>
                      <a:r>
                        <a:rPr lang="en-US" baseline="0" dirty="0">
                          <a:latin typeface="Consolas" panose="020B0609020204030204" pitchFamily="49" charset="0"/>
                        </a:rPr>
                        <a:t>r0 – r1 ≥ 0</a:t>
                      </a:r>
                      <a:r>
                        <a:rPr lang="en-US" baseline="0" dirty="0"/>
                        <a:t>,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No overflow, implying the result is correct.</a:t>
                      </a:r>
                    </a:p>
                    <a:p>
                      <a:pPr marL="285750" indent="-285750">
                        <a:buFont typeface="Arial" pitchFamily="34" charset="0"/>
                        <a:buChar char="•"/>
                      </a:pPr>
                      <a:r>
                        <a:rPr lang="en-US" dirty="0"/>
                        <a:t>The</a:t>
                      </a:r>
                      <a:r>
                        <a:rPr lang="en-US" baseline="0" dirty="0"/>
                        <a:t> result is</a:t>
                      </a:r>
                      <a:r>
                        <a:rPr lang="en-US" dirty="0"/>
                        <a:t> negative</a:t>
                      </a:r>
                      <a:r>
                        <a:rPr lang="en-US" baseline="0" dirty="0"/>
                        <a:t>.</a:t>
                      </a:r>
                    </a:p>
                    <a:p>
                      <a:pPr marL="285750" indent="-285750">
                        <a:buFont typeface="Arial" pitchFamily="34" charset="0"/>
                        <a:buChar char="•"/>
                      </a:pPr>
                      <a:r>
                        <a:rPr lang="en-US" baseline="0" dirty="0"/>
                        <a:t>Thus </a:t>
                      </a:r>
                      <a:r>
                        <a:rPr lang="en-US" baseline="0" dirty="0">
                          <a:latin typeface="Consolas" panose="020B0609020204030204" pitchFamily="49" charset="0"/>
                        </a:rPr>
                        <a:t>r0 – r1 &lt; 0</a:t>
                      </a:r>
                      <a:r>
                        <a:rPr lang="en-US" baseline="0" dirty="0"/>
                        <a:t>,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non-negative and in fact it should be 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&lt; 0 </a:t>
                      </a:r>
                      <a:r>
                        <a:rPr lang="en-US" baseline="0" dirty="0"/>
                        <a:t>in reality,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negative and in fact it should be non-negative.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 0 </a:t>
                      </a:r>
                      <a:r>
                        <a:rPr lang="en-US" baseline="0" dirty="0"/>
                        <a:t>in reality.,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533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352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211735855"/>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533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5157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421143121"/>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533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54813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5038"/>
            <a:ext cx="7772400" cy="1143000"/>
          </a:xfrm>
        </p:spPr>
        <p:txBody>
          <a:bodyPr/>
          <a:lstStyle/>
          <a:p>
            <a:r>
              <a:rPr lang="en-US" dirty="0"/>
              <a:t>Signed vs. Unsigned</a:t>
            </a:r>
            <a:r>
              <a:rPr lang="zh-CN" altLang="en-US" dirty="0"/>
              <a:t> </a:t>
            </a:r>
            <a:r>
              <a:rPr lang="en-US" altLang="zh-CN" dirty="0"/>
              <a:t>Comparison</a:t>
            </a:r>
            <a:endParaRPr lang="en-US" dirty="0"/>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17</a:t>
            </a:fld>
            <a:endParaRPr lang="en-US"/>
          </a:p>
        </p:txBody>
      </p:sp>
      <p:sp>
        <p:nvSpPr>
          <p:cNvPr id="3" name="TextBox 2"/>
          <p:cNvSpPr txBox="1"/>
          <p:nvPr/>
        </p:nvSpPr>
        <p:spPr>
          <a:xfrm>
            <a:off x="5273811" y="1241453"/>
            <a:ext cx="3396977" cy="646331"/>
          </a:xfrm>
          <a:prstGeom prst="rect">
            <a:avLst/>
          </a:prstGeom>
          <a:noFill/>
        </p:spPr>
        <p:txBody>
          <a:bodyPr wrap="square" rtlCol="0">
            <a:spAutoFit/>
          </a:bodyPr>
          <a:lstStyle/>
          <a:p>
            <a:pPr algn="ctr"/>
            <a:r>
              <a:rPr lang="en-US" dirty="0"/>
              <a:t>Conditional codes applied to branch instructions</a:t>
            </a:r>
          </a:p>
        </p:txBody>
      </p:sp>
      <p:sp>
        <p:nvSpPr>
          <p:cNvPr id="4" name="Right Arrow 3"/>
          <p:cNvSpPr/>
          <p:nvPr/>
        </p:nvSpPr>
        <p:spPr>
          <a:xfrm>
            <a:off x="4252783" y="32385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roup 92"/>
          <p:cNvGraphicFramePr>
            <a:graphicFrameLocks/>
          </p:cNvGraphicFramePr>
          <p:nvPr>
            <p:extLst>
              <p:ext uri="{D42A27DB-BD31-4B8C-83A1-F6EECF244321}">
                <p14:modId xmlns:p14="http://schemas.microsoft.com/office/powerpoint/2010/main" val="217241857"/>
              </p:ext>
            </p:extLst>
          </p:nvPr>
        </p:nvGraphicFramePr>
        <p:xfrm>
          <a:off x="5029200" y="1981200"/>
          <a:ext cx="3886201" cy="2743200"/>
        </p:xfrm>
        <a:graphic>
          <a:graphicData uri="http://schemas.openxmlformats.org/drawingml/2006/table">
            <a:tbl>
              <a:tblPr/>
              <a:tblGrid>
                <a:gridCol w="1423903">
                  <a:extLst>
                    <a:ext uri="{9D8B030D-6E8A-4147-A177-3AD203B41FA5}">
                      <a16:colId xmlns:a16="http://schemas.microsoft.com/office/drawing/2014/main" val="20000"/>
                    </a:ext>
                  </a:extLst>
                </a:gridCol>
                <a:gridCol w="1173389">
                  <a:extLst>
                    <a:ext uri="{9D8B030D-6E8A-4147-A177-3AD203B41FA5}">
                      <a16:colId xmlns:a16="http://schemas.microsoft.com/office/drawing/2014/main" val="20001"/>
                    </a:ext>
                  </a:extLst>
                </a:gridCol>
                <a:gridCol w="1288909">
                  <a:extLst>
                    <a:ext uri="{9D8B030D-6E8A-4147-A177-3AD203B41FA5}">
                      <a16:colId xmlns:a16="http://schemas.microsoft.com/office/drawing/2014/main" val="20002"/>
                    </a:ext>
                  </a:extLst>
                </a:gridCol>
              </a:tblGrid>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80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1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924021"/>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926228"/>
                  </a:ext>
                </a:extLst>
              </a:tr>
            </a:tbl>
          </a:graphicData>
        </a:graphic>
      </p:graphicFrame>
      <p:graphicFrame>
        <p:nvGraphicFramePr>
          <p:cNvPr id="449628" name="Group 92"/>
          <p:cNvGraphicFramePr>
            <a:graphicFrameLocks noGrp="1"/>
          </p:cNvGraphicFramePr>
          <p:nvPr>
            <p:ph idx="1"/>
            <p:extLst>
              <p:ext uri="{D42A27DB-BD31-4B8C-83A1-F6EECF244321}">
                <p14:modId xmlns:p14="http://schemas.microsoft.com/office/powerpoint/2010/main" val="1554878028"/>
              </p:ext>
            </p:extLst>
          </p:nvPr>
        </p:nvGraphicFramePr>
        <p:xfrm>
          <a:off x="228600" y="1981200"/>
          <a:ext cx="3809998" cy="2743200"/>
        </p:xfrm>
        <a:graphic>
          <a:graphicData uri="http://schemas.openxmlformats.org/drawingml/2006/table">
            <a:tbl>
              <a:tblPr/>
              <a:tblGrid>
                <a:gridCol w="1191059">
                  <a:extLst>
                    <a:ext uri="{9D8B030D-6E8A-4147-A177-3AD203B41FA5}">
                      <a16:colId xmlns:a16="http://schemas.microsoft.com/office/drawing/2014/main" val="20000"/>
                    </a:ext>
                  </a:extLst>
                </a:gridCol>
                <a:gridCol w="1281608">
                  <a:extLst>
                    <a:ext uri="{9D8B030D-6E8A-4147-A177-3AD203B41FA5}">
                      <a16:colId xmlns:a16="http://schemas.microsoft.com/office/drawing/2014/main" val="20001"/>
                    </a:ext>
                  </a:extLst>
                </a:gridCol>
                <a:gridCol w="1337331">
                  <a:extLst>
                    <a:ext uri="{9D8B030D-6E8A-4147-A177-3AD203B41FA5}">
                      <a16:colId xmlns:a16="http://schemas.microsoft.com/office/drawing/2014/main" val="20002"/>
                    </a:ext>
                  </a:extLst>
                </a:gridCol>
              </a:tblGrid>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71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28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9609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342173"/>
                  </a:ext>
                </a:extLst>
              </a:tr>
            </a:tbl>
          </a:graphicData>
        </a:graphic>
      </p:graphicFrame>
    </p:spTree>
    <p:extLst>
      <p:ext uri="{BB962C8B-B14F-4D97-AF65-F5344CB8AC3E}">
        <p14:creationId xmlns:p14="http://schemas.microsoft.com/office/powerpoint/2010/main" val="2096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graphicFrame>
        <p:nvGraphicFramePr>
          <p:cNvPr id="5" name="Table 4"/>
          <p:cNvGraphicFramePr>
            <a:graphicFrameLocks noGrp="1"/>
          </p:cNvGraphicFramePr>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a:effectLst/>
                        </a:rPr>
                        <a:t>Unconditional Branch</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071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Number Interpretation</a:t>
            </a:r>
            <a:endParaRPr lang="en-US" dirty="0">
              <a:solidFill>
                <a:schemeClr val="tx1"/>
              </a:solidFill>
              <a:latin typeface="Tahoma" pitchFamily="34" charset="0"/>
              <a:cs typeface="Times New Roman" pitchFamily="18" charset="0"/>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6" name="Content Placeholder 5"/>
          <p:cNvSpPr>
            <a:spLocks noGrp="1"/>
          </p:cNvSpPr>
          <p:nvPr>
            <p:ph sz="quarter" idx="1"/>
          </p:nvPr>
        </p:nvSpPr>
        <p:spPr>
          <a:xfrm>
            <a:off x="914400" y="2895600"/>
            <a:ext cx="7543800" cy="2575560"/>
          </a:xfrm>
        </p:spPr>
        <p:txBody>
          <a:bodyPr>
            <a:normAutofit/>
          </a:bodyPr>
          <a:lstStyle/>
          <a:p>
            <a:r>
              <a:rPr lang="en-US" sz="2400" dirty="0"/>
              <a:t>If they represent signed numbers, the latter is greater </a:t>
            </a:r>
          </a:p>
          <a:p>
            <a:pPr marL="0" indent="0">
              <a:buNone/>
            </a:pPr>
            <a:r>
              <a:rPr lang="en-US" sz="2400" dirty="0"/>
              <a:t>   (</a:t>
            </a:r>
            <a:r>
              <a:rPr lang="en-US" sz="2400" b="1" dirty="0">
                <a:latin typeface="Consolas" panose="020B0609020204030204" pitchFamily="49" charset="0"/>
                <a:cs typeface="Consolas" panose="020B0609020204030204" pitchFamily="49" charset="0"/>
              </a:rPr>
              <a:t>1 &gt; -1</a:t>
            </a:r>
            <a:r>
              <a:rPr lang="en-US" sz="2400" dirty="0"/>
              <a:t>).</a:t>
            </a:r>
          </a:p>
          <a:p>
            <a:pPr marL="0" indent="0">
              <a:buNone/>
            </a:pPr>
            <a:endParaRPr lang="en-US" sz="2400" dirty="0"/>
          </a:p>
          <a:p>
            <a:r>
              <a:rPr lang="en-US" sz="2400" dirty="0"/>
              <a:t>If they represent unsigned numbers, the former is greater</a:t>
            </a:r>
          </a:p>
          <a:p>
            <a:pPr marL="0" indent="0">
              <a:buNone/>
            </a:pPr>
            <a:r>
              <a:rPr lang="en-US" sz="2400" dirty="0"/>
              <a:t>   (</a:t>
            </a:r>
            <a:r>
              <a:rPr lang="en-US" sz="2400" b="1" dirty="0">
                <a:latin typeface="Consolas" panose="020B0609020204030204" pitchFamily="49" charset="0"/>
                <a:cs typeface="Consolas" panose="020B0609020204030204" pitchFamily="49" charset="0"/>
              </a:rPr>
              <a:t>4294967295 &gt; 1</a:t>
            </a:r>
            <a:r>
              <a:rPr lang="en-US" sz="2400" dirty="0"/>
              <a:t>).</a:t>
            </a:r>
          </a:p>
          <a:p>
            <a:endParaRPr lang="en-US" sz="2400" dirty="0"/>
          </a:p>
        </p:txBody>
      </p:sp>
      <p:sp>
        <p:nvSpPr>
          <p:cNvPr id="2" name="Rectangle 1"/>
          <p:cNvSpPr/>
          <p:nvPr/>
        </p:nvSpPr>
        <p:spPr>
          <a:xfrm>
            <a:off x="457200" y="1295400"/>
            <a:ext cx="7772400" cy="1061829"/>
          </a:xfrm>
          <a:prstGeom prst="rect">
            <a:avLst/>
          </a:prstGeom>
        </p:spPr>
        <p:txBody>
          <a:bodyPr wrap="square">
            <a:spAutoFit/>
          </a:bodyPr>
          <a:lstStyle/>
          <a:p>
            <a:r>
              <a:rPr lang="en-US" sz="2800" dirty="0"/>
              <a:t>Which is greater?</a:t>
            </a:r>
          </a:p>
          <a:p>
            <a:endParaRPr lang="en-US" sz="1100" dirty="0"/>
          </a:p>
          <a:p>
            <a:r>
              <a:rPr lang="en-US" sz="2400" dirty="0">
                <a:latin typeface="Consolas" panose="020B0609020204030204" pitchFamily="49" charset="0"/>
                <a:cs typeface="Consolas" panose="020B0609020204030204" pitchFamily="49" charset="0"/>
              </a:rPr>
              <a:t>	</a:t>
            </a:r>
            <a:r>
              <a:rPr lang="en-US" sz="2400" b="1" dirty="0" err="1">
                <a:solidFill>
                  <a:srgbClr val="FF0000"/>
                </a:solidFill>
                <a:latin typeface="Consolas" panose="020B0609020204030204" pitchFamily="49" charset="0"/>
                <a:cs typeface="Consolas" panose="020B0609020204030204" pitchFamily="49" charset="0"/>
              </a:rPr>
              <a:t>0xFFFFFFFF</a:t>
            </a:r>
            <a:r>
              <a:rPr lang="en-US" sz="2400" dirty="0">
                <a:latin typeface="Tahoma" pitchFamily="34" charset="0"/>
                <a:cs typeface="Times New Roman" pitchFamily="18" charset="0"/>
              </a:rPr>
              <a:t> or </a:t>
            </a:r>
            <a:r>
              <a:rPr lang="en-US" sz="2400" b="1" dirty="0" err="1">
                <a:solidFill>
                  <a:srgbClr val="FF0000"/>
                </a:solidFill>
                <a:latin typeface="Consolas" panose="020B0609020204030204" pitchFamily="49" charset="0"/>
                <a:cs typeface="Consolas" panose="020B0609020204030204" pitchFamily="49" charset="0"/>
              </a:rPr>
              <a:t>0x00000001</a:t>
            </a:r>
            <a:endParaRPr lang="en-US" sz="2400"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3192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Control Structures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457200" y="1219200"/>
            <a:ext cx="3886200" cy="4937760"/>
          </a:xfrm>
        </p:spPr>
        <p:txBody>
          <a:bodyPr/>
          <a:lstStyle/>
          <a:p>
            <a:r>
              <a:rPr lang="en-US" dirty="0"/>
              <a:t>Sequence Structure</a:t>
            </a:r>
          </a:p>
          <a:p>
            <a:pPr lvl="1"/>
            <a:r>
              <a:rPr lang="en-US" dirty="0"/>
              <a:t>Computer executes statements (instructions), one after another, in the order listed in the program</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68535" y="4397412"/>
            <a:ext cx="2209800" cy="369332"/>
          </a:xfrm>
          <a:prstGeom prst="rect">
            <a:avLst/>
          </a:prstGeom>
          <a:noFill/>
        </p:spPr>
        <p:txBody>
          <a:bodyPr wrap="square" rtlCol="0">
            <a:spAutoFit/>
          </a:bodyPr>
          <a:lstStyle/>
          <a:p>
            <a:pPr algn="ctr"/>
            <a:r>
              <a:rPr lang="en-US" dirty="0">
                <a:solidFill>
                  <a:srgbClr val="C00000"/>
                </a:solidFill>
              </a:rPr>
              <a:t>Sequence Structure</a:t>
            </a:r>
          </a:p>
        </p:txBody>
      </p:sp>
    </p:spTree>
    <p:extLst>
      <p:ext uri="{BB962C8B-B14F-4D97-AF65-F5344CB8AC3E}">
        <p14:creationId xmlns:p14="http://schemas.microsoft.com/office/powerpoint/2010/main" val="318342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65254" y="152400"/>
            <a:ext cx="8686800" cy="990600"/>
          </a:xfrm>
        </p:spPr>
        <p:txBody>
          <a:bodyPr>
            <a:normAutofit fontScale="90000"/>
          </a:bodyPr>
          <a:lstStyle/>
          <a:p>
            <a:r>
              <a:rPr lang="en-US" dirty="0"/>
              <a:t>Which is Greater: </a:t>
            </a:r>
            <a:r>
              <a:rPr lang="en-US" dirty="0">
                <a:solidFill>
                  <a:schemeClr val="tx1"/>
                </a:solidFill>
                <a:latin typeface="Consolas" panose="020B0609020204030204" pitchFamily="49" charset="0"/>
                <a:cs typeface="Consolas" panose="020B0609020204030204" pitchFamily="49" charset="0"/>
              </a:rPr>
              <a:t>0xFFFFFFFF</a:t>
            </a:r>
            <a:r>
              <a:rPr lang="en-US" dirty="0">
                <a:solidFill>
                  <a:schemeClr val="tx1"/>
                </a:solidFill>
                <a:latin typeface="Tahoma" pitchFamily="34" charset="0"/>
                <a:cs typeface="Times New Roman" pitchFamily="18" charset="0"/>
              </a:rPr>
              <a:t> or </a:t>
            </a:r>
            <a:r>
              <a:rPr lang="en-US" dirty="0">
                <a:solidFill>
                  <a:schemeClr val="tx1"/>
                </a:solidFill>
                <a:latin typeface="Consolas" panose="020B0609020204030204" pitchFamily="49" charset="0"/>
                <a:cs typeface="Consolas" panose="020B0609020204030204" pitchFamily="49" charset="0"/>
              </a:rPr>
              <a:t>0x00000001</a:t>
            </a:r>
            <a:r>
              <a:rPr lang="en-US" dirty="0">
                <a:solidFill>
                  <a:schemeClr val="tx1"/>
                </a:solidFill>
                <a:latin typeface="Tahoma" pitchFamily="34" charset="0"/>
                <a:cs typeface="Times New Roman" pitchFamily="18" charset="0"/>
              </a:rPr>
              <a:t>?</a:t>
            </a:r>
          </a:p>
        </p:txBody>
      </p:sp>
      <p:sp>
        <p:nvSpPr>
          <p:cNvPr id="119811" name="Text Box 3"/>
          <p:cNvSpPr txBox="1">
            <a:spLocks noChangeArrowheads="1"/>
          </p:cNvSpPr>
          <p:nvPr/>
        </p:nvSpPr>
        <p:spPr bwMode="auto">
          <a:xfrm>
            <a:off x="974387" y="2331184"/>
            <a:ext cx="298801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signed</a:t>
            </a: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int</a:t>
            </a:r>
            <a:r>
              <a:rPr lang="en-US" sz="2000" dirty="0">
                <a:solidFill>
                  <a:schemeClr val="tx1"/>
                </a:solidFill>
                <a:latin typeface="Consolas" panose="020B0609020204030204" pitchFamily="49" charset="0"/>
                <a:cs typeface="Consolas" panose="020B0609020204030204" pitchFamily="49" charset="0"/>
              </a:rPr>
              <a:t> x, y ;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x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9812" name="Text Box 4"/>
          <p:cNvSpPr txBox="1">
            <a:spLocks noChangeArrowheads="1"/>
          </p:cNvSpPr>
          <p:nvPr/>
        </p:nvSpPr>
        <p:spPr bwMode="auto">
          <a:xfrm>
            <a:off x="960397" y="4388584"/>
            <a:ext cx="300200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unsigned</a:t>
            </a:r>
            <a:r>
              <a:rPr lang="en-US" sz="2000" dirty="0">
                <a:solidFill>
                  <a:schemeClr val="tx1"/>
                </a:solidFill>
                <a:latin typeface="Consolas" panose="020B0609020204030204" pitchFamily="49" charset="0"/>
                <a:cs typeface="Consolas" panose="020B0609020204030204" pitchFamily="49" charset="0"/>
              </a:rPr>
              <a:t> int x, y ;</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x = 4294967295;</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2" name="TextBox 1"/>
          <p:cNvSpPr txBox="1"/>
          <p:nvPr/>
        </p:nvSpPr>
        <p:spPr>
          <a:xfrm>
            <a:off x="2590800" y="3974068"/>
            <a:ext cx="4131580" cy="369332"/>
          </a:xfrm>
          <a:prstGeom prst="rect">
            <a:avLst/>
          </a:prstGeom>
          <a:noFill/>
        </p:spPr>
        <p:txBody>
          <a:bodyPr wrap="none" rtlCol="0">
            <a:spAutoFit/>
          </a:bodyPr>
          <a:lstStyle/>
          <a:p>
            <a:r>
              <a:rPr lang="en-US" b="1" dirty="0"/>
              <a:t>BLE</a:t>
            </a:r>
            <a:r>
              <a:rPr lang="en-US" dirty="0"/>
              <a:t>: Branch if less than or equal, signed ≤</a:t>
            </a:r>
          </a:p>
        </p:txBody>
      </p:sp>
      <p:sp>
        <p:nvSpPr>
          <p:cNvPr id="9" name="TextBox 8"/>
          <p:cNvSpPr txBox="1"/>
          <p:nvPr/>
        </p:nvSpPr>
        <p:spPr>
          <a:xfrm>
            <a:off x="2517725" y="6031468"/>
            <a:ext cx="4076437" cy="369332"/>
          </a:xfrm>
          <a:prstGeom prst="rect">
            <a:avLst/>
          </a:prstGeom>
          <a:noFill/>
        </p:spPr>
        <p:txBody>
          <a:bodyPr wrap="none" rtlCol="0">
            <a:spAutoFit/>
          </a:bodyPr>
          <a:lstStyle/>
          <a:p>
            <a:r>
              <a:rPr lang="en-US" b="1" dirty="0"/>
              <a:t>BLS</a:t>
            </a:r>
            <a:r>
              <a:rPr lang="en-US" dirty="0"/>
              <a:t>: Branch if lower or same, unsigned ≤</a:t>
            </a:r>
          </a:p>
        </p:txBody>
      </p:sp>
      <p:sp>
        <p:nvSpPr>
          <p:cNvPr id="4" name="TextBox 3"/>
          <p:cNvSpPr txBox="1"/>
          <p:nvPr/>
        </p:nvSpPr>
        <p:spPr>
          <a:xfrm>
            <a:off x="304800" y="1219200"/>
            <a:ext cx="7473905" cy="1015663"/>
          </a:xfrm>
          <a:prstGeom prst="rect">
            <a:avLst/>
          </a:prstGeom>
          <a:noFill/>
        </p:spPr>
        <p:txBody>
          <a:bodyPr wrap="none" rtlCol="0">
            <a:spAutoFit/>
          </a:bodyPr>
          <a:lstStyle/>
          <a:p>
            <a:r>
              <a:rPr lang="en-US" sz="2000" dirty="0"/>
              <a:t>It’s </a:t>
            </a:r>
            <a:r>
              <a:rPr lang="en-US" sz="2000" b="1" dirty="0">
                <a:solidFill>
                  <a:srgbClr val="0000FF"/>
                </a:solidFill>
              </a:rPr>
              <a:t>software’s responsibility </a:t>
            </a:r>
            <a:r>
              <a:rPr lang="en-US" sz="2000" dirty="0"/>
              <a:t>to tell computer how to interpret data:</a:t>
            </a:r>
          </a:p>
          <a:p>
            <a:pPr marL="285750" indent="-285750">
              <a:buFont typeface="Arial" pitchFamily="34" charset="0"/>
              <a:buChar char="•"/>
            </a:pPr>
            <a:r>
              <a:rPr lang="en-US" sz="2000" dirty="0"/>
              <a:t>If written in C,  declare the signed </a:t>
            </a:r>
            <a:r>
              <a:rPr lang="en-US" sz="2000" i="1" dirty="0"/>
              <a:t>vs</a:t>
            </a:r>
            <a:r>
              <a:rPr lang="en-US" sz="2000" dirty="0"/>
              <a:t> unsigned variable </a:t>
            </a:r>
          </a:p>
          <a:p>
            <a:pPr marL="285750" indent="-285750">
              <a:buFont typeface="Arial" pitchFamily="34" charset="0"/>
              <a:buChar char="•"/>
            </a:pPr>
            <a:r>
              <a:rPr lang="en-US" sz="2000" dirty="0"/>
              <a:t>If written in Assembly, use signed </a:t>
            </a:r>
            <a:r>
              <a:rPr lang="en-US" sz="2000" i="1" dirty="0"/>
              <a:t>vs</a:t>
            </a:r>
            <a:r>
              <a:rPr lang="en-US" sz="2000" dirty="0"/>
              <a:t> unsigned branch instructions</a:t>
            </a:r>
          </a:p>
        </p:txBody>
      </p:sp>
      <p:sp>
        <p:nvSpPr>
          <p:cNvPr id="10" name="Text Box 3"/>
          <p:cNvSpPr txBox="1">
            <a:spLocks noChangeArrowheads="1"/>
          </p:cNvSpPr>
          <p:nvPr/>
        </p:nvSpPr>
        <p:spPr bwMode="auto">
          <a:xfrm>
            <a:off x="4188453" y="2327728"/>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MOVS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MOVS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BLE</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 name="Text Box 4"/>
          <p:cNvSpPr txBox="1">
            <a:spLocks noChangeArrowheads="1"/>
          </p:cNvSpPr>
          <p:nvPr/>
        </p:nvSpPr>
        <p:spPr bwMode="auto">
          <a:xfrm>
            <a:off x="4191000" y="4369367"/>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MOVS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MOVS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BLS</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Tree>
    <p:extLst>
      <p:ext uri="{BB962C8B-B14F-4D97-AF65-F5344CB8AC3E}">
        <p14:creationId xmlns:p14="http://schemas.microsoft.com/office/powerpoint/2010/main" val="212164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93184421"/>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r1 = a (signed integer), r2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BGE</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r>
              <a:rPr lang="en-US" dirty="0">
                <a:solidFill>
                  <a:schemeClr val="bg1">
                    <a:lumMod val="65000"/>
                  </a:schemeClr>
                </a:solidFill>
                <a:latin typeface="Consolas" panose="020B0609020204030204" pitchFamily="49" charset="0"/>
                <a:cs typeface="Consolas" panose="020B0609020204030204" pitchFamily="49" charset="0"/>
              </a:rPr>
              <a:t> if a ≥ 0</a:t>
            </a:r>
          </a:p>
          <a:p>
            <a:r>
              <a:rPr lang="en-US" dirty="0">
                <a:latin typeface="Consolas" panose="020B0609020204030204" pitchFamily="49" charset="0"/>
                <a:cs typeface="Consolas" panose="020B0609020204030204" pitchFamily="49" charset="0"/>
              </a:rPr>
              <a:t>then    </a:t>
            </a:r>
            <a:r>
              <a:rPr lang="en-US" dirty="0" err="1">
                <a:latin typeface="Consolas" panose="020B0609020204030204" pitchFamily="49" charset="0"/>
                <a:cs typeface="Consolas" panose="020B0609020204030204" pitchFamily="49" charset="0"/>
              </a:rPr>
              <a:t>RSB</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 a</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1</a:t>
            </a:r>
            <a:r>
              <a:rPr lang="en-US" dirty="0"/>
              <a:t>:</a:t>
            </a:r>
          </a:p>
        </p:txBody>
      </p:sp>
    </p:spTree>
    <p:extLst>
      <p:ext uri="{BB962C8B-B14F-4D97-AF65-F5344CB8AC3E}">
        <p14:creationId xmlns:p14="http://schemas.microsoft.com/office/powerpoint/2010/main" val="956433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 </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RSBLT</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0 - a if a &lt; 0</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2</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1612063975"/>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3589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5" name="Rectangle 4"/>
          <p:cNvSpPr/>
          <p:nvPr/>
        </p:nvSpPr>
        <p:spPr>
          <a:xfrm>
            <a:off x="2057400" y="1295400"/>
            <a:ext cx="4572000" cy="923330"/>
          </a:xfrm>
          <a:prstGeom prst="rect">
            <a:avLst/>
          </a:prstGeom>
        </p:spPr>
        <p:txBody>
          <a:bodyPr>
            <a:spAutoFit/>
          </a:bodyPr>
          <a:lstStyle/>
          <a:p>
            <a:pPr algn="ctr"/>
            <a:r>
              <a:rPr lang="en-US" dirty="0">
                <a:latin typeface="Consolas" panose="020B0609020204030204" pitchFamily="49" charset="0"/>
                <a:cs typeface="Consolas" panose="020B0609020204030204" pitchFamily="49" charset="0"/>
              </a:rPr>
              <a:t>x &gt; 20 &amp;&amp; x &lt; 25</a:t>
            </a:r>
          </a:p>
          <a:p>
            <a:pPr algn="ctr"/>
            <a:r>
              <a:rPr lang="en-US" dirty="0">
                <a:latin typeface="Consolas" panose="020B0609020204030204" pitchFamily="49" charset="0"/>
                <a:cs typeface="Consolas" panose="020B0609020204030204" pitchFamily="49" charset="0"/>
              </a:rPr>
              <a:t>x == 20 || x == 25</a:t>
            </a:r>
          </a:p>
          <a:p>
            <a:pPr algn="ctr"/>
            <a:r>
              <a:rPr lang="en-US" dirty="0">
                <a:latin typeface="Consolas" panose="020B0609020204030204" pitchFamily="49" charset="0"/>
                <a:cs typeface="Consolas" panose="020B0609020204030204" pitchFamily="49" charset="0"/>
              </a:rPr>
              <a:t>!(x == 20 || x == 25)</a:t>
            </a:r>
          </a:p>
        </p:txBody>
      </p:sp>
      <p:graphicFrame>
        <p:nvGraphicFramePr>
          <p:cNvPr id="6" name="Table 5"/>
          <p:cNvGraphicFramePr>
            <a:graphicFrameLocks noGrp="1"/>
          </p:cNvGraphicFramePr>
          <p:nvPr>
            <p:extLst>
              <p:ext uri="{D42A27DB-BD31-4B8C-83A1-F6EECF244321}">
                <p14:modId xmlns:p14="http://schemas.microsoft.com/office/powerpoint/2010/main" val="890729184"/>
              </p:ext>
            </p:extLst>
          </p:nvPr>
        </p:nvGraphicFramePr>
        <p:xfrm>
          <a:off x="533400" y="2819400"/>
          <a:ext cx="8229600" cy="2083237"/>
        </p:xfrm>
        <a:graphic>
          <a:graphicData uri="http://schemas.openxmlformats.org/drawingml/2006/table">
            <a:tbl>
              <a:tblPr firstRow="1" firstCol="1" bandRow="1">
                <a:tableStyleId>{5940675A-B579-460E-94D1-54222C63F5DA}</a:tableStyleId>
              </a:tblPr>
              <a:tblGrid>
                <a:gridCol w="2885704">
                  <a:extLst>
                    <a:ext uri="{9D8B030D-6E8A-4147-A177-3AD203B41FA5}">
                      <a16:colId xmlns:a16="http://schemas.microsoft.com/office/drawing/2014/main" val="20000"/>
                    </a:ext>
                  </a:extLst>
                </a:gridCol>
                <a:gridCol w="5343896">
                  <a:extLst>
                    <a:ext uri="{9D8B030D-6E8A-4147-A177-3AD203B41FA5}">
                      <a16:colId xmlns:a16="http://schemas.microsoft.com/office/drawing/2014/main" val="20001"/>
                    </a:ext>
                  </a:extLst>
                </a:gridCol>
              </a:tblGrid>
              <a:tr h="218003">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39397">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solidFill>
                            <a:srgbClr val="FF0000"/>
                          </a:solidFill>
                          <a:effectLst/>
                          <a:latin typeface="Consolas" panose="020B0609020204030204" pitchFamily="49" charset="0"/>
                          <a:cs typeface="Consolas" panose="020B0609020204030204" pitchFamily="49" charset="0"/>
                        </a:rPr>
                        <a:t>BLE</a:t>
                      </a:r>
                      <a:r>
                        <a:rPr lang="en-US" sz="1600" dirty="0">
                          <a:solidFill>
                            <a:srgbClr val="FF0000"/>
                          </a:solidFill>
                          <a:effectLst/>
                          <a:latin typeface="Consolas" panose="020B0609020204030204" pitchFamily="49" charset="0"/>
                          <a:cs typeface="Consolas" panose="020B0609020204030204" pitchFamily="49" charset="0"/>
                        </a:rPr>
                        <a:t>  then      </a:t>
                      </a:r>
                      <a:r>
                        <a:rPr lang="en-US" sz="1600" dirty="0">
                          <a:solidFill>
                            <a:schemeClr val="bg1">
                              <a:lumMod val="65000"/>
                            </a:schemeClr>
                          </a:solidFill>
                          <a:effectLst/>
                          <a:latin typeface="Consolas" panose="020B0609020204030204" pitchFamily="49" charset="0"/>
                          <a:cs typeface="Consolas" panose="020B0609020204030204" pitchFamily="49" charset="0"/>
                        </a:rPr>
                        <a:t>; go to then if x ≤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BLT  </a:t>
                      </a:r>
                      <a:r>
                        <a:rPr lang="en-US" sz="1600" dirty="0" err="1">
                          <a:solidFill>
                            <a:srgbClr val="FF0000"/>
                          </a:solidFill>
                          <a:effectLst/>
                          <a:latin typeface="Consolas" panose="020B0609020204030204" pitchFamily="49" charset="0"/>
                          <a:cs typeface="Consolas" panose="020B0609020204030204" pitchFamily="49" charset="0"/>
                        </a:rPr>
                        <a:t>endif</a:t>
                      </a:r>
                      <a:r>
                        <a:rPr lang="en-US" sz="1600" dirty="0">
                          <a:solidFill>
                            <a:srgbClr val="FF0000"/>
                          </a:solidFill>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go to </a:t>
                      </a:r>
                      <a:r>
                        <a:rPr lang="en-US" sz="1600" dirty="0" err="1">
                          <a:solidFill>
                            <a:schemeClr val="bg1">
                              <a:lumMod val="65000"/>
                            </a:schemeClr>
                          </a:solidFill>
                          <a:effectLst/>
                          <a:latin typeface="Consolas" panose="020B0609020204030204" pitchFamily="49" charset="0"/>
                          <a:cs typeface="Consolas" panose="020B0609020204030204" pitchFamily="49" charset="0"/>
                        </a:rPr>
                        <a:t>endif</a:t>
                      </a:r>
                      <a:r>
                        <a:rPr lang="en-US" sz="1600" dirty="0">
                          <a:solidFill>
                            <a:schemeClr val="bg1">
                              <a:lumMod val="65000"/>
                            </a:schemeClr>
                          </a:solidFill>
                          <a:effectLst/>
                          <a:latin typeface="Consolas" panose="020B0609020204030204" pitchFamily="49" charset="0"/>
                          <a:cs typeface="Consolas" panose="020B0609020204030204" pitchFamily="49" charset="0"/>
                        </a:rPr>
                        <a:t> if x &lt;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then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 = 1 </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67703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79993707"/>
              </p:ext>
            </p:extLst>
          </p:nvPr>
        </p:nvGraphicFramePr>
        <p:xfrm>
          <a:off x="1752600" y="1933098"/>
          <a:ext cx="1447800" cy="1410654"/>
        </p:xfrm>
        <a:graphic>
          <a:graphicData uri="http://schemas.openxmlformats.org/drawingml/2006/table">
            <a:tbl>
              <a:tblPr firstRow="1" firstCol="1" bandRow="1">
                <a:tableStyleId>{69012ECD-51FC-41F1-AA8D-1B2483CD663E}</a:tableStyleId>
              </a:tblPr>
              <a:tblGrid>
                <a:gridCol w="1447800">
                  <a:extLst>
                    <a:ext uri="{9D8B030D-6E8A-4147-A177-3AD203B41FA5}">
                      <a16:colId xmlns:a16="http://schemas.microsoft.com/office/drawing/2014/main" val="20000"/>
                    </a:ext>
                  </a:extLst>
                </a:gridCol>
              </a:tblGrid>
              <a:tr h="233363">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C Program</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1166814">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 (a == 1)</a:t>
                      </a:r>
                    </a:p>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   b = 3;</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else</a:t>
                      </a:r>
                    </a:p>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   b = 4;</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286" y="1524000"/>
            <a:ext cx="34099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52600" y="3981856"/>
            <a:ext cx="556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compare a and 1</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else     </a:t>
            </a:r>
            <a:r>
              <a:rPr lang="en-US" dirty="0">
                <a:solidFill>
                  <a:schemeClr val="bg1">
                    <a:lumMod val="65000"/>
                  </a:schemeClr>
                </a:solidFill>
                <a:latin typeface="Consolas" panose="020B0609020204030204" pitchFamily="49" charset="0"/>
                <a:cs typeface="Consolas" panose="020B0609020204030204" pitchFamily="49" charset="0"/>
              </a:rPr>
              <a:t>; go to else if a ≠ 1  </a:t>
            </a:r>
          </a:p>
          <a:p>
            <a:r>
              <a:rPr lang="en-US" dirty="0">
                <a:latin typeface="Consolas" panose="020B0609020204030204" pitchFamily="49" charset="0"/>
                <a:cs typeface="Consolas" panose="020B0609020204030204" pitchFamily="49" charset="0"/>
              </a:rPr>
              <a:t>then   </a:t>
            </a:r>
            <a:r>
              <a:rPr lang="en-US" dirty="0" err="1">
                <a:solidFill>
                  <a:srgbClr val="0000FF"/>
                </a:solidFill>
                <a:latin typeface="Consolas" panose="020B0609020204030204" pitchFamily="49" charset="0"/>
                <a:cs typeface="Consolas" panose="020B0609020204030204" pitchFamily="49" charset="0"/>
              </a:rPr>
              <a:t>MOV</a:t>
            </a:r>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r2</a:t>
            </a:r>
            <a:r>
              <a:rPr lang="en-US" dirty="0">
                <a:solidFill>
                  <a:srgbClr val="0000FF"/>
                </a:solidFill>
                <a:latin typeface="Consolas" panose="020B0609020204030204" pitchFamily="49" charset="0"/>
                <a:cs typeface="Consolas" panose="020B0609020204030204" pitchFamily="49" charset="0"/>
              </a:rPr>
              <a:t>, #3   </a:t>
            </a:r>
            <a:r>
              <a:rPr lang="en-US" dirty="0">
                <a:solidFill>
                  <a:schemeClr val="bg1">
                    <a:lumMod val="65000"/>
                  </a:schemeClr>
                </a:solidFill>
                <a:latin typeface="Consolas" panose="020B0609020204030204" pitchFamily="49" charset="0"/>
                <a:cs typeface="Consolas" panose="020B0609020204030204" pitchFamily="49" charset="0"/>
              </a:rPr>
              <a:t>; b = 3 </a:t>
            </a:r>
          </a:p>
          <a:p>
            <a:r>
              <a:rPr lang="en-US" dirty="0">
                <a:latin typeface="Consolas" panose="020B0609020204030204" pitchFamily="49" charset="0"/>
                <a:cs typeface="Consolas" panose="020B0609020204030204" pitchFamily="49" charset="0"/>
              </a:rPr>
              <a:t>       B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else   </a:t>
            </a:r>
            <a:r>
              <a:rPr lang="en-US" dirty="0" err="1">
                <a:solidFill>
                  <a:srgbClr val="FF0000"/>
                </a:solidFill>
                <a:latin typeface="Consolas" panose="020B0609020204030204" pitchFamily="49" charset="0"/>
                <a:cs typeface="Consolas" panose="020B0609020204030204" pitchFamily="49" charset="0"/>
              </a:rPr>
              <a:t>MOV</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r2</a:t>
            </a:r>
            <a:r>
              <a:rPr lang="en-US" dirty="0">
                <a:solidFill>
                  <a:srgbClr val="FF0000"/>
                </a:solidFill>
                <a:latin typeface="Consolas" panose="020B0609020204030204" pitchFamily="49" charset="0"/>
                <a:cs typeface="Consolas" panose="020B0609020204030204" pitchFamily="49" charset="0"/>
              </a:rPr>
              <a:t>, #4   </a:t>
            </a:r>
            <a:r>
              <a:rPr lang="en-US" dirty="0">
                <a:solidFill>
                  <a:schemeClr val="bg1">
                    <a:lumMod val="65000"/>
                  </a:schemeClr>
                </a:solidFill>
                <a:latin typeface="Consolas" panose="020B0609020204030204" pitchFamily="49" charset="0"/>
                <a:cs typeface="Consolas" panose="020B0609020204030204" pitchFamily="49" charset="0"/>
              </a:rPr>
              <a:t>; b = 4 </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331627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537093681"/>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95918" y="4079466"/>
            <a:ext cx="64008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t>
            </a:r>
            <a:r>
              <a:rPr lang="pt-BR" dirty="0">
                <a:solidFill>
                  <a:srgbClr val="0000FF"/>
                </a:solidFill>
                <a:latin typeface="Consolas" panose="020B0609020204030204" pitchFamily="49" charset="0"/>
                <a:cs typeface="Consolas" panose="020B0609020204030204" pitchFamily="49" charset="0"/>
              </a:rPr>
              <a:t>B   check</a:t>
            </a:r>
          </a:p>
          <a:p>
            <a:r>
              <a:rPr lang="pt-BR" b="1"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a:t>
            </a:r>
            <a:r>
              <a:rPr lang="pt-BR" dirty="0" err="1">
                <a:solidFill>
                  <a:schemeClr val="bg1">
                    <a:lumMod val="65000"/>
                  </a:schemeClr>
                </a:solidFill>
                <a:latin typeface="Consolas" panose="020B0609020204030204" pitchFamily="49" charset="0"/>
                <a:cs typeface="Consolas" panose="020B0609020204030204" pitchFamily="49" charset="0"/>
              </a:rPr>
              <a:t>i</a:t>
            </a:r>
            <a:endParaRPr lang="pt-BR" dirty="0">
              <a:solidFill>
                <a:schemeClr val="bg1">
                  <a:lumMod val="65000"/>
                </a:schemeClr>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a:t>
            </a:r>
          </a:p>
          <a:p>
            <a:r>
              <a:rPr lang="pt-BR" dirty="0">
                <a:solidFill>
                  <a:srgbClr val="0000FF"/>
                </a:solidFill>
                <a:latin typeface="Consolas" panose="020B0609020204030204" pitchFamily="49" charset="0"/>
                <a:cs typeface="Consolas" panose="020B0609020204030204" pitchFamily="49" charset="0"/>
              </a:rPr>
              <a:t>check</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check</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whether</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 &lt; 10</a:t>
            </a:r>
          </a:p>
          <a:p>
            <a:r>
              <a:rPr lang="pt-BR" dirty="0">
                <a:latin typeface="Consolas" panose="020B0609020204030204" pitchFamily="49" charset="0"/>
                <a:cs typeface="Consolas" panose="020B0609020204030204" pitchFamily="49" charset="0"/>
              </a:rPr>
              <a:t>      	</a:t>
            </a:r>
            <a:r>
              <a:rPr lang="pt-BR" b="1" dirty="0">
                <a:solidFill>
                  <a:srgbClr val="FF0000"/>
                </a:solidFill>
                <a:latin typeface="Consolas" panose="020B0609020204030204" pitchFamily="49" charset="0"/>
                <a:cs typeface="Consolas" panose="020B0609020204030204" pitchFamily="49" charset="0"/>
              </a:rPr>
              <a:t>BLT loop</a:t>
            </a:r>
            <a:r>
              <a:rPr lang="pt-BR" b="1" dirty="0">
                <a:solidFill>
                  <a:schemeClr val="bg1">
                    <a:lumMod val="65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 loop </a:t>
            </a:r>
            <a:r>
              <a:rPr lang="pt-BR" dirty="0" err="1">
                <a:solidFill>
                  <a:schemeClr val="bg1">
                    <a:lumMod val="65000"/>
                  </a:schemeClr>
                </a:solidFill>
                <a:latin typeface="Consolas" panose="020B0609020204030204" pitchFamily="49" charset="0"/>
                <a:cs typeface="Consolas" panose="020B0609020204030204" pitchFamily="49" charset="0"/>
              </a:rPr>
              <a:t>if</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signed</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less</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than</a:t>
            </a:r>
            <a:endParaRPr lang="pt-BR" dirty="0">
              <a:solidFill>
                <a:srgbClr val="FF0000"/>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1:</a:t>
            </a:r>
          </a:p>
        </p:txBody>
      </p:sp>
    </p:spTree>
    <p:extLst>
      <p:ext uri="{BB962C8B-B14F-4D97-AF65-F5344CB8AC3E}">
        <p14:creationId xmlns:p14="http://schemas.microsoft.com/office/powerpoint/2010/main" val="329303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95422949"/>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Rectangle 6"/>
          <p:cNvSpPr/>
          <p:nvPr/>
        </p:nvSpPr>
        <p:spPr>
          <a:xfrm>
            <a:off x="1600200" y="4112248"/>
            <a:ext cx="58674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check whether i &lt; 10</a:t>
            </a:r>
          </a:p>
          <a:p>
            <a:r>
              <a:rPr lang="pt-BR" dirty="0">
                <a:solidFill>
                  <a:srgbClr val="FF0000"/>
                </a:solidFill>
                <a:latin typeface="Consolas" panose="020B0609020204030204" pitchFamily="49" charset="0"/>
                <a:cs typeface="Consolas" panose="020B0609020204030204" pitchFamily="49" charset="0"/>
              </a:rPr>
              <a:t>      	BGE endloop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skip if ≥</a:t>
            </a:r>
          </a:p>
          <a:p>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i</a:t>
            </a: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solidFill>
                  <a:srgbClr val="FF0000"/>
                </a:solidFill>
                <a:latin typeface="Consolas" panose="020B0609020204030204" pitchFamily="49" charset="0"/>
                <a:cs typeface="Consolas" panose="020B0609020204030204" pitchFamily="49" charset="0"/>
              </a:rPr>
              <a:t>      	B   loop</a:t>
            </a: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2:</a:t>
            </a:r>
          </a:p>
        </p:txBody>
      </p:sp>
      <p:pic>
        <p:nvPicPr>
          <p:cNvPr id="8" name="Picture 1">
            <a:extLst>
              <a:ext uri="{FF2B5EF4-FFF2-40B4-BE49-F238E27FC236}">
                <a16:creationId xmlns:a16="http://schemas.microsoft.com/office/drawing/2014/main" id="{058AAE44-F9DE-6449-BAC0-7E350273C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116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5"/>
          <p:cNvSpPr>
            <a:spLocks noGrp="1" noChangeArrowheads="1"/>
          </p:cNvSpPr>
          <p:nvPr>
            <p:ph type="title"/>
          </p:nvPr>
        </p:nvSpPr>
        <p:spPr/>
        <p:txBody>
          <a:bodyPr>
            <a:normAutofit fontScale="90000"/>
          </a:bodyPr>
          <a:lstStyle/>
          <a:p>
            <a:r>
              <a:rPr lang="en-US" dirty="0"/>
              <a:t>Combined Program Status Registers (</a:t>
            </a:r>
            <a:r>
              <a:rPr lang="en-US" dirty="0" err="1"/>
              <a:t>xPSR</a:t>
            </a:r>
            <a:r>
              <a:rPr lang="en-US" dirty="0"/>
              <a:t>)</a:t>
            </a:r>
          </a:p>
        </p:txBody>
      </p:sp>
      <p:sp>
        <p:nvSpPr>
          <p:cNvPr id="50" name="Slide Number Placeholder 49"/>
          <p:cNvSpPr>
            <a:spLocks noGrp="1"/>
          </p:cNvSpPr>
          <p:nvPr>
            <p:ph type="sldNum" sz="quarter" idx="12"/>
          </p:nvPr>
        </p:nvSpPr>
        <p:spPr/>
        <p:txBody>
          <a:bodyPr/>
          <a:lstStyle/>
          <a:p>
            <a:fld id="{AEE14D4A-FE32-40AF-B06D-E9622816B101}" type="slidenum">
              <a:rPr lang="en-US" smtClean="0"/>
              <a:pPr/>
              <a:t>27</a:t>
            </a:fld>
            <a:endParaRPr lang="en-US"/>
          </a:p>
        </p:txBody>
      </p:sp>
      <p:pic>
        <p:nvPicPr>
          <p:cNvPr id="3" name="Picture 2"/>
          <p:cNvPicPr>
            <a:picLocks noChangeAspect="1"/>
          </p:cNvPicPr>
          <p:nvPr/>
        </p:nvPicPr>
        <p:blipFill>
          <a:blip r:embed="rId3"/>
          <a:stretch>
            <a:fillRect/>
          </a:stretch>
        </p:blipFill>
        <p:spPr>
          <a:xfrm>
            <a:off x="76200" y="1828800"/>
            <a:ext cx="9035457" cy="2590800"/>
          </a:xfrm>
          <a:prstGeom prst="rect">
            <a:avLst/>
          </a:prstGeom>
        </p:spPr>
      </p:pic>
    </p:spTree>
    <p:extLst>
      <p:ext uri="{BB962C8B-B14F-4D97-AF65-F5344CB8AC3E}">
        <p14:creationId xmlns:p14="http://schemas.microsoft.com/office/powerpoint/2010/main" val="17351321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28</a:t>
            </a:fld>
            <a:endParaRPr lang="en-US"/>
          </a:p>
        </p:txBody>
      </p:sp>
      <p:sp>
        <p:nvSpPr>
          <p:cNvPr id="2" name="Rectangle 1"/>
          <p:cNvSpPr/>
          <p:nvPr/>
        </p:nvSpPr>
        <p:spPr>
          <a:xfrm>
            <a:off x="1423974" y="6050831"/>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14340" name="Group 4"/>
          <p:cNvGrpSpPr>
            <a:grpSpLocks/>
          </p:cNvGrpSpPr>
          <p:nvPr/>
        </p:nvGrpSpPr>
        <p:grpSpPr bwMode="auto">
          <a:xfrm>
            <a:off x="1423974" y="1779588"/>
            <a:ext cx="6362700" cy="42418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Not equal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higher or same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lower</a:t>
              </a: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Equal</a:t>
              </a: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Overflow</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No overflow</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higher</a:t>
              </a: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Unsigned lower or same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Less 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0" dirty="0">
                  <a:latin typeface="Consolas" panose="020B0609020204030204" pitchFamily="49" charset="0"/>
                  <a:cs typeface="Consolas" panose="020B0609020204030204" pitchFamily="49" charset="0"/>
                </a:rPr>
                <a:t>Greater 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Less than or equal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Always</a:t>
              </a: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Greater or equal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88" y="1584"/>
              <a:ext cx="557"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045" y="1584"/>
              <a:ext cx="1503"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3548" y="1584"/>
              <a:ext cx="724"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r>
                <a:rPr lang="en-US" sz="1800" dirty="0">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endParaRPr lang="en-GB" sz="1800">
                <a:solidFill>
                  <a:schemeClr val="hlink"/>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8096132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Execution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10460754"/>
              </p:ext>
            </p:extLst>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V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V = 0</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 &amp;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 or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 &amp;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Z = 1 or N = !V</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0130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0F042E-8630-4D89-B007-79A5D5D66790}" type="slidenum">
              <a:rPr lang="en-US" altLang="zh-TW"/>
              <a:pPr/>
              <a:t>3</a:t>
            </a:fld>
            <a:endParaRPr lang="en-US" altLang="zh-TW"/>
          </a:p>
        </p:txBody>
      </p:sp>
      <p:sp>
        <p:nvSpPr>
          <p:cNvPr id="787458" name="Rectangle 2"/>
          <p:cNvSpPr>
            <a:spLocks noGrp="1" noChangeArrowheads="1"/>
          </p:cNvSpPr>
          <p:nvPr>
            <p:ph type="title"/>
          </p:nvPr>
        </p:nvSpPr>
        <p:spPr/>
        <p:txBody>
          <a:bodyPr/>
          <a:lstStyle/>
          <a:p>
            <a:r>
              <a:rPr lang="en-US" dirty="0"/>
              <a:t>Three Control Structures</a:t>
            </a:r>
            <a:endParaRPr lang="zh-TW" altLang="en-US" dirty="0"/>
          </a:p>
        </p:txBody>
      </p:sp>
      <p:sp>
        <p:nvSpPr>
          <p:cNvPr id="787459" name="Rectangle 3"/>
          <p:cNvSpPr>
            <a:spLocks noGrp="1" noChangeArrowheads="1"/>
          </p:cNvSpPr>
          <p:nvPr>
            <p:ph type="body" idx="1"/>
          </p:nvPr>
        </p:nvSpPr>
        <p:spPr/>
        <p:txBody>
          <a:bodyPr>
            <a:normAutofit/>
          </a:bodyPr>
          <a:lstStyle/>
          <a:p>
            <a:pPr>
              <a:lnSpc>
                <a:spcPct val="90000"/>
              </a:lnSpc>
            </a:pPr>
            <a:r>
              <a:rPr lang="en-US" altLang="zh-TW" sz="1800" b="1" dirty="0">
                <a:latin typeface="Courier New"/>
                <a:cs typeface="Courier New"/>
              </a:rPr>
              <a:t>Selection Structure</a:t>
            </a:r>
          </a:p>
          <a:p>
            <a:pPr lvl="1">
              <a:lnSpc>
                <a:spcPct val="90000"/>
              </a:lnSpc>
            </a:pPr>
            <a:r>
              <a:rPr lang="en-US" altLang="zh-TW" sz="1800" b="1" dirty="0">
                <a:latin typeface="Courier New"/>
                <a:cs typeface="Courier New"/>
              </a:rPr>
              <a:t>If-then-else</a:t>
            </a:r>
          </a:p>
          <a:p>
            <a:pPr>
              <a:lnSpc>
                <a:spcPct val="90000"/>
              </a:lnSpc>
            </a:pPr>
            <a:r>
              <a:rPr lang="en-US" altLang="zh-TW" sz="1800" b="1" dirty="0">
                <a:latin typeface="Courier New" pitchFamily="49" charset="0"/>
              </a:rPr>
              <a:t>Loop Structure</a:t>
            </a:r>
          </a:p>
          <a:p>
            <a:pPr lvl="1">
              <a:lnSpc>
                <a:spcPct val="90000"/>
              </a:lnSpc>
            </a:pPr>
            <a:r>
              <a:rPr lang="en-US" altLang="zh-TW" sz="1800" b="1" dirty="0">
                <a:latin typeface="Courier New" pitchFamily="49" charset="0"/>
              </a:rPr>
              <a:t>while loop</a:t>
            </a:r>
          </a:p>
          <a:p>
            <a:pPr lvl="1">
              <a:lnSpc>
                <a:spcPct val="90000"/>
              </a:lnSpc>
            </a:pPr>
            <a:r>
              <a:rPr lang="en-US" altLang="zh-TW" sz="1800" b="1" dirty="0">
                <a:latin typeface="Courier New" pitchFamily="49" charset="0"/>
              </a:rPr>
              <a:t>for loop</a:t>
            </a:r>
            <a:endParaRPr lang="en-US" altLang="zh-TW" sz="1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261" y="3017518"/>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9996" y="5738530"/>
            <a:ext cx="2209800" cy="369332"/>
          </a:xfrm>
          <a:prstGeom prst="rect">
            <a:avLst/>
          </a:prstGeom>
          <a:noFill/>
        </p:spPr>
        <p:txBody>
          <a:bodyPr wrap="square" rtlCol="0">
            <a:spAutoFit/>
          </a:bodyPr>
          <a:lstStyle/>
          <a:p>
            <a:pPr algn="ctr"/>
            <a:r>
              <a:rPr lang="en-US" dirty="0">
                <a:solidFill>
                  <a:srgbClr val="C00000"/>
                </a:solidFill>
              </a:rPr>
              <a:t>Sequence Structure</a:t>
            </a:r>
          </a:p>
        </p:txBody>
      </p:sp>
      <p:grpSp>
        <p:nvGrpSpPr>
          <p:cNvPr id="13" name="Group 12">
            <a:extLst>
              <a:ext uri="{FF2B5EF4-FFF2-40B4-BE49-F238E27FC236}">
                <a16:creationId xmlns:a16="http://schemas.microsoft.com/office/drawing/2014/main" id="{B362000C-983C-524D-87C2-3EDCAF4543B1}"/>
              </a:ext>
            </a:extLst>
          </p:cNvPr>
          <p:cNvGrpSpPr/>
          <p:nvPr/>
        </p:nvGrpSpPr>
        <p:grpSpPr>
          <a:xfrm>
            <a:off x="2593848" y="3104312"/>
            <a:ext cx="3657600" cy="2941475"/>
            <a:chOff x="2362200" y="1752600"/>
            <a:chExt cx="4132390" cy="3628202"/>
          </a:xfrm>
        </p:grpSpPr>
        <p:pic>
          <p:nvPicPr>
            <p:cNvPr id="1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752600"/>
              <a:ext cx="413239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439086" y="5011470"/>
              <a:ext cx="1978619" cy="369332"/>
            </a:xfrm>
            <a:prstGeom prst="rect">
              <a:avLst/>
            </a:prstGeom>
            <a:noFill/>
          </p:spPr>
          <p:txBody>
            <a:bodyPr wrap="none" rtlCol="0">
              <a:spAutoFit/>
            </a:bodyPr>
            <a:lstStyle/>
            <a:p>
              <a:r>
                <a:rPr lang="en-US" dirty="0">
                  <a:solidFill>
                    <a:srgbClr val="C00000"/>
                  </a:solidFill>
                </a:rPr>
                <a:t>Selection Structure</a:t>
              </a:r>
            </a:p>
          </p:txBody>
        </p:sp>
      </p:grpSp>
      <p:grpSp>
        <p:nvGrpSpPr>
          <p:cNvPr id="16" name="Group 15">
            <a:extLst>
              <a:ext uri="{FF2B5EF4-FFF2-40B4-BE49-F238E27FC236}">
                <a16:creationId xmlns:a16="http://schemas.microsoft.com/office/drawing/2014/main" id="{B2548B9B-63B4-EE41-BB16-A644D9AF1BF9}"/>
              </a:ext>
            </a:extLst>
          </p:cNvPr>
          <p:cNvGrpSpPr/>
          <p:nvPr/>
        </p:nvGrpSpPr>
        <p:grpSpPr>
          <a:xfrm>
            <a:off x="6403848" y="2744652"/>
            <a:ext cx="2133600" cy="3321267"/>
            <a:chOff x="6400800" y="1447800"/>
            <a:chExt cx="2517213" cy="3939954"/>
          </a:xfrm>
        </p:grpSpPr>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447800"/>
              <a:ext cx="2517213" cy="298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53640" y="5018422"/>
              <a:ext cx="1611531" cy="369332"/>
            </a:xfrm>
            <a:prstGeom prst="rect">
              <a:avLst/>
            </a:prstGeom>
            <a:noFill/>
          </p:spPr>
          <p:txBody>
            <a:bodyPr wrap="none" rtlCol="0">
              <a:spAutoFit/>
            </a:bodyPr>
            <a:lstStyle/>
            <a:p>
              <a:r>
                <a:rPr lang="en-US" dirty="0">
                  <a:solidFill>
                    <a:srgbClr val="C00000"/>
                  </a:solidFill>
                </a:rPr>
                <a:t>Loop Structure</a:t>
              </a:r>
            </a:p>
          </p:txBody>
        </p:sp>
      </p:grpSp>
    </p:spTree>
    <p:extLst>
      <p:ext uri="{BB962C8B-B14F-4D97-AF65-F5344CB8AC3E}">
        <p14:creationId xmlns:p14="http://schemas.microsoft.com/office/powerpoint/2010/main" val="1668006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Conditional Execution</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30</a:t>
            </a:fld>
            <a:endParaRPr lang="en-US"/>
          </a:p>
        </p:txBody>
      </p:sp>
      <p:sp>
        <p:nvSpPr>
          <p:cNvPr id="3" name="Rectangle 2"/>
          <p:cNvSpPr/>
          <p:nvPr/>
        </p:nvSpPr>
        <p:spPr>
          <a:xfrm>
            <a:off x="612648" y="2170793"/>
            <a:ext cx="1830950" cy="120032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if (a &lt;= 0)  </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114800" y="2310225"/>
            <a:ext cx="40386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#0</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LE</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GT</a:t>
            </a:r>
          </a:p>
        </p:txBody>
      </p:sp>
      <p:sp>
        <p:nvSpPr>
          <p:cNvPr id="5" name="Right Arrow 4"/>
          <p:cNvSpPr/>
          <p:nvPr/>
        </p:nvSpPr>
        <p:spPr>
          <a:xfrm>
            <a:off x="2895600" y="2665188"/>
            <a:ext cx="838200"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43400" y="3581400"/>
            <a:ext cx="3065263" cy="646331"/>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a:t>
            </a:r>
            <a:r>
              <a:rPr lang="en-US" dirty="0"/>
              <a:t>Signed Less than or Equal</a:t>
            </a:r>
          </a:p>
          <a:p>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t>Signed Greater Than</a:t>
            </a:r>
          </a:p>
        </p:txBody>
      </p:sp>
      <p:sp>
        <p:nvSpPr>
          <p:cNvPr id="2" name="TextBox 1"/>
          <p:cNvSpPr txBox="1"/>
          <p:nvPr/>
        </p:nvSpPr>
        <p:spPr>
          <a:xfrm>
            <a:off x="4334359" y="1460699"/>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08689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Conditional Execution</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31</a:t>
            </a:fld>
            <a:endParaRPr lang="en-US"/>
          </a:p>
        </p:txBody>
      </p:sp>
      <p:sp>
        <p:nvSpPr>
          <p:cNvPr id="3" name="Rectangle 2"/>
          <p:cNvSpPr/>
          <p:nvPr/>
        </p:nvSpPr>
        <p:spPr>
          <a:xfrm>
            <a:off x="76200" y="2453040"/>
            <a:ext cx="3477234" cy="1200329"/>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if (a==1 || a==7 || a==11)</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473101" y="2310225"/>
            <a:ext cx="4594699"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#7  </a:t>
            </a:r>
            <a:r>
              <a:rPr lang="en-US" dirty="0">
                <a:solidFill>
                  <a:schemeClr val="bg1">
                    <a:lumMod val="50000"/>
                  </a:schemeClr>
                </a:solidFill>
                <a:latin typeface="Consolas" panose="020B0609020204030204" pitchFamily="49" charset="0"/>
                <a:cs typeface="Consolas" panose="020B0609020204030204" pitchFamily="49" charset="0"/>
              </a:rPr>
              <a:t>; executed if r0 !=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#11 </a:t>
            </a:r>
            <a:r>
              <a:rPr lang="en-US" dirty="0">
                <a:solidFill>
                  <a:schemeClr val="bg1">
                    <a:lumMod val="50000"/>
                  </a:schemeClr>
                </a:solidFill>
                <a:latin typeface="Consolas" panose="020B0609020204030204" pitchFamily="49" charset="0"/>
                <a:cs typeface="Consolas" panose="020B0609020204030204" pitchFamily="49" charset="0"/>
              </a:rPr>
              <a:t>; executed if r0 != 7</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r1, #1  </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r1, #-1</a:t>
            </a:r>
          </a:p>
        </p:txBody>
      </p:sp>
      <p:sp>
        <p:nvSpPr>
          <p:cNvPr id="5" name="Right Arrow 4"/>
          <p:cNvSpPr/>
          <p:nvPr/>
        </p:nvSpPr>
        <p:spPr>
          <a:xfrm>
            <a:off x="3778993" y="2947435"/>
            <a:ext cx="468549"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0" y="4114800"/>
            <a:ext cx="1514517" cy="646331"/>
          </a:xfrm>
          <a:prstGeom prst="rect">
            <a:avLst/>
          </a:prstGeom>
          <a:noFill/>
        </p:spPr>
        <p:txBody>
          <a:bodyPr wrap="none" rtlCol="0">
            <a:spAutoFit/>
          </a:bodyPr>
          <a:lstStyle/>
          <a:p>
            <a:r>
              <a:rPr lang="en-US" dirty="0">
                <a:solidFill>
                  <a:srgbClr val="FF0000"/>
                </a:solidFill>
                <a:latin typeface="Consolas" panose="020B0609020204030204" pitchFamily="49" charset="0"/>
              </a:rPr>
              <a:t>NE</a:t>
            </a:r>
            <a:r>
              <a:rPr lang="en-US" dirty="0"/>
              <a:t>: Not Equal</a:t>
            </a:r>
          </a:p>
          <a:p>
            <a:r>
              <a:rPr lang="en-US" dirty="0" err="1">
                <a:solidFill>
                  <a:srgbClr val="FF0000"/>
                </a:solidFill>
                <a:latin typeface="Consolas" panose="020B0609020204030204" pitchFamily="49" charset="0"/>
              </a:rPr>
              <a:t>EQ</a:t>
            </a:r>
            <a:r>
              <a:rPr lang="en-US" dirty="0"/>
              <a:t>: Equal</a:t>
            </a:r>
          </a:p>
        </p:txBody>
      </p:sp>
      <p:sp>
        <p:nvSpPr>
          <p:cNvPr id="9" name="TextBox 8"/>
          <p:cNvSpPr txBox="1"/>
          <p:nvPr/>
        </p:nvSpPr>
        <p:spPr>
          <a:xfrm>
            <a:off x="4467935" y="1585654"/>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099583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4042436493"/>
              </p:ext>
            </p:extLst>
          </p:nvPr>
        </p:nvGraphicFramePr>
        <p:xfrm>
          <a:off x="457200" y="2819400"/>
          <a:ext cx="8382000" cy="2301896"/>
        </p:xfrm>
        <a:graphic>
          <a:graphicData uri="http://schemas.openxmlformats.org/drawingml/2006/table">
            <a:tbl>
              <a:tblPr firstRow="1" firstCol="1" bandRow="1">
                <a:tableStyleId>{5940675A-B579-460E-94D1-54222C63F5DA}</a:tableStyleId>
              </a:tblPr>
              <a:tblGrid>
                <a:gridCol w="2903825">
                  <a:extLst>
                    <a:ext uri="{9D8B030D-6E8A-4147-A177-3AD203B41FA5}">
                      <a16:colId xmlns:a16="http://schemas.microsoft.com/office/drawing/2014/main" val="20000"/>
                    </a:ext>
                  </a:extLst>
                </a:gridCol>
                <a:gridCol w="5478175">
                  <a:extLst>
                    <a:ext uri="{9D8B030D-6E8A-4147-A177-3AD203B41FA5}">
                      <a16:colId xmlns:a16="http://schemas.microsoft.com/office/drawing/2014/main" val="20001"/>
                    </a:ext>
                  </a:extLst>
                </a:gridCol>
              </a:tblGrid>
              <a:tr h="227944">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2058056">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 </a:t>
                      </a:r>
                      <a:r>
                        <a:rPr lang="en-US" sz="1600" dirty="0" err="1">
                          <a:solidFill>
                            <a:schemeClr val="bg1">
                              <a:lumMod val="65000"/>
                            </a:schemeClr>
                          </a:solidFill>
                          <a:effectLst/>
                          <a:latin typeface="Consolas" panose="020B0609020204030204" pitchFamily="49" charset="0"/>
                          <a:cs typeface="Consolas" panose="020B0609020204030204" pitchFamily="49" charset="0"/>
                        </a:rPr>
                        <a:t>r1</a:t>
                      </a:r>
                      <a:r>
                        <a:rPr lang="en-US" sz="1600" dirty="0">
                          <a:solidFill>
                            <a:schemeClr val="bg1">
                              <a:lumMod val="65000"/>
                            </a:schemeClr>
                          </a:solidFill>
                          <a:effectLst/>
                          <a:latin typeface="Consolas" panose="020B0609020204030204" pitchFamily="49" charset="0"/>
                          <a:cs typeface="Consolas" panose="020B0609020204030204" pitchFamily="49" charset="0"/>
                        </a:rPr>
                        <a:t> = a</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LE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less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CMP</a:t>
                      </a:r>
                      <a:r>
                        <a:rPr lang="en-US" sz="1600" dirty="0">
                          <a:solidFill>
                            <a:schemeClr val="bg1">
                              <a:lumMod val="65000"/>
                            </a:schemeClr>
                          </a:solidFill>
                          <a:effectLst/>
                          <a:latin typeface="Consolas" panose="020B0609020204030204" pitchFamily="49" charset="0"/>
                          <a:cs typeface="Consolas" panose="020B0609020204030204" pitchFamily="49" charset="0"/>
                        </a:rPr>
                        <a:t> if greater than</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GE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greater or equal</a:t>
                      </a:r>
                    </a:p>
                    <a:p>
                      <a:pPr marL="0" marR="0" algn="l">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4045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1" name="Rectangle 57"/>
          <p:cNvSpPr>
            <a:spLocks noGrp="1" noChangeArrowheads="1"/>
          </p:cNvSpPr>
          <p:nvPr>
            <p:ph type="title"/>
          </p:nvPr>
        </p:nvSpPr>
        <p:spPr/>
        <p:txBody>
          <a:bodyPr>
            <a:normAutofit fontScale="90000"/>
          </a:bodyPr>
          <a:lstStyle/>
          <a:p>
            <a:r>
              <a:rPr lang="en-US" dirty="0"/>
              <a:t>Example 1: Greatest Common Divider (GCD)</a:t>
            </a:r>
          </a:p>
        </p:txBody>
      </p:sp>
      <p:sp>
        <p:nvSpPr>
          <p:cNvPr id="16387"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88"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16389" name="Rectangle 5"/>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90"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58" name="Slide Number Placeholder 57"/>
          <p:cNvSpPr>
            <a:spLocks noGrp="1"/>
          </p:cNvSpPr>
          <p:nvPr>
            <p:ph type="sldNum" sz="quarter" idx="12"/>
          </p:nvPr>
        </p:nvSpPr>
        <p:spPr/>
        <p:txBody>
          <a:bodyPr/>
          <a:lstStyle/>
          <a:p>
            <a:fld id="{AEE14D4A-FE32-40AF-B06D-E9622816B101}" type="slidenum">
              <a:rPr lang="en-US" smtClean="0"/>
              <a:pPr/>
              <a:t>33</a:t>
            </a:fld>
            <a:endParaRPr lang="en-US"/>
          </a:p>
        </p:txBody>
      </p:sp>
      <p:sp>
        <p:nvSpPr>
          <p:cNvPr id="61" name="TextBox 60"/>
          <p:cNvSpPr txBox="1"/>
          <p:nvPr/>
        </p:nvSpPr>
        <p:spPr>
          <a:xfrm>
            <a:off x="280931" y="3706685"/>
            <a:ext cx="4519669" cy="2308324"/>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suppose r0 = a and r1 = b</a:t>
            </a:r>
          </a:p>
          <a:p>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CMP r0, r1	      </a:t>
            </a:r>
            <a:r>
              <a:rPr lang="en-US" sz="1600" dirty="0">
                <a:solidFill>
                  <a:schemeClr val="bg1">
                    <a:lumMod val="65000"/>
                  </a:schemeClr>
                </a:solidFill>
                <a:latin typeface="Consolas" panose="020B0609020204030204" pitchFamily="49" charset="0"/>
                <a:cs typeface="Consolas" panose="020B0609020204030204" pitchFamily="49" charset="0"/>
              </a:rPr>
              <a:t>; a &gt; b?</a:t>
            </a:r>
          </a:p>
          <a:p>
            <a:r>
              <a:rPr lang="en-US" sz="1600" b="1" dirty="0">
                <a:solidFill>
                  <a:srgbClr val="0000FF"/>
                </a:solidFill>
                <a:latin typeface="Consolas" panose="020B0609020204030204" pitchFamily="49" charset="0"/>
                <a:cs typeface="Consolas" panose="020B0609020204030204" pitchFamily="49" charset="0"/>
              </a:rPr>
              <a:t>      BEQ end</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if a = b, done</a:t>
            </a:r>
          </a:p>
          <a:p>
            <a:r>
              <a:rPr lang="en-US" sz="1600"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BLO less</a:t>
            </a:r>
            <a:r>
              <a:rPr lang="en-US" sz="1600" dirty="0">
                <a:solidFill>
                  <a:srgbClr val="FF000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 &lt; b</a:t>
            </a:r>
          </a:p>
          <a:p>
            <a:r>
              <a:rPr lang="en-US" sz="1600" dirty="0">
                <a:latin typeface="Consolas" panose="020B0609020204030204" pitchFamily="49" charset="0"/>
                <a:cs typeface="Consolas" panose="020B0609020204030204" pitchFamily="49" charset="0"/>
              </a:rPr>
              <a:t>      SUB r0, r0, r1  </a:t>
            </a:r>
            <a:r>
              <a:rPr lang="en-US" sz="1600" dirty="0">
                <a:solidFill>
                  <a:schemeClr val="bg1">
                    <a:lumMod val="65000"/>
                  </a:schemeClr>
                </a:solidFill>
                <a:latin typeface="Consolas" panose="020B0609020204030204" pitchFamily="49" charset="0"/>
                <a:cs typeface="Consolas" panose="020B0609020204030204" pitchFamily="49" charset="0"/>
              </a:rPr>
              <a:t>; a = a – b</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endParaRPr lang="en-US" sz="1600" b="1" dirty="0">
              <a:solidFill>
                <a:srgbClr val="FF40FF"/>
              </a:solidFill>
              <a:latin typeface="Consolas" panose="020B0609020204030204" pitchFamily="49" charset="0"/>
              <a:cs typeface="Consolas" panose="020B0609020204030204" pitchFamily="49" charset="0"/>
            </a:endParaRPr>
          </a:p>
          <a:p>
            <a:r>
              <a:rPr lang="en-US" sz="1600" b="1" dirty="0">
                <a:solidFill>
                  <a:srgbClr val="FF0000"/>
                </a:solidFill>
                <a:latin typeface="Consolas" panose="020B0609020204030204" pitchFamily="49" charset="0"/>
                <a:cs typeface="Consolas" panose="020B0609020204030204" pitchFamily="49" charset="0"/>
              </a:rPr>
              <a:t>less  </a:t>
            </a:r>
            <a:r>
              <a:rPr lang="en-US" sz="1600" dirty="0">
                <a:latin typeface="Consolas" panose="020B0609020204030204" pitchFamily="49" charset="0"/>
                <a:cs typeface="Consolas" panose="020B0609020204030204" pitchFamily="49" charset="0"/>
              </a:rPr>
              <a:t>SUB r1, r1, r0  </a:t>
            </a:r>
            <a:r>
              <a:rPr lang="en-US" sz="1600" dirty="0">
                <a:solidFill>
                  <a:schemeClr val="bg1">
                    <a:lumMod val="65000"/>
                  </a:schemeClr>
                </a:solidFill>
                <a:latin typeface="Consolas" panose="020B0609020204030204" pitchFamily="49" charset="0"/>
                <a:cs typeface="Consolas" panose="020B0609020204030204" pitchFamily="49" charset="0"/>
              </a:rPr>
              <a:t>; b = b – a</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a:t>
            </a:r>
          </a:p>
          <a:p>
            <a:r>
              <a:rPr lang="en-US" sz="1600" dirty="0">
                <a:solidFill>
                  <a:srgbClr val="0000FF"/>
                </a:solidFill>
                <a:latin typeface="Consolas" panose="020B0609020204030204" pitchFamily="49" charset="0"/>
                <a:cs typeface="Consolas" panose="020B0609020204030204" pitchFamily="49" charset="0"/>
              </a:rPr>
              <a:t>end</a:t>
            </a:r>
          </a:p>
        </p:txBody>
      </p:sp>
      <p:sp>
        <p:nvSpPr>
          <p:cNvPr id="62" name="Down Arrow 61"/>
          <p:cNvSpPr/>
          <p:nvPr/>
        </p:nvSpPr>
        <p:spPr>
          <a:xfrm>
            <a:off x="1143000" y="3352061"/>
            <a:ext cx="166171" cy="288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87420" y="1121015"/>
            <a:ext cx="2406428" cy="338554"/>
          </a:xfrm>
          <a:prstGeom prst="rect">
            <a:avLst/>
          </a:prstGeom>
          <a:noFill/>
        </p:spPr>
        <p:txBody>
          <a:bodyPr wrap="none" rtlCol="0">
            <a:spAutoFit/>
          </a:bodyPr>
          <a:lstStyle/>
          <a:p>
            <a:r>
              <a:rPr lang="en-US" sz="1600" dirty="0">
                <a:solidFill>
                  <a:srgbClr val="FF0000"/>
                </a:solidFill>
              </a:rPr>
              <a:t>Euclid’s Algorithm</a:t>
            </a:r>
          </a:p>
        </p:txBody>
      </p:sp>
      <p:grpSp>
        <p:nvGrpSpPr>
          <p:cNvPr id="66" name="Group 65"/>
          <p:cNvGrpSpPr/>
          <p:nvPr/>
        </p:nvGrpSpPr>
        <p:grpSpPr>
          <a:xfrm>
            <a:off x="4594035" y="1619479"/>
            <a:ext cx="3488529" cy="1077218"/>
            <a:chOff x="4461833" y="1619479"/>
            <a:chExt cx="3488529" cy="1077218"/>
          </a:xfrm>
        </p:grpSpPr>
        <p:sp>
          <p:nvSpPr>
            <p:cNvPr id="64" name="Right Arrow 63"/>
            <p:cNvSpPr/>
            <p:nvPr/>
          </p:nvSpPr>
          <p:spPr>
            <a:xfrm>
              <a:off x="4461833" y="2027104"/>
              <a:ext cx="716096" cy="209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409282" y="1619479"/>
              <a:ext cx="2541080" cy="1077218"/>
            </a:xfrm>
            <a:prstGeom prst="rect">
              <a:avLst/>
            </a:prstGeom>
            <a:noFill/>
            <a:ln>
              <a:solidFill>
                <a:schemeClr val="accent1"/>
              </a:solidFill>
            </a:ln>
          </p:spPr>
          <p:txBody>
            <a:bodyPr wrap="none" rtlCol="0">
              <a:spAutoFit/>
            </a:bodyPr>
            <a:lstStyle/>
            <a:p>
              <a:r>
                <a:rPr lang="en-US" sz="1600" dirty="0" err="1">
                  <a:solidFill>
                    <a:srgbClr val="FF0000"/>
                  </a:solidFill>
                  <a:latin typeface="Consolas" panose="020B0609020204030204" pitchFamily="49" charset="0"/>
                  <a:cs typeface="Consolas" panose="020B0609020204030204" pitchFamily="49" charset="0"/>
                </a:rPr>
                <a:t>gcd</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CMP</a:t>
              </a:r>
              <a:r>
                <a:rPr lang="en-US" sz="1600" dirty="0">
                  <a:solidFill>
                    <a:srgbClr val="FF0000"/>
                  </a:solidFill>
                  <a:latin typeface="Consolas" panose="020B0609020204030204" pitchFamily="49" charset="0"/>
                  <a:cs typeface="Consolas" panose="020B0609020204030204" pitchFamily="49" charset="0"/>
                </a:rPr>
                <a:t> r0, r1</a:t>
              </a:r>
            </a:p>
            <a:p>
              <a:r>
                <a:rPr lang="en-US" sz="1600" dirty="0">
                  <a:solidFill>
                    <a:srgbClr val="FF0000"/>
                  </a:solidFill>
                  <a:latin typeface="Consolas" panose="020B0609020204030204" pitchFamily="49" charset="0"/>
                  <a:cs typeface="Consolas" panose="020B0609020204030204" pitchFamily="49" charset="0"/>
                </a:rPr>
                <a:t>     SUBHI r0, r0, r1</a:t>
              </a:r>
            </a:p>
            <a:p>
              <a:r>
                <a:rPr lang="en-US" sz="1600" dirty="0">
                  <a:solidFill>
                    <a:srgbClr val="FF0000"/>
                  </a:solidFill>
                  <a:latin typeface="Consolas" panose="020B0609020204030204" pitchFamily="49" charset="0"/>
                  <a:cs typeface="Consolas" panose="020B0609020204030204" pitchFamily="49" charset="0"/>
                </a:rPr>
                <a:t>     SUBLO r1, r1, r0</a:t>
              </a:r>
            </a:p>
            <a:p>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BNE</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gcd</a:t>
              </a:r>
              <a:endParaRPr lang="en-US" sz="1600" dirty="0">
                <a:solidFill>
                  <a:srgbClr val="FF0000"/>
                </a:solidFill>
                <a:latin typeface="Consolas" panose="020B0609020204030204" pitchFamily="49" charset="0"/>
                <a:cs typeface="Consolas" panose="020B0609020204030204" pitchFamily="49" charset="0"/>
              </a:endParaRPr>
            </a:p>
          </p:txBody>
        </p:sp>
      </p:grpSp>
      <p:sp>
        <p:nvSpPr>
          <p:cNvPr id="60" name="TextBox 59"/>
          <p:cNvSpPr txBox="1"/>
          <p:nvPr/>
        </p:nvSpPr>
        <p:spPr>
          <a:xfrm>
            <a:off x="280931" y="1470044"/>
            <a:ext cx="3944037" cy="1815882"/>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uint32_t a, b;</a:t>
            </a:r>
          </a:p>
          <a:p>
            <a:r>
              <a:rPr lang="en-US" sz="1600" dirty="0">
                <a:latin typeface="Consolas" panose="020B0609020204030204" pitchFamily="49" charset="0"/>
                <a:cs typeface="Consolas" panose="020B0609020204030204" pitchFamily="49" charset="0"/>
              </a:rPr>
              <a:t>while (a != b ) {</a:t>
            </a:r>
          </a:p>
          <a:p>
            <a:r>
              <a:rPr lang="en-US" sz="1600" dirty="0">
                <a:latin typeface="Consolas" panose="020B0609020204030204" pitchFamily="49" charset="0"/>
                <a:cs typeface="Consolas" panose="020B0609020204030204" pitchFamily="49" charset="0"/>
              </a:rPr>
              <a:t>    if (a &gt; b) </a:t>
            </a:r>
          </a:p>
          <a:p>
            <a:r>
              <a:rPr lang="en-US" sz="1600" dirty="0">
                <a:latin typeface="Consolas" panose="020B0609020204030204" pitchFamily="49" charset="0"/>
                <a:cs typeface="Consolas" panose="020B0609020204030204" pitchFamily="49" charset="0"/>
              </a:rPr>
              <a:t>       a = a – b; </a:t>
            </a:r>
          </a:p>
          <a:p>
            <a:r>
              <a:rPr lang="en-US" sz="1600" dirty="0">
                <a:latin typeface="Consolas" panose="020B0609020204030204" pitchFamily="49" charset="0"/>
                <a:cs typeface="Consolas" panose="020B0609020204030204" pitchFamily="49" charset="0"/>
              </a:rPr>
              <a:t>    else </a:t>
            </a:r>
          </a:p>
          <a:p>
            <a:r>
              <a:rPr lang="en-US" sz="1600" dirty="0">
                <a:latin typeface="Consolas" panose="020B0609020204030204" pitchFamily="49" charset="0"/>
                <a:cs typeface="Consolas" panose="020B0609020204030204" pitchFamily="49" charset="0"/>
              </a:rPr>
              <a:t>       b = b – a; </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15228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
        <p:nvSpPr>
          <p:cNvPr id="5" name="Rectangle 4"/>
          <p:cNvSpPr/>
          <p:nvPr/>
        </p:nvSpPr>
        <p:spPr>
          <a:xfrm>
            <a:off x="609600" y="1690255"/>
            <a:ext cx="3276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foo(</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 {</a:t>
            </a:r>
          </a:p>
          <a:p>
            <a:r>
              <a:rPr lang="en-US" dirty="0">
                <a:latin typeface="Consolas" panose="020B0609020204030204" pitchFamily="49" charset="0"/>
                <a:cs typeface="Consolas" panose="020B0609020204030204" pitchFamily="49" charset="0"/>
              </a:rPr>
              <a:t>  if ( x + y &lt; 0 )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  else</a:t>
            </a:r>
          </a:p>
          <a:p>
            <a:r>
              <a:rPr lang="en-US" dirty="0">
                <a:latin typeface="Consolas" panose="020B0609020204030204" pitchFamily="49" charset="0"/>
                <a:cs typeface="Consolas" panose="020B0609020204030204" pitchFamily="49" charset="0"/>
              </a:rPr>
              <a:t>    return 1;</a:t>
            </a:r>
          </a:p>
          <a:p>
            <a:r>
              <a:rPr lang="en-US" dirty="0">
                <a:latin typeface="Consolas" panose="020B0609020204030204" pitchFamily="49" charset="0"/>
                <a:cs typeface="Consolas" panose="020B0609020204030204" pitchFamily="49" charset="0"/>
              </a:rPr>
              <a:t>}</a:t>
            </a:r>
          </a:p>
        </p:txBody>
      </p:sp>
      <p:sp>
        <p:nvSpPr>
          <p:cNvPr id="6" name="Rectangle 5"/>
          <p:cNvSpPr/>
          <p:nvPr/>
        </p:nvSpPr>
        <p:spPr>
          <a:xfrm>
            <a:off x="4572000" y="1676400"/>
            <a:ext cx="3124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foo	ADD</a:t>
            </a:r>
            <a:r>
              <a:rPr lang="en-US" b="1" dirty="0">
                <a:solidFill>
                  <a:srgbClr val="FF0000"/>
                </a:solidFill>
                <a:latin typeface="Consolas" panose="020B0609020204030204" pitchFamily="49" charset="0"/>
                <a:cs typeface="Consolas" panose="020B0609020204030204" pitchFamily="49" charset="0"/>
              </a:rPr>
              <a:t>S </a:t>
            </a:r>
            <a:r>
              <a:rPr lang="en-US" dirty="0">
                <a:latin typeface="Consolas" panose="020B0609020204030204" pitchFamily="49" charset="0"/>
                <a:cs typeface="Consolas" panose="020B0609020204030204" pitchFamily="49" charset="0"/>
              </a:rPr>
              <a:t>r0, r0, r1</a:t>
            </a:r>
          </a:p>
          <a:p>
            <a:r>
              <a:rPr lang="en-US" dirty="0">
                <a:latin typeface="Consolas" panose="020B0609020204030204" pitchFamily="49" charset="0"/>
                <a:cs typeface="Consolas" panose="020B0609020204030204" pitchFamily="49" charset="0"/>
              </a:rPr>
              <a:t>	B</a:t>
            </a:r>
            <a:r>
              <a:rPr lang="en-US" b="1" dirty="0">
                <a:solidFill>
                  <a:srgbClr val="FF0000"/>
                </a:solidFill>
                <a:latin typeface="Consolas" panose="020B0609020204030204" pitchFamily="49" charset="0"/>
                <a:cs typeface="Consolas" panose="020B0609020204030204" pitchFamily="49" charset="0"/>
              </a:rPr>
              <a:t>PL  </a:t>
            </a:r>
            <a:r>
              <a:rPr lang="en-US" dirty="0" err="1">
                <a:latin typeface="Consolas" panose="020B0609020204030204" pitchFamily="49" charset="0"/>
                <a:cs typeface="Consolas" panose="020B0609020204030204" pitchFamily="49" charset="0"/>
              </a:rPr>
              <a:t>PosOrZ</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done	MOV  r0, #0</a:t>
            </a:r>
          </a:p>
          <a:p>
            <a:r>
              <a:rPr lang="en-US" dirty="0">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endParaRPr lang="en-US" b="1" dirty="0">
              <a:solidFill>
                <a:srgbClr val="0000FF"/>
              </a:solidFill>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PosOrZ</a:t>
            </a:r>
            <a:r>
              <a:rPr lang="en-US" dirty="0">
                <a:latin typeface="Consolas" panose="020B0609020204030204" pitchFamily="49" charset="0"/>
                <a:cs typeface="Consolas" panose="020B0609020204030204" pitchFamily="49" charset="0"/>
              </a:rPr>
              <a:t>	MOV  r0, r1</a:t>
            </a:r>
          </a:p>
          <a:p>
            <a:r>
              <a:rPr lang="en-US" dirty="0">
                <a:latin typeface="Consolas" panose="020B0609020204030204" pitchFamily="49" charset="0"/>
                <a:cs typeface="Consolas" panose="020B0609020204030204" pitchFamily="49" charset="0"/>
              </a:rPr>
              <a:t>	B    done</a:t>
            </a:r>
          </a:p>
        </p:txBody>
      </p:sp>
      <p:sp>
        <p:nvSpPr>
          <p:cNvPr id="7" name="Rectangle 6"/>
          <p:cNvSpPr/>
          <p:nvPr/>
        </p:nvSpPr>
        <p:spPr>
          <a:xfrm>
            <a:off x="627434" y="4040221"/>
            <a:ext cx="760216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foo	ADD</a:t>
            </a:r>
            <a:r>
              <a:rPr lang="pt-BR" b="1" dirty="0">
                <a:solidFill>
                  <a:srgbClr val="FF0000"/>
                </a:solidFill>
                <a:latin typeface="Consolas" panose="020B0609020204030204" pitchFamily="49" charset="0"/>
                <a:cs typeface="Consolas" panose="020B0609020204030204" pitchFamily="49" charset="0"/>
              </a:rPr>
              <a:t>S</a:t>
            </a:r>
            <a:r>
              <a:rPr lang="pt-BR" dirty="0">
                <a:latin typeface="Consolas" panose="020B0609020204030204" pitchFamily="49" charset="0"/>
                <a:cs typeface="Consolas" panose="020B0609020204030204" pitchFamily="49" charset="0"/>
              </a:rPr>
              <a:t>	r0, r0, r1  </a:t>
            </a:r>
            <a:r>
              <a:rPr lang="pt-BR" dirty="0">
                <a:solidFill>
                  <a:schemeClr val="bg1">
                    <a:lumMod val="65000"/>
                  </a:schemeClr>
                </a:solidFill>
                <a:latin typeface="Consolas" panose="020B0609020204030204" pitchFamily="49" charset="0"/>
                <a:cs typeface="Consolas" panose="020B0609020204030204" pitchFamily="49" charset="0"/>
              </a:rPr>
              <a:t>;  r1 = x + y,  setting CCs</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PL</a:t>
            </a:r>
            <a:r>
              <a:rPr lang="en-US" dirty="0">
                <a:latin typeface="Consolas" panose="020B0609020204030204" pitchFamily="49" charset="0"/>
                <a:cs typeface="Consolas" panose="020B0609020204030204" pitchFamily="49" charset="0"/>
              </a:rPr>
              <a:t> 	r0, #1	     </a:t>
            </a:r>
            <a:r>
              <a:rPr lang="en-US" dirty="0">
                <a:solidFill>
                  <a:schemeClr val="bg1">
                    <a:lumMod val="65000"/>
                  </a:schemeClr>
                </a:solidFill>
                <a:latin typeface="Consolas" panose="020B0609020204030204" pitchFamily="49" charset="0"/>
                <a:cs typeface="Consolas" panose="020B0609020204030204" pitchFamily="49" charset="0"/>
              </a:rPr>
              <a:t>;  return 1 if n bit = 0</a:t>
            </a: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MI</a:t>
            </a:r>
            <a:r>
              <a:rPr lang="en-US" dirty="0">
                <a:latin typeface="Consolas" panose="020B0609020204030204" pitchFamily="49" charset="0"/>
                <a:cs typeface="Consolas" panose="020B0609020204030204" pitchFamily="49" charset="0"/>
              </a:rPr>
              <a:t> 	r0, #0	     </a:t>
            </a:r>
            <a:r>
              <a:rPr lang="en-US" dirty="0">
                <a:solidFill>
                  <a:schemeClr val="bg1">
                    <a:lumMod val="65000"/>
                  </a:schemeClr>
                </a:solidFill>
                <a:latin typeface="Consolas" panose="020B0609020204030204" pitchFamily="49" charset="0"/>
                <a:cs typeface="Consolas" panose="020B0609020204030204" pitchFamily="49" charset="0"/>
              </a:rPr>
              <a:t>;  return 0 if n bit = 1</a:t>
            </a:r>
          </a:p>
          <a:p>
            <a:r>
              <a:rPr lang="en-US" dirty="0">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r>
              <a:rPr lang="en-US" b="1" dirty="0">
                <a:solidFill>
                  <a:srgbClr val="0000FF"/>
                </a:solidFill>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exit foo function</a:t>
            </a:r>
          </a:p>
        </p:txBody>
      </p:sp>
    </p:spTree>
    <p:extLst>
      <p:ext uri="{BB962C8B-B14F-4D97-AF65-F5344CB8AC3E}">
        <p14:creationId xmlns:p14="http://schemas.microsoft.com/office/powerpoint/2010/main" val="1520596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a:p>
        </p:txBody>
      </p:sp>
      <p:sp>
        <p:nvSpPr>
          <p:cNvPr id="5" name="Content Placeholder 4"/>
          <p:cNvSpPr>
            <a:spLocks noGrp="1"/>
          </p:cNvSpPr>
          <p:nvPr>
            <p:ph sz="quarter" idx="1"/>
          </p:nvPr>
        </p:nvSpPr>
        <p:spPr>
          <a:xfrm>
            <a:off x="457200" y="3124200"/>
            <a:ext cx="8229600" cy="3032760"/>
          </a:xfrm>
        </p:spPr>
        <p:txBody>
          <a:bodyPr>
            <a:normAutofit/>
          </a:bodyPr>
          <a:lstStyle/>
          <a:p>
            <a:r>
              <a:rPr lang="en-US" sz="2000" dirty="0"/>
              <a:t>Except that it does not change the status flags, </a:t>
            </a:r>
            <a:r>
              <a:rPr lang="en-US" sz="2000" dirty="0">
                <a:solidFill>
                  <a:srgbClr val="FF0000"/>
                </a:solidFill>
                <a:latin typeface="Consolas" panose="020B0609020204030204" pitchFamily="49" charset="0"/>
              </a:rPr>
              <a:t>CBZ </a:t>
            </a:r>
            <a:r>
              <a:rPr lang="en-US" sz="2000" dirty="0" err="1">
                <a:solidFill>
                  <a:srgbClr val="FF0000"/>
                </a:solidFill>
                <a:latin typeface="Consolas" panose="020B0609020204030204" pitchFamily="49" charset="0"/>
              </a:rPr>
              <a:t>Rn,label</a:t>
            </a:r>
            <a:r>
              <a:rPr lang="en-US" sz="2000" dirty="0">
                <a:latin typeface="Consolas" panose="020B0609020204030204" pitchFamily="49" charset="0"/>
              </a:rPr>
              <a:t> </a:t>
            </a:r>
            <a:r>
              <a:rPr lang="en-US" sz="2000" dirty="0"/>
              <a:t>is equivalent to:</a:t>
            </a:r>
          </a:p>
          <a:p>
            <a:pPr marL="274320" lvl="1" indent="0">
              <a:buNone/>
            </a:pPr>
            <a:r>
              <a:rPr lang="en-US" sz="1800" b="1" dirty="0"/>
              <a:t>    </a:t>
            </a:r>
            <a:r>
              <a:rPr lang="en-US" sz="1800" b="1" dirty="0">
                <a:latin typeface="Consolas" panose="020B0609020204030204" pitchFamily="49" charset="0"/>
                <a:cs typeface="Consolas" panose="020B0609020204030204" pitchFamily="49" charset="0"/>
              </a:rPr>
              <a:t>CMP Rn, #0</a:t>
            </a:r>
          </a:p>
          <a:p>
            <a:pPr marL="274320" lvl="1" indent="0">
              <a:buNone/>
            </a:pPr>
            <a:r>
              <a:rPr lang="en-US" sz="1800" b="1" dirty="0">
                <a:latin typeface="Consolas" panose="020B0609020204030204" pitchFamily="49" charset="0"/>
                <a:cs typeface="Consolas" panose="020B0609020204030204" pitchFamily="49" charset="0"/>
              </a:rPr>
              <a:t>  BEQ label</a:t>
            </a:r>
          </a:p>
          <a:p>
            <a:r>
              <a:rPr lang="en-US" sz="2000" dirty="0"/>
              <a:t>Except that it does not change the status flags, </a:t>
            </a:r>
            <a:r>
              <a:rPr lang="en-US" sz="2000" dirty="0">
                <a:solidFill>
                  <a:srgbClr val="FF0000"/>
                </a:solidFill>
                <a:latin typeface="Consolas" panose="020B0609020204030204" pitchFamily="49" charset="0"/>
              </a:rPr>
              <a:t>CBNZ </a:t>
            </a:r>
            <a:r>
              <a:rPr lang="en-US" sz="2000" dirty="0" err="1">
                <a:solidFill>
                  <a:srgbClr val="FF0000"/>
                </a:solidFill>
                <a:latin typeface="Consolas" panose="020B0609020204030204" pitchFamily="49" charset="0"/>
              </a:rPr>
              <a:t>Rn,label</a:t>
            </a:r>
            <a:r>
              <a:rPr lang="en-US" sz="2000" dirty="0">
                <a:solidFill>
                  <a:srgbClr val="FF0000"/>
                </a:solidFill>
                <a:latin typeface="Consolas" panose="020B0609020204030204" pitchFamily="49" charset="0"/>
              </a:rPr>
              <a:t> </a:t>
            </a:r>
            <a:r>
              <a:rPr lang="en-US" sz="2000" dirty="0"/>
              <a:t>is equivalent to:</a:t>
            </a:r>
          </a:p>
          <a:p>
            <a:pPr marL="274320" lvl="1" indent="0">
              <a:buNone/>
            </a:pPr>
            <a:r>
              <a:rPr lang="en-US" sz="1800" b="1" dirty="0">
                <a:latin typeface="Consolas" panose="020B0609020204030204" pitchFamily="49" charset="0"/>
                <a:cs typeface="Consolas" panose="020B0609020204030204" pitchFamily="49" charset="0"/>
              </a:rPr>
              <a:t>  CMP  Rn, #0</a:t>
            </a:r>
          </a:p>
          <a:p>
            <a:pPr marL="274320" lvl="1" indent="0">
              <a:buNone/>
            </a:pPr>
            <a:r>
              <a:rPr lang="en-US" sz="1800" b="1" dirty="0">
                <a:latin typeface="Consolas" panose="020B0609020204030204" pitchFamily="49" charset="0"/>
                <a:cs typeface="Consolas" panose="020B0609020204030204" pitchFamily="49" charset="0"/>
              </a:rPr>
              <a:t>  BNE  label</a:t>
            </a:r>
          </a:p>
        </p:txBody>
      </p:sp>
      <p:graphicFrame>
        <p:nvGraphicFramePr>
          <p:cNvPr id="3" name="Table 2"/>
          <p:cNvGraphicFramePr>
            <a:graphicFrameLocks noGrp="1"/>
          </p:cNvGraphicFramePr>
          <p:nvPr>
            <p:extLst>
              <p:ext uri="{D42A27DB-BD31-4B8C-83A1-F6EECF244321}">
                <p14:modId xmlns:p14="http://schemas.microsoft.com/office/powerpoint/2010/main" val="2316428214"/>
              </p:ext>
            </p:extLst>
          </p:nvPr>
        </p:nvGraphicFramePr>
        <p:xfrm>
          <a:off x="1366907" y="1342390"/>
          <a:ext cx="6410185" cy="1454733"/>
        </p:xfrm>
        <a:graphic>
          <a:graphicData uri="http://schemas.openxmlformats.org/drawingml/2006/table">
            <a:tbl>
              <a:tblPr firstRow="1" bandRow="1">
                <a:tableStyleId>{5C22544A-7EE6-4342-B048-85BDC9FD1C3A}</a:tableStyleId>
              </a:tblPr>
              <a:tblGrid>
                <a:gridCol w="1331577">
                  <a:extLst>
                    <a:ext uri="{9D8B030D-6E8A-4147-A177-3AD203B41FA5}">
                      <a16:colId xmlns:a16="http://schemas.microsoft.com/office/drawing/2014/main" val="20000"/>
                    </a:ext>
                  </a:extLst>
                </a:gridCol>
                <a:gridCol w="1640223">
                  <a:extLst>
                    <a:ext uri="{9D8B030D-6E8A-4147-A177-3AD203B41FA5}">
                      <a16:colId xmlns:a16="http://schemas.microsoft.com/office/drawing/2014/main" val="20001"/>
                    </a:ext>
                  </a:extLst>
                </a:gridCol>
                <a:gridCol w="3438385">
                  <a:extLst>
                    <a:ext uri="{9D8B030D-6E8A-4147-A177-3AD203B41FA5}">
                      <a16:colId xmlns:a16="http://schemas.microsoft.com/office/drawing/2014/main" val="20002"/>
                    </a:ext>
                  </a:extLst>
                </a:gridCol>
              </a:tblGrid>
              <a:tr h="484911">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CBNZ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Non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90201870"/>
              </p:ext>
            </p:extLst>
          </p:nvPr>
        </p:nvGraphicFramePr>
        <p:xfrm>
          <a:off x="430426" y="1895474"/>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2424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6676030"/>
              </p:ext>
            </p:extLst>
          </p:nvPr>
        </p:nvGraphicFramePr>
        <p:xfrm>
          <a:off x="430426" y="1895474"/>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b="0" dirty="0">
                          <a:solidFill>
                            <a:srgbClr val="FF0000"/>
                          </a:solidFill>
                          <a:effectLst/>
                          <a:latin typeface="Consolas" panose="020B0609020204030204" pitchFamily="49" charset="0"/>
                          <a:cs typeface="Consolas" panose="020B0609020204030204" pitchFamily="49" charset="0"/>
                        </a:rPr>
                        <a:t>0, 1</a:t>
                      </a:r>
                      <a:endParaRPr lang="en-US" sz="2000" b="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dirty="0">
                          <a:solidFill>
                            <a:srgbClr val="FF0000"/>
                          </a:solidFill>
                          <a:effectLst/>
                          <a:latin typeface="Consolas" panose="020B0609020204030204" pitchFamily="49" charset="0"/>
                          <a:cs typeface="Consolas" panose="020B0609020204030204" pitchFamily="49" charset="0"/>
                        </a:rPr>
                        <a:t>0, 1, 3, 4</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7900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25210527"/>
              </p:ext>
            </p:extLst>
          </p:nvPr>
        </p:nvGraphicFramePr>
        <p:xfrm>
          <a:off x="533400" y="1600200"/>
          <a:ext cx="8382000" cy="4395551"/>
        </p:xfrm>
        <a:graphic>
          <a:graphicData uri="http://schemas.openxmlformats.org/drawingml/2006/table">
            <a:tbl>
              <a:tblPr firstRow="1" firstCol="1" bandRow="1">
                <a:tableStyleId>{5940675A-B579-460E-94D1-54222C63F5DA}</a:tableStyleId>
              </a:tblPr>
              <a:tblGrid>
                <a:gridCol w="3418974">
                  <a:extLst>
                    <a:ext uri="{9D8B030D-6E8A-4147-A177-3AD203B41FA5}">
                      <a16:colId xmlns:a16="http://schemas.microsoft.com/office/drawing/2014/main" val="20000"/>
                    </a:ext>
                  </a:extLst>
                </a:gridCol>
                <a:gridCol w="4963026">
                  <a:extLst>
                    <a:ext uri="{9D8B030D-6E8A-4147-A177-3AD203B41FA5}">
                      <a16:colId xmlns:a16="http://schemas.microsoft.com/office/drawing/2014/main" val="20001"/>
                    </a:ext>
                  </a:extLst>
                </a:gridCol>
              </a:tblGrid>
              <a:tr h="457200">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C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Assembly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3938351">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Find string length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char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"hello";</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int</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for( ; ; )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if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break;</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r0</a:t>
                      </a:r>
                      <a:r>
                        <a:rPr lang="en-US" sz="1800" dirty="0">
                          <a:solidFill>
                            <a:schemeClr val="bg1">
                              <a:lumMod val="50000"/>
                            </a:schemeClr>
                          </a:solidFill>
                          <a:effectLst/>
                          <a:latin typeface="Consolas" panose="020B0609020204030204" pitchFamily="49" charset="0"/>
                          <a:cs typeface="Consolas" panose="020B0609020204030204" pitchFamily="49" charset="0"/>
                        </a:rPr>
                        <a:t> = string memory address</a:t>
                      </a:r>
                    </a:p>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r1</a:t>
                      </a:r>
                      <a:r>
                        <a:rPr lang="en-US" sz="1800" dirty="0">
                          <a:solidFill>
                            <a:schemeClr val="bg1">
                              <a:lumMod val="50000"/>
                            </a:schemeClr>
                          </a:solidFill>
                          <a:effectLst/>
                          <a:latin typeface="Consolas" panose="020B0609020204030204" pitchFamily="49" charset="0"/>
                          <a:cs typeface="Consolas" panose="020B0609020204030204" pitchFamily="49" charset="0"/>
                        </a:rPr>
                        <a:t> = string length</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MOV</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#0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 = 0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loop     </a:t>
                      </a:r>
                      <a:r>
                        <a:rPr lang="en-US" sz="1800" dirty="0" err="1">
                          <a:effectLst/>
                          <a:latin typeface="Consolas" panose="020B0609020204030204" pitchFamily="49" charset="0"/>
                          <a:cs typeface="Consolas" panose="020B0609020204030204" pitchFamily="49" charset="0"/>
                        </a:rPr>
                        <a:t>LDRB</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CBNZ</a:t>
                      </a:r>
                      <a:r>
                        <a:rPr lang="en-US" sz="1800" dirty="0">
                          <a:solidFill>
                            <a:srgbClr val="FF0000"/>
                          </a:solidFill>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notZero</a:t>
                      </a:r>
                      <a:endParaRPr lang="en-US" sz="18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a:t>
                      </a: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b="1" dirty="0" err="1">
                          <a:solidFill>
                            <a:srgbClr val="FF0000"/>
                          </a:solidFill>
                          <a:effectLst/>
                          <a:latin typeface="Consolas" panose="020B0609020204030204" pitchFamily="49" charset="0"/>
                          <a:cs typeface="Consolas" panose="020B0609020204030204" pitchFamily="49" charset="0"/>
                        </a:rPr>
                        <a:t>notZero</a:t>
                      </a: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str</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loop</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1846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(If-Then) instruction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39</a:t>
            </a:fld>
            <a:endParaRPr kumimoji="0" lang="en-US" dirty="0"/>
          </a:p>
        </p:txBody>
      </p:sp>
      <p:sp>
        <p:nvSpPr>
          <p:cNvPr id="4" name="Content Placeholder 3"/>
          <p:cNvSpPr>
            <a:spLocks noGrp="1"/>
          </p:cNvSpPr>
          <p:nvPr>
            <p:ph sz="quarter" idx="1"/>
          </p:nvPr>
        </p:nvSpPr>
        <p:spPr>
          <a:xfrm>
            <a:off x="457200" y="1295400"/>
            <a:ext cx="8229600" cy="1676400"/>
          </a:xfrm>
        </p:spPr>
        <p:txBody>
          <a:bodyPr>
            <a:noAutofit/>
          </a:bodyPr>
          <a:lstStyle/>
          <a:p>
            <a:pPr marL="0" indent="0" algn="ctr">
              <a:buNone/>
            </a:pPr>
            <a:r>
              <a:rPr lang="en-US" sz="1600" b="1" dirty="0">
                <a:solidFill>
                  <a:srgbClr val="0000FF"/>
                </a:solidFill>
              </a:rPr>
              <a:t>IT{x{y{z}}} {</a:t>
            </a:r>
            <a:r>
              <a:rPr lang="en-US" sz="1600" b="1" dirty="0" err="1">
                <a:solidFill>
                  <a:srgbClr val="0000FF"/>
                </a:solidFill>
              </a:rPr>
              <a:t>cond</a:t>
            </a:r>
            <a:r>
              <a:rPr lang="en-US" sz="1600" b="1" dirty="0">
                <a:solidFill>
                  <a:srgbClr val="0000FF"/>
                </a:solidFill>
              </a:rPr>
              <a:t>}</a:t>
            </a:r>
          </a:p>
          <a:p>
            <a:r>
              <a:rPr lang="en-US" sz="1600" dirty="0"/>
              <a:t>where the x, y, and z specify the existence of the optional second, third, and fourth conditional instruction respectively. </a:t>
            </a:r>
          </a:p>
          <a:p>
            <a:r>
              <a:rPr lang="en-US" sz="1600" dirty="0"/>
              <a:t>x, y, and z are either </a:t>
            </a:r>
            <a:r>
              <a:rPr lang="en-US" sz="1600" dirty="0">
                <a:solidFill>
                  <a:srgbClr val="FF0000"/>
                </a:solidFill>
              </a:rPr>
              <a:t>T</a:t>
            </a:r>
            <a:r>
              <a:rPr lang="en-US" sz="1600" dirty="0"/>
              <a:t> (Then) or </a:t>
            </a:r>
            <a:r>
              <a:rPr lang="en-US" sz="1600" dirty="0">
                <a:solidFill>
                  <a:srgbClr val="FF0000"/>
                </a:solidFill>
              </a:rPr>
              <a:t>E </a:t>
            </a:r>
            <a:r>
              <a:rPr lang="en-US" sz="1600" dirty="0"/>
              <a:t>(Else)</a:t>
            </a:r>
          </a:p>
        </p:txBody>
      </p:sp>
      <p:sp>
        <p:nvSpPr>
          <p:cNvPr id="5" name="Rectangle 4"/>
          <p:cNvSpPr/>
          <p:nvPr/>
        </p:nvSpPr>
        <p:spPr>
          <a:xfrm>
            <a:off x="45288" y="3268971"/>
            <a:ext cx="3614147"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    </a:t>
            </a:r>
            <a:r>
              <a:rPr lang="en-US" sz="1400" b="1" dirty="0">
                <a:solidFill>
                  <a:srgbClr val="FF0000"/>
                </a:solidFill>
              </a:rPr>
              <a:t>ITTE</a:t>
            </a:r>
            <a:r>
              <a:rPr lang="en-US" sz="1400" dirty="0"/>
              <a:t>   NE            ; IT can be omitted</a:t>
            </a:r>
          </a:p>
          <a:p>
            <a:r>
              <a:rPr lang="en-US" sz="1400" dirty="0"/>
              <a:t>    ANDNE  r0,r0,r1   ; 16-bit AND, not ANDS</a:t>
            </a:r>
          </a:p>
          <a:p>
            <a:r>
              <a:rPr lang="en-US" sz="1400" dirty="0"/>
              <a:t>    ADDNE  r2,r2,#1  ; 32-bit ADDS</a:t>
            </a:r>
          </a:p>
          <a:p>
            <a:r>
              <a:rPr lang="en-US" sz="1400" dirty="0"/>
              <a:t>    MOVEQ  r2,r3       ; 16-bit MOV</a:t>
            </a:r>
          </a:p>
        </p:txBody>
      </p:sp>
      <p:sp>
        <p:nvSpPr>
          <p:cNvPr id="6" name="Rectangle 5"/>
          <p:cNvSpPr/>
          <p:nvPr/>
        </p:nvSpPr>
        <p:spPr>
          <a:xfrm>
            <a:off x="3811835" y="4461143"/>
            <a:ext cx="5237648"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    </a:t>
            </a:r>
            <a:r>
              <a:rPr lang="en-US" sz="1400" b="1" dirty="0">
                <a:solidFill>
                  <a:srgbClr val="FF0000"/>
                </a:solidFill>
              </a:rPr>
              <a:t>ITT</a:t>
            </a:r>
            <a:r>
              <a:rPr lang="en-US" sz="1400" dirty="0"/>
              <a:t>    AL             ; emit 2 non-flag setting 16-bit instructions</a:t>
            </a:r>
          </a:p>
          <a:p>
            <a:r>
              <a:rPr lang="en-US" sz="1400" dirty="0"/>
              <a:t>    ADDAL  r0,r0,r1  ; 16-bit ADD, not ADDS</a:t>
            </a:r>
          </a:p>
          <a:p>
            <a:r>
              <a:rPr lang="en-US" sz="1400" dirty="0"/>
              <a:t>    SUBAL  r2,r2,#1  ; 16-bit SUB, not SUB</a:t>
            </a:r>
          </a:p>
          <a:p>
            <a:r>
              <a:rPr lang="en-US" sz="1400" dirty="0"/>
              <a:t>    ADD     r0,r0,r1   ; expands into 32-bit ADD, and is not in  IT block</a:t>
            </a:r>
          </a:p>
        </p:txBody>
      </p:sp>
      <p:sp>
        <p:nvSpPr>
          <p:cNvPr id="7" name="Rectangle 6"/>
          <p:cNvSpPr/>
          <p:nvPr/>
        </p:nvSpPr>
        <p:spPr>
          <a:xfrm>
            <a:off x="3811835" y="3268971"/>
            <a:ext cx="5237648"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    </a:t>
            </a:r>
            <a:r>
              <a:rPr lang="en-US" sz="1400" b="1" dirty="0">
                <a:solidFill>
                  <a:srgbClr val="FF0000"/>
                </a:solidFill>
              </a:rPr>
              <a:t>ITT</a:t>
            </a:r>
            <a:r>
              <a:rPr lang="en-US" sz="1400" dirty="0"/>
              <a:t>    EQ        </a:t>
            </a:r>
          </a:p>
          <a:p>
            <a:r>
              <a:rPr lang="en-US" sz="1400" dirty="0"/>
              <a:t>    MOVEQ  r0,r1</a:t>
            </a:r>
          </a:p>
          <a:p>
            <a:r>
              <a:rPr lang="en-US" sz="1400" dirty="0"/>
              <a:t>    BEQ    </a:t>
            </a:r>
            <a:r>
              <a:rPr lang="en-US" sz="1400" dirty="0" err="1"/>
              <a:t>dloop</a:t>
            </a:r>
            <a:r>
              <a:rPr lang="en-US" sz="1400" dirty="0"/>
              <a:t>     ; branch at end of IT block is permitted</a:t>
            </a:r>
          </a:p>
          <a:p>
            <a:endParaRPr lang="en-US" sz="1400" dirty="0"/>
          </a:p>
        </p:txBody>
      </p:sp>
      <p:sp>
        <p:nvSpPr>
          <p:cNvPr id="8" name="Rectangle 7"/>
          <p:cNvSpPr/>
          <p:nvPr/>
        </p:nvSpPr>
        <p:spPr>
          <a:xfrm>
            <a:off x="45288" y="4468079"/>
            <a:ext cx="3614147" cy="73866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t>    </a:t>
            </a:r>
            <a:r>
              <a:rPr lang="en-US" sz="1400" b="1" dirty="0">
                <a:solidFill>
                  <a:srgbClr val="FF0000"/>
                </a:solidFill>
              </a:rPr>
              <a:t>ITT</a:t>
            </a:r>
            <a:r>
              <a:rPr lang="en-US" sz="1400" dirty="0"/>
              <a:t>    EQ</a:t>
            </a:r>
          </a:p>
          <a:p>
            <a:r>
              <a:rPr lang="en-US" sz="1400" dirty="0"/>
              <a:t>    MOVEQ  r0,r1</a:t>
            </a:r>
          </a:p>
          <a:p>
            <a:r>
              <a:rPr lang="en-US" sz="1400" dirty="0"/>
              <a:t>    ADDEQ  r0,r0,#1 </a:t>
            </a:r>
          </a:p>
        </p:txBody>
      </p:sp>
      <p:sp>
        <p:nvSpPr>
          <p:cNvPr id="9" name="TextBox 8"/>
          <p:cNvSpPr txBox="1"/>
          <p:nvPr/>
        </p:nvSpPr>
        <p:spPr>
          <a:xfrm>
            <a:off x="45288" y="2855705"/>
            <a:ext cx="1107996" cy="369332"/>
          </a:xfrm>
          <a:prstGeom prst="rect">
            <a:avLst/>
          </a:prstGeom>
          <a:noFill/>
        </p:spPr>
        <p:txBody>
          <a:bodyPr wrap="none" rtlCol="0">
            <a:spAutoFit/>
          </a:bodyPr>
          <a:lstStyle/>
          <a:p>
            <a:r>
              <a:rPr lang="en-US" dirty="0"/>
              <a:t>Examples:</a:t>
            </a:r>
          </a:p>
        </p:txBody>
      </p:sp>
    </p:spTree>
    <p:extLst>
      <p:ext uri="{BB962C8B-B14F-4D97-AF65-F5344CB8AC3E}">
        <p14:creationId xmlns:p14="http://schemas.microsoft.com/office/powerpoint/2010/main" val="207599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75153" y="2318931"/>
            <a:ext cx="8229600" cy="3718560"/>
          </a:xfrm>
        </p:spPr>
        <p:txBody>
          <a:bodyPr>
            <a:noAutofit/>
          </a:bodyPr>
          <a:lstStyle/>
          <a:p>
            <a:r>
              <a:rPr lang="en-US" sz="1600" b="1" dirty="0"/>
              <a:t>Negative</a:t>
            </a:r>
            <a:r>
              <a:rPr lang="en-US" sz="1600" dirty="0"/>
              <a:t> bit</a:t>
            </a:r>
          </a:p>
          <a:p>
            <a:pPr lvl="1"/>
            <a:r>
              <a:rPr lang="en-US" sz="1600" dirty="0">
                <a:latin typeface="Consolas" panose="020B0609020204030204" pitchFamily="49" charset="0"/>
                <a:cs typeface="Consolas" panose="020B0609020204030204" pitchFamily="49" charset="0"/>
              </a:rPr>
              <a:t>N = 1 </a:t>
            </a:r>
            <a:r>
              <a:rPr lang="en-US" sz="1600" dirty="0"/>
              <a:t>if most significant bit of result is </a:t>
            </a:r>
            <a:r>
              <a:rPr lang="en-US" sz="1600" dirty="0">
                <a:latin typeface="Consolas" panose="020B0609020204030204" pitchFamily="49" charset="0"/>
                <a:cs typeface="Consolas" panose="020B0609020204030204" pitchFamily="49" charset="0"/>
              </a:rPr>
              <a:t>1</a:t>
            </a:r>
          </a:p>
          <a:p>
            <a:r>
              <a:rPr lang="en-US" sz="1600" b="1" dirty="0"/>
              <a:t>Zero</a:t>
            </a:r>
            <a:r>
              <a:rPr lang="en-US" sz="1600" dirty="0"/>
              <a:t> bit</a:t>
            </a:r>
          </a:p>
          <a:p>
            <a:pPr lvl="1"/>
            <a:r>
              <a:rPr lang="en-US" sz="1600" dirty="0">
                <a:latin typeface="Consolas" panose="020B0609020204030204" pitchFamily="49" charset="0"/>
                <a:cs typeface="Consolas" panose="020B0609020204030204" pitchFamily="49" charset="0"/>
              </a:rPr>
              <a:t>Z = 1 </a:t>
            </a:r>
            <a:r>
              <a:rPr lang="en-US" sz="1600" dirty="0"/>
              <a:t>if all bits of result are </a:t>
            </a:r>
            <a:r>
              <a:rPr lang="en-US" sz="1600" dirty="0">
                <a:latin typeface="Consolas" panose="020B0609020204030204" pitchFamily="49" charset="0"/>
                <a:cs typeface="Consolas" panose="020B0609020204030204" pitchFamily="49" charset="0"/>
              </a:rPr>
              <a:t>0</a:t>
            </a:r>
          </a:p>
          <a:p>
            <a:r>
              <a:rPr lang="en-US" sz="1600" b="1" dirty="0"/>
              <a:t>Carry</a:t>
            </a:r>
            <a:r>
              <a:rPr lang="en-US" sz="1600" dirty="0"/>
              <a:t> bit</a:t>
            </a:r>
          </a:p>
          <a:p>
            <a:pPr lvl="1"/>
            <a:r>
              <a:rPr lang="en-US" sz="1600" dirty="0"/>
              <a:t>For unsigned addition, </a:t>
            </a:r>
            <a:r>
              <a:rPr lang="en-US" sz="1600" dirty="0">
                <a:latin typeface="Consolas" panose="020B0609020204030204" pitchFamily="49" charset="0"/>
                <a:cs typeface="Consolas" panose="020B0609020204030204" pitchFamily="49" charset="0"/>
              </a:rPr>
              <a:t>C = 1 </a:t>
            </a:r>
            <a:r>
              <a:rPr lang="en-US" sz="1600" dirty="0"/>
              <a:t>if carry takes place</a:t>
            </a:r>
          </a:p>
          <a:p>
            <a:pPr lvl="1"/>
            <a:r>
              <a:rPr lang="en-US" sz="1600" dirty="0"/>
              <a:t>For unsigned subtraction, </a:t>
            </a:r>
            <a:r>
              <a:rPr lang="en-US" sz="1600" dirty="0">
                <a:latin typeface="Consolas" panose="020B0609020204030204" pitchFamily="49" charset="0"/>
                <a:cs typeface="Consolas" panose="020B0609020204030204" pitchFamily="49" charset="0"/>
              </a:rPr>
              <a:t>C = 0 </a:t>
            </a:r>
            <a:r>
              <a:rPr lang="en-US" sz="1600" dirty="0"/>
              <a:t>(carry = not borrow) if borrow takes place</a:t>
            </a:r>
          </a:p>
          <a:p>
            <a:pPr lvl="1"/>
            <a:r>
              <a:rPr lang="en-US" sz="1600" dirty="0"/>
              <a:t>For shift/rotation, C = last bit shifted out</a:t>
            </a:r>
          </a:p>
          <a:p>
            <a:r>
              <a:rPr lang="en-US" sz="1600" b="1" dirty="0" err="1"/>
              <a:t>oVerflow</a:t>
            </a:r>
            <a:r>
              <a:rPr lang="en-US" sz="1600" dirty="0"/>
              <a:t> bit</a:t>
            </a:r>
          </a:p>
          <a:p>
            <a:pPr lvl="1"/>
            <a:r>
              <a:rPr lang="en-US" sz="1600" dirty="0">
                <a:latin typeface="Consolas" panose="020B0609020204030204" pitchFamily="49" charset="0"/>
                <a:cs typeface="Consolas" panose="020B0609020204030204" pitchFamily="49" charset="0"/>
              </a:rPr>
              <a:t>V = 1 </a:t>
            </a:r>
            <a:r>
              <a:rPr lang="en-US" sz="1600" dirty="0"/>
              <a:t>if adding 2 same-signed numbers produces a result with the opposite sign</a:t>
            </a:r>
          </a:p>
          <a:p>
            <a:pPr lvl="2"/>
            <a:r>
              <a:rPr lang="en-US" sz="1400" dirty="0"/>
              <a:t>Positive + Positive = Negative, or </a:t>
            </a:r>
          </a:p>
          <a:p>
            <a:pPr lvl="2"/>
            <a:r>
              <a:rPr lang="en-US" sz="1400" dirty="0"/>
              <a:t>Negative + negative = Positive</a:t>
            </a:r>
          </a:p>
          <a:p>
            <a:pPr lvl="1"/>
            <a:r>
              <a:rPr lang="en-US" sz="1600" dirty="0"/>
              <a:t>Non-arithmetic operations does not touch V bit, such as </a:t>
            </a:r>
            <a:r>
              <a:rPr lang="en-US" sz="1600" dirty="0">
                <a:latin typeface="Consolas" panose="020B0609020204030204" pitchFamily="49" charset="0"/>
                <a:cs typeface="Consolas" panose="020B0609020204030204" pitchFamily="49" charset="0"/>
              </a:rPr>
              <a:t>MOV,AND,LSL,MUL</a:t>
            </a:r>
          </a:p>
        </p:txBody>
      </p:sp>
      <p:grpSp>
        <p:nvGrpSpPr>
          <p:cNvPr id="44" name="Group 43">
            <a:extLst>
              <a:ext uri="{FF2B5EF4-FFF2-40B4-BE49-F238E27FC236}">
                <a16:creationId xmlns:a16="http://schemas.microsoft.com/office/drawing/2014/main" id="{E23C336C-72F6-5E4D-AEBB-F4AB2D4C384F}"/>
              </a:ext>
            </a:extLst>
          </p:cNvPr>
          <p:cNvGrpSpPr/>
          <p:nvPr/>
        </p:nvGrpSpPr>
        <p:grpSpPr>
          <a:xfrm>
            <a:off x="768953" y="1372809"/>
            <a:ext cx="7606093" cy="611257"/>
            <a:chOff x="974370" y="1348540"/>
            <a:chExt cx="7606093" cy="611257"/>
          </a:xfrm>
        </p:grpSpPr>
        <p:sp>
          <p:nvSpPr>
            <p:cNvPr id="5" name="Rectangle 4">
              <a:extLst>
                <a:ext uri="{FF2B5EF4-FFF2-40B4-BE49-F238E27FC236}">
                  <a16:creationId xmlns:a16="http://schemas.microsoft.com/office/drawing/2014/main" id="{3865754D-DE16-4F39-B1B0-DA5943946BF1}"/>
                </a:ext>
              </a:extLst>
            </p:cNvPr>
            <p:cNvSpPr/>
            <p:nvPr/>
          </p:nvSpPr>
          <p:spPr bwMode="auto">
            <a:xfrm>
              <a:off x="2874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 name="Rectangle 5">
              <a:extLst>
                <a:ext uri="{FF2B5EF4-FFF2-40B4-BE49-F238E27FC236}">
                  <a16:creationId xmlns:a16="http://schemas.microsoft.com/office/drawing/2014/main" id="{6E93E8F1-45C8-45CC-B373-7F5661A4CDAC}"/>
                </a:ext>
              </a:extLst>
            </p:cNvPr>
            <p:cNvSpPr/>
            <p:nvPr/>
          </p:nvSpPr>
          <p:spPr bwMode="auto">
            <a:xfrm>
              <a:off x="3114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 name="Rectangle 6">
              <a:extLst>
                <a:ext uri="{FF2B5EF4-FFF2-40B4-BE49-F238E27FC236}">
                  <a16:creationId xmlns:a16="http://schemas.microsoft.com/office/drawing/2014/main" id="{4AFCC2AB-1DE5-4E46-A408-A603476BC0DC}"/>
                </a:ext>
              </a:extLst>
            </p:cNvPr>
            <p:cNvSpPr/>
            <p:nvPr/>
          </p:nvSpPr>
          <p:spPr bwMode="auto">
            <a:xfrm>
              <a:off x="3348658"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 name="Rectangle 7">
              <a:extLst>
                <a:ext uri="{FF2B5EF4-FFF2-40B4-BE49-F238E27FC236}">
                  <a16:creationId xmlns:a16="http://schemas.microsoft.com/office/drawing/2014/main" id="{4D1D7D1A-5E84-4709-8248-A578919960E8}"/>
                </a:ext>
              </a:extLst>
            </p:cNvPr>
            <p:cNvSpPr/>
            <p:nvPr/>
          </p:nvSpPr>
          <p:spPr bwMode="auto">
            <a:xfrm>
              <a:off x="358837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 name="Rectangle 8">
              <a:extLst>
                <a:ext uri="{FF2B5EF4-FFF2-40B4-BE49-F238E27FC236}">
                  <a16:creationId xmlns:a16="http://schemas.microsoft.com/office/drawing/2014/main" id="{5D012AA1-6463-46CA-9447-F46147A08F0D}"/>
                </a:ext>
              </a:extLst>
            </p:cNvPr>
            <p:cNvSpPr/>
            <p:nvPr/>
          </p:nvSpPr>
          <p:spPr bwMode="auto">
            <a:xfrm>
              <a:off x="3828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 name="Rectangle 9">
              <a:extLst>
                <a:ext uri="{FF2B5EF4-FFF2-40B4-BE49-F238E27FC236}">
                  <a16:creationId xmlns:a16="http://schemas.microsoft.com/office/drawing/2014/main" id="{C70CD862-50B5-4C82-A42C-3DCF77853209}"/>
                </a:ext>
              </a:extLst>
            </p:cNvPr>
            <p:cNvSpPr/>
            <p:nvPr/>
          </p:nvSpPr>
          <p:spPr bwMode="auto">
            <a:xfrm>
              <a:off x="406779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 name="Rectangle 10">
              <a:extLst>
                <a:ext uri="{FF2B5EF4-FFF2-40B4-BE49-F238E27FC236}">
                  <a16:creationId xmlns:a16="http://schemas.microsoft.com/office/drawing/2014/main" id="{A04B20A9-0070-459B-AD5B-2686AAB485F3}"/>
                </a:ext>
              </a:extLst>
            </p:cNvPr>
            <p:cNvSpPr/>
            <p:nvPr/>
          </p:nvSpPr>
          <p:spPr bwMode="auto">
            <a:xfrm>
              <a:off x="4301797"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 name="Rectangle 11">
              <a:extLst>
                <a:ext uri="{FF2B5EF4-FFF2-40B4-BE49-F238E27FC236}">
                  <a16:creationId xmlns:a16="http://schemas.microsoft.com/office/drawing/2014/main" id="{D566CDDF-BF45-403E-87AF-598F6C2E43FE}"/>
                </a:ext>
              </a:extLst>
            </p:cNvPr>
            <p:cNvSpPr/>
            <p:nvPr/>
          </p:nvSpPr>
          <p:spPr bwMode="auto">
            <a:xfrm>
              <a:off x="4541509"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 name="Rectangle 12">
              <a:extLst>
                <a:ext uri="{FF2B5EF4-FFF2-40B4-BE49-F238E27FC236}">
                  <a16:creationId xmlns:a16="http://schemas.microsoft.com/office/drawing/2014/main" id="{5E4A65F3-34EF-471D-9C2E-7512DF187876}"/>
                </a:ext>
              </a:extLst>
            </p:cNvPr>
            <p:cNvSpPr/>
            <p:nvPr/>
          </p:nvSpPr>
          <p:spPr bwMode="auto">
            <a:xfrm>
              <a:off x="477551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 name="Rectangle 13">
              <a:extLst>
                <a:ext uri="{FF2B5EF4-FFF2-40B4-BE49-F238E27FC236}">
                  <a16:creationId xmlns:a16="http://schemas.microsoft.com/office/drawing/2014/main" id="{64DB2790-A34C-4D7B-ADEA-5F46A4AB8753}"/>
                </a:ext>
              </a:extLst>
            </p:cNvPr>
            <p:cNvSpPr/>
            <p:nvPr/>
          </p:nvSpPr>
          <p:spPr bwMode="auto">
            <a:xfrm>
              <a:off x="5015226"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 name="Rectangle 14">
              <a:extLst>
                <a:ext uri="{FF2B5EF4-FFF2-40B4-BE49-F238E27FC236}">
                  <a16:creationId xmlns:a16="http://schemas.microsoft.com/office/drawing/2014/main" id="{3EC4CDFA-F92B-4AC6-A958-80818AFD4FD0}"/>
                </a:ext>
              </a:extLst>
            </p:cNvPr>
            <p:cNvSpPr/>
            <p:nvPr/>
          </p:nvSpPr>
          <p:spPr bwMode="auto">
            <a:xfrm>
              <a:off x="524923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 name="Rectangle 15">
              <a:extLst>
                <a:ext uri="{FF2B5EF4-FFF2-40B4-BE49-F238E27FC236}">
                  <a16:creationId xmlns:a16="http://schemas.microsoft.com/office/drawing/2014/main" id="{031CE36A-EF5F-4EE4-A95B-86B9DB4AF71C}"/>
                </a:ext>
              </a:extLst>
            </p:cNvPr>
            <p:cNvSpPr/>
            <p:nvPr/>
          </p:nvSpPr>
          <p:spPr bwMode="auto">
            <a:xfrm>
              <a:off x="5488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7" name="Rectangle 16">
              <a:extLst>
                <a:ext uri="{FF2B5EF4-FFF2-40B4-BE49-F238E27FC236}">
                  <a16:creationId xmlns:a16="http://schemas.microsoft.com/office/drawing/2014/main" id="{7E111690-1753-4E03-B833-C0D763FC959F}"/>
                </a:ext>
              </a:extLst>
            </p:cNvPr>
            <p:cNvSpPr/>
            <p:nvPr/>
          </p:nvSpPr>
          <p:spPr bwMode="auto">
            <a:xfrm>
              <a:off x="5728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8" name="Rectangle 17">
              <a:extLst>
                <a:ext uri="{FF2B5EF4-FFF2-40B4-BE49-F238E27FC236}">
                  <a16:creationId xmlns:a16="http://schemas.microsoft.com/office/drawing/2014/main" id="{3F6BF773-7EBF-46BA-8C7B-D1E8AC322732}"/>
                </a:ext>
              </a:extLst>
            </p:cNvPr>
            <p:cNvSpPr/>
            <p:nvPr/>
          </p:nvSpPr>
          <p:spPr bwMode="auto">
            <a:xfrm>
              <a:off x="5968365"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9" name="Rectangle 18">
              <a:extLst>
                <a:ext uri="{FF2B5EF4-FFF2-40B4-BE49-F238E27FC236}">
                  <a16:creationId xmlns:a16="http://schemas.microsoft.com/office/drawing/2014/main" id="{528641D4-6BE4-42F0-9DEF-5328BBB089B2}"/>
                </a:ext>
              </a:extLst>
            </p:cNvPr>
            <p:cNvSpPr/>
            <p:nvPr/>
          </p:nvSpPr>
          <p:spPr bwMode="auto">
            <a:xfrm>
              <a:off x="6202370"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0" name="Rectangle 19">
              <a:extLst>
                <a:ext uri="{FF2B5EF4-FFF2-40B4-BE49-F238E27FC236}">
                  <a16:creationId xmlns:a16="http://schemas.microsoft.com/office/drawing/2014/main" id="{A360E56F-D602-4907-BE12-BC4495F32E15}"/>
                </a:ext>
              </a:extLst>
            </p:cNvPr>
            <p:cNvSpPr/>
            <p:nvPr/>
          </p:nvSpPr>
          <p:spPr bwMode="auto">
            <a:xfrm>
              <a:off x="6442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1" name="Rectangle 20">
              <a:extLst>
                <a:ext uri="{FF2B5EF4-FFF2-40B4-BE49-F238E27FC236}">
                  <a16:creationId xmlns:a16="http://schemas.microsoft.com/office/drawing/2014/main" id="{C49516BC-AC41-4F00-AD9D-4D90FA55F70D}"/>
                </a:ext>
              </a:extLst>
            </p:cNvPr>
            <p:cNvSpPr/>
            <p:nvPr/>
          </p:nvSpPr>
          <p:spPr bwMode="auto">
            <a:xfrm>
              <a:off x="6676086" y="1652020"/>
              <a:ext cx="239712" cy="264071"/>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2" name="Rectangle 21">
              <a:extLst>
                <a:ext uri="{FF2B5EF4-FFF2-40B4-BE49-F238E27FC236}">
                  <a16:creationId xmlns:a16="http://schemas.microsoft.com/office/drawing/2014/main" id="{24E1D1CC-70EC-4CA7-8615-4B382AA3D3C2}"/>
                </a:ext>
              </a:extLst>
            </p:cNvPr>
            <p:cNvSpPr/>
            <p:nvPr/>
          </p:nvSpPr>
          <p:spPr bwMode="auto">
            <a:xfrm>
              <a:off x="6915797" y="1652020"/>
              <a:ext cx="237810" cy="264071"/>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4914394" y="1652020"/>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4" name="Rectangle 23">
              <a:extLst>
                <a:ext uri="{FF2B5EF4-FFF2-40B4-BE49-F238E27FC236}">
                  <a16:creationId xmlns:a16="http://schemas.microsoft.com/office/drawing/2014/main" id="{EE525114-3B9F-40BF-8378-90F023342A73}"/>
                </a:ext>
              </a:extLst>
            </p:cNvPr>
            <p:cNvSpPr/>
            <p:nvPr/>
          </p:nvSpPr>
          <p:spPr bwMode="auto">
            <a:xfrm>
              <a:off x="714789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B226853F-3ADD-4E19-B18E-B805DC1E278B}"/>
                </a:ext>
              </a:extLst>
            </p:cNvPr>
            <p:cNvSpPr/>
            <p:nvPr/>
          </p:nvSpPr>
          <p:spPr bwMode="auto">
            <a:xfrm>
              <a:off x="738761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BD55D5F5-D625-4899-A7C0-8BE44198F5DC}"/>
                </a:ext>
              </a:extLst>
            </p:cNvPr>
            <p:cNvSpPr/>
            <p:nvPr/>
          </p:nvSpPr>
          <p:spPr bwMode="auto">
            <a:xfrm>
              <a:off x="7627323"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F3A3B9F4-3E85-41FC-A10B-E5971133B270}"/>
                </a:ext>
              </a:extLst>
            </p:cNvPr>
            <p:cNvSpPr/>
            <p:nvPr/>
          </p:nvSpPr>
          <p:spPr bwMode="auto">
            <a:xfrm>
              <a:off x="7867034"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B4E03AC-784F-4130-8827-18D68D5F6E44}"/>
                </a:ext>
              </a:extLst>
            </p:cNvPr>
            <p:cNvSpPr/>
            <p:nvPr/>
          </p:nvSpPr>
          <p:spPr bwMode="auto">
            <a:xfrm>
              <a:off x="810103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B6447CF9-AD34-4EFD-99F1-FF7212AF0999}"/>
                </a:ext>
              </a:extLst>
            </p:cNvPr>
            <p:cNvSpPr/>
            <p:nvPr/>
          </p:nvSpPr>
          <p:spPr bwMode="auto">
            <a:xfrm>
              <a:off x="834075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974774" y="1646311"/>
              <a:ext cx="1457295"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31" name="Rectangle 30">
              <a:extLst>
                <a:ext uri="{FF2B5EF4-FFF2-40B4-BE49-F238E27FC236}">
                  <a16:creationId xmlns:a16="http://schemas.microsoft.com/office/drawing/2014/main" id="{B01593D0-75BC-44AC-8888-D7FEEBDDA23B}"/>
                </a:ext>
              </a:extLst>
            </p:cNvPr>
            <p:cNvSpPr/>
            <p:nvPr/>
          </p:nvSpPr>
          <p:spPr bwMode="auto">
            <a:xfrm>
              <a:off x="974370" y="165202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2996663" y="1348540"/>
              <a:ext cx="3325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Program Status Register (PSR)</a:t>
              </a:r>
            </a:p>
          </p:txBody>
        </p:sp>
        <p:sp>
          <p:nvSpPr>
            <p:cNvPr id="33" name="Rectangle 32">
              <a:extLst>
                <a:ext uri="{FF2B5EF4-FFF2-40B4-BE49-F238E27FC236}">
                  <a16:creationId xmlns:a16="http://schemas.microsoft.com/office/drawing/2014/main" id="{16A4B8D1-4535-44B8-B29B-C02808A256A9}"/>
                </a:ext>
              </a:extLst>
            </p:cNvPr>
            <p:cNvSpPr/>
            <p:nvPr/>
          </p:nvSpPr>
          <p:spPr bwMode="auto">
            <a:xfrm>
              <a:off x="2169125" y="1650165"/>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34" name="Rectangle 33">
              <a:extLst>
                <a:ext uri="{FF2B5EF4-FFF2-40B4-BE49-F238E27FC236}">
                  <a16:creationId xmlns:a16="http://schemas.microsoft.com/office/drawing/2014/main" id="{05AD78AE-C3D6-45BC-8E10-E7B863D9686E}"/>
                </a:ext>
              </a:extLst>
            </p:cNvPr>
            <p:cNvSpPr/>
            <p:nvPr/>
          </p:nvSpPr>
          <p:spPr bwMode="auto">
            <a:xfrm>
              <a:off x="2642839" y="1650165"/>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35" name="Rectangle 34">
              <a:extLst>
                <a:ext uri="{FF2B5EF4-FFF2-40B4-BE49-F238E27FC236}">
                  <a16:creationId xmlns:a16="http://schemas.microsoft.com/office/drawing/2014/main" id="{E025A097-4EBD-4C13-895B-09051144B7A4}"/>
                </a:ext>
              </a:extLst>
            </p:cNvPr>
            <p:cNvSpPr/>
            <p:nvPr/>
          </p:nvSpPr>
          <p:spPr bwMode="auto">
            <a:xfrm>
              <a:off x="974370" y="1650594"/>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N</a:t>
              </a:r>
            </a:p>
          </p:txBody>
        </p:sp>
        <p:sp>
          <p:nvSpPr>
            <p:cNvPr id="36" name="Rectangle 35">
              <a:extLst>
                <a:ext uri="{FF2B5EF4-FFF2-40B4-BE49-F238E27FC236}">
                  <a16:creationId xmlns:a16="http://schemas.microsoft.com/office/drawing/2014/main" id="{0DEF319D-969E-486D-84A8-E35102197EDB}"/>
                </a:ext>
              </a:extLst>
            </p:cNvPr>
            <p:cNvSpPr/>
            <p:nvPr/>
          </p:nvSpPr>
          <p:spPr bwMode="auto">
            <a:xfrm>
              <a:off x="1212179"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Z</a:t>
              </a:r>
            </a:p>
          </p:txBody>
        </p:sp>
        <p:sp>
          <p:nvSpPr>
            <p:cNvPr id="37" name="Rectangle 36">
              <a:extLst>
                <a:ext uri="{FF2B5EF4-FFF2-40B4-BE49-F238E27FC236}">
                  <a16:creationId xmlns:a16="http://schemas.microsoft.com/office/drawing/2014/main" id="{01265415-19E5-4060-87AA-110FFDA83F85}"/>
                </a:ext>
              </a:extLst>
            </p:cNvPr>
            <p:cNvSpPr/>
            <p:nvPr/>
          </p:nvSpPr>
          <p:spPr bwMode="auto">
            <a:xfrm>
              <a:off x="1446184"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C</a:t>
              </a:r>
            </a:p>
          </p:txBody>
        </p:sp>
        <p:sp>
          <p:nvSpPr>
            <p:cNvPr id="38" name="Rectangle 37">
              <a:extLst>
                <a:ext uri="{FF2B5EF4-FFF2-40B4-BE49-F238E27FC236}">
                  <a16:creationId xmlns:a16="http://schemas.microsoft.com/office/drawing/2014/main" id="{F9678C94-2C85-403A-B830-B0E8C5460086}"/>
                </a:ext>
              </a:extLst>
            </p:cNvPr>
            <p:cNvSpPr/>
            <p:nvPr/>
          </p:nvSpPr>
          <p:spPr bwMode="auto">
            <a:xfrm>
              <a:off x="1685895"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V</a:t>
              </a:r>
            </a:p>
          </p:txBody>
        </p:sp>
        <p:sp>
          <p:nvSpPr>
            <p:cNvPr id="39" name="Rectangle 38">
              <a:extLst>
                <a:ext uri="{FF2B5EF4-FFF2-40B4-BE49-F238E27FC236}">
                  <a16:creationId xmlns:a16="http://schemas.microsoft.com/office/drawing/2014/main" id="{1B9FC768-1AC3-4342-9A16-035324535CA0}"/>
                </a:ext>
              </a:extLst>
            </p:cNvPr>
            <p:cNvSpPr/>
            <p:nvPr/>
          </p:nvSpPr>
          <p:spPr bwMode="auto">
            <a:xfrm>
              <a:off x="1925607"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40" name="Rectangle 39">
              <a:extLst>
                <a:ext uri="{FF2B5EF4-FFF2-40B4-BE49-F238E27FC236}">
                  <a16:creationId xmlns:a16="http://schemas.microsoft.com/office/drawing/2014/main" id="{4D4E244D-1ECE-4A09-A40F-FBFBC680BB13}"/>
                </a:ext>
              </a:extLst>
            </p:cNvPr>
            <p:cNvSpPr/>
            <p:nvPr/>
          </p:nvSpPr>
          <p:spPr bwMode="auto">
            <a:xfrm>
              <a:off x="5971219" y="1652223"/>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41" name="Rectangle 40">
              <a:extLst>
                <a:ext uri="{FF2B5EF4-FFF2-40B4-BE49-F238E27FC236}">
                  <a16:creationId xmlns:a16="http://schemas.microsoft.com/office/drawing/2014/main" id="{385393E0-B838-4933-8333-EA5CC9833BCE}"/>
                </a:ext>
              </a:extLst>
            </p:cNvPr>
            <p:cNvSpPr/>
            <p:nvPr/>
          </p:nvSpPr>
          <p:spPr bwMode="auto">
            <a:xfrm>
              <a:off x="3835474" y="1649210"/>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4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2871690" y="1621602"/>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spTree>
    <p:extLst>
      <p:ext uri="{BB962C8B-B14F-4D97-AF65-F5344CB8AC3E}">
        <p14:creationId xmlns:p14="http://schemas.microsoft.com/office/powerpoint/2010/main" val="11972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(If-Then) instruction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4" name="Content Placeholder 3"/>
          <p:cNvSpPr>
            <a:spLocks noGrp="1"/>
          </p:cNvSpPr>
          <p:nvPr>
            <p:ph sz="quarter" idx="1"/>
          </p:nvPr>
        </p:nvSpPr>
        <p:spPr>
          <a:xfrm>
            <a:off x="457200" y="3200400"/>
            <a:ext cx="8229600" cy="2346960"/>
          </a:xfrm>
        </p:spPr>
        <p:txBody>
          <a:bodyPr>
            <a:normAutofit/>
          </a:bodyPr>
          <a:lstStyle/>
          <a:p>
            <a:r>
              <a:rPr lang="en-US" sz="2000" dirty="0">
                <a:solidFill>
                  <a:srgbClr val="C00000"/>
                </a:solidFill>
              </a:rPr>
              <a:t>You do not need to write IT instructions in your code. </a:t>
            </a:r>
          </a:p>
          <a:p>
            <a:endParaRPr lang="en-US" sz="2000" dirty="0">
              <a:solidFill>
                <a:srgbClr val="C00000"/>
              </a:solidFill>
            </a:endParaRPr>
          </a:p>
          <a:p>
            <a:r>
              <a:rPr lang="en-US" sz="2000" dirty="0">
                <a:solidFill>
                  <a:srgbClr val="C00000"/>
                </a:solidFill>
              </a:rPr>
              <a:t>The assembler generates them for you automatically according to the conditions specified.</a:t>
            </a:r>
          </a:p>
        </p:txBody>
      </p:sp>
      <p:sp>
        <p:nvSpPr>
          <p:cNvPr id="5" name="Content Placeholder 3"/>
          <p:cNvSpPr txBox="1">
            <a:spLocks/>
          </p:cNvSpPr>
          <p:nvPr/>
        </p:nvSpPr>
        <p:spPr>
          <a:xfrm>
            <a:off x="457200" y="1333500"/>
            <a:ext cx="8229600" cy="167640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Font typeface="Wingdings 3"/>
              <a:buNone/>
            </a:pPr>
            <a:r>
              <a:rPr lang="en-US" sz="2400" b="1" dirty="0">
                <a:solidFill>
                  <a:srgbClr val="0000FF"/>
                </a:solidFill>
                <a:latin typeface="Consolas" panose="020B0609020204030204" pitchFamily="49" charset="0"/>
                <a:cs typeface="Consolas" panose="020B0609020204030204" pitchFamily="49" charset="0"/>
              </a:rPr>
              <a:t>IT{x{y{z}}} {</a:t>
            </a:r>
            <a:r>
              <a:rPr lang="en-US" sz="2400" b="1" dirty="0" err="1">
                <a:solidFill>
                  <a:srgbClr val="0000FF"/>
                </a:solidFill>
                <a:latin typeface="Consolas" panose="020B0609020204030204" pitchFamily="49" charset="0"/>
                <a:cs typeface="Consolas" panose="020B0609020204030204" pitchFamily="49" charset="0"/>
              </a:rPr>
              <a:t>cond</a:t>
            </a:r>
            <a:r>
              <a:rPr lang="en-US" sz="2400" b="1" dirty="0">
                <a:solidFill>
                  <a:srgbClr val="0000FF"/>
                </a:solidFill>
                <a:latin typeface="Consolas" panose="020B0609020204030204" pitchFamily="49" charset="0"/>
                <a:cs typeface="Consolas" panose="020B0609020204030204" pitchFamily="49" charset="0"/>
              </a:rPr>
              <a:t>}</a:t>
            </a:r>
          </a:p>
          <a:p>
            <a:r>
              <a:rPr lang="en-US" sz="2000" dirty="0"/>
              <a:t>where the x, y, and z specify the existence of the optional second, third, and fourth conditional instruction respectively. </a:t>
            </a:r>
          </a:p>
          <a:p>
            <a:r>
              <a:rPr lang="en-US" sz="2000" dirty="0"/>
              <a:t>x, y, and z are either </a:t>
            </a:r>
            <a:r>
              <a:rPr lang="en-US" sz="2000" dirty="0">
                <a:solidFill>
                  <a:srgbClr val="FF0000"/>
                </a:solidFill>
              </a:rPr>
              <a:t>T</a:t>
            </a:r>
            <a:r>
              <a:rPr lang="en-US" sz="2000" dirty="0"/>
              <a:t> (Then) or </a:t>
            </a:r>
            <a:r>
              <a:rPr lang="en-US" sz="2000" dirty="0">
                <a:solidFill>
                  <a:srgbClr val="FF0000"/>
                </a:solidFill>
              </a:rPr>
              <a:t>E </a:t>
            </a:r>
            <a:r>
              <a:rPr lang="en-US" sz="2000" dirty="0"/>
              <a:t>(Else)</a:t>
            </a:r>
          </a:p>
        </p:txBody>
      </p:sp>
    </p:spTree>
    <p:extLst>
      <p:ext uri="{BB962C8B-B14F-4D97-AF65-F5344CB8AC3E}">
        <p14:creationId xmlns:p14="http://schemas.microsoft.com/office/powerpoint/2010/main" val="2069787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normAutofit fontScale="90000"/>
          </a:bodyPr>
          <a:lstStyle/>
          <a:p>
            <a:r>
              <a:rPr lang="en-US" dirty="0"/>
              <a:t>Summary:</a:t>
            </a:r>
            <a:br>
              <a:rPr lang="en-US" dirty="0"/>
            </a:br>
            <a:r>
              <a:rPr lang="en-US" dirty="0"/>
              <a:t>Condition Codes </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41</a:t>
            </a:fld>
            <a:endParaRPr lang="en-US"/>
          </a:p>
        </p:txBody>
      </p:sp>
      <p:sp>
        <p:nvSpPr>
          <p:cNvPr id="2" name="Rectangle 1"/>
          <p:cNvSpPr/>
          <p:nvPr/>
        </p:nvSpPr>
        <p:spPr>
          <a:xfrm>
            <a:off x="1390649" y="5765380"/>
            <a:ext cx="6358825"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4" name="Group 3"/>
          <p:cNvGrpSpPr/>
          <p:nvPr/>
        </p:nvGrpSpPr>
        <p:grpSpPr>
          <a:xfrm>
            <a:off x="1390650" y="1412356"/>
            <a:ext cx="6362700" cy="4241801"/>
            <a:chOff x="1423974" y="1779588"/>
            <a:chExt cx="6362700" cy="4241801"/>
          </a:xfrm>
        </p:grpSpPr>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cs typeface="Consolas" panose="020B0609020204030204" pitchFamily="49" charset="0"/>
                </a:rPr>
                <a:t>N</a:t>
              </a:r>
              <a:r>
                <a:rPr lang="en-US" sz="1800" b="0" dirty="0">
                  <a:latin typeface="Consolas" panose="020B0609020204030204" pitchFamily="49" charset="0"/>
                  <a:cs typeface="Consolas" panose="020B0609020204030204" pitchFamily="49" charset="0"/>
                </a:rPr>
                <a:t>ot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H</a:t>
              </a:r>
              <a:r>
                <a:rPr lang="en-US" sz="1800" b="0" dirty="0">
                  <a:latin typeface="Consolas" panose="020B0609020204030204" pitchFamily="49" charset="0"/>
                  <a:cs typeface="Consolas" panose="020B0609020204030204" pitchFamily="49" charset="0"/>
                </a:rPr>
                <a:t>igher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LO</a:t>
              </a:r>
              <a:r>
                <a:rPr lang="en-US" sz="1800" b="0" dirty="0" err="1">
                  <a:latin typeface="Consolas" panose="020B0609020204030204" pitchFamily="49" charset="0"/>
                  <a:cs typeface="Consolas" panose="020B0609020204030204" pitchFamily="49" charset="0"/>
                </a:rPr>
                <a:t>wer</a:t>
              </a:r>
              <a:endParaRPr lang="en-US" sz="1800" b="0" dirty="0">
                <a:latin typeface="Consolas" panose="020B0609020204030204" pitchFamily="49" charset="0"/>
                <a:cs typeface="Consolas" panose="020B0609020204030204" pitchFamily="49"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MI</a:t>
              </a:r>
              <a:r>
                <a:rPr lang="en-US" sz="1800" b="0" dirty="0" err="1">
                  <a:latin typeface="Consolas" panose="020B0609020204030204" pitchFamily="49" charset="0"/>
                  <a:cs typeface="Consolas" panose="020B0609020204030204" pitchFamily="49" charset="0"/>
                </a:rPr>
                <a:t>nus</a:t>
              </a:r>
              <a:r>
                <a:rPr lang="en-US" sz="1800" b="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EQ</a:t>
              </a:r>
              <a:r>
                <a:rPr lang="en-US" sz="1800" b="0" dirty="0" err="1">
                  <a:latin typeface="Consolas" panose="020B0609020204030204" pitchFamily="49" charset="0"/>
                  <a:cs typeface="Consolas" panose="020B0609020204030204" pitchFamily="49" charset="0"/>
                </a:rPr>
                <a:t>ual</a:t>
              </a:r>
              <a:endParaRPr lang="en-US" sz="1800" b="0" dirty="0">
                <a:latin typeface="Consolas" panose="020B0609020204030204" pitchFamily="49" charset="0"/>
                <a:cs typeface="Consolas" panose="020B0609020204030204" pitchFamily="49"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sz="1800" b="1" dirty="0" err="1">
                  <a:solidFill>
                    <a:srgbClr val="FF0000"/>
                  </a:solidFill>
                  <a:latin typeface="Consolas" panose="020B0609020204030204" pitchFamily="49" charset="0"/>
                  <a:cs typeface="Consolas" panose="020B0609020204030204" pitchFamily="49" charset="0"/>
                </a:rPr>
                <a:t>V</a:t>
              </a:r>
              <a:r>
                <a:rPr lang="en-US" sz="1800" b="0" dirty="0" err="1">
                  <a:latin typeface="Consolas" panose="020B0609020204030204" pitchFamily="49" charset="0"/>
                  <a:cs typeface="Consolas" panose="020B0609020204030204" pitchFamily="49" charset="0"/>
                </a:rPr>
                <a:t>erflow</a:t>
              </a:r>
              <a:r>
                <a:rPr lang="en-US" sz="1800" b="0"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b="1" dirty="0" err="1">
                  <a:solidFill>
                    <a:srgbClr val="FF0000"/>
                  </a:solidFill>
                  <a:latin typeface="Consolas" panose="020B0609020204030204" pitchFamily="49" charset="0"/>
                  <a:cs typeface="Consolas" panose="020B0609020204030204" pitchFamily="49" charset="0"/>
                </a:rPr>
                <a:t>V</a:t>
              </a:r>
              <a:r>
                <a:rPr lang="en-US" dirty="0" err="1">
                  <a:latin typeface="Consolas" panose="020B0609020204030204" pitchFamily="49" charset="0"/>
                  <a:cs typeface="Consolas" panose="020B0609020204030204" pitchFamily="49" charset="0"/>
                </a:rPr>
                <a:t>erflow</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leared</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HI</a:t>
              </a:r>
              <a:r>
                <a:rPr lang="en-US" sz="1800" b="0" dirty="0" err="1">
                  <a:latin typeface="Consolas" panose="020B0609020204030204" pitchFamily="49" charset="0"/>
                  <a:cs typeface="Consolas" panose="020B0609020204030204" pitchFamily="49" charset="0"/>
                </a:rPr>
                <a:t>gher</a:t>
              </a:r>
              <a:endParaRPr lang="en-US" sz="1800" b="0" dirty="0">
                <a:latin typeface="Consolas" panose="020B0609020204030204" pitchFamily="49" charset="0"/>
                <a:cs typeface="Consolas" panose="020B0609020204030204" pitchFamily="49"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ower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PL</a:t>
              </a:r>
              <a:r>
                <a:rPr lang="en-US" sz="1800" b="0" dirty="0" err="1">
                  <a:latin typeface="Consolas" panose="020B0609020204030204" pitchFamily="49" charset="0"/>
                  <a:cs typeface="Consolas" panose="020B0609020204030204" pitchFamily="49" charset="0"/>
                </a:rPr>
                <a:t>us</a:t>
              </a:r>
              <a:r>
                <a:rPr lang="en-US" sz="1800" b="0" dirty="0">
                  <a:latin typeface="Consolas" panose="020B0609020204030204" pitchFamily="49" charset="0"/>
                  <a:cs typeface="Consolas" panose="020B0609020204030204" pitchFamily="49"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than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AL</a:t>
              </a:r>
              <a:r>
                <a:rPr lang="en-US" sz="1800" b="0" dirty="0" err="1">
                  <a:latin typeface="Consolas" panose="020B0609020204030204" pitchFamily="49" charset="0"/>
                  <a:cs typeface="Consolas" panose="020B0609020204030204" pitchFamily="49" charset="0"/>
                </a:rPr>
                <a:t>ways</a:t>
              </a:r>
              <a:endParaRPr lang="en-US" sz="1800" b="0" dirty="0">
                <a:latin typeface="Consolas" panose="020B0609020204030204" pitchFamily="49" charset="0"/>
                <a:cs typeface="Consolas" panose="020B0609020204030204" pitchFamily="49"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pPr algn="ctr"/>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6132006" y="230981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6132006" y="257492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6132006" y="284003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6132006" y="20447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6132006" y="1779588"/>
              <a:ext cx="1654668"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6132006" y="310515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6132006" y="33702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6132006" y="363537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6132006" y="390048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6132006" y="41656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6132006" y="4430713"/>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6132006" y="4695826"/>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6132006" y="4960938"/>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6132006" y="5226051"/>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6132006" y="54911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6132006" y="5756276"/>
              <a:ext cx="1654668" cy="265113"/>
            </a:xfrm>
            <a:prstGeom prst="rect">
              <a:avLst/>
            </a:prstGeom>
            <a:noFill/>
            <a:ln w="12700">
              <a:solidFill>
                <a:schemeClr val="tx1"/>
              </a:solidFill>
              <a:miter lim="800000"/>
              <a:headEnd/>
              <a:tailEnd/>
            </a:ln>
          </p:spPr>
          <p:txBody>
            <a:bodyPr wrap="none" anchor="ctr"/>
            <a:lstStyle/>
            <a:p>
              <a:endParaRPr lang="en-GB" sz="1800" b="1">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17125414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t>
            </a:r>
            <a:br>
              <a:rPr lang="en-US" dirty="0"/>
            </a:br>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42</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569944596"/>
              </p:ext>
            </p:extLst>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a:effectLst/>
                        </a:rPr>
                        <a:t>Unconditional Branch</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829986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br>
              <a:rPr lang="en-US" dirty="0"/>
            </a:br>
            <a:r>
              <a:rPr lang="en-US" dirty="0"/>
              <a:t>Conditionally Executed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998225169"/>
              </p:ext>
            </p:extLst>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V = 1</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V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C = 1 &amp; Z = 0</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 or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 &amp;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 or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55841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Method </a:t>
            </a:r>
            <a:r>
              <a:rPr lang="en-US" dirty="0">
                <a:latin typeface="Consolas" panose="020B0609020204030204" pitchFamily="49" charset="0"/>
              </a:rPr>
              <a:t>1</a:t>
            </a:r>
            <a:r>
              <a:rPr lang="en-US" dirty="0"/>
              <a:t>:  append with “</a:t>
            </a:r>
            <a:r>
              <a:rPr lang="en-US" b="1" dirty="0">
                <a:solidFill>
                  <a:srgbClr val="FF0000"/>
                </a:solidFill>
                <a:latin typeface="Consolas" panose="020B0609020204030204" pitchFamily="49" charset="0"/>
              </a:rPr>
              <a:t>S</a:t>
            </a:r>
            <a:r>
              <a:rPr lang="en-US" dirty="0"/>
              <a:t>”</a:t>
            </a:r>
          </a:p>
          <a:p>
            <a:pPr lvl="1"/>
            <a:r>
              <a:rPr lang="en-US" dirty="0">
                <a:latin typeface="Consolas" panose="020B0609020204030204" pitchFamily="49" charset="0"/>
              </a:rPr>
              <a:t>ADD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ADD</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ea typeface="Arial Unicode MS" panose="020B0604020202020204" pitchFamily="34" charset="-128"/>
                <a:cs typeface="Arial Unicode MS" panose="020B0604020202020204" pitchFamily="34" charset="-128"/>
              </a:rPr>
              <a:t> r0,r1,r2</a:t>
            </a:r>
            <a:r>
              <a:rPr lang="en-US" dirty="0"/>
              <a:t> </a:t>
            </a:r>
          </a:p>
          <a:p>
            <a:pPr lvl="1"/>
            <a:r>
              <a:rPr lang="en-US" dirty="0">
                <a:latin typeface="Consolas" panose="020B0609020204030204" pitchFamily="49" charset="0"/>
              </a:rPr>
              <a:t>SUB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SUB</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rPr>
              <a:t> r0, r1, r2</a:t>
            </a:r>
          </a:p>
          <a:p>
            <a:pPr marL="274320" lvl="1" indent="0">
              <a:buNone/>
            </a:pPr>
            <a:endParaRPr lang="en-US" dirty="0">
              <a:latin typeface="Consolas" panose="020B0609020204030204" pitchFamily="49" charset="0"/>
              <a:ea typeface="Arial Unicode MS" panose="020B0604020202020204" pitchFamily="34" charset="-128"/>
              <a:cs typeface="Arial Unicode MS" panose="020B0604020202020204" pitchFamily="34" charset="-128"/>
            </a:endParaRPr>
          </a:p>
          <a:p>
            <a:r>
              <a:rPr lang="en-US" dirty="0"/>
              <a:t>Method </a:t>
            </a:r>
            <a:r>
              <a:rPr lang="en-US" dirty="0">
                <a:latin typeface="Consolas" panose="020B0609020204030204" pitchFamily="49" charset="0"/>
              </a:rPr>
              <a:t>2</a:t>
            </a:r>
            <a:r>
              <a:rPr lang="en-US" dirty="0"/>
              <a:t>:  using compare instructions</a:t>
            </a:r>
          </a:p>
          <a:p>
            <a:endParaRPr lang="en-US"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14799231"/>
              </p:ext>
            </p:extLst>
          </p:nvPr>
        </p:nvGraphicFramePr>
        <p:xfrm>
          <a:off x="2327867" y="3673873"/>
          <a:ext cx="4488265" cy="2017776"/>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055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5" name="Content Placeholder 4"/>
          <p:cNvSpPr>
            <a:spLocks noGrp="1"/>
          </p:cNvSpPr>
          <p:nvPr>
            <p:ph sz="quarter" idx="1"/>
          </p:nvPr>
        </p:nvSpPr>
        <p:spPr>
          <a:xfrm>
            <a:off x="228599" y="3399790"/>
            <a:ext cx="8534400" cy="2956560"/>
          </a:xfrm>
        </p:spPr>
        <p:txBody>
          <a:bodyPr>
            <a:normAutofit fontScale="92500" lnSpcReduction="10000"/>
          </a:bodyPr>
          <a:lstStyle/>
          <a:p>
            <a:pPr>
              <a:lnSpc>
                <a:spcPct val="90000"/>
              </a:lnSpc>
              <a:buFont typeface="Wingdings" pitchFamily="2" charset="2"/>
              <a:buChar char="Ø"/>
            </a:pPr>
            <a:r>
              <a:rPr lang="en-US" altLang="zh-TW" sz="1900" b="1" dirty="0">
                <a:solidFill>
                  <a:srgbClr val="C00000"/>
                </a:solidFill>
              </a:rPr>
              <a:t>Update the status flags</a:t>
            </a:r>
            <a:endParaRPr lang="en-US" altLang="zh-TW" sz="1900" b="1" i="1" dirty="0"/>
          </a:p>
          <a:p>
            <a:pPr marL="800100" lvl="1" indent="-342900">
              <a:lnSpc>
                <a:spcPct val="90000"/>
              </a:lnSpc>
              <a:buFont typeface="Arial" pitchFamily="34" charset="0"/>
              <a:buChar char="•"/>
            </a:pPr>
            <a:r>
              <a:rPr lang="en-US" altLang="zh-TW" sz="1600" dirty="0"/>
              <a:t>No need to add S bit.</a:t>
            </a:r>
          </a:p>
          <a:p>
            <a:pPr marL="800100" lvl="1" indent="-342900">
              <a:lnSpc>
                <a:spcPct val="90000"/>
              </a:lnSpc>
              <a:buFont typeface="Arial" pitchFamily="34" charset="0"/>
              <a:buChar char="•"/>
            </a:pPr>
            <a:r>
              <a:rPr lang="en-US" altLang="zh-TW" sz="1600" dirty="0"/>
              <a:t>No need to specify destination register.</a:t>
            </a:r>
          </a:p>
          <a:p>
            <a:pPr>
              <a:lnSpc>
                <a:spcPct val="90000"/>
              </a:lnSpc>
              <a:buFont typeface="Wingdings" pitchFamily="2" charset="2"/>
              <a:buChar char="Ø"/>
            </a:pPr>
            <a:r>
              <a:rPr lang="en-US" altLang="zh-TW" sz="1900" dirty="0"/>
              <a:t>Operations are:</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CMP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CMN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TST  </a:t>
            </a:r>
            <a:r>
              <a:rPr lang="en-US" altLang="zh-TW" sz="1600" dirty="0">
                <a:latin typeface="Consolas" panose="020B0609020204030204" pitchFamily="49" charset="0"/>
                <a:cs typeface="Consolas" panose="020B0609020204030204" pitchFamily="49" charset="0"/>
              </a:rPr>
              <a:t>operand1 &amp; operand2</a:t>
            </a:r>
            <a:r>
              <a:rPr lang="en-US" altLang="zh-TW" sz="1600" dirty="0"/>
              <a:t>,  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TEQ  </a:t>
            </a:r>
            <a:r>
              <a:rPr lang="en-US" altLang="zh-TW" sz="1600" dirty="0">
                <a:latin typeface="Consolas" panose="020B0609020204030204" pitchFamily="49" charset="0"/>
                <a:cs typeface="Consolas" panose="020B0609020204030204" pitchFamily="49" charset="0"/>
              </a:rPr>
              <a:t>operand1 ^ operand2</a:t>
            </a:r>
            <a:r>
              <a:rPr lang="en-US" altLang="zh-TW" sz="1600" dirty="0"/>
              <a:t>,  but result not written</a:t>
            </a:r>
          </a:p>
          <a:p>
            <a:pPr>
              <a:lnSpc>
                <a:spcPct val="90000"/>
              </a:lnSpc>
              <a:buFont typeface="Wingdings" pitchFamily="2" charset="2"/>
              <a:buChar char="Ø"/>
            </a:pPr>
            <a:r>
              <a:rPr lang="en-US" altLang="zh-TW" sz="2100" dirty="0"/>
              <a:t>Examples:</a:t>
            </a:r>
            <a:endParaRPr lang="en-US" altLang="zh-TW" sz="2100" b="1" dirty="0">
              <a:latin typeface="Courier New" pitchFamily="49" charset="0"/>
            </a:endParaRPr>
          </a:p>
          <a:p>
            <a:pPr marL="800100" lvl="1" indent="-342900">
              <a:lnSpc>
                <a:spcPct val="90000"/>
              </a:lnSpc>
              <a:buFont typeface="Arial" pitchFamily="34" charset="0"/>
              <a:buChar char="•"/>
            </a:pPr>
            <a:r>
              <a:rPr lang="en-US" altLang="zh-TW" sz="1600" b="1" dirty="0">
                <a:latin typeface="Courier New" pitchFamily="49" charset="0"/>
              </a:rPr>
              <a:t>CMP  r0, r1</a:t>
            </a:r>
          </a:p>
          <a:p>
            <a:pPr marL="800100" lvl="1" indent="-342900">
              <a:lnSpc>
                <a:spcPct val="90000"/>
              </a:lnSpc>
              <a:buFont typeface="Arial" pitchFamily="34" charset="0"/>
              <a:buChar char="•"/>
            </a:pPr>
            <a:r>
              <a:rPr lang="en-US" altLang="zh-TW" sz="1600" b="1" dirty="0">
                <a:latin typeface="Courier New" pitchFamily="49" charset="0"/>
              </a:rPr>
              <a:t>TST  r2, #5</a:t>
            </a:r>
            <a:endParaRPr lang="zh-TW" altLang="en-US" sz="1600" b="1" dirty="0">
              <a:latin typeface="Courier New" pitchFamily="49"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29720561"/>
              </p:ext>
            </p:extLst>
          </p:nvPr>
        </p:nvGraphicFramePr>
        <p:xfrm>
          <a:off x="1447799" y="1242566"/>
          <a:ext cx="6096001"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1607736">
                  <a:extLst>
                    <a:ext uri="{9D8B030D-6E8A-4147-A177-3AD203B41FA5}">
                      <a16:colId xmlns:a16="http://schemas.microsoft.com/office/drawing/2014/main" val="20001"/>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Brief description</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Rn</a:t>
                      </a:r>
                      <a:r>
                        <a:rPr lang="en-US" sz="1800" dirty="0">
                          <a:effectLst/>
                          <a:latin typeface="Consolas" panose="020B0609020204030204" pitchFamily="49" charset="0"/>
                        </a:rPr>
                        <a:t>, Op2</a:t>
                      </a:r>
                      <a:endParaRPr lang="en-US" sz="1800" dirty="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250234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CMP and CMN</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4" name="Content Placeholder 3"/>
          <p:cNvSpPr>
            <a:spLocks noGrp="1"/>
          </p:cNvSpPr>
          <p:nvPr>
            <p:ph sz="quarter" idx="1"/>
          </p:nvPr>
        </p:nvSpPr>
        <p:spPr>
          <a:xfrm>
            <a:off x="457200" y="1600200"/>
            <a:ext cx="8229600" cy="4556760"/>
          </a:xfrm>
        </p:spPr>
        <p:txBody>
          <a:bodyPr>
            <a:normAutofit/>
          </a:bodyPr>
          <a:lstStyle/>
          <a:p>
            <a:pPr marL="0" indent="0" algn="ctr">
              <a:buNone/>
            </a:pPr>
            <a:r>
              <a:rPr lang="en-US" sz="2400" b="1" dirty="0">
                <a:solidFill>
                  <a:srgbClr val="FF0000"/>
                </a:solidFill>
                <a:latin typeface="Consolas" panose="020B0609020204030204" pitchFamily="49" charset="0"/>
              </a:rPr>
              <a:t>CMP</a:t>
            </a:r>
            <a:r>
              <a:rPr lang="en-US" sz="2400" b="1" dirty="0">
                <a:latin typeface="Consolas" panose="020B0609020204030204" pitchFamily="49" charset="0"/>
              </a:rPr>
              <a:t> Rn, Operand2</a:t>
            </a:r>
          </a:p>
          <a:p>
            <a:pPr marL="0" indent="0" algn="ctr">
              <a:buNone/>
            </a:pPr>
            <a:r>
              <a:rPr lang="en-US" sz="2400" b="1" dirty="0">
                <a:solidFill>
                  <a:srgbClr val="FF0000"/>
                </a:solidFill>
                <a:latin typeface="Consolas" panose="020B0609020204030204" pitchFamily="49" charset="0"/>
              </a:rPr>
              <a:t>CMN</a:t>
            </a:r>
            <a:r>
              <a:rPr lang="en-US" sz="2400" b="1" dirty="0">
                <a:latin typeface="Consolas" panose="020B0609020204030204" pitchFamily="49" charset="0"/>
              </a:rPr>
              <a:t> Rn, Operand2</a:t>
            </a:r>
          </a:p>
          <a:p>
            <a:pPr marL="0" indent="0" algn="ctr">
              <a:buNone/>
            </a:pPr>
            <a:endParaRPr lang="en-US" sz="2000" dirty="0"/>
          </a:p>
          <a:p>
            <a:r>
              <a:rPr lang="en-US" sz="2000" dirty="0"/>
              <a:t>Update N, Z, C and V according to the result</a:t>
            </a:r>
          </a:p>
          <a:p>
            <a:r>
              <a:rPr lang="en-US" sz="2000" b="1" dirty="0">
                <a:latin typeface="Consolas" panose="020B0609020204030204" pitchFamily="49" charset="0"/>
              </a:rPr>
              <a:t>CMP</a:t>
            </a:r>
            <a:r>
              <a:rPr lang="en-US" sz="2000" dirty="0"/>
              <a:t> </a:t>
            </a:r>
            <a:r>
              <a:rPr lang="en-US" sz="2000" dirty="0">
                <a:solidFill>
                  <a:srgbClr val="FF0000"/>
                </a:solidFill>
              </a:rPr>
              <a:t>subtracts</a:t>
            </a:r>
            <a:r>
              <a:rPr lang="en-US" sz="2000" dirty="0"/>
              <a:t> Operand2 from Rn. </a:t>
            </a:r>
          </a:p>
          <a:p>
            <a:pPr lvl="1"/>
            <a:r>
              <a:rPr lang="en-US" sz="1800" dirty="0"/>
              <a:t>Same as </a:t>
            </a:r>
            <a:r>
              <a:rPr lang="en-US" sz="1800" dirty="0">
                <a:latin typeface="Consolas" panose="020B0609020204030204" pitchFamily="49" charset="0"/>
              </a:rPr>
              <a:t>SUBS</a:t>
            </a:r>
            <a:r>
              <a:rPr lang="en-US" sz="1800" dirty="0"/>
              <a:t>, except result is discarded.</a:t>
            </a:r>
          </a:p>
          <a:p>
            <a:r>
              <a:rPr lang="en-US" sz="2000" b="1" dirty="0">
                <a:latin typeface="Consolas" panose="020B0609020204030204" pitchFamily="49" charset="0"/>
              </a:rPr>
              <a:t>CMN</a:t>
            </a:r>
            <a:r>
              <a:rPr lang="en-US" sz="2000" dirty="0"/>
              <a:t> </a:t>
            </a:r>
            <a:r>
              <a:rPr lang="en-US" sz="2000" dirty="0">
                <a:solidFill>
                  <a:srgbClr val="FF0000"/>
                </a:solidFill>
              </a:rPr>
              <a:t>adds</a:t>
            </a:r>
            <a:r>
              <a:rPr lang="en-US" sz="2000" dirty="0"/>
              <a:t> Operand2 to Rn. </a:t>
            </a:r>
          </a:p>
          <a:p>
            <a:pPr lvl="1"/>
            <a:r>
              <a:rPr lang="en-US" sz="1800" dirty="0"/>
              <a:t>Same as </a:t>
            </a:r>
            <a:r>
              <a:rPr lang="en-US" sz="1800" dirty="0">
                <a:latin typeface="Consolas" panose="020B0609020204030204" pitchFamily="49" charset="0"/>
              </a:rPr>
              <a:t>ADDS</a:t>
            </a:r>
            <a:r>
              <a:rPr lang="en-US" sz="1800" dirty="0"/>
              <a:t>, except result is discarded.</a:t>
            </a:r>
          </a:p>
          <a:p>
            <a:endParaRPr lang="en-US" sz="2100" dirty="0"/>
          </a:p>
        </p:txBody>
      </p:sp>
    </p:spTree>
    <p:extLst>
      <p:ext uri="{BB962C8B-B14F-4D97-AF65-F5344CB8AC3E}">
        <p14:creationId xmlns:p14="http://schemas.microsoft.com/office/powerpoint/2010/main" val="31465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CMP</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Rectangle 4"/>
          <p:cNvSpPr/>
          <p:nvPr/>
        </p:nvSpPr>
        <p:spPr>
          <a:xfrm>
            <a:off x="1295400" y="2286000"/>
            <a:ext cx="63246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Area absolute, CODE, </a:t>
            </a:r>
            <a:r>
              <a:rPr lang="en-US" dirty="0" err="1">
                <a:latin typeface="Consolas" panose="020B0609020204030204" pitchFamily="49" charset="0"/>
                <a:cs typeface="Consolas" panose="020B0609020204030204" pitchFamily="49" charset="0"/>
              </a:rPr>
              <a:t>READONLY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EXPORT __main  </a:t>
            </a:r>
          </a:p>
          <a:p>
            <a:r>
              <a:rPr lang="en-US" dirty="0">
                <a:latin typeface="Consolas" panose="020B0609020204030204" pitchFamily="49" charset="0"/>
                <a:cs typeface="Consolas" panose="020B0609020204030204" pitchFamily="49" charset="0"/>
              </a:rPr>
              <a:t>       ENTRY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__main </a:t>
            </a:r>
            <a:r>
              <a:rPr lang="en-US" dirty="0" err="1">
                <a:latin typeface="Consolas" panose="020B0609020204030204" pitchFamily="49" charset="0"/>
                <a:cs typeface="Consolas" panose="020B0609020204030204" pitchFamily="49" charset="0"/>
              </a:rPr>
              <a:t>PROC</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r1, #0</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RSB</a:t>
            </a:r>
            <a:r>
              <a:rPr lang="en-US" b="1" dirty="0" err="1">
                <a:solidFill>
                  <a:srgbClr val="FF00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r0, r1, #0</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done   B done     </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deadloop</a:t>
            </a:r>
            <a:endParaRPr lang="en-US" dirty="0">
              <a:solidFill>
                <a:schemeClr val="bg1">
                  <a:lumMod val="50000"/>
                </a:schemeClr>
              </a:solidFill>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END</a:t>
            </a:r>
          </a:p>
        </p:txBody>
      </p:sp>
      <mc:AlternateContent xmlns:mc="http://schemas.openxmlformats.org/markup-compatibility/2006" xmlns:a14="http://schemas.microsoft.com/office/drawing/2010/main">
        <mc:Choice Requires="a14">
          <p:sp>
            <p:nvSpPr>
              <p:cNvPr id="6" name="TextBox 5"/>
              <p:cNvSpPr txBox="1"/>
              <p:nvPr/>
            </p:nvSpPr>
            <p:spPr>
              <a:xfrm>
                <a:off x="3581400" y="1524000"/>
                <a:ext cx="2057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d>
                        <m:dPr>
                          <m:ctrlPr>
                            <a:rPr lang="en-US" sz="280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m:t>
                      </m:r>
                      <m:r>
                        <a:rPr lang="en-US" sz="2800" b="0" i="1" smtClean="0">
                          <a:latin typeface="Cambria Math"/>
                        </a:rPr>
                        <m:t>𝑥</m:t>
                      </m:r>
                      <m:r>
                        <a:rPr lang="en-US" sz="2800" b="0" i="1" smtClean="0">
                          <a:latin typeface="Cambria Math"/>
                        </a:rPr>
                        <m:t>|</m:t>
                      </m:r>
                    </m:oMath>
                  </m:oMathPara>
                </a14:m>
                <a:endParaRPr lang="en-US" sz="2800" dirty="0"/>
              </a:p>
            </p:txBody>
          </p:sp>
        </mc:Choice>
        <mc:Fallback xmlns:mv="urn:schemas-microsoft-com:mac:vml" xmlns="">
          <p:sp>
            <p:nvSpPr>
              <p:cNvPr id="6" name="TextBox 5"/>
              <p:cNvSpPr txBox="1">
                <a:spLocks noRot="1" noChangeAspect="1" noMove="1" noResize="1" noEditPoints="1" noAdjustHandles="1" noChangeArrowheads="1" noChangeShapeType="1" noTextEdit="1"/>
              </p:cNvSpPr>
              <p:nvPr/>
            </p:nvSpPr>
            <p:spPr>
              <a:xfrm>
                <a:off x="3581400" y="1524000"/>
                <a:ext cx="2057400" cy="523220"/>
              </a:xfrm>
              <a:prstGeom prst="rect">
                <a:avLst/>
              </a:prstGeom>
              <a:blipFill rotWithShape="1">
                <a:blip r:embed="rId2"/>
                <a:stretch>
                  <a:fillRect/>
                </a:stretch>
              </a:blipFill>
            </p:spPr>
            <p:txBody>
              <a:bodyPr/>
              <a:lstStyle/>
              <a:p>
                <a:r>
                  <a:rPr lang="en-US">
                    <a:noFill/>
                  </a:rPr>
                  <a:t> </a:t>
                </a:r>
              </a:p>
            </p:txBody>
          </p:sp>
        </mc:Fallback>
      </mc:AlternateContent>
      <p:sp>
        <p:nvSpPr>
          <p:cNvPr id="7" name="Rectangle 6"/>
          <p:cNvSpPr/>
          <p:nvPr/>
        </p:nvSpPr>
        <p:spPr>
          <a:xfrm>
            <a:off x="1295400" y="5943600"/>
            <a:ext cx="2480615" cy="338554"/>
          </a:xfrm>
          <a:prstGeom prst="rect">
            <a:avLst/>
          </a:prstGeom>
        </p:spPr>
        <p:txBody>
          <a:bodyPr wrap="none">
            <a:spAutoFit/>
          </a:bodyPr>
          <a:lstStyle/>
          <a:p>
            <a:r>
              <a:rPr lang="en-US" sz="1600" i="1" dirty="0"/>
              <a:t>Note: RSB = Reverse </a:t>
            </a:r>
            <a:r>
              <a:rPr lang="en-US" sz="1600" i="1" dirty="0" err="1"/>
              <a:t>SuBtract</a:t>
            </a:r>
            <a:endParaRPr lang="en-US" sz="1600" i="1" dirty="0"/>
          </a:p>
        </p:txBody>
      </p:sp>
    </p:spTree>
    <p:extLst>
      <p:ext uri="{BB962C8B-B14F-4D97-AF65-F5344CB8AC3E}">
        <p14:creationId xmlns:p14="http://schemas.microsoft.com/office/powerpoint/2010/main" val="34105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TST and TEQ</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4" name="Content Placeholder 3"/>
          <p:cNvSpPr>
            <a:spLocks noGrp="1"/>
          </p:cNvSpPr>
          <p:nvPr>
            <p:ph sz="quarter" idx="1"/>
          </p:nvPr>
        </p:nvSpPr>
        <p:spPr>
          <a:xfrm>
            <a:off x="457200" y="1447800"/>
            <a:ext cx="8229600" cy="4709160"/>
          </a:xfrm>
        </p:spPr>
        <p:txBody>
          <a:bodyPr>
            <a:normAutofit/>
          </a:bodyPr>
          <a:lstStyle/>
          <a:p>
            <a:pPr marL="0" indent="0">
              <a:buNone/>
            </a:pPr>
            <a:r>
              <a:rPr lang="en-US" sz="2400" b="1" dirty="0">
                <a:solidFill>
                  <a:srgbClr val="FF0000"/>
                </a:solidFill>
                <a:latin typeface="Consolas" panose="020B0609020204030204" pitchFamily="49" charset="0"/>
              </a:rPr>
              <a:t>   TST</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AND</a:t>
            </a:r>
          </a:p>
          <a:p>
            <a:pPr marL="0" indent="0">
              <a:buNone/>
            </a:pPr>
            <a:r>
              <a:rPr lang="en-US" sz="2400" b="1" dirty="0">
                <a:solidFill>
                  <a:srgbClr val="FF0000"/>
                </a:solidFill>
                <a:latin typeface="Consolas" panose="020B0609020204030204" pitchFamily="49" charset="0"/>
              </a:rPr>
              <a:t>   TEQ</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Exclusive OR</a:t>
            </a:r>
          </a:p>
          <a:p>
            <a:pPr marL="0" indent="0" algn="ctr">
              <a:buNone/>
            </a:pPr>
            <a:endParaRPr lang="en-US" sz="1400" dirty="0"/>
          </a:p>
          <a:p>
            <a:r>
              <a:rPr lang="en-US" sz="2000" dirty="0">
                <a:solidFill>
                  <a:srgbClr val="FF0000"/>
                </a:solidFill>
              </a:rPr>
              <a:t>Update N and Z </a:t>
            </a:r>
            <a:r>
              <a:rPr lang="en-US" sz="2000" dirty="0"/>
              <a:t>according to the result</a:t>
            </a:r>
          </a:p>
          <a:p>
            <a:r>
              <a:rPr lang="en-US" sz="2000" dirty="0"/>
              <a:t>Can update C during the calculation of Operand2 </a:t>
            </a:r>
          </a:p>
          <a:p>
            <a:r>
              <a:rPr lang="en-US" sz="2000" dirty="0"/>
              <a:t>Do not affect V</a:t>
            </a:r>
          </a:p>
          <a:p>
            <a:r>
              <a:rPr lang="en-US" sz="2000" dirty="0"/>
              <a:t>TST performs  </a:t>
            </a:r>
            <a:r>
              <a:rPr lang="en-US" sz="2000" dirty="0">
                <a:solidFill>
                  <a:srgbClr val="FF0000"/>
                </a:solidFill>
              </a:rPr>
              <a:t>bitwise AND </a:t>
            </a:r>
            <a:r>
              <a:rPr lang="en-US" sz="2000" dirty="0"/>
              <a:t>on Rn and Operand2. </a:t>
            </a:r>
          </a:p>
          <a:p>
            <a:pPr lvl="1"/>
            <a:r>
              <a:rPr lang="en-US" sz="1800" dirty="0"/>
              <a:t>Same as </a:t>
            </a:r>
            <a:r>
              <a:rPr lang="en-US" sz="1800" dirty="0">
                <a:latin typeface="Consolas" panose="020B0609020204030204" pitchFamily="49" charset="0"/>
              </a:rPr>
              <a:t>ANDS</a:t>
            </a:r>
            <a:r>
              <a:rPr lang="en-US" sz="1800" dirty="0"/>
              <a:t>, except result is discarded.</a:t>
            </a:r>
          </a:p>
          <a:p>
            <a:r>
              <a:rPr lang="en-US" sz="2000" dirty="0"/>
              <a:t>TEQ performs </a:t>
            </a:r>
            <a:r>
              <a:rPr lang="en-US" sz="2000" dirty="0">
                <a:solidFill>
                  <a:srgbClr val="FF0000"/>
                </a:solidFill>
              </a:rPr>
              <a:t>bitwise Exclusive OR </a:t>
            </a:r>
            <a:r>
              <a:rPr lang="en-US" sz="2000" dirty="0"/>
              <a:t>on Rn and Operand2.</a:t>
            </a:r>
          </a:p>
          <a:p>
            <a:pPr lvl="1"/>
            <a:r>
              <a:rPr lang="en-US" sz="1800" dirty="0"/>
              <a:t>Same as </a:t>
            </a:r>
            <a:r>
              <a:rPr lang="en-US" sz="1800" dirty="0">
                <a:latin typeface="Consolas" panose="020B0609020204030204" pitchFamily="49" charset="0"/>
              </a:rPr>
              <a:t>EORS</a:t>
            </a:r>
            <a:r>
              <a:rPr lang="en-US" sz="1800" dirty="0"/>
              <a:t>, except result is discarded.</a:t>
            </a:r>
          </a:p>
        </p:txBody>
      </p:sp>
    </p:spTree>
    <p:extLst>
      <p:ext uri="{BB962C8B-B14F-4D97-AF65-F5344CB8AC3E}">
        <p14:creationId xmlns:p14="http://schemas.microsoft.com/office/powerpoint/2010/main" val="3856419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3064</TotalTime>
  <Words>4489</Words>
  <Application>Microsoft Office PowerPoint</Application>
  <PresentationFormat>On-screen Show (4:3)</PresentationFormat>
  <Paragraphs>1029</Paragraphs>
  <Slides>43</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43</vt:i4>
      </vt:variant>
    </vt:vector>
  </HeadingPairs>
  <TitlesOfParts>
    <vt:vector size="57" baseType="lpstr">
      <vt:lpstr>Arial Unicode MS</vt:lpstr>
      <vt:lpstr>Bookman Old Style (Headings)</vt:lpstr>
      <vt:lpstr>Arial</vt:lpstr>
      <vt:lpstr>Bookman Old Style</vt:lpstr>
      <vt:lpstr>Calibri</vt:lpstr>
      <vt:lpstr>Cambria Math</vt:lpstr>
      <vt:lpstr>Consolas</vt:lpstr>
      <vt:lpstr>Courier New</vt:lpstr>
      <vt:lpstr>Gill Sans MT</vt:lpstr>
      <vt:lpstr>Tahoma</vt:lpstr>
      <vt:lpstr>Times New Roman</vt:lpstr>
      <vt:lpstr>Wingdings</vt:lpstr>
      <vt:lpstr>Wingdings 3</vt:lpstr>
      <vt:lpstr>Origin</vt:lpstr>
      <vt:lpstr>Dr. Yifeng Zhu Electrical and Computer Engineering University of Maine</vt:lpstr>
      <vt:lpstr>Three Control Structures</vt:lpstr>
      <vt:lpstr>Three Control Structures</vt:lpstr>
      <vt:lpstr>Review: Condition Flags</vt:lpstr>
      <vt:lpstr>Updating Condition Flags</vt:lpstr>
      <vt:lpstr>Updating Condition Flags</vt:lpstr>
      <vt:lpstr>Updating Condition Flags: CMP and CMN</vt:lpstr>
      <vt:lpstr>Example of CMP</vt:lpstr>
      <vt:lpstr>Updating Condition Flags: TST and TEQ</vt:lpstr>
      <vt:lpstr>Unconditional Branch Instructions</vt:lpstr>
      <vt:lpstr>Unconditional Branch Instructions: A Simple Example</vt:lpstr>
      <vt:lpstr>Condition Codes </vt:lpstr>
      <vt:lpstr>Condition Codes </vt:lpstr>
      <vt:lpstr>Signed Greater or Equal (N == V)</vt:lpstr>
      <vt:lpstr>Signed Greater or Equal (N == V)</vt:lpstr>
      <vt:lpstr>Signed Greater or Equal (N == V)</vt:lpstr>
      <vt:lpstr>Signed vs. Unsigned Comparison</vt:lpstr>
      <vt:lpstr>Branch Instructions</vt:lpstr>
      <vt:lpstr>Number Interpretation</vt:lpstr>
      <vt:lpstr>Which is Greater: 0xFFFFFFFF or 0x00000001?</vt:lpstr>
      <vt:lpstr>If-then Statement</vt:lpstr>
      <vt:lpstr>If-then Statement</vt:lpstr>
      <vt:lpstr>Compound Boolean Expression</vt:lpstr>
      <vt:lpstr>If-then-else</vt:lpstr>
      <vt:lpstr>For Loop</vt:lpstr>
      <vt:lpstr>For Loop</vt:lpstr>
      <vt:lpstr>Combined Program Status Registers (xPSR)</vt:lpstr>
      <vt:lpstr>Condition Codes </vt:lpstr>
      <vt:lpstr>Conditional Execution</vt:lpstr>
      <vt:lpstr>Conditional Execution</vt:lpstr>
      <vt:lpstr>Conditional Execution</vt:lpstr>
      <vt:lpstr>Compound Boolean Expression</vt:lpstr>
      <vt:lpstr>Example 1: Greatest Common Divider (GCD)</vt:lpstr>
      <vt:lpstr>Example 2</vt:lpstr>
      <vt:lpstr>Combination</vt:lpstr>
      <vt:lpstr>Break and Continue</vt:lpstr>
      <vt:lpstr>Break and Continue</vt:lpstr>
      <vt:lpstr>Break and Continue</vt:lpstr>
      <vt:lpstr>IT (If-Then) instruction </vt:lpstr>
      <vt:lpstr>IT (If-Then) instruction </vt:lpstr>
      <vt:lpstr>Summary: Condition Codes </vt:lpstr>
      <vt:lpstr>Summary:  Branch Instructions</vt:lpstr>
      <vt:lpstr>Summary: Conditionally Executed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Yifeng Zhu</cp:lastModifiedBy>
  <cp:revision>217</cp:revision>
  <cp:lastPrinted>2018-02-28T12:51:32Z</cp:lastPrinted>
  <dcterms:created xsi:type="dcterms:W3CDTF">2014-02-09T17:12:51Z</dcterms:created>
  <dcterms:modified xsi:type="dcterms:W3CDTF">2020-02-27T21:25:29Z</dcterms:modified>
</cp:coreProperties>
</file>