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0" r:id="rId3"/>
    <p:sldId id="343" r:id="rId4"/>
    <p:sldId id="266" r:id="rId5"/>
    <p:sldId id="344" r:id="rId6"/>
    <p:sldId id="371" r:id="rId7"/>
    <p:sldId id="305" r:id="rId8"/>
    <p:sldId id="364" r:id="rId9"/>
    <p:sldId id="346" r:id="rId10"/>
    <p:sldId id="366" r:id="rId11"/>
    <p:sldId id="368" r:id="rId12"/>
    <p:sldId id="365" r:id="rId13"/>
    <p:sldId id="369" r:id="rId14"/>
    <p:sldId id="367" r:id="rId15"/>
    <p:sldId id="372" r:id="rId16"/>
    <p:sldId id="342" r:id="rId17"/>
    <p:sldId id="345" r:id="rId18"/>
    <p:sldId id="363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2" r:id="rId34"/>
    <p:sldId id="361" r:id="rId35"/>
    <p:sldId id="373" r:id="rId36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94674"/>
  </p:normalViewPr>
  <p:slideViewPr>
    <p:cSldViewPr>
      <p:cViewPr varScale="1">
        <p:scale>
          <a:sx n="124" d="100"/>
          <a:sy n="124" d="100"/>
        </p:scale>
        <p:origin x="3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3/7/20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3/7/20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635" y="1828800"/>
            <a:ext cx="520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Passing Parameters to Subroutines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via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03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542" y="314825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142" y="3657600"/>
            <a:ext cx="271741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4142" y="31482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64142" y="3657600"/>
            <a:ext cx="36038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 PROC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</p:spTree>
    <p:extLst>
      <p:ext uri="{BB962C8B-B14F-4D97-AF65-F5344CB8AC3E}">
        <p14:creationId xmlns:p14="http://schemas.microsoft.com/office/powerpoint/2010/main" val="406377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345300"/>
            <a:ext cx="6667500" cy="3628549"/>
            <a:chOff x="1219200" y="2590800"/>
            <a:chExt cx="6667500" cy="3628549"/>
          </a:xfrm>
        </p:grpSpPr>
        <p:sp>
          <p:nvSpPr>
            <p:cNvPr id="5" name="Rectangle 4"/>
            <p:cNvSpPr/>
            <p:nvPr/>
          </p:nvSpPr>
          <p:spPr>
            <a:xfrm>
              <a:off x="12192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a8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b8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c16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9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d16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08438" y="4053483"/>
              <a:ext cx="4495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Subroutine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8041" y="29442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0750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152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7850" y="2971800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R3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40328" y="3285966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261151" y="3296225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705159" y="334113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055068" y="332704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48100" y="5489615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value 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56338" y="5000090"/>
              <a:ext cx="15661" cy="4572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37050" y="58500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a, uint8_t b, uint16_t c, uint16_t d,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8861" y="3674077"/>
            <a:ext cx="3282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pushes e32 onto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Callee</a:t>
            </a:r>
            <a:r>
              <a:rPr lang="en-US" sz="1600" dirty="0">
                <a:solidFill>
                  <a:srgbClr val="FF0000"/>
                </a:solidFill>
              </a:rPr>
              <a:t> loads (not pops) e32 from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pop e32 off the stack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599" y="23453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e32</a:t>
            </a:r>
          </a:p>
        </p:txBody>
      </p:sp>
    </p:spTree>
    <p:extLst>
      <p:ext uri="{BB962C8B-B14F-4D97-AF65-F5344CB8AC3E}">
        <p14:creationId xmlns:p14="http://schemas.microsoft.com/office/powerpoint/2010/main" val="29528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a8, uint8_t b8, uint16_t c16, uint16_t d16,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e32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5403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4, 5);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" y="3256122"/>
            <a:ext cx="259077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#5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e32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PUSH {r0}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MOVS r0, #1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POP {r0}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8409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7914" y="3305718"/>
            <a:ext cx="499688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 PROC  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LDR r1, 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#0]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argument e32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e32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854799"/>
            <a:ext cx="4861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caller is responsible to pop extra arguments out of the stack after the subroutine returns.</a:t>
            </a:r>
          </a:p>
        </p:txBody>
      </p:sp>
    </p:spTree>
    <p:extLst>
      <p:ext uri="{BB962C8B-B14F-4D97-AF65-F5344CB8AC3E}">
        <p14:creationId xmlns:p14="http://schemas.microsoft.com/office/powerpoint/2010/main" val="23457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a64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6316" y="292689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R1:R0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uint64_t sum(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uint64_t</a:t>
            </a:r>
            <a:r>
              <a:rPr lang="en-US" b="1" dirty="0">
                <a:latin typeface="Consolas" panose="020B0609020204030204" pitchFamily="49" charset="0"/>
              </a:rPr>
              <a:t> a64, uint8_t b8, uint16_t c16, uint16_t d16);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297" y="3233683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Caller pushes d16 onto the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 read d16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42577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279412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s32;</a:t>
            </a:r>
          </a:p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062155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s32 = sum(1, 2, 3, 4) + 100;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048000"/>
            <a:ext cx="600997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1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4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d16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41FF"/>
                </a:solidFill>
                <a:latin typeface="Consolas" panose="020B0609020204030204" pitchFamily="49" charset="0"/>
              </a:rPr>
              <a:t>BL   sum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 result is returned in r0</a:t>
            </a:r>
          </a:p>
          <a:p>
            <a:r>
              <a:rPr lang="en-US" dirty="0">
                <a:latin typeface="Consolas" panose="020B0609020204030204" pitchFamily="49" charset="0"/>
              </a:rPr>
              <a:t>  ADDS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#100</a:t>
            </a:r>
          </a:p>
          <a:p>
            <a:r>
              <a:rPr lang="en-US" dirty="0">
                <a:latin typeface="Consolas" panose="020B0609020204030204" pitchFamily="49" charset="0"/>
              </a:rPr>
              <a:t>  LDR  r4, =s32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Get memory address of s32</a:t>
            </a:r>
          </a:p>
          <a:p>
            <a:r>
              <a:rPr lang="en-US" dirty="0">
                <a:latin typeface="Consolas" panose="020B0609020204030204" pitchFamily="49" charset="0"/>
              </a:rPr>
              <a:t>  STR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[r4]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Save returned result to s32</a:t>
            </a:r>
          </a:p>
        </p:txBody>
      </p:sp>
    </p:spTree>
    <p:extLst>
      <p:ext uri="{BB962C8B-B14F-4D97-AF65-F5344CB8AC3E}">
        <p14:creationId xmlns:p14="http://schemas.microsoft.com/office/powerpoint/2010/main" val="334903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7933"/>
              </p:ext>
            </p:extLst>
          </p:nvPr>
        </p:nvGraphicFramePr>
        <p:xfrm>
          <a:off x="76201" y="1219201"/>
          <a:ext cx="8991599" cy="5001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and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return value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V2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V3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V4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5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r9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Platform specific/V6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r10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 (IP)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Intra-procedure-call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r13 (SP)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Stack pointer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 (LR)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Link register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LR does not have to contain the same value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 (PC)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3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Callee</a:t>
            </a:r>
            <a:r>
              <a:rPr lang="en-US" dirty="0"/>
              <a:t> Saved Registers </a:t>
            </a:r>
            <a:r>
              <a:rPr lang="en-US" i="1" dirty="0"/>
              <a:t>vs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Caller Saved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85682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Visio" r:id="rId3" imgW="7051550" imgH="4239368" progId="Visio.Drawing.11">
                  <p:embed/>
                </p:oleObj>
              </mc:Choice>
              <mc:Fallback>
                <p:oleObj name="Visio" r:id="rId3" imgW="7051550" imgH="42393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4300" y="1742441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FF"/>
                </a:solidFill>
              </a:rPr>
              <a:t>Callee</a:t>
            </a:r>
            <a:r>
              <a:rPr lang="en-US" altLang="zh-CN" b="1" dirty="0">
                <a:solidFill>
                  <a:srgbClr val="0000FF"/>
                </a:solidFill>
              </a:rPr>
              <a:t> can freely modify R0, R1, R2, and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If caller expects their values are retained, caller should push them onto the stack before calling the </a:t>
            </a:r>
            <a:r>
              <a:rPr lang="en-US" b="1" dirty="0" err="1">
                <a:solidFill>
                  <a:srgbClr val="0000FF"/>
                </a:solidFill>
              </a:rPr>
              <a:t>callee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1828800"/>
            <a:ext cx="3505200" cy="1143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3012260"/>
            <a:ext cx="3505200" cy="2133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3424695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Caller expects these values are retained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modifies them,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must restore their values upon leaving the function.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B32F7-18FD-CC41-B3AE-C8B15412E8A3}"/>
              </a:ext>
            </a:extLst>
          </p:cNvPr>
          <p:cNvSpPr txBox="1"/>
          <p:nvPr/>
        </p:nvSpPr>
        <p:spPr>
          <a:xfrm>
            <a:off x="237422" y="1845644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Caller Saved 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0456-D947-CB47-988A-95C7E0B46A67}"/>
              </a:ext>
            </a:extLst>
          </p:cNvPr>
          <p:cNvSpPr txBox="1"/>
          <p:nvPr/>
        </p:nvSpPr>
        <p:spPr>
          <a:xfrm>
            <a:off x="237421" y="3357860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 Saved Registers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A1816A-8921-C142-9A06-038FB767D728}"/>
              </a:ext>
            </a:extLst>
          </p:cNvPr>
          <p:cNvSpPr/>
          <p:nvPr/>
        </p:nvSpPr>
        <p:spPr>
          <a:xfrm>
            <a:off x="227798" y="5690135"/>
            <a:ext cx="3505200" cy="253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0" grpId="0" animBg="1"/>
      <p:bldP spid="12" grpId="0"/>
      <p:bldP spid="6" grpId="0"/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16140"/>
              </p:ext>
            </p:extLst>
          </p:nvPr>
        </p:nvGraphicFramePr>
        <p:xfrm>
          <a:off x="76201" y="1219201"/>
          <a:ext cx="8991599" cy="5001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and return value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V2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V3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V4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Yes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5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r9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Platform specific/V6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Yes/No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r10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 (IP)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Intra-procedure-call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r13 (SP)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Stack pointer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 (LR)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Link register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LR does not have to contain the same value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 (PC)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3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502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MOV R0,#3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R1,#4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  SSQ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R2,R0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B ENDL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SSQ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R2,R0,R0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R3,R1,R1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ADD R2,R2,R3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R0,R2	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BX LR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ENDP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665284"/>
            <a:ext cx="2970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SSQ(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z = x*x + y*y;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Freeform 9"/>
          <p:cNvSpPr/>
          <p:nvPr/>
        </p:nvSpPr>
        <p:spPr>
          <a:xfrm rot="21318957">
            <a:off x="3417804" y="3241256"/>
            <a:ext cx="3305827" cy="729008"/>
          </a:xfrm>
          <a:custGeom>
            <a:avLst/>
            <a:gdLst>
              <a:gd name="connsiteX0" fmla="*/ 2989089 w 2989089"/>
              <a:gd name="connsiteY0" fmla="*/ 583990 h 591674"/>
              <a:gd name="connsiteX1" fmla="*/ 1452282 w 2989089"/>
              <a:gd name="connsiteY1" fmla="*/ 4 h 591674"/>
              <a:gd name="connsiteX2" fmla="*/ 0 w 2989089"/>
              <a:gd name="connsiteY2" fmla="*/ 591674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089" h="591674">
                <a:moveTo>
                  <a:pt x="2989089" y="583990"/>
                </a:moveTo>
                <a:cubicBezTo>
                  <a:pt x="2469776" y="291356"/>
                  <a:pt x="1950463" y="-1277"/>
                  <a:pt x="1452282" y="4"/>
                </a:cubicBezTo>
                <a:cubicBezTo>
                  <a:pt x="954101" y="1285"/>
                  <a:pt x="0" y="591674"/>
                  <a:pt x="0" y="59167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448633">
            <a:off x="2661517" y="2348360"/>
            <a:ext cx="4953289" cy="1982238"/>
          </a:xfrm>
          <a:custGeom>
            <a:avLst/>
            <a:gdLst>
              <a:gd name="connsiteX0" fmla="*/ 4141694 w 4141694"/>
              <a:gd name="connsiteY0" fmla="*/ 1080338 h 1449172"/>
              <a:gd name="connsiteX1" fmla="*/ 2074689 w 4141694"/>
              <a:gd name="connsiteY1" fmla="*/ 4573 h 1449172"/>
              <a:gd name="connsiteX2" fmla="*/ 0 w 4141694"/>
              <a:gd name="connsiteY2" fmla="*/ 1449172 h 14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1694" h="1449172">
                <a:moveTo>
                  <a:pt x="4141694" y="1080338"/>
                </a:moveTo>
                <a:cubicBezTo>
                  <a:pt x="3453332" y="511719"/>
                  <a:pt x="2764971" y="-56899"/>
                  <a:pt x="2074689" y="4573"/>
                </a:cubicBezTo>
                <a:cubicBezTo>
                  <a:pt x="1384407" y="66045"/>
                  <a:pt x="362430" y="1194318"/>
                  <a:pt x="0" y="1449172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0893" y="2871882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00"/>
                </a:solidFill>
              </a:rPr>
              <a:t>: first argument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8975" y="1928516"/>
            <a:ext cx="2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rgbClr val="0000FF"/>
                </a:solidFill>
              </a:rPr>
              <a:t>: second argument</a:t>
            </a:r>
          </a:p>
        </p:txBody>
      </p:sp>
      <p:sp>
        <p:nvSpPr>
          <p:cNvPr id="14" name="Freeform 13"/>
          <p:cNvSpPr/>
          <p:nvPr/>
        </p:nvSpPr>
        <p:spPr>
          <a:xfrm rot="21293509">
            <a:off x="2273234" y="4954028"/>
            <a:ext cx="4624985" cy="1163699"/>
          </a:xfrm>
          <a:custGeom>
            <a:avLst/>
            <a:gdLst>
              <a:gd name="connsiteX0" fmla="*/ 3949594 w 3949594"/>
              <a:gd name="connsiteY0" fmla="*/ 0 h 1163849"/>
              <a:gd name="connsiteX1" fmla="*/ 2543415 w 3949594"/>
              <a:gd name="connsiteY1" fmla="*/ 1160289 h 1163849"/>
              <a:gd name="connsiteX2" fmla="*/ 0 w 3949594"/>
              <a:gd name="connsiteY2" fmla="*/ 291993 h 11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594" h="1163849">
                <a:moveTo>
                  <a:pt x="3949594" y="0"/>
                </a:moveTo>
                <a:cubicBezTo>
                  <a:pt x="3575637" y="555812"/>
                  <a:pt x="3201681" y="1111624"/>
                  <a:pt x="2543415" y="1160289"/>
                </a:cubicBezTo>
                <a:cubicBezTo>
                  <a:pt x="1885149" y="1208954"/>
                  <a:pt x="942574" y="750473"/>
                  <a:pt x="0" y="291993"/>
                </a:cubicBezTo>
              </a:path>
            </a:pathLst>
          </a:custGeom>
          <a:noFill/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77605" y="5621421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FF"/>
                </a:solidFill>
              </a:rPr>
              <a:t>: Return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blipFill>
                <a:blip r:embed="rId2"/>
                <a:stretch>
                  <a:fillRect l="-2747" r="-1648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38161" y="1277690"/>
            <a:ext cx="204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Square:</a:t>
            </a:r>
          </a:p>
        </p:txBody>
      </p:sp>
    </p:spTree>
    <p:extLst>
      <p:ext uri="{BB962C8B-B14F-4D97-AF65-F5344CB8AC3E}">
        <p14:creationId xmlns:p14="http://schemas.microsoft.com/office/powerpoint/2010/main" val="20890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r>
              <a:rPr lang="en-US" dirty="0"/>
              <a:t>How to return the control back to the caller?</a:t>
            </a:r>
          </a:p>
          <a:p>
            <a:r>
              <a:rPr lang="en-US" dirty="0"/>
              <a:t>How to pass arguments into a subroutine?</a:t>
            </a:r>
          </a:p>
          <a:p>
            <a:r>
              <a:rPr lang="en-US" dirty="0"/>
              <a:t>How to return a value in a subroutine?</a:t>
            </a:r>
          </a:p>
          <a:p>
            <a:r>
              <a:rPr lang="en-US" dirty="0"/>
              <a:t>How to preserve the running environment for the caller?</a:t>
            </a:r>
          </a:p>
        </p:txBody>
      </p:sp>
    </p:spTree>
    <p:extLst>
      <p:ext uri="{BB962C8B-B14F-4D97-AF65-F5344CB8AC3E}">
        <p14:creationId xmlns:p14="http://schemas.microsoft.com/office/powerpoint/2010/main" val="6823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17" name="TextBox 16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1377" y="4615934"/>
            <a:ext cx="2328490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 fact, PC is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0x08000129</a:t>
            </a:r>
            <a:r>
              <a:rPr lang="en-US" sz="1400" b="1" dirty="0">
                <a:solidFill>
                  <a:schemeClr val="bg1"/>
                </a:solidFill>
              </a:rPr>
              <a:t> because bit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chemeClr val="bg1"/>
                </a:solidFill>
              </a:rPr>
              <a:t> of PC should always be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 for ARM Cortex-M to indicate thumb mode.</a:t>
            </a:r>
          </a:p>
        </p:txBody>
      </p:sp>
    </p:spTree>
    <p:extLst>
      <p:ext uri="{BB962C8B-B14F-4D97-AF65-F5344CB8AC3E}">
        <p14:creationId xmlns:p14="http://schemas.microsoft.com/office/powerpoint/2010/main" val="391980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13EEEF-4DFD-4F7F-9244-09578A7A852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F21DE2-5E54-4F37-88D3-9878371A1774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79FCFC-7249-4223-812E-12377A78C1F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21613A-0F36-4B67-88DF-164735C5FF0B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AD005D-946A-48C0-9068-99A03C9855D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AA74F5-1C32-447C-AC1B-0B93FDA0A1CD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18CFF5-7E83-48FF-ACAC-424FC7A54039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92B245-84E5-49E0-BBCC-7AD505C3F1A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632DE2-F0AA-4439-9955-07B37E4974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EF8FF1-593D-40EB-A909-16EDBA233C81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F2A6E9-E624-4681-9490-B8EAE2CACD1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109AAE-9B57-4E44-8B77-0ECB12D5674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6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3" idx="1"/>
          </p:cNvCxnSpPr>
          <p:nvPr/>
        </p:nvCxnSpPr>
        <p:spPr>
          <a:xfrm flipV="1">
            <a:off x="5638800" y="2888940"/>
            <a:ext cx="58938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3DFFB-5F97-4AEC-AF29-3139F2EB7DC2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F6B3F1-7E12-4A8D-B11C-6C5D5E31B85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171617-6EC0-4CDD-A807-34EAD5907C08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81C48E-95E7-4F0D-96EE-34A72861621E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02EB96-4108-43EF-935B-46607F7E64C4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9DD116-175D-4BFF-8CB7-99E3C2B5B6BA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289B09-E26A-40BB-A392-BDC41F5CDF24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5819B4-C691-473E-81CE-3E0807A8BF17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A9004F-3712-433A-A09D-F0DD5F5204CC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22B945-85F0-41E0-BAAF-FC4E6BC70F5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8A918D-4277-450D-B297-07399150F92C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C9D0BD-5161-43C0-B304-5D31C160C459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72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3" idx="1"/>
          </p:cNvCxnSpPr>
          <p:nvPr/>
        </p:nvCxnSpPr>
        <p:spPr>
          <a:xfrm flipV="1"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342F35-6628-453A-9ACD-6EDA226A1DC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B31DC8-55D0-417D-97E9-B4743D6883F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8A1171-6A69-4A13-8468-C419E2D7DC8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A5E897-29EE-4008-9451-B8D91C910183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E002A9-3344-4223-B240-12C4A9DC0A00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7C7EC2-CE0F-44E7-A65D-69F945840FA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3362E-9357-4F63-9330-3EEF401CEB5C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7020DB-1479-43AD-8B3B-0FA34EA40C15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5792D4-BE85-4F86-84DD-427088997FB1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96F540-DF71-42A4-BEF4-13103EC67985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C500F0-7927-42C2-9DA1-F802BB37518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27B970-CCF1-4CB8-B616-1C52BDA5A62E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14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410" y="6105254"/>
            <a:ext cx="3356248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 of the next instruction after the branch is saved into LR.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8835" y="4496797"/>
            <a:ext cx="2328490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 fact, LR is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0x08000135</a:t>
            </a:r>
            <a:r>
              <a:rPr lang="en-US" sz="1400" b="1" dirty="0">
                <a:solidFill>
                  <a:schemeClr val="bg1"/>
                </a:solidFill>
              </a:rPr>
              <a:t> because bit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chemeClr val="bg1"/>
                </a:solidFill>
              </a:rPr>
              <a:t> of PC should always be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 for ARM Cortex-M to indicate thumb mode.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BC80DB-A2AD-4F63-B67A-E6F0689F8EE7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E95C9B-1387-4D61-A36B-B4C0161D85B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657347-DA13-46B6-BF63-0B5D2D2D18B1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C49258-2A40-4573-BACB-B68655340626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8AB474-99DF-4FB1-A430-7CCB339D0377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30F94C-DE25-404F-BFF6-D869D047458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1AA90-1385-4D46-A5F2-AB5F70DE5E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63E71E-C6A4-4C0B-9DB9-103F0E7EF846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E21D3D-6EE7-4E72-A8AB-F85BB606FD72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9280C3-9103-47D4-BA39-9354562FBF8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791070-8854-4AEF-8458-59B235FB62B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8A1B24-BC9B-4BFD-8B6C-FF93154A9776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EBCFC1-7C34-406C-B1AB-B42DF23B06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9122E5-6EF5-405D-9D62-BD39B8B9DBCD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98C7F9-45D3-4739-BB89-BFA1234ACB24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6CF416-69F4-4D3D-A1FD-B658998C843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AE3C5B-8F31-44F2-BB87-CC1BBCBE495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BE3910-2F5E-4A6F-A40A-E5A6BB5E36D9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9545C9-BCBC-472F-892D-37F49D342DB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3DDEF2-A3F8-4189-91C7-5689CBBD3D2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A47EB9-B1CE-4C0A-869C-6145D63A75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E37A58-A755-4476-9ADF-F86AD9094BC9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E0279A-5FAD-4296-A9CD-3FAD4228E7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3EFD8B-EB8D-4A57-90F4-2C444A56213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27" idx="1"/>
          </p:cNvCxnSpPr>
          <p:nvPr/>
        </p:nvCxnSpPr>
        <p:spPr>
          <a:xfrm>
            <a:off x="5638800" y="3609020"/>
            <a:ext cx="590665" cy="1053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67A031-DF01-4C3B-87C9-47CB666425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A5465D-EA91-40B8-98C5-A59F286EFC2A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0AEDFE-F25F-4C60-9AA0-31ADF8E0EE3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E1D31-3CC6-4203-A603-F77E982A8350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7A261F-4CBE-48C2-8A3A-3AE4D092B28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5218CC-7597-45A1-844C-4B7D9F29176C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BA43AD-9E4B-4B6D-BE91-CF32F97A610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CAD858-37CC-4184-8F98-B6FF75AFD5E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6B824E-85B0-4C77-AA82-6637CA1FC35D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260464-D6C8-4780-9B72-95C525B26537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9E05CE-E9CE-41A9-8334-9E95B879E2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F3FB52-21A6-4045-BE1E-C8E89BCEBE3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387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>
            <a:off x="5638800" y="3609020"/>
            <a:ext cx="576064" cy="1413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21C11-975B-4401-B298-77E9659158A5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CB9CDE-A0FD-446D-8A97-5CB79F56DDA2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CE8CE0-06F0-4A46-9849-2ED9C4D423AE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9483A1-4F1F-45CB-81CF-D0476002787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221502-B2EB-47D8-A732-F74D95B3869C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FB1435-140D-4C88-84C4-DAA433F3DE4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620544-D968-41CB-975F-60744B26A550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EA8015-2E21-4D6E-9C14-FD683AAFBC8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97396E-3E6E-46E8-8038-03C2AF2C55B6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D49321-BACD-4BE2-97D9-547F95128E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E9AA9A-6FEC-4EAC-86F3-B0D1B307819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99C393-AC2D-438C-BA92-8FF1CD7637A5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04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16" idx="1"/>
          </p:cNvCxnSpPr>
          <p:nvPr/>
        </p:nvCxnSpPr>
        <p:spPr>
          <a:xfrm>
            <a:off x="5638800" y="3609020"/>
            <a:ext cx="590665" cy="1773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6A06A6-460E-4424-967B-37B0CD43BE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654C4A-49AE-4B38-A71C-52B3DDEDA38F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1FF34-F5FD-4C6B-92CD-AABA675377D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EE238-C8BA-44E2-91B2-952D2657DDF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3BC036-65D6-47D8-B08F-64A766614FA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3BD906-A667-44D8-BD75-3C5D2001537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068BB4-23F5-44E4-9548-FCD6402A7C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506498-EC03-44C3-A097-F9FA389AFBF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A93A32-0134-4862-8F4B-68BBCEDB937E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475BBE-E649-4ED7-97D1-258B241199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F22FCB-E6BE-4AF8-AFC0-1D969F050548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8AB541-4509-432B-8397-1445C7F0FBA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0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48" idx="1"/>
          </p:cNvCxnSpPr>
          <p:nvPr/>
        </p:nvCxnSpPr>
        <p:spPr>
          <a:xfrm>
            <a:off x="5638800" y="3609020"/>
            <a:ext cx="593488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E013FD-9F1D-4D76-B6C4-AF2906ED2464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770BB6-8E58-4BE4-BCE7-1DD8A62A2129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0073C0-5B23-4141-B4E9-F8577A2DFB50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D3CB08-1861-4FEB-96E8-80F62A5ECC42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44FF2F-B465-4D39-9BAC-377A0AEA8BC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9B484-1F3F-436C-8FC9-489BDBEF5C13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622CE6-6981-4F20-962B-44BAF160209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091B43-323D-4850-893C-596903E3DF2D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7519E4-9D7D-4166-B3F3-CB33C13C7A5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2F77C3-14FD-422B-A9A4-A8E332949AD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4A7AA3-69AC-40A6-B9DE-379165FEE4F5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38859C-E370-4D6E-BEFB-4EFF8F37CEA0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6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Register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2184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Visio" r:id="rId3" imgW="7051550" imgH="4239368" progId="Visio.Drawing.11">
                  <p:embed/>
                </p:oleObj>
              </mc:Choice>
              <mc:Fallback>
                <p:oleObj name="Visio" r:id="rId3" imgW="7051550" imgH="423936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66800" y="5842590"/>
            <a:ext cx="5227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9568" y="5696394"/>
            <a:ext cx="1066800" cy="247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1828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Link Register (LR) holds the return address of a subroutine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The processor copies LR to PC after the program is finished.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48640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Link Register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63113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630783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Registers</a:t>
            </a:r>
          </a:p>
        </p:txBody>
      </p:sp>
    </p:spTree>
    <p:extLst>
      <p:ext uri="{BB962C8B-B14F-4D97-AF65-F5344CB8AC3E}">
        <p14:creationId xmlns:p14="http://schemas.microsoft.com/office/powerpoint/2010/main" val="214981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5700" y="4857605"/>
            <a:ext cx="3320552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Copy LR to PC when returning from a subroutine!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7D086-D74F-4141-B9F0-0BF9622BE59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4F0AD8-E038-408D-B03A-DB256126A2CB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76AB0D-9FC5-4240-BE25-6B978E69DF3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44E9D7-48FC-4781-AB2E-C9EC57746AE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FF7414-701C-4FFA-A488-155D58F0B3D8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CC3EF8-5B80-4D3B-9C2D-DA1F68C4010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9A5CF-53CC-46FA-8C6A-12EDC1E33866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06C237-EF76-4B27-BDB6-B152EEF4D88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E1AF3-4BB0-4F42-B6EB-CD8D8E200280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3A4F6B-2A5A-4776-9479-E0139AD7904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93B0EA-DB35-4A27-89D4-043B1DC2C65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A51E73-38F1-4F30-9C07-C78C8C3C720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46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36E0E5-DC47-4F77-B80C-7C9D8C5F4510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24D77C-C75B-4425-AD81-B1F846C54040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868763-9105-4D02-B040-F38E007D524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F34837-3FFF-4210-B087-1C0785670447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5D65B9-A1DD-44B5-8A92-5315A4AB683E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797D66-E6D3-4169-AE2A-14D52929E9DE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E2A5E5-3167-40AC-B925-719AA95B023A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659A7-B1DE-411F-BCC0-9817BBF4061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BC7B96-99C8-4D7F-BB18-348BEC945734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D0CC1E-E4DD-4D9E-89AC-E97BB5D058ED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898C88-32B4-4DCB-A1A9-F1D2C836C15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2C3456-E74D-42F0-BD10-76384CA75BE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4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5" idx="1"/>
          </p:cNvCxnSpPr>
          <p:nvPr/>
        </p:nvCxnSpPr>
        <p:spPr>
          <a:xfrm>
            <a:off x="5638800" y="3609020"/>
            <a:ext cx="590665" cy="3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780EA1-FDCE-4467-8D65-1407C69609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FCF25-8A70-476C-B95E-2361C2C6911E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8ED133-8298-4CA3-91C5-B842C6899A93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9CBA39-3CA6-41A6-911E-070B78C3C7D9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0726E6-C3E3-4CA1-8687-60B2E2506836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192306-6970-4A96-A802-A719ACC3BFC0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009478-7B0A-4BF5-B77C-E6F224DDEE65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7E4B89-2E6C-431E-B71F-D2D74A5D50BF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030B9F-2A4C-4EAA-ACAA-E336D3FCF23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EA333-13DF-40D9-9BF1-A063E7BA4ADB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8712A1-14C8-4B2A-9E12-995FE67F4F6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22AFBC-0F6A-42E5-B3AA-4DE300497BE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36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 or 4.</a:t>
            </a:r>
          </a:p>
          <a:p>
            <a:pPr lvl="1"/>
            <a:r>
              <a:rPr lang="en-US" dirty="0"/>
              <a:t>The least significant bit of LR is always 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2532744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		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		of a 32-bit instruction. Otherwise, it is a 16-bit instruction.</a:t>
            </a:r>
            <a:endParaRPr lang="en-US" dirty="0"/>
          </a:p>
          <a:p>
            <a:r>
              <a:rPr lang="en-US" dirty="0"/>
              <a:t>The least significant bit of LR is always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/>
              <a:t>for ARM Cortex-M</a:t>
            </a:r>
          </a:p>
          <a:p>
            <a:pPr lvl="1"/>
            <a:r>
              <a:rPr lang="en-US" dirty="0"/>
              <a:t>This bit is used to control the processor mode: </a:t>
            </a:r>
          </a:p>
          <a:p>
            <a:pPr lvl="2"/>
            <a:r>
              <a:rPr lang="en-US" dirty="0"/>
              <a:t>0 = ARM, 1 = THUMB</a:t>
            </a:r>
          </a:p>
          <a:p>
            <a:pPr lvl="1"/>
            <a:r>
              <a:rPr lang="en-US" dirty="0"/>
              <a:t>Cortex-M only supports THUMB.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5" y="25146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1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pPr lvl="1"/>
            <a:r>
              <a:rPr lang="en-US" dirty="0"/>
              <a:t>Branch with link: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subroutine</a:t>
            </a:r>
          </a:p>
          <a:p>
            <a:r>
              <a:rPr lang="en-US" dirty="0"/>
              <a:t>How to return the control back to the caller?</a:t>
            </a:r>
          </a:p>
          <a:p>
            <a:pPr lvl="1"/>
            <a:r>
              <a:rPr lang="en-US" dirty="0"/>
              <a:t>Branch and exchange: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</a:p>
          <a:p>
            <a:r>
              <a:rPr lang="en-US" dirty="0"/>
              <a:t>How to pass arguments into a subroutine?</a:t>
            </a:r>
          </a:p>
          <a:p>
            <a:pPr lvl="1"/>
            <a:r>
              <a:rPr lang="en-US" dirty="0"/>
              <a:t>Each 8-, 16- or 32-bit variables is passed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pPr lvl="1"/>
            <a:r>
              <a:rPr lang="en-US" dirty="0"/>
              <a:t>Extra parameters are passed via stack</a:t>
            </a:r>
          </a:p>
          <a:p>
            <a:r>
              <a:rPr lang="en-US" dirty="0"/>
              <a:t>How to return a value in a subroutine?</a:t>
            </a:r>
          </a:p>
          <a:p>
            <a:pPr lvl="1"/>
            <a:r>
              <a:rPr lang="en-US" dirty="0"/>
              <a:t>Value is returned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r>
              <a:rPr lang="en-US" dirty="0"/>
              <a:t>How to preserve the running environment for the caller?</a:t>
            </a:r>
          </a:p>
          <a:p>
            <a:pPr lvl="1"/>
            <a:r>
              <a:rPr lang="en-US" dirty="0"/>
              <a:t>(to be covered)</a:t>
            </a:r>
          </a:p>
        </p:txBody>
      </p:sp>
    </p:spTree>
    <p:extLst>
      <p:ext uri="{BB962C8B-B14F-4D97-AF65-F5344CB8AC3E}">
        <p14:creationId xmlns:p14="http://schemas.microsoft.com/office/powerpoint/2010/main" val="105567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>
                <a:latin typeface="Gill Sans MT (Body)"/>
                <a:cs typeface="Courier New" pitchFamily="49" charset="0"/>
              </a:rPr>
              <a:t>Branch with Link 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label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1: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PC + 4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2: PC = label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Notes:</a:t>
            </a:r>
          </a:p>
          <a:p>
            <a:pPr lvl="1"/>
            <a:r>
              <a:rPr lang="en-GB" i="1" dirty="0"/>
              <a:t>label</a:t>
            </a:r>
            <a:r>
              <a:rPr lang="en-GB" dirty="0"/>
              <a:t> is name of subroutine</a:t>
            </a:r>
          </a:p>
          <a:p>
            <a:pPr lvl="1"/>
            <a:r>
              <a:rPr lang="en-GB" dirty="0"/>
              <a:t>Compiler translates label to memory address</a:t>
            </a:r>
          </a:p>
          <a:p>
            <a:pPr lvl="1"/>
            <a:r>
              <a:rPr lang="en-GB" dirty="0">
                <a:cs typeface="Courier New" pitchFamily="49" charset="0"/>
              </a:rPr>
              <a:t>After call, LR</a:t>
            </a:r>
            <a:r>
              <a:rPr lang="en-GB" dirty="0"/>
              <a:t> holds return address (the instruction following the 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6383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79385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from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848" y="4419600"/>
            <a:ext cx="2968752" cy="117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cs typeface="Courier New" pitchFamily="49" charset="0"/>
              </a:rPr>
              <a:t>Branch and Exchange</a:t>
            </a:r>
          </a:p>
          <a:p>
            <a:pPr>
              <a:buNone/>
            </a:pP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BX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i="1" dirty="0">
                <a:solidFill>
                  <a:srgbClr val="0000FF"/>
                </a:solidFill>
              </a:rPr>
              <a:t>LR</a:t>
            </a:r>
            <a:endParaRPr lang="en-GB" b="1" dirty="0">
              <a:solidFill>
                <a:srgbClr val="0000FF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PC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726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80789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32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990600"/>
          </a:xfrm>
        </p:spPr>
        <p:txBody>
          <a:bodyPr/>
          <a:lstStyle/>
          <a:p>
            <a:r>
              <a:rPr lang="en-US" dirty="0"/>
              <a:t>BL and BX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14400" y="4639375"/>
            <a:ext cx="1575139" cy="639280"/>
            <a:chOff x="914400" y="4639375"/>
            <a:chExt cx="1575139" cy="639280"/>
          </a:xfrm>
        </p:grpSpPr>
        <p:sp>
          <p:nvSpPr>
            <p:cNvPr id="21" name="Rectangle 20"/>
            <p:cNvSpPr/>
            <p:nvPr/>
          </p:nvSpPr>
          <p:spPr>
            <a:xfrm>
              <a:off x="914400" y="4909323"/>
              <a:ext cx="94448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 + 4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0860" y="4639375"/>
              <a:ext cx="43794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</p:spTree>
    <p:extLst>
      <p:ext uri="{BB962C8B-B14F-4D97-AF65-F5344CB8AC3E}">
        <p14:creationId xmlns:p14="http://schemas.microsoft.com/office/powerpoint/2010/main" val="1126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 and BX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67330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267313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67050" y="5093989"/>
            <a:ext cx="3943350" cy="52353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9592" y="5482621"/>
            <a:ext cx="24657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PC = LR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PC</a:t>
            </a:r>
            <a:r>
              <a:rPr lang="en-US" b="1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old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+ 4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4572000"/>
            <a:ext cx="1879939" cy="706655"/>
            <a:chOff x="609600" y="4572000"/>
            <a:chExt cx="1879939" cy="706655"/>
          </a:xfrm>
        </p:grpSpPr>
        <p:sp>
          <p:nvSpPr>
            <p:cNvPr id="10" name="Rectangle 9"/>
            <p:cNvSpPr/>
            <p:nvPr/>
          </p:nvSpPr>
          <p:spPr>
            <a:xfrm>
              <a:off x="609600" y="4909323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+ 4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83155" y="4572000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endParaRPr lang="en-US" b="1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B2413-EACD-CF48-9D10-694A2EFD9907}"/>
              </a:ext>
            </a:extLst>
          </p:cNvPr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E62DD-5C4F-884E-9A49-032F30AB4AB2}"/>
              </a:ext>
            </a:extLst>
          </p:cNvPr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</p:spTree>
    <p:extLst>
      <p:ext uri="{BB962C8B-B14F-4D97-AF65-F5344CB8AC3E}">
        <p14:creationId xmlns:p14="http://schemas.microsoft.com/office/powerpoint/2010/main" val="3016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48442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ARM Architecture Procedure Call Standard (AAPCS) </a:t>
            </a:r>
          </a:p>
          <a:p>
            <a:r>
              <a:rPr lang="en-US" dirty="0"/>
              <a:t>First four registers are used to pass argument values into a subroutine and to return a value from a subroutine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#4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9220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1933</TotalTime>
  <Words>3887</Words>
  <Application>Microsoft Macintosh PowerPoint</Application>
  <PresentationFormat>On-screen Show (4:3)</PresentationFormat>
  <Paragraphs>1082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Bookman Old Style (Headings)</vt:lpstr>
      <vt:lpstr>Gill Sans MT (Body)</vt:lpstr>
      <vt:lpstr>宋体</vt:lpstr>
      <vt:lpstr>华文新魏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Times New Roman</vt:lpstr>
      <vt:lpstr>Wingdings</vt:lpstr>
      <vt:lpstr>Wingdings 3</vt:lpstr>
      <vt:lpstr>Origin</vt:lpstr>
      <vt:lpstr>Visio</vt:lpstr>
      <vt:lpstr>Dr. Yifeng Zhu Electrical and Computer Engineering University of Maine</vt:lpstr>
      <vt:lpstr>Overview</vt:lpstr>
      <vt:lpstr>Link Register (LR)</vt:lpstr>
      <vt:lpstr>Call a Subroutine (BL)</vt:lpstr>
      <vt:lpstr>Return from a Subroutine (BX LR)</vt:lpstr>
      <vt:lpstr>BL and BX</vt:lpstr>
      <vt:lpstr>BL and BX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Returning Value</vt:lpstr>
      <vt:lpstr>ARM Procedure Call Standard</vt:lpstr>
      <vt:lpstr>Callee Saved Registers vs  Caller Saved Registers</vt:lpstr>
      <vt:lpstr>ARM Procedure Call Standard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Realities</vt:lpstr>
      <vt:lpstr>Realities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Microsoft Office User</cp:lastModifiedBy>
  <cp:revision>184</cp:revision>
  <cp:lastPrinted>2018-03-21T12:46:41Z</cp:lastPrinted>
  <dcterms:created xsi:type="dcterms:W3CDTF">2012-11-17T20:04:56Z</dcterms:created>
  <dcterms:modified xsi:type="dcterms:W3CDTF">2020-03-08T00:46:22Z</dcterms:modified>
</cp:coreProperties>
</file>