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3"/>
  </p:notesMasterIdLst>
  <p:sldIdLst>
    <p:sldId id="256" r:id="rId2"/>
    <p:sldId id="321" r:id="rId3"/>
    <p:sldId id="286" r:id="rId4"/>
    <p:sldId id="275" r:id="rId5"/>
    <p:sldId id="276" r:id="rId6"/>
    <p:sldId id="285" r:id="rId7"/>
    <p:sldId id="290" r:id="rId8"/>
    <p:sldId id="291" r:id="rId9"/>
    <p:sldId id="303" r:id="rId10"/>
    <p:sldId id="304" r:id="rId11"/>
    <p:sldId id="327" r:id="rId12"/>
    <p:sldId id="278" r:id="rId13"/>
    <p:sldId id="279" r:id="rId14"/>
    <p:sldId id="301" r:id="rId15"/>
    <p:sldId id="302" r:id="rId16"/>
    <p:sldId id="313" r:id="rId17"/>
    <p:sldId id="300" r:id="rId18"/>
    <p:sldId id="294" r:id="rId19"/>
    <p:sldId id="292" r:id="rId20"/>
    <p:sldId id="295" r:id="rId21"/>
    <p:sldId id="296" r:id="rId22"/>
    <p:sldId id="297" r:id="rId23"/>
    <p:sldId id="307" r:id="rId24"/>
    <p:sldId id="299" r:id="rId25"/>
    <p:sldId id="298" r:id="rId26"/>
    <p:sldId id="288" r:id="rId27"/>
    <p:sldId id="308" r:id="rId28"/>
    <p:sldId id="309" r:id="rId29"/>
    <p:sldId id="310" r:id="rId30"/>
    <p:sldId id="311" r:id="rId31"/>
    <p:sldId id="287" r:id="rId32"/>
    <p:sldId id="312" r:id="rId33"/>
    <p:sldId id="322" r:id="rId34"/>
    <p:sldId id="323" r:id="rId35"/>
    <p:sldId id="324" r:id="rId36"/>
    <p:sldId id="271" r:id="rId37"/>
    <p:sldId id="325" r:id="rId38"/>
    <p:sldId id="272" r:id="rId39"/>
    <p:sldId id="273" r:id="rId40"/>
    <p:sldId id="259" r:id="rId41"/>
    <p:sldId id="260" r:id="rId42"/>
    <p:sldId id="261" r:id="rId43"/>
    <p:sldId id="262" r:id="rId44"/>
    <p:sldId id="263" r:id="rId45"/>
    <p:sldId id="264" r:id="rId46"/>
    <p:sldId id="265" r:id="rId47"/>
    <p:sldId id="266" r:id="rId48"/>
    <p:sldId id="267" r:id="rId49"/>
    <p:sldId id="268" r:id="rId50"/>
    <p:sldId id="269" r:id="rId51"/>
    <p:sldId id="270" r:id="rId52"/>
    <p:sldId id="326" r:id="rId53"/>
    <p:sldId id="306" r:id="rId54"/>
    <p:sldId id="315" r:id="rId55"/>
    <p:sldId id="316" r:id="rId56"/>
    <p:sldId id="317" r:id="rId57"/>
    <p:sldId id="314" r:id="rId58"/>
    <p:sldId id="318" r:id="rId59"/>
    <p:sldId id="320" r:id="rId60"/>
    <p:sldId id="319" r:id="rId61"/>
    <p:sldId id="373"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39"/>
    <p:restoredTop sz="94674"/>
  </p:normalViewPr>
  <p:slideViewPr>
    <p:cSldViewPr>
      <p:cViewPr varScale="1">
        <p:scale>
          <a:sx n="124" d="100"/>
          <a:sy n="124" d="100"/>
        </p:scale>
        <p:origin x="1248"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9B6CA9-4ACC-4B9F-9FE0-F451E90D37FB}" type="datetimeFigureOut">
              <a:rPr lang="en-US" smtClean="0"/>
              <a:pPr/>
              <a:t>3/7/20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B2AF1D-1787-4F45-8D94-E7435950448C}" type="slidenum">
              <a:rPr lang="en-US" smtClean="0"/>
              <a:pPr/>
              <a:t>‹#›</a:t>
            </a:fld>
            <a:endParaRPr lang="en-US"/>
          </a:p>
        </p:txBody>
      </p:sp>
    </p:spTree>
    <p:extLst>
      <p:ext uri="{BB962C8B-B14F-4D97-AF65-F5344CB8AC3E}">
        <p14:creationId xmlns:p14="http://schemas.microsoft.com/office/powerpoint/2010/main" val="2660037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B2AF1D-1787-4F45-8D94-E7435950448C}" type="slidenum">
              <a:rPr lang="en-US" smtClean="0"/>
              <a:pPr/>
              <a:t>8</a:t>
            </a:fld>
            <a:endParaRPr lang="en-US"/>
          </a:p>
        </p:txBody>
      </p:sp>
    </p:spTree>
    <p:extLst>
      <p:ext uri="{BB962C8B-B14F-4D97-AF65-F5344CB8AC3E}">
        <p14:creationId xmlns:p14="http://schemas.microsoft.com/office/powerpoint/2010/main" val="2370921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759935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B2AF1D-1787-4F45-8D94-E7435950448C}" type="slidenum">
              <a:rPr lang="en-US" smtClean="0"/>
              <a:pPr/>
              <a:t>60</a:t>
            </a:fld>
            <a:endParaRPr lang="en-US"/>
          </a:p>
        </p:txBody>
      </p:sp>
    </p:spTree>
    <p:extLst>
      <p:ext uri="{BB962C8B-B14F-4D97-AF65-F5344CB8AC3E}">
        <p14:creationId xmlns:p14="http://schemas.microsoft.com/office/powerpoint/2010/main" val="3451858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eaLnBrk="1" latinLnBrk="0" hangingPunct="1"/>
            <a:fld id="{DFAD6F50-E977-4162-8DF4-4DA1E6F19796}" type="datetime1">
              <a:rPr lang="en-US" smtClean="0"/>
              <a:pPr eaLnBrk="1" latinLnBrk="0" hangingPunct="1"/>
              <a:t>3/7/20</a:t>
            </a:fld>
            <a:endParaRPr lang="en-US" sz="1600" dirty="0"/>
          </a:p>
        </p:txBody>
      </p:sp>
      <p:sp>
        <p:nvSpPr>
          <p:cNvPr id="17" name="Footer Placeholder 16"/>
          <p:cNvSpPr>
            <a:spLocks noGrp="1"/>
          </p:cNvSpPr>
          <p:nvPr>
            <p:ph type="ftr" sz="quarter" idx="11"/>
          </p:nvPr>
        </p:nvSpPr>
        <p:spPr>
          <a:xfrm>
            <a:off x="2898648" y="6355080"/>
            <a:ext cx="3474720" cy="365760"/>
          </a:xfr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362A8F80-F1FC-4E19-AF0E-2AEA7F0226D7}" type="datetime1">
              <a:rPr lang="en-US" smtClean="0"/>
              <a:pPr eaLnBrk="1" latinLnBrk="0" hangingPunct="1"/>
              <a:t>3/7/20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84EF3758-DF7B-4347-89DE-ED0416D762CD}" type="datetime1">
              <a:rPr lang="en-US" smtClean="0"/>
              <a:pPr eaLnBrk="1" latinLnBrk="0" hangingPunct="1"/>
              <a:t>3/7/20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eaLnBrk="1" latinLnBrk="0" hangingPunct="1"/>
            <a:fld id="{42A4D53F-573F-4718-BBA0-A86965028093}" type="datetime1">
              <a:rPr lang="en-US" smtClean="0"/>
              <a:pPr eaLnBrk="1" latinLnBrk="0" hangingPunct="1"/>
              <a:t>3/7/20</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eaLnBrk="1" latinLnBrk="0" hangingPunct="1"/>
            <a:fld id="{C9B206E1-2545-4E30-92FD-1E4787463A36}" type="datetime1">
              <a:rPr lang="en-US" smtClean="0"/>
              <a:pPr eaLnBrk="1" latinLnBrk="0" hangingPunct="1"/>
              <a:t>3/7/20</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BD37D9B0-1E14-464D-94B0-F2A8C2E324E7}" type="datetime1">
              <a:rPr lang="en-US" smtClean="0"/>
              <a:pPr eaLnBrk="1" latinLnBrk="0" hangingPunct="1"/>
              <a:t>3/7/20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eaLnBrk="1" latinLnBrk="0" hangingPunct="1"/>
            <a:fld id="{17A47E1E-3281-48F5-9487-561BBC0DE61A}" type="datetime1">
              <a:rPr lang="en-US" smtClean="0"/>
              <a:pPr eaLnBrk="1" latinLnBrk="0" hangingPunct="1"/>
              <a:t>3/7/20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457778AC-3F47-4322-9871-235CA71C9FB7}" type="datetime1">
              <a:rPr lang="en-US" smtClean="0"/>
              <a:pPr eaLnBrk="1" latinLnBrk="0" hangingPunct="1"/>
              <a:t>3/7/20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8FC852DA-BC9D-4962-84E0-49DDC95967D0}" type="datetime1">
              <a:rPr lang="en-US" smtClean="0"/>
              <a:pPr eaLnBrk="1" latinLnBrk="0" hangingPunct="1"/>
              <a:t>3/7/20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BD8CDB30-0989-475F-BD84-F28125E3B4A3}" type="datetime1">
              <a:rPr lang="en-US" smtClean="0"/>
              <a:pPr eaLnBrk="1" latinLnBrk="0" hangingPunct="1"/>
              <a:t>3/7/20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3D268D79-62AD-4C50-8718-03ED52036E43}" type="datetime1">
              <a:rPr lang="en-US" smtClean="0"/>
              <a:pPr eaLnBrk="1" latinLnBrk="0" hangingPunct="1"/>
              <a:t>3/7/20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eaLnBrk="1" latinLnBrk="0" hangingPunct="1"/>
            <a:fld id="{A1DC5B07-A42E-4D40-A069-384595D56939}" type="datetime1">
              <a:rPr lang="en-US" smtClean="0"/>
              <a:pPr eaLnBrk="1" latinLnBrk="0" hangingPunct="1"/>
              <a:t>3/7/20</a:t>
            </a:fld>
            <a:endParaRPr lang="en-US" sz="1400" dirty="0">
              <a:solidFill>
                <a:schemeClr val="tx2"/>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4.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4.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000" dirty="0"/>
              <a:t>Dr. Yifeng Zhu</a:t>
            </a:r>
            <a:br>
              <a:rPr lang="en-US" sz="2000" dirty="0"/>
            </a:br>
            <a:r>
              <a:rPr lang="en-US" sz="2000" dirty="0"/>
              <a:t>Electrical and Computer Engineering</a:t>
            </a:r>
            <a:br>
              <a:rPr lang="en-US" sz="2000" dirty="0"/>
            </a:br>
            <a:r>
              <a:rPr lang="en-US" sz="2000" dirty="0"/>
              <a:t>University of Maine</a:t>
            </a:r>
          </a:p>
        </p:txBody>
      </p:sp>
      <p:sp>
        <p:nvSpPr>
          <p:cNvPr id="3" name="Subtitle 2"/>
          <p:cNvSpPr>
            <a:spLocks noGrp="1"/>
          </p:cNvSpPr>
          <p:nvPr>
            <p:ph type="subTitle" idx="1"/>
          </p:nvPr>
        </p:nvSpPr>
        <p:spPr/>
        <p:txBody>
          <a:bodyPr/>
          <a:lstStyle/>
          <a:p>
            <a:r>
              <a:rPr lang="en-US" dirty="0"/>
              <a:t>Spring 2020</a:t>
            </a:r>
          </a:p>
        </p:txBody>
      </p:sp>
      <p:sp>
        <p:nvSpPr>
          <p:cNvPr id="5" name="TextBox 4"/>
          <p:cNvSpPr txBox="1"/>
          <p:nvPr/>
        </p:nvSpPr>
        <p:spPr>
          <a:xfrm>
            <a:off x="1828800" y="337547"/>
            <a:ext cx="6477000" cy="523220"/>
          </a:xfrm>
          <a:prstGeom prst="rect">
            <a:avLst/>
          </a:prstGeom>
          <a:noFill/>
        </p:spPr>
        <p:txBody>
          <a:bodyPr wrap="square" rtlCol="0">
            <a:spAutoFit/>
          </a:bodyPr>
          <a:lstStyle/>
          <a:p>
            <a:pPr algn="r"/>
            <a:r>
              <a:rPr lang="en-US" sz="1400" b="1" dirty="0">
                <a:latin typeface="Bookman Old Style (Headings)"/>
              </a:rPr>
              <a:t>Embedded Systems with ARM Cortex-M Microcontrollers in Assembly Language and C</a:t>
            </a:r>
          </a:p>
        </p:txBody>
      </p:sp>
      <p:sp>
        <p:nvSpPr>
          <p:cNvPr id="6" name="TextBox 5"/>
          <p:cNvSpPr txBox="1"/>
          <p:nvPr/>
        </p:nvSpPr>
        <p:spPr>
          <a:xfrm>
            <a:off x="3505200" y="1828800"/>
            <a:ext cx="4764195" cy="830997"/>
          </a:xfrm>
          <a:prstGeom prst="rect">
            <a:avLst/>
          </a:prstGeom>
          <a:noFill/>
        </p:spPr>
        <p:txBody>
          <a:bodyPr wrap="square" rtlCol="0">
            <a:spAutoFit/>
          </a:bodyPr>
          <a:lstStyle/>
          <a:p>
            <a:pPr algn="r"/>
            <a:r>
              <a:rPr lang="en-US" sz="2400" b="1" dirty="0">
                <a:solidFill>
                  <a:srgbClr val="C00000"/>
                </a:solidFill>
              </a:rPr>
              <a:t>Chapter 10</a:t>
            </a:r>
          </a:p>
          <a:p>
            <a:pPr algn="r"/>
            <a:r>
              <a:rPr lang="en-US" sz="2400" b="1" dirty="0">
                <a:solidFill>
                  <a:srgbClr val="C00000"/>
                </a:solidFill>
              </a:rPr>
              <a:t>Preserve Environment via Stack</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a:t>
            </a:fld>
            <a:endParaRPr kumimoji="0" lang="en-US" dirty="0"/>
          </a:p>
        </p:txBody>
      </p:sp>
    </p:spTree>
    <p:extLst>
      <p:ext uri="{BB962C8B-B14F-4D97-AF65-F5344CB8AC3E}">
        <p14:creationId xmlns:p14="http://schemas.microsoft.com/office/powerpoint/2010/main" val="1683281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Implementation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10</a:t>
            </a:fld>
            <a:endParaRPr kumimoji="0"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2976876629"/>
              </p:ext>
            </p:extLst>
          </p:nvPr>
        </p:nvGraphicFramePr>
        <p:xfrm>
          <a:off x="76200" y="1371600"/>
          <a:ext cx="8991600" cy="4871720"/>
        </p:xfrm>
        <a:graphic>
          <a:graphicData uri="http://schemas.openxmlformats.org/drawingml/2006/table">
            <a:tbl>
              <a:tblPr firstRow="1" firstCol="1" bandRow="1">
                <a:tableStyleId>{5C22544A-7EE6-4342-B048-85BDC9FD1C3A}</a:tableStyleId>
              </a:tblPr>
              <a:tblGrid>
                <a:gridCol w="2263295">
                  <a:extLst>
                    <a:ext uri="{9D8B030D-6E8A-4147-A177-3AD203B41FA5}">
                      <a16:colId xmlns:a16="http://schemas.microsoft.com/office/drawing/2014/main" val="20000"/>
                    </a:ext>
                  </a:extLst>
                </a:gridCol>
                <a:gridCol w="1686437">
                  <a:extLst>
                    <a:ext uri="{9D8B030D-6E8A-4147-A177-3AD203B41FA5}">
                      <a16:colId xmlns:a16="http://schemas.microsoft.com/office/drawing/2014/main" val="20001"/>
                    </a:ext>
                  </a:extLst>
                </a:gridCol>
                <a:gridCol w="1662830">
                  <a:extLst>
                    <a:ext uri="{9D8B030D-6E8A-4147-A177-3AD203B41FA5}">
                      <a16:colId xmlns:a16="http://schemas.microsoft.com/office/drawing/2014/main" val="20002"/>
                    </a:ext>
                  </a:extLst>
                </a:gridCol>
                <a:gridCol w="1689519">
                  <a:extLst>
                    <a:ext uri="{9D8B030D-6E8A-4147-A177-3AD203B41FA5}">
                      <a16:colId xmlns:a16="http://schemas.microsoft.com/office/drawing/2014/main" val="20003"/>
                    </a:ext>
                  </a:extLst>
                </a:gridCol>
                <a:gridCol w="1689519">
                  <a:extLst>
                    <a:ext uri="{9D8B030D-6E8A-4147-A177-3AD203B41FA5}">
                      <a16:colId xmlns:a16="http://schemas.microsoft.com/office/drawing/2014/main" val="20004"/>
                    </a:ext>
                  </a:extLst>
                </a:gridCol>
              </a:tblGrid>
              <a:tr h="533400">
                <a:tc rowSpan="2">
                  <a:txBody>
                    <a:bodyPr/>
                    <a:lstStyle/>
                    <a:p>
                      <a:pPr marL="0" marR="0" algn="l">
                        <a:spcBef>
                          <a:spcPts val="0"/>
                        </a:spcBef>
                        <a:spcAft>
                          <a:spcPts val="0"/>
                        </a:spcAft>
                      </a:pPr>
                      <a:r>
                        <a:rPr lang="en-US" sz="1800" dirty="0">
                          <a:effectLst/>
                          <a:latin typeface="Consolas" panose="020B0609020204030204" pitchFamily="49" charset="0"/>
                          <a:cs typeface="Consolas" panose="020B0609020204030204" pitchFamily="49" charset="0"/>
                        </a:rPr>
                        <a:t>Stock Name</a:t>
                      </a:r>
                      <a:endParaRPr lang="en-US" sz="1800"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gridSpan="2">
                  <a:txBody>
                    <a:bodyPr/>
                    <a:lstStyle/>
                    <a:p>
                      <a:pPr marL="0" marR="0" algn="ctr">
                        <a:spcBef>
                          <a:spcPts val="0"/>
                        </a:spcBef>
                        <a:spcAft>
                          <a:spcPts val="0"/>
                        </a:spcAft>
                      </a:pPr>
                      <a:r>
                        <a:rPr lang="en-US" sz="2000" dirty="0">
                          <a:effectLst/>
                          <a:latin typeface="Consolas" panose="020B0609020204030204" pitchFamily="49" charset="0"/>
                          <a:cs typeface="Consolas" panose="020B0609020204030204" pitchFamily="49" charset="0"/>
                        </a:rPr>
                        <a:t>Push</a:t>
                      </a:r>
                      <a:endParaRPr lang="en-US" sz="2000"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hMerge="1">
                  <a:txBody>
                    <a:bodyPr/>
                    <a:lstStyle/>
                    <a:p>
                      <a:endParaRPr lang="en-US"/>
                    </a:p>
                  </a:txBody>
                  <a:tcPr/>
                </a:tc>
                <a:tc gridSpan="2">
                  <a:txBody>
                    <a:bodyPr/>
                    <a:lstStyle/>
                    <a:p>
                      <a:pPr marL="0" marR="0" algn="ctr">
                        <a:spcBef>
                          <a:spcPts val="0"/>
                        </a:spcBef>
                        <a:spcAft>
                          <a:spcPts val="0"/>
                        </a:spcAft>
                      </a:pPr>
                      <a:r>
                        <a:rPr lang="en-US" sz="2000" dirty="0">
                          <a:effectLst/>
                          <a:latin typeface="Consolas" panose="020B0609020204030204" pitchFamily="49" charset="0"/>
                          <a:cs typeface="Consolas" panose="020B0609020204030204" pitchFamily="49" charset="0"/>
                        </a:rPr>
                        <a:t>Pop</a:t>
                      </a:r>
                      <a:endParaRPr lang="en-US" sz="2000"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0"/>
                  </a:ext>
                </a:extLst>
              </a:tr>
              <a:tr h="619760">
                <a:tc vMerge="1">
                  <a:txBody>
                    <a:bodyPr/>
                    <a:lstStyle/>
                    <a:p>
                      <a:endParaRPr lang="en-US"/>
                    </a:p>
                  </a:txBody>
                  <a:tcP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Equivalent</a:t>
                      </a:r>
                      <a:endParaRPr lang="en-US" sz="1800"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Alternative</a:t>
                      </a:r>
                      <a:endParaRPr lang="en-US" sz="180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Equivalent</a:t>
                      </a:r>
                      <a:endParaRPr lang="en-US" sz="180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Alternative</a:t>
                      </a:r>
                      <a:endParaRPr lang="en-US" sz="180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929640">
                <a:tc>
                  <a:txBody>
                    <a:bodyPr/>
                    <a:lstStyle/>
                    <a:p>
                      <a:pPr marL="0" marR="0" algn="l">
                        <a:spcBef>
                          <a:spcPts val="0"/>
                        </a:spcBef>
                        <a:spcAft>
                          <a:spcPts val="0"/>
                        </a:spcAft>
                      </a:pPr>
                      <a:r>
                        <a:rPr lang="en-US" sz="1800">
                          <a:effectLst/>
                          <a:latin typeface="Consolas" panose="020B0609020204030204" pitchFamily="49" charset="0"/>
                          <a:cs typeface="Consolas" panose="020B0609020204030204" pitchFamily="49" charset="0"/>
                        </a:rPr>
                        <a:t>Full Descending(FD) </a:t>
                      </a:r>
                      <a:endParaRPr lang="en-US" sz="180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STMFD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STMDB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LDMFD SP!,list</a:t>
                      </a:r>
                      <a:endParaRPr lang="en-US" sz="1400" b="1">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LDMIA SP!,list</a:t>
                      </a:r>
                      <a:endParaRPr lang="en-US" sz="1400" b="1">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929640">
                <a:tc>
                  <a:txBody>
                    <a:bodyPr/>
                    <a:lstStyle/>
                    <a:p>
                      <a:pPr marL="0" marR="0" algn="l">
                        <a:spcBef>
                          <a:spcPts val="0"/>
                        </a:spcBef>
                        <a:spcAft>
                          <a:spcPts val="0"/>
                        </a:spcAft>
                      </a:pPr>
                      <a:r>
                        <a:rPr lang="en-US" sz="1800">
                          <a:effectLst/>
                          <a:latin typeface="Consolas" panose="020B0609020204030204" pitchFamily="49" charset="0"/>
                          <a:cs typeface="Consolas" panose="020B0609020204030204" pitchFamily="49" charset="0"/>
                        </a:rPr>
                        <a:t>Empty Descending(ED) </a:t>
                      </a:r>
                      <a:endParaRPr lang="en-US" sz="180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STMED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STMDA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LDMED SP!,list</a:t>
                      </a:r>
                      <a:endParaRPr lang="en-US" sz="1400" b="1">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LDMIB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929640">
                <a:tc>
                  <a:txBody>
                    <a:bodyPr/>
                    <a:lstStyle/>
                    <a:p>
                      <a:pPr marL="0" marR="0" algn="l">
                        <a:spcBef>
                          <a:spcPts val="0"/>
                        </a:spcBef>
                        <a:spcAft>
                          <a:spcPts val="0"/>
                        </a:spcAft>
                      </a:pPr>
                      <a:r>
                        <a:rPr lang="en-US" sz="1800">
                          <a:effectLst/>
                          <a:latin typeface="Consolas" panose="020B0609020204030204" pitchFamily="49" charset="0"/>
                          <a:cs typeface="Consolas" panose="020B0609020204030204" pitchFamily="49" charset="0"/>
                        </a:rPr>
                        <a:t>Full Ascending(FA) </a:t>
                      </a:r>
                      <a:endParaRPr lang="en-US" sz="180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STMFA SP!,list</a:t>
                      </a:r>
                      <a:endParaRPr lang="en-US" sz="1400" b="1">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STMIB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LDMFA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LDMDA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r h="929640">
                <a:tc>
                  <a:txBody>
                    <a:bodyPr/>
                    <a:lstStyle/>
                    <a:p>
                      <a:pPr marL="0" marR="0" algn="l">
                        <a:spcBef>
                          <a:spcPts val="0"/>
                        </a:spcBef>
                        <a:spcAft>
                          <a:spcPts val="0"/>
                        </a:spcAft>
                      </a:pPr>
                      <a:r>
                        <a:rPr lang="en-US" sz="1800">
                          <a:effectLst/>
                          <a:latin typeface="Consolas" panose="020B0609020204030204" pitchFamily="49" charset="0"/>
                          <a:cs typeface="Consolas" panose="020B0609020204030204" pitchFamily="49" charset="0"/>
                        </a:rPr>
                        <a:t>Empty Ascending(EA) </a:t>
                      </a:r>
                      <a:endParaRPr lang="en-US" sz="180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STMEA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STMIA SP!,list</a:t>
                      </a:r>
                      <a:endParaRPr lang="en-US" sz="1400" b="1">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LDMEA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LDMDB </a:t>
                      </a:r>
                      <a:r>
                        <a:rPr lang="en-US" sz="1400" b="1" dirty="0" err="1">
                          <a:effectLst/>
                          <a:latin typeface="Consolas" panose="020B0609020204030204" pitchFamily="49" charset="0"/>
                          <a:cs typeface="Consolas" panose="020B0609020204030204" pitchFamily="49" charset="0"/>
                        </a:rPr>
                        <a:t>SP!,list</a:t>
                      </a:r>
                      <a:endParaRPr lang="en-US" sz="1400" b="1" dirty="0">
                        <a:effectLst/>
                        <a:latin typeface="Consolas" panose="020B0609020204030204" pitchFamily="49" charset="0"/>
                        <a:ea typeface="宋体" panose="02010600030101010101" pitchFamily="2" charset="-122"/>
                        <a:cs typeface="Consolas" panose="020B0609020204030204" pitchFamily="49" charset="0"/>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10429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35802-2AC1-0C44-997F-44538CE04D8A}"/>
              </a:ext>
            </a:extLst>
          </p:cNvPr>
          <p:cNvSpPr>
            <a:spLocks noGrp="1"/>
          </p:cNvSpPr>
          <p:nvPr>
            <p:ph type="title"/>
          </p:nvPr>
        </p:nvSpPr>
        <p:spPr/>
        <p:txBody>
          <a:bodyPr/>
          <a:lstStyle/>
          <a:p>
            <a:r>
              <a:rPr lang="en-US" dirty="0"/>
              <a:t>Typical Usage of Stack</a:t>
            </a:r>
          </a:p>
        </p:txBody>
      </p:sp>
      <p:sp>
        <p:nvSpPr>
          <p:cNvPr id="3" name="Slide Number Placeholder 2">
            <a:extLst>
              <a:ext uri="{FF2B5EF4-FFF2-40B4-BE49-F238E27FC236}">
                <a16:creationId xmlns:a16="http://schemas.microsoft.com/office/drawing/2014/main" id="{7B5A7AA9-63CC-E340-96C9-C9B66089B993}"/>
              </a:ext>
            </a:extLst>
          </p:cNvPr>
          <p:cNvSpPr>
            <a:spLocks noGrp="1"/>
          </p:cNvSpPr>
          <p:nvPr>
            <p:ph type="sldNum" sz="quarter" idx="12"/>
          </p:nvPr>
        </p:nvSpPr>
        <p:spPr/>
        <p:txBody>
          <a:bodyPr/>
          <a:lstStyle/>
          <a:p>
            <a:fld id="{EA7C8D44-3667-46F6-9772-CC52308E2A7F}" type="slidenum">
              <a:rPr kumimoji="0" lang="en-US" smtClean="0"/>
              <a:pPr/>
              <a:t>11</a:t>
            </a:fld>
            <a:endParaRPr kumimoji="0" lang="en-US" dirty="0"/>
          </a:p>
        </p:txBody>
      </p:sp>
      <p:sp>
        <p:nvSpPr>
          <p:cNvPr id="4" name="Content Placeholder 3">
            <a:extLst>
              <a:ext uri="{FF2B5EF4-FFF2-40B4-BE49-F238E27FC236}">
                <a16:creationId xmlns:a16="http://schemas.microsoft.com/office/drawing/2014/main" id="{B7E82954-DF96-564B-9A88-CC388580C3EC}"/>
              </a:ext>
            </a:extLst>
          </p:cNvPr>
          <p:cNvSpPr>
            <a:spLocks noGrp="1"/>
          </p:cNvSpPr>
          <p:nvPr>
            <p:ph sz="quarter" idx="1"/>
          </p:nvPr>
        </p:nvSpPr>
        <p:spPr>
          <a:xfrm>
            <a:off x="457200" y="1219200"/>
            <a:ext cx="8229600" cy="2895600"/>
          </a:xfrm>
        </p:spPr>
        <p:txBody>
          <a:bodyPr/>
          <a:lstStyle/>
          <a:p>
            <a:r>
              <a:rPr lang="en-US" dirty="0"/>
              <a:t>Why need stack? </a:t>
            </a:r>
          </a:p>
          <a:p>
            <a:pPr lvl="1"/>
            <a:r>
              <a:rPr lang="en-US" dirty="0"/>
              <a:t>Saving the original contents of processor’s registers at the beginning a subroutine (Contents are restored at the end of a subroutine)</a:t>
            </a:r>
          </a:p>
          <a:p>
            <a:pPr lvl="1"/>
            <a:r>
              <a:rPr lang="en-US" dirty="0"/>
              <a:t>Storing local variables in a subroutine</a:t>
            </a:r>
          </a:p>
          <a:p>
            <a:pPr lvl="1"/>
            <a:r>
              <a:rPr lang="en-US" dirty="0"/>
              <a:t>Passing extra arguments to a subroutine</a:t>
            </a:r>
          </a:p>
          <a:p>
            <a:pPr lvl="1"/>
            <a:r>
              <a:rPr lang="en-US" dirty="0"/>
              <a:t>Saving processor’s registers upon an interrupt </a:t>
            </a:r>
          </a:p>
        </p:txBody>
      </p:sp>
      <p:sp>
        <p:nvSpPr>
          <p:cNvPr id="5" name="Rectangle 4">
            <a:extLst>
              <a:ext uri="{FF2B5EF4-FFF2-40B4-BE49-F238E27FC236}">
                <a16:creationId xmlns:a16="http://schemas.microsoft.com/office/drawing/2014/main" id="{CAB0D3BE-FC98-2142-BC34-44F62968EF40}"/>
              </a:ext>
            </a:extLst>
          </p:cNvPr>
          <p:cNvSpPr/>
          <p:nvPr/>
        </p:nvSpPr>
        <p:spPr>
          <a:xfrm>
            <a:off x="1295400" y="4876800"/>
            <a:ext cx="6324600" cy="461665"/>
          </a:xfrm>
          <a:prstGeom prst="rect">
            <a:avLst/>
          </a:prstGeom>
        </p:spPr>
        <p:txBody>
          <a:bodyPr wrap="square">
            <a:spAutoFit/>
          </a:bodyPr>
          <a:lstStyle/>
          <a:p>
            <a:r>
              <a:rPr lang="en-US" sz="2400" dirty="0"/>
              <a:t>Sound complex? No worry! We will learn them.</a:t>
            </a:r>
          </a:p>
        </p:txBody>
      </p:sp>
    </p:spTree>
    <p:extLst>
      <p:ext uri="{BB962C8B-B14F-4D97-AF65-F5344CB8AC3E}">
        <p14:creationId xmlns:p14="http://schemas.microsoft.com/office/powerpoint/2010/main" val="1620409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Stack</a:t>
            </a:r>
          </a:p>
        </p:txBody>
      </p:sp>
      <p:sp>
        <p:nvSpPr>
          <p:cNvPr id="3" name="Content Placeholder 2"/>
          <p:cNvSpPr>
            <a:spLocks noGrp="1"/>
          </p:cNvSpPr>
          <p:nvPr>
            <p:ph idx="1"/>
          </p:nvPr>
        </p:nvSpPr>
        <p:spPr>
          <a:xfrm>
            <a:off x="457200" y="1219200"/>
            <a:ext cx="8229600" cy="3200400"/>
          </a:xfrm>
        </p:spPr>
        <p:txBody>
          <a:bodyPr/>
          <a:lstStyle/>
          <a:p>
            <a:pPr>
              <a:buNone/>
            </a:pPr>
            <a:r>
              <a:rPr lang="en-GB" sz="2800" b="1" dirty="0">
                <a:solidFill>
                  <a:srgbClr val="FF0000"/>
                </a:solidFill>
                <a:latin typeface="Consolas" panose="020B0609020204030204" pitchFamily="49" charset="0"/>
                <a:cs typeface="Consolas" panose="020B0609020204030204" pitchFamily="49" charset="0"/>
              </a:rPr>
              <a:t>PUSH</a:t>
            </a:r>
            <a:r>
              <a:rPr lang="en-GB" sz="2800" dirty="0">
                <a:solidFill>
                  <a:srgbClr val="FF0000"/>
                </a:solidFill>
                <a:latin typeface="Consolas" panose="020B0609020204030204" pitchFamily="49" charset="0"/>
                <a:cs typeface="Consolas" panose="020B0609020204030204" pitchFamily="49" charset="0"/>
              </a:rPr>
              <a:t> </a:t>
            </a:r>
            <a:r>
              <a:rPr lang="en-GB" sz="2800" dirty="0">
                <a:latin typeface="Consolas" panose="020B0609020204030204" pitchFamily="49" charset="0"/>
                <a:cs typeface="Consolas" panose="020B0609020204030204" pitchFamily="49" charset="0"/>
              </a:rPr>
              <a:t>{</a:t>
            </a:r>
            <a:r>
              <a:rPr lang="en-GB" sz="2800" i="1" dirty="0">
                <a:latin typeface="Consolas" panose="020B0609020204030204" pitchFamily="49" charset="0"/>
                <a:cs typeface="Consolas" panose="020B0609020204030204" pitchFamily="49" charset="0"/>
              </a:rPr>
              <a:t>Rd</a:t>
            </a:r>
            <a:r>
              <a:rPr lang="en-GB" sz="2800" dirty="0">
                <a:latin typeface="Consolas" panose="020B0609020204030204" pitchFamily="49" charset="0"/>
                <a:cs typeface="Consolas" panose="020B0609020204030204" pitchFamily="49" charset="0"/>
              </a:rPr>
              <a:t>} </a:t>
            </a:r>
          </a:p>
          <a:p>
            <a:pPr lvl="1"/>
            <a:r>
              <a:rPr lang="en-GB" sz="2400" dirty="0" err="1">
                <a:latin typeface="Consolas" panose="020B0609020204030204" pitchFamily="49" charset="0"/>
                <a:cs typeface="Consolas" panose="020B0609020204030204" pitchFamily="49" charset="0"/>
              </a:rPr>
              <a:t>SP</a:t>
            </a:r>
            <a:r>
              <a:rPr lang="en-GB" sz="2400" dirty="0">
                <a:latin typeface="Consolas" panose="020B0609020204030204" pitchFamily="49" charset="0"/>
                <a:cs typeface="Consolas" panose="020B0609020204030204" pitchFamily="49" charset="0"/>
              </a:rPr>
              <a:t> = </a:t>
            </a:r>
            <a:r>
              <a:rPr lang="en-GB" sz="2400" dirty="0" err="1">
                <a:latin typeface="Consolas" panose="020B0609020204030204" pitchFamily="49" charset="0"/>
                <a:cs typeface="Consolas" panose="020B0609020204030204" pitchFamily="49" charset="0"/>
              </a:rPr>
              <a:t>SP</a:t>
            </a:r>
            <a:r>
              <a:rPr lang="en-GB" sz="2400" dirty="0">
                <a:latin typeface="Consolas" panose="020B0609020204030204" pitchFamily="49" charset="0"/>
                <a:cs typeface="Consolas" panose="020B0609020204030204" pitchFamily="49" charset="0"/>
              </a:rPr>
              <a:t>-4   </a:t>
            </a:r>
            <a:r>
              <a:rPr lang="en-GB" sz="2400" dirty="0">
                <a:latin typeface="Cambria Math"/>
                <a:ea typeface="Cambria Math"/>
                <a:cs typeface="Consolas" panose="020B0609020204030204" pitchFamily="49" charset="0"/>
              </a:rPr>
              <a:t>⟶    descending stack</a:t>
            </a:r>
            <a:endParaRPr lang="en-GB" sz="2400" dirty="0">
              <a:latin typeface="Consolas" panose="020B0609020204030204" pitchFamily="49" charset="0"/>
              <a:cs typeface="Consolas" panose="020B0609020204030204" pitchFamily="49" charset="0"/>
            </a:endParaRPr>
          </a:p>
          <a:p>
            <a:pPr lvl="1"/>
            <a:r>
              <a:rPr lang="en-GB" sz="2400" dirty="0">
                <a:latin typeface="Consolas" panose="020B0609020204030204" pitchFamily="49" charset="0"/>
                <a:cs typeface="Consolas" panose="020B0609020204030204" pitchFamily="49" charset="0"/>
              </a:rPr>
              <a:t>(*SP) = </a:t>
            </a:r>
            <a:r>
              <a:rPr lang="en-GB" sz="2400" i="1" dirty="0">
                <a:latin typeface="Consolas" panose="020B0609020204030204" pitchFamily="49" charset="0"/>
                <a:cs typeface="Consolas" panose="020B0609020204030204" pitchFamily="49" charset="0"/>
              </a:rPr>
              <a:t>Rd</a:t>
            </a:r>
            <a:r>
              <a:rPr lang="en-GB" sz="2400" dirty="0">
                <a:latin typeface="Cambria Math"/>
                <a:ea typeface="Cambria Math"/>
                <a:cs typeface="Consolas" panose="020B0609020204030204" pitchFamily="49" charset="0"/>
              </a:rPr>
              <a:t>     ⟶    full stack</a:t>
            </a:r>
          </a:p>
          <a:p>
            <a:pPr marL="0" indent="0">
              <a:buNone/>
            </a:pPr>
            <a:endParaRPr lang="en-GB" sz="2700" i="1" dirty="0">
              <a:latin typeface="Consolas" panose="020B0609020204030204" pitchFamily="49" charset="0"/>
              <a:cs typeface="Consolas" panose="020B0609020204030204" pitchFamily="49" charset="0"/>
            </a:endParaRPr>
          </a:p>
          <a:p>
            <a:pPr marL="0" indent="0">
              <a:buNone/>
            </a:pPr>
            <a:r>
              <a:rPr lang="en-GB" sz="2700" dirty="0">
                <a:cs typeface="Consolas" panose="020B0609020204030204" pitchFamily="49" charset="0"/>
              </a:rPr>
              <a:t>Push multiple registers</a:t>
            </a:r>
          </a:p>
          <a:p>
            <a:pPr marL="0" indent="0">
              <a:buNone/>
            </a:pPr>
            <a:endParaRPr lang="en-GB" sz="2800" dirty="0"/>
          </a:p>
          <a:p>
            <a:endParaRPr lang="en-GB" sz="2400" dirty="0"/>
          </a:p>
          <a:p>
            <a:pPr>
              <a:buNone/>
            </a:pPr>
            <a:endParaRPr lang="en-GB" dirty="0"/>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12</a:t>
            </a:fld>
            <a:endParaRPr kumimoji="0" lang="en-US" dirty="0"/>
          </a:p>
        </p:txBody>
      </p:sp>
      <p:sp>
        <p:nvSpPr>
          <p:cNvPr id="5" name="Rectangle 4"/>
          <p:cNvSpPr/>
          <p:nvPr/>
        </p:nvSpPr>
        <p:spPr>
          <a:xfrm>
            <a:off x="410688" y="3848146"/>
            <a:ext cx="2488850" cy="369332"/>
          </a:xfrm>
          <a:prstGeom prst="rect">
            <a:avLst/>
          </a:prstGeom>
        </p:spPr>
        <p:txBody>
          <a:bodyPr wrap="square">
            <a:spAutoFit/>
          </a:bodyPr>
          <a:lstStyle/>
          <a:p>
            <a:r>
              <a:rPr lang="en-GB" b="1" dirty="0">
                <a:solidFill>
                  <a:srgbClr val="FF0000"/>
                </a:solidFill>
                <a:latin typeface="Consolas" panose="020B0609020204030204" pitchFamily="49" charset="0"/>
                <a:cs typeface="Consolas" panose="020B0609020204030204" pitchFamily="49" charset="0"/>
              </a:rPr>
              <a:t>PUSH {r6, r7, </a:t>
            </a:r>
            <a:r>
              <a:rPr lang="en-GB" b="1" dirty="0" err="1">
                <a:solidFill>
                  <a:srgbClr val="FF0000"/>
                </a:solidFill>
                <a:latin typeface="Consolas" panose="020B0609020204030204" pitchFamily="49" charset="0"/>
                <a:cs typeface="Consolas" panose="020B0609020204030204" pitchFamily="49" charset="0"/>
              </a:rPr>
              <a:t>r8</a:t>
            </a:r>
            <a:r>
              <a:rPr lang="en-GB" b="1" dirty="0">
                <a:solidFill>
                  <a:srgbClr val="FF0000"/>
                </a:solidFill>
                <a:latin typeface="Consolas" panose="020B0609020204030204" pitchFamily="49" charset="0"/>
                <a:cs typeface="Consolas" panose="020B0609020204030204" pitchFamily="49" charset="0"/>
              </a:rPr>
              <a:t>}</a:t>
            </a:r>
          </a:p>
        </p:txBody>
      </p:sp>
      <p:sp>
        <p:nvSpPr>
          <p:cNvPr id="6" name="TextBox 5"/>
          <p:cNvSpPr txBox="1"/>
          <p:nvPr/>
        </p:nvSpPr>
        <p:spPr>
          <a:xfrm>
            <a:off x="3611088" y="3465945"/>
            <a:ext cx="1969129" cy="369332"/>
          </a:xfrm>
          <a:prstGeom prst="rect">
            <a:avLst/>
          </a:prstGeom>
          <a:noFill/>
        </p:spPr>
        <p:txBody>
          <a:bodyPr wrap="none" rtlCol="0">
            <a:spAutoFit/>
          </a:bodyPr>
          <a:lstStyle/>
          <a:p>
            <a:r>
              <a:rPr lang="en-US" i="1" dirty="0"/>
              <a:t>They are equivalent. </a:t>
            </a:r>
          </a:p>
        </p:txBody>
      </p:sp>
      <p:sp>
        <p:nvSpPr>
          <p:cNvPr id="8" name="Rectangle 7"/>
          <p:cNvSpPr/>
          <p:nvPr/>
        </p:nvSpPr>
        <p:spPr>
          <a:xfrm>
            <a:off x="7040088" y="3568140"/>
            <a:ext cx="1324402" cy="923330"/>
          </a:xfrm>
          <a:prstGeom prst="rect">
            <a:avLst/>
          </a:prstGeom>
        </p:spPr>
        <p:txBody>
          <a:bodyPr wrap="none">
            <a:spAutoFit/>
          </a:bodyPr>
          <a:lstStyle/>
          <a:p>
            <a:r>
              <a:rPr lang="en-GB" b="1" dirty="0">
                <a:solidFill>
                  <a:srgbClr val="FF0000"/>
                </a:solidFill>
                <a:latin typeface="Consolas" panose="020B0609020204030204" pitchFamily="49" charset="0"/>
                <a:cs typeface="Consolas" panose="020B0609020204030204" pitchFamily="49" charset="0"/>
              </a:rPr>
              <a:t>PUSH {r8}</a:t>
            </a:r>
          </a:p>
          <a:p>
            <a:r>
              <a:rPr lang="en-GB" b="1" dirty="0">
                <a:solidFill>
                  <a:srgbClr val="FF0000"/>
                </a:solidFill>
                <a:latin typeface="Consolas" panose="020B0609020204030204" pitchFamily="49" charset="0"/>
                <a:cs typeface="Consolas" panose="020B0609020204030204" pitchFamily="49" charset="0"/>
              </a:rPr>
              <a:t>PUSH {r7}</a:t>
            </a:r>
          </a:p>
          <a:p>
            <a:r>
              <a:rPr lang="en-GB" b="1" dirty="0">
                <a:solidFill>
                  <a:srgbClr val="FF0000"/>
                </a:solidFill>
                <a:latin typeface="Consolas" panose="020B0609020204030204" pitchFamily="49" charset="0"/>
                <a:cs typeface="Consolas" panose="020B0609020204030204" pitchFamily="49" charset="0"/>
              </a:rPr>
              <a:t>PUSH {r6}</a:t>
            </a:r>
          </a:p>
        </p:txBody>
      </p:sp>
      <p:sp>
        <p:nvSpPr>
          <p:cNvPr id="10" name="Rectangle 9"/>
          <p:cNvSpPr/>
          <p:nvPr/>
        </p:nvSpPr>
        <p:spPr>
          <a:xfrm>
            <a:off x="3611088" y="3848146"/>
            <a:ext cx="2337499" cy="369332"/>
          </a:xfrm>
          <a:prstGeom prst="rect">
            <a:avLst/>
          </a:prstGeom>
        </p:spPr>
        <p:txBody>
          <a:bodyPr wrap="none">
            <a:spAutoFit/>
          </a:bodyPr>
          <a:lstStyle/>
          <a:p>
            <a:r>
              <a:rPr lang="en-GB" b="1" dirty="0">
                <a:solidFill>
                  <a:srgbClr val="FF0000"/>
                </a:solidFill>
                <a:latin typeface="Consolas" panose="020B0609020204030204" pitchFamily="49" charset="0"/>
                <a:cs typeface="Consolas" panose="020B0609020204030204" pitchFamily="49" charset="0"/>
              </a:rPr>
              <a:t>PUSH {</a:t>
            </a:r>
            <a:r>
              <a:rPr lang="en-GB" b="1" dirty="0" err="1">
                <a:solidFill>
                  <a:srgbClr val="FF0000"/>
                </a:solidFill>
                <a:latin typeface="Consolas" panose="020B0609020204030204" pitchFamily="49" charset="0"/>
                <a:cs typeface="Consolas" panose="020B0609020204030204" pitchFamily="49" charset="0"/>
              </a:rPr>
              <a:t>r8</a:t>
            </a:r>
            <a:r>
              <a:rPr lang="en-GB" b="1" dirty="0">
                <a:solidFill>
                  <a:srgbClr val="FF0000"/>
                </a:solidFill>
                <a:latin typeface="Consolas" panose="020B0609020204030204" pitchFamily="49" charset="0"/>
                <a:cs typeface="Consolas" panose="020B0609020204030204" pitchFamily="49" charset="0"/>
              </a:rPr>
              <a:t>, </a:t>
            </a:r>
            <a:r>
              <a:rPr lang="en-GB" b="1" dirty="0" err="1">
                <a:solidFill>
                  <a:srgbClr val="FF0000"/>
                </a:solidFill>
                <a:latin typeface="Consolas" panose="020B0609020204030204" pitchFamily="49" charset="0"/>
                <a:cs typeface="Consolas" panose="020B0609020204030204" pitchFamily="49" charset="0"/>
              </a:rPr>
              <a:t>r7</a:t>
            </a:r>
            <a:r>
              <a:rPr lang="en-GB" b="1" dirty="0">
                <a:solidFill>
                  <a:srgbClr val="FF0000"/>
                </a:solidFill>
                <a:latin typeface="Consolas" panose="020B0609020204030204" pitchFamily="49" charset="0"/>
                <a:cs typeface="Consolas" panose="020B0609020204030204" pitchFamily="49" charset="0"/>
              </a:rPr>
              <a:t>, </a:t>
            </a:r>
            <a:r>
              <a:rPr lang="en-GB" b="1" dirty="0" err="1">
                <a:solidFill>
                  <a:srgbClr val="FF0000"/>
                </a:solidFill>
                <a:latin typeface="Consolas" panose="020B0609020204030204" pitchFamily="49" charset="0"/>
                <a:cs typeface="Consolas" panose="020B0609020204030204" pitchFamily="49" charset="0"/>
              </a:rPr>
              <a:t>r6</a:t>
            </a:r>
            <a:r>
              <a:rPr lang="en-GB" b="1" dirty="0">
                <a:solidFill>
                  <a:srgbClr val="FF0000"/>
                </a:solidFill>
                <a:latin typeface="Consolas" panose="020B0609020204030204" pitchFamily="49" charset="0"/>
                <a:cs typeface="Consolas" panose="020B0609020204030204" pitchFamily="49" charset="0"/>
              </a:rPr>
              <a:t>}</a:t>
            </a:r>
          </a:p>
        </p:txBody>
      </p:sp>
      <p:sp>
        <p:nvSpPr>
          <p:cNvPr id="11" name="Left-Right Arrow 10"/>
          <p:cNvSpPr/>
          <p:nvPr/>
        </p:nvSpPr>
        <p:spPr>
          <a:xfrm>
            <a:off x="3001488" y="3976346"/>
            <a:ext cx="482950" cy="19788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Right Arrow 11"/>
          <p:cNvSpPr/>
          <p:nvPr/>
        </p:nvSpPr>
        <p:spPr>
          <a:xfrm>
            <a:off x="6278088" y="3930864"/>
            <a:ext cx="482950" cy="19788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8921" y="4800600"/>
            <a:ext cx="7772399" cy="1323439"/>
          </a:xfrm>
          <a:prstGeom prst="rect">
            <a:avLst/>
          </a:prstGeom>
        </p:spPr>
        <p:txBody>
          <a:bodyPr wrap="square">
            <a:spAutoFit/>
          </a:bodyPr>
          <a:lstStyle/>
          <a:p>
            <a:pPr marL="285750" indent="-285750">
              <a:buFont typeface="Arial" panose="020B0604020202020204" pitchFamily="34" charset="0"/>
              <a:buChar char="•"/>
            </a:pPr>
            <a:r>
              <a:rPr lang="en-US" sz="2000" dirty="0"/>
              <a:t>The order in which registers listed in the register list does not matter. </a:t>
            </a:r>
          </a:p>
          <a:p>
            <a:pPr marL="285750" indent="-285750">
              <a:buFont typeface="Arial" panose="020B0604020202020204" pitchFamily="34" charset="0"/>
              <a:buChar char="•"/>
            </a:pPr>
            <a:r>
              <a:rPr lang="en-US" sz="2000" dirty="0"/>
              <a:t>When pushing multiple registers, these registers are automatically </a:t>
            </a:r>
            <a:r>
              <a:rPr lang="en-US" sz="2000" dirty="0">
                <a:solidFill>
                  <a:srgbClr val="3333FF"/>
                </a:solidFill>
              </a:rPr>
              <a:t>sorted by name </a:t>
            </a:r>
            <a:r>
              <a:rPr lang="en-US" sz="2000" dirty="0"/>
              <a:t>and </a:t>
            </a:r>
            <a:r>
              <a:rPr lang="en-US" sz="2000" dirty="0">
                <a:solidFill>
                  <a:srgbClr val="3333FF"/>
                </a:solidFill>
              </a:rPr>
              <a:t>the lowest-numbered register </a:t>
            </a:r>
            <a:r>
              <a:rPr lang="en-US" sz="2000" dirty="0"/>
              <a:t>is stored to the lowest memory address, </a:t>
            </a:r>
            <a:r>
              <a:rPr lang="en-US" sz="2000" i="1" dirty="0"/>
              <a:t>i.e. </a:t>
            </a:r>
            <a:r>
              <a:rPr lang="en-US" sz="2000" dirty="0">
                <a:solidFill>
                  <a:srgbClr val="3333FF"/>
                </a:solidFill>
              </a:rPr>
              <a:t>is stored last</a:t>
            </a:r>
            <a:r>
              <a:rPr lang="en-US" sz="2000" dirty="0"/>
              <a:t>. </a:t>
            </a:r>
          </a:p>
        </p:txBody>
      </p:sp>
    </p:spTree>
    <p:extLst>
      <p:ext uri="{BB962C8B-B14F-4D97-AF65-F5344CB8AC3E}">
        <p14:creationId xmlns:p14="http://schemas.microsoft.com/office/powerpoint/2010/main" val="1120632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Stack</a:t>
            </a:r>
          </a:p>
        </p:txBody>
      </p:sp>
      <p:sp>
        <p:nvSpPr>
          <p:cNvPr id="3" name="Content Placeholder 2"/>
          <p:cNvSpPr>
            <a:spLocks noGrp="1"/>
          </p:cNvSpPr>
          <p:nvPr>
            <p:ph idx="1"/>
          </p:nvPr>
        </p:nvSpPr>
        <p:spPr/>
        <p:txBody>
          <a:bodyPr/>
          <a:lstStyle/>
          <a:p>
            <a:pPr>
              <a:buNone/>
            </a:pPr>
            <a:r>
              <a:rPr lang="en-GB" sz="2800" b="1" dirty="0">
                <a:solidFill>
                  <a:srgbClr val="FF0000"/>
                </a:solidFill>
                <a:latin typeface="Consolas" panose="020B0609020204030204" pitchFamily="49" charset="0"/>
                <a:cs typeface="Consolas" panose="020B0609020204030204" pitchFamily="49" charset="0"/>
              </a:rPr>
              <a:t>POP</a:t>
            </a:r>
            <a:r>
              <a:rPr lang="en-GB" sz="2800" dirty="0">
                <a:solidFill>
                  <a:srgbClr val="FF0000"/>
                </a:solidFill>
                <a:latin typeface="Consolas" panose="020B0609020204030204" pitchFamily="49" charset="0"/>
                <a:cs typeface="Consolas" panose="020B0609020204030204" pitchFamily="49" charset="0"/>
              </a:rPr>
              <a:t> </a:t>
            </a:r>
            <a:r>
              <a:rPr lang="en-GB" sz="2800" dirty="0">
                <a:latin typeface="Consolas" panose="020B0609020204030204" pitchFamily="49" charset="0"/>
                <a:cs typeface="Consolas" panose="020B0609020204030204" pitchFamily="49" charset="0"/>
              </a:rPr>
              <a:t>{</a:t>
            </a:r>
            <a:r>
              <a:rPr lang="en-GB" sz="2800" i="1" dirty="0">
                <a:latin typeface="Consolas" panose="020B0609020204030204" pitchFamily="49" charset="0"/>
                <a:cs typeface="Consolas" panose="020B0609020204030204" pitchFamily="49" charset="0"/>
              </a:rPr>
              <a:t>Rd</a:t>
            </a:r>
            <a:r>
              <a:rPr lang="en-GB" sz="2800" dirty="0">
                <a:latin typeface="Consolas" panose="020B0609020204030204" pitchFamily="49" charset="0"/>
                <a:cs typeface="Consolas" panose="020B0609020204030204" pitchFamily="49" charset="0"/>
              </a:rPr>
              <a:t>} </a:t>
            </a:r>
          </a:p>
          <a:p>
            <a:pPr lvl="1"/>
            <a:r>
              <a:rPr lang="en-GB" sz="2400" i="1" dirty="0">
                <a:latin typeface="Consolas" panose="020B0609020204030204" pitchFamily="49" charset="0"/>
                <a:cs typeface="Consolas" panose="020B0609020204030204" pitchFamily="49" charset="0"/>
              </a:rPr>
              <a:t>Rd </a:t>
            </a:r>
            <a:r>
              <a:rPr lang="en-GB" sz="2400" dirty="0">
                <a:latin typeface="Consolas" panose="020B0609020204030204" pitchFamily="49" charset="0"/>
                <a:cs typeface="Consolas" panose="020B0609020204030204" pitchFamily="49" charset="0"/>
              </a:rPr>
              <a:t>= (*</a:t>
            </a:r>
            <a:r>
              <a:rPr lang="en-GB" sz="2400" dirty="0" err="1">
                <a:latin typeface="Consolas" panose="020B0609020204030204" pitchFamily="49" charset="0"/>
                <a:cs typeface="Consolas" panose="020B0609020204030204" pitchFamily="49" charset="0"/>
              </a:rPr>
              <a:t>SP</a:t>
            </a:r>
            <a:r>
              <a:rPr lang="en-GB" sz="2400" dirty="0">
                <a:latin typeface="Consolas" panose="020B0609020204030204" pitchFamily="49" charset="0"/>
                <a:cs typeface="Consolas" panose="020B0609020204030204" pitchFamily="49" charset="0"/>
              </a:rPr>
              <a:t>)    </a:t>
            </a:r>
            <a:r>
              <a:rPr lang="en-GB" sz="2400" dirty="0">
                <a:latin typeface="Cambria Math"/>
                <a:ea typeface="Cambria Math"/>
                <a:cs typeface="Consolas" panose="020B0609020204030204" pitchFamily="49" charset="0"/>
              </a:rPr>
              <a:t>⟶    full stack</a:t>
            </a:r>
            <a:endParaRPr lang="en-GB" sz="2400" dirty="0">
              <a:latin typeface="Consolas" panose="020B0609020204030204" pitchFamily="49" charset="0"/>
              <a:cs typeface="Consolas" panose="020B0609020204030204" pitchFamily="49" charset="0"/>
            </a:endParaRPr>
          </a:p>
          <a:p>
            <a:pPr lvl="1"/>
            <a:r>
              <a:rPr lang="en-GB" sz="2400" dirty="0" err="1">
                <a:latin typeface="Consolas" panose="020B0609020204030204" pitchFamily="49" charset="0"/>
                <a:cs typeface="Consolas" panose="020B0609020204030204" pitchFamily="49" charset="0"/>
              </a:rPr>
              <a:t>SP</a:t>
            </a:r>
            <a:r>
              <a:rPr lang="en-GB" sz="2400" dirty="0">
                <a:latin typeface="Consolas" panose="020B0609020204030204" pitchFamily="49" charset="0"/>
                <a:cs typeface="Consolas" panose="020B0609020204030204" pitchFamily="49" charset="0"/>
              </a:rPr>
              <a:t> = </a:t>
            </a:r>
            <a:r>
              <a:rPr lang="en-GB" sz="2400" dirty="0" err="1">
                <a:latin typeface="Consolas" panose="020B0609020204030204" pitchFamily="49" charset="0"/>
                <a:cs typeface="Consolas" panose="020B0609020204030204" pitchFamily="49" charset="0"/>
              </a:rPr>
              <a:t>SP</a:t>
            </a:r>
            <a:r>
              <a:rPr lang="en-GB" sz="2400" dirty="0">
                <a:latin typeface="Consolas" panose="020B0609020204030204" pitchFamily="49" charset="0"/>
                <a:cs typeface="Consolas" panose="020B0609020204030204" pitchFamily="49" charset="0"/>
              </a:rPr>
              <a:t> + 4   </a:t>
            </a:r>
            <a:r>
              <a:rPr lang="en-GB" sz="2400" dirty="0">
                <a:latin typeface="Cambria Math"/>
                <a:ea typeface="Cambria Math"/>
                <a:cs typeface="Consolas" panose="020B0609020204030204" pitchFamily="49" charset="0"/>
              </a:rPr>
              <a:t>⟶    Stack shrinks</a:t>
            </a:r>
          </a:p>
          <a:p>
            <a:pPr lvl="1"/>
            <a:endParaRPr lang="en-GB" sz="2700" dirty="0">
              <a:latin typeface="Consolas" panose="020B0609020204030204" pitchFamily="49" charset="0"/>
              <a:cs typeface="Consolas" panose="020B0609020204030204" pitchFamily="49" charset="0"/>
            </a:endParaRPr>
          </a:p>
          <a:p>
            <a:pPr marL="0" indent="0">
              <a:buNone/>
            </a:pPr>
            <a:r>
              <a:rPr lang="en-GB" sz="2700" dirty="0">
                <a:cs typeface="Consolas" panose="020B0609020204030204" pitchFamily="49" charset="0"/>
              </a:rPr>
              <a:t>Pop multiple registers</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13</a:t>
            </a:fld>
            <a:endParaRPr kumimoji="0" lang="en-US" dirty="0"/>
          </a:p>
        </p:txBody>
      </p:sp>
      <p:sp>
        <p:nvSpPr>
          <p:cNvPr id="5" name="Rectangle 4"/>
          <p:cNvSpPr/>
          <p:nvPr/>
        </p:nvSpPr>
        <p:spPr>
          <a:xfrm>
            <a:off x="3733800" y="3909536"/>
            <a:ext cx="2286000" cy="369332"/>
          </a:xfrm>
          <a:prstGeom prst="rect">
            <a:avLst/>
          </a:prstGeom>
        </p:spPr>
        <p:txBody>
          <a:bodyPr wrap="square">
            <a:spAutoFit/>
          </a:bodyPr>
          <a:lstStyle/>
          <a:p>
            <a:r>
              <a:rPr lang="en-GB" b="1" dirty="0">
                <a:solidFill>
                  <a:srgbClr val="FF0000"/>
                </a:solidFill>
                <a:latin typeface="Consolas" panose="020B0609020204030204" pitchFamily="49" charset="0"/>
                <a:cs typeface="Consolas" panose="020B0609020204030204" pitchFamily="49" charset="0"/>
              </a:rPr>
              <a:t>POP {r8, r7, r6}</a:t>
            </a:r>
          </a:p>
        </p:txBody>
      </p:sp>
      <p:sp>
        <p:nvSpPr>
          <p:cNvPr id="7" name="TextBox 6"/>
          <p:cNvSpPr txBox="1"/>
          <p:nvPr/>
        </p:nvSpPr>
        <p:spPr>
          <a:xfrm>
            <a:off x="3680557" y="3475672"/>
            <a:ext cx="1969129" cy="369332"/>
          </a:xfrm>
          <a:prstGeom prst="rect">
            <a:avLst/>
          </a:prstGeom>
          <a:noFill/>
        </p:spPr>
        <p:txBody>
          <a:bodyPr wrap="none" rtlCol="0">
            <a:spAutoFit/>
          </a:bodyPr>
          <a:lstStyle/>
          <a:p>
            <a:r>
              <a:rPr lang="en-US" i="1" dirty="0"/>
              <a:t>They are equivalent. </a:t>
            </a:r>
          </a:p>
        </p:txBody>
      </p:sp>
      <p:sp>
        <p:nvSpPr>
          <p:cNvPr id="9" name="Rectangle 8"/>
          <p:cNvSpPr/>
          <p:nvPr/>
        </p:nvSpPr>
        <p:spPr>
          <a:xfrm>
            <a:off x="6955636" y="3660338"/>
            <a:ext cx="1197764" cy="923330"/>
          </a:xfrm>
          <a:prstGeom prst="rect">
            <a:avLst/>
          </a:prstGeom>
        </p:spPr>
        <p:txBody>
          <a:bodyPr wrap="none">
            <a:spAutoFit/>
          </a:bodyPr>
          <a:lstStyle/>
          <a:p>
            <a:r>
              <a:rPr lang="en-GB" b="1" dirty="0">
                <a:solidFill>
                  <a:srgbClr val="FF0000"/>
                </a:solidFill>
                <a:latin typeface="Consolas" panose="020B0609020204030204" pitchFamily="49" charset="0"/>
                <a:cs typeface="Consolas" panose="020B0609020204030204" pitchFamily="49" charset="0"/>
              </a:rPr>
              <a:t>POP {</a:t>
            </a:r>
            <a:r>
              <a:rPr lang="en-GB" b="1" dirty="0" err="1">
                <a:solidFill>
                  <a:srgbClr val="FF0000"/>
                </a:solidFill>
                <a:latin typeface="Consolas" panose="020B0609020204030204" pitchFamily="49" charset="0"/>
                <a:cs typeface="Consolas" panose="020B0609020204030204" pitchFamily="49" charset="0"/>
              </a:rPr>
              <a:t>r6</a:t>
            </a:r>
            <a:r>
              <a:rPr lang="en-GB" b="1" dirty="0">
                <a:solidFill>
                  <a:srgbClr val="FF0000"/>
                </a:solidFill>
                <a:latin typeface="Consolas" panose="020B0609020204030204" pitchFamily="49" charset="0"/>
                <a:cs typeface="Consolas" panose="020B0609020204030204" pitchFamily="49" charset="0"/>
              </a:rPr>
              <a:t>}</a:t>
            </a:r>
          </a:p>
          <a:p>
            <a:r>
              <a:rPr lang="en-GB" b="1" dirty="0">
                <a:solidFill>
                  <a:srgbClr val="FF0000"/>
                </a:solidFill>
                <a:latin typeface="Consolas" panose="020B0609020204030204" pitchFamily="49" charset="0"/>
                <a:cs typeface="Consolas" panose="020B0609020204030204" pitchFamily="49" charset="0"/>
              </a:rPr>
              <a:t>POP {r7}</a:t>
            </a:r>
          </a:p>
          <a:p>
            <a:r>
              <a:rPr lang="en-GB" b="1" dirty="0">
                <a:solidFill>
                  <a:srgbClr val="FF0000"/>
                </a:solidFill>
                <a:latin typeface="Consolas" panose="020B0609020204030204" pitchFamily="49" charset="0"/>
                <a:cs typeface="Consolas" panose="020B0609020204030204" pitchFamily="49" charset="0"/>
              </a:rPr>
              <a:t>POP {</a:t>
            </a:r>
            <a:r>
              <a:rPr lang="en-GB" b="1" dirty="0" err="1">
                <a:solidFill>
                  <a:srgbClr val="FF0000"/>
                </a:solidFill>
                <a:latin typeface="Consolas" panose="020B0609020204030204" pitchFamily="49" charset="0"/>
                <a:cs typeface="Consolas" panose="020B0609020204030204" pitchFamily="49" charset="0"/>
              </a:rPr>
              <a:t>r8</a:t>
            </a:r>
            <a:r>
              <a:rPr lang="en-GB" b="1" dirty="0">
                <a:solidFill>
                  <a:srgbClr val="FF0000"/>
                </a:solidFill>
                <a:latin typeface="Consolas" panose="020B0609020204030204" pitchFamily="49" charset="0"/>
                <a:cs typeface="Consolas" panose="020B0609020204030204" pitchFamily="49" charset="0"/>
              </a:rPr>
              <a:t>}</a:t>
            </a:r>
          </a:p>
        </p:txBody>
      </p:sp>
      <p:sp>
        <p:nvSpPr>
          <p:cNvPr id="10" name="Rectangle 9"/>
          <p:cNvSpPr/>
          <p:nvPr/>
        </p:nvSpPr>
        <p:spPr>
          <a:xfrm>
            <a:off x="608538" y="3909536"/>
            <a:ext cx="2210862" cy="369332"/>
          </a:xfrm>
          <a:prstGeom prst="rect">
            <a:avLst/>
          </a:prstGeom>
        </p:spPr>
        <p:txBody>
          <a:bodyPr wrap="none">
            <a:spAutoFit/>
          </a:bodyPr>
          <a:lstStyle/>
          <a:p>
            <a:r>
              <a:rPr lang="en-GB" b="1" dirty="0">
                <a:solidFill>
                  <a:srgbClr val="FF0000"/>
                </a:solidFill>
                <a:latin typeface="Consolas" panose="020B0609020204030204" pitchFamily="49" charset="0"/>
                <a:cs typeface="Consolas" panose="020B0609020204030204" pitchFamily="49" charset="0"/>
              </a:rPr>
              <a:t>POP {</a:t>
            </a:r>
            <a:r>
              <a:rPr lang="en-GB" b="1" dirty="0" err="1">
                <a:solidFill>
                  <a:srgbClr val="FF0000"/>
                </a:solidFill>
                <a:latin typeface="Consolas" panose="020B0609020204030204" pitchFamily="49" charset="0"/>
                <a:cs typeface="Consolas" panose="020B0609020204030204" pitchFamily="49" charset="0"/>
              </a:rPr>
              <a:t>r6</a:t>
            </a:r>
            <a:r>
              <a:rPr lang="en-GB" b="1" dirty="0">
                <a:solidFill>
                  <a:srgbClr val="FF0000"/>
                </a:solidFill>
                <a:latin typeface="Consolas" panose="020B0609020204030204" pitchFamily="49" charset="0"/>
                <a:cs typeface="Consolas" panose="020B0609020204030204" pitchFamily="49" charset="0"/>
              </a:rPr>
              <a:t>, </a:t>
            </a:r>
            <a:r>
              <a:rPr lang="en-GB" b="1" dirty="0" err="1">
                <a:solidFill>
                  <a:srgbClr val="FF0000"/>
                </a:solidFill>
                <a:latin typeface="Consolas" panose="020B0609020204030204" pitchFamily="49" charset="0"/>
                <a:cs typeface="Consolas" panose="020B0609020204030204" pitchFamily="49" charset="0"/>
              </a:rPr>
              <a:t>r7</a:t>
            </a:r>
            <a:r>
              <a:rPr lang="en-GB" b="1" dirty="0">
                <a:solidFill>
                  <a:srgbClr val="FF0000"/>
                </a:solidFill>
                <a:latin typeface="Consolas" panose="020B0609020204030204" pitchFamily="49" charset="0"/>
                <a:cs typeface="Consolas" panose="020B0609020204030204" pitchFamily="49" charset="0"/>
              </a:rPr>
              <a:t>, </a:t>
            </a:r>
            <a:r>
              <a:rPr lang="en-GB" b="1" dirty="0" err="1">
                <a:solidFill>
                  <a:srgbClr val="FF0000"/>
                </a:solidFill>
                <a:latin typeface="Consolas" panose="020B0609020204030204" pitchFamily="49" charset="0"/>
                <a:cs typeface="Consolas" panose="020B0609020204030204" pitchFamily="49" charset="0"/>
              </a:rPr>
              <a:t>r8</a:t>
            </a:r>
            <a:r>
              <a:rPr lang="en-GB" b="1" dirty="0">
                <a:solidFill>
                  <a:srgbClr val="FF0000"/>
                </a:solidFill>
                <a:latin typeface="Consolas" panose="020B0609020204030204" pitchFamily="49" charset="0"/>
                <a:cs typeface="Consolas" panose="020B0609020204030204" pitchFamily="49" charset="0"/>
              </a:rPr>
              <a:t>}</a:t>
            </a:r>
          </a:p>
        </p:txBody>
      </p:sp>
      <p:sp>
        <p:nvSpPr>
          <p:cNvPr id="11" name="Left-Right Arrow 10"/>
          <p:cNvSpPr/>
          <p:nvPr/>
        </p:nvSpPr>
        <p:spPr>
          <a:xfrm>
            <a:off x="2971800" y="4026068"/>
            <a:ext cx="482950" cy="19788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Right Arrow 11"/>
          <p:cNvSpPr/>
          <p:nvPr/>
        </p:nvSpPr>
        <p:spPr>
          <a:xfrm>
            <a:off x="6248400" y="3980586"/>
            <a:ext cx="482950" cy="19788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78921" y="4800600"/>
            <a:ext cx="7772399" cy="1323439"/>
          </a:xfrm>
          <a:prstGeom prst="rect">
            <a:avLst/>
          </a:prstGeom>
        </p:spPr>
        <p:txBody>
          <a:bodyPr wrap="square">
            <a:spAutoFit/>
          </a:bodyPr>
          <a:lstStyle/>
          <a:p>
            <a:pPr marL="285750" indent="-285750">
              <a:buFont typeface="Arial" panose="020B0604020202020204" pitchFamily="34" charset="0"/>
              <a:buChar char="•"/>
            </a:pPr>
            <a:r>
              <a:rPr lang="en-US" sz="2000" dirty="0"/>
              <a:t>The order in which registers listed in the register list does not matter. </a:t>
            </a:r>
          </a:p>
          <a:p>
            <a:pPr marL="285750" indent="-285750">
              <a:buFont typeface="Arial" panose="020B0604020202020204" pitchFamily="34" charset="0"/>
              <a:buChar char="•"/>
            </a:pPr>
            <a:r>
              <a:rPr lang="en-US" sz="2000" dirty="0"/>
              <a:t>When popping multiple registers, these registers are automatically </a:t>
            </a:r>
            <a:r>
              <a:rPr lang="en-US" sz="2000" dirty="0">
                <a:solidFill>
                  <a:srgbClr val="3333FF"/>
                </a:solidFill>
              </a:rPr>
              <a:t>sorted by name </a:t>
            </a:r>
            <a:r>
              <a:rPr lang="en-US" sz="2000" dirty="0"/>
              <a:t>and </a:t>
            </a:r>
            <a:r>
              <a:rPr lang="en-US" sz="2000" dirty="0">
                <a:solidFill>
                  <a:srgbClr val="3333FF"/>
                </a:solidFill>
              </a:rPr>
              <a:t>the lowest-numbered register</a:t>
            </a:r>
            <a:r>
              <a:rPr lang="en-US" sz="2000" dirty="0"/>
              <a:t> is loaded from the lowest memory address, </a:t>
            </a:r>
            <a:r>
              <a:rPr lang="en-US" sz="2000" i="1" dirty="0"/>
              <a:t>i.e. </a:t>
            </a:r>
            <a:r>
              <a:rPr lang="en-US" sz="2000" dirty="0">
                <a:solidFill>
                  <a:srgbClr val="3333FF"/>
                </a:solidFill>
              </a:rPr>
              <a:t>is loaded first</a:t>
            </a:r>
            <a:r>
              <a:rPr lang="en-US" sz="2000" dirty="0"/>
              <a:t>. </a:t>
            </a:r>
          </a:p>
        </p:txBody>
      </p:sp>
    </p:spTree>
    <p:extLst>
      <p:ext uri="{BB962C8B-B14F-4D97-AF65-F5344CB8AC3E}">
        <p14:creationId xmlns:p14="http://schemas.microsoft.com/office/powerpoint/2010/main" val="424972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Descending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14</a:t>
            </a:fld>
            <a:endParaRPr kumimoji="0" lang="en-US" dirty="0"/>
          </a:p>
        </p:txBody>
      </p:sp>
      <p:sp>
        <p:nvSpPr>
          <p:cNvPr id="4" name="Content Placeholder 3"/>
          <p:cNvSpPr>
            <a:spLocks noGrp="1"/>
          </p:cNvSpPr>
          <p:nvPr>
            <p:ph sz="quarter" idx="1"/>
          </p:nvPr>
        </p:nvSpPr>
        <p:spPr>
          <a:xfrm>
            <a:off x="457200" y="1219200"/>
            <a:ext cx="3581400" cy="4937760"/>
          </a:xfrm>
        </p:spPr>
        <p:txBody>
          <a:bodyPr>
            <a:normAutofit/>
          </a:bodyPr>
          <a:lstStyle/>
          <a:p>
            <a:pPr marL="0" indent="0">
              <a:buNone/>
            </a:pPr>
            <a:r>
              <a:rPr lang="en-US" sz="2000" b="1" dirty="0">
                <a:solidFill>
                  <a:srgbClr val="FF0000"/>
                </a:solidFill>
                <a:latin typeface="Consolas" panose="020B0609020204030204" pitchFamily="49" charset="0"/>
                <a:cs typeface="Consolas" panose="020B0609020204030204" pitchFamily="49" charset="0"/>
              </a:rPr>
              <a:t>PUSH {</a:t>
            </a:r>
            <a:r>
              <a:rPr lang="en-US" sz="2000" b="1" dirty="0" err="1">
                <a:solidFill>
                  <a:srgbClr val="FF0000"/>
                </a:solidFill>
                <a:latin typeface="Consolas" panose="020B0609020204030204" pitchFamily="49" charset="0"/>
                <a:cs typeface="Consolas" panose="020B0609020204030204" pitchFamily="49" charset="0"/>
              </a:rPr>
              <a:t>r3</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r1</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r7</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r2</a:t>
            </a:r>
            <a:r>
              <a:rPr lang="en-US" sz="2000" b="1" dirty="0">
                <a:solidFill>
                  <a:srgbClr val="FF0000"/>
                </a:solidFill>
                <a:latin typeface="Consolas" panose="020B0609020204030204" pitchFamily="49" charset="0"/>
                <a:cs typeface="Consolas" panose="020B0609020204030204" pitchFamily="49"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1905000"/>
            <a:ext cx="3629097" cy="4038600"/>
          </a:xfrm>
          <a:prstGeom prst="rect">
            <a:avLst/>
          </a:prstGeom>
        </p:spPr>
      </p:pic>
      <p:sp>
        <p:nvSpPr>
          <p:cNvPr id="7" name="Rectangle 6"/>
          <p:cNvSpPr/>
          <p:nvPr/>
        </p:nvSpPr>
        <p:spPr>
          <a:xfrm>
            <a:off x="2209800" y="1676400"/>
            <a:ext cx="2286000" cy="44805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086600" y="1827752"/>
            <a:ext cx="1752600" cy="44805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205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Descending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15</a:t>
            </a:fld>
            <a:endParaRPr kumimoji="0" lang="en-US" dirty="0"/>
          </a:p>
        </p:txBody>
      </p:sp>
      <p:sp>
        <p:nvSpPr>
          <p:cNvPr id="4" name="Content Placeholder 3"/>
          <p:cNvSpPr>
            <a:spLocks noGrp="1"/>
          </p:cNvSpPr>
          <p:nvPr>
            <p:ph sz="quarter" idx="1"/>
          </p:nvPr>
        </p:nvSpPr>
        <p:spPr>
          <a:xfrm>
            <a:off x="457200" y="1219200"/>
            <a:ext cx="3581400" cy="4937760"/>
          </a:xfrm>
        </p:spPr>
        <p:txBody>
          <a:bodyPr>
            <a:normAutofit/>
          </a:bodyPr>
          <a:lstStyle/>
          <a:p>
            <a:pPr marL="0" indent="0">
              <a:buNone/>
            </a:pPr>
            <a:r>
              <a:rPr lang="en-US" sz="2000" b="1" dirty="0">
                <a:solidFill>
                  <a:srgbClr val="FF0000"/>
                </a:solidFill>
                <a:latin typeface="Consolas" panose="020B0609020204030204" pitchFamily="49" charset="0"/>
                <a:cs typeface="Consolas" panose="020B0609020204030204" pitchFamily="49" charset="0"/>
              </a:rPr>
              <a:t>PUSH {</a:t>
            </a:r>
            <a:r>
              <a:rPr lang="en-US" sz="2000" b="1" dirty="0" err="1">
                <a:solidFill>
                  <a:srgbClr val="FF0000"/>
                </a:solidFill>
                <a:latin typeface="Consolas" panose="020B0609020204030204" pitchFamily="49" charset="0"/>
                <a:cs typeface="Consolas" panose="020B0609020204030204" pitchFamily="49" charset="0"/>
              </a:rPr>
              <a:t>r3</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r1</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r7</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r2</a:t>
            </a:r>
            <a:r>
              <a:rPr lang="en-US" sz="2000" b="1" dirty="0">
                <a:solidFill>
                  <a:srgbClr val="FF0000"/>
                </a:solidFill>
                <a:latin typeface="Consolas" panose="020B0609020204030204" pitchFamily="49" charset="0"/>
                <a:cs typeface="Consolas" panose="020B0609020204030204" pitchFamily="49"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1905000"/>
            <a:ext cx="3629097" cy="4038600"/>
          </a:xfrm>
          <a:prstGeom prst="rect">
            <a:avLst/>
          </a:prstGeom>
        </p:spPr>
      </p:pic>
      <p:sp>
        <p:nvSpPr>
          <p:cNvPr id="5" name="TextBox 4">
            <a:extLst>
              <a:ext uri="{FF2B5EF4-FFF2-40B4-BE49-F238E27FC236}">
                <a16:creationId xmlns:a16="http://schemas.microsoft.com/office/drawing/2014/main" id="{B640A889-16C3-AD44-9C80-46AC1F3A68C6}"/>
              </a:ext>
            </a:extLst>
          </p:cNvPr>
          <p:cNvSpPr txBox="1"/>
          <p:nvPr/>
        </p:nvSpPr>
        <p:spPr>
          <a:xfrm>
            <a:off x="3952733" y="4038600"/>
            <a:ext cx="2743200" cy="646331"/>
          </a:xfrm>
          <a:prstGeom prst="rect">
            <a:avLst/>
          </a:prstGeom>
          <a:noFill/>
        </p:spPr>
        <p:txBody>
          <a:bodyPr wrap="square" rtlCol="0">
            <a:spAutoFit/>
          </a:bodyPr>
          <a:lstStyle/>
          <a:p>
            <a:pPr algn="ctr"/>
            <a:r>
              <a:rPr lang="en-US" b="1" dirty="0">
                <a:solidFill>
                  <a:srgbClr val="C00000"/>
                </a:solidFill>
              </a:rPr>
              <a:t>Largest-numbered register is pushed first.</a:t>
            </a:r>
          </a:p>
        </p:txBody>
      </p:sp>
    </p:spTree>
    <p:extLst>
      <p:ext uri="{BB962C8B-B14F-4D97-AF65-F5344CB8AC3E}">
        <p14:creationId xmlns:p14="http://schemas.microsoft.com/office/powerpoint/2010/main" val="692207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Descending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16</a:t>
            </a:fld>
            <a:endParaRPr kumimoji="0" lang="en-US" dirty="0"/>
          </a:p>
        </p:txBody>
      </p:sp>
      <p:sp>
        <p:nvSpPr>
          <p:cNvPr id="4" name="Content Placeholder 3"/>
          <p:cNvSpPr>
            <a:spLocks noGrp="1"/>
          </p:cNvSpPr>
          <p:nvPr>
            <p:ph sz="quarter" idx="1"/>
          </p:nvPr>
        </p:nvSpPr>
        <p:spPr>
          <a:xfrm>
            <a:off x="457200" y="1219200"/>
            <a:ext cx="3581400" cy="4937760"/>
          </a:xfrm>
        </p:spPr>
        <p:txBody>
          <a:bodyPr>
            <a:normAutofit/>
          </a:bodyPr>
          <a:lstStyle/>
          <a:p>
            <a:pPr marL="0" indent="0">
              <a:buNone/>
            </a:pPr>
            <a:r>
              <a:rPr lang="en-US" sz="2000" b="1" dirty="0">
                <a:solidFill>
                  <a:srgbClr val="FF0000"/>
                </a:solidFill>
                <a:latin typeface="Consolas" panose="020B0609020204030204" pitchFamily="49" charset="0"/>
                <a:cs typeface="Consolas" panose="020B0609020204030204" pitchFamily="49" charset="0"/>
              </a:rPr>
              <a:t>PUSH {</a:t>
            </a:r>
            <a:r>
              <a:rPr lang="en-US" sz="2000" b="1" dirty="0" err="1">
                <a:solidFill>
                  <a:srgbClr val="FF0000"/>
                </a:solidFill>
                <a:latin typeface="Consolas" panose="020B0609020204030204" pitchFamily="49" charset="0"/>
                <a:cs typeface="Consolas" panose="020B0609020204030204" pitchFamily="49" charset="0"/>
              </a:rPr>
              <a:t>r3</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r1</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r7</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r2</a:t>
            </a:r>
            <a:r>
              <a:rPr lang="en-US" sz="2000" b="1" dirty="0">
                <a:solidFill>
                  <a:srgbClr val="FF0000"/>
                </a:solidFill>
                <a:latin typeface="Consolas" panose="020B0609020204030204" pitchFamily="49" charset="0"/>
                <a:cs typeface="Consolas" panose="020B0609020204030204" pitchFamily="49" charset="0"/>
              </a:rPr>
              <a:t>}</a:t>
            </a:r>
          </a:p>
        </p:txBody>
      </p:sp>
      <p:sp>
        <p:nvSpPr>
          <p:cNvPr id="5" name="Content Placeholder 3"/>
          <p:cNvSpPr txBox="1">
            <a:spLocks/>
          </p:cNvSpPr>
          <p:nvPr/>
        </p:nvSpPr>
        <p:spPr>
          <a:xfrm>
            <a:off x="5105400" y="1219200"/>
            <a:ext cx="3581400"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Font typeface="Wingdings 3"/>
              <a:buNone/>
            </a:pPr>
            <a:r>
              <a:rPr lang="en-US" sz="2000" b="1" dirty="0">
                <a:solidFill>
                  <a:srgbClr val="FF0000"/>
                </a:solidFill>
                <a:latin typeface="Consolas" panose="020B0609020204030204" pitchFamily="49" charset="0"/>
                <a:cs typeface="Consolas" panose="020B0609020204030204" pitchFamily="49" charset="0"/>
              </a:rPr>
              <a:t>POP {</a:t>
            </a:r>
            <a:r>
              <a:rPr lang="en-US" sz="2000" b="1" dirty="0" err="1">
                <a:solidFill>
                  <a:srgbClr val="FF0000"/>
                </a:solidFill>
                <a:latin typeface="Consolas" panose="020B0609020204030204" pitchFamily="49" charset="0"/>
                <a:cs typeface="Consolas" panose="020B0609020204030204" pitchFamily="49" charset="0"/>
              </a:rPr>
              <a:t>r3</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r1</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r7</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r2</a:t>
            </a:r>
            <a:r>
              <a:rPr lang="en-US" sz="2000" b="1" dirty="0">
                <a:solidFill>
                  <a:srgbClr val="FF0000"/>
                </a:solidFill>
                <a:latin typeface="Consolas" panose="020B0609020204030204" pitchFamily="49" charset="0"/>
                <a:cs typeface="Consolas" panose="020B0609020204030204" pitchFamily="49"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1905000"/>
            <a:ext cx="3629097" cy="40386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5400" y="1926771"/>
            <a:ext cx="3352800" cy="4282522"/>
          </a:xfrm>
          <a:prstGeom prst="rect">
            <a:avLst/>
          </a:prstGeom>
        </p:spPr>
      </p:pic>
      <p:sp>
        <p:nvSpPr>
          <p:cNvPr id="9" name="Rectangle 8"/>
          <p:cNvSpPr/>
          <p:nvPr/>
        </p:nvSpPr>
        <p:spPr>
          <a:xfrm>
            <a:off x="7086600" y="1827752"/>
            <a:ext cx="1752600" cy="44805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5842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Descending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17</a:t>
            </a:fld>
            <a:endParaRPr kumimoji="0" lang="en-US" dirty="0"/>
          </a:p>
        </p:txBody>
      </p:sp>
      <p:sp>
        <p:nvSpPr>
          <p:cNvPr id="4" name="Content Placeholder 3"/>
          <p:cNvSpPr>
            <a:spLocks noGrp="1"/>
          </p:cNvSpPr>
          <p:nvPr>
            <p:ph sz="quarter" idx="1"/>
          </p:nvPr>
        </p:nvSpPr>
        <p:spPr>
          <a:xfrm>
            <a:off x="457200" y="1219200"/>
            <a:ext cx="3581400" cy="4937760"/>
          </a:xfrm>
        </p:spPr>
        <p:txBody>
          <a:bodyPr>
            <a:normAutofit/>
          </a:bodyPr>
          <a:lstStyle/>
          <a:p>
            <a:pPr marL="0" indent="0">
              <a:buNone/>
            </a:pPr>
            <a:r>
              <a:rPr lang="en-US" sz="2000" b="1" dirty="0">
                <a:solidFill>
                  <a:srgbClr val="FF0000"/>
                </a:solidFill>
                <a:latin typeface="Consolas" panose="020B0609020204030204" pitchFamily="49" charset="0"/>
                <a:cs typeface="Consolas" panose="020B0609020204030204" pitchFamily="49" charset="0"/>
              </a:rPr>
              <a:t>PUSH {</a:t>
            </a:r>
            <a:r>
              <a:rPr lang="en-US" sz="2000" b="1" dirty="0" err="1">
                <a:solidFill>
                  <a:srgbClr val="FF0000"/>
                </a:solidFill>
                <a:latin typeface="Consolas" panose="020B0609020204030204" pitchFamily="49" charset="0"/>
                <a:cs typeface="Consolas" panose="020B0609020204030204" pitchFamily="49" charset="0"/>
              </a:rPr>
              <a:t>r3</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r1</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r7</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r2</a:t>
            </a:r>
            <a:r>
              <a:rPr lang="en-US" sz="2000" b="1" dirty="0">
                <a:solidFill>
                  <a:srgbClr val="FF0000"/>
                </a:solidFill>
                <a:latin typeface="Consolas" panose="020B0609020204030204" pitchFamily="49" charset="0"/>
                <a:cs typeface="Consolas" panose="020B0609020204030204" pitchFamily="49" charset="0"/>
              </a:rPr>
              <a:t>}</a:t>
            </a:r>
          </a:p>
        </p:txBody>
      </p:sp>
      <p:sp>
        <p:nvSpPr>
          <p:cNvPr id="5" name="Content Placeholder 3"/>
          <p:cNvSpPr txBox="1">
            <a:spLocks/>
          </p:cNvSpPr>
          <p:nvPr/>
        </p:nvSpPr>
        <p:spPr>
          <a:xfrm>
            <a:off x="5105400" y="1219200"/>
            <a:ext cx="3581400"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Font typeface="Wingdings 3"/>
              <a:buNone/>
            </a:pPr>
            <a:r>
              <a:rPr lang="en-US" sz="2000" b="1" dirty="0">
                <a:solidFill>
                  <a:srgbClr val="FF0000"/>
                </a:solidFill>
                <a:latin typeface="Consolas" panose="020B0609020204030204" pitchFamily="49" charset="0"/>
                <a:cs typeface="Consolas" panose="020B0609020204030204" pitchFamily="49" charset="0"/>
              </a:rPr>
              <a:t>POP {</a:t>
            </a:r>
            <a:r>
              <a:rPr lang="en-US" sz="2000" b="1" dirty="0" err="1">
                <a:solidFill>
                  <a:srgbClr val="FF0000"/>
                </a:solidFill>
                <a:latin typeface="Consolas" panose="020B0609020204030204" pitchFamily="49" charset="0"/>
                <a:cs typeface="Consolas" panose="020B0609020204030204" pitchFamily="49" charset="0"/>
              </a:rPr>
              <a:t>r3</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r1</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r7</a:t>
            </a:r>
            <a:r>
              <a:rPr lang="en-US" sz="2000" b="1" dirty="0">
                <a:solidFill>
                  <a:srgbClr val="FF0000"/>
                </a:solidFill>
                <a:latin typeface="Consolas" panose="020B0609020204030204" pitchFamily="49" charset="0"/>
                <a:cs typeface="Consolas" panose="020B0609020204030204" pitchFamily="49" charset="0"/>
              </a:rPr>
              <a:t>, </a:t>
            </a:r>
            <a:r>
              <a:rPr lang="en-US" sz="2000" b="1" dirty="0" err="1">
                <a:solidFill>
                  <a:srgbClr val="FF0000"/>
                </a:solidFill>
                <a:latin typeface="Consolas" panose="020B0609020204030204" pitchFamily="49" charset="0"/>
                <a:cs typeface="Consolas" panose="020B0609020204030204" pitchFamily="49" charset="0"/>
              </a:rPr>
              <a:t>r2</a:t>
            </a:r>
            <a:r>
              <a:rPr lang="en-US" sz="2000" b="1" dirty="0">
                <a:solidFill>
                  <a:srgbClr val="FF0000"/>
                </a:solidFill>
                <a:latin typeface="Consolas" panose="020B0609020204030204" pitchFamily="49" charset="0"/>
                <a:cs typeface="Consolas" panose="020B0609020204030204" pitchFamily="49"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1905000"/>
            <a:ext cx="3629097" cy="40386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5400" y="1926771"/>
            <a:ext cx="3352800" cy="4282522"/>
          </a:xfrm>
          <a:prstGeom prst="rect">
            <a:avLst/>
          </a:prstGeom>
        </p:spPr>
      </p:pic>
      <p:sp>
        <p:nvSpPr>
          <p:cNvPr id="9" name="TextBox 8">
            <a:extLst>
              <a:ext uri="{FF2B5EF4-FFF2-40B4-BE49-F238E27FC236}">
                <a16:creationId xmlns:a16="http://schemas.microsoft.com/office/drawing/2014/main" id="{E2878B90-E730-8A4E-BD9B-57503F52A009}"/>
              </a:ext>
            </a:extLst>
          </p:cNvPr>
          <p:cNvSpPr txBox="1"/>
          <p:nvPr/>
        </p:nvSpPr>
        <p:spPr>
          <a:xfrm>
            <a:off x="4982717" y="5510629"/>
            <a:ext cx="2743200" cy="646331"/>
          </a:xfrm>
          <a:prstGeom prst="rect">
            <a:avLst/>
          </a:prstGeom>
          <a:noFill/>
        </p:spPr>
        <p:txBody>
          <a:bodyPr wrap="square" rtlCol="0">
            <a:spAutoFit/>
          </a:bodyPr>
          <a:lstStyle/>
          <a:p>
            <a:pPr algn="ctr"/>
            <a:r>
              <a:rPr lang="en-US" b="1" dirty="0">
                <a:solidFill>
                  <a:srgbClr val="C00000"/>
                </a:solidFill>
              </a:rPr>
              <a:t>Smallest-numbered register is popped first.</a:t>
            </a:r>
          </a:p>
        </p:txBody>
      </p:sp>
    </p:spTree>
    <p:extLst>
      <p:ext uri="{BB962C8B-B14F-4D97-AF65-F5344CB8AC3E}">
        <p14:creationId xmlns:p14="http://schemas.microsoft.com/office/powerpoint/2010/main" val="387109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4127376" y="23488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9" name="Rectangle 28"/>
          <p:cNvSpPr/>
          <p:nvPr/>
        </p:nvSpPr>
        <p:spPr>
          <a:xfrm>
            <a:off x="6230164" y="29846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7" name="Rectangle 26"/>
          <p:cNvSpPr/>
          <p:nvPr/>
        </p:nvSpPr>
        <p:spPr>
          <a:xfrm>
            <a:off x="6230164" y="4423395"/>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GB" dirty="0"/>
              <a:t>Example: swap R1 &amp; R2</a:t>
            </a:r>
          </a:p>
        </p:txBody>
      </p:sp>
      <p:sp>
        <p:nvSpPr>
          <p:cNvPr id="6" name="Rectangle 5"/>
          <p:cNvSpPr/>
          <p:nvPr/>
        </p:nvSpPr>
        <p:spPr>
          <a:xfrm>
            <a:off x="4127376"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7" name="TextBox 6"/>
          <p:cNvSpPr txBox="1"/>
          <p:nvPr/>
        </p:nvSpPr>
        <p:spPr>
          <a:xfrm>
            <a:off x="3551312" y="162880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R1</a:t>
            </a:r>
          </a:p>
        </p:txBody>
      </p:sp>
      <p:sp>
        <p:nvSpPr>
          <p:cNvPr id="9" name="Rectangle 8"/>
          <p:cNvSpPr/>
          <p:nvPr/>
        </p:nvSpPr>
        <p:spPr>
          <a:xfrm>
            <a:off x="4127376"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0" name="TextBox 9"/>
          <p:cNvSpPr txBox="1"/>
          <p:nvPr/>
        </p:nvSpPr>
        <p:spPr>
          <a:xfrm>
            <a:off x="3551312" y="198884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R2</a:t>
            </a:r>
          </a:p>
        </p:txBody>
      </p:sp>
      <p:sp>
        <p:nvSpPr>
          <p:cNvPr id="12" name="Rectangle 11"/>
          <p:cNvSpPr/>
          <p:nvPr/>
        </p:nvSpPr>
        <p:spPr>
          <a:xfrm>
            <a:off x="4127376"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3" name="TextBox 12"/>
          <p:cNvSpPr txBox="1"/>
          <p:nvPr/>
        </p:nvSpPr>
        <p:spPr>
          <a:xfrm>
            <a:off x="2971800" y="2708920"/>
            <a:ext cx="1155576"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R13</a:t>
            </a:r>
            <a:r>
              <a:rPr lang="en-GB" sz="1600" b="1" dirty="0">
                <a:latin typeface="Consolas" panose="020B0609020204030204" pitchFamily="49" charset="0"/>
                <a:cs typeface="Consolas" panose="020B0609020204030204" pitchFamily="49" charset="0"/>
              </a:rPr>
              <a:t> (</a:t>
            </a:r>
            <a:r>
              <a:rPr lang="en-GB" sz="1600" b="1" dirty="0" err="1">
                <a:latin typeface="Consolas" panose="020B0609020204030204" pitchFamily="49" charset="0"/>
                <a:cs typeface="Consolas" panose="020B0609020204030204" pitchFamily="49" charset="0"/>
              </a:rPr>
              <a:t>SP</a:t>
            </a:r>
            <a:r>
              <a:rPr lang="en-GB" sz="1600" b="1" dirty="0">
                <a:latin typeface="Consolas" panose="020B0609020204030204" pitchFamily="49" charset="0"/>
                <a:cs typeface="Consolas" panose="020B0609020204030204" pitchFamily="49" charset="0"/>
              </a:rPr>
              <a:t>)</a:t>
            </a:r>
          </a:p>
        </p:txBody>
      </p:sp>
      <p:sp>
        <p:nvSpPr>
          <p:cNvPr id="14" name="Rectangle 13"/>
          <p:cNvSpPr/>
          <p:nvPr/>
        </p:nvSpPr>
        <p:spPr>
          <a:xfrm>
            <a:off x="6230164" y="334327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5" name="TextBox 14"/>
          <p:cNvSpPr txBox="1"/>
          <p:nvPr/>
        </p:nvSpPr>
        <p:spPr>
          <a:xfrm>
            <a:off x="7526308" y="334327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0x20000200</a:t>
            </a:r>
          </a:p>
        </p:txBody>
      </p:sp>
      <p:sp>
        <p:nvSpPr>
          <p:cNvPr id="16" name="Rectangle 15"/>
          <p:cNvSpPr/>
          <p:nvPr/>
        </p:nvSpPr>
        <p:spPr>
          <a:xfrm>
            <a:off x="6230164" y="370331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7" name="Rectangle 16"/>
          <p:cNvSpPr/>
          <p:nvPr/>
        </p:nvSpPr>
        <p:spPr>
          <a:xfrm>
            <a:off x="6230164" y="406335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8" name="TextBox 17"/>
          <p:cNvSpPr txBox="1"/>
          <p:nvPr/>
        </p:nvSpPr>
        <p:spPr>
          <a:xfrm>
            <a:off x="7526308" y="370331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0x200001FC</a:t>
            </a:r>
          </a:p>
        </p:txBody>
      </p:sp>
      <p:sp>
        <p:nvSpPr>
          <p:cNvPr id="19" name="TextBox 18"/>
          <p:cNvSpPr txBox="1"/>
          <p:nvPr/>
        </p:nvSpPr>
        <p:spPr>
          <a:xfrm>
            <a:off x="7526308" y="406335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0x200001F8</a:t>
            </a:r>
          </a:p>
        </p:txBody>
      </p:sp>
      <p:sp>
        <p:nvSpPr>
          <p:cNvPr id="20" name="TextBox 19"/>
          <p:cNvSpPr txBox="1"/>
          <p:nvPr/>
        </p:nvSpPr>
        <p:spPr>
          <a:xfrm>
            <a:off x="4127376" y="2708920"/>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0x20000200</a:t>
            </a:r>
          </a:p>
        </p:txBody>
      </p:sp>
      <p:sp>
        <p:nvSpPr>
          <p:cNvPr id="21" name="TextBox 20"/>
          <p:cNvSpPr txBox="1"/>
          <p:nvPr/>
        </p:nvSpPr>
        <p:spPr>
          <a:xfrm>
            <a:off x="4127376" y="198884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p:txBody>
      </p:sp>
      <p:sp>
        <p:nvSpPr>
          <p:cNvPr id="22" name="TextBox 21"/>
          <p:cNvSpPr txBox="1"/>
          <p:nvPr/>
        </p:nvSpPr>
        <p:spPr>
          <a:xfrm>
            <a:off x="4127376" y="162880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0x11111111</a:t>
            </a:r>
            <a:endParaRPr lang="en-GB" sz="1600" b="1" dirty="0">
              <a:latin typeface="Consolas" panose="020B0609020204030204" pitchFamily="49" charset="0"/>
              <a:cs typeface="Consolas" panose="020B0609020204030204" pitchFamily="49" charset="0"/>
            </a:endParaRPr>
          </a:p>
        </p:txBody>
      </p:sp>
      <p:cxnSp>
        <p:nvCxnSpPr>
          <p:cNvPr id="24" name="Straight Arrow Connector 23"/>
          <p:cNvCxnSpPr/>
          <p:nvPr/>
        </p:nvCxnSpPr>
        <p:spPr>
          <a:xfrm>
            <a:off x="5429517" y="2891802"/>
            <a:ext cx="819965" cy="63027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EA7C8D44-3667-46F6-9772-CC52308E2A7F}" type="slidenum">
              <a:rPr kumimoji="0" lang="en-US" smtClean="0"/>
              <a:pPr/>
              <a:t>18</a:t>
            </a:fld>
            <a:endParaRPr kumimoji="0" lang="en-US"/>
          </a:p>
        </p:txBody>
      </p:sp>
      <p:sp>
        <p:nvSpPr>
          <p:cNvPr id="23" name="TextBox 22"/>
          <p:cNvSpPr txBox="1"/>
          <p:nvPr/>
        </p:nvSpPr>
        <p:spPr>
          <a:xfrm>
            <a:off x="6230165" y="3352800"/>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
        <p:nvSpPr>
          <p:cNvPr id="25" name="Rounded Rectangle 24"/>
          <p:cNvSpPr/>
          <p:nvPr/>
        </p:nvSpPr>
        <p:spPr>
          <a:xfrm>
            <a:off x="914400" y="2528900"/>
            <a:ext cx="1905000" cy="207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p:txBody>
      </p:sp>
      <p:sp>
        <p:nvSpPr>
          <p:cNvPr id="3" name="TextBox 2"/>
          <p:cNvSpPr txBox="1"/>
          <p:nvPr/>
        </p:nvSpPr>
        <p:spPr>
          <a:xfrm>
            <a:off x="6230164" y="4989423"/>
            <a:ext cx="1298123" cy="369332"/>
          </a:xfrm>
          <a:prstGeom prst="rect">
            <a:avLst/>
          </a:prstGeom>
          <a:noFill/>
        </p:spPr>
        <p:txBody>
          <a:bodyPr wrap="square" rtlCol="0">
            <a:spAutoFit/>
          </a:bodyPr>
          <a:lstStyle/>
          <a:p>
            <a:pPr algn="ctr"/>
            <a:r>
              <a:rPr lang="en-US" dirty="0"/>
              <a:t>memory</a:t>
            </a:r>
          </a:p>
        </p:txBody>
      </p:sp>
      <p:sp>
        <p:nvSpPr>
          <p:cNvPr id="28" name="TextBox 27"/>
          <p:cNvSpPr txBox="1"/>
          <p:nvPr/>
        </p:nvSpPr>
        <p:spPr>
          <a:xfrm>
            <a:off x="7738363" y="2615348"/>
            <a:ext cx="944041" cy="369332"/>
          </a:xfrm>
          <a:prstGeom prst="rect">
            <a:avLst/>
          </a:prstGeom>
          <a:noFill/>
        </p:spPr>
        <p:txBody>
          <a:bodyPr wrap="none" rtlCol="0">
            <a:spAutoFit/>
          </a:bodyPr>
          <a:lstStyle/>
          <a:p>
            <a:r>
              <a:rPr lang="en-US" dirty="0"/>
              <a:t>Address</a:t>
            </a:r>
          </a:p>
        </p:txBody>
      </p:sp>
      <p:sp>
        <p:nvSpPr>
          <p:cNvPr id="34" name="TextBox 33"/>
          <p:cNvSpPr txBox="1"/>
          <p:nvPr/>
        </p:nvSpPr>
        <p:spPr>
          <a:xfrm>
            <a:off x="6232145" y="3724801"/>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
        <p:nvSpPr>
          <p:cNvPr id="35" name="TextBox 34"/>
          <p:cNvSpPr txBox="1"/>
          <p:nvPr/>
        </p:nvSpPr>
        <p:spPr>
          <a:xfrm>
            <a:off x="6232145" y="4063355"/>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92261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4127376" y="23488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9" name="Rectangle 28"/>
          <p:cNvSpPr/>
          <p:nvPr/>
        </p:nvSpPr>
        <p:spPr>
          <a:xfrm>
            <a:off x="6230164" y="29846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7" name="Rectangle 26"/>
          <p:cNvSpPr/>
          <p:nvPr/>
        </p:nvSpPr>
        <p:spPr>
          <a:xfrm>
            <a:off x="6230164" y="4423395"/>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GB" dirty="0"/>
              <a:t>Example: swap R1 &amp; R2</a:t>
            </a:r>
          </a:p>
        </p:txBody>
      </p:sp>
      <p:sp>
        <p:nvSpPr>
          <p:cNvPr id="6" name="Rectangle 5"/>
          <p:cNvSpPr/>
          <p:nvPr/>
        </p:nvSpPr>
        <p:spPr>
          <a:xfrm>
            <a:off x="4127376"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7" name="TextBox 6"/>
          <p:cNvSpPr txBox="1"/>
          <p:nvPr/>
        </p:nvSpPr>
        <p:spPr>
          <a:xfrm>
            <a:off x="3551312" y="162880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R1</a:t>
            </a:r>
          </a:p>
        </p:txBody>
      </p:sp>
      <p:sp>
        <p:nvSpPr>
          <p:cNvPr id="9" name="Rectangle 8"/>
          <p:cNvSpPr/>
          <p:nvPr/>
        </p:nvSpPr>
        <p:spPr>
          <a:xfrm>
            <a:off x="4127376"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0" name="TextBox 9"/>
          <p:cNvSpPr txBox="1"/>
          <p:nvPr/>
        </p:nvSpPr>
        <p:spPr>
          <a:xfrm>
            <a:off x="3551312" y="198884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R2</a:t>
            </a:r>
          </a:p>
        </p:txBody>
      </p:sp>
      <p:sp>
        <p:nvSpPr>
          <p:cNvPr id="12" name="Rectangle 11"/>
          <p:cNvSpPr/>
          <p:nvPr/>
        </p:nvSpPr>
        <p:spPr>
          <a:xfrm>
            <a:off x="4127376"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3" name="TextBox 12"/>
          <p:cNvSpPr txBox="1"/>
          <p:nvPr/>
        </p:nvSpPr>
        <p:spPr>
          <a:xfrm>
            <a:off x="2971800" y="2708920"/>
            <a:ext cx="1155576"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R13</a:t>
            </a:r>
            <a:r>
              <a:rPr lang="en-GB" sz="1600" b="1" dirty="0">
                <a:latin typeface="Consolas" panose="020B0609020204030204" pitchFamily="49" charset="0"/>
                <a:cs typeface="Consolas" panose="020B0609020204030204" pitchFamily="49" charset="0"/>
              </a:rPr>
              <a:t> (</a:t>
            </a:r>
            <a:r>
              <a:rPr lang="en-GB" sz="1600" b="1" dirty="0" err="1">
                <a:latin typeface="Consolas" panose="020B0609020204030204" pitchFamily="49" charset="0"/>
                <a:cs typeface="Consolas" panose="020B0609020204030204" pitchFamily="49" charset="0"/>
              </a:rPr>
              <a:t>SP</a:t>
            </a:r>
            <a:r>
              <a:rPr lang="en-GB" sz="1600" b="1" dirty="0">
                <a:latin typeface="Consolas" panose="020B0609020204030204" pitchFamily="49" charset="0"/>
                <a:cs typeface="Consolas" panose="020B0609020204030204" pitchFamily="49" charset="0"/>
              </a:rPr>
              <a:t>)</a:t>
            </a:r>
          </a:p>
        </p:txBody>
      </p:sp>
      <p:sp>
        <p:nvSpPr>
          <p:cNvPr id="14" name="Rectangle 13"/>
          <p:cNvSpPr/>
          <p:nvPr/>
        </p:nvSpPr>
        <p:spPr>
          <a:xfrm>
            <a:off x="6230164" y="334327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5" name="TextBox 14"/>
          <p:cNvSpPr txBox="1"/>
          <p:nvPr/>
        </p:nvSpPr>
        <p:spPr>
          <a:xfrm>
            <a:off x="7526308" y="334327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0x20000200</a:t>
            </a:r>
          </a:p>
        </p:txBody>
      </p:sp>
      <p:sp>
        <p:nvSpPr>
          <p:cNvPr id="16" name="Rectangle 15"/>
          <p:cNvSpPr/>
          <p:nvPr/>
        </p:nvSpPr>
        <p:spPr>
          <a:xfrm>
            <a:off x="6230164" y="370331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7" name="Rectangle 16"/>
          <p:cNvSpPr/>
          <p:nvPr/>
        </p:nvSpPr>
        <p:spPr>
          <a:xfrm>
            <a:off x="6230164" y="406335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8" name="TextBox 17"/>
          <p:cNvSpPr txBox="1"/>
          <p:nvPr/>
        </p:nvSpPr>
        <p:spPr>
          <a:xfrm>
            <a:off x="7526308" y="370331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0x200001FC</a:t>
            </a:r>
          </a:p>
        </p:txBody>
      </p:sp>
      <p:sp>
        <p:nvSpPr>
          <p:cNvPr id="19" name="TextBox 18"/>
          <p:cNvSpPr txBox="1"/>
          <p:nvPr/>
        </p:nvSpPr>
        <p:spPr>
          <a:xfrm>
            <a:off x="7526308" y="406335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0x200001F8</a:t>
            </a:r>
          </a:p>
        </p:txBody>
      </p:sp>
      <p:sp>
        <p:nvSpPr>
          <p:cNvPr id="20" name="TextBox 19"/>
          <p:cNvSpPr txBox="1"/>
          <p:nvPr/>
        </p:nvSpPr>
        <p:spPr>
          <a:xfrm>
            <a:off x="4127376" y="2708920"/>
            <a:ext cx="1368152" cy="338554"/>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0x20000</a:t>
            </a:r>
            <a:r>
              <a:rPr lang="en-GB" sz="1600" b="1" dirty="0" err="1">
                <a:solidFill>
                  <a:srgbClr val="C00000"/>
                </a:solidFill>
                <a:latin typeface="Consolas" panose="020B0609020204030204" pitchFamily="49" charset="0"/>
                <a:cs typeface="Consolas" panose="020B0609020204030204" pitchFamily="49" charset="0"/>
              </a:rPr>
              <a:t>1FC</a:t>
            </a:r>
            <a:endParaRPr lang="en-GB" sz="1600" b="1" dirty="0">
              <a:solidFill>
                <a:srgbClr val="C00000"/>
              </a:solidFill>
              <a:latin typeface="Consolas" panose="020B0609020204030204" pitchFamily="49" charset="0"/>
              <a:cs typeface="Consolas" panose="020B0609020204030204" pitchFamily="49" charset="0"/>
            </a:endParaRPr>
          </a:p>
        </p:txBody>
      </p:sp>
      <p:sp>
        <p:nvSpPr>
          <p:cNvPr id="21" name="TextBox 20"/>
          <p:cNvSpPr txBox="1"/>
          <p:nvPr/>
        </p:nvSpPr>
        <p:spPr>
          <a:xfrm>
            <a:off x="4127376" y="198884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p:txBody>
      </p:sp>
      <p:sp>
        <p:nvSpPr>
          <p:cNvPr id="22" name="TextBox 21"/>
          <p:cNvSpPr txBox="1"/>
          <p:nvPr/>
        </p:nvSpPr>
        <p:spPr>
          <a:xfrm>
            <a:off x="4127376" y="162880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0x11111111</a:t>
            </a:r>
            <a:endParaRPr lang="en-GB" sz="1600" b="1" dirty="0">
              <a:latin typeface="Consolas" panose="020B0609020204030204" pitchFamily="49" charset="0"/>
              <a:cs typeface="Consolas" panose="020B0609020204030204" pitchFamily="49" charset="0"/>
            </a:endParaRPr>
          </a:p>
        </p:txBody>
      </p:sp>
      <p:cxnSp>
        <p:nvCxnSpPr>
          <p:cNvPr id="24" name="Straight Arrow Connector 23"/>
          <p:cNvCxnSpPr>
            <a:endCxn id="16" idx="1"/>
          </p:cNvCxnSpPr>
          <p:nvPr/>
        </p:nvCxnSpPr>
        <p:spPr>
          <a:xfrm>
            <a:off x="5429517" y="2891802"/>
            <a:ext cx="800647" cy="991533"/>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EA7C8D44-3667-46F6-9772-CC52308E2A7F}" type="slidenum">
              <a:rPr kumimoji="0" lang="en-US" smtClean="0"/>
              <a:pPr/>
              <a:t>19</a:t>
            </a:fld>
            <a:endParaRPr kumimoji="0" lang="en-US"/>
          </a:p>
        </p:txBody>
      </p:sp>
      <p:sp>
        <p:nvSpPr>
          <p:cNvPr id="23" name="TextBox 22"/>
          <p:cNvSpPr txBox="1"/>
          <p:nvPr/>
        </p:nvSpPr>
        <p:spPr>
          <a:xfrm>
            <a:off x="6230165" y="3352800"/>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
        <p:nvSpPr>
          <p:cNvPr id="25" name="Rounded Rectangle 24"/>
          <p:cNvSpPr/>
          <p:nvPr/>
        </p:nvSpPr>
        <p:spPr>
          <a:xfrm>
            <a:off x="914400" y="2528900"/>
            <a:ext cx="1905000" cy="207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GB" sz="2400" dirty="0">
                <a:solidFill>
                  <a:srgbClr val="C00000"/>
                </a:solidFill>
                <a:latin typeface="Consolas" panose="020B0609020204030204" pitchFamily="49" charset="0"/>
                <a:cs typeface="Consolas" panose="020B0609020204030204" pitchFamily="49" charset="0"/>
              </a:rPr>
              <a:t>PUSH {</a:t>
            </a:r>
            <a:r>
              <a:rPr lang="en-GB" sz="2400" dirty="0" err="1">
                <a:solidFill>
                  <a:srgbClr val="C00000"/>
                </a:solidFill>
                <a:latin typeface="Consolas" panose="020B0609020204030204" pitchFamily="49" charset="0"/>
                <a:cs typeface="Consolas" panose="020B0609020204030204" pitchFamily="49" charset="0"/>
              </a:rPr>
              <a:t>R1</a:t>
            </a:r>
            <a:r>
              <a:rPr lang="en-GB" sz="2400" dirty="0">
                <a:solidFill>
                  <a:srgbClr val="C00000"/>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p:txBody>
      </p:sp>
      <p:sp>
        <p:nvSpPr>
          <p:cNvPr id="3" name="TextBox 2"/>
          <p:cNvSpPr txBox="1"/>
          <p:nvPr/>
        </p:nvSpPr>
        <p:spPr>
          <a:xfrm>
            <a:off x="6230164" y="4989423"/>
            <a:ext cx="1298123" cy="369332"/>
          </a:xfrm>
          <a:prstGeom prst="rect">
            <a:avLst/>
          </a:prstGeom>
          <a:noFill/>
        </p:spPr>
        <p:txBody>
          <a:bodyPr wrap="square" rtlCol="0">
            <a:spAutoFit/>
          </a:bodyPr>
          <a:lstStyle/>
          <a:p>
            <a:pPr algn="ctr"/>
            <a:r>
              <a:rPr lang="en-US" dirty="0"/>
              <a:t>memory</a:t>
            </a:r>
          </a:p>
        </p:txBody>
      </p:sp>
      <p:sp>
        <p:nvSpPr>
          <p:cNvPr id="28" name="TextBox 27"/>
          <p:cNvSpPr txBox="1"/>
          <p:nvPr/>
        </p:nvSpPr>
        <p:spPr>
          <a:xfrm>
            <a:off x="7738363" y="2615348"/>
            <a:ext cx="944041" cy="369332"/>
          </a:xfrm>
          <a:prstGeom prst="rect">
            <a:avLst/>
          </a:prstGeom>
          <a:noFill/>
        </p:spPr>
        <p:txBody>
          <a:bodyPr wrap="none" rtlCol="0">
            <a:spAutoFit/>
          </a:bodyPr>
          <a:lstStyle/>
          <a:p>
            <a:r>
              <a:rPr lang="en-US" dirty="0"/>
              <a:t>Address</a:t>
            </a:r>
          </a:p>
        </p:txBody>
      </p:sp>
      <p:sp>
        <p:nvSpPr>
          <p:cNvPr id="30" name="TextBox 29"/>
          <p:cNvSpPr txBox="1"/>
          <p:nvPr/>
        </p:nvSpPr>
        <p:spPr>
          <a:xfrm>
            <a:off x="152400" y="2845019"/>
            <a:ext cx="465192" cy="369332"/>
          </a:xfrm>
          <a:prstGeom prst="rect">
            <a:avLst/>
          </a:prstGeom>
          <a:noFill/>
        </p:spPr>
        <p:txBody>
          <a:bodyPr wrap="none" rtlCol="0">
            <a:spAutoFit/>
          </a:bodyPr>
          <a:lstStyle/>
          <a:p>
            <a:r>
              <a:rPr lang="en-US" dirty="0">
                <a:solidFill>
                  <a:srgbClr val="C00000"/>
                </a:solidFill>
              </a:rPr>
              <a:t>PC</a:t>
            </a:r>
          </a:p>
        </p:txBody>
      </p:sp>
      <p:cxnSp>
        <p:nvCxnSpPr>
          <p:cNvPr id="32" name="Straight Arrow Connector 31"/>
          <p:cNvCxnSpPr/>
          <p:nvPr/>
        </p:nvCxnSpPr>
        <p:spPr>
          <a:xfrm>
            <a:off x="533400" y="3023383"/>
            <a:ext cx="52540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32145" y="3724801"/>
            <a:ext cx="1296142" cy="338554"/>
          </a:xfrm>
          <a:prstGeom prst="rect">
            <a:avLst/>
          </a:prstGeom>
          <a:noFill/>
        </p:spPr>
        <p:txBody>
          <a:bodyPr wrap="square" rtlCol="0">
            <a:spAutoFit/>
          </a:bodyPr>
          <a:lstStyle/>
          <a:p>
            <a:pPr algn="ctr"/>
            <a:r>
              <a:rPr lang="en-GB" sz="1600" b="1" dirty="0" err="1">
                <a:solidFill>
                  <a:srgbClr val="C00000"/>
                </a:solidFill>
                <a:latin typeface="Consolas" panose="020B0609020204030204" pitchFamily="49" charset="0"/>
                <a:cs typeface="Consolas" panose="020B0609020204030204" pitchFamily="49" charset="0"/>
              </a:rPr>
              <a:t>0x11111111</a:t>
            </a:r>
            <a:endParaRPr lang="en-US" sz="1600" b="1" dirty="0">
              <a:solidFill>
                <a:srgbClr val="C00000"/>
              </a:solidFill>
              <a:latin typeface="Consolas" panose="020B0609020204030204" pitchFamily="49" charset="0"/>
              <a:cs typeface="Consolas" panose="020B0609020204030204" pitchFamily="49" charset="0"/>
            </a:endParaRPr>
          </a:p>
        </p:txBody>
      </p:sp>
      <p:sp>
        <p:nvSpPr>
          <p:cNvPr id="35" name="TextBox 34"/>
          <p:cNvSpPr txBox="1"/>
          <p:nvPr/>
        </p:nvSpPr>
        <p:spPr>
          <a:xfrm>
            <a:off x="6232145" y="4063355"/>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76920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a:t>
            </a:fld>
            <a:endParaRPr kumimoji="0" lang="en-US" dirty="0"/>
          </a:p>
        </p:txBody>
      </p:sp>
      <p:sp>
        <p:nvSpPr>
          <p:cNvPr id="4" name="Content Placeholder 3"/>
          <p:cNvSpPr>
            <a:spLocks noGrp="1"/>
          </p:cNvSpPr>
          <p:nvPr>
            <p:ph sz="quarter" idx="1"/>
          </p:nvPr>
        </p:nvSpPr>
        <p:spPr/>
        <p:txBody>
          <a:bodyPr/>
          <a:lstStyle/>
          <a:p>
            <a:r>
              <a:rPr lang="en-US" dirty="0"/>
              <a:t>How to call a subroutine?</a:t>
            </a:r>
          </a:p>
          <a:p>
            <a:r>
              <a:rPr lang="en-US" dirty="0"/>
              <a:t>How to return the control back to the caller?</a:t>
            </a:r>
          </a:p>
          <a:p>
            <a:r>
              <a:rPr lang="en-US" dirty="0"/>
              <a:t>How to pass arguments into a subroutine?</a:t>
            </a:r>
          </a:p>
          <a:p>
            <a:r>
              <a:rPr lang="en-US" dirty="0"/>
              <a:t>How to return a value in a subroutine?</a:t>
            </a:r>
          </a:p>
          <a:p>
            <a:r>
              <a:rPr lang="en-US" dirty="0"/>
              <a:t>How to preserve the running environment for the caller?</a:t>
            </a:r>
          </a:p>
        </p:txBody>
      </p:sp>
    </p:spTree>
    <p:extLst>
      <p:ext uri="{BB962C8B-B14F-4D97-AF65-F5344CB8AC3E}">
        <p14:creationId xmlns:p14="http://schemas.microsoft.com/office/powerpoint/2010/main" val="4279311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4127376" y="23488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9" name="Rectangle 28"/>
          <p:cNvSpPr/>
          <p:nvPr/>
        </p:nvSpPr>
        <p:spPr>
          <a:xfrm>
            <a:off x="6230164" y="29846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7" name="Rectangle 26"/>
          <p:cNvSpPr/>
          <p:nvPr/>
        </p:nvSpPr>
        <p:spPr>
          <a:xfrm>
            <a:off x="6230164" y="4423395"/>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GB" dirty="0"/>
              <a:t>Example: swap R1 &amp; R2</a:t>
            </a:r>
          </a:p>
        </p:txBody>
      </p:sp>
      <p:sp>
        <p:nvSpPr>
          <p:cNvPr id="6" name="Rectangle 5"/>
          <p:cNvSpPr/>
          <p:nvPr/>
        </p:nvSpPr>
        <p:spPr>
          <a:xfrm>
            <a:off x="4127376"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7" name="TextBox 6"/>
          <p:cNvSpPr txBox="1"/>
          <p:nvPr/>
        </p:nvSpPr>
        <p:spPr>
          <a:xfrm>
            <a:off x="3551312" y="162880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R1</a:t>
            </a:r>
          </a:p>
        </p:txBody>
      </p:sp>
      <p:sp>
        <p:nvSpPr>
          <p:cNvPr id="9" name="Rectangle 8"/>
          <p:cNvSpPr/>
          <p:nvPr/>
        </p:nvSpPr>
        <p:spPr>
          <a:xfrm>
            <a:off x="4127376"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0" name="TextBox 9"/>
          <p:cNvSpPr txBox="1"/>
          <p:nvPr/>
        </p:nvSpPr>
        <p:spPr>
          <a:xfrm>
            <a:off x="3551312" y="198884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R2</a:t>
            </a:r>
          </a:p>
        </p:txBody>
      </p:sp>
      <p:sp>
        <p:nvSpPr>
          <p:cNvPr id="12" name="Rectangle 11"/>
          <p:cNvSpPr/>
          <p:nvPr/>
        </p:nvSpPr>
        <p:spPr>
          <a:xfrm>
            <a:off x="4127376"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3" name="TextBox 12"/>
          <p:cNvSpPr txBox="1"/>
          <p:nvPr/>
        </p:nvSpPr>
        <p:spPr>
          <a:xfrm>
            <a:off x="2971800" y="2708920"/>
            <a:ext cx="1155576"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R13</a:t>
            </a:r>
            <a:r>
              <a:rPr lang="en-GB" sz="1600" b="1" dirty="0">
                <a:latin typeface="Consolas" panose="020B0609020204030204" pitchFamily="49" charset="0"/>
                <a:cs typeface="Consolas" panose="020B0609020204030204" pitchFamily="49" charset="0"/>
              </a:rPr>
              <a:t> (</a:t>
            </a:r>
            <a:r>
              <a:rPr lang="en-GB" sz="1600" b="1" dirty="0" err="1">
                <a:latin typeface="Consolas" panose="020B0609020204030204" pitchFamily="49" charset="0"/>
                <a:cs typeface="Consolas" panose="020B0609020204030204" pitchFamily="49" charset="0"/>
              </a:rPr>
              <a:t>SP</a:t>
            </a:r>
            <a:r>
              <a:rPr lang="en-GB" sz="1600" b="1" dirty="0">
                <a:latin typeface="Consolas" panose="020B0609020204030204" pitchFamily="49" charset="0"/>
                <a:cs typeface="Consolas" panose="020B0609020204030204" pitchFamily="49" charset="0"/>
              </a:rPr>
              <a:t>)</a:t>
            </a:r>
          </a:p>
        </p:txBody>
      </p:sp>
      <p:sp>
        <p:nvSpPr>
          <p:cNvPr id="14" name="Rectangle 13"/>
          <p:cNvSpPr/>
          <p:nvPr/>
        </p:nvSpPr>
        <p:spPr>
          <a:xfrm>
            <a:off x="6230164" y="334327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5" name="TextBox 14"/>
          <p:cNvSpPr txBox="1"/>
          <p:nvPr/>
        </p:nvSpPr>
        <p:spPr>
          <a:xfrm>
            <a:off x="7526308" y="334327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0x20000200</a:t>
            </a:r>
          </a:p>
        </p:txBody>
      </p:sp>
      <p:sp>
        <p:nvSpPr>
          <p:cNvPr id="16" name="Rectangle 15"/>
          <p:cNvSpPr/>
          <p:nvPr/>
        </p:nvSpPr>
        <p:spPr>
          <a:xfrm>
            <a:off x="6230164" y="370331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7" name="Rectangle 16"/>
          <p:cNvSpPr/>
          <p:nvPr/>
        </p:nvSpPr>
        <p:spPr>
          <a:xfrm>
            <a:off x="6230164" y="406335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8" name="TextBox 17"/>
          <p:cNvSpPr txBox="1"/>
          <p:nvPr/>
        </p:nvSpPr>
        <p:spPr>
          <a:xfrm>
            <a:off x="7526308" y="370331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0x200001FC</a:t>
            </a:r>
          </a:p>
        </p:txBody>
      </p:sp>
      <p:sp>
        <p:nvSpPr>
          <p:cNvPr id="19" name="TextBox 18"/>
          <p:cNvSpPr txBox="1"/>
          <p:nvPr/>
        </p:nvSpPr>
        <p:spPr>
          <a:xfrm>
            <a:off x="7526308" y="406335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0x200001F8</a:t>
            </a:r>
          </a:p>
        </p:txBody>
      </p:sp>
      <p:sp>
        <p:nvSpPr>
          <p:cNvPr id="20" name="TextBox 19"/>
          <p:cNvSpPr txBox="1"/>
          <p:nvPr/>
        </p:nvSpPr>
        <p:spPr>
          <a:xfrm>
            <a:off x="4127376" y="2708920"/>
            <a:ext cx="1368152" cy="338554"/>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0x20000</a:t>
            </a:r>
            <a:r>
              <a:rPr lang="en-GB" sz="1600" b="1" dirty="0" err="1">
                <a:solidFill>
                  <a:srgbClr val="C00000"/>
                </a:solidFill>
                <a:latin typeface="Consolas" panose="020B0609020204030204" pitchFamily="49" charset="0"/>
                <a:cs typeface="Consolas" panose="020B0609020204030204" pitchFamily="49" charset="0"/>
              </a:rPr>
              <a:t>1F8</a:t>
            </a:r>
            <a:endParaRPr lang="en-GB" sz="1600" b="1" dirty="0">
              <a:solidFill>
                <a:srgbClr val="C00000"/>
              </a:solidFill>
              <a:latin typeface="Consolas" panose="020B0609020204030204" pitchFamily="49" charset="0"/>
              <a:cs typeface="Consolas" panose="020B0609020204030204" pitchFamily="49" charset="0"/>
            </a:endParaRPr>
          </a:p>
        </p:txBody>
      </p:sp>
      <p:sp>
        <p:nvSpPr>
          <p:cNvPr id="21" name="TextBox 20"/>
          <p:cNvSpPr txBox="1"/>
          <p:nvPr/>
        </p:nvSpPr>
        <p:spPr>
          <a:xfrm>
            <a:off x="4127376" y="198884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p:txBody>
      </p:sp>
      <p:sp>
        <p:nvSpPr>
          <p:cNvPr id="22" name="TextBox 21"/>
          <p:cNvSpPr txBox="1"/>
          <p:nvPr/>
        </p:nvSpPr>
        <p:spPr>
          <a:xfrm>
            <a:off x="4127376" y="162880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0x11111111</a:t>
            </a:r>
            <a:endParaRPr lang="en-GB" sz="1600" b="1" dirty="0">
              <a:latin typeface="Consolas" panose="020B0609020204030204" pitchFamily="49" charset="0"/>
              <a:cs typeface="Consolas" panose="020B0609020204030204" pitchFamily="49" charset="0"/>
            </a:endParaRPr>
          </a:p>
        </p:txBody>
      </p:sp>
      <p:cxnSp>
        <p:nvCxnSpPr>
          <p:cNvPr id="24" name="Straight Arrow Connector 23"/>
          <p:cNvCxnSpPr>
            <a:endCxn id="17" idx="1"/>
          </p:cNvCxnSpPr>
          <p:nvPr/>
        </p:nvCxnSpPr>
        <p:spPr>
          <a:xfrm>
            <a:off x="5429517" y="2891802"/>
            <a:ext cx="800647" cy="1351573"/>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EA7C8D44-3667-46F6-9772-CC52308E2A7F}" type="slidenum">
              <a:rPr kumimoji="0" lang="en-US" smtClean="0"/>
              <a:pPr/>
              <a:t>20</a:t>
            </a:fld>
            <a:endParaRPr kumimoji="0" lang="en-US"/>
          </a:p>
        </p:txBody>
      </p:sp>
      <p:sp>
        <p:nvSpPr>
          <p:cNvPr id="23" name="TextBox 22"/>
          <p:cNvSpPr txBox="1"/>
          <p:nvPr/>
        </p:nvSpPr>
        <p:spPr>
          <a:xfrm>
            <a:off x="6230165" y="3352800"/>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
        <p:nvSpPr>
          <p:cNvPr id="25" name="Rounded Rectangle 24"/>
          <p:cNvSpPr/>
          <p:nvPr/>
        </p:nvSpPr>
        <p:spPr>
          <a:xfrm>
            <a:off x="914400" y="2528900"/>
            <a:ext cx="1905000" cy="207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rgbClr val="C00000"/>
                </a:solidFill>
                <a:latin typeface="Consolas" panose="020B0609020204030204" pitchFamily="49" charset="0"/>
                <a:cs typeface="Consolas" panose="020B0609020204030204" pitchFamily="49" charset="0"/>
              </a:rPr>
              <a:t>PUSH {</a:t>
            </a:r>
            <a:r>
              <a:rPr lang="en-GB" sz="2400" dirty="0" err="1">
                <a:solidFill>
                  <a:srgbClr val="C00000"/>
                </a:solidFill>
                <a:latin typeface="Consolas" panose="020B0609020204030204" pitchFamily="49" charset="0"/>
                <a:cs typeface="Consolas" panose="020B0609020204030204" pitchFamily="49" charset="0"/>
              </a:rPr>
              <a:t>R2</a:t>
            </a:r>
            <a:r>
              <a:rPr lang="en-GB" sz="2400" dirty="0">
                <a:solidFill>
                  <a:srgbClr val="C00000"/>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p:txBody>
      </p:sp>
      <p:sp>
        <p:nvSpPr>
          <p:cNvPr id="3" name="TextBox 2"/>
          <p:cNvSpPr txBox="1"/>
          <p:nvPr/>
        </p:nvSpPr>
        <p:spPr>
          <a:xfrm>
            <a:off x="6230164" y="4989423"/>
            <a:ext cx="1298123" cy="369332"/>
          </a:xfrm>
          <a:prstGeom prst="rect">
            <a:avLst/>
          </a:prstGeom>
          <a:noFill/>
        </p:spPr>
        <p:txBody>
          <a:bodyPr wrap="square" rtlCol="0">
            <a:spAutoFit/>
          </a:bodyPr>
          <a:lstStyle/>
          <a:p>
            <a:pPr algn="ctr"/>
            <a:r>
              <a:rPr lang="en-US" dirty="0"/>
              <a:t>memory</a:t>
            </a:r>
          </a:p>
        </p:txBody>
      </p:sp>
      <p:sp>
        <p:nvSpPr>
          <p:cNvPr id="28" name="TextBox 27"/>
          <p:cNvSpPr txBox="1"/>
          <p:nvPr/>
        </p:nvSpPr>
        <p:spPr>
          <a:xfrm>
            <a:off x="7738363" y="2615348"/>
            <a:ext cx="944041" cy="369332"/>
          </a:xfrm>
          <a:prstGeom prst="rect">
            <a:avLst/>
          </a:prstGeom>
          <a:noFill/>
        </p:spPr>
        <p:txBody>
          <a:bodyPr wrap="none" rtlCol="0">
            <a:spAutoFit/>
          </a:bodyPr>
          <a:lstStyle/>
          <a:p>
            <a:r>
              <a:rPr lang="en-US" dirty="0"/>
              <a:t>Address</a:t>
            </a:r>
          </a:p>
        </p:txBody>
      </p:sp>
      <p:sp>
        <p:nvSpPr>
          <p:cNvPr id="30" name="TextBox 29"/>
          <p:cNvSpPr txBox="1"/>
          <p:nvPr/>
        </p:nvSpPr>
        <p:spPr>
          <a:xfrm>
            <a:off x="152400" y="3200400"/>
            <a:ext cx="465192" cy="369332"/>
          </a:xfrm>
          <a:prstGeom prst="rect">
            <a:avLst/>
          </a:prstGeom>
          <a:noFill/>
        </p:spPr>
        <p:txBody>
          <a:bodyPr wrap="none" rtlCol="0">
            <a:spAutoFit/>
          </a:bodyPr>
          <a:lstStyle/>
          <a:p>
            <a:r>
              <a:rPr lang="en-US" dirty="0">
                <a:solidFill>
                  <a:srgbClr val="C00000"/>
                </a:solidFill>
              </a:rPr>
              <a:t>PC</a:t>
            </a:r>
          </a:p>
        </p:txBody>
      </p:sp>
      <p:cxnSp>
        <p:nvCxnSpPr>
          <p:cNvPr id="32" name="Straight Arrow Connector 31"/>
          <p:cNvCxnSpPr/>
          <p:nvPr/>
        </p:nvCxnSpPr>
        <p:spPr>
          <a:xfrm>
            <a:off x="533400" y="3378764"/>
            <a:ext cx="52540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32145" y="3724801"/>
            <a:ext cx="1296142" cy="338554"/>
          </a:xfrm>
          <a:prstGeom prst="rect">
            <a:avLst/>
          </a:prstGeom>
          <a:noFill/>
        </p:spPr>
        <p:txBody>
          <a:bodyPr wrap="square" rtlCol="0">
            <a:spAutoFit/>
          </a:bodyPr>
          <a:lstStyle/>
          <a:p>
            <a:pPr algn="ctr"/>
            <a:r>
              <a:rPr lang="en-GB" sz="1600" b="1" dirty="0" err="1">
                <a:solidFill>
                  <a:srgbClr val="C00000"/>
                </a:solidFill>
                <a:latin typeface="Consolas" panose="020B0609020204030204" pitchFamily="49" charset="0"/>
                <a:cs typeface="Consolas" panose="020B0609020204030204" pitchFamily="49" charset="0"/>
              </a:rPr>
              <a:t>0x11111111</a:t>
            </a:r>
            <a:endParaRPr lang="en-US" sz="1600" b="1" dirty="0">
              <a:solidFill>
                <a:srgbClr val="C00000"/>
              </a:solidFill>
              <a:latin typeface="Consolas" panose="020B0609020204030204" pitchFamily="49" charset="0"/>
              <a:cs typeface="Consolas" panose="020B0609020204030204" pitchFamily="49" charset="0"/>
            </a:endParaRPr>
          </a:p>
        </p:txBody>
      </p:sp>
      <p:sp>
        <p:nvSpPr>
          <p:cNvPr id="35" name="TextBox 34"/>
          <p:cNvSpPr txBox="1"/>
          <p:nvPr/>
        </p:nvSpPr>
        <p:spPr>
          <a:xfrm>
            <a:off x="6232145" y="4063355"/>
            <a:ext cx="1296142" cy="584775"/>
          </a:xfrm>
          <a:prstGeom prst="rect">
            <a:avLst/>
          </a:prstGeom>
          <a:noFill/>
        </p:spPr>
        <p:txBody>
          <a:bodyPr wrap="square" rtlCol="0">
            <a:spAutoFit/>
          </a:bodyPr>
          <a:lstStyle/>
          <a:p>
            <a:pPr algn="ctr"/>
            <a:r>
              <a:rPr lang="en-GB" sz="1600" b="1" dirty="0" err="1">
                <a:solidFill>
                  <a:srgbClr val="C00000"/>
                </a:solidFill>
                <a:latin typeface="Consolas" panose="020B0609020204030204" pitchFamily="49" charset="0"/>
                <a:cs typeface="Consolas" panose="020B0609020204030204" pitchFamily="49" charset="0"/>
              </a:rPr>
              <a:t>0x22222222</a:t>
            </a:r>
            <a:endParaRPr lang="en-GB" sz="1600" b="1" dirty="0">
              <a:solidFill>
                <a:srgbClr val="C00000"/>
              </a:solidFill>
              <a:latin typeface="Consolas" panose="020B0609020204030204" pitchFamily="49" charset="0"/>
              <a:cs typeface="Consolas" panose="020B0609020204030204" pitchFamily="49" charset="0"/>
            </a:endParaRPr>
          </a:p>
          <a:p>
            <a:pPr algn="ctr"/>
            <a:endParaRPr lang="en-US" sz="16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51915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4127376" y="23488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9" name="Rectangle 28"/>
          <p:cNvSpPr/>
          <p:nvPr/>
        </p:nvSpPr>
        <p:spPr>
          <a:xfrm>
            <a:off x="6230164" y="29846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7" name="Rectangle 26"/>
          <p:cNvSpPr/>
          <p:nvPr/>
        </p:nvSpPr>
        <p:spPr>
          <a:xfrm>
            <a:off x="6230164" y="4423395"/>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GB" dirty="0"/>
              <a:t>Example: swap R1 &amp; R2</a:t>
            </a:r>
          </a:p>
        </p:txBody>
      </p:sp>
      <p:sp>
        <p:nvSpPr>
          <p:cNvPr id="6" name="Rectangle 5"/>
          <p:cNvSpPr/>
          <p:nvPr/>
        </p:nvSpPr>
        <p:spPr>
          <a:xfrm>
            <a:off x="4127376"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7" name="TextBox 6"/>
          <p:cNvSpPr txBox="1"/>
          <p:nvPr/>
        </p:nvSpPr>
        <p:spPr>
          <a:xfrm>
            <a:off x="3551312" y="162880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R1</a:t>
            </a:r>
          </a:p>
        </p:txBody>
      </p:sp>
      <p:sp>
        <p:nvSpPr>
          <p:cNvPr id="9" name="Rectangle 8"/>
          <p:cNvSpPr/>
          <p:nvPr/>
        </p:nvSpPr>
        <p:spPr>
          <a:xfrm>
            <a:off x="4127376"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0" name="TextBox 9"/>
          <p:cNvSpPr txBox="1"/>
          <p:nvPr/>
        </p:nvSpPr>
        <p:spPr>
          <a:xfrm>
            <a:off x="3551312" y="198884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R2</a:t>
            </a:r>
          </a:p>
        </p:txBody>
      </p:sp>
      <p:sp>
        <p:nvSpPr>
          <p:cNvPr id="12" name="Rectangle 11"/>
          <p:cNvSpPr/>
          <p:nvPr/>
        </p:nvSpPr>
        <p:spPr>
          <a:xfrm>
            <a:off x="4127376"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3" name="TextBox 12"/>
          <p:cNvSpPr txBox="1"/>
          <p:nvPr/>
        </p:nvSpPr>
        <p:spPr>
          <a:xfrm>
            <a:off x="2971800" y="2708920"/>
            <a:ext cx="1155576"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R13</a:t>
            </a:r>
            <a:r>
              <a:rPr lang="en-GB" sz="1600" b="1" dirty="0">
                <a:latin typeface="Consolas" panose="020B0609020204030204" pitchFamily="49" charset="0"/>
                <a:cs typeface="Consolas" panose="020B0609020204030204" pitchFamily="49" charset="0"/>
              </a:rPr>
              <a:t> (</a:t>
            </a:r>
            <a:r>
              <a:rPr lang="en-GB" sz="1600" b="1" dirty="0" err="1">
                <a:latin typeface="Consolas" panose="020B0609020204030204" pitchFamily="49" charset="0"/>
                <a:cs typeface="Consolas" panose="020B0609020204030204" pitchFamily="49" charset="0"/>
              </a:rPr>
              <a:t>SP</a:t>
            </a:r>
            <a:r>
              <a:rPr lang="en-GB" sz="1600" b="1" dirty="0">
                <a:latin typeface="Consolas" panose="020B0609020204030204" pitchFamily="49" charset="0"/>
                <a:cs typeface="Consolas" panose="020B0609020204030204" pitchFamily="49" charset="0"/>
              </a:rPr>
              <a:t>)</a:t>
            </a:r>
          </a:p>
        </p:txBody>
      </p:sp>
      <p:sp>
        <p:nvSpPr>
          <p:cNvPr id="14" name="Rectangle 13"/>
          <p:cNvSpPr/>
          <p:nvPr/>
        </p:nvSpPr>
        <p:spPr>
          <a:xfrm>
            <a:off x="6230164" y="334327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5" name="TextBox 14"/>
          <p:cNvSpPr txBox="1"/>
          <p:nvPr/>
        </p:nvSpPr>
        <p:spPr>
          <a:xfrm>
            <a:off x="7526308" y="334327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0x20000200</a:t>
            </a:r>
          </a:p>
        </p:txBody>
      </p:sp>
      <p:sp>
        <p:nvSpPr>
          <p:cNvPr id="16" name="Rectangle 15"/>
          <p:cNvSpPr/>
          <p:nvPr/>
        </p:nvSpPr>
        <p:spPr>
          <a:xfrm>
            <a:off x="6230164" y="370331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7" name="Rectangle 16"/>
          <p:cNvSpPr/>
          <p:nvPr/>
        </p:nvSpPr>
        <p:spPr>
          <a:xfrm>
            <a:off x="6230164" y="406335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8" name="TextBox 17"/>
          <p:cNvSpPr txBox="1"/>
          <p:nvPr/>
        </p:nvSpPr>
        <p:spPr>
          <a:xfrm>
            <a:off x="7526308" y="370331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0x200001FC</a:t>
            </a:r>
          </a:p>
        </p:txBody>
      </p:sp>
      <p:sp>
        <p:nvSpPr>
          <p:cNvPr id="19" name="TextBox 18"/>
          <p:cNvSpPr txBox="1"/>
          <p:nvPr/>
        </p:nvSpPr>
        <p:spPr>
          <a:xfrm>
            <a:off x="7526308" y="406335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0x200001F8</a:t>
            </a:r>
          </a:p>
        </p:txBody>
      </p:sp>
      <p:sp>
        <p:nvSpPr>
          <p:cNvPr id="20" name="TextBox 19"/>
          <p:cNvSpPr txBox="1"/>
          <p:nvPr/>
        </p:nvSpPr>
        <p:spPr>
          <a:xfrm>
            <a:off x="4127376" y="2708920"/>
            <a:ext cx="1368152" cy="338554"/>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0x20000</a:t>
            </a:r>
            <a:r>
              <a:rPr lang="en-GB" sz="1600" b="1" dirty="0" err="1">
                <a:solidFill>
                  <a:srgbClr val="C00000"/>
                </a:solidFill>
                <a:latin typeface="Consolas" panose="020B0609020204030204" pitchFamily="49" charset="0"/>
                <a:cs typeface="Consolas" panose="020B0609020204030204" pitchFamily="49" charset="0"/>
              </a:rPr>
              <a:t>1FC</a:t>
            </a:r>
            <a:endParaRPr lang="en-GB" sz="1600" b="1" dirty="0">
              <a:solidFill>
                <a:srgbClr val="C00000"/>
              </a:solidFill>
              <a:latin typeface="Consolas" panose="020B0609020204030204" pitchFamily="49" charset="0"/>
              <a:cs typeface="Consolas" panose="020B0609020204030204" pitchFamily="49" charset="0"/>
            </a:endParaRPr>
          </a:p>
        </p:txBody>
      </p:sp>
      <p:sp>
        <p:nvSpPr>
          <p:cNvPr id="21" name="TextBox 20"/>
          <p:cNvSpPr txBox="1"/>
          <p:nvPr/>
        </p:nvSpPr>
        <p:spPr>
          <a:xfrm>
            <a:off x="4127376" y="198884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p:txBody>
      </p:sp>
      <p:sp>
        <p:nvSpPr>
          <p:cNvPr id="22" name="TextBox 21"/>
          <p:cNvSpPr txBox="1"/>
          <p:nvPr/>
        </p:nvSpPr>
        <p:spPr>
          <a:xfrm>
            <a:off x="4127376" y="1628800"/>
            <a:ext cx="1296144" cy="338554"/>
          </a:xfrm>
          <a:prstGeom prst="rect">
            <a:avLst/>
          </a:prstGeom>
          <a:noFill/>
        </p:spPr>
        <p:txBody>
          <a:bodyPr wrap="square" rtlCol="0">
            <a:spAutoFit/>
          </a:bodyPr>
          <a:lstStyle/>
          <a:p>
            <a:pPr algn="r"/>
            <a:r>
              <a:rPr lang="en-GB" sz="1600" b="1" dirty="0" err="1">
                <a:solidFill>
                  <a:srgbClr val="C00000"/>
                </a:solidFill>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p:txBody>
      </p:sp>
      <p:cxnSp>
        <p:nvCxnSpPr>
          <p:cNvPr id="24" name="Straight Arrow Connector 23"/>
          <p:cNvCxnSpPr>
            <a:endCxn id="34" idx="1"/>
          </p:cNvCxnSpPr>
          <p:nvPr/>
        </p:nvCxnSpPr>
        <p:spPr>
          <a:xfrm>
            <a:off x="5429517" y="2891802"/>
            <a:ext cx="802628" cy="1002276"/>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EA7C8D44-3667-46F6-9772-CC52308E2A7F}" type="slidenum">
              <a:rPr kumimoji="0" lang="en-US" smtClean="0"/>
              <a:pPr/>
              <a:t>21</a:t>
            </a:fld>
            <a:endParaRPr kumimoji="0" lang="en-US"/>
          </a:p>
        </p:txBody>
      </p:sp>
      <p:sp>
        <p:nvSpPr>
          <p:cNvPr id="23" name="TextBox 22"/>
          <p:cNvSpPr txBox="1"/>
          <p:nvPr/>
        </p:nvSpPr>
        <p:spPr>
          <a:xfrm>
            <a:off x="6230165" y="3352800"/>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
        <p:nvSpPr>
          <p:cNvPr id="25" name="Rounded Rectangle 24"/>
          <p:cNvSpPr/>
          <p:nvPr/>
        </p:nvSpPr>
        <p:spPr>
          <a:xfrm>
            <a:off x="914400" y="2528900"/>
            <a:ext cx="1905000" cy="207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rgbClr val="C00000"/>
                </a:solidFill>
                <a:latin typeface="Consolas" panose="020B0609020204030204" pitchFamily="49" charset="0"/>
                <a:cs typeface="Consolas" panose="020B0609020204030204" pitchFamily="49" charset="0"/>
              </a:rPr>
              <a:t>POP  {</a:t>
            </a:r>
            <a:r>
              <a:rPr lang="en-GB" sz="2400" dirty="0" err="1">
                <a:solidFill>
                  <a:srgbClr val="C00000"/>
                </a:solidFill>
                <a:latin typeface="Consolas" panose="020B0609020204030204" pitchFamily="49" charset="0"/>
                <a:cs typeface="Consolas" panose="020B0609020204030204" pitchFamily="49" charset="0"/>
              </a:rPr>
              <a:t>R1</a:t>
            </a:r>
            <a:r>
              <a:rPr lang="en-GB" sz="2400" dirty="0">
                <a:solidFill>
                  <a:srgbClr val="C00000"/>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p:txBody>
      </p:sp>
      <p:sp>
        <p:nvSpPr>
          <p:cNvPr id="3" name="TextBox 2"/>
          <p:cNvSpPr txBox="1"/>
          <p:nvPr/>
        </p:nvSpPr>
        <p:spPr>
          <a:xfrm>
            <a:off x="6230164" y="4989423"/>
            <a:ext cx="1298123" cy="369332"/>
          </a:xfrm>
          <a:prstGeom prst="rect">
            <a:avLst/>
          </a:prstGeom>
          <a:noFill/>
        </p:spPr>
        <p:txBody>
          <a:bodyPr wrap="square" rtlCol="0">
            <a:spAutoFit/>
          </a:bodyPr>
          <a:lstStyle/>
          <a:p>
            <a:pPr algn="ctr"/>
            <a:r>
              <a:rPr lang="en-US" dirty="0"/>
              <a:t>memory</a:t>
            </a:r>
          </a:p>
        </p:txBody>
      </p:sp>
      <p:sp>
        <p:nvSpPr>
          <p:cNvPr id="28" name="TextBox 27"/>
          <p:cNvSpPr txBox="1"/>
          <p:nvPr/>
        </p:nvSpPr>
        <p:spPr>
          <a:xfrm>
            <a:off x="7738363" y="2615348"/>
            <a:ext cx="944041" cy="369332"/>
          </a:xfrm>
          <a:prstGeom prst="rect">
            <a:avLst/>
          </a:prstGeom>
          <a:noFill/>
        </p:spPr>
        <p:txBody>
          <a:bodyPr wrap="none" rtlCol="0">
            <a:spAutoFit/>
          </a:bodyPr>
          <a:lstStyle/>
          <a:p>
            <a:r>
              <a:rPr lang="en-US" dirty="0"/>
              <a:t>Address</a:t>
            </a:r>
          </a:p>
        </p:txBody>
      </p:sp>
      <p:sp>
        <p:nvSpPr>
          <p:cNvPr id="30" name="TextBox 29"/>
          <p:cNvSpPr txBox="1"/>
          <p:nvPr/>
        </p:nvSpPr>
        <p:spPr>
          <a:xfrm>
            <a:off x="152400" y="3593068"/>
            <a:ext cx="465192" cy="369332"/>
          </a:xfrm>
          <a:prstGeom prst="rect">
            <a:avLst/>
          </a:prstGeom>
          <a:noFill/>
        </p:spPr>
        <p:txBody>
          <a:bodyPr wrap="none" rtlCol="0">
            <a:spAutoFit/>
          </a:bodyPr>
          <a:lstStyle/>
          <a:p>
            <a:r>
              <a:rPr lang="en-US" dirty="0">
                <a:solidFill>
                  <a:srgbClr val="C00000"/>
                </a:solidFill>
              </a:rPr>
              <a:t>PC</a:t>
            </a:r>
          </a:p>
        </p:txBody>
      </p:sp>
      <p:cxnSp>
        <p:nvCxnSpPr>
          <p:cNvPr id="32" name="Straight Arrow Connector 31"/>
          <p:cNvCxnSpPr/>
          <p:nvPr/>
        </p:nvCxnSpPr>
        <p:spPr>
          <a:xfrm>
            <a:off x="533400" y="3771432"/>
            <a:ext cx="52540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32145" y="3724801"/>
            <a:ext cx="1296142" cy="338554"/>
          </a:xfrm>
          <a:prstGeom prst="rect">
            <a:avLst/>
          </a:prstGeom>
          <a:noFill/>
        </p:spPr>
        <p:txBody>
          <a:bodyPr wrap="square" rtlCol="0">
            <a:spAutoFit/>
          </a:bodyPr>
          <a:lstStyle/>
          <a:p>
            <a:pPr algn="ctr"/>
            <a:r>
              <a:rPr lang="en-GB" sz="1600" b="1" dirty="0" err="1">
                <a:solidFill>
                  <a:srgbClr val="C00000"/>
                </a:solidFill>
                <a:latin typeface="Consolas" panose="020B0609020204030204" pitchFamily="49" charset="0"/>
                <a:cs typeface="Consolas" panose="020B0609020204030204" pitchFamily="49" charset="0"/>
              </a:rPr>
              <a:t>0x11111111</a:t>
            </a:r>
            <a:endParaRPr lang="en-US" sz="1600" b="1" dirty="0">
              <a:solidFill>
                <a:srgbClr val="C00000"/>
              </a:solidFill>
              <a:latin typeface="Consolas" panose="020B0609020204030204" pitchFamily="49" charset="0"/>
              <a:cs typeface="Consolas" panose="020B0609020204030204" pitchFamily="49" charset="0"/>
            </a:endParaRPr>
          </a:p>
        </p:txBody>
      </p:sp>
      <p:sp>
        <p:nvSpPr>
          <p:cNvPr id="35" name="TextBox 34"/>
          <p:cNvSpPr txBox="1"/>
          <p:nvPr/>
        </p:nvSpPr>
        <p:spPr>
          <a:xfrm>
            <a:off x="6232145" y="4063355"/>
            <a:ext cx="1296142" cy="584775"/>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a:p>
            <a:pPr algn="ctr"/>
            <a:endParaRPr lang="en-US" sz="16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85687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4127376" y="23488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9" name="Rectangle 28"/>
          <p:cNvSpPr/>
          <p:nvPr/>
        </p:nvSpPr>
        <p:spPr>
          <a:xfrm>
            <a:off x="6230164" y="29846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7" name="Rectangle 26"/>
          <p:cNvSpPr/>
          <p:nvPr/>
        </p:nvSpPr>
        <p:spPr>
          <a:xfrm>
            <a:off x="6230164" y="4423395"/>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GB" dirty="0"/>
              <a:t>Example: swap R1 &amp; R2</a:t>
            </a:r>
          </a:p>
        </p:txBody>
      </p:sp>
      <p:sp>
        <p:nvSpPr>
          <p:cNvPr id="6" name="Rectangle 5"/>
          <p:cNvSpPr/>
          <p:nvPr/>
        </p:nvSpPr>
        <p:spPr>
          <a:xfrm>
            <a:off x="4127376"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7" name="TextBox 6"/>
          <p:cNvSpPr txBox="1"/>
          <p:nvPr/>
        </p:nvSpPr>
        <p:spPr>
          <a:xfrm>
            <a:off x="3551312" y="162880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R1</a:t>
            </a:r>
          </a:p>
        </p:txBody>
      </p:sp>
      <p:sp>
        <p:nvSpPr>
          <p:cNvPr id="9" name="Rectangle 8"/>
          <p:cNvSpPr/>
          <p:nvPr/>
        </p:nvSpPr>
        <p:spPr>
          <a:xfrm>
            <a:off x="4127376"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0" name="TextBox 9"/>
          <p:cNvSpPr txBox="1"/>
          <p:nvPr/>
        </p:nvSpPr>
        <p:spPr>
          <a:xfrm>
            <a:off x="3551312" y="198884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R2</a:t>
            </a:r>
          </a:p>
        </p:txBody>
      </p:sp>
      <p:sp>
        <p:nvSpPr>
          <p:cNvPr id="12" name="Rectangle 11"/>
          <p:cNvSpPr/>
          <p:nvPr/>
        </p:nvSpPr>
        <p:spPr>
          <a:xfrm>
            <a:off x="4127376"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3" name="TextBox 12"/>
          <p:cNvSpPr txBox="1"/>
          <p:nvPr/>
        </p:nvSpPr>
        <p:spPr>
          <a:xfrm>
            <a:off x="2971800" y="2708920"/>
            <a:ext cx="1155576"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R13</a:t>
            </a:r>
            <a:r>
              <a:rPr lang="en-GB" sz="1600" b="1" dirty="0">
                <a:latin typeface="Consolas" panose="020B0609020204030204" pitchFamily="49" charset="0"/>
                <a:cs typeface="Consolas" panose="020B0609020204030204" pitchFamily="49" charset="0"/>
              </a:rPr>
              <a:t> (</a:t>
            </a:r>
            <a:r>
              <a:rPr lang="en-GB" sz="1600" b="1" dirty="0" err="1">
                <a:latin typeface="Consolas" panose="020B0609020204030204" pitchFamily="49" charset="0"/>
                <a:cs typeface="Consolas" panose="020B0609020204030204" pitchFamily="49" charset="0"/>
              </a:rPr>
              <a:t>SP</a:t>
            </a:r>
            <a:r>
              <a:rPr lang="en-GB" sz="1600" b="1" dirty="0">
                <a:latin typeface="Consolas" panose="020B0609020204030204" pitchFamily="49" charset="0"/>
                <a:cs typeface="Consolas" panose="020B0609020204030204" pitchFamily="49" charset="0"/>
              </a:rPr>
              <a:t>)</a:t>
            </a:r>
          </a:p>
        </p:txBody>
      </p:sp>
      <p:sp>
        <p:nvSpPr>
          <p:cNvPr id="14" name="Rectangle 13"/>
          <p:cNvSpPr/>
          <p:nvPr/>
        </p:nvSpPr>
        <p:spPr>
          <a:xfrm>
            <a:off x="6230164" y="334327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5" name="TextBox 14"/>
          <p:cNvSpPr txBox="1"/>
          <p:nvPr/>
        </p:nvSpPr>
        <p:spPr>
          <a:xfrm>
            <a:off x="7526308" y="334327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0x20000200</a:t>
            </a:r>
          </a:p>
        </p:txBody>
      </p:sp>
      <p:sp>
        <p:nvSpPr>
          <p:cNvPr id="16" name="Rectangle 15"/>
          <p:cNvSpPr/>
          <p:nvPr/>
        </p:nvSpPr>
        <p:spPr>
          <a:xfrm>
            <a:off x="6230164" y="370331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7" name="Rectangle 16"/>
          <p:cNvSpPr/>
          <p:nvPr/>
        </p:nvSpPr>
        <p:spPr>
          <a:xfrm>
            <a:off x="6230164" y="406335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8" name="TextBox 17"/>
          <p:cNvSpPr txBox="1"/>
          <p:nvPr/>
        </p:nvSpPr>
        <p:spPr>
          <a:xfrm>
            <a:off x="7526308" y="370331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0x200001FC</a:t>
            </a:r>
          </a:p>
        </p:txBody>
      </p:sp>
      <p:sp>
        <p:nvSpPr>
          <p:cNvPr id="19" name="TextBox 18"/>
          <p:cNvSpPr txBox="1"/>
          <p:nvPr/>
        </p:nvSpPr>
        <p:spPr>
          <a:xfrm>
            <a:off x="7526308" y="406335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0x200001F8</a:t>
            </a:r>
          </a:p>
        </p:txBody>
      </p:sp>
      <p:sp>
        <p:nvSpPr>
          <p:cNvPr id="20" name="TextBox 19"/>
          <p:cNvSpPr txBox="1"/>
          <p:nvPr/>
        </p:nvSpPr>
        <p:spPr>
          <a:xfrm>
            <a:off x="4127376" y="2708920"/>
            <a:ext cx="1368152" cy="338554"/>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0x20000200</a:t>
            </a:r>
            <a:endParaRPr lang="en-GB" sz="1600" b="1" dirty="0">
              <a:solidFill>
                <a:srgbClr val="C00000"/>
              </a:solidFill>
              <a:latin typeface="Consolas" panose="020B0609020204030204" pitchFamily="49" charset="0"/>
              <a:cs typeface="Consolas" panose="020B0609020204030204" pitchFamily="49" charset="0"/>
            </a:endParaRPr>
          </a:p>
        </p:txBody>
      </p:sp>
      <p:sp>
        <p:nvSpPr>
          <p:cNvPr id="21" name="TextBox 20"/>
          <p:cNvSpPr txBox="1"/>
          <p:nvPr/>
        </p:nvSpPr>
        <p:spPr>
          <a:xfrm>
            <a:off x="4127376" y="1988840"/>
            <a:ext cx="1296144" cy="338554"/>
          </a:xfrm>
          <a:prstGeom prst="rect">
            <a:avLst/>
          </a:prstGeom>
          <a:noFill/>
        </p:spPr>
        <p:txBody>
          <a:bodyPr wrap="square" rtlCol="0">
            <a:spAutoFit/>
          </a:bodyPr>
          <a:lstStyle/>
          <a:p>
            <a:pPr algn="r"/>
            <a:r>
              <a:rPr lang="en-GB" sz="1600" b="1" dirty="0" err="1">
                <a:solidFill>
                  <a:srgbClr val="C00000"/>
                </a:solidFill>
                <a:latin typeface="Consolas" panose="020B0609020204030204" pitchFamily="49" charset="0"/>
                <a:cs typeface="Consolas" panose="020B0609020204030204" pitchFamily="49" charset="0"/>
              </a:rPr>
              <a:t>0x11111111</a:t>
            </a:r>
            <a:endParaRPr lang="en-GB" sz="1600" b="1" dirty="0">
              <a:latin typeface="Consolas" panose="020B0609020204030204" pitchFamily="49" charset="0"/>
              <a:cs typeface="Consolas" panose="020B0609020204030204" pitchFamily="49" charset="0"/>
            </a:endParaRPr>
          </a:p>
        </p:txBody>
      </p:sp>
      <p:sp>
        <p:nvSpPr>
          <p:cNvPr id="22" name="TextBox 21"/>
          <p:cNvSpPr txBox="1"/>
          <p:nvPr/>
        </p:nvSpPr>
        <p:spPr>
          <a:xfrm>
            <a:off x="4127376" y="1628800"/>
            <a:ext cx="1296144" cy="338554"/>
          </a:xfrm>
          <a:prstGeom prst="rect">
            <a:avLst/>
          </a:prstGeom>
          <a:noFill/>
        </p:spPr>
        <p:txBody>
          <a:bodyPr wrap="square" rtlCol="0">
            <a:spAutoFit/>
          </a:bodyPr>
          <a:lstStyle/>
          <a:p>
            <a:pPr algn="r"/>
            <a:r>
              <a:rPr lang="en-GB" sz="1600" b="1" dirty="0" err="1">
                <a:solidFill>
                  <a:srgbClr val="C00000"/>
                </a:solidFill>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p:txBody>
      </p:sp>
      <p:cxnSp>
        <p:nvCxnSpPr>
          <p:cNvPr id="24" name="Straight Arrow Connector 23"/>
          <p:cNvCxnSpPr>
            <a:endCxn id="23" idx="1"/>
          </p:cNvCxnSpPr>
          <p:nvPr/>
        </p:nvCxnSpPr>
        <p:spPr>
          <a:xfrm>
            <a:off x="5429517" y="2891802"/>
            <a:ext cx="800648" cy="63027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EA7C8D44-3667-46F6-9772-CC52308E2A7F}" type="slidenum">
              <a:rPr kumimoji="0" lang="en-US" smtClean="0"/>
              <a:pPr/>
              <a:t>22</a:t>
            </a:fld>
            <a:endParaRPr kumimoji="0" lang="en-US"/>
          </a:p>
        </p:txBody>
      </p:sp>
      <p:sp>
        <p:nvSpPr>
          <p:cNvPr id="23" name="TextBox 22"/>
          <p:cNvSpPr txBox="1"/>
          <p:nvPr/>
        </p:nvSpPr>
        <p:spPr>
          <a:xfrm>
            <a:off x="6230165" y="3352800"/>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
        <p:nvSpPr>
          <p:cNvPr id="25" name="Rounded Rectangle 24"/>
          <p:cNvSpPr/>
          <p:nvPr/>
        </p:nvSpPr>
        <p:spPr>
          <a:xfrm>
            <a:off x="914400" y="2528900"/>
            <a:ext cx="1905000" cy="207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rgbClr val="C00000"/>
                </a:solidFill>
                <a:latin typeface="Consolas" panose="020B0609020204030204" pitchFamily="49" charset="0"/>
                <a:cs typeface="Consolas" panose="020B0609020204030204" pitchFamily="49" charset="0"/>
              </a:rPr>
              <a:t>POP  {</a:t>
            </a:r>
            <a:r>
              <a:rPr lang="en-GB" sz="2400" dirty="0" err="1">
                <a:solidFill>
                  <a:srgbClr val="C00000"/>
                </a:solidFill>
                <a:latin typeface="Consolas" panose="020B0609020204030204" pitchFamily="49" charset="0"/>
                <a:cs typeface="Consolas" panose="020B0609020204030204" pitchFamily="49" charset="0"/>
              </a:rPr>
              <a:t>R2</a:t>
            </a:r>
            <a:r>
              <a:rPr lang="en-GB" sz="2400" dirty="0">
                <a:solidFill>
                  <a:srgbClr val="C00000"/>
                </a:solidFill>
                <a:latin typeface="Consolas" panose="020B0609020204030204" pitchFamily="49" charset="0"/>
                <a:cs typeface="Consolas" panose="020B0609020204030204" pitchFamily="49" charset="0"/>
              </a:rPr>
              <a:t>}</a:t>
            </a:r>
          </a:p>
        </p:txBody>
      </p:sp>
      <p:sp>
        <p:nvSpPr>
          <p:cNvPr id="3" name="TextBox 2"/>
          <p:cNvSpPr txBox="1"/>
          <p:nvPr/>
        </p:nvSpPr>
        <p:spPr>
          <a:xfrm>
            <a:off x="6230164" y="4989423"/>
            <a:ext cx="1298123" cy="369332"/>
          </a:xfrm>
          <a:prstGeom prst="rect">
            <a:avLst/>
          </a:prstGeom>
          <a:noFill/>
        </p:spPr>
        <p:txBody>
          <a:bodyPr wrap="square" rtlCol="0">
            <a:spAutoFit/>
          </a:bodyPr>
          <a:lstStyle/>
          <a:p>
            <a:pPr algn="ctr"/>
            <a:r>
              <a:rPr lang="en-US" dirty="0"/>
              <a:t>memory</a:t>
            </a:r>
          </a:p>
        </p:txBody>
      </p:sp>
      <p:sp>
        <p:nvSpPr>
          <p:cNvPr id="28" name="TextBox 27"/>
          <p:cNvSpPr txBox="1"/>
          <p:nvPr/>
        </p:nvSpPr>
        <p:spPr>
          <a:xfrm>
            <a:off x="7738363" y="2615348"/>
            <a:ext cx="944041" cy="369332"/>
          </a:xfrm>
          <a:prstGeom prst="rect">
            <a:avLst/>
          </a:prstGeom>
          <a:noFill/>
        </p:spPr>
        <p:txBody>
          <a:bodyPr wrap="none" rtlCol="0">
            <a:spAutoFit/>
          </a:bodyPr>
          <a:lstStyle/>
          <a:p>
            <a:r>
              <a:rPr lang="en-US" dirty="0"/>
              <a:t>Address</a:t>
            </a:r>
          </a:p>
        </p:txBody>
      </p:sp>
      <p:sp>
        <p:nvSpPr>
          <p:cNvPr id="30" name="TextBox 29"/>
          <p:cNvSpPr txBox="1"/>
          <p:nvPr/>
        </p:nvSpPr>
        <p:spPr>
          <a:xfrm>
            <a:off x="152400" y="3974068"/>
            <a:ext cx="465192" cy="369332"/>
          </a:xfrm>
          <a:prstGeom prst="rect">
            <a:avLst/>
          </a:prstGeom>
          <a:noFill/>
        </p:spPr>
        <p:txBody>
          <a:bodyPr wrap="none" rtlCol="0">
            <a:spAutoFit/>
          </a:bodyPr>
          <a:lstStyle/>
          <a:p>
            <a:r>
              <a:rPr lang="en-US" dirty="0">
                <a:solidFill>
                  <a:srgbClr val="C00000"/>
                </a:solidFill>
              </a:rPr>
              <a:t>PC</a:t>
            </a:r>
          </a:p>
        </p:txBody>
      </p:sp>
      <p:cxnSp>
        <p:nvCxnSpPr>
          <p:cNvPr id="32" name="Straight Arrow Connector 31"/>
          <p:cNvCxnSpPr/>
          <p:nvPr/>
        </p:nvCxnSpPr>
        <p:spPr>
          <a:xfrm>
            <a:off x="533400" y="4152432"/>
            <a:ext cx="52540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32145" y="3724801"/>
            <a:ext cx="1296142" cy="338554"/>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0x11111111</a:t>
            </a:r>
            <a:endParaRPr lang="en-US" sz="1600" b="1" dirty="0">
              <a:latin typeface="Consolas" panose="020B0609020204030204" pitchFamily="49" charset="0"/>
              <a:cs typeface="Consolas" panose="020B0609020204030204" pitchFamily="49" charset="0"/>
            </a:endParaRPr>
          </a:p>
        </p:txBody>
      </p:sp>
      <p:sp>
        <p:nvSpPr>
          <p:cNvPr id="35" name="TextBox 34"/>
          <p:cNvSpPr txBox="1"/>
          <p:nvPr/>
        </p:nvSpPr>
        <p:spPr>
          <a:xfrm>
            <a:off x="6232145" y="4063355"/>
            <a:ext cx="1296142" cy="584775"/>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a:p>
            <a:pPr algn="ctr"/>
            <a:endParaRPr lang="en-US" sz="16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224407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23</a:t>
            </a:fld>
            <a:endParaRPr kumimoji="0" lang="en-US"/>
          </a:p>
        </p:txBody>
      </p:sp>
      <p:sp>
        <p:nvSpPr>
          <p:cNvPr id="4" name="Content Placeholder 3"/>
          <p:cNvSpPr>
            <a:spLocks noGrp="1"/>
          </p:cNvSpPr>
          <p:nvPr>
            <p:ph sz="quarter" idx="1"/>
          </p:nvPr>
        </p:nvSpPr>
        <p:spPr>
          <a:xfrm>
            <a:off x="457200" y="1219200"/>
            <a:ext cx="8458200" cy="4937760"/>
          </a:xfrm>
        </p:spPr>
        <p:txBody>
          <a:bodyPr/>
          <a:lstStyle/>
          <a:p>
            <a:pPr marL="0" indent="0">
              <a:buNone/>
            </a:pPr>
            <a:r>
              <a:rPr lang="en-US" dirty="0"/>
              <a:t>Are the values of </a:t>
            </a:r>
            <a:r>
              <a:rPr lang="en-US" dirty="0">
                <a:latin typeface="Consolas" panose="020B0609020204030204" pitchFamily="49" charset="0"/>
                <a:cs typeface="Consolas" panose="020B0609020204030204" pitchFamily="49" charset="0"/>
              </a:rPr>
              <a:t>R1</a:t>
            </a:r>
            <a:r>
              <a:rPr lang="en-US" dirty="0"/>
              <a:t> and </a:t>
            </a:r>
            <a:r>
              <a:rPr lang="en-US" dirty="0">
                <a:latin typeface="Consolas" panose="020B0609020204030204" pitchFamily="49" charset="0"/>
                <a:cs typeface="Consolas" panose="020B0609020204030204" pitchFamily="49" charset="0"/>
              </a:rPr>
              <a:t>R2</a:t>
            </a:r>
            <a:r>
              <a:rPr lang="en-US" dirty="0"/>
              <a:t> swapped?</a:t>
            </a:r>
          </a:p>
          <a:p>
            <a:pPr marL="0" indent="0">
              <a:buNone/>
            </a:pPr>
            <a:endParaRPr lang="en-US" sz="1100" dirty="0"/>
          </a:p>
          <a:p>
            <a:pPr marL="274320" lvl="1" indent="0">
              <a:buNone/>
            </a:pPr>
            <a:r>
              <a:rPr lang="en-US" b="1" dirty="0">
                <a:latin typeface="Consolas" panose="020B0609020204030204" pitchFamily="49" charset="0"/>
                <a:cs typeface="Consolas" panose="020B0609020204030204" pitchFamily="49" charset="0"/>
              </a:rPr>
              <a:t>PUSH {R1, R2}</a:t>
            </a:r>
          </a:p>
          <a:p>
            <a:pPr marL="274320" lvl="1" indent="0">
              <a:buNone/>
            </a:pPr>
            <a:r>
              <a:rPr lang="en-US" b="1" dirty="0">
                <a:latin typeface="Consolas" panose="020B0609020204030204" pitchFamily="49" charset="0"/>
                <a:cs typeface="Consolas" panose="020B0609020204030204" pitchFamily="49" charset="0"/>
              </a:rPr>
              <a:t>POP  {R2, R1}</a:t>
            </a:r>
          </a:p>
        </p:txBody>
      </p:sp>
      <p:sp>
        <p:nvSpPr>
          <p:cNvPr id="6" name="TextBox 5"/>
          <p:cNvSpPr txBox="1"/>
          <p:nvPr/>
        </p:nvSpPr>
        <p:spPr>
          <a:xfrm>
            <a:off x="2438400" y="3276600"/>
            <a:ext cx="5203600" cy="2939266"/>
          </a:xfrm>
          <a:prstGeom prst="rect">
            <a:avLst/>
          </a:prstGeom>
          <a:noFill/>
        </p:spPr>
        <p:txBody>
          <a:bodyPr wrap="square" rtlCol="0">
            <a:spAutoFit/>
          </a:bodyPr>
          <a:lstStyle/>
          <a:p>
            <a:r>
              <a:rPr lang="en-US" dirty="0">
                <a:solidFill>
                  <a:srgbClr val="FF0000"/>
                </a:solidFill>
              </a:rPr>
              <a:t>Answer: No. </a:t>
            </a:r>
          </a:p>
          <a:p>
            <a:endParaRPr lang="en-US" dirty="0">
              <a:solidFill>
                <a:srgbClr val="FF0000"/>
              </a:solidFill>
            </a:endParaRPr>
          </a:p>
          <a:p>
            <a:r>
              <a:rPr lang="en-US" dirty="0">
                <a:solidFill>
                  <a:srgbClr val="FF0000"/>
                </a:solidFill>
              </a:rPr>
              <a:t>But you can:</a:t>
            </a:r>
          </a:p>
          <a:p>
            <a:pPr lvl="1"/>
            <a:r>
              <a:rPr lang="en-US" b="1" dirty="0">
                <a:latin typeface="Consolas" panose="020B0609020204030204" pitchFamily="49" charset="0"/>
                <a:cs typeface="Consolas" panose="020B0609020204030204" pitchFamily="49" charset="0"/>
              </a:rPr>
              <a:t>PUSH {R1, R2}</a:t>
            </a:r>
          </a:p>
          <a:p>
            <a:pPr lvl="1"/>
            <a:r>
              <a:rPr lang="en-US" b="1" dirty="0">
                <a:latin typeface="Consolas" panose="020B0609020204030204" pitchFamily="49" charset="0"/>
                <a:cs typeface="Consolas" panose="020B0609020204030204" pitchFamily="49" charset="0"/>
              </a:rPr>
              <a:t>POP {R2}</a:t>
            </a:r>
          </a:p>
          <a:p>
            <a:pPr lvl="1"/>
            <a:r>
              <a:rPr lang="en-US" b="1" dirty="0">
                <a:latin typeface="Consolas" panose="020B0609020204030204" pitchFamily="49" charset="0"/>
                <a:cs typeface="Consolas" panose="020B0609020204030204" pitchFamily="49" charset="0"/>
              </a:rPr>
              <a:t>POP {R1}</a:t>
            </a:r>
          </a:p>
          <a:p>
            <a:endParaRPr lang="en-US" sz="500"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or</a:t>
            </a:r>
          </a:p>
          <a:p>
            <a:pPr lvl="1"/>
            <a:r>
              <a:rPr lang="en-US" b="1" dirty="0">
                <a:latin typeface="Consolas" panose="020B0609020204030204" pitchFamily="49" charset="0"/>
                <a:cs typeface="Consolas" panose="020B0609020204030204" pitchFamily="49" charset="0"/>
              </a:rPr>
              <a:t>PUSH {R1}</a:t>
            </a:r>
          </a:p>
          <a:p>
            <a:pPr lvl="1"/>
            <a:r>
              <a:rPr lang="en-US" b="1" dirty="0">
                <a:latin typeface="Consolas" panose="020B0609020204030204" pitchFamily="49" charset="0"/>
                <a:cs typeface="Consolas" panose="020B0609020204030204" pitchFamily="49" charset="0"/>
              </a:rPr>
              <a:t>PUSH {R2}</a:t>
            </a:r>
          </a:p>
          <a:p>
            <a:pPr lvl="1"/>
            <a:r>
              <a:rPr lang="en-US" b="1" dirty="0">
                <a:latin typeface="Consolas" panose="020B0609020204030204" pitchFamily="49" charset="0"/>
                <a:cs typeface="Consolas" panose="020B0609020204030204" pitchFamily="49" charset="0"/>
              </a:rPr>
              <a:t>POP  {R1, R2}</a:t>
            </a:r>
          </a:p>
        </p:txBody>
      </p:sp>
    </p:spTree>
    <p:extLst>
      <p:ext uri="{BB962C8B-B14F-4D97-AF65-F5344CB8AC3E}">
        <p14:creationId xmlns:p14="http://schemas.microsoft.com/office/powerpoint/2010/main" val="3421137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Subroutine</a:t>
            </a:r>
          </a:p>
        </p:txBody>
      </p:sp>
      <p:sp>
        <p:nvSpPr>
          <p:cNvPr id="3" name="Content Placeholder 2"/>
          <p:cNvSpPr>
            <a:spLocks noGrp="1"/>
          </p:cNvSpPr>
          <p:nvPr>
            <p:ph idx="1"/>
          </p:nvPr>
        </p:nvSpPr>
        <p:spPr/>
        <p:txBody>
          <a:bodyPr>
            <a:noAutofit/>
          </a:bodyPr>
          <a:lstStyle/>
          <a:p>
            <a:r>
              <a:rPr lang="en-GB" sz="2800" dirty="0"/>
              <a:t>A subroutines, also called a function or a procedure, </a:t>
            </a:r>
          </a:p>
          <a:p>
            <a:pPr lvl="1"/>
            <a:r>
              <a:rPr lang="en-GB" sz="2400" dirty="0"/>
              <a:t>single-entry, single-exit</a:t>
            </a:r>
          </a:p>
          <a:p>
            <a:pPr lvl="1"/>
            <a:r>
              <a:rPr lang="en-GB" sz="2400" dirty="0"/>
              <a:t>Return to caller after it exits</a:t>
            </a:r>
          </a:p>
          <a:p>
            <a:r>
              <a:rPr lang="en-GB" sz="2400" dirty="0">
                <a:cs typeface="Courier New" pitchFamily="49" charset="0"/>
              </a:rPr>
              <a:t>When a subroutine is called, the </a:t>
            </a:r>
            <a:r>
              <a:rPr lang="en-GB" sz="2400" dirty="0">
                <a:solidFill>
                  <a:srgbClr val="C00000"/>
                </a:solidFill>
                <a:cs typeface="Courier New" pitchFamily="49" charset="0"/>
              </a:rPr>
              <a:t>Link Register </a:t>
            </a:r>
            <a:r>
              <a:rPr lang="en-GB" sz="2400" dirty="0">
                <a:cs typeface="Courier New" pitchFamily="49" charset="0"/>
              </a:rPr>
              <a:t>(LR) holds the memory address of the next instruction to be executed after the subroutine exits.</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24</a:t>
            </a:fld>
            <a:endParaRPr kumimoji="0" lang="en-US" dirty="0"/>
          </a:p>
        </p:txBody>
      </p:sp>
    </p:spTree>
    <p:extLst>
      <p:ext uri="{BB962C8B-B14F-4D97-AF65-F5344CB8AC3E}">
        <p14:creationId xmlns:p14="http://schemas.microsoft.com/office/powerpoint/2010/main" val="1773055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Register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25</a:t>
            </a:fld>
            <a:endParaRPr kumimoji="0"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450967211"/>
              </p:ext>
            </p:extLst>
          </p:nvPr>
        </p:nvGraphicFramePr>
        <p:xfrm>
          <a:off x="419100" y="1314450"/>
          <a:ext cx="8305800" cy="5010150"/>
        </p:xfrm>
        <a:graphic>
          <a:graphicData uri="http://schemas.openxmlformats.org/presentationml/2006/ole">
            <mc:AlternateContent xmlns:mc="http://schemas.openxmlformats.org/markup-compatibility/2006">
              <mc:Choice xmlns:v="urn:schemas-microsoft-com:vml" Requires="v">
                <p:oleObj spid="_x0000_s5232" name="Visio" r:id="rId3" imgW="7051550" imgH="4239368" progId="Visio.Drawing.11">
                  <p:embed/>
                </p:oleObj>
              </mc:Choice>
              <mc:Fallback>
                <p:oleObj name="Visio" r:id="rId3" imgW="7051550" imgH="423936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 y="1314450"/>
                        <a:ext cx="83058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7" name="Straight Arrow Connector 6"/>
          <p:cNvCxnSpPr/>
          <p:nvPr/>
        </p:nvCxnSpPr>
        <p:spPr>
          <a:xfrm>
            <a:off x="457200" y="5830956"/>
            <a:ext cx="10668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89568" y="5696394"/>
            <a:ext cx="1066800" cy="2923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114800" y="1828800"/>
            <a:ext cx="4724400" cy="707886"/>
          </a:xfrm>
          <a:prstGeom prst="rect">
            <a:avLst/>
          </a:prstGeom>
          <a:noFill/>
        </p:spPr>
        <p:txBody>
          <a:bodyPr wrap="square" rtlCol="0">
            <a:spAutoFit/>
          </a:bodyPr>
          <a:lstStyle/>
          <a:p>
            <a:r>
              <a:rPr lang="en-US" sz="2000" dirty="0">
                <a:solidFill>
                  <a:srgbClr val="3333FF"/>
                </a:solidFill>
              </a:rPr>
              <a:t>Link Register (LR) holds the return address of the current subroutine call. </a:t>
            </a:r>
          </a:p>
        </p:txBody>
      </p:sp>
    </p:spTree>
    <p:extLst>
      <p:ext uri="{BB962C8B-B14F-4D97-AF65-F5344CB8AC3E}">
        <p14:creationId xmlns:p14="http://schemas.microsoft.com/office/powerpoint/2010/main" val="3477611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Call a Subroutine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26</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1256905707"/>
              </p:ext>
            </p:extLst>
          </p:nvPr>
        </p:nvGraphicFramePr>
        <p:xfrm>
          <a:off x="381000" y="1981200"/>
          <a:ext cx="8610600" cy="3438525"/>
        </p:xfrm>
        <a:graphic>
          <a:graphicData uri="http://schemas.openxmlformats.org/drawingml/2006/table">
            <a:tbl>
              <a:tblPr firstRow="1" firstCol="1" bandRow="1">
                <a:tableStyleId>{5940675A-B579-460E-94D1-54222C63F5DA}</a:tableStyleId>
              </a:tblPr>
              <a:tblGrid>
                <a:gridCol w="4457866">
                  <a:extLst>
                    <a:ext uri="{9D8B030D-6E8A-4147-A177-3AD203B41FA5}">
                      <a16:colId xmlns:a16="http://schemas.microsoft.com/office/drawing/2014/main" val="20000"/>
                    </a:ext>
                  </a:extLst>
                </a:gridCol>
                <a:gridCol w="4152734">
                  <a:extLst>
                    <a:ext uri="{9D8B030D-6E8A-4147-A177-3AD203B41FA5}">
                      <a16:colId xmlns:a16="http://schemas.microsoft.com/office/drawing/2014/main" val="20001"/>
                    </a:ext>
                  </a:extLst>
                </a:gridCol>
              </a:tblGrid>
              <a:tr h="3048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Caller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dirty="0" err="1">
                          <a:solidFill>
                            <a:schemeClr val="bg1"/>
                          </a:solidFill>
                          <a:effectLst/>
                          <a:latin typeface="Consolas" panose="020B0609020204030204" pitchFamily="49" charset="0"/>
                          <a:cs typeface="Consolas" panose="020B0609020204030204" pitchFamily="49" charset="0"/>
                        </a:rPr>
                        <a:t>Callee</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3133725">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#100</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BL  foo</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ADD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   ;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 101, not 11</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foo </a:t>
                      </a:r>
                      <a:r>
                        <a:rPr lang="en-US" sz="1600" dirty="0" err="1">
                          <a:effectLst/>
                          <a:latin typeface="Consolas" panose="020B0609020204030204" pitchFamily="49" charset="0"/>
                          <a:cs typeface="Consolas" panose="020B0609020204030204" pitchFamily="49" charset="0"/>
                        </a:rPr>
                        <a:t>PROC</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  ; foo changes </a:t>
                      </a:r>
                      <a:r>
                        <a:rPr lang="en-US" sz="1600" dirty="0" err="1">
                          <a:effectLst/>
                          <a:latin typeface="Consolas" panose="020B0609020204030204" pitchFamily="49" charset="0"/>
                          <a:cs typeface="Consolas" panose="020B0609020204030204" pitchFamily="49" charset="0"/>
                        </a:rPr>
                        <a:t>r4</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BX    </a:t>
                      </a:r>
                      <a:r>
                        <a:rPr lang="en-US" sz="1600" b="1" dirty="0" err="1">
                          <a:solidFill>
                            <a:srgbClr val="C00000"/>
                          </a:solidFill>
                          <a:effectLst/>
                          <a:latin typeface="Consolas" panose="020B0609020204030204" pitchFamily="49" charset="0"/>
                          <a:cs typeface="Consolas" panose="020B0609020204030204" pitchFamily="49" charset="0"/>
                        </a:rPr>
                        <a:t>LR</a:t>
                      </a:r>
                      <a:endParaRPr lang="en-US" sz="1600" b="1" dirty="0">
                        <a:solidFill>
                          <a:srgbClr val="C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ENDP</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30361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Calling a Subroutine</a:t>
            </a:r>
          </a:p>
        </p:txBody>
      </p:sp>
      <p:sp>
        <p:nvSpPr>
          <p:cNvPr id="3" name="Content Placeholder 2"/>
          <p:cNvSpPr>
            <a:spLocks noGrp="1"/>
          </p:cNvSpPr>
          <p:nvPr>
            <p:ph idx="1"/>
          </p:nvPr>
        </p:nvSpPr>
        <p:spPr>
          <a:xfrm>
            <a:off x="228600" y="1447800"/>
            <a:ext cx="5105400" cy="4525963"/>
          </a:xfrm>
        </p:spPr>
        <p:txBody>
          <a:bodyPr>
            <a:normAutofit/>
          </a:bodyPr>
          <a:lstStyle/>
          <a:p>
            <a:pPr>
              <a:buNone/>
            </a:pPr>
            <a:r>
              <a:rPr lang="en-GB" b="1" dirty="0">
                <a:solidFill>
                  <a:srgbClr val="FF0000"/>
                </a:solidFill>
                <a:latin typeface="Courier New" pitchFamily="49" charset="0"/>
                <a:cs typeface="Courier New" pitchFamily="49" charset="0"/>
              </a:rPr>
              <a:t>BL</a:t>
            </a:r>
            <a:r>
              <a:rPr lang="en-GB" b="1" dirty="0">
                <a:solidFill>
                  <a:srgbClr val="FF0000"/>
                </a:solidFill>
              </a:rPr>
              <a:t> </a:t>
            </a:r>
            <a:r>
              <a:rPr lang="en-GB" b="1" i="1" dirty="0">
                <a:solidFill>
                  <a:srgbClr val="FF0000"/>
                </a:solidFill>
              </a:rPr>
              <a:t>label</a:t>
            </a:r>
            <a:endParaRPr lang="en-GB" b="1" dirty="0">
              <a:solidFill>
                <a:srgbClr val="FF0000"/>
              </a:solidFill>
            </a:endParaRPr>
          </a:p>
          <a:p>
            <a:r>
              <a:rPr lang="en-GB" dirty="0">
                <a:latin typeface="Consolas" panose="020B0609020204030204" pitchFamily="49" charset="0"/>
                <a:cs typeface="Consolas" panose="020B0609020204030204" pitchFamily="49" charset="0"/>
              </a:rPr>
              <a:t>Step 1: </a:t>
            </a:r>
            <a:r>
              <a:rPr lang="en-GB" dirty="0" err="1">
                <a:latin typeface="Consolas" panose="020B0609020204030204" pitchFamily="49" charset="0"/>
                <a:cs typeface="Consolas" panose="020B0609020204030204" pitchFamily="49" charset="0"/>
              </a:rPr>
              <a:t>LR</a:t>
            </a:r>
            <a:r>
              <a:rPr lang="en-GB" dirty="0">
                <a:latin typeface="Consolas" panose="020B0609020204030204" pitchFamily="49" charset="0"/>
                <a:cs typeface="Consolas" panose="020B0609020204030204" pitchFamily="49" charset="0"/>
              </a:rPr>
              <a:t> = PC + 4</a:t>
            </a:r>
          </a:p>
          <a:p>
            <a:r>
              <a:rPr lang="en-GB" dirty="0">
                <a:latin typeface="Consolas" panose="020B0609020204030204" pitchFamily="49" charset="0"/>
                <a:cs typeface="Consolas" panose="020B0609020204030204" pitchFamily="49" charset="0"/>
              </a:rPr>
              <a:t>Step 2: PC = label</a:t>
            </a:r>
          </a:p>
          <a:p>
            <a:endParaRPr lang="en-GB" dirty="0">
              <a:latin typeface="Consolas" panose="020B0609020204030204" pitchFamily="49" charset="0"/>
              <a:cs typeface="Consolas" panose="020B0609020204030204" pitchFamily="49" charset="0"/>
            </a:endParaRPr>
          </a:p>
          <a:p>
            <a:r>
              <a:rPr lang="en-GB" dirty="0"/>
              <a:t>Notes:</a:t>
            </a:r>
          </a:p>
          <a:p>
            <a:pPr lvl="1"/>
            <a:r>
              <a:rPr lang="en-GB" i="1" dirty="0"/>
              <a:t>label</a:t>
            </a:r>
            <a:r>
              <a:rPr lang="en-GB" dirty="0"/>
              <a:t> is name of subroutine</a:t>
            </a:r>
          </a:p>
          <a:p>
            <a:pPr lvl="1"/>
            <a:r>
              <a:rPr lang="en-GB" dirty="0"/>
              <a:t>Compiler translates label to memory address</a:t>
            </a:r>
          </a:p>
          <a:p>
            <a:pPr lvl="1"/>
            <a:r>
              <a:rPr lang="en-GB" dirty="0">
                <a:cs typeface="Courier New" pitchFamily="49" charset="0"/>
              </a:rPr>
              <a:t>After call, LR</a:t>
            </a:r>
            <a:r>
              <a:rPr lang="en-GB" dirty="0"/>
              <a:t> holds return address (the instruction following the call)</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27</a:t>
            </a:fld>
            <a:endParaRPr kumimoji="0" lang="en-US" dirty="0"/>
          </a:p>
        </p:txBody>
      </p:sp>
      <p:graphicFrame>
        <p:nvGraphicFramePr>
          <p:cNvPr id="5" name="Table 4"/>
          <p:cNvGraphicFramePr>
            <a:graphicFrameLocks noGrp="1"/>
          </p:cNvGraphicFramePr>
          <p:nvPr/>
        </p:nvGraphicFramePr>
        <p:xfrm>
          <a:off x="5715000" y="1600200"/>
          <a:ext cx="2209800" cy="2049421"/>
        </p:xfrm>
        <a:graphic>
          <a:graphicData uri="http://schemas.openxmlformats.org/drawingml/2006/table">
            <a:tbl>
              <a:tblPr firstRow="1" firstCol="1" bandRow="1">
                <a:tableStyleId>{5940675A-B579-460E-94D1-54222C63F5DA}</a:tableStyleId>
              </a:tblPr>
              <a:tblGrid>
                <a:gridCol w="2209800">
                  <a:extLst>
                    <a:ext uri="{9D8B030D-6E8A-4147-A177-3AD203B41FA5}">
                      <a16:colId xmlns:a16="http://schemas.microsoft.com/office/drawing/2014/main" val="20000"/>
                    </a:ext>
                  </a:extLst>
                </a:gridCol>
              </a:tblGrid>
              <a:tr h="175619">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Caller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1805581">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#100</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BL  foo</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txBody>
                  <a:tcPr marL="68580" marR="68580" marT="0" marB="0"/>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nvGraphicFramePr>
        <p:xfrm>
          <a:off x="5715000" y="3962400"/>
          <a:ext cx="2209800" cy="1910530"/>
        </p:xfrm>
        <a:graphic>
          <a:graphicData uri="http://schemas.openxmlformats.org/drawingml/2006/table">
            <a:tbl>
              <a:tblPr firstRow="1" firstCol="1" bandRow="1">
                <a:tableStyleId>{5940675A-B579-460E-94D1-54222C63F5DA}</a:tableStyleId>
              </a:tblPr>
              <a:tblGrid>
                <a:gridCol w="2209800">
                  <a:extLst>
                    <a:ext uri="{9D8B030D-6E8A-4147-A177-3AD203B41FA5}">
                      <a16:colId xmlns:a16="http://schemas.microsoft.com/office/drawing/2014/main" val="20000"/>
                    </a:ext>
                  </a:extLst>
                </a:gridCol>
              </a:tblGrid>
              <a:tr h="16211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dirty="0" err="1">
                          <a:solidFill>
                            <a:schemeClr val="bg1"/>
                          </a:solidFill>
                          <a:effectLst/>
                          <a:latin typeface="Consolas" panose="020B0609020204030204" pitchFamily="49" charset="0"/>
                          <a:cs typeface="Consolas" panose="020B0609020204030204" pitchFamily="49" charset="0"/>
                        </a:rPr>
                        <a:t>Callee</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1666690">
                <a:tc>
                  <a:txBody>
                    <a:bodyPr/>
                    <a:lstStyle/>
                    <a:p>
                      <a:pPr marL="0" marR="0" algn="just">
                        <a:spcBef>
                          <a:spcPts val="0"/>
                        </a:spcBef>
                        <a:spcAft>
                          <a:spcPts val="0"/>
                        </a:spcAft>
                      </a:pPr>
                      <a:r>
                        <a:rPr lang="en-US" sz="1600" dirty="0">
                          <a:solidFill>
                            <a:srgbClr val="C00000"/>
                          </a:solidFill>
                          <a:effectLst/>
                          <a:latin typeface="Consolas" panose="020B0609020204030204" pitchFamily="49" charset="0"/>
                          <a:cs typeface="Consolas" panose="020B0609020204030204" pitchFamily="49" charset="0"/>
                        </a:rPr>
                        <a:t>foo</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PROC</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0" dirty="0">
                          <a:solidFill>
                            <a:schemeClr val="tx1"/>
                          </a:solidFill>
                          <a:effectLst/>
                          <a:latin typeface="Consolas" panose="020B0609020204030204" pitchFamily="49" charset="0"/>
                          <a:cs typeface="Consolas" panose="020B0609020204030204" pitchFamily="49" charset="0"/>
                        </a:rPr>
                        <a:t>BX    </a:t>
                      </a:r>
                      <a:r>
                        <a:rPr lang="en-US" sz="1600" b="0" dirty="0" err="1">
                          <a:solidFill>
                            <a:schemeClr val="tx1"/>
                          </a:solidFill>
                          <a:effectLst/>
                          <a:latin typeface="Consolas" panose="020B0609020204030204" pitchFamily="49" charset="0"/>
                          <a:cs typeface="Consolas" panose="020B0609020204030204" pitchFamily="49" charset="0"/>
                        </a:rPr>
                        <a:t>LR</a:t>
                      </a:r>
                      <a:endParaRPr lang="en-US" sz="1600" b="0" dirty="0">
                        <a:solidFill>
                          <a:schemeClr val="tx1"/>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ENDP</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68609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Exiting a Subroutine</a:t>
            </a:r>
          </a:p>
        </p:txBody>
      </p:sp>
      <p:sp>
        <p:nvSpPr>
          <p:cNvPr id="3" name="Content Placeholder 2"/>
          <p:cNvSpPr>
            <a:spLocks noGrp="1"/>
          </p:cNvSpPr>
          <p:nvPr>
            <p:ph idx="1"/>
          </p:nvPr>
        </p:nvSpPr>
        <p:spPr>
          <a:xfrm>
            <a:off x="3124200" y="4318767"/>
            <a:ext cx="2514600" cy="1554163"/>
          </a:xfrm>
        </p:spPr>
        <p:txBody>
          <a:bodyPr>
            <a:normAutofit/>
          </a:bodyPr>
          <a:lstStyle/>
          <a:p>
            <a:pPr>
              <a:buNone/>
            </a:pPr>
            <a:r>
              <a:rPr lang="en-GB" sz="2000" dirty="0">
                <a:cs typeface="Courier New" pitchFamily="49" charset="0"/>
              </a:rPr>
              <a:t>Branch and Exchange</a:t>
            </a:r>
          </a:p>
          <a:p>
            <a:pPr>
              <a:buNone/>
            </a:pPr>
            <a:r>
              <a:rPr lang="en-GB" b="1" dirty="0">
                <a:solidFill>
                  <a:srgbClr val="FF0000"/>
                </a:solidFill>
                <a:latin typeface="Courier New" pitchFamily="49" charset="0"/>
                <a:cs typeface="Courier New" pitchFamily="49" charset="0"/>
              </a:rPr>
              <a:t>BX</a:t>
            </a:r>
            <a:r>
              <a:rPr lang="en-GB" b="1" dirty="0">
                <a:solidFill>
                  <a:srgbClr val="FF0000"/>
                </a:solidFill>
              </a:rPr>
              <a:t> </a:t>
            </a:r>
            <a:r>
              <a:rPr lang="en-GB" b="1" i="1" dirty="0">
                <a:solidFill>
                  <a:srgbClr val="FF0000"/>
                </a:solidFill>
              </a:rPr>
              <a:t>LR</a:t>
            </a:r>
            <a:endParaRPr lang="en-GB" b="1" dirty="0">
              <a:solidFill>
                <a:srgbClr val="FF0000"/>
              </a:solidFill>
            </a:endParaRPr>
          </a:p>
          <a:p>
            <a:r>
              <a:rPr lang="en-GB" dirty="0">
                <a:latin typeface="Consolas" panose="020B0609020204030204" pitchFamily="49" charset="0"/>
                <a:cs typeface="Consolas" panose="020B0609020204030204" pitchFamily="49" charset="0"/>
              </a:rPr>
              <a:t>PC = </a:t>
            </a:r>
            <a:r>
              <a:rPr lang="en-GB" dirty="0" err="1">
                <a:latin typeface="Consolas" panose="020B0609020204030204" pitchFamily="49" charset="0"/>
                <a:cs typeface="Consolas" panose="020B0609020204030204" pitchFamily="49" charset="0"/>
              </a:rPr>
              <a:t>LR</a:t>
            </a:r>
            <a:endParaRPr lang="en-GB" dirty="0">
              <a:latin typeface="Consolas" panose="020B0609020204030204" pitchFamily="49" charset="0"/>
              <a:cs typeface="Consolas" panose="020B0609020204030204" pitchFamily="49" charset="0"/>
            </a:endParaRPr>
          </a:p>
          <a:p>
            <a:pPr marL="0" indent="0">
              <a:buNone/>
            </a:pPr>
            <a:endParaRPr lang="en-GB"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28</a:t>
            </a:fld>
            <a:endParaRPr kumimoji="0" lang="en-US" dirty="0"/>
          </a:p>
        </p:txBody>
      </p:sp>
      <p:graphicFrame>
        <p:nvGraphicFramePr>
          <p:cNvPr id="5" name="Table 4"/>
          <p:cNvGraphicFramePr>
            <a:graphicFrameLocks noGrp="1"/>
          </p:cNvGraphicFramePr>
          <p:nvPr/>
        </p:nvGraphicFramePr>
        <p:xfrm>
          <a:off x="5715000" y="1600200"/>
          <a:ext cx="2209800" cy="2049421"/>
        </p:xfrm>
        <a:graphic>
          <a:graphicData uri="http://schemas.openxmlformats.org/drawingml/2006/table">
            <a:tbl>
              <a:tblPr firstRow="1" firstCol="1" bandRow="1">
                <a:tableStyleId>{5940675A-B579-460E-94D1-54222C63F5DA}</a:tableStyleId>
              </a:tblPr>
              <a:tblGrid>
                <a:gridCol w="2209800">
                  <a:extLst>
                    <a:ext uri="{9D8B030D-6E8A-4147-A177-3AD203B41FA5}">
                      <a16:colId xmlns:a16="http://schemas.microsoft.com/office/drawing/2014/main" val="20000"/>
                    </a:ext>
                  </a:extLst>
                </a:gridCol>
              </a:tblGrid>
              <a:tr h="175619">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Caller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1805581">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#100</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a:t>
                      </a:r>
                      <a:r>
                        <a:rPr lang="en-US" sz="1600" b="1" dirty="0">
                          <a:solidFill>
                            <a:schemeClr val="tx1"/>
                          </a:solidFill>
                          <a:effectLst/>
                          <a:latin typeface="Consolas" panose="020B0609020204030204" pitchFamily="49" charset="0"/>
                          <a:cs typeface="Consolas" panose="020B0609020204030204" pitchFamily="49" charset="0"/>
                        </a:rPr>
                        <a:t>BL  foo</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txBody>
                  <a:tcPr marL="68580" marR="68580" marT="0" marB="0"/>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nvGraphicFramePr>
        <p:xfrm>
          <a:off x="5715000" y="3962400"/>
          <a:ext cx="2209800" cy="1910530"/>
        </p:xfrm>
        <a:graphic>
          <a:graphicData uri="http://schemas.openxmlformats.org/drawingml/2006/table">
            <a:tbl>
              <a:tblPr firstRow="1" firstCol="1" bandRow="1">
                <a:tableStyleId>{5940675A-B579-460E-94D1-54222C63F5DA}</a:tableStyleId>
              </a:tblPr>
              <a:tblGrid>
                <a:gridCol w="2209800">
                  <a:extLst>
                    <a:ext uri="{9D8B030D-6E8A-4147-A177-3AD203B41FA5}">
                      <a16:colId xmlns:a16="http://schemas.microsoft.com/office/drawing/2014/main" val="20000"/>
                    </a:ext>
                  </a:extLst>
                </a:gridCol>
              </a:tblGrid>
              <a:tr h="16211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dirty="0" err="1">
                          <a:solidFill>
                            <a:schemeClr val="bg1"/>
                          </a:solidFill>
                          <a:effectLst/>
                          <a:latin typeface="Consolas" panose="020B0609020204030204" pitchFamily="49" charset="0"/>
                          <a:cs typeface="Consolas" panose="020B0609020204030204" pitchFamily="49" charset="0"/>
                        </a:rPr>
                        <a:t>Callee</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1666690">
                <a:tc>
                  <a:txBody>
                    <a:bodyPr/>
                    <a:lstStyle/>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foo </a:t>
                      </a:r>
                      <a:r>
                        <a:rPr lang="en-US" sz="1600" dirty="0" err="1">
                          <a:effectLst/>
                          <a:latin typeface="Consolas" panose="020B0609020204030204" pitchFamily="49" charset="0"/>
                          <a:cs typeface="Consolas" panose="020B0609020204030204" pitchFamily="49" charset="0"/>
                        </a:rPr>
                        <a:t>PROC</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FF0000"/>
                          </a:solidFill>
                          <a:effectLst/>
                          <a:latin typeface="Consolas" panose="020B0609020204030204" pitchFamily="49" charset="0"/>
                          <a:cs typeface="Consolas" panose="020B0609020204030204" pitchFamily="49" charset="0"/>
                        </a:rPr>
                        <a:t>BX    </a:t>
                      </a:r>
                      <a:r>
                        <a:rPr lang="en-US" sz="1600" b="1" dirty="0" err="1">
                          <a:solidFill>
                            <a:srgbClr val="FF0000"/>
                          </a:solidFill>
                          <a:effectLst/>
                          <a:latin typeface="Consolas" panose="020B0609020204030204" pitchFamily="49" charset="0"/>
                          <a:cs typeface="Consolas" panose="020B0609020204030204" pitchFamily="49" charset="0"/>
                        </a:rPr>
                        <a:t>LR</a:t>
                      </a:r>
                      <a:endParaRPr lang="en-US" sz="1600" b="1" dirty="0">
                        <a:solidFill>
                          <a:srgbClr val="FF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ENDP</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459623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US" dirty="0"/>
              <a:t>ARM Procedure Call Standard</a:t>
            </a:r>
          </a:p>
        </p:txBody>
      </p:sp>
      <p:sp>
        <p:nvSpPr>
          <p:cNvPr id="2" name="Slide Number Placeholder 1"/>
          <p:cNvSpPr>
            <a:spLocks noGrp="1"/>
          </p:cNvSpPr>
          <p:nvPr>
            <p:ph type="sldNum" sz="quarter" idx="12"/>
          </p:nvPr>
        </p:nvSpPr>
        <p:spPr/>
        <p:txBody>
          <a:bodyPr/>
          <a:lstStyle/>
          <a:p>
            <a:fld id="{EA7C8D44-3667-46F6-9772-CC52308E2A7F}" type="slidenum">
              <a:rPr kumimoji="0" lang="en-US" smtClean="0"/>
              <a:pPr/>
              <a:t>29</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2374232523"/>
              </p:ext>
            </p:extLst>
          </p:nvPr>
        </p:nvGraphicFramePr>
        <p:xfrm>
          <a:off x="76201" y="1219201"/>
          <a:ext cx="8991599" cy="5001678"/>
        </p:xfrm>
        <a:graphic>
          <a:graphicData uri="http://schemas.openxmlformats.org/drawingml/2006/table">
            <a:tbl>
              <a:tblPr firstRow="1" firstCol="1" bandRow="1">
                <a:tableStyleId>{5940675A-B579-460E-94D1-54222C63F5DA}</a:tableStyleId>
              </a:tblPr>
              <a:tblGrid>
                <a:gridCol w="1065199">
                  <a:extLst>
                    <a:ext uri="{9D8B030D-6E8A-4147-A177-3AD203B41FA5}">
                      <a16:colId xmlns:a16="http://schemas.microsoft.com/office/drawing/2014/main" val="20000"/>
                    </a:ext>
                  </a:extLst>
                </a:gridCol>
                <a:gridCol w="2440000">
                  <a:extLst>
                    <a:ext uri="{9D8B030D-6E8A-4147-A177-3AD203B41FA5}">
                      <a16:colId xmlns:a16="http://schemas.microsoft.com/office/drawing/2014/main" val="20001"/>
                    </a:ext>
                  </a:extLst>
                </a:gridCol>
                <a:gridCol w="1158616">
                  <a:extLst>
                    <a:ext uri="{9D8B030D-6E8A-4147-A177-3AD203B41FA5}">
                      <a16:colId xmlns:a16="http://schemas.microsoft.com/office/drawing/2014/main" val="20002"/>
                    </a:ext>
                  </a:extLst>
                </a:gridCol>
                <a:gridCol w="4327784">
                  <a:extLst>
                    <a:ext uri="{9D8B030D-6E8A-4147-A177-3AD203B41FA5}">
                      <a16:colId xmlns:a16="http://schemas.microsoft.com/office/drawing/2014/main" val="20003"/>
                    </a:ext>
                  </a:extLst>
                </a:gridCol>
              </a:tblGrid>
              <a:tr h="367808">
                <a:tc>
                  <a:txBody>
                    <a:bodyPr/>
                    <a:lstStyle/>
                    <a:p>
                      <a:pPr marL="0" marR="0" algn="just">
                        <a:spcBef>
                          <a:spcPts val="0"/>
                        </a:spcBef>
                        <a:spcAft>
                          <a:spcPts val="0"/>
                        </a:spcAft>
                      </a:pPr>
                      <a:r>
                        <a:rPr lang="en-US" sz="1400" b="1" dirty="0">
                          <a:solidFill>
                            <a:schemeClr val="bg1"/>
                          </a:solidFill>
                          <a:effectLst/>
                        </a:rPr>
                        <a:t>Register</a:t>
                      </a:r>
                      <a:endParaRPr lang="en-US" sz="1800" b="1" dirty="0">
                        <a:solidFill>
                          <a:schemeClr val="bg1"/>
                        </a:solidFill>
                        <a:effectLst/>
                        <a:latin typeface="Palatino Linotype"/>
                        <a:ea typeface="宋体"/>
                        <a:cs typeface="Times New Roman"/>
                      </a:endParaRPr>
                    </a:p>
                  </a:txBody>
                  <a:tcPr marL="68580" marR="68580" marT="0" marB="0" anchor="ctr">
                    <a:solidFill>
                      <a:schemeClr val="accent1"/>
                    </a:solidFill>
                  </a:tcPr>
                </a:tc>
                <a:tc>
                  <a:txBody>
                    <a:bodyPr/>
                    <a:lstStyle/>
                    <a:p>
                      <a:pPr marL="0" marR="0" algn="l">
                        <a:spcBef>
                          <a:spcPts val="0"/>
                        </a:spcBef>
                        <a:spcAft>
                          <a:spcPts val="0"/>
                        </a:spcAft>
                      </a:pPr>
                      <a:r>
                        <a:rPr lang="en-US" sz="1400" b="1" dirty="0">
                          <a:solidFill>
                            <a:schemeClr val="bg1"/>
                          </a:solidFill>
                          <a:effectLst/>
                        </a:rPr>
                        <a:t>Usage</a:t>
                      </a:r>
                      <a:endParaRPr lang="en-US" sz="1800" b="1" dirty="0">
                        <a:solidFill>
                          <a:schemeClr val="bg1"/>
                        </a:solidFill>
                        <a:effectLst/>
                        <a:latin typeface="Palatino Linotype"/>
                        <a:ea typeface="宋体"/>
                        <a:cs typeface="Times New Roman"/>
                      </a:endParaRPr>
                    </a:p>
                  </a:txBody>
                  <a:tcPr marL="68580" marR="68580" marT="0" marB="0" anchor="ctr">
                    <a:solidFill>
                      <a:schemeClr val="accent1"/>
                    </a:solidFill>
                  </a:tcPr>
                </a:tc>
                <a:tc>
                  <a:txBody>
                    <a:bodyPr/>
                    <a:lstStyle/>
                    <a:p>
                      <a:pPr marL="0" marR="0" algn="just">
                        <a:spcBef>
                          <a:spcPts val="0"/>
                        </a:spcBef>
                        <a:spcAft>
                          <a:spcPts val="0"/>
                        </a:spcAft>
                      </a:pPr>
                      <a:r>
                        <a:rPr lang="en-US" sz="1400" b="1" dirty="0">
                          <a:solidFill>
                            <a:schemeClr val="bg1"/>
                          </a:solidFill>
                          <a:effectLst/>
                        </a:rPr>
                        <a:t>Subroutine Preserved</a:t>
                      </a:r>
                      <a:endParaRPr lang="en-US" sz="1800" b="1" dirty="0">
                        <a:solidFill>
                          <a:schemeClr val="bg1"/>
                        </a:solidFill>
                        <a:effectLst/>
                        <a:latin typeface="Palatino Linotype"/>
                        <a:ea typeface="宋体"/>
                        <a:cs typeface="Times New Roman"/>
                      </a:endParaRPr>
                    </a:p>
                  </a:txBody>
                  <a:tcPr marL="68580" marR="68580" marT="0" marB="0" anchor="ctr">
                    <a:solidFill>
                      <a:schemeClr val="accent1"/>
                    </a:solidFill>
                  </a:tcPr>
                </a:tc>
                <a:tc>
                  <a:txBody>
                    <a:bodyPr/>
                    <a:lstStyle/>
                    <a:p>
                      <a:pPr marL="0" marR="0" algn="l">
                        <a:spcBef>
                          <a:spcPts val="0"/>
                        </a:spcBef>
                        <a:spcAft>
                          <a:spcPts val="0"/>
                        </a:spcAft>
                      </a:pPr>
                      <a:r>
                        <a:rPr lang="en-US" sz="1400" b="1" dirty="0">
                          <a:solidFill>
                            <a:schemeClr val="bg1"/>
                          </a:solidFill>
                          <a:effectLst/>
                        </a:rPr>
                        <a:t>Notes</a:t>
                      </a:r>
                      <a:endParaRPr lang="en-US" sz="1800" b="1" dirty="0">
                        <a:solidFill>
                          <a:schemeClr val="bg1"/>
                        </a:solidFill>
                        <a:effectLst/>
                        <a:latin typeface="Palatino Linotype"/>
                        <a:ea typeface="宋体"/>
                        <a:cs typeface="Times New Roman"/>
                      </a:endParaRPr>
                    </a:p>
                  </a:txBody>
                  <a:tcPr marL="68580" marR="68580" marT="0" marB="0" anchor="ctr">
                    <a:solidFill>
                      <a:schemeClr val="accent1"/>
                    </a:solidFill>
                  </a:tcPr>
                </a:tc>
                <a:extLst>
                  <a:ext uri="{0D108BD9-81ED-4DB2-BD59-A6C34878D82A}">
                    <a16:rowId xmlns:a16="http://schemas.microsoft.com/office/drawing/2014/main" val="10000"/>
                  </a:ext>
                </a:extLst>
              </a:tr>
              <a:tr h="367808">
                <a:tc>
                  <a:txBody>
                    <a:bodyPr/>
                    <a:lstStyle/>
                    <a:p>
                      <a:pPr marL="0" marR="0" algn="ctr">
                        <a:spcBef>
                          <a:spcPts val="0"/>
                        </a:spcBef>
                        <a:spcAft>
                          <a:spcPts val="0"/>
                        </a:spcAft>
                      </a:pPr>
                      <a:r>
                        <a:rPr lang="en-US" sz="1400" b="1" dirty="0" err="1">
                          <a:solidFill>
                            <a:srgbClr val="FF0000"/>
                          </a:solidFill>
                          <a:effectLst/>
                          <a:latin typeface="Consolas" panose="020B0609020204030204" pitchFamily="49" charset="0"/>
                          <a:cs typeface="Consolas" panose="020B0609020204030204" pitchFamily="49" charset="0"/>
                        </a:rPr>
                        <a:t>r0</a:t>
                      </a:r>
                      <a:endParaRPr lang="en-US" sz="1800" b="1"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dirty="0">
                          <a:solidFill>
                            <a:srgbClr val="FF0000"/>
                          </a:solidFill>
                          <a:effectLst/>
                        </a:rPr>
                        <a:t>Argument </a:t>
                      </a:r>
                      <a:r>
                        <a:rPr lang="en-US" sz="1400" b="1" dirty="0">
                          <a:solidFill>
                            <a:srgbClr val="FF0000"/>
                          </a:solidFill>
                          <a:effectLst/>
                          <a:latin typeface="Consolas" panose="020B0609020204030204" pitchFamily="49" charset="0"/>
                        </a:rPr>
                        <a:t>1</a:t>
                      </a:r>
                      <a:r>
                        <a:rPr lang="en-US" sz="1400" b="0" dirty="0">
                          <a:solidFill>
                            <a:srgbClr val="FF0000"/>
                          </a:solidFill>
                          <a:effectLst/>
                        </a:rPr>
                        <a:t> </a:t>
                      </a:r>
                      <a:r>
                        <a:rPr lang="en-US" sz="1400" b="0" dirty="0">
                          <a:effectLst/>
                        </a:rPr>
                        <a:t>and </a:t>
                      </a:r>
                      <a:r>
                        <a:rPr lang="en-US" sz="1400" b="0" dirty="0">
                          <a:solidFill>
                            <a:srgbClr val="FF0000"/>
                          </a:solidFill>
                          <a:effectLst/>
                        </a:rPr>
                        <a:t>return value</a:t>
                      </a:r>
                      <a:endParaRPr lang="en-US" sz="1800" b="0" dirty="0">
                        <a:solidFill>
                          <a:srgbClr val="FF0000"/>
                        </a:solidFill>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No</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If return has 64 bits, then r0:r1 hold it. If argument 1 has 64 bits, r0:r1 hold it.</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1"/>
                  </a:ext>
                </a:extLst>
              </a:tr>
              <a:tr h="183904">
                <a:tc>
                  <a:txBody>
                    <a:bodyPr/>
                    <a:lstStyle/>
                    <a:p>
                      <a:pPr marL="0" marR="0" algn="ctr">
                        <a:spcBef>
                          <a:spcPts val="0"/>
                        </a:spcBef>
                        <a:spcAft>
                          <a:spcPts val="0"/>
                        </a:spcAft>
                      </a:pPr>
                      <a:r>
                        <a:rPr lang="en-US" sz="1400" b="1" dirty="0" err="1">
                          <a:solidFill>
                            <a:srgbClr val="FF0000"/>
                          </a:solidFill>
                          <a:effectLst/>
                          <a:latin typeface="Consolas" panose="020B0609020204030204" pitchFamily="49" charset="0"/>
                          <a:cs typeface="Consolas" panose="020B0609020204030204" pitchFamily="49" charset="0"/>
                        </a:rPr>
                        <a:t>r1</a:t>
                      </a:r>
                      <a:endParaRPr lang="en-US" sz="1800" b="1"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dirty="0">
                          <a:solidFill>
                            <a:srgbClr val="FF0000"/>
                          </a:solidFill>
                          <a:effectLst/>
                        </a:rPr>
                        <a:t>Argument </a:t>
                      </a:r>
                      <a:r>
                        <a:rPr lang="en-US" sz="1400" b="1" dirty="0">
                          <a:solidFill>
                            <a:srgbClr val="FF0000"/>
                          </a:solidFill>
                          <a:effectLst/>
                          <a:latin typeface="Consolas" panose="020B0609020204030204" pitchFamily="49" charset="0"/>
                        </a:rPr>
                        <a:t>2 </a:t>
                      </a:r>
                      <a:endParaRPr lang="en-US" sz="1800" b="1"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No</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 </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2"/>
                  </a:ext>
                </a:extLst>
              </a:tr>
              <a:tr h="183904">
                <a:tc>
                  <a:txBody>
                    <a:bodyPr/>
                    <a:lstStyle/>
                    <a:p>
                      <a:pPr marL="0" marR="0" algn="ctr">
                        <a:spcBef>
                          <a:spcPts val="0"/>
                        </a:spcBef>
                        <a:spcAft>
                          <a:spcPts val="0"/>
                        </a:spcAft>
                      </a:pPr>
                      <a:r>
                        <a:rPr lang="en-US" sz="1400" b="1">
                          <a:solidFill>
                            <a:srgbClr val="FF0000"/>
                          </a:solidFill>
                          <a:effectLst/>
                          <a:latin typeface="Consolas" panose="020B0609020204030204" pitchFamily="49" charset="0"/>
                          <a:cs typeface="Consolas" panose="020B0609020204030204" pitchFamily="49" charset="0"/>
                        </a:rPr>
                        <a:t>r2</a:t>
                      </a:r>
                      <a:endParaRPr lang="en-US" sz="1800" b="1">
                        <a:solidFill>
                          <a:srgbClr val="FF0000"/>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dirty="0">
                          <a:solidFill>
                            <a:srgbClr val="FF0000"/>
                          </a:solidFill>
                          <a:effectLst/>
                        </a:rPr>
                        <a:t>Argument </a:t>
                      </a:r>
                      <a:r>
                        <a:rPr lang="en-US" sz="1400" b="1" i="0" dirty="0">
                          <a:solidFill>
                            <a:srgbClr val="FF0000"/>
                          </a:solidFill>
                          <a:effectLst/>
                          <a:latin typeface="Consolas" panose="020B0609020204030204" pitchFamily="49" charset="0"/>
                        </a:rPr>
                        <a:t>3</a:t>
                      </a:r>
                      <a:endParaRPr lang="en-US" sz="1800" b="1" i="0"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No</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If the return has 128 bits, r0-r3 hold it.</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3"/>
                  </a:ext>
                </a:extLst>
              </a:tr>
              <a:tr h="183904">
                <a:tc>
                  <a:txBody>
                    <a:bodyPr/>
                    <a:lstStyle/>
                    <a:p>
                      <a:pPr marL="0" marR="0" algn="ctr">
                        <a:spcBef>
                          <a:spcPts val="0"/>
                        </a:spcBef>
                        <a:spcAft>
                          <a:spcPts val="0"/>
                        </a:spcAft>
                      </a:pPr>
                      <a:r>
                        <a:rPr lang="en-US" sz="1400" b="1" dirty="0" err="1">
                          <a:solidFill>
                            <a:srgbClr val="FF0000"/>
                          </a:solidFill>
                          <a:effectLst/>
                          <a:latin typeface="Consolas" panose="020B0609020204030204" pitchFamily="49" charset="0"/>
                          <a:cs typeface="Consolas" panose="020B0609020204030204" pitchFamily="49" charset="0"/>
                        </a:rPr>
                        <a:t>r3</a:t>
                      </a:r>
                      <a:endParaRPr lang="en-US" sz="1800" b="1"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dirty="0">
                          <a:solidFill>
                            <a:srgbClr val="FF0000"/>
                          </a:solidFill>
                          <a:effectLst/>
                        </a:rPr>
                        <a:t>Argument </a:t>
                      </a:r>
                      <a:r>
                        <a:rPr lang="en-US" sz="1400" b="1" dirty="0">
                          <a:solidFill>
                            <a:srgbClr val="FF0000"/>
                          </a:solidFill>
                          <a:effectLst/>
                          <a:latin typeface="Consolas" panose="020B0609020204030204" pitchFamily="49" charset="0"/>
                        </a:rPr>
                        <a:t>4</a:t>
                      </a:r>
                      <a:endParaRPr lang="en-US" sz="1800" b="1"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No</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If more than 4 arguments, use the stack</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4"/>
                  </a:ext>
                </a:extLst>
              </a:tr>
              <a:tr h="271262">
                <a:tc>
                  <a:txBody>
                    <a:bodyPr/>
                    <a:lstStyle/>
                    <a:p>
                      <a:pPr marL="0" marR="0" algn="ctr">
                        <a:spcBef>
                          <a:spcPts val="0"/>
                        </a:spcBef>
                        <a:spcAft>
                          <a:spcPts val="0"/>
                        </a:spcAft>
                      </a:pPr>
                      <a:r>
                        <a:rPr lang="en-US" sz="1400" b="1" dirty="0" err="1">
                          <a:effectLst/>
                          <a:latin typeface="Consolas" panose="020B0609020204030204" pitchFamily="49" charset="0"/>
                          <a:cs typeface="Consolas" panose="020B0609020204030204" pitchFamily="49" charset="0"/>
                        </a:rPr>
                        <a:t>r4</a:t>
                      </a:r>
                      <a:endParaRPr lang="en-US" sz="1800" b="1"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a:effectLst/>
                        </a:rPr>
                        <a:t>General-purpose V1</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Yes</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Variable register 1 holds a local variable.</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5"/>
                  </a:ext>
                </a:extLst>
              </a:tr>
              <a:tr h="271262">
                <a:tc>
                  <a:txBody>
                    <a:bodyPr/>
                    <a:lstStyle/>
                    <a:p>
                      <a:pPr marL="0" marR="0" algn="ctr">
                        <a:spcBef>
                          <a:spcPts val="0"/>
                        </a:spcBef>
                        <a:spcAft>
                          <a:spcPts val="0"/>
                        </a:spcAft>
                      </a:pPr>
                      <a:r>
                        <a:rPr lang="en-US" sz="1400" b="1" dirty="0">
                          <a:effectLst/>
                          <a:latin typeface="Consolas" panose="020B0609020204030204" pitchFamily="49" charset="0"/>
                          <a:cs typeface="Consolas" panose="020B0609020204030204" pitchFamily="49" charset="0"/>
                        </a:rPr>
                        <a:t>r5</a:t>
                      </a:r>
                      <a:endParaRPr lang="en-US" sz="1800" b="1"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a:effectLst/>
                        </a:rPr>
                        <a:t>General-purpose V2</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Yes</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Variable register 2 holds a local variable.</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6"/>
                  </a:ext>
                </a:extLst>
              </a:tr>
              <a:tr h="271262">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r6</a:t>
                      </a:r>
                      <a:endParaRPr lang="en-US" sz="1800" b="1">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a:effectLst/>
                        </a:rPr>
                        <a:t>General-purpose V3</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Yes</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Variable register 3 holds a local variable.</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7"/>
                  </a:ext>
                </a:extLst>
              </a:tr>
              <a:tr h="271262">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r7</a:t>
                      </a:r>
                      <a:endParaRPr lang="en-US" sz="1800" b="1">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a:effectLst/>
                        </a:rPr>
                        <a:t>General-purpose V4</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Yes</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Variable register 4 holds a local variable.</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8"/>
                  </a:ext>
                </a:extLst>
              </a:tr>
              <a:tr h="271262">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r8</a:t>
                      </a:r>
                      <a:endParaRPr lang="en-US" sz="1800" b="1">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a:effectLst/>
                        </a:rPr>
                        <a:t>General-purpose V5</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YES</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Variable register 5 holds a local variable.</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9"/>
                  </a:ext>
                </a:extLst>
              </a:tr>
              <a:tr h="183904">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r9</a:t>
                      </a:r>
                      <a:endParaRPr lang="en-US" sz="1800" b="1">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a:effectLst/>
                        </a:rPr>
                        <a:t>Platform specific/V6 </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dirty="0">
                          <a:effectLst/>
                        </a:rPr>
                        <a:t>Yes/No</a:t>
                      </a:r>
                      <a:endParaRPr lang="en-US" sz="1800" b="0" dirty="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Usage is platform-dependent. </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10"/>
                  </a:ext>
                </a:extLst>
              </a:tr>
              <a:tr h="271262">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r10</a:t>
                      </a:r>
                      <a:endParaRPr lang="en-US" sz="1800" b="1">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a:effectLst/>
                        </a:rPr>
                        <a:t>General-purpose V7</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Yes</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Variable register 7 holds a local variable.</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11"/>
                  </a:ext>
                </a:extLst>
              </a:tr>
              <a:tr h="271262">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r11</a:t>
                      </a:r>
                      <a:endParaRPr lang="en-US" sz="1800" b="1">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a:effectLst/>
                        </a:rPr>
                        <a:t>General-purpose V8</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Yes</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Variable register 8 holds a local variable.</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12"/>
                  </a:ext>
                </a:extLst>
              </a:tr>
              <a:tr h="367808">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r12 (IP)</a:t>
                      </a:r>
                      <a:endParaRPr lang="en-US" sz="1800" b="1">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a:effectLst/>
                        </a:rPr>
                        <a:t>Intra-procedure-call register</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No</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It holds intermediate values between a procedure and the sub-procedure it calls.</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13"/>
                  </a:ext>
                </a:extLst>
              </a:tr>
              <a:tr h="271262">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r13 (SP)</a:t>
                      </a:r>
                      <a:endParaRPr lang="en-US" sz="1800" b="1">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a:effectLst/>
                        </a:rPr>
                        <a:t>Stack pointer</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Yes</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SP has to be the same after a subroutine has completed.</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14"/>
                  </a:ext>
                </a:extLst>
              </a:tr>
              <a:tr h="367808">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r14 (LR)</a:t>
                      </a:r>
                      <a:endParaRPr lang="en-US" sz="1800" b="1">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a:effectLst/>
                        </a:rPr>
                        <a:t>Link register</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No</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a:effectLst/>
                        </a:rPr>
                        <a:t>LR does not have to contain the same value after a subroutine has completed.</a:t>
                      </a:r>
                      <a:endParaRPr lang="en-US" sz="1800" b="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15"/>
                  </a:ext>
                </a:extLst>
              </a:tr>
              <a:tr h="271262">
                <a:tc>
                  <a:txBody>
                    <a:bodyPr/>
                    <a:lstStyle/>
                    <a:p>
                      <a:pPr marL="0" marR="0" algn="ctr">
                        <a:spcBef>
                          <a:spcPts val="0"/>
                        </a:spcBef>
                        <a:spcAft>
                          <a:spcPts val="0"/>
                        </a:spcAft>
                      </a:pPr>
                      <a:r>
                        <a:rPr lang="en-US" sz="1400" b="1" dirty="0">
                          <a:effectLst/>
                          <a:latin typeface="Consolas" panose="020B0609020204030204" pitchFamily="49" charset="0"/>
                          <a:cs typeface="Consolas" panose="020B0609020204030204" pitchFamily="49" charset="0"/>
                        </a:rPr>
                        <a:t>r15 (PC)</a:t>
                      </a:r>
                      <a:endParaRPr lang="en-US" sz="1800" b="1"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l">
                        <a:spcBef>
                          <a:spcPts val="0"/>
                        </a:spcBef>
                        <a:spcAft>
                          <a:spcPts val="0"/>
                        </a:spcAft>
                      </a:pPr>
                      <a:r>
                        <a:rPr lang="en-US" sz="1400" b="0">
                          <a:effectLst/>
                        </a:rPr>
                        <a:t>Program counter</a:t>
                      </a:r>
                      <a:endParaRPr lang="en-US" sz="1800" b="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400" b="0">
                          <a:effectLst/>
                        </a:rPr>
                        <a:t>N/A</a:t>
                      </a:r>
                      <a:endParaRPr lang="en-US" sz="1800" b="0">
                        <a:effectLst/>
                        <a:latin typeface="Palatino Linotype"/>
                        <a:ea typeface="宋体"/>
                        <a:cs typeface="Times New Roman"/>
                      </a:endParaRPr>
                    </a:p>
                  </a:txBody>
                  <a:tcPr marL="68580" marR="68580" marT="0" marB="0" anchor="ctr"/>
                </a:tc>
                <a:tc>
                  <a:txBody>
                    <a:bodyPr/>
                    <a:lstStyle/>
                    <a:p>
                      <a:pPr marL="0" marR="0" algn="l">
                        <a:spcBef>
                          <a:spcPts val="0"/>
                        </a:spcBef>
                        <a:spcAft>
                          <a:spcPts val="0"/>
                        </a:spcAft>
                      </a:pPr>
                      <a:r>
                        <a:rPr lang="en-US" sz="1400" b="0" dirty="0">
                          <a:effectLst/>
                        </a:rPr>
                        <a:t>Do not directly change PC</a:t>
                      </a:r>
                      <a:endParaRPr lang="en-US" sz="1800" b="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4048179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lstStyle/>
          <a:p>
            <a:pPr eaLnBrk="1" hangingPunct="1"/>
            <a:r>
              <a:rPr lang="en-US" altLang="en-US" dirty="0"/>
              <a:t>Stack</a:t>
            </a:r>
          </a:p>
        </p:txBody>
      </p:sp>
      <p:sp>
        <p:nvSpPr>
          <p:cNvPr id="15366" name="Rectangle 3"/>
          <p:cNvSpPr>
            <a:spLocks noGrp="1" noChangeArrowheads="1"/>
          </p:cNvSpPr>
          <p:nvPr>
            <p:ph type="body" idx="1"/>
          </p:nvPr>
        </p:nvSpPr>
        <p:spPr>
          <a:xfrm>
            <a:off x="228600" y="1219200"/>
            <a:ext cx="8686800" cy="5029200"/>
          </a:xfrm>
        </p:spPr>
        <p:txBody>
          <a:bodyPr>
            <a:normAutofit/>
          </a:bodyPr>
          <a:lstStyle/>
          <a:p>
            <a:pPr eaLnBrk="1" hangingPunct="1"/>
            <a:r>
              <a:rPr lang="en-US" altLang="en-US" sz="2400" dirty="0"/>
              <a:t> A </a:t>
            </a:r>
            <a:r>
              <a:rPr lang="en-US" altLang="en-US" sz="2400" b="1" dirty="0">
                <a:solidFill>
                  <a:srgbClr val="FF0000"/>
                </a:solidFill>
              </a:rPr>
              <a:t>Last-In-First-Out</a:t>
            </a:r>
            <a:r>
              <a:rPr lang="en-US" altLang="en-US" sz="2400" dirty="0"/>
              <a:t> memory model</a:t>
            </a:r>
          </a:p>
          <a:p>
            <a:pPr eaLnBrk="1" hangingPunct="1"/>
            <a:r>
              <a:rPr lang="en-US" altLang="en-US" sz="2400" dirty="0"/>
              <a:t>Only allow to access the most recently added item</a:t>
            </a:r>
          </a:p>
          <a:p>
            <a:pPr lvl="1"/>
            <a:r>
              <a:rPr lang="en-US" altLang="en-US" sz="2400" dirty="0"/>
              <a:t>Also called the top of the stack</a:t>
            </a:r>
          </a:p>
          <a:p>
            <a:pPr eaLnBrk="1" hangingPunct="1"/>
            <a:r>
              <a:rPr lang="en-US" altLang="en-US" sz="2400" dirty="0"/>
              <a:t>Key operations:</a:t>
            </a:r>
          </a:p>
          <a:p>
            <a:pPr lvl="1" eaLnBrk="1" hangingPunct="1"/>
            <a:r>
              <a:rPr lang="en-US" altLang="en-US" sz="2000" b="1" dirty="0">
                <a:latin typeface="Consolas" panose="020B0609020204030204" pitchFamily="49" charset="0"/>
                <a:cs typeface="Consolas" panose="020B0609020204030204" pitchFamily="49" charset="0"/>
              </a:rPr>
              <a:t>push</a:t>
            </a:r>
            <a:r>
              <a:rPr lang="en-US" altLang="en-US" sz="2000" dirty="0"/>
              <a:t> (add item to stack)</a:t>
            </a:r>
          </a:p>
          <a:p>
            <a:pPr lvl="1" eaLnBrk="1" hangingPunct="1"/>
            <a:r>
              <a:rPr lang="en-US" altLang="en-US" sz="2000" b="1" dirty="0">
                <a:latin typeface="Consolas" panose="020B0609020204030204" pitchFamily="49" charset="0"/>
                <a:cs typeface="Consolas" panose="020B0609020204030204" pitchFamily="49" charset="0"/>
              </a:rPr>
              <a:t>pop</a:t>
            </a:r>
            <a:r>
              <a:rPr lang="en-US" altLang="en-US" sz="2000" dirty="0"/>
              <a:t> (remove top item from stack)</a:t>
            </a:r>
          </a:p>
          <a:p>
            <a:pPr marL="0" indent="0" eaLnBrk="1" hangingPunct="1">
              <a:buNone/>
            </a:pPr>
            <a:endParaRPr lang="en-US" altLang="en-US" sz="2400" dirty="0"/>
          </a:p>
        </p:txBody>
      </p:sp>
      <p:pic>
        <p:nvPicPr>
          <p:cNvPr id="1536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2362200"/>
            <a:ext cx="28194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4114800"/>
            <a:ext cx="3042745"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9113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Caller-saved Registers </a:t>
            </a:r>
            <a:r>
              <a:rPr lang="en-US" i="1" dirty="0"/>
              <a:t>vs</a:t>
            </a:r>
            <a:r>
              <a:rPr lang="en-US" dirty="0"/>
              <a:t> </a:t>
            </a:r>
            <a:br>
              <a:rPr lang="en-US" dirty="0"/>
            </a:br>
            <a:r>
              <a:rPr lang="en-US" dirty="0" err="1"/>
              <a:t>Callee</a:t>
            </a:r>
            <a:r>
              <a:rPr lang="en-US" dirty="0"/>
              <a:t>-saved Registers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30</a:t>
            </a:fld>
            <a:endParaRPr kumimoji="0"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399648145"/>
              </p:ext>
            </p:extLst>
          </p:nvPr>
        </p:nvGraphicFramePr>
        <p:xfrm>
          <a:off x="1524000" y="1314450"/>
          <a:ext cx="8305800" cy="5010150"/>
        </p:xfrm>
        <a:graphic>
          <a:graphicData uri="http://schemas.openxmlformats.org/presentationml/2006/ole">
            <mc:AlternateContent xmlns:mc="http://schemas.openxmlformats.org/markup-compatibility/2006">
              <mc:Choice xmlns:v="urn:schemas-microsoft-com:vml" Requires="v">
                <p:oleObj spid="_x0000_s6223" name="Visio" r:id="rId3" imgW="7051550" imgH="4239368" progId="Visio.Drawing.11">
                  <p:embed/>
                </p:oleObj>
              </mc:Choice>
              <mc:Fallback>
                <p:oleObj name="Visio" r:id="rId3" imgW="7051550" imgH="4239368" progId="Visio.Drawing.11">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314450"/>
                        <a:ext cx="83058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Box 8"/>
          <p:cNvSpPr txBox="1"/>
          <p:nvPr/>
        </p:nvSpPr>
        <p:spPr>
          <a:xfrm>
            <a:off x="4862245" y="1888288"/>
            <a:ext cx="3543300"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rgbClr val="0000FF"/>
                </a:solidFill>
              </a:rPr>
              <a:t>Not saved by subroutine </a:t>
            </a:r>
          </a:p>
          <a:p>
            <a:pPr marL="342900" indent="-342900">
              <a:buFont typeface="Arial" panose="020B0604020202020204" pitchFamily="34" charset="0"/>
              <a:buChar char="•"/>
            </a:pPr>
            <a:r>
              <a:rPr lang="en-US" sz="2000" dirty="0">
                <a:solidFill>
                  <a:srgbClr val="0000FF"/>
                </a:solidFill>
              </a:rPr>
              <a:t>Hold arguments/result</a:t>
            </a:r>
          </a:p>
        </p:txBody>
      </p:sp>
      <p:sp>
        <p:nvSpPr>
          <p:cNvPr id="4" name="Rounded Rectangle 3"/>
          <p:cNvSpPr/>
          <p:nvPr/>
        </p:nvSpPr>
        <p:spPr>
          <a:xfrm>
            <a:off x="533400" y="1828800"/>
            <a:ext cx="4038600" cy="1143000"/>
          </a:xfrm>
          <a:prstGeom prst="round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533400" y="3048000"/>
            <a:ext cx="4038600" cy="21336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862245" y="3048000"/>
            <a:ext cx="334381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FF0000"/>
                </a:solidFill>
              </a:rPr>
              <a:t>Caller </a:t>
            </a:r>
            <a:r>
              <a:rPr lang="en-US">
                <a:solidFill>
                  <a:srgbClr val="FF0000"/>
                </a:solidFill>
              </a:rPr>
              <a:t>expects their </a:t>
            </a:r>
            <a:r>
              <a:rPr lang="en-US" dirty="0">
                <a:solidFill>
                  <a:srgbClr val="FF0000"/>
                </a:solidFill>
              </a:rPr>
              <a:t>values are retained</a:t>
            </a:r>
          </a:p>
          <a:p>
            <a:pPr marL="285750" indent="-285750">
              <a:buFont typeface="Arial" panose="020B0604020202020204" pitchFamily="34" charset="0"/>
              <a:buChar char="•"/>
            </a:pPr>
            <a:r>
              <a:rPr lang="en-US" dirty="0" err="1">
                <a:solidFill>
                  <a:srgbClr val="FF0000"/>
                </a:solidFill>
              </a:rPr>
              <a:t>Callee</a:t>
            </a:r>
            <a:r>
              <a:rPr lang="en-US" dirty="0">
                <a:solidFill>
                  <a:srgbClr val="FF0000"/>
                </a:solidFill>
              </a:rPr>
              <a:t> must save and store it if </a:t>
            </a:r>
            <a:r>
              <a:rPr lang="en-US" dirty="0" err="1">
                <a:solidFill>
                  <a:srgbClr val="FF0000"/>
                </a:solidFill>
              </a:rPr>
              <a:t>callee</a:t>
            </a:r>
            <a:r>
              <a:rPr lang="en-US" dirty="0">
                <a:solidFill>
                  <a:srgbClr val="FF0000"/>
                </a:solidFill>
              </a:rPr>
              <a:t> modifies it</a:t>
            </a:r>
          </a:p>
        </p:txBody>
      </p:sp>
      <p:sp>
        <p:nvSpPr>
          <p:cNvPr id="11" name="TextBox 10">
            <a:extLst>
              <a:ext uri="{FF2B5EF4-FFF2-40B4-BE49-F238E27FC236}">
                <a16:creationId xmlns:a16="http://schemas.microsoft.com/office/drawing/2014/main" id="{664735F9-F0EA-1648-83D6-C63C3D9D1247}"/>
              </a:ext>
            </a:extLst>
          </p:cNvPr>
          <p:cNvSpPr txBox="1"/>
          <p:nvPr/>
        </p:nvSpPr>
        <p:spPr>
          <a:xfrm>
            <a:off x="2286000" y="6283914"/>
            <a:ext cx="1468672" cy="369332"/>
          </a:xfrm>
          <a:prstGeom prst="rect">
            <a:avLst/>
          </a:prstGeom>
          <a:noFill/>
        </p:spPr>
        <p:txBody>
          <a:bodyPr wrap="none" rtlCol="0">
            <a:spAutoFit/>
          </a:bodyPr>
          <a:lstStyle/>
          <a:p>
            <a:r>
              <a:rPr lang="en-US" dirty="0"/>
              <a:t>Register Bank</a:t>
            </a:r>
          </a:p>
        </p:txBody>
      </p:sp>
      <p:sp>
        <p:nvSpPr>
          <p:cNvPr id="13" name="TextBox 12">
            <a:extLst>
              <a:ext uri="{FF2B5EF4-FFF2-40B4-BE49-F238E27FC236}">
                <a16:creationId xmlns:a16="http://schemas.microsoft.com/office/drawing/2014/main" id="{9165E765-CDC5-CC41-91AA-C1021DCC0379}"/>
              </a:ext>
            </a:extLst>
          </p:cNvPr>
          <p:cNvSpPr txBox="1"/>
          <p:nvPr/>
        </p:nvSpPr>
        <p:spPr>
          <a:xfrm>
            <a:off x="6172200" y="6280367"/>
            <a:ext cx="1736373" cy="369332"/>
          </a:xfrm>
          <a:prstGeom prst="rect">
            <a:avLst/>
          </a:prstGeom>
          <a:noFill/>
        </p:spPr>
        <p:txBody>
          <a:bodyPr wrap="none" rtlCol="0">
            <a:spAutoFit/>
          </a:bodyPr>
          <a:lstStyle/>
          <a:p>
            <a:r>
              <a:rPr lang="en-US" dirty="0"/>
              <a:t>Special Registers</a:t>
            </a:r>
          </a:p>
        </p:txBody>
      </p:sp>
      <p:sp>
        <p:nvSpPr>
          <p:cNvPr id="6" name="Rectangle 5">
            <a:extLst>
              <a:ext uri="{FF2B5EF4-FFF2-40B4-BE49-F238E27FC236}">
                <a16:creationId xmlns:a16="http://schemas.microsoft.com/office/drawing/2014/main" id="{C6F34341-A96C-BF42-BFBB-DD5124009476}"/>
              </a:ext>
            </a:extLst>
          </p:cNvPr>
          <p:cNvSpPr/>
          <p:nvPr/>
        </p:nvSpPr>
        <p:spPr>
          <a:xfrm>
            <a:off x="727208" y="2018179"/>
            <a:ext cx="1718521" cy="646331"/>
          </a:xfrm>
          <a:prstGeom prst="rect">
            <a:avLst/>
          </a:prstGeom>
        </p:spPr>
        <p:txBody>
          <a:bodyPr wrap="square">
            <a:spAutoFit/>
          </a:bodyPr>
          <a:lstStyle/>
          <a:p>
            <a:r>
              <a:rPr lang="en-US" b="1" dirty="0">
                <a:solidFill>
                  <a:srgbClr val="0000FF"/>
                </a:solidFill>
              </a:rPr>
              <a:t>Caller-saved registers</a:t>
            </a:r>
          </a:p>
        </p:txBody>
      </p:sp>
      <p:sp>
        <p:nvSpPr>
          <p:cNvPr id="7" name="Rectangle 6">
            <a:extLst>
              <a:ext uri="{FF2B5EF4-FFF2-40B4-BE49-F238E27FC236}">
                <a16:creationId xmlns:a16="http://schemas.microsoft.com/office/drawing/2014/main" id="{1BE789D2-D3AD-144A-ABB7-7A9039427F4C}"/>
              </a:ext>
            </a:extLst>
          </p:cNvPr>
          <p:cNvSpPr/>
          <p:nvPr/>
        </p:nvSpPr>
        <p:spPr>
          <a:xfrm>
            <a:off x="727208" y="3375853"/>
            <a:ext cx="1718521" cy="646331"/>
          </a:xfrm>
          <a:prstGeom prst="rect">
            <a:avLst/>
          </a:prstGeom>
        </p:spPr>
        <p:txBody>
          <a:bodyPr wrap="square">
            <a:spAutoFit/>
          </a:bodyPr>
          <a:lstStyle/>
          <a:p>
            <a:r>
              <a:rPr lang="en-US" b="1" dirty="0" err="1">
                <a:solidFill>
                  <a:srgbClr val="FF0000"/>
                </a:solidFill>
              </a:rPr>
              <a:t>Callee</a:t>
            </a:r>
            <a:r>
              <a:rPr lang="en-US" b="1" dirty="0">
                <a:solidFill>
                  <a:srgbClr val="FF0000"/>
                </a:solidFill>
              </a:rPr>
              <a:t>-saved registers</a:t>
            </a:r>
          </a:p>
        </p:txBody>
      </p:sp>
      <p:sp>
        <p:nvSpPr>
          <p:cNvPr id="14" name="Rounded Rectangle 13">
            <a:extLst>
              <a:ext uri="{FF2B5EF4-FFF2-40B4-BE49-F238E27FC236}">
                <a16:creationId xmlns:a16="http://schemas.microsoft.com/office/drawing/2014/main" id="{AC2AE156-76D1-F549-8AF9-9D781B757237}"/>
              </a:ext>
            </a:extLst>
          </p:cNvPr>
          <p:cNvSpPr/>
          <p:nvPr/>
        </p:nvSpPr>
        <p:spPr>
          <a:xfrm>
            <a:off x="157750" y="5687121"/>
            <a:ext cx="4414250" cy="26814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C3C88C4-EAF8-6E4D-87AB-F97C99FCE7FF}"/>
              </a:ext>
            </a:extLst>
          </p:cNvPr>
          <p:cNvSpPr/>
          <p:nvPr/>
        </p:nvSpPr>
        <p:spPr>
          <a:xfrm>
            <a:off x="157750" y="5632750"/>
            <a:ext cx="2892552" cy="369332"/>
          </a:xfrm>
          <a:prstGeom prst="rect">
            <a:avLst/>
          </a:prstGeom>
        </p:spPr>
        <p:txBody>
          <a:bodyPr wrap="square">
            <a:spAutoFit/>
          </a:bodyPr>
          <a:lstStyle/>
          <a:p>
            <a:r>
              <a:rPr lang="en-US" b="1" dirty="0" err="1">
                <a:solidFill>
                  <a:srgbClr val="FF0000"/>
                </a:solidFill>
              </a:rPr>
              <a:t>Callee</a:t>
            </a:r>
            <a:r>
              <a:rPr lang="en-US" b="1" dirty="0">
                <a:solidFill>
                  <a:srgbClr val="FF0000"/>
                </a:solidFill>
              </a:rPr>
              <a:t>-saved registers</a:t>
            </a:r>
          </a:p>
        </p:txBody>
      </p:sp>
    </p:spTree>
    <p:extLst>
      <p:ext uri="{BB962C8B-B14F-4D97-AF65-F5344CB8AC3E}">
        <p14:creationId xmlns:p14="http://schemas.microsoft.com/office/powerpoint/2010/main" val="3977372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animBg="1"/>
      <p:bldP spid="10" grpId="0" animBg="1"/>
      <p:bldP spid="12" grpId="0"/>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Preserve Runtime Environment via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31</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2669246213"/>
              </p:ext>
            </p:extLst>
          </p:nvPr>
        </p:nvGraphicFramePr>
        <p:xfrm>
          <a:off x="266700" y="1908570"/>
          <a:ext cx="8610600" cy="3438525"/>
        </p:xfrm>
        <a:graphic>
          <a:graphicData uri="http://schemas.openxmlformats.org/drawingml/2006/table">
            <a:tbl>
              <a:tblPr firstRow="1" firstCol="1" bandRow="1">
                <a:tableStyleId>{5940675A-B579-460E-94D1-54222C63F5DA}</a:tableStyleId>
              </a:tblPr>
              <a:tblGrid>
                <a:gridCol w="4457866">
                  <a:extLst>
                    <a:ext uri="{9D8B030D-6E8A-4147-A177-3AD203B41FA5}">
                      <a16:colId xmlns:a16="http://schemas.microsoft.com/office/drawing/2014/main" val="20000"/>
                    </a:ext>
                  </a:extLst>
                </a:gridCol>
                <a:gridCol w="4152734">
                  <a:extLst>
                    <a:ext uri="{9D8B030D-6E8A-4147-A177-3AD203B41FA5}">
                      <a16:colId xmlns:a16="http://schemas.microsoft.com/office/drawing/2014/main" val="20001"/>
                    </a:ext>
                  </a:extLst>
                </a:gridCol>
              </a:tblGrid>
              <a:tr h="3048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Caller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dirty="0" err="1">
                          <a:solidFill>
                            <a:schemeClr val="bg1"/>
                          </a:solidFill>
                          <a:effectLst/>
                          <a:latin typeface="Consolas" panose="020B0609020204030204" pitchFamily="49" charset="0"/>
                          <a:cs typeface="Consolas" panose="020B0609020204030204" pitchFamily="49" charset="0"/>
                        </a:rPr>
                        <a:t>Callee</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3133725">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#100</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BL  foo</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ADD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   </a:t>
                      </a:r>
                      <a:r>
                        <a:rPr lang="en-US" sz="1600" dirty="0">
                          <a:solidFill>
                            <a:schemeClr val="bg1">
                              <a:lumMod val="50000"/>
                            </a:schemeClr>
                          </a:solidFill>
                          <a:effectLst/>
                          <a:latin typeface="Consolas" panose="020B0609020204030204" pitchFamily="49" charset="0"/>
                          <a:cs typeface="Consolas" panose="020B0609020204030204" pitchFamily="49" charset="0"/>
                        </a:rPr>
                        <a:t>; </a:t>
                      </a:r>
                      <a:r>
                        <a:rPr lang="en-US" sz="1600" dirty="0" err="1">
                          <a:solidFill>
                            <a:schemeClr val="bg1">
                              <a:lumMod val="50000"/>
                            </a:schemeClr>
                          </a:solidFill>
                          <a:effectLst/>
                          <a:latin typeface="Consolas" panose="020B0609020204030204" pitchFamily="49" charset="0"/>
                          <a:cs typeface="Consolas" panose="020B0609020204030204" pitchFamily="49" charset="0"/>
                        </a:rPr>
                        <a:t>r4</a:t>
                      </a:r>
                      <a:r>
                        <a:rPr lang="en-US" sz="1600" dirty="0">
                          <a:solidFill>
                            <a:schemeClr val="bg1">
                              <a:lumMod val="50000"/>
                            </a:schemeClr>
                          </a:solidFill>
                          <a:effectLst/>
                          <a:latin typeface="Consolas" panose="020B0609020204030204" pitchFamily="49" charset="0"/>
                          <a:cs typeface="Consolas" panose="020B0609020204030204" pitchFamily="49" charset="0"/>
                        </a:rPr>
                        <a:t> = 101, not 11</a:t>
                      </a:r>
                      <a:endParaRPr lang="en-US" sz="1600" dirty="0">
                        <a:solidFill>
                          <a:schemeClr val="bg1">
                            <a:lumMod val="50000"/>
                          </a:schemeClr>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foo </a:t>
                      </a:r>
                      <a:r>
                        <a:rPr lang="en-US" sz="1600" dirty="0" err="1">
                          <a:effectLst/>
                          <a:latin typeface="Consolas" panose="020B0609020204030204" pitchFamily="49" charset="0"/>
                          <a:cs typeface="Consolas" panose="020B0609020204030204" pitchFamily="49" charset="0"/>
                        </a:rPr>
                        <a:t>PROC</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PUSH  {</a:t>
                      </a:r>
                      <a:r>
                        <a:rPr lang="en-US" sz="1600" b="1" dirty="0" err="1">
                          <a:solidFill>
                            <a:srgbClr val="C00000"/>
                          </a:solidFill>
                          <a:effectLst/>
                          <a:latin typeface="Consolas" panose="020B0609020204030204" pitchFamily="49" charset="0"/>
                          <a:cs typeface="Consolas" panose="020B0609020204030204" pitchFamily="49" charset="0"/>
                        </a:rPr>
                        <a:t>r4</a:t>
                      </a:r>
                      <a:r>
                        <a:rPr lang="en-US" sz="1600" b="1" dirty="0">
                          <a:solidFill>
                            <a:srgbClr val="C00000"/>
                          </a:solidFill>
                          <a:effectLst/>
                          <a:latin typeface="Consolas" panose="020B0609020204030204" pitchFamily="49" charset="0"/>
                          <a:cs typeface="Consolas" panose="020B0609020204030204" pitchFamily="49" charset="0"/>
                        </a:rPr>
                        <a:t>}     </a:t>
                      </a:r>
                      <a:r>
                        <a:rPr lang="en-US" sz="1600" dirty="0">
                          <a:solidFill>
                            <a:schemeClr val="bg1">
                              <a:lumMod val="50000"/>
                            </a:schemeClr>
                          </a:solidFill>
                          <a:effectLst/>
                          <a:latin typeface="Consolas" panose="020B0609020204030204" pitchFamily="49" charset="0"/>
                          <a:cs typeface="Consolas" panose="020B0609020204030204" pitchFamily="49" charset="0"/>
                        </a:rPr>
                        <a:t>; preserve </a:t>
                      </a:r>
                      <a:r>
                        <a:rPr lang="en-US" sz="1600" dirty="0" err="1">
                          <a:solidFill>
                            <a:schemeClr val="bg1">
                              <a:lumMod val="50000"/>
                            </a:schemeClr>
                          </a:solidFill>
                          <a:effectLst/>
                          <a:latin typeface="Consolas" panose="020B0609020204030204" pitchFamily="49" charset="0"/>
                          <a:cs typeface="Consolas" panose="020B0609020204030204" pitchFamily="49" charset="0"/>
                        </a:rPr>
                        <a:t>r4</a:t>
                      </a:r>
                      <a:endParaRPr lang="en-US" sz="1600" dirty="0">
                        <a:solidFill>
                          <a:schemeClr val="bg1">
                            <a:lumMod val="50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  </a:t>
                      </a:r>
                      <a:r>
                        <a:rPr lang="en-US" sz="1600" dirty="0">
                          <a:solidFill>
                            <a:schemeClr val="bg1">
                              <a:lumMod val="50000"/>
                            </a:schemeClr>
                          </a:solidFill>
                          <a:effectLst/>
                          <a:latin typeface="Consolas" panose="020B0609020204030204" pitchFamily="49" charset="0"/>
                          <a:cs typeface="Consolas" panose="020B0609020204030204" pitchFamily="49" charset="0"/>
                        </a:rPr>
                        <a:t>; foo changes </a:t>
                      </a:r>
                      <a:r>
                        <a:rPr lang="en-US" sz="1600" dirty="0" err="1">
                          <a:solidFill>
                            <a:schemeClr val="bg1">
                              <a:lumMod val="50000"/>
                            </a:schemeClr>
                          </a:solidFill>
                          <a:effectLst/>
                          <a:latin typeface="Consolas" panose="020B0609020204030204" pitchFamily="49" charset="0"/>
                          <a:cs typeface="Consolas" panose="020B0609020204030204" pitchFamily="49" charset="0"/>
                        </a:rPr>
                        <a:t>r4</a:t>
                      </a:r>
                      <a:endParaRPr lang="en-US" sz="1600" dirty="0">
                        <a:solidFill>
                          <a:schemeClr val="bg1">
                            <a:lumMod val="50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POP   {</a:t>
                      </a:r>
                      <a:r>
                        <a:rPr lang="en-US" sz="1600" b="1" dirty="0" err="1">
                          <a:solidFill>
                            <a:srgbClr val="C00000"/>
                          </a:solidFill>
                          <a:effectLst/>
                          <a:latin typeface="Consolas" panose="020B0609020204030204" pitchFamily="49" charset="0"/>
                          <a:cs typeface="Consolas" panose="020B0609020204030204" pitchFamily="49" charset="0"/>
                        </a:rPr>
                        <a:t>r4</a:t>
                      </a:r>
                      <a:r>
                        <a:rPr lang="en-US" sz="1600" b="1" dirty="0">
                          <a:solidFill>
                            <a:srgbClr val="C00000"/>
                          </a:solidFill>
                          <a:effectLst/>
                          <a:latin typeface="Consolas" panose="020B0609020204030204" pitchFamily="49" charset="0"/>
                          <a:cs typeface="Consolas" panose="020B0609020204030204" pitchFamily="49" charset="0"/>
                        </a:rPr>
                        <a:t>}     </a:t>
                      </a:r>
                      <a:r>
                        <a:rPr lang="en-US" sz="1600" dirty="0">
                          <a:solidFill>
                            <a:schemeClr val="bg1">
                              <a:lumMod val="50000"/>
                            </a:schemeClr>
                          </a:solidFill>
                          <a:effectLst/>
                          <a:latin typeface="Consolas" panose="020B0609020204030204" pitchFamily="49" charset="0"/>
                          <a:cs typeface="Consolas" panose="020B0609020204030204" pitchFamily="49" charset="0"/>
                        </a:rPr>
                        <a:t>; Recover </a:t>
                      </a:r>
                      <a:r>
                        <a:rPr lang="en-US" sz="1600" dirty="0" err="1">
                          <a:solidFill>
                            <a:schemeClr val="bg1">
                              <a:lumMod val="50000"/>
                            </a:schemeClr>
                          </a:solidFill>
                          <a:effectLst/>
                          <a:latin typeface="Consolas" panose="020B0609020204030204" pitchFamily="49" charset="0"/>
                          <a:cs typeface="Consolas" panose="020B0609020204030204" pitchFamily="49" charset="0"/>
                        </a:rPr>
                        <a:t>r4</a:t>
                      </a:r>
                      <a:endParaRPr lang="en-US" sz="1600" dirty="0">
                        <a:solidFill>
                          <a:schemeClr val="bg1">
                            <a:lumMod val="50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BX    </a:t>
                      </a:r>
                      <a:r>
                        <a:rPr lang="en-US" sz="1600" dirty="0" err="1">
                          <a:effectLst/>
                          <a:latin typeface="Consolas" panose="020B0609020204030204" pitchFamily="49" charset="0"/>
                          <a:cs typeface="Consolas" panose="020B0609020204030204" pitchFamily="49" charset="0"/>
                        </a:rPr>
                        <a:t>LR</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err="1">
                          <a:effectLst/>
                          <a:latin typeface="Consolas" panose="020B0609020204030204" pitchFamily="49" charset="0"/>
                          <a:cs typeface="Consolas" panose="020B0609020204030204" pitchFamily="49" charset="0"/>
                        </a:rPr>
                        <a:t>ENDP</a:t>
                      </a:r>
                      <a:endParaRPr lang="en-US" sz="1600" dirty="0">
                        <a:effectLst/>
                        <a:latin typeface="Consolas" panose="020B0609020204030204" pitchFamily="49" charset="0"/>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
        <p:nvSpPr>
          <p:cNvPr id="4" name="TextBox 3"/>
          <p:cNvSpPr txBox="1"/>
          <p:nvPr/>
        </p:nvSpPr>
        <p:spPr>
          <a:xfrm>
            <a:off x="5562600" y="5410200"/>
            <a:ext cx="3008388"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b="1" dirty="0" err="1">
                <a:solidFill>
                  <a:srgbClr val="3333FF"/>
                </a:solidFill>
              </a:rPr>
              <a:t>Callee</a:t>
            </a:r>
            <a:r>
              <a:rPr lang="en-US" b="1" dirty="0">
                <a:solidFill>
                  <a:srgbClr val="3333FF"/>
                </a:solidFill>
              </a:rPr>
              <a:t> should preserve </a:t>
            </a:r>
            <a:r>
              <a:rPr lang="en-US" b="1" dirty="0">
                <a:solidFill>
                  <a:srgbClr val="3333FF"/>
                </a:solidFill>
                <a:latin typeface="Consolas" panose="020B0609020204030204" pitchFamily="49" charset="0"/>
              </a:rPr>
              <a:t>r4</a:t>
            </a:r>
            <a:r>
              <a:rPr lang="en-US" b="1" dirty="0">
                <a:solidFill>
                  <a:srgbClr val="3333FF"/>
                </a:solidFill>
              </a:rPr>
              <a:t>!</a:t>
            </a:r>
          </a:p>
        </p:txBody>
      </p:sp>
      <p:sp>
        <p:nvSpPr>
          <p:cNvPr id="6" name="TextBox 5"/>
          <p:cNvSpPr txBox="1"/>
          <p:nvPr/>
        </p:nvSpPr>
        <p:spPr>
          <a:xfrm>
            <a:off x="259080" y="5413772"/>
            <a:ext cx="4557017" cy="369332"/>
          </a:xfrm>
          <a:prstGeom prst="rect">
            <a:avLst/>
          </a:prstGeom>
          <a:ln>
            <a:no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b="1" dirty="0">
                <a:solidFill>
                  <a:srgbClr val="3333FF"/>
                </a:solidFill>
              </a:rPr>
              <a:t>Caller expects </a:t>
            </a:r>
            <a:r>
              <a:rPr lang="en-US" b="1" dirty="0" err="1">
                <a:solidFill>
                  <a:srgbClr val="3333FF"/>
                </a:solidFill>
              </a:rPr>
              <a:t>callee</a:t>
            </a:r>
            <a:r>
              <a:rPr lang="en-US" b="1" dirty="0">
                <a:solidFill>
                  <a:srgbClr val="3333FF"/>
                </a:solidFill>
              </a:rPr>
              <a:t> does not modify r4!</a:t>
            </a:r>
          </a:p>
        </p:txBody>
      </p:sp>
    </p:spTree>
    <p:extLst>
      <p:ext uri="{BB962C8B-B14F-4D97-AF65-F5344CB8AC3E}">
        <p14:creationId xmlns:p14="http://schemas.microsoft.com/office/powerpoint/2010/main" val="33623958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Preserve Runtime Environment via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32</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4036825084"/>
              </p:ext>
            </p:extLst>
          </p:nvPr>
        </p:nvGraphicFramePr>
        <p:xfrm>
          <a:off x="381000" y="1981200"/>
          <a:ext cx="8610600" cy="3438525"/>
        </p:xfrm>
        <a:graphic>
          <a:graphicData uri="http://schemas.openxmlformats.org/drawingml/2006/table">
            <a:tbl>
              <a:tblPr firstRow="1" firstCol="1" bandRow="1">
                <a:tableStyleId>{5940675A-B579-460E-94D1-54222C63F5DA}</a:tableStyleId>
              </a:tblPr>
              <a:tblGrid>
                <a:gridCol w="4457866">
                  <a:extLst>
                    <a:ext uri="{9D8B030D-6E8A-4147-A177-3AD203B41FA5}">
                      <a16:colId xmlns:a16="http://schemas.microsoft.com/office/drawing/2014/main" val="20000"/>
                    </a:ext>
                  </a:extLst>
                </a:gridCol>
                <a:gridCol w="4152734">
                  <a:extLst>
                    <a:ext uri="{9D8B030D-6E8A-4147-A177-3AD203B41FA5}">
                      <a16:colId xmlns:a16="http://schemas.microsoft.com/office/drawing/2014/main" val="20001"/>
                    </a:ext>
                  </a:extLst>
                </a:gridCol>
              </a:tblGrid>
              <a:tr h="3048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Caller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dirty="0" err="1">
                          <a:solidFill>
                            <a:schemeClr val="bg1"/>
                          </a:solidFill>
                          <a:effectLst/>
                          <a:latin typeface="Consolas" panose="020B0609020204030204" pitchFamily="49" charset="0"/>
                          <a:cs typeface="Consolas" panose="020B0609020204030204" pitchFamily="49" charset="0"/>
                        </a:rPr>
                        <a:t>Callee</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3133725">
                <a:tc>
                  <a:txBody>
                    <a:bodyPr/>
                    <a:lstStyle/>
                    <a:p>
                      <a:pPr marL="0" marR="0" algn="just">
                        <a:spcBef>
                          <a:spcPts val="0"/>
                        </a:spcBef>
                        <a:spcAft>
                          <a:spcPts val="0"/>
                        </a:spcAft>
                      </a:pPr>
                      <a:endParaRPr lang="en-US" sz="1600" dirty="0">
                        <a:effectLst/>
                        <a:latin typeface="Consolas" panose="020B0609020204030204" pitchFamily="49" charset="0"/>
                        <a:ea typeface="宋体"/>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ea typeface="宋体"/>
                          <a:cs typeface="Consolas" panose="020B0609020204030204" pitchFamily="49" charset="0"/>
                        </a:rPr>
                        <a:t>Caller should save these registers if callers needs to re-use their original values: </a:t>
                      </a:r>
                    </a:p>
                    <a:p>
                      <a:pPr marL="285750" marR="0" indent="-285750" algn="just">
                        <a:spcBef>
                          <a:spcPts val="0"/>
                        </a:spcBef>
                        <a:spcAft>
                          <a:spcPts val="0"/>
                        </a:spcAft>
                        <a:buFont typeface="Arial" panose="020B0604020202020204" pitchFamily="34" charset="0"/>
                        <a:buChar char="•"/>
                      </a:pPr>
                      <a:r>
                        <a:rPr lang="en-US" sz="1600" dirty="0">
                          <a:solidFill>
                            <a:srgbClr val="FF0000"/>
                          </a:solidFill>
                          <a:effectLst/>
                          <a:latin typeface="Consolas" panose="020B0609020204030204" pitchFamily="49" charset="0"/>
                          <a:ea typeface="宋体"/>
                          <a:cs typeface="Consolas" panose="020B0609020204030204" pitchFamily="49" charset="0"/>
                        </a:rPr>
                        <a:t>R0</a:t>
                      </a:r>
                      <a:r>
                        <a:rPr lang="en-US" sz="1600" baseline="0" dirty="0">
                          <a:solidFill>
                            <a:srgbClr val="FF0000"/>
                          </a:solidFill>
                          <a:effectLst/>
                          <a:latin typeface="Consolas" panose="020B0609020204030204" pitchFamily="49" charset="0"/>
                          <a:ea typeface="宋体"/>
                          <a:cs typeface="Consolas" panose="020B0609020204030204" pitchFamily="49" charset="0"/>
                        </a:rPr>
                        <a:t> – R3</a:t>
                      </a:r>
                    </a:p>
                    <a:p>
                      <a:pPr marL="285750" marR="0" indent="-285750" algn="just">
                        <a:spcBef>
                          <a:spcPts val="0"/>
                        </a:spcBef>
                        <a:spcAft>
                          <a:spcPts val="0"/>
                        </a:spcAft>
                        <a:buFont typeface="Arial" panose="020B0604020202020204" pitchFamily="34" charset="0"/>
                        <a:buChar char="•"/>
                      </a:pPr>
                      <a:r>
                        <a:rPr lang="en-US" sz="1600" baseline="0" dirty="0">
                          <a:solidFill>
                            <a:srgbClr val="FF0000"/>
                          </a:solidFill>
                          <a:effectLst/>
                          <a:latin typeface="Consolas" panose="020B0609020204030204" pitchFamily="49" charset="0"/>
                          <a:ea typeface="宋体"/>
                          <a:cs typeface="Consolas" panose="020B0609020204030204" pitchFamily="49" charset="0"/>
                        </a:rPr>
                        <a:t>R12</a:t>
                      </a:r>
                    </a:p>
                    <a:p>
                      <a:pPr marL="285750" marR="0" indent="-285750" algn="just">
                        <a:spcBef>
                          <a:spcPts val="0"/>
                        </a:spcBef>
                        <a:spcAft>
                          <a:spcPts val="0"/>
                        </a:spcAft>
                        <a:buFont typeface="Arial" panose="020B0604020202020204" pitchFamily="34" charset="0"/>
                        <a:buChar char="•"/>
                      </a:pPr>
                      <a:r>
                        <a:rPr lang="en-US" sz="1600" baseline="0" dirty="0">
                          <a:solidFill>
                            <a:srgbClr val="FF0000"/>
                          </a:solidFill>
                          <a:effectLst/>
                          <a:latin typeface="Consolas" panose="020B0609020204030204" pitchFamily="49" charset="0"/>
                          <a:ea typeface="宋体"/>
                          <a:cs typeface="Consolas" panose="020B0609020204030204" pitchFamily="49" charset="0"/>
                        </a:rPr>
                        <a:t>CPSR</a:t>
                      </a:r>
                      <a:endParaRPr lang="en-US" sz="1600"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err="1">
                          <a:effectLst/>
                          <a:latin typeface="Consolas" panose="020B0609020204030204" pitchFamily="49" charset="0"/>
                          <a:cs typeface="Consolas" panose="020B0609020204030204" pitchFamily="49" charset="0"/>
                        </a:rPr>
                        <a:t>Callee</a:t>
                      </a:r>
                      <a:r>
                        <a:rPr lang="en-US" sz="1600" dirty="0">
                          <a:effectLst/>
                          <a:latin typeface="Consolas" panose="020B0609020204030204" pitchFamily="49" charset="0"/>
                          <a:cs typeface="Consolas" panose="020B0609020204030204" pitchFamily="49" charset="0"/>
                        </a:rPr>
                        <a:t> should</a:t>
                      </a:r>
                      <a:r>
                        <a:rPr lang="en-US" sz="1600" baseline="0" dirty="0">
                          <a:effectLst/>
                          <a:latin typeface="Consolas" panose="020B0609020204030204" pitchFamily="49" charset="0"/>
                          <a:cs typeface="Consolas" panose="020B0609020204030204" pitchFamily="49" charset="0"/>
                        </a:rPr>
                        <a:t> Preserve</a:t>
                      </a:r>
                    </a:p>
                    <a:p>
                      <a:pPr marL="285750" marR="0" indent="-285750" algn="just">
                        <a:spcBef>
                          <a:spcPts val="0"/>
                        </a:spcBef>
                        <a:spcAft>
                          <a:spcPts val="0"/>
                        </a:spcAft>
                        <a:buFont typeface="Arial" panose="020B0604020202020204" pitchFamily="34" charset="0"/>
                        <a:buChar char="•"/>
                      </a:pPr>
                      <a:r>
                        <a:rPr lang="en-US" sz="1600" baseline="0" dirty="0">
                          <a:solidFill>
                            <a:srgbClr val="FF0000"/>
                          </a:solidFill>
                          <a:effectLst/>
                          <a:latin typeface="Consolas" panose="020B0609020204030204" pitchFamily="49" charset="0"/>
                          <a:cs typeface="Consolas" panose="020B0609020204030204" pitchFamily="49" charset="0"/>
                        </a:rPr>
                        <a:t>R4 – R11</a:t>
                      </a:r>
                    </a:p>
                    <a:p>
                      <a:pPr marL="285750" marR="0" indent="-285750" algn="just">
                        <a:spcBef>
                          <a:spcPts val="0"/>
                        </a:spcBef>
                        <a:spcAft>
                          <a:spcPts val="0"/>
                        </a:spcAft>
                        <a:buFont typeface="Arial" panose="020B0604020202020204" pitchFamily="34" charset="0"/>
                        <a:buChar char="•"/>
                      </a:pPr>
                      <a:r>
                        <a:rPr lang="en-US" sz="1600" baseline="0" dirty="0">
                          <a:solidFill>
                            <a:srgbClr val="FF0000"/>
                          </a:solidFill>
                          <a:effectLst/>
                          <a:latin typeface="Consolas" panose="020B0609020204030204" pitchFamily="49" charset="0"/>
                          <a:cs typeface="Consolas" panose="020B0609020204030204" pitchFamily="49" charset="0"/>
                        </a:rPr>
                        <a:t>R14 (LR)</a:t>
                      </a:r>
                    </a:p>
                    <a:p>
                      <a:pPr marL="285750" marR="0" indent="-285750" algn="just">
                        <a:spcBef>
                          <a:spcPts val="0"/>
                        </a:spcBef>
                        <a:spcAft>
                          <a:spcPts val="0"/>
                        </a:spcAft>
                        <a:buFont typeface="Arial" panose="020B0604020202020204" pitchFamily="34" charset="0"/>
                        <a:buChar char="•"/>
                      </a:pPr>
                      <a:r>
                        <a:rPr lang="en-US" sz="1600" baseline="0" dirty="0">
                          <a:solidFill>
                            <a:srgbClr val="FF0000"/>
                          </a:solidFill>
                          <a:effectLst/>
                          <a:latin typeface="Consolas" panose="020B0609020204030204" pitchFamily="49" charset="0"/>
                          <a:cs typeface="Consolas" panose="020B0609020204030204" pitchFamily="49" charset="0"/>
                        </a:rPr>
                        <a:t>R13 (SP)</a:t>
                      </a:r>
                      <a:endParaRPr lang="en-US" sz="1600" dirty="0">
                        <a:solidFill>
                          <a:srgbClr val="FF0000"/>
                        </a:solidFill>
                        <a:effectLst/>
                        <a:latin typeface="Consolas" panose="020B0609020204030204" pitchFamily="49" charset="0"/>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568821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Preserve Runtime Environment via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33</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659290779"/>
              </p:ext>
            </p:extLst>
          </p:nvPr>
        </p:nvGraphicFramePr>
        <p:xfrm>
          <a:off x="266700" y="1908570"/>
          <a:ext cx="8610600" cy="3438525"/>
        </p:xfrm>
        <a:graphic>
          <a:graphicData uri="http://schemas.openxmlformats.org/drawingml/2006/table">
            <a:tbl>
              <a:tblPr firstRow="1" firstCol="1" bandRow="1">
                <a:tableStyleId>{5940675A-B579-460E-94D1-54222C63F5DA}</a:tableStyleId>
              </a:tblPr>
              <a:tblGrid>
                <a:gridCol w="2552700">
                  <a:extLst>
                    <a:ext uri="{9D8B030D-6E8A-4147-A177-3AD203B41FA5}">
                      <a16:colId xmlns:a16="http://schemas.microsoft.com/office/drawing/2014/main" val="20000"/>
                    </a:ext>
                  </a:extLst>
                </a:gridCol>
                <a:gridCol w="3028950">
                  <a:extLst>
                    <a:ext uri="{9D8B030D-6E8A-4147-A177-3AD203B41FA5}">
                      <a16:colId xmlns:a16="http://schemas.microsoft.com/office/drawing/2014/main" val="20001"/>
                    </a:ext>
                  </a:extLst>
                </a:gridCol>
                <a:gridCol w="3028950">
                  <a:extLst>
                    <a:ext uri="{9D8B030D-6E8A-4147-A177-3AD203B41FA5}">
                      <a16:colId xmlns:a16="http://schemas.microsoft.com/office/drawing/2014/main" val="2917198359"/>
                    </a:ext>
                  </a:extLst>
                </a:gridCol>
              </a:tblGrid>
              <a:tr h="3048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Caller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baseline="0" dirty="0">
                          <a:solidFill>
                            <a:schemeClr val="bg1"/>
                          </a:solidFill>
                          <a:effectLst/>
                          <a:latin typeface="Consolas" panose="020B0609020204030204" pitchFamily="49" charset="0"/>
                          <a:cs typeface="Consolas" panose="020B0609020204030204" pitchFamily="49" charset="0"/>
                        </a:rPr>
                        <a:t> foo</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baseline="0" dirty="0">
                          <a:solidFill>
                            <a:schemeClr val="bg1"/>
                          </a:solidFill>
                          <a:effectLst/>
                          <a:latin typeface="Consolas" panose="020B0609020204030204" pitchFamily="49" charset="0"/>
                          <a:cs typeface="Consolas" panose="020B0609020204030204" pitchFamily="49" charset="0"/>
                        </a:rPr>
                        <a:t> bar</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3133725">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#100</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BL  foo</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ADD r4, r4, #1</a:t>
                      </a:r>
                      <a:endParaRPr lang="en-US" sz="1600" dirty="0">
                        <a:solidFill>
                          <a:schemeClr val="bg1">
                            <a:lumMod val="50000"/>
                          </a:schemeClr>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dirty="0">
                          <a:solidFill>
                            <a:srgbClr val="C00000"/>
                          </a:solidFill>
                          <a:effectLst/>
                          <a:latin typeface="Consolas" panose="020B0609020204030204" pitchFamily="49" charset="0"/>
                          <a:cs typeface="Consolas" panose="020B0609020204030204" pitchFamily="49" charset="0"/>
                        </a:rPr>
                        <a:t>foo</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PROC</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PUSH  {r4} </a:t>
                      </a:r>
                    </a:p>
                    <a:p>
                      <a:pPr marL="0" marR="0" algn="just">
                        <a:spcBef>
                          <a:spcPts val="0"/>
                        </a:spcBef>
                        <a:spcAft>
                          <a:spcPts val="0"/>
                        </a:spcAft>
                      </a:pPr>
                      <a:r>
                        <a:rPr lang="en-US" sz="1600" b="1" baseline="0" dirty="0">
                          <a:solidFill>
                            <a:srgbClr val="C00000"/>
                          </a:solidFill>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MOV   r4, #10  </a:t>
                      </a:r>
                      <a:endParaRPr lang="en-US" sz="1600" dirty="0">
                        <a:solidFill>
                          <a:schemeClr val="bg1">
                            <a:lumMod val="50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aseline="0" dirty="0">
                          <a:solidFill>
                            <a:schemeClr val="bg1">
                              <a:lumMod val="50000"/>
                            </a:schemeClr>
                          </a:solidFill>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dirty="0">
                          <a:solidFill>
                            <a:schemeClr val="bg1">
                              <a:lumMod val="50000"/>
                            </a:schemeClr>
                          </a:solidFill>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BL    bar</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POP   {r4}     </a:t>
                      </a:r>
                      <a:endParaRPr lang="en-US" sz="1600" dirty="0">
                        <a:solidFill>
                          <a:schemeClr val="bg1">
                            <a:lumMod val="50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BX    </a:t>
                      </a:r>
                      <a:r>
                        <a:rPr lang="en-US" sz="1600" dirty="0" err="1">
                          <a:effectLst/>
                          <a:latin typeface="Consolas" panose="020B0609020204030204" pitchFamily="49" charset="0"/>
                          <a:cs typeface="Consolas" panose="020B0609020204030204" pitchFamily="49" charset="0"/>
                        </a:rPr>
                        <a:t>LR</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err="1">
                          <a:effectLst/>
                          <a:latin typeface="Consolas" panose="020B0609020204030204" pitchFamily="49" charset="0"/>
                          <a:cs typeface="Consolas" panose="020B0609020204030204" pitchFamily="49" charset="0"/>
                        </a:rPr>
                        <a:t>ENDP</a:t>
                      </a:r>
                      <a:endParaRPr lang="en-US" sz="1600" dirty="0">
                        <a:effectLst/>
                        <a:latin typeface="Consolas" panose="020B0609020204030204" pitchFamily="49" charset="0"/>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dirty="0">
                          <a:solidFill>
                            <a:srgbClr val="C00000"/>
                          </a:solidFill>
                          <a:effectLst/>
                          <a:latin typeface="Consolas" panose="020B0609020204030204" pitchFamily="49" charset="0"/>
                          <a:cs typeface="Consolas" panose="020B0609020204030204" pitchFamily="49" charset="0"/>
                        </a:rPr>
                        <a:t>bar</a:t>
                      </a:r>
                      <a:r>
                        <a:rPr lang="en-US" sz="1600" dirty="0">
                          <a:effectLst/>
                          <a:latin typeface="Consolas" panose="020B0609020204030204" pitchFamily="49" charset="0"/>
                          <a:cs typeface="Consolas" panose="020B0609020204030204" pitchFamily="49" charset="0"/>
                        </a:rPr>
                        <a:t> PROC</a:t>
                      </a:r>
                    </a:p>
                    <a:p>
                      <a:pPr marL="0" marR="0" algn="just">
                        <a:spcBef>
                          <a:spcPts val="0"/>
                        </a:spcBef>
                        <a:spcAft>
                          <a:spcPts val="0"/>
                        </a:spcAft>
                      </a:pPr>
                      <a:r>
                        <a:rPr lang="en-US" sz="1600" baseline="0" dirty="0">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aseline="0" dirty="0">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BX    LR</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ENDP</a:t>
                      </a:r>
                    </a:p>
                    <a:p>
                      <a:pPr marL="0" marR="0" algn="just">
                        <a:spcBef>
                          <a:spcPts val="0"/>
                        </a:spcBef>
                        <a:spcAft>
                          <a:spcPts val="0"/>
                        </a:spcAft>
                      </a:pPr>
                      <a:endParaRPr lang="en-US" sz="1600" dirty="0">
                        <a:effectLst/>
                        <a:latin typeface="Consolas" panose="020B0609020204030204" pitchFamily="49" charset="0"/>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
        <p:nvSpPr>
          <p:cNvPr id="7" name="TextBox 6"/>
          <p:cNvSpPr txBox="1"/>
          <p:nvPr/>
        </p:nvSpPr>
        <p:spPr>
          <a:xfrm>
            <a:off x="251460" y="1294952"/>
            <a:ext cx="3230884" cy="461665"/>
          </a:xfrm>
          <a:prstGeom prst="rect">
            <a:avLst/>
          </a:prstGeom>
          <a:noFill/>
        </p:spPr>
        <p:txBody>
          <a:bodyPr wrap="none" rtlCol="0">
            <a:spAutoFit/>
          </a:bodyPr>
          <a:lstStyle/>
          <a:p>
            <a:r>
              <a:rPr lang="en-US" sz="2400" dirty="0"/>
              <a:t>What is wrong in </a:t>
            </a:r>
            <a:r>
              <a:rPr lang="en-US" sz="2400" dirty="0">
                <a:latin typeface="Consolas" panose="020B0609020204030204" pitchFamily="49" charset="0"/>
                <a:cs typeface="Consolas" panose="020B0609020204030204" pitchFamily="49" charset="0"/>
              </a:rPr>
              <a:t>foo</a:t>
            </a:r>
            <a:r>
              <a:rPr lang="en-US" sz="2400" dirty="0"/>
              <a:t>()?</a:t>
            </a:r>
          </a:p>
        </p:txBody>
      </p:sp>
    </p:spTree>
    <p:extLst>
      <p:ext uri="{BB962C8B-B14F-4D97-AF65-F5344CB8AC3E}">
        <p14:creationId xmlns:p14="http://schemas.microsoft.com/office/powerpoint/2010/main" val="4766006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Preserve Runtime Environment via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34</a:t>
            </a:fld>
            <a:endParaRPr kumimoji="0" lang="en-US" dirty="0"/>
          </a:p>
        </p:txBody>
      </p:sp>
      <p:graphicFrame>
        <p:nvGraphicFramePr>
          <p:cNvPr id="5" name="Table 4"/>
          <p:cNvGraphicFramePr>
            <a:graphicFrameLocks noGrp="1"/>
          </p:cNvGraphicFramePr>
          <p:nvPr/>
        </p:nvGraphicFramePr>
        <p:xfrm>
          <a:off x="266700" y="1908570"/>
          <a:ext cx="8610600" cy="3438525"/>
        </p:xfrm>
        <a:graphic>
          <a:graphicData uri="http://schemas.openxmlformats.org/drawingml/2006/table">
            <a:tbl>
              <a:tblPr firstRow="1" firstCol="1" bandRow="1">
                <a:tableStyleId>{5940675A-B579-460E-94D1-54222C63F5DA}</a:tableStyleId>
              </a:tblPr>
              <a:tblGrid>
                <a:gridCol w="2552700">
                  <a:extLst>
                    <a:ext uri="{9D8B030D-6E8A-4147-A177-3AD203B41FA5}">
                      <a16:colId xmlns:a16="http://schemas.microsoft.com/office/drawing/2014/main" val="20000"/>
                    </a:ext>
                  </a:extLst>
                </a:gridCol>
                <a:gridCol w="3028950">
                  <a:extLst>
                    <a:ext uri="{9D8B030D-6E8A-4147-A177-3AD203B41FA5}">
                      <a16:colId xmlns:a16="http://schemas.microsoft.com/office/drawing/2014/main" val="20001"/>
                    </a:ext>
                  </a:extLst>
                </a:gridCol>
                <a:gridCol w="3028950">
                  <a:extLst>
                    <a:ext uri="{9D8B030D-6E8A-4147-A177-3AD203B41FA5}">
                      <a16:colId xmlns:a16="http://schemas.microsoft.com/office/drawing/2014/main" val="2917198359"/>
                    </a:ext>
                  </a:extLst>
                </a:gridCol>
              </a:tblGrid>
              <a:tr h="3048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Caller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baseline="0" dirty="0">
                          <a:solidFill>
                            <a:schemeClr val="bg1"/>
                          </a:solidFill>
                          <a:effectLst/>
                          <a:latin typeface="Consolas" panose="020B0609020204030204" pitchFamily="49" charset="0"/>
                          <a:cs typeface="Consolas" panose="020B0609020204030204" pitchFamily="49" charset="0"/>
                        </a:rPr>
                        <a:t> foo</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baseline="0" dirty="0">
                          <a:solidFill>
                            <a:schemeClr val="bg1"/>
                          </a:solidFill>
                          <a:effectLst/>
                          <a:latin typeface="Consolas" panose="020B0609020204030204" pitchFamily="49" charset="0"/>
                          <a:cs typeface="Consolas" panose="020B0609020204030204" pitchFamily="49" charset="0"/>
                        </a:rPr>
                        <a:t> bar</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3133725">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#100</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BL  foo</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ADD r4, r4, #1</a:t>
                      </a:r>
                      <a:endParaRPr lang="en-US" sz="1600" dirty="0">
                        <a:solidFill>
                          <a:schemeClr val="bg1">
                            <a:lumMod val="50000"/>
                          </a:schemeClr>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dirty="0">
                          <a:solidFill>
                            <a:srgbClr val="C00000"/>
                          </a:solidFill>
                          <a:effectLst/>
                          <a:latin typeface="Consolas" panose="020B0609020204030204" pitchFamily="49" charset="0"/>
                          <a:cs typeface="Consolas" panose="020B0609020204030204" pitchFamily="49" charset="0"/>
                        </a:rPr>
                        <a:t>foo</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PROC</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PUSH  {r4} </a:t>
                      </a:r>
                    </a:p>
                    <a:p>
                      <a:pPr marL="0" marR="0" algn="just">
                        <a:spcBef>
                          <a:spcPts val="0"/>
                        </a:spcBef>
                        <a:spcAft>
                          <a:spcPts val="0"/>
                        </a:spcAft>
                      </a:pPr>
                      <a:r>
                        <a:rPr lang="en-US" sz="1600" b="1" baseline="0" dirty="0">
                          <a:solidFill>
                            <a:srgbClr val="C00000"/>
                          </a:solidFill>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MOV   r4, #10  </a:t>
                      </a:r>
                      <a:endParaRPr lang="en-US" sz="1600" dirty="0">
                        <a:solidFill>
                          <a:schemeClr val="bg1">
                            <a:lumMod val="50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aseline="0" dirty="0">
                          <a:solidFill>
                            <a:schemeClr val="bg1">
                              <a:lumMod val="50000"/>
                            </a:schemeClr>
                          </a:solidFill>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dirty="0">
                          <a:solidFill>
                            <a:schemeClr val="bg1">
                              <a:lumMod val="50000"/>
                            </a:schemeClr>
                          </a:solidFill>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BL    bar</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POP   {r4}     </a:t>
                      </a:r>
                      <a:endParaRPr lang="en-US" sz="1600" dirty="0">
                        <a:solidFill>
                          <a:schemeClr val="bg1">
                            <a:lumMod val="50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BX    </a:t>
                      </a:r>
                      <a:r>
                        <a:rPr lang="en-US" sz="1600" dirty="0" err="1">
                          <a:effectLst/>
                          <a:latin typeface="Consolas" panose="020B0609020204030204" pitchFamily="49" charset="0"/>
                          <a:cs typeface="Consolas" panose="020B0609020204030204" pitchFamily="49" charset="0"/>
                        </a:rPr>
                        <a:t>LR</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err="1">
                          <a:effectLst/>
                          <a:latin typeface="Consolas" panose="020B0609020204030204" pitchFamily="49" charset="0"/>
                          <a:cs typeface="Consolas" panose="020B0609020204030204" pitchFamily="49" charset="0"/>
                        </a:rPr>
                        <a:t>ENDP</a:t>
                      </a:r>
                      <a:endParaRPr lang="en-US" sz="1600" dirty="0">
                        <a:effectLst/>
                        <a:latin typeface="Consolas" panose="020B0609020204030204" pitchFamily="49" charset="0"/>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dirty="0">
                          <a:solidFill>
                            <a:srgbClr val="C00000"/>
                          </a:solidFill>
                          <a:effectLst/>
                          <a:latin typeface="Consolas" panose="020B0609020204030204" pitchFamily="49" charset="0"/>
                          <a:cs typeface="Consolas" panose="020B0609020204030204" pitchFamily="49" charset="0"/>
                        </a:rPr>
                        <a:t>bar</a:t>
                      </a:r>
                      <a:r>
                        <a:rPr lang="en-US" sz="1600" dirty="0">
                          <a:effectLst/>
                          <a:latin typeface="Consolas" panose="020B0609020204030204" pitchFamily="49" charset="0"/>
                          <a:cs typeface="Consolas" panose="020B0609020204030204" pitchFamily="49" charset="0"/>
                        </a:rPr>
                        <a:t> PROC</a:t>
                      </a:r>
                    </a:p>
                    <a:p>
                      <a:pPr marL="0" marR="0" algn="just">
                        <a:spcBef>
                          <a:spcPts val="0"/>
                        </a:spcBef>
                        <a:spcAft>
                          <a:spcPts val="0"/>
                        </a:spcAft>
                      </a:pPr>
                      <a:r>
                        <a:rPr lang="en-US" sz="1600" baseline="0" dirty="0">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aseline="0" dirty="0">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BX    LR</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ENDP</a:t>
                      </a:r>
                    </a:p>
                    <a:p>
                      <a:pPr marL="0" marR="0" algn="just">
                        <a:spcBef>
                          <a:spcPts val="0"/>
                        </a:spcBef>
                        <a:spcAft>
                          <a:spcPts val="0"/>
                        </a:spcAft>
                      </a:pPr>
                      <a:endParaRPr lang="en-US" sz="1600" dirty="0">
                        <a:effectLst/>
                        <a:latin typeface="Consolas" panose="020B0609020204030204" pitchFamily="49" charset="0"/>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
        <p:nvSpPr>
          <p:cNvPr id="7" name="TextBox 6"/>
          <p:cNvSpPr txBox="1"/>
          <p:nvPr/>
        </p:nvSpPr>
        <p:spPr>
          <a:xfrm>
            <a:off x="251460" y="1294952"/>
            <a:ext cx="3230884" cy="461665"/>
          </a:xfrm>
          <a:prstGeom prst="rect">
            <a:avLst/>
          </a:prstGeom>
          <a:noFill/>
        </p:spPr>
        <p:txBody>
          <a:bodyPr wrap="none" rtlCol="0">
            <a:spAutoFit/>
          </a:bodyPr>
          <a:lstStyle/>
          <a:p>
            <a:r>
              <a:rPr lang="en-US" sz="2400" dirty="0"/>
              <a:t>What is wrong  in foo()?</a:t>
            </a:r>
          </a:p>
        </p:txBody>
      </p:sp>
      <p:cxnSp>
        <p:nvCxnSpPr>
          <p:cNvPr id="9" name="Straight Arrow Connector 8"/>
          <p:cNvCxnSpPr/>
          <p:nvPr/>
        </p:nvCxnSpPr>
        <p:spPr>
          <a:xfrm>
            <a:off x="4419600" y="4267200"/>
            <a:ext cx="61722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029200" y="3733800"/>
            <a:ext cx="7620" cy="5334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343400" y="3733800"/>
            <a:ext cx="6858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60657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Preserve Runtime Environment via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35</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2823850046"/>
              </p:ext>
            </p:extLst>
          </p:nvPr>
        </p:nvGraphicFramePr>
        <p:xfrm>
          <a:off x="266700" y="1908570"/>
          <a:ext cx="8610600" cy="3438525"/>
        </p:xfrm>
        <a:graphic>
          <a:graphicData uri="http://schemas.openxmlformats.org/drawingml/2006/table">
            <a:tbl>
              <a:tblPr firstRow="1" firstCol="1" bandRow="1">
                <a:tableStyleId>{5940675A-B579-460E-94D1-54222C63F5DA}</a:tableStyleId>
              </a:tblPr>
              <a:tblGrid>
                <a:gridCol w="2552700">
                  <a:extLst>
                    <a:ext uri="{9D8B030D-6E8A-4147-A177-3AD203B41FA5}">
                      <a16:colId xmlns:a16="http://schemas.microsoft.com/office/drawing/2014/main" val="20000"/>
                    </a:ext>
                  </a:extLst>
                </a:gridCol>
                <a:gridCol w="3028950">
                  <a:extLst>
                    <a:ext uri="{9D8B030D-6E8A-4147-A177-3AD203B41FA5}">
                      <a16:colId xmlns:a16="http://schemas.microsoft.com/office/drawing/2014/main" val="20001"/>
                    </a:ext>
                  </a:extLst>
                </a:gridCol>
                <a:gridCol w="3028950">
                  <a:extLst>
                    <a:ext uri="{9D8B030D-6E8A-4147-A177-3AD203B41FA5}">
                      <a16:colId xmlns:a16="http://schemas.microsoft.com/office/drawing/2014/main" val="2917198359"/>
                    </a:ext>
                  </a:extLst>
                </a:gridCol>
              </a:tblGrid>
              <a:tr h="3048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Caller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baseline="0" dirty="0">
                          <a:solidFill>
                            <a:schemeClr val="bg1"/>
                          </a:solidFill>
                          <a:effectLst/>
                          <a:latin typeface="Consolas" panose="020B0609020204030204" pitchFamily="49" charset="0"/>
                          <a:cs typeface="Consolas" panose="020B0609020204030204" pitchFamily="49" charset="0"/>
                        </a:rPr>
                        <a:t> foo</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baseline="0" dirty="0">
                          <a:solidFill>
                            <a:schemeClr val="bg1"/>
                          </a:solidFill>
                          <a:effectLst/>
                          <a:latin typeface="Consolas" panose="020B0609020204030204" pitchFamily="49" charset="0"/>
                          <a:cs typeface="Consolas" panose="020B0609020204030204" pitchFamily="49" charset="0"/>
                        </a:rPr>
                        <a:t> bar</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3133725">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#100</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BL  foo</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ADD r4, r4, #1</a:t>
                      </a:r>
                      <a:endParaRPr lang="en-US" sz="1600" dirty="0">
                        <a:solidFill>
                          <a:schemeClr val="bg1">
                            <a:lumMod val="50000"/>
                          </a:schemeClr>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dirty="0">
                          <a:solidFill>
                            <a:srgbClr val="C00000"/>
                          </a:solidFill>
                          <a:effectLst/>
                          <a:latin typeface="Consolas" panose="020B0609020204030204" pitchFamily="49" charset="0"/>
                          <a:cs typeface="Consolas" panose="020B0609020204030204" pitchFamily="49" charset="0"/>
                        </a:rPr>
                        <a:t>foo</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PROC</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PUSH  {r4,</a:t>
                      </a:r>
                      <a:r>
                        <a:rPr lang="en-US" sz="1600" b="1" baseline="0" dirty="0">
                          <a:solidFill>
                            <a:srgbClr val="C00000"/>
                          </a:solidFill>
                          <a:effectLst/>
                          <a:latin typeface="Consolas" panose="020B0609020204030204" pitchFamily="49" charset="0"/>
                          <a:cs typeface="Consolas" panose="020B0609020204030204" pitchFamily="49" charset="0"/>
                        </a:rPr>
                        <a:t> LR</a:t>
                      </a:r>
                      <a:r>
                        <a:rPr lang="en-US" sz="1600" b="1" dirty="0">
                          <a:solidFill>
                            <a:srgbClr val="C00000"/>
                          </a:solidFill>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b="1" baseline="0" dirty="0">
                          <a:solidFill>
                            <a:srgbClr val="C00000"/>
                          </a:solidFill>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MOV   r4, #10  </a:t>
                      </a:r>
                      <a:endParaRPr lang="en-US" sz="1600" dirty="0">
                        <a:solidFill>
                          <a:schemeClr val="bg1">
                            <a:lumMod val="50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aseline="0" dirty="0">
                          <a:solidFill>
                            <a:schemeClr val="bg1">
                              <a:lumMod val="50000"/>
                            </a:schemeClr>
                          </a:solidFill>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dirty="0">
                          <a:solidFill>
                            <a:schemeClr val="bg1">
                              <a:lumMod val="50000"/>
                            </a:schemeClr>
                          </a:solidFill>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BL    bar</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POP   {r4, LR}     </a:t>
                      </a:r>
                      <a:endParaRPr lang="en-US" sz="1600" dirty="0">
                        <a:solidFill>
                          <a:schemeClr val="bg1">
                            <a:lumMod val="50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BX    </a:t>
                      </a:r>
                      <a:r>
                        <a:rPr lang="en-US" sz="1600" dirty="0" err="1">
                          <a:effectLst/>
                          <a:latin typeface="Consolas" panose="020B0609020204030204" pitchFamily="49" charset="0"/>
                          <a:cs typeface="Consolas" panose="020B0609020204030204" pitchFamily="49" charset="0"/>
                        </a:rPr>
                        <a:t>LR</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err="1">
                          <a:effectLst/>
                          <a:latin typeface="Consolas" panose="020B0609020204030204" pitchFamily="49" charset="0"/>
                          <a:cs typeface="Consolas" panose="020B0609020204030204" pitchFamily="49" charset="0"/>
                        </a:rPr>
                        <a:t>ENDP</a:t>
                      </a:r>
                      <a:endParaRPr lang="en-US" sz="1600" dirty="0">
                        <a:effectLst/>
                        <a:latin typeface="Consolas" panose="020B0609020204030204" pitchFamily="49" charset="0"/>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dirty="0">
                          <a:solidFill>
                            <a:srgbClr val="C00000"/>
                          </a:solidFill>
                          <a:effectLst/>
                          <a:latin typeface="Consolas" panose="020B0609020204030204" pitchFamily="49" charset="0"/>
                          <a:cs typeface="Consolas" panose="020B0609020204030204" pitchFamily="49" charset="0"/>
                        </a:rPr>
                        <a:t>bar</a:t>
                      </a:r>
                      <a:r>
                        <a:rPr lang="en-US" sz="1600" dirty="0">
                          <a:effectLst/>
                          <a:latin typeface="Consolas" panose="020B0609020204030204" pitchFamily="49" charset="0"/>
                          <a:cs typeface="Consolas" panose="020B0609020204030204" pitchFamily="49" charset="0"/>
                        </a:rPr>
                        <a:t> PROC</a:t>
                      </a:r>
                    </a:p>
                    <a:p>
                      <a:pPr marL="0" marR="0" algn="just">
                        <a:spcBef>
                          <a:spcPts val="0"/>
                        </a:spcBef>
                        <a:spcAft>
                          <a:spcPts val="0"/>
                        </a:spcAft>
                      </a:pPr>
                      <a:r>
                        <a:rPr lang="en-US" sz="1600" baseline="0" dirty="0">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aseline="0" dirty="0">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BX    LR</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ENDP</a:t>
                      </a:r>
                    </a:p>
                    <a:p>
                      <a:pPr marL="0" marR="0" algn="just">
                        <a:spcBef>
                          <a:spcPts val="0"/>
                        </a:spcBef>
                        <a:spcAft>
                          <a:spcPts val="0"/>
                        </a:spcAft>
                      </a:pPr>
                      <a:endParaRPr lang="en-US" sz="1600" dirty="0">
                        <a:effectLst/>
                        <a:latin typeface="Consolas" panose="020B0609020204030204" pitchFamily="49" charset="0"/>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
        <p:nvSpPr>
          <p:cNvPr id="7" name="TextBox 6"/>
          <p:cNvSpPr txBox="1"/>
          <p:nvPr/>
        </p:nvSpPr>
        <p:spPr>
          <a:xfrm>
            <a:off x="251460" y="1294952"/>
            <a:ext cx="4936480" cy="461665"/>
          </a:xfrm>
          <a:prstGeom prst="rect">
            <a:avLst/>
          </a:prstGeom>
          <a:noFill/>
        </p:spPr>
        <p:txBody>
          <a:bodyPr wrap="none" rtlCol="0">
            <a:spAutoFit/>
          </a:bodyPr>
          <a:lstStyle/>
          <a:p>
            <a:r>
              <a:rPr lang="en-US" sz="2400" dirty="0"/>
              <a:t>What is wrong  in foo()? </a:t>
            </a:r>
            <a:r>
              <a:rPr lang="en-US" sz="2400" dirty="0">
                <a:solidFill>
                  <a:srgbClr val="3333FF"/>
                </a:solidFill>
              </a:rPr>
              <a:t>Solution </a:t>
            </a:r>
            <a:r>
              <a:rPr lang="en-US" sz="2400" dirty="0">
                <a:solidFill>
                  <a:srgbClr val="3333FF"/>
                </a:solidFill>
                <a:latin typeface="Consolas" panose="020B0609020204030204" pitchFamily="49" charset="0"/>
                <a:cs typeface="Consolas" panose="020B0609020204030204" pitchFamily="49" charset="0"/>
              </a:rPr>
              <a:t>#1</a:t>
            </a:r>
            <a:r>
              <a:rPr lang="en-US" sz="2400" dirty="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0632417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210" name="Rectangle 2"/>
          <p:cNvSpPr>
            <a:spLocks noGrp="1" noChangeArrowheads="1"/>
          </p:cNvSpPr>
          <p:nvPr>
            <p:ph type="title"/>
          </p:nvPr>
        </p:nvSpPr>
        <p:spPr/>
        <p:txBody>
          <a:bodyPr/>
          <a:lstStyle/>
          <a:p>
            <a:r>
              <a:rPr lang="en-US" altLang="zh-TW" dirty="0"/>
              <a:t>Stacks and Subroutines</a:t>
            </a:r>
            <a:endParaRPr lang="zh-TW" altLang="en-US" sz="3600" baseline="-250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01" y="1447801"/>
            <a:ext cx="9188091" cy="4267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120048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Preserve Runtime Environment via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37</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218498619"/>
              </p:ext>
            </p:extLst>
          </p:nvPr>
        </p:nvGraphicFramePr>
        <p:xfrm>
          <a:off x="266700" y="1908570"/>
          <a:ext cx="8610600" cy="3438525"/>
        </p:xfrm>
        <a:graphic>
          <a:graphicData uri="http://schemas.openxmlformats.org/drawingml/2006/table">
            <a:tbl>
              <a:tblPr firstRow="1" firstCol="1" bandRow="1">
                <a:tableStyleId>{5940675A-B579-460E-94D1-54222C63F5DA}</a:tableStyleId>
              </a:tblPr>
              <a:tblGrid>
                <a:gridCol w="2552700">
                  <a:extLst>
                    <a:ext uri="{9D8B030D-6E8A-4147-A177-3AD203B41FA5}">
                      <a16:colId xmlns:a16="http://schemas.microsoft.com/office/drawing/2014/main" val="20000"/>
                    </a:ext>
                  </a:extLst>
                </a:gridCol>
                <a:gridCol w="3028950">
                  <a:extLst>
                    <a:ext uri="{9D8B030D-6E8A-4147-A177-3AD203B41FA5}">
                      <a16:colId xmlns:a16="http://schemas.microsoft.com/office/drawing/2014/main" val="20001"/>
                    </a:ext>
                  </a:extLst>
                </a:gridCol>
                <a:gridCol w="3028950">
                  <a:extLst>
                    <a:ext uri="{9D8B030D-6E8A-4147-A177-3AD203B41FA5}">
                      <a16:colId xmlns:a16="http://schemas.microsoft.com/office/drawing/2014/main" val="2917198359"/>
                    </a:ext>
                  </a:extLst>
                </a:gridCol>
              </a:tblGrid>
              <a:tr h="3048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Caller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baseline="0" dirty="0">
                          <a:solidFill>
                            <a:schemeClr val="bg1"/>
                          </a:solidFill>
                          <a:effectLst/>
                          <a:latin typeface="Consolas" panose="020B0609020204030204" pitchFamily="49" charset="0"/>
                          <a:cs typeface="Consolas" panose="020B0609020204030204" pitchFamily="49" charset="0"/>
                        </a:rPr>
                        <a:t> foo</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effectLst/>
                          <a:latin typeface="Consolas" panose="020B0609020204030204" pitchFamily="49" charset="0"/>
                          <a:cs typeface="Consolas" panose="020B0609020204030204" pitchFamily="49" charset="0"/>
                        </a:rPr>
                        <a:t>Subroutine</a:t>
                      </a:r>
                      <a:r>
                        <a:rPr lang="en-US" sz="1600" b="1" baseline="0" dirty="0">
                          <a:solidFill>
                            <a:schemeClr val="bg1"/>
                          </a:solidFill>
                          <a:effectLst/>
                          <a:latin typeface="Consolas" panose="020B0609020204030204" pitchFamily="49" charset="0"/>
                          <a:cs typeface="Consolas" panose="020B0609020204030204" pitchFamily="49" charset="0"/>
                        </a:rPr>
                        <a:t> bar</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3133725">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r4</a:t>
                      </a:r>
                      <a:r>
                        <a:rPr lang="en-US" sz="1600" dirty="0">
                          <a:effectLst/>
                          <a:latin typeface="Consolas" panose="020B0609020204030204" pitchFamily="49" charset="0"/>
                          <a:cs typeface="Consolas" panose="020B0609020204030204" pitchFamily="49" charset="0"/>
                        </a:rPr>
                        <a:t>, #100</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BL  foo</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ADD r4, r4, #1</a:t>
                      </a:r>
                      <a:endParaRPr lang="en-US" sz="1600" dirty="0">
                        <a:solidFill>
                          <a:schemeClr val="bg1">
                            <a:lumMod val="50000"/>
                          </a:schemeClr>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dirty="0">
                          <a:solidFill>
                            <a:srgbClr val="C00000"/>
                          </a:solidFill>
                          <a:effectLst/>
                          <a:latin typeface="Consolas" panose="020B0609020204030204" pitchFamily="49" charset="0"/>
                          <a:cs typeface="Consolas" panose="020B0609020204030204" pitchFamily="49" charset="0"/>
                        </a:rPr>
                        <a:t>foo</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PROC</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PUSH  {r4,</a:t>
                      </a:r>
                      <a:r>
                        <a:rPr lang="en-US" sz="1600" b="1" baseline="0" dirty="0">
                          <a:solidFill>
                            <a:srgbClr val="C00000"/>
                          </a:solidFill>
                          <a:effectLst/>
                          <a:latin typeface="Consolas" panose="020B0609020204030204" pitchFamily="49" charset="0"/>
                          <a:cs typeface="Consolas" panose="020B0609020204030204" pitchFamily="49" charset="0"/>
                        </a:rPr>
                        <a:t> LR</a:t>
                      </a:r>
                      <a:r>
                        <a:rPr lang="en-US" sz="1600" b="1" dirty="0">
                          <a:solidFill>
                            <a:srgbClr val="C00000"/>
                          </a:solidFill>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b="1" baseline="0" dirty="0">
                          <a:solidFill>
                            <a:srgbClr val="C00000"/>
                          </a:solidFill>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MOV   r4, #10  </a:t>
                      </a:r>
                      <a:endParaRPr lang="en-US" sz="1600" dirty="0">
                        <a:solidFill>
                          <a:schemeClr val="bg1">
                            <a:lumMod val="50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aseline="0" dirty="0">
                          <a:solidFill>
                            <a:schemeClr val="bg1">
                              <a:lumMod val="50000"/>
                            </a:schemeClr>
                          </a:solidFill>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dirty="0">
                          <a:solidFill>
                            <a:schemeClr val="bg1">
                              <a:lumMod val="50000"/>
                            </a:schemeClr>
                          </a:solidFill>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BL    bar</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POP   {r4, PC}     </a:t>
                      </a:r>
                      <a:endParaRPr lang="en-US" sz="1600" dirty="0">
                        <a:solidFill>
                          <a:schemeClr val="bg1">
                            <a:lumMod val="50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strike="sngStrike" baseline="0" dirty="0">
                          <a:solidFill>
                            <a:schemeClr val="bg1">
                              <a:lumMod val="50000"/>
                            </a:schemeClr>
                          </a:solidFill>
                          <a:effectLst/>
                          <a:latin typeface="Consolas" panose="020B0609020204030204" pitchFamily="49" charset="0"/>
                          <a:cs typeface="Consolas" panose="020B0609020204030204" pitchFamily="49" charset="0"/>
                        </a:rPr>
                        <a:t>BX    </a:t>
                      </a:r>
                      <a:r>
                        <a:rPr lang="en-US" sz="1600" strike="sngStrike" baseline="0" dirty="0" err="1">
                          <a:solidFill>
                            <a:schemeClr val="bg1">
                              <a:lumMod val="50000"/>
                            </a:schemeClr>
                          </a:solidFill>
                          <a:effectLst/>
                          <a:latin typeface="Consolas" panose="020B0609020204030204" pitchFamily="49" charset="0"/>
                          <a:cs typeface="Consolas" panose="020B0609020204030204" pitchFamily="49" charset="0"/>
                        </a:rPr>
                        <a:t>LR</a:t>
                      </a:r>
                      <a:endParaRPr lang="en-US" sz="1600" strike="sngStrike" baseline="0" dirty="0">
                        <a:solidFill>
                          <a:schemeClr val="bg1">
                            <a:lumMod val="50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err="1">
                          <a:effectLst/>
                          <a:latin typeface="Consolas" panose="020B0609020204030204" pitchFamily="49" charset="0"/>
                          <a:cs typeface="Consolas" panose="020B0609020204030204" pitchFamily="49" charset="0"/>
                        </a:rPr>
                        <a:t>ENDP</a:t>
                      </a:r>
                      <a:endParaRPr lang="en-US" sz="1600" dirty="0">
                        <a:effectLst/>
                        <a:latin typeface="Consolas" panose="020B0609020204030204" pitchFamily="49" charset="0"/>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dirty="0">
                          <a:solidFill>
                            <a:srgbClr val="C00000"/>
                          </a:solidFill>
                          <a:effectLst/>
                          <a:latin typeface="Consolas" panose="020B0609020204030204" pitchFamily="49" charset="0"/>
                          <a:cs typeface="Consolas" panose="020B0609020204030204" pitchFamily="49" charset="0"/>
                        </a:rPr>
                        <a:t>bar</a:t>
                      </a:r>
                      <a:r>
                        <a:rPr lang="en-US" sz="1600" dirty="0">
                          <a:effectLst/>
                          <a:latin typeface="Consolas" panose="020B0609020204030204" pitchFamily="49" charset="0"/>
                          <a:cs typeface="Consolas" panose="020B0609020204030204" pitchFamily="49" charset="0"/>
                        </a:rPr>
                        <a:t> PROC</a:t>
                      </a:r>
                    </a:p>
                    <a:p>
                      <a:pPr marL="0" marR="0" algn="just">
                        <a:spcBef>
                          <a:spcPts val="0"/>
                        </a:spcBef>
                        <a:spcAft>
                          <a:spcPts val="0"/>
                        </a:spcAft>
                      </a:pPr>
                      <a:r>
                        <a:rPr lang="en-US" sz="1600" baseline="0" dirty="0">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aseline="0" dirty="0">
                          <a:effectLst/>
                          <a:latin typeface="Consolas" panose="020B0609020204030204" pitchFamily="49" charset="0"/>
                          <a:cs typeface="Consolas" panose="020B0609020204030204" pitchFamily="49" charset="0"/>
                        </a:rPr>
                        <a:t>    </a:t>
                      </a:r>
                      <a:r>
                        <a:rPr lang="en-US" sz="1600" dirty="0">
                          <a:effectLst/>
                          <a:latin typeface="Consolas" panose="020B0609020204030204" pitchFamily="49" charset="0"/>
                          <a:cs typeface="Consolas" panose="020B0609020204030204" pitchFamily="49" charset="0"/>
                        </a:rPr>
                        <a:t>BX    LR</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ENDP</a:t>
                      </a:r>
                    </a:p>
                    <a:p>
                      <a:pPr marL="0" marR="0" algn="just">
                        <a:spcBef>
                          <a:spcPts val="0"/>
                        </a:spcBef>
                        <a:spcAft>
                          <a:spcPts val="0"/>
                        </a:spcAft>
                      </a:pPr>
                      <a:endParaRPr lang="en-US" sz="1600" dirty="0">
                        <a:effectLst/>
                        <a:latin typeface="Consolas" panose="020B0609020204030204" pitchFamily="49" charset="0"/>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
        <p:nvSpPr>
          <p:cNvPr id="7" name="TextBox 6"/>
          <p:cNvSpPr txBox="1"/>
          <p:nvPr/>
        </p:nvSpPr>
        <p:spPr>
          <a:xfrm>
            <a:off x="251460" y="1294952"/>
            <a:ext cx="4845109" cy="461665"/>
          </a:xfrm>
          <a:prstGeom prst="rect">
            <a:avLst/>
          </a:prstGeom>
          <a:noFill/>
        </p:spPr>
        <p:txBody>
          <a:bodyPr wrap="none" rtlCol="0">
            <a:spAutoFit/>
          </a:bodyPr>
          <a:lstStyle/>
          <a:p>
            <a:r>
              <a:rPr lang="en-US" sz="2400" dirty="0"/>
              <a:t>What is wrong  in foo()? </a:t>
            </a:r>
            <a:r>
              <a:rPr lang="en-US" sz="2400" dirty="0">
                <a:solidFill>
                  <a:srgbClr val="3333FF"/>
                </a:solidFill>
              </a:rPr>
              <a:t>Solution #2</a:t>
            </a:r>
            <a:r>
              <a:rPr lang="en-US" sz="2400" dirty="0"/>
              <a:t> </a:t>
            </a:r>
          </a:p>
        </p:txBody>
      </p:sp>
    </p:spTree>
    <p:extLst>
      <p:ext uri="{BB962C8B-B14F-4D97-AF65-F5344CB8AC3E}">
        <p14:creationId xmlns:p14="http://schemas.microsoft.com/office/powerpoint/2010/main" val="1344743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Subroutine Calling Another Subroutine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38</a:t>
            </a:fld>
            <a:endParaRPr kumimoji="0" lang="en-US" dirty="0"/>
          </a:p>
        </p:txBody>
      </p:sp>
      <p:sp>
        <p:nvSpPr>
          <p:cNvPr id="5" name="Content Placeholder 3"/>
          <p:cNvSpPr>
            <a:spLocks noGrp="1"/>
          </p:cNvSpPr>
          <p:nvPr>
            <p:ph sz="half" idx="1"/>
          </p:nvPr>
        </p:nvSpPr>
        <p:spPr>
          <a:xfrm>
            <a:off x="304800" y="2133600"/>
            <a:ext cx="2386608" cy="17526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solidFill>
                  <a:schemeClr val="tx1"/>
                </a:solidFill>
                <a:latin typeface="Courier New" pitchFamily="49" charset="0"/>
                <a:cs typeface="Courier New" pitchFamily="49" charset="0"/>
              </a:rPr>
              <a:t>MAIN</a:t>
            </a:r>
          </a:p>
          <a:p>
            <a:pPr>
              <a:buNone/>
            </a:pPr>
            <a:r>
              <a:rPr lang="en-GB" sz="1800" b="1" dirty="0">
                <a:solidFill>
                  <a:schemeClr val="tx1"/>
                </a:solidFill>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ENDL	...</a:t>
            </a:r>
          </a:p>
        </p:txBody>
      </p:sp>
      <p:sp>
        <p:nvSpPr>
          <p:cNvPr id="6" name="Content Placeholder 3"/>
          <p:cNvSpPr txBox="1">
            <a:spLocks/>
          </p:cNvSpPr>
          <p:nvPr/>
        </p:nvSpPr>
        <p:spPr>
          <a:xfrm>
            <a:off x="3429000" y="2057400"/>
            <a:ext cx="2386608" cy="1905000"/>
          </a:xfrm>
          <a:prstGeom prst="rect">
            <a:avLst/>
          </a:prstGeom>
        </p:spPr>
        <p:style>
          <a:lnRef idx="2">
            <a:schemeClr val="accent1"/>
          </a:lnRef>
          <a:fillRef idx="1">
            <a:schemeClr val="lt1"/>
          </a:fillRef>
          <a:effectRef idx="0">
            <a:schemeClr val="accent1"/>
          </a:effectRef>
          <a:fontRef idx="minor">
            <a:schemeClr val="dk1"/>
          </a:fontRef>
        </p:style>
        <p:txBody>
          <a:bodyPr vert="horz">
            <a:no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QUAD	PUSH {LR}</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		BL SQ</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		BL SQ</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		POP {LR}</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		BX LR</a:t>
            </a:r>
          </a:p>
        </p:txBody>
      </p:sp>
      <p:sp>
        <p:nvSpPr>
          <p:cNvPr id="7" name="Content Placeholder 3"/>
          <p:cNvSpPr txBox="1">
            <a:spLocks/>
          </p:cNvSpPr>
          <p:nvPr/>
        </p:nvSpPr>
        <p:spPr>
          <a:xfrm>
            <a:off x="6629400" y="2438400"/>
            <a:ext cx="2386608" cy="1219200"/>
          </a:xfrm>
          <a:prstGeom prst="rect">
            <a:avLst/>
          </a:prstGeom>
        </p:spPr>
        <p:style>
          <a:lnRef idx="2">
            <a:schemeClr val="accent1"/>
          </a:lnRef>
          <a:fillRef idx="1">
            <a:schemeClr val="lt1"/>
          </a:fillRef>
          <a:effectRef idx="0">
            <a:schemeClr val="accent1"/>
          </a:effectRef>
          <a:fontRef idx="minor">
            <a:schemeClr val="dk1"/>
          </a:fontRef>
        </p:style>
        <p:txBody>
          <a:bodyPr vert="horz">
            <a:no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SQ		MUL R0,R0</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		BX LR</a:t>
            </a:r>
          </a:p>
        </p:txBody>
      </p:sp>
      <p:sp>
        <p:nvSpPr>
          <p:cNvPr id="8" name="Right Arrow 7"/>
          <p:cNvSpPr/>
          <p:nvPr/>
        </p:nvSpPr>
        <p:spPr>
          <a:xfrm>
            <a:off x="2743200" y="2814320"/>
            <a:ext cx="609600" cy="386080"/>
          </a:xfrm>
          <a:prstGeom prst="rightArrow">
            <a:avLst/>
          </a:prstGeom>
          <a:ln/>
        </p:spPr>
        <p:style>
          <a:lnRef idx="1">
            <a:schemeClr val="accent1"/>
          </a:lnRef>
          <a:fillRef idx="3">
            <a:schemeClr val="accent1"/>
          </a:fillRef>
          <a:effectRef idx="2">
            <a:schemeClr val="accent1"/>
          </a:effectRef>
          <a:fontRef idx="minor">
            <a:schemeClr val="lt1"/>
          </a:fontRef>
        </p:style>
      </p:sp>
      <p:sp>
        <p:nvSpPr>
          <p:cNvPr id="9" name="Right Arrow 8"/>
          <p:cNvSpPr/>
          <p:nvPr/>
        </p:nvSpPr>
        <p:spPr>
          <a:xfrm>
            <a:off x="5943600" y="2814320"/>
            <a:ext cx="609600" cy="386080"/>
          </a:xfrm>
          <a:prstGeom prst="rightArrow">
            <a:avLst/>
          </a:prstGeom>
          <a:ln/>
        </p:spPr>
        <p:style>
          <a:lnRef idx="1">
            <a:schemeClr val="accent1"/>
          </a:lnRef>
          <a:fillRef idx="3">
            <a:schemeClr val="accent1"/>
          </a:fillRef>
          <a:effectRef idx="2">
            <a:schemeClr val="accent1"/>
          </a:effectRef>
          <a:fontRef idx="minor">
            <a:schemeClr val="lt1"/>
          </a:fontRef>
        </p:style>
      </p:sp>
      <p:sp>
        <p:nvSpPr>
          <p:cNvPr id="10" name="TextBox 9"/>
          <p:cNvSpPr txBox="1"/>
          <p:nvPr/>
        </p:nvSpPr>
        <p:spPr>
          <a:xfrm>
            <a:off x="609600" y="4114800"/>
            <a:ext cx="1631426" cy="369332"/>
          </a:xfrm>
          <a:prstGeom prst="rect">
            <a:avLst/>
          </a:prstGeom>
          <a:noFill/>
        </p:spPr>
        <p:txBody>
          <a:bodyPr wrap="none" rtlCol="0">
            <a:spAutoFit/>
          </a:bodyPr>
          <a:lstStyle/>
          <a:p>
            <a:r>
              <a:rPr lang="en-US" dirty="0"/>
              <a:t>Function </a:t>
            </a:r>
            <a:r>
              <a:rPr lang="en-US" dirty="0">
                <a:solidFill>
                  <a:srgbClr val="FF0000"/>
                </a:solidFill>
              </a:rPr>
              <a:t>MAIN</a:t>
            </a:r>
          </a:p>
        </p:txBody>
      </p:sp>
      <p:sp>
        <p:nvSpPr>
          <p:cNvPr id="11" name="TextBox 10"/>
          <p:cNvSpPr txBox="1"/>
          <p:nvPr/>
        </p:nvSpPr>
        <p:spPr>
          <a:xfrm>
            <a:off x="3810000" y="4191000"/>
            <a:ext cx="1734106" cy="369332"/>
          </a:xfrm>
          <a:prstGeom prst="rect">
            <a:avLst/>
          </a:prstGeom>
          <a:noFill/>
        </p:spPr>
        <p:txBody>
          <a:bodyPr wrap="none" rtlCol="0">
            <a:spAutoFit/>
          </a:bodyPr>
          <a:lstStyle/>
          <a:p>
            <a:r>
              <a:rPr lang="en-US" dirty="0"/>
              <a:t>Function </a:t>
            </a:r>
            <a:r>
              <a:rPr lang="en-US" dirty="0">
                <a:solidFill>
                  <a:srgbClr val="FF0000"/>
                </a:solidFill>
              </a:rPr>
              <a:t>QUAD</a:t>
            </a:r>
          </a:p>
        </p:txBody>
      </p:sp>
      <p:sp>
        <p:nvSpPr>
          <p:cNvPr id="12" name="TextBox 11"/>
          <p:cNvSpPr txBox="1"/>
          <p:nvPr/>
        </p:nvSpPr>
        <p:spPr>
          <a:xfrm>
            <a:off x="7255541" y="3962400"/>
            <a:ext cx="1355059" cy="369332"/>
          </a:xfrm>
          <a:prstGeom prst="rect">
            <a:avLst/>
          </a:prstGeom>
          <a:noFill/>
        </p:spPr>
        <p:txBody>
          <a:bodyPr wrap="none" rtlCol="0">
            <a:spAutoFit/>
          </a:bodyPr>
          <a:lstStyle/>
          <a:p>
            <a:r>
              <a:rPr lang="en-US" dirty="0"/>
              <a:t>Function </a:t>
            </a:r>
            <a:r>
              <a:rPr lang="en-US" dirty="0">
                <a:solidFill>
                  <a:srgbClr val="FF0000"/>
                </a:solidFill>
              </a:rPr>
              <a:t>SQ</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Subroutine Calling Another Subroutine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39</a:t>
            </a:fld>
            <a:endParaRPr kumimoji="0" lang="en-US" dirty="0"/>
          </a:p>
        </p:txBody>
      </p:sp>
      <p:sp>
        <p:nvSpPr>
          <p:cNvPr id="5" name="Content Placeholder 3"/>
          <p:cNvSpPr>
            <a:spLocks noGrp="1"/>
          </p:cNvSpPr>
          <p:nvPr>
            <p:ph sz="half" idx="1"/>
          </p:nvPr>
        </p:nvSpPr>
        <p:spPr>
          <a:xfrm>
            <a:off x="304800" y="2133600"/>
            <a:ext cx="2386608" cy="17526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solidFill>
                  <a:schemeClr val="tx1"/>
                </a:solidFill>
                <a:latin typeface="Courier New" pitchFamily="49" charset="0"/>
                <a:cs typeface="Courier New" pitchFamily="49" charset="0"/>
              </a:rPr>
              <a:t>MAIN</a:t>
            </a:r>
            <a:r>
              <a:rPr lang="zh-CN" altLang="en-US" sz="1800" b="1" dirty="0">
                <a:solidFill>
                  <a:schemeClr val="tx1"/>
                </a:solidFill>
                <a:latin typeface="Courier New" pitchFamily="49" charset="0"/>
                <a:cs typeface="Courier New" pitchFamily="49" charset="0"/>
              </a:rPr>
              <a:t> </a:t>
            </a:r>
            <a:r>
              <a:rPr lang="en-US" altLang="zh-CN" sz="1800" b="1" dirty="0" err="1">
                <a:solidFill>
                  <a:schemeClr val="tx1"/>
                </a:solidFill>
                <a:latin typeface="Courier New" pitchFamily="49" charset="0"/>
                <a:cs typeface="Courier New" pitchFamily="49" charset="0"/>
              </a:rPr>
              <a:t>PROC</a:t>
            </a:r>
            <a:endParaRPr lang="en-GB" sz="1800" b="1" dirty="0">
              <a:solidFill>
                <a:schemeClr val="tx1"/>
              </a:solidFill>
              <a:latin typeface="Courier New" pitchFamily="49" charset="0"/>
              <a:cs typeface="Courier New" pitchFamily="49" charset="0"/>
            </a:endParaRPr>
          </a:p>
          <a:p>
            <a:pPr>
              <a:buNone/>
            </a:pPr>
            <a:r>
              <a:rPr lang="en-GB" sz="1800" b="1" dirty="0">
                <a:solidFill>
                  <a:schemeClr val="tx1"/>
                </a:solidFill>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a:t>
            </a:r>
            <a:r>
              <a:rPr lang="en-GB" sz="1800" b="1" dirty="0">
                <a:solidFill>
                  <a:srgbClr val="FF00FF"/>
                </a:solidFill>
                <a:latin typeface="Courier New" pitchFamily="49" charset="0"/>
                <a:cs typeface="Courier New" pitchFamily="49" charset="0"/>
              </a:rPr>
              <a:t>BL QUAD</a:t>
            </a:r>
          </a:p>
          <a:p>
            <a:pPr>
              <a:buNone/>
            </a:pPr>
            <a:r>
              <a:rPr lang="en-GB" sz="1800" b="1" dirty="0">
                <a:latin typeface="Courier New" pitchFamily="49" charset="0"/>
                <a:cs typeface="Courier New" pitchFamily="49" charset="0"/>
              </a:rPr>
              <a:t>ENDL	...</a:t>
            </a:r>
          </a:p>
          <a:p>
            <a:pPr>
              <a:buNone/>
            </a:pPr>
            <a:r>
              <a:rPr lang="en-GB" sz="1800" b="1" dirty="0">
                <a:latin typeface="Courier New" pitchFamily="49" charset="0"/>
                <a:cs typeface="Courier New" pitchFamily="49" charset="0"/>
              </a:rPr>
              <a:t>  </a:t>
            </a:r>
            <a:r>
              <a:rPr lang="en-GB" sz="1800" b="1" dirty="0" err="1">
                <a:latin typeface="Courier New" pitchFamily="49" charset="0"/>
                <a:cs typeface="Courier New" pitchFamily="49" charset="0"/>
              </a:rPr>
              <a:t>ENDP</a:t>
            </a:r>
            <a:endParaRPr lang="en-GB" sz="1800" b="1" dirty="0">
              <a:latin typeface="Courier New" pitchFamily="49" charset="0"/>
              <a:cs typeface="Courier New" pitchFamily="49" charset="0"/>
            </a:endParaRPr>
          </a:p>
        </p:txBody>
      </p:sp>
      <p:sp>
        <p:nvSpPr>
          <p:cNvPr id="6" name="Content Placeholder 3"/>
          <p:cNvSpPr txBox="1">
            <a:spLocks/>
          </p:cNvSpPr>
          <p:nvPr/>
        </p:nvSpPr>
        <p:spPr>
          <a:xfrm>
            <a:off x="3429000" y="2057400"/>
            <a:ext cx="2386608" cy="2426732"/>
          </a:xfrm>
          <a:prstGeom prst="rect">
            <a:avLst/>
          </a:prstGeom>
        </p:spPr>
        <p:style>
          <a:lnRef idx="2">
            <a:schemeClr val="accent1"/>
          </a:lnRef>
          <a:fillRef idx="1">
            <a:schemeClr val="lt1"/>
          </a:fillRef>
          <a:effectRef idx="0">
            <a:schemeClr val="accent1"/>
          </a:effectRef>
          <a:fontRef idx="minor">
            <a:schemeClr val="dk1"/>
          </a:fontRef>
        </p:style>
        <p:txBody>
          <a:bodyPr vert="horz">
            <a:no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QUAD	</a:t>
            </a:r>
            <a:r>
              <a:rPr kumimoji="0" lang="en-GB" sz="1800" b="1" i="0" u="none" strike="noStrike" kern="1200" cap="none" spc="0" normalizeH="0" baseline="0" noProof="0" dirty="0" err="1">
                <a:ln>
                  <a:noFill/>
                </a:ln>
                <a:solidFill>
                  <a:schemeClr val="dk1"/>
                </a:solidFill>
                <a:effectLst/>
                <a:uLnTx/>
                <a:uFillTx/>
                <a:latin typeface="Courier New" pitchFamily="49" charset="0"/>
                <a:ea typeface="+mn-ea"/>
                <a:cs typeface="Courier New" pitchFamily="49" charset="0"/>
              </a:rPr>
              <a:t>PROC</a:t>
            </a:r>
            <a:endPar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en-GB" b="1" dirty="0">
                <a:latin typeface="Courier New" pitchFamily="49" charset="0"/>
                <a:cs typeface="Courier New" pitchFamily="49" charset="0"/>
              </a:rPr>
              <a:t>      </a:t>
            </a: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PUSH {LR}</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		</a:t>
            </a:r>
            <a:r>
              <a:rPr kumimoji="0" lang="en-GB" sz="1800" b="1" i="0" u="none" strike="noStrike" kern="1200" cap="none" spc="0" normalizeH="0" baseline="0" noProof="0" dirty="0">
                <a:ln>
                  <a:noFill/>
                </a:ln>
                <a:solidFill>
                  <a:srgbClr val="FF0000"/>
                </a:solidFill>
                <a:effectLst/>
                <a:uLnTx/>
                <a:uFillTx/>
                <a:latin typeface="Courier New" pitchFamily="49" charset="0"/>
                <a:ea typeface="+mn-ea"/>
                <a:cs typeface="Courier New" pitchFamily="49" charset="0"/>
              </a:rPr>
              <a:t>BL SQ</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		</a:t>
            </a:r>
            <a:r>
              <a:rPr kumimoji="0" lang="en-GB" sz="1800" b="1" i="0" u="none" strike="noStrike" kern="1200" cap="none" spc="0" normalizeH="0" baseline="0" noProof="0" dirty="0">
                <a:ln>
                  <a:noFill/>
                </a:ln>
                <a:solidFill>
                  <a:srgbClr val="0000FF"/>
                </a:solidFill>
                <a:effectLst/>
                <a:uLnTx/>
                <a:uFillTx/>
                <a:latin typeface="Courier New" pitchFamily="49" charset="0"/>
                <a:ea typeface="+mn-ea"/>
                <a:cs typeface="Courier New" pitchFamily="49" charset="0"/>
              </a:rPr>
              <a:t>BL SQ</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		POP {LR}</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		BX </a:t>
            </a:r>
            <a:r>
              <a:rPr kumimoji="0" lang="en-GB" sz="1800" b="1" i="0" u="none" strike="noStrike" kern="1200" cap="none" spc="0" normalizeH="0" baseline="0" noProof="0" dirty="0" err="1">
                <a:ln>
                  <a:noFill/>
                </a:ln>
                <a:solidFill>
                  <a:schemeClr val="dk1"/>
                </a:solidFill>
                <a:effectLst/>
                <a:uLnTx/>
                <a:uFillTx/>
                <a:latin typeface="Courier New" pitchFamily="49" charset="0"/>
                <a:ea typeface="+mn-ea"/>
                <a:cs typeface="Courier New" pitchFamily="49" charset="0"/>
              </a:rPr>
              <a:t>LR</a:t>
            </a:r>
            <a:endPar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en-GB" b="1" dirty="0">
                <a:latin typeface="Courier New" pitchFamily="49" charset="0"/>
                <a:cs typeface="Courier New" pitchFamily="49" charset="0"/>
              </a:rPr>
              <a:t>       </a:t>
            </a:r>
            <a:r>
              <a:rPr lang="en-GB" b="1" dirty="0" err="1">
                <a:latin typeface="Courier New" pitchFamily="49" charset="0"/>
                <a:cs typeface="Courier New" pitchFamily="49" charset="0"/>
              </a:rPr>
              <a:t>ENDP</a:t>
            </a:r>
            <a:endPar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endParaRPr>
          </a:p>
        </p:txBody>
      </p:sp>
      <p:sp>
        <p:nvSpPr>
          <p:cNvPr id="7" name="Content Placeholder 3"/>
          <p:cNvSpPr txBox="1">
            <a:spLocks/>
          </p:cNvSpPr>
          <p:nvPr/>
        </p:nvSpPr>
        <p:spPr>
          <a:xfrm>
            <a:off x="6629400" y="2438400"/>
            <a:ext cx="2386608" cy="1447800"/>
          </a:xfrm>
          <a:prstGeom prst="rect">
            <a:avLst/>
          </a:prstGeom>
        </p:spPr>
        <p:style>
          <a:lnRef idx="2">
            <a:schemeClr val="accent1"/>
          </a:lnRef>
          <a:fillRef idx="1">
            <a:schemeClr val="lt1"/>
          </a:fillRef>
          <a:effectRef idx="0">
            <a:schemeClr val="accent1"/>
          </a:effectRef>
          <a:fontRef idx="minor">
            <a:schemeClr val="dk1"/>
          </a:fontRef>
        </p:style>
        <p:txBody>
          <a:bodyPr vert="horz">
            <a:no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SQ		</a:t>
            </a:r>
            <a:r>
              <a:rPr kumimoji="0" lang="en-GB" sz="1800" b="1" i="0" u="none" strike="noStrike" kern="1200" cap="none" spc="0" normalizeH="0" baseline="0" noProof="0" dirty="0" err="1">
                <a:ln>
                  <a:noFill/>
                </a:ln>
                <a:solidFill>
                  <a:schemeClr val="dk1"/>
                </a:solidFill>
                <a:effectLst/>
                <a:uLnTx/>
                <a:uFillTx/>
                <a:latin typeface="Courier New" pitchFamily="49" charset="0"/>
                <a:ea typeface="+mn-ea"/>
                <a:cs typeface="Courier New" pitchFamily="49" charset="0"/>
              </a:rPr>
              <a:t>PROC</a:t>
            </a:r>
            <a:endPar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en-GB" b="1" dirty="0">
                <a:latin typeface="Courier New" pitchFamily="49" charset="0"/>
                <a:cs typeface="Courier New" pitchFamily="49" charset="0"/>
              </a:rPr>
              <a:t>       </a:t>
            </a:r>
            <a:r>
              <a:rPr kumimoji="0" lang="en-GB" sz="1800" b="1" i="0" u="none" strike="noStrike" kern="1200" cap="none" spc="0" normalizeH="0" baseline="0" noProof="0" dirty="0" err="1">
                <a:ln>
                  <a:noFill/>
                </a:ln>
                <a:solidFill>
                  <a:schemeClr val="dk1"/>
                </a:solidFill>
                <a:effectLst/>
                <a:uLnTx/>
                <a:uFillTx/>
                <a:latin typeface="Courier New" pitchFamily="49" charset="0"/>
                <a:ea typeface="+mn-ea"/>
                <a:cs typeface="Courier New" pitchFamily="49" charset="0"/>
              </a:rPr>
              <a:t>MUL</a:t>
            </a: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 R0,R0</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en-GB" b="1" dirty="0">
                <a:latin typeface="Courier New" pitchFamily="49" charset="0"/>
                <a:cs typeface="Courier New" pitchFamily="49" charset="0"/>
              </a:rPr>
              <a:t>       </a:t>
            </a: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BX </a:t>
            </a:r>
            <a:r>
              <a:rPr kumimoji="0" lang="en-GB" sz="1800" b="1" i="0" u="none" strike="noStrike" kern="1200" cap="none" spc="0" normalizeH="0" baseline="0" noProof="0" dirty="0" err="1">
                <a:ln>
                  <a:noFill/>
                </a:ln>
                <a:solidFill>
                  <a:schemeClr val="dk1"/>
                </a:solidFill>
                <a:effectLst/>
                <a:uLnTx/>
                <a:uFillTx/>
                <a:latin typeface="Courier New" pitchFamily="49" charset="0"/>
                <a:ea typeface="+mn-ea"/>
                <a:cs typeface="Courier New" pitchFamily="49" charset="0"/>
              </a:rPr>
              <a:t>LR</a:t>
            </a:r>
            <a:endPar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en-GB" b="1" dirty="0">
                <a:latin typeface="Courier New" pitchFamily="49" charset="0"/>
                <a:cs typeface="Courier New" pitchFamily="49" charset="0"/>
              </a:rPr>
              <a:t>       </a:t>
            </a:r>
            <a:r>
              <a:rPr lang="en-GB" b="1" dirty="0" err="1">
                <a:latin typeface="Courier New" pitchFamily="49" charset="0"/>
                <a:cs typeface="Courier New" pitchFamily="49" charset="0"/>
              </a:rPr>
              <a:t>ENDP</a:t>
            </a:r>
            <a:endPar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endParaRPr>
          </a:p>
        </p:txBody>
      </p:sp>
      <p:sp>
        <p:nvSpPr>
          <p:cNvPr id="10" name="TextBox 9"/>
          <p:cNvSpPr txBox="1"/>
          <p:nvPr/>
        </p:nvSpPr>
        <p:spPr>
          <a:xfrm>
            <a:off x="609600" y="4114800"/>
            <a:ext cx="1631426" cy="369332"/>
          </a:xfrm>
          <a:prstGeom prst="rect">
            <a:avLst/>
          </a:prstGeom>
          <a:noFill/>
        </p:spPr>
        <p:txBody>
          <a:bodyPr wrap="none" rtlCol="0">
            <a:spAutoFit/>
          </a:bodyPr>
          <a:lstStyle/>
          <a:p>
            <a:r>
              <a:rPr lang="en-US" dirty="0"/>
              <a:t>Function </a:t>
            </a:r>
            <a:r>
              <a:rPr lang="en-US" dirty="0">
                <a:solidFill>
                  <a:srgbClr val="FF0000"/>
                </a:solidFill>
              </a:rPr>
              <a:t>MAIN</a:t>
            </a:r>
          </a:p>
        </p:txBody>
      </p:sp>
      <p:sp>
        <p:nvSpPr>
          <p:cNvPr id="11" name="TextBox 10"/>
          <p:cNvSpPr txBox="1"/>
          <p:nvPr/>
        </p:nvSpPr>
        <p:spPr>
          <a:xfrm>
            <a:off x="3810000" y="4538561"/>
            <a:ext cx="1734106" cy="369332"/>
          </a:xfrm>
          <a:prstGeom prst="rect">
            <a:avLst/>
          </a:prstGeom>
          <a:noFill/>
        </p:spPr>
        <p:txBody>
          <a:bodyPr wrap="none" rtlCol="0">
            <a:spAutoFit/>
          </a:bodyPr>
          <a:lstStyle/>
          <a:p>
            <a:r>
              <a:rPr lang="en-US" dirty="0"/>
              <a:t>Function </a:t>
            </a:r>
            <a:r>
              <a:rPr lang="en-US" dirty="0">
                <a:solidFill>
                  <a:srgbClr val="FF0000"/>
                </a:solidFill>
              </a:rPr>
              <a:t>QUAD</a:t>
            </a:r>
          </a:p>
        </p:txBody>
      </p:sp>
      <p:sp>
        <p:nvSpPr>
          <p:cNvPr id="12" name="TextBox 11"/>
          <p:cNvSpPr txBox="1"/>
          <p:nvPr/>
        </p:nvSpPr>
        <p:spPr>
          <a:xfrm>
            <a:off x="7209382" y="4070866"/>
            <a:ext cx="1355059" cy="369332"/>
          </a:xfrm>
          <a:prstGeom prst="rect">
            <a:avLst/>
          </a:prstGeom>
          <a:noFill/>
        </p:spPr>
        <p:txBody>
          <a:bodyPr wrap="none" rtlCol="0">
            <a:spAutoFit/>
          </a:bodyPr>
          <a:lstStyle/>
          <a:p>
            <a:r>
              <a:rPr lang="en-US" dirty="0"/>
              <a:t>Function </a:t>
            </a:r>
            <a:r>
              <a:rPr lang="en-US" dirty="0">
                <a:solidFill>
                  <a:srgbClr val="FF0000"/>
                </a:solidFill>
              </a:rPr>
              <a:t>SQ</a:t>
            </a:r>
          </a:p>
        </p:txBody>
      </p:sp>
      <p:cxnSp>
        <p:nvCxnSpPr>
          <p:cNvPr id="15" name="Straight Arrow Connector 14"/>
          <p:cNvCxnSpPr/>
          <p:nvPr/>
        </p:nvCxnSpPr>
        <p:spPr>
          <a:xfrm flipV="1">
            <a:off x="1752600" y="2286000"/>
            <a:ext cx="1752600" cy="685800"/>
          </a:xfrm>
          <a:prstGeom prst="straightConnector1">
            <a:avLst/>
          </a:prstGeom>
          <a:ln w="28575" cap="flat" cmpd="sng" algn="ctr">
            <a:solidFill>
              <a:srgbClr val="FF00FF"/>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H="1" flipV="1">
            <a:off x="1752600" y="3048000"/>
            <a:ext cx="2590800" cy="914400"/>
          </a:xfrm>
          <a:prstGeom prst="straightConnector1">
            <a:avLst/>
          </a:prstGeom>
          <a:ln w="28575" cap="flat" cmpd="sng" algn="ctr">
            <a:solidFill>
              <a:srgbClr val="FF00FF"/>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5181600" y="2628900"/>
            <a:ext cx="1362353" cy="339984"/>
          </a:xfrm>
          <a:prstGeom prst="straightConnector1">
            <a:avLst/>
          </a:prstGeom>
          <a:ln w="28575" cap="flat" cmpd="sng" algn="ctr">
            <a:solidFill>
              <a:srgbClr val="FF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flipV="1">
            <a:off x="5257800" y="3311783"/>
            <a:ext cx="2286000" cy="41017"/>
          </a:xfrm>
          <a:prstGeom prst="straightConnector1">
            <a:avLst/>
          </a:prstGeom>
          <a:ln w="28575" cap="flat" cmpd="sng" algn="ctr">
            <a:solidFill>
              <a:srgbClr val="FF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5181600" y="2667000"/>
            <a:ext cx="1524000" cy="603766"/>
          </a:xfrm>
          <a:prstGeom prst="straightConnector1">
            <a:avLst/>
          </a:prstGeom>
          <a:ln w="28575" cap="flat" cmpd="sng" algn="ctr">
            <a:solidFill>
              <a:srgbClr val="0000FF"/>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a:off x="5544106" y="3352800"/>
            <a:ext cx="1999694" cy="304801"/>
          </a:xfrm>
          <a:prstGeom prst="straightConnector1">
            <a:avLst/>
          </a:prstGeom>
          <a:ln w="28575" cap="flat" cmpd="sng" algn="ctr">
            <a:solidFill>
              <a:srgbClr val="0000FF"/>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down)">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down)">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down)">
                                      <p:cBhvr>
                                        <p:cTn id="3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Tower of Hanoi</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a:t>
            </a:fld>
            <a:endParaRPr kumimoji="0" lang="en-US" dirty="0"/>
          </a:p>
        </p:txBody>
      </p:sp>
      <p:sp>
        <p:nvSpPr>
          <p:cNvPr id="4" name="Content Placeholder 3"/>
          <p:cNvSpPr>
            <a:spLocks noGrp="1"/>
          </p:cNvSpPr>
          <p:nvPr>
            <p:ph sz="quarter" idx="1"/>
          </p:nvPr>
        </p:nvSpPr>
        <p:spPr>
          <a:xfrm>
            <a:off x="533400" y="4114800"/>
            <a:ext cx="8229600" cy="1889760"/>
          </a:xfrm>
        </p:spPr>
        <p:txBody>
          <a:bodyPr>
            <a:normAutofit/>
          </a:bodyPr>
          <a:lstStyle/>
          <a:p>
            <a:r>
              <a:rPr lang="en-US" sz="2000" dirty="0"/>
              <a:t>Only one disk may be moved at a time.</a:t>
            </a:r>
          </a:p>
          <a:p>
            <a:r>
              <a:rPr lang="en-US" sz="2000" dirty="0"/>
              <a:t>Each move consists of taking the upper disk from one of the rods and sliding it onto another rod, on top of the other disks that may already be present on that rod.</a:t>
            </a:r>
          </a:p>
          <a:p>
            <a:r>
              <a:rPr lang="en-US" sz="2000" b="1" dirty="0">
                <a:solidFill>
                  <a:srgbClr val="FF0000"/>
                </a:solidFill>
              </a:rPr>
              <a:t>No disk may be placed on top of a smaller disk.</a:t>
            </a:r>
          </a:p>
        </p:txBody>
      </p:sp>
      <p:pic>
        <p:nvPicPr>
          <p:cNvPr id="1026" name="Picture 2" descr="http://www.cs.brandeis.edu/%7Estorer/JimPuzzles/MANIP/TowersOfHanoi/TowersOfHanoiFig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524000"/>
            <a:ext cx="5715000" cy="2188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8918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solidFill>
                  <a:srgbClr val="FF0000"/>
                </a:solidFill>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cxnSp>
        <p:nvCxnSpPr>
          <p:cNvPr id="34" name="Straight Arrow Connector 33"/>
          <p:cNvCxnSpPr>
            <a:stCxn id="67" idx="3"/>
            <a:endCxn id="51" idx="1"/>
          </p:cNvCxnSpPr>
          <p:nvPr/>
        </p:nvCxnSpPr>
        <p:spPr>
          <a:xfrm flipV="1">
            <a:off x="5652120" y="2744924"/>
            <a:ext cx="576064" cy="158417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6876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0x200001FC</a:t>
            </a:r>
          </a:p>
        </p:txBody>
      </p:sp>
      <p:sp>
        <p:nvSpPr>
          <p:cNvPr id="49" name="TextBox 48"/>
          <p:cNvSpPr txBox="1"/>
          <p:nvPr/>
        </p:nvSpPr>
        <p:spPr>
          <a:xfrm>
            <a:off x="7524328" y="198884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0x200001F8</a:t>
            </a:r>
          </a:p>
        </p:txBody>
      </p:sp>
      <p:cxnSp>
        <p:nvCxnSpPr>
          <p:cNvPr id="50" name="Straight Arrow Connector 49"/>
          <p:cNvCxnSpPr>
            <a:stCxn id="80" idx="3"/>
            <a:endCxn id="44" idx="1"/>
          </p:cNvCxnSpPr>
          <p:nvPr/>
        </p:nvCxnSpPr>
        <p:spPr>
          <a:xfrm flipV="1">
            <a:off x="5652120" y="1448780"/>
            <a:ext cx="576064" cy="216024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R0,R0</a:t>
            </a:r>
          </a:p>
        </p:txBody>
      </p:sp>
      <p:grpSp>
        <p:nvGrpSpPr>
          <p:cNvPr id="5" name="Group 4"/>
          <p:cNvGrpSpPr/>
          <p:nvPr/>
        </p:nvGrpSpPr>
        <p:grpSpPr>
          <a:xfrm>
            <a:off x="7524328" y="2564904"/>
            <a:ext cx="1391072" cy="3578914"/>
            <a:chOff x="7524328" y="2564904"/>
            <a:chExt cx="1391072" cy="3578914"/>
          </a:xfrm>
        </p:grpSpPr>
        <p:sp>
          <p:nvSpPr>
            <p:cNvPr id="31" name="TextBox 30"/>
            <p:cNvSpPr txBox="1"/>
            <p:nvPr/>
          </p:nvSpPr>
          <p:spPr>
            <a:xfrm>
              <a:off x="7524328" y="436510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0x0800014C</a:t>
              </a:r>
            </a:p>
          </p:txBody>
        </p:sp>
        <p:sp>
          <p:nvSpPr>
            <p:cNvPr id="32" name="TextBox 31"/>
            <p:cNvSpPr txBox="1"/>
            <p:nvPr/>
          </p:nvSpPr>
          <p:spPr>
            <a:xfrm>
              <a:off x="7524328" y="47251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0x08000150</a:t>
              </a:r>
            </a:p>
          </p:txBody>
        </p:sp>
        <p:sp>
          <p:nvSpPr>
            <p:cNvPr id="33" name="TextBox 32"/>
            <p:cNvSpPr txBox="1"/>
            <p:nvPr/>
          </p:nvSpPr>
          <p:spPr>
            <a:xfrm>
              <a:off x="7524328" y="32849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0x08000140</a:t>
              </a:r>
            </a:p>
          </p:txBody>
        </p:sp>
        <p:sp>
          <p:nvSpPr>
            <p:cNvPr id="41" name="TextBox 40"/>
            <p:cNvSpPr txBox="1"/>
            <p:nvPr/>
          </p:nvSpPr>
          <p:spPr>
            <a:xfrm>
              <a:off x="7524328" y="400506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0x08000148</a:t>
              </a:r>
            </a:p>
          </p:txBody>
        </p:sp>
        <p:sp>
          <p:nvSpPr>
            <p:cNvPr id="42" name="TextBox 41"/>
            <p:cNvSpPr txBox="1"/>
            <p:nvPr/>
          </p:nvSpPr>
          <p:spPr>
            <a:xfrm>
              <a:off x="7524328" y="50851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0x08000154</a:t>
              </a:r>
            </a:p>
          </p:txBody>
        </p:sp>
        <p:sp>
          <p:nvSpPr>
            <p:cNvPr id="43" name="TextBox 42"/>
            <p:cNvSpPr txBox="1"/>
            <p:nvPr/>
          </p:nvSpPr>
          <p:spPr>
            <a:xfrm>
              <a:off x="7524328" y="54452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0x08000158</a:t>
              </a:r>
            </a:p>
          </p:txBody>
        </p:sp>
        <p:sp>
          <p:nvSpPr>
            <p:cNvPr id="52" name="TextBox 51"/>
            <p:cNvSpPr txBox="1"/>
            <p:nvPr/>
          </p:nvSpPr>
          <p:spPr>
            <a:xfrm>
              <a:off x="7524328" y="256490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0x08000138</a:t>
              </a:r>
            </a:p>
          </p:txBody>
        </p:sp>
        <p:sp>
          <p:nvSpPr>
            <p:cNvPr id="53" name="TextBox 52"/>
            <p:cNvSpPr txBox="1"/>
            <p:nvPr/>
          </p:nvSpPr>
          <p:spPr>
            <a:xfrm>
              <a:off x="7524328" y="29249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0x0800013C</a:t>
              </a:r>
            </a:p>
          </p:txBody>
        </p:sp>
        <p:sp>
          <p:nvSpPr>
            <p:cNvPr id="57" name="TextBox 56"/>
            <p:cNvSpPr txBox="1"/>
            <p:nvPr/>
          </p:nvSpPr>
          <p:spPr>
            <a:xfrm>
              <a:off x="7524328" y="36450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0x08000144</a:t>
              </a:r>
            </a:p>
          </p:txBody>
        </p:sp>
        <p:sp>
          <p:nvSpPr>
            <p:cNvPr id="58" name="TextBox 57"/>
            <p:cNvSpPr txBox="1"/>
            <p:nvPr/>
          </p:nvSpPr>
          <p:spPr>
            <a:xfrm>
              <a:off x="7524328" y="580526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0x0800015C</a:t>
              </a:r>
            </a:p>
          </p:txBody>
        </p:sp>
      </p:grpSp>
      <p:grpSp>
        <p:nvGrpSpPr>
          <p:cNvPr id="60"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66"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0x08000138</a:t>
            </a:r>
          </a:p>
        </p:txBody>
      </p:sp>
      <p:grpSp>
        <p:nvGrpSpPr>
          <p:cNvPr id="73"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9"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0x20000200</a:t>
            </a:r>
          </a:p>
        </p:txBody>
      </p:sp>
      <p:sp>
        <p:nvSpPr>
          <p:cNvPr id="59" name="TextBox 58"/>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63" name="TextBox 6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40</a:t>
            </a:fld>
            <a:endParaRPr kumimoji="0" lang="en-US"/>
          </a:p>
        </p:txBody>
      </p:sp>
    </p:spTree>
    <p:extLst>
      <p:ext uri="{BB962C8B-B14F-4D97-AF65-F5344CB8AC3E}">
        <p14:creationId xmlns:p14="http://schemas.microsoft.com/office/powerpoint/2010/main" val="9588033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cxnSp>
        <p:nvCxnSpPr>
          <p:cNvPr id="34" name="Straight Arrow Connector 33"/>
          <p:cNvCxnSpPr>
            <a:stCxn id="67" idx="3"/>
            <a:endCxn id="54" idx="1"/>
          </p:cNvCxnSpPr>
          <p:nvPr/>
        </p:nvCxnSpPr>
        <p:spPr>
          <a:xfrm flipV="1">
            <a:off x="5652120" y="3104964"/>
            <a:ext cx="576064" cy="12241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FF0000"/>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0x02</a:t>
              </a: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274840" y="4149080"/>
            <a:ext cx="1440160" cy="369332"/>
          </a:xfrm>
          <a:prstGeom prst="rect">
            <a:avLst/>
          </a:prstGeom>
          <a:noFill/>
        </p:spPr>
        <p:txBody>
          <a:bodyPr wrap="square" rtlCol="0">
            <a:spAutoFit/>
          </a:bodyPr>
          <a:lstStyle/>
          <a:p>
            <a:pPr algn="ctr"/>
            <a:r>
              <a:rPr lang="en-GB" dirty="0">
                <a:solidFill>
                  <a:srgbClr val="FF0000"/>
                </a:solidFill>
              </a:rPr>
              <a:t>0x0800013C</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0x20000200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41</a:t>
            </a:fld>
            <a:endParaRPr kumimoji="0" lang="en-US"/>
          </a:p>
        </p:txBody>
      </p:sp>
      <p:cxnSp>
        <p:nvCxnSpPr>
          <p:cNvPr id="57" name="Straight Arrow Connector 56"/>
          <p:cNvCxnSpPr/>
          <p:nvPr/>
        </p:nvCxnSpPr>
        <p:spPr>
          <a:xfrm flipV="1">
            <a:off x="5652120" y="1448780"/>
            <a:ext cx="576064" cy="216024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8"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solidFill>
                  <a:schemeClr val="tx1"/>
                </a:solidFill>
                <a:latin typeface="Courier New" pitchFamily="49" charset="0"/>
                <a:cs typeface="Courier New" pitchFamily="49" charset="0"/>
              </a:rPr>
              <a:t>		MOV R0,#2</a:t>
            </a:r>
          </a:p>
          <a:p>
            <a:pPr>
              <a:buNone/>
            </a:pPr>
            <a:r>
              <a:rPr lang="en-GB" sz="1800" b="1" dirty="0">
                <a:solidFill>
                  <a:srgbClr val="FF0000"/>
                </a:solidFill>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59" name="TextBox 58">
            <a:extLst>
              <a:ext uri="{FF2B5EF4-FFF2-40B4-BE49-F238E27FC236}">
                <a16:creationId xmlns:a16="http://schemas.microsoft.com/office/drawing/2014/main" id="{9D4F64B8-4590-4670-91F5-33B474FC98D1}"/>
              </a:ext>
            </a:extLst>
          </p:cNvPr>
          <p:cNvSpPr txBox="1"/>
          <p:nvPr/>
        </p:nvSpPr>
        <p:spPr>
          <a:xfrm>
            <a:off x="7524328" y="126876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0x20000200</a:t>
            </a:r>
          </a:p>
        </p:txBody>
      </p:sp>
      <p:sp>
        <p:nvSpPr>
          <p:cNvPr id="60" name="TextBox 59">
            <a:extLst>
              <a:ext uri="{FF2B5EF4-FFF2-40B4-BE49-F238E27FC236}">
                <a16:creationId xmlns:a16="http://schemas.microsoft.com/office/drawing/2014/main" id="{F13A84AD-A3B2-421C-841E-6337CE3419DD}"/>
              </a:ext>
            </a:extLst>
          </p:cNvPr>
          <p:cNvSpPr txBox="1"/>
          <p:nvPr/>
        </p:nvSpPr>
        <p:spPr>
          <a:xfrm>
            <a:off x="7524328" y="162880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0x200001FC</a:t>
            </a:r>
          </a:p>
        </p:txBody>
      </p:sp>
      <p:sp>
        <p:nvSpPr>
          <p:cNvPr id="63" name="TextBox 62">
            <a:extLst>
              <a:ext uri="{FF2B5EF4-FFF2-40B4-BE49-F238E27FC236}">
                <a16:creationId xmlns:a16="http://schemas.microsoft.com/office/drawing/2014/main" id="{7B768E99-2B81-4D82-862D-ADF1FB751571}"/>
              </a:ext>
            </a:extLst>
          </p:cNvPr>
          <p:cNvSpPr txBox="1"/>
          <p:nvPr/>
        </p:nvSpPr>
        <p:spPr>
          <a:xfrm>
            <a:off x="7524328" y="198884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0x200001F8</a:t>
            </a:r>
          </a:p>
        </p:txBody>
      </p:sp>
      <p:grpSp>
        <p:nvGrpSpPr>
          <p:cNvPr id="64" name="Group 63">
            <a:extLst>
              <a:ext uri="{FF2B5EF4-FFF2-40B4-BE49-F238E27FC236}">
                <a16:creationId xmlns:a16="http://schemas.microsoft.com/office/drawing/2014/main" id="{3341553C-4D07-4DEC-BC7A-98D4173E7F4B}"/>
              </a:ext>
            </a:extLst>
          </p:cNvPr>
          <p:cNvGrpSpPr/>
          <p:nvPr/>
        </p:nvGrpSpPr>
        <p:grpSpPr>
          <a:xfrm>
            <a:off x="7524328" y="2564904"/>
            <a:ext cx="1391072" cy="3578914"/>
            <a:chOff x="7524328" y="2564904"/>
            <a:chExt cx="1391072" cy="3578914"/>
          </a:xfrm>
        </p:grpSpPr>
        <p:sp>
          <p:nvSpPr>
            <p:cNvPr id="65" name="TextBox 64">
              <a:extLst>
                <a:ext uri="{FF2B5EF4-FFF2-40B4-BE49-F238E27FC236}">
                  <a16:creationId xmlns:a16="http://schemas.microsoft.com/office/drawing/2014/main" id="{979AF177-52C4-4560-955A-90DFC85959E4}"/>
                </a:ext>
              </a:extLst>
            </p:cNvPr>
            <p:cNvSpPr txBox="1"/>
            <p:nvPr/>
          </p:nvSpPr>
          <p:spPr>
            <a:xfrm>
              <a:off x="7524328" y="436510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0x0800014C</a:t>
              </a:r>
            </a:p>
          </p:txBody>
        </p:sp>
        <p:sp>
          <p:nvSpPr>
            <p:cNvPr id="66" name="TextBox 65">
              <a:extLst>
                <a:ext uri="{FF2B5EF4-FFF2-40B4-BE49-F238E27FC236}">
                  <a16:creationId xmlns:a16="http://schemas.microsoft.com/office/drawing/2014/main" id="{A1FE4E79-B05A-44A4-9A76-C37D622D425A}"/>
                </a:ext>
              </a:extLst>
            </p:cNvPr>
            <p:cNvSpPr txBox="1"/>
            <p:nvPr/>
          </p:nvSpPr>
          <p:spPr>
            <a:xfrm>
              <a:off x="7524328" y="47251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0x08000150</a:t>
              </a:r>
            </a:p>
          </p:txBody>
        </p:sp>
        <p:sp>
          <p:nvSpPr>
            <p:cNvPr id="70" name="TextBox 69">
              <a:extLst>
                <a:ext uri="{FF2B5EF4-FFF2-40B4-BE49-F238E27FC236}">
                  <a16:creationId xmlns:a16="http://schemas.microsoft.com/office/drawing/2014/main" id="{2BF208CA-86D9-4181-8A18-835E8C46CE8C}"/>
                </a:ext>
              </a:extLst>
            </p:cNvPr>
            <p:cNvSpPr txBox="1"/>
            <p:nvPr/>
          </p:nvSpPr>
          <p:spPr>
            <a:xfrm>
              <a:off x="7524328" y="32849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0x08000140</a:t>
              </a:r>
            </a:p>
          </p:txBody>
        </p:sp>
        <p:sp>
          <p:nvSpPr>
            <p:cNvPr id="71" name="TextBox 70">
              <a:extLst>
                <a:ext uri="{FF2B5EF4-FFF2-40B4-BE49-F238E27FC236}">
                  <a16:creationId xmlns:a16="http://schemas.microsoft.com/office/drawing/2014/main" id="{DCCB09B1-3BE1-449F-BC5B-63D669C3CD72}"/>
                </a:ext>
              </a:extLst>
            </p:cNvPr>
            <p:cNvSpPr txBox="1"/>
            <p:nvPr/>
          </p:nvSpPr>
          <p:spPr>
            <a:xfrm>
              <a:off x="7524328" y="400506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0x08000148</a:t>
              </a:r>
            </a:p>
          </p:txBody>
        </p:sp>
        <p:sp>
          <p:nvSpPr>
            <p:cNvPr id="72" name="TextBox 71">
              <a:extLst>
                <a:ext uri="{FF2B5EF4-FFF2-40B4-BE49-F238E27FC236}">
                  <a16:creationId xmlns:a16="http://schemas.microsoft.com/office/drawing/2014/main" id="{14828A84-E974-4620-B1F3-D0CA655781DA}"/>
                </a:ext>
              </a:extLst>
            </p:cNvPr>
            <p:cNvSpPr txBox="1"/>
            <p:nvPr/>
          </p:nvSpPr>
          <p:spPr>
            <a:xfrm>
              <a:off x="7524328" y="50851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0x08000154</a:t>
              </a:r>
            </a:p>
          </p:txBody>
        </p:sp>
        <p:sp>
          <p:nvSpPr>
            <p:cNvPr id="73" name="TextBox 72">
              <a:extLst>
                <a:ext uri="{FF2B5EF4-FFF2-40B4-BE49-F238E27FC236}">
                  <a16:creationId xmlns:a16="http://schemas.microsoft.com/office/drawing/2014/main" id="{9CFF465A-937C-414A-9C65-324D95140B01}"/>
                </a:ext>
              </a:extLst>
            </p:cNvPr>
            <p:cNvSpPr txBox="1"/>
            <p:nvPr/>
          </p:nvSpPr>
          <p:spPr>
            <a:xfrm>
              <a:off x="7524328" y="54452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0x08000158</a:t>
              </a:r>
            </a:p>
          </p:txBody>
        </p:sp>
        <p:sp>
          <p:nvSpPr>
            <p:cNvPr id="89" name="TextBox 88">
              <a:extLst>
                <a:ext uri="{FF2B5EF4-FFF2-40B4-BE49-F238E27FC236}">
                  <a16:creationId xmlns:a16="http://schemas.microsoft.com/office/drawing/2014/main" id="{35DB694B-F7FF-409A-8F54-B7ADBEFF1735}"/>
                </a:ext>
              </a:extLst>
            </p:cNvPr>
            <p:cNvSpPr txBox="1"/>
            <p:nvPr/>
          </p:nvSpPr>
          <p:spPr>
            <a:xfrm>
              <a:off x="7524328" y="256490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0x08000138</a:t>
              </a:r>
            </a:p>
          </p:txBody>
        </p:sp>
        <p:sp>
          <p:nvSpPr>
            <p:cNvPr id="90" name="TextBox 89">
              <a:extLst>
                <a:ext uri="{FF2B5EF4-FFF2-40B4-BE49-F238E27FC236}">
                  <a16:creationId xmlns:a16="http://schemas.microsoft.com/office/drawing/2014/main" id="{A28D894F-66E1-4280-B9A2-41FFAD11DAA9}"/>
                </a:ext>
              </a:extLst>
            </p:cNvPr>
            <p:cNvSpPr txBox="1"/>
            <p:nvPr/>
          </p:nvSpPr>
          <p:spPr>
            <a:xfrm>
              <a:off x="7524328" y="29249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0x0800013C</a:t>
              </a:r>
            </a:p>
          </p:txBody>
        </p:sp>
        <p:sp>
          <p:nvSpPr>
            <p:cNvPr id="91" name="TextBox 90">
              <a:extLst>
                <a:ext uri="{FF2B5EF4-FFF2-40B4-BE49-F238E27FC236}">
                  <a16:creationId xmlns:a16="http://schemas.microsoft.com/office/drawing/2014/main" id="{97E66925-BBED-419B-BE99-D1D3164AE192}"/>
                </a:ext>
              </a:extLst>
            </p:cNvPr>
            <p:cNvSpPr txBox="1"/>
            <p:nvPr/>
          </p:nvSpPr>
          <p:spPr>
            <a:xfrm>
              <a:off x="7524328" y="36450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0x08000144</a:t>
              </a:r>
            </a:p>
          </p:txBody>
        </p:sp>
        <p:sp>
          <p:nvSpPr>
            <p:cNvPr id="92" name="TextBox 91">
              <a:extLst>
                <a:ext uri="{FF2B5EF4-FFF2-40B4-BE49-F238E27FC236}">
                  <a16:creationId xmlns:a16="http://schemas.microsoft.com/office/drawing/2014/main" id="{C1A4862A-3CA6-4BDF-A25B-B377AD58528A}"/>
                </a:ext>
              </a:extLst>
            </p:cNvPr>
            <p:cNvSpPr txBox="1"/>
            <p:nvPr/>
          </p:nvSpPr>
          <p:spPr>
            <a:xfrm>
              <a:off x="7524328" y="580526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0x0800015C</a:t>
              </a:r>
            </a:p>
          </p:txBody>
        </p:sp>
      </p:grpSp>
    </p:spTree>
    <p:extLst>
      <p:ext uri="{BB962C8B-B14F-4D97-AF65-F5344CB8AC3E}">
        <p14:creationId xmlns:p14="http://schemas.microsoft.com/office/powerpoint/2010/main" val="21821963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solidFill>
                  <a:srgbClr val="FF00FF"/>
                </a:solidFill>
                <a:latin typeface="Courier New" pitchFamily="49" charset="0"/>
                <a:cs typeface="Courier New" pitchFamily="49" charset="0"/>
              </a:rPr>
              <a:t>		B ENDL</a:t>
            </a:r>
          </a:p>
          <a:p>
            <a:pPr>
              <a:buNone/>
            </a:pPr>
            <a:endParaRPr lang="en-GB" sz="1800" b="1" dirty="0">
              <a:solidFill>
                <a:srgbClr val="FF00FF"/>
              </a:solidFill>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a:t>
            </a:r>
            <a:r>
              <a:rPr lang="en-GB" sz="1800" b="1" dirty="0">
                <a:solidFill>
                  <a:srgbClr val="FF0000"/>
                </a:solidFill>
                <a:latin typeface="Courier New" pitchFamily="49" charset="0"/>
                <a:cs typeface="Courier New" pitchFamily="49" charset="0"/>
              </a:rPr>
              <a:t>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rPr>
              <a:t>PUSH {LR}</a:t>
            </a:r>
          </a:p>
        </p:txBody>
      </p:sp>
      <p:cxnSp>
        <p:nvCxnSpPr>
          <p:cNvPr id="34" name="Straight Arrow Connector 33"/>
          <p:cNvCxnSpPr>
            <a:stCxn id="67" idx="3"/>
            <a:endCxn id="30" idx="1"/>
          </p:cNvCxnSpPr>
          <p:nvPr/>
        </p:nvCxnSpPr>
        <p:spPr>
          <a:xfrm>
            <a:off x="5652120" y="4329100"/>
            <a:ext cx="576064" cy="21602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0x02</a:t>
              </a:r>
              <a:endParaRPr lang="en-GB" dirty="0">
                <a:solidFill>
                  <a:schemeClr val="tx1"/>
                </a:solidFill>
              </a:endParaRP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292849" y="4149080"/>
            <a:ext cx="1440160" cy="369332"/>
          </a:xfrm>
          <a:prstGeom prst="rect">
            <a:avLst/>
          </a:prstGeom>
          <a:noFill/>
        </p:spPr>
        <p:txBody>
          <a:bodyPr wrap="square" rtlCol="0">
            <a:spAutoFit/>
          </a:bodyPr>
          <a:lstStyle/>
          <a:p>
            <a:pPr algn="ctr"/>
            <a:r>
              <a:rPr lang="en-GB" dirty="0">
                <a:solidFill>
                  <a:srgbClr val="FF0000"/>
                </a:solidFill>
              </a:rPr>
              <a:t>0x0800014C</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0x20000200</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0x08000140</a:t>
            </a:r>
          </a:p>
        </p:txBody>
      </p:sp>
      <p:cxnSp>
        <p:nvCxnSpPr>
          <p:cNvPr id="71" name="Straight Arrow Connector 70"/>
          <p:cNvCxnSpPr>
            <a:stCxn id="74" idx="3"/>
            <a:endCxn id="37" idx="1"/>
          </p:cNvCxnSpPr>
          <p:nvPr/>
        </p:nvCxnSpPr>
        <p:spPr>
          <a:xfrm flipV="1">
            <a:off x="5652120" y="3465004"/>
            <a:ext cx="576064" cy="504056"/>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42</a:t>
            </a:fld>
            <a:endParaRPr kumimoji="0" lang="en-US"/>
          </a:p>
        </p:txBody>
      </p:sp>
      <p:cxnSp>
        <p:nvCxnSpPr>
          <p:cNvPr id="57" name="Straight Arrow Connector 56"/>
          <p:cNvCxnSpPr/>
          <p:nvPr/>
        </p:nvCxnSpPr>
        <p:spPr>
          <a:xfrm flipV="1">
            <a:off x="5652120" y="1448780"/>
            <a:ext cx="576064" cy="216024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505200" y="5417879"/>
            <a:ext cx="1874231" cy="646331"/>
          </a:xfrm>
          <a:prstGeom prst="rect">
            <a:avLst/>
          </a:prstGeom>
          <a:solidFill>
            <a:srgbClr val="3333FF"/>
          </a:solidFill>
        </p:spPr>
        <p:txBody>
          <a:bodyPr wrap="none" rtlCol="0">
            <a:spAutoFit/>
          </a:bodyPr>
          <a:lstStyle/>
          <a:p>
            <a:pPr algn="ctr"/>
            <a:r>
              <a:rPr lang="en-US" dirty="0">
                <a:solidFill>
                  <a:schemeClr val="bg1"/>
                </a:solidFill>
              </a:rPr>
              <a:t>Preserve </a:t>
            </a:r>
          </a:p>
          <a:p>
            <a:pPr algn="ctr"/>
            <a:r>
              <a:rPr lang="en-US" dirty="0">
                <a:solidFill>
                  <a:schemeClr val="bg1"/>
                </a:solidFill>
              </a:rPr>
              <a:t>Link Register (LR)</a:t>
            </a:r>
          </a:p>
        </p:txBody>
      </p:sp>
      <p:sp>
        <p:nvSpPr>
          <p:cNvPr id="59" name="TextBox 58">
            <a:extLst>
              <a:ext uri="{FF2B5EF4-FFF2-40B4-BE49-F238E27FC236}">
                <a16:creationId xmlns:a16="http://schemas.microsoft.com/office/drawing/2014/main" id="{7B7D1593-DC89-413C-9064-93815FE6F571}"/>
              </a:ext>
            </a:extLst>
          </p:cNvPr>
          <p:cNvSpPr txBox="1"/>
          <p:nvPr/>
        </p:nvSpPr>
        <p:spPr>
          <a:xfrm>
            <a:off x="7524328" y="126876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0x20000200</a:t>
            </a:r>
          </a:p>
        </p:txBody>
      </p:sp>
      <p:sp>
        <p:nvSpPr>
          <p:cNvPr id="60" name="TextBox 59">
            <a:extLst>
              <a:ext uri="{FF2B5EF4-FFF2-40B4-BE49-F238E27FC236}">
                <a16:creationId xmlns:a16="http://schemas.microsoft.com/office/drawing/2014/main" id="{FB4C7D0A-12F9-44D5-BF3D-340E4EC712E7}"/>
              </a:ext>
            </a:extLst>
          </p:cNvPr>
          <p:cNvSpPr txBox="1"/>
          <p:nvPr/>
        </p:nvSpPr>
        <p:spPr>
          <a:xfrm>
            <a:off x="7524328" y="162880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0x200001FC</a:t>
            </a:r>
          </a:p>
        </p:txBody>
      </p:sp>
      <p:sp>
        <p:nvSpPr>
          <p:cNvPr id="63" name="TextBox 62">
            <a:extLst>
              <a:ext uri="{FF2B5EF4-FFF2-40B4-BE49-F238E27FC236}">
                <a16:creationId xmlns:a16="http://schemas.microsoft.com/office/drawing/2014/main" id="{29749B29-1A24-4965-BEF9-FA29D403895E}"/>
              </a:ext>
            </a:extLst>
          </p:cNvPr>
          <p:cNvSpPr txBox="1"/>
          <p:nvPr/>
        </p:nvSpPr>
        <p:spPr>
          <a:xfrm>
            <a:off x="7524328" y="198884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0x200001F8</a:t>
            </a:r>
          </a:p>
        </p:txBody>
      </p:sp>
      <p:grpSp>
        <p:nvGrpSpPr>
          <p:cNvPr id="64" name="Group 63">
            <a:extLst>
              <a:ext uri="{FF2B5EF4-FFF2-40B4-BE49-F238E27FC236}">
                <a16:creationId xmlns:a16="http://schemas.microsoft.com/office/drawing/2014/main" id="{A5AFBC52-C623-43E7-A5FF-7162A51A53EB}"/>
              </a:ext>
            </a:extLst>
          </p:cNvPr>
          <p:cNvGrpSpPr/>
          <p:nvPr/>
        </p:nvGrpSpPr>
        <p:grpSpPr>
          <a:xfrm>
            <a:off x="7524328" y="2564904"/>
            <a:ext cx="1391072" cy="3578914"/>
            <a:chOff x="7524328" y="2564904"/>
            <a:chExt cx="1391072" cy="3578914"/>
          </a:xfrm>
        </p:grpSpPr>
        <p:sp>
          <p:nvSpPr>
            <p:cNvPr id="65" name="TextBox 64">
              <a:extLst>
                <a:ext uri="{FF2B5EF4-FFF2-40B4-BE49-F238E27FC236}">
                  <a16:creationId xmlns:a16="http://schemas.microsoft.com/office/drawing/2014/main" id="{FD566E2B-381A-435E-ACFC-280D92A2C63D}"/>
                </a:ext>
              </a:extLst>
            </p:cNvPr>
            <p:cNvSpPr txBox="1"/>
            <p:nvPr/>
          </p:nvSpPr>
          <p:spPr>
            <a:xfrm>
              <a:off x="7524328" y="436510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0x0800014C</a:t>
              </a:r>
            </a:p>
          </p:txBody>
        </p:sp>
        <p:sp>
          <p:nvSpPr>
            <p:cNvPr id="70" name="TextBox 69">
              <a:extLst>
                <a:ext uri="{FF2B5EF4-FFF2-40B4-BE49-F238E27FC236}">
                  <a16:creationId xmlns:a16="http://schemas.microsoft.com/office/drawing/2014/main" id="{868E164D-C5D0-4459-A755-F70199264272}"/>
                </a:ext>
              </a:extLst>
            </p:cNvPr>
            <p:cNvSpPr txBox="1"/>
            <p:nvPr/>
          </p:nvSpPr>
          <p:spPr>
            <a:xfrm>
              <a:off x="7524328" y="47251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0x08000150</a:t>
              </a:r>
            </a:p>
          </p:txBody>
        </p:sp>
        <p:sp>
          <p:nvSpPr>
            <p:cNvPr id="72" name="TextBox 71">
              <a:extLst>
                <a:ext uri="{FF2B5EF4-FFF2-40B4-BE49-F238E27FC236}">
                  <a16:creationId xmlns:a16="http://schemas.microsoft.com/office/drawing/2014/main" id="{6941CFD5-98CA-4B3D-A762-57D39BB9F9EF}"/>
                </a:ext>
              </a:extLst>
            </p:cNvPr>
            <p:cNvSpPr txBox="1"/>
            <p:nvPr/>
          </p:nvSpPr>
          <p:spPr>
            <a:xfrm>
              <a:off x="7524328" y="32849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0x08000140</a:t>
              </a:r>
            </a:p>
          </p:txBody>
        </p:sp>
        <p:sp>
          <p:nvSpPr>
            <p:cNvPr id="73" name="TextBox 72">
              <a:extLst>
                <a:ext uri="{FF2B5EF4-FFF2-40B4-BE49-F238E27FC236}">
                  <a16:creationId xmlns:a16="http://schemas.microsoft.com/office/drawing/2014/main" id="{80FC1476-82CD-4479-B4AF-1AA5D3BDFCC2}"/>
                </a:ext>
              </a:extLst>
            </p:cNvPr>
            <p:cNvSpPr txBox="1"/>
            <p:nvPr/>
          </p:nvSpPr>
          <p:spPr>
            <a:xfrm>
              <a:off x="7524328" y="400506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0x08000148</a:t>
              </a:r>
            </a:p>
          </p:txBody>
        </p:sp>
        <p:sp>
          <p:nvSpPr>
            <p:cNvPr id="76" name="TextBox 75">
              <a:extLst>
                <a:ext uri="{FF2B5EF4-FFF2-40B4-BE49-F238E27FC236}">
                  <a16:creationId xmlns:a16="http://schemas.microsoft.com/office/drawing/2014/main" id="{84DD3EF4-468C-4D55-859E-CA6CC1531B33}"/>
                </a:ext>
              </a:extLst>
            </p:cNvPr>
            <p:cNvSpPr txBox="1"/>
            <p:nvPr/>
          </p:nvSpPr>
          <p:spPr>
            <a:xfrm>
              <a:off x="7524328" y="50851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0x08000154</a:t>
              </a:r>
            </a:p>
          </p:txBody>
        </p:sp>
        <p:sp>
          <p:nvSpPr>
            <p:cNvPr id="77" name="TextBox 76">
              <a:extLst>
                <a:ext uri="{FF2B5EF4-FFF2-40B4-BE49-F238E27FC236}">
                  <a16:creationId xmlns:a16="http://schemas.microsoft.com/office/drawing/2014/main" id="{C505FE23-3218-49F1-82C7-D3511B3DDC17}"/>
                </a:ext>
              </a:extLst>
            </p:cNvPr>
            <p:cNvSpPr txBox="1"/>
            <p:nvPr/>
          </p:nvSpPr>
          <p:spPr>
            <a:xfrm>
              <a:off x="7524328" y="54452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0x08000158</a:t>
              </a:r>
            </a:p>
          </p:txBody>
        </p:sp>
        <p:sp>
          <p:nvSpPr>
            <p:cNvPr id="91" name="TextBox 90">
              <a:extLst>
                <a:ext uri="{FF2B5EF4-FFF2-40B4-BE49-F238E27FC236}">
                  <a16:creationId xmlns:a16="http://schemas.microsoft.com/office/drawing/2014/main" id="{BB44E353-B37A-4081-A23B-F08D8D18EB09}"/>
                </a:ext>
              </a:extLst>
            </p:cNvPr>
            <p:cNvSpPr txBox="1"/>
            <p:nvPr/>
          </p:nvSpPr>
          <p:spPr>
            <a:xfrm>
              <a:off x="7524328" y="256490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0x08000138</a:t>
              </a:r>
            </a:p>
          </p:txBody>
        </p:sp>
        <p:sp>
          <p:nvSpPr>
            <p:cNvPr id="92" name="TextBox 91">
              <a:extLst>
                <a:ext uri="{FF2B5EF4-FFF2-40B4-BE49-F238E27FC236}">
                  <a16:creationId xmlns:a16="http://schemas.microsoft.com/office/drawing/2014/main" id="{B3607A30-5317-45CB-9D01-54E3C1876334}"/>
                </a:ext>
              </a:extLst>
            </p:cNvPr>
            <p:cNvSpPr txBox="1"/>
            <p:nvPr/>
          </p:nvSpPr>
          <p:spPr>
            <a:xfrm>
              <a:off x="7524328" y="29249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0x0800013C</a:t>
              </a:r>
            </a:p>
          </p:txBody>
        </p:sp>
        <p:sp>
          <p:nvSpPr>
            <p:cNvPr id="93" name="TextBox 92">
              <a:extLst>
                <a:ext uri="{FF2B5EF4-FFF2-40B4-BE49-F238E27FC236}">
                  <a16:creationId xmlns:a16="http://schemas.microsoft.com/office/drawing/2014/main" id="{B59350E1-F032-4583-A35D-D5F5AD6F7152}"/>
                </a:ext>
              </a:extLst>
            </p:cNvPr>
            <p:cNvSpPr txBox="1"/>
            <p:nvPr/>
          </p:nvSpPr>
          <p:spPr>
            <a:xfrm>
              <a:off x="7524328" y="36450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0x08000144</a:t>
              </a:r>
            </a:p>
          </p:txBody>
        </p:sp>
        <p:sp>
          <p:nvSpPr>
            <p:cNvPr id="94" name="TextBox 93">
              <a:extLst>
                <a:ext uri="{FF2B5EF4-FFF2-40B4-BE49-F238E27FC236}">
                  <a16:creationId xmlns:a16="http://schemas.microsoft.com/office/drawing/2014/main" id="{C8D31463-A76A-45E6-AA08-F44B91A3ACB5}"/>
                </a:ext>
              </a:extLst>
            </p:cNvPr>
            <p:cNvSpPr txBox="1"/>
            <p:nvPr/>
          </p:nvSpPr>
          <p:spPr>
            <a:xfrm>
              <a:off x="7524328" y="580526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0x0800015C</a:t>
              </a:r>
            </a:p>
          </p:txBody>
        </p:sp>
      </p:grpSp>
    </p:spTree>
    <p:extLst>
      <p:ext uri="{BB962C8B-B14F-4D97-AF65-F5344CB8AC3E}">
        <p14:creationId xmlns:p14="http://schemas.microsoft.com/office/powerpoint/2010/main" val="16410968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a:t>
            </a:r>
            <a:r>
              <a:rPr lang="en-GB" sz="1800" b="1" dirty="0">
                <a:solidFill>
                  <a:srgbClr val="FF0000"/>
                </a:solidFill>
                <a:latin typeface="Courier New" pitchFamily="49" charset="0"/>
                <a:cs typeface="Courier New" pitchFamily="49" charset="0"/>
              </a:rPr>
              <a:t>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FF0000"/>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00" dirty="0">
                <a:solidFill>
                  <a:srgbClr val="3333FF"/>
                </a:solidFill>
              </a:rPr>
              <a:t>0x08000140</a:t>
            </a:r>
            <a:endParaRPr lang="en-GB" sz="1700"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0x02</a:t>
              </a:r>
              <a:endParaRPr lang="en-GB" dirty="0">
                <a:solidFill>
                  <a:schemeClr val="tx1"/>
                </a:solidFill>
              </a:endParaRP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0x08000150</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43</a:t>
            </a:fld>
            <a:endParaRPr kumimoji="0" lang="en-US"/>
          </a:p>
        </p:txBody>
      </p:sp>
      <p:cxnSp>
        <p:nvCxnSpPr>
          <p:cNvPr id="57" name="Straight Arrow Connector 56"/>
          <p:cNvCxnSpPr>
            <a:endCxn id="46" idx="1"/>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6" idx="1"/>
          </p:cNvCxnSpPr>
          <p:nvPr/>
        </p:nvCxnSpPr>
        <p:spPr>
          <a:xfrm>
            <a:off x="5652120" y="4329100"/>
            <a:ext cx="576064" cy="57606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5652120" y="3465004"/>
            <a:ext cx="576064" cy="504056"/>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19A66B22-0A6D-4773-8162-99A5B7A078DB}"/>
              </a:ext>
            </a:extLst>
          </p:cNvPr>
          <p:cNvSpPr txBox="1"/>
          <p:nvPr/>
        </p:nvSpPr>
        <p:spPr>
          <a:xfrm>
            <a:off x="7524328" y="126876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0x20000200</a:t>
            </a:r>
          </a:p>
        </p:txBody>
      </p:sp>
      <p:sp>
        <p:nvSpPr>
          <p:cNvPr id="63" name="TextBox 62">
            <a:extLst>
              <a:ext uri="{FF2B5EF4-FFF2-40B4-BE49-F238E27FC236}">
                <a16:creationId xmlns:a16="http://schemas.microsoft.com/office/drawing/2014/main" id="{EB9BF32A-D813-4B2B-88F3-A8898A6CC8C0}"/>
              </a:ext>
            </a:extLst>
          </p:cNvPr>
          <p:cNvSpPr txBox="1"/>
          <p:nvPr/>
        </p:nvSpPr>
        <p:spPr>
          <a:xfrm>
            <a:off x="7524328" y="162880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0x200001FC</a:t>
            </a:r>
          </a:p>
        </p:txBody>
      </p:sp>
      <p:sp>
        <p:nvSpPr>
          <p:cNvPr id="64" name="TextBox 63">
            <a:extLst>
              <a:ext uri="{FF2B5EF4-FFF2-40B4-BE49-F238E27FC236}">
                <a16:creationId xmlns:a16="http://schemas.microsoft.com/office/drawing/2014/main" id="{3C2A04A5-79DC-45A1-9F17-8D5A1CEF958C}"/>
              </a:ext>
            </a:extLst>
          </p:cNvPr>
          <p:cNvSpPr txBox="1"/>
          <p:nvPr/>
        </p:nvSpPr>
        <p:spPr>
          <a:xfrm>
            <a:off x="7524328" y="198884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0x200001F8</a:t>
            </a:r>
          </a:p>
        </p:txBody>
      </p:sp>
      <p:grpSp>
        <p:nvGrpSpPr>
          <p:cNvPr id="65" name="Group 64">
            <a:extLst>
              <a:ext uri="{FF2B5EF4-FFF2-40B4-BE49-F238E27FC236}">
                <a16:creationId xmlns:a16="http://schemas.microsoft.com/office/drawing/2014/main" id="{6EE71B39-87EE-4FE9-8AC7-24315A18C437}"/>
              </a:ext>
            </a:extLst>
          </p:cNvPr>
          <p:cNvGrpSpPr/>
          <p:nvPr/>
        </p:nvGrpSpPr>
        <p:grpSpPr>
          <a:xfrm>
            <a:off x="7524328" y="2564904"/>
            <a:ext cx="1391072" cy="3578914"/>
            <a:chOff x="7524328" y="2564904"/>
            <a:chExt cx="1391072" cy="3578914"/>
          </a:xfrm>
        </p:grpSpPr>
        <p:sp>
          <p:nvSpPr>
            <p:cNvPr id="70" name="TextBox 69">
              <a:extLst>
                <a:ext uri="{FF2B5EF4-FFF2-40B4-BE49-F238E27FC236}">
                  <a16:creationId xmlns:a16="http://schemas.microsoft.com/office/drawing/2014/main" id="{5ACCA103-C613-4C7A-A385-363B0B94C3DC}"/>
                </a:ext>
              </a:extLst>
            </p:cNvPr>
            <p:cNvSpPr txBox="1"/>
            <p:nvPr/>
          </p:nvSpPr>
          <p:spPr>
            <a:xfrm>
              <a:off x="7524328" y="436510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0x0800014C</a:t>
              </a:r>
            </a:p>
          </p:txBody>
        </p:sp>
        <p:sp>
          <p:nvSpPr>
            <p:cNvPr id="72" name="TextBox 71">
              <a:extLst>
                <a:ext uri="{FF2B5EF4-FFF2-40B4-BE49-F238E27FC236}">
                  <a16:creationId xmlns:a16="http://schemas.microsoft.com/office/drawing/2014/main" id="{A528AAFE-E958-46C3-B60A-B4AD9BF7DFCA}"/>
                </a:ext>
              </a:extLst>
            </p:cNvPr>
            <p:cNvSpPr txBox="1"/>
            <p:nvPr/>
          </p:nvSpPr>
          <p:spPr>
            <a:xfrm>
              <a:off x="7524328" y="47251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0x08000150</a:t>
              </a:r>
            </a:p>
          </p:txBody>
        </p:sp>
        <p:sp>
          <p:nvSpPr>
            <p:cNvPr id="73" name="TextBox 72">
              <a:extLst>
                <a:ext uri="{FF2B5EF4-FFF2-40B4-BE49-F238E27FC236}">
                  <a16:creationId xmlns:a16="http://schemas.microsoft.com/office/drawing/2014/main" id="{663D1594-EA9F-4D77-B419-7E42B0B37811}"/>
                </a:ext>
              </a:extLst>
            </p:cNvPr>
            <p:cNvSpPr txBox="1"/>
            <p:nvPr/>
          </p:nvSpPr>
          <p:spPr>
            <a:xfrm>
              <a:off x="7524328" y="32849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0x08000140</a:t>
              </a:r>
            </a:p>
          </p:txBody>
        </p:sp>
        <p:sp>
          <p:nvSpPr>
            <p:cNvPr id="76" name="TextBox 75">
              <a:extLst>
                <a:ext uri="{FF2B5EF4-FFF2-40B4-BE49-F238E27FC236}">
                  <a16:creationId xmlns:a16="http://schemas.microsoft.com/office/drawing/2014/main" id="{23DB1959-4927-4C47-A7A4-1B4F5237AF6E}"/>
                </a:ext>
              </a:extLst>
            </p:cNvPr>
            <p:cNvSpPr txBox="1"/>
            <p:nvPr/>
          </p:nvSpPr>
          <p:spPr>
            <a:xfrm>
              <a:off x="7524328" y="400506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0x08000148</a:t>
              </a:r>
            </a:p>
          </p:txBody>
        </p:sp>
        <p:sp>
          <p:nvSpPr>
            <p:cNvPr id="77" name="TextBox 76">
              <a:extLst>
                <a:ext uri="{FF2B5EF4-FFF2-40B4-BE49-F238E27FC236}">
                  <a16:creationId xmlns:a16="http://schemas.microsoft.com/office/drawing/2014/main" id="{23D1054C-61A2-421F-98B8-80769725FE0B}"/>
                </a:ext>
              </a:extLst>
            </p:cNvPr>
            <p:cNvSpPr txBox="1"/>
            <p:nvPr/>
          </p:nvSpPr>
          <p:spPr>
            <a:xfrm>
              <a:off x="7524328" y="50851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0x08000154</a:t>
              </a:r>
            </a:p>
          </p:txBody>
        </p:sp>
        <p:sp>
          <p:nvSpPr>
            <p:cNvPr id="78" name="TextBox 77">
              <a:extLst>
                <a:ext uri="{FF2B5EF4-FFF2-40B4-BE49-F238E27FC236}">
                  <a16:creationId xmlns:a16="http://schemas.microsoft.com/office/drawing/2014/main" id="{96345395-6CA4-40FC-8803-103E8AC60C5E}"/>
                </a:ext>
              </a:extLst>
            </p:cNvPr>
            <p:cNvSpPr txBox="1"/>
            <p:nvPr/>
          </p:nvSpPr>
          <p:spPr>
            <a:xfrm>
              <a:off x="7524328" y="54452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0x08000158</a:t>
              </a:r>
            </a:p>
          </p:txBody>
        </p:sp>
        <p:sp>
          <p:nvSpPr>
            <p:cNvPr id="92" name="TextBox 91">
              <a:extLst>
                <a:ext uri="{FF2B5EF4-FFF2-40B4-BE49-F238E27FC236}">
                  <a16:creationId xmlns:a16="http://schemas.microsoft.com/office/drawing/2014/main" id="{B886E181-9CDD-4066-BDDF-42099847AFA1}"/>
                </a:ext>
              </a:extLst>
            </p:cNvPr>
            <p:cNvSpPr txBox="1"/>
            <p:nvPr/>
          </p:nvSpPr>
          <p:spPr>
            <a:xfrm>
              <a:off x="7524328" y="256490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0x08000138</a:t>
              </a:r>
            </a:p>
          </p:txBody>
        </p:sp>
        <p:sp>
          <p:nvSpPr>
            <p:cNvPr id="93" name="TextBox 92">
              <a:extLst>
                <a:ext uri="{FF2B5EF4-FFF2-40B4-BE49-F238E27FC236}">
                  <a16:creationId xmlns:a16="http://schemas.microsoft.com/office/drawing/2014/main" id="{27D52CF1-4E5C-4E34-B852-5C57C5761D49}"/>
                </a:ext>
              </a:extLst>
            </p:cNvPr>
            <p:cNvSpPr txBox="1"/>
            <p:nvPr/>
          </p:nvSpPr>
          <p:spPr>
            <a:xfrm>
              <a:off x="7524328" y="29249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0x0800013C</a:t>
              </a:r>
            </a:p>
          </p:txBody>
        </p:sp>
        <p:sp>
          <p:nvSpPr>
            <p:cNvPr id="94" name="TextBox 93">
              <a:extLst>
                <a:ext uri="{FF2B5EF4-FFF2-40B4-BE49-F238E27FC236}">
                  <a16:creationId xmlns:a16="http://schemas.microsoft.com/office/drawing/2014/main" id="{FB429FA9-97AB-4ECC-B6A4-A2EAEED5B481}"/>
                </a:ext>
              </a:extLst>
            </p:cNvPr>
            <p:cNvSpPr txBox="1"/>
            <p:nvPr/>
          </p:nvSpPr>
          <p:spPr>
            <a:xfrm>
              <a:off x="7524328" y="36450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0x08000144</a:t>
              </a:r>
            </a:p>
          </p:txBody>
        </p:sp>
        <p:sp>
          <p:nvSpPr>
            <p:cNvPr id="95" name="TextBox 94">
              <a:extLst>
                <a:ext uri="{FF2B5EF4-FFF2-40B4-BE49-F238E27FC236}">
                  <a16:creationId xmlns:a16="http://schemas.microsoft.com/office/drawing/2014/main" id="{95B29276-BF9E-4D30-BEC7-BBCD4F13BE6B}"/>
                </a:ext>
              </a:extLst>
            </p:cNvPr>
            <p:cNvSpPr txBox="1"/>
            <p:nvPr/>
          </p:nvSpPr>
          <p:spPr>
            <a:xfrm>
              <a:off x="7524328" y="580526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0x0800015C</a:t>
              </a:r>
            </a:p>
          </p:txBody>
        </p:sp>
      </p:grpSp>
    </p:spTree>
    <p:extLst>
      <p:ext uri="{BB962C8B-B14F-4D97-AF65-F5344CB8AC3E}">
        <p14:creationId xmlns:p14="http://schemas.microsoft.com/office/powerpoint/2010/main" val="42710792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a:t>
            </a:r>
            <a:r>
              <a:rPr lang="en-GB" sz="1800" b="1" dirty="0">
                <a:solidFill>
                  <a:srgbClr val="FF0000"/>
                </a:solidFill>
                <a:latin typeface="Courier New" pitchFamily="49" charset="0"/>
                <a:cs typeface="Courier New" pitchFamily="49" charset="0"/>
              </a:rPr>
              <a:t>MUL R0,R0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3333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0x02</a:t>
              </a:r>
              <a:endParaRPr lang="en-GB" dirty="0">
                <a:solidFill>
                  <a:schemeClr val="tx1"/>
                </a:solidFill>
              </a:endParaRP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0x08000144</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0x08000154</a:t>
            </a:r>
          </a:p>
        </p:txBody>
      </p:sp>
      <p:sp>
        <p:nvSpPr>
          <p:cNvPr id="60" name="TextBox 59"/>
          <p:cNvSpPr txBox="1"/>
          <p:nvPr/>
        </p:nvSpPr>
        <p:spPr>
          <a:xfrm>
            <a:off x="6197600" y="1600200"/>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44</a:t>
            </a:fld>
            <a:endParaRPr kumimoji="0" lang="en-US"/>
          </a:p>
        </p:txBody>
      </p:sp>
      <p:cxnSp>
        <p:nvCxnSpPr>
          <p:cNvPr id="57" name="Straight Arrow Connector 56"/>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52" idx="3"/>
          </p:cNvCxnSpPr>
          <p:nvPr/>
        </p:nvCxnSpPr>
        <p:spPr>
          <a:xfrm flipV="1">
            <a:off x="5652120" y="3829690"/>
            <a:ext cx="648072" cy="49941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38" idx="1"/>
          </p:cNvCxnSpPr>
          <p:nvPr/>
        </p:nvCxnSpPr>
        <p:spPr>
          <a:xfrm>
            <a:off x="5652120" y="3969060"/>
            <a:ext cx="576064" cy="129614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89C1735E-E89B-4E73-B32D-D4FB17E67586}"/>
              </a:ext>
            </a:extLst>
          </p:cNvPr>
          <p:cNvSpPr txBox="1"/>
          <p:nvPr/>
        </p:nvSpPr>
        <p:spPr>
          <a:xfrm>
            <a:off x="7524328" y="126876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0x20000200</a:t>
            </a:r>
          </a:p>
        </p:txBody>
      </p:sp>
      <p:sp>
        <p:nvSpPr>
          <p:cNvPr id="63" name="TextBox 62">
            <a:extLst>
              <a:ext uri="{FF2B5EF4-FFF2-40B4-BE49-F238E27FC236}">
                <a16:creationId xmlns:a16="http://schemas.microsoft.com/office/drawing/2014/main" id="{0876DD54-8272-43AC-855B-017773A16318}"/>
              </a:ext>
            </a:extLst>
          </p:cNvPr>
          <p:cNvSpPr txBox="1"/>
          <p:nvPr/>
        </p:nvSpPr>
        <p:spPr>
          <a:xfrm>
            <a:off x="7524328" y="162880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0x200001FC</a:t>
            </a:r>
          </a:p>
        </p:txBody>
      </p:sp>
      <p:sp>
        <p:nvSpPr>
          <p:cNvPr id="64" name="TextBox 63">
            <a:extLst>
              <a:ext uri="{FF2B5EF4-FFF2-40B4-BE49-F238E27FC236}">
                <a16:creationId xmlns:a16="http://schemas.microsoft.com/office/drawing/2014/main" id="{B7A17C5B-79F4-43FF-AA81-0EC8EC3A8306}"/>
              </a:ext>
            </a:extLst>
          </p:cNvPr>
          <p:cNvSpPr txBox="1"/>
          <p:nvPr/>
        </p:nvSpPr>
        <p:spPr>
          <a:xfrm>
            <a:off x="7524328" y="198884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0x200001F8</a:t>
            </a:r>
          </a:p>
        </p:txBody>
      </p:sp>
      <p:grpSp>
        <p:nvGrpSpPr>
          <p:cNvPr id="65" name="Group 64">
            <a:extLst>
              <a:ext uri="{FF2B5EF4-FFF2-40B4-BE49-F238E27FC236}">
                <a16:creationId xmlns:a16="http://schemas.microsoft.com/office/drawing/2014/main" id="{9B6E2238-D071-4CDA-A305-4FE6F8D73CBE}"/>
              </a:ext>
            </a:extLst>
          </p:cNvPr>
          <p:cNvGrpSpPr/>
          <p:nvPr/>
        </p:nvGrpSpPr>
        <p:grpSpPr>
          <a:xfrm>
            <a:off x="7524328" y="2564904"/>
            <a:ext cx="1391072" cy="3578914"/>
            <a:chOff x="7524328" y="2564904"/>
            <a:chExt cx="1391072" cy="3578914"/>
          </a:xfrm>
        </p:grpSpPr>
        <p:sp>
          <p:nvSpPr>
            <p:cNvPr id="70" name="TextBox 69">
              <a:extLst>
                <a:ext uri="{FF2B5EF4-FFF2-40B4-BE49-F238E27FC236}">
                  <a16:creationId xmlns:a16="http://schemas.microsoft.com/office/drawing/2014/main" id="{6968F712-7281-4491-9D26-232994E09AB7}"/>
                </a:ext>
              </a:extLst>
            </p:cNvPr>
            <p:cNvSpPr txBox="1"/>
            <p:nvPr/>
          </p:nvSpPr>
          <p:spPr>
            <a:xfrm>
              <a:off x="7524328" y="436510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0x0800014C</a:t>
              </a:r>
            </a:p>
          </p:txBody>
        </p:sp>
        <p:sp>
          <p:nvSpPr>
            <p:cNvPr id="72" name="TextBox 71">
              <a:extLst>
                <a:ext uri="{FF2B5EF4-FFF2-40B4-BE49-F238E27FC236}">
                  <a16:creationId xmlns:a16="http://schemas.microsoft.com/office/drawing/2014/main" id="{BDA27FFB-0AFF-4696-A4A2-A86A912613DC}"/>
                </a:ext>
              </a:extLst>
            </p:cNvPr>
            <p:cNvSpPr txBox="1"/>
            <p:nvPr/>
          </p:nvSpPr>
          <p:spPr>
            <a:xfrm>
              <a:off x="7524328" y="47251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0x08000150</a:t>
              </a:r>
            </a:p>
          </p:txBody>
        </p:sp>
        <p:sp>
          <p:nvSpPr>
            <p:cNvPr id="73" name="TextBox 72">
              <a:extLst>
                <a:ext uri="{FF2B5EF4-FFF2-40B4-BE49-F238E27FC236}">
                  <a16:creationId xmlns:a16="http://schemas.microsoft.com/office/drawing/2014/main" id="{9CC753B1-99C4-4587-BB6F-D977D403329D}"/>
                </a:ext>
              </a:extLst>
            </p:cNvPr>
            <p:cNvSpPr txBox="1"/>
            <p:nvPr/>
          </p:nvSpPr>
          <p:spPr>
            <a:xfrm>
              <a:off x="7524328" y="32849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0x08000140</a:t>
              </a:r>
            </a:p>
          </p:txBody>
        </p:sp>
        <p:sp>
          <p:nvSpPr>
            <p:cNvPr id="76" name="TextBox 75">
              <a:extLst>
                <a:ext uri="{FF2B5EF4-FFF2-40B4-BE49-F238E27FC236}">
                  <a16:creationId xmlns:a16="http://schemas.microsoft.com/office/drawing/2014/main" id="{FE86DCC9-048C-4566-B28F-74DAF8118B84}"/>
                </a:ext>
              </a:extLst>
            </p:cNvPr>
            <p:cNvSpPr txBox="1"/>
            <p:nvPr/>
          </p:nvSpPr>
          <p:spPr>
            <a:xfrm>
              <a:off x="7524328" y="400506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0x08000148</a:t>
              </a:r>
            </a:p>
          </p:txBody>
        </p:sp>
        <p:sp>
          <p:nvSpPr>
            <p:cNvPr id="77" name="TextBox 76">
              <a:extLst>
                <a:ext uri="{FF2B5EF4-FFF2-40B4-BE49-F238E27FC236}">
                  <a16:creationId xmlns:a16="http://schemas.microsoft.com/office/drawing/2014/main" id="{0A51DD00-9625-4FD8-AB55-DFD0C6F8FED1}"/>
                </a:ext>
              </a:extLst>
            </p:cNvPr>
            <p:cNvSpPr txBox="1"/>
            <p:nvPr/>
          </p:nvSpPr>
          <p:spPr>
            <a:xfrm>
              <a:off x="7524328" y="50851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0x08000154</a:t>
              </a:r>
            </a:p>
          </p:txBody>
        </p:sp>
        <p:sp>
          <p:nvSpPr>
            <p:cNvPr id="78" name="TextBox 77">
              <a:extLst>
                <a:ext uri="{FF2B5EF4-FFF2-40B4-BE49-F238E27FC236}">
                  <a16:creationId xmlns:a16="http://schemas.microsoft.com/office/drawing/2014/main" id="{8AAE16BC-3A5C-4DCF-BC77-5326D1FA1030}"/>
                </a:ext>
              </a:extLst>
            </p:cNvPr>
            <p:cNvSpPr txBox="1"/>
            <p:nvPr/>
          </p:nvSpPr>
          <p:spPr>
            <a:xfrm>
              <a:off x="7524328" y="54452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0x08000158</a:t>
              </a:r>
            </a:p>
          </p:txBody>
        </p:sp>
        <p:sp>
          <p:nvSpPr>
            <p:cNvPr id="93" name="TextBox 92">
              <a:extLst>
                <a:ext uri="{FF2B5EF4-FFF2-40B4-BE49-F238E27FC236}">
                  <a16:creationId xmlns:a16="http://schemas.microsoft.com/office/drawing/2014/main" id="{00373792-8E4D-41DC-9DC9-0B0B25ED3B40}"/>
                </a:ext>
              </a:extLst>
            </p:cNvPr>
            <p:cNvSpPr txBox="1"/>
            <p:nvPr/>
          </p:nvSpPr>
          <p:spPr>
            <a:xfrm>
              <a:off x="7524328" y="256490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0x08000138</a:t>
              </a:r>
            </a:p>
          </p:txBody>
        </p:sp>
        <p:sp>
          <p:nvSpPr>
            <p:cNvPr id="94" name="TextBox 93">
              <a:extLst>
                <a:ext uri="{FF2B5EF4-FFF2-40B4-BE49-F238E27FC236}">
                  <a16:creationId xmlns:a16="http://schemas.microsoft.com/office/drawing/2014/main" id="{7E76176F-AB51-47B3-8039-B958F89439E3}"/>
                </a:ext>
              </a:extLst>
            </p:cNvPr>
            <p:cNvSpPr txBox="1"/>
            <p:nvPr/>
          </p:nvSpPr>
          <p:spPr>
            <a:xfrm>
              <a:off x="7524328" y="29249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0x0800013C</a:t>
              </a:r>
            </a:p>
          </p:txBody>
        </p:sp>
        <p:sp>
          <p:nvSpPr>
            <p:cNvPr id="95" name="TextBox 94">
              <a:extLst>
                <a:ext uri="{FF2B5EF4-FFF2-40B4-BE49-F238E27FC236}">
                  <a16:creationId xmlns:a16="http://schemas.microsoft.com/office/drawing/2014/main" id="{BB8474DC-E961-4EF7-9A92-2DA304EA9D78}"/>
                </a:ext>
              </a:extLst>
            </p:cNvPr>
            <p:cNvSpPr txBox="1"/>
            <p:nvPr/>
          </p:nvSpPr>
          <p:spPr>
            <a:xfrm>
              <a:off x="7524328" y="36450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0x08000144</a:t>
              </a:r>
            </a:p>
          </p:txBody>
        </p:sp>
        <p:sp>
          <p:nvSpPr>
            <p:cNvPr id="96" name="TextBox 95">
              <a:extLst>
                <a:ext uri="{FF2B5EF4-FFF2-40B4-BE49-F238E27FC236}">
                  <a16:creationId xmlns:a16="http://schemas.microsoft.com/office/drawing/2014/main" id="{E6221244-89C0-41DC-9606-65C40D8612B7}"/>
                </a:ext>
              </a:extLst>
            </p:cNvPr>
            <p:cNvSpPr txBox="1"/>
            <p:nvPr/>
          </p:nvSpPr>
          <p:spPr>
            <a:xfrm>
              <a:off x="7524328" y="580526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0x0800015C</a:t>
              </a:r>
            </a:p>
          </p:txBody>
        </p:sp>
      </p:grpSp>
    </p:spTree>
    <p:extLst>
      <p:ext uri="{BB962C8B-B14F-4D97-AF65-F5344CB8AC3E}">
        <p14:creationId xmlns:p14="http://schemas.microsoft.com/office/powerpoint/2010/main" val="9731694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R0,R0</a:t>
            </a:r>
          </a:p>
          <a:p>
            <a:pPr>
              <a:buNone/>
            </a:pPr>
            <a:r>
              <a:rPr lang="en-GB" sz="1800" b="1" dirty="0">
                <a:latin typeface="Courier New" pitchFamily="49" charset="0"/>
                <a:cs typeface="Courier New" pitchFamily="49" charset="0"/>
              </a:rPr>
              <a:t>		</a:t>
            </a:r>
            <a:r>
              <a:rPr lang="en-GB" sz="1800" b="1" dirty="0">
                <a:solidFill>
                  <a:srgbClr val="FF0000"/>
                </a:solidFill>
                <a:latin typeface="Courier New" pitchFamily="49" charset="0"/>
                <a:cs typeface="Courier New" pitchFamily="49" charset="0"/>
              </a:rPr>
              <a:t>BX LR</a:t>
            </a:r>
          </a:p>
          <a:p>
            <a:pPr>
              <a:buNone/>
            </a:pPr>
            <a:endParaRPr lang="en-GB" sz="1800" b="1" dirty="0">
              <a:solidFill>
                <a:srgbClr val="FF0000"/>
              </a:solidFill>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3333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FF0000"/>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0x04</a:t>
              </a: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0x08000148</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0x08000154</a:t>
            </a:r>
          </a:p>
        </p:txBody>
      </p:sp>
      <p:sp>
        <p:nvSpPr>
          <p:cNvPr id="60" name="TextBox 59"/>
          <p:cNvSpPr txBox="1"/>
          <p:nvPr/>
        </p:nvSpPr>
        <p:spPr>
          <a:xfrm>
            <a:off x="6228184" y="1611868"/>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45</a:t>
            </a:fld>
            <a:endParaRPr kumimoji="0" lang="en-US"/>
          </a:p>
        </p:txBody>
      </p:sp>
      <p:cxnSp>
        <p:nvCxnSpPr>
          <p:cNvPr id="57" name="Straight Arrow Connector 56"/>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9" idx="1"/>
          </p:cNvCxnSpPr>
          <p:nvPr/>
        </p:nvCxnSpPr>
        <p:spPr>
          <a:xfrm flipV="1">
            <a:off x="5652120" y="4185084"/>
            <a:ext cx="576064" cy="14401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652120" y="3969060"/>
            <a:ext cx="576064" cy="129614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F1C9B2DC-90CB-45EE-B917-F4C7A6DCAE9F}"/>
              </a:ext>
            </a:extLst>
          </p:cNvPr>
          <p:cNvSpPr txBox="1"/>
          <p:nvPr/>
        </p:nvSpPr>
        <p:spPr>
          <a:xfrm>
            <a:off x="7524328" y="126876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0x20000200</a:t>
            </a:r>
          </a:p>
        </p:txBody>
      </p:sp>
      <p:sp>
        <p:nvSpPr>
          <p:cNvPr id="63" name="TextBox 62">
            <a:extLst>
              <a:ext uri="{FF2B5EF4-FFF2-40B4-BE49-F238E27FC236}">
                <a16:creationId xmlns:a16="http://schemas.microsoft.com/office/drawing/2014/main" id="{8A741BE7-B4AA-434B-9402-E792BB2F6D8D}"/>
              </a:ext>
            </a:extLst>
          </p:cNvPr>
          <p:cNvSpPr txBox="1"/>
          <p:nvPr/>
        </p:nvSpPr>
        <p:spPr>
          <a:xfrm>
            <a:off x="7524328" y="162880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0x200001FC</a:t>
            </a:r>
          </a:p>
        </p:txBody>
      </p:sp>
      <p:sp>
        <p:nvSpPr>
          <p:cNvPr id="64" name="TextBox 63">
            <a:extLst>
              <a:ext uri="{FF2B5EF4-FFF2-40B4-BE49-F238E27FC236}">
                <a16:creationId xmlns:a16="http://schemas.microsoft.com/office/drawing/2014/main" id="{DFC2DAE1-F445-4E18-919B-2578C194F1CE}"/>
              </a:ext>
            </a:extLst>
          </p:cNvPr>
          <p:cNvSpPr txBox="1"/>
          <p:nvPr/>
        </p:nvSpPr>
        <p:spPr>
          <a:xfrm>
            <a:off x="7524328" y="198884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0x200001F8</a:t>
            </a:r>
          </a:p>
        </p:txBody>
      </p:sp>
      <p:grpSp>
        <p:nvGrpSpPr>
          <p:cNvPr id="65" name="Group 64">
            <a:extLst>
              <a:ext uri="{FF2B5EF4-FFF2-40B4-BE49-F238E27FC236}">
                <a16:creationId xmlns:a16="http://schemas.microsoft.com/office/drawing/2014/main" id="{B3F13A75-AA1E-4C40-ADB3-50DE867DA5A7}"/>
              </a:ext>
            </a:extLst>
          </p:cNvPr>
          <p:cNvGrpSpPr/>
          <p:nvPr/>
        </p:nvGrpSpPr>
        <p:grpSpPr>
          <a:xfrm>
            <a:off x="7524328" y="2564904"/>
            <a:ext cx="1391072" cy="3578914"/>
            <a:chOff x="7524328" y="2564904"/>
            <a:chExt cx="1391072" cy="3578914"/>
          </a:xfrm>
        </p:grpSpPr>
        <p:sp>
          <p:nvSpPr>
            <p:cNvPr id="70" name="TextBox 69">
              <a:extLst>
                <a:ext uri="{FF2B5EF4-FFF2-40B4-BE49-F238E27FC236}">
                  <a16:creationId xmlns:a16="http://schemas.microsoft.com/office/drawing/2014/main" id="{602D68A5-E456-4193-88BE-CD9C25687C61}"/>
                </a:ext>
              </a:extLst>
            </p:cNvPr>
            <p:cNvSpPr txBox="1"/>
            <p:nvPr/>
          </p:nvSpPr>
          <p:spPr>
            <a:xfrm>
              <a:off x="7524328" y="436510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0x0800014C</a:t>
              </a:r>
            </a:p>
          </p:txBody>
        </p:sp>
        <p:sp>
          <p:nvSpPr>
            <p:cNvPr id="72" name="TextBox 71">
              <a:extLst>
                <a:ext uri="{FF2B5EF4-FFF2-40B4-BE49-F238E27FC236}">
                  <a16:creationId xmlns:a16="http://schemas.microsoft.com/office/drawing/2014/main" id="{6FF3311F-DDDD-4D35-BFEA-5DD8519D8102}"/>
                </a:ext>
              </a:extLst>
            </p:cNvPr>
            <p:cNvSpPr txBox="1"/>
            <p:nvPr/>
          </p:nvSpPr>
          <p:spPr>
            <a:xfrm>
              <a:off x="7524328" y="47251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0x08000150</a:t>
              </a:r>
            </a:p>
          </p:txBody>
        </p:sp>
        <p:sp>
          <p:nvSpPr>
            <p:cNvPr id="73" name="TextBox 72">
              <a:extLst>
                <a:ext uri="{FF2B5EF4-FFF2-40B4-BE49-F238E27FC236}">
                  <a16:creationId xmlns:a16="http://schemas.microsoft.com/office/drawing/2014/main" id="{1244C0F2-41D1-418F-98B9-66ACB45BB623}"/>
                </a:ext>
              </a:extLst>
            </p:cNvPr>
            <p:cNvSpPr txBox="1"/>
            <p:nvPr/>
          </p:nvSpPr>
          <p:spPr>
            <a:xfrm>
              <a:off x="7524328" y="32849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0x08000140</a:t>
              </a:r>
            </a:p>
          </p:txBody>
        </p:sp>
        <p:sp>
          <p:nvSpPr>
            <p:cNvPr id="76" name="TextBox 75">
              <a:extLst>
                <a:ext uri="{FF2B5EF4-FFF2-40B4-BE49-F238E27FC236}">
                  <a16:creationId xmlns:a16="http://schemas.microsoft.com/office/drawing/2014/main" id="{BC1EA6FB-A60A-42B1-926C-A3B71C486B92}"/>
                </a:ext>
              </a:extLst>
            </p:cNvPr>
            <p:cNvSpPr txBox="1"/>
            <p:nvPr/>
          </p:nvSpPr>
          <p:spPr>
            <a:xfrm>
              <a:off x="7524328" y="400506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0x08000148</a:t>
              </a:r>
            </a:p>
          </p:txBody>
        </p:sp>
        <p:sp>
          <p:nvSpPr>
            <p:cNvPr id="77" name="TextBox 76">
              <a:extLst>
                <a:ext uri="{FF2B5EF4-FFF2-40B4-BE49-F238E27FC236}">
                  <a16:creationId xmlns:a16="http://schemas.microsoft.com/office/drawing/2014/main" id="{EBFD1BD4-9830-4F52-BB96-BDB5ECFC9C25}"/>
                </a:ext>
              </a:extLst>
            </p:cNvPr>
            <p:cNvSpPr txBox="1"/>
            <p:nvPr/>
          </p:nvSpPr>
          <p:spPr>
            <a:xfrm>
              <a:off x="7524328" y="50851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0x08000154</a:t>
              </a:r>
            </a:p>
          </p:txBody>
        </p:sp>
        <p:sp>
          <p:nvSpPr>
            <p:cNvPr id="78" name="TextBox 77">
              <a:extLst>
                <a:ext uri="{FF2B5EF4-FFF2-40B4-BE49-F238E27FC236}">
                  <a16:creationId xmlns:a16="http://schemas.microsoft.com/office/drawing/2014/main" id="{2301D681-C86E-4C19-B0C7-2CBB78CA610E}"/>
                </a:ext>
              </a:extLst>
            </p:cNvPr>
            <p:cNvSpPr txBox="1"/>
            <p:nvPr/>
          </p:nvSpPr>
          <p:spPr>
            <a:xfrm>
              <a:off x="7524328" y="54452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0x08000158</a:t>
              </a:r>
            </a:p>
          </p:txBody>
        </p:sp>
        <p:sp>
          <p:nvSpPr>
            <p:cNvPr id="93" name="TextBox 92">
              <a:extLst>
                <a:ext uri="{FF2B5EF4-FFF2-40B4-BE49-F238E27FC236}">
                  <a16:creationId xmlns:a16="http://schemas.microsoft.com/office/drawing/2014/main" id="{682536F7-F74F-4A29-8A0D-A2FE87BD93C1}"/>
                </a:ext>
              </a:extLst>
            </p:cNvPr>
            <p:cNvSpPr txBox="1"/>
            <p:nvPr/>
          </p:nvSpPr>
          <p:spPr>
            <a:xfrm>
              <a:off x="7524328" y="256490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0x08000138</a:t>
              </a:r>
            </a:p>
          </p:txBody>
        </p:sp>
        <p:sp>
          <p:nvSpPr>
            <p:cNvPr id="94" name="TextBox 93">
              <a:extLst>
                <a:ext uri="{FF2B5EF4-FFF2-40B4-BE49-F238E27FC236}">
                  <a16:creationId xmlns:a16="http://schemas.microsoft.com/office/drawing/2014/main" id="{C80C567E-FF90-42BE-81D9-7F09BF1CC9BF}"/>
                </a:ext>
              </a:extLst>
            </p:cNvPr>
            <p:cNvSpPr txBox="1"/>
            <p:nvPr/>
          </p:nvSpPr>
          <p:spPr>
            <a:xfrm>
              <a:off x="7524328" y="29249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0x0800013C</a:t>
              </a:r>
            </a:p>
          </p:txBody>
        </p:sp>
        <p:sp>
          <p:nvSpPr>
            <p:cNvPr id="95" name="TextBox 94">
              <a:extLst>
                <a:ext uri="{FF2B5EF4-FFF2-40B4-BE49-F238E27FC236}">
                  <a16:creationId xmlns:a16="http://schemas.microsoft.com/office/drawing/2014/main" id="{17705A0F-3CF2-4CF9-AD78-A378CEE113E1}"/>
                </a:ext>
              </a:extLst>
            </p:cNvPr>
            <p:cNvSpPr txBox="1"/>
            <p:nvPr/>
          </p:nvSpPr>
          <p:spPr>
            <a:xfrm>
              <a:off x="7524328" y="36450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0x08000144</a:t>
              </a:r>
            </a:p>
          </p:txBody>
        </p:sp>
        <p:sp>
          <p:nvSpPr>
            <p:cNvPr id="96" name="TextBox 95">
              <a:extLst>
                <a:ext uri="{FF2B5EF4-FFF2-40B4-BE49-F238E27FC236}">
                  <a16:creationId xmlns:a16="http://schemas.microsoft.com/office/drawing/2014/main" id="{644A3042-A439-4313-80B1-D6E4B89E2842}"/>
                </a:ext>
              </a:extLst>
            </p:cNvPr>
            <p:cNvSpPr txBox="1"/>
            <p:nvPr/>
          </p:nvSpPr>
          <p:spPr>
            <a:xfrm>
              <a:off x="7524328" y="580526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0x0800015C</a:t>
              </a:r>
            </a:p>
          </p:txBody>
        </p:sp>
      </p:grpSp>
    </p:spTree>
    <p:extLst>
      <p:ext uri="{BB962C8B-B14F-4D97-AF65-F5344CB8AC3E}">
        <p14:creationId xmlns:p14="http://schemas.microsoft.com/office/powerpoint/2010/main" val="37920326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8768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a:t>
            </a:r>
            <a:r>
              <a:rPr lang="en-GB" sz="1800" b="1" dirty="0">
                <a:solidFill>
                  <a:srgbClr val="FF0000"/>
                </a:solidFill>
                <a:latin typeface="Courier New" pitchFamily="49" charset="0"/>
                <a:cs typeface="Courier New" pitchFamily="49" charset="0"/>
              </a:rPr>
              <a:t>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3333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FF0000"/>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0x04</a:t>
              </a:r>
              <a:endParaRPr lang="en-GB" dirty="0">
                <a:solidFill>
                  <a:schemeClr val="tx1"/>
                </a:solidFill>
              </a:endParaRP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0x08000154</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0x08000154</a:t>
            </a:r>
          </a:p>
        </p:txBody>
      </p:sp>
      <p:sp>
        <p:nvSpPr>
          <p:cNvPr id="60" name="TextBox 59"/>
          <p:cNvSpPr txBox="1"/>
          <p:nvPr/>
        </p:nvSpPr>
        <p:spPr>
          <a:xfrm>
            <a:off x="6228184" y="1611868"/>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46</a:t>
            </a:fld>
            <a:endParaRPr kumimoji="0" lang="en-US"/>
          </a:p>
        </p:txBody>
      </p:sp>
      <p:cxnSp>
        <p:nvCxnSpPr>
          <p:cNvPr id="57" name="Straight Arrow Connector 56"/>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8" idx="1"/>
          </p:cNvCxnSpPr>
          <p:nvPr/>
        </p:nvCxnSpPr>
        <p:spPr>
          <a:xfrm>
            <a:off x="5652120" y="4329100"/>
            <a:ext cx="576064" cy="93610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652120" y="3969060"/>
            <a:ext cx="576064" cy="129614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E32FCC07-D7ED-44A0-88CD-DE1AD152F0C8}"/>
              </a:ext>
            </a:extLst>
          </p:cNvPr>
          <p:cNvSpPr txBox="1"/>
          <p:nvPr/>
        </p:nvSpPr>
        <p:spPr>
          <a:xfrm>
            <a:off x="7524328" y="126876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0x20000200</a:t>
            </a:r>
          </a:p>
        </p:txBody>
      </p:sp>
      <p:sp>
        <p:nvSpPr>
          <p:cNvPr id="63" name="TextBox 62">
            <a:extLst>
              <a:ext uri="{FF2B5EF4-FFF2-40B4-BE49-F238E27FC236}">
                <a16:creationId xmlns:a16="http://schemas.microsoft.com/office/drawing/2014/main" id="{50142AD1-2511-43E8-BD9F-2303506B3E2D}"/>
              </a:ext>
            </a:extLst>
          </p:cNvPr>
          <p:cNvSpPr txBox="1"/>
          <p:nvPr/>
        </p:nvSpPr>
        <p:spPr>
          <a:xfrm>
            <a:off x="7524328" y="162880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0x200001FC</a:t>
            </a:r>
          </a:p>
        </p:txBody>
      </p:sp>
      <p:sp>
        <p:nvSpPr>
          <p:cNvPr id="64" name="TextBox 63">
            <a:extLst>
              <a:ext uri="{FF2B5EF4-FFF2-40B4-BE49-F238E27FC236}">
                <a16:creationId xmlns:a16="http://schemas.microsoft.com/office/drawing/2014/main" id="{7EAE4FF4-A39E-411B-BB34-7448ACCED91D}"/>
              </a:ext>
            </a:extLst>
          </p:cNvPr>
          <p:cNvSpPr txBox="1"/>
          <p:nvPr/>
        </p:nvSpPr>
        <p:spPr>
          <a:xfrm>
            <a:off x="7524328" y="198884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0x200001F8</a:t>
            </a:r>
          </a:p>
        </p:txBody>
      </p:sp>
      <p:grpSp>
        <p:nvGrpSpPr>
          <p:cNvPr id="65" name="Group 64">
            <a:extLst>
              <a:ext uri="{FF2B5EF4-FFF2-40B4-BE49-F238E27FC236}">
                <a16:creationId xmlns:a16="http://schemas.microsoft.com/office/drawing/2014/main" id="{FB7A9CEE-0D33-47FC-B3ED-C308075C4B85}"/>
              </a:ext>
            </a:extLst>
          </p:cNvPr>
          <p:cNvGrpSpPr/>
          <p:nvPr/>
        </p:nvGrpSpPr>
        <p:grpSpPr>
          <a:xfrm>
            <a:off x="7524328" y="2564904"/>
            <a:ext cx="1391072" cy="3578914"/>
            <a:chOff x="7524328" y="2564904"/>
            <a:chExt cx="1391072" cy="3578914"/>
          </a:xfrm>
        </p:grpSpPr>
        <p:sp>
          <p:nvSpPr>
            <p:cNvPr id="70" name="TextBox 69">
              <a:extLst>
                <a:ext uri="{FF2B5EF4-FFF2-40B4-BE49-F238E27FC236}">
                  <a16:creationId xmlns:a16="http://schemas.microsoft.com/office/drawing/2014/main" id="{2443C3CD-1900-4BE2-84A3-1DC6DC4D03B7}"/>
                </a:ext>
              </a:extLst>
            </p:cNvPr>
            <p:cNvSpPr txBox="1"/>
            <p:nvPr/>
          </p:nvSpPr>
          <p:spPr>
            <a:xfrm>
              <a:off x="7524328" y="436510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0x0800014C</a:t>
              </a:r>
            </a:p>
          </p:txBody>
        </p:sp>
        <p:sp>
          <p:nvSpPr>
            <p:cNvPr id="72" name="TextBox 71">
              <a:extLst>
                <a:ext uri="{FF2B5EF4-FFF2-40B4-BE49-F238E27FC236}">
                  <a16:creationId xmlns:a16="http://schemas.microsoft.com/office/drawing/2014/main" id="{4DEAA2E1-AFA1-40DD-993A-91C073DCCC34}"/>
                </a:ext>
              </a:extLst>
            </p:cNvPr>
            <p:cNvSpPr txBox="1"/>
            <p:nvPr/>
          </p:nvSpPr>
          <p:spPr>
            <a:xfrm>
              <a:off x="7524328" y="47251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0x08000150</a:t>
              </a:r>
            </a:p>
          </p:txBody>
        </p:sp>
        <p:sp>
          <p:nvSpPr>
            <p:cNvPr id="73" name="TextBox 72">
              <a:extLst>
                <a:ext uri="{FF2B5EF4-FFF2-40B4-BE49-F238E27FC236}">
                  <a16:creationId xmlns:a16="http://schemas.microsoft.com/office/drawing/2014/main" id="{22F49DCA-D1EC-4A78-8907-8D87D2199ABB}"/>
                </a:ext>
              </a:extLst>
            </p:cNvPr>
            <p:cNvSpPr txBox="1"/>
            <p:nvPr/>
          </p:nvSpPr>
          <p:spPr>
            <a:xfrm>
              <a:off x="7524328" y="32849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0x08000140</a:t>
              </a:r>
            </a:p>
          </p:txBody>
        </p:sp>
        <p:sp>
          <p:nvSpPr>
            <p:cNvPr id="76" name="TextBox 75">
              <a:extLst>
                <a:ext uri="{FF2B5EF4-FFF2-40B4-BE49-F238E27FC236}">
                  <a16:creationId xmlns:a16="http://schemas.microsoft.com/office/drawing/2014/main" id="{41D54BEC-CFB6-4F64-88E6-5726F18C0DE1}"/>
                </a:ext>
              </a:extLst>
            </p:cNvPr>
            <p:cNvSpPr txBox="1"/>
            <p:nvPr/>
          </p:nvSpPr>
          <p:spPr>
            <a:xfrm>
              <a:off x="7524328" y="400506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0x08000148</a:t>
              </a:r>
            </a:p>
          </p:txBody>
        </p:sp>
        <p:sp>
          <p:nvSpPr>
            <p:cNvPr id="77" name="TextBox 76">
              <a:extLst>
                <a:ext uri="{FF2B5EF4-FFF2-40B4-BE49-F238E27FC236}">
                  <a16:creationId xmlns:a16="http://schemas.microsoft.com/office/drawing/2014/main" id="{C63F724B-84CE-4545-8853-8C8AF1532998}"/>
                </a:ext>
              </a:extLst>
            </p:cNvPr>
            <p:cNvSpPr txBox="1"/>
            <p:nvPr/>
          </p:nvSpPr>
          <p:spPr>
            <a:xfrm>
              <a:off x="7524328" y="50851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0x08000154</a:t>
              </a:r>
            </a:p>
          </p:txBody>
        </p:sp>
        <p:sp>
          <p:nvSpPr>
            <p:cNvPr id="78" name="TextBox 77">
              <a:extLst>
                <a:ext uri="{FF2B5EF4-FFF2-40B4-BE49-F238E27FC236}">
                  <a16:creationId xmlns:a16="http://schemas.microsoft.com/office/drawing/2014/main" id="{827FBF14-7CDD-47C9-AAE1-D2389698865A}"/>
                </a:ext>
              </a:extLst>
            </p:cNvPr>
            <p:cNvSpPr txBox="1"/>
            <p:nvPr/>
          </p:nvSpPr>
          <p:spPr>
            <a:xfrm>
              <a:off x="7524328" y="54452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0x08000158</a:t>
              </a:r>
            </a:p>
          </p:txBody>
        </p:sp>
        <p:sp>
          <p:nvSpPr>
            <p:cNvPr id="93" name="TextBox 92">
              <a:extLst>
                <a:ext uri="{FF2B5EF4-FFF2-40B4-BE49-F238E27FC236}">
                  <a16:creationId xmlns:a16="http://schemas.microsoft.com/office/drawing/2014/main" id="{0B01EC01-0F22-4205-ADAA-916EDC573F39}"/>
                </a:ext>
              </a:extLst>
            </p:cNvPr>
            <p:cNvSpPr txBox="1"/>
            <p:nvPr/>
          </p:nvSpPr>
          <p:spPr>
            <a:xfrm>
              <a:off x="7524328" y="256490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0x08000138</a:t>
              </a:r>
            </a:p>
          </p:txBody>
        </p:sp>
        <p:sp>
          <p:nvSpPr>
            <p:cNvPr id="94" name="TextBox 93">
              <a:extLst>
                <a:ext uri="{FF2B5EF4-FFF2-40B4-BE49-F238E27FC236}">
                  <a16:creationId xmlns:a16="http://schemas.microsoft.com/office/drawing/2014/main" id="{957B09DF-3471-4198-BDCC-D97DF8062660}"/>
                </a:ext>
              </a:extLst>
            </p:cNvPr>
            <p:cNvSpPr txBox="1"/>
            <p:nvPr/>
          </p:nvSpPr>
          <p:spPr>
            <a:xfrm>
              <a:off x="7524328" y="29249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0x0800013C</a:t>
              </a:r>
            </a:p>
          </p:txBody>
        </p:sp>
        <p:sp>
          <p:nvSpPr>
            <p:cNvPr id="95" name="TextBox 94">
              <a:extLst>
                <a:ext uri="{FF2B5EF4-FFF2-40B4-BE49-F238E27FC236}">
                  <a16:creationId xmlns:a16="http://schemas.microsoft.com/office/drawing/2014/main" id="{2FBA7745-85A7-4E0D-B958-41C16C653BEF}"/>
                </a:ext>
              </a:extLst>
            </p:cNvPr>
            <p:cNvSpPr txBox="1"/>
            <p:nvPr/>
          </p:nvSpPr>
          <p:spPr>
            <a:xfrm>
              <a:off x="7524328" y="36450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0x08000144</a:t>
              </a:r>
            </a:p>
          </p:txBody>
        </p:sp>
        <p:sp>
          <p:nvSpPr>
            <p:cNvPr id="96" name="TextBox 95">
              <a:extLst>
                <a:ext uri="{FF2B5EF4-FFF2-40B4-BE49-F238E27FC236}">
                  <a16:creationId xmlns:a16="http://schemas.microsoft.com/office/drawing/2014/main" id="{6EDB48EA-D7B6-45E6-9B2B-2D79A714BE59}"/>
                </a:ext>
              </a:extLst>
            </p:cNvPr>
            <p:cNvSpPr txBox="1"/>
            <p:nvPr/>
          </p:nvSpPr>
          <p:spPr>
            <a:xfrm>
              <a:off x="7524328" y="580526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0x0800015C</a:t>
              </a:r>
            </a:p>
          </p:txBody>
        </p:sp>
      </p:grpSp>
    </p:spTree>
    <p:extLst>
      <p:ext uri="{BB962C8B-B14F-4D97-AF65-F5344CB8AC3E}">
        <p14:creationId xmlns:p14="http://schemas.microsoft.com/office/powerpoint/2010/main" val="13016609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a:t>
            </a:r>
            <a:r>
              <a:rPr lang="en-GB" sz="1800" b="1" dirty="0">
                <a:solidFill>
                  <a:srgbClr val="FF0000"/>
                </a:solidFill>
                <a:latin typeface="Courier New" pitchFamily="49" charset="0"/>
                <a:cs typeface="Courier New" pitchFamily="49" charset="0"/>
              </a:rPr>
              <a:t>MUL R0,R0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3333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0x04</a:t>
              </a:r>
              <a:endParaRPr lang="en-GB" dirty="0">
                <a:solidFill>
                  <a:schemeClr val="tx1"/>
                </a:solidFill>
              </a:endParaRP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0x08000144</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0x08000158</a:t>
            </a:r>
          </a:p>
        </p:txBody>
      </p:sp>
      <p:sp>
        <p:nvSpPr>
          <p:cNvPr id="60" name="TextBox 59"/>
          <p:cNvSpPr txBox="1"/>
          <p:nvPr/>
        </p:nvSpPr>
        <p:spPr>
          <a:xfrm>
            <a:off x="6228184" y="1611868"/>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47</a:t>
            </a:fld>
            <a:endParaRPr kumimoji="0" lang="en-US"/>
          </a:p>
        </p:txBody>
      </p:sp>
      <p:cxnSp>
        <p:nvCxnSpPr>
          <p:cNvPr id="57" name="Straight Arrow Connector 56"/>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5652120" y="3829690"/>
            <a:ext cx="576064" cy="49941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35" idx="1"/>
          </p:cNvCxnSpPr>
          <p:nvPr/>
        </p:nvCxnSpPr>
        <p:spPr>
          <a:xfrm>
            <a:off x="5652120" y="3969060"/>
            <a:ext cx="576064" cy="165618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FF515F16-BAA6-4EE4-8898-D44A077309AA}"/>
              </a:ext>
            </a:extLst>
          </p:cNvPr>
          <p:cNvSpPr txBox="1"/>
          <p:nvPr/>
        </p:nvSpPr>
        <p:spPr>
          <a:xfrm>
            <a:off x="7524328" y="126876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0x20000200</a:t>
            </a:r>
          </a:p>
        </p:txBody>
      </p:sp>
      <p:sp>
        <p:nvSpPr>
          <p:cNvPr id="63" name="TextBox 62">
            <a:extLst>
              <a:ext uri="{FF2B5EF4-FFF2-40B4-BE49-F238E27FC236}">
                <a16:creationId xmlns:a16="http://schemas.microsoft.com/office/drawing/2014/main" id="{21B0FE17-82E2-4C1B-83D2-738E8B929C0F}"/>
              </a:ext>
            </a:extLst>
          </p:cNvPr>
          <p:cNvSpPr txBox="1"/>
          <p:nvPr/>
        </p:nvSpPr>
        <p:spPr>
          <a:xfrm>
            <a:off x="7524328" y="162880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0x200001FC</a:t>
            </a:r>
          </a:p>
        </p:txBody>
      </p:sp>
      <p:sp>
        <p:nvSpPr>
          <p:cNvPr id="64" name="TextBox 63">
            <a:extLst>
              <a:ext uri="{FF2B5EF4-FFF2-40B4-BE49-F238E27FC236}">
                <a16:creationId xmlns:a16="http://schemas.microsoft.com/office/drawing/2014/main" id="{7408F68C-E54B-43FA-9406-A895F9C1F653}"/>
              </a:ext>
            </a:extLst>
          </p:cNvPr>
          <p:cNvSpPr txBox="1"/>
          <p:nvPr/>
        </p:nvSpPr>
        <p:spPr>
          <a:xfrm>
            <a:off x="7524328" y="198884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0x200001F8</a:t>
            </a:r>
          </a:p>
        </p:txBody>
      </p:sp>
      <p:grpSp>
        <p:nvGrpSpPr>
          <p:cNvPr id="65" name="Group 64">
            <a:extLst>
              <a:ext uri="{FF2B5EF4-FFF2-40B4-BE49-F238E27FC236}">
                <a16:creationId xmlns:a16="http://schemas.microsoft.com/office/drawing/2014/main" id="{1FAD8EB8-DEF3-4CC2-B233-3BBF44311B9C}"/>
              </a:ext>
            </a:extLst>
          </p:cNvPr>
          <p:cNvGrpSpPr/>
          <p:nvPr/>
        </p:nvGrpSpPr>
        <p:grpSpPr>
          <a:xfrm>
            <a:off x="7524328" y="2564904"/>
            <a:ext cx="1391072" cy="3578914"/>
            <a:chOff x="7524328" y="2564904"/>
            <a:chExt cx="1391072" cy="3578914"/>
          </a:xfrm>
        </p:grpSpPr>
        <p:sp>
          <p:nvSpPr>
            <p:cNvPr id="70" name="TextBox 69">
              <a:extLst>
                <a:ext uri="{FF2B5EF4-FFF2-40B4-BE49-F238E27FC236}">
                  <a16:creationId xmlns:a16="http://schemas.microsoft.com/office/drawing/2014/main" id="{6A8A636A-9804-45A0-B127-6F69E09555D0}"/>
                </a:ext>
              </a:extLst>
            </p:cNvPr>
            <p:cNvSpPr txBox="1"/>
            <p:nvPr/>
          </p:nvSpPr>
          <p:spPr>
            <a:xfrm>
              <a:off x="7524328" y="436510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0x0800014C</a:t>
              </a:r>
            </a:p>
          </p:txBody>
        </p:sp>
        <p:sp>
          <p:nvSpPr>
            <p:cNvPr id="72" name="TextBox 71">
              <a:extLst>
                <a:ext uri="{FF2B5EF4-FFF2-40B4-BE49-F238E27FC236}">
                  <a16:creationId xmlns:a16="http://schemas.microsoft.com/office/drawing/2014/main" id="{79813D18-415D-4414-AAD6-0F11E8DAD995}"/>
                </a:ext>
              </a:extLst>
            </p:cNvPr>
            <p:cNvSpPr txBox="1"/>
            <p:nvPr/>
          </p:nvSpPr>
          <p:spPr>
            <a:xfrm>
              <a:off x="7524328" y="47251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0x08000150</a:t>
              </a:r>
            </a:p>
          </p:txBody>
        </p:sp>
        <p:sp>
          <p:nvSpPr>
            <p:cNvPr id="73" name="TextBox 72">
              <a:extLst>
                <a:ext uri="{FF2B5EF4-FFF2-40B4-BE49-F238E27FC236}">
                  <a16:creationId xmlns:a16="http://schemas.microsoft.com/office/drawing/2014/main" id="{647D41E5-D1EB-4476-B487-9903FBBC96B4}"/>
                </a:ext>
              </a:extLst>
            </p:cNvPr>
            <p:cNvSpPr txBox="1"/>
            <p:nvPr/>
          </p:nvSpPr>
          <p:spPr>
            <a:xfrm>
              <a:off x="7524328" y="32849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0x08000140</a:t>
              </a:r>
            </a:p>
          </p:txBody>
        </p:sp>
        <p:sp>
          <p:nvSpPr>
            <p:cNvPr id="76" name="TextBox 75">
              <a:extLst>
                <a:ext uri="{FF2B5EF4-FFF2-40B4-BE49-F238E27FC236}">
                  <a16:creationId xmlns:a16="http://schemas.microsoft.com/office/drawing/2014/main" id="{7DAA098F-4E78-498A-9593-5C6726FEBA9C}"/>
                </a:ext>
              </a:extLst>
            </p:cNvPr>
            <p:cNvSpPr txBox="1"/>
            <p:nvPr/>
          </p:nvSpPr>
          <p:spPr>
            <a:xfrm>
              <a:off x="7524328" y="400506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0x08000148</a:t>
              </a:r>
            </a:p>
          </p:txBody>
        </p:sp>
        <p:sp>
          <p:nvSpPr>
            <p:cNvPr id="77" name="TextBox 76">
              <a:extLst>
                <a:ext uri="{FF2B5EF4-FFF2-40B4-BE49-F238E27FC236}">
                  <a16:creationId xmlns:a16="http://schemas.microsoft.com/office/drawing/2014/main" id="{2F40753D-EA6E-42A5-BEDD-88805FE49DE1}"/>
                </a:ext>
              </a:extLst>
            </p:cNvPr>
            <p:cNvSpPr txBox="1"/>
            <p:nvPr/>
          </p:nvSpPr>
          <p:spPr>
            <a:xfrm>
              <a:off x="7524328" y="50851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0x08000154</a:t>
              </a:r>
            </a:p>
          </p:txBody>
        </p:sp>
        <p:sp>
          <p:nvSpPr>
            <p:cNvPr id="78" name="TextBox 77">
              <a:extLst>
                <a:ext uri="{FF2B5EF4-FFF2-40B4-BE49-F238E27FC236}">
                  <a16:creationId xmlns:a16="http://schemas.microsoft.com/office/drawing/2014/main" id="{988723A6-A3C6-4804-B433-ED185B08F284}"/>
                </a:ext>
              </a:extLst>
            </p:cNvPr>
            <p:cNvSpPr txBox="1"/>
            <p:nvPr/>
          </p:nvSpPr>
          <p:spPr>
            <a:xfrm>
              <a:off x="7524328" y="54452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0x08000158</a:t>
              </a:r>
            </a:p>
          </p:txBody>
        </p:sp>
        <p:sp>
          <p:nvSpPr>
            <p:cNvPr id="93" name="TextBox 92">
              <a:extLst>
                <a:ext uri="{FF2B5EF4-FFF2-40B4-BE49-F238E27FC236}">
                  <a16:creationId xmlns:a16="http://schemas.microsoft.com/office/drawing/2014/main" id="{39EF7E7F-BC5A-4355-9E90-22920B9EBF5E}"/>
                </a:ext>
              </a:extLst>
            </p:cNvPr>
            <p:cNvSpPr txBox="1"/>
            <p:nvPr/>
          </p:nvSpPr>
          <p:spPr>
            <a:xfrm>
              <a:off x="7524328" y="256490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0x08000138</a:t>
              </a:r>
            </a:p>
          </p:txBody>
        </p:sp>
        <p:sp>
          <p:nvSpPr>
            <p:cNvPr id="94" name="TextBox 93">
              <a:extLst>
                <a:ext uri="{FF2B5EF4-FFF2-40B4-BE49-F238E27FC236}">
                  <a16:creationId xmlns:a16="http://schemas.microsoft.com/office/drawing/2014/main" id="{2D2E5787-3345-449D-BC14-743429B1271A}"/>
                </a:ext>
              </a:extLst>
            </p:cNvPr>
            <p:cNvSpPr txBox="1"/>
            <p:nvPr/>
          </p:nvSpPr>
          <p:spPr>
            <a:xfrm>
              <a:off x="7524328" y="29249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0x0800013C</a:t>
              </a:r>
            </a:p>
          </p:txBody>
        </p:sp>
        <p:sp>
          <p:nvSpPr>
            <p:cNvPr id="95" name="TextBox 94">
              <a:extLst>
                <a:ext uri="{FF2B5EF4-FFF2-40B4-BE49-F238E27FC236}">
                  <a16:creationId xmlns:a16="http://schemas.microsoft.com/office/drawing/2014/main" id="{C35E2688-7B7D-49C1-B587-CA834498E1D3}"/>
                </a:ext>
              </a:extLst>
            </p:cNvPr>
            <p:cNvSpPr txBox="1"/>
            <p:nvPr/>
          </p:nvSpPr>
          <p:spPr>
            <a:xfrm>
              <a:off x="7524328" y="36450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0x08000144</a:t>
              </a:r>
            </a:p>
          </p:txBody>
        </p:sp>
        <p:sp>
          <p:nvSpPr>
            <p:cNvPr id="96" name="TextBox 95">
              <a:extLst>
                <a:ext uri="{FF2B5EF4-FFF2-40B4-BE49-F238E27FC236}">
                  <a16:creationId xmlns:a16="http://schemas.microsoft.com/office/drawing/2014/main" id="{A167B7D7-5170-418F-9BC6-D3F5C2F31293}"/>
                </a:ext>
              </a:extLst>
            </p:cNvPr>
            <p:cNvSpPr txBox="1"/>
            <p:nvPr/>
          </p:nvSpPr>
          <p:spPr>
            <a:xfrm>
              <a:off x="7524328" y="580526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0x0800015C</a:t>
              </a:r>
            </a:p>
          </p:txBody>
        </p:sp>
      </p:grpSp>
    </p:spTree>
    <p:extLst>
      <p:ext uri="{BB962C8B-B14F-4D97-AF65-F5344CB8AC3E}">
        <p14:creationId xmlns:p14="http://schemas.microsoft.com/office/powerpoint/2010/main" val="18657201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R0,R0</a:t>
            </a:r>
          </a:p>
          <a:p>
            <a:pPr>
              <a:buNone/>
            </a:pPr>
            <a:r>
              <a:rPr lang="en-GB" sz="1800" b="1" dirty="0">
                <a:latin typeface="Courier New" pitchFamily="49" charset="0"/>
                <a:cs typeface="Courier New" pitchFamily="49" charset="0"/>
              </a:rPr>
              <a:t>		</a:t>
            </a:r>
            <a:r>
              <a:rPr lang="en-GB" sz="1800" b="1" dirty="0">
                <a:solidFill>
                  <a:srgbClr val="FF0000"/>
                </a:solidFill>
                <a:latin typeface="Courier New" pitchFamily="49" charset="0"/>
                <a:cs typeface="Courier New" pitchFamily="49" charset="0"/>
              </a:rPr>
              <a:t>BX LR</a:t>
            </a:r>
          </a:p>
          <a:p>
            <a:pPr>
              <a:buNone/>
            </a:pPr>
            <a:endParaRPr lang="en-GB" sz="1800" b="1" dirty="0">
              <a:solidFill>
                <a:srgbClr val="FF0000"/>
              </a:solidFill>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a:t>
            </a:r>
            <a:r>
              <a:rPr lang="en-GB" sz="1800" b="1" dirty="0">
                <a:solidFill>
                  <a:schemeClr val="tx1"/>
                </a:solidFill>
                <a:latin typeface="Courier New" pitchFamily="49" charset="0"/>
                <a:cs typeface="Courier New" pitchFamily="49" charset="0"/>
              </a:rPr>
              <a:t>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3333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FF0000"/>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0x10</a:t>
              </a: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0x08000148</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0x08000158</a:t>
            </a:r>
          </a:p>
        </p:txBody>
      </p:sp>
      <p:sp>
        <p:nvSpPr>
          <p:cNvPr id="60" name="TextBox 59"/>
          <p:cNvSpPr txBox="1"/>
          <p:nvPr/>
        </p:nvSpPr>
        <p:spPr>
          <a:xfrm>
            <a:off x="6228184" y="1611868"/>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48</a:t>
            </a:fld>
            <a:endParaRPr kumimoji="0" lang="en-US"/>
          </a:p>
        </p:txBody>
      </p:sp>
      <p:cxnSp>
        <p:nvCxnSpPr>
          <p:cNvPr id="57" name="Straight Arrow Connector 56"/>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9" idx="1"/>
          </p:cNvCxnSpPr>
          <p:nvPr/>
        </p:nvCxnSpPr>
        <p:spPr>
          <a:xfrm flipV="1">
            <a:off x="5652120" y="4185084"/>
            <a:ext cx="576064" cy="14401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652120" y="3969060"/>
            <a:ext cx="576064" cy="165618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F58FCE05-DD0B-4D92-83AF-526904E90D1C}"/>
              </a:ext>
            </a:extLst>
          </p:cNvPr>
          <p:cNvSpPr txBox="1"/>
          <p:nvPr/>
        </p:nvSpPr>
        <p:spPr>
          <a:xfrm>
            <a:off x="7524328" y="126876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0x20000200</a:t>
            </a:r>
          </a:p>
        </p:txBody>
      </p:sp>
      <p:sp>
        <p:nvSpPr>
          <p:cNvPr id="63" name="TextBox 62">
            <a:extLst>
              <a:ext uri="{FF2B5EF4-FFF2-40B4-BE49-F238E27FC236}">
                <a16:creationId xmlns:a16="http://schemas.microsoft.com/office/drawing/2014/main" id="{AFE4143C-0199-471B-9CE9-7923DCF00941}"/>
              </a:ext>
            </a:extLst>
          </p:cNvPr>
          <p:cNvSpPr txBox="1"/>
          <p:nvPr/>
        </p:nvSpPr>
        <p:spPr>
          <a:xfrm>
            <a:off x="7524328" y="162880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0x200001FC</a:t>
            </a:r>
          </a:p>
        </p:txBody>
      </p:sp>
      <p:sp>
        <p:nvSpPr>
          <p:cNvPr id="64" name="TextBox 63">
            <a:extLst>
              <a:ext uri="{FF2B5EF4-FFF2-40B4-BE49-F238E27FC236}">
                <a16:creationId xmlns:a16="http://schemas.microsoft.com/office/drawing/2014/main" id="{40A86C6C-5729-4E71-A43E-70E1DC0028D2}"/>
              </a:ext>
            </a:extLst>
          </p:cNvPr>
          <p:cNvSpPr txBox="1"/>
          <p:nvPr/>
        </p:nvSpPr>
        <p:spPr>
          <a:xfrm>
            <a:off x="7524328" y="198884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0x200001F8</a:t>
            </a:r>
          </a:p>
        </p:txBody>
      </p:sp>
      <p:grpSp>
        <p:nvGrpSpPr>
          <p:cNvPr id="65" name="Group 64">
            <a:extLst>
              <a:ext uri="{FF2B5EF4-FFF2-40B4-BE49-F238E27FC236}">
                <a16:creationId xmlns:a16="http://schemas.microsoft.com/office/drawing/2014/main" id="{671959EE-7D6B-486F-81A8-787FFF3F2E62}"/>
              </a:ext>
            </a:extLst>
          </p:cNvPr>
          <p:cNvGrpSpPr/>
          <p:nvPr/>
        </p:nvGrpSpPr>
        <p:grpSpPr>
          <a:xfrm>
            <a:off x="7524328" y="2564904"/>
            <a:ext cx="1391072" cy="3578914"/>
            <a:chOff x="7524328" y="2564904"/>
            <a:chExt cx="1391072" cy="3578914"/>
          </a:xfrm>
        </p:grpSpPr>
        <p:sp>
          <p:nvSpPr>
            <p:cNvPr id="70" name="TextBox 69">
              <a:extLst>
                <a:ext uri="{FF2B5EF4-FFF2-40B4-BE49-F238E27FC236}">
                  <a16:creationId xmlns:a16="http://schemas.microsoft.com/office/drawing/2014/main" id="{6F1E7B18-C758-4E37-A401-695CE251AA19}"/>
                </a:ext>
              </a:extLst>
            </p:cNvPr>
            <p:cNvSpPr txBox="1"/>
            <p:nvPr/>
          </p:nvSpPr>
          <p:spPr>
            <a:xfrm>
              <a:off x="7524328" y="436510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0x0800014C</a:t>
              </a:r>
            </a:p>
          </p:txBody>
        </p:sp>
        <p:sp>
          <p:nvSpPr>
            <p:cNvPr id="72" name="TextBox 71">
              <a:extLst>
                <a:ext uri="{FF2B5EF4-FFF2-40B4-BE49-F238E27FC236}">
                  <a16:creationId xmlns:a16="http://schemas.microsoft.com/office/drawing/2014/main" id="{AEB76558-54EE-414E-B34C-0EA2F9B64DEC}"/>
                </a:ext>
              </a:extLst>
            </p:cNvPr>
            <p:cNvSpPr txBox="1"/>
            <p:nvPr/>
          </p:nvSpPr>
          <p:spPr>
            <a:xfrm>
              <a:off x="7524328" y="47251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0x08000150</a:t>
              </a:r>
            </a:p>
          </p:txBody>
        </p:sp>
        <p:sp>
          <p:nvSpPr>
            <p:cNvPr id="73" name="TextBox 72">
              <a:extLst>
                <a:ext uri="{FF2B5EF4-FFF2-40B4-BE49-F238E27FC236}">
                  <a16:creationId xmlns:a16="http://schemas.microsoft.com/office/drawing/2014/main" id="{0609C608-C91D-4AD0-B55A-1C893BCF9C55}"/>
                </a:ext>
              </a:extLst>
            </p:cNvPr>
            <p:cNvSpPr txBox="1"/>
            <p:nvPr/>
          </p:nvSpPr>
          <p:spPr>
            <a:xfrm>
              <a:off x="7524328" y="32849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0x08000140</a:t>
              </a:r>
            </a:p>
          </p:txBody>
        </p:sp>
        <p:sp>
          <p:nvSpPr>
            <p:cNvPr id="76" name="TextBox 75">
              <a:extLst>
                <a:ext uri="{FF2B5EF4-FFF2-40B4-BE49-F238E27FC236}">
                  <a16:creationId xmlns:a16="http://schemas.microsoft.com/office/drawing/2014/main" id="{352D3678-22D9-42D8-A301-A503E6E7984D}"/>
                </a:ext>
              </a:extLst>
            </p:cNvPr>
            <p:cNvSpPr txBox="1"/>
            <p:nvPr/>
          </p:nvSpPr>
          <p:spPr>
            <a:xfrm>
              <a:off x="7524328" y="400506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0x08000148</a:t>
              </a:r>
            </a:p>
          </p:txBody>
        </p:sp>
        <p:sp>
          <p:nvSpPr>
            <p:cNvPr id="77" name="TextBox 76">
              <a:extLst>
                <a:ext uri="{FF2B5EF4-FFF2-40B4-BE49-F238E27FC236}">
                  <a16:creationId xmlns:a16="http://schemas.microsoft.com/office/drawing/2014/main" id="{1F406360-82D6-49B9-87AF-B1295550D1F4}"/>
                </a:ext>
              </a:extLst>
            </p:cNvPr>
            <p:cNvSpPr txBox="1"/>
            <p:nvPr/>
          </p:nvSpPr>
          <p:spPr>
            <a:xfrm>
              <a:off x="7524328" y="50851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0x08000154</a:t>
              </a:r>
            </a:p>
          </p:txBody>
        </p:sp>
        <p:sp>
          <p:nvSpPr>
            <p:cNvPr id="78" name="TextBox 77">
              <a:extLst>
                <a:ext uri="{FF2B5EF4-FFF2-40B4-BE49-F238E27FC236}">
                  <a16:creationId xmlns:a16="http://schemas.microsoft.com/office/drawing/2014/main" id="{DB80CFE8-6266-4739-882D-E14D0B0C9A3C}"/>
                </a:ext>
              </a:extLst>
            </p:cNvPr>
            <p:cNvSpPr txBox="1"/>
            <p:nvPr/>
          </p:nvSpPr>
          <p:spPr>
            <a:xfrm>
              <a:off x="7524328" y="54452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0x08000158</a:t>
              </a:r>
            </a:p>
          </p:txBody>
        </p:sp>
        <p:sp>
          <p:nvSpPr>
            <p:cNvPr id="93" name="TextBox 92">
              <a:extLst>
                <a:ext uri="{FF2B5EF4-FFF2-40B4-BE49-F238E27FC236}">
                  <a16:creationId xmlns:a16="http://schemas.microsoft.com/office/drawing/2014/main" id="{40EB3987-5D0E-4A28-9F60-4047E1F1337C}"/>
                </a:ext>
              </a:extLst>
            </p:cNvPr>
            <p:cNvSpPr txBox="1"/>
            <p:nvPr/>
          </p:nvSpPr>
          <p:spPr>
            <a:xfrm>
              <a:off x="7524328" y="256490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0x08000138</a:t>
              </a:r>
            </a:p>
          </p:txBody>
        </p:sp>
        <p:sp>
          <p:nvSpPr>
            <p:cNvPr id="94" name="TextBox 93">
              <a:extLst>
                <a:ext uri="{FF2B5EF4-FFF2-40B4-BE49-F238E27FC236}">
                  <a16:creationId xmlns:a16="http://schemas.microsoft.com/office/drawing/2014/main" id="{E34D38BD-91E8-4E67-93ED-FC7F11706280}"/>
                </a:ext>
              </a:extLst>
            </p:cNvPr>
            <p:cNvSpPr txBox="1"/>
            <p:nvPr/>
          </p:nvSpPr>
          <p:spPr>
            <a:xfrm>
              <a:off x="7524328" y="29249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0x0800013C</a:t>
              </a:r>
            </a:p>
          </p:txBody>
        </p:sp>
        <p:sp>
          <p:nvSpPr>
            <p:cNvPr id="95" name="TextBox 94">
              <a:extLst>
                <a:ext uri="{FF2B5EF4-FFF2-40B4-BE49-F238E27FC236}">
                  <a16:creationId xmlns:a16="http://schemas.microsoft.com/office/drawing/2014/main" id="{9619F259-F157-4932-8122-8492C55DA840}"/>
                </a:ext>
              </a:extLst>
            </p:cNvPr>
            <p:cNvSpPr txBox="1"/>
            <p:nvPr/>
          </p:nvSpPr>
          <p:spPr>
            <a:xfrm>
              <a:off x="7524328" y="36450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0x08000144</a:t>
              </a:r>
            </a:p>
          </p:txBody>
        </p:sp>
        <p:sp>
          <p:nvSpPr>
            <p:cNvPr id="96" name="TextBox 95">
              <a:extLst>
                <a:ext uri="{FF2B5EF4-FFF2-40B4-BE49-F238E27FC236}">
                  <a16:creationId xmlns:a16="http://schemas.microsoft.com/office/drawing/2014/main" id="{BD9F8D0D-D30B-426E-BD7F-8DFAB90C3DE9}"/>
                </a:ext>
              </a:extLst>
            </p:cNvPr>
            <p:cNvSpPr txBox="1"/>
            <p:nvPr/>
          </p:nvSpPr>
          <p:spPr>
            <a:xfrm>
              <a:off x="7524328" y="580526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0x0800015C</a:t>
              </a:r>
            </a:p>
          </p:txBody>
        </p:sp>
      </p:grpSp>
    </p:spTree>
    <p:extLst>
      <p:ext uri="{BB962C8B-B14F-4D97-AF65-F5344CB8AC3E}">
        <p14:creationId xmlns:p14="http://schemas.microsoft.com/office/powerpoint/2010/main" val="24702297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3333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0x10</a:t>
              </a: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0x08000158</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0x08000158</a:t>
            </a:r>
          </a:p>
        </p:txBody>
      </p:sp>
      <p:sp>
        <p:nvSpPr>
          <p:cNvPr id="60" name="TextBox 59"/>
          <p:cNvSpPr txBox="1"/>
          <p:nvPr/>
        </p:nvSpPr>
        <p:spPr>
          <a:xfrm>
            <a:off x="6228184" y="1600200"/>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49</a:t>
            </a:fld>
            <a:endParaRPr kumimoji="0" lang="en-US"/>
          </a:p>
        </p:txBody>
      </p:sp>
      <p:cxnSp>
        <p:nvCxnSpPr>
          <p:cNvPr id="57" name="Straight Arrow Connector 56"/>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5" idx="1"/>
          </p:cNvCxnSpPr>
          <p:nvPr/>
        </p:nvCxnSpPr>
        <p:spPr>
          <a:xfrm>
            <a:off x="5652120" y="4329100"/>
            <a:ext cx="576064" cy="129614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652120" y="3969060"/>
            <a:ext cx="576064" cy="165618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FD2EE3B0-6272-460E-97E0-018F8A5638A3}"/>
              </a:ext>
            </a:extLst>
          </p:cNvPr>
          <p:cNvSpPr txBox="1"/>
          <p:nvPr/>
        </p:nvSpPr>
        <p:spPr>
          <a:xfrm>
            <a:off x="7524328" y="126876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0x20000200</a:t>
            </a:r>
          </a:p>
        </p:txBody>
      </p:sp>
      <p:sp>
        <p:nvSpPr>
          <p:cNvPr id="63" name="TextBox 62">
            <a:extLst>
              <a:ext uri="{FF2B5EF4-FFF2-40B4-BE49-F238E27FC236}">
                <a16:creationId xmlns:a16="http://schemas.microsoft.com/office/drawing/2014/main" id="{BDD1130C-ACD0-4A8C-B6C2-534E0E31C1A8}"/>
              </a:ext>
            </a:extLst>
          </p:cNvPr>
          <p:cNvSpPr txBox="1"/>
          <p:nvPr/>
        </p:nvSpPr>
        <p:spPr>
          <a:xfrm>
            <a:off x="7524328" y="162880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0x200001FC</a:t>
            </a:r>
          </a:p>
        </p:txBody>
      </p:sp>
      <p:sp>
        <p:nvSpPr>
          <p:cNvPr id="64" name="TextBox 63">
            <a:extLst>
              <a:ext uri="{FF2B5EF4-FFF2-40B4-BE49-F238E27FC236}">
                <a16:creationId xmlns:a16="http://schemas.microsoft.com/office/drawing/2014/main" id="{F39B201D-2280-4489-8486-94FB6135D974}"/>
              </a:ext>
            </a:extLst>
          </p:cNvPr>
          <p:cNvSpPr txBox="1"/>
          <p:nvPr/>
        </p:nvSpPr>
        <p:spPr>
          <a:xfrm>
            <a:off x="7524328" y="198884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0x200001F8</a:t>
            </a:r>
          </a:p>
        </p:txBody>
      </p:sp>
      <p:grpSp>
        <p:nvGrpSpPr>
          <p:cNvPr id="65" name="Group 64">
            <a:extLst>
              <a:ext uri="{FF2B5EF4-FFF2-40B4-BE49-F238E27FC236}">
                <a16:creationId xmlns:a16="http://schemas.microsoft.com/office/drawing/2014/main" id="{0F79E7F3-12B0-451B-8F3E-32D29CDC6EBF}"/>
              </a:ext>
            </a:extLst>
          </p:cNvPr>
          <p:cNvGrpSpPr/>
          <p:nvPr/>
        </p:nvGrpSpPr>
        <p:grpSpPr>
          <a:xfrm>
            <a:off x="7524328" y="2564904"/>
            <a:ext cx="1391072" cy="3578914"/>
            <a:chOff x="7524328" y="2564904"/>
            <a:chExt cx="1391072" cy="3578914"/>
          </a:xfrm>
        </p:grpSpPr>
        <p:sp>
          <p:nvSpPr>
            <p:cNvPr id="70" name="TextBox 69">
              <a:extLst>
                <a:ext uri="{FF2B5EF4-FFF2-40B4-BE49-F238E27FC236}">
                  <a16:creationId xmlns:a16="http://schemas.microsoft.com/office/drawing/2014/main" id="{333BB1F5-236F-48E8-A2FD-6BED5D2F6850}"/>
                </a:ext>
              </a:extLst>
            </p:cNvPr>
            <p:cNvSpPr txBox="1"/>
            <p:nvPr/>
          </p:nvSpPr>
          <p:spPr>
            <a:xfrm>
              <a:off x="7524328" y="436510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0x0800014C</a:t>
              </a:r>
            </a:p>
          </p:txBody>
        </p:sp>
        <p:sp>
          <p:nvSpPr>
            <p:cNvPr id="72" name="TextBox 71">
              <a:extLst>
                <a:ext uri="{FF2B5EF4-FFF2-40B4-BE49-F238E27FC236}">
                  <a16:creationId xmlns:a16="http://schemas.microsoft.com/office/drawing/2014/main" id="{80A9E182-813D-4744-8E12-21EDA7B79B18}"/>
                </a:ext>
              </a:extLst>
            </p:cNvPr>
            <p:cNvSpPr txBox="1"/>
            <p:nvPr/>
          </p:nvSpPr>
          <p:spPr>
            <a:xfrm>
              <a:off x="7524328" y="47251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0x08000150</a:t>
              </a:r>
            </a:p>
          </p:txBody>
        </p:sp>
        <p:sp>
          <p:nvSpPr>
            <p:cNvPr id="73" name="TextBox 72">
              <a:extLst>
                <a:ext uri="{FF2B5EF4-FFF2-40B4-BE49-F238E27FC236}">
                  <a16:creationId xmlns:a16="http://schemas.microsoft.com/office/drawing/2014/main" id="{2E07EA42-4FD6-4D07-ACFC-93E683A49DC1}"/>
                </a:ext>
              </a:extLst>
            </p:cNvPr>
            <p:cNvSpPr txBox="1"/>
            <p:nvPr/>
          </p:nvSpPr>
          <p:spPr>
            <a:xfrm>
              <a:off x="7524328" y="32849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0x08000140</a:t>
              </a:r>
            </a:p>
          </p:txBody>
        </p:sp>
        <p:sp>
          <p:nvSpPr>
            <p:cNvPr id="76" name="TextBox 75">
              <a:extLst>
                <a:ext uri="{FF2B5EF4-FFF2-40B4-BE49-F238E27FC236}">
                  <a16:creationId xmlns:a16="http://schemas.microsoft.com/office/drawing/2014/main" id="{2504E568-B3A8-450D-B89B-39031986FB87}"/>
                </a:ext>
              </a:extLst>
            </p:cNvPr>
            <p:cNvSpPr txBox="1"/>
            <p:nvPr/>
          </p:nvSpPr>
          <p:spPr>
            <a:xfrm>
              <a:off x="7524328" y="400506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0x08000148</a:t>
              </a:r>
            </a:p>
          </p:txBody>
        </p:sp>
        <p:sp>
          <p:nvSpPr>
            <p:cNvPr id="77" name="TextBox 76">
              <a:extLst>
                <a:ext uri="{FF2B5EF4-FFF2-40B4-BE49-F238E27FC236}">
                  <a16:creationId xmlns:a16="http://schemas.microsoft.com/office/drawing/2014/main" id="{66F669D8-779A-4FB8-A446-74DF12B1A4C7}"/>
                </a:ext>
              </a:extLst>
            </p:cNvPr>
            <p:cNvSpPr txBox="1"/>
            <p:nvPr/>
          </p:nvSpPr>
          <p:spPr>
            <a:xfrm>
              <a:off x="7524328" y="50851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0x08000154</a:t>
              </a:r>
            </a:p>
          </p:txBody>
        </p:sp>
        <p:sp>
          <p:nvSpPr>
            <p:cNvPr id="78" name="TextBox 77">
              <a:extLst>
                <a:ext uri="{FF2B5EF4-FFF2-40B4-BE49-F238E27FC236}">
                  <a16:creationId xmlns:a16="http://schemas.microsoft.com/office/drawing/2014/main" id="{66B7920A-2DCF-4FA7-8EF2-7D8F34A0F774}"/>
                </a:ext>
              </a:extLst>
            </p:cNvPr>
            <p:cNvSpPr txBox="1"/>
            <p:nvPr/>
          </p:nvSpPr>
          <p:spPr>
            <a:xfrm>
              <a:off x="7524328" y="54452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0x08000158</a:t>
              </a:r>
            </a:p>
          </p:txBody>
        </p:sp>
        <p:sp>
          <p:nvSpPr>
            <p:cNvPr id="93" name="TextBox 92">
              <a:extLst>
                <a:ext uri="{FF2B5EF4-FFF2-40B4-BE49-F238E27FC236}">
                  <a16:creationId xmlns:a16="http://schemas.microsoft.com/office/drawing/2014/main" id="{450DBAB2-0621-4504-820B-0AFF8C790C8B}"/>
                </a:ext>
              </a:extLst>
            </p:cNvPr>
            <p:cNvSpPr txBox="1"/>
            <p:nvPr/>
          </p:nvSpPr>
          <p:spPr>
            <a:xfrm>
              <a:off x="7524328" y="256490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0x08000138</a:t>
              </a:r>
            </a:p>
          </p:txBody>
        </p:sp>
        <p:sp>
          <p:nvSpPr>
            <p:cNvPr id="94" name="TextBox 93">
              <a:extLst>
                <a:ext uri="{FF2B5EF4-FFF2-40B4-BE49-F238E27FC236}">
                  <a16:creationId xmlns:a16="http://schemas.microsoft.com/office/drawing/2014/main" id="{C00A25A7-4C41-49D0-8ABC-E9C6FA58452B}"/>
                </a:ext>
              </a:extLst>
            </p:cNvPr>
            <p:cNvSpPr txBox="1"/>
            <p:nvPr/>
          </p:nvSpPr>
          <p:spPr>
            <a:xfrm>
              <a:off x="7524328" y="29249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0x0800013C</a:t>
              </a:r>
            </a:p>
          </p:txBody>
        </p:sp>
        <p:sp>
          <p:nvSpPr>
            <p:cNvPr id="95" name="TextBox 94">
              <a:extLst>
                <a:ext uri="{FF2B5EF4-FFF2-40B4-BE49-F238E27FC236}">
                  <a16:creationId xmlns:a16="http://schemas.microsoft.com/office/drawing/2014/main" id="{EC2E505B-DCF7-4BA0-AD4C-FE5538715626}"/>
                </a:ext>
              </a:extLst>
            </p:cNvPr>
            <p:cNvSpPr txBox="1"/>
            <p:nvPr/>
          </p:nvSpPr>
          <p:spPr>
            <a:xfrm>
              <a:off x="7524328" y="36450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0x08000144</a:t>
              </a:r>
            </a:p>
          </p:txBody>
        </p:sp>
        <p:sp>
          <p:nvSpPr>
            <p:cNvPr id="96" name="TextBox 95">
              <a:extLst>
                <a:ext uri="{FF2B5EF4-FFF2-40B4-BE49-F238E27FC236}">
                  <a16:creationId xmlns:a16="http://schemas.microsoft.com/office/drawing/2014/main" id="{E0D3FBAB-4992-4714-89C5-9FC05A61F645}"/>
                </a:ext>
              </a:extLst>
            </p:cNvPr>
            <p:cNvSpPr txBox="1"/>
            <p:nvPr/>
          </p:nvSpPr>
          <p:spPr>
            <a:xfrm>
              <a:off x="7524328" y="580526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0x0800015C</a:t>
              </a:r>
            </a:p>
          </p:txBody>
        </p:sp>
      </p:grpSp>
    </p:spTree>
    <p:extLst>
      <p:ext uri="{BB962C8B-B14F-4D97-AF65-F5344CB8AC3E}">
        <p14:creationId xmlns:p14="http://schemas.microsoft.com/office/powerpoint/2010/main" val="3286259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Tower of Hanoi</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a:t>
            </a:fld>
            <a:endParaRPr kumimoji="0" lang="en-US" dirty="0"/>
          </a:p>
        </p:txBody>
      </p:sp>
      <p:pic>
        <p:nvPicPr>
          <p:cNvPr id="1026" name="Picture 2" descr="http://upload.wikimedia.org/wikipedia/commons/6/60/Tower_of_Hanoi_4.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89665"/>
            <a:ext cx="7976276" cy="311573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733800" y="6019800"/>
            <a:ext cx="4572000" cy="261610"/>
          </a:xfrm>
          <a:prstGeom prst="rect">
            <a:avLst/>
          </a:prstGeom>
        </p:spPr>
        <p:txBody>
          <a:bodyPr>
            <a:spAutoFit/>
          </a:bodyPr>
          <a:lstStyle/>
          <a:p>
            <a:r>
              <a:rPr lang="en-US" sz="1100" i="1" dirty="0"/>
              <a:t>http://en.wikipedia.org/wiki/File:Tower_of_Hanoi_4.gif</a:t>
            </a:r>
          </a:p>
        </p:txBody>
      </p:sp>
      <p:sp>
        <p:nvSpPr>
          <p:cNvPr id="4" name="TextBox 3"/>
          <p:cNvSpPr txBox="1"/>
          <p:nvPr/>
        </p:nvSpPr>
        <p:spPr>
          <a:xfrm>
            <a:off x="609600" y="1371600"/>
            <a:ext cx="3847592" cy="461665"/>
          </a:xfrm>
          <a:prstGeom prst="rect">
            <a:avLst/>
          </a:prstGeom>
          <a:noFill/>
        </p:spPr>
        <p:txBody>
          <a:bodyPr wrap="none" rtlCol="0">
            <a:spAutoFit/>
          </a:bodyPr>
          <a:lstStyle/>
          <a:p>
            <a:r>
              <a:rPr lang="en-US" sz="2400" b="1" dirty="0">
                <a:solidFill>
                  <a:srgbClr val="FF0000"/>
                </a:solidFill>
              </a:rPr>
              <a:t>STACK:  Last In First Out</a:t>
            </a:r>
          </a:p>
        </p:txBody>
      </p:sp>
      <p:sp>
        <p:nvSpPr>
          <p:cNvPr id="7" name="TextBox 6"/>
          <p:cNvSpPr txBox="1"/>
          <p:nvPr/>
        </p:nvSpPr>
        <p:spPr>
          <a:xfrm>
            <a:off x="1910291" y="5029200"/>
            <a:ext cx="1061509" cy="400110"/>
          </a:xfrm>
          <a:prstGeom prst="rect">
            <a:avLst/>
          </a:prstGeom>
          <a:noFill/>
        </p:spPr>
        <p:txBody>
          <a:bodyPr wrap="none" rtlCol="0">
            <a:spAutoFit/>
          </a:bodyPr>
          <a:lstStyle/>
          <a:p>
            <a:r>
              <a:rPr lang="en-US" sz="2000" b="1" dirty="0"/>
              <a:t>Stack 1</a:t>
            </a:r>
          </a:p>
        </p:txBody>
      </p:sp>
      <p:sp>
        <p:nvSpPr>
          <p:cNvPr id="9" name="TextBox 8"/>
          <p:cNvSpPr txBox="1"/>
          <p:nvPr/>
        </p:nvSpPr>
        <p:spPr>
          <a:xfrm>
            <a:off x="4120091" y="5048250"/>
            <a:ext cx="1061509" cy="400110"/>
          </a:xfrm>
          <a:prstGeom prst="rect">
            <a:avLst/>
          </a:prstGeom>
          <a:noFill/>
        </p:spPr>
        <p:txBody>
          <a:bodyPr wrap="none" rtlCol="0">
            <a:spAutoFit/>
          </a:bodyPr>
          <a:lstStyle/>
          <a:p>
            <a:r>
              <a:rPr lang="en-US" sz="2000" b="1" dirty="0"/>
              <a:t>Stack 2</a:t>
            </a:r>
          </a:p>
        </p:txBody>
      </p:sp>
      <p:sp>
        <p:nvSpPr>
          <p:cNvPr id="10" name="TextBox 9"/>
          <p:cNvSpPr txBox="1"/>
          <p:nvPr/>
        </p:nvSpPr>
        <p:spPr>
          <a:xfrm>
            <a:off x="6329891" y="5029200"/>
            <a:ext cx="1061509" cy="400110"/>
          </a:xfrm>
          <a:prstGeom prst="rect">
            <a:avLst/>
          </a:prstGeom>
          <a:noFill/>
        </p:spPr>
        <p:txBody>
          <a:bodyPr wrap="none" rtlCol="0">
            <a:spAutoFit/>
          </a:bodyPr>
          <a:lstStyle/>
          <a:p>
            <a:r>
              <a:rPr lang="en-US" sz="2000" b="1" dirty="0"/>
              <a:t>Stack 3</a:t>
            </a:r>
          </a:p>
        </p:txBody>
      </p:sp>
    </p:spTree>
    <p:extLst>
      <p:ext uri="{BB962C8B-B14F-4D97-AF65-F5344CB8AC3E}">
        <p14:creationId xmlns:p14="http://schemas.microsoft.com/office/powerpoint/2010/main" val="16579499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06963"/>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solidFill>
                  <a:srgbClr val="FF0000"/>
                </a:solidFill>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FF0000"/>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0x10</a:t>
              </a: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291466" y="4149080"/>
            <a:ext cx="1440160" cy="369332"/>
          </a:xfrm>
          <a:prstGeom prst="rect">
            <a:avLst/>
          </a:prstGeom>
          <a:noFill/>
        </p:spPr>
        <p:txBody>
          <a:bodyPr wrap="square" rtlCol="0">
            <a:spAutoFit/>
          </a:bodyPr>
          <a:lstStyle/>
          <a:p>
            <a:pPr algn="ctr"/>
            <a:r>
              <a:rPr lang="en-GB" dirty="0">
                <a:solidFill>
                  <a:srgbClr val="FF0000"/>
                </a:solidFill>
              </a:rPr>
              <a:t>0x0800015C</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0x20000200</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50</a:t>
            </a:fld>
            <a:endParaRPr kumimoji="0" lang="en-US"/>
          </a:p>
        </p:txBody>
      </p:sp>
      <p:cxnSp>
        <p:nvCxnSpPr>
          <p:cNvPr id="57" name="Straight Arrow Connector 56"/>
          <p:cNvCxnSpPr/>
          <p:nvPr/>
        </p:nvCxnSpPr>
        <p:spPr>
          <a:xfrm flipV="1">
            <a:off x="5652120" y="1453426"/>
            <a:ext cx="576064" cy="215559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55" idx="1"/>
          </p:cNvCxnSpPr>
          <p:nvPr/>
        </p:nvCxnSpPr>
        <p:spPr>
          <a:xfrm>
            <a:off x="5652120" y="4329100"/>
            <a:ext cx="576064" cy="165618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37" idx="1"/>
          </p:cNvCxnSpPr>
          <p:nvPr/>
        </p:nvCxnSpPr>
        <p:spPr>
          <a:xfrm flipV="1">
            <a:off x="5652120" y="3465004"/>
            <a:ext cx="576064" cy="504056"/>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505200" y="5417879"/>
            <a:ext cx="1874231" cy="646331"/>
          </a:xfrm>
          <a:prstGeom prst="rect">
            <a:avLst/>
          </a:prstGeom>
          <a:solidFill>
            <a:srgbClr val="3333FF"/>
          </a:solidFill>
        </p:spPr>
        <p:txBody>
          <a:bodyPr wrap="none" rtlCol="0">
            <a:spAutoFit/>
          </a:bodyPr>
          <a:lstStyle/>
          <a:p>
            <a:pPr algn="ctr"/>
            <a:r>
              <a:rPr lang="en-US" dirty="0">
                <a:solidFill>
                  <a:schemeClr val="bg1"/>
                </a:solidFill>
              </a:rPr>
              <a:t>Restore</a:t>
            </a:r>
          </a:p>
          <a:p>
            <a:pPr algn="ctr"/>
            <a:r>
              <a:rPr lang="en-US" dirty="0">
                <a:solidFill>
                  <a:schemeClr val="bg1"/>
                </a:solidFill>
              </a:rPr>
              <a:t>Link Register (LR)</a:t>
            </a:r>
          </a:p>
        </p:txBody>
      </p:sp>
      <p:sp>
        <p:nvSpPr>
          <p:cNvPr id="93" name="TextBox 92"/>
          <p:cNvSpPr txBox="1"/>
          <p:nvPr/>
        </p:nvSpPr>
        <p:spPr>
          <a:xfrm>
            <a:off x="6228184" y="1600200"/>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9" name="TextBox 58">
            <a:extLst>
              <a:ext uri="{FF2B5EF4-FFF2-40B4-BE49-F238E27FC236}">
                <a16:creationId xmlns:a16="http://schemas.microsoft.com/office/drawing/2014/main" id="{70487B36-9E67-49F2-B969-48C183E56455}"/>
              </a:ext>
            </a:extLst>
          </p:cNvPr>
          <p:cNvSpPr txBox="1"/>
          <p:nvPr/>
        </p:nvSpPr>
        <p:spPr>
          <a:xfrm>
            <a:off x="7524328" y="126876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0x20000200</a:t>
            </a:r>
          </a:p>
        </p:txBody>
      </p:sp>
      <p:sp>
        <p:nvSpPr>
          <p:cNvPr id="63" name="TextBox 62">
            <a:extLst>
              <a:ext uri="{FF2B5EF4-FFF2-40B4-BE49-F238E27FC236}">
                <a16:creationId xmlns:a16="http://schemas.microsoft.com/office/drawing/2014/main" id="{897FDBE6-2BFC-4BC1-9179-2FE25BB0F285}"/>
              </a:ext>
            </a:extLst>
          </p:cNvPr>
          <p:cNvSpPr txBox="1"/>
          <p:nvPr/>
        </p:nvSpPr>
        <p:spPr>
          <a:xfrm>
            <a:off x="7524328" y="162880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0x200001FC</a:t>
            </a:r>
          </a:p>
        </p:txBody>
      </p:sp>
      <p:sp>
        <p:nvSpPr>
          <p:cNvPr id="64" name="TextBox 63">
            <a:extLst>
              <a:ext uri="{FF2B5EF4-FFF2-40B4-BE49-F238E27FC236}">
                <a16:creationId xmlns:a16="http://schemas.microsoft.com/office/drawing/2014/main" id="{373ED348-8DF7-406A-8D5B-785E4307264E}"/>
              </a:ext>
            </a:extLst>
          </p:cNvPr>
          <p:cNvSpPr txBox="1"/>
          <p:nvPr/>
        </p:nvSpPr>
        <p:spPr>
          <a:xfrm>
            <a:off x="7524328" y="198884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0x200001F8</a:t>
            </a:r>
          </a:p>
        </p:txBody>
      </p:sp>
      <p:grpSp>
        <p:nvGrpSpPr>
          <p:cNvPr id="65" name="Group 64">
            <a:extLst>
              <a:ext uri="{FF2B5EF4-FFF2-40B4-BE49-F238E27FC236}">
                <a16:creationId xmlns:a16="http://schemas.microsoft.com/office/drawing/2014/main" id="{8202D1C3-A022-4FC1-AED0-EB966EA3A4EE}"/>
              </a:ext>
            </a:extLst>
          </p:cNvPr>
          <p:cNvGrpSpPr/>
          <p:nvPr/>
        </p:nvGrpSpPr>
        <p:grpSpPr>
          <a:xfrm>
            <a:off x="7524328" y="2564904"/>
            <a:ext cx="1391072" cy="3578914"/>
            <a:chOff x="7524328" y="2564904"/>
            <a:chExt cx="1391072" cy="3578914"/>
          </a:xfrm>
        </p:grpSpPr>
        <p:sp>
          <p:nvSpPr>
            <p:cNvPr id="70" name="TextBox 69">
              <a:extLst>
                <a:ext uri="{FF2B5EF4-FFF2-40B4-BE49-F238E27FC236}">
                  <a16:creationId xmlns:a16="http://schemas.microsoft.com/office/drawing/2014/main" id="{13FAE1EC-E1C8-470C-9334-CAB8E3061A47}"/>
                </a:ext>
              </a:extLst>
            </p:cNvPr>
            <p:cNvSpPr txBox="1"/>
            <p:nvPr/>
          </p:nvSpPr>
          <p:spPr>
            <a:xfrm>
              <a:off x="7524328" y="436510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0x0800014C</a:t>
              </a:r>
            </a:p>
          </p:txBody>
        </p:sp>
        <p:sp>
          <p:nvSpPr>
            <p:cNvPr id="72" name="TextBox 71">
              <a:extLst>
                <a:ext uri="{FF2B5EF4-FFF2-40B4-BE49-F238E27FC236}">
                  <a16:creationId xmlns:a16="http://schemas.microsoft.com/office/drawing/2014/main" id="{80B3C8B1-EBD5-4D90-80D7-903E629F1629}"/>
                </a:ext>
              </a:extLst>
            </p:cNvPr>
            <p:cNvSpPr txBox="1"/>
            <p:nvPr/>
          </p:nvSpPr>
          <p:spPr>
            <a:xfrm>
              <a:off x="7524328" y="47251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0x08000150</a:t>
              </a:r>
            </a:p>
          </p:txBody>
        </p:sp>
        <p:sp>
          <p:nvSpPr>
            <p:cNvPr id="73" name="TextBox 72">
              <a:extLst>
                <a:ext uri="{FF2B5EF4-FFF2-40B4-BE49-F238E27FC236}">
                  <a16:creationId xmlns:a16="http://schemas.microsoft.com/office/drawing/2014/main" id="{C8D3A3CF-6D2D-4784-A3A4-D65868F6FA4A}"/>
                </a:ext>
              </a:extLst>
            </p:cNvPr>
            <p:cNvSpPr txBox="1"/>
            <p:nvPr/>
          </p:nvSpPr>
          <p:spPr>
            <a:xfrm>
              <a:off x="7524328" y="32849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0x08000140</a:t>
              </a:r>
            </a:p>
          </p:txBody>
        </p:sp>
        <p:sp>
          <p:nvSpPr>
            <p:cNvPr id="76" name="TextBox 75">
              <a:extLst>
                <a:ext uri="{FF2B5EF4-FFF2-40B4-BE49-F238E27FC236}">
                  <a16:creationId xmlns:a16="http://schemas.microsoft.com/office/drawing/2014/main" id="{1E069287-258A-412E-B3A2-39BA4FF22A17}"/>
                </a:ext>
              </a:extLst>
            </p:cNvPr>
            <p:cNvSpPr txBox="1"/>
            <p:nvPr/>
          </p:nvSpPr>
          <p:spPr>
            <a:xfrm>
              <a:off x="7524328" y="400506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0x08000148</a:t>
              </a:r>
            </a:p>
          </p:txBody>
        </p:sp>
        <p:sp>
          <p:nvSpPr>
            <p:cNvPr id="77" name="TextBox 76">
              <a:extLst>
                <a:ext uri="{FF2B5EF4-FFF2-40B4-BE49-F238E27FC236}">
                  <a16:creationId xmlns:a16="http://schemas.microsoft.com/office/drawing/2014/main" id="{51A7D9DE-5874-42C6-AD35-5115262EC851}"/>
                </a:ext>
              </a:extLst>
            </p:cNvPr>
            <p:cNvSpPr txBox="1"/>
            <p:nvPr/>
          </p:nvSpPr>
          <p:spPr>
            <a:xfrm>
              <a:off x="7524328" y="50851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0x08000154</a:t>
              </a:r>
            </a:p>
          </p:txBody>
        </p:sp>
        <p:sp>
          <p:nvSpPr>
            <p:cNvPr id="78" name="TextBox 77">
              <a:extLst>
                <a:ext uri="{FF2B5EF4-FFF2-40B4-BE49-F238E27FC236}">
                  <a16:creationId xmlns:a16="http://schemas.microsoft.com/office/drawing/2014/main" id="{513B8999-D3D9-4F43-8C9E-82438250D77F}"/>
                </a:ext>
              </a:extLst>
            </p:cNvPr>
            <p:cNvSpPr txBox="1"/>
            <p:nvPr/>
          </p:nvSpPr>
          <p:spPr>
            <a:xfrm>
              <a:off x="7524328" y="54452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0x08000158</a:t>
              </a:r>
            </a:p>
          </p:txBody>
        </p:sp>
        <p:sp>
          <p:nvSpPr>
            <p:cNvPr id="94" name="TextBox 93">
              <a:extLst>
                <a:ext uri="{FF2B5EF4-FFF2-40B4-BE49-F238E27FC236}">
                  <a16:creationId xmlns:a16="http://schemas.microsoft.com/office/drawing/2014/main" id="{3C2573E0-C40D-4E41-BD5F-1D172D666C08}"/>
                </a:ext>
              </a:extLst>
            </p:cNvPr>
            <p:cNvSpPr txBox="1"/>
            <p:nvPr/>
          </p:nvSpPr>
          <p:spPr>
            <a:xfrm>
              <a:off x="7524328" y="256490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0x08000138</a:t>
              </a:r>
            </a:p>
          </p:txBody>
        </p:sp>
        <p:sp>
          <p:nvSpPr>
            <p:cNvPr id="95" name="TextBox 94">
              <a:extLst>
                <a:ext uri="{FF2B5EF4-FFF2-40B4-BE49-F238E27FC236}">
                  <a16:creationId xmlns:a16="http://schemas.microsoft.com/office/drawing/2014/main" id="{DD22831F-0EF8-44F3-9C8E-2A612AADC3B1}"/>
                </a:ext>
              </a:extLst>
            </p:cNvPr>
            <p:cNvSpPr txBox="1"/>
            <p:nvPr/>
          </p:nvSpPr>
          <p:spPr>
            <a:xfrm>
              <a:off x="7524328" y="29249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0x0800013C</a:t>
              </a:r>
            </a:p>
          </p:txBody>
        </p:sp>
        <p:sp>
          <p:nvSpPr>
            <p:cNvPr id="96" name="TextBox 95">
              <a:extLst>
                <a:ext uri="{FF2B5EF4-FFF2-40B4-BE49-F238E27FC236}">
                  <a16:creationId xmlns:a16="http://schemas.microsoft.com/office/drawing/2014/main" id="{92B3A8F5-3F2E-425C-B12A-3663AC19A6EB}"/>
                </a:ext>
              </a:extLst>
            </p:cNvPr>
            <p:cNvSpPr txBox="1"/>
            <p:nvPr/>
          </p:nvSpPr>
          <p:spPr>
            <a:xfrm>
              <a:off x="7524328" y="36450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0x08000144</a:t>
              </a:r>
            </a:p>
          </p:txBody>
        </p:sp>
        <p:sp>
          <p:nvSpPr>
            <p:cNvPr id="97" name="TextBox 96">
              <a:extLst>
                <a:ext uri="{FF2B5EF4-FFF2-40B4-BE49-F238E27FC236}">
                  <a16:creationId xmlns:a16="http://schemas.microsoft.com/office/drawing/2014/main" id="{01A5F5F8-827C-4C56-A65B-7F7AB55856C1}"/>
                </a:ext>
              </a:extLst>
            </p:cNvPr>
            <p:cNvSpPr txBox="1"/>
            <p:nvPr/>
          </p:nvSpPr>
          <p:spPr>
            <a:xfrm>
              <a:off x="7524328" y="580526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0x0800015C</a:t>
              </a:r>
            </a:p>
          </p:txBody>
        </p:sp>
      </p:grpSp>
    </p:spTree>
    <p:extLst>
      <p:ext uri="{BB962C8B-B14F-4D97-AF65-F5344CB8AC3E}">
        <p14:creationId xmlns:p14="http://schemas.microsoft.com/office/powerpoint/2010/main" val="15303561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06963"/>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a:t>
            </a:r>
            <a:r>
              <a:rPr lang="en-GB" sz="1800" b="1" dirty="0">
                <a:solidFill>
                  <a:srgbClr val="FF0000"/>
                </a:solidFill>
                <a:latin typeface="Courier New" pitchFamily="49" charset="0"/>
                <a:cs typeface="Courier New" pitchFamily="49" charset="0"/>
              </a:rPr>
              <a:t>B ENDL</a:t>
            </a:r>
          </a:p>
          <a:p>
            <a:pPr>
              <a:buNone/>
            </a:pPr>
            <a:endParaRPr lang="en-GB" sz="1800" b="1" dirty="0">
              <a:solidFill>
                <a:srgbClr val="FF0000"/>
              </a:solidFill>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0x10</a:t>
              </a: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0x08000140</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0x20000200</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0x08000140</a:t>
            </a:r>
          </a:p>
        </p:txBody>
      </p:sp>
      <p:sp>
        <p:nvSpPr>
          <p:cNvPr id="60" name="TextBox 59"/>
          <p:cNvSpPr txBox="1"/>
          <p:nvPr/>
        </p:nvSpPr>
        <p:spPr>
          <a:xfrm>
            <a:off x="6228184" y="1600200"/>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51</a:t>
            </a:fld>
            <a:endParaRPr kumimoji="0" lang="en-US"/>
          </a:p>
        </p:txBody>
      </p:sp>
      <p:cxnSp>
        <p:nvCxnSpPr>
          <p:cNvPr id="57" name="Straight Arrow Connector 56"/>
          <p:cNvCxnSpPr/>
          <p:nvPr/>
        </p:nvCxnSpPr>
        <p:spPr>
          <a:xfrm flipV="1">
            <a:off x="5652120" y="1447800"/>
            <a:ext cx="576064" cy="215559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7" idx="1"/>
          </p:cNvCxnSpPr>
          <p:nvPr/>
        </p:nvCxnSpPr>
        <p:spPr>
          <a:xfrm flipV="1">
            <a:off x="5652120" y="3465004"/>
            <a:ext cx="576064" cy="86409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5652120" y="3465004"/>
            <a:ext cx="576064" cy="504056"/>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4FBDE6CD-F5AA-40C2-AC23-02036D0F8E7C}"/>
              </a:ext>
            </a:extLst>
          </p:cNvPr>
          <p:cNvSpPr txBox="1"/>
          <p:nvPr/>
        </p:nvSpPr>
        <p:spPr>
          <a:xfrm>
            <a:off x="7524328" y="126876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0x20000200</a:t>
            </a:r>
          </a:p>
        </p:txBody>
      </p:sp>
      <p:sp>
        <p:nvSpPr>
          <p:cNvPr id="63" name="TextBox 62">
            <a:extLst>
              <a:ext uri="{FF2B5EF4-FFF2-40B4-BE49-F238E27FC236}">
                <a16:creationId xmlns:a16="http://schemas.microsoft.com/office/drawing/2014/main" id="{47E82F90-78FE-47A5-AE2E-12FDEE400145}"/>
              </a:ext>
            </a:extLst>
          </p:cNvPr>
          <p:cNvSpPr txBox="1"/>
          <p:nvPr/>
        </p:nvSpPr>
        <p:spPr>
          <a:xfrm>
            <a:off x="7524328" y="162880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0x200001FC</a:t>
            </a:r>
          </a:p>
        </p:txBody>
      </p:sp>
      <p:sp>
        <p:nvSpPr>
          <p:cNvPr id="64" name="TextBox 63">
            <a:extLst>
              <a:ext uri="{FF2B5EF4-FFF2-40B4-BE49-F238E27FC236}">
                <a16:creationId xmlns:a16="http://schemas.microsoft.com/office/drawing/2014/main" id="{4357A402-1752-4A9C-BB00-F5F0112A9DB0}"/>
              </a:ext>
            </a:extLst>
          </p:cNvPr>
          <p:cNvSpPr txBox="1"/>
          <p:nvPr/>
        </p:nvSpPr>
        <p:spPr>
          <a:xfrm>
            <a:off x="7524328" y="1988840"/>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0x200001F8</a:t>
            </a:r>
          </a:p>
        </p:txBody>
      </p:sp>
      <p:grpSp>
        <p:nvGrpSpPr>
          <p:cNvPr id="65" name="Group 64">
            <a:extLst>
              <a:ext uri="{FF2B5EF4-FFF2-40B4-BE49-F238E27FC236}">
                <a16:creationId xmlns:a16="http://schemas.microsoft.com/office/drawing/2014/main" id="{D5185DC4-0456-4C04-BDD8-3572CAF761B4}"/>
              </a:ext>
            </a:extLst>
          </p:cNvPr>
          <p:cNvGrpSpPr/>
          <p:nvPr/>
        </p:nvGrpSpPr>
        <p:grpSpPr>
          <a:xfrm>
            <a:off x="7524328" y="2564904"/>
            <a:ext cx="1391072" cy="3578914"/>
            <a:chOff x="7524328" y="2564904"/>
            <a:chExt cx="1391072" cy="3578914"/>
          </a:xfrm>
        </p:grpSpPr>
        <p:sp>
          <p:nvSpPr>
            <p:cNvPr id="70" name="TextBox 69">
              <a:extLst>
                <a:ext uri="{FF2B5EF4-FFF2-40B4-BE49-F238E27FC236}">
                  <a16:creationId xmlns:a16="http://schemas.microsoft.com/office/drawing/2014/main" id="{829AC72C-7995-4F39-B746-3414B942AD51}"/>
                </a:ext>
              </a:extLst>
            </p:cNvPr>
            <p:cNvSpPr txBox="1"/>
            <p:nvPr/>
          </p:nvSpPr>
          <p:spPr>
            <a:xfrm>
              <a:off x="7524328" y="436510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0x0800014C</a:t>
              </a:r>
            </a:p>
          </p:txBody>
        </p:sp>
        <p:sp>
          <p:nvSpPr>
            <p:cNvPr id="72" name="TextBox 71">
              <a:extLst>
                <a:ext uri="{FF2B5EF4-FFF2-40B4-BE49-F238E27FC236}">
                  <a16:creationId xmlns:a16="http://schemas.microsoft.com/office/drawing/2014/main" id="{0A9962CF-E7D0-4F6C-8644-ED7D2849EAC4}"/>
                </a:ext>
              </a:extLst>
            </p:cNvPr>
            <p:cNvSpPr txBox="1"/>
            <p:nvPr/>
          </p:nvSpPr>
          <p:spPr>
            <a:xfrm>
              <a:off x="7524328" y="47251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0x08000150</a:t>
              </a:r>
            </a:p>
          </p:txBody>
        </p:sp>
        <p:sp>
          <p:nvSpPr>
            <p:cNvPr id="73" name="TextBox 72">
              <a:extLst>
                <a:ext uri="{FF2B5EF4-FFF2-40B4-BE49-F238E27FC236}">
                  <a16:creationId xmlns:a16="http://schemas.microsoft.com/office/drawing/2014/main" id="{2716A8AE-0DCB-4427-B0CA-C5797575B307}"/>
                </a:ext>
              </a:extLst>
            </p:cNvPr>
            <p:cNvSpPr txBox="1"/>
            <p:nvPr/>
          </p:nvSpPr>
          <p:spPr>
            <a:xfrm>
              <a:off x="7524328" y="32849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0x08000140</a:t>
              </a:r>
            </a:p>
          </p:txBody>
        </p:sp>
        <p:sp>
          <p:nvSpPr>
            <p:cNvPr id="76" name="TextBox 75">
              <a:extLst>
                <a:ext uri="{FF2B5EF4-FFF2-40B4-BE49-F238E27FC236}">
                  <a16:creationId xmlns:a16="http://schemas.microsoft.com/office/drawing/2014/main" id="{3C2F8510-A4D0-47E2-9339-0473C4F8AEC1}"/>
                </a:ext>
              </a:extLst>
            </p:cNvPr>
            <p:cNvSpPr txBox="1"/>
            <p:nvPr/>
          </p:nvSpPr>
          <p:spPr>
            <a:xfrm>
              <a:off x="7524328" y="400506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0x08000148</a:t>
              </a:r>
            </a:p>
          </p:txBody>
        </p:sp>
        <p:sp>
          <p:nvSpPr>
            <p:cNvPr id="77" name="TextBox 76">
              <a:extLst>
                <a:ext uri="{FF2B5EF4-FFF2-40B4-BE49-F238E27FC236}">
                  <a16:creationId xmlns:a16="http://schemas.microsoft.com/office/drawing/2014/main" id="{EA64AC91-285F-4DC4-8E2B-73D1728EBA6B}"/>
                </a:ext>
              </a:extLst>
            </p:cNvPr>
            <p:cNvSpPr txBox="1"/>
            <p:nvPr/>
          </p:nvSpPr>
          <p:spPr>
            <a:xfrm>
              <a:off x="7524328" y="508518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0x08000154</a:t>
              </a:r>
            </a:p>
          </p:txBody>
        </p:sp>
        <p:sp>
          <p:nvSpPr>
            <p:cNvPr id="78" name="TextBox 77">
              <a:extLst>
                <a:ext uri="{FF2B5EF4-FFF2-40B4-BE49-F238E27FC236}">
                  <a16:creationId xmlns:a16="http://schemas.microsoft.com/office/drawing/2014/main" id="{A293533D-9D6D-4E2F-A786-9884BA063732}"/>
                </a:ext>
              </a:extLst>
            </p:cNvPr>
            <p:cNvSpPr txBox="1"/>
            <p:nvPr/>
          </p:nvSpPr>
          <p:spPr>
            <a:xfrm>
              <a:off x="7524328" y="54452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0x08000158</a:t>
              </a:r>
            </a:p>
          </p:txBody>
        </p:sp>
        <p:sp>
          <p:nvSpPr>
            <p:cNvPr id="93" name="TextBox 92">
              <a:extLst>
                <a:ext uri="{FF2B5EF4-FFF2-40B4-BE49-F238E27FC236}">
                  <a16:creationId xmlns:a16="http://schemas.microsoft.com/office/drawing/2014/main" id="{42EA7062-46C5-46FA-AA1C-8FA051B06EA9}"/>
                </a:ext>
              </a:extLst>
            </p:cNvPr>
            <p:cNvSpPr txBox="1"/>
            <p:nvPr/>
          </p:nvSpPr>
          <p:spPr>
            <a:xfrm>
              <a:off x="7524328" y="256490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0x08000138</a:t>
              </a:r>
            </a:p>
          </p:txBody>
        </p:sp>
        <p:sp>
          <p:nvSpPr>
            <p:cNvPr id="94" name="TextBox 93">
              <a:extLst>
                <a:ext uri="{FF2B5EF4-FFF2-40B4-BE49-F238E27FC236}">
                  <a16:creationId xmlns:a16="http://schemas.microsoft.com/office/drawing/2014/main" id="{7730CB7C-BC39-4B74-A05F-39687A7D7443}"/>
                </a:ext>
              </a:extLst>
            </p:cNvPr>
            <p:cNvSpPr txBox="1"/>
            <p:nvPr/>
          </p:nvSpPr>
          <p:spPr>
            <a:xfrm>
              <a:off x="7524328" y="292494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0x0800013C</a:t>
              </a:r>
            </a:p>
          </p:txBody>
        </p:sp>
        <p:sp>
          <p:nvSpPr>
            <p:cNvPr id="95" name="TextBox 94">
              <a:extLst>
                <a:ext uri="{FF2B5EF4-FFF2-40B4-BE49-F238E27FC236}">
                  <a16:creationId xmlns:a16="http://schemas.microsoft.com/office/drawing/2014/main" id="{02402CA8-C329-4DE5-BA4A-11DE69B4947A}"/>
                </a:ext>
              </a:extLst>
            </p:cNvPr>
            <p:cNvSpPr txBox="1"/>
            <p:nvPr/>
          </p:nvSpPr>
          <p:spPr>
            <a:xfrm>
              <a:off x="7524328" y="3645024"/>
              <a:ext cx="136815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0x08000144</a:t>
              </a:r>
            </a:p>
          </p:txBody>
        </p:sp>
        <p:sp>
          <p:nvSpPr>
            <p:cNvPr id="96" name="TextBox 95">
              <a:extLst>
                <a:ext uri="{FF2B5EF4-FFF2-40B4-BE49-F238E27FC236}">
                  <a16:creationId xmlns:a16="http://schemas.microsoft.com/office/drawing/2014/main" id="{229B8A75-D3CD-401D-95FF-38D81F4120D2}"/>
                </a:ext>
              </a:extLst>
            </p:cNvPr>
            <p:cNvSpPr txBox="1"/>
            <p:nvPr/>
          </p:nvSpPr>
          <p:spPr>
            <a:xfrm>
              <a:off x="7524328" y="5805264"/>
              <a:ext cx="1391072" cy="338554"/>
            </a:xfrm>
            <a:prstGeom prst="rect">
              <a:avLst/>
            </a:prstGeom>
            <a:noFill/>
          </p:spPr>
          <p:txBody>
            <a:bodyPr wrap="square" rtlCol="0">
              <a:spAutoFit/>
            </a:bodyPr>
            <a:lstStyle/>
            <a:p>
              <a:pPr algn="ctr"/>
              <a:r>
                <a:rPr lang="en-GB" sz="1600" dirty="0">
                  <a:latin typeface="Consolas" panose="020B0609020204030204" pitchFamily="49" charset="0"/>
                  <a:cs typeface="Consolas" panose="020B0609020204030204" pitchFamily="49" charset="0"/>
                </a:rPr>
                <a:t>0x0800015C</a:t>
              </a:r>
            </a:p>
          </p:txBody>
        </p:sp>
      </p:grpSp>
    </p:spTree>
    <p:extLst>
      <p:ext uri="{BB962C8B-B14F-4D97-AF65-F5344CB8AC3E}">
        <p14:creationId xmlns:p14="http://schemas.microsoft.com/office/powerpoint/2010/main" val="15542785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Pointer (</a:t>
            </a:r>
            <a:r>
              <a:rPr lang="en-US" dirty="0">
                <a:latin typeface="Consolas" panose="020B0609020204030204" pitchFamily="49" charset="0"/>
                <a:cs typeface="Consolas" panose="020B0609020204030204" pitchFamily="49" charset="0"/>
              </a:rPr>
              <a:t>SP</a:t>
            </a:r>
            <a:r>
              <a:rPr lang="en-US" dirty="0"/>
              <a: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52</a:t>
            </a:fld>
            <a:endParaRPr kumimoji="0"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31863766"/>
              </p:ext>
            </p:extLst>
          </p:nvPr>
        </p:nvGraphicFramePr>
        <p:xfrm>
          <a:off x="419100" y="1314450"/>
          <a:ext cx="8305800" cy="5010150"/>
        </p:xfrm>
        <a:graphic>
          <a:graphicData uri="http://schemas.openxmlformats.org/presentationml/2006/ole">
            <mc:AlternateContent xmlns:mc="http://schemas.openxmlformats.org/markup-compatibility/2006">
              <mc:Choice xmlns:v="urn:schemas-microsoft-com:vml" Requires="v">
                <p:oleObj spid="_x0000_s7213" name="Visio" r:id="rId3" imgW="7051550" imgH="4239368" progId="Visio.Drawing.11">
                  <p:embed/>
                </p:oleObj>
              </mc:Choice>
              <mc:Fallback>
                <p:oleObj name="Visio" r:id="rId3" imgW="7051550" imgH="4239368" progId="Visio.Drawing.11">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 y="1314450"/>
                        <a:ext cx="83058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ounded Rectangle 9"/>
          <p:cNvSpPr/>
          <p:nvPr/>
        </p:nvSpPr>
        <p:spPr>
          <a:xfrm>
            <a:off x="1371600" y="5334000"/>
            <a:ext cx="4114800" cy="4572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306586" y="1282700"/>
            <a:ext cx="5791200" cy="1754326"/>
          </a:xfrm>
          <a:prstGeom prst="rect">
            <a:avLst/>
          </a:prstGeom>
        </p:spPr>
        <p:txBody>
          <a:bodyPr wrap="square">
            <a:spAutoFit/>
          </a:bodyPr>
          <a:lstStyle/>
          <a:p>
            <a:pPr marL="285750" indent="-285750">
              <a:buFont typeface="Arial" panose="020B0604020202020204" pitchFamily="34" charset="0"/>
              <a:buChar char="•"/>
            </a:pPr>
            <a:r>
              <a:rPr lang="en-US" dirty="0"/>
              <a:t>SP is the shadow of </a:t>
            </a:r>
            <a:r>
              <a:rPr lang="en-US" dirty="0">
                <a:solidFill>
                  <a:srgbClr val="3333FF"/>
                </a:solidFill>
              </a:rPr>
              <a:t>MSP</a:t>
            </a:r>
            <a:r>
              <a:rPr lang="en-US" dirty="0"/>
              <a:t> (Main SP) or </a:t>
            </a:r>
            <a:r>
              <a:rPr lang="en-US" dirty="0">
                <a:solidFill>
                  <a:srgbClr val="3333FF"/>
                </a:solidFill>
              </a:rPr>
              <a:t>PSP</a:t>
            </a:r>
            <a:r>
              <a:rPr lang="en-US" dirty="0"/>
              <a:t> (Process SP)</a:t>
            </a:r>
          </a:p>
          <a:p>
            <a:pPr marL="285750" indent="-285750">
              <a:buFont typeface="Arial" panose="020B0604020202020204" pitchFamily="34" charset="0"/>
              <a:buChar char="•"/>
            </a:pPr>
            <a:r>
              <a:rPr lang="en-US" dirty="0"/>
              <a:t>If there is no embedded OS, PSP is not used</a:t>
            </a:r>
          </a:p>
          <a:p>
            <a:pPr marL="285750" indent="-285750">
              <a:buFont typeface="Arial" panose="020B0604020202020204" pitchFamily="34" charset="0"/>
              <a:buChar char="•"/>
            </a:pPr>
            <a:r>
              <a:rPr lang="en-US" dirty="0"/>
              <a:t>Determined by the ASP (Active SP) bit in the CONTROL register (ASP is always 0 in handler mode). </a:t>
            </a:r>
          </a:p>
          <a:p>
            <a:pPr marL="742950" lvl="1" indent="-285750">
              <a:buFont typeface="Arial" panose="020B0604020202020204" pitchFamily="34" charset="0"/>
              <a:buChar char="•"/>
            </a:pPr>
            <a:r>
              <a:rPr lang="en-US" dirty="0">
                <a:latin typeface="Consolas" panose="020B0609020204030204" pitchFamily="49" charset="0"/>
                <a:cs typeface="Consolas" panose="020B0609020204030204" pitchFamily="49" charset="0"/>
              </a:rPr>
              <a:t>0 = MSP</a:t>
            </a:r>
            <a:r>
              <a:rPr lang="en-US" dirty="0">
                <a:cs typeface="Consolas" panose="020B0609020204030204" pitchFamily="49" charset="0"/>
              </a:rPr>
              <a:t> (default)</a:t>
            </a:r>
          </a:p>
          <a:p>
            <a:pPr marL="742950" lvl="1" indent="-285750">
              <a:buFont typeface="Arial" panose="020B0604020202020204" pitchFamily="34" charset="0"/>
              <a:buChar char="•"/>
            </a:pPr>
            <a:r>
              <a:rPr lang="en-US" dirty="0">
                <a:latin typeface="Consolas" panose="020B0609020204030204" pitchFamily="49" charset="0"/>
                <a:cs typeface="Consolas" panose="020B0609020204030204" pitchFamily="49" charset="0"/>
              </a:rPr>
              <a:t>1 = PSP</a:t>
            </a:r>
          </a:p>
        </p:txBody>
      </p:sp>
      <p:sp>
        <p:nvSpPr>
          <p:cNvPr id="11" name="TextBox 10">
            <a:extLst>
              <a:ext uri="{FF2B5EF4-FFF2-40B4-BE49-F238E27FC236}">
                <a16:creationId xmlns:a16="http://schemas.microsoft.com/office/drawing/2014/main" id="{664735F9-F0EA-1648-83D6-C63C3D9D1247}"/>
              </a:ext>
            </a:extLst>
          </p:cNvPr>
          <p:cNvSpPr txBox="1"/>
          <p:nvPr/>
        </p:nvSpPr>
        <p:spPr>
          <a:xfrm>
            <a:off x="1447800" y="6283914"/>
            <a:ext cx="1468672" cy="369332"/>
          </a:xfrm>
          <a:prstGeom prst="rect">
            <a:avLst/>
          </a:prstGeom>
          <a:noFill/>
        </p:spPr>
        <p:txBody>
          <a:bodyPr wrap="none" rtlCol="0">
            <a:spAutoFit/>
          </a:bodyPr>
          <a:lstStyle/>
          <a:p>
            <a:r>
              <a:rPr lang="en-US" dirty="0"/>
              <a:t>Register Bank</a:t>
            </a:r>
          </a:p>
        </p:txBody>
      </p:sp>
      <p:sp>
        <p:nvSpPr>
          <p:cNvPr id="13" name="TextBox 12">
            <a:extLst>
              <a:ext uri="{FF2B5EF4-FFF2-40B4-BE49-F238E27FC236}">
                <a16:creationId xmlns:a16="http://schemas.microsoft.com/office/drawing/2014/main" id="{9165E765-CDC5-CC41-91AA-C1021DCC0379}"/>
              </a:ext>
            </a:extLst>
          </p:cNvPr>
          <p:cNvSpPr txBox="1"/>
          <p:nvPr/>
        </p:nvSpPr>
        <p:spPr>
          <a:xfrm>
            <a:off x="5334000" y="6280367"/>
            <a:ext cx="1736373" cy="369332"/>
          </a:xfrm>
          <a:prstGeom prst="rect">
            <a:avLst/>
          </a:prstGeom>
          <a:noFill/>
        </p:spPr>
        <p:txBody>
          <a:bodyPr wrap="none" rtlCol="0">
            <a:spAutoFit/>
          </a:bodyPr>
          <a:lstStyle/>
          <a:p>
            <a:r>
              <a:rPr lang="en-US" dirty="0"/>
              <a:t>Special Registers</a:t>
            </a:r>
          </a:p>
        </p:txBody>
      </p:sp>
      <p:sp>
        <p:nvSpPr>
          <p:cNvPr id="14" name="Rounded Rectangle 13">
            <a:extLst>
              <a:ext uri="{FF2B5EF4-FFF2-40B4-BE49-F238E27FC236}">
                <a16:creationId xmlns:a16="http://schemas.microsoft.com/office/drawing/2014/main" id="{6C5C8ED3-BE23-9B43-A643-F02A331C773C}"/>
              </a:ext>
            </a:extLst>
          </p:cNvPr>
          <p:cNvSpPr/>
          <p:nvPr/>
        </p:nvSpPr>
        <p:spPr>
          <a:xfrm>
            <a:off x="5562599" y="5961470"/>
            <a:ext cx="1295401" cy="318897"/>
          </a:xfrm>
          <a:prstGeom prst="roundRect">
            <a:avLst/>
          </a:prstGeom>
          <a:noFill/>
          <a:ln w="57150">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333FF"/>
              </a:solidFill>
            </a:endParaRPr>
          </a:p>
        </p:txBody>
      </p:sp>
      <p:graphicFrame>
        <p:nvGraphicFramePr>
          <p:cNvPr id="6" name="Table 5">
            <a:extLst>
              <a:ext uri="{FF2B5EF4-FFF2-40B4-BE49-F238E27FC236}">
                <a16:creationId xmlns:a16="http://schemas.microsoft.com/office/drawing/2014/main" id="{A0C49FD7-C3A9-B74E-B53B-265DDAA2BF10}"/>
              </a:ext>
            </a:extLst>
          </p:cNvPr>
          <p:cNvGraphicFramePr>
            <a:graphicFrameLocks noGrp="1"/>
          </p:cNvGraphicFramePr>
          <p:nvPr>
            <p:extLst>
              <p:ext uri="{D42A27DB-BD31-4B8C-83A1-F6EECF244321}">
                <p14:modId xmlns:p14="http://schemas.microsoft.com/office/powerpoint/2010/main" val="3762648495"/>
              </p:ext>
            </p:extLst>
          </p:nvPr>
        </p:nvGraphicFramePr>
        <p:xfrm>
          <a:off x="4110743" y="3012776"/>
          <a:ext cx="4800600" cy="1097280"/>
        </p:xfrm>
        <a:graphic>
          <a:graphicData uri="http://schemas.openxmlformats.org/drawingml/2006/table">
            <a:tbl>
              <a:tblPr firstRow="1" bandRow="1">
                <a:tableStyleId>{5940675A-B579-460E-94D1-54222C63F5DA}</a:tableStyleId>
              </a:tblPr>
              <a:tblGrid>
                <a:gridCol w="3200400">
                  <a:extLst>
                    <a:ext uri="{9D8B030D-6E8A-4147-A177-3AD203B41FA5}">
                      <a16:colId xmlns:a16="http://schemas.microsoft.com/office/drawing/2014/main" val="776230609"/>
                    </a:ext>
                  </a:extLst>
                </a:gridCol>
                <a:gridCol w="533400">
                  <a:extLst>
                    <a:ext uri="{9D8B030D-6E8A-4147-A177-3AD203B41FA5}">
                      <a16:colId xmlns:a16="http://schemas.microsoft.com/office/drawing/2014/main" val="805487009"/>
                    </a:ext>
                  </a:extLst>
                </a:gridCol>
                <a:gridCol w="609600">
                  <a:extLst>
                    <a:ext uri="{9D8B030D-6E8A-4147-A177-3AD203B41FA5}">
                      <a16:colId xmlns:a16="http://schemas.microsoft.com/office/drawing/2014/main" val="1123975044"/>
                    </a:ext>
                  </a:extLst>
                </a:gridCol>
                <a:gridCol w="457200">
                  <a:extLst>
                    <a:ext uri="{9D8B030D-6E8A-4147-A177-3AD203B41FA5}">
                      <a16:colId xmlns:a16="http://schemas.microsoft.com/office/drawing/2014/main" val="3223866430"/>
                    </a:ext>
                  </a:extLst>
                </a:gridCol>
              </a:tblGrid>
              <a:tr h="352941">
                <a:tc>
                  <a:txBody>
                    <a:bodyPr/>
                    <a:lstStyle/>
                    <a:p>
                      <a:pPr algn="ctr"/>
                      <a:r>
                        <a:rPr lang="en-US" dirty="0">
                          <a:latin typeface="Consolas" panose="020B0609020204030204" pitchFamily="49" charset="0"/>
                          <a:cs typeface="Consolas" panose="020B0609020204030204" pitchFamily="49" charset="0"/>
                        </a:rPr>
                        <a:t>Bit 31 - 3</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onsolas" panose="020B0609020204030204" pitchFamily="49" charset="0"/>
                          <a:cs typeface="Consolas" panose="020B0609020204030204" pitchFamily="49" charset="0"/>
                        </a:rPr>
                        <a:t>2</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onsolas" panose="020B0609020204030204" pitchFamily="49" charset="0"/>
                          <a:cs typeface="Consolas" panose="020B0609020204030204" pitchFamily="49" charset="0"/>
                        </a:rPr>
                        <a:t>1</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onsolas" panose="020B0609020204030204" pitchFamily="49" charset="0"/>
                          <a:cs typeface="Consolas" panose="020B0609020204030204" pitchFamily="49" charset="0"/>
                        </a:rPr>
                        <a:t>0</a:t>
                      </a: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12342699"/>
                  </a:ext>
                </a:extLst>
              </a:tr>
              <a:tr h="352941">
                <a:tc>
                  <a:txBody>
                    <a:bodyPr/>
                    <a:lstStyle/>
                    <a:p>
                      <a:pPr algn="ctr"/>
                      <a:r>
                        <a:rPr lang="en-US" dirty="0">
                          <a:latin typeface="Consolas" panose="020B0609020204030204" pitchFamily="49" charset="0"/>
                          <a:cs typeface="Consolas" panose="020B0609020204030204" pitchFamily="49" charset="0"/>
                        </a:rPr>
                        <a:t>Reserved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b="1" dirty="0">
                          <a:solidFill>
                            <a:srgbClr val="FF0000"/>
                          </a:solidFill>
                          <a:latin typeface="Consolas" panose="020B0609020204030204" pitchFamily="49" charset="0"/>
                          <a:cs typeface="Consolas" panose="020B0609020204030204" pitchFamily="49" charset="0"/>
                        </a:rPr>
                        <a:t>ASP</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endParaRPr lang="en-US" dirty="0">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7340217"/>
                  </a:ext>
                </a:extLst>
              </a:tr>
              <a:tr h="352941">
                <a:tc gridSpan="4">
                  <a:txBody>
                    <a:bodyPr/>
                    <a:lstStyle/>
                    <a:p>
                      <a:pPr algn="ctr"/>
                      <a:r>
                        <a:rPr lang="en-US" dirty="0">
                          <a:latin typeface="Consolas" panose="020B0609020204030204" pitchFamily="49" charset="0"/>
                          <a:cs typeface="Consolas" panose="020B0609020204030204" pitchFamily="49" charset="0"/>
                        </a:rPr>
                        <a:t>CONTROL Register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en-US" b="1" dirty="0">
                        <a:solidFill>
                          <a:srgbClr val="FF0000"/>
                        </a:solidFill>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pPr algn="ctr"/>
                      <a:endParaRPr lang="en-US" dirty="0">
                        <a:latin typeface="Consolas" panose="020B0609020204030204" pitchFamily="49" charset="0"/>
                        <a:cs typeface="Consolas" panose="020B0609020204030204" pitchFamily="49"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8154715"/>
                  </a:ext>
                </a:extLst>
              </a:tr>
            </a:tbl>
          </a:graphicData>
        </a:graphic>
      </p:graphicFrame>
    </p:spTree>
    <p:extLst>
      <p:ext uri="{BB962C8B-B14F-4D97-AF65-F5344CB8AC3E}">
        <p14:creationId xmlns:p14="http://schemas.microsoft.com/office/powerpoint/2010/main" val="9216269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Initializing the stack pointer (SP)</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53</a:t>
            </a:fld>
            <a:endParaRPr kumimoji="0" lang="en-US" dirty="0"/>
          </a:p>
        </p:txBody>
      </p:sp>
      <p:sp>
        <p:nvSpPr>
          <p:cNvPr id="4" name="Content Placeholder 3"/>
          <p:cNvSpPr>
            <a:spLocks noGrp="1"/>
          </p:cNvSpPr>
          <p:nvPr>
            <p:ph sz="quarter" idx="1"/>
          </p:nvPr>
        </p:nvSpPr>
        <p:spPr/>
        <p:txBody>
          <a:bodyPr/>
          <a:lstStyle/>
          <a:p>
            <a:r>
              <a:rPr lang="en-US" dirty="0"/>
              <a:t>Before using the stack, software has to define stack space and initialize the stack pointer (SP).</a:t>
            </a:r>
          </a:p>
          <a:p>
            <a:r>
              <a:rPr lang="en-US" dirty="0"/>
              <a:t>The assembly file </a:t>
            </a:r>
            <a:r>
              <a:rPr lang="en-US" dirty="0" err="1">
                <a:solidFill>
                  <a:srgbClr val="C00000"/>
                </a:solidFill>
              </a:rPr>
              <a:t>startup.s</a:t>
            </a:r>
            <a:r>
              <a:rPr lang="en-US" dirty="0"/>
              <a:t> defines stack space and initialize SP.</a:t>
            </a:r>
          </a:p>
          <a:p>
            <a:endParaRPr lang="en-US" dirty="0"/>
          </a:p>
        </p:txBody>
      </p:sp>
    </p:spTree>
    <p:extLst>
      <p:ext uri="{BB962C8B-B14F-4D97-AF65-F5344CB8AC3E}">
        <p14:creationId xmlns:p14="http://schemas.microsoft.com/office/powerpoint/2010/main" val="304080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Passing Arguments into a Subroutine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54</a:t>
            </a:fld>
            <a:endParaRPr kumimoji="0" lang="en-US" dirty="0"/>
          </a:p>
        </p:txBody>
      </p:sp>
      <p:pic>
        <p:nvPicPr>
          <p:cNvPr id="5" name="Picture 4"/>
          <p:cNvPicPr>
            <a:picLocks noChangeAspect="1"/>
          </p:cNvPicPr>
          <p:nvPr/>
        </p:nvPicPr>
        <p:blipFill>
          <a:blip r:embed="rId2"/>
          <a:stretch>
            <a:fillRect/>
          </a:stretch>
        </p:blipFill>
        <p:spPr>
          <a:xfrm>
            <a:off x="990600" y="1219201"/>
            <a:ext cx="6935158" cy="5105400"/>
          </a:xfrm>
          <a:prstGeom prst="rect">
            <a:avLst/>
          </a:prstGeom>
        </p:spPr>
      </p:pic>
    </p:spTree>
    <p:extLst>
      <p:ext uri="{BB962C8B-B14F-4D97-AF65-F5344CB8AC3E}">
        <p14:creationId xmlns:p14="http://schemas.microsoft.com/office/powerpoint/2010/main" val="9800466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Passing Arguments into a Subroutine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55</a:t>
            </a:fld>
            <a:endParaRPr kumimoji="0" lang="en-US" dirty="0"/>
          </a:p>
        </p:txBody>
      </p:sp>
      <p:sp>
        <p:nvSpPr>
          <p:cNvPr id="5" name="Rectangle 4"/>
          <p:cNvSpPr/>
          <p:nvPr/>
        </p:nvSpPr>
        <p:spPr>
          <a:xfrm>
            <a:off x="1219200" y="25908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cs typeface="Consolas" panose="020B0609020204030204" pitchFamily="49" charset="0"/>
              </a:rPr>
              <a:t>a16</a:t>
            </a:r>
          </a:p>
        </p:txBody>
      </p:sp>
      <p:sp>
        <p:nvSpPr>
          <p:cNvPr id="6" name="Rectangle 5"/>
          <p:cNvSpPr/>
          <p:nvPr/>
        </p:nvSpPr>
        <p:spPr>
          <a:xfrm>
            <a:off x="2971800" y="25908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cs typeface="Consolas" panose="020B0609020204030204" pitchFamily="49" charset="0"/>
              </a:rPr>
              <a:t>b16</a:t>
            </a:r>
          </a:p>
        </p:txBody>
      </p:sp>
      <p:sp>
        <p:nvSpPr>
          <p:cNvPr id="7" name="Rectangle 6"/>
          <p:cNvSpPr/>
          <p:nvPr/>
        </p:nvSpPr>
        <p:spPr>
          <a:xfrm>
            <a:off x="4724400" y="25908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cs typeface="Consolas" panose="020B0609020204030204" pitchFamily="49" charset="0"/>
              </a:rPr>
              <a:t>c8</a:t>
            </a:r>
          </a:p>
        </p:txBody>
      </p:sp>
      <p:sp>
        <p:nvSpPr>
          <p:cNvPr id="8" name="Rectangle 7"/>
          <p:cNvSpPr/>
          <p:nvPr/>
        </p:nvSpPr>
        <p:spPr>
          <a:xfrm>
            <a:off x="6438900" y="2590800"/>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Consolas" panose="020B0609020204030204" pitchFamily="49" charset="0"/>
                <a:cs typeface="Consolas" panose="020B0609020204030204" pitchFamily="49" charset="0"/>
              </a:rPr>
              <a:t>d32</a:t>
            </a:r>
          </a:p>
        </p:txBody>
      </p:sp>
      <p:sp>
        <p:nvSpPr>
          <p:cNvPr id="9" name="Rectangle 8"/>
          <p:cNvSpPr/>
          <p:nvPr/>
        </p:nvSpPr>
        <p:spPr>
          <a:xfrm>
            <a:off x="2308438" y="4053483"/>
            <a:ext cx="4495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Subroutine</a:t>
            </a:r>
          </a:p>
        </p:txBody>
      </p:sp>
      <p:sp>
        <p:nvSpPr>
          <p:cNvPr id="10" name="TextBox 9"/>
          <p:cNvSpPr txBox="1"/>
          <p:nvPr/>
        </p:nvSpPr>
        <p:spPr>
          <a:xfrm>
            <a:off x="1298041" y="2944217"/>
            <a:ext cx="1269899" cy="369332"/>
          </a:xfrm>
          <a:prstGeom prst="rect">
            <a:avLst/>
          </a:prstGeom>
          <a:noFill/>
        </p:spPr>
        <p:txBody>
          <a:bodyPr wrap="none" rtlCol="0">
            <a:spAutoFit/>
          </a:bodyPr>
          <a:lstStyle/>
          <a:p>
            <a:r>
              <a:rPr lang="en-US" dirty="0"/>
              <a:t>Register </a:t>
            </a:r>
            <a:r>
              <a:rPr lang="en-US" b="1" dirty="0">
                <a:solidFill>
                  <a:srgbClr val="FF0000"/>
                </a:solidFill>
                <a:latin typeface="Consolas" panose="020B0609020204030204" pitchFamily="49" charset="0"/>
              </a:rPr>
              <a:t>R0</a:t>
            </a:r>
          </a:p>
        </p:txBody>
      </p:sp>
      <p:sp>
        <p:nvSpPr>
          <p:cNvPr id="12" name="TextBox 11"/>
          <p:cNvSpPr txBox="1"/>
          <p:nvPr/>
        </p:nvSpPr>
        <p:spPr>
          <a:xfrm>
            <a:off x="3060750" y="2971800"/>
            <a:ext cx="1268296" cy="369332"/>
          </a:xfrm>
          <a:prstGeom prst="rect">
            <a:avLst/>
          </a:prstGeom>
          <a:noFill/>
        </p:spPr>
        <p:txBody>
          <a:bodyPr wrap="none" rtlCol="0">
            <a:spAutoFit/>
          </a:bodyPr>
          <a:lstStyle/>
          <a:p>
            <a:r>
              <a:rPr lang="en-US" dirty="0"/>
              <a:t>Register </a:t>
            </a:r>
            <a:r>
              <a:rPr lang="en-US" b="1" dirty="0">
                <a:solidFill>
                  <a:srgbClr val="FF0000"/>
                </a:solidFill>
                <a:latin typeface="Consolas" panose="020B0609020204030204" pitchFamily="49" charset="0"/>
              </a:rPr>
              <a:t>R1</a:t>
            </a:r>
          </a:p>
        </p:txBody>
      </p:sp>
      <p:sp>
        <p:nvSpPr>
          <p:cNvPr id="13" name="TextBox 12"/>
          <p:cNvSpPr txBox="1"/>
          <p:nvPr/>
        </p:nvSpPr>
        <p:spPr>
          <a:xfrm>
            <a:off x="4814152" y="2971800"/>
            <a:ext cx="1268296" cy="369332"/>
          </a:xfrm>
          <a:prstGeom prst="rect">
            <a:avLst/>
          </a:prstGeom>
          <a:noFill/>
        </p:spPr>
        <p:txBody>
          <a:bodyPr wrap="none" rtlCol="0">
            <a:spAutoFit/>
          </a:bodyPr>
          <a:lstStyle/>
          <a:p>
            <a:r>
              <a:rPr lang="en-US" dirty="0"/>
              <a:t>Register </a:t>
            </a:r>
            <a:r>
              <a:rPr lang="en-US" b="1" dirty="0">
                <a:solidFill>
                  <a:srgbClr val="FF0000"/>
                </a:solidFill>
                <a:latin typeface="Consolas" panose="020B0609020204030204" pitchFamily="49" charset="0"/>
              </a:rPr>
              <a:t>R2</a:t>
            </a:r>
          </a:p>
        </p:txBody>
      </p:sp>
      <p:sp>
        <p:nvSpPr>
          <p:cNvPr id="14" name="TextBox 13"/>
          <p:cNvSpPr txBox="1"/>
          <p:nvPr/>
        </p:nvSpPr>
        <p:spPr>
          <a:xfrm>
            <a:off x="6527850" y="2971800"/>
            <a:ext cx="1269899" cy="369332"/>
          </a:xfrm>
          <a:prstGeom prst="rect">
            <a:avLst/>
          </a:prstGeom>
          <a:noFill/>
        </p:spPr>
        <p:txBody>
          <a:bodyPr wrap="none" rtlCol="0">
            <a:spAutoFit/>
          </a:bodyPr>
          <a:lstStyle/>
          <a:p>
            <a:r>
              <a:rPr lang="en-US" dirty="0"/>
              <a:t>Register </a:t>
            </a:r>
            <a:r>
              <a:rPr lang="en-US" b="1" dirty="0">
                <a:solidFill>
                  <a:srgbClr val="FF0000"/>
                </a:solidFill>
                <a:latin typeface="Consolas" panose="020B0609020204030204" pitchFamily="49" charset="0"/>
              </a:rPr>
              <a:t>R3</a:t>
            </a:r>
          </a:p>
        </p:txBody>
      </p:sp>
      <p:cxnSp>
        <p:nvCxnSpPr>
          <p:cNvPr id="16" name="Straight Arrow Connector 15"/>
          <p:cNvCxnSpPr/>
          <p:nvPr/>
        </p:nvCxnSpPr>
        <p:spPr>
          <a:xfrm>
            <a:off x="1940328" y="3285966"/>
            <a:ext cx="1038809" cy="64885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6261151" y="3296225"/>
            <a:ext cx="1038809" cy="64885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705159" y="3341132"/>
            <a:ext cx="392313" cy="54506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5055068" y="3327042"/>
            <a:ext cx="392313" cy="54506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848100" y="5489615"/>
            <a:ext cx="1447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Value </a:t>
            </a:r>
          </a:p>
        </p:txBody>
      </p:sp>
      <p:cxnSp>
        <p:nvCxnSpPr>
          <p:cNvPr id="26" name="Straight Arrow Connector 25"/>
          <p:cNvCxnSpPr/>
          <p:nvPr/>
        </p:nvCxnSpPr>
        <p:spPr>
          <a:xfrm>
            <a:off x="4556338" y="5000090"/>
            <a:ext cx="15661" cy="4572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37050" y="5850017"/>
            <a:ext cx="1269899" cy="369332"/>
          </a:xfrm>
          <a:prstGeom prst="rect">
            <a:avLst/>
          </a:prstGeom>
          <a:noFill/>
        </p:spPr>
        <p:txBody>
          <a:bodyPr wrap="none" rtlCol="0">
            <a:spAutoFit/>
          </a:bodyPr>
          <a:lstStyle/>
          <a:p>
            <a:r>
              <a:rPr lang="en-US" dirty="0"/>
              <a:t>Register </a:t>
            </a:r>
            <a:r>
              <a:rPr lang="en-US" b="1" dirty="0">
                <a:solidFill>
                  <a:srgbClr val="FF0000"/>
                </a:solidFill>
                <a:latin typeface="Consolas" panose="020B0609020204030204" pitchFamily="49" charset="0"/>
              </a:rPr>
              <a:t>R0</a:t>
            </a:r>
          </a:p>
        </p:txBody>
      </p:sp>
      <p:sp>
        <p:nvSpPr>
          <p:cNvPr id="11" name="Rectangle 10"/>
          <p:cNvSpPr/>
          <p:nvPr/>
        </p:nvSpPr>
        <p:spPr>
          <a:xfrm>
            <a:off x="76200" y="1593468"/>
            <a:ext cx="9163050" cy="369332"/>
          </a:xfrm>
          <a:prstGeom prst="rect">
            <a:avLst/>
          </a:prstGeom>
        </p:spPr>
        <p:txBody>
          <a:bodyPr wrap="square">
            <a:spAutoFit/>
          </a:bodyPr>
          <a:lstStyle/>
          <a:p>
            <a:r>
              <a:rPr lang="en-US" b="1" dirty="0">
                <a:latin typeface="Consolas" panose="020B0609020204030204" pitchFamily="49" charset="0"/>
              </a:rPr>
              <a:t>int32_t sum(int16_t a16, int16_t b16, int8_t c8, int32_t d32);</a:t>
            </a:r>
          </a:p>
        </p:txBody>
      </p:sp>
    </p:spTree>
    <p:extLst>
      <p:ext uri="{BB962C8B-B14F-4D97-AF65-F5344CB8AC3E}">
        <p14:creationId xmlns:p14="http://schemas.microsoft.com/office/powerpoint/2010/main" val="12531791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Passing 4 Arguments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56</a:t>
            </a:fld>
            <a:endParaRPr kumimoji="0" lang="en-US" dirty="0"/>
          </a:p>
        </p:txBody>
      </p:sp>
      <p:sp>
        <p:nvSpPr>
          <p:cNvPr id="4" name="TextBox 3"/>
          <p:cNvSpPr txBox="1"/>
          <p:nvPr/>
        </p:nvSpPr>
        <p:spPr>
          <a:xfrm>
            <a:off x="459769" y="3148251"/>
            <a:ext cx="750526" cy="369332"/>
          </a:xfrm>
          <a:prstGeom prst="rect">
            <a:avLst/>
          </a:prstGeom>
          <a:noFill/>
        </p:spPr>
        <p:txBody>
          <a:bodyPr wrap="none" rtlCol="0">
            <a:spAutoFit/>
          </a:bodyPr>
          <a:lstStyle/>
          <a:p>
            <a:r>
              <a:rPr lang="en-US" dirty="0"/>
              <a:t>Caller</a:t>
            </a:r>
          </a:p>
        </p:txBody>
      </p:sp>
      <p:sp>
        <p:nvSpPr>
          <p:cNvPr id="23" name="Rectangle 22"/>
          <p:cNvSpPr/>
          <p:nvPr/>
        </p:nvSpPr>
        <p:spPr>
          <a:xfrm>
            <a:off x="33528" y="2251948"/>
            <a:ext cx="9163050" cy="369332"/>
          </a:xfrm>
          <a:prstGeom prst="rect">
            <a:avLst/>
          </a:prstGeom>
        </p:spPr>
        <p:txBody>
          <a:bodyPr wrap="square">
            <a:spAutoFit/>
          </a:bodyPr>
          <a:lstStyle/>
          <a:p>
            <a:r>
              <a:rPr lang="en-US" b="1" dirty="0">
                <a:solidFill>
                  <a:srgbClr val="FF0000"/>
                </a:solidFill>
                <a:latin typeface="Consolas" panose="020B0609020204030204" pitchFamily="49" charset="0"/>
              </a:rPr>
              <a:t>s = sum(1, 2, 3, 4);</a:t>
            </a:r>
          </a:p>
        </p:txBody>
      </p:sp>
      <p:sp>
        <p:nvSpPr>
          <p:cNvPr id="15" name="TextBox 14"/>
          <p:cNvSpPr txBox="1"/>
          <p:nvPr/>
        </p:nvSpPr>
        <p:spPr>
          <a:xfrm>
            <a:off x="688369" y="3657600"/>
            <a:ext cx="2590774" cy="1477328"/>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latin typeface="Consolas" panose="020B0609020204030204" pitchFamily="49" charset="0"/>
              </a:rPr>
              <a:t>  MOVS r0, #1 </a:t>
            </a:r>
            <a:r>
              <a:rPr lang="en-US" dirty="0">
                <a:solidFill>
                  <a:schemeClr val="bg1">
                    <a:lumMod val="50000"/>
                  </a:schemeClr>
                </a:solidFill>
                <a:latin typeface="Consolas" panose="020B0609020204030204" pitchFamily="49" charset="0"/>
              </a:rPr>
              <a:t>; a16</a:t>
            </a:r>
          </a:p>
          <a:p>
            <a:r>
              <a:rPr lang="en-US" dirty="0">
                <a:latin typeface="Consolas" panose="020B0609020204030204" pitchFamily="49" charset="0"/>
              </a:rPr>
              <a:t>  MOVS r1, #2 </a:t>
            </a:r>
            <a:r>
              <a:rPr lang="en-US" dirty="0">
                <a:solidFill>
                  <a:schemeClr val="bg1">
                    <a:lumMod val="50000"/>
                  </a:schemeClr>
                </a:solidFill>
                <a:latin typeface="Consolas" panose="020B0609020204030204" pitchFamily="49" charset="0"/>
              </a:rPr>
              <a:t>; b16</a:t>
            </a:r>
          </a:p>
          <a:p>
            <a:r>
              <a:rPr lang="en-US" dirty="0">
                <a:latin typeface="Consolas" panose="020B0609020204030204" pitchFamily="49" charset="0"/>
              </a:rPr>
              <a:t>  MOVS r2, #3 </a:t>
            </a:r>
            <a:r>
              <a:rPr lang="en-US" dirty="0">
                <a:solidFill>
                  <a:schemeClr val="bg1">
                    <a:lumMod val="50000"/>
                  </a:schemeClr>
                </a:solidFill>
                <a:latin typeface="Consolas" panose="020B0609020204030204" pitchFamily="49" charset="0"/>
              </a:rPr>
              <a:t>; c8</a:t>
            </a:r>
          </a:p>
          <a:p>
            <a:r>
              <a:rPr lang="en-US" dirty="0">
                <a:latin typeface="Consolas" panose="020B0609020204030204" pitchFamily="49" charset="0"/>
              </a:rPr>
              <a:t>  MOVS r3, #4 </a:t>
            </a:r>
            <a:r>
              <a:rPr lang="en-US" dirty="0">
                <a:solidFill>
                  <a:schemeClr val="bg1">
                    <a:lumMod val="50000"/>
                  </a:schemeClr>
                </a:solidFill>
                <a:latin typeface="Consolas" panose="020B0609020204030204" pitchFamily="49" charset="0"/>
              </a:rPr>
              <a:t>; d32</a:t>
            </a:r>
          </a:p>
          <a:p>
            <a:r>
              <a:rPr lang="en-US" dirty="0">
                <a:latin typeface="Consolas" panose="020B0609020204030204" pitchFamily="49" charset="0"/>
              </a:rPr>
              <a:t>  BL   sum</a:t>
            </a:r>
          </a:p>
        </p:txBody>
      </p:sp>
      <p:sp>
        <p:nvSpPr>
          <p:cNvPr id="27" name="TextBox 26"/>
          <p:cNvSpPr txBox="1"/>
          <p:nvPr/>
        </p:nvSpPr>
        <p:spPr>
          <a:xfrm>
            <a:off x="4117369" y="3148251"/>
            <a:ext cx="769763" cy="369332"/>
          </a:xfrm>
          <a:prstGeom prst="rect">
            <a:avLst/>
          </a:prstGeom>
          <a:noFill/>
        </p:spPr>
        <p:txBody>
          <a:bodyPr wrap="none" rtlCol="0">
            <a:spAutoFit/>
          </a:bodyPr>
          <a:lstStyle/>
          <a:p>
            <a:r>
              <a:rPr lang="en-US" dirty="0" err="1"/>
              <a:t>Callee</a:t>
            </a:r>
            <a:endParaRPr lang="en-US" dirty="0"/>
          </a:p>
        </p:txBody>
      </p:sp>
      <p:sp>
        <p:nvSpPr>
          <p:cNvPr id="28" name="TextBox 27"/>
          <p:cNvSpPr txBox="1"/>
          <p:nvPr/>
        </p:nvSpPr>
        <p:spPr>
          <a:xfrm>
            <a:off x="4117369" y="3657600"/>
            <a:ext cx="3730508" cy="1754326"/>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latin typeface="Consolas" panose="020B0609020204030204" pitchFamily="49" charset="0"/>
              </a:rPr>
              <a:t>sum PROC  </a:t>
            </a:r>
          </a:p>
          <a:p>
            <a:r>
              <a:rPr lang="en-US" dirty="0">
                <a:latin typeface="Consolas" panose="020B0609020204030204" pitchFamily="49" charset="0"/>
              </a:rPr>
              <a:t>  ADD r0, r0, r1 </a:t>
            </a:r>
            <a:r>
              <a:rPr lang="en-US" dirty="0">
                <a:solidFill>
                  <a:schemeClr val="bg1">
                    <a:lumMod val="50000"/>
                  </a:schemeClr>
                </a:solidFill>
                <a:latin typeface="Consolas" panose="020B0609020204030204" pitchFamily="49" charset="0"/>
              </a:rPr>
              <a:t>; a16 + b16</a:t>
            </a:r>
          </a:p>
          <a:p>
            <a:r>
              <a:rPr lang="en-US" dirty="0">
                <a:latin typeface="Consolas" panose="020B0609020204030204" pitchFamily="49" charset="0"/>
              </a:rPr>
              <a:t>  ADD r0, r0, r2 </a:t>
            </a:r>
            <a:r>
              <a:rPr lang="en-US" dirty="0">
                <a:solidFill>
                  <a:schemeClr val="bg1">
                    <a:lumMod val="50000"/>
                  </a:schemeClr>
                </a:solidFill>
                <a:latin typeface="Consolas" panose="020B0609020204030204" pitchFamily="49" charset="0"/>
              </a:rPr>
              <a:t>; add c8</a:t>
            </a:r>
          </a:p>
          <a:p>
            <a:r>
              <a:rPr lang="en-US" dirty="0">
                <a:latin typeface="Consolas" panose="020B0609020204030204" pitchFamily="49" charset="0"/>
              </a:rPr>
              <a:t>  ADD r0, r0, r3 </a:t>
            </a:r>
            <a:r>
              <a:rPr lang="en-US" dirty="0">
                <a:solidFill>
                  <a:schemeClr val="bg1">
                    <a:lumMod val="50000"/>
                  </a:schemeClr>
                </a:solidFill>
                <a:latin typeface="Consolas" panose="020B0609020204030204" pitchFamily="49" charset="0"/>
              </a:rPr>
              <a:t>; add d32</a:t>
            </a:r>
          </a:p>
          <a:p>
            <a:r>
              <a:rPr lang="en-US" dirty="0">
                <a:latin typeface="Consolas" panose="020B0609020204030204" pitchFamily="49" charset="0"/>
              </a:rPr>
              <a:t>  BX  LR         </a:t>
            </a:r>
            <a:r>
              <a:rPr lang="en-US" dirty="0">
                <a:solidFill>
                  <a:schemeClr val="bg1">
                    <a:lumMod val="50000"/>
                  </a:schemeClr>
                </a:solidFill>
                <a:latin typeface="Consolas" panose="020B0609020204030204" pitchFamily="49" charset="0"/>
              </a:rPr>
              <a:t>; return</a:t>
            </a:r>
          </a:p>
          <a:p>
            <a:r>
              <a:rPr lang="en-US" dirty="0">
                <a:latin typeface="Consolas" panose="020B0609020204030204" pitchFamily="49" charset="0"/>
              </a:rPr>
              <a:t>  ENDP</a:t>
            </a:r>
          </a:p>
        </p:txBody>
      </p:sp>
      <p:sp>
        <p:nvSpPr>
          <p:cNvPr id="11" name="Rectangle 10">
            <a:extLst>
              <a:ext uri="{FF2B5EF4-FFF2-40B4-BE49-F238E27FC236}">
                <a16:creationId xmlns:a16="http://schemas.microsoft.com/office/drawing/2014/main" id="{EC2E1C95-1D78-5148-9696-BD1A663253EA}"/>
              </a:ext>
            </a:extLst>
          </p:cNvPr>
          <p:cNvSpPr/>
          <p:nvPr/>
        </p:nvSpPr>
        <p:spPr>
          <a:xfrm>
            <a:off x="76200" y="1593468"/>
            <a:ext cx="9163050" cy="369332"/>
          </a:xfrm>
          <a:prstGeom prst="rect">
            <a:avLst/>
          </a:prstGeom>
        </p:spPr>
        <p:txBody>
          <a:bodyPr wrap="square">
            <a:spAutoFit/>
          </a:bodyPr>
          <a:lstStyle/>
          <a:p>
            <a:r>
              <a:rPr lang="en-US" b="1" dirty="0">
                <a:latin typeface="Consolas" panose="020B0609020204030204" pitchFamily="49" charset="0"/>
              </a:rPr>
              <a:t>int32_t sum(int16_t a16, int16_t b16, int8_t c8, int32_t d32);</a:t>
            </a:r>
          </a:p>
        </p:txBody>
      </p:sp>
    </p:spTree>
    <p:extLst>
      <p:ext uri="{BB962C8B-B14F-4D97-AF65-F5344CB8AC3E}">
        <p14:creationId xmlns:p14="http://schemas.microsoft.com/office/powerpoint/2010/main" val="32662956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Passing Extra Arguments via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57</a:t>
            </a:fld>
            <a:endParaRPr kumimoji="0" lang="en-US" dirty="0"/>
          </a:p>
        </p:txBody>
      </p:sp>
      <p:sp>
        <p:nvSpPr>
          <p:cNvPr id="5" name="Rectangle 4"/>
          <p:cNvSpPr/>
          <p:nvPr/>
        </p:nvSpPr>
        <p:spPr>
          <a:xfrm>
            <a:off x="381000" y="1295400"/>
            <a:ext cx="7467600" cy="646331"/>
          </a:xfrm>
          <a:prstGeom prst="rect">
            <a:avLst/>
          </a:prstGeom>
        </p:spPr>
        <p:txBody>
          <a:bodyPr wrap="square">
            <a:spAutoFit/>
          </a:bodyPr>
          <a:lstStyle/>
          <a:p>
            <a:r>
              <a:rPr lang="en-US" b="1" dirty="0">
                <a:latin typeface="Consolas" panose="020B0609020204030204" pitchFamily="49" charset="0"/>
              </a:rPr>
              <a:t>int32_t sum(int32_t a, int32_t b, int32_t c, int32_t d,</a:t>
            </a:r>
          </a:p>
          <a:p>
            <a:r>
              <a:rPr lang="en-US" b="1" dirty="0">
                <a:latin typeface="Consolas" panose="020B0609020204030204" pitchFamily="49" charset="0"/>
              </a:rPr>
              <a:t>            int32_t h, int32_t </a:t>
            </a:r>
            <a:r>
              <a:rPr lang="en-US" b="1" dirty="0" err="1">
                <a:latin typeface="Consolas" panose="020B0609020204030204" pitchFamily="49" charset="0"/>
              </a:rPr>
              <a:t>i</a:t>
            </a:r>
            <a:r>
              <a:rPr lang="en-US" b="1" dirty="0">
                <a:latin typeface="Consolas" panose="020B0609020204030204" pitchFamily="49" charset="0"/>
              </a:rPr>
              <a:t>, int32_t j, int32_t k);</a:t>
            </a:r>
          </a:p>
        </p:txBody>
      </p:sp>
      <p:sp>
        <p:nvSpPr>
          <p:cNvPr id="6" name="Rectangle 5"/>
          <p:cNvSpPr/>
          <p:nvPr/>
        </p:nvSpPr>
        <p:spPr>
          <a:xfrm>
            <a:off x="381000" y="1956368"/>
            <a:ext cx="5105400" cy="369332"/>
          </a:xfrm>
          <a:prstGeom prst="rect">
            <a:avLst/>
          </a:prstGeom>
        </p:spPr>
        <p:txBody>
          <a:bodyPr wrap="square">
            <a:spAutoFit/>
          </a:bodyPr>
          <a:lstStyle/>
          <a:p>
            <a:r>
              <a:rPr lang="en-US" b="1" dirty="0">
                <a:solidFill>
                  <a:srgbClr val="FF0000"/>
                </a:solidFill>
                <a:latin typeface="Consolas" panose="020B0609020204030204" pitchFamily="49" charset="0"/>
              </a:rPr>
              <a:t>s = sum(1, 2, 3, 4, 5, 6, 7, 8);</a:t>
            </a:r>
          </a:p>
        </p:txBody>
      </p:sp>
      <p:sp>
        <p:nvSpPr>
          <p:cNvPr id="7" name="TextBox 6"/>
          <p:cNvSpPr txBox="1"/>
          <p:nvPr/>
        </p:nvSpPr>
        <p:spPr>
          <a:xfrm>
            <a:off x="81937" y="2443638"/>
            <a:ext cx="750526" cy="369332"/>
          </a:xfrm>
          <a:prstGeom prst="rect">
            <a:avLst/>
          </a:prstGeom>
          <a:noFill/>
        </p:spPr>
        <p:txBody>
          <a:bodyPr wrap="none" rtlCol="0">
            <a:spAutoFit/>
          </a:bodyPr>
          <a:lstStyle/>
          <a:p>
            <a:r>
              <a:rPr lang="en-US" dirty="0"/>
              <a:t>Caller</a:t>
            </a:r>
          </a:p>
        </p:txBody>
      </p:sp>
      <p:sp>
        <p:nvSpPr>
          <p:cNvPr id="8" name="TextBox 7"/>
          <p:cNvSpPr txBox="1"/>
          <p:nvPr/>
        </p:nvSpPr>
        <p:spPr>
          <a:xfrm>
            <a:off x="152400" y="2829876"/>
            <a:ext cx="2765501" cy="3046988"/>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600" dirty="0">
                <a:latin typeface="Consolas" panose="020B0609020204030204" pitchFamily="49" charset="0"/>
              </a:rPr>
              <a:t>  MOVS r0, #</a:t>
            </a:r>
            <a:r>
              <a:rPr lang="en-US" sz="1600" dirty="0">
                <a:solidFill>
                  <a:srgbClr val="FF0000"/>
                </a:solidFill>
                <a:latin typeface="Consolas" panose="020B0609020204030204" pitchFamily="49" charset="0"/>
              </a:rPr>
              <a:t>5</a:t>
            </a:r>
          </a:p>
          <a:p>
            <a:r>
              <a:rPr lang="en-US" sz="1600" dirty="0">
                <a:latin typeface="Consolas" panose="020B0609020204030204" pitchFamily="49" charset="0"/>
              </a:rPr>
              <a:t>  MOVS r1, #</a:t>
            </a:r>
            <a:r>
              <a:rPr lang="en-US" sz="1600" dirty="0">
                <a:solidFill>
                  <a:srgbClr val="FF0000"/>
                </a:solidFill>
                <a:latin typeface="Consolas" panose="020B0609020204030204" pitchFamily="49" charset="0"/>
              </a:rPr>
              <a:t>6</a:t>
            </a:r>
          </a:p>
          <a:p>
            <a:r>
              <a:rPr lang="en-US" sz="1600" dirty="0">
                <a:latin typeface="Consolas" panose="020B0609020204030204" pitchFamily="49" charset="0"/>
              </a:rPr>
              <a:t>  MOVS r2, #</a:t>
            </a:r>
            <a:r>
              <a:rPr lang="en-US" sz="1600" dirty="0">
                <a:solidFill>
                  <a:srgbClr val="FF0000"/>
                </a:solidFill>
                <a:latin typeface="Consolas" panose="020B0609020204030204" pitchFamily="49" charset="0"/>
              </a:rPr>
              <a:t>7</a:t>
            </a:r>
          </a:p>
          <a:p>
            <a:r>
              <a:rPr lang="en-US" sz="1600" dirty="0">
                <a:latin typeface="Consolas" panose="020B0609020204030204" pitchFamily="49" charset="0"/>
              </a:rPr>
              <a:t>  MOVS r3, #</a:t>
            </a:r>
            <a:r>
              <a:rPr lang="en-US" sz="1600" dirty="0">
                <a:solidFill>
                  <a:srgbClr val="FF0000"/>
                </a:solidFill>
                <a:latin typeface="Consolas" panose="020B0609020204030204" pitchFamily="49" charset="0"/>
              </a:rPr>
              <a:t>8</a:t>
            </a:r>
          </a:p>
          <a:p>
            <a:r>
              <a:rPr lang="en-US" sz="1600" dirty="0">
                <a:latin typeface="Consolas" panose="020B0609020204030204" pitchFamily="49" charset="0"/>
              </a:rPr>
              <a:t>  </a:t>
            </a:r>
            <a:r>
              <a:rPr lang="en-US" sz="1600" dirty="0">
                <a:solidFill>
                  <a:srgbClr val="FF0000"/>
                </a:solidFill>
                <a:latin typeface="Consolas" panose="020B0609020204030204" pitchFamily="49" charset="0"/>
              </a:rPr>
              <a:t>PUSH {r0, r1, r2, r3}</a:t>
            </a:r>
          </a:p>
          <a:p>
            <a:r>
              <a:rPr lang="en-US" sz="1600" dirty="0">
                <a:latin typeface="Consolas" panose="020B0609020204030204" pitchFamily="49" charset="0"/>
              </a:rPr>
              <a:t>  MOVS r0, #1</a:t>
            </a:r>
          </a:p>
          <a:p>
            <a:r>
              <a:rPr lang="en-US" sz="1600" dirty="0">
                <a:latin typeface="Consolas" panose="020B0609020204030204" pitchFamily="49" charset="0"/>
              </a:rPr>
              <a:t>  MOVS r1, #2</a:t>
            </a:r>
          </a:p>
          <a:p>
            <a:r>
              <a:rPr lang="en-US" sz="1600" dirty="0">
                <a:latin typeface="Consolas" panose="020B0609020204030204" pitchFamily="49" charset="0"/>
              </a:rPr>
              <a:t>  MOVS r2, #3</a:t>
            </a:r>
          </a:p>
          <a:p>
            <a:r>
              <a:rPr lang="en-US" sz="1600" dirty="0">
                <a:latin typeface="Consolas" panose="020B0609020204030204" pitchFamily="49" charset="0"/>
              </a:rPr>
              <a:t>  MOVS r3, #4</a:t>
            </a:r>
          </a:p>
          <a:p>
            <a:r>
              <a:rPr lang="en-US" sz="1600" dirty="0">
                <a:latin typeface="Consolas" panose="020B0609020204030204" pitchFamily="49" charset="0"/>
              </a:rPr>
              <a:t>  BL   sum</a:t>
            </a:r>
          </a:p>
          <a:p>
            <a:r>
              <a:rPr lang="en-US" sz="1600" dirty="0">
                <a:latin typeface="Consolas" panose="020B0609020204030204" pitchFamily="49" charset="0"/>
              </a:rPr>
              <a:t>  ...</a:t>
            </a:r>
          </a:p>
          <a:p>
            <a:r>
              <a:rPr lang="en-US" sz="1600" dirty="0">
                <a:latin typeface="Consolas" panose="020B0609020204030204" pitchFamily="49" charset="0"/>
              </a:rPr>
              <a:t>  </a:t>
            </a:r>
            <a:r>
              <a:rPr lang="en-US" sz="1600" dirty="0">
                <a:solidFill>
                  <a:srgbClr val="FF0000"/>
                </a:solidFill>
                <a:latin typeface="Consolas" panose="020B0609020204030204" pitchFamily="49" charset="0"/>
              </a:rPr>
              <a:t>POP {r0, r1, r2, r3}</a:t>
            </a:r>
          </a:p>
        </p:txBody>
      </p:sp>
      <p:sp>
        <p:nvSpPr>
          <p:cNvPr id="9" name="TextBox 8"/>
          <p:cNvSpPr txBox="1"/>
          <p:nvPr/>
        </p:nvSpPr>
        <p:spPr>
          <a:xfrm>
            <a:off x="3025140" y="2437545"/>
            <a:ext cx="769763" cy="369332"/>
          </a:xfrm>
          <a:prstGeom prst="rect">
            <a:avLst/>
          </a:prstGeom>
          <a:noFill/>
        </p:spPr>
        <p:txBody>
          <a:bodyPr wrap="none" rtlCol="0">
            <a:spAutoFit/>
          </a:bodyPr>
          <a:lstStyle/>
          <a:p>
            <a:r>
              <a:rPr lang="en-US" dirty="0" err="1"/>
              <a:t>Callee</a:t>
            </a:r>
            <a:endParaRPr lang="en-US" dirty="0"/>
          </a:p>
        </p:txBody>
      </p:sp>
      <p:sp>
        <p:nvSpPr>
          <p:cNvPr id="10" name="TextBox 9"/>
          <p:cNvSpPr txBox="1"/>
          <p:nvPr/>
        </p:nvSpPr>
        <p:spPr>
          <a:xfrm>
            <a:off x="3040380" y="2823896"/>
            <a:ext cx="5943600" cy="329320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b="1" dirty="0">
                <a:solidFill>
                  <a:srgbClr val="3333FF"/>
                </a:solidFill>
                <a:latin typeface="Consolas" panose="020B0609020204030204" pitchFamily="49" charset="0"/>
              </a:rPr>
              <a:t>sum</a:t>
            </a:r>
            <a:r>
              <a:rPr lang="en-US" sz="1600" dirty="0">
                <a:latin typeface="Consolas" panose="020B0609020204030204" pitchFamily="49" charset="0"/>
              </a:rPr>
              <a:t> PROC </a:t>
            </a:r>
          </a:p>
          <a:p>
            <a:r>
              <a:rPr lang="en-US" sz="1600" dirty="0">
                <a:latin typeface="Consolas" panose="020B0609020204030204" pitchFamily="49" charset="0"/>
              </a:rPr>
              <a:t>  EXPORT sum </a:t>
            </a:r>
          </a:p>
          <a:p>
            <a:r>
              <a:rPr lang="en-US" sz="1600" dirty="0">
                <a:latin typeface="Consolas" panose="020B0609020204030204" pitchFamily="49" charset="0"/>
              </a:rPr>
              <a:t>  ADD r0, r0, r1   </a:t>
            </a:r>
            <a:r>
              <a:rPr lang="en-US" sz="1600" dirty="0">
                <a:solidFill>
                  <a:schemeClr val="bg1">
                    <a:lumMod val="50000"/>
                  </a:schemeClr>
                </a:solidFill>
                <a:latin typeface="Consolas" panose="020B0609020204030204" pitchFamily="49" charset="0"/>
              </a:rPr>
              <a:t>; add a + b</a:t>
            </a:r>
          </a:p>
          <a:p>
            <a:r>
              <a:rPr lang="en-US" sz="1600" dirty="0">
                <a:latin typeface="Consolas" panose="020B0609020204030204" pitchFamily="49" charset="0"/>
              </a:rPr>
              <a:t>  ADD r0, r0, r2   </a:t>
            </a:r>
            <a:r>
              <a:rPr lang="en-US" sz="1600" dirty="0">
                <a:solidFill>
                  <a:schemeClr val="bg1">
                    <a:lumMod val="50000"/>
                  </a:schemeClr>
                </a:solidFill>
                <a:latin typeface="Consolas" panose="020B0609020204030204" pitchFamily="49" charset="0"/>
              </a:rPr>
              <a:t>; add c</a:t>
            </a:r>
            <a:endParaRPr lang="en-US" sz="1600" dirty="0">
              <a:latin typeface="Consolas" panose="020B0609020204030204" pitchFamily="49" charset="0"/>
            </a:endParaRPr>
          </a:p>
          <a:p>
            <a:r>
              <a:rPr lang="en-US" sz="1600" dirty="0">
                <a:latin typeface="Consolas" panose="020B0609020204030204" pitchFamily="49" charset="0"/>
              </a:rPr>
              <a:t>  ADD r0, r0, r3   </a:t>
            </a:r>
            <a:r>
              <a:rPr lang="en-US" sz="1600" dirty="0">
                <a:solidFill>
                  <a:schemeClr val="bg1">
                    <a:lumMod val="50000"/>
                  </a:schemeClr>
                </a:solidFill>
                <a:latin typeface="Consolas" panose="020B0609020204030204" pitchFamily="49" charset="0"/>
              </a:rPr>
              <a:t>; add d</a:t>
            </a:r>
          </a:p>
          <a:p>
            <a:r>
              <a:rPr lang="en-US" sz="1600" dirty="0">
                <a:solidFill>
                  <a:srgbClr val="FF0000"/>
                </a:solidFill>
                <a:latin typeface="Consolas" panose="020B0609020204030204" pitchFamily="49" charset="0"/>
              </a:rPr>
              <a:t>  </a:t>
            </a:r>
            <a:r>
              <a:rPr lang="en-US" sz="1600" b="1" dirty="0">
                <a:solidFill>
                  <a:srgbClr val="FF0000"/>
                </a:solidFill>
                <a:latin typeface="Consolas" panose="020B0609020204030204" pitchFamily="49" charset="0"/>
              </a:rPr>
              <a:t>LDRD</a:t>
            </a:r>
            <a:r>
              <a:rPr lang="en-US" sz="1600" dirty="0">
                <a:solidFill>
                  <a:srgbClr val="FF0000"/>
                </a:solidFill>
                <a:latin typeface="Consolas" panose="020B0609020204030204" pitchFamily="49" charset="0"/>
              </a:rPr>
              <a:t> r1,r2, [</a:t>
            </a:r>
            <a:r>
              <a:rPr lang="en-US" sz="1600" dirty="0" err="1">
                <a:solidFill>
                  <a:srgbClr val="FF0000"/>
                </a:solidFill>
                <a:latin typeface="Consolas" panose="020B0609020204030204" pitchFamily="49" charset="0"/>
              </a:rPr>
              <a:t>sp</a:t>
            </a:r>
            <a:r>
              <a:rPr lang="en-US" sz="1600" dirty="0">
                <a:solidFill>
                  <a:srgbClr val="FF0000"/>
                </a:solidFill>
                <a:latin typeface="Consolas" panose="020B0609020204030204" pitchFamily="49" charset="0"/>
              </a:rPr>
              <a:t>] </a:t>
            </a:r>
            <a:r>
              <a:rPr lang="en-US" sz="1600" dirty="0">
                <a:solidFill>
                  <a:schemeClr val="bg1">
                    <a:lumMod val="50000"/>
                  </a:schemeClr>
                </a:solidFill>
                <a:latin typeface="Consolas" panose="020B0609020204030204" pitchFamily="49" charset="0"/>
              </a:rPr>
              <a:t>;</a:t>
            </a:r>
            <a:r>
              <a:rPr lang="en-US" sz="1600" dirty="0">
                <a:solidFill>
                  <a:srgbClr val="FF0000"/>
                </a:solidFill>
                <a:latin typeface="Consolas" panose="020B0609020204030204" pitchFamily="49" charset="0"/>
              </a:rPr>
              <a:t> </a:t>
            </a:r>
            <a:r>
              <a:rPr lang="en-US" sz="1600" dirty="0">
                <a:solidFill>
                  <a:schemeClr val="bg1">
                    <a:lumMod val="50000"/>
                  </a:schemeClr>
                </a:solidFill>
                <a:latin typeface="Consolas" panose="020B0609020204030204" pitchFamily="49" charset="0"/>
              </a:rPr>
              <a:t>r1=mem[</a:t>
            </a:r>
            <a:r>
              <a:rPr lang="en-US" sz="1600" dirty="0" err="1">
                <a:solidFill>
                  <a:schemeClr val="bg1">
                    <a:lumMod val="50000"/>
                  </a:schemeClr>
                </a:solidFill>
                <a:latin typeface="Consolas" panose="020B0609020204030204" pitchFamily="49" charset="0"/>
              </a:rPr>
              <a:t>sp</a:t>
            </a:r>
            <a:r>
              <a:rPr lang="en-US" sz="1600" dirty="0">
                <a:solidFill>
                  <a:schemeClr val="bg1">
                    <a:lumMod val="50000"/>
                  </a:schemeClr>
                </a:solidFill>
                <a:latin typeface="Consolas" panose="020B0609020204030204" pitchFamily="49" charset="0"/>
              </a:rPr>
              <a:t>],r2=mem[sp+4]</a:t>
            </a:r>
          </a:p>
          <a:p>
            <a:r>
              <a:rPr lang="en-US" sz="1600" dirty="0">
                <a:latin typeface="Consolas" panose="020B0609020204030204" pitchFamily="49" charset="0"/>
              </a:rPr>
              <a:t>  ADD r0, r0, r1   </a:t>
            </a:r>
            <a:r>
              <a:rPr lang="en-US" sz="1600" dirty="0">
                <a:solidFill>
                  <a:schemeClr val="bg1">
                    <a:lumMod val="50000"/>
                  </a:schemeClr>
                </a:solidFill>
                <a:latin typeface="Consolas" panose="020B0609020204030204" pitchFamily="49" charset="0"/>
              </a:rPr>
              <a:t>; add h</a:t>
            </a:r>
          </a:p>
          <a:p>
            <a:r>
              <a:rPr lang="en-US" sz="1600" dirty="0">
                <a:latin typeface="Consolas" panose="020B0609020204030204" pitchFamily="49" charset="0"/>
              </a:rPr>
              <a:t>  ADD r0, r0, r2   </a:t>
            </a:r>
            <a:r>
              <a:rPr lang="en-US" sz="1600" dirty="0">
                <a:solidFill>
                  <a:schemeClr val="bg1">
                    <a:lumMod val="50000"/>
                  </a:schemeClr>
                </a:solidFill>
                <a:latin typeface="Consolas" panose="020B0609020204030204" pitchFamily="49" charset="0"/>
              </a:rPr>
              <a:t>; add i</a:t>
            </a:r>
          </a:p>
          <a:p>
            <a:r>
              <a:rPr lang="en-US" sz="1600" dirty="0">
                <a:solidFill>
                  <a:srgbClr val="FF0000"/>
                </a:solidFill>
                <a:latin typeface="Consolas" panose="020B0609020204030204" pitchFamily="49" charset="0"/>
              </a:rPr>
              <a:t>  </a:t>
            </a:r>
            <a:r>
              <a:rPr lang="en-US" sz="1600" b="1" dirty="0">
                <a:solidFill>
                  <a:srgbClr val="FF0000"/>
                </a:solidFill>
                <a:latin typeface="Consolas" panose="020B0609020204030204" pitchFamily="49" charset="0"/>
              </a:rPr>
              <a:t>LDRD</a:t>
            </a:r>
            <a:r>
              <a:rPr lang="en-US" sz="1600" dirty="0">
                <a:solidFill>
                  <a:srgbClr val="FF0000"/>
                </a:solidFill>
                <a:latin typeface="Consolas" panose="020B0609020204030204" pitchFamily="49" charset="0"/>
              </a:rPr>
              <a:t> r1,r2, [</a:t>
            </a:r>
            <a:r>
              <a:rPr lang="en-US" sz="1600" dirty="0" err="1">
                <a:solidFill>
                  <a:srgbClr val="FF0000"/>
                </a:solidFill>
                <a:latin typeface="Consolas" panose="020B0609020204030204" pitchFamily="49" charset="0"/>
              </a:rPr>
              <a:t>sp</a:t>
            </a:r>
            <a:r>
              <a:rPr lang="en-US" sz="1600" dirty="0">
                <a:solidFill>
                  <a:srgbClr val="FF0000"/>
                </a:solidFill>
                <a:latin typeface="Consolas" panose="020B0609020204030204" pitchFamily="49" charset="0"/>
              </a:rPr>
              <a:t>, #8] </a:t>
            </a:r>
            <a:r>
              <a:rPr lang="en-US" sz="1600" dirty="0">
                <a:solidFill>
                  <a:schemeClr val="bg1">
                    <a:lumMod val="50000"/>
                  </a:schemeClr>
                </a:solidFill>
                <a:latin typeface="Consolas" panose="020B0609020204030204" pitchFamily="49" charset="0"/>
              </a:rPr>
              <a:t>;</a:t>
            </a:r>
            <a:r>
              <a:rPr lang="en-US" sz="1600" dirty="0">
                <a:solidFill>
                  <a:srgbClr val="FF0000"/>
                </a:solidFill>
                <a:latin typeface="Consolas" panose="020B0609020204030204" pitchFamily="49" charset="0"/>
              </a:rPr>
              <a:t> </a:t>
            </a:r>
            <a:r>
              <a:rPr lang="en-US" sz="1600" dirty="0">
                <a:solidFill>
                  <a:schemeClr val="bg1">
                    <a:lumMod val="50000"/>
                  </a:schemeClr>
                </a:solidFill>
                <a:latin typeface="Consolas" panose="020B0609020204030204" pitchFamily="49" charset="0"/>
              </a:rPr>
              <a:t>r1=mem[sp+8],r2=mem[sp+12]</a:t>
            </a:r>
          </a:p>
          <a:p>
            <a:r>
              <a:rPr lang="en-US" sz="1600" dirty="0">
                <a:latin typeface="Consolas" panose="020B0609020204030204" pitchFamily="49" charset="0"/>
              </a:rPr>
              <a:t>  ADD r0, r0, r1   </a:t>
            </a:r>
            <a:r>
              <a:rPr lang="en-US" sz="1600" dirty="0">
                <a:solidFill>
                  <a:schemeClr val="bg1">
                    <a:lumMod val="50000"/>
                  </a:schemeClr>
                </a:solidFill>
                <a:latin typeface="Consolas" panose="020B0609020204030204" pitchFamily="49" charset="0"/>
              </a:rPr>
              <a:t>; add j</a:t>
            </a:r>
          </a:p>
          <a:p>
            <a:r>
              <a:rPr lang="en-US" sz="1600" dirty="0">
                <a:latin typeface="Consolas" panose="020B0609020204030204" pitchFamily="49" charset="0"/>
              </a:rPr>
              <a:t>  ADD r0, r0, r2   </a:t>
            </a:r>
            <a:r>
              <a:rPr lang="en-US" sz="1600" dirty="0">
                <a:solidFill>
                  <a:schemeClr val="bg1">
                    <a:lumMod val="50000"/>
                  </a:schemeClr>
                </a:solidFill>
                <a:latin typeface="Consolas" panose="020B0609020204030204" pitchFamily="49" charset="0"/>
              </a:rPr>
              <a:t>; add k</a:t>
            </a:r>
          </a:p>
          <a:p>
            <a:r>
              <a:rPr lang="en-US" sz="1600" dirty="0">
                <a:latin typeface="Consolas" panose="020B0609020204030204" pitchFamily="49" charset="0"/>
              </a:rPr>
              <a:t>  BX  LR</a:t>
            </a:r>
          </a:p>
          <a:p>
            <a:r>
              <a:rPr lang="en-US" sz="1600" dirty="0">
                <a:latin typeface="Consolas" panose="020B0609020204030204" pitchFamily="49" charset="0"/>
              </a:rPr>
              <a:t>  ENDP</a:t>
            </a:r>
          </a:p>
        </p:txBody>
      </p:sp>
      <p:sp>
        <p:nvSpPr>
          <p:cNvPr id="12" name="Rectangle 11"/>
          <p:cNvSpPr/>
          <p:nvPr/>
        </p:nvSpPr>
        <p:spPr>
          <a:xfrm>
            <a:off x="5000197" y="6171684"/>
            <a:ext cx="3983783" cy="369332"/>
          </a:xfrm>
          <a:prstGeom prst="rect">
            <a:avLst/>
          </a:prstGeom>
          <a:solidFill>
            <a:srgbClr val="C00000"/>
          </a:solidFill>
        </p:spPr>
        <p:txBody>
          <a:bodyPr wrap="none">
            <a:spAutoFit/>
          </a:bodyPr>
          <a:lstStyle/>
          <a:p>
            <a:r>
              <a:rPr lang="en-US" b="1" dirty="0">
                <a:solidFill>
                  <a:schemeClr val="bg1"/>
                </a:solidFill>
                <a:latin typeface="Consolas" panose="020B0609020204030204" pitchFamily="49" charset="0"/>
              </a:rPr>
              <a:t>LDRD: Load Register Doubleword</a:t>
            </a:r>
            <a:endParaRPr lang="en-US" dirty="0">
              <a:solidFill>
                <a:schemeClr val="bg1"/>
              </a:solidFill>
            </a:endParaRPr>
          </a:p>
        </p:txBody>
      </p:sp>
    </p:spTree>
    <p:extLst>
      <p:ext uri="{BB962C8B-B14F-4D97-AF65-F5344CB8AC3E}">
        <p14:creationId xmlns:p14="http://schemas.microsoft.com/office/powerpoint/2010/main" val="13411319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Extra Arguments via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58</a:t>
            </a:fld>
            <a:endParaRPr kumimoji="0" lang="en-US" dirty="0"/>
          </a:p>
        </p:txBody>
      </p:sp>
      <p:sp>
        <p:nvSpPr>
          <p:cNvPr id="5" name="Rectangle 4"/>
          <p:cNvSpPr/>
          <p:nvPr/>
        </p:nvSpPr>
        <p:spPr>
          <a:xfrm>
            <a:off x="381000" y="1295400"/>
            <a:ext cx="7467600" cy="646331"/>
          </a:xfrm>
          <a:prstGeom prst="rect">
            <a:avLst/>
          </a:prstGeom>
        </p:spPr>
        <p:txBody>
          <a:bodyPr wrap="square">
            <a:spAutoFit/>
          </a:bodyPr>
          <a:lstStyle/>
          <a:p>
            <a:r>
              <a:rPr lang="en-US" b="1" dirty="0">
                <a:latin typeface="Consolas" panose="020B0609020204030204" pitchFamily="49" charset="0"/>
              </a:rPr>
              <a:t>int32_t sum(int32_t a, int32_t b, int32_t c, int32_t d,</a:t>
            </a:r>
          </a:p>
          <a:p>
            <a:r>
              <a:rPr lang="en-US" b="1" dirty="0">
                <a:latin typeface="Consolas" panose="020B0609020204030204" pitchFamily="49" charset="0"/>
              </a:rPr>
              <a:t>            int32_t h, int32_t </a:t>
            </a:r>
            <a:r>
              <a:rPr lang="en-US" b="1" dirty="0" err="1">
                <a:latin typeface="Consolas" panose="020B0609020204030204" pitchFamily="49" charset="0"/>
              </a:rPr>
              <a:t>i</a:t>
            </a:r>
            <a:r>
              <a:rPr lang="en-US" b="1" dirty="0">
                <a:latin typeface="Consolas" panose="020B0609020204030204" pitchFamily="49" charset="0"/>
              </a:rPr>
              <a:t>, int32_t j, int32_t k);</a:t>
            </a:r>
          </a:p>
        </p:txBody>
      </p:sp>
      <p:sp>
        <p:nvSpPr>
          <p:cNvPr id="6" name="Rectangle 5"/>
          <p:cNvSpPr/>
          <p:nvPr/>
        </p:nvSpPr>
        <p:spPr>
          <a:xfrm>
            <a:off x="381000" y="1956368"/>
            <a:ext cx="5105400" cy="369332"/>
          </a:xfrm>
          <a:prstGeom prst="rect">
            <a:avLst/>
          </a:prstGeom>
        </p:spPr>
        <p:txBody>
          <a:bodyPr wrap="square">
            <a:spAutoFit/>
          </a:bodyPr>
          <a:lstStyle/>
          <a:p>
            <a:r>
              <a:rPr lang="en-US" b="1" dirty="0">
                <a:solidFill>
                  <a:srgbClr val="FF0000"/>
                </a:solidFill>
                <a:latin typeface="Consolas" panose="020B0609020204030204" pitchFamily="49" charset="0"/>
              </a:rPr>
              <a:t>s = sum(1, 2, 3, 4, 5, 6, 7, 8);</a:t>
            </a:r>
          </a:p>
        </p:txBody>
      </p:sp>
      <p:sp>
        <p:nvSpPr>
          <p:cNvPr id="7" name="TextBox 6"/>
          <p:cNvSpPr txBox="1"/>
          <p:nvPr/>
        </p:nvSpPr>
        <p:spPr>
          <a:xfrm>
            <a:off x="81937" y="2443638"/>
            <a:ext cx="750526" cy="369332"/>
          </a:xfrm>
          <a:prstGeom prst="rect">
            <a:avLst/>
          </a:prstGeom>
          <a:noFill/>
        </p:spPr>
        <p:txBody>
          <a:bodyPr wrap="none" rtlCol="0">
            <a:spAutoFit/>
          </a:bodyPr>
          <a:lstStyle/>
          <a:p>
            <a:r>
              <a:rPr lang="en-US" dirty="0"/>
              <a:t>Caller</a:t>
            </a:r>
          </a:p>
        </p:txBody>
      </p:sp>
      <p:sp>
        <p:nvSpPr>
          <p:cNvPr id="8" name="TextBox 7"/>
          <p:cNvSpPr txBox="1"/>
          <p:nvPr/>
        </p:nvSpPr>
        <p:spPr>
          <a:xfrm>
            <a:off x="152400" y="2829876"/>
            <a:ext cx="2765501" cy="3046988"/>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600" dirty="0">
                <a:latin typeface="Consolas" panose="020B0609020204030204" pitchFamily="49" charset="0"/>
              </a:rPr>
              <a:t>  MOVS r0, #</a:t>
            </a:r>
            <a:r>
              <a:rPr lang="en-US" sz="1600" dirty="0">
                <a:solidFill>
                  <a:srgbClr val="FF0000"/>
                </a:solidFill>
                <a:latin typeface="Consolas" panose="020B0609020204030204" pitchFamily="49" charset="0"/>
              </a:rPr>
              <a:t>5</a:t>
            </a:r>
          </a:p>
          <a:p>
            <a:r>
              <a:rPr lang="en-US" sz="1600" dirty="0">
                <a:latin typeface="Consolas" panose="020B0609020204030204" pitchFamily="49" charset="0"/>
              </a:rPr>
              <a:t>  MOVS r1, #</a:t>
            </a:r>
            <a:r>
              <a:rPr lang="en-US" sz="1600" dirty="0">
                <a:solidFill>
                  <a:srgbClr val="FF0000"/>
                </a:solidFill>
                <a:latin typeface="Consolas" panose="020B0609020204030204" pitchFamily="49" charset="0"/>
              </a:rPr>
              <a:t>6</a:t>
            </a:r>
          </a:p>
          <a:p>
            <a:r>
              <a:rPr lang="en-US" sz="1600" dirty="0">
                <a:latin typeface="Consolas" panose="020B0609020204030204" pitchFamily="49" charset="0"/>
              </a:rPr>
              <a:t>  MOVS r2, #</a:t>
            </a:r>
            <a:r>
              <a:rPr lang="en-US" sz="1600" dirty="0">
                <a:solidFill>
                  <a:srgbClr val="FF0000"/>
                </a:solidFill>
                <a:latin typeface="Consolas" panose="020B0609020204030204" pitchFamily="49" charset="0"/>
              </a:rPr>
              <a:t>7</a:t>
            </a:r>
          </a:p>
          <a:p>
            <a:r>
              <a:rPr lang="en-US" sz="1600" dirty="0">
                <a:latin typeface="Consolas" panose="020B0609020204030204" pitchFamily="49" charset="0"/>
              </a:rPr>
              <a:t>  MOVS r3, #</a:t>
            </a:r>
            <a:r>
              <a:rPr lang="en-US" sz="1600" dirty="0">
                <a:solidFill>
                  <a:srgbClr val="FF0000"/>
                </a:solidFill>
                <a:latin typeface="Consolas" panose="020B0609020204030204" pitchFamily="49" charset="0"/>
              </a:rPr>
              <a:t>8</a:t>
            </a:r>
          </a:p>
          <a:p>
            <a:r>
              <a:rPr lang="en-US" sz="1600" dirty="0">
                <a:latin typeface="Consolas" panose="020B0609020204030204" pitchFamily="49" charset="0"/>
              </a:rPr>
              <a:t>  </a:t>
            </a:r>
            <a:r>
              <a:rPr lang="en-US" sz="1600" dirty="0">
                <a:solidFill>
                  <a:srgbClr val="FF0000"/>
                </a:solidFill>
                <a:latin typeface="Consolas" panose="020B0609020204030204" pitchFamily="49" charset="0"/>
              </a:rPr>
              <a:t>PUSH {r0, r1, r2, r3}</a:t>
            </a:r>
          </a:p>
          <a:p>
            <a:r>
              <a:rPr lang="en-US" sz="1600" dirty="0">
                <a:latin typeface="Consolas" panose="020B0609020204030204" pitchFamily="49" charset="0"/>
              </a:rPr>
              <a:t>  MOVS r0, #1</a:t>
            </a:r>
          </a:p>
          <a:p>
            <a:r>
              <a:rPr lang="en-US" sz="1600" dirty="0">
                <a:latin typeface="Consolas" panose="020B0609020204030204" pitchFamily="49" charset="0"/>
              </a:rPr>
              <a:t>  MOVS r1, #2</a:t>
            </a:r>
          </a:p>
          <a:p>
            <a:r>
              <a:rPr lang="en-US" sz="1600" dirty="0">
                <a:latin typeface="Consolas" panose="020B0609020204030204" pitchFamily="49" charset="0"/>
              </a:rPr>
              <a:t>  MOVS r2, #3</a:t>
            </a:r>
          </a:p>
          <a:p>
            <a:r>
              <a:rPr lang="en-US" sz="1600" dirty="0">
                <a:latin typeface="Consolas" panose="020B0609020204030204" pitchFamily="49" charset="0"/>
              </a:rPr>
              <a:t>  MOVS r3, #4</a:t>
            </a:r>
          </a:p>
          <a:p>
            <a:r>
              <a:rPr lang="en-US" sz="1600" dirty="0">
                <a:latin typeface="Consolas" panose="020B0609020204030204" pitchFamily="49" charset="0"/>
              </a:rPr>
              <a:t>  BL   sum</a:t>
            </a:r>
          </a:p>
          <a:p>
            <a:r>
              <a:rPr lang="en-US" sz="1600" dirty="0">
                <a:latin typeface="Consolas" panose="020B0609020204030204" pitchFamily="49" charset="0"/>
              </a:rPr>
              <a:t>  ...</a:t>
            </a:r>
          </a:p>
          <a:p>
            <a:r>
              <a:rPr lang="en-US" sz="1600" dirty="0">
                <a:latin typeface="Consolas" panose="020B0609020204030204" pitchFamily="49" charset="0"/>
              </a:rPr>
              <a:t>  </a:t>
            </a:r>
            <a:r>
              <a:rPr lang="en-US" sz="1600" dirty="0">
                <a:solidFill>
                  <a:srgbClr val="FF0000"/>
                </a:solidFill>
                <a:latin typeface="Consolas" panose="020B0609020204030204" pitchFamily="49" charset="0"/>
              </a:rPr>
              <a:t>POP {r0, r1, r2, r3}</a:t>
            </a:r>
          </a:p>
        </p:txBody>
      </p:sp>
      <p:sp>
        <p:nvSpPr>
          <p:cNvPr id="9" name="TextBox 8"/>
          <p:cNvSpPr txBox="1"/>
          <p:nvPr/>
        </p:nvSpPr>
        <p:spPr>
          <a:xfrm>
            <a:off x="3025140" y="2437545"/>
            <a:ext cx="769763" cy="369332"/>
          </a:xfrm>
          <a:prstGeom prst="rect">
            <a:avLst/>
          </a:prstGeom>
          <a:noFill/>
        </p:spPr>
        <p:txBody>
          <a:bodyPr wrap="none" rtlCol="0">
            <a:spAutoFit/>
          </a:bodyPr>
          <a:lstStyle/>
          <a:p>
            <a:r>
              <a:rPr lang="en-US" dirty="0" err="1"/>
              <a:t>Callee</a:t>
            </a:r>
            <a:endParaRPr lang="en-US" dirty="0"/>
          </a:p>
        </p:txBody>
      </p:sp>
      <p:sp>
        <p:nvSpPr>
          <p:cNvPr id="10" name="TextBox 9"/>
          <p:cNvSpPr txBox="1"/>
          <p:nvPr/>
        </p:nvSpPr>
        <p:spPr>
          <a:xfrm>
            <a:off x="3040380" y="2823896"/>
            <a:ext cx="6027420" cy="35394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b="1" dirty="0">
                <a:solidFill>
                  <a:srgbClr val="3333FF"/>
                </a:solidFill>
                <a:latin typeface="Consolas" panose="020B0609020204030204" pitchFamily="49" charset="0"/>
              </a:rPr>
              <a:t>sum</a:t>
            </a:r>
            <a:r>
              <a:rPr lang="en-US" sz="1600" dirty="0">
                <a:latin typeface="Consolas" panose="020B0609020204030204" pitchFamily="49" charset="0"/>
              </a:rPr>
              <a:t> PROC </a:t>
            </a:r>
          </a:p>
          <a:p>
            <a:r>
              <a:rPr lang="en-US" sz="1600" dirty="0">
                <a:latin typeface="Consolas" panose="020B0609020204030204" pitchFamily="49" charset="0"/>
              </a:rPr>
              <a:t>  EXPORT sum </a:t>
            </a:r>
          </a:p>
          <a:p>
            <a:r>
              <a:rPr lang="en-US" sz="1600" dirty="0">
                <a:latin typeface="Consolas" panose="020B0609020204030204" pitchFamily="49" charset="0"/>
              </a:rPr>
              <a:t>  </a:t>
            </a:r>
            <a:r>
              <a:rPr lang="en-US" sz="1600" b="1" dirty="0">
                <a:solidFill>
                  <a:srgbClr val="3333FF"/>
                </a:solidFill>
                <a:latin typeface="Consolas" panose="020B0609020204030204" pitchFamily="49" charset="0"/>
              </a:rPr>
              <a:t>PUSH {r5, r6, </a:t>
            </a:r>
            <a:r>
              <a:rPr lang="en-US" sz="1600" b="1" dirty="0" err="1">
                <a:solidFill>
                  <a:srgbClr val="3333FF"/>
                </a:solidFill>
                <a:latin typeface="Consolas" panose="020B0609020204030204" pitchFamily="49" charset="0"/>
              </a:rPr>
              <a:t>lr</a:t>
            </a:r>
            <a:r>
              <a:rPr lang="en-US" sz="1600" b="1" dirty="0">
                <a:solidFill>
                  <a:srgbClr val="3333FF"/>
                </a:solidFill>
                <a:latin typeface="Consolas" panose="020B0609020204030204" pitchFamily="49" charset="0"/>
              </a:rPr>
              <a:t>}</a:t>
            </a:r>
          </a:p>
          <a:p>
            <a:r>
              <a:rPr lang="en-US" sz="1600" dirty="0">
                <a:latin typeface="Consolas" panose="020B0609020204030204" pitchFamily="49" charset="0"/>
              </a:rPr>
              <a:t>  ADD r0, r0, r1   </a:t>
            </a:r>
            <a:r>
              <a:rPr lang="en-US" sz="1600" dirty="0">
                <a:solidFill>
                  <a:schemeClr val="bg1">
                    <a:lumMod val="50000"/>
                  </a:schemeClr>
                </a:solidFill>
                <a:latin typeface="Consolas" panose="020B0609020204030204" pitchFamily="49" charset="0"/>
              </a:rPr>
              <a:t>; add a + b</a:t>
            </a:r>
          </a:p>
          <a:p>
            <a:r>
              <a:rPr lang="en-US" sz="1600" dirty="0">
                <a:latin typeface="Consolas" panose="020B0609020204030204" pitchFamily="49" charset="0"/>
              </a:rPr>
              <a:t>  ADD r0, r0, r2   </a:t>
            </a:r>
            <a:r>
              <a:rPr lang="en-US" sz="1600" dirty="0">
                <a:solidFill>
                  <a:schemeClr val="bg1">
                    <a:lumMod val="50000"/>
                  </a:schemeClr>
                </a:solidFill>
                <a:latin typeface="Consolas" panose="020B0609020204030204" pitchFamily="49" charset="0"/>
              </a:rPr>
              <a:t>; add c</a:t>
            </a:r>
            <a:endParaRPr lang="en-US" sz="1600" dirty="0">
              <a:latin typeface="Consolas" panose="020B0609020204030204" pitchFamily="49" charset="0"/>
            </a:endParaRPr>
          </a:p>
          <a:p>
            <a:r>
              <a:rPr lang="en-US" sz="1600" dirty="0">
                <a:latin typeface="Consolas" panose="020B0609020204030204" pitchFamily="49" charset="0"/>
              </a:rPr>
              <a:t>  ADD r0, r0, r3   </a:t>
            </a:r>
            <a:r>
              <a:rPr lang="en-US" sz="1600" dirty="0">
                <a:solidFill>
                  <a:schemeClr val="bg1">
                    <a:lumMod val="50000"/>
                  </a:schemeClr>
                </a:solidFill>
                <a:latin typeface="Consolas" panose="020B0609020204030204" pitchFamily="49" charset="0"/>
              </a:rPr>
              <a:t>; add d</a:t>
            </a:r>
          </a:p>
          <a:p>
            <a:r>
              <a:rPr lang="en-US" sz="1600" dirty="0">
                <a:solidFill>
                  <a:srgbClr val="FF0000"/>
                </a:solidFill>
                <a:latin typeface="Consolas" panose="020B0609020204030204" pitchFamily="49" charset="0"/>
              </a:rPr>
              <a:t>  LDRD r5,r6, [</a:t>
            </a:r>
            <a:r>
              <a:rPr lang="en-US" sz="1600" dirty="0" err="1">
                <a:solidFill>
                  <a:srgbClr val="FF0000"/>
                </a:solidFill>
                <a:latin typeface="Consolas" panose="020B0609020204030204" pitchFamily="49" charset="0"/>
              </a:rPr>
              <a:t>sp</a:t>
            </a:r>
            <a:r>
              <a:rPr lang="en-US" sz="1600" dirty="0">
                <a:solidFill>
                  <a:srgbClr val="FF0000"/>
                </a:solidFill>
                <a:latin typeface="Consolas" panose="020B0609020204030204" pitchFamily="49" charset="0"/>
              </a:rPr>
              <a:t>, #12] </a:t>
            </a:r>
            <a:r>
              <a:rPr lang="en-US" sz="1600" dirty="0">
                <a:solidFill>
                  <a:schemeClr val="bg1">
                    <a:lumMod val="50000"/>
                  </a:schemeClr>
                </a:solidFill>
                <a:latin typeface="Consolas" panose="020B0609020204030204" pitchFamily="49" charset="0"/>
              </a:rPr>
              <a:t>;r5=mem[sp+12],r6=mem[sp+16]</a:t>
            </a:r>
          </a:p>
          <a:p>
            <a:r>
              <a:rPr lang="en-US" sz="1600" dirty="0">
                <a:latin typeface="Consolas" panose="020B0609020204030204" pitchFamily="49" charset="0"/>
              </a:rPr>
              <a:t>  ADD r0, r0, r5   </a:t>
            </a:r>
            <a:r>
              <a:rPr lang="en-US" sz="1600" dirty="0">
                <a:solidFill>
                  <a:schemeClr val="bg1">
                    <a:lumMod val="50000"/>
                  </a:schemeClr>
                </a:solidFill>
                <a:latin typeface="Consolas" panose="020B0609020204030204" pitchFamily="49" charset="0"/>
              </a:rPr>
              <a:t>; add h</a:t>
            </a:r>
          </a:p>
          <a:p>
            <a:r>
              <a:rPr lang="en-US" sz="1600" dirty="0">
                <a:latin typeface="Consolas" panose="020B0609020204030204" pitchFamily="49" charset="0"/>
              </a:rPr>
              <a:t>  ADD r0, r0, r6   </a:t>
            </a:r>
            <a:r>
              <a:rPr lang="en-US" sz="1600" dirty="0">
                <a:solidFill>
                  <a:schemeClr val="bg1">
                    <a:lumMod val="50000"/>
                  </a:schemeClr>
                </a:solidFill>
                <a:latin typeface="Consolas" panose="020B0609020204030204" pitchFamily="49" charset="0"/>
              </a:rPr>
              <a:t>; add i</a:t>
            </a:r>
          </a:p>
          <a:p>
            <a:r>
              <a:rPr lang="en-US" sz="1600" dirty="0">
                <a:solidFill>
                  <a:srgbClr val="FF0000"/>
                </a:solidFill>
                <a:latin typeface="Consolas" panose="020B0609020204030204" pitchFamily="49" charset="0"/>
              </a:rPr>
              <a:t>  LDRD r5,r6, [</a:t>
            </a:r>
            <a:r>
              <a:rPr lang="en-US" sz="1600" dirty="0" err="1">
                <a:solidFill>
                  <a:srgbClr val="FF0000"/>
                </a:solidFill>
                <a:latin typeface="Consolas" panose="020B0609020204030204" pitchFamily="49" charset="0"/>
              </a:rPr>
              <a:t>sp</a:t>
            </a:r>
            <a:r>
              <a:rPr lang="en-US" sz="1600" dirty="0">
                <a:solidFill>
                  <a:srgbClr val="FF0000"/>
                </a:solidFill>
                <a:latin typeface="Consolas" panose="020B0609020204030204" pitchFamily="49" charset="0"/>
              </a:rPr>
              <a:t>, #20] </a:t>
            </a:r>
            <a:r>
              <a:rPr lang="en-US" sz="1600" dirty="0">
                <a:solidFill>
                  <a:schemeClr val="bg1">
                    <a:lumMod val="50000"/>
                  </a:schemeClr>
                </a:solidFill>
                <a:latin typeface="Consolas" panose="020B0609020204030204" pitchFamily="49" charset="0"/>
              </a:rPr>
              <a:t>;r5=mem[sp+20],r6=mem[sp+24]</a:t>
            </a:r>
          </a:p>
          <a:p>
            <a:r>
              <a:rPr lang="en-US" sz="1600" dirty="0">
                <a:latin typeface="Consolas" panose="020B0609020204030204" pitchFamily="49" charset="0"/>
              </a:rPr>
              <a:t>  ADD r0, r0, r5   </a:t>
            </a:r>
            <a:r>
              <a:rPr lang="en-US" sz="1600" dirty="0">
                <a:solidFill>
                  <a:schemeClr val="bg1">
                    <a:lumMod val="50000"/>
                  </a:schemeClr>
                </a:solidFill>
                <a:latin typeface="Consolas" panose="020B0609020204030204" pitchFamily="49" charset="0"/>
              </a:rPr>
              <a:t>; add j</a:t>
            </a:r>
          </a:p>
          <a:p>
            <a:r>
              <a:rPr lang="en-US" sz="1600" dirty="0">
                <a:latin typeface="Consolas" panose="020B0609020204030204" pitchFamily="49" charset="0"/>
              </a:rPr>
              <a:t>  ADD r0, r0, r6   </a:t>
            </a:r>
            <a:r>
              <a:rPr lang="en-US" sz="1600" dirty="0">
                <a:solidFill>
                  <a:schemeClr val="bg1">
                    <a:lumMod val="50000"/>
                  </a:schemeClr>
                </a:solidFill>
                <a:latin typeface="Consolas" panose="020B0609020204030204" pitchFamily="49" charset="0"/>
              </a:rPr>
              <a:t>; add k</a:t>
            </a:r>
          </a:p>
          <a:p>
            <a:r>
              <a:rPr lang="en-US" sz="1600" b="1" dirty="0">
                <a:solidFill>
                  <a:srgbClr val="3333FF"/>
                </a:solidFill>
                <a:latin typeface="Consolas" panose="020B0609020204030204" pitchFamily="49" charset="0"/>
              </a:rPr>
              <a:t>  POP {r5, r6, pc}</a:t>
            </a:r>
          </a:p>
          <a:p>
            <a:r>
              <a:rPr lang="en-US" sz="1600" dirty="0">
                <a:latin typeface="Consolas" panose="020B0609020204030204" pitchFamily="49" charset="0"/>
              </a:rPr>
              <a:t>  ENDP</a:t>
            </a:r>
          </a:p>
        </p:txBody>
      </p:sp>
    </p:spTree>
    <p:extLst>
      <p:ext uri="{BB962C8B-B14F-4D97-AF65-F5344CB8AC3E}">
        <p14:creationId xmlns:p14="http://schemas.microsoft.com/office/powerpoint/2010/main" val="8553412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Extra Arguments via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59</a:t>
            </a:fld>
            <a:endParaRPr kumimoji="0" lang="en-US" dirty="0"/>
          </a:p>
        </p:txBody>
      </p:sp>
      <p:sp>
        <p:nvSpPr>
          <p:cNvPr id="5" name="Rectangle 4"/>
          <p:cNvSpPr/>
          <p:nvPr/>
        </p:nvSpPr>
        <p:spPr>
          <a:xfrm>
            <a:off x="381000" y="1295400"/>
            <a:ext cx="7467600" cy="646331"/>
          </a:xfrm>
          <a:prstGeom prst="rect">
            <a:avLst/>
          </a:prstGeom>
        </p:spPr>
        <p:txBody>
          <a:bodyPr wrap="square">
            <a:spAutoFit/>
          </a:bodyPr>
          <a:lstStyle/>
          <a:p>
            <a:r>
              <a:rPr lang="en-US" b="1" dirty="0">
                <a:latin typeface="Consolas" panose="020B0609020204030204" pitchFamily="49" charset="0"/>
              </a:rPr>
              <a:t>int32_t sum(int32_t a, int32_t b, int32_t c, int32_t d,</a:t>
            </a:r>
          </a:p>
          <a:p>
            <a:r>
              <a:rPr lang="en-US" b="1" dirty="0">
                <a:latin typeface="Consolas" panose="020B0609020204030204" pitchFamily="49" charset="0"/>
              </a:rPr>
              <a:t>            int32_t h, int32_t </a:t>
            </a:r>
            <a:r>
              <a:rPr lang="en-US" b="1" dirty="0" err="1">
                <a:latin typeface="Consolas" panose="020B0609020204030204" pitchFamily="49" charset="0"/>
              </a:rPr>
              <a:t>i</a:t>
            </a:r>
            <a:r>
              <a:rPr lang="en-US" b="1" dirty="0">
                <a:latin typeface="Consolas" panose="020B0609020204030204" pitchFamily="49" charset="0"/>
              </a:rPr>
              <a:t>, int32_t j, int32_t k);</a:t>
            </a:r>
          </a:p>
        </p:txBody>
      </p:sp>
      <p:sp>
        <p:nvSpPr>
          <p:cNvPr id="6" name="Rectangle 5"/>
          <p:cNvSpPr/>
          <p:nvPr/>
        </p:nvSpPr>
        <p:spPr>
          <a:xfrm>
            <a:off x="381000" y="1956368"/>
            <a:ext cx="5105400" cy="369332"/>
          </a:xfrm>
          <a:prstGeom prst="rect">
            <a:avLst/>
          </a:prstGeom>
        </p:spPr>
        <p:txBody>
          <a:bodyPr wrap="square">
            <a:spAutoFit/>
          </a:bodyPr>
          <a:lstStyle/>
          <a:p>
            <a:r>
              <a:rPr lang="en-US" b="1" dirty="0">
                <a:solidFill>
                  <a:srgbClr val="FF0000"/>
                </a:solidFill>
                <a:latin typeface="Consolas" panose="020B0609020204030204" pitchFamily="49" charset="0"/>
              </a:rPr>
              <a:t>s = sum(1, 2, 3, 4, 5, 6, 7, 8);</a:t>
            </a:r>
          </a:p>
        </p:txBody>
      </p:sp>
      <p:sp>
        <p:nvSpPr>
          <p:cNvPr id="7" name="TextBox 6"/>
          <p:cNvSpPr txBox="1"/>
          <p:nvPr/>
        </p:nvSpPr>
        <p:spPr>
          <a:xfrm>
            <a:off x="81937" y="2443638"/>
            <a:ext cx="750526" cy="369332"/>
          </a:xfrm>
          <a:prstGeom prst="rect">
            <a:avLst/>
          </a:prstGeom>
          <a:noFill/>
        </p:spPr>
        <p:txBody>
          <a:bodyPr wrap="none" rtlCol="0">
            <a:spAutoFit/>
          </a:bodyPr>
          <a:lstStyle/>
          <a:p>
            <a:r>
              <a:rPr lang="en-US" dirty="0"/>
              <a:t>Caller</a:t>
            </a:r>
          </a:p>
        </p:txBody>
      </p:sp>
      <p:sp>
        <p:nvSpPr>
          <p:cNvPr id="8" name="TextBox 7"/>
          <p:cNvSpPr txBox="1"/>
          <p:nvPr/>
        </p:nvSpPr>
        <p:spPr>
          <a:xfrm>
            <a:off x="152400" y="2829876"/>
            <a:ext cx="2765501" cy="3046988"/>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1600" dirty="0">
                <a:latin typeface="Consolas" panose="020B0609020204030204" pitchFamily="49" charset="0"/>
              </a:rPr>
              <a:t>  MOVS r0, #5</a:t>
            </a:r>
          </a:p>
          <a:p>
            <a:r>
              <a:rPr lang="en-US" sz="1600" dirty="0">
                <a:latin typeface="Consolas" panose="020B0609020204030204" pitchFamily="49" charset="0"/>
              </a:rPr>
              <a:t>  MOVS r1, #6</a:t>
            </a:r>
          </a:p>
          <a:p>
            <a:r>
              <a:rPr lang="en-US" sz="1600" dirty="0">
                <a:latin typeface="Consolas" panose="020B0609020204030204" pitchFamily="49" charset="0"/>
              </a:rPr>
              <a:t>  MOVS r2, #7</a:t>
            </a:r>
          </a:p>
          <a:p>
            <a:r>
              <a:rPr lang="en-US" sz="1600" dirty="0">
                <a:latin typeface="Consolas" panose="020B0609020204030204" pitchFamily="49" charset="0"/>
              </a:rPr>
              <a:t>  MOVS r3, #8</a:t>
            </a:r>
          </a:p>
          <a:p>
            <a:r>
              <a:rPr lang="en-US" sz="1600" dirty="0">
                <a:latin typeface="Consolas" panose="020B0609020204030204" pitchFamily="49" charset="0"/>
              </a:rPr>
              <a:t>  </a:t>
            </a:r>
            <a:r>
              <a:rPr lang="en-US" sz="1600" dirty="0">
                <a:solidFill>
                  <a:srgbClr val="FF0000"/>
                </a:solidFill>
                <a:latin typeface="Consolas" panose="020B0609020204030204" pitchFamily="49" charset="0"/>
              </a:rPr>
              <a:t>PUSH {r0, r1, r2, r3}</a:t>
            </a:r>
          </a:p>
          <a:p>
            <a:r>
              <a:rPr lang="en-US" sz="1600" dirty="0">
                <a:latin typeface="Consolas" panose="020B0609020204030204" pitchFamily="49" charset="0"/>
              </a:rPr>
              <a:t>  MOVS r0, #1</a:t>
            </a:r>
          </a:p>
          <a:p>
            <a:r>
              <a:rPr lang="en-US" sz="1600" dirty="0">
                <a:latin typeface="Consolas" panose="020B0609020204030204" pitchFamily="49" charset="0"/>
              </a:rPr>
              <a:t>  MOVS r1, #2</a:t>
            </a:r>
          </a:p>
          <a:p>
            <a:r>
              <a:rPr lang="en-US" sz="1600" dirty="0">
                <a:latin typeface="Consolas" panose="020B0609020204030204" pitchFamily="49" charset="0"/>
              </a:rPr>
              <a:t>  MOVS r2, #3</a:t>
            </a:r>
          </a:p>
          <a:p>
            <a:r>
              <a:rPr lang="en-US" sz="1600" dirty="0">
                <a:latin typeface="Consolas" panose="020B0609020204030204" pitchFamily="49" charset="0"/>
              </a:rPr>
              <a:t>  MOVS r3, #4</a:t>
            </a:r>
          </a:p>
          <a:p>
            <a:r>
              <a:rPr lang="en-US" sz="1600" dirty="0">
                <a:latin typeface="Consolas" panose="020B0609020204030204" pitchFamily="49" charset="0"/>
              </a:rPr>
              <a:t>  BL   sum</a:t>
            </a:r>
          </a:p>
          <a:p>
            <a:r>
              <a:rPr lang="en-US" sz="1600" dirty="0">
                <a:latin typeface="Consolas" panose="020B0609020204030204" pitchFamily="49" charset="0"/>
              </a:rPr>
              <a:t>  ...</a:t>
            </a:r>
          </a:p>
          <a:p>
            <a:r>
              <a:rPr lang="en-US" sz="1600" dirty="0">
                <a:latin typeface="Consolas" panose="020B0609020204030204" pitchFamily="49" charset="0"/>
              </a:rPr>
              <a:t>  </a:t>
            </a:r>
            <a:r>
              <a:rPr lang="en-US" sz="1600" dirty="0">
                <a:solidFill>
                  <a:srgbClr val="FF0000"/>
                </a:solidFill>
                <a:latin typeface="Consolas" panose="020B0609020204030204" pitchFamily="49" charset="0"/>
              </a:rPr>
              <a:t>POP {r0, r1, r2, r3}</a:t>
            </a:r>
          </a:p>
        </p:txBody>
      </p:sp>
      <p:graphicFrame>
        <p:nvGraphicFramePr>
          <p:cNvPr id="11" name="Table 10"/>
          <p:cNvGraphicFramePr>
            <a:graphicFrameLocks noGrp="1"/>
          </p:cNvGraphicFramePr>
          <p:nvPr>
            <p:extLst>
              <p:ext uri="{D42A27DB-BD31-4B8C-83A1-F6EECF244321}">
                <p14:modId xmlns:p14="http://schemas.microsoft.com/office/powerpoint/2010/main" val="1731379688"/>
              </p:ext>
            </p:extLst>
          </p:nvPr>
        </p:nvGraphicFramePr>
        <p:xfrm>
          <a:off x="3657600" y="2812970"/>
          <a:ext cx="2745486" cy="3322320"/>
        </p:xfrm>
        <a:graphic>
          <a:graphicData uri="http://schemas.openxmlformats.org/drawingml/2006/table">
            <a:tbl>
              <a:tblPr firstRow="1" bandRow="1">
                <a:tableStyleId>{5940675A-B579-460E-94D1-54222C63F5DA}</a:tableStyleId>
              </a:tblPr>
              <a:tblGrid>
                <a:gridCol w="1221486">
                  <a:extLst>
                    <a:ext uri="{9D8B030D-6E8A-4147-A177-3AD203B41FA5}">
                      <a16:colId xmlns:a16="http://schemas.microsoft.com/office/drawing/2014/main" val="3247157364"/>
                    </a:ext>
                  </a:extLst>
                </a:gridCol>
                <a:gridCol w="1524000">
                  <a:extLst>
                    <a:ext uri="{9D8B030D-6E8A-4147-A177-3AD203B41FA5}">
                      <a16:colId xmlns:a16="http://schemas.microsoft.com/office/drawing/2014/main" val="603072553"/>
                    </a:ext>
                  </a:extLst>
                </a:gridCol>
              </a:tblGrid>
              <a:tr h="370840">
                <a:tc>
                  <a:txBody>
                    <a:bodyPr/>
                    <a:lstStyle/>
                    <a:p>
                      <a:pPr algn="r"/>
                      <a:r>
                        <a:rPr lang="en-US" dirty="0">
                          <a:latin typeface="Consolas" panose="020B0609020204030204" pitchFamily="49" charset="0"/>
                        </a:rPr>
                        <a:t>Old</a:t>
                      </a:r>
                      <a:r>
                        <a:rPr lang="en-US" baseline="0" dirty="0">
                          <a:latin typeface="Consolas" panose="020B0609020204030204" pitchFamily="49" charset="0"/>
                        </a:rPr>
                        <a:t> SP</a:t>
                      </a:r>
                      <a:endParaRPr lang="en-US" dirty="0">
                        <a:latin typeface="Consolas" panose="020B06090202040302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dirty="0">
                          <a:latin typeface="Consolas" panose="020B0609020204030204" pitchFamily="49" charset="0"/>
                        </a:rPr>
                        <a:t>&lt;</a:t>
                      </a:r>
                      <a:r>
                        <a:rPr lang="en-US" dirty="0" err="1">
                          <a:latin typeface="Consolas" panose="020B0609020204030204" pitchFamily="49" charset="0"/>
                        </a:rPr>
                        <a:t>xxxxxxxx</a:t>
                      </a:r>
                      <a:r>
                        <a:rPr lang="en-US" dirty="0">
                          <a:latin typeface="Consolas" panose="020B0609020204030204" pitchFamily="49" charset="0"/>
                        </a:rPr>
                        <a:t>&gt;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5228926"/>
                  </a:ext>
                </a:extLst>
              </a:tr>
              <a:tr h="370840">
                <a:tc>
                  <a:txBody>
                    <a:bodyPr/>
                    <a:lstStyle/>
                    <a:p>
                      <a:pPr algn="r"/>
                      <a:r>
                        <a:rPr lang="en-US" dirty="0">
                          <a:latin typeface="Consolas" panose="020B0609020204030204" pitchFamily="49" charset="0"/>
                        </a:rPr>
                        <a:t>SP+12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dirty="0">
                          <a:solidFill>
                            <a:srgbClr val="FF0000"/>
                          </a:solidFill>
                          <a:latin typeface="Consolas" panose="020B0609020204030204" pitchFamily="49" charset="0"/>
                        </a:rPr>
                        <a:t>0x00000008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8424931"/>
                  </a:ext>
                </a:extLst>
              </a:tr>
              <a:tr h="370840">
                <a:tc>
                  <a:txBody>
                    <a:bodyPr/>
                    <a:lstStyle/>
                    <a:p>
                      <a:pPr algn="r"/>
                      <a:r>
                        <a:rPr lang="en-US" dirty="0">
                          <a:latin typeface="Consolas" panose="020B0609020204030204" pitchFamily="49" charset="0"/>
                        </a:rPr>
                        <a:t>SP+8</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dirty="0">
                          <a:solidFill>
                            <a:srgbClr val="FF0000"/>
                          </a:solidFill>
                          <a:latin typeface="Consolas" panose="020B0609020204030204" pitchFamily="49" charset="0"/>
                        </a:rPr>
                        <a:t>0x00000007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955452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latin typeface="Consolas" panose="020B0609020204030204" pitchFamily="49" charset="0"/>
                        </a:rPr>
                        <a:t>SP+4</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dirty="0">
                          <a:solidFill>
                            <a:srgbClr val="FF0000"/>
                          </a:solidFill>
                          <a:latin typeface="Consolas" panose="020B0609020204030204" pitchFamily="49" charset="0"/>
                        </a:rPr>
                        <a:t>0x00000006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8151533"/>
                  </a:ext>
                </a:extLst>
              </a:tr>
              <a:tr h="370840">
                <a:tc>
                  <a:txBody>
                    <a:bodyPr/>
                    <a:lstStyle/>
                    <a:p>
                      <a:pPr algn="r"/>
                      <a:r>
                        <a:rPr lang="en-US" dirty="0">
                          <a:latin typeface="Consolas" panose="020B0609020204030204" pitchFamily="49" charset="0"/>
                        </a:rPr>
                        <a:t>SP</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dirty="0">
                          <a:solidFill>
                            <a:srgbClr val="FF0000"/>
                          </a:solidFill>
                          <a:latin typeface="Consolas" panose="020B0609020204030204" pitchFamily="49" charset="0"/>
                        </a:rPr>
                        <a:t>0x00000005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5449420"/>
                  </a:ext>
                </a:extLst>
              </a:tr>
              <a:tr h="370840">
                <a:tc>
                  <a:txBody>
                    <a:bodyPr/>
                    <a:lstStyle/>
                    <a:p>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1571247"/>
                  </a:ext>
                </a:extLst>
              </a:tr>
              <a:tr h="123613">
                <a:tc>
                  <a:txBody>
                    <a:bodyPr/>
                    <a:lstStyle/>
                    <a:p>
                      <a:endParaRPr lang="en-US"/>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2653976"/>
                  </a:ext>
                </a:extLst>
              </a:tr>
              <a:tr h="242147">
                <a:tc>
                  <a:txBody>
                    <a:bodyPr/>
                    <a:lstStyle/>
                    <a:p>
                      <a:endParaRPr lang="en-US"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0991303"/>
                  </a:ext>
                </a:extLst>
              </a:tr>
              <a:tr h="123613">
                <a:tc>
                  <a:txBody>
                    <a:bodyPr/>
                    <a:lstStyle/>
                    <a:p>
                      <a:pPr algn="r"/>
                      <a:endParaRPr lang="en-US" dirty="0">
                        <a:latin typeface="Consolas" panose="020B06090202040302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1925191"/>
                  </a:ext>
                </a:extLst>
              </a:tr>
            </a:tbl>
          </a:graphicData>
        </a:graphic>
      </p:graphicFrame>
      <p:sp>
        <p:nvSpPr>
          <p:cNvPr id="9" name="TextBox 8">
            <a:extLst>
              <a:ext uri="{FF2B5EF4-FFF2-40B4-BE49-F238E27FC236}">
                <a16:creationId xmlns:a16="http://schemas.microsoft.com/office/drawing/2014/main" id="{998320B7-1673-A249-985B-309333E06F0F}"/>
              </a:ext>
            </a:extLst>
          </p:cNvPr>
          <p:cNvSpPr txBox="1"/>
          <p:nvPr/>
        </p:nvSpPr>
        <p:spPr>
          <a:xfrm>
            <a:off x="4876800" y="2443638"/>
            <a:ext cx="1526286" cy="369332"/>
          </a:xfrm>
          <a:prstGeom prst="rect">
            <a:avLst/>
          </a:prstGeom>
          <a:noFill/>
        </p:spPr>
        <p:txBody>
          <a:bodyPr wrap="square" rtlCol="0">
            <a:spAutoFit/>
          </a:bodyPr>
          <a:lstStyle/>
          <a:p>
            <a:pPr algn="ctr"/>
            <a:r>
              <a:rPr lang="en-US" dirty="0"/>
              <a:t>Stack</a:t>
            </a:r>
          </a:p>
        </p:txBody>
      </p:sp>
    </p:spTree>
    <p:extLst>
      <p:ext uri="{BB962C8B-B14F-4D97-AF65-F5344CB8AC3E}">
        <p14:creationId xmlns:p14="http://schemas.microsoft.com/office/powerpoint/2010/main" val="2289735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Stack Growth Convention:</a:t>
            </a:r>
            <a:br>
              <a:rPr lang="en-US" dirty="0"/>
            </a:br>
            <a:r>
              <a:rPr lang="en-US" dirty="0">
                <a:solidFill>
                  <a:srgbClr val="C00000"/>
                </a:solidFill>
              </a:rPr>
              <a:t>Ascending </a:t>
            </a:r>
            <a:r>
              <a:rPr lang="en-US" i="1" dirty="0">
                <a:solidFill>
                  <a:srgbClr val="C00000"/>
                </a:solidFill>
              </a:rPr>
              <a:t>vs</a:t>
            </a:r>
            <a:r>
              <a:rPr lang="en-US" dirty="0">
                <a:solidFill>
                  <a:srgbClr val="C00000"/>
                </a:solidFill>
              </a:rPr>
              <a:t> Descending</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a:t>
            </a:fld>
            <a:endParaRPr kumimoji="0" lang="en-US" dirty="0"/>
          </a:p>
        </p:txBody>
      </p:sp>
      <p:sp>
        <p:nvSpPr>
          <p:cNvPr id="7" name="Rectangle 6"/>
          <p:cNvSpPr/>
          <p:nvPr/>
        </p:nvSpPr>
        <p:spPr>
          <a:xfrm>
            <a:off x="457200" y="5638800"/>
            <a:ext cx="4191000" cy="646331"/>
          </a:xfrm>
          <a:prstGeom prst="rect">
            <a:avLst/>
          </a:prstGeom>
        </p:spPr>
        <p:txBody>
          <a:bodyPr wrap="square">
            <a:spAutoFit/>
          </a:bodyPr>
          <a:lstStyle/>
          <a:p>
            <a:pPr lvl="1" algn="ctr"/>
            <a:r>
              <a:rPr lang="en-US" b="1" i="1" dirty="0">
                <a:solidFill>
                  <a:srgbClr val="3333FF"/>
                </a:solidFill>
              </a:rPr>
              <a:t>Descending stack</a:t>
            </a:r>
            <a:r>
              <a:rPr lang="en-US" dirty="0"/>
              <a:t>: Stack grows towards low memory address</a:t>
            </a:r>
          </a:p>
        </p:txBody>
      </p:sp>
      <p:sp>
        <p:nvSpPr>
          <p:cNvPr id="8" name="Rectangle 7"/>
          <p:cNvSpPr/>
          <p:nvPr/>
        </p:nvSpPr>
        <p:spPr>
          <a:xfrm>
            <a:off x="4876800" y="5638800"/>
            <a:ext cx="3810000" cy="646331"/>
          </a:xfrm>
          <a:prstGeom prst="rect">
            <a:avLst/>
          </a:prstGeom>
        </p:spPr>
        <p:txBody>
          <a:bodyPr wrap="square">
            <a:spAutoFit/>
          </a:bodyPr>
          <a:lstStyle/>
          <a:p>
            <a:pPr lvl="1"/>
            <a:r>
              <a:rPr lang="en-US" b="1" i="1" dirty="0">
                <a:solidFill>
                  <a:srgbClr val="3333FF"/>
                </a:solidFill>
              </a:rPr>
              <a:t>Ascending stack</a:t>
            </a:r>
            <a:r>
              <a:rPr lang="en-US" dirty="0"/>
              <a:t>: Stack grows towards high memory address</a:t>
            </a:r>
          </a:p>
        </p:txBody>
      </p:sp>
      <p:pic>
        <p:nvPicPr>
          <p:cNvPr id="4" name="Picture 3"/>
          <p:cNvPicPr>
            <a:picLocks noChangeAspect="1"/>
          </p:cNvPicPr>
          <p:nvPr/>
        </p:nvPicPr>
        <p:blipFill>
          <a:blip r:embed="rId2"/>
          <a:stretch>
            <a:fillRect/>
          </a:stretch>
        </p:blipFill>
        <p:spPr>
          <a:xfrm>
            <a:off x="1402541" y="1194885"/>
            <a:ext cx="2383043" cy="4372696"/>
          </a:xfrm>
          <a:prstGeom prst="rect">
            <a:avLst/>
          </a:prstGeom>
        </p:spPr>
      </p:pic>
      <p:pic>
        <p:nvPicPr>
          <p:cNvPr id="5" name="Picture 4"/>
          <p:cNvPicPr>
            <a:picLocks noChangeAspect="1"/>
          </p:cNvPicPr>
          <p:nvPr/>
        </p:nvPicPr>
        <p:blipFill>
          <a:blip r:embed="rId3"/>
          <a:stretch>
            <a:fillRect/>
          </a:stretch>
        </p:blipFill>
        <p:spPr>
          <a:xfrm>
            <a:off x="5486400" y="1194884"/>
            <a:ext cx="2420224" cy="4357911"/>
          </a:xfrm>
          <a:prstGeom prst="rect">
            <a:avLst/>
          </a:prstGeom>
        </p:spPr>
      </p:pic>
    </p:spTree>
    <p:extLst>
      <p:ext uri="{BB962C8B-B14F-4D97-AF65-F5344CB8AC3E}">
        <p14:creationId xmlns:p14="http://schemas.microsoft.com/office/powerpoint/2010/main" val="11477623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Extra Arguments via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60</a:t>
            </a:fld>
            <a:endParaRPr kumimoji="0" lang="en-US" dirty="0"/>
          </a:p>
        </p:txBody>
      </p:sp>
      <p:sp>
        <p:nvSpPr>
          <p:cNvPr id="5" name="Rectangle 4"/>
          <p:cNvSpPr/>
          <p:nvPr/>
        </p:nvSpPr>
        <p:spPr>
          <a:xfrm>
            <a:off x="381000" y="1295400"/>
            <a:ext cx="7467600" cy="646331"/>
          </a:xfrm>
          <a:prstGeom prst="rect">
            <a:avLst/>
          </a:prstGeom>
        </p:spPr>
        <p:txBody>
          <a:bodyPr wrap="square">
            <a:spAutoFit/>
          </a:bodyPr>
          <a:lstStyle/>
          <a:p>
            <a:r>
              <a:rPr lang="en-US" b="1" dirty="0">
                <a:latin typeface="Consolas" panose="020B0609020204030204" pitchFamily="49" charset="0"/>
              </a:rPr>
              <a:t>int32_t sum(int32_t a, int32_t b, int32_t c, int32_t d,</a:t>
            </a:r>
          </a:p>
          <a:p>
            <a:r>
              <a:rPr lang="en-US" b="1" dirty="0">
                <a:latin typeface="Consolas" panose="020B0609020204030204" pitchFamily="49" charset="0"/>
              </a:rPr>
              <a:t>            int32_t h, int32_t </a:t>
            </a:r>
            <a:r>
              <a:rPr lang="en-US" b="1" dirty="0" err="1">
                <a:latin typeface="Consolas" panose="020B0609020204030204" pitchFamily="49" charset="0"/>
              </a:rPr>
              <a:t>i</a:t>
            </a:r>
            <a:r>
              <a:rPr lang="en-US" b="1" dirty="0">
                <a:latin typeface="Consolas" panose="020B0609020204030204" pitchFamily="49" charset="0"/>
              </a:rPr>
              <a:t>, int32_t j, int32_t k);</a:t>
            </a:r>
          </a:p>
        </p:txBody>
      </p:sp>
      <p:sp>
        <p:nvSpPr>
          <p:cNvPr id="6" name="Rectangle 5"/>
          <p:cNvSpPr/>
          <p:nvPr/>
        </p:nvSpPr>
        <p:spPr>
          <a:xfrm>
            <a:off x="381000" y="1956368"/>
            <a:ext cx="5105400" cy="369332"/>
          </a:xfrm>
          <a:prstGeom prst="rect">
            <a:avLst/>
          </a:prstGeom>
        </p:spPr>
        <p:txBody>
          <a:bodyPr wrap="square">
            <a:spAutoFit/>
          </a:bodyPr>
          <a:lstStyle/>
          <a:p>
            <a:r>
              <a:rPr lang="en-US" b="1" dirty="0">
                <a:solidFill>
                  <a:srgbClr val="FF0000"/>
                </a:solidFill>
                <a:latin typeface="Consolas" panose="020B0609020204030204" pitchFamily="49" charset="0"/>
              </a:rPr>
              <a:t>s = sum(1, 2, 3, 4, 5, 6, 7, 8);</a:t>
            </a:r>
          </a:p>
        </p:txBody>
      </p:sp>
      <p:sp>
        <p:nvSpPr>
          <p:cNvPr id="9" name="TextBox 8"/>
          <p:cNvSpPr txBox="1"/>
          <p:nvPr/>
        </p:nvSpPr>
        <p:spPr>
          <a:xfrm>
            <a:off x="2724912" y="2357785"/>
            <a:ext cx="769763" cy="369332"/>
          </a:xfrm>
          <a:prstGeom prst="rect">
            <a:avLst/>
          </a:prstGeom>
          <a:noFill/>
        </p:spPr>
        <p:txBody>
          <a:bodyPr wrap="none" rtlCol="0">
            <a:spAutoFit/>
          </a:bodyPr>
          <a:lstStyle/>
          <a:p>
            <a:r>
              <a:rPr lang="en-US" dirty="0" err="1"/>
              <a:t>Callee</a:t>
            </a:r>
            <a:endParaRPr lang="en-US" dirty="0"/>
          </a:p>
        </p:txBody>
      </p:sp>
      <p:sp>
        <p:nvSpPr>
          <p:cNvPr id="10" name="TextBox 9"/>
          <p:cNvSpPr txBox="1"/>
          <p:nvPr/>
        </p:nvSpPr>
        <p:spPr>
          <a:xfrm>
            <a:off x="2724912" y="2823896"/>
            <a:ext cx="6342888" cy="35394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b="1" dirty="0">
                <a:solidFill>
                  <a:srgbClr val="3333FF"/>
                </a:solidFill>
                <a:latin typeface="Consolas" panose="020B0609020204030204" pitchFamily="49" charset="0"/>
              </a:rPr>
              <a:t>sum</a:t>
            </a:r>
            <a:r>
              <a:rPr lang="en-US" sz="1600" dirty="0">
                <a:latin typeface="Consolas" panose="020B0609020204030204" pitchFamily="49" charset="0"/>
              </a:rPr>
              <a:t> PROC </a:t>
            </a:r>
          </a:p>
          <a:p>
            <a:r>
              <a:rPr lang="en-US" sz="1600" dirty="0">
                <a:latin typeface="Consolas" panose="020B0609020204030204" pitchFamily="49" charset="0"/>
              </a:rPr>
              <a:t>  EXPORT sum </a:t>
            </a:r>
          </a:p>
          <a:p>
            <a:r>
              <a:rPr lang="en-US" sz="1600" dirty="0">
                <a:latin typeface="Consolas" panose="020B0609020204030204" pitchFamily="49" charset="0"/>
              </a:rPr>
              <a:t>  </a:t>
            </a:r>
            <a:r>
              <a:rPr lang="en-US" sz="1600" b="1" dirty="0">
                <a:solidFill>
                  <a:srgbClr val="3333FF"/>
                </a:solidFill>
                <a:latin typeface="Consolas" panose="020B0609020204030204" pitchFamily="49" charset="0"/>
              </a:rPr>
              <a:t>PUSH {r5, r6, </a:t>
            </a:r>
            <a:r>
              <a:rPr lang="en-US" sz="1600" b="1" dirty="0" err="1">
                <a:solidFill>
                  <a:srgbClr val="3333FF"/>
                </a:solidFill>
                <a:latin typeface="Consolas" panose="020B0609020204030204" pitchFamily="49" charset="0"/>
              </a:rPr>
              <a:t>lr</a:t>
            </a:r>
            <a:r>
              <a:rPr lang="en-US" sz="1600" b="1" dirty="0">
                <a:solidFill>
                  <a:srgbClr val="3333FF"/>
                </a:solidFill>
                <a:latin typeface="Consolas" panose="020B0609020204030204" pitchFamily="49" charset="0"/>
              </a:rPr>
              <a:t>}</a:t>
            </a:r>
          </a:p>
          <a:p>
            <a:r>
              <a:rPr lang="en-US" sz="1600" dirty="0">
                <a:latin typeface="Consolas" panose="020B0609020204030204" pitchFamily="49" charset="0"/>
              </a:rPr>
              <a:t>  ADD r0, r0, r1   </a:t>
            </a:r>
            <a:r>
              <a:rPr lang="en-US" sz="1600" dirty="0">
                <a:solidFill>
                  <a:schemeClr val="bg1">
                    <a:lumMod val="50000"/>
                  </a:schemeClr>
                </a:solidFill>
                <a:latin typeface="Consolas" panose="020B0609020204030204" pitchFamily="49" charset="0"/>
              </a:rPr>
              <a:t>; add a + b</a:t>
            </a:r>
          </a:p>
          <a:p>
            <a:r>
              <a:rPr lang="en-US" sz="1600" dirty="0">
                <a:latin typeface="Consolas" panose="020B0609020204030204" pitchFamily="49" charset="0"/>
              </a:rPr>
              <a:t>  ADD r0, r0, r2   </a:t>
            </a:r>
            <a:r>
              <a:rPr lang="en-US" sz="1600" dirty="0">
                <a:solidFill>
                  <a:schemeClr val="bg1">
                    <a:lumMod val="50000"/>
                  </a:schemeClr>
                </a:solidFill>
                <a:latin typeface="Consolas" panose="020B0609020204030204" pitchFamily="49" charset="0"/>
              </a:rPr>
              <a:t>; add c</a:t>
            </a:r>
            <a:endParaRPr lang="en-US" sz="1600" dirty="0">
              <a:latin typeface="Consolas" panose="020B0609020204030204" pitchFamily="49" charset="0"/>
            </a:endParaRPr>
          </a:p>
          <a:p>
            <a:r>
              <a:rPr lang="en-US" sz="1600" dirty="0">
                <a:latin typeface="Consolas" panose="020B0609020204030204" pitchFamily="49" charset="0"/>
              </a:rPr>
              <a:t>  ADD r0, r0, r3   </a:t>
            </a:r>
            <a:r>
              <a:rPr lang="en-US" sz="1600" dirty="0">
                <a:solidFill>
                  <a:schemeClr val="bg1">
                    <a:lumMod val="50000"/>
                  </a:schemeClr>
                </a:solidFill>
                <a:latin typeface="Consolas" panose="020B0609020204030204" pitchFamily="49" charset="0"/>
              </a:rPr>
              <a:t>; add d</a:t>
            </a:r>
          </a:p>
          <a:p>
            <a:r>
              <a:rPr lang="en-US" sz="1600" dirty="0">
                <a:solidFill>
                  <a:srgbClr val="FF0000"/>
                </a:solidFill>
                <a:latin typeface="Consolas" panose="020B0609020204030204" pitchFamily="49" charset="0"/>
              </a:rPr>
              <a:t>  </a:t>
            </a:r>
            <a:r>
              <a:rPr lang="en-US" sz="1600" b="1" dirty="0">
                <a:solidFill>
                  <a:srgbClr val="FF0000"/>
                </a:solidFill>
                <a:latin typeface="Consolas" panose="020B0609020204030204" pitchFamily="49" charset="0"/>
              </a:rPr>
              <a:t>LDRD r5,r6, [</a:t>
            </a:r>
            <a:r>
              <a:rPr lang="en-US" sz="1600" b="1" dirty="0" err="1">
                <a:solidFill>
                  <a:srgbClr val="FF0000"/>
                </a:solidFill>
                <a:latin typeface="Consolas" panose="020B0609020204030204" pitchFamily="49" charset="0"/>
              </a:rPr>
              <a:t>sp</a:t>
            </a:r>
            <a:r>
              <a:rPr lang="en-US" sz="1600" b="1" dirty="0">
                <a:solidFill>
                  <a:srgbClr val="FF0000"/>
                </a:solidFill>
                <a:latin typeface="Consolas" panose="020B0609020204030204" pitchFamily="49" charset="0"/>
              </a:rPr>
              <a:t>, #12] </a:t>
            </a:r>
            <a:r>
              <a:rPr lang="en-US" sz="1600" dirty="0">
                <a:solidFill>
                  <a:schemeClr val="bg1">
                    <a:lumMod val="50000"/>
                  </a:schemeClr>
                </a:solidFill>
                <a:latin typeface="Consolas" panose="020B0609020204030204" pitchFamily="49" charset="0"/>
              </a:rPr>
              <a:t>;</a:t>
            </a:r>
            <a:r>
              <a:rPr lang="en-US" sz="1600" dirty="0">
                <a:solidFill>
                  <a:srgbClr val="FF0000"/>
                </a:solidFill>
                <a:latin typeface="Consolas" panose="020B0609020204030204" pitchFamily="49" charset="0"/>
              </a:rPr>
              <a:t> </a:t>
            </a:r>
            <a:r>
              <a:rPr lang="en-US" sz="1600" dirty="0">
                <a:solidFill>
                  <a:schemeClr val="bg1">
                    <a:lumMod val="50000"/>
                  </a:schemeClr>
                </a:solidFill>
                <a:latin typeface="Consolas" panose="020B0609020204030204" pitchFamily="49" charset="0"/>
              </a:rPr>
              <a:t>r5=mem[sp+12],r6=mem[sp+16]</a:t>
            </a:r>
          </a:p>
          <a:p>
            <a:r>
              <a:rPr lang="en-US" sz="1600" dirty="0">
                <a:latin typeface="Consolas" panose="020B0609020204030204" pitchFamily="49" charset="0"/>
              </a:rPr>
              <a:t>  ADD r0, r0, r5   </a:t>
            </a:r>
            <a:r>
              <a:rPr lang="en-US" sz="1600" dirty="0">
                <a:solidFill>
                  <a:schemeClr val="bg1">
                    <a:lumMod val="50000"/>
                  </a:schemeClr>
                </a:solidFill>
                <a:latin typeface="Consolas" panose="020B0609020204030204" pitchFamily="49" charset="0"/>
              </a:rPr>
              <a:t>; add h</a:t>
            </a:r>
          </a:p>
          <a:p>
            <a:r>
              <a:rPr lang="en-US" sz="1600" dirty="0">
                <a:latin typeface="Consolas" panose="020B0609020204030204" pitchFamily="49" charset="0"/>
              </a:rPr>
              <a:t>  ADD r0, r0, r6   </a:t>
            </a:r>
            <a:r>
              <a:rPr lang="en-US" sz="1600" dirty="0">
                <a:solidFill>
                  <a:schemeClr val="bg1">
                    <a:lumMod val="50000"/>
                  </a:schemeClr>
                </a:solidFill>
                <a:latin typeface="Consolas" panose="020B0609020204030204" pitchFamily="49" charset="0"/>
              </a:rPr>
              <a:t>; add i</a:t>
            </a:r>
          </a:p>
          <a:p>
            <a:r>
              <a:rPr lang="en-US" sz="1600" dirty="0">
                <a:solidFill>
                  <a:srgbClr val="FF0000"/>
                </a:solidFill>
                <a:latin typeface="Consolas" panose="020B0609020204030204" pitchFamily="49" charset="0"/>
              </a:rPr>
              <a:t>  </a:t>
            </a:r>
            <a:r>
              <a:rPr lang="en-US" sz="1600" b="1" dirty="0">
                <a:solidFill>
                  <a:srgbClr val="FF0000"/>
                </a:solidFill>
                <a:latin typeface="Consolas" panose="020B0609020204030204" pitchFamily="49" charset="0"/>
              </a:rPr>
              <a:t>LDRD r5,r6, [</a:t>
            </a:r>
            <a:r>
              <a:rPr lang="en-US" sz="1600" b="1" dirty="0" err="1">
                <a:solidFill>
                  <a:srgbClr val="FF0000"/>
                </a:solidFill>
                <a:latin typeface="Consolas" panose="020B0609020204030204" pitchFamily="49" charset="0"/>
              </a:rPr>
              <a:t>sp</a:t>
            </a:r>
            <a:r>
              <a:rPr lang="en-US" sz="1600" b="1" dirty="0">
                <a:solidFill>
                  <a:srgbClr val="FF0000"/>
                </a:solidFill>
                <a:latin typeface="Consolas" panose="020B0609020204030204" pitchFamily="49" charset="0"/>
              </a:rPr>
              <a:t>, #20] </a:t>
            </a:r>
            <a:r>
              <a:rPr lang="en-US" sz="1600" dirty="0">
                <a:solidFill>
                  <a:schemeClr val="bg1">
                    <a:lumMod val="50000"/>
                  </a:schemeClr>
                </a:solidFill>
                <a:latin typeface="Consolas" panose="020B0609020204030204" pitchFamily="49" charset="0"/>
              </a:rPr>
              <a:t>;</a:t>
            </a:r>
            <a:r>
              <a:rPr lang="en-US" sz="1600" dirty="0">
                <a:solidFill>
                  <a:srgbClr val="FF0000"/>
                </a:solidFill>
                <a:latin typeface="Consolas" panose="020B0609020204030204" pitchFamily="49" charset="0"/>
              </a:rPr>
              <a:t> </a:t>
            </a:r>
            <a:r>
              <a:rPr lang="en-US" sz="1600" dirty="0">
                <a:solidFill>
                  <a:schemeClr val="bg1">
                    <a:lumMod val="50000"/>
                  </a:schemeClr>
                </a:solidFill>
                <a:latin typeface="Consolas" panose="020B0609020204030204" pitchFamily="49" charset="0"/>
              </a:rPr>
              <a:t>r5=mem[sp+20],r6=mem[sp+24]</a:t>
            </a:r>
          </a:p>
          <a:p>
            <a:r>
              <a:rPr lang="en-US" sz="1600" dirty="0">
                <a:latin typeface="Consolas" panose="020B0609020204030204" pitchFamily="49" charset="0"/>
              </a:rPr>
              <a:t>  ADD r0, r0, r5   </a:t>
            </a:r>
            <a:r>
              <a:rPr lang="en-US" sz="1600" dirty="0">
                <a:solidFill>
                  <a:schemeClr val="bg1">
                    <a:lumMod val="50000"/>
                  </a:schemeClr>
                </a:solidFill>
                <a:latin typeface="Consolas" panose="020B0609020204030204" pitchFamily="49" charset="0"/>
              </a:rPr>
              <a:t>; add j</a:t>
            </a:r>
          </a:p>
          <a:p>
            <a:r>
              <a:rPr lang="en-US" sz="1600" dirty="0">
                <a:latin typeface="Consolas" panose="020B0609020204030204" pitchFamily="49" charset="0"/>
              </a:rPr>
              <a:t>  ADD r0, r0, r6   </a:t>
            </a:r>
            <a:r>
              <a:rPr lang="en-US" sz="1600" dirty="0">
                <a:solidFill>
                  <a:schemeClr val="bg1">
                    <a:lumMod val="50000"/>
                  </a:schemeClr>
                </a:solidFill>
                <a:latin typeface="Consolas" panose="020B0609020204030204" pitchFamily="49" charset="0"/>
              </a:rPr>
              <a:t>; add k</a:t>
            </a:r>
          </a:p>
          <a:p>
            <a:r>
              <a:rPr lang="en-US" sz="1600" b="1" dirty="0">
                <a:solidFill>
                  <a:srgbClr val="3333FF"/>
                </a:solidFill>
                <a:latin typeface="Consolas" panose="020B0609020204030204" pitchFamily="49" charset="0"/>
              </a:rPr>
              <a:t>  POP {r5, r6, pc}</a:t>
            </a:r>
          </a:p>
          <a:p>
            <a:r>
              <a:rPr lang="en-US" sz="1600" dirty="0">
                <a:latin typeface="Consolas" panose="020B0609020204030204" pitchFamily="49" charset="0"/>
              </a:rPr>
              <a:t>  ENDP</a:t>
            </a:r>
          </a:p>
        </p:txBody>
      </p:sp>
      <p:graphicFrame>
        <p:nvGraphicFramePr>
          <p:cNvPr id="4" name="Table 3"/>
          <p:cNvGraphicFramePr>
            <a:graphicFrameLocks noGrp="1"/>
          </p:cNvGraphicFramePr>
          <p:nvPr>
            <p:extLst>
              <p:ext uri="{D42A27DB-BD31-4B8C-83A1-F6EECF244321}">
                <p14:modId xmlns:p14="http://schemas.microsoft.com/office/powerpoint/2010/main" val="1633431378"/>
              </p:ext>
            </p:extLst>
          </p:nvPr>
        </p:nvGraphicFramePr>
        <p:xfrm>
          <a:off x="-228600" y="2852691"/>
          <a:ext cx="2745486" cy="3322320"/>
        </p:xfrm>
        <a:graphic>
          <a:graphicData uri="http://schemas.openxmlformats.org/drawingml/2006/table">
            <a:tbl>
              <a:tblPr firstRow="1" bandRow="1">
                <a:tableStyleId>{5940675A-B579-460E-94D1-54222C63F5DA}</a:tableStyleId>
              </a:tblPr>
              <a:tblGrid>
                <a:gridCol w="1221486">
                  <a:extLst>
                    <a:ext uri="{9D8B030D-6E8A-4147-A177-3AD203B41FA5}">
                      <a16:colId xmlns:a16="http://schemas.microsoft.com/office/drawing/2014/main" val="3247157364"/>
                    </a:ext>
                  </a:extLst>
                </a:gridCol>
                <a:gridCol w="1524000">
                  <a:extLst>
                    <a:ext uri="{9D8B030D-6E8A-4147-A177-3AD203B41FA5}">
                      <a16:colId xmlns:a16="http://schemas.microsoft.com/office/drawing/2014/main" val="603072553"/>
                    </a:ext>
                  </a:extLst>
                </a:gridCol>
              </a:tblGrid>
              <a:tr h="370840">
                <a:tc>
                  <a:txBody>
                    <a:bodyPr/>
                    <a:lstStyle/>
                    <a:p>
                      <a:pPr algn="r"/>
                      <a:r>
                        <a:rPr lang="en-US" dirty="0">
                          <a:latin typeface="Consolas" panose="020B0609020204030204" pitchFamily="49" charset="0"/>
                        </a:rPr>
                        <a:t>Old</a:t>
                      </a:r>
                      <a:r>
                        <a:rPr lang="en-US" baseline="0" dirty="0">
                          <a:latin typeface="Consolas" panose="020B0609020204030204" pitchFamily="49" charset="0"/>
                        </a:rPr>
                        <a:t> SP</a:t>
                      </a:r>
                      <a:endParaRPr lang="en-US" dirty="0">
                        <a:latin typeface="Consolas" panose="020B06090202040302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dirty="0">
                          <a:latin typeface="Consolas" panose="020B0609020204030204" pitchFamily="49" charset="0"/>
                        </a:rPr>
                        <a:t>&lt;</a:t>
                      </a:r>
                      <a:r>
                        <a:rPr lang="en-US" dirty="0" err="1">
                          <a:latin typeface="Consolas" panose="020B0609020204030204" pitchFamily="49" charset="0"/>
                        </a:rPr>
                        <a:t>xxxxxxxx</a:t>
                      </a:r>
                      <a:r>
                        <a:rPr lang="en-US" dirty="0">
                          <a:latin typeface="Consolas" panose="020B0609020204030204" pitchFamily="49" charset="0"/>
                        </a:rPr>
                        <a:t>&gt;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5228926"/>
                  </a:ext>
                </a:extLst>
              </a:tr>
              <a:tr h="370840">
                <a:tc>
                  <a:txBody>
                    <a:bodyPr/>
                    <a:lstStyle/>
                    <a:p>
                      <a:pPr algn="r"/>
                      <a:r>
                        <a:rPr lang="en-US" dirty="0">
                          <a:latin typeface="Consolas" panose="020B0609020204030204" pitchFamily="49" charset="0"/>
                        </a:rPr>
                        <a:t>SP+24</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dirty="0">
                          <a:solidFill>
                            <a:srgbClr val="FF0000"/>
                          </a:solidFill>
                          <a:latin typeface="Consolas" panose="020B0609020204030204" pitchFamily="49" charset="0"/>
                        </a:rPr>
                        <a:t>0x00000008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8424931"/>
                  </a:ext>
                </a:extLst>
              </a:tr>
              <a:tr h="370840">
                <a:tc>
                  <a:txBody>
                    <a:bodyPr/>
                    <a:lstStyle/>
                    <a:p>
                      <a:pPr algn="r"/>
                      <a:r>
                        <a:rPr lang="en-US" dirty="0">
                          <a:latin typeface="Consolas" panose="020B0609020204030204" pitchFamily="49" charset="0"/>
                        </a:rPr>
                        <a:t>SP+20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dirty="0">
                          <a:solidFill>
                            <a:srgbClr val="FF0000"/>
                          </a:solidFill>
                          <a:latin typeface="Consolas" panose="020B0609020204030204" pitchFamily="49" charset="0"/>
                        </a:rPr>
                        <a:t>0x00000007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9554528"/>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latin typeface="Consolas" panose="020B0609020204030204" pitchFamily="49" charset="0"/>
                        </a:rPr>
                        <a:t>SP+16</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dirty="0">
                          <a:solidFill>
                            <a:srgbClr val="FF0000"/>
                          </a:solidFill>
                          <a:latin typeface="Consolas" panose="020B0609020204030204" pitchFamily="49" charset="0"/>
                        </a:rPr>
                        <a:t>0x00000006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8151533"/>
                  </a:ext>
                </a:extLst>
              </a:tr>
              <a:tr h="370840">
                <a:tc>
                  <a:txBody>
                    <a:bodyPr/>
                    <a:lstStyle/>
                    <a:p>
                      <a:pPr algn="r"/>
                      <a:r>
                        <a:rPr lang="en-US" dirty="0">
                          <a:latin typeface="Consolas" panose="020B0609020204030204" pitchFamily="49" charset="0"/>
                        </a:rPr>
                        <a:t>SP+12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r>
                        <a:rPr lang="en-US" dirty="0">
                          <a:solidFill>
                            <a:srgbClr val="FF0000"/>
                          </a:solidFill>
                          <a:latin typeface="Consolas" panose="020B0609020204030204" pitchFamily="49" charset="0"/>
                        </a:rPr>
                        <a:t>0x00000005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5449420"/>
                  </a:ext>
                </a:extLst>
              </a:tr>
              <a:tr h="370840">
                <a:tc>
                  <a:txBody>
                    <a:bodyPr/>
                    <a:lstStyle/>
                    <a:p>
                      <a:pPr algn="r"/>
                      <a:r>
                        <a:rPr lang="en-US" dirty="0">
                          <a:latin typeface="Consolas" panose="020B0609020204030204" pitchFamily="49" charset="0"/>
                        </a:rPr>
                        <a:t>SP+8</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b="1" dirty="0" err="1">
                          <a:solidFill>
                            <a:srgbClr val="3333FF"/>
                          </a:solidFill>
                          <a:latin typeface="Consolas" panose="020B0609020204030204" pitchFamily="49" charset="0"/>
                        </a:rPr>
                        <a:t>lr</a:t>
                      </a:r>
                      <a:endParaRPr lang="en-US" b="1" dirty="0">
                        <a:solidFill>
                          <a:srgbClr val="3333FF"/>
                        </a:solidFill>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1571247"/>
                  </a:ext>
                </a:extLst>
              </a:tr>
              <a:tr h="123613">
                <a:tc>
                  <a:txBody>
                    <a:bodyPr/>
                    <a:lstStyle/>
                    <a:p>
                      <a:pPr algn="r"/>
                      <a:r>
                        <a:rPr lang="en-US" dirty="0">
                          <a:latin typeface="Consolas" panose="020B0609020204030204" pitchFamily="49" charset="0"/>
                        </a:rPr>
                        <a:t>SP+4</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b="1" dirty="0">
                          <a:solidFill>
                            <a:srgbClr val="3333FF"/>
                          </a:solidFill>
                          <a:latin typeface="Consolas" panose="020B0609020204030204" pitchFamily="49" charset="0"/>
                        </a:rPr>
                        <a:t>r6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2653976"/>
                  </a:ext>
                </a:extLst>
              </a:tr>
              <a:tr h="242147">
                <a:tc>
                  <a:txBody>
                    <a:bodyPr/>
                    <a:lstStyle/>
                    <a:p>
                      <a:pPr algn="r"/>
                      <a:r>
                        <a:rPr lang="en-US" dirty="0">
                          <a:latin typeface="Consolas" panose="020B0609020204030204" pitchFamily="49" charset="0"/>
                        </a:rPr>
                        <a:t>SP</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b="1" dirty="0">
                          <a:solidFill>
                            <a:srgbClr val="3333FF"/>
                          </a:solidFill>
                          <a:latin typeface="Consolas" panose="020B0609020204030204" pitchFamily="49" charset="0"/>
                        </a:rPr>
                        <a:t>r5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0991303"/>
                  </a:ext>
                </a:extLst>
              </a:tr>
              <a:tr h="123613">
                <a:tc>
                  <a:txBody>
                    <a:bodyPr/>
                    <a:lstStyle/>
                    <a:p>
                      <a:pPr algn="r"/>
                      <a:endParaRPr lang="en-US" dirty="0">
                        <a:latin typeface="Consolas" panose="020B06090202040302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1925191"/>
                  </a:ext>
                </a:extLst>
              </a:tr>
            </a:tbl>
          </a:graphicData>
        </a:graphic>
      </p:graphicFrame>
      <p:sp>
        <p:nvSpPr>
          <p:cNvPr id="11" name="TextBox 10">
            <a:extLst>
              <a:ext uri="{FF2B5EF4-FFF2-40B4-BE49-F238E27FC236}">
                <a16:creationId xmlns:a16="http://schemas.microsoft.com/office/drawing/2014/main" id="{0F3E23F3-7B52-2544-AFFF-69221F0A193A}"/>
              </a:ext>
            </a:extLst>
          </p:cNvPr>
          <p:cNvSpPr txBox="1"/>
          <p:nvPr/>
        </p:nvSpPr>
        <p:spPr>
          <a:xfrm>
            <a:off x="995172" y="2483359"/>
            <a:ext cx="1521713" cy="369332"/>
          </a:xfrm>
          <a:prstGeom prst="rect">
            <a:avLst/>
          </a:prstGeom>
          <a:noFill/>
        </p:spPr>
        <p:txBody>
          <a:bodyPr wrap="square" rtlCol="0">
            <a:spAutoFit/>
          </a:bodyPr>
          <a:lstStyle/>
          <a:p>
            <a:pPr algn="ctr"/>
            <a:r>
              <a:rPr lang="en-US" dirty="0"/>
              <a:t>Stack</a:t>
            </a:r>
          </a:p>
        </p:txBody>
      </p:sp>
    </p:spTree>
    <p:extLst>
      <p:ext uri="{BB962C8B-B14F-4D97-AF65-F5344CB8AC3E}">
        <p14:creationId xmlns:p14="http://schemas.microsoft.com/office/powerpoint/2010/main" val="960423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61</a:t>
            </a:fld>
            <a:endParaRPr kumimoji="0" lang="en-US" dirty="0"/>
          </a:p>
        </p:txBody>
      </p:sp>
      <p:sp>
        <p:nvSpPr>
          <p:cNvPr id="4" name="Content Placeholder 3"/>
          <p:cNvSpPr>
            <a:spLocks noGrp="1"/>
          </p:cNvSpPr>
          <p:nvPr>
            <p:ph sz="quarter" idx="1"/>
          </p:nvPr>
        </p:nvSpPr>
        <p:spPr/>
        <p:txBody>
          <a:bodyPr/>
          <a:lstStyle/>
          <a:p>
            <a:r>
              <a:rPr lang="en-US" dirty="0"/>
              <a:t>ARM Cortex-M uses full descending stack</a:t>
            </a:r>
          </a:p>
          <a:p>
            <a:r>
              <a:rPr lang="en-US" dirty="0"/>
              <a:t>How to pass arguments into a subroutine?</a:t>
            </a:r>
          </a:p>
          <a:p>
            <a:pPr lvl="1"/>
            <a:r>
              <a:rPr lang="en-US" dirty="0"/>
              <a:t>Each 8-, 16- or 32-bit variables is passed via </a:t>
            </a:r>
            <a:r>
              <a:rPr lang="en-US" dirty="0">
                <a:latin typeface="Consolas" panose="020B0609020204030204" pitchFamily="49" charset="0"/>
                <a:cs typeface="Consolas" panose="020B0609020204030204" pitchFamily="49" charset="0"/>
              </a:rPr>
              <a:t>r0</a:t>
            </a:r>
            <a:r>
              <a:rPr lang="en-US" dirty="0"/>
              <a:t>, </a:t>
            </a:r>
            <a:r>
              <a:rPr lang="en-US" dirty="0">
                <a:latin typeface="Consolas" panose="020B0609020204030204" pitchFamily="49" charset="0"/>
                <a:cs typeface="Consolas" panose="020B0609020204030204" pitchFamily="49" charset="0"/>
              </a:rPr>
              <a:t>r1</a:t>
            </a:r>
            <a:r>
              <a:rPr lang="en-US" dirty="0"/>
              <a:t>, </a:t>
            </a:r>
            <a:r>
              <a:rPr lang="en-US" dirty="0">
                <a:latin typeface="Consolas" panose="020B0609020204030204" pitchFamily="49" charset="0"/>
                <a:cs typeface="Consolas" panose="020B0609020204030204" pitchFamily="49" charset="0"/>
              </a:rPr>
              <a:t>r2</a:t>
            </a:r>
            <a:r>
              <a:rPr lang="en-US" dirty="0"/>
              <a:t>, </a:t>
            </a:r>
            <a:r>
              <a:rPr lang="en-US" dirty="0">
                <a:latin typeface="Consolas" panose="020B0609020204030204" pitchFamily="49" charset="0"/>
                <a:cs typeface="Consolas" panose="020B0609020204030204" pitchFamily="49" charset="0"/>
              </a:rPr>
              <a:t>r3</a:t>
            </a:r>
          </a:p>
          <a:p>
            <a:pPr lvl="1"/>
            <a:r>
              <a:rPr lang="en-US" dirty="0"/>
              <a:t>Extra parameters are passed via stack</a:t>
            </a:r>
          </a:p>
          <a:p>
            <a:r>
              <a:rPr lang="en-US" dirty="0"/>
              <a:t>What registers should be preserved?</a:t>
            </a:r>
          </a:p>
          <a:p>
            <a:pPr lvl="1"/>
            <a:r>
              <a:rPr lang="en-US" dirty="0"/>
              <a:t>Caller-saved registers </a:t>
            </a:r>
            <a:r>
              <a:rPr lang="en-US" i="1" dirty="0"/>
              <a:t>vs</a:t>
            </a:r>
            <a:r>
              <a:rPr lang="en-US" dirty="0"/>
              <a:t> </a:t>
            </a:r>
            <a:r>
              <a:rPr lang="en-US" dirty="0" err="1"/>
              <a:t>callee</a:t>
            </a:r>
            <a:r>
              <a:rPr lang="en-US" dirty="0"/>
              <a:t>-saved registers</a:t>
            </a:r>
            <a:endParaRPr lang="en-US" dirty="0">
              <a:latin typeface="Consolas" panose="020B0609020204030204" pitchFamily="49" charset="0"/>
              <a:cs typeface="Consolas" panose="020B0609020204030204" pitchFamily="49" charset="0"/>
            </a:endParaRPr>
          </a:p>
          <a:p>
            <a:r>
              <a:rPr lang="en-US" dirty="0"/>
              <a:t>How to preserve the running environment for the caller?</a:t>
            </a:r>
          </a:p>
          <a:p>
            <a:pPr lvl="1"/>
            <a:r>
              <a:rPr lang="en-US" dirty="0"/>
              <a:t>Via stack</a:t>
            </a:r>
          </a:p>
        </p:txBody>
      </p:sp>
    </p:spTree>
    <p:extLst>
      <p:ext uri="{BB962C8B-B14F-4D97-AF65-F5344CB8AC3E}">
        <p14:creationId xmlns:p14="http://schemas.microsoft.com/office/powerpoint/2010/main" val="767828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Stack Growth Convention:</a:t>
            </a:r>
            <a:br>
              <a:rPr lang="en-US" dirty="0"/>
            </a:br>
            <a:r>
              <a:rPr lang="en-US" dirty="0">
                <a:solidFill>
                  <a:srgbClr val="C00000"/>
                </a:solidFill>
              </a:rPr>
              <a:t>Full </a:t>
            </a:r>
            <a:r>
              <a:rPr lang="en-US" i="1" dirty="0">
                <a:solidFill>
                  <a:srgbClr val="C00000"/>
                </a:solidFill>
              </a:rPr>
              <a:t>vs</a:t>
            </a:r>
            <a:r>
              <a:rPr lang="en-US" dirty="0">
                <a:solidFill>
                  <a:srgbClr val="C00000"/>
                </a:solidFill>
              </a:rPr>
              <a:t> Empty</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7</a:t>
            </a:fld>
            <a:endParaRPr kumimoji="0" lang="en-US" dirty="0"/>
          </a:p>
        </p:txBody>
      </p:sp>
      <p:sp>
        <p:nvSpPr>
          <p:cNvPr id="7" name="Rectangle 6"/>
          <p:cNvSpPr/>
          <p:nvPr/>
        </p:nvSpPr>
        <p:spPr>
          <a:xfrm>
            <a:off x="457200" y="5638800"/>
            <a:ext cx="4191000" cy="646331"/>
          </a:xfrm>
          <a:prstGeom prst="rect">
            <a:avLst/>
          </a:prstGeom>
        </p:spPr>
        <p:txBody>
          <a:bodyPr wrap="square">
            <a:spAutoFit/>
          </a:bodyPr>
          <a:lstStyle/>
          <a:p>
            <a:pPr lvl="1" algn="ctr"/>
            <a:r>
              <a:rPr lang="en-US" b="1" i="1" dirty="0">
                <a:solidFill>
                  <a:srgbClr val="3333FF"/>
                </a:solidFill>
              </a:rPr>
              <a:t>Full stack</a:t>
            </a:r>
            <a:r>
              <a:rPr lang="en-US" dirty="0"/>
              <a:t>: </a:t>
            </a:r>
            <a:r>
              <a:rPr lang="en-US" dirty="0" err="1"/>
              <a:t>SP</a:t>
            </a:r>
            <a:r>
              <a:rPr lang="en-US" dirty="0"/>
              <a:t> points to the last item pushed onto the stack</a:t>
            </a:r>
          </a:p>
        </p:txBody>
      </p:sp>
      <p:sp>
        <p:nvSpPr>
          <p:cNvPr id="8" name="Rectangle 7"/>
          <p:cNvSpPr/>
          <p:nvPr/>
        </p:nvSpPr>
        <p:spPr>
          <a:xfrm>
            <a:off x="4876800" y="5638800"/>
            <a:ext cx="3810000" cy="646331"/>
          </a:xfrm>
          <a:prstGeom prst="rect">
            <a:avLst/>
          </a:prstGeom>
        </p:spPr>
        <p:txBody>
          <a:bodyPr wrap="square">
            <a:spAutoFit/>
          </a:bodyPr>
          <a:lstStyle/>
          <a:p>
            <a:pPr lvl="1"/>
            <a:r>
              <a:rPr lang="en-US" b="1" i="1" dirty="0">
                <a:solidFill>
                  <a:srgbClr val="3333FF"/>
                </a:solidFill>
              </a:rPr>
              <a:t>Empty stack</a:t>
            </a:r>
            <a:r>
              <a:rPr lang="en-US" dirty="0"/>
              <a:t>: SP points to the next free space on the stack</a:t>
            </a:r>
          </a:p>
        </p:txBody>
      </p:sp>
      <p:pic>
        <p:nvPicPr>
          <p:cNvPr id="9" name="Picture 8"/>
          <p:cNvPicPr>
            <a:picLocks noChangeAspect="1"/>
          </p:cNvPicPr>
          <p:nvPr/>
        </p:nvPicPr>
        <p:blipFill>
          <a:blip r:embed="rId2"/>
          <a:stretch>
            <a:fillRect/>
          </a:stretch>
        </p:blipFill>
        <p:spPr>
          <a:xfrm>
            <a:off x="914400" y="1371600"/>
            <a:ext cx="3581400" cy="4105750"/>
          </a:xfrm>
          <a:prstGeom prst="rect">
            <a:avLst/>
          </a:prstGeom>
        </p:spPr>
      </p:pic>
      <p:pic>
        <p:nvPicPr>
          <p:cNvPr id="10" name="Picture 9"/>
          <p:cNvPicPr>
            <a:picLocks noChangeAspect="1"/>
          </p:cNvPicPr>
          <p:nvPr/>
        </p:nvPicPr>
        <p:blipFill>
          <a:blip r:embed="rId3"/>
          <a:stretch>
            <a:fillRect/>
          </a:stretch>
        </p:blipFill>
        <p:spPr>
          <a:xfrm>
            <a:off x="4876800" y="1371600"/>
            <a:ext cx="3581400" cy="4105750"/>
          </a:xfrm>
          <a:prstGeom prst="rect">
            <a:avLst/>
          </a:prstGeom>
        </p:spPr>
      </p:pic>
    </p:spTree>
    <p:extLst>
      <p:ext uri="{BB962C8B-B14F-4D97-AF65-F5344CB8AC3E}">
        <p14:creationId xmlns:p14="http://schemas.microsoft.com/office/powerpoint/2010/main" val="361514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Cortex-M Stack</a:t>
            </a:r>
          </a:p>
        </p:txBody>
      </p:sp>
      <p:sp>
        <p:nvSpPr>
          <p:cNvPr id="3" name="Content Placeholder 2"/>
          <p:cNvSpPr>
            <a:spLocks noGrp="1"/>
          </p:cNvSpPr>
          <p:nvPr>
            <p:ph idx="1"/>
          </p:nvPr>
        </p:nvSpPr>
        <p:spPr>
          <a:xfrm>
            <a:off x="152400" y="1295399"/>
            <a:ext cx="5715000" cy="4937760"/>
          </a:xfrm>
        </p:spPr>
        <p:txBody>
          <a:bodyPr>
            <a:normAutofit fontScale="92500" lnSpcReduction="10000"/>
          </a:bodyPr>
          <a:lstStyle/>
          <a:p>
            <a:r>
              <a:rPr lang="en-US" sz="2800" dirty="0"/>
              <a:t>Cortex-M uses </a:t>
            </a:r>
            <a:r>
              <a:rPr lang="en-US" sz="2800" b="1" i="1" dirty="0">
                <a:solidFill>
                  <a:srgbClr val="C00000"/>
                </a:solidFill>
              </a:rPr>
              <a:t>full descending stack</a:t>
            </a:r>
          </a:p>
          <a:p>
            <a:r>
              <a:rPr lang="en-US" sz="2800" dirty="0"/>
              <a:t>Example: </a:t>
            </a:r>
          </a:p>
          <a:p>
            <a:pPr marL="0" indent="0">
              <a:buNone/>
            </a:pPr>
            <a:r>
              <a:rPr lang="en-US" sz="2800" b="1" i="1" dirty="0">
                <a:solidFill>
                  <a:srgbClr val="C00000"/>
                </a:solidFill>
                <a:latin typeface="Consolas" panose="020B0609020204030204" pitchFamily="49" charset="0"/>
                <a:cs typeface="Consolas" panose="020B0609020204030204" pitchFamily="49" charset="0"/>
              </a:rPr>
              <a:t>     </a:t>
            </a:r>
            <a:r>
              <a:rPr lang="en-US" sz="2800" b="1" dirty="0">
                <a:solidFill>
                  <a:srgbClr val="C00000"/>
                </a:solidFill>
                <a:latin typeface="Consolas" panose="020B0609020204030204" pitchFamily="49" charset="0"/>
                <a:cs typeface="Consolas" panose="020B0609020204030204" pitchFamily="49" charset="0"/>
              </a:rPr>
              <a:t>PUSH/POP {r0,r6,r3}</a:t>
            </a:r>
          </a:p>
          <a:p>
            <a:r>
              <a:rPr lang="en-GB" sz="2800" dirty="0">
                <a:cs typeface="Courier New" pitchFamily="49" charset="0"/>
              </a:rPr>
              <a:t>Stack pointer (SP, aka </a:t>
            </a:r>
            <a:r>
              <a:rPr lang="en-GB" sz="2800" dirty="0">
                <a:latin typeface="Consolas" panose="020B0609020204030204" pitchFamily="49" charset="0"/>
                <a:cs typeface="Consolas" panose="020B0609020204030204" pitchFamily="49" charset="0"/>
              </a:rPr>
              <a:t>R13</a:t>
            </a:r>
            <a:r>
              <a:rPr lang="en-GB" sz="2800" dirty="0">
                <a:cs typeface="Courier New" pitchFamily="49" charset="0"/>
              </a:rPr>
              <a:t>)</a:t>
            </a:r>
          </a:p>
          <a:p>
            <a:pPr lvl="1"/>
            <a:r>
              <a:rPr lang="en-GB" sz="2400" dirty="0">
                <a:cs typeface="Courier New" pitchFamily="49" charset="0"/>
              </a:rPr>
              <a:t>decremented on </a:t>
            </a:r>
            <a:r>
              <a:rPr lang="en-GB" sz="2400" b="1" dirty="0">
                <a:solidFill>
                  <a:srgbClr val="C00000"/>
                </a:solidFill>
                <a:cs typeface="Courier New" pitchFamily="49" charset="0"/>
              </a:rPr>
              <a:t>PUSH</a:t>
            </a:r>
          </a:p>
          <a:p>
            <a:pPr lvl="2"/>
            <a:r>
              <a:rPr lang="en-GB" sz="2100" b="1" dirty="0">
                <a:solidFill>
                  <a:srgbClr val="3333FF"/>
                </a:solidFill>
                <a:cs typeface="Courier New" pitchFamily="49" charset="0"/>
              </a:rPr>
              <a:t>SP = SP – 4 * # of registers</a:t>
            </a:r>
          </a:p>
          <a:p>
            <a:pPr lvl="2"/>
            <a:endParaRPr lang="en-GB" sz="2100" b="1" dirty="0">
              <a:solidFill>
                <a:srgbClr val="3333FF"/>
              </a:solidFill>
              <a:cs typeface="Courier New" pitchFamily="49" charset="0"/>
            </a:endParaRPr>
          </a:p>
          <a:p>
            <a:pPr lvl="1"/>
            <a:r>
              <a:rPr lang="en-GB" sz="2400" dirty="0">
                <a:cs typeface="Courier New" pitchFamily="49" charset="0"/>
              </a:rPr>
              <a:t>incremented on </a:t>
            </a:r>
            <a:r>
              <a:rPr lang="en-GB" sz="2400" b="1" dirty="0">
                <a:solidFill>
                  <a:srgbClr val="C00000"/>
                </a:solidFill>
                <a:cs typeface="Courier New" pitchFamily="49" charset="0"/>
              </a:rPr>
              <a:t>POP</a:t>
            </a:r>
          </a:p>
          <a:p>
            <a:pPr lvl="2"/>
            <a:r>
              <a:rPr lang="en-GB" sz="2100" b="1" dirty="0">
                <a:solidFill>
                  <a:srgbClr val="3333FF"/>
                </a:solidFill>
                <a:cs typeface="Courier New" pitchFamily="49" charset="0"/>
              </a:rPr>
              <a:t>SP = SP + 4 * # of registers</a:t>
            </a:r>
          </a:p>
          <a:p>
            <a:pPr lvl="2"/>
            <a:endParaRPr lang="en-GB" sz="2100" b="1" dirty="0">
              <a:solidFill>
                <a:srgbClr val="3333FF"/>
              </a:solidFill>
              <a:cs typeface="Courier New" pitchFamily="49" charset="0"/>
            </a:endParaRPr>
          </a:p>
          <a:p>
            <a:pPr lvl="1"/>
            <a:r>
              <a:rPr lang="en-GB" dirty="0"/>
              <a:t>SP starts at </a:t>
            </a:r>
            <a:r>
              <a:rPr lang="en-GB" b="1" dirty="0">
                <a:solidFill>
                  <a:srgbClr val="C00000"/>
                </a:solidFill>
                <a:latin typeface="Consolas" panose="020B0609020204030204" pitchFamily="49" charset="0"/>
                <a:cs typeface="Consolas" panose="020B0609020204030204" pitchFamily="49" charset="0"/>
              </a:rPr>
              <a:t>0x20000200</a:t>
            </a:r>
            <a:r>
              <a:rPr lang="en-GB" dirty="0">
                <a:solidFill>
                  <a:srgbClr val="C00000"/>
                </a:solidFill>
              </a:rPr>
              <a:t> </a:t>
            </a:r>
            <a:r>
              <a:rPr lang="en-GB" dirty="0"/>
              <a:t>for STM32-Discovery by default (can be changed in </a:t>
            </a:r>
            <a:r>
              <a:rPr lang="en-GB" dirty="0" err="1"/>
              <a:t>startup.s</a:t>
            </a:r>
            <a:r>
              <a:rPr lang="en-GB" dirty="0"/>
              <a:t>)</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8</a:t>
            </a:fld>
            <a:endParaRPr kumimoji="0"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p:cNvPicPr>
            <a:picLocks noChangeAspect="1"/>
          </p:cNvPicPr>
          <p:nvPr/>
        </p:nvPicPr>
        <p:blipFill>
          <a:blip r:embed="rId3"/>
          <a:stretch>
            <a:fillRect/>
          </a:stretch>
        </p:blipFill>
        <p:spPr>
          <a:xfrm>
            <a:off x="5238830" y="1201394"/>
            <a:ext cx="3447970" cy="5123206"/>
          </a:xfrm>
          <a:prstGeom prst="rect">
            <a:avLst/>
          </a:prstGeom>
        </p:spPr>
      </p:pic>
    </p:spTree>
    <p:extLst>
      <p:ext uri="{BB962C8B-B14F-4D97-AF65-F5344CB8AC3E}">
        <p14:creationId xmlns:p14="http://schemas.microsoft.com/office/powerpoint/2010/main" val="3367776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Descending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9</a:t>
            </a:fld>
            <a:endParaRPr kumimoji="0" lang="en-US" dirty="0"/>
          </a:p>
        </p:txBody>
      </p:sp>
      <p:pic>
        <p:nvPicPr>
          <p:cNvPr id="4" name="Picture 3"/>
          <p:cNvPicPr>
            <a:picLocks noChangeAspect="1"/>
          </p:cNvPicPr>
          <p:nvPr/>
        </p:nvPicPr>
        <p:blipFill>
          <a:blip r:embed="rId2"/>
          <a:stretch>
            <a:fillRect/>
          </a:stretch>
        </p:blipFill>
        <p:spPr>
          <a:xfrm>
            <a:off x="990600" y="1420874"/>
            <a:ext cx="7592592" cy="4681442"/>
          </a:xfrm>
          <a:prstGeom prst="rect">
            <a:avLst/>
          </a:prstGeom>
        </p:spPr>
      </p:pic>
    </p:spTree>
    <p:extLst>
      <p:ext uri="{BB962C8B-B14F-4D97-AF65-F5344CB8AC3E}">
        <p14:creationId xmlns:p14="http://schemas.microsoft.com/office/powerpoint/2010/main" val="25730883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2104</TotalTime>
  <Words>4916</Words>
  <Application>Microsoft Macintosh PowerPoint</Application>
  <PresentationFormat>On-screen Show (4:3)</PresentationFormat>
  <Paragraphs>1378</Paragraphs>
  <Slides>61</Slides>
  <Notes>3</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78" baseType="lpstr">
      <vt:lpstr>Bookman Old Style (Headings)</vt:lpstr>
      <vt:lpstr>標楷體</vt:lpstr>
      <vt:lpstr>宋体</vt:lpstr>
      <vt:lpstr>华文新魏</vt:lpstr>
      <vt:lpstr>Arial</vt:lpstr>
      <vt:lpstr>Bookman Old Style</vt:lpstr>
      <vt:lpstr>Calibri</vt:lpstr>
      <vt:lpstr>Cambria Math</vt:lpstr>
      <vt:lpstr>Consolas</vt:lpstr>
      <vt:lpstr>Courier New</vt:lpstr>
      <vt:lpstr>Gill Sans MT</vt:lpstr>
      <vt:lpstr>Palatino Linotype</vt:lpstr>
      <vt:lpstr>Times New Roman</vt:lpstr>
      <vt:lpstr>Wingdings</vt:lpstr>
      <vt:lpstr>Wingdings 3</vt:lpstr>
      <vt:lpstr>Origin</vt:lpstr>
      <vt:lpstr>Visio</vt:lpstr>
      <vt:lpstr>Dr. Yifeng Zhu Electrical and Computer Engineering University of Maine</vt:lpstr>
      <vt:lpstr>Overview</vt:lpstr>
      <vt:lpstr>Stack</vt:lpstr>
      <vt:lpstr>Tower of Hanoi</vt:lpstr>
      <vt:lpstr>Tower of Hanoi</vt:lpstr>
      <vt:lpstr>Stack Growth Convention: Ascending vs Descending</vt:lpstr>
      <vt:lpstr>Stack Growth Convention: Full vs Empty</vt:lpstr>
      <vt:lpstr>Cortex-M Stack</vt:lpstr>
      <vt:lpstr>Full Descending Stack</vt:lpstr>
      <vt:lpstr>Stack Implementation</vt:lpstr>
      <vt:lpstr>Typical Usage of Stack</vt:lpstr>
      <vt:lpstr>Stack</vt:lpstr>
      <vt:lpstr>Stack</vt:lpstr>
      <vt:lpstr>Full Descending Stack</vt:lpstr>
      <vt:lpstr>Full Descending Stack</vt:lpstr>
      <vt:lpstr>Full Descending Stack</vt:lpstr>
      <vt:lpstr>Full Descending Stack</vt:lpstr>
      <vt:lpstr>Example: swap R1 &amp; R2</vt:lpstr>
      <vt:lpstr>Example: swap R1 &amp; R2</vt:lpstr>
      <vt:lpstr>Example: swap R1 &amp; R2</vt:lpstr>
      <vt:lpstr>Example: swap R1 &amp; R2</vt:lpstr>
      <vt:lpstr>Example: swap R1 &amp; R2</vt:lpstr>
      <vt:lpstr>Quiz</vt:lpstr>
      <vt:lpstr>Subroutine</vt:lpstr>
      <vt:lpstr>Link Register</vt:lpstr>
      <vt:lpstr>Call a Subroutine</vt:lpstr>
      <vt:lpstr>Calling a Subroutine</vt:lpstr>
      <vt:lpstr>Exiting a Subroutine</vt:lpstr>
      <vt:lpstr>ARM Procedure Call Standard</vt:lpstr>
      <vt:lpstr>Caller-saved Registers vs  Callee-saved Registers</vt:lpstr>
      <vt:lpstr>Preserve Runtime Environment via Stack</vt:lpstr>
      <vt:lpstr>Preserve Runtime Environment via Stack</vt:lpstr>
      <vt:lpstr>Preserve Runtime Environment via Stack</vt:lpstr>
      <vt:lpstr>Preserve Runtime Environment via Stack</vt:lpstr>
      <vt:lpstr>Preserve Runtime Environment via Stack</vt:lpstr>
      <vt:lpstr>Stacks and Subroutines</vt:lpstr>
      <vt:lpstr>Preserve Runtime Environment via Stack</vt:lpstr>
      <vt:lpstr>Subroutine Calling Another Subroutine</vt:lpstr>
      <vt:lpstr>Subroutine Calling Another Subroutine</vt:lpstr>
      <vt:lpstr>Example: R0 = R04</vt:lpstr>
      <vt:lpstr>Example: R0 = R04</vt:lpstr>
      <vt:lpstr>Example: R0 = R04</vt:lpstr>
      <vt:lpstr>Example: R0 = R04</vt:lpstr>
      <vt:lpstr>Example: R0 = R04</vt:lpstr>
      <vt:lpstr>Example: R0 = R04</vt:lpstr>
      <vt:lpstr>Example: R0 = R04</vt:lpstr>
      <vt:lpstr>Example: R0 = R04</vt:lpstr>
      <vt:lpstr>Example: R0 = R04</vt:lpstr>
      <vt:lpstr>Example: R0 = R04</vt:lpstr>
      <vt:lpstr>Example: R0 = R04</vt:lpstr>
      <vt:lpstr>Example: R0 = R04</vt:lpstr>
      <vt:lpstr>Stack Pointer (SP)</vt:lpstr>
      <vt:lpstr>Initializing the stack pointer (SP)</vt:lpstr>
      <vt:lpstr>Passing Arguments into a Subroutine</vt:lpstr>
      <vt:lpstr>Passing Arguments into a Subroutine</vt:lpstr>
      <vt:lpstr>Passing 4 Arguments</vt:lpstr>
      <vt:lpstr>Passing Extra Arguments via Stack</vt:lpstr>
      <vt:lpstr>Passing Extra Arguments via Stack</vt:lpstr>
      <vt:lpstr>Passing Extra Arguments via Stack</vt:lpstr>
      <vt:lpstr>Passing Extra Arguments via Stack</vt:lpstr>
      <vt:lpstr>Summary</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Yifeng Zhu Electrical and Computer Engineering University of Maine</dc:title>
  <dc:creator>zhu</dc:creator>
  <cp:lastModifiedBy>Microsoft Office User</cp:lastModifiedBy>
  <cp:revision>231</cp:revision>
  <dcterms:created xsi:type="dcterms:W3CDTF">2013-04-23T02:37:35Z</dcterms:created>
  <dcterms:modified xsi:type="dcterms:W3CDTF">2020-03-08T01:45:46Z</dcterms:modified>
</cp:coreProperties>
</file>