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69" r:id="rId3"/>
    <p:sldId id="280" r:id="rId4"/>
    <p:sldId id="332" r:id="rId5"/>
    <p:sldId id="331" r:id="rId6"/>
    <p:sldId id="335" r:id="rId7"/>
    <p:sldId id="333" r:id="rId8"/>
    <p:sldId id="334" r:id="rId9"/>
    <p:sldId id="336" r:id="rId10"/>
    <p:sldId id="284" r:id="rId11"/>
    <p:sldId id="259" r:id="rId12"/>
    <p:sldId id="276" r:id="rId13"/>
    <p:sldId id="283" r:id="rId14"/>
    <p:sldId id="342" r:id="rId15"/>
    <p:sldId id="281" r:id="rId16"/>
    <p:sldId id="374" r:id="rId17"/>
    <p:sldId id="375" r:id="rId18"/>
    <p:sldId id="282" r:id="rId19"/>
    <p:sldId id="376" r:id="rId20"/>
    <p:sldId id="371" r:id="rId21"/>
    <p:sldId id="343" r:id="rId22"/>
    <p:sldId id="330" r:id="rId23"/>
    <p:sldId id="286"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29" r:id="rId40"/>
    <p:sldId id="303" r:id="rId41"/>
    <p:sldId id="304" r:id="rId42"/>
    <p:sldId id="305" r:id="rId43"/>
    <p:sldId id="306" r:id="rId44"/>
    <p:sldId id="307" r:id="rId45"/>
    <p:sldId id="308" r:id="rId46"/>
    <p:sldId id="338" r:id="rId47"/>
    <p:sldId id="339" r:id="rId48"/>
    <p:sldId id="340" r:id="rId49"/>
    <p:sldId id="317" r:id="rId50"/>
    <p:sldId id="319" r:id="rId51"/>
    <p:sldId id="318" r:id="rId52"/>
    <p:sldId id="341" r:id="rId53"/>
    <p:sldId id="320" r:id="rId54"/>
    <p:sldId id="321" r:id="rId55"/>
    <p:sldId id="322" r:id="rId56"/>
    <p:sldId id="323" r:id="rId57"/>
    <p:sldId id="324" r:id="rId58"/>
    <p:sldId id="325" r:id="rId59"/>
    <p:sldId id="326" r:id="rId60"/>
    <p:sldId id="327" r:id="rId61"/>
    <p:sldId id="314" r:id="rId62"/>
    <p:sldId id="313" r:id="rId63"/>
    <p:sldId id="328" r:id="rId64"/>
    <p:sldId id="31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37"/>
    <p:restoredTop sz="96035"/>
  </p:normalViewPr>
  <p:slideViewPr>
    <p:cSldViewPr>
      <p:cViewPr varScale="1">
        <p:scale>
          <a:sx n="118" d="100"/>
          <a:sy n="118" d="100"/>
        </p:scale>
        <p:origin x="77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t>3/21/20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Software can use the MRS instruction to read the register, and the MSR instruction to write to the register.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MRS: Move to Register from Special Register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MSR: Move to Special Register from ARM Register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ISB instruction flushes the pipeline in the processor, so that all instructions that come after the ISB instruction in program order are fetched from cache or memory only after the ISB instruction has completed. Using an ISB ensures that the effects of context altering operations executed before the ISB are visible to the instructions fetched after the ISB instruction.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16</a:t>
            </a:fld>
            <a:endParaRPr lang="en-US"/>
          </a:p>
        </p:txBody>
      </p:sp>
    </p:spTree>
    <p:extLst>
      <p:ext uri="{BB962C8B-B14F-4D97-AF65-F5344CB8AC3E}">
        <p14:creationId xmlns:p14="http://schemas.microsoft.com/office/powerpoint/2010/main" val="2750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Enabling a system exception is different from enabling a peripheral interrupt. There is no centralized enabling/disabling registers for system exceptions.  Some system exceptions, such as reset and hard fault, cannot be disabled. They are always enabled.  The other system exceptions can be enabled or disabled by their corresponding module, such as system timer.</a:t>
            </a:r>
          </a:p>
          <a:p>
            <a:endParaRPr lang="en-US" dirty="0"/>
          </a:p>
          <a:p>
            <a:r>
              <a:rPr lang="en-US" dirty="0"/>
              <a:t>On the other hand, the enabling and disabling all peripheral interrupts are implemented by modifying two sets of registers: ISER registers and ICER registers. Specifically, ISER registers are used to enable peripheral interrupts. ICER registers are used to disable peripheral interrupts</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53</a:t>
            </a:fld>
            <a:endParaRPr lang="en-US"/>
          </a:p>
        </p:txBody>
      </p:sp>
    </p:spTree>
    <p:extLst>
      <p:ext uri="{BB962C8B-B14F-4D97-AF65-F5344CB8AC3E}">
        <p14:creationId xmlns:p14="http://schemas.microsoft.com/office/powerpoint/2010/main" val="19966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{{Pause=2}}We can enable a peripheral interrupt by writing 1 to the corresponding bit of the ISER register. {{Pause=0.5}} ISER stands for interrupt set enable register. For example, we will show how to enable the interrupt Timer 7.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interrupt number of Timer 7 is 44 for STM 32 L1 processor. ISER0 enables interrupts 0 to 31. ISER1 enables interrupts 32 to 63.  To enable interrupt 44, we need to set bit 12 of ISER1 to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write 0 to a bit in a ISER register does not disable the corresponding interrupt.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54</a:t>
            </a:fld>
            <a:endParaRPr lang="en-US"/>
          </a:p>
        </p:txBody>
      </p:sp>
    </p:spTree>
    <p:extLst>
      <p:ext uri="{BB962C8B-B14F-4D97-AF65-F5344CB8AC3E}">
        <p14:creationId xmlns:p14="http://schemas.microsoft.com/office/powerpoint/2010/main" val="321052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{{Pause=2}}Similarly, we can disable a peripheral interrupt by writing 1 to the corresponding bit of the ICER register. {{Pause=0.5}} ICER stands for the interrupt set disable register. </a:t>
            </a:r>
          </a:p>
          <a:p>
            <a:endParaRPr lang="en-US" dirty="0"/>
          </a:p>
          <a:p>
            <a:r>
              <a:rPr lang="en-US" dirty="0"/>
              <a:t>The interrupt number of Timer 7 is 44. To enable interrupt 44, we need to set bit 12 of ICER1 to 1. {{Pause=0.5}} Note that writing 1 to a bit in ICER disables the corresponding interrupt. Writing 0 to ICER has no impacts.</a:t>
            </a:r>
          </a:p>
          <a:p>
            <a:endParaRPr lang="en-US" dirty="0"/>
          </a:p>
          <a:p>
            <a:r>
              <a:rPr lang="en-US" dirty="0"/>
              <a:t>Separating enable bits and disable bits in two separate sets of registers, ICER and ISER, provides great convenience for software programmers. It allows us to enable or disable an interrupt flexibly, without worrying about writing zero to the other bits in the target register.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93687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this slide, we will summarize how to enable or disable a peripheral interrupt. As discussed previously, the interrupt number of all peripherals is larger than or equal to zero. </a:t>
            </a:r>
          </a:p>
          <a:p>
            <a:endParaRPr lang="en-US" dirty="0"/>
          </a:p>
          <a:p>
            <a:r>
              <a:rPr lang="en-US" dirty="0"/>
              <a:t>There are two approaches to enable or disable a peripheral interrupt. </a:t>
            </a:r>
          </a:p>
          <a:p>
            <a:endParaRPr lang="en-US" dirty="0"/>
          </a:p>
          <a:p>
            <a:r>
              <a:rPr lang="en-US" dirty="0"/>
              <a:t>In the first approach, we can use the NVIC Enable and  Disable  functions. These two functions are provided in the ARM Cortex core header file.</a:t>
            </a:r>
          </a:p>
          <a:p>
            <a:endParaRPr lang="en-US" dirty="0"/>
          </a:p>
          <a:p>
            <a:r>
              <a:rPr lang="en-US" dirty="0"/>
              <a:t>In the second approach, we can directly set the corresponding bit in the ISER or ICER register. </a:t>
            </a:r>
          </a:p>
          <a:p>
            <a:endParaRPr lang="en-US" dirty="0"/>
          </a:p>
          <a:p>
            <a:r>
              <a:rPr lang="en-US" dirty="0"/>
              <a:t>To enable a given peripheral interrupt </a:t>
            </a:r>
            <a:r>
              <a:rPr lang="en-US" dirty="0" err="1"/>
              <a:t>IRQn</a:t>
            </a:r>
            <a:r>
              <a:rPr lang="en-US" dirty="0"/>
              <a:t>, we can divide it by 32 to find out in which ISER register the target enable bit is located. This is because each ISER register has 32 bits. Thus, each ISER register can enable 32 interrupts.  The bit offset within the target ISER register is determined by the result of </a:t>
            </a:r>
            <a:r>
              <a:rPr lang="en-US" dirty="0" err="1"/>
              <a:t>IRQn</a:t>
            </a:r>
            <a:r>
              <a:rPr lang="en-US" dirty="0"/>
              <a:t> mod 32. </a:t>
            </a:r>
          </a:p>
          <a:p>
            <a:endParaRPr lang="en-US" dirty="0"/>
          </a:p>
          <a:p>
            <a:r>
              <a:rPr lang="en-US" dirty="0"/>
              <a:t>A better solution is to use the shift and bit-wise logic &amp; operation, instead of the division and modulus operations. This new approach tends to run faster.</a:t>
            </a:r>
          </a:p>
          <a:p>
            <a:endParaRPr lang="en-US" dirty="0"/>
          </a:p>
          <a:p>
            <a:r>
              <a:rPr lang="en-US" dirty="0"/>
              <a:t>Similarly, we can directly set the corresponding bit in the target ICER register to disable interrupt </a:t>
            </a:r>
            <a:r>
              <a:rPr lang="en-US" dirty="0" err="1"/>
              <a:t>IRQn</a:t>
            </a:r>
            <a:r>
              <a:rPr lang="en-US" dirty="0"/>
              <a:t>.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56</a:t>
            </a:fld>
            <a:endParaRPr lang="en-US"/>
          </a:p>
        </p:txBody>
      </p:sp>
    </p:spTree>
    <p:extLst>
      <p:ext uri="{BB962C8B-B14F-4D97-AF65-F5344CB8AC3E}">
        <p14:creationId xmlns:p14="http://schemas.microsoft.com/office/powerpoint/2010/main" val="143966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{{Pause=2}}What should the processor do if multiple interrupts arrive at the same time?  ARM processors allow software to set priority levels for almost every interrupt.  Accordingly, interrupts that needs to be responded more urgently than others, will be serviced quickly.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ARM Cortex processors, numerically low priority values are used to specify logically high interrupt priorities. In other words, a lower priority value represents a higher urgency. This is very counterintuitive.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the priority value of interrupt A is 5, and the priority value of interrupt B is 2, then B has a higher urgency than A. Therefore, the processor will service B first if interrupt A and B arrive at the same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of some interrupts are fixed. Specifically, the priority of three system exceptions, including reset, non-</a:t>
            </a:r>
            <a:r>
              <a:rPr lang="en-US" sz="1200" b="0" i="0" kern="1200" dirty="0" err="1">
                <a:solidFill>
                  <a:schemeClr val="tx1"/>
                </a:solidFill>
                <a:effectLst/>
                <a:latin typeface="+mn-lt"/>
                <a:ea typeface="+mn-ea"/>
                <a:cs typeface="+mn-cs"/>
              </a:rPr>
              <a:t>masktable</a:t>
            </a:r>
            <a:r>
              <a:rPr lang="en-US" sz="1200" b="0" i="0" kern="1200" dirty="0">
                <a:solidFill>
                  <a:schemeClr val="tx1"/>
                </a:solidFill>
                <a:effectLst/>
                <a:latin typeface="+mn-lt"/>
                <a:ea typeface="+mn-ea"/>
                <a:cs typeface="+mn-cs"/>
              </a:rPr>
              <a:t> interrupt (NMI), and hard fault, are fixed. Their priority levels are negative, and they have the highest urgency.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level of all the other interrupts are adjustable.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57</a:t>
            </a:fld>
            <a:endParaRPr lang="en-US"/>
          </a:p>
        </p:txBody>
      </p:sp>
    </p:spTree>
    <p:extLst>
      <p:ext uri="{BB962C8B-B14F-4D97-AF65-F5344CB8AC3E}">
        <p14:creationId xmlns:p14="http://schemas.microsoft.com/office/powerpoint/2010/main" val="47688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{{Pause=2}}ARM Cortex-M processors use a byte to represent the priority level. Therefore, it allows a maximum of 256 different priority levels, ranging from priority 0 to priority 255. However, the total number of available priority levels depends on the manufacturer. </a:t>
            </a:r>
          </a:p>
          <a:p>
            <a:endParaRPr lang="en-US" dirty="0"/>
          </a:p>
          <a:p>
            <a:r>
              <a:rPr lang="en-US" dirty="0"/>
              <a:t>For example, STM 32 L4 processors implement four priority bits, which are placed as the most significant bits of the priority byte. Therefore, the N V I C module of STM 32 L4 supports up to 16 interrupt priority levels for peripherals. </a:t>
            </a:r>
          </a:p>
          <a:p>
            <a:endParaRPr lang="en-US" dirty="0"/>
          </a:p>
          <a:p>
            <a:r>
              <a:rPr lang="en-US" dirty="0"/>
              <a:t>In addition, the priority bits are divided into two parts, including preempt priority and sub priority. By default, the preempt priority has the upper two bits, and the sub-priority has the lower two bits. However, the number of bits assigned to each part is configurable. </a:t>
            </a:r>
          </a:p>
          <a:p>
            <a:endParaRPr lang="en-US" dirty="0"/>
          </a:p>
          <a:p>
            <a:r>
              <a:rPr lang="en-US" dirty="0"/>
              <a:t>The preempt priority defines whether an interrupt can preempt an already executing interrupt. In other words, preempt priority determines if one interrupt can preempt another. </a:t>
            </a:r>
          </a:p>
          <a:p>
            <a:endParaRPr lang="en-US" dirty="0"/>
          </a:p>
          <a:p>
            <a:r>
              <a:rPr lang="en-US" dirty="0"/>
              <a:t>The sub priority determines which interrupt will be handled first, when two interrupts of the same preempt priority arrive at the same time. That is to say, the sub priority is used, only when two interrupts with the same preempt priority value are pending. Specifically, the interrupt with the lower sub priority value will be handled first.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58</a:t>
            </a:fld>
            <a:endParaRPr lang="en-US"/>
          </a:p>
        </p:txBody>
      </p:sp>
    </p:spTree>
    <p:extLst>
      <p:ext uri="{BB962C8B-B14F-4D97-AF65-F5344CB8AC3E}">
        <p14:creationId xmlns:p14="http://schemas.microsoft.com/office/powerpoint/2010/main" val="142411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{{Pause=2}} Again, the priority is stored as the most significant four bits of the interrupt priority byte. For example, the statement NVIC Set Priority (7, 6) will set the  priority  byte of interrupt 7 to 01100000 in binary, or 96 in decimal.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NVIC data structure, the interrupt priority registers are mapped to a byte array. Each register holds four priority bytes. The NVIC Set Priority statement is equivalent to the following C statement. First, we shifts left, the priority value four bits, and then store the result in the corresponding interrupt priority byte.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59</a:t>
            </a:fld>
            <a:endParaRPr lang="en-US"/>
          </a:p>
        </p:txBody>
      </p:sp>
    </p:spTree>
    <p:extLst>
      <p:ext uri="{BB962C8B-B14F-4D97-AF65-F5344CB8AC3E}">
        <p14:creationId xmlns:p14="http://schemas.microsoft.com/office/powerpoint/2010/main" val="366460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Within an interrupt priority byte, the number of bits in the preemption priority field and the sub-priority field can be configured by software. </a:t>
            </a:r>
          </a:p>
          <a:p>
            <a:endParaRPr lang="en-US" dirty="0"/>
          </a:p>
          <a:p>
            <a:r>
              <a:rPr lang="en-US" dirty="0"/>
              <a:t>For STM 32 L4 processors, there are two bits in each field. However, we can use the function NVIC Set Priority Grouping to change the size of each field. This function will change the A I R C R, register, after performing a sequence of unlocking process. A I R C R, stands for Application Interrupt and Reset Control Register.</a:t>
            </a:r>
          </a:p>
          <a:p>
            <a:endParaRPr lang="en-US" dirty="0"/>
          </a:p>
          <a:p>
            <a:r>
              <a:rPr lang="en-US" dirty="0"/>
              <a:t>For example, if the input n is 4, we set all 4 bits to the preemption priority. As result, the preemption priority has a total of 16 priority levels.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60</a:t>
            </a:fld>
            <a:endParaRPr lang="en-US"/>
          </a:p>
        </p:txBody>
      </p:sp>
    </p:spTree>
    <p:extLst>
      <p:ext uri="{BB962C8B-B14F-4D97-AF65-F5344CB8AC3E}">
        <p14:creationId xmlns:p14="http://schemas.microsoft.com/office/powerpoint/2010/main" val="42380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63</a:t>
            </a:fld>
            <a:endParaRPr lang="en-US"/>
          </a:p>
        </p:txBody>
      </p:sp>
    </p:spTree>
    <p:extLst>
      <p:ext uri="{BB962C8B-B14F-4D97-AF65-F5344CB8AC3E}">
        <p14:creationId xmlns:p14="http://schemas.microsoft.com/office/powerpoint/2010/main" val="407228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Software can use the MRS instruction to read the register, and the MSR instruction to write to the register. </a:t>
            </a:r>
          </a:p>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17</a:t>
            </a:fld>
            <a:endParaRPr lang="en-US"/>
          </a:p>
        </p:txBody>
      </p:sp>
    </p:spTree>
    <p:extLst>
      <p:ext uri="{BB962C8B-B14F-4D97-AF65-F5344CB8AC3E}">
        <p14:creationId xmlns:p14="http://schemas.microsoft.com/office/powerpoint/2010/main" val="309930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19</a:t>
            </a:fld>
            <a:endParaRPr lang="en-US"/>
          </a:p>
        </p:txBody>
      </p:sp>
    </p:spTree>
    <p:extLst>
      <p:ext uri="{BB962C8B-B14F-4D97-AF65-F5344CB8AC3E}">
        <p14:creationId xmlns:p14="http://schemas.microsoft.com/office/powerpoint/2010/main" val="32869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26</a:t>
            </a:fld>
            <a:endParaRPr lang="en-US"/>
          </a:p>
        </p:txBody>
      </p:sp>
    </p:spTree>
    <p:extLst>
      <p:ext uri="{BB962C8B-B14F-4D97-AF65-F5344CB8AC3E}">
        <p14:creationId xmlns:p14="http://schemas.microsoft.com/office/powerpoint/2010/main" val="255464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29</a:t>
            </a:fld>
            <a:endParaRPr lang="en-US"/>
          </a:p>
        </p:txBody>
      </p:sp>
    </p:spTree>
    <p:extLst>
      <p:ext uri="{BB962C8B-B14F-4D97-AF65-F5344CB8AC3E}">
        <p14:creationId xmlns:p14="http://schemas.microsoft.com/office/powerpoint/2010/main" val="248898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49</a:t>
            </a:fld>
            <a:endParaRPr lang="en-US"/>
          </a:p>
        </p:txBody>
      </p:sp>
    </p:spTree>
    <p:extLst>
      <p:ext uri="{BB962C8B-B14F-4D97-AF65-F5344CB8AC3E}">
        <p14:creationId xmlns:p14="http://schemas.microsoft.com/office/powerpoint/2010/main" val="1459113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{{Pause=2}}For a given microprocessor, the definition of the interrupt numbers is usually given in its device header file. This is the interrupt number definition for STM 32 L4 Cortex-M4 microprocessors. It includes negative values for system exceptions, and non-negative values for peripheral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371398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{{Pause=2}}Several C M S I S functions use the interrupt number as an input parameters, such as the function of N V I C disable interrupt, and N V I C enable interrupt.  N V I C stands for Nested Vector Interrupt Controller.</a:t>
            </a:r>
          </a:p>
          <a:p>
            <a:endParaRPr lang="en-US" dirty="0"/>
          </a:p>
          <a:p>
            <a:r>
              <a:rPr lang="en-US" dirty="0"/>
              <a:t>On the other hand, when an interrupt is serviced, the current interrupt or exception number is recorded in the program status register (PSR).  However, the definition of interrupt numbers in PSR is different from the definition of interrupt number in C M S I S functions.  </a:t>
            </a:r>
          </a:p>
          <a:p>
            <a:endParaRPr lang="en-US" dirty="0"/>
          </a:p>
          <a:p>
            <a:r>
              <a:rPr lang="en-US" dirty="0"/>
              <a:t>Specifically, interrupt number of PSR  equals 16 plus the interrupt number for C M S I S. </a:t>
            </a:r>
          </a:p>
          <a:p>
            <a:endParaRPr lang="en-US" dirty="0"/>
          </a:p>
          <a:p>
            <a:r>
              <a:rPr lang="en-US" dirty="0"/>
              <a:t>In this video, when we say interrupt number, we mean the interrupt number defined for C M S I S.</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426148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250186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3/21/20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3/21/20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3/21/20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A4235AF-9AD5-4467-AB33-27BB0F9DCF69}" type="datetime1">
              <a:rPr lang="en-US" smtClean="0"/>
              <a:t>3/21/20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3/21/20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3/21/20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3/21/20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3/21/20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3/21/20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3/21/20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3/21/20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3/21/20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6470312" y="1828800"/>
            <a:ext cx="1799083" cy="830997"/>
          </a:xfrm>
          <a:prstGeom prst="rect">
            <a:avLst/>
          </a:prstGeom>
          <a:noFill/>
        </p:spPr>
        <p:txBody>
          <a:bodyPr wrap="none" rtlCol="0">
            <a:spAutoFit/>
          </a:bodyPr>
          <a:lstStyle/>
          <a:p>
            <a:pPr algn="r"/>
            <a:r>
              <a:rPr lang="en-US" sz="2400" b="1" dirty="0">
                <a:solidFill>
                  <a:srgbClr val="C00000"/>
                </a:solidFill>
              </a:rPr>
              <a:t>Chapter 11</a:t>
            </a:r>
          </a:p>
          <a:p>
            <a:pPr algn="r"/>
            <a:r>
              <a:rPr lang="en-US" sz="2400" b="1" dirty="0">
                <a:solidFill>
                  <a:srgbClr val="C00000"/>
                </a:solidFill>
              </a:rPr>
              <a:t>Interrupt</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94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Service Routine Vector Table</a:t>
            </a:r>
          </a:p>
        </p:txBody>
      </p:sp>
      <p:sp>
        <p:nvSpPr>
          <p:cNvPr id="3" name="Content Placeholder 2"/>
          <p:cNvSpPr>
            <a:spLocks noGrp="1"/>
          </p:cNvSpPr>
          <p:nvPr>
            <p:ph sz="quarter" idx="1"/>
          </p:nvPr>
        </p:nvSpPr>
        <p:spPr>
          <a:xfrm>
            <a:off x="228600" y="1219200"/>
            <a:ext cx="2590800" cy="4937760"/>
          </a:xfrm>
        </p:spPr>
        <p:txBody>
          <a:bodyPr>
            <a:normAutofit/>
          </a:bodyPr>
          <a:lstStyle/>
          <a:p>
            <a:r>
              <a:rPr lang="en-US" sz="1800" dirty="0"/>
              <a:t>Start address for the exception hander for each exception type is fixed and pre-defined</a:t>
            </a:r>
          </a:p>
          <a:p>
            <a:r>
              <a:rPr lang="en-US" sz="1800" dirty="0"/>
              <a:t>Processor loads PC with this fixed, pre-defined address</a:t>
            </a:r>
          </a:p>
          <a:p>
            <a:r>
              <a:rPr lang="en-US" sz="1800" dirty="0"/>
              <a:t>Exception Vector Table starts at memory address 0</a:t>
            </a:r>
          </a:p>
          <a:p>
            <a:r>
              <a:rPr lang="en-US" sz="1800" dirty="0"/>
              <a:t>Program Counter </a:t>
            </a:r>
            <a:r>
              <a:rPr lang="en-US" sz="1800" dirty="0">
                <a:solidFill>
                  <a:srgbClr val="FF0000"/>
                </a:solidFill>
              </a:rPr>
              <a:t>pc = </a:t>
            </a:r>
            <a:r>
              <a:rPr lang="en-US" sz="1800" dirty="0">
                <a:solidFill>
                  <a:srgbClr val="FF0000"/>
                </a:solidFill>
                <a:latin typeface="Consolas" panose="020B0609020204030204" pitchFamily="49" charset="0"/>
                <a:cs typeface="Consolas" panose="020B0609020204030204" pitchFamily="49" charset="0"/>
              </a:rPr>
              <a:t>0x00000004</a:t>
            </a:r>
            <a:r>
              <a:rPr lang="en-US" sz="1800" dirty="0"/>
              <a:t> initially</a:t>
            </a:r>
          </a:p>
          <a:p>
            <a:endParaRPr lang="en-US" sz="1800" dirty="0"/>
          </a:p>
          <a:p>
            <a:endParaRPr lang="en-US" sz="1800" dirty="0"/>
          </a:p>
          <a:p>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903861393"/>
              </p:ext>
            </p:extLst>
          </p:nvPr>
        </p:nvGraphicFramePr>
        <p:xfrm>
          <a:off x="3124200" y="1371600"/>
          <a:ext cx="5638799" cy="4801929"/>
        </p:xfrm>
        <a:graphic>
          <a:graphicData uri="http://schemas.openxmlformats.org/drawingml/2006/table">
            <a:tbl>
              <a:tblPr firstRow="1" firstCol="1" lastRow="1" lastCol="1" bandRow="1" bandCol="1">
                <a:tableStyleId>{69012ECD-51FC-41F1-AA8D-1B2483CD663E}</a:tableStyleId>
              </a:tblPr>
              <a:tblGrid>
                <a:gridCol w="1032456">
                  <a:extLst>
                    <a:ext uri="{9D8B030D-6E8A-4147-A177-3AD203B41FA5}">
                      <a16:colId xmlns:a16="http://schemas.microsoft.com/office/drawing/2014/main" val="20000"/>
                    </a:ext>
                  </a:extLst>
                </a:gridCol>
                <a:gridCol w="555938">
                  <a:extLst>
                    <a:ext uri="{9D8B030D-6E8A-4147-A177-3AD203B41FA5}">
                      <a16:colId xmlns:a16="http://schemas.microsoft.com/office/drawing/2014/main" val="20001"/>
                    </a:ext>
                  </a:extLst>
                </a:gridCol>
                <a:gridCol w="714777">
                  <a:extLst>
                    <a:ext uri="{9D8B030D-6E8A-4147-A177-3AD203B41FA5}">
                      <a16:colId xmlns:a16="http://schemas.microsoft.com/office/drawing/2014/main" val="20002"/>
                    </a:ext>
                  </a:extLst>
                </a:gridCol>
                <a:gridCol w="1202029">
                  <a:extLst>
                    <a:ext uri="{9D8B030D-6E8A-4147-A177-3AD203B41FA5}">
                      <a16:colId xmlns:a16="http://schemas.microsoft.com/office/drawing/2014/main" val="20003"/>
                    </a:ext>
                  </a:extLst>
                </a:gridCol>
                <a:gridCol w="2133599">
                  <a:extLst>
                    <a:ext uri="{9D8B030D-6E8A-4147-A177-3AD203B41FA5}">
                      <a16:colId xmlns:a16="http://schemas.microsoft.com/office/drawing/2014/main" val="20004"/>
                    </a:ext>
                  </a:extLst>
                </a:gridCol>
              </a:tblGrid>
              <a:tr h="319419">
                <a:tc>
                  <a:txBody>
                    <a:bodyPr/>
                    <a:lstStyle/>
                    <a:p>
                      <a:pPr marL="0" marR="0" algn="ctr">
                        <a:lnSpc>
                          <a:spcPts val="950"/>
                        </a:lnSpc>
                        <a:spcBef>
                          <a:spcPts val="30"/>
                        </a:spcBef>
                        <a:spcAft>
                          <a:spcPts val="0"/>
                        </a:spcAft>
                      </a:pPr>
                      <a:r>
                        <a:rPr lang="en-US" sz="1000" dirty="0">
                          <a:effectLst/>
                        </a:rPr>
                        <a:t> A</a:t>
                      </a:r>
                      <a:r>
                        <a:rPr lang="en-US" sz="1000" spc="-10" dirty="0">
                          <a:effectLst/>
                        </a:rPr>
                        <a:t>d</a:t>
                      </a:r>
                      <a:r>
                        <a:rPr lang="en-US" sz="1000" dirty="0">
                          <a:effectLst/>
                        </a:rPr>
                        <a:t>dress</a:t>
                      </a:r>
                      <a:endParaRPr lang="en-US" sz="1200" b="0" dirty="0">
                        <a:effectLst/>
                        <a:latin typeface="Calibri"/>
                        <a:ea typeface="Calibri"/>
                        <a:cs typeface="Times New Roman"/>
                      </a:endParaRPr>
                    </a:p>
                  </a:txBody>
                  <a:tcPr marL="0" marR="0" marT="0" marB="0" anchor="ctr"/>
                </a:tc>
                <a:tc>
                  <a:txBody>
                    <a:bodyPr/>
                    <a:lstStyle/>
                    <a:p>
                      <a:pPr marL="0" marR="0">
                        <a:lnSpc>
                          <a:spcPts val="950"/>
                        </a:lnSpc>
                        <a:spcBef>
                          <a:spcPts val="30"/>
                        </a:spcBef>
                        <a:spcAft>
                          <a:spcPts val="0"/>
                        </a:spcAft>
                      </a:pPr>
                      <a:r>
                        <a:rPr lang="en-US" sz="1000" dirty="0">
                          <a:effectLst/>
                        </a:rPr>
                        <a:t> Priority</a:t>
                      </a:r>
                      <a:endParaRPr lang="en-US" sz="1200" b="0" dirty="0">
                        <a:effectLst/>
                        <a:latin typeface="Calibri"/>
                        <a:ea typeface="Calibri"/>
                        <a:cs typeface="Times New Roman"/>
                      </a:endParaRPr>
                    </a:p>
                  </a:txBody>
                  <a:tcPr marL="0" marR="0" marT="0" marB="0" anchor="ctr"/>
                </a:tc>
                <a:tc>
                  <a:txBody>
                    <a:bodyPr/>
                    <a:lstStyle/>
                    <a:p>
                      <a:pPr marL="90170" marR="55245" indent="-3175">
                        <a:lnSpc>
                          <a:spcPct val="105000"/>
                        </a:lnSpc>
                        <a:spcBef>
                          <a:spcPts val="425"/>
                        </a:spcBef>
                        <a:spcAft>
                          <a:spcPts val="0"/>
                        </a:spcAft>
                      </a:pPr>
                      <a:r>
                        <a:rPr lang="en-US" sz="1000" spc="-60">
                          <a:effectLst/>
                        </a:rPr>
                        <a:t>T</a:t>
                      </a:r>
                      <a:r>
                        <a:rPr lang="en-US" sz="1000">
                          <a:effectLst/>
                        </a:rPr>
                        <a:t>ype </a:t>
                      </a:r>
                      <a:r>
                        <a:rPr lang="en-US" sz="1000" spc="-5">
                          <a:effectLst/>
                        </a:rPr>
                        <a:t>o</a:t>
                      </a:r>
                      <a:r>
                        <a:rPr lang="en-US" sz="1000">
                          <a:effectLst/>
                        </a:rPr>
                        <a:t>f pri</a:t>
                      </a:r>
                      <a:r>
                        <a:rPr lang="en-US" sz="1000" spc="-5">
                          <a:effectLst/>
                        </a:rPr>
                        <a:t>o</a:t>
                      </a:r>
                      <a:r>
                        <a:rPr lang="en-US" sz="1000">
                          <a:effectLst/>
                        </a:rPr>
                        <a:t>r</a:t>
                      </a:r>
                      <a:r>
                        <a:rPr lang="en-US" sz="1000" spc="-5">
                          <a:effectLst/>
                        </a:rPr>
                        <a:t>i</a:t>
                      </a:r>
                      <a:r>
                        <a:rPr lang="en-US" sz="1000">
                          <a:effectLst/>
                        </a:rPr>
                        <a:t>ty</a:t>
                      </a:r>
                      <a:endParaRPr lang="en-US" sz="1200" b="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Ac</a:t>
                      </a:r>
                      <a:r>
                        <a:rPr lang="en-US" sz="1000" spc="-20" dirty="0">
                          <a:effectLst/>
                        </a:rPr>
                        <a:t>r</a:t>
                      </a:r>
                      <a:r>
                        <a:rPr lang="en-US" sz="1000" dirty="0">
                          <a:effectLst/>
                        </a:rPr>
                        <a:t>o</a:t>
                      </a:r>
                      <a:r>
                        <a:rPr lang="en-US" sz="1000" spc="-20" dirty="0">
                          <a:effectLst/>
                        </a:rPr>
                        <a:t>n</a:t>
                      </a:r>
                      <a:r>
                        <a:rPr lang="en-US" sz="1000" spc="5" dirty="0">
                          <a:effectLst/>
                        </a:rPr>
                        <a:t>y</a:t>
                      </a:r>
                      <a:r>
                        <a:rPr lang="en-US" sz="1000" dirty="0">
                          <a:effectLst/>
                        </a:rPr>
                        <a:t>m</a:t>
                      </a:r>
                      <a:endParaRPr lang="en-US" sz="1200" b="0" dirty="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D</a:t>
                      </a:r>
                      <a:r>
                        <a:rPr lang="en-US" sz="1000" spc="5" dirty="0">
                          <a:effectLst/>
                        </a:rPr>
                        <a:t>e</a:t>
                      </a:r>
                      <a:r>
                        <a:rPr lang="en-US" sz="1000" dirty="0">
                          <a:effectLst/>
                        </a:rPr>
                        <a:t>sc</a:t>
                      </a:r>
                      <a:r>
                        <a:rPr lang="en-US" sz="1000" spc="5" dirty="0">
                          <a:effectLst/>
                        </a:rPr>
                        <a:t>r</a:t>
                      </a:r>
                      <a:r>
                        <a:rPr lang="en-US" sz="1000" dirty="0">
                          <a:effectLst/>
                        </a:rPr>
                        <a:t>iption</a:t>
                      </a:r>
                      <a:endParaRPr lang="en-US" sz="1200" b="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225590">
                <a:tc>
                  <a:txBody>
                    <a:bodyPr/>
                    <a:lstStyle/>
                    <a:p>
                      <a:pPr marL="154305" marR="0" algn="l">
                        <a:lnSpc>
                          <a:spcPct val="115000"/>
                        </a:lnSpc>
                        <a:spcBef>
                          <a:spcPts val="17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22885" marR="209550" algn="ctr">
                        <a:lnSpc>
                          <a:spcPct val="115000"/>
                        </a:lnSpc>
                        <a:spcBef>
                          <a:spcPts val="17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246380" marR="233680" algn="ctr">
                        <a:lnSpc>
                          <a:spcPct val="115000"/>
                        </a:lnSpc>
                        <a:spcBef>
                          <a:spcPts val="17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a:effectLst/>
                        </a:rPr>
                        <a:t>-</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b="0" dirty="0">
                          <a:effectLst/>
                        </a:rPr>
                        <a:t>Stack Pointer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1"/>
                  </a:ext>
                </a:extLst>
              </a:tr>
              <a:tr h="226255">
                <a:tc>
                  <a:txBody>
                    <a:bodyPr/>
                    <a:lstStyle/>
                    <a:p>
                      <a:pPr marL="154305" marR="0" algn="l">
                        <a:lnSpc>
                          <a:spcPct val="115000"/>
                        </a:lnSpc>
                        <a:spcBef>
                          <a:spcPts val="225"/>
                        </a:spcBef>
                        <a:spcAft>
                          <a:spcPts val="0"/>
                        </a:spcAft>
                      </a:pPr>
                      <a:r>
                        <a:rPr lang="en-US" sz="1100" b="1" dirty="0" err="1">
                          <a:solidFill>
                            <a:srgbClr val="FF0000"/>
                          </a:solidFill>
                          <a:effectLst/>
                          <a:latin typeface="Consolas" panose="020B0609020204030204" pitchFamily="49" charset="0"/>
                          <a:cs typeface="Consolas" panose="020B0609020204030204" pitchFamily="49" charset="0"/>
                        </a:rPr>
                        <a:t>0x0</a:t>
                      </a:r>
                      <a:r>
                        <a:rPr lang="en-US" sz="1100" b="1" spc="5" dirty="0" err="1">
                          <a:solidFill>
                            <a:srgbClr val="FF0000"/>
                          </a:solidFill>
                          <a:effectLst/>
                          <a:latin typeface="Consolas" panose="020B0609020204030204" pitchFamily="49" charset="0"/>
                          <a:cs typeface="Consolas" panose="020B0609020204030204" pitchFamily="49" charset="0"/>
                        </a:rPr>
                        <a:t>0</a:t>
                      </a:r>
                      <a:r>
                        <a:rPr lang="en-US" sz="1100" b="1" dirty="0" err="1">
                          <a:solidFill>
                            <a:srgbClr val="FF0000"/>
                          </a:solidFill>
                          <a:effectLst/>
                          <a:latin typeface="Consolas" panose="020B0609020204030204" pitchFamily="49" charset="0"/>
                          <a:cs typeface="Consolas" panose="020B0609020204030204" pitchFamily="49" charset="0"/>
                        </a:rPr>
                        <a:t>00</a:t>
                      </a:r>
                      <a:r>
                        <a:rPr lang="en-US" sz="1100" b="1" spc="5" dirty="0" err="1">
                          <a:solidFill>
                            <a:srgbClr val="FF0000"/>
                          </a:solidFill>
                          <a:effectLst/>
                          <a:latin typeface="Consolas" panose="020B0609020204030204" pitchFamily="49" charset="0"/>
                          <a:cs typeface="Consolas" panose="020B0609020204030204" pitchFamily="49" charset="0"/>
                        </a:rPr>
                        <a:t>_</a:t>
                      </a:r>
                      <a:r>
                        <a:rPr lang="en-US" sz="1100" b="1" dirty="0" err="1">
                          <a:solidFill>
                            <a:srgbClr val="FF0000"/>
                          </a:solidFill>
                          <a:effectLst/>
                          <a:latin typeface="Consolas" panose="020B0609020204030204" pitchFamily="49" charset="0"/>
                          <a:cs typeface="Consolas" panose="020B0609020204030204" pitchFamily="49" charset="0"/>
                        </a:rPr>
                        <a:t>0004</a:t>
                      </a:r>
                      <a:endParaRPr lang="en-US" sz="1600" b="1" dirty="0">
                        <a:solidFill>
                          <a:srgbClr val="FF0000"/>
                        </a:solidFill>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25"/>
                        </a:spcBef>
                        <a:spcAft>
                          <a:spcPts val="0"/>
                        </a:spcAft>
                      </a:pPr>
                      <a:r>
                        <a:rPr lang="en-US" sz="900" dirty="0">
                          <a:solidFill>
                            <a:srgbClr val="FF0000"/>
                          </a:solidFill>
                          <a:effectLst/>
                        </a:rPr>
                        <a:t>-3</a:t>
                      </a:r>
                      <a:endParaRPr lang="en-US" sz="900" b="0" dirty="0">
                        <a:solidFill>
                          <a:srgbClr val="FF0000"/>
                        </a:solidFill>
                        <a:effectLst/>
                        <a:latin typeface="Calibri"/>
                        <a:ea typeface="Calibri"/>
                        <a:cs typeface="Times New Roman"/>
                      </a:endParaRPr>
                    </a:p>
                  </a:txBody>
                  <a:tcPr marL="0" marR="0" marT="0" marB="0" anchor="ctr"/>
                </a:tc>
                <a:tc>
                  <a:txBody>
                    <a:bodyPr/>
                    <a:lstStyle/>
                    <a:p>
                      <a:pPr marL="167640" marR="0" algn="ctr">
                        <a:lnSpc>
                          <a:spcPct val="115000"/>
                        </a:lnSpc>
                        <a:spcBef>
                          <a:spcPts val="225"/>
                        </a:spcBef>
                        <a:spcAft>
                          <a:spcPts val="0"/>
                        </a:spcAft>
                      </a:pPr>
                      <a:r>
                        <a:rPr lang="en-US" sz="1000" spc="-5" dirty="0">
                          <a:solidFill>
                            <a:srgbClr val="FF0000"/>
                          </a:solidFill>
                          <a:effectLst/>
                        </a:rPr>
                        <a:t>fi</a:t>
                      </a:r>
                      <a:r>
                        <a:rPr lang="en-US" sz="1000" spc="-25" dirty="0">
                          <a:solidFill>
                            <a:srgbClr val="FF0000"/>
                          </a:solidFill>
                          <a:effectLst/>
                        </a:rPr>
                        <a:t>x</a:t>
                      </a:r>
                      <a:r>
                        <a:rPr lang="en-US" sz="1000" dirty="0">
                          <a:solidFill>
                            <a:srgbClr val="FF0000"/>
                          </a:solidFill>
                          <a:effectLst/>
                        </a:rPr>
                        <a:t>ed</a:t>
                      </a:r>
                      <a:endParaRPr lang="en-US" sz="1000" b="0" dirty="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a:solidFill>
                            <a:srgbClr val="FF0000"/>
                          </a:solidFill>
                          <a:effectLst/>
                        </a:rPr>
                        <a:t>Reset</a:t>
                      </a:r>
                      <a:endParaRPr lang="en-US" sz="1000" b="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solidFill>
                            <a:srgbClr val="FF0000"/>
                          </a:solidFill>
                          <a:effectLst/>
                        </a:rPr>
                        <a:t>Reset Vector </a:t>
                      </a:r>
                      <a:endParaRPr lang="en-US" sz="1000" b="0" dirty="0">
                        <a:solidFill>
                          <a:srgbClr val="FF0000"/>
                        </a:solidFill>
                        <a:effectLst/>
                        <a:latin typeface="Calibri"/>
                        <a:ea typeface="Calibri"/>
                        <a:cs typeface="Times New Roman"/>
                      </a:endParaRPr>
                    </a:p>
                  </a:txBody>
                  <a:tcPr marL="45720" marR="0" marT="0" marB="0" anchor="ctr"/>
                </a:tc>
                <a:extLst>
                  <a:ext uri="{0D108BD9-81ED-4DB2-BD59-A6C34878D82A}">
                    <a16:rowId xmlns:a16="http://schemas.microsoft.com/office/drawing/2014/main" val="10002"/>
                  </a:ext>
                </a:extLst>
              </a:tr>
              <a:tr h="519056">
                <a:tc>
                  <a:txBody>
                    <a:bodyPr/>
                    <a:lstStyle/>
                    <a:p>
                      <a:pPr marL="0" marR="0" algn="l">
                        <a:lnSpc>
                          <a:spcPts val="1300"/>
                        </a:lnSpc>
                        <a:spcBef>
                          <a:spcPts val="30"/>
                        </a:spcBef>
                        <a:spcAft>
                          <a:spcPts val="0"/>
                        </a:spcAft>
                      </a:pPr>
                      <a:r>
                        <a:rPr lang="en-US" sz="1800" b="1" dirty="0">
                          <a:effectLst/>
                          <a:latin typeface="Consolas" panose="020B0609020204030204" pitchFamily="49" charset="0"/>
                          <a:cs typeface="Consolas" panose="020B0609020204030204" pitchFamily="49" charset="0"/>
                        </a:rPr>
                        <a:t> </a:t>
                      </a:r>
                      <a:endParaRPr lang="en-US" sz="1600" b="1" dirty="0">
                        <a:effectLst/>
                        <a:latin typeface="Consolas" panose="020B0609020204030204" pitchFamily="49" charset="0"/>
                        <a:cs typeface="Consolas" panose="020B0609020204030204" pitchFamily="49" charset="0"/>
                      </a:endParaRPr>
                    </a:p>
                    <a:p>
                      <a:pPr marL="154305" marR="0" algn="l">
                        <a:lnSpc>
                          <a:spcPct val="115000"/>
                        </a:lnSpc>
                        <a:spcBef>
                          <a:spcPts val="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1300"/>
                        </a:lnSpc>
                        <a:spcBef>
                          <a:spcPts val="30"/>
                        </a:spcBef>
                        <a:spcAft>
                          <a:spcPts val="0"/>
                        </a:spcAft>
                      </a:pPr>
                      <a:r>
                        <a:rPr lang="en-US" sz="900" dirty="0">
                          <a:effectLst/>
                        </a:rPr>
                        <a:t> </a:t>
                      </a:r>
                    </a:p>
                    <a:p>
                      <a:pPr marL="190500" marR="177800" algn="ctr">
                        <a:lnSpc>
                          <a:spcPct val="115000"/>
                        </a:lnSpc>
                        <a:spcBef>
                          <a:spcPts val="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0" marR="0" algn="ctr">
                        <a:lnSpc>
                          <a:spcPts val="1300"/>
                        </a:lnSpc>
                        <a:spcBef>
                          <a:spcPts val="30"/>
                        </a:spcBef>
                        <a:spcAft>
                          <a:spcPts val="0"/>
                        </a:spcAft>
                      </a:pPr>
                      <a:r>
                        <a:rPr lang="en-US" sz="1000" dirty="0">
                          <a:effectLst/>
                        </a:rPr>
                        <a:t> </a:t>
                      </a:r>
                    </a:p>
                    <a:p>
                      <a:pPr marL="167640" marR="0" algn="ctr">
                        <a:lnSpc>
                          <a:spcPct val="115000"/>
                        </a:lnSpc>
                        <a:spcBef>
                          <a:spcPts val="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0" marR="0">
                        <a:lnSpc>
                          <a:spcPts val="1300"/>
                        </a:lnSpc>
                        <a:spcBef>
                          <a:spcPts val="30"/>
                        </a:spcBef>
                        <a:spcAft>
                          <a:spcPts val="0"/>
                        </a:spcAft>
                      </a:pPr>
                      <a:r>
                        <a:rPr lang="en-US" sz="1000">
                          <a:effectLst/>
                        </a:rPr>
                        <a:t> </a:t>
                      </a:r>
                    </a:p>
                    <a:p>
                      <a:pPr marL="34290" marR="0">
                        <a:lnSpc>
                          <a:spcPct val="115000"/>
                        </a:lnSpc>
                        <a:spcBef>
                          <a:spcPts val="0"/>
                        </a:spcBef>
                        <a:spcAft>
                          <a:spcPts val="0"/>
                        </a:spcAft>
                      </a:pPr>
                      <a:r>
                        <a:rPr lang="en-US" sz="1000">
                          <a:effectLst/>
                        </a:rPr>
                        <a:t>NMI_</a:t>
                      </a:r>
                      <a:r>
                        <a:rPr lang="en-US" sz="1000" spc="5">
                          <a:effectLst/>
                        </a:rPr>
                        <a:t>H</a:t>
                      </a:r>
                      <a:r>
                        <a:rPr lang="en-US" sz="1000">
                          <a:effectLst/>
                        </a:rPr>
                        <a:t>and</a:t>
                      </a:r>
                      <a:r>
                        <a:rPr lang="en-US" sz="1000" spc="5">
                          <a:effectLst/>
                        </a:rPr>
                        <a:t>l</a:t>
                      </a:r>
                      <a:r>
                        <a:rPr lang="en-US" sz="1000">
                          <a:effectLst/>
                        </a:rPr>
                        <a:t>er</a:t>
                      </a:r>
                      <a:endParaRPr lang="en-US" sz="1000" b="0">
                        <a:effectLst/>
                        <a:latin typeface="Calibri"/>
                        <a:ea typeface="Calibri"/>
                        <a:cs typeface="Times New Roman"/>
                      </a:endParaRPr>
                    </a:p>
                  </a:txBody>
                  <a:tcPr marL="0" marR="0" marT="0" marB="0" anchor="ctr"/>
                </a:tc>
                <a:tc>
                  <a:txBody>
                    <a:bodyPr/>
                    <a:lstStyle/>
                    <a:p>
                      <a:pPr marL="34290" marR="135890">
                        <a:lnSpc>
                          <a:spcPct val="105000"/>
                        </a:lnSpc>
                        <a:spcBef>
                          <a:spcPts val="230"/>
                        </a:spcBef>
                        <a:spcAft>
                          <a:spcPts val="0"/>
                        </a:spcAft>
                      </a:pPr>
                      <a:r>
                        <a:rPr lang="en-US" sz="1000" b="0" dirty="0">
                          <a:effectLst/>
                        </a:rPr>
                        <a:t>Non </a:t>
                      </a:r>
                      <a:r>
                        <a:rPr lang="en-US" sz="1000" b="0" dirty="0" err="1">
                          <a:effectLst/>
                        </a:rPr>
                        <a:t>maska</a:t>
                      </a:r>
                      <a:r>
                        <a:rPr lang="en-US" sz="1000" b="0" spc="-15" dirty="0" err="1">
                          <a:effectLst/>
                        </a:rPr>
                        <a:t>b</a:t>
                      </a:r>
                      <a:r>
                        <a:rPr lang="en-US" sz="1000" b="0" dirty="0" err="1">
                          <a:effectLst/>
                        </a:rPr>
                        <a:t>le</a:t>
                      </a:r>
                      <a:r>
                        <a:rPr lang="en-US" sz="1000" b="0" dirty="0">
                          <a:effectLst/>
                        </a:rPr>
                        <a:t> inter</a:t>
                      </a:r>
                      <a:r>
                        <a:rPr lang="en-US" sz="1000" b="0" spc="10" dirty="0">
                          <a:effectLst/>
                        </a:rPr>
                        <a:t>r</a:t>
                      </a:r>
                      <a:r>
                        <a:rPr lang="en-US" sz="1000" b="0" spc="5" dirty="0">
                          <a:effectLst/>
                        </a:rPr>
                        <a:t>u</a:t>
                      </a:r>
                      <a:r>
                        <a:rPr lang="en-US" sz="1000" b="0" dirty="0">
                          <a:effectLst/>
                        </a:rPr>
                        <a:t>pt. T</a:t>
                      </a:r>
                      <a:r>
                        <a:rPr lang="en-US" sz="1000" b="0" spc="5" dirty="0">
                          <a:effectLst/>
                        </a:rPr>
                        <a:t>h</a:t>
                      </a:r>
                      <a:r>
                        <a:rPr lang="en-US" sz="1000" b="0" dirty="0">
                          <a:effectLst/>
                        </a:rPr>
                        <a:t>e RCC Clo</a:t>
                      </a:r>
                      <a:r>
                        <a:rPr lang="en-US" sz="1000" b="0" spc="-20" dirty="0">
                          <a:effectLst/>
                        </a:rPr>
                        <a:t>c</a:t>
                      </a:r>
                      <a:r>
                        <a:rPr lang="en-US" sz="1000" b="0" dirty="0">
                          <a:effectLst/>
                        </a:rPr>
                        <a:t>k Secu</a:t>
                      </a:r>
                      <a:r>
                        <a:rPr lang="en-US" sz="1000" b="0" spc="10" dirty="0">
                          <a:effectLst/>
                        </a:rPr>
                        <a:t>r</a:t>
                      </a:r>
                      <a:r>
                        <a:rPr lang="en-US" sz="1000" b="0" spc="5" dirty="0">
                          <a:effectLst/>
                        </a:rPr>
                        <a:t>i</a:t>
                      </a:r>
                      <a:r>
                        <a:rPr lang="en-US" sz="1000" b="0" dirty="0">
                          <a:effectLst/>
                        </a:rPr>
                        <a:t>ty System</a:t>
                      </a:r>
                      <a:r>
                        <a:rPr lang="en-US" sz="1000" b="0" spc="-5" dirty="0">
                          <a:effectLst/>
                        </a:rPr>
                        <a:t> </a:t>
                      </a:r>
                      <a:r>
                        <a:rPr lang="en-US" sz="1000" b="0" dirty="0">
                          <a:effectLst/>
                        </a:rPr>
                        <a:t>(CSS)</a:t>
                      </a:r>
                      <a:r>
                        <a:rPr lang="en-US" sz="1000" b="0" spc="-5" dirty="0">
                          <a:effectLst/>
                        </a:rPr>
                        <a:t> </a:t>
                      </a:r>
                      <a:r>
                        <a:rPr lang="en-US" sz="1000" b="0" dirty="0">
                          <a:effectLst/>
                        </a:rPr>
                        <a:t>is li</a:t>
                      </a:r>
                      <a:r>
                        <a:rPr lang="en-US" sz="1000" b="0" spc="5" dirty="0">
                          <a:effectLst/>
                        </a:rPr>
                        <a:t>n</a:t>
                      </a:r>
                      <a:r>
                        <a:rPr lang="en-US" sz="1000" b="0" spc="-25" dirty="0">
                          <a:effectLst/>
                        </a:rPr>
                        <a:t>k</a:t>
                      </a:r>
                      <a:r>
                        <a:rPr lang="en-US" sz="1000" b="0" spc="5" dirty="0">
                          <a:effectLst/>
                        </a:rPr>
                        <a:t>e</a:t>
                      </a:r>
                      <a:r>
                        <a:rPr lang="en-US" sz="1000" b="0" dirty="0">
                          <a:effectLst/>
                        </a:rPr>
                        <a:t>d to the NMI</a:t>
                      </a:r>
                      <a:r>
                        <a:rPr lang="en-US" sz="1000" b="0" spc="-5" dirty="0">
                          <a:effectLst/>
                        </a:rPr>
                        <a:t> </a:t>
                      </a:r>
                      <a:r>
                        <a:rPr lang="en-US" sz="1000" b="0" spc="-20" dirty="0">
                          <a:effectLst/>
                        </a:rPr>
                        <a:t>v</a:t>
                      </a:r>
                      <a:r>
                        <a:rPr lang="en-US" sz="1000" b="0" dirty="0">
                          <a:effectLst/>
                        </a:rPr>
                        <a:t>ect</a:t>
                      </a:r>
                      <a:r>
                        <a:rPr lang="en-US" sz="1000" b="0" spc="5" dirty="0">
                          <a:effectLst/>
                        </a:rPr>
                        <a:t>o</a:t>
                      </a:r>
                      <a:r>
                        <a:rPr lang="en-US" sz="1000" b="0" spc="-50" dirty="0">
                          <a:effectLst/>
                        </a:rPr>
                        <a:t>r</a:t>
                      </a:r>
                      <a:r>
                        <a:rPr lang="en-US" sz="1000" b="0" dirty="0">
                          <a:effectLst/>
                        </a:rPr>
                        <a: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3"/>
                  </a:ext>
                </a:extLst>
              </a:tr>
              <a:tr h="226921">
                <a:tc>
                  <a:txBody>
                    <a:bodyPr/>
                    <a:lstStyle/>
                    <a:p>
                      <a:pPr marL="144780" marR="0" algn="l">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0_0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30"/>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167640" marR="0" algn="ctr">
                        <a:lnSpc>
                          <a:spcPct val="115000"/>
                        </a:lnSpc>
                        <a:spcBef>
                          <a:spcPts val="23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a:effectLst/>
                        </a:rPr>
                        <a:t>Hard</a:t>
                      </a:r>
                      <a:r>
                        <a:rPr lang="en-US" sz="1000" spc="-45">
                          <a:effectLst/>
                        </a:rPr>
                        <a:t>F</a:t>
                      </a:r>
                      <a:r>
                        <a:rPr lang="en-US" sz="1000">
                          <a:effectLst/>
                        </a:rPr>
                        <a:t>a</a:t>
                      </a:r>
                      <a:r>
                        <a:rPr lang="en-US" sz="1000" spc="5">
                          <a:effectLst/>
                        </a:rPr>
                        <a:t>u</a:t>
                      </a:r>
                      <a:r>
                        <a:rPr lang="en-US" sz="1000">
                          <a:effectLst/>
                        </a:rPr>
                        <a:t>lt_Ha</a:t>
                      </a:r>
                      <a:r>
                        <a:rPr lang="en-US" sz="1000" spc="5">
                          <a:effectLst/>
                        </a:rPr>
                        <a:t>n</a:t>
                      </a:r>
                      <a:r>
                        <a:rPr lang="en-US" sz="1000">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All class of</a:t>
                      </a:r>
                      <a:r>
                        <a:rPr lang="en-US" sz="1000" b="0" spc="-5" dirty="0">
                          <a:effectLst/>
                        </a:rPr>
                        <a:t> </a:t>
                      </a:r>
                      <a:r>
                        <a:rPr lang="en-US" sz="1000" b="0" spc="-30" dirty="0">
                          <a:effectLst/>
                        </a:rPr>
                        <a:t>f</a:t>
                      </a:r>
                      <a:r>
                        <a:rPr lang="en-US" sz="1000" b="0" spc="5" dirty="0">
                          <a:effectLst/>
                        </a:rPr>
                        <a:t>a</a:t>
                      </a:r>
                      <a:r>
                        <a:rPr lang="en-US" sz="1000" b="0" dirty="0">
                          <a:effectLst/>
                        </a:rPr>
                        <a:t>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4"/>
                  </a:ext>
                </a:extLst>
              </a:tr>
              <a:tr h="226255">
                <a:tc>
                  <a:txBody>
                    <a:bodyPr/>
                    <a:lstStyle/>
                    <a:p>
                      <a:pPr marL="15430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0</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spc="-5">
                          <a:effectLst/>
                        </a:rPr>
                        <a:t>M</a:t>
                      </a:r>
                      <a:r>
                        <a:rPr lang="en-US" sz="1000" spc="5">
                          <a:effectLst/>
                        </a:rPr>
                        <a:t>e</a:t>
                      </a:r>
                      <a:r>
                        <a:rPr lang="en-US" sz="1000" spc="-5">
                          <a:effectLst/>
                        </a:rPr>
                        <a:t>mMa</a:t>
                      </a:r>
                      <a:r>
                        <a:rPr lang="en-US" sz="1000" spc="5">
                          <a:effectLst/>
                        </a:rPr>
                        <a:t>n</a:t>
                      </a:r>
                      <a:r>
                        <a:rPr lang="en-US" sz="1000" spc="-5">
                          <a:effectLst/>
                        </a:rPr>
                        <a:t>ag</a:t>
                      </a:r>
                      <a:r>
                        <a:rPr lang="en-US" sz="1000" spc="5">
                          <a:effectLst/>
                        </a:rPr>
                        <a:t>e</a:t>
                      </a:r>
                      <a:r>
                        <a:rPr lang="en-US" sz="1000" spc="-5">
                          <a:effectLst/>
                        </a:rPr>
                        <a:t>_Ha</a:t>
                      </a:r>
                      <a:r>
                        <a:rPr lang="en-US" sz="1000" spc="5">
                          <a:effectLst/>
                        </a:rPr>
                        <a:t>n</a:t>
                      </a:r>
                      <a:r>
                        <a:rPr lang="en-US" sz="1000" spc="-5">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Memo</a:t>
                      </a:r>
                      <a:r>
                        <a:rPr lang="en-US" sz="1000" b="0" spc="25" dirty="0">
                          <a:effectLst/>
                        </a:rPr>
                        <a:t>r</a:t>
                      </a:r>
                      <a:r>
                        <a:rPr lang="en-US" sz="1000" b="0" dirty="0">
                          <a:effectLst/>
                        </a:rPr>
                        <a:t>y mana</a:t>
                      </a:r>
                      <a:r>
                        <a:rPr lang="en-US" sz="1000" b="0" spc="5" dirty="0">
                          <a:effectLst/>
                        </a:rPr>
                        <a:t>g</a:t>
                      </a:r>
                      <a:r>
                        <a:rPr lang="en-US" sz="1000" b="0" dirty="0">
                          <a:effectLst/>
                        </a:rPr>
                        <a:t>ement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5"/>
                  </a:ext>
                </a:extLst>
              </a:tr>
              <a:tr h="226255">
                <a:tc>
                  <a:txBody>
                    <a:bodyPr/>
                    <a:lstStyle/>
                    <a:p>
                      <a:pPr marL="154305" marR="0" algn="l">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a:t>
                      </a:r>
                      <a:r>
                        <a:rPr lang="en-US" sz="1100" b="1" spc="5" dirty="0" err="1">
                          <a:effectLst/>
                          <a:latin typeface="Consolas" panose="020B0609020204030204" pitchFamily="49" charset="0"/>
                          <a:cs typeface="Consolas" panose="020B0609020204030204" pitchFamily="49" charset="0"/>
                        </a:rPr>
                        <a:t>_</a:t>
                      </a:r>
                      <a:r>
                        <a:rPr lang="en-US" sz="1100" b="1" dirty="0" err="1">
                          <a:effectLst/>
                          <a:latin typeface="Consolas" panose="020B0609020204030204" pitchFamily="49" charset="0"/>
                          <a:cs typeface="Consolas" panose="020B0609020204030204" pitchFamily="49" charset="0"/>
                        </a:rPr>
                        <a:t>0014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dirty="0" err="1">
                          <a:effectLst/>
                        </a:rPr>
                        <a:t>B</a:t>
                      </a:r>
                      <a:r>
                        <a:rPr lang="en-US" sz="1000" spc="5" dirty="0" err="1">
                          <a:effectLst/>
                        </a:rPr>
                        <a:t>u</a:t>
                      </a:r>
                      <a:r>
                        <a:rPr lang="en-US" sz="1000" dirty="0" err="1">
                          <a:effectLst/>
                        </a:rPr>
                        <a:t>s</a:t>
                      </a:r>
                      <a:r>
                        <a:rPr lang="en-US" sz="1000" spc="-45" dirty="0" err="1">
                          <a:effectLst/>
                        </a:rPr>
                        <a:t>F</a:t>
                      </a:r>
                      <a:r>
                        <a:rPr lang="en-US" sz="1000" dirty="0" err="1">
                          <a:effectLst/>
                        </a:rPr>
                        <a:t>ault_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Pre-</a:t>
                      </a:r>
                      <a:r>
                        <a:rPr lang="en-US" sz="1000" b="0" spc="-30" dirty="0">
                          <a:effectLst/>
                        </a:rPr>
                        <a:t>f</a:t>
                      </a:r>
                      <a:r>
                        <a:rPr lang="en-US" sz="1000" b="0" dirty="0">
                          <a:effectLst/>
                        </a:rPr>
                        <a:t>etch </a:t>
                      </a:r>
                      <a:r>
                        <a:rPr lang="en-US" sz="1000" b="0" spc="-30" dirty="0">
                          <a:effectLst/>
                        </a:rPr>
                        <a:t>f</a:t>
                      </a:r>
                      <a:r>
                        <a:rPr lang="en-US" sz="1000" b="0" dirty="0">
                          <a:effectLst/>
                        </a:rPr>
                        <a:t>au</a:t>
                      </a:r>
                      <a:r>
                        <a:rPr lang="en-US" sz="1000" b="0" spc="5" dirty="0">
                          <a:effectLst/>
                        </a:rPr>
                        <a:t>l</a:t>
                      </a:r>
                      <a:r>
                        <a:rPr lang="en-US" sz="1000" b="0" dirty="0">
                          <a:effectLst/>
                        </a:rPr>
                        <a:t>t, m</a:t>
                      </a:r>
                      <a:r>
                        <a:rPr lang="en-US" sz="1000" b="0" spc="5" dirty="0">
                          <a:effectLst/>
                        </a:rPr>
                        <a:t>e</a:t>
                      </a:r>
                      <a:r>
                        <a:rPr lang="en-US" sz="1000" b="0" dirty="0">
                          <a:effectLst/>
                        </a:rPr>
                        <a:t>m</a:t>
                      </a:r>
                      <a:r>
                        <a:rPr lang="en-US" sz="1000" b="0" spc="5" dirty="0">
                          <a:effectLst/>
                        </a:rPr>
                        <a:t>o</a:t>
                      </a:r>
                      <a:r>
                        <a:rPr lang="en-US" sz="1000" b="0" spc="25" dirty="0">
                          <a:effectLst/>
                        </a:rPr>
                        <a:t>r</a:t>
                      </a:r>
                      <a:r>
                        <a:rPr lang="en-US" sz="1000" b="0" dirty="0">
                          <a:effectLst/>
                        </a:rPr>
                        <a:t>y access</a:t>
                      </a:r>
                      <a:r>
                        <a:rPr lang="en-US" sz="1000" b="0" spc="-5" dirty="0">
                          <a:effectLst/>
                        </a:rPr>
                        <a:t> </a:t>
                      </a:r>
                      <a:r>
                        <a:rPr lang="en-US" sz="1000" b="0" spc="-20" dirty="0">
                          <a:effectLst/>
                        </a:rPr>
                        <a:t>f</a:t>
                      </a:r>
                      <a:r>
                        <a:rPr lang="en-US" sz="1000" b="0" dirty="0">
                          <a:effectLst/>
                        </a:rPr>
                        <a:t>ault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6"/>
                  </a:ext>
                </a:extLst>
              </a:tr>
              <a:tr h="226921">
                <a:tc>
                  <a:txBody>
                    <a:bodyPr/>
                    <a:lstStyle/>
                    <a:p>
                      <a:pPr marL="154305" marR="0" algn="l">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3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30"/>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dirty="0" err="1">
                          <a:effectLst/>
                        </a:rPr>
                        <a:t>Usage</a:t>
                      </a:r>
                      <a:r>
                        <a:rPr lang="en-US" sz="1000" spc="-45" dirty="0" err="1">
                          <a:effectLst/>
                        </a:rPr>
                        <a:t>F</a:t>
                      </a:r>
                      <a:r>
                        <a:rPr lang="en-US" sz="1000" spc="5" dirty="0" err="1">
                          <a:effectLst/>
                        </a:rPr>
                        <a:t>a</a:t>
                      </a:r>
                      <a:r>
                        <a:rPr lang="en-US" sz="1000" dirty="0" err="1">
                          <a:effectLst/>
                        </a:rPr>
                        <a:t>ult_H</a:t>
                      </a:r>
                      <a:r>
                        <a:rPr lang="en-US" sz="1000" spc="5" dirty="0" err="1">
                          <a:effectLst/>
                        </a:rPr>
                        <a:t>a</a:t>
                      </a:r>
                      <a:r>
                        <a:rPr lang="en-US" sz="1000" dirty="0" err="1">
                          <a:effectLst/>
                        </a:rPr>
                        <a:t>ndl</a:t>
                      </a:r>
                      <a:r>
                        <a:rPr lang="en-US" sz="1000" spc="5" dirty="0" err="1">
                          <a:effectLst/>
                        </a:rPr>
                        <a:t>e</a:t>
                      </a:r>
                      <a:r>
                        <a:rPr lang="en-US" sz="1000" dirty="0" err="1">
                          <a:effectLst/>
                        </a:rPr>
                        <a:t>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Un</a:t>
                      </a:r>
                      <a:r>
                        <a:rPr lang="en-US" sz="1000" b="0" spc="5" dirty="0">
                          <a:effectLst/>
                        </a:rPr>
                        <a:t>d</a:t>
                      </a:r>
                      <a:r>
                        <a:rPr lang="en-US" sz="1000" b="0" dirty="0">
                          <a:effectLst/>
                        </a:rPr>
                        <a:t>ef</a:t>
                      </a:r>
                      <a:r>
                        <a:rPr lang="en-US" sz="1000" b="0" spc="5" dirty="0">
                          <a:effectLst/>
                        </a:rPr>
                        <a:t>i</a:t>
                      </a:r>
                      <a:r>
                        <a:rPr lang="en-US" sz="1000" b="0" dirty="0">
                          <a:effectLst/>
                        </a:rPr>
                        <a:t>ned i</a:t>
                      </a:r>
                      <a:r>
                        <a:rPr lang="en-US" sz="1000" b="0" spc="5" dirty="0">
                          <a:effectLst/>
                        </a:rPr>
                        <a:t>n</a:t>
                      </a:r>
                      <a:r>
                        <a:rPr lang="en-US" sz="1000" b="0" dirty="0">
                          <a:effectLst/>
                        </a:rPr>
                        <a:t>st</a:t>
                      </a:r>
                      <a:r>
                        <a:rPr lang="en-US" sz="1000" b="0" spc="10" dirty="0">
                          <a:effectLst/>
                        </a:rPr>
                        <a:t>r</a:t>
                      </a:r>
                      <a:r>
                        <a:rPr lang="en-US" sz="1000" b="0" spc="5" dirty="0">
                          <a:effectLst/>
                        </a:rPr>
                        <a:t>u</a:t>
                      </a:r>
                      <a:r>
                        <a:rPr lang="en-US" sz="1000" b="0" dirty="0">
                          <a:effectLst/>
                        </a:rPr>
                        <a:t>cti</a:t>
                      </a:r>
                      <a:r>
                        <a:rPr lang="en-US" sz="1000" b="0" spc="5" dirty="0">
                          <a:effectLst/>
                        </a:rPr>
                        <a:t>o</a:t>
                      </a:r>
                      <a:r>
                        <a:rPr lang="en-US" sz="1000" b="0" dirty="0">
                          <a:effectLst/>
                        </a:rPr>
                        <a:t>n or ill</a:t>
                      </a:r>
                      <a:r>
                        <a:rPr lang="en-US" sz="1000" b="0" spc="5" dirty="0">
                          <a:effectLst/>
                        </a:rPr>
                        <a:t>e</a:t>
                      </a:r>
                      <a:r>
                        <a:rPr lang="en-US" sz="1000" b="0" dirty="0">
                          <a:effectLst/>
                        </a:rPr>
                        <a:t>gal state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7"/>
                  </a:ext>
                </a:extLst>
              </a:tr>
              <a:tr h="371990">
                <a:tc>
                  <a:txBody>
                    <a:bodyPr/>
                    <a:lstStyle/>
                    <a:p>
                      <a:pPr marL="109855" marR="0" algn="l">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01C-0x00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02B</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222885" marR="209550" algn="ctr">
                        <a:lnSpc>
                          <a:spcPct val="115000"/>
                        </a:lnSpc>
                        <a:spcBef>
                          <a:spcPts val="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246380" marR="233680" algn="ctr">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34290" marR="0">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a:t>
                      </a:r>
                    </a:p>
                    <a:p>
                      <a:pPr marL="34290" marR="0">
                        <a:lnSpc>
                          <a:spcPct val="115000"/>
                        </a:lnSpc>
                        <a:spcBef>
                          <a:spcPts val="0"/>
                        </a:spcBef>
                        <a:spcAft>
                          <a:spcPts val="0"/>
                        </a:spcAft>
                      </a:pPr>
                      <a:r>
                        <a:rPr lang="en-US" sz="1000" b="0" dirty="0">
                          <a:effectLst/>
                        </a:rPr>
                        <a:t>Rese</a:t>
                      </a:r>
                      <a:r>
                        <a:rPr lang="en-US" sz="1000" b="0" spc="30" dirty="0">
                          <a:effectLst/>
                        </a:rPr>
                        <a:t>r</a:t>
                      </a:r>
                      <a:r>
                        <a:rPr lang="en-US" sz="1000" b="0" spc="-25" dirty="0">
                          <a:effectLst/>
                        </a:rPr>
                        <a:t>v</a:t>
                      </a:r>
                      <a:r>
                        <a:rPr lang="en-US" sz="1000" b="0" dirty="0">
                          <a:effectLst/>
                        </a:rPr>
                        <a:t>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8"/>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0x0000_002C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0" marR="0" algn="ctr">
                        <a:lnSpc>
                          <a:spcPts val="750"/>
                        </a:lnSpc>
                        <a:spcBef>
                          <a:spcPts val="25"/>
                        </a:spcBef>
                        <a:spcAft>
                          <a:spcPts val="0"/>
                        </a:spcAft>
                      </a:pPr>
                      <a:r>
                        <a:rPr lang="en-US" sz="900" dirty="0">
                          <a:effectLst/>
                        </a:rPr>
                        <a:t>3</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0" marR="0">
                        <a:lnSpc>
                          <a:spcPts val="750"/>
                        </a:lnSpc>
                        <a:spcBef>
                          <a:spcPts val="25"/>
                        </a:spcBef>
                        <a:spcAft>
                          <a:spcPts val="0"/>
                        </a:spcAft>
                      </a:pPr>
                      <a:r>
                        <a:rPr lang="en-US" sz="1000" dirty="0">
                          <a:effectLst/>
                        </a:rPr>
                        <a:t> </a:t>
                      </a:r>
                      <a:r>
                        <a:rPr lang="en-US" sz="1000" dirty="0" err="1">
                          <a:effectLst/>
                        </a:rPr>
                        <a:t>SVC_Handler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System service call via SWI</a:t>
                      </a:r>
                    </a:p>
                    <a:p>
                      <a:pPr marL="0" marR="0">
                        <a:lnSpc>
                          <a:spcPts val="750"/>
                        </a:lnSpc>
                        <a:spcBef>
                          <a:spcPts val="25"/>
                        </a:spcBef>
                        <a:spcAft>
                          <a:spcPts val="0"/>
                        </a:spcAft>
                      </a:pPr>
                      <a:r>
                        <a:rPr lang="en-US" sz="1000" b="0" dirty="0">
                          <a:effectLst/>
                        </a:rPr>
                        <a:t> instruction</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9"/>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4</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DebugMon_Handler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Debug Monitor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0"/>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Reserved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1"/>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5</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PendSV_Handler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err="1">
                          <a:effectLst/>
                        </a:rPr>
                        <a:t>Pendable</a:t>
                      </a:r>
                      <a:r>
                        <a:rPr lang="en-US" sz="1000" b="0" dirty="0">
                          <a:effectLst/>
                        </a:rPr>
                        <a:t> request for system service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2"/>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6</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SysTick_Handler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System tick timer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3"/>
                  </a:ext>
                </a:extLst>
              </a:tr>
              <a:tr h="371990">
                <a:tc gridSpan="5">
                  <a:txBody>
                    <a:bodyPr/>
                    <a:lstStyle/>
                    <a:p>
                      <a:pPr marL="109855" marR="0" algn="ctr">
                        <a:lnSpc>
                          <a:spcPct val="115000"/>
                        </a:lnSpc>
                        <a:spcBef>
                          <a:spcPts val="225"/>
                        </a:spcBef>
                        <a:spcAft>
                          <a:spcPts val="0"/>
                        </a:spcAft>
                      </a:pPr>
                      <a:r>
                        <a:rPr lang="en-US" sz="1200" dirty="0">
                          <a:effectLst/>
                        </a:rPr>
                        <a:t>…</a:t>
                      </a:r>
                      <a:endParaRPr lang="en-US" sz="1200" b="1"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900" b="0"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160485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2" name="Title 1"/>
          <p:cNvSpPr>
            <a:spLocks noGrp="1"/>
          </p:cNvSpPr>
          <p:nvPr>
            <p:ph type="title" idx="4294967295"/>
          </p:nvPr>
        </p:nvSpPr>
        <p:spPr>
          <a:xfrm>
            <a:off x="193548" y="228600"/>
            <a:ext cx="2819400" cy="990600"/>
          </a:xfrm>
        </p:spPr>
        <p:txBody>
          <a:bodyPr>
            <a:normAutofit fontScale="90000"/>
          </a:bodyPr>
          <a:lstStyle/>
          <a:p>
            <a:r>
              <a:rPr lang="en-US" dirty="0"/>
              <a:t>ISR Vector Table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2EBD0753-CCC4-4443-B628-A797C1C612EE}"/>
              </a:ext>
            </a:extLst>
          </p:cNvPr>
          <p:cNvPicPr>
            <a:picLocks noChangeAspect="1"/>
          </p:cNvPicPr>
          <p:nvPr/>
        </p:nvPicPr>
        <p:blipFill>
          <a:blip r:embed="rId2"/>
          <a:stretch>
            <a:fillRect/>
          </a:stretch>
        </p:blipFill>
        <p:spPr>
          <a:xfrm>
            <a:off x="3276600" y="76200"/>
            <a:ext cx="5257800" cy="6661879"/>
          </a:xfrm>
          <a:prstGeom prst="rect">
            <a:avLst/>
          </a:prstGeom>
        </p:spPr>
      </p:pic>
      <p:sp>
        <p:nvSpPr>
          <p:cNvPr id="7" name="TextBox 6">
            <a:extLst>
              <a:ext uri="{FF2B5EF4-FFF2-40B4-BE49-F238E27FC236}">
                <a16:creationId xmlns:a16="http://schemas.microsoft.com/office/drawing/2014/main" id="{490848A9-C8B1-4EDF-8968-7957E366A6F6}"/>
              </a:ext>
            </a:extLst>
          </p:cNvPr>
          <p:cNvSpPr txBox="1"/>
          <p:nvPr/>
        </p:nvSpPr>
        <p:spPr>
          <a:xfrm>
            <a:off x="61175" y="2402780"/>
            <a:ext cx="3748825" cy="923330"/>
          </a:xfrm>
          <a:prstGeom prst="rect">
            <a:avLst/>
          </a:prstGeom>
          <a:noFill/>
        </p:spPr>
        <p:txBody>
          <a:bodyPr wrap="square" rtlCol="0">
            <a:spAutoFit/>
          </a:bodyPr>
          <a:lstStyle/>
          <a:p>
            <a:r>
              <a:rPr lang="en-US" dirty="0"/>
              <a:t>For interrupt number </a:t>
            </a:r>
            <a:r>
              <a:rPr lang="en-US" b="1" dirty="0">
                <a:latin typeface="Consolas" panose="020B0609020204030204" pitchFamily="49" charset="0"/>
                <a:cs typeface="Consolas" panose="020B0609020204030204" pitchFamily="49" charset="0"/>
              </a:rPr>
              <a:t>n</a:t>
            </a:r>
            <a:r>
              <a:rPr lang="en-US" dirty="0"/>
              <a:t>: (the interrupt shown in the </a:t>
            </a:r>
            <a:r>
              <a:rPr lang="en-US" dirty="0" err="1"/>
              <a:t>xPSR</a:t>
            </a:r>
            <a:r>
              <a:rPr lang="en-US" dirty="0"/>
              <a:t>)</a:t>
            </a:r>
          </a:p>
          <a:p>
            <a:r>
              <a:rPr lang="en-US" dirty="0"/>
              <a:t>CMSIS Interrupt Number = </a:t>
            </a:r>
            <a:r>
              <a:rPr lang="en-US" b="1" dirty="0">
                <a:latin typeface="Consolas" panose="020B0609020204030204" pitchFamily="49" charset="0"/>
                <a:cs typeface="Consolas" panose="020B0609020204030204" pitchFamily="49" charset="0"/>
              </a:rPr>
              <a:t>16 + n</a:t>
            </a:r>
          </a:p>
        </p:txBody>
      </p:sp>
    </p:spTree>
    <p:extLst>
      <p:ext uri="{BB962C8B-B14F-4D97-AF65-F5344CB8AC3E}">
        <p14:creationId xmlns:p14="http://schemas.microsoft.com/office/powerpoint/2010/main" val="174091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cxnSp>
        <p:nvCxnSpPr>
          <p:cNvPr id="6" name="Straight Arrow Connector 5"/>
          <p:cNvCxnSpPr/>
          <p:nvPr/>
        </p:nvCxnSpPr>
        <p:spPr>
          <a:xfrm>
            <a:off x="1066800" y="4191000"/>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3581400"/>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0" y="2438400"/>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67400" y="3571875"/>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124200" y="2438401"/>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86400" y="2438401"/>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33750" y="2286000"/>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76900" y="2286000"/>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17805" y="1916668"/>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98754" y="4242911"/>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867400" y="4242911"/>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89574" y="4256722"/>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905000" y="2255876"/>
            <a:ext cx="1248419" cy="646331"/>
          </a:xfrm>
          <a:prstGeom prst="rect">
            <a:avLst/>
          </a:prstGeom>
          <a:noFill/>
        </p:spPr>
        <p:txBody>
          <a:bodyPr wrap="none" rtlCol="0">
            <a:spAutoFit/>
          </a:bodyPr>
          <a:lstStyle/>
          <a:p>
            <a:r>
              <a:rPr lang="en-US" b="1" dirty="0">
                <a:solidFill>
                  <a:srgbClr val="C00000"/>
                </a:solidFill>
              </a:rPr>
              <a:t>Interrupt </a:t>
            </a:r>
          </a:p>
          <a:p>
            <a:pPr algn="ctr"/>
            <a:r>
              <a:rPr lang="en-US" b="1" dirty="0">
                <a:solidFill>
                  <a:srgbClr val="C00000"/>
                </a:solidFill>
              </a:rPr>
              <a:t>Signal</a:t>
            </a:r>
          </a:p>
        </p:txBody>
      </p:sp>
      <p:cxnSp>
        <p:nvCxnSpPr>
          <p:cNvPr id="32" name="Straight Arrow Connector 31"/>
          <p:cNvCxnSpPr>
            <a:stCxn id="30" idx="2"/>
          </p:cNvCxnSpPr>
          <p:nvPr/>
        </p:nvCxnSpPr>
        <p:spPr>
          <a:xfrm>
            <a:off x="2529210" y="2902207"/>
            <a:ext cx="594990" cy="6696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34681" y="3212068"/>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156718" y="3202543"/>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243871" y="3272226"/>
            <a:ext cx="71853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10815" y="3571008"/>
            <a:ext cx="1103187" cy="369332"/>
          </a:xfrm>
          <a:prstGeom prst="rect">
            <a:avLst/>
          </a:prstGeom>
          <a:noFill/>
        </p:spPr>
        <p:txBody>
          <a:bodyPr wrap="none" rtlCol="0">
            <a:spAutoFit/>
          </a:bodyPr>
          <a:lstStyle/>
          <a:p>
            <a:r>
              <a:rPr lang="en-US" b="1" dirty="0">
                <a:solidFill>
                  <a:srgbClr val="C00000"/>
                </a:solidFill>
              </a:rPr>
              <a:t>Stacking</a:t>
            </a:r>
          </a:p>
        </p:txBody>
      </p:sp>
      <p:cxnSp>
        <p:nvCxnSpPr>
          <p:cNvPr id="41" name="Straight Arrow Connector 40"/>
          <p:cNvCxnSpPr/>
          <p:nvPr/>
        </p:nvCxnSpPr>
        <p:spPr>
          <a:xfrm flipH="1">
            <a:off x="5791200" y="2775467"/>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01346" y="2406135"/>
            <a:ext cx="1386918" cy="369332"/>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p:txBody>
      </p:sp>
      <p:cxnSp>
        <p:nvCxnSpPr>
          <p:cNvPr id="44" name="Straight Arrow Connector 43"/>
          <p:cNvCxnSpPr/>
          <p:nvPr/>
        </p:nvCxnSpPr>
        <p:spPr>
          <a:xfrm flipH="1">
            <a:off x="5486400" y="1916668"/>
            <a:ext cx="414946" cy="48946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34000" y="1270337"/>
            <a:ext cx="1248419" cy="646331"/>
          </a:xfrm>
          <a:prstGeom prst="rect">
            <a:avLst/>
          </a:prstGeom>
          <a:noFill/>
        </p:spPr>
        <p:txBody>
          <a:bodyPr wrap="none" rtlCol="0">
            <a:spAutoFit/>
          </a:bodyPr>
          <a:lstStyle/>
          <a:p>
            <a:r>
              <a:rPr lang="en-US" b="1" dirty="0">
                <a:solidFill>
                  <a:srgbClr val="C00000"/>
                </a:solidFill>
              </a:rPr>
              <a:t>Interrupt </a:t>
            </a:r>
          </a:p>
          <a:p>
            <a:pPr algn="ctr"/>
            <a:r>
              <a:rPr lang="en-US" b="1" dirty="0">
                <a:solidFill>
                  <a:srgbClr val="C00000"/>
                </a:solidFill>
              </a:rPr>
              <a:t>Exit</a:t>
            </a:r>
          </a:p>
        </p:txBody>
      </p:sp>
      <p:sp>
        <p:nvSpPr>
          <p:cNvPr id="49" name="TextBox 48"/>
          <p:cNvSpPr txBox="1"/>
          <p:nvPr/>
        </p:nvSpPr>
        <p:spPr>
          <a:xfrm>
            <a:off x="8077200" y="4006334"/>
            <a:ext cx="768867" cy="369332"/>
          </a:xfrm>
          <a:prstGeom prst="rect">
            <a:avLst/>
          </a:prstGeom>
          <a:noFill/>
        </p:spPr>
        <p:txBody>
          <a:bodyPr wrap="square" rtlCol="0">
            <a:spAutoFit/>
          </a:bodyPr>
          <a:lstStyle/>
          <a:p>
            <a:pPr algn="ctr"/>
            <a:r>
              <a:rPr lang="en-US" dirty="0"/>
              <a:t>Time</a:t>
            </a:r>
          </a:p>
        </p:txBody>
      </p:sp>
      <p:sp>
        <p:nvSpPr>
          <p:cNvPr id="4" name="TextBox 3">
            <a:extLst>
              <a:ext uri="{FF2B5EF4-FFF2-40B4-BE49-F238E27FC236}">
                <a16:creationId xmlns:a16="http://schemas.microsoft.com/office/drawing/2014/main" id="{0D8C39C0-E8F9-C743-837A-6E9AAABC6D2B}"/>
              </a:ext>
            </a:extLst>
          </p:cNvPr>
          <p:cNvSpPr txBox="1"/>
          <p:nvPr/>
        </p:nvSpPr>
        <p:spPr>
          <a:xfrm>
            <a:off x="1299544" y="5164600"/>
            <a:ext cx="6691704" cy="646331"/>
          </a:xfrm>
          <a:prstGeom prst="rect">
            <a:avLst/>
          </a:prstGeom>
          <a:noFill/>
        </p:spPr>
        <p:txBody>
          <a:bodyPr wrap="none" rtlCol="0">
            <a:spAutoFit/>
          </a:bodyPr>
          <a:lstStyle/>
          <a:p>
            <a:r>
              <a:rPr lang="en-US" b="1" dirty="0">
                <a:solidFill>
                  <a:srgbClr val="C00000"/>
                </a:solidFill>
              </a:rPr>
              <a:t>Stacking</a:t>
            </a:r>
            <a:r>
              <a:rPr lang="en-US" dirty="0"/>
              <a:t>: hardware automatically pushes eight register into the stack</a:t>
            </a:r>
          </a:p>
          <a:p>
            <a:r>
              <a:rPr lang="en-US" dirty="0"/>
              <a:t>             (</a:t>
            </a:r>
            <a:r>
              <a:rPr lang="en-US" dirty="0">
                <a:latin typeface="Consolas" panose="020B0609020204030204" pitchFamily="49" charset="0"/>
                <a:cs typeface="Consolas" panose="020B0609020204030204" pitchFamily="49" charset="0"/>
              </a:rPr>
              <a:t>xPSR,PC,LR,r12,r3,r2,r1,r0</a:t>
            </a:r>
            <a:r>
              <a:rPr lang="en-US" dirty="0"/>
              <a:t>)</a:t>
            </a:r>
          </a:p>
        </p:txBody>
      </p:sp>
      <p:sp>
        <p:nvSpPr>
          <p:cNvPr id="31" name="TextBox 30">
            <a:extLst>
              <a:ext uri="{FF2B5EF4-FFF2-40B4-BE49-F238E27FC236}">
                <a16:creationId xmlns:a16="http://schemas.microsoft.com/office/drawing/2014/main" id="{637F112B-B54C-E948-9AA5-82893BF13E07}"/>
              </a:ext>
            </a:extLst>
          </p:cNvPr>
          <p:cNvSpPr txBox="1"/>
          <p:nvPr/>
        </p:nvSpPr>
        <p:spPr>
          <a:xfrm>
            <a:off x="1284890" y="5824742"/>
            <a:ext cx="7156575" cy="369332"/>
          </a:xfrm>
          <a:prstGeom prst="rect">
            <a:avLst/>
          </a:prstGeom>
          <a:noFill/>
        </p:spPr>
        <p:txBody>
          <a:bodyPr wrap="none" rtlCol="0">
            <a:spAutoFit/>
          </a:bodyPr>
          <a:lstStyle/>
          <a:p>
            <a:r>
              <a:rPr lang="en-US" b="1" dirty="0">
                <a:solidFill>
                  <a:srgbClr val="C00000"/>
                </a:solidFill>
              </a:rPr>
              <a:t>Unstacking</a:t>
            </a:r>
            <a:r>
              <a:rPr lang="en-US" dirty="0"/>
              <a:t>: hardware automatically pops these eight register off the stack</a:t>
            </a:r>
          </a:p>
        </p:txBody>
      </p:sp>
    </p:spTree>
    <p:extLst>
      <p:ext uri="{BB962C8B-B14F-4D97-AF65-F5344CB8AC3E}">
        <p14:creationId xmlns:p14="http://schemas.microsoft.com/office/powerpoint/2010/main" val="40349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3" grpId="0"/>
      <p:bldP spid="40" grpId="0"/>
      <p:bldP spid="43" grpId="0"/>
      <p:bldP spid="47" grpId="0"/>
      <p:bldP spid="4"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62071655"/>
              </p:ext>
            </p:extLst>
          </p:nvPr>
        </p:nvGraphicFramePr>
        <p:xfrm>
          <a:off x="2695764" y="2148764"/>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latin typeface="Consolas" panose="020B0609020204030204" pitchFamily="49" charset="0"/>
                          <a:cs typeface="Consolas" panose="020B0609020204030204" pitchFamily="49" charset="0"/>
                        </a:rPr>
                        <a:t>PC (</a:t>
                      </a:r>
                      <a:r>
                        <a:rPr lang="en-US" b="1" dirty="0" err="1">
                          <a:solidFill>
                            <a:srgbClr val="C00000"/>
                          </a:solidFill>
                          <a:latin typeface="Consolas" panose="020B0609020204030204" pitchFamily="49" charset="0"/>
                          <a:cs typeface="Consolas" panose="020B0609020204030204" pitchFamily="49" charset="0"/>
                        </a:rPr>
                        <a:t>r15</a:t>
                      </a:r>
                      <a:r>
                        <a:rPr lang="en-US" b="1" dirty="0">
                          <a:solidFill>
                            <a:srgbClr val="C00000"/>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r14</a:t>
                      </a:r>
                      <a:r>
                        <a:rPr lang="en-US" b="1" dirty="0">
                          <a:solidFill>
                            <a:srgbClr val="C00000"/>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r12</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r3</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r2</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r1</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latin typeface="Consolas" panose="020B0609020204030204" pitchFamily="49" charset="0"/>
                          <a:cs typeface="Consolas" panose="020B0609020204030204" pitchFamily="49" charset="0"/>
                        </a:rPr>
                        <a:t>SP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r0</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1256570" y="2203975"/>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a:off x="2214122" y="2377364"/>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56570" y="5121738"/>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3" name="Straight Arrow Connector 12"/>
          <p:cNvCxnSpPr>
            <a:cxnSpLocks/>
          </p:cNvCxnSpPr>
          <p:nvPr/>
        </p:nvCxnSpPr>
        <p:spPr>
          <a:xfrm>
            <a:off x="2214122" y="5295127"/>
            <a:ext cx="98627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06948" y="2763841"/>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9B9738-EDB4-4047-9617-7E6E2F2E8E7A}"/>
              </a:ext>
            </a:extLst>
          </p:cNvPr>
          <p:cNvSpPr txBox="1"/>
          <p:nvPr/>
        </p:nvSpPr>
        <p:spPr>
          <a:xfrm>
            <a:off x="3505200" y="1552296"/>
            <a:ext cx="2791149" cy="461665"/>
          </a:xfrm>
          <a:prstGeom prst="rect">
            <a:avLst/>
          </a:prstGeom>
          <a:noFill/>
        </p:spPr>
        <p:txBody>
          <a:bodyPr wrap="none" rtlCol="0">
            <a:spAutoFit/>
          </a:bodyPr>
          <a:lstStyle/>
          <a:p>
            <a:r>
              <a:rPr lang="en-US" sz="2400" dirty="0">
                <a:solidFill>
                  <a:srgbClr val="0000FF"/>
                </a:solidFill>
              </a:rPr>
              <a:t>Full descending stack</a:t>
            </a:r>
          </a:p>
        </p:txBody>
      </p:sp>
      <p:sp>
        <p:nvSpPr>
          <p:cNvPr id="19" name="Rectangle 18">
            <a:extLst>
              <a:ext uri="{FF2B5EF4-FFF2-40B4-BE49-F238E27FC236}">
                <a16:creationId xmlns:a16="http://schemas.microsoft.com/office/drawing/2014/main" id="{A37B9638-131F-0247-A4E8-744EEF3AC1E7}"/>
              </a:ext>
            </a:extLst>
          </p:cNvPr>
          <p:cNvSpPr/>
          <p:nvPr/>
        </p:nvSpPr>
        <p:spPr>
          <a:xfrm>
            <a:off x="1177220" y="3522626"/>
            <a:ext cx="1103187" cy="369332"/>
          </a:xfrm>
          <a:prstGeom prst="rect">
            <a:avLst/>
          </a:prstGeom>
        </p:spPr>
        <p:txBody>
          <a:bodyPr wrap="none">
            <a:spAutoFit/>
          </a:bodyPr>
          <a:lstStyle/>
          <a:p>
            <a:r>
              <a:rPr lang="en-US" b="1" dirty="0">
                <a:solidFill>
                  <a:srgbClr val="C00000"/>
                </a:solidFill>
              </a:rPr>
              <a:t>Stacking</a:t>
            </a:r>
            <a:endParaRPr lang="en-US" dirty="0">
              <a:solidFill>
                <a:srgbClr val="C00000"/>
              </a:solidFill>
            </a:endParaRPr>
          </a:p>
        </p:txBody>
      </p:sp>
      <p:sp>
        <p:nvSpPr>
          <p:cNvPr id="20" name="TextBox 19">
            <a:extLst>
              <a:ext uri="{FF2B5EF4-FFF2-40B4-BE49-F238E27FC236}">
                <a16:creationId xmlns:a16="http://schemas.microsoft.com/office/drawing/2014/main" id="{95F38A48-470B-FF47-8724-CD6BFC45C7E1}"/>
              </a:ext>
            </a:extLst>
          </p:cNvPr>
          <p:cNvSpPr txBox="1"/>
          <p:nvPr/>
        </p:nvSpPr>
        <p:spPr>
          <a:xfrm flipH="1">
            <a:off x="6645694" y="2116498"/>
            <a:ext cx="944489" cy="369332"/>
          </a:xfrm>
          <a:prstGeom prst="rect">
            <a:avLst/>
          </a:prstGeom>
          <a:noFill/>
          <a:ln>
            <a:noFill/>
          </a:ln>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New SP</a:t>
            </a:r>
          </a:p>
        </p:txBody>
      </p:sp>
      <p:sp>
        <p:nvSpPr>
          <p:cNvPr id="22" name="TextBox 21">
            <a:extLst>
              <a:ext uri="{FF2B5EF4-FFF2-40B4-BE49-F238E27FC236}">
                <a16:creationId xmlns:a16="http://schemas.microsoft.com/office/drawing/2014/main" id="{4EF0C73D-2EAE-5C4D-8AEE-E6CCAEDF7211}"/>
              </a:ext>
            </a:extLst>
          </p:cNvPr>
          <p:cNvSpPr txBox="1"/>
          <p:nvPr/>
        </p:nvSpPr>
        <p:spPr>
          <a:xfrm flipH="1">
            <a:off x="6629400" y="5076246"/>
            <a:ext cx="944489" cy="369332"/>
          </a:xfrm>
          <a:prstGeom prst="rect">
            <a:avLst/>
          </a:prstGeom>
          <a:noFill/>
          <a:ln>
            <a:noFill/>
          </a:ln>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Old SP</a:t>
            </a:r>
          </a:p>
        </p:txBody>
      </p:sp>
      <p:cxnSp>
        <p:nvCxnSpPr>
          <p:cNvPr id="23" name="Straight Arrow Connector 22">
            <a:extLst>
              <a:ext uri="{FF2B5EF4-FFF2-40B4-BE49-F238E27FC236}">
                <a16:creationId xmlns:a16="http://schemas.microsoft.com/office/drawing/2014/main" id="{08D6D877-75A2-3846-B18D-36A33247A69C}"/>
              </a:ext>
            </a:extLst>
          </p:cNvPr>
          <p:cNvCxnSpPr>
            <a:cxnSpLocks/>
          </p:cNvCxnSpPr>
          <p:nvPr/>
        </p:nvCxnSpPr>
        <p:spPr>
          <a:xfrm flipH="1">
            <a:off x="5515164" y="5279190"/>
            <a:ext cx="98627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451959C-950E-C941-B20B-179F4A3849FF}"/>
              </a:ext>
            </a:extLst>
          </p:cNvPr>
          <p:cNvCxnSpPr>
            <a:cxnSpLocks/>
          </p:cNvCxnSpPr>
          <p:nvPr/>
        </p:nvCxnSpPr>
        <p:spPr>
          <a:xfrm flipV="1">
            <a:off x="6092138" y="2573307"/>
            <a:ext cx="0" cy="2475796"/>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AAD757D-C7D2-E242-BE82-5E2211E295EF}"/>
              </a:ext>
            </a:extLst>
          </p:cNvPr>
          <p:cNvSpPr/>
          <p:nvPr/>
        </p:nvSpPr>
        <p:spPr>
          <a:xfrm flipH="1">
            <a:off x="6507304" y="3563914"/>
            <a:ext cx="1428596" cy="369332"/>
          </a:xfrm>
          <a:prstGeom prst="rect">
            <a:avLst/>
          </a:prstGeom>
          <a:ln>
            <a:noFill/>
          </a:ln>
        </p:spPr>
        <p:txBody>
          <a:bodyPr wrap="none">
            <a:spAutoFit/>
          </a:bodyPr>
          <a:lstStyle/>
          <a:p>
            <a:r>
              <a:rPr lang="en-US" b="1" dirty="0">
                <a:solidFill>
                  <a:srgbClr val="0000FF"/>
                </a:solidFill>
              </a:rPr>
              <a:t>Unstacking</a:t>
            </a:r>
            <a:endParaRPr lang="en-US" dirty="0">
              <a:solidFill>
                <a:srgbClr val="0000FF"/>
              </a:solidFill>
            </a:endParaRPr>
          </a:p>
        </p:txBody>
      </p:sp>
      <p:cxnSp>
        <p:nvCxnSpPr>
          <p:cNvPr id="27" name="Straight Arrow Connector 26">
            <a:extLst>
              <a:ext uri="{FF2B5EF4-FFF2-40B4-BE49-F238E27FC236}">
                <a16:creationId xmlns:a16="http://schemas.microsoft.com/office/drawing/2014/main" id="{FA7A71BF-37FA-2142-A9CE-2EA6F157BD41}"/>
              </a:ext>
            </a:extLst>
          </p:cNvPr>
          <p:cNvCxnSpPr>
            <a:cxnSpLocks/>
          </p:cNvCxnSpPr>
          <p:nvPr/>
        </p:nvCxnSpPr>
        <p:spPr>
          <a:xfrm flipH="1">
            <a:off x="5578609" y="2301164"/>
            <a:ext cx="98627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47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2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22" presetClass="entr" presetSubtype="4" repeatCount="200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MSP </a:t>
            </a:r>
            <a:r>
              <a:rPr lang="en-US" i="1" dirty="0"/>
              <a:t>vs</a:t>
            </a:r>
            <a:r>
              <a:rPr lang="en-US" dirty="0"/>
              <a:t> PSP</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15</a:t>
            </a:fld>
            <a:endParaRPr kumimoji="0"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2" y="1207362"/>
            <a:ext cx="63531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4495801"/>
            <a:ext cx="34290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4833" y="5357949"/>
            <a:ext cx="5315558" cy="923330"/>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b="1" dirty="0">
                <a:solidFill>
                  <a:srgbClr val="FF0000"/>
                </a:solidFill>
                <a:latin typeface="Consolas" panose="020B0609020204030204" pitchFamily="49" charset="0"/>
                <a:cs typeface="Consolas" panose="020B0609020204030204" pitchFamily="49" charset="0"/>
              </a:rPr>
              <a:t>MSP</a:t>
            </a:r>
            <a:r>
              <a:rPr lang="en-US" dirty="0"/>
              <a:t>: Main Stack Pointer (selected at reset)</a:t>
            </a:r>
          </a:p>
          <a:p>
            <a:pPr marL="285750" indent="-285750">
              <a:buClr>
                <a:schemeClr val="tx1"/>
              </a:buClr>
              <a:buFont typeface="Arial" panose="020B0604020202020204" pitchFamily="34" charset="0"/>
              <a:buChar char="•"/>
            </a:pPr>
            <a:r>
              <a:rPr lang="en-US" b="1" dirty="0">
                <a:solidFill>
                  <a:srgbClr val="FF0000"/>
                </a:solidFill>
                <a:latin typeface="Consolas" panose="020B0609020204030204" pitchFamily="49" charset="0"/>
                <a:cs typeface="Consolas" panose="020B0609020204030204" pitchFamily="49" charset="0"/>
              </a:rPr>
              <a:t>PSP</a:t>
            </a:r>
            <a:r>
              <a:rPr lang="en-US" dirty="0"/>
              <a:t>:  Process Stack Pointer</a:t>
            </a:r>
          </a:p>
          <a:p>
            <a:pPr marL="285750" indent="-285750">
              <a:buClr>
                <a:schemeClr val="tx1"/>
              </a:buClr>
              <a:buFont typeface="Arial" panose="020B0604020202020204" pitchFamily="34" charset="0"/>
              <a:buChar char="•"/>
            </a:pPr>
            <a:r>
              <a:rPr lang="en-US" dirty="0"/>
              <a:t>In assembly, both </a:t>
            </a:r>
            <a:r>
              <a:rPr lang="en-US" dirty="0">
                <a:latin typeface="Consolas" panose="020B0609020204030204" pitchFamily="49" charset="0"/>
                <a:cs typeface="Consolas" panose="020B0609020204030204" pitchFamily="49" charset="0"/>
              </a:rPr>
              <a:t>MSP</a:t>
            </a:r>
            <a:r>
              <a:rPr lang="en-US" dirty="0"/>
              <a:t> and </a:t>
            </a:r>
            <a:r>
              <a:rPr lang="en-US" dirty="0">
                <a:latin typeface="Consolas" panose="020B0609020204030204" pitchFamily="49" charset="0"/>
                <a:cs typeface="Consolas" panose="020B0609020204030204" pitchFamily="49" charset="0"/>
              </a:rPr>
              <a:t>PSP</a:t>
            </a:r>
            <a:r>
              <a:rPr lang="en-US" dirty="0"/>
              <a:t> are called </a:t>
            </a:r>
            <a:r>
              <a:rPr lang="en-US" dirty="0">
                <a:latin typeface="Consolas" panose="020B0609020204030204" pitchFamily="49" charset="0"/>
                <a:cs typeface="Consolas" panose="020B0609020204030204" pitchFamily="49" charset="0"/>
              </a:rPr>
              <a:t>R13</a:t>
            </a:r>
            <a:r>
              <a:rPr lang="en-US" dirty="0"/>
              <a:t> or </a:t>
            </a:r>
            <a:r>
              <a:rPr lang="en-US" dirty="0">
                <a:latin typeface="Consolas" panose="020B0609020204030204" pitchFamily="49" charset="0"/>
                <a:cs typeface="Consolas" panose="020B0609020204030204" pitchFamily="49" charset="0"/>
              </a:rPr>
              <a:t>SP</a:t>
            </a:r>
          </a:p>
        </p:txBody>
      </p:sp>
      <p:sp>
        <p:nvSpPr>
          <p:cNvPr id="5" name="Rectangle 4"/>
          <p:cNvSpPr/>
          <p:nvPr/>
        </p:nvSpPr>
        <p:spPr>
          <a:xfrm>
            <a:off x="5809886" y="5029200"/>
            <a:ext cx="1048114" cy="264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954B8EC-801C-0642-B45D-51061FE3ED76}"/>
              </a:ext>
            </a:extLst>
          </p:cNvPr>
          <p:cNvSpPr txBox="1"/>
          <p:nvPr/>
        </p:nvSpPr>
        <p:spPr>
          <a:xfrm>
            <a:off x="4953000" y="1524000"/>
            <a:ext cx="3581399" cy="707886"/>
          </a:xfrm>
          <a:prstGeom prst="rect">
            <a:avLst/>
          </a:prstGeom>
          <a:noFill/>
        </p:spPr>
        <p:txBody>
          <a:bodyPr wrap="square" rtlCol="0">
            <a:spAutoFit/>
          </a:bodyPr>
          <a:lstStyle/>
          <a:p>
            <a:r>
              <a:rPr lang="en-US" sz="2000" dirty="0">
                <a:solidFill>
                  <a:srgbClr val="0000FF"/>
                </a:solidFill>
              </a:rPr>
              <a:t>For interrupts, which stack does auto stacking/unstacking use?</a:t>
            </a:r>
          </a:p>
        </p:txBody>
      </p:sp>
      <p:sp>
        <p:nvSpPr>
          <p:cNvPr id="9" name="TextBox 8">
            <a:extLst>
              <a:ext uri="{FF2B5EF4-FFF2-40B4-BE49-F238E27FC236}">
                <a16:creationId xmlns:a16="http://schemas.microsoft.com/office/drawing/2014/main" id="{76AAAA15-5D08-D04C-BCD4-C4579F73D515}"/>
              </a:ext>
            </a:extLst>
          </p:cNvPr>
          <p:cNvSpPr txBox="1"/>
          <p:nvPr/>
        </p:nvSpPr>
        <p:spPr>
          <a:xfrm>
            <a:off x="5361602" y="2332663"/>
            <a:ext cx="3782397" cy="923330"/>
          </a:xfrm>
          <a:prstGeom prst="rect">
            <a:avLst/>
          </a:prstGeom>
          <a:noFill/>
        </p:spPr>
        <p:txBody>
          <a:bodyPr wrap="square" rtlCol="0">
            <a:spAutoFit/>
          </a:bodyPr>
          <a:lstStyle/>
          <a:p>
            <a:r>
              <a:rPr lang="en-US" dirty="0">
                <a:solidFill>
                  <a:srgbClr val="C00000"/>
                </a:solidFill>
              </a:rPr>
              <a:t>Depends on </a:t>
            </a:r>
          </a:p>
          <a:p>
            <a:pPr marL="285750" indent="-285750">
              <a:buFont typeface="Arial" panose="020B0604020202020204" pitchFamily="34" charset="0"/>
              <a:buChar char="•"/>
            </a:pPr>
            <a:r>
              <a:rPr lang="en-US" dirty="0">
                <a:solidFill>
                  <a:srgbClr val="C00000"/>
                </a:solidFill>
              </a:rPr>
              <a:t>processor mode: thread vs handler </a:t>
            </a:r>
          </a:p>
          <a:p>
            <a:pPr marL="285750" indent="-285750">
              <a:buFont typeface="Arial" panose="020B0604020202020204" pitchFamily="34" charset="0"/>
              <a:buChar char="•"/>
            </a:pPr>
            <a:r>
              <a:rPr lang="en-US" dirty="0">
                <a:solidFill>
                  <a:srgbClr val="C00000"/>
                </a:solidFill>
              </a:rPr>
              <a:t>setting in the control register</a:t>
            </a:r>
          </a:p>
        </p:txBody>
      </p:sp>
    </p:spTree>
    <p:extLst>
      <p:ext uri="{BB962C8B-B14F-4D97-AF65-F5344CB8AC3E}">
        <p14:creationId xmlns:p14="http://schemas.microsoft.com/office/powerpoint/2010/main" val="111893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0698-DC80-574D-936B-15DC7EE35C44}"/>
              </a:ext>
            </a:extLst>
          </p:cNvPr>
          <p:cNvSpPr>
            <a:spLocks noGrp="1"/>
          </p:cNvSpPr>
          <p:nvPr>
            <p:ph type="title"/>
          </p:nvPr>
        </p:nvSpPr>
        <p:spPr/>
        <p:txBody>
          <a:bodyPr/>
          <a:lstStyle/>
          <a:p>
            <a:r>
              <a:rPr lang="en-US" dirty="0"/>
              <a:t>Control Register</a:t>
            </a:r>
          </a:p>
        </p:txBody>
      </p:sp>
      <p:sp>
        <p:nvSpPr>
          <p:cNvPr id="3" name="Slide Number Placeholder 2">
            <a:extLst>
              <a:ext uri="{FF2B5EF4-FFF2-40B4-BE49-F238E27FC236}">
                <a16:creationId xmlns:a16="http://schemas.microsoft.com/office/drawing/2014/main" id="{45FC2EA4-48B7-FE4C-BBD8-42DD1275C6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4" name="Rectangle 3">
            <a:extLst>
              <a:ext uri="{FF2B5EF4-FFF2-40B4-BE49-F238E27FC236}">
                <a16:creationId xmlns:a16="http://schemas.microsoft.com/office/drawing/2014/main" id="{85A097CC-B749-E84D-B9DB-8A83AE30F772}"/>
              </a:ext>
            </a:extLst>
          </p:cNvPr>
          <p:cNvSpPr/>
          <p:nvPr/>
        </p:nvSpPr>
        <p:spPr>
          <a:xfrm>
            <a:off x="543560" y="4823494"/>
            <a:ext cx="8295640" cy="147732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i="1" dirty="0">
                <a:solidFill>
                  <a:schemeClr val="bg1">
                    <a:lumMod val="50000"/>
                  </a:schemeClr>
                </a:solidFill>
                <a:latin typeface="Consolas" panose="020B0609020204030204" pitchFamily="49" charset="0"/>
                <a:cs typeface="Consolas" panose="020B0609020204030204" pitchFamily="49" charset="0"/>
              </a:rPr>
              <a:t>; Access special registers</a:t>
            </a:r>
          </a:p>
          <a:p>
            <a:r>
              <a:rPr lang="en-US" b="1" dirty="0">
                <a:solidFill>
                  <a:srgbClr val="0000FF"/>
                </a:solidFill>
                <a:latin typeface="Consolas" panose="020B0609020204030204" pitchFamily="49" charset="0"/>
                <a:cs typeface="Consolas" panose="020B0609020204030204" pitchFamily="49" charset="0"/>
              </a:rPr>
              <a:t>MRS  r0, CONTROL   </a:t>
            </a:r>
            <a:r>
              <a:rPr lang="en-US" i="1" dirty="0">
                <a:solidFill>
                  <a:schemeClr val="bg1">
                    <a:lumMod val="50000"/>
                  </a:schemeClr>
                </a:solidFill>
                <a:latin typeface="Consolas" panose="020B0609020204030204" pitchFamily="49" charset="0"/>
                <a:cs typeface="Consolas" panose="020B0609020204030204" pitchFamily="49" charset="0"/>
              </a:rPr>
              <a:t>; Read CONTROL into R0</a:t>
            </a:r>
          </a:p>
          <a:p>
            <a:r>
              <a:rPr lang="en-US" b="1" dirty="0">
                <a:solidFill>
                  <a:srgbClr val="0000FF"/>
                </a:solidFill>
                <a:latin typeface="Consolas" panose="020B0609020204030204" pitchFamily="49" charset="0"/>
                <a:cs typeface="Consolas" panose="020B0609020204030204" pitchFamily="49" charset="0"/>
              </a:rPr>
              <a:t>ORRS r0, R0, #0x2  </a:t>
            </a:r>
            <a:r>
              <a:rPr lang="en-US" i="1" dirty="0">
                <a:solidFill>
                  <a:schemeClr val="bg1">
                    <a:lumMod val="50000"/>
                  </a:schemeClr>
                </a:solidFill>
                <a:latin typeface="Consolas" panose="020B0609020204030204" pitchFamily="49" charset="0"/>
                <a:cs typeface="Consolas" panose="020B0609020204030204" pitchFamily="49" charset="0"/>
              </a:rPr>
              <a:t>; Set SPSEL to select PSP</a:t>
            </a:r>
          </a:p>
          <a:p>
            <a:r>
              <a:rPr lang="en-US" b="1" dirty="0">
                <a:solidFill>
                  <a:srgbClr val="0000FF"/>
                </a:solidFill>
                <a:latin typeface="Consolas" panose="020B0609020204030204" pitchFamily="49" charset="0"/>
                <a:cs typeface="Consolas" panose="020B0609020204030204" pitchFamily="49" charset="0"/>
              </a:rPr>
              <a:t>MSR  CONTROL, r0   </a:t>
            </a:r>
            <a:r>
              <a:rPr lang="en-US" i="1" dirty="0">
                <a:solidFill>
                  <a:schemeClr val="bg1">
                    <a:lumMod val="50000"/>
                  </a:schemeClr>
                </a:solidFill>
                <a:latin typeface="Consolas" panose="020B0609020204030204" pitchFamily="49" charset="0"/>
                <a:cs typeface="Consolas" panose="020B0609020204030204" pitchFamily="49" charset="0"/>
              </a:rPr>
              <a:t>; Write R0 into CONTROL</a:t>
            </a:r>
          </a:p>
          <a:p>
            <a:r>
              <a:rPr lang="en-US" b="1" dirty="0">
                <a:solidFill>
                  <a:srgbClr val="0000FF"/>
                </a:solidFill>
                <a:latin typeface="Consolas" panose="020B0609020204030204" pitchFamily="49" charset="0"/>
                <a:cs typeface="Consolas" panose="020B0609020204030204" pitchFamily="49" charset="0"/>
              </a:rPr>
              <a:t>ISB  </a:t>
            </a:r>
            <a:r>
              <a:rPr lang="en-US" i="1" dirty="0">
                <a:solidFill>
                  <a:schemeClr val="bg1">
                    <a:lumMod val="50000"/>
                  </a:schemeClr>
                </a:solidFill>
                <a:latin typeface="Consolas" panose="020B0609020204030204" pitchFamily="49" charset="0"/>
                <a:cs typeface="Consolas" panose="020B0609020204030204" pitchFamily="49" charset="0"/>
              </a:rPr>
              <a:t>              ; Instruction Synchronization Barrier</a:t>
            </a:r>
          </a:p>
        </p:txBody>
      </p:sp>
      <p:graphicFrame>
        <p:nvGraphicFramePr>
          <p:cNvPr id="26" name="Content Placeholder 4">
            <a:extLst>
              <a:ext uri="{FF2B5EF4-FFF2-40B4-BE49-F238E27FC236}">
                <a16:creationId xmlns:a16="http://schemas.microsoft.com/office/drawing/2014/main" id="{BB1789F2-2F9C-E94E-90B5-DA52F3A0535A}"/>
              </a:ext>
            </a:extLst>
          </p:cNvPr>
          <p:cNvGraphicFramePr>
            <a:graphicFrameLocks noGrp="1"/>
          </p:cNvGraphicFramePr>
          <p:nvPr>
            <p:ph sz="quarter" idx="1"/>
          </p:nvPr>
        </p:nvGraphicFramePr>
        <p:xfrm>
          <a:off x="228600" y="1447800"/>
          <a:ext cx="8610600" cy="74168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3993136837"/>
                    </a:ext>
                  </a:extLst>
                </a:gridCol>
                <a:gridCol w="838200">
                  <a:extLst>
                    <a:ext uri="{9D8B030D-6E8A-4147-A177-3AD203B41FA5}">
                      <a16:colId xmlns:a16="http://schemas.microsoft.com/office/drawing/2014/main" val="2880995159"/>
                    </a:ext>
                  </a:extLst>
                </a:gridCol>
                <a:gridCol w="914400">
                  <a:extLst>
                    <a:ext uri="{9D8B030D-6E8A-4147-A177-3AD203B41FA5}">
                      <a16:colId xmlns:a16="http://schemas.microsoft.com/office/drawing/2014/main" val="498354650"/>
                    </a:ext>
                  </a:extLst>
                </a:gridCol>
                <a:gridCol w="838200">
                  <a:extLst>
                    <a:ext uri="{9D8B030D-6E8A-4147-A177-3AD203B41FA5}">
                      <a16:colId xmlns:a16="http://schemas.microsoft.com/office/drawing/2014/main" val="395631040"/>
                    </a:ext>
                  </a:extLst>
                </a:gridCol>
              </a:tblGrid>
              <a:tr h="370840">
                <a:tc>
                  <a:txBody>
                    <a:bodyPr/>
                    <a:lstStyle/>
                    <a:p>
                      <a:pPr algn="ctr"/>
                      <a:r>
                        <a:rPr lang="en-US" dirty="0">
                          <a:solidFill>
                            <a:schemeClr val="tx1"/>
                          </a:solidFill>
                          <a:latin typeface="Consolas" panose="020B0609020204030204" pitchFamily="49" charset="0"/>
                          <a:cs typeface="Consolas" panose="020B0609020204030204" pitchFamily="49" charset="0"/>
                        </a:rPr>
                        <a:t>31 - 3</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855792"/>
                  </a:ext>
                </a:extLst>
              </a:tr>
              <a:tr h="370840">
                <a:tc>
                  <a:txBody>
                    <a:bodyPr/>
                    <a:lstStyle/>
                    <a:p>
                      <a:pPr algn="ctr"/>
                      <a:r>
                        <a:rPr lang="en-US"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FPCA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SPSEL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11460"/>
                  </a:ext>
                </a:extLst>
              </a:tr>
            </a:tbl>
          </a:graphicData>
        </a:graphic>
      </p:graphicFrame>
      <p:cxnSp>
        <p:nvCxnSpPr>
          <p:cNvPr id="27" name="Straight Connector 26">
            <a:extLst>
              <a:ext uri="{FF2B5EF4-FFF2-40B4-BE49-F238E27FC236}">
                <a16:creationId xmlns:a16="http://schemas.microsoft.com/office/drawing/2014/main" id="{6712E12B-7108-0243-8856-9442875B3D45}"/>
              </a:ext>
            </a:extLst>
          </p:cNvPr>
          <p:cNvCxnSpPr>
            <a:cxnSpLocks/>
          </p:cNvCxnSpPr>
          <p:nvPr/>
        </p:nvCxnSpPr>
        <p:spPr>
          <a:xfrm>
            <a:off x="6705600" y="2189480"/>
            <a:ext cx="0" cy="4714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93F662-BDFF-9443-8C53-0A3FD6CCAF5C}"/>
              </a:ext>
            </a:extLst>
          </p:cNvPr>
          <p:cNvCxnSpPr/>
          <p:nvPr/>
        </p:nvCxnSpPr>
        <p:spPr>
          <a:xfrm flipH="1">
            <a:off x="6019800" y="2667000"/>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2229A575-95C0-984F-BB14-A3154F2EB44C}"/>
              </a:ext>
            </a:extLst>
          </p:cNvPr>
          <p:cNvSpPr/>
          <p:nvPr/>
        </p:nvSpPr>
        <p:spPr>
          <a:xfrm>
            <a:off x="5650378" y="2327988"/>
            <a:ext cx="380999" cy="67802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0759219-E355-0243-95CB-F15571D40CDD}"/>
              </a:ext>
            </a:extLst>
          </p:cNvPr>
          <p:cNvSpPr txBox="1"/>
          <p:nvPr/>
        </p:nvSpPr>
        <p:spPr>
          <a:xfrm>
            <a:off x="3388303" y="2337723"/>
            <a:ext cx="2300181"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FP inactive (default)</a:t>
            </a:r>
          </a:p>
          <a:p>
            <a:r>
              <a:rPr lang="en-US" dirty="0">
                <a:latin typeface="Consolas" panose="020B0609020204030204" pitchFamily="49" charset="0"/>
                <a:cs typeface="Consolas" panose="020B0609020204030204" pitchFamily="49" charset="0"/>
              </a:rPr>
              <a:t>1</a:t>
            </a:r>
            <a:r>
              <a:rPr lang="en-US" dirty="0"/>
              <a:t>:  FP active</a:t>
            </a:r>
          </a:p>
        </p:txBody>
      </p:sp>
      <p:cxnSp>
        <p:nvCxnSpPr>
          <p:cNvPr id="31" name="Straight Connector 30">
            <a:extLst>
              <a:ext uri="{FF2B5EF4-FFF2-40B4-BE49-F238E27FC236}">
                <a16:creationId xmlns:a16="http://schemas.microsoft.com/office/drawing/2014/main" id="{E14158CF-1FE5-6B47-A056-C2B11C9ABF8D}"/>
              </a:ext>
            </a:extLst>
          </p:cNvPr>
          <p:cNvCxnSpPr>
            <a:cxnSpLocks/>
          </p:cNvCxnSpPr>
          <p:nvPr/>
        </p:nvCxnSpPr>
        <p:spPr>
          <a:xfrm>
            <a:off x="7543800" y="2189480"/>
            <a:ext cx="0" cy="13170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EA2C42-18D3-3F48-9B0E-BA428FF2F5D0}"/>
              </a:ext>
            </a:extLst>
          </p:cNvPr>
          <p:cNvCxnSpPr/>
          <p:nvPr/>
        </p:nvCxnSpPr>
        <p:spPr>
          <a:xfrm flipH="1">
            <a:off x="6858000" y="3506487"/>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275C6665-75DE-9F48-B6E4-A306F7BC435B}"/>
              </a:ext>
            </a:extLst>
          </p:cNvPr>
          <p:cNvSpPr/>
          <p:nvPr/>
        </p:nvSpPr>
        <p:spPr>
          <a:xfrm>
            <a:off x="6542013" y="3196916"/>
            <a:ext cx="380999" cy="61914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82B4E096-905A-1243-9D2E-8D6791B8008B}"/>
              </a:ext>
            </a:extLst>
          </p:cNvPr>
          <p:cNvSpPr txBox="1"/>
          <p:nvPr/>
        </p:nvSpPr>
        <p:spPr>
          <a:xfrm>
            <a:off x="3649137" y="3183323"/>
            <a:ext cx="2997487"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SP = MSP (default)</a:t>
            </a:r>
          </a:p>
          <a:p>
            <a:r>
              <a:rPr lang="en-US" dirty="0">
                <a:latin typeface="Consolas" panose="020B0609020204030204" pitchFamily="49" charset="0"/>
                <a:cs typeface="Consolas" panose="020B0609020204030204" pitchFamily="49" charset="0"/>
              </a:rPr>
              <a:t>1</a:t>
            </a:r>
            <a:r>
              <a:rPr lang="en-US" dirty="0"/>
              <a:t>:  SP = PSP if in Thread Mode</a:t>
            </a:r>
          </a:p>
        </p:txBody>
      </p:sp>
      <p:cxnSp>
        <p:nvCxnSpPr>
          <p:cNvPr id="35" name="Straight Connector 34">
            <a:extLst>
              <a:ext uri="{FF2B5EF4-FFF2-40B4-BE49-F238E27FC236}">
                <a16:creationId xmlns:a16="http://schemas.microsoft.com/office/drawing/2014/main" id="{33B2B43B-4879-F648-90E7-6AE060A381D6}"/>
              </a:ext>
            </a:extLst>
          </p:cNvPr>
          <p:cNvCxnSpPr>
            <a:cxnSpLocks/>
          </p:cNvCxnSpPr>
          <p:nvPr/>
        </p:nvCxnSpPr>
        <p:spPr>
          <a:xfrm>
            <a:off x="8477577" y="2189480"/>
            <a:ext cx="0" cy="2188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A01B9B-2F7B-BA49-ADB2-2A1673E249C1}"/>
              </a:ext>
            </a:extLst>
          </p:cNvPr>
          <p:cNvCxnSpPr/>
          <p:nvPr/>
        </p:nvCxnSpPr>
        <p:spPr>
          <a:xfrm flipH="1">
            <a:off x="7791777" y="4378044"/>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Right Brace 36">
            <a:extLst>
              <a:ext uri="{FF2B5EF4-FFF2-40B4-BE49-F238E27FC236}">
                <a16:creationId xmlns:a16="http://schemas.microsoft.com/office/drawing/2014/main" id="{E327E6AF-459E-C843-BAD9-39ADEFB15802}"/>
              </a:ext>
            </a:extLst>
          </p:cNvPr>
          <p:cNvSpPr/>
          <p:nvPr/>
        </p:nvSpPr>
        <p:spPr>
          <a:xfrm>
            <a:off x="7410778" y="4054878"/>
            <a:ext cx="380999" cy="64633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7810625E-0068-9E4F-8B3F-1B864C9C491E}"/>
              </a:ext>
            </a:extLst>
          </p:cNvPr>
          <p:cNvSpPr txBox="1"/>
          <p:nvPr/>
        </p:nvSpPr>
        <p:spPr>
          <a:xfrm>
            <a:off x="3069645" y="4054879"/>
            <a:ext cx="4521944"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Thread mode has privileged access (default)</a:t>
            </a:r>
          </a:p>
          <a:p>
            <a:r>
              <a:rPr lang="en-US" dirty="0">
                <a:latin typeface="Consolas" panose="020B0609020204030204" pitchFamily="49" charset="0"/>
                <a:cs typeface="Consolas" panose="020B0609020204030204" pitchFamily="49" charset="0"/>
              </a:rPr>
              <a:t>1</a:t>
            </a:r>
            <a:r>
              <a:rPr lang="en-US" dirty="0"/>
              <a:t>:  Thread mode has unprivileged access</a:t>
            </a:r>
          </a:p>
        </p:txBody>
      </p:sp>
      <p:grpSp>
        <p:nvGrpSpPr>
          <p:cNvPr id="39" name="Group 38">
            <a:extLst>
              <a:ext uri="{FF2B5EF4-FFF2-40B4-BE49-F238E27FC236}">
                <a16:creationId xmlns:a16="http://schemas.microsoft.com/office/drawing/2014/main" id="{8CEF53EB-1707-B34E-B2B9-60E9789947A6}"/>
              </a:ext>
            </a:extLst>
          </p:cNvPr>
          <p:cNvGrpSpPr/>
          <p:nvPr/>
        </p:nvGrpSpPr>
        <p:grpSpPr>
          <a:xfrm>
            <a:off x="228600" y="2953013"/>
            <a:ext cx="2485480" cy="628388"/>
            <a:chOff x="139404" y="2935388"/>
            <a:chExt cx="2485480" cy="628388"/>
          </a:xfrm>
        </p:grpSpPr>
        <p:sp>
          <p:nvSpPr>
            <p:cNvPr id="40" name="Rectangle 39">
              <a:extLst>
                <a:ext uri="{FF2B5EF4-FFF2-40B4-BE49-F238E27FC236}">
                  <a16:creationId xmlns:a16="http://schemas.microsoft.com/office/drawing/2014/main" id="{00B2287D-E053-4A43-95F1-2B2A10787DCE}"/>
                </a:ext>
              </a:extLst>
            </p:cNvPr>
            <p:cNvSpPr/>
            <p:nvPr/>
          </p:nvSpPr>
          <p:spPr>
            <a:xfrm>
              <a:off x="139404" y="2935388"/>
              <a:ext cx="2485480" cy="6283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03495FF-F418-D04E-8226-6D698E0E208B}"/>
                </a:ext>
              </a:extLst>
            </p:cNvPr>
            <p:cNvSpPr/>
            <p:nvPr/>
          </p:nvSpPr>
          <p:spPr>
            <a:xfrm>
              <a:off x="206501" y="3081038"/>
              <a:ext cx="2351285" cy="369332"/>
            </a:xfrm>
            <a:prstGeom prst="rect">
              <a:avLst/>
            </a:prstGeom>
          </p:spPr>
          <p:txBody>
            <a:bodyPr wrap="none">
              <a:spAutoFit/>
            </a:bodyPr>
            <a:lstStyle/>
            <a:p>
              <a:r>
                <a:rPr lang="en-US" dirty="0">
                  <a:solidFill>
                    <a:srgbClr val="C00000"/>
                  </a:solidFill>
                </a:rPr>
                <a:t>By default, MSP is used.</a:t>
              </a:r>
            </a:p>
          </p:txBody>
        </p:sp>
      </p:grpSp>
    </p:spTree>
    <p:extLst>
      <p:ext uri="{BB962C8B-B14F-4D97-AF65-F5344CB8AC3E}">
        <p14:creationId xmlns:p14="http://schemas.microsoft.com/office/powerpoint/2010/main" val="400055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0698-DC80-574D-936B-15DC7EE35C44}"/>
              </a:ext>
            </a:extLst>
          </p:cNvPr>
          <p:cNvSpPr>
            <a:spLocks noGrp="1"/>
          </p:cNvSpPr>
          <p:nvPr>
            <p:ph type="title"/>
          </p:nvPr>
        </p:nvSpPr>
        <p:spPr/>
        <p:txBody>
          <a:bodyPr/>
          <a:lstStyle/>
          <a:p>
            <a:r>
              <a:rPr lang="en-US" dirty="0"/>
              <a:t>Control Register</a:t>
            </a:r>
          </a:p>
        </p:txBody>
      </p:sp>
      <p:sp>
        <p:nvSpPr>
          <p:cNvPr id="3" name="Slide Number Placeholder 2">
            <a:extLst>
              <a:ext uri="{FF2B5EF4-FFF2-40B4-BE49-F238E27FC236}">
                <a16:creationId xmlns:a16="http://schemas.microsoft.com/office/drawing/2014/main" id="{45FC2EA4-48B7-FE4C-BBD8-42DD1275C6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graphicFrame>
        <p:nvGraphicFramePr>
          <p:cNvPr id="5" name="Content Placeholder 4">
            <a:extLst>
              <a:ext uri="{FF2B5EF4-FFF2-40B4-BE49-F238E27FC236}">
                <a16:creationId xmlns:a16="http://schemas.microsoft.com/office/drawing/2014/main" id="{781FE1BC-CE0F-3344-B5E3-73F7F438EEE6}"/>
              </a:ext>
            </a:extLst>
          </p:cNvPr>
          <p:cNvGraphicFramePr>
            <a:graphicFrameLocks noGrp="1"/>
          </p:cNvGraphicFramePr>
          <p:nvPr>
            <p:ph sz="quarter" idx="1"/>
          </p:nvPr>
        </p:nvGraphicFramePr>
        <p:xfrm>
          <a:off x="228600" y="1447800"/>
          <a:ext cx="8610600" cy="74168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3993136837"/>
                    </a:ext>
                  </a:extLst>
                </a:gridCol>
                <a:gridCol w="838200">
                  <a:extLst>
                    <a:ext uri="{9D8B030D-6E8A-4147-A177-3AD203B41FA5}">
                      <a16:colId xmlns:a16="http://schemas.microsoft.com/office/drawing/2014/main" val="2880995159"/>
                    </a:ext>
                  </a:extLst>
                </a:gridCol>
                <a:gridCol w="914400">
                  <a:extLst>
                    <a:ext uri="{9D8B030D-6E8A-4147-A177-3AD203B41FA5}">
                      <a16:colId xmlns:a16="http://schemas.microsoft.com/office/drawing/2014/main" val="498354650"/>
                    </a:ext>
                  </a:extLst>
                </a:gridCol>
                <a:gridCol w="838200">
                  <a:extLst>
                    <a:ext uri="{9D8B030D-6E8A-4147-A177-3AD203B41FA5}">
                      <a16:colId xmlns:a16="http://schemas.microsoft.com/office/drawing/2014/main" val="395631040"/>
                    </a:ext>
                  </a:extLst>
                </a:gridCol>
              </a:tblGrid>
              <a:tr h="370840">
                <a:tc>
                  <a:txBody>
                    <a:bodyPr/>
                    <a:lstStyle/>
                    <a:p>
                      <a:pPr algn="ctr"/>
                      <a:r>
                        <a:rPr lang="en-US" dirty="0">
                          <a:solidFill>
                            <a:schemeClr val="tx1"/>
                          </a:solidFill>
                          <a:latin typeface="Consolas" panose="020B0609020204030204" pitchFamily="49" charset="0"/>
                          <a:cs typeface="Consolas" panose="020B0609020204030204" pitchFamily="49" charset="0"/>
                        </a:rPr>
                        <a:t>31 - 3</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855792"/>
                  </a:ext>
                </a:extLst>
              </a:tr>
              <a:tr h="370840">
                <a:tc>
                  <a:txBody>
                    <a:bodyPr/>
                    <a:lstStyle/>
                    <a:p>
                      <a:pPr algn="ctr"/>
                      <a:r>
                        <a:rPr lang="en-US"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FPCA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SPSEL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11460"/>
                  </a:ext>
                </a:extLst>
              </a:tr>
            </a:tbl>
          </a:graphicData>
        </a:graphic>
      </p:graphicFrame>
      <p:cxnSp>
        <p:nvCxnSpPr>
          <p:cNvPr id="8" name="Straight Connector 7">
            <a:extLst>
              <a:ext uri="{FF2B5EF4-FFF2-40B4-BE49-F238E27FC236}">
                <a16:creationId xmlns:a16="http://schemas.microsoft.com/office/drawing/2014/main" id="{9BA27380-B6FD-F34A-B2C2-222C833FA2D1}"/>
              </a:ext>
            </a:extLst>
          </p:cNvPr>
          <p:cNvCxnSpPr>
            <a:cxnSpLocks/>
          </p:cNvCxnSpPr>
          <p:nvPr/>
        </p:nvCxnSpPr>
        <p:spPr>
          <a:xfrm>
            <a:off x="6705600" y="2189480"/>
            <a:ext cx="0" cy="4714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CDAED-E539-264C-8884-1F62CFFD12ED}"/>
              </a:ext>
            </a:extLst>
          </p:cNvPr>
          <p:cNvCxnSpPr/>
          <p:nvPr/>
        </p:nvCxnSpPr>
        <p:spPr>
          <a:xfrm flipH="1">
            <a:off x="6019800" y="2667000"/>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A8B85F04-5D41-D84C-9D91-6A53121AAB87}"/>
              </a:ext>
            </a:extLst>
          </p:cNvPr>
          <p:cNvSpPr/>
          <p:nvPr/>
        </p:nvSpPr>
        <p:spPr>
          <a:xfrm>
            <a:off x="5650378" y="2327988"/>
            <a:ext cx="380999" cy="67802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1886FA-400D-614C-AA3B-8C05B35F5021}"/>
              </a:ext>
            </a:extLst>
          </p:cNvPr>
          <p:cNvSpPr txBox="1"/>
          <p:nvPr/>
        </p:nvSpPr>
        <p:spPr>
          <a:xfrm>
            <a:off x="3388303" y="2337723"/>
            <a:ext cx="2300181"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FP inactive (default)</a:t>
            </a:r>
          </a:p>
          <a:p>
            <a:r>
              <a:rPr lang="en-US" dirty="0">
                <a:latin typeface="Consolas" panose="020B0609020204030204" pitchFamily="49" charset="0"/>
                <a:cs typeface="Consolas" panose="020B0609020204030204" pitchFamily="49" charset="0"/>
              </a:rPr>
              <a:t>1</a:t>
            </a:r>
            <a:r>
              <a:rPr lang="en-US" dirty="0"/>
              <a:t>:  FP active</a:t>
            </a:r>
          </a:p>
        </p:txBody>
      </p:sp>
      <p:cxnSp>
        <p:nvCxnSpPr>
          <p:cNvPr id="13" name="Straight Connector 12">
            <a:extLst>
              <a:ext uri="{FF2B5EF4-FFF2-40B4-BE49-F238E27FC236}">
                <a16:creationId xmlns:a16="http://schemas.microsoft.com/office/drawing/2014/main" id="{D1CF6D55-570B-E148-9CA7-49969E9D3174}"/>
              </a:ext>
            </a:extLst>
          </p:cNvPr>
          <p:cNvCxnSpPr>
            <a:cxnSpLocks/>
          </p:cNvCxnSpPr>
          <p:nvPr/>
        </p:nvCxnSpPr>
        <p:spPr>
          <a:xfrm>
            <a:off x="7543800" y="2189480"/>
            <a:ext cx="0" cy="13170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8531B8-23A1-F240-AD9D-32A0DBC924D5}"/>
              </a:ext>
            </a:extLst>
          </p:cNvPr>
          <p:cNvCxnSpPr/>
          <p:nvPr/>
        </p:nvCxnSpPr>
        <p:spPr>
          <a:xfrm flipH="1">
            <a:off x="6858000" y="3506487"/>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13B50131-5FA6-CD49-BE5F-A93E7F9EC4B1}"/>
              </a:ext>
            </a:extLst>
          </p:cNvPr>
          <p:cNvSpPr/>
          <p:nvPr/>
        </p:nvSpPr>
        <p:spPr>
          <a:xfrm>
            <a:off x="6542013" y="3196916"/>
            <a:ext cx="380999" cy="61914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BBF3728-EB50-0D40-93E2-44AF8E98FDAC}"/>
              </a:ext>
            </a:extLst>
          </p:cNvPr>
          <p:cNvSpPr txBox="1"/>
          <p:nvPr/>
        </p:nvSpPr>
        <p:spPr>
          <a:xfrm>
            <a:off x="3649137" y="3183323"/>
            <a:ext cx="2997487"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SP = MSP (default)</a:t>
            </a:r>
          </a:p>
          <a:p>
            <a:r>
              <a:rPr lang="en-US" dirty="0">
                <a:latin typeface="Consolas" panose="020B0609020204030204" pitchFamily="49" charset="0"/>
                <a:cs typeface="Consolas" panose="020B0609020204030204" pitchFamily="49" charset="0"/>
              </a:rPr>
              <a:t>1</a:t>
            </a:r>
            <a:r>
              <a:rPr lang="en-US" dirty="0"/>
              <a:t>:  SP = PSP if in Thread Mode</a:t>
            </a:r>
          </a:p>
        </p:txBody>
      </p:sp>
      <p:cxnSp>
        <p:nvCxnSpPr>
          <p:cNvPr id="18" name="Straight Connector 17">
            <a:extLst>
              <a:ext uri="{FF2B5EF4-FFF2-40B4-BE49-F238E27FC236}">
                <a16:creationId xmlns:a16="http://schemas.microsoft.com/office/drawing/2014/main" id="{074B4E6E-0A3B-A445-8FAD-BF7B9FA055ED}"/>
              </a:ext>
            </a:extLst>
          </p:cNvPr>
          <p:cNvCxnSpPr>
            <a:cxnSpLocks/>
          </p:cNvCxnSpPr>
          <p:nvPr/>
        </p:nvCxnSpPr>
        <p:spPr>
          <a:xfrm>
            <a:off x="8477577" y="2189480"/>
            <a:ext cx="0" cy="2188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AEC6ED-2941-BD47-9053-016DBDF4399D}"/>
              </a:ext>
            </a:extLst>
          </p:cNvPr>
          <p:cNvCxnSpPr/>
          <p:nvPr/>
        </p:nvCxnSpPr>
        <p:spPr>
          <a:xfrm flipH="1">
            <a:off x="7791777" y="4378044"/>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71B791DC-11BF-5247-8D4E-FE09B5D2E3BC}"/>
              </a:ext>
            </a:extLst>
          </p:cNvPr>
          <p:cNvSpPr/>
          <p:nvPr/>
        </p:nvSpPr>
        <p:spPr>
          <a:xfrm>
            <a:off x="7410778" y="4054878"/>
            <a:ext cx="380999" cy="64633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CFF5373-77C7-4040-AB64-0D319ECEF42A}"/>
              </a:ext>
            </a:extLst>
          </p:cNvPr>
          <p:cNvSpPr txBox="1"/>
          <p:nvPr/>
        </p:nvSpPr>
        <p:spPr>
          <a:xfrm>
            <a:off x="3069645" y="4054879"/>
            <a:ext cx="4521944"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Thread mode has privileged access (default)</a:t>
            </a:r>
          </a:p>
          <a:p>
            <a:r>
              <a:rPr lang="en-US" dirty="0">
                <a:latin typeface="Consolas" panose="020B0609020204030204" pitchFamily="49" charset="0"/>
                <a:cs typeface="Consolas" panose="020B0609020204030204" pitchFamily="49" charset="0"/>
              </a:rPr>
              <a:t>1</a:t>
            </a:r>
            <a:r>
              <a:rPr lang="en-US" dirty="0"/>
              <a:t>:  Thread mode has unprivileged access</a:t>
            </a:r>
          </a:p>
        </p:txBody>
      </p:sp>
      <p:grpSp>
        <p:nvGrpSpPr>
          <p:cNvPr id="9" name="Group 8">
            <a:extLst>
              <a:ext uri="{FF2B5EF4-FFF2-40B4-BE49-F238E27FC236}">
                <a16:creationId xmlns:a16="http://schemas.microsoft.com/office/drawing/2014/main" id="{07FA9068-98F3-7F4A-B42D-083CFDDC625C}"/>
              </a:ext>
            </a:extLst>
          </p:cNvPr>
          <p:cNvGrpSpPr/>
          <p:nvPr/>
        </p:nvGrpSpPr>
        <p:grpSpPr>
          <a:xfrm>
            <a:off x="228600" y="2953013"/>
            <a:ext cx="2485480" cy="628388"/>
            <a:chOff x="139404" y="2935388"/>
            <a:chExt cx="2485480" cy="628388"/>
          </a:xfrm>
        </p:grpSpPr>
        <p:sp>
          <p:nvSpPr>
            <p:cNvPr id="7" name="Rectangle 6">
              <a:extLst>
                <a:ext uri="{FF2B5EF4-FFF2-40B4-BE49-F238E27FC236}">
                  <a16:creationId xmlns:a16="http://schemas.microsoft.com/office/drawing/2014/main" id="{D1FA4AB5-5CBE-FE45-BC2F-D183C17E53D0}"/>
                </a:ext>
              </a:extLst>
            </p:cNvPr>
            <p:cNvSpPr/>
            <p:nvPr/>
          </p:nvSpPr>
          <p:spPr>
            <a:xfrm>
              <a:off x="139404" y="2935388"/>
              <a:ext cx="2485480" cy="6283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530382-0FF5-5B43-8847-454AC0F63599}"/>
                </a:ext>
              </a:extLst>
            </p:cNvPr>
            <p:cNvSpPr/>
            <p:nvPr/>
          </p:nvSpPr>
          <p:spPr>
            <a:xfrm>
              <a:off x="206501" y="3081038"/>
              <a:ext cx="2351285" cy="369332"/>
            </a:xfrm>
            <a:prstGeom prst="rect">
              <a:avLst/>
            </a:prstGeom>
          </p:spPr>
          <p:txBody>
            <a:bodyPr wrap="none">
              <a:spAutoFit/>
            </a:bodyPr>
            <a:lstStyle/>
            <a:p>
              <a:r>
                <a:rPr lang="en-US" dirty="0">
                  <a:solidFill>
                    <a:srgbClr val="C00000"/>
                  </a:solidFill>
                </a:rPr>
                <a:t>By default, MSP is used.</a:t>
              </a:r>
            </a:p>
          </p:txBody>
        </p:sp>
      </p:grpSp>
      <p:graphicFrame>
        <p:nvGraphicFramePr>
          <p:cNvPr id="22" name="Content Placeholder 4">
            <a:extLst>
              <a:ext uri="{FF2B5EF4-FFF2-40B4-BE49-F238E27FC236}">
                <a16:creationId xmlns:a16="http://schemas.microsoft.com/office/drawing/2014/main" id="{DE94362D-06D6-AF40-B579-8CA62D58526B}"/>
              </a:ext>
            </a:extLst>
          </p:cNvPr>
          <p:cNvGraphicFramePr>
            <a:graphicFrameLocks/>
          </p:cNvGraphicFramePr>
          <p:nvPr>
            <p:extLst>
              <p:ext uri="{D42A27DB-BD31-4B8C-83A1-F6EECF244321}">
                <p14:modId xmlns:p14="http://schemas.microsoft.com/office/powerpoint/2010/main" val="2816822108"/>
              </p:ext>
            </p:extLst>
          </p:nvPr>
        </p:nvGraphicFramePr>
        <p:xfrm>
          <a:off x="1333827" y="4882117"/>
          <a:ext cx="6800850" cy="1107440"/>
        </p:xfrm>
        <a:graphic>
          <a:graphicData uri="http://schemas.openxmlformats.org/drawingml/2006/table">
            <a:tbl>
              <a:tblPr firstRow="1" bandRow="1">
                <a:tableStyleId>{5C22544A-7EE6-4342-B048-85BDC9FD1C3A}</a:tableStyleId>
              </a:tblPr>
              <a:tblGrid>
                <a:gridCol w="1670384">
                  <a:extLst>
                    <a:ext uri="{9D8B030D-6E8A-4147-A177-3AD203B41FA5}">
                      <a16:colId xmlns:a16="http://schemas.microsoft.com/office/drawing/2014/main" val="1095840014"/>
                    </a:ext>
                  </a:extLst>
                </a:gridCol>
                <a:gridCol w="2768266">
                  <a:extLst>
                    <a:ext uri="{9D8B030D-6E8A-4147-A177-3AD203B41FA5}">
                      <a16:colId xmlns:a16="http://schemas.microsoft.com/office/drawing/2014/main" val="4192640281"/>
                    </a:ext>
                  </a:extLst>
                </a:gridCol>
                <a:gridCol w="2362200">
                  <a:extLst>
                    <a:ext uri="{9D8B030D-6E8A-4147-A177-3AD203B41FA5}">
                      <a16:colId xmlns:a16="http://schemas.microsoft.com/office/drawing/2014/main" val="2755945284"/>
                    </a:ext>
                  </a:extLst>
                </a:gridCol>
              </a:tblGrid>
              <a:tr h="142240">
                <a:tc>
                  <a:txBody>
                    <a:bodyPr/>
                    <a:lstStyle/>
                    <a:p>
                      <a:endParaRPr lang="en-US" dirty="0"/>
                    </a:p>
                  </a:txBody>
                  <a:tcPr/>
                </a:tc>
                <a:tc>
                  <a:txBody>
                    <a:bodyPr/>
                    <a:lstStyle/>
                    <a:p>
                      <a:r>
                        <a:rPr lang="en-US" dirty="0"/>
                        <a:t>SP</a:t>
                      </a:r>
                    </a:p>
                  </a:txBody>
                  <a:tcPr/>
                </a:tc>
                <a:tc>
                  <a:txBody>
                    <a:bodyPr/>
                    <a:lstStyle/>
                    <a:p>
                      <a:r>
                        <a:rPr lang="en-US" dirty="0"/>
                        <a:t>Privileged</a:t>
                      </a:r>
                    </a:p>
                  </a:txBody>
                  <a:tcPr/>
                </a:tc>
                <a:extLst>
                  <a:ext uri="{0D108BD9-81ED-4DB2-BD59-A6C34878D82A}">
                    <a16:rowId xmlns:a16="http://schemas.microsoft.com/office/drawing/2014/main" val="2795654860"/>
                  </a:ext>
                </a:extLst>
              </a:tr>
              <a:tr h="370840">
                <a:tc>
                  <a:txBody>
                    <a:bodyPr/>
                    <a:lstStyle/>
                    <a:p>
                      <a:r>
                        <a:rPr lang="en-US" dirty="0"/>
                        <a:t>Handler Mode</a:t>
                      </a:r>
                    </a:p>
                  </a:txBody>
                  <a:tcPr/>
                </a:tc>
                <a:tc>
                  <a:txBody>
                    <a:bodyPr/>
                    <a:lstStyle/>
                    <a:p>
                      <a:r>
                        <a:rPr lang="en-US" b="1" dirty="0">
                          <a:latin typeface="Consolas" panose="020B0609020204030204" pitchFamily="49" charset="0"/>
                          <a:cs typeface="Consolas" panose="020B0609020204030204" pitchFamily="49" charset="0"/>
                        </a:rPr>
                        <a:t>SP</a:t>
                      </a:r>
                      <a:r>
                        <a:rPr lang="en-US" b="1" dirty="0">
                          <a:latin typeface="+mn-lt"/>
                          <a:cs typeface="Consolas" panose="020B0609020204030204" pitchFamily="49" charset="0"/>
                        </a:rPr>
                        <a:t> = </a:t>
                      </a:r>
                      <a:r>
                        <a:rPr lang="en-US" b="1" dirty="0">
                          <a:latin typeface="Consolas" panose="020B0609020204030204" pitchFamily="49" charset="0"/>
                          <a:cs typeface="Consolas" panose="020B0609020204030204" pitchFamily="49" charset="0"/>
                        </a:rPr>
                        <a:t>MSP </a:t>
                      </a:r>
                      <a:r>
                        <a:rPr lang="en-US" dirty="0"/>
                        <a:t>and </a:t>
                      </a:r>
                      <a:r>
                        <a:rPr lang="en-US" b="1" dirty="0">
                          <a:latin typeface="Consolas" panose="020B0609020204030204" pitchFamily="49" charset="0"/>
                          <a:cs typeface="Consolas" panose="020B0609020204030204" pitchFamily="49" charset="0"/>
                        </a:rPr>
                        <a:t>SPSEL</a:t>
                      </a:r>
                      <a:r>
                        <a:rPr lang="en-US" dirty="0"/>
                        <a:t> = 0</a:t>
                      </a:r>
                    </a:p>
                  </a:txBody>
                  <a:tcPr/>
                </a:tc>
                <a:tc>
                  <a:txBody>
                    <a:bodyPr/>
                    <a:lstStyle/>
                    <a:p>
                      <a:r>
                        <a:rPr lang="en-US" dirty="0"/>
                        <a:t>Privileged</a:t>
                      </a:r>
                    </a:p>
                  </a:txBody>
                  <a:tcPr/>
                </a:tc>
                <a:extLst>
                  <a:ext uri="{0D108BD9-81ED-4DB2-BD59-A6C34878D82A}">
                    <a16:rowId xmlns:a16="http://schemas.microsoft.com/office/drawing/2014/main" val="2545041056"/>
                  </a:ext>
                </a:extLst>
              </a:tr>
              <a:tr h="370840">
                <a:tc>
                  <a:txBody>
                    <a:bodyPr/>
                    <a:lstStyle/>
                    <a:p>
                      <a:r>
                        <a:rPr lang="en-US" dirty="0"/>
                        <a:t>Thread Mode</a:t>
                      </a:r>
                    </a:p>
                  </a:txBody>
                  <a:tcPr/>
                </a:tc>
                <a:tc>
                  <a:txBody>
                    <a:bodyPr/>
                    <a:lstStyle/>
                    <a:p>
                      <a:r>
                        <a:rPr lang="en-US" dirty="0"/>
                        <a:t>Depending on </a:t>
                      </a:r>
                      <a:r>
                        <a:rPr lang="en-US" b="1" dirty="0">
                          <a:latin typeface="Consolas" panose="020B0609020204030204" pitchFamily="49" charset="0"/>
                          <a:cs typeface="Consolas" panose="020B0609020204030204" pitchFamily="49" charset="0"/>
                        </a:rPr>
                        <a:t>SPSEL</a:t>
                      </a:r>
                    </a:p>
                  </a:txBody>
                  <a:tcPr/>
                </a:tc>
                <a:tc>
                  <a:txBody>
                    <a:bodyPr/>
                    <a:lstStyle/>
                    <a:p>
                      <a:r>
                        <a:rPr lang="en-US" dirty="0"/>
                        <a:t>Depending on </a:t>
                      </a: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37652250"/>
                  </a:ext>
                </a:extLst>
              </a:tr>
            </a:tbl>
          </a:graphicData>
        </a:graphic>
      </p:graphicFrame>
      <p:sp>
        <p:nvSpPr>
          <p:cNvPr id="23" name="TextBox 22">
            <a:extLst>
              <a:ext uri="{FF2B5EF4-FFF2-40B4-BE49-F238E27FC236}">
                <a16:creationId xmlns:a16="http://schemas.microsoft.com/office/drawing/2014/main" id="{24742DD6-CC80-9F42-9858-19710172B667}"/>
              </a:ext>
            </a:extLst>
          </p:cNvPr>
          <p:cNvSpPr txBox="1"/>
          <p:nvPr/>
        </p:nvSpPr>
        <p:spPr>
          <a:xfrm>
            <a:off x="2896124" y="6021824"/>
            <a:ext cx="3351751" cy="369332"/>
          </a:xfrm>
          <a:prstGeom prst="rect">
            <a:avLst/>
          </a:prstGeom>
          <a:noFill/>
        </p:spPr>
        <p:txBody>
          <a:bodyPr wrap="none" rtlCol="0">
            <a:spAutoFit/>
          </a:bodyPr>
          <a:lstStyle/>
          <a:p>
            <a:r>
              <a:rPr lang="en-US" i="1" dirty="0">
                <a:solidFill>
                  <a:srgbClr val="C00000"/>
                </a:solidFill>
              </a:rPr>
              <a:t>For simple applications, MSP is used.</a:t>
            </a:r>
          </a:p>
        </p:txBody>
      </p:sp>
    </p:spTree>
    <p:extLst>
      <p:ext uri="{BB962C8B-B14F-4D97-AF65-F5344CB8AC3E}">
        <p14:creationId xmlns:p14="http://schemas.microsoft.com/office/powerpoint/2010/main" val="87222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64999310"/>
              </p:ext>
            </p:extLst>
          </p:nvPr>
        </p:nvGraphicFramePr>
        <p:xfrm>
          <a:off x="2033892" y="2044338"/>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PC (</a:t>
                      </a:r>
                      <a:r>
                        <a:rPr lang="en-US" b="0" dirty="0" err="1">
                          <a:latin typeface="Consolas" panose="020B0609020204030204" pitchFamily="49" charset="0"/>
                          <a:cs typeface="Consolas" panose="020B0609020204030204" pitchFamily="49" charset="0"/>
                        </a:rPr>
                        <a:t>r15</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LR</a:t>
                      </a:r>
                      <a:r>
                        <a:rPr lang="en-US" b="0" dirty="0">
                          <a:latin typeface="Consolas" panose="020B0609020204030204" pitchFamily="49" charset="0"/>
                          <a:cs typeface="Consolas" panose="020B0609020204030204" pitchFamily="49" charset="0"/>
                        </a:rPr>
                        <a:t> (</a:t>
                      </a:r>
                      <a:r>
                        <a:rPr lang="en-US" b="0" dirty="0" err="1">
                          <a:latin typeface="Consolas" panose="020B0609020204030204" pitchFamily="49" charset="0"/>
                          <a:cs typeface="Consolas" panose="020B0609020204030204" pitchFamily="49" charset="0"/>
                        </a:rPr>
                        <a:t>r14</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r3</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r0</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5286050" y="2659415"/>
            <a:ext cx="37338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Stacking</a:t>
            </a:r>
            <a:r>
              <a:rPr lang="en-US" dirty="0"/>
              <a:t>:  The processor automatically pushes these eight registers into the </a:t>
            </a:r>
            <a:r>
              <a:rPr lang="en-US" b="1" dirty="0">
                <a:solidFill>
                  <a:srgbClr val="0000FF"/>
                </a:solidFill>
              </a:rPr>
              <a:t>currently selected stack </a:t>
            </a:r>
            <a:r>
              <a:rPr lang="en-US" dirty="0"/>
              <a:t>before an interrupt handler starts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C00000"/>
                </a:solidFill>
              </a:rPr>
              <a:t>Unstacking</a:t>
            </a:r>
            <a:r>
              <a:rPr lang="en-US" dirty="0"/>
              <a:t>:  The processor automatically pops these eight register out of the </a:t>
            </a:r>
            <a:r>
              <a:rPr lang="en-US" b="1" dirty="0">
                <a:solidFill>
                  <a:srgbClr val="0000FF"/>
                </a:solidFill>
              </a:rPr>
              <a:t>currently selected stack</a:t>
            </a:r>
            <a:r>
              <a:rPr lang="en-US" dirty="0"/>
              <a:t> when an interrupt hander exits.</a:t>
            </a:r>
          </a:p>
        </p:txBody>
      </p:sp>
      <p:sp>
        <p:nvSpPr>
          <p:cNvPr id="7" name="Right Brace 6"/>
          <p:cNvSpPr/>
          <p:nvPr/>
        </p:nvSpPr>
        <p:spPr>
          <a:xfrm>
            <a:off x="4929492" y="2425338"/>
            <a:ext cx="381000" cy="2971800"/>
          </a:xfrm>
          <a:prstGeom prst="rightBrace">
            <a:avLst>
              <a:gd name="adj1" fmla="val 9210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19582" y="2091010"/>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SP</a:t>
            </a:r>
          </a:p>
        </p:txBody>
      </p:sp>
      <p:cxnSp>
        <p:nvCxnSpPr>
          <p:cNvPr id="10" name="Straight Arrow Connector 9"/>
          <p:cNvCxnSpPr/>
          <p:nvPr/>
        </p:nvCxnSpPr>
        <p:spPr>
          <a:xfrm>
            <a:off x="1552250" y="2272938"/>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023" y="5012566"/>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SP</a:t>
            </a:r>
          </a:p>
        </p:txBody>
      </p:sp>
      <p:cxnSp>
        <p:nvCxnSpPr>
          <p:cNvPr id="13" name="Straight Arrow Connector 12"/>
          <p:cNvCxnSpPr/>
          <p:nvPr/>
        </p:nvCxnSpPr>
        <p:spPr>
          <a:xfrm>
            <a:off x="1552250" y="5190701"/>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45076" y="2659415"/>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259" y="3290824"/>
            <a:ext cx="1257300" cy="923330"/>
          </a:xfrm>
          <a:prstGeom prst="rect">
            <a:avLst/>
          </a:prstGeom>
          <a:noFill/>
        </p:spPr>
        <p:txBody>
          <a:bodyPr wrap="square" rtlCol="0">
            <a:spAutoFit/>
          </a:bodyPr>
          <a:lstStyle/>
          <a:p>
            <a:pPr algn="r"/>
            <a:r>
              <a:rPr lang="en-US" dirty="0">
                <a:solidFill>
                  <a:srgbClr val="C00000"/>
                </a:solidFill>
              </a:rPr>
              <a:t>Full Descending Stack</a:t>
            </a:r>
          </a:p>
        </p:txBody>
      </p:sp>
    </p:spTree>
    <p:extLst>
      <p:ext uri="{BB962C8B-B14F-4D97-AF65-F5344CB8AC3E}">
        <p14:creationId xmlns:p14="http://schemas.microsoft.com/office/powerpoint/2010/main" val="98993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D9B8-1427-A041-A9F2-6015CC2ECFEC}"/>
              </a:ext>
            </a:extLst>
          </p:cNvPr>
          <p:cNvSpPr>
            <a:spLocks noGrp="1"/>
          </p:cNvSpPr>
          <p:nvPr>
            <p:ph type="title"/>
          </p:nvPr>
        </p:nvSpPr>
        <p:spPr/>
        <p:txBody>
          <a:bodyPr/>
          <a:lstStyle/>
          <a:p>
            <a:r>
              <a:rPr lang="en-US" dirty="0"/>
              <a:t>MSP </a:t>
            </a:r>
            <a:r>
              <a:rPr lang="en-US" i="1" dirty="0"/>
              <a:t>vs</a:t>
            </a:r>
            <a:r>
              <a:rPr lang="en-US" dirty="0"/>
              <a:t> PSP</a:t>
            </a:r>
          </a:p>
        </p:txBody>
      </p:sp>
      <p:sp>
        <p:nvSpPr>
          <p:cNvPr id="3" name="Slide Number Placeholder 2">
            <a:extLst>
              <a:ext uri="{FF2B5EF4-FFF2-40B4-BE49-F238E27FC236}">
                <a16:creationId xmlns:a16="http://schemas.microsoft.com/office/drawing/2014/main" id="{C198718D-FF31-4240-AE96-17886162668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Rounded Rectangle 4">
            <a:extLst>
              <a:ext uri="{FF2B5EF4-FFF2-40B4-BE49-F238E27FC236}">
                <a16:creationId xmlns:a16="http://schemas.microsoft.com/office/drawing/2014/main" id="{FB7186A5-5682-2444-B95C-C1CC23B65752}"/>
              </a:ext>
            </a:extLst>
          </p:cNvPr>
          <p:cNvSpPr/>
          <p:nvPr/>
        </p:nvSpPr>
        <p:spPr>
          <a:xfrm>
            <a:off x="1963419" y="3973467"/>
            <a:ext cx="5334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258008F-9F4A-D147-8677-5817186E84D4}"/>
              </a:ext>
            </a:extLst>
          </p:cNvPr>
          <p:cNvSpPr txBox="1"/>
          <p:nvPr/>
        </p:nvSpPr>
        <p:spPr>
          <a:xfrm>
            <a:off x="3532445" y="4033539"/>
            <a:ext cx="2119747" cy="461665"/>
          </a:xfrm>
          <a:prstGeom prst="rect">
            <a:avLst/>
          </a:prstGeom>
          <a:noFill/>
        </p:spPr>
        <p:txBody>
          <a:bodyPr wrap="none" rtlCol="0">
            <a:spAutoFit/>
          </a:bodyPr>
          <a:lstStyle/>
          <a:p>
            <a:r>
              <a:rPr lang="en-US" sz="2400" b="1" dirty="0">
                <a:solidFill>
                  <a:schemeClr val="bg1"/>
                </a:solidFill>
              </a:rPr>
              <a:t>Thread Mode</a:t>
            </a:r>
          </a:p>
        </p:txBody>
      </p:sp>
      <p:cxnSp>
        <p:nvCxnSpPr>
          <p:cNvPr id="10" name="Straight Arrow Connector 9">
            <a:extLst>
              <a:ext uri="{FF2B5EF4-FFF2-40B4-BE49-F238E27FC236}">
                <a16:creationId xmlns:a16="http://schemas.microsoft.com/office/drawing/2014/main" id="{2178C8B9-F65C-5C4F-9A46-8359D252D71B}"/>
              </a:ext>
            </a:extLst>
          </p:cNvPr>
          <p:cNvCxnSpPr>
            <a:cxnSpLocks/>
            <a:endCxn id="5" idx="1"/>
          </p:cNvCxnSpPr>
          <p:nvPr/>
        </p:nvCxnSpPr>
        <p:spPr>
          <a:xfrm>
            <a:off x="1353819" y="4925967"/>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F04CC4-EC1D-4F41-87ED-545C0E3EC80F}"/>
              </a:ext>
            </a:extLst>
          </p:cNvPr>
          <p:cNvSpPr txBox="1"/>
          <p:nvPr/>
        </p:nvSpPr>
        <p:spPr>
          <a:xfrm>
            <a:off x="325121" y="4600996"/>
            <a:ext cx="990599" cy="646331"/>
          </a:xfrm>
          <a:prstGeom prst="rect">
            <a:avLst/>
          </a:prstGeom>
          <a:noFill/>
        </p:spPr>
        <p:txBody>
          <a:bodyPr wrap="square" rtlCol="0">
            <a:spAutoFit/>
          </a:bodyPr>
          <a:lstStyle/>
          <a:p>
            <a:pPr algn="ctr"/>
            <a:r>
              <a:rPr lang="en-US" dirty="0"/>
              <a:t>Start of </a:t>
            </a:r>
            <a:r>
              <a:rPr lang="en-US" dirty="0">
                <a:solidFill>
                  <a:srgbClr val="C00000"/>
                </a:solidFill>
                <a:latin typeface="Consolas" panose="020B0609020204030204" pitchFamily="49" charset="0"/>
                <a:cs typeface="Consolas" panose="020B0609020204030204" pitchFamily="49" charset="0"/>
              </a:rPr>
              <a:t>main()</a:t>
            </a:r>
          </a:p>
        </p:txBody>
      </p:sp>
      <p:cxnSp>
        <p:nvCxnSpPr>
          <p:cNvPr id="13" name="Straight Connector 12">
            <a:extLst>
              <a:ext uri="{FF2B5EF4-FFF2-40B4-BE49-F238E27FC236}">
                <a16:creationId xmlns:a16="http://schemas.microsoft.com/office/drawing/2014/main" id="{738301FB-475D-6745-8882-9CEDC146A00B}"/>
              </a:ext>
            </a:extLst>
          </p:cNvPr>
          <p:cNvCxnSpPr>
            <a:cxnSpLocks/>
            <a:endCxn id="5" idx="2"/>
          </p:cNvCxnSpPr>
          <p:nvPr/>
        </p:nvCxnSpPr>
        <p:spPr>
          <a:xfrm flipH="1">
            <a:off x="4630419" y="4600996"/>
            <a:ext cx="8844" cy="127747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174FA6-BB52-AE43-99AB-E4AD5B304ECE}"/>
              </a:ext>
            </a:extLst>
          </p:cNvPr>
          <p:cNvSpPr txBox="1"/>
          <p:nvPr/>
        </p:nvSpPr>
        <p:spPr>
          <a:xfrm>
            <a:off x="2753083" y="4735467"/>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0</a:t>
            </a:r>
          </a:p>
          <a:p>
            <a:r>
              <a:rPr lang="en-US" sz="2000" dirty="0">
                <a:solidFill>
                  <a:schemeClr val="bg1"/>
                </a:solidFill>
              </a:rPr>
              <a:t>MSP is used.</a:t>
            </a:r>
          </a:p>
        </p:txBody>
      </p:sp>
      <p:sp>
        <p:nvSpPr>
          <p:cNvPr id="15" name="TextBox 14">
            <a:extLst>
              <a:ext uri="{FF2B5EF4-FFF2-40B4-BE49-F238E27FC236}">
                <a16:creationId xmlns:a16="http://schemas.microsoft.com/office/drawing/2014/main" id="{7622F9B0-3D6E-B84D-9433-AC59D842B033}"/>
              </a:ext>
            </a:extLst>
          </p:cNvPr>
          <p:cNvSpPr txBox="1"/>
          <p:nvPr/>
        </p:nvSpPr>
        <p:spPr>
          <a:xfrm>
            <a:off x="5077183" y="4735467"/>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1</a:t>
            </a:r>
          </a:p>
          <a:p>
            <a:r>
              <a:rPr lang="en-US" sz="2000" dirty="0">
                <a:solidFill>
                  <a:schemeClr val="bg1"/>
                </a:solidFill>
              </a:rPr>
              <a:t>PSP is used.</a:t>
            </a:r>
          </a:p>
        </p:txBody>
      </p:sp>
      <p:grpSp>
        <p:nvGrpSpPr>
          <p:cNvPr id="49" name="Group 48">
            <a:extLst>
              <a:ext uri="{FF2B5EF4-FFF2-40B4-BE49-F238E27FC236}">
                <a16:creationId xmlns:a16="http://schemas.microsoft.com/office/drawing/2014/main" id="{91913DC1-662C-464A-8178-F0E7E8CE9DDD}"/>
              </a:ext>
            </a:extLst>
          </p:cNvPr>
          <p:cNvGrpSpPr/>
          <p:nvPr/>
        </p:nvGrpSpPr>
        <p:grpSpPr>
          <a:xfrm>
            <a:off x="3346451" y="1366926"/>
            <a:ext cx="2514600" cy="1376274"/>
            <a:chOff x="3505200" y="1366926"/>
            <a:chExt cx="2514600" cy="1376274"/>
          </a:xfrm>
        </p:grpSpPr>
        <p:sp>
          <p:nvSpPr>
            <p:cNvPr id="6" name="Rounded Rectangle 5">
              <a:extLst>
                <a:ext uri="{FF2B5EF4-FFF2-40B4-BE49-F238E27FC236}">
                  <a16:creationId xmlns:a16="http://schemas.microsoft.com/office/drawing/2014/main" id="{D8D5577E-28E3-5248-B75C-213DF7AFE0DC}"/>
                </a:ext>
              </a:extLst>
            </p:cNvPr>
            <p:cNvSpPr/>
            <p:nvPr/>
          </p:nvSpPr>
          <p:spPr>
            <a:xfrm>
              <a:off x="3505200" y="13716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39C8FD-3BDE-CD42-B096-0160D3F09904}"/>
                </a:ext>
              </a:extLst>
            </p:cNvPr>
            <p:cNvSpPr txBox="1"/>
            <p:nvPr/>
          </p:nvSpPr>
          <p:spPr>
            <a:xfrm>
              <a:off x="3505201" y="1366926"/>
              <a:ext cx="2482758" cy="461665"/>
            </a:xfrm>
            <a:prstGeom prst="rect">
              <a:avLst/>
            </a:prstGeom>
            <a:noFill/>
          </p:spPr>
          <p:txBody>
            <a:bodyPr wrap="square" rtlCol="0">
              <a:spAutoFit/>
            </a:bodyPr>
            <a:lstStyle/>
            <a:p>
              <a:pPr algn="ctr"/>
              <a:r>
                <a:rPr lang="en-US" sz="2400" b="1" dirty="0">
                  <a:solidFill>
                    <a:schemeClr val="bg1"/>
                  </a:solidFill>
                </a:rPr>
                <a:t>Handler Mode</a:t>
              </a:r>
            </a:p>
          </p:txBody>
        </p:sp>
        <p:sp>
          <p:nvSpPr>
            <p:cNvPr id="16" name="TextBox 15">
              <a:extLst>
                <a:ext uri="{FF2B5EF4-FFF2-40B4-BE49-F238E27FC236}">
                  <a16:creationId xmlns:a16="http://schemas.microsoft.com/office/drawing/2014/main" id="{BB33347B-610F-084D-B87D-64D29DED3C37}"/>
                </a:ext>
              </a:extLst>
            </p:cNvPr>
            <p:cNvSpPr txBox="1"/>
            <p:nvPr/>
          </p:nvSpPr>
          <p:spPr>
            <a:xfrm>
              <a:off x="4045852" y="1934383"/>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0</a:t>
              </a:r>
            </a:p>
            <a:p>
              <a:r>
                <a:rPr lang="en-US" sz="2000" dirty="0">
                  <a:solidFill>
                    <a:schemeClr val="bg1"/>
                  </a:solidFill>
                </a:rPr>
                <a:t>MSP is used.</a:t>
              </a:r>
            </a:p>
          </p:txBody>
        </p:sp>
      </p:grpSp>
      <p:sp>
        <p:nvSpPr>
          <p:cNvPr id="25" name="TextBox 24">
            <a:extLst>
              <a:ext uri="{FF2B5EF4-FFF2-40B4-BE49-F238E27FC236}">
                <a16:creationId xmlns:a16="http://schemas.microsoft.com/office/drawing/2014/main" id="{63EF214A-9C47-D043-924E-54AE56EB6B14}"/>
              </a:ext>
            </a:extLst>
          </p:cNvPr>
          <p:cNvSpPr txBox="1"/>
          <p:nvPr/>
        </p:nvSpPr>
        <p:spPr>
          <a:xfrm>
            <a:off x="152400" y="2932136"/>
            <a:ext cx="3913504" cy="923330"/>
          </a:xfrm>
          <a:prstGeom prst="rect">
            <a:avLst/>
          </a:prstGeom>
          <a:noFill/>
        </p:spPr>
        <p:txBody>
          <a:bodyPr wrap="square" rtlCol="0">
            <a:spAutoFit/>
          </a:bodyPr>
          <a:lstStyle/>
          <a:p>
            <a:pPr marL="342900" indent="-342900">
              <a:buFont typeface="+mj-lt"/>
              <a:buAutoNum type="arabicPeriod"/>
            </a:pPr>
            <a:r>
              <a:rPr lang="en-US" dirty="0"/>
              <a:t>Auto stacking by using currently selected selected stack</a:t>
            </a:r>
          </a:p>
          <a:p>
            <a:pPr marL="342900" indent="-342900">
              <a:buFont typeface="+mj-lt"/>
              <a:buAutoNum type="arabicPeriod"/>
            </a:pPr>
            <a:r>
              <a:rPr lang="en-US" dirty="0"/>
              <a:t>Start to execute interrupt handler</a:t>
            </a:r>
          </a:p>
        </p:txBody>
      </p:sp>
      <p:sp>
        <p:nvSpPr>
          <p:cNvPr id="26" name="TextBox 25">
            <a:extLst>
              <a:ext uri="{FF2B5EF4-FFF2-40B4-BE49-F238E27FC236}">
                <a16:creationId xmlns:a16="http://schemas.microsoft.com/office/drawing/2014/main" id="{1F65045D-2B9A-DE46-BE6C-DEF45A561C09}"/>
              </a:ext>
            </a:extLst>
          </p:cNvPr>
          <p:cNvSpPr txBox="1"/>
          <p:nvPr/>
        </p:nvSpPr>
        <p:spPr>
          <a:xfrm>
            <a:off x="5480051" y="2898079"/>
            <a:ext cx="3111482" cy="923330"/>
          </a:xfrm>
          <a:prstGeom prst="rect">
            <a:avLst/>
          </a:prstGeom>
          <a:noFill/>
        </p:spPr>
        <p:txBody>
          <a:bodyPr wrap="square" rtlCol="0">
            <a:spAutoFit/>
          </a:bodyPr>
          <a:lstStyle/>
          <a:p>
            <a:pPr marL="342900" indent="-342900">
              <a:buFont typeface="+mj-lt"/>
              <a:buAutoNum type="arabicPeriod"/>
            </a:pPr>
            <a:r>
              <a:rPr lang="en-US" dirty="0"/>
              <a:t>Exit interrupt handler</a:t>
            </a:r>
          </a:p>
          <a:p>
            <a:pPr marL="342900" indent="-342900">
              <a:buFont typeface="+mj-lt"/>
              <a:buAutoNum type="arabicPeriod"/>
            </a:pPr>
            <a:r>
              <a:rPr lang="en-US" dirty="0"/>
              <a:t>Auto unstacking by using </a:t>
            </a:r>
            <a:r>
              <a:rPr lang="en-US" b="1" dirty="0">
                <a:solidFill>
                  <a:srgbClr val="C00000"/>
                </a:solidFill>
              </a:rPr>
              <a:t>currently selected </a:t>
            </a:r>
            <a:r>
              <a:rPr lang="en-US" dirty="0"/>
              <a:t>stack</a:t>
            </a:r>
          </a:p>
        </p:txBody>
      </p:sp>
      <p:cxnSp>
        <p:nvCxnSpPr>
          <p:cNvPr id="40" name="Straight Arrow Connector 39">
            <a:extLst>
              <a:ext uri="{FF2B5EF4-FFF2-40B4-BE49-F238E27FC236}">
                <a16:creationId xmlns:a16="http://schemas.microsoft.com/office/drawing/2014/main" id="{9A11A4C7-72B0-4F46-B7E0-3B2851EA6586}"/>
              </a:ext>
            </a:extLst>
          </p:cNvPr>
          <p:cNvCxnSpPr>
            <a:cxnSpLocks/>
            <a:stCxn id="5" idx="0"/>
          </p:cNvCxnSpPr>
          <p:nvPr/>
        </p:nvCxnSpPr>
        <p:spPr>
          <a:xfrm flipH="1" flipV="1">
            <a:off x="3785216" y="2743200"/>
            <a:ext cx="845203" cy="12302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F2D8B9-89A1-084D-A46C-8B4C064489A0}"/>
              </a:ext>
            </a:extLst>
          </p:cNvPr>
          <p:cNvCxnSpPr>
            <a:cxnSpLocks/>
          </p:cNvCxnSpPr>
          <p:nvPr/>
        </p:nvCxnSpPr>
        <p:spPr>
          <a:xfrm flipH="1">
            <a:off x="4653280" y="2743200"/>
            <a:ext cx="750571" cy="1264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653D0C8-A0A1-3A4F-9F22-F8507FBB87EC}"/>
              </a:ext>
            </a:extLst>
          </p:cNvPr>
          <p:cNvSpPr txBox="1"/>
          <p:nvPr/>
        </p:nvSpPr>
        <p:spPr>
          <a:xfrm>
            <a:off x="6013450" y="1501416"/>
            <a:ext cx="3130550" cy="1015663"/>
          </a:xfrm>
          <a:prstGeom prst="rect">
            <a:avLst/>
          </a:prstGeom>
          <a:noFill/>
        </p:spPr>
        <p:txBody>
          <a:bodyPr wrap="square" rtlCol="0">
            <a:spAutoFit/>
          </a:bodyPr>
          <a:lstStyle/>
          <a:p>
            <a:r>
              <a:rPr lang="en-US" sz="2000" dirty="0">
                <a:solidFill>
                  <a:srgbClr val="C00000"/>
                </a:solidFill>
              </a:rPr>
              <a:t>How does the processor know which stack was selected?</a:t>
            </a:r>
          </a:p>
        </p:txBody>
      </p:sp>
      <p:sp>
        <p:nvSpPr>
          <p:cNvPr id="51" name="TextBox 50">
            <a:extLst>
              <a:ext uri="{FF2B5EF4-FFF2-40B4-BE49-F238E27FC236}">
                <a16:creationId xmlns:a16="http://schemas.microsoft.com/office/drawing/2014/main" id="{E8676315-7D33-EB44-BE05-F0B8E88CC93E}"/>
              </a:ext>
            </a:extLst>
          </p:cNvPr>
          <p:cNvSpPr txBox="1"/>
          <p:nvPr/>
        </p:nvSpPr>
        <p:spPr>
          <a:xfrm>
            <a:off x="7035792" y="2147747"/>
            <a:ext cx="1917513" cy="369332"/>
          </a:xfrm>
          <a:prstGeom prst="rect">
            <a:avLst/>
          </a:prstGeom>
          <a:noFill/>
        </p:spPr>
        <p:txBody>
          <a:bodyPr wrap="none" rtlCol="0">
            <a:spAutoFit/>
          </a:bodyPr>
          <a:lstStyle/>
          <a:p>
            <a:r>
              <a:rPr lang="en-US" dirty="0">
                <a:solidFill>
                  <a:srgbClr val="0000FF"/>
                </a:solidFill>
              </a:rPr>
              <a:t>Use LR to indicate</a:t>
            </a:r>
          </a:p>
        </p:txBody>
      </p:sp>
    </p:spTree>
    <p:extLst>
      <p:ext uri="{BB962C8B-B14F-4D97-AF65-F5344CB8AC3E}">
        <p14:creationId xmlns:p14="http://schemas.microsoft.com/office/powerpoint/2010/main" val="321921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up)">
                                      <p:cBhvr>
                                        <p:cTn id="18" dur="500"/>
                                        <p:tgtEl>
                                          <p:spTgt spid="4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4" name="Content Placeholder 3"/>
          <p:cNvSpPr>
            <a:spLocks noGrp="1"/>
          </p:cNvSpPr>
          <p:nvPr>
            <p:ph sz="quarter" idx="1"/>
          </p:nvPr>
        </p:nvSpPr>
        <p:spPr/>
        <p:txBody>
          <a:bodyPr/>
          <a:lstStyle/>
          <a:p>
            <a:r>
              <a:rPr lang="en-US" dirty="0"/>
              <a:t>Motivations</a:t>
            </a:r>
          </a:p>
          <a:p>
            <a:pPr lvl="1"/>
            <a:r>
              <a:rPr lang="en-US" dirty="0"/>
              <a:t>Inform a program of some external events timely</a:t>
            </a:r>
          </a:p>
          <a:p>
            <a:pPr lvl="2"/>
            <a:r>
              <a:rPr lang="en-US" dirty="0"/>
              <a:t>Polling </a:t>
            </a:r>
            <a:r>
              <a:rPr lang="en-US" i="1" dirty="0" err="1"/>
              <a:t>vs</a:t>
            </a:r>
            <a:r>
              <a:rPr lang="en-US" dirty="0"/>
              <a:t> Interrupt</a:t>
            </a:r>
          </a:p>
          <a:p>
            <a:pPr lvl="1"/>
            <a:r>
              <a:rPr lang="en-US" dirty="0"/>
              <a:t>Implement multi-tasking with priority support</a:t>
            </a:r>
          </a:p>
        </p:txBody>
      </p:sp>
      <p:sp>
        <p:nvSpPr>
          <p:cNvPr id="5" name="Rectangle 4"/>
          <p:cNvSpPr/>
          <p:nvPr/>
        </p:nvSpPr>
        <p:spPr>
          <a:xfrm>
            <a:off x="2133600" y="3749041"/>
            <a:ext cx="5105400" cy="707886"/>
          </a:xfrm>
          <a:prstGeom prst="rect">
            <a:avLst/>
          </a:prstGeom>
        </p:spPr>
        <p:txBody>
          <a:bodyPr wrap="square">
            <a:spAutoFit/>
          </a:bodyPr>
          <a:lstStyle/>
          <a:p>
            <a:pPr>
              <a:buFontTx/>
              <a:buNone/>
            </a:pPr>
            <a:r>
              <a:rPr lang="en-US" sz="2000" dirty="0">
                <a:solidFill>
                  <a:srgbClr val="660066"/>
                </a:solidFill>
                <a:ea typeface="ＭＳ Ｐゴシック" pitchFamily="1" charset="-128"/>
              </a:rPr>
              <a:t>Merriam-Webster: </a:t>
            </a:r>
          </a:p>
          <a:p>
            <a:pPr lvl="1"/>
            <a:r>
              <a:rPr lang="en-US" sz="2000" dirty="0">
                <a:solidFill>
                  <a:srgbClr val="660066"/>
                </a:solidFill>
                <a:ea typeface="ＭＳ Ｐゴシック" pitchFamily="1" charset="-128"/>
              </a:rPr>
              <a:t>“to break the uniformity or continuity of”</a:t>
            </a:r>
          </a:p>
        </p:txBody>
      </p:sp>
    </p:spTree>
    <p:extLst>
      <p:ext uri="{BB962C8B-B14F-4D97-AF65-F5344CB8AC3E}">
        <p14:creationId xmlns:p14="http://schemas.microsoft.com/office/powerpoint/2010/main" val="67861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326982" y="3678537"/>
            <a:ext cx="6817018" cy="2777182"/>
            <a:chOff x="2326982" y="3678537"/>
            <a:chExt cx="6817018" cy="2777182"/>
          </a:xfrm>
        </p:grpSpPr>
        <p:sp>
          <p:nvSpPr>
            <p:cNvPr id="28" name="Rectangle 66"/>
            <p:cNvSpPr>
              <a:spLocks noChangeArrowheads="1"/>
            </p:cNvSpPr>
            <p:nvPr/>
          </p:nvSpPr>
          <p:spPr bwMode="auto">
            <a:xfrm>
              <a:off x="6400800" y="4151955"/>
              <a:ext cx="2438400" cy="2303764"/>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grpSp>
          <p:nvGrpSpPr>
            <p:cNvPr id="29" name="Group 28"/>
            <p:cNvGrpSpPr/>
            <p:nvPr/>
          </p:nvGrpSpPr>
          <p:grpSpPr>
            <a:xfrm>
              <a:off x="2819400" y="3678537"/>
              <a:ext cx="1676400" cy="655638"/>
              <a:chOff x="2819400" y="3678537"/>
              <a:chExt cx="1676400" cy="655638"/>
            </a:xfrm>
          </p:grpSpPr>
          <p:sp>
            <p:nvSpPr>
              <p:cNvPr id="32" name="AutoShape 49"/>
              <p:cNvSpPr>
                <a:spLocks noChangeArrowheads="1"/>
              </p:cNvSpPr>
              <p:nvPr/>
            </p:nvSpPr>
            <p:spPr bwMode="auto">
              <a:xfrm>
                <a:off x="2819400" y="3678537"/>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33" name="Text Box 69"/>
              <p:cNvSpPr txBox="1">
                <a:spLocks noChangeArrowheads="1"/>
              </p:cNvSpPr>
              <p:nvPr/>
            </p:nvSpPr>
            <p:spPr bwMode="auto">
              <a:xfrm>
                <a:off x="3200400" y="3807918"/>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grpSp>
        <p:sp>
          <p:nvSpPr>
            <p:cNvPr id="30" name="Rectangle 29"/>
            <p:cNvSpPr/>
            <p:nvPr/>
          </p:nvSpPr>
          <p:spPr>
            <a:xfrm>
              <a:off x="2326982" y="4402187"/>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dirty="0">
                  <a:solidFill>
                    <a:schemeClr val="tx1"/>
                  </a:solidFill>
                  <a:latin typeface="Consolas" panose="020B0609020204030204" pitchFamily="49" charset="0"/>
                  <a:cs typeface="Consolas" panose="020B0609020204030204" pitchFamily="49" charset="0"/>
                </a:rPr>
                <a:t>foo</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31" name="TextBox 30"/>
            <p:cNvSpPr txBox="1"/>
            <p:nvPr/>
          </p:nvSpPr>
          <p:spPr>
            <a:xfrm>
              <a:off x="6591300" y="4572000"/>
              <a:ext cx="2552700" cy="1846659"/>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C00000"/>
                  </a:solidFill>
                  <a:latin typeface="Consolas" panose="020B0609020204030204" pitchFamily="49" charset="0"/>
                </a:rPr>
                <a:t>foo  PROC</a:t>
              </a:r>
            </a:p>
            <a:p>
              <a:pPr lvl="0" eaLnBrk="0" fontAlgn="base" hangingPunct="0">
                <a:spcBef>
                  <a:spcPct val="20000"/>
                </a:spcBef>
                <a:spcAft>
                  <a:spcPct val="0"/>
                </a:spcAft>
              </a:pPr>
              <a:r>
                <a:rPr lang="en-US" dirty="0">
                  <a:solidFill>
                    <a:srgbClr val="000000"/>
                  </a:solidFill>
                  <a:latin typeface="Consolas" panose="020B0609020204030204" pitchFamily="49" charset="0"/>
                </a:rPr>
                <a:t>     </a:t>
              </a:r>
              <a:r>
                <a:rPr lang="en-US" sz="1100" dirty="0">
                  <a:solidFill>
                    <a:srgbClr val="000000"/>
                  </a:solidFill>
                  <a:latin typeface="Consolas" panose="020B0609020204030204" pitchFamily="49" charset="0"/>
                  <a:cs typeface="Arial" charset="0"/>
                </a:rPr>
                <a:t>● ● ●</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Arial" charset="0"/>
                </a:rPr>
                <a:t>        ● ● ●</a:t>
              </a:r>
              <a:endParaRPr lang="en-US" dirty="0">
                <a:solidFill>
                  <a:srgbClr val="000000"/>
                </a:solidFill>
                <a:latin typeface="Consolas" panose="020B0609020204030204" pitchFamily="49" charset="0"/>
              </a:endParaRPr>
            </a:p>
            <a:p>
              <a:pPr lvl="0" eaLnBrk="0" fontAlgn="base" hangingPunct="0">
                <a:spcBef>
                  <a:spcPct val="20000"/>
                </a:spcBef>
                <a:spcAft>
                  <a:spcPct val="0"/>
                </a:spcAft>
              </a:pPr>
              <a:r>
                <a:rPr lang="en-US" b="1" dirty="0">
                  <a:solidFill>
                    <a:srgbClr val="0000FF"/>
                  </a:solidFill>
                  <a:latin typeface="Consolas" panose="020B0609020204030204" pitchFamily="49" charset="0"/>
                </a:rPr>
                <a:t>     BX   LR</a:t>
              </a:r>
            </a:p>
            <a:p>
              <a:pPr lvl="0" eaLnBrk="0" fontAlgn="base" hangingPunct="0">
                <a:spcBef>
                  <a:spcPct val="20000"/>
                </a:spcBef>
                <a:spcAft>
                  <a:spcPct val="0"/>
                </a:spcAft>
              </a:pPr>
              <a:r>
                <a:rPr lang="en-US" b="1" dirty="0">
                  <a:solidFill>
                    <a:srgbClr val="0000FF"/>
                  </a:solidFill>
                  <a:latin typeface="Consolas" panose="020B0609020204030204" pitchFamily="49" charset="0"/>
                </a:rPr>
                <a:t>     </a:t>
              </a:r>
              <a:r>
                <a:rPr lang="en-US" dirty="0">
                  <a:latin typeface="Consolas" panose="020B0609020204030204" pitchFamily="49" charset="0"/>
                </a:rPr>
                <a:t>ENDP</a:t>
              </a:r>
            </a:p>
            <a:p>
              <a:endParaRPr lang="en-US" dirty="0">
                <a:latin typeface="Consolas" panose="020B0609020204030204" pitchFamily="49" charset="0"/>
              </a:endParaRPr>
            </a:p>
          </p:txBody>
        </p:sp>
      </p:grpSp>
      <p:sp>
        <p:nvSpPr>
          <p:cNvPr id="2" name="Rectangle 1"/>
          <p:cNvSpPr/>
          <p:nvPr/>
        </p:nvSpPr>
        <p:spPr>
          <a:xfrm>
            <a:off x="1390170" y="1295400"/>
            <a:ext cx="3334230" cy="2326791"/>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foo(void) ;</a:t>
            </a:r>
          </a:p>
          <a:p>
            <a:pPr lvl="0" eaLnBrk="0" fontAlgn="base" hangingPunct="0">
              <a:spcBef>
                <a:spcPct val="20000"/>
              </a:spcBef>
              <a:spcAft>
                <a:spcPct val="0"/>
              </a:spcAft>
            </a:pPr>
            <a:endParaRPr 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dirty="0" err="1">
                <a:solidFill>
                  <a:srgbClr val="000000"/>
                </a:solidFill>
                <a:latin typeface="Consolas" panose="020B0609020204030204" pitchFamily="49" charset="0"/>
                <a:cs typeface="Consolas" panose="020B0609020204030204" pitchFamily="49" charset="0"/>
              </a:rPr>
              <a:t>int</a:t>
            </a:r>
            <a:r>
              <a:rPr lang="en-US" dirty="0">
                <a:solidFill>
                  <a:srgbClr val="000000"/>
                </a:solidFill>
                <a:latin typeface="Consolas" panose="020B0609020204030204" pitchFamily="49" charset="0"/>
                <a:cs typeface="Consolas" panose="020B0609020204030204" pitchFamily="49" charset="0"/>
              </a:rPr>
              <a:t> main(void{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foo();</a:t>
            </a:r>
          </a:p>
          <a:p>
            <a:pPr lvl="0" eaLnBrk="0" fontAlgn="base" hangingPunct="0">
              <a:spcBef>
                <a:spcPct val="20000"/>
              </a:spcBef>
              <a:spcAft>
                <a:spcPct val="0"/>
              </a:spcAft>
            </a:pPr>
            <a:r>
              <a:rPr lang="en-US" sz="16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a:xfrm>
            <a:off x="347662" y="107248"/>
            <a:ext cx="8229600" cy="990600"/>
          </a:xfrm>
        </p:spPr>
        <p:txBody>
          <a:bodyPr>
            <a:normAutofit fontScale="90000"/>
          </a:bodyPr>
          <a:lstStyle/>
          <a:p>
            <a:r>
              <a:rPr lang="en-US" dirty="0"/>
              <a:t>Recall: Link Register for calling functions</a:t>
            </a:r>
          </a:p>
        </p:txBody>
      </p:sp>
      <p:cxnSp>
        <p:nvCxnSpPr>
          <p:cNvPr id="9" name="Straight Arrow Connector 8"/>
          <p:cNvCxnSpPr/>
          <p:nvPr/>
        </p:nvCxnSpPr>
        <p:spPr>
          <a:xfrm>
            <a:off x="3429000" y="4778177"/>
            <a:ext cx="3009900" cy="11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14400" y="4639375"/>
            <a:ext cx="1575139" cy="639280"/>
            <a:chOff x="914400" y="4639375"/>
            <a:chExt cx="1575139" cy="639280"/>
          </a:xfrm>
        </p:grpSpPr>
        <p:sp>
          <p:nvSpPr>
            <p:cNvPr id="21" name="Rectangle 20"/>
            <p:cNvSpPr/>
            <p:nvPr/>
          </p:nvSpPr>
          <p:spPr>
            <a:xfrm>
              <a:off x="914400" y="4909323"/>
              <a:ext cx="944489" cy="369332"/>
            </a:xfrm>
            <a:prstGeom prst="rect">
              <a:avLst/>
            </a:prstGeom>
            <a:ln>
              <a:noFill/>
            </a:ln>
          </p:spPr>
          <p:txBody>
            <a:bodyPr wrap="none">
              <a:spAutoFit/>
            </a:bodyPr>
            <a:lstStyle/>
            <a:p>
              <a:r>
                <a:rPr lang="en-US" b="1" dirty="0">
                  <a:solidFill>
                    <a:srgbClr val="FF0000"/>
                  </a:solidFill>
                  <a:latin typeface="Consolas" panose="020B0609020204030204" pitchFamily="49" charset="0"/>
                </a:rPr>
                <a:t>PC + 4</a:t>
              </a:r>
            </a:p>
          </p:txBody>
        </p:sp>
        <p:sp>
          <p:nvSpPr>
            <p:cNvPr id="22" name="Rectangle 21"/>
            <p:cNvSpPr/>
            <p:nvPr/>
          </p:nvSpPr>
          <p:spPr>
            <a:xfrm>
              <a:off x="1390860" y="4639375"/>
              <a:ext cx="437940" cy="369332"/>
            </a:xfrm>
            <a:prstGeom prst="rect">
              <a:avLst/>
            </a:prstGeom>
            <a:ln>
              <a:noFill/>
            </a:ln>
          </p:spPr>
          <p:txBody>
            <a:bodyPr wrap="none">
              <a:spAutoFit/>
            </a:bodyPr>
            <a:lstStyle/>
            <a:p>
              <a:r>
                <a:rPr lang="en-US" b="1" dirty="0">
                  <a:solidFill>
                    <a:srgbClr val="FF0000"/>
                  </a:solidFill>
                  <a:latin typeface="Consolas" panose="020B0609020204030204" pitchFamily="49" charset="0"/>
                </a:rPr>
                <a:t>PC</a:t>
              </a:r>
            </a:p>
          </p:txBody>
        </p:sp>
        <p:cxnSp>
          <p:nvCxnSpPr>
            <p:cNvPr id="23" name="Straight Arrow Connector 22"/>
            <p:cNvCxnSpPr/>
            <p:nvPr/>
          </p:nvCxnSpPr>
          <p:spPr>
            <a:xfrm>
              <a:off x="1808967" y="4824211"/>
              <a:ext cx="68057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08967" y="5093989"/>
              <a:ext cx="68057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Rectangle 66"/>
          <p:cNvSpPr>
            <a:spLocks noChangeArrowheads="1"/>
          </p:cNvSpPr>
          <p:nvPr/>
        </p:nvSpPr>
        <p:spPr bwMode="auto">
          <a:xfrm>
            <a:off x="5638800" y="1295400"/>
            <a:ext cx="2438400" cy="2303764"/>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18" name="TextBox 17"/>
          <p:cNvSpPr txBox="1"/>
          <p:nvPr/>
        </p:nvSpPr>
        <p:spPr>
          <a:xfrm>
            <a:off x="5715000" y="1523952"/>
            <a:ext cx="2552700" cy="1514261"/>
          </a:xfrm>
          <a:prstGeom prst="rect">
            <a:avLst/>
          </a:prstGeom>
          <a:noFill/>
        </p:spPr>
        <p:txBody>
          <a:bodyPr wrap="square" rtlCol="0">
            <a:spAutoFit/>
          </a:bodyPr>
          <a:lstStyle/>
          <a:p>
            <a:pPr lvl="0" eaLnBrk="0" fontAlgn="base" hangingPunct="0">
              <a:spcBef>
                <a:spcPct val="20000"/>
              </a:spcBef>
              <a:spcAft>
                <a:spcPct val="0"/>
              </a:spcAft>
            </a:pPr>
            <a:r>
              <a:rPr lang="en-US" dirty="0">
                <a:latin typeface="Consolas" panose="020B0609020204030204" pitchFamily="49" charset="0"/>
              </a:rPr>
              <a:t>void </a:t>
            </a:r>
            <a:r>
              <a:rPr lang="en-US" dirty="0">
                <a:solidFill>
                  <a:srgbClr val="C00000"/>
                </a:solidFill>
                <a:latin typeface="Consolas" panose="020B0609020204030204" pitchFamily="49" charset="0"/>
              </a:rPr>
              <a:t>foo</a:t>
            </a:r>
            <a:r>
              <a:rPr lang="en-US" dirty="0">
                <a:latin typeface="Consolas" panose="020B0609020204030204" pitchFamily="49" charset="0"/>
              </a:rPr>
              <a:t> (void) {</a:t>
            </a:r>
          </a:p>
          <a:p>
            <a:pPr lvl="0" eaLnBrk="0" fontAlgn="base" hangingPunct="0">
              <a:spcBef>
                <a:spcPct val="20000"/>
              </a:spcBef>
              <a:spcAft>
                <a:spcPct val="0"/>
              </a:spcAft>
            </a:pPr>
            <a:r>
              <a:rPr lang="en-US" dirty="0">
                <a:solidFill>
                  <a:srgbClr val="000000"/>
                </a:solidFill>
                <a:latin typeface="Consolas" panose="020B0609020204030204" pitchFamily="49" charset="0"/>
              </a:rPr>
              <a:t>     </a:t>
            </a:r>
            <a:r>
              <a:rPr lang="en-US" sz="1100" dirty="0">
                <a:solidFill>
                  <a:srgbClr val="000000"/>
                </a:solidFill>
                <a:latin typeface="Consolas" panose="020B0609020204030204" pitchFamily="49" charset="0"/>
                <a:cs typeface="Arial" charset="0"/>
              </a:rPr>
              <a:t>● ● ●</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Arial" charset="0"/>
              </a:rPr>
              <a:t>        ● ● ●</a:t>
            </a:r>
            <a:endParaRPr lang="en-US" dirty="0">
              <a:solidFill>
                <a:srgbClr val="000000"/>
              </a:solidFill>
              <a:latin typeface="Consolas" panose="020B0609020204030204" pitchFamily="49" charset="0"/>
            </a:endParaRPr>
          </a:p>
          <a:p>
            <a:pPr lvl="0" eaLnBrk="0" fontAlgn="base" hangingPunct="0">
              <a:spcBef>
                <a:spcPct val="20000"/>
              </a:spcBef>
              <a:spcAft>
                <a:spcPct val="0"/>
              </a:spcAft>
            </a:pPr>
            <a:r>
              <a:rPr lang="en-US" b="1" dirty="0">
                <a:solidFill>
                  <a:srgbClr val="0000FF"/>
                </a:solidFill>
                <a:latin typeface="Consolas" panose="020B0609020204030204" pitchFamily="49" charset="0"/>
              </a:rPr>
              <a:t>     return;</a:t>
            </a:r>
            <a:endParaRPr lang="en-US" dirty="0">
              <a:latin typeface="Consolas" panose="020B0609020204030204" pitchFamily="49" charset="0"/>
            </a:endParaRPr>
          </a:p>
          <a:p>
            <a:r>
              <a:rPr lang="en-US" dirty="0">
                <a:latin typeface="Consolas" panose="020B0609020204030204" pitchFamily="49" charset="0"/>
              </a:rPr>
              <a:t>}</a:t>
            </a:r>
          </a:p>
        </p:txBody>
      </p:sp>
      <p:cxnSp>
        <p:nvCxnSpPr>
          <p:cNvPr id="19" name="Straight Arrow Connector 18"/>
          <p:cNvCxnSpPr/>
          <p:nvPr/>
        </p:nvCxnSpPr>
        <p:spPr>
          <a:xfrm flipV="1">
            <a:off x="2667000" y="1731935"/>
            <a:ext cx="3048000" cy="10715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00325" y="2595735"/>
            <a:ext cx="3724275" cy="43482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477072">
            <a:off x="3225159" y="1874634"/>
            <a:ext cx="2292807" cy="307777"/>
          </a:xfrm>
          <a:prstGeom prst="rect">
            <a:avLst/>
          </a:prstGeom>
          <a:noFill/>
        </p:spPr>
        <p:txBody>
          <a:bodyPr wrap="none" rtlCol="0">
            <a:spAutoFit/>
          </a:bodyPr>
          <a:lstStyle/>
          <a:p>
            <a:r>
              <a:rPr lang="en-US" sz="1400" b="1" dirty="0">
                <a:solidFill>
                  <a:srgbClr val="FF0000"/>
                </a:solidFill>
              </a:rPr>
              <a:t>Transfer control to </a:t>
            </a:r>
            <a:r>
              <a:rPr lang="en-US" sz="1400" b="1" dirty="0" err="1">
                <a:solidFill>
                  <a:srgbClr val="FF0000"/>
                </a:solidFill>
              </a:rPr>
              <a:t>callee</a:t>
            </a:r>
            <a:endParaRPr lang="en-US" sz="1400" b="1" dirty="0">
              <a:solidFill>
                <a:srgbClr val="FF0000"/>
              </a:solidFill>
            </a:endParaRPr>
          </a:p>
        </p:txBody>
      </p:sp>
      <p:sp>
        <p:nvSpPr>
          <p:cNvPr id="26" name="TextBox 25"/>
          <p:cNvSpPr txBox="1"/>
          <p:nvPr/>
        </p:nvSpPr>
        <p:spPr>
          <a:xfrm rot="21179992">
            <a:off x="3185172" y="2500658"/>
            <a:ext cx="2291012" cy="307777"/>
          </a:xfrm>
          <a:prstGeom prst="rect">
            <a:avLst/>
          </a:prstGeom>
          <a:noFill/>
        </p:spPr>
        <p:txBody>
          <a:bodyPr wrap="none" rtlCol="0">
            <a:spAutoFit/>
          </a:bodyPr>
          <a:lstStyle/>
          <a:p>
            <a:r>
              <a:rPr lang="en-US" sz="1400" b="1" dirty="0">
                <a:solidFill>
                  <a:srgbClr val="0000FF"/>
                </a:solidFill>
              </a:rPr>
              <a:t>Resume suspended caller</a:t>
            </a:r>
          </a:p>
        </p:txBody>
      </p:sp>
      <p:sp>
        <p:nvSpPr>
          <p:cNvPr id="34" name="TextBox 33"/>
          <p:cNvSpPr txBox="1"/>
          <p:nvPr/>
        </p:nvSpPr>
        <p:spPr>
          <a:xfrm>
            <a:off x="4693584" y="4079021"/>
            <a:ext cx="1577676" cy="646331"/>
          </a:xfrm>
          <a:prstGeom prst="rect">
            <a:avLst/>
          </a:prstGeom>
          <a:solidFill>
            <a:srgbClr val="FFFF00"/>
          </a:solidFill>
        </p:spPr>
        <p:txBody>
          <a:bodyPr wrap="none" rtlCol="0">
            <a:spAutoFit/>
          </a:bodyPr>
          <a:lstStyle/>
          <a:p>
            <a:r>
              <a:rPr lang="en-US" b="1" dirty="0">
                <a:solidFill>
                  <a:srgbClr val="FF0000"/>
                </a:solidFill>
                <a:latin typeface="Consolas" panose="020B0609020204030204" pitchFamily="49" charset="0"/>
              </a:rPr>
              <a:t>LR = PC + 4</a:t>
            </a:r>
          </a:p>
          <a:p>
            <a:r>
              <a:rPr lang="en-US" b="1" dirty="0">
                <a:solidFill>
                  <a:srgbClr val="FF0000"/>
                </a:solidFill>
                <a:latin typeface="Consolas" panose="020B0609020204030204" pitchFamily="49" charset="0"/>
              </a:rPr>
              <a:t>PC = foo</a:t>
            </a:r>
          </a:p>
        </p:txBody>
      </p:sp>
    </p:spTree>
    <p:extLst>
      <p:ext uri="{BB962C8B-B14F-4D97-AF65-F5344CB8AC3E}">
        <p14:creationId xmlns:p14="http://schemas.microsoft.com/office/powerpoint/2010/main" val="161826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8C43-E119-C649-BA9F-2D318B3DB9F0}"/>
              </a:ext>
            </a:extLst>
          </p:cNvPr>
          <p:cNvSpPr>
            <a:spLocks noGrp="1"/>
          </p:cNvSpPr>
          <p:nvPr>
            <p:ph type="title"/>
          </p:nvPr>
        </p:nvSpPr>
        <p:spPr/>
        <p:txBody>
          <a:bodyPr/>
          <a:lstStyle/>
          <a:p>
            <a:r>
              <a:rPr lang="en-US" dirty="0"/>
              <a:t>Link Register (LR)</a:t>
            </a:r>
          </a:p>
        </p:txBody>
      </p:sp>
      <p:sp>
        <p:nvSpPr>
          <p:cNvPr id="3" name="Slide Number Placeholder 2">
            <a:extLst>
              <a:ext uri="{FF2B5EF4-FFF2-40B4-BE49-F238E27FC236}">
                <a16:creationId xmlns:a16="http://schemas.microsoft.com/office/drawing/2014/main" id="{4C97D632-E716-1145-8E1C-8575FEA3E7D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4" name="Content Placeholder 3">
            <a:extLst>
              <a:ext uri="{FF2B5EF4-FFF2-40B4-BE49-F238E27FC236}">
                <a16:creationId xmlns:a16="http://schemas.microsoft.com/office/drawing/2014/main" id="{2A7A56D7-43AA-F74F-91E2-1D9676CAD3D0}"/>
              </a:ext>
            </a:extLst>
          </p:cNvPr>
          <p:cNvSpPr>
            <a:spLocks noGrp="1"/>
          </p:cNvSpPr>
          <p:nvPr>
            <p:ph sz="quarter" idx="1"/>
          </p:nvPr>
        </p:nvSpPr>
        <p:spPr/>
        <p:txBody>
          <a:bodyPr/>
          <a:lstStyle/>
          <a:p>
            <a:r>
              <a:rPr lang="en-US" dirty="0"/>
              <a:t>When software calls a subroutine, LR holds the returning address.</a:t>
            </a:r>
          </a:p>
          <a:p>
            <a:r>
              <a:rPr lang="en-US" dirty="0"/>
              <a:t>Does does LR hold when serving an interrupt?</a:t>
            </a:r>
          </a:p>
        </p:txBody>
      </p:sp>
    </p:spTree>
    <p:extLst>
      <p:ext uri="{BB962C8B-B14F-4D97-AF65-F5344CB8AC3E}">
        <p14:creationId xmlns:p14="http://schemas.microsoft.com/office/powerpoint/2010/main" val="111596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stack to use </a:t>
            </a:r>
            <a:br>
              <a:rPr lang="en-US" dirty="0"/>
            </a:br>
            <a:r>
              <a:rPr lang="en-US" dirty="0"/>
              <a:t>when an interrupt returns?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a:xfrm>
            <a:off x="381000" y="1143000"/>
            <a:ext cx="8229600" cy="2438400"/>
          </a:xfrm>
        </p:spPr>
        <p:txBody>
          <a:bodyPr>
            <a:normAutofit/>
          </a:bodyPr>
          <a:lstStyle/>
          <a:p>
            <a:pPr>
              <a:buNone/>
            </a:pPr>
            <a:r>
              <a:rPr lang="en-US" sz="2400" dirty="0"/>
              <a:t>Link Register (LR) now has two usages:</a:t>
            </a:r>
          </a:p>
          <a:p>
            <a:pPr lvl="1"/>
            <a:r>
              <a:rPr lang="en-US" sz="2000" dirty="0"/>
              <a:t>LR = address of the instruction immediately after BL</a:t>
            </a:r>
          </a:p>
          <a:p>
            <a:pPr lvl="1"/>
            <a:r>
              <a:rPr lang="en-US" sz="2000" dirty="0"/>
              <a:t>LR indicates whether MSP or PSP is used to restore register from when exiting an interrupt</a:t>
            </a:r>
          </a:p>
        </p:txBody>
      </p:sp>
      <p:graphicFrame>
        <p:nvGraphicFramePr>
          <p:cNvPr id="5" name="Table 4"/>
          <p:cNvGraphicFramePr>
            <a:graphicFrameLocks noGrp="1"/>
          </p:cNvGraphicFramePr>
          <p:nvPr>
            <p:extLst>
              <p:ext uri="{D42A27DB-BD31-4B8C-83A1-F6EECF244321}">
                <p14:modId xmlns:p14="http://schemas.microsoft.com/office/powerpoint/2010/main" val="3231515349"/>
              </p:ext>
            </p:extLst>
          </p:nvPr>
        </p:nvGraphicFramePr>
        <p:xfrm>
          <a:off x="1600199" y="2993099"/>
          <a:ext cx="5774828" cy="1478280"/>
        </p:xfrm>
        <a:graphic>
          <a:graphicData uri="http://schemas.openxmlformats.org/drawingml/2006/table">
            <a:tbl>
              <a:tblPr firstRow="1" bandRow="1">
                <a:tableStyleId>{5C22544A-7EE6-4342-B048-85BDC9FD1C3A}</a:tableStyleId>
              </a:tblPr>
              <a:tblGrid>
                <a:gridCol w="1905001">
                  <a:extLst>
                    <a:ext uri="{9D8B030D-6E8A-4147-A177-3AD203B41FA5}">
                      <a16:colId xmlns:a16="http://schemas.microsoft.com/office/drawing/2014/main" val="3202418163"/>
                    </a:ext>
                  </a:extLst>
                </a:gridCol>
                <a:gridCol w="2269575">
                  <a:extLst>
                    <a:ext uri="{9D8B030D-6E8A-4147-A177-3AD203B41FA5}">
                      <a16:colId xmlns:a16="http://schemas.microsoft.com/office/drawing/2014/main" val="20000"/>
                    </a:ext>
                  </a:extLst>
                </a:gridCol>
                <a:gridCol w="1600252">
                  <a:extLst>
                    <a:ext uri="{9D8B030D-6E8A-4147-A177-3AD203B41FA5}">
                      <a16:colId xmlns:a16="http://schemas.microsoft.com/office/drawing/2014/main" val="20002"/>
                    </a:ext>
                  </a:extLst>
                </a:gridCol>
              </a:tblGrid>
              <a:tr h="0">
                <a:tc>
                  <a:txBody>
                    <a:bodyPr/>
                    <a:lstStyle/>
                    <a:p>
                      <a:pPr algn="ctr"/>
                      <a:r>
                        <a:rPr lang="en-US" dirty="0"/>
                        <a:t>Return Mode</a:t>
                      </a:r>
                    </a:p>
                  </a:txBody>
                  <a:tcPr/>
                </a:tc>
                <a:tc>
                  <a:txBody>
                    <a:bodyPr/>
                    <a:lstStyle/>
                    <a:p>
                      <a:pPr algn="ctr"/>
                      <a:r>
                        <a:rPr lang="en-US" dirty="0"/>
                        <a:t>Link</a:t>
                      </a:r>
                      <a:r>
                        <a:rPr lang="en-US" baseline="0" dirty="0"/>
                        <a:t> Register (</a:t>
                      </a:r>
                      <a:r>
                        <a:rPr lang="en-US" baseline="0" dirty="0" err="1"/>
                        <a:t>LR</a:t>
                      </a:r>
                      <a:r>
                        <a:rPr lang="en-US" baseline="0" dirty="0"/>
                        <a:t>)</a:t>
                      </a:r>
                      <a:endParaRPr lang="en-US" dirty="0"/>
                    </a:p>
                  </a:txBody>
                  <a:tcPr/>
                </a:tc>
                <a:tc>
                  <a:txBody>
                    <a:bodyPr/>
                    <a:lstStyle/>
                    <a:p>
                      <a:pPr algn="ctr"/>
                      <a:r>
                        <a:rPr lang="en-US" dirty="0"/>
                        <a:t>Return Stack</a:t>
                      </a:r>
                    </a:p>
                  </a:txBody>
                  <a:tcPr/>
                </a:tc>
                <a:extLst>
                  <a:ext uri="{0D108BD9-81ED-4DB2-BD59-A6C34878D82A}">
                    <a16:rowId xmlns:a16="http://schemas.microsoft.com/office/drawing/2014/main" val="10000"/>
                  </a:ext>
                </a:extLst>
              </a:tr>
              <a:tr h="370840">
                <a:tc>
                  <a:txBody>
                    <a:bodyPr/>
                    <a:lstStyle/>
                    <a:p>
                      <a:pPr algn="ctr"/>
                      <a:r>
                        <a:rPr lang="en-US" dirty="0">
                          <a:latin typeface="+mn-lt"/>
                          <a:cs typeface="Consolas" panose="020B0609020204030204" pitchFamily="49" charset="0"/>
                        </a:rPr>
                        <a:t>Handler</a:t>
                      </a:r>
                    </a:p>
                  </a:txBody>
                  <a:tcPr/>
                </a:tc>
                <a:tc>
                  <a:txBody>
                    <a:bodyPr/>
                    <a:lstStyle/>
                    <a:p>
                      <a:pPr algn="ctr"/>
                      <a:r>
                        <a:rPr lang="en-US" b="1" dirty="0">
                          <a:latin typeface="Consolas" panose="020B0609020204030204" pitchFamily="49" charset="0"/>
                          <a:cs typeface="Consolas" panose="020B0609020204030204" pitchFamily="49" charset="0"/>
                        </a:rPr>
                        <a:t>0xFFFFFFF1</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rowSpan="2">
                  <a:txBody>
                    <a:bodyPr/>
                    <a:lstStyle/>
                    <a:p>
                      <a:pPr algn="ctr"/>
                      <a:r>
                        <a:rPr lang="en-US" dirty="0"/>
                        <a:t>Thread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0xFFFFFFF9</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0xFFFFFFFD</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PSP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87340175-E2CB-4607-9FE5-74C9B9F74E52}"/>
              </a:ext>
            </a:extLst>
          </p:cNvPr>
          <p:cNvSpPr txBox="1"/>
          <p:nvPr/>
        </p:nvSpPr>
        <p:spPr>
          <a:xfrm>
            <a:off x="228600" y="2608970"/>
            <a:ext cx="6851619" cy="369332"/>
          </a:xfrm>
          <a:prstGeom prst="rect">
            <a:avLst/>
          </a:prstGeom>
          <a:noFill/>
        </p:spPr>
        <p:txBody>
          <a:bodyPr wrap="none" rtlCol="0">
            <a:spAutoFit/>
          </a:bodyPr>
          <a:lstStyle/>
          <a:p>
            <a:r>
              <a:rPr lang="en-US" dirty="0">
                <a:solidFill>
                  <a:srgbClr val="FF0000"/>
                </a:solidFill>
              </a:rPr>
              <a:t>FPU was not used before interrupt (</a:t>
            </a:r>
            <a:r>
              <a:rPr lang="en-US" dirty="0">
                <a:solidFill>
                  <a:srgbClr val="FF0000"/>
                </a:solidFill>
                <a:latin typeface="Consolas" panose="020B0609020204030204" pitchFamily="49" charset="0"/>
                <a:cs typeface="Consolas" panose="020B0609020204030204" pitchFamily="49" charset="0"/>
              </a:rPr>
              <a:t>FPCA</a:t>
            </a:r>
            <a:r>
              <a:rPr lang="en-US" dirty="0">
                <a:solidFill>
                  <a:srgbClr val="FF0000"/>
                </a:solidFill>
              </a:rPr>
              <a:t> bit in </a:t>
            </a:r>
            <a:r>
              <a:rPr lang="en-US" dirty="0">
                <a:solidFill>
                  <a:srgbClr val="FF0000"/>
                </a:solidFill>
                <a:latin typeface="Consolas" panose="020B0609020204030204" pitchFamily="49" charset="0"/>
                <a:cs typeface="Consolas" panose="020B0609020204030204" pitchFamily="49" charset="0"/>
              </a:rPr>
              <a:t>Control</a:t>
            </a:r>
            <a:r>
              <a:rPr lang="en-US" dirty="0">
                <a:solidFill>
                  <a:srgbClr val="FF0000"/>
                </a:solidFill>
              </a:rPr>
              <a:t> register = </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a:t>
            </a:r>
          </a:p>
        </p:txBody>
      </p:sp>
      <p:graphicFrame>
        <p:nvGraphicFramePr>
          <p:cNvPr id="7" name="Table 6">
            <a:extLst>
              <a:ext uri="{FF2B5EF4-FFF2-40B4-BE49-F238E27FC236}">
                <a16:creationId xmlns:a16="http://schemas.microsoft.com/office/drawing/2014/main" id="{FC52CCF0-E0A5-429F-A1DE-B21E78790210}"/>
              </a:ext>
            </a:extLst>
          </p:cNvPr>
          <p:cNvGraphicFramePr>
            <a:graphicFrameLocks noGrp="1"/>
          </p:cNvGraphicFramePr>
          <p:nvPr>
            <p:extLst>
              <p:ext uri="{D42A27DB-BD31-4B8C-83A1-F6EECF244321}">
                <p14:modId xmlns:p14="http://schemas.microsoft.com/office/powerpoint/2010/main" val="4001040363"/>
              </p:ext>
            </p:extLst>
          </p:nvPr>
        </p:nvGraphicFramePr>
        <p:xfrm>
          <a:off x="1600199" y="4848475"/>
          <a:ext cx="5774827" cy="1478280"/>
        </p:xfrm>
        <a:graphic>
          <a:graphicData uri="http://schemas.openxmlformats.org/drawingml/2006/table">
            <a:tbl>
              <a:tblPr firstRow="1" bandRow="1">
                <a:tableStyleId>{5C22544A-7EE6-4342-B048-85BDC9FD1C3A}</a:tableStyleId>
              </a:tblPr>
              <a:tblGrid>
                <a:gridCol w="1905001">
                  <a:extLst>
                    <a:ext uri="{9D8B030D-6E8A-4147-A177-3AD203B41FA5}">
                      <a16:colId xmlns:a16="http://schemas.microsoft.com/office/drawing/2014/main" val="2126950272"/>
                    </a:ext>
                  </a:extLst>
                </a:gridCol>
                <a:gridCol w="2269573">
                  <a:extLst>
                    <a:ext uri="{9D8B030D-6E8A-4147-A177-3AD203B41FA5}">
                      <a16:colId xmlns:a16="http://schemas.microsoft.com/office/drawing/2014/main" val="20000"/>
                    </a:ext>
                  </a:extLst>
                </a:gridCol>
                <a:gridCol w="1600253">
                  <a:extLst>
                    <a:ext uri="{9D8B030D-6E8A-4147-A177-3AD203B41FA5}">
                      <a16:colId xmlns:a16="http://schemas.microsoft.com/office/drawing/2014/main" val="20002"/>
                    </a:ext>
                  </a:extLst>
                </a:gridCol>
              </a:tblGrid>
              <a:tr h="0">
                <a:tc>
                  <a:txBody>
                    <a:bodyPr/>
                    <a:lstStyle/>
                    <a:p>
                      <a:pPr algn="ctr"/>
                      <a:r>
                        <a:rPr lang="en-US" dirty="0"/>
                        <a:t>Return Mode</a:t>
                      </a:r>
                    </a:p>
                  </a:txBody>
                  <a:tcPr/>
                </a:tc>
                <a:tc>
                  <a:txBody>
                    <a:bodyPr/>
                    <a:lstStyle/>
                    <a:p>
                      <a:pPr algn="ctr"/>
                      <a:r>
                        <a:rPr lang="en-US" dirty="0"/>
                        <a:t>Link</a:t>
                      </a:r>
                      <a:r>
                        <a:rPr lang="en-US" baseline="0" dirty="0"/>
                        <a:t> Register (</a:t>
                      </a:r>
                      <a:r>
                        <a:rPr lang="en-US" baseline="0" dirty="0" err="1"/>
                        <a:t>LR</a:t>
                      </a:r>
                      <a:r>
                        <a:rPr lang="en-US" baseline="0" dirty="0"/>
                        <a:t>)</a:t>
                      </a:r>
                      <a:endParaRPr lang="en-US" dirty="0"/>
                    </a:p>
                  </a:txBody>
                  <a:tcPr/>
                </a:tc>
                <a:tc>
                  <a:txBody>
                    <a:bodyPr/>
                    <a:lstStyle/>
                    <a:p>
                      <a:pPr algn="ctr"/>
                      <a:r>
                        <a:rPr lang="en-US" dirty="0"/>
                        <a:t>Return Stack</a:t>
                      </a:r>
                    </a:p>
                  </a:txBody>
                  <a:tcPr/>
                </a:tc>
                <a:extLst>
                  <a:ext uri="{0D108BD9-81ED-4DB2-BD59-A6C34878D82A}">
                    <a16:rowId xmlns:a16="http://schemas.microsoft.com/office/drawing/2014/main" val="10000"/>
                  </a:ext>
                </a:extLst>
              </a:tr>
              <a:tr h="370840">
                <a:tc>
                  <a:txBody>
                    <a:bodyPr/>
                    <a:lstStyle/>
                    <a:p>
                      <a:pPr algn="ctr"/>
                      <a:r>
                        <a:rPr lang="en-US" dirty="0">
                          <a:latin typeface="+mn-lt"/>
                          <a:cs typeface="Consolas" panose="020B0609020204030204" pitchFamily="49" charset="0"/>
                        </a:rPr>
                        <a:t>Handler</a:t>
                      </a:r>
                    </a:p>
                  </a:txBody>
                  <a:tcPr/>
                </a:tc>
                <a:tc>
                  <a:txBody>
                    <a:bodyPr/>
                    <a:lstStyle/>
                    <a:p>
                      <a:pPr algn="ctr"/>
                      <a:r>
                        <a:rPr lang="en-US" b="1" dirty="0" err="1">
                          <a:latin typeface="Consolas" panose="020B0609020204030204" pitchFamily="49" charset="0"/>
                          <a:cs typeface="Consolas" panose="020B0609020204030204" pitchFamily="49" charset="0"/>
                        </a:rPr>
                        <a:t>0xFFFFFFE1</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rowSpan="2">
                  <a:txBody>
                    <a:bodyPr/>
                    <a:lstStyle/>
                    <a:p>
                      <a:pPr algn="ctr"/>
                      <a:r>
                        <a:rPr lang="en-US" dirty="0"/>
                        <a:t>Thread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latin typeface="Consolas" panose="020B0609020204030204" pitchFamily="49" charset="0"/>
                          <a:cs typeface="Consolas" panose="020B0609020204030204" pitchFamily="49" charset="0"/>
                        </a:rPr>
                        <a:t>0xFFFFFFE9</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latin typeface="Consolas" panose="020B0609020204030204" pitchFamily="49" charset="0"/>
                          <a:cs typeface="Consolas" panose="020B0609020204030204" pitchFamily="49" charset="0"/>
                        </a:rPr>
                        <a:t>0xFFFFFFED</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PSP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72C5B358-1186-476A-85A8-4BE13766EF8A}"/>
              </a:ext>
            </a:extLst>
          </p:cNvPr>
          <p:cNvSpPr txBox="1"/>
          <p:nvPr/>
        </p:nvSpPr>
        <p:spPr>
          <a:xfrm>
            <a:off x="228600" y="4479143"/>
            <a:ext cx="6491585" cy="369332"/>
          </a:xfrm>
          <a:prstGeom prst="rect">
            <a:avLst/>
          </a:prstGeom>
          <a:noFill/>
        </p:spPr>
        <p:txBody>
          <a:bodyPr wrap="none" rtlCol="0">
            <a:spAutoFit/>
          </a:bodyPr>
          <a:lstStyle/>
          <a:p>
            <a:r>
              <a:rPr lang="en-US" dirty="0">
                <a:solidFill>
                  <a:srgbClr val="FF0000"/>
                </a:solidFill>
              </a:rPr>
              <a:t>FPU was used before interrupt (</a:t>
            </a:r>
            <a:r>
              <a:rPr lang="en-US" dirty="0">
                <a:solidFill>
                  <a:srgbClr val="FF0000"/>
                </a:solidFill>
                <a:latin typeface="Consolas" panose="020B0609020204030204" pitchFamily="49" charset="0"/>
                <a:cs typeface="Consolas" panose="020B0609020204030204" pitchFamily="49" charset="0"/>
              </a:rPr>
              <a:t>FPCA</a:t>
            </a:r>
            <a:r>
              <a:rPr lang="en-US" dirty="0">
                <a:solidFill>
                  <a:srgbClr val="FF0000"/>
                </a:solidFill>
              </a:rPr>
              <a:t> bit in </a:t>
            </a:r>
            <a:r>
              <a:rPr lang="en-US" dirty="0">
                <a:solidFill>
                  <a:srgbClr val="FF0000"/>
                </a:solidFill>
                <a:latin typeface="Consolas" panose="020B0609020204030204" pitchFamily="49" charset="0"/>
                <a:cs typeface="Consolas" panose="020B0609020204030204" pitchFamily="49" charset="0"/>
              </a:rPr>
              <a:t>Control</a:t>
            </a:r>
            <a:r>
              <a:rPr lang="en-US" dirty="0">
                <a:solidFill>
                  <a:srgbClr val="FF0000"/>
                </a:solidFill>
              </a:rPr>
              <a:t> register = </a:t>
            </a:r>
            <a:r>
              <a:rPr lang="en-US" dirty="0">
                <a:solidFill>
                  <a:srgbClr val="FF0000"/>
                </a:solidFill>
                <a:latin typeface="Consolas" panose="020B0609020204030204" pitchFamily="49" charset="0"/>
                <a:cs typeface="Consolas" panose="020B0609020204030204" pitchFamily="49" charset="0"/>
              </a:rPr>
              <a:t>1</a:t>
            </a:r>
            <a:r>
              <a:rPr lang="en-US" dirty="0">
                <a:solidFill>
                  <a:srgbClr val="FF0000"/>
                </a:solidFill>
              </a:rPr>
              <a:t>):</a:t>
            </a:r>
          </a:p>
        </p:txBody>
      </p:sp>
    </p:spTree>
    <p:extLst>
      <p:ext uri="{BB962C8B-B14F-4D97-AF65-F5344CB8AC3E}">
        <p14:creationId xmlns:p14="http://schemas.microsoft.com/office/powerpoint/2010/main" val="397259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763"/>
            <a:ext cx="5543550" cy="684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2286000" y="3505200"/>
            <a:ext cx="9906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975" y="3320534"/>
            <a:ext cx="2084225" cy="369332"/>
          </a:xfrm>
          <a:prstGeom prst="rect">
            <a:avLst/>
          </a:prstGeom>
          <a:noFill/>
        </p:spPr>
        <p:txBody>
          <a:bodyPr wrap="none" rtlCol="0">
            <a:spAutoFit/>
          </a:bodyPr>
          <a:lstStyle/>
          <a:p>
            <a:r>
              <a:rPr lang="en-US" dirty="0">
                <a:latin typeface="Consolas" pitchFamily="49" charset="0"/>
                <a:cs typeface="Consolas" pitchFamily="49" charset="0"/>
              </a:rPr>
              <a:t>LR = 0xFFFFFFF9</a:t>
            </a:r>
          </a:p>
        </p:txBody>
      </p:sp>
      <p:sp>
        <p:nvSpPr>
          <p:cNvPr id="9" name="TextBox 8"/>
          <p:cNvSpPr txBox="1"/>
          <p:nvPr/>
        </p:nvSpPr>
        <p:spPr>
          <a:xfrm>
            <a:off x="253287" y="457200"/>
            <a:ext cx="2133599" cy="923330"/>
          </a:xfrm>
          <a:prstGeom prst="rect">
            <a:avLst/>
          </a:prstGeom>
          <a:noFill/>
        </p:spPr>
        <p:txBody>
          <a:bodyPr wrap="square" rtlCol="0">
            <a:spAutoFit/>
          </a:bodyPr>
          <a:lstStyle/>
          <a:p>
            <a:r>
              <a:rPr lang="en-US" b="1" dirty="0"/>
              <a:t>Register values in a interrupt service routine</a:t>
            </a:r>
          </a:p>
        </p:txBody>
      </p:sp>
      <p:cxnSp>
        <p:nvCxnSpPr>
          <p:cNvPr id="11" name="Straight Arrow Connector 10"/>
          <p:cNvCxnSpPr/>
          <p:nvPr/>
        </p:nvCxnSpPr>
        <p:spPr>
          <a:xfrm flipH="1">
            <a:off x="2286000" y="4133850"/>
            <a:ext cx="9906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86001" y="3362325"/>
            <a:ext cx="990600" cy="676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88236" y="3949184"/>
            <a:ext cx="1197764" cy="369332"/>
          </a:xfrm>
          <a:prstGeom prst="rect">
            <a:avLst/>
          </a:prstGeom>
          <a:noFill/>
        </p:spPr>
        <p:txBody>
          <a:bodyPr wrap="none" rtlCol="0">
            <a:spAutoFit/>
          </a:bodyPr>
          <a:lstStyle/>
          <a:p>
            <a:r>
              <a:rPr lang="en-US" dirty="0">
                <a:latin typeface="Consolas" pitchFamily="49" charset="0"/>
                <a:cs typeface="Consolas" pitchFamily="49" charset="0"/>
              </a:rPr>
              <a:t>SP = MSP</a:t>
            </a:r>
          </a:p>
        </p:txBody>
      </p:sp>
      <p:cxnSp>
        <p:nvCxnSpPr>
          <p:cNvPr id="17" name="Straight Arrow Connector 16"/>
          <p:cNvCxnSpPr/>
          <p:nvPr/>
        </p:nvCxnSpPr>
        <p:spPr>
          <a:xfrm flipH="1">
            <a:off x="2438400" y="5343525"/>
            <a:ext cx="9144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 y="4992469"/>
            <a:ext cx="1828800" cy="646331"/>
          </a:xfrm>
          <a:prstGeom prst="rect">
            <a:avLst/>
          </a:prstGeom>
          <a:noFill/>
        </p:spPr>
        <p:txBody>
          <a:bodyPr wrap="square" rtlCol="0">
            <a:spAutoFit/>
          </a:bodyPr>
          <a:lstStyle/>
          <a:p>
            <a:r>
              <a:rPr lang="en-US" dirty="0">
                <a:latin typeface="Consolas" pitchFamily="49" charset="0"/>
                <a:cs typeface="Consolas" pitchFamily="49" charset="0"/>
              </a:rPr>
              <a:t>ISR always in hander mode.</a:t>
            </a:r>
          </a:p>
        </p:txBody>
      </p:sp>
    </p:spTree>
    <p:extLst>
      <p:ext uri="{BB962C8B-B14F-4D97-AF65-F5344CB8AC3E}">
        <p14:creationId xmlns:p14="http://schemas.microsoft.com/office/powerpoint/2010/main" val="128612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cxnSp>
        <p:nvCxnSpPr>
          <p:cNvPr id="6" name="Straight Arrow Connector 5"/>
          <p:cNvCxnSpPr/>
          <p:nvPr/>
        </p:nvCxnSpPr>
        <p:spPr>
          <a:xfrm>
            <a:off x="990600" y="484453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23493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309193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422540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102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3257550" y="2939533"/>
            <a:ext cx="0" cy="33341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600700" y="2939533"/>
            <a:ext cx="26143" cy="33341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41605" y="2570201"/>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22554" y="489644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91200" y="489644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13374" y="491025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828800" y="2909409"/>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453010" y="355574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8481" y="3865601"/>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080518" y="3856076"/>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167673" y="3925759"/>
            <a:ext cx="789869"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34615" y="4224541"/>
            <a:ext cx="1245854" cy="646331"/>
          </a:xfrm>
          <a:prstGeom prst="rect">
            <a:avLst/>
          </a:prstGeom>
          <a:noFill/>
        </p:spPr>
        <p:txBody>
          <a:bodyPr wrap="none" rtlCol="0">
            <a:spAutoFit/>
          </a:bodyPr>
          <a:lstStyle/>
          <a:p>
            <a:r>
              <a:rPr lang="en-US" b="1" dirty="0">
                <a:solidFill>
                  <a:srgbClr val="C00000"/>
                </a:solidFill>
              </a:rPr>
              <a:t>Stacking</a:t>
            </a:r>
          </a:p>
          <a:p>
            <a:r>
              <a:rPr lang="en-US" b="1" dirty="0">
                <a:solidFill>
                  <a:srgbClr val="C00000"/>
                </a:solidFill>
              </a:rPr>
              <a:t>onto MSP</a:t>
            </a:r>
          </a:p>
        </p:txBody>
      </p:sp>
      <p:cxnSp>
        <p:nvCxnSpPr>
          <p:cNvPr id="41" name="Straight Arrow Connector 40"/>
          <p:cNvCxnSpPr/>
          <p:nvPr/>
        </p:nvCxnSpPr>
        <p:spPr>
          <a:xfrm flipH="1">
            <a:off x="5715000" y="3429000"/>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9800" y="3024008"/>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MSP</a:t>
            </a:r>
          </a:p>
        </p:txBody>
      </p:sp>
      <p:cxnSp>
        <p:nvCxnSpPr>
          <p:cNvPr id="44" name="Straight Arrow Connector 43"/>
          <p:cNvCxnSpPr/>
          <p:nvPr/>
        </p:nvCxnSpPr>
        <p:spPr>
          <a:xfrm flipH="1">
            <a:off x="5410200" y="257020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1923870"/>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Exit</a:t>
            </a:r>
          </a:p>
        </p:txBody>
      </p:sp>
      <p:sp>
        <p:nvSpPr>
          <p:cNvPr id="49" name="TextBox 48"/>
          <p:cNvSpPr txBox="1"/>
          <p:nvPr/>
        </p:nvSpPr>
        <p:spPr>
          <a:xfrm>
            <a:off x="8001000" y="4659867"/>
            <a:ext cx="768867" cy="369332"/>
          </a:xfrm>
          <a:prstGeom prst="rect">
            <a:avLst/>
          </a:prstGeom>
          <a:noFill/>
        </p:spPr>
        <p:txBody>
          <a:bodyPr wrap="square" rtlCol="0">
            <a:spAutoFit/>
          </a:bodyPr>
          <a:lstStyle/>
          <a:p>
            <a:pPr algn="ctr"/>
            <a:r>
              <a:rPr lang="en-US" dirty="0"/>
              <a:t>Time</a:t>
            </a:r>
          </a:p>
        </p:txBody>
      </p:sp>
      <p:sp>
        <p:nvSpPr>
          <p:cNvPr id="4" name="Rectangle 3"/>
          <p:cNvSpPr/>
          <p:nvPr/>
        </p:nvSpPr>
        <p:spPr>
          <a:xfrm>
            <a:off x="274186" y="1295400"/>
            <a:ext cx="7627409" cy="369332"/>
          </a:xfrm>
          <a:prstGeom prst="rect">
            <a:avLst/>
          </a:prstGeom>
        </p:spPr>
        <p:txBody>
          <a:bodyPr wrap="none">
            <a:spAutoFit/>
          </a:bodyPr>
          <a:lstStyle/>
          <a:p>
            <a:r>
              <a:rPr lang="en-US" dirty="0">
                <a:solidFill>
                  <a:srgbClr val="C00000"/>
                </a:solidFill>
                <a:latin typeface="Consolas" panose="020B0609020204030204" pitchFamily="49" charset="0"/>
                <a:cs typeface="Consolas" panose="020B0609020204030204" pitchFamily="49" charset="0"/>
              </a:rPr>
              <a:t>Assume</a:t>
            </a:r>
            <a:r>
              <a:rPr lang="en-US" dirty="0">
                <a:solidFill>
                  <a:srgbClr val="C00000"/>
                </a:solidFill>
              </a:rPr>
              <a:t> </a:t>
            </a:r>
            <a:r>
              <a:rPr lang="en-US" dirty="0">
                <a:solidFill>
                  <a:srgbClr val="C00000"/>
                </a:solidFill>
                <a:latin typeface="Consolas" panose="020B0609020204030204" pitchFamily="49" charset="0"/>
                <a:cs typeface="Consolas" panose="020B0609020204030204" pitchFamily="49" charset="0"/>
              </a:rPr>
              <a:t>SPSEL</a:t>
            </a:r>
            <a:r>
              <a:rPr lang="en-US" dirty="0">
                <a:solidFill>
                  <a:srgbClr val="C00000"/>
                </a:solidFill>
              </a:rPr>
              <a:t> </a:t>
            </a:r>
            <a:r>
              <a:rPr lang="en-US" dirty="0">
                <a:solidFill>
                  <a:srgbClr val="C00000"/>
                </a:solidFill>
                <a:latin typeface="Consolas"/>
                <a:cs typeface="Consolas"/>
              </a:rPr>
              <a:t>= 0 and no FP is used </a:t>
            </a:r>
            <a:r>
              <a:rPr lang="en-US" dirty="0">
                <a:solidFill>
                  <a:srgbClr val="C00000"/>
                </a:solidFill>
                <a:latin typeface="Cambria Math"/>
                <a:ea typeface="Cambria Math"/>
                <a:cs typeface="Consolas"/>
              </a:rPr>
              <a:t>⟹  </a:t>
            </a:r>
            <a:r>
              <a:rPr lang="en-US" dirty="0">
                <a:solidFill>
                  <a:srgbClr val="C00000"/>
                </a:solidFill>
                <a:latin typeface="Consolas"/>
                <a:cs typeface="Consolas"/>
              </a:rPr>
              <a:t>User program uses MSP.</a:t>
            </a:r>
            <a:endParaRPr lang="en-US" dirty="0">
              <a:solidFill>
                <a:srgbClr val="C00000"/>
              </a:solidFill>
            </a:endParaRPr>
          </a:p>
        </p:txBody>
      </p:sp>
      <p:sp>
        <p:nvSpPr>
          <p:cNvPr id="5" name="Rectangle 4"/>
          <p:cNvSpPr/>
          <p:nvPr/>
        </p:nvSpPr>
        <p:spPr>
          <a:xfrm>
            <a:off x="1855470"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1" name="Rectangle 30"/>
          <p:cNvSpPr/>
          <p:nvPr/>
        </p:nvSpPr>
        <p:spPr>
          <a:xfrm>
            <a:off x="4183935"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5" name="Rectangle 34"/>
          <p:cNvSpPr/>
          <p:nvPr/>
        </p:nvSpPr>
        <p:spPr>
          <a:xfrm>
            <a:off x="6550607"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7" name="Rectangle 6"/>
          <p:cNvSpPr/>
          <p:nvPr/>
        </p:nvSpPr>
        <p:spPr>
          <a:xfrm>
            <a:off x="3305911" y="587358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0xFFFFFFF9</a:t>
            </a:r>
          </a:p>
        </p:txBody>
      </p:sp>
      <p:sp>
        <p:nvSpPr>
          <p:cNvPr id="37" name="Rectangle 36">
            <a:extLst>
              <a:ext uri="{FF2B5EF4-FFF2-40B4-BE49-F238E27FC236}">
                <a16:creationId xmlns:a16="http://schemas.microsoft.com/office/drawing/2014/main" id="{E0FAE9F6-EA63-5145-8BFD-F41E221948D0}"/>
              </a:ext>
            </a:extLst>
          </p:cNvPr>
          <p:cNvSpPr/>
          <p:nvPr/>
        </p:nvSpPr>
        <p:spPr>
          <a:xfrm>
            <a:off x="786676" y="587186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Some Value</a:t>
            </a:r>
          </a:p>
        </p:txBody>
      </p:sp>
      <p:sp>
        <p:nvSpPr>
          <p:cNvPr id="38" name="Rectangle 37">
            <a:extLst>
              <a:ext uri="{FF2B5EF4-FFF2-40B4-BE49-F238E27FC236}">
                <a16:creationId xmlns:a16="http://schemas.microsoft.com/office/drawing/2014/main" id="{7CAC8759-3CB5-564D-9354-FD8AA8DD689D}"/>
              </a:ext>
            </a:extLst>
          </p:cNvPr>
          <p:cNvSpPr/>
          <p:nvPr/>
        </p:nvSpPr>
        <p:spPr>
          <a:xfrm>
            <a:off x="5648138" y="5887013"/>
            <a:ext cx="3517160" cy="400110"/>
          </a:xfrm>
          <a:prstGeom prst="rect">
            <a:avLst/>
          </a:prstGeom>
        </p:spPr>
        <p:txBody>
          <a:bodyPr wrap="square">
            <a:spAutoFit/>
          </a:bodyPr>
          <a:lstStyle/>
          <a:p>
            <a:pPr algn="ctr"/>
            <a:r>
              <a:rPr lang="en-US" sz="2000" b="1" dirty="0">
                <a:solidFill>
                  <a:srgbClr val="0000FF"/>
                </a:solidFill>
              </a:rPr>
              <a:t>LR is recovered to old value</a:t>
            </a:r>
            <a:endParaRPr lang="en-US" sz="2000" b="1" dirty="0">
              <a:solidFill>
                <a:srgbClr val="0000FF"/>
              </a:solidFill>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B22D2AC-5F8C-EC4F-8B65-FC2951724131}"/>
              </a:ext>
            </a:extLst>
          </p:cNvPr>
          <p:cNvSpPr/>
          <p:nvPr/>
        </p:nvSpPr>
        <p:spPr>
          <a:xfrm>
            <a:off x="2202680" y="1986170"/>
            <a:ext cx="2065301"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xPSR,PC,</a:t>
            </a:r>
            <a:r>
              <a:rPr lang="en-US" b="1" dirty="0">
                <a:solidFill>
                  <a:srgbClr val="0000FF"/>
                </a:solidFill>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,R12,R3,R2,R1,R0</a:t>
            </a:r>
          </a:p>
        </p:txBody>
      </p:sp>
    </p:spTree>
    <p:extLst>
      <p:ext uri="{BB962C8B-B14F-4D97-AF65-F5344CB8AC3E}">
        <p14:creationId xmlns:p14="http://schemas.microsoft.com/office/powerpoint/2010/main" val="261834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cxnSp>
        <p:nvCxnSpPr>
          <p:cNvPr id="6" name="Straight Arrow Connector 5"/>
          <p:cNvCxnSpPr/>
          <p:nvPr/>
        </p:nvCxnSpPr>
        <p:spPr>
          <a:xfrm>
            <a:off x="990600" y="484453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23493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309193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422540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102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3257550" y="2939533"/>
            <a:ext cx="0" cy="341681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600700" y="2939533"/>
            <a:ext cx="71402" cy="341681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41605" y="2570201"/>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22554" y="489644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91200" y="489644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13374" y="491025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828800" y="2909409"/>
            <a:ext cx="1248419" cy="646331"/>
          </a:xfrm>
          <a:prstGeom prst="rect">
            <a:avLst/>
          </a:prstGeom>
          <a:noFill/>
          <a:ln>
            <a:solidFill>
              <a:schemeClr val="bg1"/>
            </a:solidFill>
          </a:ln>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453010" y="355574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8481" y="3865601"/>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080518" y="3856076"/>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167675" y="3925759"/>
            <a:ext cx="76341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34615" y="4224541"/>
            <a:ext cx="1192955" cy="646331"/>
          </a:xfrm>
          <a:prstGeom prst="rect">
            <a:avLst/>
          </a:prstGeom>
          <a:noFill/>
        </p:spPr>
        <p:txBody>
          <a:bodyPr wrap="none" rtlCol="0">
            <a:spAutoFit/>
          </a:bodyPr>
          <a:lstStyle/>
          <a:p>
            <a:r>
              <a:rPr lang="en-US" b="1" dirty="0">
                <a:solidFill>
                  <a:srgbClr val="C00000"/>
                </a:solidFill>
              </a:rPr>
              <a:t>Stacking </a:t>
            </a:r>
          </a:p>
          <a:p>
            <a:r>
              <a:rPr lang="en-US" b="1" dirty="0">
                <a:solidFill>
                  <a:srgbClr val="C00000"/>
                </a:solidFill>
              </a:rPr>
              <a:t>onto PSP</a:t>
            </a:r>
          </a:p>
        </p:txBody>
      </p:sp>
      <p:cxnSp>
        <p:nvCxnSpPr>
          <p:cNvPr id="41" name="Straight Arrow Connector 40"/>
          <p:cNvCxnSpPr/>
          <p:nvPr/>
        </p:nvCxnSpPr>
        <p:spPr>
          <a:xfrm flipH="1">
            <a:off x="5638800" y="3276600"/>
            <a:ext cx="402127" cy="4270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9800" y="3087469"/>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PSP</a:t>
            </a:r>
          </a:p>
        </p:txBody>
      </p:sp>
      <p:cxnSp>
        <p:nvCxnSpPr>
          <p:cNvPr id="44" name="Straight Arrow Connector 43"/>
          <p:cNvCxnSpPr/>
          <p:nvPr/>
        </p:nvCxnSpPr>
        <p:spPr>
          <a:xfrm flipH="1">
            <a:off x="5410200" y="257020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1923870"/>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Exit</a:t>
            </a:r>
          </a:p>
        </p:txBody>
      </p:sp>
      <p:sp>
        <p:nvSpPr>
          <p:cNvPr id="49" name="TextBox 48"/>
          <p:cNvSpPr txBox="1"/>
          <p:nvPr/>
        </p:nvSpPr>
        <p:spPr>
          <a:xfrm>
            <a:off x="8001000" y="4659867"/>
            <a:ext cx="768867" cy="369332"/>
          </a:xfrm>
          <a:prstGeom prst="rect">
            <a:avLst/>
          </a:prstGeom>
          <a:noFill/>
        </p:spPr>
        <p:txBody>
          <a:bodyPr wrap="square" rtlCol="0">
            <a:spAutoFit/>
          </a:bodyPr>
          <a:lstStyle/>
          <a:p>
            <a:pPr algn="ctr"/>
            <a:r>
              <a:rPr lang="en-US" dirty="0"/>
              <a:t>Time</a:t>
            </a:r>
          </a:p>
        </p:txBody>
      </p:sp>
      <p:sp>
        <p:nvSpPr>
          <p:cNvPr id="5" name="Rectangle 4"/>
          <p:cNvSpPr/>
          <p:nvPr/>
        </p:nvSpPr>
        <p:spPr>
          <a:xfrm>
            <a:off x="1811827" y="5285419"/>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31" name="Rectangle 30"/>
          <p:cNvSpPr/>
          <p:nvPr/>
        </p:nvSpPr>
        <p:spPr>
          <a:xfrm>
            <a:off x="3240577" y="5285419"/>
            <a:ext cx="2360123" cy="461665"/>
          </a:xfrm>
          <a:prstGeom prst="rect">
            <a:avLst/>
          </a:prstGeom>
        </p:spPr>
        <p:txBody>
          <a:bodyPr wrap="square">
            <a:spAutoFit/>
          </a:bodyPr>
          <a:lstStyle/>
          <a:p>
            <a:pPr algn="ctr"/>
            <a:r>
              <a:rPr lang="en-US" sz="2400" b="1" dirty="0">
                <a:solidFill>
                  <a:srgbClr val="C00000"/>
                </a:solidFill>
                <a:latin typeface="Consolas"/>
                <a:cs typeface="Consolas"/>
              </a:rPr>
              <a:t>MSP</a:t>
            </a:r>
          </a:p>
        </p:txBody>
      </p:sp>
      <p:sp>
        <p:nvSpPr>
          <p:cNvPr id="35" name="Rectangle 34"/>
          <p:cNvSpPr/>
          <p:nvPr/>
        </p:nvSpPr>
        <p:spPr>
          <a:xfrm>
            <a:off x="6506964" y="5285419"/>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11" name="TextBox 10"/>
          <p:cNvSpPr txBox="1"/>
          <p:nvPr/>
        </p:nvSpPr>
        <p:spPr>
          <a:xfrm>
            <a:off x="1694790" y="1664732"/>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0000FF"/>
                </a:solidFill>
              </a:rPr>
              <a:t>If the interrupt handler calls push or pop, the MSP is used.</a:t>
            </a:r>
          </a:p>
        </p:txBody>
      </p:sp>
      <p:cxnSp>
        <p:nvCxnSpPr>
          <p:cNvPr id="13" name="Straight Arrow Connector 12"/>
          <p:cNvCxnSpPr>
            <a:stCxn id="11" idx="2"/>
          </p:cNvCxnSpPr>
          <p:nvPr/>
        </p:nvCxnSpPr>
        <p:spPr>
          <a:xfrm>
            <a:off x="3361995" y="2311063"/>
            <a:ext cx="187389" cy="780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38500" y="5871865"/>
            <a:ext cx="2424767"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0xFFFFFFFD</a:t>
            </a:r>
          </a:p>
        </p:txBody>
      </p:sp>
      <p:sp>
        <p:nvSpPr>
          <p:cNvPr id="37" name="Rectangle 36">
            <a:extLst>
              <a:ext uri="{FF2B5EF4-FFF2-40B4-BE49-F238E27FC236}">
                <a16:creationId xmlns:a16="http://schemas.microsoft.com/office/drawing/2014/main" id="{39BB28AA-0F07-654C-B38D-AB8662EF98E6}"/>
              </a:ext>
            </a:extLst>
          </p:cNvPr>
          <p:cNvSpPr/>
          <p:nvPr/>
        </p:nvSpPr>
        <p:spPr>
          <a:xfrm>
            <a:off x="274186" y="1295400"/>
            <a:ext cx="7627409" cy="369332"/>
          </a:xfrm>
          <a:prstGeom prst="rect">
            <a:avLst/>
          </a:prstGeom>
        </p:spPr>
        <p:txBody>
          <a:bodyPr wrap="none">
            <a:spAutoFit/>
          </a:bodyPr>
          <a:lstStyle/>
          <a:p>
            <a:r>
              <a:rPr lang="en-US" dirty="0">
                <a:solidFill>
                  <a:srgbClr val="C00000"/>
                </a:solidFill>
                <a:latin typeface="Consolas" panose="020B0609020204030204" pitchFamily="49" charset="0"/>
                <a:cs typeface="Consolas" panose="020B0609020204030204" pitchFamily="49" charset="0"/>
              </a:rPr>
              <a:t>Assume</a:t>
            </a:r>
            <a:r>
              <a:rPr lang="en-US" dirty="0">
                <a:solidFill>
                  <a:srgbClr val="C00000"/>
                </a:solidFill>
              </a:rPr>
              <a:t> </a:t>
            </a:r>
            <a:r>
              <a:rPr lang="en-US" dirty="0">
                <a:solidFill>
                  <a:srgbClr val="C00000"/>
                </a:solidFill>
                <a:latin typeface="Consolas" panose="020B0609020204030204" pitchFamily="49" charset="0"/>
                <a:cs typeface="Consolas" panose="020B0609020204030204" pitchFamily="49" charset="0"/>
              </a:rPr>
              <a:t>SPSEL</a:t>
            </a:r>
            <a:r>
              <a:rPr lang="en-US" dirty="0">
                <a:solidFill>
                  <a:srgbClr val="C00000"/>
                </a:solidFill>
              </a:rPr>
              <a:t> </a:t>
            </a:r>
            <a:r>
              <a:rPr lang="en-US" dirty="0">
                <a:solidFill>
                  <a:srgbClr val="C00000"/>
                </a:solidFill>
                <a:latin typeface="Consolas"/>
                <a:cs typeface="Consolas"/>
              </a:rPr>
              <a:t>= 1 and no FP is used </a:t>
            </a:r>
            <a:r>
              <a:rPr lang="en-US" dirty="0">
                <a:solidFill>
                  <a:srgbClr val="C00000"/>
                </a:solidFill>
                <a:latin typeface="Cambria Math"/>
                <a:ea typeface="Cambria Math"/>
                <a:cs typeface="Consolas"/>
              </a:rPr>
              <a:t>⟹  </a:t>
            </a:r>
            <a:r>
              <a:rPr lang="en-US" dirty="0">
                <a:solidFill>
                  <a:srgbClr val="C00000"/>
                </a:solidFill>
                <a:latin typeface="Consolas"/>
                <a:cs typeface="Consolas"/>
              </a:rPr>
              <a:t>User program uses PSP.</a:t>
            </a:r>
            <a:endParaRPr lang="en-US" dirty="0">
              <a:solidFill>
                <a:srgbClr val="C00000"/>
              </a:solidFill>
            </a:endParaRPr>
          </a:p>
        </p:txBody>
      </p:sp>
      <p:sp>
        <p:nvSpPr>
          <p:cNvPr id="38" name="Rectangle 37">
            <a:extLst>
              <a:ext uri="{FF2B5EF4-FFF2-40B4-BE49-F238E27FC236}">
                <a16:creationId xmlns:a16="http://schemas.microsoft.com/office/drawing/2014/main" id="{102181F0-D23B-3C4C-B882-983280BDCECE}"/>
              </a:ext>
            </a:extLst>
          </p:cNvPr>
          <p:cNvSpPr/>
          <p:nvPr/>
        </p:nvSpPr>
        <p:spPr>
          <a:xfrm>
            <a:off x="786676" y="587186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Some Value</a:t>
            </a:r>
          </a:p>
        </p:txBody>
      </p:sp>
      <p:sp>
        <p:nvSpPr>
          <p:cNvPr id="39" name="Rectangle 38">
            <a:extLst>
              <a:ext uri="{FF2B5EF4-FFF2-40B4-BE49-F238E27FC236}">
                <a16:creationId xmlns:a16="http://schemas.microsoft.com/office/drawing/2014/main" id="{3CC1D96E-311D-1E43-B6D1-9E4C4BAFC102}"/>
              </a:ext>
            </a:extLst>
          </p:cNvPr>
          <p:cNvSpPr/>
          <p:nvPr/>
        </p:nvSpPr>
        <p:spPr>
          <a:xfrm>
            <a:off x="5678162" y="5871865"/>
            <a:ext cx="3517160" cy="400110"/>
          </a:xfrm>
          <a:prstGeom prst="rect">
            <a:avLst/>
          </a:prstGeom>
        </p:spPr>
        <p:txBody>
          <a:bodyPr wrap="square">
            <a:spAutoFit/>
          </a:bodyPr>
          <a:lstStyle/>
          <a:p>
            <a:pPr algn="ctr"/>
            <a:r>
              <a:rPr lang="en-US" sz="2000" b="1" dirty="0">
                <a:solidFill>
                  <a:srgbClr val="0000FF"/>
                </a:solidFill>
              </a:rPr>
              <a:t>LR is recovered to old value</a:t>
            </a:r>
            <a:endParaRPr lang="en-US" sz="2000" b="1" dirty="0">
              <a:solidFill>
                <a:srgbClr val="0000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067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quarter" idx="1"/>
          </p:nvPr>
        </p:nvSpPr>
        <p:spPr>
          <a:xfrm>
            <a:off x="457200" y="1219200"/>
            <a:ext cx="8229600" cy="4937760"/>
          </a:xfrm>
        </p:spPr>
        <p:txBody>
          <a:bodyPr>
            <a:normAutofit/>
          </a:bodyPr>
          <a:lstStyle/>
          <a:p>
            <a:r>
              <a:rPr lang="en-US" sz="2000" dirty="0"/>
              <a:t>Suppose in an interrupt handler, we want to push registers onto the same stack that was selected for automatic stacking</a:t>
            </a:r>
          </a:p>
          <a:p>
            <a:r>
              <a:rPr lang="en-US" sz="2000" dirty="0"/>
              <a:t>After an interrupt:</a:t>
            </a:r>
          </a:p>
          <a:p>
            <a:pPr lvl="1"/>
            <a:r>
              <a:rPr lang="en-US" sz="1700" dirty="0"/>
              <a:t>If </a:t>
            </a:r>
            <a:r>
              <a:rPr lang="en-US" sz="1700" dirty="0">
                <a:solidFill>
                  <a:srgbClr val="FF0000"/>
                </a:solidFill>
              </a:rPr>
              <a:t>LR = </a:t>
            </a:r>
            <a:r>
              <a:rPr lang="en-US" sz="1700" dirty="0">
                <a:solidFill>
                  <a:srgbClr val="FF0000"/>
                </a:solidFill>
                <a:latin typeface="Consolas"/>
                <a:cs typeface="Consolas"/>
              </a:rPr>
              <a:t>0xFFFFFFF</a:t>
            </a:r>
            <a:r>
              <a:rPr lang="en-US" sz="1700" b="1" dirty="0">
                <a:solidFill>
                  <a:srgbClr val="FF0000"/>
                </a:solidFill>
                <a:latin typeface="Consolas"/>
                <a:cs typeface="Consolas"/>
              </a:rPr>
              <a:t>9</a:t>
            </a:r>
            <a:r>
              <a:rPr lang="en-US" sz="1700" dirty="0"/>
              <a:t>, then </a:t>
            </a:r>
            <a:r>
              <a:rPr lang="en-US" sz="1700" dirty="0">
                <a:solidFill>
                  <a:srgbClr val="FF0000"/>
                </a:solidFill>
              </a:rPr>
              <a:t>MSP was used for auto stacking</a:t>
            </a:r>
          </a:p>
          <a:p>
            <a:pPr lvl="1"/>
            <a:r>
              <a:rPr lang="en-US" sz="1700" dirty="0"/>
              <a:t>If </a:t>
            </a:r>
            <a:r>
              <a:rPr lang="en-US" sz="1700" dirty="0">
                <a:solidFill>
                  <a:srgbClr val="0000FF"/>
                </a:solidFill>
              </a:rPr>
              <a:t>LR = </a:t>
            </a:r>
            <a:r>
              <a:rPr lang="en-US" sz="1700" dirty="0">
                <a:solidFill>
                  <a:srgbClr val="0000FF"/>
                </a:solidFill>
                <a:latin typeface="Consolas"/>
                <a:cs typeface="Consolas"/>
              </a:rPr>
              <a:t>0xFFFFFFF</a:t>
            </a:r>
            <a:r>
              <a:rPr lang="en-US" sz="1700" b="1" dirty="0">
                <a:solidFill>
                  <a:srgbClr val="0000FF"/>
                </a:solidFill>
                <a:latin typeface="Consolas"/>
                <a:cs typeface="Consolas"/>
              </a:rPr>
              <a:t>D</a:t>
            </a:r>
            <a:r>
              <a:rPr lang="en-US" sz="1700" dirty="0"/>
              <a:t>, then </a:t>
            </a:r>
            <a:r>
              <a:rPr lang="en-US" sz="1700" dirty="0">
                <a:solidFill>
                  <a:srgbClr val="0000FF"/>
                </a:solidFill>
              </a:rPr>
              <a:t>PSP was used for auto stacking</a:t>
            </a:r>
            <a:endParaRPr lang="en-US" sz="2000" dirty="0">
              <a:solidFill>
                <a:srgbClr val="0000FF"/>
              </a:solidFill>
            </a:endParaRPr>
          </a:p>
          <a:p>
            <a:pPr marL="0" indent="0">
              <a:buNone/>
            </a:pPr>
            <a:r>
              <a:rPr lang="en-US" sz="1800" dirty="0">
                <a:latin typeface="Consolas" pitchFamily="49" charset="0"/>
                <a:cs typeface="Consolas" pitchFamily="49" charset="0"/>
              </a:rPr>
              <a:t>                  9 = 1</a:t>
            </a:r>
            <a:r>
              <a:rPr lang="en-US" sz="1800" dirty="0">
                <a:solidFill>
                  <a:srgbClr val="C00000"/>
                </a:solidFill>
                <a:latin typeface="Consolas" pitchFamily="49" charset="0"/>
                <a:cs typeface="Consolas" pitchFamily="49" charset="0"/>
              </a:rPr>
              <a:t>0</a:t>
            </a:r>
            <a:r>
              <a:rPr lang="en-US" sz="1800" dirty="0">
                <a:latin typeface="Consolas" pitchFamily="49" charset="0"/>
                <a:cs typeface="Consolas" pitchFamily="49" charset="0"/>
              </a:rPr>
              <a:t>01</a:t>
            </a:r>
          </a:p>
          <a:p>
            <a:pPr marL="0" indent="0">
              <a:buNone/>
            </a:pPr>
            <a:r>
              <a:rPr lang="en-US" sz="1800" dirty="0">
                <a:latin typeface="Consolas" pitchFamily="49" charset="0"/>
                <a:cs typeface="Consolas" pitchFamily="49" charset="0"/>
              </a:rPr>
              <a:t>                  D = 1</a:t>
            </a:r>
            <a:r>
              <a:rPr lang="en-US" sz="1800" dirty="0">
                <a:solidFill>
                  <a:srgbClr val="C00000"/>
                </a:solidFill>
                <a:latin typeface="Consolas" pitchFamily="49" charset="0"/>
                <a:cs typeface="Consolas" pitchFamily="49" charset="0"/>
              </a:rPr>
              <a:t>1</a:t>
            </a:r>
            <a:r>
              <a:rPr lang="en-US" sz="1800" dirty="0">
                <a:latin typeface="Consolas" pitchFamily="49" charset="0"/>
                <a:cs typeface="Consolas" pitchFamily="49" charset="0"/>
              </a:rPr>
              <a:t>01</a:t>
            </a:r>
          </a:p>
        </p:txBody>
      </p:sp>
      <p:sp>
        <p:nvSpPr>
          <p:cNvPr id="2" name="Title 1"/>
          <p:cNvSpPr>
            <a:spLocks noGrp="1"/>
          </p:cNvSpPr>
          <p:nvPr>
            <p:ph type="title"/>
          </p:nvPr>
        </p:nvSpPr>
        <p:spPr/>
        <p:txBody>
          <a:bodyPr/>
          <a:lstStyle/>
          <a:p>
            <a:r>
              <a:rPr lang="en-US" dirty="0"/>
              <a:t>Which stack was used for 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5" name="Rectangle 4"/>
          <p:cNvSpPr/>
          <p:nvPr/>
        </p:nvSpPr>
        <p:spPr>
          <a:xfrm>
            <a:off x="801624" y="3688080"/>
            <a:ext cx="7540752"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err="1">
                <a:latin typeface="Consolas" pitchFamily="49" charset="0"/>
                <a:cs typeface="Consolas" pitchFamily="49" charset="0"/>
              </a:rPr>
              <a:t>SysTick_Handler</a:t>
            </a:r>
            <a:endParaRPr lang="pt-BR" dirty="0">
              <a:latin typeface="Consolas" pitchFamily="49" charset="0"/>
              <a:cs typeface="Consolas" pitchFamily="49" charset="0"/>
            </a:endParaRPr>
          </a:p>
          <a:p>
            <a:r>
              <a:rPr lang="pt-BR" dirty="0">
                <a:latin typeface="Consolas" pitchFamily="49" charset="0"/>
                <a:cs typeface="Consolas" pitchFamily="49" charset="0"/>
              </a:rPr>
              <a:t>  EXPORT </a:t>
            </a:r>
            <a:r>
              <a:rPr lang="pt-BR" dirty="0" err="1">
                <a:latin typeface="Consolas" pitchFamily="49" charset="0"/>
                <a:cs typeface="Consolas" pitchFamily="49" charset="0"/>
              </a:rPr>
              <a:t>SysTick_Handler</a:t>
            </a:r>
            <a:endParaRPr lang="pt-BR" dirty="0">
              <a:latin typeface="Consolas" pitchFamily="49" charset="0"/>
              <a:cs typeface="Consolas" pitchFamily="49" charset="0"/>
            </a:endParaRPr>
          </a:p>
          <a:p>
            <a:endParaRPr lang="pt-BR" dirty="0">
              <a:latin typeface="Consolas" pitchFamily="49" charset="0"/>
              <a:cs typeface="Consolas" pitchFamily="49" charset="0"/>
            </a:endParaRPr>
          </a:p>
          <a:p>
            <a:r>
              <a:rPr lang="pt-BR" dirty="0">
                <a:latin typeface="Consolas" pitchFamily="49" charset="0"/>
                <a:cs typeface="Consolas" pitchFamily="49" charset="0"/>
              </a:rPr>
              <a:t>  TST   LR, #4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check</a:t>
            </a:r>
            <a:r>
              <a:rPr lang="pt-BR" i="1" dirty="0">
                <a:solidFill>
                  <a:schemeClr val="bg1">
                    <a:lumMod val="50000"/>
                  </a:schemeClr>
                </a:solidFill>
                <a:latin typeface="Consolas" pitchFamily="49" charset="0"/>
                <a:cs typeface="Consolas" pitchFamily="49" charset="0"/>
              </a:rPr>
              <a:t> bit 2 </a:t>
            </a:r>
            <a:r>
              <a:rPr lang="pt-BR" i="1" dirty="0" err="1">
                <a:solidFill>
                  <a:schemeClr val="bg1">
                    <a:lumMod val="50000"/>
                  </a:schemeClr>
                </a:solidFill>
                <a:latin typeface="Consolas" pitchFamily="49" charset="0"/>
                <a:cs typeface="Consolas" pitchFamily="49" charset="0"/>
              </a:rPr>
              <a:t>of</a:t>
            </a:r>
            <a:r>
              <a:rPr lang="pt-BR" i="1" dirty="0">
                <a:solidFill>
                  <a:schemeClr val="bg1">
                    <a:lumMod val="50000"/>
                  </a:schemeClr>
                </a:solidFill>
                <a:latin typeface="Consolas" pitchFamily="49" charset="0"/>
                <a:cs typeface="Consolas" pitchFamily="49" charset="0"/>
              </a:rPr>
              <a:t> LR</a:t>
            </a:r>
          </a:p>
          <a:p>
            <a:r>
              <a:rPr lang="pt-BR" dirty="0">
                <a:latin typeface="Consolas" pitchFamily="49" charset="0"/>
                <a:cs typeface="Consolas" pitchFamily="49" charset="0"/>
              </a:rPr>
              <a:t>  MRSEQ r0, </a:t>
            </a:r>
            <a:r>
              <a:rPr lang="pt-BR" dirty="0" err="1">
                <a:latin typeface="Consolas" pitchFamily="49" charset="0"/>
                <a:cs typeface="Consolas" pitchFamily="49" charset="0"/>
              </a:rPr>
              <a:t>msp</a:t>
            </a:r>
            <a:r>
              <a:rPr lang="pt-BR" dirty="0">
                <a:latin typeface="Consolas" pitchFamily="49" charset="0"/>
                <a:cs typeface="Consolas" pitchFamily="49" charset="0"/>
              </a:rPr>
              <a:t>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if</a:t>
            </a:r>
            <a:r>
              <a:rPr lang="pt-BR" i="1" dirty="0">
                <a:solidFill>
                  <a:schemeClr val="bg1">
                    <a:lumMod val="50000"/>
                  </a:schemeClr>
                </a:solidFill>
                <a:latin typeface="Consolas" pitchFamily="49" charset="0"/>
                <a:cs typeface="Consolas" pitchFamily="49" charset="0"/>
              </a:rPr>
              <a:t> 0, MSP </a:t>
            </a:r>
            <a:r>
              <a:rPr lang="pt-BR" i="1" dirty="0" err="1">
                <a:solidFill>
                  <a:schemeClr val="bg1">
                    <a:lumMod val="50000"/>
                  </a:schemeClr>
                </a:solidFill>
                <a:latin typeface="Consolas" pitchFamily="49" charset="0"/>
                <a:cs typeface="Consolas" pitchFamily="49" charset="0"/>
              </a:rPr>
              <a:t>was</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used</a:t>
            </a:r>
            <a:r>
              <a:rPr lang="pt-BR" i="1" dirty="0">
                <a:solidFill>
                  <a:schemeClr val="bg1">
                    <a:lumMod val="50000"/>
                  </a:schemeClr>
                </a:solidFill>
                <a:latin typeface="Consolas" pitchFamily="49" charset="0"/>
                <a:cs typeface="Consolas" pitchFamily="49" charset="0"/>
              </a:rPr>
              <a:t>      </a:t>
            </a:r>
          </a:p>
          <a:p>
            <a:r>
              <a:rPr lang="pt-BR" dirty="0">
                <a:latin typeface="Consolas" pitchFamily="49" charset="0"/>
                <a:cs typeface="Consolas" pitchFamily="49" charset="0"/>
              </a:rPr>
              <a:t>  MRSNE r0, </a:t>
            </a:r>
            <a:r>
              <a:rPr lang="pt-BR" dirty="0" err="1">
                <a:latin typeface="Consolas" pitchFamily="49" charset="0"/>
                <a:cs typeface="Consolas" pitchFamily="49" charset="0"/>
              </a:rPr>
              <a:t>psp</a:t>
            </a:r>
            <a:r>
              <a:rPr lang="pt-BR" dirty="0">
                <a:latin typeface="Consolas" pitchFamily="49" charset="0"/>
                <a:cs typeface="Consolas" pitchFamily="49" charset="0"/>
              </a:rPr>
              <a:t>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if</a:t>
            </a:r>
            <a:r>
              <a:rPr lang="pt-BR" i="1" dirty="0">
                <a:solidFill>
                  <a:schemeClr val="bg1">
                    <a:lumMod val="50000"/>
                  </a:schemeClr>
                </a:solidFill>
                <a:latin typeface="Consolas" pitchFamily="49" charset="0"/>
                <a:cs typeface="Consolas" pitchFamily="49" charset="0"/>
              </a:rPr>
              <a:t> 1, PSP </a:t>
            </a:r>
            <a:r>
              <a:rPr lang="pt-BR" i="1" dirty="0" err="1">
                <a:solidFill>
                  <a:schemeClr val="bg1">
                    <a:lumMod val="50000"/>
                  </a:schemeClr>
                </a:solidFill>
                <a:latin typeface="Consolas" pitchFamily="49" charset="0"/>
                <a:cs typeface="Consolas" pitchFamily="49" charset="0"/>
              </a:rPr>
              <a:t>was</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used</a:t>
            </a:r>
            <a:endParaRPr lang="pt-BR" i="1" dirty="0">
              <a:solidFill>
                <a:schemeClr val="bg1">
                  <a:lumMod val="50000"/>
                </a:schemeClr>
              </a:solidFill>
              <a:latin typeface="Consolas" pitchFamily="49" charset="0"/>
              <a:cs typeface="Consolas" pitchFamily="49" charset="0"/>
            </a:endParaRPr>
          </a:p>
          <a:p>
            <a:r>
              <a:rPr lang="en-US" dirty="0">
                <a:latin typeface="Consolas" pitchFamily="49" charset="0"/>
                <a:cs typeface="Consolas" pitchFamily="49" charset="0"/>
              </a:rPr>
              <a:t>  </a:t>
            </a:r>
            <a:r>
              <a:rPr lang="en-US" b="1" dirty="0">
                <a:latin typeface="Consolas" pitchFamily="49" charset="0"/>
                <a:cs typeface="Consolas" pitchFamily="49" charset="0"/>
              </a:rPr>
              <a:t>STMFD</a:t>
            </a:r>
            <a:r>
              <a:rPr lang="en-US" dirty="0">
                <a:latin typeface="Consolas" pitchFamily="49" charset="0"/>
                <a:cs typeface="Consolas" pitchFamily="49" charset="0"/>
              </a:rPr>
              <a:t> r0!, {r7-r9}  </a:t>
            </a:r>
            <a:r>
              <a:rPr lang="en-US" i="1" dirty="0">
                <a:solidFill>
                  <a:schemeClr val="bg1">
                    <a:lumMod val="50000"/>
                  </a:schemeClr>
                </a:solidFill>
                <a:latin typeface="Consolas" pitchFamily="49" charset="0"/>
                <a:cs typeface="Consolas" pitchFamily="49" charset="0"/>
              </a:rPr>
              <a:t>; Push onto a Full Descending Stack</a:t>
            </a:r>
          </a:p>
          <a:p>
            <a:r>
              <a:rPr lang="en-US" i="1" dirty="0">
                <a:solidFill>
                  <a:schemeClr val="bg1">
                    <a:lumMod val="50000"/>
                  </a:schemeClr>
                </a:solidFill>
                <a:latin typeface="Consolas" pitchFamily="49" charset="0"/>
                <a:cs typeface="Consolas" pitchFamily="49" charset="0"/>
              </a:rPr>
              <a:t>  ; Note: we cannot use PUSH {r7-r9} because PUSH uses MSP</a:t>
            </a:r>
          </a:p>
          <a:p>
            <a:r>
              <a:rPr lang="en-US" i="1" dirty="0">
                <a:solidFill>
                  <a:schemeClr val="bg1">
                    <a:lumMod val="50000"/>
                  </a:schemeClr>
                </a:solidFill>
                <a:latin typeface="Consolas" pitchFamily="49" charset="0"/>
                <a:cs typeface="Consolas" pitchFamily="49" charset="0"/>
              </a:rPr>
              <a:t>  ; in a interrupt service routine</a:t>
            </a:r>
          </a:p>
        </p:txBody>
      </p:sp>
    </p:spTree>
    <p:extLst>
      <p:ext uri="{BB962C8B-B14F-4D97-AF65-F5344CB8AC3E}">
        <p14:creationId xmlns:p14="http://schemas.microsoft.com/office/powerpoint/2010/main" val="144105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8" name="TextBox 87"/>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0" name="TextBox 89"/>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2" name="TextBox 6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419769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6" name="TextBox 65"/>
          <p:cNvSpPr txBox="1"/>
          <p:nvPr/>
        </p:nvSpPr>
        <p:spPr>
          <a:xfrm>
            <a:off x="2362200" y="235803"/>
            <a:ext cx="4724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a:solidFill>
                  <a:schemeClr val="bg1"/>
                </a:solidFill>
              </a:rPr>
              <a:t>Suppose </a:t>
            </a:r>
            <a:r>
              <a:rPr lang="en-US" sz="2400" b="1" dirty="0" err="1">
                <a:solidFill>
                  <a:schemeClr val="bg1"/>
                </a:solidFill>
              </a:rPr>
              <a:t>SysTick</a:t>
            </a:r>
            <a:r>
              <a:rPr lang="en-US" sz="2400" b="1" dirty="0">
                <a:solidFill>
                  <a:schemeClr val="bg1"/>
                </a:solidFill>
              </a:rPr>
              <a:t> interrupt occurs when PC = 0x08000044</a:t>
            </a:r>
          </a:p>
        </p:txBody>
      </p:sp>
      <p:sp>
        <p:nvSpPr>
          <p:cNvPr id="62" name="Lightning Bolt 61"/>
          <p:cNvSpPr/>
          <p:nvPr/>
        </p:nvSpPr>
        <p:spPr>
          <a:xfrm flipH="1">
            <a:off x="1600200" y="990600"/>
            <a:ext cx="762000" cy="1051560"/>
          </a:xfrm>
          <a:prstGeom prst="lightningBolt">
            <a:avLst/>
          </a:prstGeom>
          <a:ln/>
        </p:spPr>
        <p:style>
          <a:lnRef idx="0">
            <a:schemeClr val="accent2"/>
          </a:lnRef>
          <a:fillRef idx="3">
            <a:schemeClr val="accent2"/>
          </a:fillRef>
          <a:effectRef idx="3">
            <a:schemeClr val="accent2"/>
          </a:effectRef>
          <a:fontRef idx="minor">
            <a:schemeClr val="lt1"/>
          </a:fontRef>
        </p:style>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7" name="Rectangle 66"/>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8" name="TextBox 67"/>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573940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1" name="TextBox 70"/>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2" name="Rectangle 71"/>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3" name="TextBox 72"/>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236823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6" name="Rectangle 5"/>
          <p:cNvSpPr/>
          <p:nvPr/>
        </p:nvSpPr>
        <p:spPr>
          <a:xfrm>
            <a:off x="3429000" y="6356063"/>
            <a:ext cx="1426994" cy="246221"/>
          </a:xfrm>
          <a:prstGeom prst="rect">
            <a:avLst/>
          </a:prstGeom>
        </p:spPr>
        <p:txBody>
          <a:bodyPr wrap="none">
            <a:spAutoFit/>
          </a:bodyPr>
          <a:lstStyle/>
          <a:p>
            <a:r>
              <a:rPr lang="en-US" sz="1000" i="1" dirty="0"/>
              <a:t>Image from http://</a:t>
            </a:r>
            <a:r>
              <a:rPr lang="en-US" sz="1000" i="1" dirty="0" err="1"/>
              <a:t>vecto.rs</a:t>
            </a:r>
            <a:endParaRPr lang="en-US" sz="1000" i="1" dirty="0"/>
          </a:p>
        </p:txBody>
      </p:sp>
      <p:sp>
        <p:nvSpPr>
          <p:cNvPr id="7" name="TextBox 6"/>
          <p:cNvSpPr txBox="1"/>
          <p:nvPr/>
        </p:nvSpPr>
        <p:spPr>
          <a:xfrm>
            <a:off x="5867400" y="2057400"/>
            <a:ext cx="2819400" cy="2862323"/>
          </a:xfrm>
          <a:prstGeom prst="rect">
            <a:avLst/>
          </a:prstGeom>
          <a:noFill/>
        </p:spPr>
        <p:txBody>
          <a:bodyPr wrap="square" rtlCol="0">
            <a:spAutoFit/>
          </a:bodyPr>
          <a:lstStyle/>
          <a:p>
            <a:r>
              <a:rPr lang="en-US" b="1" dirty="0">
                <a:solidFill>
                  <a:srgbClr val="0000FF"/>
                </a:solidFill>
              </a:rPr>
              <a:t>Polling</a:t>
            </a:r>
            <a:r>
              <a:rPr lang="en-US" dirty="0"/>
              <a:t>: </a:t>
            </a:r>
          </a:p>
          <a:p>
            <a:r>
              <a:rPr lang="en-US" dirty="0"/>
              <a:t>You </a:t>
            </a:r>
            <a:r>
              <a:rPr lang="en-US" dirty="0">
                <a:solidFill>
                  <a:srgbClr val="C00000"/>
                </a:solidFill>
              </a:rPr>
              <a:t>pick up the phone every three seconds </a:t>
            </a:r>
            <a:r>
              <a:rPr lang="en-US" dirty="0"/>
              <a:t>to check whether you are getting a call.</a:t>
            </a:r>
          </a:p>
          <a:p>
            <a:endParaRPr lang="en-US" dirty="0"/>
          </a:p>
          <a:p>
            <a:r>
              <a:rPr lang="en-US" b="1" dirty="0">
                <a:solidFill>
                  <a:srgbClr val="0000FF"/>
                </a:solidFill>
              </a:rPr>
              <a:t>Interrupt</a:t>
            </a:r>
            <a:r>
              <a:rPr lang="en-US" dirty="0"/>
              <a:t>:</a:t>
            </a:r>
          </a:p>
          <a:p>
            <a:r>
              <a:rPr lang="en-US" dirty="0"/>
              <a:t>Do whatever you should do and pick up the phone </a:t>
            </a:r>
            <a:r>
              <a:rPr lang="en-US" dirty="0">
                <a:solidFill>
                  <a:srgbClr val="C00000"/>
                </a:solidFill>
              </a:rPr>
              <a:t>when it rings</a:t>
            </a:r>
            <a:r>
              <a:rPr lang="en-US" dirty="0"/>
              <a:t>.</a:t>
            </a:r>
          </a:p>
        </p:txBody>
      </p:sp>
      <p:pic>
        <p:nvPicPr>
          <p:cNvPr id="8" name="Picture 2" descr="Image result for waiting for phone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431902"/>
            <a:ext cx="4485456" cy="463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02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05" name="Rectangle 104"/>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106" name="Rectangle 105"/>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7" name="Rectangle 106"/>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364244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3810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Rectangle 80"/>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82" name="Rectangle 81"/>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5" name="Rectangle 104"/>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421741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1097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8" name="Rectangle 107"/>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9" name="Rectangle 108"/>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10" name="Rectangle 109"/>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3183169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5" name="Rectangle 74"/>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TextBox 8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5" name="TextBox 104"/>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6" name="Rectangle 105"/>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7" name="Rectangle 106"/>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8" name="Rectangle 107"/>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654348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5" name="Rectangle 74"/>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0" name="Rectangle 79"/>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1" name="Rectangle 8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2" name="TextBox 8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TextBox 104"/>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6" name="TextBox 105"/>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7" name="Rectangle 10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8" name="Rectangle 107"/>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9" name="Rectangle 108"/>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48268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Note the new value of R3 is lost!!!</a:t>
            </a:r>
          </a:p>
        </p:txBody>
      </p:sp>
      <p:sp>
        <p:nvSpPr>
          <p:cNvPr id="62" name="TextBox 6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6" name="Rectangle 65"/>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7" name="TextBox 66"/>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337219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The Main program resumes!!!</a:t>
            </a:r>
          </a:p>
        </p:txBody>
      </p:sp>
      <p:sp>
        <p:nvSpPr>
          <p:cNvPr id="62" name="TextBox 6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3" name="TextBox 6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4" name="Rectangle 6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6" name="TextBox 65"/>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357368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TextBox 6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2" name="TextBox 6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3" name="Rectangle 6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4" name="TextBox 6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66" name="Rectangle 65">
            <a:extLst>
              <a:ext uri="{FF2B5EF4-FFF2-40B4-BE49-F238E27FC236}">
                <a16:creationId xmlns:a16="http://schemas.microsoft.com/office/drawing/2014/main" id="{86A502AB-608E-410F-B4CC-287E8F2F4B24}"/>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67" name="Rectangle 66">
            <a:extLst>
              <a:ext uri="{FF2B5EF4-FFF2-40B4-BE49-F238E27FC236}">
                <a16:creationId xmlns:a16="http://schemas.microsoft.com/office/drawing/2014/main" id="{7F557973-1D7E-4BBC-B8BD-6048C84BFEBF}"/>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8" name="Rectangle 67">
            <a:extLst>
              <a:ext uri="{FF2B5EF4-FFF2-40B4-BE49-F238E27FC236}">
                <a16:creationId xmlns:a16="http://schemas.microsoft.com/office/drawing/2014/main" id="{77CF1CB3-C3B3-4578-954F-DBBF109A4884}"/>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750856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ectangle 3">
            <a:extLst>
              <a:ext uri="{FF2B5EF4-FFF2-40B4-BE49-F238E27FC236}">
                <a16:creationId xmlns:a16="http://schemas.microsoft.com/office/drawing/2014/main" id="{336627A6-95E2-4103-977C-4D303EA82AE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5" name="Rectangle 4">
            <a:extLst>
              <a:ext uri="{FF2B5EF4-FFF2-40B4-BE49-F238E27FC236}">
                <a16:creationId xmlns:a16="http://schemas.microsoft.com/office/drawing/2014/main" id="{DD2C7B43-6414-41E3-BC7B-EACB9467AEC5}"/>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 name="Rectangle 5">
            <a:extLst>
              <a:ext uri="{FF2B5EF4-FFF2-40B4-BE49-F238E27FC236}">
                <a16:creationId xmlns:a16="http://schemas.microsoft.com/office/drawing/2014/main" id="{3830043C-15B9-4D54-905A-2F595724D2EC}"/>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35589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ectangle 3">
            <a:extLst>
              <a:ext uri="{FF2B5EF4-FFF2-40B4-BE49-F238E27FC236}">
                <a16:creationId xmlns:a16="http://schemas.microsoft.com/office/drawing/2014/main" id="{336627A6-95E2-4103-977C-4D303EA82AE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5" name="Rectangle 4">
            <a:extLst>
              <a:ext uri="{FF2B5EF4-FFF2-40B4-BE49-F238E27FC236}">
                <a16:creationId xmlns:a16="http://schemas.microsoft.com/office/drawing/2014/main" id="{DD2C7B43-6414-41E3-BC7B-EACB9467AEC5}"/>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 name="Rectangle 5">
            <a:extLst>
              <a:ext uri="{FF2B5EF4-FFF2-40B4-BE49-F238E27FC236}">
                <a16:creationId xmlns:a16="http://schemas.microsoft.com/office/drawing/2014/main" id="{3830043C-15B9-4D54-905A-2F595724D2EC}"/>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42679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br>
              <a:rPr lang="en-US" dirty="0"/>
            </a:br>
            <a:r>
              <a:rPr lang="en-US" dirty="0"/>
              <a:t>Push a button to turn on a LED</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4" name="Content Placeholder 3"/>
          <p:cNvSpPr>
            <a:spLocks noGrp="1"/>
          </p:cNvSpPr>
          <p:nvPr>
            <p:ph sz="quarter" idx="1"/>
          </p:nvPr>
        </p:nvSpPr>
        <p:spPr>
          <a:xfrm>
            <a:off x="304799" y="1278119"/>
            <a:ext cx="3200400" cy="4937760"/>
          </a:xfrm>
        </p:spPr>
        <p:txBody>
          <a:bodyPr>
            <a:normAutofit lnSpcReduction="10000"/>
          </a:bodyPr>
          <a:lstStyle/>
          <a:p>
            <a:r>
              <a:rPr lang="en-US" sz="2000" dirty="0"/>
              <a:t>Check whether a button has been pressed?</a:t>
            </a:r>
          </a:p>
          <a:p>
            <a:r>
              <a:rPr lang="en-US" sz="2000" b="1" dirty="0"/>
              <a:t>Polling</a:t>
            </a:r>
          </a:p>
          <a:p>
            <a:pPr lvl="1"/>
            <a:r>
              <a:rPr lang="en-US" sz="1700" dirty="0"/>
              <a:t>Repeatedly read IDR and check whether bit 3 is set (i.e., busy wait)</a:t>
            </a:r>
          </a:p>
          <a:p>
            <a:pPr lvl="1"/>
            <a:r>
              <a:rPr lang="en-US" sz="1700" dirty="0"/>
              <a:t>OK if CPU has nothing else to do</a:t>
            </a:r>
          </a:p>
          <a:p>
            <a:r>
              <a:rPr lang="en-US" sz="2000" b="1" dirty="0"/>
              <a:t>Interrupt</a:t>
            </a:r>
          </a:p>
          <a:p>
            <a:pPr lvl="1"/>
            <a:r>
              <a:rPr lang="en-US" sz="1700" dirty="0"/>
              <a:t>When hardware detects a rising or fall edge, hardware generates a service request </a:t>
            </a:r>
          </a:p>
          <a:p>
            <a:pPr lvl="1"/>
            <a:r>
              <a:rPr lang="en-US" sz="1700" dirty="0"/>
              <a:t>CPU responses to the service request and starts to execute the corresponding service subroutine</a:t>
            </a:r>
          </a:p>
        </p:txBody>
      </p:sp>
      <p:grpSp>
        <p:nvGrpSpPr>
          <p:cNvPr id="5" name="Group 4"/>
          <p:cNvGrpSpPr/>
          <p:nvPr/>
        </p:nvGrpSpPr>
        <p:grpSpPr>
          <a:xfrm>
            <a:off x="4336987" y="5029200"/>
            <a:ext cx="3365626" cy="685800"/>
            <a:chOff x="6400800" y="4724400"/>
            <a:chExt cx="3365626" cy="685800"/>
          </a:xfrm>
        </p:grpSpPr>
        <p:cxnSp>
          <p:nvCxnSpPr>
            <p:cNvPr id="6" name="Straight Connector 5"/>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2"/>
          <a:stretch>
            <a:fillRect/>
          </a:stretch>
        </p:blipFill>
        <p:spPr>
          <a:xfrm>
            <a:off x="3505200" y="1278119"/>
            <a:ext cx="5486400" cy="2907047"/>
          </a:xfrm>
          <a:prstGeom prst="rect">
            <a:avLst/>
          </a:prstGeom>
        </p:spPr>
      </p:pic>
      <p:sp>
        <p:nvSpPr>
          <p:cNvPr id="14" name="TextBox 13"/>
          <p:cNvSpPr txBox="1"/>
          <p:nvPr/>
        </p:nvSpPr>
        <p:spPr>
          <a:xfrm>
            <a:off x="4038600" y="4572000"/>
            <a:ext cx="1651542" cy="369332"/>
          </a:xfrm>
          <a:prstGeom prst="rect">
            <a:avLst/>
          </a:prstGeom>
          <a:noFill/>
        </p:spPr>
        <p:txBody>
          <a:bodyPr wrap="none" rtlCol="0">
            <a:spAutoFit/>
          </a:bodyPr>
          <a:lstStyle/>
          <a:p>
            <a:r>
              <a:rPr lang="en-US" dirty="0">
                <a:solidFill>
                  <a:srgbClr val="FF0000"/>
                </a:solidFill>
              </a:rPr>
              <a:t>Voltage on PA.3</a:t>
            </a:r>
          </a:p>
        </p:txBody>
      </p:sp>
    </p:spTree>
    <p:extLst>
      <p:ext uri="{BB962C8B-B14F-4D97-AF65-F5344CB8AC3E}">
        <p14:creationId xmlns:p14="http://schemas.microsoft.com/office/powerpoint/2010/main" val="345376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600200" y="41148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706F4E5B-7188-4CAC-B9B5-F0406DEE9B28}"/>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1F21584C-D260-4EB5-8F73-F3EE505954EB}"/>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198FCB9C-C50D-4930-ACFF-EBAB82581FC9}"/>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
        <p:nvSpPr>
          <p:cNvPr id="4" name="TextBox 3">
            <a:extLst>
              <a:ext uri="{FF2B5EF4-FFF2-40B4-BE49-F238E27FC236}">
                <a16:creationId xmlns:a16="http://schemas.microsoft.com/office/drawing/2014/main" id="{46D914EC-A99D-423D-BF6B-99F94A4E250D}"/>
              </a:ext>
            </a:extLst>
          </p:cNvPr>
          <p:cNvSpPr txBox="1"/>
          <p:nvPr/>
        </p:nvSpPr>
        <p:spPr>
          <a:xfrm>
            <a:off x="1814658" y="6419894"/>
            <a:ext cx="4068743" cy="369332"/>
          </a:xfrm>
          <a:prstGeom prst="rect">
            <a:avLst/>
          </a:prstGeom>
          <a:noFill/>
        </p:spPr>
        <p:txBody>
          <a:bodyPr wrap="none" rtlCol="0">
            <a:spAutoFit/>
          </a:bodyPr>
          <a:lstStyle/>
          <a:p>
            <a:r>
              <a:rPr lang="en-US" dirty="0"/>
              <a:t>Assume sine() is located at </a:t>
            </a:r>
            <a:r>
              <a:rPr lang="en-US" dirty="0">
                <a:latin typeface="Consolas" panose="020B0609020204030204" pitchFamily="49" charset="0"/>
                <a:cs typeface="Consolas" panose="020B0609020204030204" pitchFamily="49" charset="0"/>
              </a:rPr>
              <a:t>0x08000024</a:t>
            </a:r>
            <a:r>
              <a:rPr lang="en-US" dirty="0"/>
              <a:t>.</a:t>
            </a:r>
          </a:p>
        </p:txBody>
      </p:sp>
    </p:spTree>
    <p:extLst>
      <p:ext uri="{BB962C8B-B14F-4D97-AF65-F5344CB8AC3E}">
        <p14:creationId xmlns:p14="http://schemas.microsoft.com/office/powerpoint/2010/main" val="1654789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58C7E0AB-589D-4BD8-A4C8-61D515667F4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72C0A60D-DBC0-4377-AC02-5E7A2FFF6EB1}"/>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B4A0AAD0-C83B-4976-A0AC-CC41AC783ED5}"/>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753954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334000" y="65782"/>
            <a:ext cx="3429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 won’t occur!</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05EF296C-61EC-4448-8DDA-2BB92352A3DB}"/>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8E29A410-412A-46FD-9E25-2A8E2DFC24E8}"/>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D4F38C17-52F8-4B86-B3D9-33AF594A8640}"/>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219310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Consolas" pitchFamily="49" charset="0"/>
                <a:cs typeface="Consolas" pitchFamily="49" charset="0"/>
              </a:rPr>
              <a:t>0xFFFFFFF9</a:t>
            </a:r>
            <a:endParaRPr lang="en-GB" sz="1600" b="1" dirty="0">
              <a:solidFill>
                <a:srgbClr val="FF0000"/>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0x00000002</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cxnSpLocks/>
            <a:endCxn id="38" idx="1"/>
          </p:cNvCxnSpPr>
          <p:nvPr/>
        </p:nvCxnSpPr>
        <p:spPr>
          <a:xfrm flipV="1">
            <a:off x="5494020" y="4967300"/>
            <a:ext cx="734164" cy="475920"/>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BX  </a:t>
            </a:r>
            <a:r>
              <a:rPr lang="en-US" sz="1600" b="1" dirty="0" err="1">
                <a:solidFill>
                  <a:srgbClr val="000000"/>
                </a:solidFill>
                <a:latin typeface="Courier New" pitchFamily="49" charset="0"/>
                <a:cs typeface="Courier New" pitchFamily="49" charset="0"/>
              </a:rPr>
              <a:t>lr</a:t>
            </a:r>
            <a:endParaRPr lang="en-US" sz="16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8" name="TextBox 137"/>
          <p:cNvSpPr txBox="1"/>
          <p:nvPr/>
        </p:nvSpPr>
        <p:spPr>
          <a:xfrm>
            <a:off x="1143000" y="6120824"/>
            <a:ext cx="43434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1</a:t>
            </a:r>
          </a:p>
        </p:txBody>
      </p:sp>
      <p:cxnSp>
        <p:nvCxnSpPr>
          <p:cNvPr id="72" name="Straight Connector 71"/>
          <p:cNvCxnSpPr/>
          <p:nvPr/>
        </p:nvCxnSpPr>
        <p:spPr>
          <a:xfrm rot="16200000" flipV="1">
            <a:off x="1104900" y="4610100"/>
            <a:ext cx="1981200" cy="9906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10800000">
            <a:off x="1371600" y="5410200"/>
            <a:ext cx="1219200" cy="685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Left Arrow 70">
            <a:extLst>
              <a:ext uri="{FF2B5EF4-FFF2-40B4-BE49-F238E27FC236}">
                <a16:creationId xmlns:a16="http://schemas.microsoft.com/office/drawing/2014/main" id="{9F78FBBA-143F-4199-B1E5-AAA3707B140C}"/>
              </a:ext>
            </a:extLst>
          </p:cNvPr>
          <p:cNvSpPr/>
          <p:nvPr/>
        </p:nvSpPr>
        <p:spPr>
          <a:xfrm>
            <a:off x="1447799" y="4467572"/>
            <a:ext cx="83820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106" name="TextBox 105">
            <a:extLst>
              <a:ext uri="{FF2B5EF4-FFF2-40B4-BE49-F238E27FC236}">
                <a16:creationId xmlns:a16="http://schemas.microsoft.com/office/drawing/2014/main" id="{E2ECA5ED-2E26-4213-AD8D-EC56A1CC82BF}"/>
              </a:ext>
            </a:extLst>
          </p:cNvPr>
          <p:cNvSpPr txBox="1"/>
          <p:nvPr/>
        </p:nvSpPr>
        <p:spPr>
          <a:xfrm>
            <a:off x="5489848" y="4415444"/>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Tree>
    <p:extLst>
      <p:ext uri="{BB962C8B-B14F-4D97-AF65-F5344CB8AC3E}">
        <p14:creationId xmlns:p14="http://schemas.microsoft.com/office/powerpoint/2010/main" val="3125178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itchFamily="49" charset="0"/>
                <a:cs typeface="Consolas" pitchFamily="49" charset="0"/>
              </a:rPr>
              <a:t>MSP</a:t>
            </a:r>
            <a:endParaRPr lang="en-GB" b="1" dirty="0">
              <a:solidFill>
                <a:srgbClr val="FF0000"/>
              </a:solidFill>
              <a:latin typeface="Consolas" pitchFamily="49" charset="0"/>
              <a:cs typeface="Consolas" pitchFamily="49" charset="0"/>
            </a:endParaRP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{PC} </a:t>
            </a: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38" name="TextBox 137"/>
          <p:cNvSpPr txBox="1"/>
          <p:nvPr/>
        </p:nvSpPr>
        <p:spPr>
          <a:xfrm>
            <a:off x="1143000" y="6120824"/>
            <a:ext cx="43434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2</a:t>
            </a:r>
          </a:p>
        </p:txBody>
      </p:sp>
      <p:cxnSp>
        <p:nvCxnSpPr>
          <p:cNvPr id="72" name="Straight Connector 71"/>
          <p:cNvCxnSpPr/>
          <p:nvPr/>
        </p:nvCxnSpPr>
        <p:spPr>
          <a:xfrm rot="16200000" flipV="1">
            <a:off x="1104900" y="4610100"/>
            <a:ext cx="1981200" cy="9906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10800000">
            <a:off x="1371600" y="5410200"/>
            <a:ext cx="1219200" cy="685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Left Arrow 70">
            <a:extLst>
              <a:ext uri="{FF2B5EF4-FFF2-40B4-BE49-F238E27FC236}">
                <a16:creationId xmlns:a16="http://schemas.microsoft.com/office/drawing/2014/main" id="{0328A50B-D3EE-4B9E-825E-CAD1E93DB654}"/>
              </a:ext>
            </a:extLst>
          </p:cNvPr>
          <p:cNvSpPr/>
          <p:nvPr/>
        </p:nvSpPr>
        <p:spPr>
          <a:xfrm>
            <a:off x="1447799" y="4467572"/>
            <a:ext cx="83820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C99DA4AA-CC6C-4C5D-91CA-818A07B6E1FB}"/>
              </a:ext>
            </a:extLst>
          </p:cNvPr>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90" name="TextBox 89">
            <a:extLst>
              <a:ext uri="{FF2B5EF4-FFF2-40B4-BE49-F238E27FC236}">
                <a16:creationId xmlns:a16="http://schemas.microsoft.com/office/drawing/2014/main" id="{9AA17949-A10A-44F9-AE10-8ED08C94F533}"/>
              </a:ext>
            </a:extLst>
          </p:cNvPr>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105" name="TextBox 104">
            <a:extLst>
              <a:ext uri="{FF2B5EF4-FFF2-40B4-BE49-F238E27FC236}">
                <a16:creationId xmlns:a16="http://schemas.microsoft.com/office/drawing/2014/main" id="{4AB2E2B9-C1BD-4DFB-BDC3-38CC305E3C9B}"/>
              </a:ext>
            </a:extLst>
          </p:cNvPr>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106" name="TextBox 105">
            <a:extLst>
              <a:ext uri="{FF2B5EF4-FFF2-40B4-BE49-F238E27FC236}">
                <a16:creationId xmlns:a16="http://schemas.microsoft.com/office/drawing/2014/main" id="{6EE5EED7-883F-4F9C-BCDE-798AD1430A26}"/>
              </a:ext>
            </a:extLst>
          </p:cNvPr>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107" name="Rectangle 106">
            <a:extLst>
              <a:ext uri="{FF2B5EF4-FFF2-40B4-BE49-F238E27FC236}">
                <a16:creationId xmlns:a16="http://schemas.microsoft.com/office/drawing/2014/main" id="{07D5796B-E0E6-4CE5-89B9-C1C09049E678}"/>
              </a:ext>
            </a:extLst>
          </p:cNvPr>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Consolas" pitchFamily="49" charset="0"/>
                <a:cs typeface="Consolas" pitchFamily="49" charset="0"/>
              </a:rPr>
              <a:t>0xFFFFFFF9</a:t>
            </a:r>
            <a:endParaRPr lang="en-GB" sz="1600" b="1" dirty="0">
              <a:solidFill>
                <a:srgbClr val="FF0000"/>
              </a:solidFill>
            </a:endParaRPr>
          </a:p>
        </p:txBody>
      </p:sp>
      <p:sp>
        <p:nvSpPr>
          <p:cNvPr id="108" name="Rectangle 107">
            <a:extLst>
              <a:ext uri="{FF2B5EF4-FFF2-40B4-BE49-F238E27FC236}">
                <a16:creationId xmlns:a16="http://schemas.microsoft.com/office/drawing/2014/main" id="{21E9C73C-6D0C-482A-8F5B-FB8858B802EA}"/>
              </a:ext>
            </a:extLst>
          </p:cNvPr>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109" name="Rectangle 108">
            <a:extLst>
              <a:ext uri="{FF2B5EF4-FFF2-40B4-BE49-F238E27FC236}">
                <a16:creationId xmlns:a16="http://schemas.microsoft.com/office/drawing/2014/main" id="{9D76E42D-C325-4FB1-8AEA-B02B9FA59F6F}"/>
              </a:ext>
            </a:extLst>
          </p:cNvPr>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10" name="Rectangle 109">
            <a:extLst>
              <a:ext uri="{FF2B5EF4-FFF2-40B4-BE49-F238E27FC236}">
                <a16:creationId xmlns:a16="http://schemas.microsoft.com/office/drawing/2014/main" id="{048E04B2-0B84-46FD-8554-A6F0F9E2B94E}"/>
              </a:ext>
            </a:extLst>
          </p:cNvPr>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11" name="TextBox 110">
            <a:extLst>
              <a:ext uri="{FF2B5EF4-FFF2-40B4-BE49-F238E27FC236}">
                <a16:creationId xmlns:a16="http://schemas.microsoft.com/office/drawing/2014/main" id="{77873ADB-38B1-4932-9CE8-F801D680DAE4}"/>
              </a:ext>
            </a:extLst>
          </p:cNvPr>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112" name="TextBox 111">
            <a:extLst>
              <a:ext uri="{FF2B5EF4-FFF2-40B4-BE49-F238E27FC236}">
                <a16:creationId xmlns:a16="http://schemas.microsoft.com/office/drawing/2014/main" id="{EC94A513-47C5-45BA-A41A-031F142E75D5}"/>
              </a:ext>
            </a:extLst>
          </p:cNvPr>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113" name="TextBox 112">
            <a:extLst>
              <a:ext uri="{FF2B5EF4-FFF2-40B4-BE49-F238E27FC236}">
                <a16:creationId xmlns:a16="http://schemas.microsoft.com/office/drawing/2014/main" id="{8052C762-61D9-4A71-BB96-6D2B10CDA5EB}"/>
              </a:ext>
            </a:extLst>
          </p:cNvPr>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114" name="Rectangle 113">
            <a:extLst>
              <a:ext uri="{FF2B5EF4-FFF2-40B4-BE49-F238E27FC236}">
                <a16:creationId xmlns:a16="http://schemas.microsoft.com/office/drawing/2014/main" id="{3E62E4B9-784F-475B-8659-C5E4A9EFFC08}"/>
              </a:ext>
            </a:extLst>
          </p:cNvPr>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115" name="TextBox 114">
            <a:extLst>
              <a:ext uri="{FF2B5EF4-FFF2-40B4-BE49-F238E27FC236}">
                <a16:creationId xmlns:a16="http://schemas.microsoft.com/office/drawing/2014/main" id="{F850839E-A4B8-4872-924D-1F0282A6DF2C}"/>
              </a:ext>
            </a:extLst>
          </p:cNvPr>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116" name="Rectangle 115">
            <a:extLst>
              <a:ext uri="{FF2B5EF4-FFF2-40B4-BE49-F238E27FC236}">
                <a16:creationId xmlns:a16="http://schemas.microsoft.com/office/drawing/2014/main" id="{989E032F-24DD-494E-8F5A-55743E8864EF}"/>
              </a:ext>
            </a:extLst>
          </p:cNvPr>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117" name="Rectangle 116">
            <a:extLst>
              <a:ext uri="{FF2B5EF4-FFF2-40B4-BE49-F238E27FC236}">
                <a16:creationId xmlns:a16="http://schemas.microsoft.com/office/drawing/2014/main" id="{F89104CF-814D-44F6-9297-3B247D7F89CB}"/>
              </a:ext>
            </a:extLst>
          </p:cNvPr>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0x00000002</a:t>
            </a:r>
            <a:endParaRPr lang="en-GB" sz="1600" dirty="0">
              <a:solidFill>
                <a:schemeClr val="tx1"/>
              </a:solidFill>
            </a:endParaRPr>
          </a:p>
        </p:txBody>
      </p:sp>
      <p:sp>
        <p:nvSpPr>
          <p:cNvPr id="118" name="TextBox 117">
            <a:extLst>
              <a:ext uri="{FF2B5EF4-FFF2-40B4-BE49-F238E27FC236}">
                <a16:creationId xmlns:a16="http://schemas.microsoft.com/office/drawing/2014/main" id="{EAB009F3-8AB1-46DD-B3C4-96FF4F00B03D}"/>
              </a:ext>
            </a:extLst>
          </p:cNvPr>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119" name="TextBox 118">
            <a:extLst>
              <a:ext uri="{FF2B5EF4-FFF2-40B4-BE49-F238E27FC236}">
                <a16:creationId xmlns:a16="http://schemas.microsoft.com/office/drawing/2014/main" id="{8AF78C2A-27D9-494E-806D-FBC8D127FB9D}"/>
              </a:ext>
            </a:extLst>
          </p:cNvPr>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120" name="Rectangle 119">
            <a:extLst>
              <a:ext uri="{FF2B5EF4-FFF2-40B4-BE49-F238E27FC236}">
                <a16:creationId xmlns:a16="http://schemas.microsoft.com/office/drawing/2014/main" id="{1E2B810E-6801-4BFB-8B5D-83BE650E905F}"/>
              </a:ext>
            </a:extLst>
          </p:cNvPr>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121" name="TextBox 120">
            <a:extLst>
              <a:ext uri="{FF2B5EF4-FFF2-40B4-BE49-F238E27FC236}">
                <a16:creationId xmlns:a16="http://schemas.microsoft.com/office/drawing/2014/main" id="{DCE5B6B4-7EA1-4BD9-BE22-9AB4E289D233}"/>
              </a:ext>
            </a:extLst>
          </p:cNvPr>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122" name="TextBox 121">
            <a:extLst>
              <a:ext uri="{FF2B5EF4-FFF2-40B4-BE49-F238E27FC236}">
                <a16:creationId xmlns:a16="http://schemas.microsoft.com/office/drawing/2014/main" id="{36649827-B465-436D-B176-2B9D05E4B233}"/>
              </a:ext>
            </a:extLst>
          </p:cNvPr>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128" name="Rectangle 127">
            <a:extLst>
              <a:ext uri="{FF2B5EF4-FFF2-40B4-BE49-F238E27FC236}">
                <a16:creationId xmlns:a16="http://schemas.microsoft.com/office/drawing/2014/main" id="{2B3D6EF6-69C4-41A2-BF52-664677A89F50}"/>
              </a:ext>
            </a:extLst>
          </p:cNvPr>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39" name="Rectangle 138">
            <a:extLst>
              <a:ext uri="{FF2B5EF4-FFF2-40B4-BE49-F238E27FC236}">
                <a16:creationId xmlns:a16="http://schemas.microsoft.com/office/drawing/2014/main" id="{08FAF545-7ACD-4B23-842B-684F496DD409}"/>
              </a:ext>
            </a:extLst>
          </p:cNvPr>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40" name="Rectangle 139">
            <a:extLst>
              <a:ext uri="{FF2B5EF4-FFF2-40B4-BE49-F238E27FC236}">
                <a16:creationId xmlns:a16="http://schemas.microsoft.com/office/drawing/2014/main" id="{E0E12A38-CD3E-4E18-88E6-0C9F1FC8CE96}"/>
              </a:ext>
            </a:extLst>
          </p:cNvPr>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141" name="TextBox 140">
            <a:extLst>
              <a:ext uri="{FF2B5EF4-FFF2-40B4-BE49-F238E27FC236}">
                <a16:creationId xmlns:a16="http://schemas.microsoft.com/office/drawing/2014/main" id="{3DC88843-CB6C-4067-B28D-57DF8FCA3DBC}"/>
              </a:ext>
            </a:extLst>
          </p:cNvPr>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142" name="TextBox 141">
            <a:extLst>
              <a:ext uri="{FF2B5EF4-FFF2-40B4-BE49-F238E27FC236}">
                <a16:creationId xmlns:a16="http://schemas.microsoft.com/office/drawing/2014/main" id="{C3085D0D-A17B-48D0-BCF4-AB805DE5C103}"/>
              </a:ext>
            </a:extLst>
          </p:cNvPr>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143" name="Rectangle 142">
            <a:extLst>
              <a:ext uri="{FF2B5EF4-FFF2-40B4-BE49-F238E27FC236}">
                <a16:creationId xmlns:a16="http://schemas.microsoft.com/office/drawing/2014/main" id="{594AFD26-9AC6-4C21-BEDC-405F029A6434}"/>
              </a:ext>
            </a:extLst>
          </p:cNvPr>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44" name="TextBox 143">
            <a:extLst>
              <a:ext uri="{FF2B5EF4-FFF2-40B4-BE49-F238E27FC236}">
                <a16:creationId xmlns:a16="http://schemas.microsoft.com/office/drawing/2014/main" id="{1D777A46-77DE-4169-8967-0371E9AFB0CB}"/>
              </a:ext>
            </a:extLst>
          </p:cNvPr>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45" name="Rectangle 144">
            <a:extLst>
              <a:ext uri="{FF2B5EF4-FFF2-40B4-BE49-F238E27FC236}">
                <a16:creationId xmlns:a16="http://schemas.microsoft.com/office/drawing/2014/main" id="{66E91A44-C482-490E-A501-EADA48A5A268}"/>
              </a:ext>
            </a:extLst>
          </p:cNvPr>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46" name="Straight Connector 145">
            <a:extLst>
              <a:ext uri="{FF2B5EF4-FFF2-40B4-BE49-F238E27FC236}">
                <a16:creationId xmlns:a16="http://schemas.microsoft.com/office/drawing/2014/main" id="{632D5D3D-E28F-4604-9B1F-3EC50AD2F795}"/>
              </a:ext>
            </a:extLst>
          </p:cNvPr>
          <p:cNvCxnSpPr>
            <a:cxnSpLocks/>
            <a:endCxn id="109" idx="1"/>
          </p:cNvCxnSpPr>
          <p:nvPr/>
        </p:nvCxnSpPr>
        <p:spPr>
          <a:xfrm flipV="1">
            <a:off x="5494020" y="4967300"/>
            <a:ext cx="734164" cy="475920"/>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47" name="TextBox 146">
            <a:extLst>
              <a:ext uri="{FF2B5EF4-FFF2-40B4-BE49-F238E27FC236}">
                <a16:creationId xmlns:a16="http://schemas.microsoft.com/office/drawing/2014/main" id="{4EB259F0-6B58-4DB7-9658-D563EA7FC487}"/>
              </a:ext>
            </a:extLst>
          </p:cNvPr>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48" name="TextBox 147">
            <a:extLst>
              <a:ext uri="{FF2B5EF4-FFF2-40B4-BE49-F238E27FC236}">
                <a16:creationId xmlns:a16="http://schemas.microsoft.com/office/drawing/2014/main" id="{2C90B6F9-1C7C-4E74-85CA-FCFFD5BB9FFC}"/>
              </a:ext>
            </a:extLst>
          </p:cNvPr>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49" name="TextBox 148">
            <a:extLst>
              <a:ext uri="{FF2B5EF4-FFF2-40B4-BE49-F238E27FC236}">
                <a16:creationId xmlns:a16="http://schemas.microsoft.com/office/drawing/2014/main" id="{0698BD0B-7C33-40FC-B163-91086CBB21D1}"/>
              </a:ext>
            </a:extLst>
          </p:cNvPr>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50" name="TextBox 149">
            <a:extLst>
              <a:ext uri="{FF2B5EF4-FFF2-40B4-BE49-F238E27FC236}">
                <a16:creationId xmlns:a16="http://schemas.microsoft.com/office/drawing/2014/main" id="{5E3DDAE1-1A2A-4D6B-A848-BB8636D7CF80}"/>
              </a:ext>
            </a:extLst>
          </p:cNvPr>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51" name="TextBox 150">
            <a:extLst>
              <a:ext uri="{FF2B5EF4-FFF2-40B4-BE49-F238E27FC236}">
                <a16:creationId xmlns:a16="http://schemas.microsoft.com/office/drawing/2014/main" id="{11D496F2-2B56-454D-917F-B65002F6E0F3}"/>
              </a:ext>
            </a:extLst>
          </p:cNvPr>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52" name="TextBox 151">
            <a:extLst>
              <a:ext uri="{FF2B5EF4-FFF2-40B4-BE49-F238E27FC236}">
                <a16:creationId xmlns:a16="http://schemas.microsoft.com/office/drawing/2014/main" id="{181E2602-4EE3-40BA-87E7-28AFB09A0AE7}"/>
              </a:ext>
            </a:extLst>
          </p:cNvPr>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53" name="TextBox 152">
            <a:extLst>
              <a:ext uri="{FF2B5EF4-FFF2-40B4-BE49-F238E27FC236}">
                <a16:creationId xmlns:a16="http://schemas.microsoft.com/office/drawing/2014/main" id="{31A5F34B-39CB-4002-ADFA-DA9BC87EB399}"/>
              </a:ext>
            </a:extLst>
          </p:cNvPr>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54" name="TextBox 153">
            <a:extLst>
              <a:ext uri="{FF2B5EF4-FFF2-40B4-BE49-F238E27FC236}">
                <a16:creationId xmlns:a16="http://schemas.microsoft.com/office/drawing/2014/main" id="{9CC346E3-5206-4828-B624-580CFAACBE6C}"/>
              </a:ext>
            </a:extLst>
          </p:cNvPr>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55" name="TextBox 154">
            <a:extLst>
              <a:ext uri="{FF2B5EF4-FFF2-40B4-BE49-F238E27FC236}">
                <a16:creationId xmlns:a16="http://schemas.microsoft.com/office/drawing/2014/main" id="{86D4F003-BD8C-408D-ADAD-C53C9D39475E}"/>
              </a:ext>
            </a:extLst>
          </p:cNvPr>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56" name="TextBox 155">
            <a:extLst>
              <a:ext uri="{FF2B5EF4-FFF2-40B4-BE49-F238E27FC236}">
                <a16:creationId xmlns:a16="http://schemas.microsoft.com/office/drawing/2014/main" id="{B9C10756-7E35-49A4-BD41-252522E1AD27}"/>
              </a:ext>
            </a:extLst>
          </p:cNvPr>
          <p:cNvSpPr txBox="1"/>
          <p:nvPr/>
        </p:nvSpPr>
        <p:spPr>
          <a:xfrm>
            <a:off x="5489848" y="4415444"/>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Tree>
    <p:extLst>
      <p:ext uri="{BB962C8B-B14F-4D97-AF65-F5344CB8AC3E}">
        <p14:creationId xmlns:p14="http://schemas.microsoft.com/office/powerpoint/2010/main" val="3344335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LDR </a:t>
            </a:r>
            <a:r>
              <a:rPr lang="en-US" sz="1500" b="1" dirty="0" err="1">
                <a:solidFill>
                  <a:srgbClr val="FF0000"/>
                </a:solidFill>
                <a:latin typeface="Courier New" pitchFamily="49" charset="0"/>
                <a:cs typeface="Courier New" pitchFamily="49" charset="0"/>
              </a:rPr>
              <a:t>lr</a:t>
            </a:r>
            <a:r>
              <a:rPr lang="en-US" sz="1500" b="1" dirty="0">
                <a:solidFill>
                  <a:srgbClr val="FF0000"/>
                </a:solidFill>
                <a:latin typeface="Courier New" pitchFamily="49" charset="0"/>
                <a:cs typeface="Courier New" pitchFamily="49" charset="0"/>
              </a:rPr>
              <a:t>,</a:t>
            </a:r>
            <a:r>
              <a:rPr lang="en-US" sz="1500" b="1" dirty="0">
                <a:solidFill>
                  <a:srgbClr val="FF0000"/>
                </a:solidFill>
                <a:latin typeface="Consolas"/>
                <a:cs typeface="Consolas"/>
              </a:rPr>
              <a:t>=0xFFFFFFF9</a:t>
            </a:r>
            <a:endParaRPr lang="en-US" sz="15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304800" y="6120824"/>
            <a:ext cx="86868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3 (not recommended)</a:t>
            </a:r>
          </a:p>
        </p:txBody>
      </p:sp>
      <p:cxnSp>
        <p:nvCxnSpPr>
          <p:cNvPr id="72" name="Straight Connector 71"/>
          <p:cNvCxnSpPr>
            <a:cxnSpLocks/>
          </p:cNvCxnSpPr>
          <p:nvPr/>
        </p:nvCxnSpPr>
        <p:spPr>
          <a:xfrm flipH="1" flipV="1">
            <a:off x="1676400" y="4648200"/>
            <a:ext cx="914400" cy="1447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123809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10662" y="2914107"/>
              <a:ext cx="1141661" cy="1008184"/>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sp>
        <p:nvSpPr>
          <p:cNvPr id="32" name="Rectangle 31"/>
          <p:cNvSpPr/>
          <p:nvPr/>
        </p:nvSpPr>
        <p:spPr>
          <a:xfrm>
            <a:off x="762000" y="1817060"/>
            <a:ext cx="1722946"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Peripheral</a:t>
            </a:r>
          </a:p>
        </p:txBody>
      </p:sp>
      <p:sp>
        <p:nvSpPr>
          <p:cNvPr id="35" name="Rectangle 34"/>
          <p:cNvSpPr/>
          <p:nvPr/>
        </p:nvSpPr>
        <p:spPr>
          <a:xfrm>
            <a:off x="3551464"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729388"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4" name="Rounded Rectangle 63"/>
          <p:cNvSpPr/>
          <p:nvPr/>
        </p:nvSpPr>
        <p:spPr>
          <a:xfrm>
            <a:off x="6145467"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Execution</a:t>
            </a:r>
          </a:p>
          <a:p>
            <a:pPr algn="ctr"/>
            <a:r>
              <a:rPr lang="en-US" sz="2000" b="1" dirty="0"/>
              <a:t>Core</a:t>
            </a:r>
          </a:p>
        </p:txBody>
      </p:sp>
      <p:grpSp>
        <p:nvGrpSpPr>
          <p:cNvPr id="81" name="Group 80"/>
          <p:cNvGrpSpPr/>
          <p:nvPr/>
        </p:nvGrpSpPr>
        <p:grpSpPr>
          <a:xfrm>
            <a:off x="2484946" y="1700502"/>
            <a:ext cx="3763454" cy="2391464"/>
            <a:chOff x="2232512" y="1700502"/>
            <a:chExt cx="3763454" cy="2391464"/>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2232512" y="1700502"/>
              <a:ext cx="1356408" cy="1731234"/>
              <a:chOff x="2232512" y="1700502"/>
              <a:chExt cx="1356408" cy="1731234"/>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2" idx="3"/>
              </p:cNvCxnSpPr>
              <p:nvPr/>
            </p:nvCxnSpPr>
            <p:spPr>
              <a:xfrm flipV="1">
                <a:off x="2232512" y="2301890"/>
                <a:ext cx="738151" cy="33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36034" y="1700502"/>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33" name="Rectangle 32">
            <a:extLst>
              <a:ext uri="{FF2B5EF4-FFF2-40B4-BE49-F238E27FC236}">
                <a16:creationId xmlns:a16="http://schemas.microsoft.com/office/drawing/2014/main" id="{78160C4B-A140-EB47-A9CF-7090D4750B24}"/>
              </a:ext>
            </a:extLst>
          </p:cNvPr>
          <p:cNvSpPr/>
          <p:nvPr/>
        </p:nvSpPr>
        <p:spPr>
          <a:xfrm>
            <a:off x="3505200"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 name="TextBox 4">
            <a:extLst>
              <a:ext uri="{FF2B5EF4-FFF2-40B4-BE49-F238E27FC236}">
                <a16:creationId xmlns:a16="http://schemas.microsoft.com/office/drawing/2014/main" id="{3F97601D-6610-CA4D-B584-803F6A2B3B70}"/>
              </a:ext>
            </a:extLst>
          </p:cNvPr>
          <p:cNvSpPr txBox="1"/>
          <p:nvPr/>
        </p:nvSpPr>
        <p:spPr>
          <a:xfrm>
            <a:off x="533399" y="3438331"/>
            <a:ext cx="3040717" cy="1938992"/>
          </a:xfrm>
          <a:prstGeom prst="rect">
            <a:avLst/>
          </a:prstGeom>
          <a:noFill/>
        </p:spPr>
        <p:txBody>
          <a:bodyPr wrap="square" rtlCol="0">
            <a:spAutoFit/>
          </a:bodyPr>
          <a:lstStyle/>
          <a:p>
            <a:r>
              <a:rPr lang="en-US" sz="2000" dirty="0"/>
              <a:t>Two steps:</a:t>
            </a:r>
          </a:p>
          <a:p>
            <a:pPr marL="342900" indent="-342900">
              <a:buFont typeface="+mj-lt"/>
              <a:buAutoNum type="arabicPeriod"/>
            </a:pPr>
            <a:r>
              <a:rPr lang="en-US" sz="2000" dirty="0"/>
              <a:t>Program the peripheral control register to allow it to generate interrupts</a:t>
            </a:r>
          </a:p>
          <a:p>
            <a:pPr marL="342900" indent="-342900">
              <a:buFont typeface="+mj-lt"/>
              <a:buAutoNum type="arabicPeriod"/>
            </a:pPr>
            <a:r>
              <a:rPr lang="en-US" sz="2000" dirty="0"/>
              <a:t>Program NVIC to allow it to accept interrupts </a:t>
            </a:r>
          </a:p>
        </p:txBody>
      </p:sp>
    </p:spTree>
    <p:extLst>
      <p:ext uri="{BB962C8B-B14F-4D97-AF65-F5344CB8AC3E}">
        <p14:creationId xmlns:p14="http://schemas.microsoft.com/office/powerpoint/2010/main" val="115069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10662" y="2914107"/>
              <a:ext cx="1141661" cy="1008184"/>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sp>
        <p:nvSpPr>
          <p:cNvPr id="32" name="Rectangle 31"/>
          <p:cNvSpPr/>
          <p:nvPr/>
        </p:nvSpPr>
        <p:spPr>
          <a:xfrm>
            <a:off x="762000" y="1817060"/>
            <a:ext cx="1722946"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Peripheral</a:t>
            </a:r>
          </a:p>
        </p:txBody>
      </p:sp>
      <p:sp>
        <p:nvSpPr>
          <p:cNvPr id="35" name="Rectangle 34"/>
          <p:cNvSpPr/>
          <p:nvPr/>
        </p:nvSpPr>
        <p:spPr>
          <a:xfrm>
            <a:off x="3551464"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729388"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4" name="Rounded Rectangle 63"/>
          <p:cNvSpPr/>
          <p:nvPr/>
        </p:nvSpPr>
        <p:spPr>
          <a:xfrm>
            <a:off x="6145467"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Execution</a:t>
            </a:r>
          </a:p>
          <a:p>
            <a:pPr algn="ctr"/>
            <a:r>
              <a:rPr lang="en-US" sz="2000" b="1" dirty="0"/>
              <a:t>Core</a:t>
            </a:r>
          </a:p>
        </p:txBody>
      </p:sp>
      <p:grpSp>
        <p:nvGrpSpPr>
          <p:cNvPr id="81" name="Group 80"/>
          <p:cNvGrpSpPr/>
          <p:nvPr/>
        </p:nvGrpSpPr>
        <p:grpSpPr>
          <a:xfrm>
            <a:off x="2484946" y="1700502"/>
            <a:ext cx="3763454" cy="2391464"/>
            <a:chOff x="2232512" y="1700502"/>
            <a:chExt cx="3763454" cy="2391464"/>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2232512" y="1700502"/>
              <a:ext cx="1356408" cy="1731234"/>
              <a:chOff x="2232512" y="1700502"/>
              <a:chExt cx="1356408" cy="1731234"/>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2" idx="3"/>
              </p:cNvCxnSpPr>
              <p:nvPr/>
            </p:nvCxnSpPr>
            <p:spPr>
              <a:xfrm flipV="1">
                <a:off x="2232512" y="2301890"/>
                <a:ext cx="738151" cy="33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36034" y="1700502"/>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33" name="Rectangle 32">
            <a:extLst>
              <a:ext uri="{FF2B5EF4-FFF2-40B4-BE49-F238E27FC236}">
                <a16:creationId xmlns:a16="http://schemas.microsoft.com/office/drawing/2014/main" id="{78160C4B-A140-EB47-A9CF-7090D4750B24}"/>
              </a:ext>
            </a:extLst>
          </p:cNvPr>
          <p:cNvSpPr/>
          <p:nvPr/>
        </p:nvSpPr>
        <p:spPr>
          <a:xfrm>
            <a:off x="3505200"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 name="TextBox 4">
            <a:extLst>
              <a:ext uri="{FF2B5EF4-FFF2-40B4-BE49-F238E27FC236}">
                <a16:creationId xmlns:a16="http://schemas.microsoft.com/office/drawing/2014/main" id="{3F97601D-6610-CA4D-B584-803F6A2B3B70}"/>
              </a:ext>
            </a:extLst>
          </p:cNvPr>
          <p:cNvSpPr txBox="1"/>
          <p:nvPr/>
        </p:nvSpPr>
        <p:spPr>
          <a:xfrm>
            <a:off x="533399" y="3438331"/>
            <a:ext cx="3040717" cy="1938992"/>
          </a:xfrm>
          <a:prstGeom prst="rect">
            <a:avLst/>
          </a:prstGeom>
          <a:noFill/>
        </p:spPr>
        <p:txBody>
          <a:bodyPr wrap="square" rtlCol="0">
            <a:spAutoFit/>
          </a:bodyPr>
          <a:lstStyle/>
          <a:p>
            <a:r>
              <a:rPr lang="en-US" sz="2000" dirty="0"/>
              <a:t>Two steps:</a:t>
            </a:r>
          </a:p>
          <a:p>
            <a:pPr marL="342900" indent="-342900">
              <a:buFont typeface="+mj-lt"/>
              <a:buAutoNum type="arabicPeriod"/>
            </a:pPr>
            <a:r>
              <a:rPr lang="en-US" sz="2000" dirty="0"/>
              <a:t>Program the peripheral control register to allow it to generate interrupts</a:t>
            </a:r>
          </a:p>
          <a:p>
            <a:pPr marL="342900" indent="-342900">
              <a:buFont typeface="+mj-lt"/>
              <a:buAutoNum type="arabicPeriod"/>
            </a:pPr>
            <a:r>
              <a:rPr lang="en-US" sz="2000" dirty="0"/>
              <a:t>Program NVIC to allow it to accept interrupts </a:t>
            </a:r>
          </a:p>
        </p:txBody>
      </p:sp>
      <p:sp>
        <p:nvSpPr>
          <p:cNvPr id="4" name="Rectangle 3">
            <a:extLst>
              <a:ext uri="{FF2B5EF4-FFF2-40B4-BE49-F238E27FC236}">
                <a16:creationId xmlns:a16="http://schemas.microsoft.com/office/drawing/2014/main" id="{B79FBEDC-D35A-444C-AE09-D61047DFDA31}"/>
              </a:ext>
            </a:extLst>
          </p:cNvPr>
          <p:cNvSpPr/>
          <p:nvPr/>
        </p:nvSpPr>
        <p:spPr>
          <a:xfrm>
            <a:off x="570421" y="4717422"/>
            <a:ext cx="2889508" cy="63261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7065C4E-C64B-6642-8FF6-467C220F9701}"/>
              </a:ext>
            </a:extLst>
          </p:cNvPr>
          <p:cNvSpPr txBox="1"/>
          <p:nvPr/>
        </p:nvSpPr>
        <p:spPr>
          <a:xfrm>
            <a:off x="1623473" y="5365455"/>
            <a:ext cx="837665" cy="400110"/>
          </a:xfrm>
          <a:prstGeom prst="rect">
            <a:avLst/>
          </a:prstGeom>
          <a:noFill/>
        </p:spPr>
        <p:txBody>
          <a:bodyPr wrap="none" rtlCol="0">
            <a:spAutoFit/>
          </a:bodyPr>
          <a:lstStyle/>
          <a:p>
            <a:r>
              <a:rPr lang="en-US" sz="2000" b="1" dirty="0">
                <a:solidFill>
                  <a:srgbClr val="C00000"/>
                </a:solidFill>
              </a:rPr>
              <a:t>How?</a:t>
            </a:r>
          </a:p>
        </p:txBody>
      </p:sp>
    </p:spTree>
    <p:extLst>
      <p:ext uri="{BB962C8B-B14F-4D97-AF65-F5344CB8AC3E}">
        <p14:creationId xmlns:p14="http://schemas.microsoft.com/office/powerpoint/2010/main" val="371631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dirty="0"/>
          </a:p>
        </p:txBody>
      </p:sp>
      <p:sp>
        <p:nvSpPr>
          <p:cNvPr id="4" name="Content Placeholder 3"/>
          <p:cNvSpPr>
            <a:spLocks noGrp="1"/>
          </p:cNvSpPr>
          <p:nvPr>
            <p:ph sz="quarter" idx="1"/>
          </p:nvPr>
        </p:nvSpPr>
        <p:spPr>
          <a:xfrm>
            <a:off x="457200" y="1219200"/>
            <a:ext cx="8534400" cy="533400"/>
          </a:xfrm>
        </p:spPr>
        <p:txBody>
          <a:bodyPr>
            <a:normAutofit/>
          </a:bodyPr>
          <a:lstStyle/>
          <a:p>
            <a:r>
              <a:rPr lang="en-US" sz="2000" dirty="0"/>
              <a:t>Application PSR (</a:t>
            </a:r>
            <a:r>
              <a:rPr lang="en-US" sz="2000" b="1" dirty="0"/>
              <a:t>APSR</a:t>
            </a:r>
            <a:r>
              <a:rPr lang="en-US" sz="2000" dirty="0"/>
              <a:t>),  Interrupt PSR (</a:t>
            </a:r>
            <a:r>
              <a:rPr lang="en-US" sz="2000" b="1" dirty="0"/>
              <a:t>IPSR</a:t>
            </a:r>
            <a:r>
              <a:rPr lang="en-US" sz="2000" dirty="0"/>
              <a:t>),  Execution PSR (</a:t>
            </a:r>
            <a:r>
              <a:rPr lang="en-US" sz="2000" b="1" dirty="0"/>
              <a:t>EPSR</a:t>
            </a:r>
            <a:r>
              <a:rPr lang="en-US" sz="2000" dirty="0"/>
              <a:t>)</a:t>
            </a:r>
          </a:p>
          <a:p>
            <a:pPr marL="0" indent="0">
              <a:buNone/>
            </a:pPr>
            <a:endParaRPr lang="en-US" sz="2000" dirty="0"/>
          </a:p>
        </p:txBody>
      </p:sp>
      <p:sp>
        <p:nvSpPr>
          <p:cNvPr id="17" name="Rectangle 16">
            <a:extLst>
              <a:ext uri="{FF2B5EF4-FFF2-40B4-BE49-F238E27FC236}">
                <a16:creationId xmlns:a16="http://schemas.microsoft.com/office/drawing/2014/main" id="{D2D02235-DF68-4C77-B40A-CB0A304DB2A6}"/>
              </a:ext>
            </a:extLst>
          </p:cNvPr>
          <p:cNvSpPr/>
          <p:nvPr/>
        </p:nvSpPr>
        <p:spPr bwMode="auto">
          <a:xfrm>
            <a:off x="1155108" y="2261452"/>
            <a:ext cx="237808"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N</a:t>
            </a:r>
          </a:p>
        </p:txBody>
      </p:sp>
      <p:sp>
        <p:nvSpPr>
          <p:cNvPr id="18" name="Rectangle 17">
            <a:extLst>
              <a:ext uri="{FF2B5EF4-FFF2-40B4-BE49-F238E27FC236}">
                <a16:creationId xmlns:a16="http://schemas.microsoft.com/office/drawing/2014/main" id="{E9D76E83-FCE2-4BA2-A7C7-6C5D7761E419}"/>
              </a:ext>
            </a:extLst>
          </p:cNvPr>
          <p:cNvSpPr/>
          <p:nvPr/>
        </p:nvSpPr>
        <p:spPr bwMode="auto">
          <a:xfrm>
            <a:off x="1392917"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Z</a:t>
            </a:r>
          </a:p>
        </p:txBody>
      </p:sp>
      <p:sp>
        <p:nvSpPr>
          <p:cNvPr id="19" name="Rectangle 18">
            <a:extLst>
              <a:ext uri="{FF2B5EF4-FFF2-40B4-BE49-F238E27FC236}">
                <a16:creationId xmlns:a16="http://schemas.microsoft.com/office/drawing/2014/main" id="{ED757DAC-B1B9-422D-8858-754340693C42}"/>
              </a:ext>
            </a:extLst>
          </p:cNvPr>
          <p:cNvSpPr/>
          <p:nvPr/>
        </p:nvSpPr>
        <p:spPr bwMode="auto">
          <a:xfrm>
            <a:off x="1626922"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C</a:t>
            </a:r>
          </a:p>
        </p:txBody>
      </p:sp>
      <p:sp>
        <p:nvSpPr>
          <p:cNvPr id="20" name="Rectangle 19">
            <a:extLst>
              <a:ext uri="{FF2B5EF4-FFF2-40B4-BE49-F238E27FC236}">
                <a16:creationId xmlns:a16="http://schemas.microsoft.com/office/drawing/2014/main" id="{29A47148-7D46-4863-B4B2-C63310ABF626}"/>
              </a:ext>
            </a:extLst>
          </p:cNvPr>
          <p:cNvSpPr/>
          <p:nvPr/>
        </p:nvSpPr>
        <p:spPr bwMode="auto">
          <a:xfrm>
            <a:off x="1866633"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V</a:t>
            </a:r>
          </a:p>
        </p:txBody>
      </p:sp>
      <p:sp>
        <p:nvSpPr>
          <p:cNvPr id="21" name="Rectangle 20">
            <a:extLst>
              <a:ext uri="{FF2B5EF4-FFF2-40B4-BE49-F238E27FC236}">
                <a16:creationId xmlns:a16="http://schemas.microsoft.com/office/drawing/2014/main" id="{67AC9496-ABEB-42E9-B3A7-3E437E775E80}"/>
              </a:ext>
            </a:extLst>
          </p:cNvPr>
          <p:cNvSpPr/>
          <p:nvPr/>
        </p:nvSpPr>
        <p:spPr bwMode="auto">
          <a:xfrm>
            <a:off x="234986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B5018C6D-E05D-4EA0-855E-18FF1C10E398}"/>
              </a:ext>
            </a:extLst>
          </p:cNvPr>
          <p:cNvSpPr/>
          <p:nvPr/>
        </p:nvSpPr>
        <p:spPr bwMode="auto">
          <a:xfrm>
            <a:off x="2583866"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Rectangle 22">
            <a:extLst>
              <a:ext uri="{FF2B5EF4-FFF2-40B4-BE49-F238E27FC236}">
                <a16:creationId xmlns:a16="http://schemas.microsoft.com/office/drawing/2014/main" id="{D22C2EDD-1A03-41EE-8326-88CA9C913318}"/>
              </a:ext>
            </a:extLst>
          </p:cNvPr>
          <p:cNvSpPr/>
          <p:nvPr/>
        </p:nvSpPr>
        <p:spPr bwMode="auto">
          <a:xfrm>
            <a:off x="2823577" y="2261452"/>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4" name="Rectangle 23">
            <a:extLst>
              <a:ext uri="{FF2B5EF4-FFF2-40B4-BE49-F238E27FC236}">
                <a16:creationId xmlns:a16="http://schemas.microsoft.com/office/drawing/2014/main" id="{EB246560-A84D-4CC1-AD4F-2F245D8C1DA8}"/>
              </a:ext>
            </a:extLst>
          </p:cNvPr>
          <p:cNvSpPr/>
          <p:nvPr/>
        </p:nvSpPr>
        <p:spPr bwMode="auto">
          <a:xfrm>
            <a:off x="305567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3EC68C78-795A-4BB4-9313-C851BE696721}"/>
              </a:ext>
            </a:extLst>
          </p:cNvPr>
          <p:cNvSpPr/>
          <p:nvPr/>
        </p:nvSpPr>
        <p:spPr bwMode="auto">
          <a:xfrm>
            <a:off x="329539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F25E5F4B-5F98-4081-A8C9-864D82DF841E}"/>
              </a:ext>
            </a:extLst>
          </p:cNvPr>
          <p:cNvSpPr/>
          <p:nvPr/>
        </p:nvSpPr>
        <p:spPr bwMode="auto">
          <a:xfrm>
            <a:off x="3529396"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50C4E4A2-C8E4-4D1C-91A7-203BCBA4D6EF}"/>
              </a:ext>
            </a:extLst>
          </p:cNvPr>
          <p:cNvSpPr/>
          <p:nvPr/>
        </p:nvSpPr>
        <p:spPr bwMode="auto">
          <a:xfrm>
            <a:off x="376910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7DC75E3-986E-47B9-88CB-093930A867A0}"/>
              </a:ext>
            </a:extLst>
          </p:cNvPr>
          <p:cNvSpPr/>
          <p:nvPr/>
        </p:nvSpPr>
        <p:spPr bwMode="auto">
          <a:xfrm>
            <a:off x="4008820"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1501C15E-0FA0-47FE-AEE4-412F66A55255}"/>
              </a:ext>
            </a:extLst>
          </p:cNvPr>
          <p:cNvSpPr/>
          <p:nvPr/>
        </p:nvSpPr>
        <p:spPr bwMode="auto">
          <a:xfrm>
            <a:off x="424853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Rectangle 29">
            <a:extLst>
              <a:ext uri="{FF2B5EF4-FFF2-40B4-BE49-F238E27FC236}">
                <a16:creationId xmlns:a16="http://schemas.microsoft.com/office/drawing/2014/main" id="{F9639C4D-0E1E-49BA-BA29-9542A3FC5420}"/>
              </a:ext>
            </a:extLst>
          </p:cNvPr>
          <p:cNvSpPr/>
          <p:nvPr/>
        </p:nvSpPr>
        <p:spPr bwMode="auto">
          <a:xfrm>
            <a:off x="4482535"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1" name="Rectangle 30">
            <a:extLst>
              <a:ext uri="{FF2B5EF4-FFF2-40B4-BE49-F238E27FC236}">
                <a16:creationId xmlns:a16="http://schemas.microsoft.com/office/drawing/2014/main" id="{7379D180-4C3F-4C04-9794-72EB79D6BC79}"/>
              </a:ext>
            </a:extLst>
          </p:cNvPr>
          <p:cNvSpPr/>
          <p:nvPr/>
        </p:nvSpPr>
        <p:spPr bwMode="auto">
          <a:xfrm>
            <a:off x="472224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Rectangle 31">
            <a:extLst>
              <a:ext uri="{FF2B5EF4-FFF2-40B4-BE49-F238E27FC236}">
                <a16:creationId xmlns:a16="http://schemas.microsoft.com/office/drawing/2014/main" id="{84A413A7-DE74-43A8-B9C8-58966DF1A2A0}"/>
              </a:ext>
            </a:extLst>
          </p:cNvPr>
          <p:cNvSpPr/>
          <p:nvPr/>
        </p:nvSpPr>
        <p:spPr bwMode="auto">
          <a:xfrm>
            <a:off x="495625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3" name="Rectangle 32">
            <a:extLst>
              <a:ext uri="{FF2B5EF4-FFF2-40B4-BE49-F238E27FC236}">
                <a16:creationId xmlns:a16="http://schemas.microsoft.com/office/drawing/2014/main" id="{B6C10284-2902-427E-9C56-F498EA9D44C7}"/>
              </a:ext>
            </a:extLst>
          </p:cNvPr>
          <p:cNvSpPr/>
          <p:nvPr/>
        </p:nvSpPr>
        <p:spPr bwMode="auto">
          <a:xfrm>
            <a:off x="5195964"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4" name="Rectangle 33">
            <a:extLst>
              <a:ext uri="{FF2B5EF4-FFF2-40B4-BE49-F238E27FC236}">
                <a16:creationId xmlns:a16="http://schemas.microsoft.com/office/drawing/2014/main" id="{A8A61E98-46CA-418B-81EA-F14F053B3E55}"/>
              </a:ext>
            </a:extLst>
          </p:cNvPr>
          <p:cNvSpPr/>
          <p:nvPr/>
        </p:nvSpPr>
        <p:spPr bwMode="auto">
          <a:xfrm>
            <a:off x="542996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5" name="Rectangle 34">
            <a:extLst>
              <a:ext uri="{FF2B5EF4-FFF2-40B4-BE49-F238E27FC236}">
                <a16:creationId xmlns:a16="http://schemas.microsoft.com/office/drawing/2014/main" id="{ED71AA6C-0B4E-4BE4-BD3E-A8CF421DF4EC}"/>
              </a:ext>
            </a:extLst>
          </p:cNvPr>
          <p:cNvSpPr/>
          <p:nvPr/>
        </p:nvSpPr>
        <p:spPr bwMode="auto">
          <a:xfrm>
            <a:off x="566967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6" name="Rectangle 35">
            <a:extLst>
              <a:ext uri="{FF2B5EF4-FFF2-40B4-BE49-F238E27FC236}">
                <a16:creationId xmlns:a16="http://schemas.microsoft.com/office/drawing/2014/main" id="{3B0F1A0D-9F22-483C-945E-2C70FE7D6FF4}"/>
              </a:ext>
            </a:extLst>
          </p:cNvPr>
          <p:cNvSpPr/>
          <p:nvPr/>
        </p:nvSpPr>
        <p:spPr bwMode="auto">
          <a:xfrm>
            <a:off x="590939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7" name="Rectangle 36">
            <a:extLst>
              <a:ext uri="{FF2B5EF4-FFF2-40B4-BE49-F238E27FC236}">
                <a16:creationId xmlns:a16="http://schemas.microsoft.com/office/drawing/2014/main" id="{AAA7E9AA-DF2C-481C-999C-B818CABCEA58}"/>
              </a:ext>
            </a:extLst>
          </p:cNvPr>
          <p:cNvSpPr/>
          <p:nvPr/>
        </p:nvSpPr>
        <p:spPr bwMode="auto">
          <a:xfrm>
            <a:off x="6149103"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8" name="Rectangle 37">
            <a:extLst>
              <a:ext uri="{FF2B5EF4-FFF2-40B4-BE49-F238E27FC236}">
                <a16:creationId xmlns:a16="http://schemas.microsoft.com/office/drawing/2014/main" id="{0E4509EB-0208-4A22-A9A3-2A761776C361}"/>
              </a:ext>
            </a:extLst>
          </p:cNvPr>
          <p:cNvSpPr/>
          <p:nvPr/>
        </p:nvSpPr>
        <p:spPr bwMode="auto">
          <a:xfrm>
            <a:off x="638310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9" name="Rectangle 38">
            <a:extLst>
              <a:ext uri="{FF2B5EF4-FFF2-40B4-BE49-F238E27FC236}">
                <a16:creationId xmlns:a16="http://schemas.microsoft.com/office/drawing/2014/main" id="{F11F2164-B461-4AD4-9EA8-792FA22336CC}"/>
              </a:ext>
            </a:extLst>
          </p:cNvPr>
          <p:cNvSpPr/>
          <p:nvPr/>
        </p:nvSpPr>
        <p:spPr bwMode="auto">
          <a:xfrm>
            <a:off x="6622820"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0" name="Rectangle 39">
            <a:extLst>
              <a:ext uri="{FF2B5EF4-FFF2-40B4-BE49-F238E27FC236}">
                <a16:creationId xmlns:a16="http://schemas.microsoft.com/office/drawing/2014/main" id="{188107AD-4886-425E-85BE-FB0E2AF3E979}"/>
              </a:ext>
            </a:extLst>
          </p:cNvPr>
          <p:cNvSpPr/>
          <p:nvPr/>
        </p:nvSpPr>
        <p:spPr bwMode="auto">
          <a:xfrm>
            <a:off x="6856824"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1" name="Rectangle 40">
            <a:extLst>
              <a:ext uri="{FF2B5EF4-FFF2-40B4-BE49-F238E27FC236}">
                <a16:creationId xmlns:a16="http://schemas.microsoft.com/office/drawing/2014/main" id="{3B47B7E2-0166-4D5A-8120-1B8EE5978B59}"/>
              </a:ext>
            </a:extLst>
          </p:cNvPr>
          <p:cNvSpPr/>
          <p:nvPr/>
        </p:nvSpPr>
        <p:spPr bwMode="auto">
          <a:xfrm>
            <a:off x="7096535" y="2261452"/>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2" name="Rectangle 41">
            <a:extLst>
              <a:ext uri="{FF2B5EF4-FFF2-40B4-BE49-F238E27FC236}">
                <a16:creationId xmlns:a16="http://schemas.microsoft.com/office/drawing/2014/main" id="{12DDC7C3-DFD1-4D11-AED5-AF477F95F8E1}"/>
              </a:ext>
            </a:extLst>
          </p:cNvPr>
          <p:cNvSpPr/>
          <p:nvPr/>
        </p:nvSpPr>
        <p:spPr bwMode="auto">
          <a:xfrm>
            <a:off x="732863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3" name="Rectangle 42">
            <a:extLst>
              <a:ext uri="{FF2B5EF4-FFF2-40B4-BE49-F238E27FC236}">
                <a16:creationId xmlns:a16="http://schemas.microsoft.com/office/drawing/2014/main" id="{E680ADAF-C912-4131-83BD-8DCAD2747609}"/>
              </a:ext>
            </a:extLst>
          </p:cNvPr>
          <p:cNvSpPr/>
          <p:nvPr/>
        </p:nvSpPr>
        <p:spPr bwMode="auto">
          <a:xfrm>
            <a:off x="756834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4" name="Rectangle 43">
            <a:extLst>
              <a:ext uri="{FF2B5EF4-FFF2-40B4-BE49-F238E27FC236}">
                <a16:creationId xmlns:a16="http://schemas.microsoft.com/office/drawing/2014/main" id="{79E394A5-6BD5-43D2-B13C-3039C766ABE9}"/>
              </a:ext>
            </a:extLst>
          </p:cNvPr>
          <p:cNvSpPr/>
          <p:nvPr/>
        </p:nvSpPr>
        <p:spPr bwMode="auto">
          <a:xfrm>
            <a:off x="780806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5" name="Rectangle 44">
            <a:extLst>
              <a:ext uri="{FF2B5EF4-FFF2-40B4-BE49-F238E27FC236}">
                <a16:creationId xmlns:a16="http://schemas.microsoft.com/office/drawing/2014/main" id="{C5F0E03E-B9A1-4DF5-B408-10765295937B}"/>
              </a:ext>
            </a:extLst>
          </p:cNvPr>
          <p:cNvSpPr/>
          <p:nvPr/>
        </p:nvSpPr>
        <p:spPr bwMode="auto">
          <a:xfrm>
            <a:off x="804777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6" name="Rectangle 45">
            <a:extLst>
              <a:ext uri="{FF2B5EF4-FFF2-40B4-BE49-F238E27FC236}">
                <a16:creationId xmlns:a16="http://schemas.microsoft.com/office/drawing/2014/main" id="{7CB3C704-003E-479A-AD30-CBB182EA9D64}"/>
              </a:ext>
            </a:extLst>
          </p:cNvPr>
          <p:cNvSpPr/>
          <p:nvPr/>
        </p:nvSpPr>
        <p:spPr bwMode="auto">
          <a:xfrm>
            <a:off x="828177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7" name="Rectangle 46">
            <a:extLst>
              <a:ext uri="{FF2B5EF4-FFF2-40B4-BE49-F238E27FC236}">
                <a16:creationId xmlns:a16="http://schemas.microsoft.com/office/drawing/2014/main" id="{A84D548A-318E-4B3E-B81B-AFD2D004B4F0}"/>
              </a:ext>
            </a:extLst>
          </p:cNvPr>
          <p:cNvSpPr/>
          <p:nvPr/>
        </p:nvSpPr>
        <p:spPr bwMode="auto">
          <a:xfrm>
            <a:off x="852148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8" name="Rectangle 47">
            <a:extLst>
              <a:ext uri="{FF2B5EF4-FFF2-40B4-BE49-F238E27FC236}">
                <a16:creationId xmlns:a16="http://schemas.microsoft.com/office/drawing/2014/main" id="{FE72A596-B1D3-4918-87B5-3F16F9666853}"/>
              </a:ext>
            </a:extLst>
          </p:cNvPr>
          <p:cNvSpPr/>
          <p:nvPr/>
        </p:nvSpPr>
        <p:spPr bwMode="auto">
          <a:xfrm>
            <a:off x="1155108" y="2261452"/>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9" name="Rectangle 48">
            <a:extLst>
              <a:ext uri="{FF2B5EF4-FFF2-40B4-BE49-F238E27FC236}">
                <a16:creationId xmlns:a16="http://schemas.microsoft.com/office/drawing/2014/main" id="{0FD50074-AA5B-46F6-9D58-80FA1C6405F0}"/>
              </a:ext>
            </a:extLst>
          </p:cNvPr>
          <p:cNvSpPr/>
          <p:nvPr/>
        </p:nvSpPr>
        <p:spPr bwMode="auto">
          <a:xfrm>
            <a:off x="1155108" y="2781030"/>
            <a:ext cx="237808"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0" name="Rectangle 49">
            <a:extLst>
              <a:ext uri="{FF2B5EF4-FFF2-40B4-BE49-F238E27FC236}">
                <a16:creationId xmlns:a16="http://schemas.microsoft.com/office/drawing/2014/main" id="{BD0C56E9-9FD6-4444-99B6-F34BC29FF2FF}"/>
              </a:ext>
            </a:extLst>
          </p:cNvPr>
          <p:cNvSpPr/>
          <p:nvPr/>
        </p:nvSpPr>
        <p:spPr bwMode="auto">
          <a:xfrm>
            <a:off x="1392917"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1" name="Rectangle 50">
            <a:extLst>
              <a:ext uri="{FF2B5EF4-FFF2-40B4-BE49-F238E27FC236}">
                <a16:creationId xmlns:a16="http://schemas.microsoft.com/office/drawing/2014/main" id="{C766B88D-DD4B-49D8-AE8D-F657FA405AEA}"/>
              </a:ext>
            </a:extLst>
          </p:cNvPr>
          <p:cNvSpPr/>
          <p:nvPr/>
        </p:nvSpPr>
        <p:spPr bwMode="auto">
          <a:xfrm>
            <a:off x="162692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2" name="Rectangle 51">
            <a:extLst>
              <a:ext uri="{FF2B5EF4-FFF2-40B4-BE49-F238E27FC236}">
                <a16:creationId xmlns:a16="http://schemas.microsoft.com/office/drawing/2014/main" id="{23E3E8EB-9B93-41A6-BCF4-DEA30D9A9F3B}"/>
              </a:ext>
            </a:extLst>
          </p:cNvPr>
          <p:cNvSpPr/>
          <p:nvPr/>
        </p:nvSpPr>
        <p:spPr bwMode="auto">
          <a:xfrm>
            <a:off x="1866633"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3" name="Rectangle 52">
            <a:extLst>
              <a:ext uri="{FF2B5EF4-FFF2-40B4-BE49-F238E27FC236}">
                <a16:creationId xmlns:a16="http://schemas.microsoft.com/office/drawing/2014/main" id="{07762F8F-FFE5-44F7-B7B9-714EE1E99E20}"/>
              </a:ext>
            </a:extLst>
          </p:cNvPr>
          <p:cNvSpPr/>
          <p:nvPr/>
        </p:nvSpPr>
        <p:spPr bwMode="auto">
          <a:xfrm>
            <a:off x="211015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54" name="Rectangle 53">
            <a:extLst>
              <a:ext uri="{FF2B5EF4-FFF2-40B4-BE49-F238E27FC236}">
                <a16:creationId xmlns:a16="http://schemas.microsoft.com/office/drawing/2014/main" id="{6BECD6FB-D74A-486E-9104-DDA6272BE814}"/>
              </a:ext>
            </a:extLst>
          </p:cNvPr>
          <p:cNvSpPr/>
          <p:nvPr/>
        </p:nvSpPr>
        <p:spPr bwMode="auto">
          <a:xfrm>
            <a:off x="234986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5" name="Rectangle 54">
            <a:extLst>
              <a:ext uri="{FF2B5EF4-FFF2-40B4-BE49-F238E27FC236}">
                <a16:creationId xmlns:a16="http://schemas.microsoft.com/office/drawing/2014/main" id="{C9EB88C7-E88D-4FDD-BE8D-98A69BF31468}"/>
              </a:ext>
            </a:extLst>
          </p:cNvPr>
          <p:cNvSpPr/>
          <p:nvPr/>
        </p:nvSpPr>
        <p:spPr bwMode="auto">
          <a:xfrm>
            <a:off x="2583866"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6" name="Rectangle 55">
            <a:extLst>
              <a:ext uri="{FF2B5EF4-FFF2-40B4-BE49-F238E27FC236}">
                <a16:creationId xmlns:a16="http://schemas.microsoft.com/office/drawing/2014/main" id="{A848F981-0A70-46B7-9838-94CC9F2DFBFE}"/>
              </a:ext>
            </a:extLst>
          </p:cNvPr>
          <p:cNvSpPr/>
          <p:nvPr/>
        </p:nvSpPr>
        <p:spPr bwMode="auto">
          <a:xfrm>
            <a:off x="2823577" y="2781030"/>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7" name="Rectangle 56">
            <a:extLst>
              <a:ext uri="{FF2B5EF4-FFF2-40B4-BE49-F238E27FC236}">
                <a16:creationId xmlns:a16="http://schemas.microsoft.com/office/drawing/2014/main" id="{8EC12FC0-513A-43F2-82F4-6388472E3BBE}"/>
              </a:ext>
            </a:extLst>
          </p:cNvPr>
          <p:cNvSpPr/>
          <p:nvPr/>
        </p:nvSpPr>
        <p:spPr bwMode="auto">
          <a:xfrm>
            <a:off x="3055679"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8" name="Rectangle 57">
            <a:extLst>
              <a:ext uri="{FF2B5EF4-FFF2-40B4-BE49-F238E27FC236}">
                <a16:creationId xmlns:a16="http://schemas.microsoft.com/office/drawing/2014/main" id="{406A3A8D-F78D-4E2E-B04F-041A91708668}"/>
              </a:ext>
            </a:extLst>
          </p:cNvPr>
          <p:cNvSpPr/>
          <p:nvPr/>
        </p:nvSpPr>
        <p:spPr bwMode="auto">
          <a:xfrm>
            <a:off x="329539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9" name="Rectangle 58">
            <a:extLst>
              <a:ext uri="{FF2B5EF4-FFF2-40B4-BE49-F238E27FC236}">
                <a16:creationId xmlns:a16="http://schemas.microsoft.com/office/drawing/2014/main" id="{AD7113D4-E33B-4259-8C20-E085FE8D5D43}"/>
              </a:ext>
            </a:extLst>
          </p:cNvPr>
          <p:cNvSpPr/>
          <p:nvPr/>
        </p:nvSpPr>
        <p:spPr bwMode="auto">
          <a:xfrm>
            <a:off x="3529396"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0" name="Rectangle 59">
            <a:extLst>
              <a:ext uri="{FF2B5EF4-FFF2-40B4-BE49-F238E27FC236}">
                <a16:creationId xmlns:a16="http://schemas.microsoft.com/office/drawing/2014/main" id="{EA4DCCB7-C39D-4280-BC16-3FC88586A4C5}"/>
              </a:ext>
            </a:extLst>
          </p:cNvPr>
          <p:cNvSpPr/>
          <p:nvPr/>
        </p:nvSpPr>
        <p:spPr bwMode="auto">
          <a:xfrm>
            <a:off x="376910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1" name="Rectangle 60">
            <a:extLst>
              <a:ext uri="{FF2B5EF4-FFF2-40B4-BE49-F238E27FC236}">
                <a16:creationId xmlns:a16="http://schemas.microsoft.com/office/drawing/2014/main" id="{EC324598-1EA0-4B74-BF4F-6095C145CB92}"/>
              </a:ext>
            </a:extLst>
          </p:cNvPr>
          <p:cNvSpPr/>
          <p:nvPr/>
        </p:nvSpPr>
        <p:spPr bwMode="auto">
          <a:xfrm>
            <a:off x="4008820"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2" name="Rectangle 61">
            <a:extLst>
              <a:ext uri="{FF2B5EF4-FFF2-40B4-BE49-F238E27FC236}">
                <a16:creationId xmlns:a16="http://schemas.microsoft.com/office/drawing/2014/main" id="{C2DDE5F7-7FA8-449F-B247-B529BC03A4C4}"/>
              </a:ext>
            </a:extLst>
          </p:cNvPr>
          <p:cNvSpPr/>
          <p:nvPr/>
        </p:nvSpPr>
        <p:spPr bwMode="auto">
          <a:xfrm>
            <a:off x="424853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3" name="Rectangle 62">
            <a:extLst>
              <a:ext uri="{FF2B5EF4-FFF2-40B4-BE49-F238E27FC236}">
                <a16:creationId xmlns:a16="http://schemas.microsoft.com/office/drawing/2014/main" id="{648F9888-9686-4CA3-BB87-16836E0663F7}"/>
              </a:ext>
            </a:extLst>
          </p:cNvPr>
          <p:cNvSpPr/>
          <p:nvPr/>
        </p:nvSpPr>
        <p:spPr bwMode="auto">
          <a:xfrm>
            <a:off x="4482535"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4" name="Rectangle 63">
            <a:extLst>
              <a:ext uri="{FF2B5EF4-FFF2-40B4-BE49-F238E27FC236}">
                <a16:creationId xmlns:a16="http://schemas.microsoft.com/office/drawing/2014/main" id="{52DBE982-03E2-4F11-9951-ACE3FDD30ED9}"/>
              </a:ext>
            </a:extLst>
          </p:cNvPr>
          <p:cNvSpPr/>
          <p:nvPr/>
        </p:nvSpPr>
        <p:spPr bwMode="auto">
          <a:xfrm>
            <a:off x="4722247"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5" name="Rectangle 64">
            <a:extLst>
              <a:ext uri="{FF2B5EF4-FFF2-40B4-BE49-F238E27FC236}">
                <a16:creationId xmlns:a16="http://schemas.microsoft.com/office/drawing/2014/main" id="{C3AC800C-0E5A-4389-9520-B15B9B0BA86B}"/>
              </a:ext>
            </a:extLst>
          </p:cNvPr>
          <p:cNvSpPr/>
          <p:nvPr/>
        </p:nvSpPr>
        <p:spPr bwMode="auto">
          <a:xfrm>
            <a:off x="495625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6" name="Rectangle 65">
            <a:extLst>
              <a:ext uri="{FF2B5EF4-FFF2-40B4-BE49-F238E27FC236}">
                <a16:creationId xmlns:a16="http://schemas.microsoft.com/office/drawing/2014/main" id="{EA61F19D-2997-47C1-9B81-9394EF576B43}"/>
              </a:ext>
            </a:extLst>
          </p:cNvPr>
          <p:cNvSpPr/>
          <p:nvPr/>
        </p:nvSpPr>
        <p:spPr bwMode="auto">
          <a:xfrm>
            <a:off x="5195964"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7" name="Rectangle 66">
            <a:extLst>
              <a:ext uri="{FF2B5EF4-FFF2-40B4-BE49-F238E27FC236}">
                <a16:creationId xmlns:a16="http://schemas.microsoft.com/office/drawing/2014/main" id="{1E4674CA-6B5C-4A6B-8596-DAF114961C16}"/>
              </a:ext>
            </a:extLst>
          </p:cNvPr>
          <p:cNvSpPr/>
          <p:nvPr/>
        </p:nvSpPr>
        <p:spPr bwMode="auto">
          <a:xfrm>
            <a:off x="542996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8" name="Rectangle 67">
            <a:extLst>
              <a:ext uri="{FF2B5EF4-FFF2-40B4-BE49-F238E27FC236}">
                <a16:creationId xmlns:a16="http://schemas.microsoft.com/office/drawing/2014/main" id="{A49BC2D5-FD6B-494D-91E9-C988B69D836C}"/>
              </a:ext>
            </a:extLst>
          </p:cNvPr>
          <p:cNvSpPr/>
          <p:nvPr/>
        </p:nvSpPr>
        <p:spPr bwMode="auto">
          <a:xfrm>
            <a:off x="5669679"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9" name="Rectangle 68">
            <a:extLst>
              <a:ext uri="{FF2B5EF4-FFF2-40B4-BE49-F238E27FC236}">
                <a16:creationId xmlns:a16="http://schemas.microsoft.com/office/drawing/2014/main" id="{93D421CA-F30B-4E6B-A934-96D4E79D90F3}"/>
              </a:ext>
            </a:extLst>
          </p:cNvPr>
          <p:cNvSpPr/>
          <p:nvPr/>
        </p:nvSpPr>
        <p:spPr bwMode="auto">
          <a:xfrm>
            <a:off x="590939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0" name="Rectangle 69">
            <a:extLst>
              <a:ext uri="{FF2B5EF4-FFF2-40B4-BE49-F238E27FC236}">
                <a16:creationId xmlns:a16="http://schemas.microsoft.com/office/drawing/2014/main" id="{2BAA37E9-6126-4ADB-B61B-503E776769ED}"/>
              </a:ext>
            </a:extLst>
          </p:cNvPr>
          <p:cNvSpPr/>
          <p:nvPr/>
        </p:nvSpPr>
        <p:spPr bwMode="auto">
          <a:xfrm>
            <a:off x="6149103"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1" name="Rectangle 70">
            <a:extLst>
              <a:ext uri="{FF2B5EF4-FFF2-40B4-BE49-F238E27FC236}">
                <a16:creationId xmlns:a16="http://schemas.microsoft.com/office/drawing/2014/main" id="{5DDBE824-2DCC-477B-8239-F233AA62DF1B}"/>
              </a:ext>
            </a:extLst>
          </p:cNvPr>
          <p:cNvSpPr/>
          <p:nvPr/>
        </p:nvSpPr>
        <p:spPr bwMode="auto">
          <a:xfrm>
            <a:off x="638310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2" name="Rectangle 71">
            <a:extLst>
              <a:ext uri="{FF2B5EF4-FFF2-40B4-BE49-F238E27FC236}">
                <a16:creationId xmlns:a16="http://schemas.microsoft.com/office/drawing/2014/main" id="{A7033629-7235-4778-B466-75C046E02585}"/>
              </a:ext>
            </a:extLst>
          </p:cNvPr>
          <p:cNvSpPr/>
          <p:nvPr/>
        </p:nvSpPr>
        <p:spPr bwMode="auto">
          <a:xfrm>
            <a:off x="6622820"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3" name="Rectangle 72">
            <a:extLst>
              <a:ext uri="{FF2B5EF4-FFF2-40B4-BE49-F238E27FC236}">
                <a16:creationId xmlns:a16="http://schemas.microsoft.com/office/drawing/2014/main" id="{4925FAE1-98E4-4170-B180-80E698E8A588}"/>
              </a:ext>
            </a:extLst>
          </p:cNvPr>
          <p:cNvSpPr/>
          <p:nvPr/>
        </p:nvSpPr>
        <p:spPr bwMode="auto">
          <a:xfrm>
            <a:off x="6856824"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4" name="Rectangle 73">
            <a:extLst>
              <a:ext uri="{FF2B5EF4-FFF2-40B4-BE49-F238E27FC236}">
                <a16:creationId xmlns:a16="http://schemas.microsoft.com/office/drawing/2014/main" id="{EA30B1A7-370B-4E19-80AC-12C7AC4E671C}"/>
              </a:ext>
            </a:extLst>
          </p:cNvPr>
          <p:cNvSpPr/>
          <p:nvPr/>
        </p:nvSpPr>
        <p:spPr bwMode="auto">
          <a:xfrm>
            <a:off x="7096535" y="2781030"/>
            <a:ext cx="237810"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5" name="Rectangle 74">
            <a:extLst>
              <a:ext uri="{FF2B5EF4-FFF2-40B4-BE49-F238E27FC236}">
                <a16:creationId xmlns:a16="http://schemas.microsoft.com/office/drawing/2014/main" id="{D78057E2-C052-4A3C-898B-9E82DFCC90C5}"/>
              </a:ext>
            </a:extLst>
          </p:cNvPr>
          <p:cNvSpPr/>
          <p:nvPr/>
        </p:nvSpPr>
        <p:spPr bwMode="auto">
          <a:xfrm>
            <a:off x="7328637"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6" name="Rectangle 75">
            <a:extLst>
              <a:ext uri="{FF2B5EF4-FFF2-40B4-BE49-F238E27FC236}">
                <a16:creationId xmlns:a16="http://schemas.microsoft.com/office/drawing/2014/main" id="{9ACB929F-562A-45AA-BC64-90250EF48B42}"/>
              </a:ext>
            </a:extLst>
          </p:cNvPr>
          <p:cNvSpPr/>
          <p:nvPr/>
        </p:nvSpPr>
        <p:spPr bwMode="auto">
          <a:xfrm>
            <a:off x="7568349"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7" name="Rectangle 76">
            <a:extLst>
              <a:ext uri="{FF2B5EF4-FFF2-40B4-BE49-F238E27FC236}">
                <a16:creationId xmlns:a16="http://schemas.microsoft.com/office/drawing/2014/main" id="{131E2AAC-B9C0-41A5-8232-AE183094877C}"/>
              </a:ext>
            </a:extLst>
          </p:cNvPr>
          <p:cNvSpPr/>
          <p:nvPr/>
        </p:nvSpPr>
        <p:spPr bwMode="auto">
          <a:xfrm>
            <a:off x="7808061"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8" name="Rectangle 77">
            <a:extLst>
              <a:ext uri="{FF2B5EF4-FFF2-40B4-BE49-F238E27FC236}">
                <a16:creationId xmlns:a16="http://schemas.microsoft.com/office/drawing/2014/main" id="{ECFA16BF-2DC1-4B40-BA64-7769D4A32A7E}"/>
              </a:ext>
            </a:extLst>
          </p:cNvPr>
          <p:cNvSpPr/>
          <p:nvPr/>
        </p:nvSpPr>
        <p:spPr bwMode="auto">
          <a:xfrm>
            <a:off x="8047772"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9" name="Rectangle 78">
            <a:extLst>
              <a:ext uri="{FF2B5EF4-FFF2-40B4-BE49-F238E27FC236}">
                <a16:creationId xmlns:a16="http://schemas.microsoft.com/office/drawing/2014/main" id="{633429AE-4C1C-4E02-9B81-76AEBB8682EF}"/>
              </a:ext>
            </a:extLst>
          </p:cNvPr>
          <p:cNvSpPr/>
          <p:nvPr/>
        </p:nvSpPr>
        <p:spPr bwMode="auto">
          <a:xfrm>
            <a:off x="8281777"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80" name="Rectangle 79">
            <a:extLst>
              <a:ext uri="{FF2B5EF4-FFF2-40B4-BE49-F238E27FC236}">
                <a16:creationId xmlns:a16="http://schemas.microsoft.com/office/drawing/2014/main" id="{B23A4CAE-0ED7-4448-BBCB-9AB886F5BC36}"/>
              </a:ext>
            </a:extLst>
          </p:cNvPr>
          <p:cNvSpPr/>
          <p:nvPr/>
        </p:nvSpPr>
        <p:spPr bwMode="auto">
          <a:xfrm>
            <a:off x="8521489"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81" name="Rectangle 80">
            <a:extLst>
              <a:ext uri="{FF2B5EF4-FFF2-40B4-BE49-F238E27FC236}">
                <a16:creationId xmlns:a16="http://schemas.microsoft.com/office/drawing/2014/main" id="{2F08E368-706D-415F-8ACE-CC85CFDC7150}"/>
              </a:ext>
            </a:extLst>
          </p:cNvPr>
          <p:cNvSpPr/>
          <p:nvPr/>
        </p:nvSpPr>
        <p:spPr bwMode="auto">
          <a:xfrm>
            <a:off x="1155108" y="278103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2" name="TextBox 21503">
            <a:extLst>
              <a:ext uri="{FF2B5EF4-FFF2-40B4-BE49-F238E27FC236}">
                <a16:creationId xmlns:a16="http://schemas.microsoft.com/office/drawing/2014/main" id="{0CB305D7-175B-40AA-BB48-B8FEE1D9C45A}"/>
              </a:ext>
            </a:extLst>
          </p:cNvPr>
          <p:cNvSpPr txBox="1">
            <a:spLocks noChangeArrowheads="1"/>
          </p:cNvSpPr>
          <p:nvPr/>
        </p:nvSpPr>
        <p:spPr bwMode="auto">
          <a:xfrm>
            <a:off x="7012929" y="2728399"/>
            <a:ext cx="1590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800" dirty="0">
                <a:solidFill>
                  <a:schemeClr val="bg1"/>
                </a:solidFill>
              </a:rPr>
              <a:t>ISR number</a:t>
            </a:r>
          </a:p>
        </p:txBody>
      </p:sp>
      <p:sp>
        <p:nvSpPr>
          <p:cNvPr id="83" name="TextBox 106">
            <a:extLst>
              <a:ext uri="{FF2B5EF4-FFF2-40B4-BE49-F238E27FC236}">
                <a16:creationId xmlns:a16="http://schemas.microsoft.com/office/drawing/2014/main" id="{A2B5A561-5C45-425E-88BF-AEAE081B88AB}"/>
              </a:ext>
            </a:extLst>
          </p:cNvPr>
          <p:cNvSpPr txBox="1">
            <a:spLocks noChangeArrowheads="1"/>
          </p:cNvSpPr>
          <p:nvPr/>
        </p:nvSpPr>
        <p:spPr bwMode="auto">
          <a:xfrm>
            <a:off x="6301662" y="2226850"/>
            <a:ext cx="942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84" name="TextBox 107">
            <a:extLst>
              <a:ext uri="{FF2B5EF4-FFF2-40B4-BE49-F238E27FC236}">
                <a16:creationId xmlns:a16="http://schemas.microsoft.com/office/drawing/2014/main" id="{F977506C-B037-4469-B9DB-3ADBDEB95420}"/>
              </a:ext>
            </a:extLst>
          </p:cNvPr>
          <p:cNvSpPr txBox="1">
            <a:spLocks noChangeArrowheads="1"/>
          </p:cNvSpPr>
          <p:nvPr/>
        </p:nvSpPr>
        <p:spPr bwMode="auto">
          <a:xfrm>
            <a:off x="3687300" y="2781030"/>
            <a:ext cx="1249927"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85" name="Rectangle 84">
            <a:extLst>
              <a:ext uri="{FF2B5EF4-FFF2-40B4-BE49-F238E27FC236}">
                <a16:creationId xmlns:a16="http://schemas.microsoft.com/office/drawing/2014/main" id="{C5079CF8-4C52-4671-9319-8F6A9DB1D715}"/>
              </a:ext>
            </a:extLst>
          </p:cNvPr>
          <p:cNvSpPr/>
          <p:nvPr/>
        </p:nvSpPr>
        <p:spPr bwMode="auto">
          <a:xfrm>
            <a:off x="1155108" y="3339147"/>
            <a:ext cx="237808"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6" name="Rectangle 85">
            <a:extLst>
              <a:ext uri="{FF2B5EF4-FFF2-40B4-BE49-F238E27FC236}">
                <a16:creationId xmlns:a16="http://schemas.microsoft.com/office/drawing/2014/main" id="{E1F95844-9CA2-4FFB-BA44-366C71430821}"/>
              </a:ext>
            </a:extLst>
          </p:cNvPr>
          <p:cNvSpPr/>
          <p:nvPr/>
        </p:nvSpPr>
        <p:spPr bwMode="auto">
          <a:xfrm>
            <a:off x="139291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7" name="Rectangle 86">
            <a:extLst>
              <a:ext uri="{FF2B5EF4-FFF2-40B4-BE49-F238E27FC236}">
                <a16:creationId xmlns:a16="http://schemas.microsoft.com/office/drawing/2014/main" id="{A8533337-3E8B-41A0-B573-1815406E02FF}"/>
              </a:ext>
            </a:extLst>
          </p:cNvPr>
          <p:cNvSpPr/>
          <p:nvPr/>
        </p:nvSpPr>
        <p:spPr bwMode="auto">
          <a:xfrm>
            <a:off x="162692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8" name="Rectangle 87">
            <a:extLst>
              <a:ext uri="{FF2B5EF4-FFF2-40B4-BE49-F238E27FC236}">
                <a16:creationId xmlns:a16="http://schemas.microsoft.com/office/drawing/2014/main" id="{90F93C2D-36F1-4F3D-8792-C354A6386E80}"/>
              </a:ext>
            </a:extLst>
          </p:cNvPr>
          <p:cNvSpPr/>
          <p:nvPr/>
        </p:nvSpPr>
        <p:spPr bwMode="auto">
          <a:xfrm>
            <a:off x="1866633"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9" name="Rectangle 88">
            <a:extLst>
              <a:ext uri="{FF2B5EF4-FFF2-40B4-BE49-F238E27FC236}">
                <a16:creationId xmlns:a16="http://schemas.microsoft.com/office/drawing/2014/main" id="{39EB32BE-B49D-4985-B20B-6527A63632C6}"/>
              </a:ext>
            </a:extLst>
          </p:cNvPr>
          <p:cNvSpPr/>
          <p:nvPr/>
        </p:nvSpPr>
        <p:spPr bwMode="auto">
          <a:xfrm>
            <a:off x="211015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90" name="Rectangle 89">
            <a:extLst>
              <a:ext uri="{FF2B5EF4-FFF2-40B4-BE49-F238E27FC236}">
                <a16:creationId xmlns:a16="http://schemas.microsoft.com/office/drawing/2014/main" id="{3DE3F855-3DF5-4365-9FC5-C60661F1E07F}"/>
              </a:ext>
            </a:extLst>
          </p:cNvPr>
          <p:cNvSpPr/>
          <p:nvPr/>
        </p:nvSpPr>
        <p:spPr bwMode="auto">
          <a:xfrm>
            <a:off x="2349863" y="3339147"/>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91" name="Rectangle 90">
            <a:extLst>
              <a:ext uri="{FF2B5EF4-FFF2-40B4-BE49-F238E27FC236}">
                <a16:creationId xmlns:a16="http://schemas.microsoft.com/office/drawing/2014/main" id="{FA6D7B86-6495-4C4C-A0E1-57DCAB617D3D}"/>
              </a:ext>
            </a:extLst>
          </p:cNvPr>
          <p:cNvSpPr/>
          <p:nvPr/>
        </p:nvSpPr>
        <p:spPr bwMode="auto">
          <a:xfrm>
            <a:off x="305567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2" name="Rectangle 91">
            <a:extLst>
              <a:ext uri="{FF2B5EF4-FFF2-40B4-BE49-F238E27FC236}">
                <a16:creationId xmlns:a16="http://schemas.microsoft.com/office/drawing/2014/main" id="{1507D17B-DE10-4278-B6BC-0E8BEA42BD4C}"/>
              </a:ext>
            </a:extLst>
          </p:cNvPr>
          <p:cNvSpPr/>
          <p:nvPr/>
        </p:nvSpPr>
        <p:spPr bwMode="auto">
          <a:xfrm>
            <a:off x="329539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3" name="Rectangle 92">
            <a:extLst>
              <a:ext uri="{FF2B5EF4-FFF2-40B4-BE49-F238E27FC236}">
                <a16:creationId xmlns:a16="http://schemas.microsoft.com/office/drawing/2014/main" id="{FEBBCBCC-D2B8-4A62-B226-901338046285}"/>
              </a:ext>
            </a:extLst>
          </p:cNvPr>
          <p:cNvSpPr/>
          <p:nvPr/>
        </p:nvSpPr>
        <p:spPr bwMode="auto">
          <a:xfrm>
            <a:off x="3529396"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4" name="Rectangle 93">
            <a:extLst>
              <a:ext uri="{FF2B5EF4-FFF2-40B4-BE49-F238E27FC236}">
                <a16:creationId xmlns:a16="http://schemas.microsoft.com/office/drawing/2014/main" id="{A6BFBC24-88F6-49D8-B36D-141DAE14A026}"/>
              </a:ext>
            </a:extLst>
          </p:cNvPr>
          <p:cNvSpPr/>
          <p:nvPr/>
        </p:nvSpPr>
        <p:spPr bwMode="auto">
          <a:xfrm>
            <a:off x="376910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5" name="Rectangle 94">
            <a:extLst>
              <a:ext uri="{FF2B5EF4-FFF2-40B4-BE49-F238E27FC236}">
                <a16:creationId xmlns:a16="http://schemas.microsoft.com/office/drawing/2014/main" id="{3E73E29B-FB34-4560-AB83-493A58F8DFF5}"/>
              </a:ext>
            </a:extLst>
          </p:cNvPr>
          <p:cNvSpPr/>
          <p:nvPr/>
        </p:nvSpPr>
        <p:spPr bwMode="auto">
          <a:xfrm>
            <a:off x="4008820"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6" name="Rectangle 95">
            <a:extLst>
              <a:ext uri="{FF2B5EF4-FFF2-40B4-BE49-F238E27FC236}">
                <a16:creationId xmlns:a16="http://schemas.microsoft.com/office/drawing/2014/main" id="{7007B545-9400-40EF-BB69-604CC47ACECE}"/>
              </a:ext>
            </a:extLst>
          </p:cNvPr>
          <p:cNvSpPr/>
          <p:nvPr/>
        </p:nvSpPr>
        <p:spPr bwMode="auto">
          <a:xfrm>
            <a:off x="424853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7" name="Rectangle 96">
            <a:extLst>
              <a:ext uri="{FF2B5EF4-FFF2-40B4-BE49-F238E27FC236}">
                <a16:creationId xmlns:a16="http://schemas.microsoft.com/office/drawing/2014/main" id="{897A977D-1C18-4797-B12F-29B634F8F680}"/>
              </a:ext>
            </a:extLst>
          </p:cNvPr>
          <p:cNvSpPr/>
          <p:nvPr/>
        </p:nvSpPr>
        <p:spPr bwMode="auto">
          <a:xfrm>
            <a:off x="4482535"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8" name="Rectangle 97">
            <a:extLst>
              <a:ext uri="{FF2B5EF4-FFF2-40B4-BE49-F238E27FC236}">
                <a16:creationId xmlns:a16="http://schemas.microsoft.com/office/drawing/2014/main" id="{3509EAFC-6B94-4BA4-BE6A-410ABA1A1678}"/>
              </a:ext>
            </a:extLst>
          </p:cNvPr>
          <p:cNvSpPr/>
          <p:nvPr/>
        </p:nvSpPr>
        <p:spPr bwMode="auto">
          <a:xfrm>
            <a:off x="472224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9" name="Rectangle 98">
            <a:extLst>
              <a:ext uri="{FF2B5EF4-FFF2-40B4-BE49-F238E27FC236}">
                <a16:creationId xmlns:a16="http://schemas.microsoft.com/office/drawing/2014/main" id="{C5429A6F-61CB-4D64-A905-2D90C68F1CD6}"/>
              </a:ext>
            </a:extLst>
          </p:cNvPr>
          <p:cNvSpPr/>
          <p:nvPr/>
        </p:nvSpPr>
        <p:spPr bwMode="auto">
          <a:xfrm>
            <a:off x="495625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0" name="Rectangle 99">
            <a:extLst>
              <a:ext uri="{FF2B5EF4-FFF2-40B4-BE49-F238E27FC236}">
                <a16:creationId xmlns:a16="http://schemas.microsoft.com/office/drawing/2014/main" id="{D5E3BC30-DD4F-442B-85AD-183CBDE1FA47}"/>
              </a:ext>
            </a:extLst>
          </p:cNvPr>
          <p:cNvSpPr/>
          <p:nvPr/>
        </p:nvSpPr>
        <p:spPr bwMode="auto">
          <a:xfrm>
            <a:off x="5195964"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1" name="Rectangle 100">
            <a:extLst>
              <a:ext uri="{FF2B5EF4-FFF2-40B4-BE49-F238E27FC236}">
                <a16:creationId xmlns:a16="http://schemas.microsoft.com/office/drawing/2014/main" id="{4EDC25C1-F75F-480A-B8A7-1566474E50B9}"/>
              </a:ext>
            </a:extLst>
          </p:cNvPr>
          <p:cNvSpPr/>
          <p:nvPr/>
        </p:nvSpPr>
        <p:spPr bwMode="auto">
          <a:xfrm>
            <a:off x="542996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2" name="Rectangle 101">
            <a:extLst>
              <a:ext uri="{FF2B5EF4-FFF2-40B4-BE49-F238E27FC236}">
                <a16:creationId xmlns:a16="http://schemas.microsoft.com/office/drawing/2014/main" id="{322016F0-BA5F-4F10-820C-56A9ED045E81}"/>
              </a:ext>
            </a:extLst>
          </p:cNvPr>
          <p:cNvSpPr/>
          <p:nvPr/>
        </p:nvSpPr>
        <p:spPr bwMode="auto">
          <a:xfrm>
            <a:off x="566967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3" name="Rectangle 102">
            <a:extLst>
              <a:ext uri="{FF2B5EF4-FFF2-40B4-BE49-F238E27FC236}">
                <a16:creationId xmlns:a16="http://schemas.microsoft.com/office/drawing/2014/main" id="{385194C4-9765-4508-A5CF-24E9288C01EA}"/>
              </a:ext>
            </a:extLst>
          </p:cNvPr>
          <p:cNvSpPr/>
          <p:nvPr/>
        </p:nvSpPr>
        <p:spPr bwMode="auto">
          <a:xfrm>
            <a:off x="590939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4" name="Rectangle 103">
            <a:extLst>
              <a:ext uri="{FF2B5EF4-FFF2-40B4-BE49-F238E27FC236}">
                <a16:creationId xmlns:a16="http://schemas.microsoft.com/office/drawing/2014/main" id="{B1947076-561F-44A0-9CD6-6CB6D1B2330C}"/>
              </a:ext>
            </a:extLst>
          </p:cNvPr>
          <p:cNvSpPr/>
          <p:nvPr/>
        </p:nvSpPr>
        <p:spPr bwMode="auto">
          <a:xfrm>
            <a:off x="6149103"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5" name="Rectangle 104">
            <a:extLst>
              <a:ext uri="{FF2B5EF4-FFF2-40B4-BE49-F238E27FC236}">
                <a16:creationId xmlns:a16="http://schemas.microsoft.com/office/drawing/2014/main" id="{DA8FCCE4-D7DB-4787-ACEA-AB60AE73F2A3}"/>
              </a:ext>
            </a:extLst>
          </p:cNvPr>
          <p:cNvSpPr/>
          <p:nvPr/>
        </p:nvSpPr>
        <p:spPr bwMode="auto">
          <a:xfrm>
            <a:off x="638310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6" name="Rectangle 105">
            <a:extLst>
              <a:ext uri="{FF2B5EF4-FFF2-40B4-BE49-F238E27FC236}">
                <a16:creationId xmlns:a16="http://schemas.microsoft.com/office/drawing/2014/main" id="{9845663A-7C9D-4A4F-8E3E-65E276C04B0A}"/>
              </a:ext>
            </a:extLst>
          </p:cNvPr>
          <p:cNvSpPr/>
          <p:nvPr/>
        </p:nvSpPr>
        <p:spPr bwMode="auto">
          <a:xfrm>
            <a:off x="6622820"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7" name="Rectangle 106">
            <a:extLst>
              <a:ext uri="{FF2B5EF4-FFF2-40B4-BE49-F238E27FC236}">
                <a16:creationId xmlns:a16="http://schemas.microsoft.com/office/drawing/2014/main" id="{31ADC54E-08DE-4AFF-8327-1CBF063FED4D}"/>
              </a:ext>
            </a:extLst>
          </p:cNvPr>
          <p:cNvSpPr/>
          <p:nvPr/>
        </p:nvSpPr>
        <p:spPr bwMode="auto">
          <a:xfrm>
            <a:off x="6856824"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8" name="Rectangle 107">
            <a:extLst>
              <a:ext uri="{FF2B5EF4-FFF2-40B4-BE49-F238E27FC236}">
                <a16:creationId xmlns:a16="http://schemas.microsoft.com/office/drawing/2014/main" id="{1B5851EE-648A-4860-81F6-6DF1B0C439CF}"/>
              </a:ext>
            </a:extLst>
          </p:cNvPr>
          <p:cNvSpPr/>
          <p:nvPr/>
        </p:nvSpPr>
        <p:spPr bwMode="auto">
          <a:xfrm>
            <a:off x="7096535" y="3339147"/>
            <a:ext cx="237810"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9" name="Rectangle 108">
            <a:extLst>
              <a:ext uri="{FF2B5EF4-FFF2-40B4-BE49-F238E27FC236}">
                <a16:creationId xmlns:a16="http://schemas.microsoft.com/office/drawing/2014/main" id="{38462E99-F2BD-46BC-94BB-8F3F0CD2965B}"/>
              </a:ext>
            </a:extLst>
          </p:cNvPr>
          <p:cNvSpPr/>
          <p:nvPr/>
        </p:nvSpPr>
        <p:spPr bwMode="auto">
          <a:xfrm>
            <a:off x="732863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0" name="Rectangle 109">
            <a:extLst>
              <a:ext uri="{FF2B5EF4-FFF2-40B4-BE49-F238E27FC236}">
                <a16:creationId xmlns:a16="http://schemas.microsoft.com/office/drawing/2014/main" id="{8CED1942-6D73-4CEE-9B71-4C861B38048B}"/>
              </a:ext>
            </a:extLst>
          </p:cNvPr>
          <p:cNvSpPr/>
          <p:nvPr/>
        </p:nvSpPr>
        <p:spPr bwMode="auto">
          <a:xfrm>
            <a:off x="756834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1" name="Rectangle 110">
            <a:extLst>
              <a:ext uri="{FF2B5EF4-FFF2-40B4-BE49-F238E27FC236}">
                <a16:creationId xmlns:a16="http://schemas.microsoft.com/office/drawing/2014/main" id="{B931B128-617A-48A5-AC08-7D5A984BA73C}"/>
              </a:ext>
            </a:extLst>
          </p:cNvPr>
          <p:cNvSpPr/>
          <p:nvPr/>
        </p:nvSpPr>
        <p:spPr bwMode="auto">
          <a:xfrm>
            <a:off x="780806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2" name="Rectangle 111">
            <a:extLst>
              <a:ext uri="{FF2B5EF4-FFF2-40B4-BE49-F238E27FC236}">
                <a16:creationId xmlns:a16="http://schemas.microsoft.com/office/drawing/2014/main" id="{D1508A09-8F05-48DF-AFEF-E477EEBC4FC2}"/>
              </a:ext>
            </a:extLst>
          </p:cNvPr>
          <p:cNvSpPr/>
          <p:nvPr/>
        </p:nvSpPr>
        <p:spPr bwMode="auto">
          <a:xfrm>
            <a:off x="804777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3" name="Rectangle 112">
            <a:extLst>
              <a:ext uri="{FF2B5EF4-FFF2-40B4-BE49-F238E27FC236}">
                <a16:creationId xmlns:a16="http://schemas.microsoft.com/office/drawing/2014/main" id="{F21B2B94-A08C-4456-882B-B3CDE1B80A35}"/>
              </a:ext>
            </a:extLst>
          </p:cNvPr>
          <p:cNvSpPr/>
          <p:nvPr/>
        </p:nvSpPr>
        <p:spPr bwMode="auto">
          <a:xfrm>
            <a:off x="828177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4" name="Rectangle 113">
            <a:extLst>
              <a:ext uri="{FF2B5EF4-FFF2-40B4-BE49-F238E27FC236}">
                <a16:creationId xmlns:a16="http://schemas.microsoft.com/office/drawing/2014/main" id="{B9513D1F-87ED-4174-8673-A2C1F38E8DB9}"/>
              </a:ext>
            </a:extLst>
          </p:cNvPr>
          <p:cNvSpPr/>
          <p:nvPr/>
        </p:nvSpPr>
        <p:spPr bwMode="auto">
          <a:xfrm>
            <a:off x="852148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5" name="Rectangle 114">
            <a:extLst>
              <a:ext uri="{FF2B5EF4-FFF2-40B4-BE49-F238E27FC236}">
                <a16:creationId xmlns:a16="http://schemas.microsoft.com/office/drawing/2014/main" id="{16455893-FC01-444C-95FE-F79D2C8CB943}"/>
              </a:ext>
            </a:extLst>
          </p:cNvPr>
          <p:cNvSpPr/>
          <p:nvPr/>
        </p:nvSpPr>
        <p:spPr bwMode="auto">
          <a:xfrm>
            <a:off x="1155108" y="3339147"/>
            <a:ext cx="7606093" cy="264072"/>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6" name="TextBox 142">
            <a:extLst>
              <a:ext uri="{FF2B5EF4-FFF2-40B4-BE49-F238E27FC236}">
                <a16:creationId xmlns:a16="http://schemas.microsoft.com/office/drawing/2014/main" id="{D88089E4-119A-438B-8FE5-19FE49AB3592}"/>
              </a:ext>
            </a:extLst>
          </p:cNvPr>
          <p:cNvSpPr txBox="1">
            <a:spLocks noChangeArrowheads="1"/>
          </p:cNvSpPr>
          <p:nvPr/>
        </p:nvSpPr>
        <p:spPr bwMode="auto">
          <a:xfrm>
            <a:off x="4337947" y="3339148"/>
            <a:ext cx="1248023"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117" name="Rectangle 116">
            <a:extLst>
              <a:ext uri="{FF2B5EF4-FFF2-40B4-BE49-F238E27FC236}">
                <a16:creationId xmlns:a16="http://schemas.microsoft.com/office/drawing/2014/main" id="{FEECF288-2E80-4463-B2CF-59DD4F4B17E7}"/>
              </a:ext>
            </a:extLst>
          </p:cNvPr>
          <p:cNvSpPr/>
          <p:nvPr/>
        </p:nvSpPr>
        <p:spPr bwMode="auto">
          <a:xfrm>
            <a:off x="2823577" y="3339147"/>
            <a:ext cx="237810"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118" name="Rectangle 117">
            <a:extLst>
              <a:ext uri="{FF2B5EF4-FFF2-40B4-BE49-F238E27FC236}">
                <a16:creationId xmlns:a16="http://schemas.microsoft.com/office/drawing/2014/main" id="{3865754D-DE16-4F39-B1B0-DA5943946BF1}"/>
              </a:ext>
            </a:extLst>
          </p:cNvPr>
          <p:cNvSpPr/>
          <p:nvPr/>
        </p:nvSpPr>
        <p:spPr bwMode="auto">
          <a:xfrm>
            <a:off x="3037172"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9" name="Rectangle 118">
            <a:extLst>
              <a:ext uri="{FF2B5EF4-FFF2-40B4-BE49-F238E27FC236}">
                <a16:creationId xmlns:a16="http://schemas.microsoft.com/office/drawing/2014/main" id="{6E93E8F1-45C8-45CC-B373-7F5661A4CDAC}"/>
              </a:ext>
            </a:extLst>
          </p:cNvPr>
          <p:cNvSpPr/>
          <p:nvPr/>
        </p:nvSpPr>
        <p:spPr bwMode="auto">
          <a:xfrm>
            <a:off x="3276884"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0" name="Rectangle 119">
            <a:extLst>
              <a:ext uri="{FF2B5EF4-FFF2-40B4-BE49-F238E27FC236}">
                <a16:creationId xmlns:a16="http://schemas.microsoft.com/office/drawing/2014/main" id="{4AFCC2AB-1DE5-4E46-A408-A603476BC0DC}"/>
              </a:ext>
            </a:extLst>
          </p:cNvPr>
          <p:cNvSpPr/>
          <p:nvPr/>
        </p:nvSpPr>
        <p:spPr bwMode="auto">
          <a:xfrm>
            <a:off x="3510889"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1" name="Rectangle 120">
            <a:extLst>
              <a:ext uri="{FF2B5EF4-FFF2-40B4-BE49-F238E27FC236}">
                <a16:creationId xmlns:a16="http://schemas.microsoft.com/office/drawing/2014/main" id="{4D1D7D1A-5E84-4709-8248-A578919960E8}"/>
              </a:ext>
            </a:extLst>
          </p:cNvPr>
          <p:cNvSpPr/>
          <p:nvPr/>
        </p:nvSpPr>
        <p:spPr bwMode="auto">
          <a:xfrm>
            <a:off x="3750601"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2" name="Rectangle 121">
            <a:extLst>
              <a:ext uri="{FF2B5EF4-FFF2-40B4-BE49-F238E27FC236}">
                <a16:creationId xmlns:a16="http://schemas.microsoft.com/office/drawing/2014/main" id="{5D012AA1-6463-46CA-9447-F46147A08F0D}"/>
              </a:ext>
            </a:extLst>
          </p:cNvPr>
          <p:cNvSpPr/>
          <p:nvPr/>
        </p:nvSpPr>
        <p:spPr bwMode="auto">
          <a:xfrm>
            <a:off x="3990313"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3" name="Rectangle 122">
            <a:extLst>
              <a:ext uri="{FF2B5EF4-FFF2-40B4-BE49-F238E27FC236}">
                <a16:creationId xmlns:a16="http://schemas.microsoft.com/office/drawing/2014/main" id="{C70CD862-50B5-4C82-A42C-3DCF77853209}"/>
              </a:ext>
            </a:extLst>
          </p:cNvPr>
          <p:cNvSpPr/>
          <p:nvPr/>
        </p:nvSpPr>
        <p:spPr bwMode="auto">
          <a:xfrm>
            <a:off x="4230025"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4" name="Rectangle 123">
            <a:extLst>
              <a:ext uri="{FF2B5EF4-FFF2-40B4-BE49-F238E27FC236}">
                <a16:creationId xmlns:a16="http://schemas.microsoft.com/office/drawing/2014/main" id="{A04B20A9-0070-459B-AD5B-2686AAB485F3}"/>
              </a:ext>
            </a:extLst>
          </p:cNvPr>
          <p:cNvSpPr/>
          <p:nvPr/>
        </p:nvSpPr>
        <p:spPr bwMode="auto">
          <a:xfrm>
            <a:off x="4464028"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5" name="Rectangle 124">
            <a:extLst>
              <a:ext uri="{FF2B5EF4-FFF2-40B4-BE49-F238E27FC236}">
                <a16:creationId xmlns:a16="http://schemas.microsoft.com/office/drawing/2014/main" id="{D566CDDF-BF45-403E-87AF-598F6C2E43FE}"/>
              </a:ext>
            </a:extLst>
          </p:cNvPr>
          <p:cNvSpPr/>
          <p:nvPr/>
        </p:nvSpPr>
        <p:spPr bwMode="auto">
          <a:xfrm>
            <a:off x="4703740"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6" name="Rectangle 125">
            <a:extLst>
              <a:ext uri="{FF2B5EF4-FFF2-40B4-BE49-F238E27FC236}">
                <a16:creationId xmlns:a16="http://schemas.microsoft.com/office/drawing/2014/main" id="{5E4A65F3-34EF-471D-9C2E-7512DF187876}"/>
              </a:ext>
            </a:extLst>
          </p:cNvPr>
          <p:cNvSpPr/>
          <p:nvPr/>
        </p:nvSpPr>
        <p:spPr bwMode="auto">
          <a:xfrm>
            <a:off x="4937745"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7" name="Rectangle 126">
            <a:extLst>
              <a:ext uri="{FF2B5EF4-FFF2-40B4-BE49-F238E27FC236}">
                <a16:creationId xmlns:a16="http://schemas.microsoft.com/office/drawing/2014/main" id="{64DB2790-A34C-4D7B-ADEA-5F46A4AB8753}"/>
              </a:ext>
            </a:extLst>
          </p:cNvPr>
          <p:cNvSpPr/>
          <p:nvPr/>
        </p:nvSpPr>
        <p:spPr bwMode="auto">
          <a:xfrm>
            <a:off x="5177457"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8" name="Rectangle 127">
            <a:extLst>
              <a:ext uri="{FF2B5EF4-FFF2-40B4-BE49-F238E27FC236}">
                <a16:creationId xmlns:a16="http://schemas.microsoft.com/office/drawing/2014/main" id="{3EC4CDFA-F92B-4AC6-A958-80818AFD4FD0}"/>
              </a:ext>
            </a:extLst>
          </p:cNvPr>
          <p:cNvSpPr/>
          <p:nvPr/>
        </p:nvSpPr>
        <p:spPr bwMode="auto">
          <a:xfrm>
            <a:off x="5411461"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9" name="Rectangle 128">
            <a:extLst>
              <a:ext uri="{FF2B5EF4-FFF2-40B4-BE49-F238E27FC236}">
                <a16:creationId xmlns:a16="http://schemas.microsoft.com/office/drawing/2014/main" id="{031CE36A-EF5F-4EE4-A95B-86B9DB4AF71C}"/>
              </a:ext>
            </a:extLst>
          </p:cNvPr>
          <p:cNvSpPr/>
          <p:nvPr/>
        </p:nvSpPr>
        <p:spPr bwMode="auto">
          <a:xfrm>
            <a:off x="5651172"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0" name="Rectangle 129">
            <a:extLst>
              <a:ext uri="{FF2B5EF4-FFF2-40B4-BE49-F238E27FC236}">
                <a16:creationId xmlns:a16="http://schemas.microsoft.com/office/drawing/2014/main" id="{7E111690-1753-4E03-B833-C0D763FC959F}"/>
              </a:ext>
            </a:extLst>
          </p:cNvPr>
          <p:cNvSpPr/>
          <p:nvPr/>
        </p:nvSpPr>
        <p:spPr bwMode="auto">
          <a:xfrm>
            <a:off x="5890884"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1" name="Rectangle 130">
            <a:extLst>
              <a:ext uri="{FF2B5EF4-FFF2-40B4-BE49-F238E27FC236}">
                <a16:creationId xmlns:a16="http://schemas.microsoft.com/office/drawing/2014/main" id="{3F6BF773-7EBF-46BA-8C7B-D1E8AC322732}"/>
              </a:ext>
            </a:extLst>
          </p:cNvPr>
          <p:cNvSpPr/>
          <p:nvPr/>
        </p:nvSpPr>
        <p:spPr bwMode="auto">
          <a:xfrm>
            <a:off x="6130596" y="5033517"/>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2" name="Rectangle 131">
            <a:extLst>
              <a:ext uri="{FF2B5EF4-FFF2-40B4-BE49-F238E27FC236}">
                <a16:creationId xmlns:a16="http://schemas.microsoft.com/office/drawing/2014/main" id="{528641D4-6BE4-42F0-9DEF-5328BBB089B2}"/>
              </a:ext>
            </a:extLst>
          </p:cNvPr>
          <p:cNvSpPr/>
          <p:nvPr/>
        </p:nvSpPr>
        <p:spPr bwMode="auto">
          <a:xfrm>
            <a:off x="6364601" y="5033517"/>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3" name="Rectangle 132">
            <a:extLst>
              <a:ext uri="{FF2B5EF4-FFF2-40B4-BE49-F238E27FC236}">
                <a16:creationId xmlns:a16="http://schemas.microsoft.com/office/drawing/2014/main" id="{A360E56F-D602-4907-BE12-BC4495F32E15}"/>
              </a:ext>
            </a:extLst>
          </p:cNvPr>
          <p:cNvSpPr/>
          <p:nvPr/>
        </p:nvSpPr>
        <p:spPr bwMode="auto">
          <a:xfrm>
            <a:off x="6604313"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4" name="Rectangle 133">
            <a:extLst>
              <a:ext uri="{FF2B5EF4-FFF2-40B4-BE49-F238E27FC236}">
                <a16:creationId xmlns:a16="http://schemas.microsoft.com/office/drawing/2014/main" id="{C49516BC-AC41-4F00-AD9D-4D90FA55F70D}"/>
              </a:ext>
            </a:extLst>
          </p:cNvPr>
          <p:cNvSpPr/>
          <p:nvPr/>
        </p:nvSpPr>
        <p:spPr bwMode="auto">
          <a:xfrm>
            <a:off x="6838317" y="5042081"/>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5" name="Rectangle 134">
            <a:extLst>
              <a:ext uri="{FF2B5EF4-FFF2-40B4-BE49-F238E27FC236}">
                <a16:creationId xmlns:a16="http://schemas.microsoft.com/office/drawing/2014/main" id="{24E1D1CC-70EC-4CA7-8615-4B382AA3D3C2}"/>
              </a:ext>
            </a:extLst>
          </p:cNvPr>
          <p:cNvSpPr/>
          <p:nvPr/>
        </p:nvSpPr>
        <p:spPr bwMode="auto">
          <a:xfrm>
            <a:off x="7078028" y="5042081"/>
            <a:ext cx="237810"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6"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5076625" y="5042081"/>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137" name="Rectangle 136">
            <a:extLst>
              <a:ext uri="{FF2B5EF4-FFF2-40B4-BE49-F238E27FC236}">
                <a16:creationId xmlns:a16="http://schemas.microsoft.com/office/drawing/2014/main" id="{EE525114-3B9F-40BF-8378-90F023342A73}"/>
              </a:ext>
            </a:extLst>
          </p:cNvPr>
          <p:cNvSpPr/>
          <p:nvPr/>
        </p:nvSpPr>
        <p:spPr bwMode="auto">
          <a:xfrm>
            <a:off x="7310130"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8" name="Rectangle 137">
            <a:extLst>
              <a:ext uri="{FF2B5EF4-FFF2-40B4-BE49-F238E27FC236}">
                <a16:creationId xmlns:a16="http://schemas.microsoft.com/office/drawing/2014/main" id="{B226853F-3ADD-4E19-B18E-B805DC1E278B}"/>
              </a:ext>
            </a:extLst>
          </p:cNvPr>
          <p:cNvSpPr/>
          <p:nvPr/>
        </p:nvSpPr>
        <p:spPr bwMode="auto">
          <a:xfrm>
            <a:off x="7549842"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9" name="Rectangle 138">
            <a:extLst>
              <a:ext uri="{FF2B5EF4-FFF2-40B4-BE49-F238E27FC236}">
                <a16:creationId xmlns:a16="http://schemas.microsoft.com/office/drawing/2014/main" id="{BD55D5F5-D625-4899-A7C0-8BE44198F5DC}"/>
              </a:ext>
            </a:extLst>
          </p:cNvPr>
          <p:cNvSpPr/>
          <p:nvPr/>
        </p:nvSpPr>
        <p:spPr bwMode="auto">
          <a:xfrm>
            <a:off x="7789554"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0" name="Rectangle 139">
            <a:extLst>
              <a:ext uri="{FF2B5EF4-FFF2-40B4-BE49-F238E27FC236}">
                <a16:creationId xmlns:a16="http://schemas.microsoft.com/office/drawing/2014/main" id="{F3A3B9F4-3E85-41FC-A10B-E5971133B270}"/>
              </a:ext>
            </a:extLst>
          </p:cNvPr>
          <p:cNvSpPr/>
          <p:nvPr/>
        </p:nvSpPr>
        <p:spPr bwMode="auto">
          <a:xfrm>
            <a:off x="8029265"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1" name="Rectangle 140">
            <a:extLst>
              <a:ext uri="{FF2B5EF4-FFF2-40B4-BE49-F238E27FC236}">
                <a16:creationId xmlns:a16="http://schemas.microsoft.com/office/drawing/2014/main" id="{AB4E03AC-784F-4130-8827-18D68D5F6E44}"/>
              </a:ext>
            </a:extLst>
          </p:cNvPr>
          <p:cNvSpPr/>
          <p:nvPr/>
        </p:nvSpPr>
        <p:spPr bwMode="auto">
          <a:xfrm>
            <a:off x="8263270"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2" name="Rectangle 141">
            <a:extLst>
              <a:ext uri="{FF2B5EF4-FFF2-40B4-BE49-F238E27FC236}">
                <a16:creationId xmlns:a16="http://schemas.microsoft.com/office/drawing/2014/main" id="{B6447CF9-AD34-4EFD-99F1-FF7212AF0999}"/>
              </a:ext>
            </a:extLst>
          </p:cNvPr>
          <p:cNvSpPr/>
          <p:nvPr/>
        </p:nvSpPr>
        <p:spPr bwMode="auto">
          <a:xfrm>
            <a:off x="8502982"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3"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819091" y="4989450"/>
            <a:ext cx="1898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800" dirty="0">
                <a:solidFill>
                  <a:schemeClr val="bg1"/>
                </a:solidFill>
              </a:rPr>
              <a:t>ISR number</a:t>
            </a:r>
          </a:p>
        </p:txBody>
      </p:sp>
      <p:sp>
        <p:nvSpPr>
          <p:cNvPr id="144" name="Rectangle 143">
            <a:extLst>
              <a:ext uri="{FF2B5EF4-FFF2-40B4-BE49-F238E27FC236}">
                <a16:creationId xmlns:a16="http://schemas.microsoft.com/office/drawing/2014/main" id="{B01593D0-75BC-44AC-8888-D7FEEBDDA23B}"/>
              </a:ext>
            </a:extLst>
          </p:cNvPr>
          <p:cNvSpPr/>
          <p:nvPr/>
        </p:nvSpPr>
        <p:spPr bwMode="auto">
          <a:xfrm>
            <a:off x="1136601" y="5042081"/>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5" name="TextBox 189">
            <a:extLst>
              <a:ext uri="{FF2B5EF4-FFF2-40B4-BE49-F238E27FC236}">
                <a16:creationId xmlns:a16="http://schemas.microsoft.com/office/drawing/2014/main" id="{B44D381E-FEC3-4575-B882-A4112F1F7E5A}"/>
              </a:ext>
            </a:extLst>
          </p:cNvPr>
          <p:cNvSpPr txBox="1">
            <a:spLocks noChangeArrowheads="1"/>
          </p:cNvSpPr>
          <p:nvPr/>
        </p:nvSpPr>
        <p:spPr bwMode="auto">
          <a:xfrm>
            <a:off x="382703" y="2242895"/>
            <a:ext cx="6696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APSR</a:t>
            </a:r>
          </a:p>
        </p:txBody>
      </p:sp>
      <p:sp>
        <p:nvSpPr>
          <p:cNvPr id="146" name="TextBox 190">
            <a:extLst>
              <a:ext uri="{FF2B5EF4-FFF2-40B4-BE49-F238E27FC236}">
                <a16:creationId xmlns:a16="http://schemas.microsoft.com/office/drawing/2014/main" id="{CE950499-E750-415E-BDF4-F559AD2FFEDE}"/>
              </a:ext>
            </a:extLst>
          </p:cNvPr>
          <p:cNvSpPr txBox="1">
            <a:spLocks noChangeArrowheads="1"/>
          </p:cNvSpPr>
          <p:nvPr/>
        </p:nvSpPr>
        <p:spPr bwMode="auto">
          <a:xfrm>
            <a:off x="409338" y="2769611"/>
            <a:ext cx="64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IPSR</a:t>
            </a:r>
          </a:p>
        </p:txBody>
      </p:sp>
      <p:sp>
        <p:nvSpPr>
          <p:cNvPr id="147" name="TextBox 191">
            <a:extLst>
              <a:ext uri="{FF2B5EF4-FFF2-40B4-BE49-F238E27FC236}">
                <a16:creationId xmlns:a16="http://schemas.microsoft.com/office/drawing/2014/main" id="{A4A54773-D0EC-4E8D-8721-5B1A7D084F1E}"/>
              </a:ext>
            </a:extLst>
          </p:cNvPr>
          <p:cNvSpPr txBox="1">
            <a:spLocks noChangeArrowheads="1"/>
          </p:cNvSpPr>
          <p:nvPr/>
        </p:nvSpPr>
        <p:spPr bwMode="auto">
          <a:xfrm>
            <a:off x="356066" y="3326302"/>
            <a:ext cx="6963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EPSR</a:t>
            </a:r>
          </a:p>
        </p:txBody>
      </p:sp>
      <p:sp>
        <p:nvSpPr>
          <p:cNvPr id="148"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390831" y="5023525"/>
            <a:ext cx="64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PSR</a:t>
            </a:r>
          </a:p>
        </p:txBody>
      </p:sp>
      <p:sp>
        <p:nvSpPr>
          <p:cNvPr id="154" name="Rectangle 153">
            <a:extLst>
              <a:ext uri="{FF2B5EF4-FFF2-40B4-BE49-F238E27FC236}">
                <a16:creationId xmlns:a16="http://schemas.microsoft.com/office/drawing/2014/main" id="{7CEAF0E8-BA17-4D51-B3E3-32E7F5F887BE}"/>
              </a:ext>
            </a:extLst>
          </p:cNvPr>
          <p:cNvSpPr/>
          <p:nvPr/>
        </p:nvSpPr>
        <p:spPr bwMode="auto">
          <a:xfrm>
            <a:off x="2106345"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155" name="Rectangle 154">
            <a:extLst>
              <a:ext uri="{FF2B5EF4-FFF2-40B4-BE49-F238E27FC236}">
                <a16:creationId xmlns:a16="http://schemas.microsoft.com/office/drawing/2014/main" id="{16A4B8D1-4535-44B8-B29B-C02808A256A9}"/>
              </a:ext>
            </a:extLst>
          </p:cNvPr>
          <p:cNvSpPr/>
          <p:nvPr/>
        </p:nvSpPr>
        <p:spPr bwMode="auto">
          <a:xfrm>
            <a:off x="2331356" y="5040226"/>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156" name="Rectangle 155">
            <a:extLst>
              <a:ext uri="{FF2B5EF4-FFF2-40B4-BE49-F238E27FC236}">
                <a16:creationId xmlns:a16="http://schemas.microsoft.com/office/drawing/2014/main" id="{05AD78AE-C3D6-45BC-8E10-E7B863D9686E}"/>
              </a:ext>
            </a:extLst>
          </p:cNvPr>
          <p:cNvSpPr/>
          <p:nvPr/>
        </p:nvSpPr>
        <p:spPr bwMode="auto">
          <a:xfrm>
            <a:off x="2805070" y="5040226"/>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157" name="Rectangle 156">
            <a:extLst>
              <a:ext uri="{FF2B5EF4-FFF2-40B4-BE49-F238E27FC236}">
                <a16:creationId xmlns:a16="http://schemas.microsoft.com/office/drawing/2014/main" id="{E025A097-4EBD-4C13-895B-09051144B7A4}"/>
              </a:ext>
            </a:extLst>
          </p:cNvPr>
          <p:cNvSpPr/>
          <p:nvPr/>
        </p:nvSpPr>
        <p:spPr bwMode="auto">
          <a:xfrm>
            <a:off x="1136601" y="5040655"/>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N</a:t>
            </a:r>
          </a:p>
        </p:txBody>
      </p:sp>
      <p:sp>
        <p:nvSpPr>
          <p:cNvPr id="158" name="Rectangle 157">
            <a:extLst>
              <a:ext uri="{FF2B5EF4-FFF2-40B4-BE49-F238E27FC236}">
                <a16:creationId xmlns:a16="http://schemas.microsoft.com/office/drawing/2014/main" id="{0DEF319D-969E-486D-84A8-E35102197EDB}"/>
              </a:ext>
            </a:extLst>
          </p:cNvPr>
          <p:cNvSpPr/>
          <p:nvPr/>
        </p:nvSpPr>
        <p:spPr bwMode="auto">
          <a:xfrm>
            <a:off x="1374410"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Z</a:t>
            </a:r>
          </a:p>
        </p:txBody>
      </p:sp>
      <p:sp>
        <p:nvSpPr>
          <p:cNvPr id="159" name="Rectangle 158">
            <a:extLst>
              <a:ext uri="{FF2B5EF4-FFF2-40B4-BE49-F238E27FC236}">
                <a16:creationId xmlns:a16="http://schemas.microsoft.com/office/drawing/2014/main" id="{01265415-19E5-4060-87AA-110FFDA83F85}"/>
              </a:ext>
            </a:extLst>
          </p:cNvPr>
          <p:cNvSpPr/>
          <p:nvPr/>
        </p:nvSpPr>
        <p:spPr bwMode="auto">
          <a:xfrm>
            <a:off x="1608415"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C</a:t>
            </a:r>
          </a:p>
        </p:txBody>
      </p:sp>
      <p:sp>
        <p:nvSpPr>
          <p:cNvPr id="160" name="Rectangle 159">
            <a:extLst>
              <a:ext uri="{FF2B5EF4-FFF2-40B4-BE49-F238E27FC236}">
                <a16:creationId xmlns:a16="http://schemas.microsoft.com/office/drawing/2014/main" id="{F9678C94-2C85-403A-B830-B0E8C5460086}"/>
              </a:ext>
            </a:extLst>
          </p:cNvPr>
          <p:cNvSpPr/>
          <p:nvPr/>
        </p:nvSpPr>
        <p:spPr bwMode="auto">
          <a:xfrm>
            <a:off x="1848126"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V</a:t>
            </a:r>
          </a:p>
        </p:txBody>
      </p:sp>
      <p:sp>
        <p:nvSpPr>
          <p:cNvPr id="161" name="Rectangle 160">
            <a:extLst>
              <a:ext uri="{FF2B5EF4-FFF2-40B4-BE49-F238E27FC236}">
                <a16:creationId xmlns:a16="http://schemas.microsoft.com/office/drawing/2014/main" id="{1B9FC768-1AC3-4342-9A16-035324535CA0}"/>
              </a:ext>
            </a:extLst>
          </p:cNvPr>
          <p:cNvSpPr/>
          <p:nvPr/>
        </p:nvSpPr>
        <p:spPr bwMode="auto">
          <a:xfrm>
            <a:off x="2087838"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162" name="Rectangle 161">
            <a:extLst>
              <a:ext uri="{FF2B5EF4-FFF2-40B4-BE49-F238E27FC236}">
                <a16:creationId xmlns:a16="http://schemas.microsoft.com/office/drawing/2014/main" id="{BC5C6772-9B34-48B3-B35B-7E317F28FA48}"/>
              </a:ext>
            </a:extLst>
          </p:cNvPr>
          <p:cNvSpPr/>
          <p:nvPr/>
        </p:nvSpPr>
        <p:spPr bwMode="auto">
          <a:xfrm>
            <a:off x="6151957" y="3339147"/>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163" name="Rectangle 162">
            <a:extLst>
              <a:ext uri="{FF2B5EF4-FFF2-40B4-BE49-F238E27FC236}">
                <a16:creationId xmlns:a16="http://schemas.microsoft.com/office/drawing/2014/main" id="{4D4E244D-1ECE-4A09-A40F-FBFBC680BB13}"/>
              </a:ext>
            </a:extLst>
          </p:cNvPr>
          <p:cNvSpPr/>
          <p:nvPr/>
        </p:nvSpPr>
        <p:spPr bwMode="auto">
          <a:xfrm>
            <a:off x="6133450" y="5042284"/>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172" name="Rectangle 171">
            <a:extLst>
              <a:ext uri="{FF2B5EF4-FFF2-40B4-BE49-F238E27FC236}">
                <a16:creationId xmlns:a16="http://schemas.microsoft.com/office/drawing/2014/main" id="{36C436D0-0111-4AEB-AF9D-59837A5D9AB9}"/>
              </a:ext>
            </a:extLst>
          </p:cNvPr>
          <p:cNvSpPr/>
          <p:nvPr/>
        </p:nvSpPr>
        <p:spPr bwMode="auto">
          <a:xfrm>
            <a:off x="234986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26</a:t>
            </a:r>
          </a:p>
        </p:txBody>
      </p:sp>
      <p:sp>
        <p:nvSpPr>
          <p:cNvPr id="173" name="Rectangle 172">
            <a:extLst>
              <a:ext uri="{FF2B5EF4-FFF2-40B4-BE49-F238E27FC236}">
                <a16:creationId xmlns:a16="http://schemas.microsoft.com/office/drawing/2014/main" id="{B0F532E8-752E-4140-9A07-EB8A3FF1F025}"/>
              </a:ext>
            </a:extLst>
          </p:cNvPr>
          <p:cNvSpPr/>
          <p:nvPr/>
        </p:nvSpPr>
        <p:spPr bwMode="auto">
          <a:xfrm>
            <a:off x="2583866"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25</a:t>
            </a:r>
          </a:p>
        </p:txBody>
      </p:sp>
      <p:sp>
        <p:nvSpPr>
          <p:cNvPr id="174" name="Rectangle 173">
            <a:extLst>
              <a:ext uri="{FF2B5EF4-FFF2-40B4-BE49-F238E27FC236}">
                <a16:creationId xmlns:a16="http://schemas.microsoft.com/office/drawing/2014/main" id="{D357A616-79B3-44E3-A86F-CA9699F9F020}"/>
              </a:ext>
            </a:extLst>
          </p:cNvPr>
          <p:cNvSpPr/>
          <p:nvPr/>
        </p:nvSpPr>
        <p:spPr bwMode="auto">
          <a:xfrm>
            <a:off x="2823577" y="1983274"/>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24</a:t>
            </a:r>
          </a:p>
        </p:txBody>
      </p:sp>
      <p:sp>
        <p:nvSpPr>
          <p:cNvPr id="175" name="Rectangle 174">
            <a:extLst>
              <a:ext uri="{FF2B5EF4-FFF2-40B4-BE49-F238E27FC236}">
                <a16:creationId xmlns:a16="http://schemas.microsoft.com/office/drawing/2014/main" id="{4E983A5E-2621-4B97-B01A-21EAAC761ADB}"/>
              </a:ext>
            </a:extLst>
          </p:cNvPr>
          <p:cNvSpPr/>
          <p:nvPr/>
        </p:nvSpPr>
        <p:spPr bwMode="auto">
          <a:xfrm>
            <a:off x="305567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23</a:t>
            </a:r>
          </a:p>
        </p:txBody>
      </p:sp>
      <p:sp>
        <p:nvSpPr>
          <p:cNvPr id="176" name="Rectangle 175">
            <a:extLst>
              <a:ext uri="{FF2B5EF4-FFF2-40B4-BE49-F238E27FC236}">
                <a16:creationId xmlns:a16="http://schemas.microsoft.com/office/drawing/2014/main" id="{92E354AD-8939-41F4-9CE2-51F3549C873B}"/>
              </a:ext>
            </a:extLst>
          </p:cNvPr>
          <p:cNvSpPr/>
          <p:nvPr/>
        </p:nvSpPr>
        <p:spPr bwMode="auto">
          <a:xfrm>
            <a:off x="329539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22</a:t>
            </a:r>
          </a:p>
        </p:txBody>
      </p:sp>
      <p:sp>
        <p:nvSpPr>
          <p:cNvPr id="177" name="Rectangle 176">
            <a:extLst>
              <a:ext uri="{FF2B5EF4-FFF2-40B4-BE49-F238E27FC236}">
                <a16:creationId xmlns:a16="http://schemas.microsoft.com/office/drawing/2014/main" id="{58C0D6A6-C56B-4AED-A9F1-CAD32F92C7FB}"/>
              </a:ext>
            </a:extLst>
          </p:cNvPr>
          <p:cNvSpPr/>
          <p:nvPr/>
        </p:nvSpPr>
        <p:spPr bwMode="auto">
          <a:xfrm>
            <a:off x="3529396"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21</a:t>
            </a:r>
          </a:p>
        </p:txBody>
      </p:sp>
      <p:sp>
        <p:nvSpPr>
          <p:cNvPr id="178" name="Rectangle 177">
            <a:extLst>
              <a:ext uri="{FF2B5EF4-FFF2-40B4-BE49-F238E27FC236}">
                <a16:creationId xmlns:a16="http://schemas.microsoft.com/office/drawing/2014/main" id="{578AA74F-27C7-4705-AB82-9CA4E3218E41}"/>
              </a:ext>
            </a:extLst>
          </p:cNvPr>
          <p:cNvSpPr/>
          <p:nvPr/>
        </p:nvSpPr>
        <p:spPr bwMode="auto">
          <a:xfrm>
            <a:off x="376910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20</a:t>
            </a:r>
          </a:p>
        </p:txBody>
      </p:sp>
      <p:sp>
        <p:nvSpPr>
          <p:cNvPr id="179" name="Rectangle 178">
            <a:extLst>
              <a:ext uri="{FF2B5EF4-FFF2-40B4-BE49-F238E27FC236}">
                <a16:creationId xmlns:a16="http://schemas.microsoft.com/office/drawing/2014/main" id="{5DABE315-AB84-4FA5-B8A5-15C6B8C01DC8}"/>
              </a:ext>
            </a:extLst>
          </p:cNvPr>
          <p:cNvSpPr/>
          <p:nvPr/>
        </p:nvSpPr>
        <p:spPr bwMode="auto">
          <a:xfrm>
            <a:off x="4008820"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19</a:t>
            </a:r>
          </a:p>
        </p:txBody>
      </p:sp>
      <p:sp>
        <p:nvSpPr>
          <p:cNvPr id="180" name="Rectangle 179">
            <a:extLst>
              <a:ext uri="{FF2B5EF4-FFF2-40B4-BE49-F238E27FC236}">
                <a16:creationId xmlns:a16="http://schemas.microsoft.com/office/drawing/2014/main" id="{07BE3781-4872-4BCA-929A-B18A5C3D90D0}"/>
              </a:ext>
            </a:extLst>
          </p:cNvPr>
          <p:cNvSpPr/>
          <p:nvPr/>
        </p:nvSpPr>
        <p:spPr bwMode="auto">
          <a:xfrm>
            <a:off x="424853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18</a:t>
            </a:r>
          </a:p>
        </p:txBody>
      </p:sp>
      <p:sp>
        <p:nvSpPr>
          <p:cNvPr id="181" name="Rectangle 180">
            <a:extLst>
              <a:ext uri="{FF2B5EF4-FFF2-40B4-BE49-F238E27FC236}">
                <a16:creationId xmlns:a16="http://schemas.microsoft.com/office/drawing/2014/main" id="{79E489DB-B273-4A1D-A481-1044EB120F22}"/>
              </a:ext>
            </a:extLst>
          </p:cNvPr>
          <p:cNvSpPr/>
          <p:nvPr/>
        </p:nvSpPr>
        <p:spPr bwMode="auto">
          <a:xfrm>
            <a:off x="4482535"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17</a:t>
            </a:r>
          </a:p>
        </p:txBody>
      </p:sp>
      <p:sp>
        <p:nvSpPr>
          <p:cNvPr id="182" name="Rectangle 181">
            <a:extLst>
              <a:ext uri="{FF2B5EF4-FFF2-40B4-BE49-F238E27FC236}">
                <a16:creationId xmlns:a16="http://schemas.microsoft.com/office/drawing/2014/main" id="{54E8EB63-9CC6-457F-8316-8E8F15423204}"/>
              </a:ext>
            </a:extLst>
          </p:cNvPr>
          <p:cNvSpPr/>
          <p:nvPr/>
        </p:nvSpPr>
        <p:spPr bwMode="auto">
          <a:xfrm>
            <a:off x="472224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16</a:t>
            </a:r>
          </a:p>
        </p:txBody>
      </p:sp>
      <p:sp>
        <p:nvSpPr>
          <p:cNvPr id="183" name="Rectangle 182">
            <a:extLst>
              <a:ext uri="{FF2B5EF4-FFF2-40B4-BE49-F238E27FC236}">
                <a16:creationId xmlns:a16="http://schemas.microsoft.com/office/drawing/2014/main" id="{06348944-0BAA-4609-B702-10AD73B7E1E9}"/>
              </a:ext>
            </a:extLst>
          </p:cNvPr>
          <p:cNvSpPr/>
          <p:nvPr/>
        </p:nvSpPr>
        <p:spPr bwMode="auto">
          <a:xfrm>
            <a:off x="495625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15</a:t>
            </a:r>
          </a:p>
        </p:txBody>
      </p:sp>
      <p:sp>
        <p:nvSpPr>
          <p:cNvPr id="184" name="Rectangle 183">
            <a:extLst>
              <a:ext uri="{FF2B5EF4-FFF2-40B4-BE49-F238E27FC236}">
                <a16:creationId xmlns:a16="http://schemas.microsoft.com/office/drawing/2014/main" id="{1D90ADC4-3AFC-44CD-993C-DA70103E1345}"/>
              </a:ext>
            </a:extLst>
          </p:cNvPr>
          <p:cNvSpPr/>
          <p:nvPr/>
        </p:nvSpPr>
        <p:spPr bwMode="auto">
          <a:xfrm>
            <a:off x="5195964"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14</a:t>
            </a:r>
          </a:p>
        </p:txBody>
      </p:sp>
      <p:sp>
        <p:nvSpPr>
          <p:cNvPr id="185" name="Rectangle 184">
            <a:extLst>
              <a:ext uri="{FF2B5EF4-FFF2-40B4-BE49-F238E27FC236}">
                <a16:creationId xmlns:a16="http://schemas.microsoft.com/office/drawing/2014/main" id="{B6689AF7-A7EB-4B27-8F15-D61D230D7568}"/>
              </a:ext>
            </a:extLst>
          </p:cNvPr>
          <p:cNvSpPr/>
          <p:nvPr/>
        </p:nvSpPr>
        <p:spPr bwMode="auto">
          <a:xfrm>
            <a:off x="542996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13</a:t>
            </a:r>
          </a:p>
        </p:txBody>
      </p:sp>
      <p:sp>
        <p:nvSpPr>
          <p:cNvPr id="186" name="Rectangle 185">
            <a:extLst>
              <a:ext uri="{FF2B5EF4-FFF2-40B4-BE49-F238E27FC236}">
                <a16:creationId xmlns:a16="http://schemas.microsoft.com/office/drawing/2014/main" id="{490103A2-FF36-4438-A7BC-B9CE17515E2E}"/>
              </a:ext>
            </a:extLst>
          </p:cNvPr>
          <p:cNvSpPr/>
          <p:nvPr/>
        </p:nvSpPr>
        <p:spPr bwMode="auto">
          <a:xfrm>
            <a:off x="566967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12</a:t>
            </a:r>
          </a:p>
        </p:txBody>
      </p:sp>
      <p:sp>
        <p:nvSpPr>
          <p:cNvPr id="187" name="Rectangle 186">
            <a:extLst>
              <a:ext uri="{FF2B5EF4-FFF2-40B4-BE49-F238E27FC236}">
                <a16:creationId xmlns:a16="http://schemas.microsoft.com/office/drawing/2014/main" id="{74F50D91-4602-41DA-856C-E195E547047D}"/>
              </a:ext>
            </a:extLst>
          </p:cNvPr>
          <p:cNvSpPr/>
          <p:nvPr/>
        </p:nvSpPr>
        <p:spPr bwMode="auto">
          <a:xfrm>
            <a:off x="590939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11</a:t>
            </a:r>
          </a:p>
        </p:txBody>
      </p:sp>
      <p:sp>
        <p:nvSpPr>
          <p:cNvPr id="188" name="Rectangle 187">
            <a:extLst>
              <a:ext uri="{FF2B5EF4-FFF2-40B4-BE49-F238E27FC236}">
                <a16:creationId xmlns:a16="http://schemas.microsoft.com/office/drawing/2014/main" id="{FE23828C-1073-483A-8B03-3CF9D12B1E9D}"/>
              </a:ext>
            </a:extLst>
          </p:cNvPr>
          <p:cNvSpPr/>
          <p:nvPr/>
        </p:nvSpPr>
        <p:spPr bwMode="auto">
          <a:xfrm>
            <a:off x="6149103"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10</a:t>
            </a:r>
          </a:p>
        </p:txBody>
      </p:sp>
      <p:sp>
        <p:nvSpPr>
          <p:cNvPr id="189" name="Rectangle 188">
            <a:extLst>
              <a:ext uri="{FF2B5EF4-FFF2-40B4-BE49-F238E27FC236}">
                <a16:creationId xmlns:a16="http://schemas.microsoft.com/office/drawing/2014/main" id="{50AB28BA-EC6D-49DE-BB9C-9A14888BC703}"/>
              </a:ext>
            </a:extLst>
          </p:cNvPr>
          <p:cNvSpPr/>
          <p:nvPr/>
        </p:nvSpPr>
        <p:spPr bwMode="auto">
          <a:xfrm>
            <a:off x="638310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9</a:t>
            </a:r>
          </a:p>
        </p:txBody>
      </p:sp>
      <p:sp>
        <p:nvSpPr>
          <p:cNvPr id="190" name="Rectangle 189">
            <a:extLst>
              <a:ext uri="{FF2B5EF4-FFF2-40B4-BE49-F238E27FC236}">
                <a16:creationId xmlns:a16="http://schemas.microsoft.com/office/drawing/2014/main" id="{1ABBE835-1D7F-4B5B-945D-E2FF7E90077E}"/>
              </a:ext>
            </a:extLst>
          </p:cNvPr>
          <p:cNvSpPr/>
          <p:nvPr/>
        </p:nvSpPr>
        <p:spPr bwMode="auto">
          <a:xfrm>
            <a:off x="6622820"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8</a:t>
            </a:r>
          </a:p>
        </p:txBody>
      </p:sp>
      <p:sp>
        <p:nvSpPr>
          <p:cNvPr id="191" name="Rectangle 190">
            <a:extLst>
              <a:ext uri="{FF2B5EF4-FFF2-40B4-BE49-F238E27FC236}">
                <a16:creationId xmlns:a16="http://schemas.microsoft.com/office/drawing/2014/main" id="{0BF9CD00-3549-42B1-8E48-68646758B889}"/>
              </a:ext>
            </a:extLst>
          </p:cNvPr>
          <p:cNvSpPr/>
          <p:nvPr/>
        </p:nvSpPr>
        <p:spPr bwMode="auto">
          <a:xfrm>
            <a:off x="6856824"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7</a:t>
            </a:r>
          </a:p>
        </p:txBody>
      </p:sp>
      <p:sp>
        <p:nvSpPr>
          <p:cNvPr id="192" name="Rectangle 191">
            <a:extLst>
              <a:ext uri="{FF2B5EF4-FFF2-40B4-BE49-F238E27FC236}">
                <a16:creationId xmlns:a16="http://schemas.microsoft.com/office/drawing/2014/main" id="{8BEB8D20-3DBC-4FBD-B4B7-7F568492B515}"/>
              </a:ext>
            </a:extLst>
          </p:cNvPr>
          <p:cNvSpPr/>
          <p:nvPr/>
        </p:nvSpPr>
        <p:spPr bwMode="auto">
          <a:xfrm>
            <a:off x="7096535" y="1983274"/>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6</a:t>
            </a:r>
          </a:p>
        </p:txBody>
      </p:sp>
      <p:sp>
        <p:nvSpPr>
          <p:cNvPr id="193" name="Rectangle 192">
            <a:extLst>
              <a:ext uri="{FF2B5EF4-FFF2-40B4-BE49-F238E27FC236}">
                <a16:creationId xmlns:a16="http://schemas.microsoft.com/office/drawing/2014/main" id="{C1E4984E-D964-4127-A94D-DAF7723E87C1}"/>
              </a:ext>
            </a:extLst>
          </p:cNvPr>
          <p:cNvSpPr/>
          <p:nvPr/>
        </p:nvSpPr>
        <p:spPr bwMode="auto">
          <a:xfrm>
            <a:off x="732863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5</a:t>
            </a:r>
          </a:p>
        </p:txBody>
      </p:sp>
      <p:sp>
        <p:nvSpPr>
          <p:cNvPr id="194" name="Rectangle 193">
            <a:extLst>
              <a:ext uri="{FF2B5EF4-FFF2-40B4-BE49-F238E27FC236}">
                <a16:creationId xmlns:a16="http://schemas.microsoft.com/office/drawing/2014/main" id="{12F8595B-BF2E-498F-83FC-B62D8475CC0B}"/>
              </a:ext>
            </a:extLst>
          </p:cNvPr>
          <p:cNvSpPr/>
          <p:nvPr/>
        </p:nvSpPr>
        <p:spPr bwMode="auto">
          <a:xfrm>
            <a:off x="756834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4</a:t>
            </a:r>
          </a:p>
        </p:txBody>
      </p:sp>
      <p:sp>
        <p:nvSpPr>
          <p:cNvPr id="195" name="Rectangle 194">
            <a:extLst>
              <a:ext uri="{FF2B5EF4-FFF2-40B4-BE49-F238E27FC236}">
                <a16:creationId xmlns:a16="http://schemas.microsoft.com/office/drawing/2014/main" id="{D2309E76-4F14-463E-BE62-C8F561F3A781}"/>
              </a:ext>
            </a:extLst>
          </p:cNvPr>
          <p:cNvSpPr/>
          <p:nvPr/>
        </p:nvSpPr>
        <p:spPr bwMode="auto">
          <a:xfrm>
            <a:off x="780806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a:t>
            </a:r>
          </a:p>
        </p:txBody>
      </p:sp>
      <p:sp>
        <p:nvSpPr>
          <p:cNvPr id="196" name="Rectangle 195">
            <a:extLst>
              <a:ext uri="{FF2B5EF4-FFF2-40B4-BE49-F238E27FC236}">
                <a16:creationId xmlns:a16="http://schemas.microsoft.com/office/drawing/2014/main" id="{FCFA5803-D95D-4128-A39D-3ABFF287FD7D}"/>
              </a:ext>
            </a:extLst>
          </p:cNvPr>
          <p:cNvSpPr/>
          <p:nvPr/>
        </p:nvSpPr>
        <p:spPr bwMode="auto">
          <a:xfrm>
            <a:off x="804777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a:t>
            </a:r>
          </a:p>
        </p:txBody>
      </p:sp>
      <p:sp>
        <p:nvSpPr>
          <p:cNvPr id="197" name="Rectangle 196">
            <a:extLst>
              <a:ext uri="{FF2B5EF4-FFF2-40B4-BE49-F238E27FC236}">
                <a16:creationId xmlns:a16="http://schemas.microsoft.com/office/drawing/2014/main" id="{11F71BA1-72B1-49DF-9B21-B7BFB4F6F146}"/>
              </a:ext>
            </a:extLst>
          </p:cNvPr>
          <p:cNvSpPr/>
          <p:nvPr/>
        </p:nvSpPr>
        <p:spPr bwMode="auto">
          <a:xfrm>
            <a:off x="828177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a:t>
            </a:r>
          </a:p>
        </p:txBody>
      </p:sp>
      <p:sp>
        <p:nvSpPr>
          <p:cNvPr id="198" name="Rectangle 197">
            <a:extLst>
              <a:ext uri="{FF2B5EF4-FFF2-40B4-BE49-F238E27FC236}">
                <a16:creationId xmlns:a16="http://schemas.microsoft.com/office/drawing/2014/main" id="{43609A8D-2714-48C8-94C5-CE77F72B4032}"/>
              </a:ext>
            </a:extLst>
          </p:cNvPr>
          <p:cNvSpPr/>
          <p:nvPr/>
        </p:nvSpPr>
        <p:spPr bwMode="auto">
          <a:xfrm>
            <a:off x="852148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0</a:t>
            </a:r>
          </a:p>
        </p:txBody>
      </p:sp>
      <p:sp>
        <p:nvSpPr>
          <p:cNvPr id="203" name="Rectangle 202">
            <a:extLst>
              <a:ext uri="{FF2B5EF4-FFF2-40B4-BE49-F238E27FC236}">
                <a16:creationId xmlns:a16="http://schemas.microsoft.com/office/drawing/2014/main" id="{822F57FC-5807-409C-9221-99B22D8A285E}"/>
              </a:ext>
            </a:extLst>
          </p:cNvPr>
          <p:cNvSpPr/>
          <p:nvPr/>
        </p:nvSpPr>
        <p:spPr bwMode="auto">
          <a:xfrm>
            <a:off x="1162263"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31</a:t>
            </a:r>
          </a:p>
        </p:txBody>
      </p:sp>
      <p:sp>
        <p:nvSpPr>
          <p:cNvPr id="204" name="Rectangle 203">
            <a:extLst>
              <a:ext uri="{FF2B5EF4-FFF2-40B4-BE49-F238E27FC236}">
                <a16:creationId xmlns:a16="http://schemas.microsoft.com/office/drawing/2014/main" id="{2034F344-EB89-4EB9-B815-46666BAF73D8}"/>
              </a:ext>
            </a:extLst>
          </p:cNvPr>
          <p:cNvSpPr/>
          <p:nvPr/>
        </p:nvSpPr>
        <p:spPr bwMode="auto">
          <a:xfrm>
            <a:off x="1401974" y="1981200"/>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30</a:t>
            </a:r>
          </a:p>
        </p:txBody>
      </p:sp>
      <p:sp>
        <p:nvSpPr>
          <p:cNvPr id="205" name="Rectangle 204">
            <a:extLst>
              <a:ext uri="{FF2B5EF4-FFF2-40B4-BE49-F238E27FC236}">
                <a16:creationId xmlns:a16="http://schemas.microsoft.com/office/drawing/2014/main" id="{3C600F56-A17B-4CA5-BAE0-DB2D9978E702}"/>
              </a:ext>
            </a:extLst>
          </p:cNvPr>
          <p:cNvSpPr/>
          <p:nvPr/>
        </p:nvSpPr>
        <p:spPr bwMode="auto">
          <a:xfrm>
            <a:off x="1634076"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29</a:t>
            </a:r>
          </a:p>
        </p:txBody>
      </p:sp>
      <p:sp>
        <p:nvSpPr>
          <p:cNvPr id="206" name="Rectangle 205">
            <a:extLst>
              <a:ext uri="{FF2B5EF4-FFF2-40B4-BE49-F238E27FC236}">
                <a16:creationId xmlns:a16="http://schemas.microsoft.com/office/drawing/2014/main" id="{12F607C8-1083-471B-B621-AC7385F04F57}"/>
              </a:ext>
            </a:extLst>
          </p:cNvPr>
          <p:cNvSpPr/>
          <p:nvPr/>
        </p:nvSpPr>
        <p:spPr bwMode="auto">
          <a:xfrm>
            <a:off x="1873788"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28</a:t>
            </a:r>
          </a:p>
        </p:txBody>
      </p:sp>
      <p:sp>
        <p:nvSpPr>
          <p:cNvPr id="207" name="Rectangle 206">
            <a:extLst>
              <a:ext uri="{FF2B5EF4-FFF2-40B4-BE49-F238E27FC236}">
                <a16:creationId xmlns:a16="http://schemas.microsoft.com/office/drawing/2014/main" id="{828E4285-088D-4927-BF70-BCA6FE0E3CC5}"/>
              </a:ext>
            </a:extLst>
          </p:cNvPr>
          <p:cNvSpPr/>
          <p:nvPr/>
        </p:nvSpPr>
        <p:spPr bwMode="auto">
          <a:xfrm>
            <a:off x="2107793"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27</a:t>
            </a:r>
          </a:p>
        </p:txBody>
      </p:sp>
      <p:sp>
        <p:nvSpPr>
          <p:cNvPr id="208" name="Rectangle 207">
            <a:extLst>
              <a:ext uri="{FF2B5EF4-FFF2-40B4-BE49-F238E27FC236}">
                <a16:creationId xmlns:a16="http://schemas.microsoft.com/office/drawing/2014/main" id="{E787421E-5E17-42CF-831D-FC13CE3CF974}"/>
              </a:ext>
            </a:extLst>
          </p:cNvPr>
          <p:cNvSpPr/>
          <p:nvPr/>
        </p:nvSpPr>
        <p:spPr>
          <a:xfrm>
            <a:off x="324044" y="4480991"/>
            <a:ext cx="5665967" cy="369332"/>
          </a:xfrm>
          <a:prstGeom prst="rect">
            <a:avLst/>
          </a:prstGeom>
        </p:spPr>
        <p:txBody>
          <a:bodyPr wrap="square">
            <a:spAutoFit/>
          </a:bodyPr>
          <a:lstStyle/>
          <a:p>
            <a:r>
              <a:rPr lang="en-US" dirty="0"/>
              <a:t>Combine them together into one register (</a:t>
            </a:r>
            <a:r>
              <a:rPr lang="en-US" b="1" dirty="0"/>
              <a:t>PSR</a:t>
            </a:r>
            <a:r>
              <a:rPr lang="en-US" dirty="0"/>
              <a:t>)</a:t>
            </a:r>
          </a:p>
        </p:txBody>
      </p:sp>
      <p:sp>
        <p:nvSpPr>
          <p:cNvPr id="199" name="Rectangle 198">
            <a:extLst>
              <a:ext uri="{FF2B5EF4-FFF2-40B4-BE49-F238E27FC236}">
                <a16:creationId xmlns:a16="http://schemas.microsoft.com/office/drawing/2014/main" id="{3E571097-D5A4-4173-8762-EA485FF7AEF9}"/>
              </a:ext>
            </a:extLst>
          </p:cNvPr>
          <p:cNvSpPr/>
          <p:nvPr/>
        </p:nvSpPr>
        <p:spPr bwMode="auto">
          <a:xfrm>
            <a:off x="4009545" y="2260024"/>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200" name="TextBox 106">
            <a:extLst>
              <a:ext uri="{FF2B5EF4-FFF2-40B4-BE49-F238E27FC236}">
                <a16:creationId xmlns:a16="http://schemas.microsoft.com/office/drawing/2014/main" id="{18F8F0EB-919C-4850-9071-7B8E9BD593A7}"/>
              </a:ext>
            </a:extLst>
          </p:cNvPr>
          <p:cNvSpPr txBox="1">
            <a:spLocks noChangeArrowheads="1"/>
          </p:cNvSpPr>
          <p:nvPr/>
        </p:nvSpPr>
        <p:spPr bwMode="auto">
          <a:xfrm>
            <a:off x="2585613" y="2231464"/>
            <a:ext cx="942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01" name="Rectangle 200">
            <a:extLst>
              <a:ext uri="{FF2B5EF4-FFF2-40B4-BE49-F238E27FC236}">
                <a16:creationId xmlns:a16="http://schemas.microsoft.com/office/drawing/2014/main" id="{385393E0-B838-4933-8333-EA5CC9833BCE}"/>
              </a:ext>
            </a:extLst>
          </p:cNvPr>
          <p:cNvSpPr/>
          <p:nvPr/>
        </p:nvSpPr>
        <p:spPr bwMode="auto">
          <a:xfrm>
            <a:off x="3997705" y="5039271"/>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20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3033921" y="5011663"/>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6" name="TextBox 5">
            <a:extLst>
              <a:ext uri="{FF2B5EF4-FFF2-40B4-BE49-F238E27FC236}">
                <a16:creationId xmlns:a16="http://schemas.microsoft.com/office/drawing/2014/main" id="{3852D820-167C-6849-92EC-043EFA03FC85}"/>
              </a:ext>
            </a:extLst>
          </p:cNvPr>
          <p:cNvSpPr txBox="1"/>
          <p:nvPr/>
        </p:nvSpPr>
        <p:spPr>
          <a:xfrm>
            <a:off x="6148075" y="5355366"/>
            <a:ext cx="2977418" cy="646331"/>
          </a:xfrm>
          <a:prstGeom prst="rect">
            <a:avLst/>
          </a:prstGeom>
          <a:noFill/>
        </p:spPr>
        <p:txBody>
          <a:bodyPr wrap="none" rtlCol="0">
            <a:spAutoFit/>
          </a:bodyPr>
          <a:lstStyle/>
          <a:p>
            <a:pPr algn="ctr"/>
            <a:r>
              <a:rPr lang="en-US" dirty="0"/>
              <a:t>8-bit interrupt number in </a:t>
            </a:r>
            <a:r>
              <a:rPr lang="en-US" b="1" dirty="0">
                <a:latin typeface="Consolas" panose="020B0609020204030204" pitchFamily="49" charset="0"/>
                <a:cs typeface="Consolas" panose="020B0609020204030204" pitchFamily="49" charset="0"/>
              </a:rPr>
              <a:t>PSR</a:t>
            </a:r>
          </a:p>
          <a:p>
            <a:pPr algn="ctr"/>
            <a:r>
              <a:rPr lang="en-US" dirty="0"/>
              <a:t>Range:  </a:t>
            </a:r>
            <a:r>
              <a:rPr lang="en-US" b="1" dirty="0">
                <a:latin typeface="Consolas" panose="020B0609020204030204" pitchFamily="49" charset="0"/>
                <a:cs typeface="Consolas" panose="020B0609020204030204" pitchFamily="49" charset="0"/>
              </a:rPr>
              <a:t>0 - 255</a:t>
            </a:r>
          </a:p>
        </p:txBody>
      </p:sp>
      <p:cxnSp>
        <p:nvCxnSpPr>
          <p:cNvPr id="8" name="Straight Connector 7">
            <a:extLst>
              <a:ext uri="{FF2B5EF4-FFF2-40B4-BE49-F238E27FC236}">
                <a16:creationId xmlns:a16="http://schemas.microsoft.com/office/drawing/2014/main" id="{BE75E6CA-B237-4349-89B1-2CC6D0A2BC14}"/>
              </a:ext>
            </a:extLst>
          </p:cNvPr>
          <p:cNvCxnSpPr/>
          <p:nvPr/>
        </p:nvCxnSpPr>
        <p:spPr>
          <a:xfrm>
            <a:off x="0" y="4114800"/>
            <a:ext cx="914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16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CMSIS Library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dirty="0"/>
          </a:p>
        </p:txBody>
      </p:sp>
      <p:sp>
        <p:nvSpPr>
          <p:cNvPr id="4" name="Content Placeholder 3"/>
          <p:cNvSpPr>
            <a:spLocks noGrp="1"/>
          </p:cNvSpPr>
          <p:nvPr>
            <p:ph sz="quarter" idx="1"/>
          </p:nvPr>
        </p:nvSpPr>
        <p:spPr>
          <a:xfrm>
            <a:off x="457200" y="1219200"/>
            <a:ext cx="8229600" cy="5137150"/>
          </a:xfrm>
        </p:spPr>
        <p:txBody>
          <a:bodyPr>
            <a:normAutofit/>
          </a:bodyPr>
          <a:lstStyle/>
          <a:p>
            <a:r>
              <a:rPr lang="en-US" sz="2000" dirty="0"/>
              <a:t>Interrupt number defined in ARM software library</a:t>
            </a:r>
          </a:p>
          <a:p>
            <a:endParaRPr lang="en-US" sz="2000" dirty="0"/>
          </a:p>
          <a:p>
            <a:endParaRPr lang="en-US" sz="2000" dirty="0"/>
          </a:p>
          <a:p>
            <a:endParaRPr lang="en-US" sz="2000" dirty="0"/>
          </a:p>
          <a:p>
            <a:endParaRPr lang="en-US" sz="2000" dirty="0"/>
          </a:p>
          <a:p>
            <a:pPr marL="0" indent="0">
              <a:buNone/>
            </a:pPr>
            <a:endParaRPr lang="en-US" sz="2000" dirty="0"/>
          </a:p>
          <a:p>
            <a:r>
              <a:rPr lang="en-US" sz="2000" dirty="0"/>
              <a:t>First </a:t>
            </a:r>
            <a:r>
              <a:rPr lang="en-US" sz="2000" dirty="0">
                <a:latin typeface="Consolas" panose="020B0609020204030204" pitchFamily="49" charset="0"/>
                <a:cs typeface="Consolas" panose="020B0609020204030204" pitchFamily="49" charset="0"/>
              </a:rPr>
              <a:t>16</a:t>
            </a:r>
            <a:r>
              <a:rPr lang="en-US" sz="2000" dirty="0"/>
              <a:t> are system exceptions</a:t>
            </a:r>
          </a:p>
          <a:p>
            <a:pPr lvl="1"/>
            <a:r>
              <a:rPr lang="en-US" sz="1800" dirty="0"/>
              <a:t>CMSIS defines their interrupt numbers as negative</a:t>
            </a:r>
          </a:p>
          <a:p>
            <a:pPr lvl="1"/>
            <a:r>
              <a:rPr lang="en-US" sz="1800" dirty="0"/>
              <a:t>Defined by ARM core</a:t>
            </a:r>
          </a:p>
          <a:p>
            <a:r>
              <a:rPr lang="en-US" sz="2000" dirty="0"/>
              <a:t>The rest </a:t>
            </a:r>
            <a:r>
              <a:rPr lang="en-US" sz="2000" dirty="0">
                <a:latin typeface="Consolas" panose="020B0609020204030204" pitchFamily="49" charset="0"/>
                <a:cs typeface="Consolas" panose="020B0609020204030204" pitchFamily="49" charset="0"/>
              </a:rPr>
              <a:t>240</a:t>
            </a:r>
            <a:r>
              <a:rPr lang="en-US" sz="2000" dirty="0"/>
              <a:t> are peripheral interrupts</a:t>
            </a:r>
          </a:p>
          <a:p>
            <a:pPr lvl="1"/>
            <a:r>
              <a:rPr lang="en-US" sz="1800" dirty="0"/>
              <a:t>Peripheral interrupt number starts with 0.</a:t>
            </a:r>
          </a:p>
          <a:p>
            <a:pPr lvl="1"/>
            <a:r>
              <a:rPr lang="en-US" sz="1800" dirty="0"/>
              <a:t>Defined by chip manufacturers. </a:t>
            </a:r>
          </a:p>
        </p:txBody>
      </p:sp>
      <p:cxnSp>
        <p:nvCxnSpPr>
          <p:cNvPr id="6" name="Straight Arrow Connector 5"/>
          <p:cNvCxnSpPr/>
          <p:nvPr/>
        </p:nvCxnSpPr>
        <p:spPr>
          <a:xfrm>
            <a:off x="1092899" y="251416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69299" y="236176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6454" y="266842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2769299" y="243796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95637" y="175260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14" name="TextBox 13"/>
          <p:cNvSpPr txBox="1"/>
          <p:nvPr/>
        </p:nvSpPr>
        <p:spPr>
          <a:xfrm>
            <a:off x="4038600" y="175260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1553147" y="243796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58676" y="175260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6262447" y="257921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19" name="TextBox 18"/>
          <p:cNvSpPr txBox="1"/>
          <p:nvPr/>
        </p:nvSpPr>
        <p:spPr>
          <a:xfrm>
            <a:off x="2250180" y="266842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20" name="TextBox 19"/>
          <p:cNvSpPr txBox="1"/>
          <p:nvPr/>
        </p:nvSpPr>
        <p:spPr>
          <a:xfrm>
            <a:off x="1270858" y="2671131"/>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23" name="TextBox 22"/>
          <p:cNvSpPr txBox="1"/>
          <p:nvPr/>
        </p:nvSpPr>
        <p:spPr>
          <a:xfrm>
            <a:off x="2852106" y="3035966"/>
            <a:ext cx="2564485" cy="369332"/>
          </a:xfrm>
          <a:prstGeom prst="rect">
            <a:avLst/>
          </a:prstGeom>
          <a:noFill/>
        </p:spPr>
        <p:txBody>
          <a:bodyPr wrap="none" rtlCol="0">
            <a:spAutoFit/>
          </a:bodyPr>
          <a:lstStyle/>
          <a:p>
            <a:r>
              <a:rPr lang="en-US" dirty="0"/>
              <a:t>CMSIS Interrupt Number</a:t>
            </a:r>
          </a:p>
        </p:txBody>
      </p:sp>
    </p:spTree>
    <p:custDataLst>
      <p:tags r:id="rId1"/>
    </p:custDataLst>
    <p:extLst>
      <p:ext uri="{BB962C8B-B14F-4D97-AF65-F5344CB8AC3E}">
        <p14:creationId xmlns:p14="http://schemas.microsoft.com/office/powerpoint/2010/main" val="150778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Polling </a:t>
            </a:r>
            <a:r>
              <a:rPr lang="en-US" i="1" dirty="0"/>
              <a:t>vs</a:t>
            </a:r>
            <a:r>
              <a:rPr lang="en-US" dirty="0"/>
              <a: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6" name="Content Placeholder 2">
            <a:extLst>
              <a:ext uri="{FF2B5EF4-FFF2-40B4-BE49-F238E27FC236}">
                <a16:creationId xmlns:a16="http://schemas.microsoft.com/office/drawing/2014/main" id="{BEFE17AE-4C1F-E84F-BA57-23BE31D1C663}"/>
              </a:ext>
            </a:extLst>
          </p:cNvPr>
          <p:cNvSpPr>
            <a:spLocks noGrp="1"/>
          </p:cNvSpPr>
          <p:nvPr>
            <p:ph sz="quarter" idx="1"/>
          </p:nvPr>
        </p:nvSpPr>
        <p:spPr>
          <a:xfrm>
            <a:off x="228600" y="1219200"/>
            <a:ext cx="3962400" cy="4114800"/>
          </a:xfrm>
        </p:spPr>
        <p:txBody>
          <a:bodyPr>
            <a:normAutofit/>
          </a:bodyPr>
          <a:lstStyle/>
          <a:p>
            <a:r>
              <a:rPr lang="en-US" sz="2000" dirty="0"/>
              <a:t>Interrupt-driven operations</a:t>
            </a:r>
          </a:p>
          <a:p>
            <a:pPr lvl="1"/>
            <a:r>
              <a:rPr lang="en-US" sz="2000" dirty="0"/>
              <a:t>Allows CPU to perform other tasks until external/internal devices require service</a:t>
            </a:r>
          </a:p>
          <a:p>
            <a:pPr lvl="1"/>
            <a:r>
              <a:rPr lang="en-US" sz="2000" dirty="0"/>
              <a:t>CPU automatically stops the current code and starts to execute an </a:t>
            </a:r>
            <a:r>
              <a:rPr lang="en-US" sz="2000" dirty="0">
                <a:solidFill>
                  <a:srgbClr val="0000FF"/>
                </a:solidFill>
              </a:rPr>
              <a:t>interrupt handler </a:t>
            </a:r>
            <a:r>
              <a:rPr lang="en-US" sz="2000" dirty="0"/>
              <a:t>(or called </a:t>
            </a:r>
            <a:r>
              <a:rPr lang="en-US" sz="2000" dirty="0">
                <a:solidFill>
                  <a:srgbClr val="C00000"/>
                </a:solidFill>
              </a:rPr>
              <a:t>interrupt service routine</a:t>
            </a:r>
            <a:r>
              <a:rPr lang="en-US" sz="2000" dirty="0"/>
              <a:t>, </a:t>
            </a:r>
            <a:r>
              <a:rPr lang="en-US" sz="2000" b="1" dirty="0">
                <a:solidFill>
                  <a:srgbClr val="C00000"/>
                </a:solidFill>
                <a:latin typeface="Consolas" panose="020B0609020204030204" pitchFamily="49" charset="0"/>
                <a:cs typeface="Consolas" panose="020B0609020204030204" pitchFamily="49" charset="0"/>
              </a:rPr>
              <a:t>ISR</a:t>
            </a:r>
            <a:r>
              <a:rPr lang="en-US" sz="2000" dirty="0"/>
              <a:t>)</a:t>
            </a:r>
          </a:p>
          <a:p>
            <a:endParaRPr lang="en-US" sz="2000" dirty="0"/>
          </a:p>
          <a:p>
            <a:endParaRPr lang="en-US" sz="2000" dirty="0"/>
          </a:p>
        </p:txBody>
      </p:sp>
      <p:cxnSp>
        <p:nvCxnSpPr>
          <p:cNvPr id="7" name="Straight Arrow Connector 6">
            <a:extLst>
              <a:ext uri="{FF2B5EF4-FFF2-40B4-BE49-F238E27FC236}">
                <a16:creationId xmlns:a16="http://schemas.microsoft.com/office/drawing/2014/main" id="{D90EEDCD-4E5C-B449-AE8D-51D6E7ECDD1B}"/>
              </a:ext>
            </a:extLst>
          </p:cNvPr>
          <p:cNvCxnSpPr>
            <a:cxnSpLocks/>
          </p:cNvCxnSpPr>
          <p:nvPr/>
        </p:nvCxnSpPr>
        <p:spPr>
          <a:xfrm>
            <a:off x="6922113" y="2110264"/>
            <a:ext cx="0" cy="129540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6B9C90-EC0D-734B-A952-33EC05F3EFF9}"/>
              </a:ext>
            </a:extLst>
          </p:cNvPr>
          <p:cNvSpPr txBox="1"/>
          <p:nvPr/>
        </p:nvSpPr>
        <p:spPr>
          <a:xfrm>
            <a:off x="6449869" y="1740932"/>
            <a:ext cx="944489"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main()</a:t>
            </a:r>
          </a:p>
        </p:txBody>
      </p:sp>
      <p:cxnSp>
        <p:nvCxnSpPr>
          <p:cNvPr id="11" name="Straight Arrow Connector 10">
            <a:extLst>
              <a:ext uri="{FF2B5EF4-FFF2-40B4-BE49-F238E27FC236}">
                <a16:creationId xmlns:a16="http://schemas.microsoft.com/office/drawing/2014/main" id="{AEB9F1A8-DB56-774A-A39F-CF0290D13612}"/>
              </a:ext>
            </a:extLst>
          </p:cNvPr>
          <p:cNvCxnSpPr>
            <a:cxnSpLocks/>
          </p:cNvCxnSpPr>
          <p:nvPr/>
        </p:nvCxnSpPr>
        <p:spPr>
          <a:xfrm>
            <a:off x="6922113" y="3405664"/>
            <a:ext cx="1205346" cy="14907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AC8AE0-6CBE-554E-AFEA-542E40276B92}"/>
              </a:ext>
            </a:extLst>
          </p:cNvPr>
          <p:cNvCxnSpPr>
            <a:cxnSpLocks/>
          </p:cNvCxnSpPr>
          <p:nvPr/>
        </p:nvCxnSpPr>
        <p:spPr>
          <a:xfrm>
            <a:off x="8118257" y="3554738"/>
            <a:ext cx="0" cy="77585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3307D5-E2C8-C54C-9C98-740A7F3EDD8C}"/>
              </a:ext>
            </a:extLst>
          </p:cNvPr>
          <p:cNvSpPr txBox="1"/>
          <p:nvPr/>
        </p:nvSpPr>
        <p:spPr>
          <a:xfrm>
            <a:off x="8127459" y="3692190"/>
            <a:ext cx="817853"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ISR()</a:t>
            </a:r>
          </a:p>
        </p:txBody>
      </p:sp>
      <p:cxnSp>
        <p:nvCxnSpPr>
          <p:cNvPr id="17" name="Straight Arrow Connector 16">
            <a:extLst>
              <a:ext uri="{FF2B5EF4-FFF2-40B4-BE49-F238E27FC236}">
                <a16:creationId xmlns:a16="http://schemas.microsoft.com/office/drawing/2014/main" id="{B012F5D4-0DF8-234C-8927-5AB9538A3CB2}"/>
              </a:ext>
            </a:extLst>
          </p:cNvPr>
          <p:cNvCxnSpPr>
            <a:cxnSpLocks/>
          </p:cNvCxnSpPr>
          <p:nvPr/>
        </p:nvCxnSpPr>
        <p:spPr>
          <a:xfrm>
            <a:off x="6922112" y="4469138"/>
            <a:ext cx="0" cy="129540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899FFB-DAA0-D040-8A05-C8E286ED000F}"/>
              </a:ext>
            </a:extLst>
          </p:cNvPr>
          <p:cNvCxnSpPr>
            <a:cxnSpLocks/>
          </p:cNvCxnSpPr>
          <p:nvPr/>
        </p:nvCxnSpPr>
        <p:spPr>
          <a:xfrm flipV="1">
            <a:off x="6922112" y="4309674"/>
            <a:ext cx="1196145" cy="159464"/>
          </a:xfrm>
          <a:prstGeom prst="straightConnector1">
            <a:avLst/>
          </a:prstGeom>
          <a:ln w="28575">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0F5C92C-7A29-814B-934A-93C6559558FC}"/>
              </a:ext>
            </a:extLst>
          </p:cNvPr>
          <p:cNvSpPr/>
          <p:nvPr/>
        </p:nvSpPr>
        <p:spPr>
          <a:xfrm>
            <a:off x="4701329" y="1740932"/>
            <a:ext cx="990600" cy="132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Busy</a:t>
            </a:r>
          </a:p>
        </p:txBody>
      </p:sp>
      <p:cxnSp>
        <p:nvCxnSpPr>
          <p:cNvPr id="20" name="Straight Arrow Connector 19">
            <a:extLst>
              <a:ext uri="{FF2B5EF4-FFF2-40B4-BE49-F238E27FC236}">
                <a16:creationId xmlns:a16="http://schemas.microsoft.com/office/drawing/2014/main" id="{15E6605E-95D8-8F47-B1EA-B32F9934AAB1}"/>
              </a:ext>
            </a:extLst>
          </p:cNvPr>
          <p:cNvCxnSpPr>
            <a:cxnSpLocks/>
          </p:cNvCxnSpPr>
          <p:nvPr/>
        </p:nvCxnSpPr>
        <p:spPr>
          <a:xfrm>
            <a:off x="5716768" y="3070876"/>
            <a:ext cx="1205344" cy="334787"/>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2E5C12-8600-F14B-9822-8742455B3D68}"/>
              </a:ext>
            </a:extLst>
          </p:cNvPr>
          <p:cNvSpPr txBox="1"/>
          <p:nvPr/>
        </p:nvSpPr>
        <p:spPr>
          <a:xfrm>
            <a:off x="4696008" y="1371600"/>
            <a:ext cx="995920" cy="369332"/>
          </a:xfrm>
          <a:prstGeom prst="rect">
            <a:avLst/>
          </a:prstGeom>
          <a:noFill/>
        </p:spPr>
        <p:txBody>
          <a:bodyPr wrap="square" rtlCol="0">
            <a:spAutoFit/>
          </a:bodyPr>
          <a:lstStyle/>
          <a:p>
            <a:pPr algn="ctr"/>
            <a:r>
              <a:rPr lang="en-US" b="1" dirty="0">
                <a:latin typeface="Consolas" panose="020B0609020204030204" pitchFamily="49" charset="0"/>
                <a:cs typeface="Consolas" panose="020B0609020204030204" pitchFamily="49" charset="0"/>
              </a:rPr>
              <a:t>device</a:t>
            </a:r>
          </a:p>
        </p:txBody>
      </p:sp>
      <p:sp>
        <p:nvSpPr>
          <p:cNvPr id="24" name="Rectangle 23">
            <a:extLst>
              <a:ext uri="{FF2B5EF4-FFF2-40B4-BE49-F238E27FC236}">
                <a16:creationId xmlns:a16="http://schemas.microsoft.com/office/drawing/2014/main" id="{E3BF9775-28A0-DD48-B334-525E1B8E9244}"/>
              </a:ext>
            </a:extLst>
          </p:cNvPr>
          <p:cNvSpPr/>
          <p:nvPr/>
        </p:nvSpPr>
        <p:spPr>
          <a:xfrm>
            <a:off x="4701328" y="3054698"/>
            <a:ext cx="990600" cy="8082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cxnSp>
        <p:nvCxnSpPr>
          <p:cNvPr id="25" name="Straight Arrow Connector 24">
            <a:extLst>
              <a:ext uri="{FF2B5EF4-FFF2-40B4-BE49-F238E27FC236}">
                <a16:creationId xmlns:a16="http://schemas.microsoft.com/office/drawing/2014/main" id="{C40C3DE6-FFE1-9843-80D0-18B024618B29}"/>
              </a:ext>
            </a:extLst>
          </p:cNvPr>
          <p:cNvCxnSpPr>
            <a:cxnSpLocks/>
            <a:endCxn id="28" idx="0"/>
          </p:cNvCxnSpPr>
          <p:nvPr/>
        </p:nvCxnSpPr>
        <p:spPr>
          <a:xfrm flipH="1">
            <a:off x="4395285" y="1698858"/>
            <a:ext cx="5302" cy="4294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358648-ED93-2E42-85C0-F3791006AF4C}"/>
              </a:ext>
            </a:extLst>
          </p:cNvPr>
          <p:cNvSpPr txBox="1"/>
          <p:nvPr/>
        </p:nvSpPr>
        <p:spPr>
          <a:xfrm>
            <a:off x="4094561" y="5993138"/>
            <a:ext cx="601447" cy="369332"/>
          </a:xfrm>
          <a:prstGeom prst="rect">
            <a:avLst/>
          </a:prstGeom>
          <a:noFill/>
        </p:spPr>
        <p:txBody>
          <a:bodyPr wrap="none" rtlCol="0">
            <a:spAutoFit/>
          </a:bodyPr>
          <a:lstStyle/>
          <a:p>
            <a:r>
              <a:rPr lang="en-US" dirty="0"/>
              <a:t>time</a:t>
            </a:r>
          </a:p>
        </p:txBody>
      </p:sp>
      <p:sp>
        <p:nvSpPr>
          <p:cNvPr id="31" name="TextBox 30">
            <a:extLst>
              <a:ext uri="{FF2B5EF4-FFF2-40B4-BE49-F238E27FC236}">
                <a16:creationId xmlns:a16="http://schemas.microsoft.com/office/drawing/2014/main" id="{DA0B8D0D-082B-C140-827C-745912ABA9FB}"/>
              </a:ext>
            </a:extLst>
          </p:cNvPr>
          <p:cNvSpPr txBox="1"/>
          <p:nvPr/>
        </p:nvSpPr>
        <p:spPr>
          <a:xfrm rot="957382">
            <a:off x="5687533" y="2864746"/>
            <a:ext cx="1097736" cy="646331"/>
          </a:xfrm>
          <a:prstGeom prst="rect">
            <a:avLst/>
          </a:prstGeom>
          <a:noFill/>
        </p:spPr>
        <p:txBody>
          <a:bodyPr wrap="none" rtlCol="0">
            <a:spAutoFit/>
          </a:bodyPr>
          <a:lstStyle/>
          <a:p>
            <a:pPr algn="ctr"/>
            <a:r>
              <a:rPr lang="en-US" dirty="0">
                <a:solidFill>
                  <a:srgbClr val="C00000"/>
                </a:solidFill>
              </a:rPr>
              <a:t>interrupt </a:t>
            </a:r>
          </a:p>
          <a:p>
            <a:pPr algn="ctr"/>
            <a:r>
              <a:rPr lang="en-US" dirty="0">
                <a:solidFill>
                  <a:srgbClr val="C00000"/>
                </a:solidFill>
              </a:rPr>
              <a:t>request</a:t>
            </a:r>
          </a:p>
        </p:txBody>
      </p:sp>
      <p:sp>
        <p:nvSpPr>
          <p:cNvPr id="33" name="Rectangle 32">
            <a:extLst>
              <a:ext uri="{FF2B5EF4-FFF2-40B4-BE49-F238E27FC236}">
                <a16:creationId xmlns:a16="http://schemas.microsoft.com/office/drawing/2014/main" id="{BE1EE095-8D27-C24F-8050-3F69A5FDBFCB}"/>
              </a:ext>
            </a:extLst>
          </p:cNvPr>
          <p:cNvSpPr/>
          <p:nvPr/>
        </p:nvSpPr>
        <p:spPr>
          <a:xfrm>
            <a:off x="6426812" y="1698858"/>
            <a:ext cx="2464272" cy="4294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0A8144D-9FDA-E444-86D2-7362D4B0E3E9}"/>
              </a:ext>
            </a:extLst>
          </p:cNvPr>
          <p:cNvSpPr txBox="1"/>
          <p:nvPr/>
        </p:nvSpPr>
        <p:spPr>
          <a:xfrm>
            <a:off x="7376659" y="1325456"/>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CPU</a:t>
            </a:r>
          </a:p>
        </p:txBody>
      </p:sp>
    </p:spTree>
    <p:extLst>
      <p:ext uri="{BB962C8B-B14F-4D97-AF65-F5344CB8AC3E}">
        <p14:creationId xmlns:p14="http://schemas.microsoft.com/office/powerpoint/2010/main" val="58211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CMIS Library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sp>
        <p:nvSpPr>
          <p:cNvPr id="4" name="Content Placeholder 3"/>
          <p:cNvSpPr>
            <a:spLocks noGrp="1"/>
          </p:cNvSpPr>
          <p:nvPr>
            <p:ph sz="quarter" idx="1"/>
          </p:nvPr>
        </p:nvSpPr>
        <p:spPr>
          <a:xfrm>
            <a:off x="152400" y="1158240"/>
            <a:ext cx="8839200" cy="5563870"/>
          </a:xfrm>
          <a:solidFill>
            <a:schemeClr val="bg1"/>
          </a:solidFill>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300" b="1" dirty="0">
                <a:latin typeface="Consolas" panose="020B0609020204030204" pitchFamily="49" charset="0"/>
                <a:cs typeface="Consolas" panose="020B0609020204030204" pitchFamily="49" charset="0"/>
              </a:rPr>
              <a:t>/******  Cortex-M4 System Exceptions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NonMaskableInt_IRQn</a:t>
            </a:r>
            <a:r>
              <a:rPr lang="en-US" sz="1300" b="1" dirty="0">
                <a:latin typeface="Consolas" panose="020B0609020204030204" pitchFamily="49" charset="0"/>
                <a:cs typeface="Consolas" panose="020B0609020204030204" pitchFamily="49" charset="0"/>
              </a:rPr>
              <a:t>    = -14,    /* 2 Cortex-M4 Non Maskable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HardFault_IRQn</a:t>
            </a:r>
            <a:r>
              <a:rPr lang="en-US" sz="1300" b="1" dirty="0">
                <a:latin typeface="Consolas" panose="020B0609020204030204" pitchFamily="49" charset="0"/>
                <a:cs typeface="Consolas" panose="020B0609020204030204" pitchFamily="49" charset="0"/>
              </a:rPr>
              <a:t>         = -13,    /* 3 Cortex-M4 Hard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MemoryManagement_IRQn</a:t>
            </a:r>
            <a:r>
              <a:rPr lang="en-US" sz="1300" b="1" dirty="0">
                <a:latin typeface="Consolas" panose="020B0609020204030204" pitchFamily="49" charset="0"/>
                <a:cs typeface="Consolas" panose="020B0609020204030204" pitchFamily="49" charset="0"/>
              </a:rPr>
              <a:t>  = -12,    /* 4 Cortex-M4 Memory Management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BusFault_IRQn</a:t>
            </a:r>
            <a:r>
              <a:rPr lang="en-US" sz="1300" b="1" dirty="0">
                <a:latin typeface="Consolas" panose="020B0609020204030204" pitchFamily="49" charset="0"/>
                <a:cs typeface="Consolas" panose="020B0609020204030204" pitchFamily="49" charset="0"/>
              </a:rPr>
              <a:t>          = -11,    /* 5 Cortex-M4 Bus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UsageFault_IRQn</a:t>
            </a:r>
            <a:r>
              <a:rPr lang="en-US" sz="1300" b="1" dirty="0">
                <a:latin typeface="Consolas" panose="020B0609020204030204" pitchFamily="49" charset="0"/>
                <a:cs typeface="Consolas" panose="020B0609020204030204" pitchFamily="49" charset="0"/>
              </a:rPr>
              <a:t>        = -10,    /* 6 Cortex-M4 Usage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SVCall_IRQn</a:t>
            </a:r>
            <a:r>
              <a:rPr lang="en-US" sz="1300" b="1" dirty="0">
                <a:latin typeface="Consolas" panose="020B0609020204030204" pitchFamily="49" charset="0"/>
                <a:cs typeface="Consolas" panose="020B0609020204030204" pitchFamily="49" charset="0"/>
              </a:rPr>
              <a:t>            = -5,     /* 11 Cortex-M4 SV Call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DebugMonitor_IRQn</a:t>
            </a:r>
            <a:r>
              <a:rPr lang="en-US" sz="1300" b="1" dirty="0">
                <a:latin typeface="Consolas" panose="020B0609020204030204" pitchFamily="49" charset="0"/>
                <a:cs typeface="Consolas" panose="020B0609020204030204" pitchFamily="49" charset="0"/>
              </a:rPr>
              <a:t>      = -4,     /* 12 Cortex-M4 Debug Monitor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PendSV_IRQn</a:t>
            </a:r>
            <a:r>
              <a:rPr lang="en-US" sz="1300" b="1" dirty="0">
                <a:latin typeface="Consolas" panose="020B0609020204030204" pitchFamily="49" charset="0"/>
                <a:cs typeface="Consolas" panose="020B0609020204030204" pitchFamily="49" charset="0"/>
              </a:rPr>
              <a:t>            = -2,     /* 14 Cortex-M4 Pend SV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SysTick_IRQn</a:t>
            </a:r>
            <a:r>
              <a:rPr lang="en-US" sz="1300" b="1" dirty="0">
                <a:latin typeface="Consolas" panose="020B0609020204030204" pitchFamily="49" charset="0"/>
                <a:cs typeface="Consolas" panose="020B0609020204030204" pitchFamily="49" charset="0"/>
              </a:rPr>
              <a:t>           = -1,     /* 15 Cortex-M4 System Tick Interrupt                    */</a:t>
            </a:r>
          </a:p>
          <a:p>
            <a:pPr marL="0" indent="0">
              <a:buNone/>
            </a:pPr>
            <a:r>
              <a:rPr lang="en-US" sz="1300" b="1" dirty="0">
                <a:latin typeface="Consolas" panose="020B0609020204030204" pitchFamily="49" charset="0"/>
                <a:cs typeface="Consolas" panose="020B0609020204030204" pitchFamily="49" charset="0"/>
              </a:rPr>
              <a:t>/******  Peripheral Interrupt Numbers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WWDG_IRQn</a:t>
            </a:r>
            <a:r>
              <a:rPr lang="en-US" sz="1300" b="1" dirty="0">
                <a:latin typeface="Consolas" panose="020B0609020204030204" pitchFamily="49" charset="0"/>
                <a:cs typeface="Consolas" panose="020B0609020204030204" pitchFamily="49" charset="0"/>
              </a:rPr>
              <a:t>              = 0,      /* Window </a:t>
            </a:r>
            <a:r>
              <a:rPr lang="en-US" sz="1300" b="1" dirty="0" err="1">
                <a:latin typeface="Consolas" panose="020B0609020204030204" pitchFamily="49" charset="0"/>
                <a:cs typeface="Consolas" panose="020B0609020204030204" pitchFamily="49" charset="0"/>
              </a:rPr>
              <a:t>WatchDog</a:t>
            </a:r>
            <a:r>
              <a:rPr lang="en-US" sz="1300" b="1" dirty="0">
                <a:latin typeface="Consolas" panose="020B0609020204030204" pitchFamily="49" charset="0"/>
                <a:cs typeface="Consolas" panose="020B0609020204030204" pitchFamily="49" charset="0"/>
              </a:rPr>
              <a: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PVD_PVM_IRQn</a:t>
            </a:r>
            <a:r>
              <a:rPr lang="en-US" sz="1300" b="1" dirty="0">
                <a:latin typeface="Consolas" panose="020B0609020204030204" pitchFamily="49" charset="0"/>
                <a:cs typeface="Consolas" panose="020B0609020204030204" pitchFamily="49" charset="0"/>
              </a:rPr>
              <a:t>           = 1,      /* PVD/PVM1,2,3,4 through EXTI Line detection Interrupts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TAMP_STAMP_IRQn</a:t>
            </a:r>
            <a:r>
              <a:rPr lang="en-US" sz="1300" b="1" dirty="0">
                <a:latin typeface="Consolas" panose="020B0609020204030204" pitchFamily="49" charset="0"/>
                <a:cs typeface="Consolas" panose="020B0609020204030204" pitchFamily="49" charset="0"/>
              </a:rPr>
              <a:t>        = 2,      /* Tamper and </a:t>
            </a:r>
            <a:r>
              <a:rPr lang="en-US" sz="1300" b="1" dirty="0" err="1">
                <a:latin typeface="Consolas" panose="020B0609020204030204" pitchFamily="49" charset="0"/>
                <a:cs typeface="Consolas" panose="020B0609020204030204" pitchFamily="49" charset="0"/>
              </a:rPr>
              <a:t>TimeStamp</a:t>
            </a:r>
            <a:r>
              <a:rPr lang="en-US" sz="1300" b="1" dirty="0">
                <a:latin typeface="Consolas" panose="020B0609020204030204" pitchFamily="49" charset="0"/>
                <a:cs typeface="Consolas" panose="020B0609020204030204" pitchFamily="49" charset="0"/>
              </a:rPr>
              <a:t> interrupts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RTC_WKUP_IRQn</a:t>
            </a:r>
            <a:r>
              <a:rPr lang="en-US" sz="1300" b="1" dirty="0">
                <a:latin typeface="Consolas" panose="020B0609020204030204" pitchFamily="49" charset="0"/>
                <a:cs typeface="Consolas" panose="020B0609020204030204" pitchFamily="49" charset="0"/>
              </a:rPr>
              <a:t>          = 3,      /* RTC Wakeup interrupt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FLASH_IRQn</a:t>
            </a:r>
            <a:r>
              <a:rPr lang="en-US" sz="1300" b="1" dirty="0">
                <a:latin typeface="Consolas" panose="020B0609020204030204" pitchFamily="49" charset="0"/>
                <a:cs typeface="Consolas" panose="020B0609020204030204" pitchFamily="49" charset="0"/>
              </a:rPr>
              <a:t>             = 4,      /* FLASH global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RCC_IRQn</a:t>
            </a:r>
            <a:r>
              <a:rPr lang="en-US" sz="1300" b="1" dirty="0">
                <a:latin typeface="Consolas" panose="020B0609020204030204" pitchFamily="49" charset="0"/>
                <a:cs typeface="Consolas" panose="020B0609020204030204" pitchFamily="49" charset="0"/>
              </a:rPr>
              <a:t>               = 5,      /* RCC global Interrupt                                  */</a:t>
            </a:r>
          </a:p>
          <a:p>
            <a:pPr marL="0" indent="0">
              <a:buNone/>
            </a:pPr>
            <a:r>
              <a:rPr lang="en-US" sz="1300" b="1" dirty="0">
                <a:latin typeface="Consolas" panose="020B0609020204030204" pitchFamily="49" charset="0"/>
                <a:cs typeface="Consolas" panose="020B0609020204030204" pitchFamily="49" charset="0"/>
              </a:rPr>
              <a:t>  EXTI0_IRQn             = 6,      /* EXTI Line0 Interrupt                                  */</a:t>
            </a:r>
          </a:p>
          <a:p>
            <a:pPr marL="0" indent="0">
              <a:buNone/>
            </a:pPr>
            <a:r>
              <a:rPr lang="en-US" sz="13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endParaRPr lang="en-US" sz="1300" b="1" dirty="0">
              <a:latin typeface="Consolas" panose="020B0609020204030204" pitchFamily="49" charset="0"/>
              <a:cs typeface="Consolas" panose="020B0609020204030204" pitchFamily="49" charset="0"/>
            </a:endParaRPr>
          </a:p>
        </p:txBody>
      </p:sp>
      <p:sp>
        <p:nvSpPr>
          <p:cNvPr id="5" name="TextBox 4"/>
          <p:cNvSpPr txBox="1"/>
          <p:nvPr/>
        </p:nvSpPr>
        <p:spPr>
          <a:xfrm>
            <a:off x="7078897" y="2286000"/>
            <a:ext cx="1912703" cy="92333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b="1" dirty="0">
                <a:solidFill>
                  <a:schemeClr val="bg1"/>
                </a:solidFill>
              </a:rPr>
              <a:t>System </a:t>
            </a:r>
          </a:p>
          <a:p>
            <a:pPr algn="ctr"/>
            <a:r>
              <a:rPr lang="en-US" b="1" dirty="0">
                <a:solidFill>
                  <a:schemeClr val="bg1"/>
                </a:solidFill>
              </a:rPr>
              <a:t>Exceptions</a:t>
            </a:r>
          </a:p>
          <a:p>
            <a:pPr algn="ctr"/>
            <a:r>
              <a:rPr lang="en-US" b="1" dirty="0">
                <a:solidFill>
                  <a:schemeClr val="bg1"/>
                </a:solidFill>
              </a:rPr>
              <a:t>Defined by ARM</a:t>
            </a:r>
          </a:p>
        </p:txBody>
      </p:sp>
      <p:sp>
        <p:nvSpPr>
          <p:cNvPr id="6" name="TextBox 5"/>
          <p:cNvSpPr txBox="1"/>
          <p:nvPr/>
        </p:nvSpPr>
        <p:spPr>
          <a:xfrm>
            <a:off x="5818100" y="5419189"/>
            <a:ext cx="2658933" cy="646331"/>
          </a:xfrm>
          <a:prstGeom prst="rect">
            <a:avLst/>
          </a:prstGeom>
          <a:solidFill>
            <a:srgbClr val="C00000"/>
          </a:solidFill>
        </p:spPr>
        <p:txBody>
          <a:bodyPr wrap="none" rtlCol="0">
            <a:spAutoFit/>
          </a:bodyPr>
          <a:lstStyle/>
          <a:p>
            <a:pPr algn="ctr"/>
            <a:r>
              <a:rPr lang="en-US" b="1" dirty="0">
                <a:solidFill>
                  <a:schemeClr val="bg1"/>
                </a:solidFill>
              </a:rPr>
              <a:t>Peripheral Interrupts </a:t>
            </a:r>
          </a:p>
          <a:p>
            <a:pPr algn="ctr"/>
            <a:r>
              <a:rPr lang="en-US" b="1" dirty="0">
                <a:solidFill>
                  <a:schemeClr val="bg1"/>
                </a:solidFill>
              </a:rPr>
              <a:t>Defined by chip vendor</a:t>
            </a:r>
          </a:p>
        </p:txBody>
      </p:sp>
      <p:sp>
        <p:nvSpPr>
          <p:cNvPr id="7" name="TextBox 6"/>
          <p:cNvSpPr txBox="1"/>
          <p:nvPr/>
        </p:nvSpPr>
        <p:spPr>
          <a:xfrm>
            <a:off x="3886200" y="6333728"/>
            <a:ext cx="1830950"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stm32l476xx.h</a:t>
            </a:r>
          </a:p>
        </p:txBody>
      </p:sp>
    </p:spTree>
    <p:extLst>
      <p:ext uri="{BB962C8B-B14F-4D97-AF65-F5344CB8AC3E}">
        <p14:creationId xmlns:p14="http://schemas.microsoft.com/office/powerpoint/2010/main" val="6822082"/>
      </p:ext>
    </p:extLst>
  </p:cSld>
  <p:clrMapOvr>
    <a:masterClrMapping/>
  </p:clrMapOvr>
  <p:extLst mod="1"/>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Number in CMSIS </a:t>
            </a:r>
            <a:r>
              <a:rPr lang="en-US" i="1" dirty="0"/>
              <a:t>vs</a:t>
            </a:r>
            <a:r>
              <a:rPr lang="en-US" dirty="0"/>
              <a:t>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sp>
        <p:nvSpPr>
          <p:cNvPr id="4" name="Content Placeholder 3"/>
          <p:cNvSpPr>
            <a:spLocks noGrp="1"/>
          </p:cNvSpPr>
          <p:nvPr>
            <p:ph sz="quarter" idx="1"/>
          </p:nvPr>
        </p:nvSpPr>
        <p:spPr>
          <a:xfrm>
            <a:off x="457200" y="4902411"/>
            <a:ext cx="8229600" cy="418068"/>
          </a:xfrm>
        </p:spPr>
        <p:txBody>
          <a:bodyPr>
            <a:normAutofit/>
          </a:bodyPr>
          <a:lstStyle/>
          <a:p>
            <a:pPr marL="0" indent="0">
              <a:buNone/>
            </a:pPr>
            <a:r>
              <a:rPr lang="en-US" sz="2000" b="1" dirty="0">
                <a:solidFill>
                  <a:srgbClr val="C00000"/>
                </a:solidFill>
                <a:latin typeface="Consolas" panose="020B0609020204030204" pitchFamily="49" charset="0"/>
                <a:cs typeface="Consolas" panose="020B0609020204030204" pitchFamily="49" charset="0"/>
              </a:rPr>
              <a:t>Interrupt Number in PSR = 16 + Interrupt Number for CMSIS</a:t>
            </a:r>
          </a:p>
        </p:txBody>
      </p:sp>
      <p:pic>
        <p:nvPicPr>
          <p:cNvPr id="5" name="Picture 4"/>
          <p:cNvPicPr>
            <a:picLocks noChangeAspect="1"/>
          </p:cNvPicPr>
          <p:nvPr/>
        </p:nvPicPr>
        <p:blipFill>
          <a:blip r:embed="rId4"/>
          <a:stretch>
            <a:fillRect/>
          </a:stretch>
        </p:blipFill>
        <p:spPr>
          <a:xfrm>
            <a:off x="306324" y="2187568"/>
            <a:ext cx="8531352" cy="2303408"/>
          </a:xfrm>
          <a:prstGeom prst="rect">
            <a:avLst/>
          </a:prstGeom>
        </p:spPr>
      </p:pic>
      <p:sp>
        <p:nvSpPr>
          <p:cNvPr id="6" name="TextBox 5"/>
          <p:cNvSpPr txBox="1"/>
          <p:nvPr/>
        </p:nvSpPr>
        <p:spPr>
          <a:xfrm>
            <a:off x="228600" y="1392643"/>
            <a:ext cx="6531660" cy="461665"/>
          </a:xfrm>
          <a:prstGeom prst="rect">
            <a:avLst/>
          </a:prstGeom>
          <a:noFill/>
        </p:spPr>
        <p:txBody>
          <a:bodyPr wrap="none" rtlCol="0">
            <a:spAutoFit/>
          </a:bodyPr>
          <a:lstStyle/>
          <a:p>
            <a:r>
              <a:rPr lang="en-US" sz="2400" dirty="0"/>
              <a:t>Interrupt number in Program Status Register (PSR)</a:t>
            </a:r>
          </a:p>
        </p:txBody>
      </p:sp>
    </p:spTree>
    <p:custDataLst>
      <p:tags r:id="rId1"/>
    </p:custDataLst>
    <p:extLst>
      <p:ext uri="{BB962C8B-B14F-4D97-AF65-F5344CB8AC3E}">
        <p14:creationId xmlns:p14="http://schemas.microsoft.com/office/powerpoint/2010/main" val="11520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extLst mod="1"/>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sp>
        <p:nvSpPr>
          <p:cNvPr id="4" name="Content Placeholder 3"/>
          <p:cNvSpPr>
            <a:spLocks noGrp="1"/>
          </p:cNvSpPr>
          <p:nvPr>
            <p:ph sz="quarter" idx="1"/>
          </p:nvPr>
        </p:nvSpPr>
        <p:spPr>
          <a:xfrm>
            <a:off x="457200" y="1219200"/>
            <a:ext cx="8229600" cy="5137150"/>
          </a:xfrm>
        </p:spPr>
        <p:txBody>
          <a:bodyPr>
            <a:normAutofit/>
          </a:bodyPr>
          <a:lstStyle/>
          <a:p>
            <a:r>
              <a:rPr lang="en-US" sz="2000" dirty="0"/>
              <a:t>Interrupt number defined in ARM software library</a:t>
            </a:r>
          </a:p>
          <a:p>
            <a:endParaRPr lang="en-US" sz="2000" dirty="0"/>
          </a:p>
          <a:p>
            <a:endParaRPr lang="en-US" sz="2000" dirty="0"/>
          </a:p>
          <a:p>
            <a:endParaRPr lang="en-US" sz="2000" dirty="0"/>
          </a:p>
          <a:p>
            <a:endParaRPr lang="en-US" sz="2000" dirty="0"/>
          </a:p>
          <a:p>
            <a:pPr marL="0" indent="0">
              <a:buNone/>
            </a:pPr>
            <a:endParaRPr lang="en-US" sz="2000" dirty="0"/>
          </a:p>
        </p:txBody>
      </p:sp>
      <p:cxnSp>
        <p:nvCxnSpPr>
          <p:cNvPr id="6" name="Straight Arrow Connector 5"/>
          <p:cNvCxnSpPr/>
          <p:nvPr/>
        </p:nvCxnSpPr>
        <p:spPr>
          <a:xfrm>
            <a:off x="1092899" y="251416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69299" y="236176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6454" y="266842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2769299" y="243796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95637" y="175260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14" name="TextBox 13"/>
          <p:cNvSpPr txBox="1"/>
          <p:nvPr/>
        </p:nvSpPr>
        <p:spPr>
          <a:xfrm>
            <a:off x="4038600" y="175260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1553147" y="243796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58676" y="175260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6262447" y="257921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19" name="TextBox 18"/>
          <p:cNvSpPr txBox="1"/>
          <p:nvPr/>
        </p:nvSpPr>
        <p:spPr>
          <a:xfrm>
            <a:off x="2250180" y="266842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20" name="TextBox 19"/>
          <p:cNvSpPr txBox="1"/>
          <p:nvPr/>
        </p:nvSpPr>
        <p:spPr>
          <a:xfrm>
            <a:off x="1270858" y="2671131"/>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23" name="TextBox 22"/>
          <p:cNvSpPr txBox="1"/>
          <p:nvPr/>
        </p:nvSpPr>
        <p:spPr>
          <a:xfrm>
            <a:off x="2852106" y="3035966"/>
            <a:ext cx="2564485" cy="369332"/>
          </a:xfrm>
          <a:prstGeom prst="rect">
            <a:avLst/>
          </a:prstGeom>
          <a:noFill/>
        </p:spPr>
        <p:txBody>
          <a:bodyPr wrap="none" rtlCol="0">
            <a:spAutoFit/>
          </a:bodyPr>
          <a:lstStyle/>
          <a:p>
            <a:r>
              <a:rPr lang="en-US" dirty="0"/>
              <a:t>CMSIS Interrupt Number</a:t>
            </a:r>
          </a:p>
        </p:txBody>
      </p:sp>
      <p:sp>
        <p:nvSpPr>
          <p:cNvPr id="21" name="Rectangle 20">
            <a:extLst>
              <a:ext uri="{FF2B5EF4-FFF2-40B4-BE49-F238E27FC236}">
                <a16:creationId xmlns:a16="http://schemas.microsoft.com/office/drawing/2014/main" id="{D6514ABE-C7F1-604D-89D9-05125874EBD7}"/>
              </a:ext>
            </a:extLst>
          </p:cNvPr>
          <p:cNvSpPr/>
          <p:nvPr/>
        </p:nvSpPr>
        <p:spPr>
          <a:xfrm>
            <a:off x="1079512" y="4191397"/>
            <a:ext cx="7543800" cy="1200329"/>
          </a:xfrm>
          <a:prstGeom prst="rect">
            <a:avLst/>
          </a:prstGeom>
        </p:spPr>
        <p:txBody>
          <a:bodyPr wrap="square">
            <a:spAutoFit/>
          </a:bodyPr>
          <a:lstStyle/>
          <a:p>
            <a:r>
              <a:rPr lang="en-US" b="1"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b="1"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 </a:t>
            </a:r>
            <a:r>
              <a:rPr lang="en-US" b="1" dirty="0" err="1">
                <a:solidFill>
                  <a:srgbClr val="C00000"/>
                </a:solidFill>
                <a:latin typeface="Consolas" panose="020B0609020204030204" pitchFamily="49" charset="0"/>
              </a:rPr>
              <a:t>NVIC_ClearingPending</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clear pending status </a:t>
            </a:r>
            <a:r>
              <a:rPr lang="en-US" b="1" dirty="0" err="1">
                <a:solidFill>
                  <a:srgbClr val="C00000"/>
                </a:solidFill>
                <a:latin typeface="Consolas" panose="020B0609020204030204" pitchFamily="49" charset="0"/>
              </a:rPr>
              <a:t>NVIC_SetPriority</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priority); // set priority level</a:t>
            </a:r>
          </a:p>
        </p:txBody>
      </p:sp>
      <p:sp>
        <p:nvSpPr>
          <p:cNvPr id="22" name="TextBox 21">
            <a:extLst>
              <a:ext uri="{FF2B5EF4-FFF2-40B4-BE49-F238E27FC236}">
                <a16:creationId xmlns:a16="http://schemas.microsoft.com/office/drawing/2014/main" id="{2F79D528-B90A-FA46-AEB0-51ECEE4F6C83}"/>
              </a:ext>
            </a:extLst>
          </p:cNvPr>
          <p:cNvSpPr txBox="1"/>
          <p:nvPr/>
        </p:nvSpPr>
        <p:spPr>
          <a:xfrm>
            <a:off x="485660" y="3831623"/>
            <a:ext cx="4138184" cy="400110"/>
          </a:xfrm>
          <a:prstGeom prst="rect">
            <a:avLst/>
          </a:prstGeom>
          <a:noFill/>
        </p:spPr>
        <p:txBody>
          <a:bodyPr wrap="none" rtlCol="0">
            <a:spAutoFit/>
          </a:bodyPr>
          <a:lstStyle/>
          <a:p>
            <a:r>
              <a:rPr lang="en-US" sz="2000" dirty="0">
                <a:solidFill>
                  <a:srgbClr val="0000FF"/>
                </a:solidFill>
              </a:rPr>
              <a:t>Interrupt number for CMSIS functions</a:t>
            </a:r>
          </a:p>
        </p:txBody>
      </p:sp>
    </p:spTree>
    <p:custDataLst>
      <p:tags r:id="rId1"/>
    </p:custDataLst>
    <p:extLst>
      <p:ext uri="{BB962C8B-B14F-4D97-AF65-F5344CB8AC3E}">
        <p14:creationId xmlns:p14="http://schemas.microsoft.com/office/powerpoint/2010/main" val="4066868858"/>
      </p:ext>
    </p:extLst>
  </p:cSld>
  <p:clrMapOvr>
    <a:masterClrMapping/>
  </p:clrMapOvr>
  <p:extLst mod="1"/>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sp>
        <p:nvSpPr>
          <p:cNvPr id="4" name="Content Placeholder 3"/>
          <p:cNvSpPr>
            <a:spLocks noGrp="1"/>
          </p:cNvSpPr>
          <p:nvPr>
            <p:ph sz="quarter" idx="1"/>
          </p:nvPr>
        </p:nvSpPr>
        <p:spPr/>
        <p:txBody>
          <a:bodyPr>
            <a:normAutofit/>
          </a:bodyPr>
          <a:lstStyle/>
          <a:p>
            <a:r>
              <a:rPr lang="en-US" dirty="0"/>
              <a:t>Enable a system exception</a:t>
            </a:r>
          </a:p>
          <a:p>
            <a:pPr lvl="1"/>
            <a:r>
              <a:rPr lang="en-US" dirty="0"/>
              <a:t>Some are always enabled (cannot be disabled)</a:t>
            </a:r>
          </a:p>
          <a:p>
            <a:pPr lvl="1"/>
            <a:r>
              <a:rPr lang="en-US" dirty="0"/>
              <a:t>No centralized registers for enabling/disabling</a:t>
            </a:r>
          </a:p>
          <a:p>
            <a:pPr lvl="1"/>
            <a:r>
              <a:rPr lang="en-US" dirty="0"/>
              <a:t>Each are control by its corresponding components, such as </a:t>
            </a:r>
            <a:r>
              <a:rPr lang="en-US" dirty="0" err="1"/>
              <a:t>SysTick</a:t>
            </a:r>
            <a:r>
              <a:rPr lang="en-US" dirty="0"/>
              <a:t> module</a:t>
            </a:r>
          </a:p>
          <a:p>
            <a:pPr lvl="1"/>
            <a:endParaRPr lang="en-US" dirty="0"/>
          </a:p>
          <a:p>
            <a:r>
              <a:rPr lang="en-US" dirty="0"/>
              <a:t>Enable a peripheral interrupt</a:t>
            </a:r>
          </a:p>
          <a:p>
            <a:pPr lvl="1"/>
            <a:r>
              <a:rPr lang="en-US" dirty="0"/>
              <a:t>Centralized register arrays for enabling/disabling</a:t>
            </a:r>
          </a:p>
          <a:p>
            <a:pPr lvl="1"/>
            <a:r>
              <a:rPr lang="en-US" b="1" dirty="0">
                <a:solidFill>
                  <a:srgbClr val="C00000"/>
                </a:solidFill>
                <a:latin typeface="Consolas" panose="020B0609020204030204" pitchFamily="49" charset="0"/>
              </a:rPr>
              <a:t>ISER</a:t>
            </a:r>
            <a:r>
              <a:rPr lang="en-US" dirty="0"/>
              <a:t> registers for enabling </a:t>
            </a:r>
          </a:p>
          <a:p>
            <a:pPr lvl="1"/>
            <a:r>
              <a:rPr lang="en-US" b="1" dirty="0">
                <a:solidFill>
                  <a:srgbClr val="C00000"/>
                </a:solidFill>
                <a:latin typeface="Consolas" panose="020B0609020204030204" pitchFamily="49" charset="0"/>
              </a:rPr>
              <a:t>ICER</a:t>
            </a:r>
            <a:r>
              <a:rPr lang="en-US" dirty="0"/>
              <a:t> registers for disabling</a:t>
            </a:r>
          </a:p>
        </p:txBody>
      </p:sp>
    </p:spTree>
    <p:extLst>
      <p:ext uri="{BB962C8B-B14F-4D97-AF65-F5344CB8AC3E}">
        <p14:creationId xmlns:p14="http://schemas.microsoft.com/office/powerpoint/2010/main" val="2235597751"/>
      </p:ext>
    </p:extLst>
  </p:cSld>
  <p:clrMapOvr>
    <a:masterClrMapping/>
  </p:clrMapOvr>
  <p:extLst mod="1"/>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 y="1286074"/>
            <a:ext cx="9093410" cy="4798257"/>
          </a:xfrm>
          <a:prstGeom prst="rect">
            <a:avLst/>
          </a:prstGeom>
        </p:spPr>
      </p:pic>
      <p:sp>
        <p:nvSpPr>
          <p:cNvPr id="2" name="Title 1"/>
          <p:cNvSpPr>
            <a:spLocks noGrp="1"/>
          </p:cNvSpPr>
          <p:nvPr>
            <p:ph type="title"/>
          </p:nvPr>
        </p:nvSpPr>
        <p:spPr/>
        <p:txBody>
          <a:bodyPr/>
          <a:lstStyle/>
          <a:p>
            <a:r>
              <a:rPr lang="en-US" dirty="0"/>
              <a:t>Enabling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54</a:t>
            </a:fld>
            <a:endParaRPr kumimoji="0" lang="en-US"/>
          </a:p>
        </p:txBody>
      </p:sp>
      <p:sp>
        <p:nvSpPr>
          <p:cNvPr id="10" name="Rectangle 9"/>
          <p:cNvSpPr/>
          <p:nvPr/>
        </p:nvSpPr>
        <p:spPr>
          <a:xfrm>
            <a:off x="457200" y="5867400"/>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ISER</a:t>
            </a:r>
            <a:r>
              <a:rPr lang="en-US" b="1" dirty="0">
                <a:solidFill>
                  <a:srgbClr val="C00000"/>
                </a:solidFill>
                <a:latin typeface="Consolas" panose="020B0609020204030204" pitchFamily="49" charset="0"/>
                <a:cs typeface="Consolas" panose="020B0609020204030204" pitchFamily="49" charset="0"/>
              </a:rPr>
              <a:t>[1] = 1 &lt;&lt; 12;     // Enable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sp>
        <p:nvSpPr>
          <p:cNvPr id="4" name="Rectangle 3"/>
          <p:cNvSpPr/>
          <p:nvPr/>
        </p:nvSpPr>
        <p:spPr>
          <a:xfrm>
            <a:off x="582775" y="5419917"/>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5" name="Rectangle 4"/>
          <p:cNvSpPr/>
          <p:nvPr/>
        </p:nvSpPr>
        <p:spPr>
          <a:xfrm>
            <a:off x="6019800" y="38119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69838439"/>
      </p:ext>
    </p:extLst>
  </p:cSld>
  <p:clrMapOvr>
    <a:masterClrMapping/>
  </p:clrMapOvr>
  <p:extLst mod="1"/>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Disabling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55</a:t>
            </a:fld>
            <a:endParaRPr kumimoji="0" lang="en-US"/>
          </a:p>
        </p:txBody>
      </p:sp>
      <p:sp>
        <p:nvSpPr>
          <p:cNvPr id="10" name="Rectangle 9"/>
          <p:cNvSpPr/>
          <p:nvPr/>
        </p:nvSpPr>
        <p:spPr>
          <a:xfrm>
            <a:off x="533400" y="5932323"/>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ICER</a:t>
            </a:r>
            <a:r>
              <a:rPr lang="en-US" b="1" dirty="0">
                <a:solidFill>
                  <a:srgbClr val="C00000"/>
                </a:solidFill>
                <a:latin typeface="Consolas" panose="020B0609020204030204" pitchFamily="49" charset="0"/>
                <a:cs typeface="Consolas" panose="020B0609020204030204" pitchFamily="49" charset="0"/>
              </a:rPr>
              <a:t>[1] = 1 &lt;&lt; 12;     // </a:t>
            </a:r>
            <a:r>
              <a:rPr lang="en-US" b="1" dirty="0" err="1">
                <a:solidFill>
                  <a:srgbClr val="C00000"/>
                </a:solidFill>
                <a:latin typeface="Consolas" panose="020B0609020204030204" pitchFamily="49" charset="0"/>
                <a:cs typeface="Consolas" panose="020B0609020204030204" pitchFamily="49" charset="0"/>
              </a:rPr>
              <a:t>Diable</a:t>
            </a:r>
            <a:r>
              <a:rPr lang="en-US" b="1" dirty="0">
                <a:solidFill>
                  <a:srgbClr val="C00000"/>
                </a:solidFill>
                <a:latin typeface="Consolas" panose="020B0609020204030204" pitchFamily="49" charset="0"/>
                <a:cs typeface="Consolas" panose="020B0609020204030204" pitchFamily="49" charset="0"/>
              </a:rPr>
              <a:t>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210047"/>
            <a:ext cx="8991600" cy="4732811"/>
          </a:xfrm>
          <a:prstGeom prst="rect">
            <a:avLst/>
          </a:prstGeom>
        </p:spPr>
      </p:pic>
      <p:sp>
        <p:nvSpPr>
          <p:cNvPr id="6" name="Rectangle 5"/>
          <p:cNvSpPr/>
          <p:nvPr/>
        </p:nvSpPr>
        <p:spPr>
          <a:xfrm>
            <a:off x="6019800" y="37357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58975" y="5498068"/>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Tree>
    <p:extLst>
      <p:ext uri="{BB962C8B-B14F-4D97-AF65-F5344CB8AC3E}">
        <p14:creationId xmlns:p14="http://schemas.microsoft.com/office/powerpoint/2010/main" val="29435413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Disable/Enable Peripheral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p:txBody>
          <a:bodyPr>
            <a:normAutofit/>
          </a:bodyPr>
          <a:lstStyle/>
          <a:p>
            <a:r>
              <a:rPr lang="en-US" dirty="0"/>
              <a:t>For all peripheral interrupts: </a:t>
            </a:r>
            <a:r>
              <a:rPr lang="en-US" dirty="0" err="1">
                <a:solidFill>
                  <a:srgbClr val="C00000"/>
                </a:solidFill>
                <a:latin typeface="Consolas" panose="020B0609020204030204" pitchFamily="49" charset="0"/>
              </a:rPr>
              <a:t>IRQn</a:t>
            </a:r>
            <a:r>
              <a:rPr lang="en-US" dirty="0">
                <a:solidFill>
                  <a:srgbClr val="C00000"/>
                </a:solidFill>
                <a:latin typeface="Consolas" panose="020B0609020204030204" pitchFamily="49" charset="0"/>
              </a:rPr>
              <a:t> ≥ 0</a:t>
            </a:r>
          </a:p>
          <a:p>
            <a:r>
              <a:rPr lang="en-US" dirty="0">
                <a:latin typeface="Consolas" panose="020B0609020204030204" pitchFamily="49" charset="0"/>
              </a:rPr>
              <a:t>Method 1:</a:t>
            </a:r>
          </a:p>
          <a:p>
            <a:pPr lvl="2"/>
            <a:r>
              <a:rPr lang="en-US"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a:t>
            </a:r>
            <a:endParaRPr lang="en-US" dirty="0">
              <a:solidFill>
                <a:srgbClr val="C00000"/>
              </a:solidFill>
              <a:latin typeface="Consolas" panose="020B0609020204030204" pitchFamily="49" charset="0"/>
            </a:endParaRPr>
          </a:p>
          <a:p>
            <a:pPr lvl="2"/>
            <a:r>
              <a:rPr lang="en-US"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dirty="0">
                <a:latin typeface="Consolas" panose="020B0609020204030204" pitchFamily="49" charset="0"/>
              </a:rPr>
              <a:t>Method 2:</a:t>
            </a:r>
          </a:p>
          <a:p>
            <a:pPr lvl="1"/>
            <a:r>
              <a:rPr lang="en-US" dirty="0">
                <a:latin typeface="Consolas" panose="020B0609020204030204" pitchFamily="49" charset="0"/>
              </a:rPr>
              <a:t>Enable:</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a:t>
            </a:r>
          </a:p>
          <a:p>
            <a:pPr lvl="2"/>
            <a:r>
              <a:rPr lang="en-US" dirty="0">
                <a:latin typeface="Consolas" panose="020B0609020204030204" pitchFamily="49" charset="0"/>
              </a:rPr>
              <a:t>Better solution:</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p>
          <a:p>
            <a:pPr lvl="1"/>
            <a:r>
              <a:rPr lang="en-US" dirty="0">
                <a:latin typeface="Consolas" panose="020B0609020204030204" pitchFamily="49" charset="0"/>
              </a:rPr>
              <a:t>Disable:</a:t>
            </a:r>
          </a:p>
          <a:p>
            <a:pPr lvl="2"/>
            <a:r>
              <a:rPr lang="en-US" dirty="0">
                <a:solidFill>
                  <a:srgbClr val="C00000"/>
                </a:solidFill>
                <a:latin typeface="Consolas" panose="020B0609020204030204" pitchFamily="49" charset="0"/>
                <a:cs typeface="Consolas" panose="020B0609020204030204" pitchFamily="49" charset="0"/>
              </a:rPr>
              <a:t>NVIC-&gt;ICER[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a:solidFill>
                <a:srgbClr val="C00000"/>
              </a:solidFill>
              <a:latin typeface="Consolas" panose="020B0609020204030204" pitchFamily="49" charset="0"/>
            </a:endParaRPr>
          </a:p>
          <a:p>
            <a:pPr lvl="2"/>
            <a:endParaRPr lang="en-US"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650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sp>
        <p:nvSpPr>
          <p:cNvPr id="4" name="Content Placeholder 3"/>
          <p:cNvSpPr>
            <a:spLocks noGrp="1"/>
          </p:cNvSpPr>
          <p:nvPr>
            <p:ph sz="quarter" idx="1"/>
          </p:nvPr>
        </p:nvSpPr>
        <p:spPr>
          <a:xfrm>
            <a:off x="457200" y="1181100"/>
            <a:ext cx="8229600" cy="4991100"/>
          </a:xfrm>
        </p:spPr>
        <p:txBody>
          <a:bodyPr>
            <a:normAutofit fontScale="92500" lnSpcReduction="10000"/>
          </a:bodyPr>
          <a:lstStyle/>
          <a:p>
            <a:r>
              <a:rPr lang="en-US" dirty="0"/>
              <a:t>Inverse Relationship:</a:t>
            </a:r>
          </a:p>
          <a:p>
            <a:pPr lvl="1"/>
            <a:r>
              <a:rPr lang="en-US" dirty="0">
                <a:solidFill>
                  <a:srgbClr val="C00000"/>
                </a:solidFill>
              </a:rPr>
              <a:t>Lower priority value means higher urgency.</a:t>
            </a:r>
          </a:p>
          <a:p>
            <a:pPr lvl="2"/>
            <a:r>
              <a:rPr lang="en-US" dirty="0"/>
              <a:t>Priority of Interrupt A = 5, </a:t>
            </a:r>
          </a:p>
          <a:p>
            <a:pPr lvl="2"/>
            <a:r>
              <a:rPr lang="en-US" dirty="0"/>
              <a:t>Priority of Interrupt B = 2,</a:t>
            </a:r>
          </a:p>
          <a:p>
            <a:pPr lvl="2"/>
            <a:r>
              <a:rPr lang="en-US" dirty="0"/>
              <a:t>B has a higher priority/urgency than A.</a:t>
            </a:r>
          </a:p>
          <a:p>
            <a:pPr marL="594360" lvl="2" indent="0">
              <a:buNone/>
            </a:pPr>
            <a:endParaRPr lang="en-US" dirty="0"/>
          </a:p>
          <a:p>
            <a:r>
              <a:rPr lang="en-US" dirty="0"/>
              <a:t>Fixed priority for Reset, </a:t>
            </a:r>
            <a:r>
              <a:rPr lang="en-US" dirty="0" err="1"/>
              <a:t>HardFault</a:t>
            </a:r>
            <a:r>
              <a:rPr lang="en-US" dirty="0"/>
              <a:t>, and NMI.</a:t>
            </a:r>
          </a:p>
          <a:p>
            <a:endParaRPr lang="en-US" dirty="0"/>
          </a:p>
          <a:p>
            <a:endParaRPr lang="en-US" dirty="0"/>
          </a:p>
          <a:p>
            <a:endParaRPr lang="en-US" dirty="0"/>
          </a:p>
          <a:p>
            <a:endParaRPr lang="en-US" dirty="0"/>
          </a:p>
          <a:p>
            <a:pPr marL="0" indent="0">
              <a:buNone/>
            </a:pPr>
            <a:endParaRPr lang="en-US" dirty="0"/>
          </a:p>
          <a:p>
            <a:r>
              <a:rPr lang="en-US" dirty="0"/>
              <a:t>Adjustable for all the other interrupts</a:t>
            </a:r>
          </a:p>
        </p:txBody>
      </p:sp>
      <p:graphicFrame>
        <p:nvGraphicFramePr>
          <p:cNvPr id="5" name="Table 4"/>
          <p:cNvGraphicFramePr>
            <a:graphicFrameLocks noGrp="1"/>
          </p:cNvGraphicFramePr>
          <p:nvPr>
            <p:extLst/>
          </p:nvPr>
        </p:nvGraphicFramePr>
        <p:xfrm>
          <a:off x="1133193" y="3810000"/>
          <a:ext cx="6877614" cy="1559560"/>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3793082051"/>
                    </a:ext>
                  </a:extLst>
                </a:gridCol>
                <a:gridCol w="1066800">
                  <a:extLst>
                    <a:ext uri="{9D8B030D-6E8A-4147-A177-3AD203B41FA5}">
                      <a16:colId xmlns:a16="http://schemas.microsoft.com/office/drawing/2014/main" val="3458732093"/>
                    </a:ext>
                  </a:extLst>
                </a:gridCol>
                <a:gridCol w="2534213">
                  <a:extLst>
                    <a:ext uri="{9D8B030D-6E8A-4147-A177-3AD203B41FA5}">
                      <a16:colId xmlns:a16="http://schemas.microsoft.com/office/drawing/2014/main" val="2320475460"/>
                    </a:ext>
                  </a:extLst>
                </a:gridCol>
              </a:tblGrid>
              <a:tr h="370840">
                <a:tc>
                  <a:txBody>
                    <a:bodyPr/>
                    <a:lstStyle/>
                    <a:p>
                      <a:r>
                        <a:rPr lang="en-US" dirty="0"/>
                        <a:t>Exception</a:t>
                      </a:r>
                    </a:p>
                  </a:txBody>
                  <a:tcPr/>
                </a:tc>
                <a:tc>
                  <a:txBody>
                    <a:bodyPr/>
                    <a:lstStyle/>
                    <a:p>
                      <a:pPr algn="ctr"/>
                      <a:r>
                        <a:rPr lang="en-US" dirty="0" err="1"/>
                        <a:t>IRQn</a:t>
                      </a:r>
                      <a:r>
                        <a:rPr lang="en-US" dirty="0"/>
                        <a:t> </a:t>
                      </a:r>
                    </a:p>
                  </a:txBody>
                  <a:tcPr/>
                </a:tc>
                <a:tc>
                  <a:txBody>
                    <a:bodyPr/>
                    <a:lstStyle/>
                    <a:p>
                      <a:r>
                        <a:rPr lang="en-US" dirty="0"/>
                        <a:t>Priority</a:t>
                      </a:r>
                    </a:p>
                  </a:txBody>
                  <a:tcPr/>
                </a:tc>
                <a:extLst>
                  <a:ext uri="{0D108BD9-81ED-4DB2-BD59-A6C34878D82A}">
                    <a16:rowId xmlns:a16="http://schemas.microsoft.com/office/drawing/2014/main" val="3642398516"/>
                  </a:ext>
                </a:extLst>
              </a:tr>
              <a:tr h="370840">
                <a:tc>
                  <a:txBody>
                    <a:bodyPr/>
                    <a:lstStyle/>
                    <a:p>
                      <a:r>
                        <a:rPr lang="en-US" dirty="0"/>
                        <a:t>Reset</a:t>
                      </a:r>
                    </a:p>
                  </a:txBody>
                  <a:tcPr/>
                </a:tc>
                <a:tc>
                  <a:txBody>
                    <a:bodyPr/>
                    <a:lstStyle/>
                    <a:p>
                      <a:pPr algn="ctr"/>
                      <a:r>
                        <a:rPr lang="en-US" sz="2000" b="1" dirty="0">
                          <a:latin typeface="Consolas" panose="020B0609020204030204" pitchFamily="49" charset="0"/>
                          <a:cs typeface="Consolas" panose="020B0609020204030204" pitchFamily="49" charset="0"/>
                        </a:rPr>
                        <a:t>N/A</a:t>
                      </a:r>
                    </a:p>
                  </a:txBody>
                  <a:tcPr/>
                </a:tc>
                <a:tc>
                  <a:txBody>
                    <a:bodyPr/>
                    <a:lstStyle/>
                    <a:p>
                      <a:pPr algn="l"/>
                      <a:r>
                        <a:rPr lang="en-US" sz="2000" b="1" dirty="0">
                          <a:latin typeface="Consolas" panose="020B0609020204030204" pitchFamily="49" charset="0"/>
                          <a:cs typeface="Consolas" panose="020B0609020204030204" pitchFamily="49" charset="0"/>
                        </a:rPr>
                        <a:t>-3 (the</a:t>
                      </a:r>
                      <a:r>
                        <a:rPr lang="en-US" sz="2000" b="1" baseline="0" dirty="0">
                          <a:latin typeface="Consolas" panose="020B0609020204030204" pitchFamily="49" charset="0"/>
                          <a:cs typeface="Consolas" panose="020B0609020204030204" pitchFamily="49" charset="0"/>
                        </a:rPr>
                        <a:t> highest)</a:t>
                      </a:r>
                      <a:endParaRPr lang="en-US" sz="20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1991977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Non-maskable</a:t>
                      </a:r>
                      <a:r>
                        <a:rPr lang="en-US" baseline="0" dirty="0"/>
                        <a:t> Interrupt (NMI)</a:t>
                      </a:r>
                      <a:endParaRPr lang="en-US" dirty="0"/>
                    </a:p>
                  </a:txBody>
                  <a:tcPr/>
                </a:tc>
                <a:tc>
                  <a:txBody>
                    <a:bodyPr/>
                    <a:lstStyle/>
                    <a:p>
                      <a:pPr algn="ctr"/>
                      <a:r>
                        <a:rPr lang="en-US" sz="2000" b="1" dirty="0">
                          <a:latin typeface="Consolas" panose="020B0609020204030204" pitchFamily="49" charset="0"/>
                          <a:cs typeface="Consolas" panose="020B0609020204030204" pitchFamily="49" charset="0"/>
                        </a:rPr>
                        <a:t>-14</a:t>
                      </a:r>
                    </a:p>
                  </a:txBody>
                  <a:tcPr/>
                </a:tc>
                <a:tc>
                  <a:txBody>
                    <a:bodyPr/>
                    <a:lstStyle/>
                    <a:p>
                      <a:pPr algn="l"/>
                      <a:r>
                        <a:rPr lang="en-US" sz="2000" b="1" dirty="0">
                          <a:latin typeface="Consolas" panose="020B0609020204030204" pitchFamily="49" charset="0"/>
                          <a:cs typeface="Consolas" panose="020B0609020204030204" pitchFamily="49" charset="0"/>
                        </a:rPr>
                        <a:t>-2 (2</a:t>
                      </a:r>
                      <a:r>
                        <a:rPr lang="en-US" sz="2000" b="1" baseline="30000" dirty="0">
                          <a:latin typeface="Consolas" panose="020B0609020204030204" pitchFamily="49" charset="0"/>
                          <a:cs typeface="Consolas" panose="020B0609020204030204" pitchFamily="49" charset="0"/>
                        </a:rPr>
                        <a:t>nd</a:t>
                      </a:r>
                      <a:r>
                        <a:rPr lang="en-US" sz="2000" b="1" dirty="0">
                          <a:latin typeface="Consolas" panose="020B0609020204030204" pitchFamily="49" charset="0"/>
                          <a:cs typeface="Consolas" panose="020B0609020204030204" pitchFamily="49" charset="0"/>
                        </a:rPr>
                        <a:t> highest)</a:t>
                      </a:r>
                    </a:p>
                  </a:txBody>
                  <a:tcPr/>
                </a:tc>
                <a:extLst>
                  <a:ext uri="{0D108BD9-81ED-4DB2-BD59-A6C34878D82A}">
                    <a16:rowId xmlns:a16="http://schemas.microsoft.com/office/drawing/2014/main" val="2333997413"/>
                  </a:ext>
                </a:extLst>
              </a:tr>
              <a:tr h="370840">
                <a:tc>
                  <a:txBody>
                    <a:bodyPr/>
                    <a:lstStyle/>
                    <a:p>
                      <a:r>
                        <a:rPr lang="en-US" dirty="0"/>
                        <a:t>Hard Fault</a:t>
                      </a:r>
                    </a:p>
                  </a:txBody>
                  <a:tcPr/>
                </a:tc>
                <a:tc>
                  <a:txBody>
                    <a:bodyPr/>
                    <a:lstStyle/>
                    <a:p>
                      <a:pPr algn="ctr"/>
                      <a:r>
                        <a:rPr lang="en-US" sz="2000" b="1" dirty="0">
                          <a:latin typeface="Consolas" panose="020B0609020204030204" pitchFamily="49" charset="0"/>
                          <a:cs typeface="Consolas" panose="020B0609020204030204" pitchFamily="49" charset="0"/>
                        </a:rPr>
                        <a:t>-13</a:t>
                      </a:r>
                    </a:p>
                  </a:txBody>
                  <a:tcPr/>
                </a:tc>
                <a:tc>
                  <a:txBody>
                    <a:bodyPr/>
                    <a:lstStyle/>
                    <a:p>
                      <a:pPr algn="l"/>
                      <a:r>
                        <a:rPr lang="en-US" sz="2000" b="1"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952626487"/>
                  </a:ext>
                </a:extLst>
              </a:tr>
            </a:tbl>
          </a:graphicData>
        </a:graphic>
      </p:graphicFrame>
    </p:spTree>
    <p:custDataLst>
      <p:tags r:id="rId1"/>
    </p:custDataLst>
    <p:extLst>
      <p:ext uri="{BB962C8B-B14F-4D97-AF65-F5344CB8AC3E}">
        <p14:creationId xmlns:p14="http://schemas.microsoft.com/office/powerpoint/2010/main" val="25124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mod="1"/>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457200" y="1219200"/>
            <a:ext cx="8534400" cy="4937760"/>
          </a:xfrm>
        </p:spPr>
        <p:txBody>
          <a:bodyPr>
            <a:normAutofit/>
          </a:bodyPr>
          <a:lstStyle/>
          <a:p>
            <a:r>
              <a:rPr lang="en-US" sz="2400" dirty="0"/>
              <a:t>Interrupt priority is configured by </a:t>
            </a:r>
            <a:r>
              <a:rPr lang="en-US" sz="2400" dirty="0">
                <a:solidFill>
                  <a:srgbClr val="C00000"/>
                </a:solidFill>
              </a:rPr>
              <a:t>Interrupt Priority Register </a:t>
            </a:r>
            <a:r>
              <a:rPr lang="en-US" sz="2400" dirty="0"/>
              <a:t>(IP) </a:t>
            </a:r>
          </a:p>
          <a:p>
            <a:r>
              <a:rPr lang="en-US" sz="2400" dirty="0"/>
              <a:t>Each priority consists of two fields, including </a:t>
            </a:r>
            <a:r>
              <a:rPr lang="en-US" sz="2400" dirty="0">
                <a:solidFill>
                  <a:srgbClr val="C00000"/>
                </a:solidFill>
              </a:rPr>
              <a:t>preempt priority number </a:t>
            </a:r>
            <a:r>
              <a:rPr lang="en-US" sz="2400" dirty="0"/>
              <a:t>and</a:t>
            </a:r>
            <a:r>
              <a:rPr lang="en-US" sz="2400" dirty="0">
                <a:solidFill>
                  <a:srgbClr val="C00000"/>
                </a:solidFill>
              </a:rPr>
              <a:t> sub-priority number. </a:t>
            </a:r>
          </a:p>
          <a:p>
            <a:pPr lvl="1"/>
            <a:r>
              <a:rPr lang="en-US" sz="1800" dirty="0"/>
              <a:t>The preempt priority number defines the priority for preemption. </a:t>
            </a:r>
          </a:p>
          <a:p>
            <a:pPr lvl="1"/>
            <a:r>
              <a:rPr lang="en-US" sz="1800" dirty="0"/>
              <a:t>The sub-priority number determines the order when multiple interrupts are pending with the same preempt priority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58</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3715512"/>
            <a:ext cx="3989741" cy="1752600"/>
          </a:xfrm>
          <a:prstGeom prst="rect">
            <a:avLst/>
          </a:prstGeom>
        </p:spPr>
      </p:pic>
      <p:sp>
        <p:nvSpPr>
          <p:cNvPr id="6" name="TextBox 5"/>
          <p:cNvSpPr txBox="1"/>
          <p:nvPr/>
        </p:nvSpPr>
        <p:spPr>
          <a:xfrm>
            <a:off x="3657600" y="5627870"/>
            <a:ext cx="1548822" cy="369332"/>
          </a:xfrm>
          <a:prstGeom prst="rect">
            <a:avLst/>
          </a:prstGeom>
          <a:noFill/>
        </p:spPr>
        <p:txBody>
          <a:bodyPr wrap="none" rtlCol="0">
            <a:spAutoFit/>
          </a:bodyPr>
          <a:lstStyle/>
          <a:p>
            <a:r>
              <a:rPr lang="en-US" dirty="0"/>
              <a:t>default setting</a:t>
            </a:r>
          </a:p>
        </p:txBody>
      </p:sp>
    </p:spTree>
    <p:extLst>
      <p:ext uri="{BB962C8B-B14F-4D97-AF65-F5344CB8AC3E}">
        <p14:creationId xmlns:p14="http://schemas.microsoft.com/office/powerpoint/2010/main" val="2476348813"/>
      </p:ext>
    </p:extLst>
  </p:cSld>
  <p:clrMapOvr>
    <a:masterClrMapping/>
  </p:clrMapOvr>
  <p:extLst mod="1"/>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 Levels</a:t>
            </a:r>
          </a:p>
        </p:txBody>
      </p:sp>
      <p:sp>
        <p:nvSpPr>
          <p:cNvPr id="3" name="Content Placeholder 2"/>
          <p:cNvSpPr>
            <a:spLocks noGrp="1"/>
          </p:cNvSpPr>
          <p:nvPr>
            <p:ph sz="quarter" idx="1"/>
          </p:nvPr>
        </p:nvSpPr>
        <p:spPr>
          <a:xfrm>
            <a:off x="381000" y="1398237"/>
            <a:ext cx="8229600" cy="609600"/>
          </a:xfrm>
        </p:spPr>
        <p:txBody>
          <a:bodyPr>
            <a:normAutofit/>
          </a:bodyPr>
          <a:lstStyle/>
          <a:p>
            <a:pPr marL="0" indent="0">
              <a:buNone/>
            </a:pPr>
            <a:r>
              <a:rPr lang="en-US" sz="2400" dirty="0" err="1">
                <a:solidFill>
                  <a:srgbClr val="C00000"/>
                </a:solidFill>
                <a:latin typeface="Consolas" panose="020B0609020204030204" pitchFamily="49" charset="0"/>
                <a:cs typeface="Consolas" panose="020B0609020204030204" pitchFamily="49" charset="0"/>
              </a:rPr>
              <a:t>NVIC_SetPriority</a:t>
            </a:r>
            <a:r>
              <a:rPr lang="en-US" sz="2400" dirty="0">
                <a:solidFill>
                  <a:srgbClr val="C00000"/>
                </a:solidFill>
                <a:latin typeface="Consolas" panose="020B0609020204030204" pitchFamily="49" charset="0"/>
                <a:cs typeface="Consolas" panose="020B0609020204030204" pitchFamily="49" charset="0"/>
              </a:rPr>
              <a:t>(7, 6);</a:t>
            </a:r>
            <a:endParaRPr lang="en-US" sz="1050" dirty="0">
              <a:solidFill>
                <a:srgbClr val="C00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59</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649705"/>
            <a:ext cx="3403600" cy="1495122"/>
          </a:xfrm>
          <a:prstGeom prst="rect">
            <a:avLst/>
          </a:prstGeom>
        </p:spPr>
      </p:pic>
      <p:graphicFrame>
        <p:nvGraphicFramePr>
          <p:cNvPr id="8" name="Table 7"/>
          <p:cNvGraphicFramePr>
            <a:graphicFrameLocks noGrp="1"/>
          </p:cNvGraphicFramePr>
          <p:nvPr>
            <p:extLst/>
          </p:nvPr>
        </p:nvGraphicFramePr>
        <p:xfrm>
          <a:off x="661670" y="2497305"/>
          <a:ext cx="3403600" cy="457200"/>
        </p:xfrm>
        <a:graphic>
          <a:graphicData uri="http://schemas.openxmlformats.org/drawingml/2006/table">
            <a:tbl>
              <a:tblPr firstRow="1" bandRow="1">
                <a:tableStyleId>{5940675A-B579-460E-94D1-54222C63F5DA}</a:tableStyleId>
              </a:tblPr>
              <a:tblGrid>
                <a:gridCol w="425450">
                  <a:extLst>
                    <a:ext uri="{9D8B030D-6E8A-4147-A177-3AD203B41FA5}">
                      <a16:colId xmlns:a16="http://schemas.microsoft.com/office/drawing/2014/main" val="4076502175"/>
                    </a:ext>
                  </a:extLst>
                </a:gridCol>
                <a:gridCol w="425450">
                  <a:extLst>
                    <a:ext uri="{9D8B030D-6E8A-4147-A177-3AD203B41FA5}">
                      <a16:colId xmlns:a16="http://schemas.microsoft.com/office/drawing/2014/main" val="3695101518"/>
                    </a:ext>
                  </a:extLst>
                </a:gridCol>
                <a:gridCol w="425450">
                  <a:extLst>
                    <a:ext uri="{9D8B030D-6E8A-4147-A177-3AD203B41FA5}">
                      <a16:colId xmlns:a16="http://schemas.microsoft.com/office/drawing/2014/main" val="1941272464"/>
                    </a:ext>
                  </a:extLst>
                </a:gridCol>
                <a:gridCol w="425450">
                  <a:extLst>
                    <a:ext uri="{9D8B030D-6E8A-4147-A177-3AD203B41FA5}">
                      <a16:colId xmlns:a16="http://schemas.microsoft.com/office/drawing/2014/main" val="4123204374"/>
                    </a:ext>
                  </a:extLst>
                </a:gridCol>
                <a:gridCol w="425450">
                  <a:extLst>
                    <a:ext uri="{9D8B030D-6E8A-4147-A177-3AD203B41FA5}">
                      <a16:colId xmlns:a16="http://schemas.microsoft.com/office/drawing/2014/main" val="1421719616"/>
                    </a:ext>
                  </a:extLst>
                </a:gridCol>
                <a:gridCol w="425450">
                  <a:extLst>
                    <a:ext uri="{9D8B030D-6E8A-4147-A177-3AD203B41FA5}">
                      <a16:colId xmlns:a16="http://schemas.microsoft.com/office/drawing/2014/main" val="3320396079"/>
                    </a:ext>
                  </a:extLst>
                </a:gridCol>
                <a:gridCol w="425450">
                  <a:extLst>
                    <a:ext uri="{9D8B030D-6E8A-4147-A177-3AD203B41FA5}">
                      <a16:colId xmlns:a16="http://schemas.microsoft.com/office/drawing/2014/main" val="28042468"/>
                    </a:ext>
                  </a:extLst>
                </a:gridCol>
                <a:gridCol w="425450">
                  <a:extLst>
                    <a:ext uri="{9D8B030D-6E8A-4147-A177-3AD203B41FA5}">
                      <a16:colId xmlns:a16="http://schemas.microsoft.com/office/drawing/2014/main" val="3513253932"/>
                    </a:ext>
                  </a:extLst>
                </a:gridCol>
              </a:tblGrid>
              <a:tr h="427355">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extLst>
                  <a:ext uri="{0D108BD9-81ED-4DB2-BD59-A6C34878D82A}">
                    <a16:rowId xmlns:a16="http://schemas.microsoft.com/office/drawing/2014/main" val="4067869998"/>
                  </a:ext>
                </a:extLst>
              </a:tr>
            </a:tbl>
          </a:graphicData>
        </a:graphic>
      </p:graphicFrame>
      <p:sp>
        <p:nvSpPr>
          <p:cNvPr id="9" name="Rectangle 8"/>
          <p:cNvSpPr/>
          <p:nvPr/>
        </p:nvSpPr>
        <p:spPr>
          <a:xfrm>
            <a:off x="1628648" y="5421177"/>
            <a:ext cx="5562600" cy="369332"/>
          </a:xfrm>
          <a:prstGeom prst="rect">
            <a:avLst/>
          </a:prstGeom>
        </p:spPr>
        <p:txBody>
          <a:bodyPr wrap="square">
            <a:spAutoFit/>
          </a:bodyPr>
          <a:lstStyle/>
          <a:p>
            <a:pPr algn="ctr"/>
            <a:r>
              <a:rPr lang="en-US" b="1" dirty="0">
                <a:solidFill>
                  <a:srgbClr val="C00000"/>
                </a:solidFill>
                <a:latin typeface="Consolas" panose="020B0609020204030204" pitchFamily="49" charset="0"/>
                <a:cs typeface="Consolas" panose="020B0609020204030204" pitchFamily="49" charset="0"/>
              </a:rPr>
              <a:t>NVIC-&gt;IP[7] = (6 &lt;&lt; 4) &amp; 0xff;</a:t>
            </a:r>
          </a:p>
        </p:txBody>
      </p:sp>
      <p:sp>
        <p:nvSpPr>
          <p:cNvPr id="10" name="Rectangle 9"/>
          <p:cNvSpPr/>
          <p:nvPr/>
        </p:nvSpPr>
        <p:spPr>
          <a:xfrm>
            <a:off x="4572000" y="2204152"/>
            <a:ext cx="4267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Interrupt Priority Register</a:t>
            </a:r>
          </a:p>
          <a:p>
            <a:r>
              <a:rPr lang="en-US" dirty="0">
                <a:latin typeface="Consolas" panose="020B0609020204030204" pitchFamily="49" charset="0"/>
                <a:cs typeface="Consolas" panose="020B0609020204030204" pitchFamily="49" charset="0"/>
              </a:rPr>
              <a:t>  volatile </a:t>
            </a:r>
            <a:r>
              <a:rPr lang="en-US" b="1" dirty="0">
                <a:solidFill>
                  <a:srgbClr val="C00000"/>
                </a:solidFill>
                <a:latin typeface="Consolas" panose="020B0609020204030204" pitchFamily="49" charset="0"/>
                <a:cs typeface="Consolas" panose="020B0609020204030204" pitchFamily="49" charset="0"/>
              </a:rPr>
              <a:t>uint8_t</a:t>
            </a:r>
            <a:r>
              <a:rPr lang="en-US" dirty="0">
                <a:latin typeface="Consolas" panose="020B0609020204030204" pitchFamily="49" charset="0"/>
                <a:cs typeface="Consolas" panose="020B0609020204030204" pitchFamily="49" charset="0"/>
              </a:rPr>
              <a:t> IP[240];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NVIC_Type</a:t>
            </a:r>
            <a:r>
              <a:rPr lang="en-US" dirty="0">
                <a:latin typeface="Consolas" panose="020B0609020204030204" pitchFamily="49" charset="0"/>
                <a:cs typeface="Consolas" panose="020B0609020204030204" pitchFamily="49" charset="0"/>
              </a:rPr>
              <a:t>;</a:t>
            </a:r>
          </a:p>
        </p:txBody>
      </p:sp>
      <p:sp>
        <p:nvSpPr>
          <p:cNvPr id="12" name="Rectangle 11"/>
          <p:cNvSpPr/>
          <p:nvPr/>
        </p:nvSpPr>
        <p:spPr>
          <a:xfrm>
            <a:off x="5257800" y="1809117"/>
            <a:ext cx="2756267" cy="369332"/>
          </a:xfrm>
          <a:prstGeom prst="rect">
            <a:avLst/>
          </a:prstGeom>
        </p:spPr>
        <p:txBody>
          <a:bodyPr wrap="none">
            <a:spAutoFit/>
          </a:bodyPr>
          <a:lstStyle/>
          <a:p>
            <a:r>
              <a:rPr lang="en-US" dirty="0">
                <a:solidFill>
                  <a:srgbClr val="0000FF"/>
                </a:solidFill>
              </a:rPr>
              <a:t>core_cm4.h or core_cm3.h</a:t>
            </a:r>
          </a:p>
        </p:txBody>
      </p:sp>
      <p:sp>
        <p:nvSpPr>
          <p:cNvPr id="13" name="TextBox 12"/>
          <p:cNvSpPr txBox="1"/>
          <p:nvPr/>
        </p:nvSpPr>
        <p:spPr>
          <a:xfrm>
            <a:off x="1396106" y="4221050"/>
            <a:ext cx="215956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IP = 0x60 = 96</a:t>
            </a:r>
          </a:p>
        </p:txBody>
      </p:sp>
      <p:sp>
        <p:nvSpPr>
          <p:cNvPr id="6" name="TextBox 5"/>
          <p:cNvSpPr txBox="1"/>
          <p:nvPr/>
        </p:nvSpPr>
        <p:spPr>
          <a:xfrm>
            <a:off x="457200" y="5029200"/>
            <a:ext cx="1851789" cy="369332"/>
          </a:xfrm>
          <a:prstGeom prst="rect">
            <a:avLst/>
          </a:prstGeom>
          <a:noFill/>
        </p:spPr>
        <p:txBody>
          <a:bodyPr wrap="none" rtlCol="0">
            <a:spAutoFit/>
          </a:bodyPr>
          <a:lstStyle/>
          <a:p>
            <a:r>
              <a:rPr lang="en-US" dirty="0"/>
              <a:t>It is equivalent to:</a:t>
            </a:r>
          </a:p>
        </p:txBody>
      </p:sp>
    </p:spTree>
    <p:extLst>
      <p:ext uri="{BB962C8B-B14F-4D97-AF65-F5344CB8AC3E}">
        <p14:creationId xmlns:p14="http://schemas.microsoft.com/office/powerpoint/2010/main" val="675163127"/>
      </p:ext>
    </p:extLst>
  </p:cSld>
  <p:clrMapOvr>
    <a:masterClrMapping/>
  </p:clrMapOvr>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a:t>
            </a:r>
            <a:r>
              <a:rPr lang="en-US" i="1" dirty="0"/>
              <a:t>vs</a:t>
            </a:r>
            <a:r>
              <a:rPr lang="en-US" dirty="0"/>
              <a: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graphicFrame>
        <p:nvGraphicFramePr>
          <p:cNvPr id="5" name="Table 4"/>
          <p:cNvGraphicFramePr>
            <a:graphicFrameLocks noGrp="1"/>
          </p:cNvGraphicFramePr>
          <p:nvPr>
            <p:extLst/>
          </p:nvPr>
        </p:nvGraphicFramePr>
        <p:xfrm>
          <a:off x="762000" y="3352800"/>
          <a:ext cx="7239000" cy="211836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782277325"/>
                    </a:ext>
                  </a:extLst>
                </a:gridCol>
                <a:gridCol w="3619500">
                  <a:extLst>
                    <a:ext uri="{9D8B030D-6E8A-4147-A177-3AD203B41FA5}">
                      <a16:colId xmlns:a16="http://schemas.microsoft.com/office/drawing/2014/main" val="927491832"/>
                    </a:ext>
                  </a:extLst>
                </a:gridCol>
              </a:tblGrid>
              <a:tr h="142240">
                <a:tc>
                  <a:txBody>
                    <a:bodyPr/>
                    <a:lstStyle/>
                    <a:p>
                      <a:r>
                        <a:rPr lang="en-US" dirty="0"/>
                        <a:t>Polling</a:t>
                      </a:r>
                    </a:p>
                  </a:txBody>
                  <a:tcPr/>
                </a:tc>
                <a:tc>
                  <a:txBody>
                    <a:bodyPr/>
                    <a:lstStyle/>
                    <a:p>
                      <a:r>
                        <a:rPr lang="en-US" dirty="0"/>
                        <a:t>Interrupt</a:t>
                      </a:r>
                    </a:p>
                  </a:txBody>
                  <a:tcPr/>
                </a:tc>
                <a:extLst>
                  <a:ext uri="{0D108BD9-81ED-4DB2-BD59-A6C34878D82A}">
                    <a16:rowId xmlns:a16="http://schemas.microsoft.com/office/drawing/2014/main" val="632778591"/>
                  </a:ext>
                </a:extLst>
              </a:tr>
              <a:tr h="370840">
                <a:tc>
                  <a:txBody>
                    <a:bodyPr/>
                    <a:lstStyle/>
                    <a:p>
                      <a:r>
                        <a:rPr lang="en-US" dirty="0"/>
                        <a:t>Software periodically checks</a:t>
                      </a:r>
                    </a:p>
                  </a:txBody>
                  <a:tcPr/>
                </a:tc>
                <a:tc>
                  <a:txBody>
                    <a:bodyPr/>
                    <a:lstStyle/>
                    <a:p>
                      <a:r>
                        <a:rPr lang="en-US" dirty="0"/>
                        <a:t>CPU only take</a:t>
                      </a:r>
                      <a:r>
                        <a:rPr lang="en-US" baseline="0" dirty="0"/>
                        <a:t>s </a:t>
                      </a:r>
                      <a:r>
                        <a:rPr lang="en-US" dirty="0"/>
                        <a:t>actions only if an event occurs</a:t>
                      </a:r>
                    </a:p>
                  </a:txBody>
                  <a:tcPr/>
                </a:tc>
                <a:extLst>
                  <a:ext uri="{0D108BD9-81ED-4DB2-BD59-A6C34878D82A}">
                    <a16:rowId xmlns:a16="http://schemas.microsoft.com/office/drawing/2014/main" val="117286773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Waste lot of CPU cycles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Does not waste much CPU cycle</a:t>
                      </a:r>
                    </a:p>
                  </a:txBody>
                  <a:tcPr/>
                </a:tc>
                <a:extLst>
                  <a:ext uri="{0D108BD9-81ED-4DB2-BD59-A6C34878D82A}">
                    <a16:rowId xmlns:a16="http://schemas.microsoft.com/office/drawing/2014/main" val="2647394845"/>
                  </a:ext>
                </a:extLst>
              </a:tr>
              <a:tr h="370840">
                <a:tc>
                  <a:txBody>
                    <a:bodyPr/>
                    <a:lstStyle/>
                    <a:p>
                      <a:r>
                        <a:rPr lang="en-US" dirty="0"/>
                        <a:t>Triggered by software</a:t>
                      </a:r>
                    </a:p>
                  </a:txBody>
                  <a:tcPr/>
                </a:tc>
                <a:tc>
                  <a:txBody>
                    <a:bodyPr/>
                    <a:lstStyle/>
                    <a:p>
                      <a:r>
                        <a:rPr lang="en-US" dirty="0"/>
                        <a:t>Triggered</a:t>
                      </a:r>
                      <a:r>
                        <a:rPr lang="en-US" baseline="0" dirty="0"/>
                        <a:t> by hardware or software</a:t>
                      </a:r>
                      <a:endParaRPr lang="en-US" dirty="0"/>
                    </a:p>
                  </a:txBody>
                  <a:tcPr/>
                </a:tc>
                <a:extLst>
                  <a:ext uri="{0D108BD9-81ED-4DB2-BD59-A6C34878D82A}">
                    <a16:rowId xmlns:a16="http://schemas.microsoft.com/office/drawing/2014/main" val="2074478595"/>
                  </a:ext>
                </a:extLst>
              </a:tr>
              <a:tr h="370840">
                <a:tc>
                  <a:txBody>
                    <a:bodyPr/>
                    <a:lstStyle/>
                    <a:p>
                      <a:r>
                        <a:rPr lang="en-US" dirty="0"/>
                        <a:t>Occurs periodically </a:t>
                      </a:r>
                    </a:p>
                  </a:txBody>
                  <a:tcPr/>
                </a:tc>
                <a:tc>
                  <a:txBody>
                    <a:bodyPr/>
                    <a:lstStyle/>
                    <a:p>
                      <a:r>
                        <a:rPr lang="en-US" dirty="0"/>
                        <a:t>Occurs at any time</a:t>
                      </a:r>
                    </a:p>
                  </a:txBody>
                  <a:tcPr/>
                </a:tc>
                <a:extLst>
                  <a:ext uri="{0D108BD9-81ED-4DB2-BD59-A6C34878D82A}">
                    <a16:rowId xmlns:a16="http://schemas.microsoft.com/office/drawing/2014/main" val="3681517356"/>
                  </a:ext>
                </a:extLst>
              </a:tr>
            </a:tbl>
          </a:graphicData>
        </a:graphic>
      </p:graphicFrame>
      <p:sp>
        <p:nvSpPr>
          <p:cNvPr id="6" name="Content Placeholder 2">
            <a:extLst>
              <a:ext uri="{FF2B5EF4-FFF2-40B4-BE49-F238E27FC236}">
                <a16:creationId xmlns:a16="http://schemas.microsoft.com/office/drawing/2014/main" id="{BEFE17AE-4C1F-E84F-BA57-23BE31D1C663}"/>
              </a:ext>
            </a:extLst>
          </p:cNvPr>
          <p:cNvSpPr>
            <a:spLocks noGrp="1"/>
          </p:cNvSpPr>
          <p:nvPr>
            <p:ph sz="quarter" idx="1"/>
          </p:nvPr>
        </p:nvSpPr>
        <p:spPr>
          <a:xfrm>
            <a:off x="228600" y="1219200"/>
            <a:ext cx="8610600" cy="4937760"/>
          </a:xfrm>
        </p:spPr>
        <p:txBody>
          <a:bodyPr>
            <a:normAutofit/>
          </a:bodyPr>
          <a:lstStyle/>
          <a:p>
            <a:r>
              <a:rPr lang="en-US" sz="2400" dirty="0"/>
              <a:t>Interrupt-driven operations</a:t>
            </a:r>
          </a:p>
          <a:p>
            <a:pPr lvl="1"/>
            <a:r>
              <a:rPr lang="en-US" sz="2100" dirty="0"/>
              <a:t>Allows CPU to perform other tasks until external/internal devices require service</a:t>
            </a:r>
          </a:p>
          <a:p>
            <a:pPr lvl="1"/>
            <a:r>
              <a:rPr lang="en-US" sz="2100" dirty="0"/>
              <a:t>CPU automatically stops the current code and starts to execute an </a:t>
            </a:r>
            <a:r>
              <a:rPr lang="en-US" sz="2100" dirty="0">
                <a:solidFill>
                  <a:srgbClr val="0000FF"/>
                </a:solidFill>
              </a:rPr>
              <a:t>interrupt handler </a:t>
            </a:r>
            <a:r>
              <a:rPr lang="en-US" sz="2100" dirty="0"/>
              <a:t>(or interrupt service routine)</a:t>
            </a:r>
          </a:p>
          <a:p>
            <a:endParaRPr lang="en-US" sz="2400" dirty="0"/>
          </a:p>
          <a:p>
            <a:endParaRPr lang="en-US" sz="2400" dirty="0"/>
          </a:p>
        </p:txBody>
      </p:sp>
    </p:spTree>
    <p:extLst>
      <p:ext uri="{BB962C8B-B14F-4D97-AF65-F5344CB8AC3E}">
        <p14:creationId xmlns:p14="http://schemas.microsoft.com/office/powerpoint/2010/main" val="321637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Preemption and Sub-priority </a:t>
            </a:r>
            <a:br>
              <a:rPr lang="en-US" dirty="0"/>
            </a:br>
            <a:r>
              <a:rPr lang="en-US" dirty="0"/>
              <a:t>Configuration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4" name="Content Placeholder 3"/>
          <p:cNvSpPr>
            <a:spLocks noGrp="1"/>
          </p:cNvSpPr>
          <p:nvPr>
            <p:ph sz="quarter" idx="1"/>
          </p:nvPr>
        </p:nvSpPr>
        <p:spPr>
          <a:xfrm>
            <a:off x="381000" y="1246912"/>
            <a:ext cx="8229600" cy="609600"/>
          </a:xfrm>
        </p:spPr>
        <p:txBody>
          <a:bodyPr>
            <a:normAutofit fontScale="77500" lnSpcReduction="20000"/>
          </a:bodyPr>
          <a:lstStyle/>
          <a:p>
            <a:r>
              <a:rPr lang="en-US" sz="2400" dirty="0" err="1">
                <a:latin typeface="Consolas" charset="0"/>
                <a:ea typeface="Consolas" charset="0"/>
                <a:cs typeface="Consolas" charset="0"/>
              </a:rPr>
              <a:t>NVIC_SetPriorityGrouping</a:t>
            </a:r>
            <a:r>
              <a:rPr lang="en-US" sz="2400" dirty="0">
                <a:latin typeface="Consolas" charset="0"/>
                <a:ea typeface="Consolas" charset="0"/>
                <a:cs typeface="Consolas" charset="0"/>
              </a:rPr>
              <a:t>(n)</a:t>
            </a:r>
          </a:p>
          <a:p>
            <a:pPr lvl="1"/>
            <a:r>
              <a:rPr lang="en-US" dirty="0">
                <a:latin typeface="Consolas" charset="0"/>
                <a:ea typeface="Consolas" charset="0"/>
                <a:cs typeface="Consolas" charset="0"/>
              </a:rPr>
              <a:t>Perform unlock, and update AIRCR register </a:t>
            </a:r>
          </a:p>
          <a:p>
            <a:endParaRPr lang="en-US" sz="2400" dirty="0">
              <a:latin typeface="Consolas" charset="0"/>
              <a:ea typeface="Consolas" charset="0"/>
              <a:cs typeface="Consolas" charset="0"/>
            </a:endParaRPr>
          </a:p>
        </p:txBody>
      </p:sp>
      <p:graphicFrame>
        <p:nvGraphicFramePr>
          <p:cNvPr id="5" name="Table 4"/>
          <p:cNvGraphicFramePr>
            <a:graphicFrameLocks noGrp="1"/>
          </p:cNvGraphicFramePr>
          <p:nvPr>
            <p:extLst/>
          </p:nvPr>
        </p:nvGraphicFramePr>
        <p:xfrm>
          <a:off x="1360432" y="1941495"/>
          <a:ext cx="6423135" cy="2621280"/>
        </p:xfrm>
        <a:graphic>
          <a:graphicData uri="http://schemas.openxmlformats.org/drawingml/2006/table">
            <a:tbl>
              <a:tblPr firstRow="1" bandRow="1">
                <a:tableStyleId>{5C22544A-7EE6-4342-B048-85BDC9FD1C3A}</a:tableStyleId>
              </a:tblPr>
              <a:tblGrid>
                <a:gridCol w="1781905">
                  <a:extLst>
                    <a:ext uri="{9D8B030D-6E8A-4147-A177-3AD203B41FA5}">
                      <a16:colId xmlns:a16="http://schemas.microsoft.com/office/drawing/2014/main" val="20000"/>
                    </a:ext>
                  </a:extLst>
                </a:gridCol>
                <a:gridCol w="2393858">
                  <a:extLst>
                    <a:ext uri="{9D8B030D-6E8A-4147-A177-3AD203B41FA5}">
                      <a16:colId xmlns:a16="http://schemas.microsoft.com/office/drawing/2014/main" val="20001"/>
                    </a:ext>
                  </a:extLst>
                </a:gridCol>
                <a:gridCol w="2247372">
                  <a:extLst>
                    <a:ext uri="{9D8B030D-6E8A-4147-A177-3AD203B41FA5}">
                      <a16:colId xmlns:a16="http://schemas.microsoft.com/office/drawing/2014/main" val="20002"/>
                    </a:ext>
                  </a:extLst>
                </a:gridCol>
              </a:tblGrid>
              <a:tr h="370840">
                <a:tc>
                  <a:txBody>
                    <a:bodyPr/>
                    <a:lstStyle/>
                    <a:p>
                      <a:pPr algn="ctr"/>
                      <a:r>
                        <a:rPr lang="en-US" sz="2000" dirty="0">
                          <a:latin typeface="Consolas" charset="0"/>
                          <a:ea typeface="Consolas" charset="0"/>
                          <a:cs typeface="Consolas" charset="0"/>
                        </a:rPr>
                        <a:t>n</a:t>
                      </a:r>
                    </a:p>
                  </a:txBody>
                  <a:tcPr anchor="ctr"/>
                </a:tc>
                <a:tc>
                  <a:txBody>
                    <a:bodyPr/>
                    <a:lstStyle/>
                    <a:p>
                      <a:pPr algn="ctr"/>
                      <a:r>
                        <a:rPr lang="en-US" dirty="0"/>
                        <a:t># of bits in</a:t>
                      </a:r>
                      <a:r>
                        <a:rPr lang="en-US" baseline="0" dirty="0"/>
                        <a:t> </a:t>
                      </a:r>
                      <a:r>
                        <a:rPr lang="en-US" dirty="0"/>
                        <a:t>preemption priority</a:t>
                      </a:r>
                    </a:p>
                  </a:txBody>
                  <a:tcPr anchor="ctr"/>
                </a:tc>
                <a:tc>
                  <a:txBody>
                    <a:bodyPr/>
                    <a:lstStyle/>
                    <a:p>
                      <a:pPr algn="ctr"/>
                      <a:r>
                        <a:rPr lang="en-US" dirty="0"/>
                        <a:t># of bits in sub-priority</a:t>
                      </a:r>
                    </a:p>
                  </a:txBody>
                  <a:tcPr anchor="ct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4</a:t>
                      </a:r>
                    </a:p>
                  </a:txBody>
                  <a:tcPr anchor="ctr"/>
                </a:tc>
                <a:extLst>
                  <a:ext uri="{0D108BD9-81ED-4DB2-BD59-A6C34878D82A}">
                    <a16:rowId xmlns:a16="http://schemas.microsoft.com/office/drawing/2014/main" val="10001"/>
                  </a:ext>
                </a:extLst>
              </a:tr>
              <a:tr h="370840">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3</a:t>
                      </a:r>
                    </a:p>
                  </a:txBody>
                  <a:tcPr anchor="ctr"/>
                </a:tc>
                <a:extLst>
                  <a:ext uri="{0D108BD9-81ED-4DB2-BD59-A6C34878D82A}">
                    <a16:rowId xmlns:a16="http://schemas.microsoft.com/office/drawing/2014/main" val="10002"/>
                  </a:ext>
                </a:extLst>
              </a:tr>
              <a:tr h="370840">
                <a:tc>
                  <a:txBody>
                    <a:bodyPr/>
                    <a:lstStyle/>
                    <a:p>
                      <a:pPr algn="ctr"/>
                      <a:r>
                        <a:rPr lang="en-US" sz="2000" b="1" dirty="0">
                          <a:latin typeface="Consolas" charset="0"/>
                          <a:ea typeface="Consolas" charset="0"/>
                          <a:cs typeface="Consolas" charset="0"/>
                        </a:rPr>
                        <a:t>2 (default)</a:t>
                      </a:r>
                    </a:p>
                  </a:txBody>
                  <a:tcPr anchor="ctr"/>
                </a:tc>
                <a:tc>
                  <a:txBody>
                    <a:bodyPr/>
                    <a:lstStyle/>
                    <a:p>
                      <a:pPr algn="ctr"/>
                      <a:r>
                        <a:rPr lang="en-US" sz="2000" b="1" dirty="0">
                          <a:latin typeface="Consolas" charset="0"/>
                          <a:ea typeface="Consolas" charset="0"/>
                          <a:cs typeface="Consolas" charset="0"/>
                        </a:rPr>
                        <a:t>2</a:t>
                      </a:r>
                    </a:p>
                  </a:txBody>
                  <a:tcPr anchor="ctr"/>
                </a:tc>
                <a:tc>
                  <a:txBody>
                    <a:bodyPr/>
                    <a:lstStyle/>
                    <a:p>
                      <a:pPr algn="ctr"/>
                      <a:r>
                        <a:rPr lang="en-US" sz="2000" b="1" dirty="0">
                          <a:latin typeface="Consolas" charset="0"/>
                          <a:ea typeface="Consolas" charset="0"/>
                          <a:cs typeface="Consolas" charset="0"/>
                        </a:rPr>
                        <a:t>2</a:t>
                      </a:r>
                    </a:p>
                  </a:txBody>
                  <a:tcPr anchor="ctr"/>
                </a:tc>
                <a:extLst>
                  <a:ext uri="{0D108BD9-81ED-4DB2-BD59-A6C34878D82A}">
                    <a16:rowId xmlns:a16="http://schemas.microsoft.com/office/drawing/2014/main" val="10003"/>
                  </a:ext>
                </a:extLst>
              </a:tr>
              <a:tr h="370840">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1</a:t>
                      </a:r>
                    </a:p>
                  </a:txBody>
                  <a:tcPr anchor="ctr"/>
                </a:tc>
                <a:extLst>
                  <a:ext uri="{0D108BD9-81ED-4DB2-BD59-A6C34878D82A}">
                    <a16:rowId xmlns:a16="http://schemas.microsoft.com/office/drawing/2014/main" val="10004"/>
                  </a:ext>
                </a:extLst>
              </a:tr>
              <a:tr h="0">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0</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1577848" y="4700946"/>
            <a:ext cx="4543084" cy="1517232"/>
            <a:chOff x="1755882" y="1966432"/>
            <a:chExt cx="4543084" cy="1517232"/>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034" y="1966432"/>
              <a:ext cx="3453932" cy="1517232"/>
            </a:xfrm>
            <a:prstGeom prst="rect">
              <a:avLst/>
            </a:prstGeom>
          </p:spPr>
        </p:pic>
        <p:sp>
          <p:nvSpPr>
            <p:cNvPr id="8" name="TextBox 7"/>
            <p:cNvSpPr txBox="1"/>
            <p:nvPr/>
          </p:nvSpPr>
          <p:spPr>
            <a:xfrm>
              <a:off x="1755882" y="2323549"/>
              <a:ext cx="1282406" cy="584775"/>
            </a:xfrm>
            <a:prstGeom prst="rect">
              <a:avLst/>
            </a:prstGeom>
            <a:noFill/>
          </p:spPr>
          <p:txBody>
            <a:bodyPr wrap="square" rtlCol="0">
              <a:spAutoFit/>
            </a:bodyPr>
            <a:lstStyle/>
            <a:p>
              <a:pPr algn="ctr"/>
              <a:r>
                <a:rPr lang="en-US" sz="1600" dirty="0"/>
                <a:t>Default </a:t>
              </a:r>
            </a:p>
            <a:p>
              <a:pPr algn="ctr"/>
              <a:r>
                <a:rPr lang="en-US" sz="1600" dirty="0"/>
                <a:t>n = 2</a:t>
              </a:r>
            </a:p>
          </p:txBody>
        </p:sp>
      </p:grpSp>
    </p:spTree>
    <p:extLst>
      <p:ext uri="{BB962C8B-B14F-4D97-AF65-F5344CB8AC3E}">
        <p14:creationId xmlns:p14="http://schemas.microsoft.com/office/powerpoint/2010/main" val="4290859619"/>
      </p:ext>
    </p:extLst>
  </p:cSld>
  <p:clrMapOvr>
    <a:masterClrMapping/>
  </p:clrMapOvr>
  <p:extLst mod="1"/>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of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61</a:t>
            </a:fld>
            <a:endParaRPr kumimoji="0" lang="en-US" dirty="0"/>
          </a:p>
        </p:txBody>
      </p:sp>
      <p:sp>
        <p:nvSpPr>
          <p:cNvPr id="5" name="Rectangle 4"/>
          <p:cNvSpPr/>
          <p:nvPr/>
        </p:nvSpPr>
        <p:spPr>
          <a:xfrm>
            <a:off x="1752600" y="5647301"/>
            <a:ext cx="6781800" cy="646331"/>
          </a:xfrm>
          <a:prstGeom prst="rect">
            <a:avLst/>
          </a:prstGeom>
        </p:spPr>
        <p:txBody>
          <a:bodyPr wrap="square">
            <a:spAutoFit/>
          </a:bodyPr>
          <a:lstStyle/>
          <a:p>
            <a:r>
              <a:rPr lang="en-US" b="1" dirty="0">
                <a:solidFill>
                  <a:srgbClr val="C00000"/>
                </a:solidFill>
                <a:latin typeface="Consolas" panose="020B0609020204030204" pitchFamily="49" charset="0"/>
                <a:cs typeface="Consolas" panose="020B0609020204030204" pitchFamily="49" charset="0"/>
              </a:rPr>
              <a:t>// Set the priority for </a:t>
            </a:r>
            <a:r>
              <a:rPr lang="en-US" b="1" dirty="0" err="1">
                <a:solidFill>
                  <a:srgbClr val="C00000"/>
                </a:solidFill>
                <a:latin typeface="Consolas" panose="020B0609020204030204" pitchFamily="49" charset="0"/>
                <a:cs typeface="Consolas" panose="020B0609020204030204" pitchFamily="49" charset="0"/>
              </a:rPr>
              <a:t>EXTI</a:t>
            </a:r>
            <a:r>
              <a:rPr lang="en-US" b="1" dirty="0">
                <a:solidFill>
                  <a:srgbClr val="C00000"/>
                </a:solidFill>
                <a:latin typeface="Consolas" panose="020B0609020204030204" pitchFamily="49" charset="0"/>
                <a:cs typeface="Consolas" panose="020B0609020204030204" pitchFamily="49" charset="0"/>
              </a:rPr>
              <a:t> 0 (Interrupt number 6)</a:t>
            </a:r>
          </a:p>
          <a:p>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-&gt;IP[6] = </a:t>
            </a:r>
            <a:r>
              <a:rPr lang="en-US" b="1" dirty="0" err="1">
                <a:solidFill>
                  <a:srgbClr val="C00000"/>
                </a:solidFill>
                <a:latin typeface="Consolas" panose="020B0609020204030204" pitchFamily="49" charset="0"/>
                <a:cs typeface="Consolas" panose="020B0609020204030204" pitchFamily="49" charset="0"/>
              </a:rPr>
              <a:t>0xF0</a:t>
            </a:r>
            <a:r>
              <a:rPr lang="en-US" b="1" dirty="0">
                <a:solidFill>
                  <a:srgbClr val="C00000"/>
                </a:solidFill>
                <a:latin typeface="Consolas" panose="020B0609020204030204" pitchFamily="49" charset="0"/>
                <a:cs typeface="Consolas" panose="020B0609020204030204" pitchFamily="49"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9567" y="1200145"/>
            <a:ext cx="5120060" cy="4286255"/>
          </a:xfrm>
          <a:prstGeom prst="rect">
            <a:avLst/>
          </a:prstGeom>
        </p:spPr>
      </p:pic>
    </p:spTree>
    <p:extLst>
      <p:ext uri="{BB962C8B-B14F-4D97-AF65-F5344CB8AC3E}">
        <p14:creationId xmlns:p14="http://schemas.microsoft.com/office/powerpoint/2010/main" val="1566629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08956"/>
            <a:ext cx="5243804" cy="4191000"/>
          </a:xfrm>
          <a:prstGeom prst="rect">
            <a:avLst/>
          </a:prstGeom>
        </p:spPr>
      </p:pic>
      <p:sp>
        <p:nvSpPr>
          <p:cNvPr id="2" name="Title 1"/>
          <p:cNvSpPr>
            <a:spLocks noGrp="1"/>
          </p:cNvSpPr>
          <p:nvPr>
            <p:ph type="title"/>
          </p:nvPr>
        </p:nvSpPr>
        <p:spPr/>
        <p:txBody>
          <a:bodyPr/>
          <a:lstStyle/>
          <a:p>
            <a:r>
              <a:rPr lang="en-US" dirty="0"/>
              <a:t>Priority of System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62</a:t>
            </a:fld>
            <a:endParaRPr kumimoji="0" lang="en-US" dirty="0"/>
          </a:p>
        </p:txBody>
      </p:sp>
      <p:sp>
        <p:nvSpPr>
          <p:cNvPr id="5" name="Rectangle 4"/>
          <p:cNvSpPr/>
          <p:nvPr/>
        </p:nvSpPr>
        <p:spPr>
          <a:xfrm>
            <a:off x="1371600" y="5678269"/>
            <a:ext cx="7620000" cy="646331"/>
          </a:xfrm>
          <a:prstGeom prst="rect">
            <a:avLst/>
          </a:prstGeom>
        </p:spPr>
        <p:txBody>
          <a:bodyPr wrap="square">
            <a:spAutoFit/>
          </a:bodyPr>
          <a:lstStyle/>
          <a:p>
            <a:r>
              <a:rPr lang="en-US" b="1" dirty="0">
                <a:solidFill>
                  <a:srgbClr val="C00000"/>
                </a:solidFill>
                <a:latin typeface="Consolas" panose="020B0609020204030204" pitchFamily="49" charset="0"/>
                <a:cs typeface="Consolas" panose="020B0609020204030204" pitchFamily="49" charset="0"/>
              </a:rPr>
              <a:t> // Set the priority of a system interrupt </a:t>
            </a:r>
            <a:r>
              <a:rPr lang="en-US" b="1" dirty="0" err="1">
                <a:solidFill>
                  <a:srgbClr val="C00000"/>
                </a:solidFill>
                <a:latin typeface="Consolas" panose="020B0609020204030204" pitchFamily="49" charset="0"/>
                <a:cs typeface="Consolas" panose="020B0609020204030204" pitchFamily="49" charset="0"/>
              </a:rPr>
              <a:t>IRQn</a:t>
            </a:r>
            <a:r>
              <a:rPr lang="en-US" b="1" dirty="0">
                <a:solidFill>
                  <a:srgbClr val="C00000"/>
                </a:solidFill>
                <a:latin typeface="Consolas" panose="020B0609020204030204" pitchFamily="49" charset="0"/>
                <a:cs typeface="Consolas" panose="020B0609020204030204" pitchFamily="49" charset="0"/>
              </a:rPr>
              <a:t> </a:t>
            </a:r>
          </a:p>
          <a:p>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SCB</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SHP</a:t>
            </a:r>
            <a:r>
              <a:rPr lang="en-US" b="1" dirty="0">
                <a:solidFill>
                  <a:srgbClr val="C00000"/>
                </a:solidFill>
                <a:latin typeface="Consolas" panose="020B0609020204030204" pitchFamily="49" charset="0"/>
                <a:cs typeface="Consolas" panose="020B0609020204030204" pitchFamily="49" charset="0"/>
              </a:rPr>
              <a:t>[(</a:t>
            </a:r>
            <a:r>
              <a:rPr lang="en-US" b="1" dirty="0" err="1">
                <a:solidFill>
                  <a:srgbClr val="C00000"/>
                </a:solidFill>
                <a:latin typeface="Consolas" panose="020B0609020204030204" pitchFamily="49" charset="0"/>
                <a:cs typeface="Consolas" panose="020B0609020204030204" pitchFamily="49" charset="0"/>
              </a:rPr>
              <a:t>IRQn</a:t>
            </a:r>
            <a:r>
              <a:rPr lang="en-US" b="1" dirty="0">
                <a:solidFill>
                  <a:srgbClr val="C00000"/>
                </a:solidFill>
                <a:latin typeface="Consolas" panose="020B0609020204030204" pitchFamily="49" charset="0"/>
                <a:cs typeface="Consolas" panose="020B0609020204030204" pitchFamily="49" charset="0"/>
              </a:rPr>
              <a:t>) &amp; </a:t>
            </a:r>
            <a:r>
              <a:rPr lang="en-US" b="1" dirty="0" err="1">
                <a:solidFill>
                  <a:srgbClr val="C00000"/>
                </a:solidFill>
                <a:latin typeface="Consolas" panose="020B0609020204030204" pitchFamily="49" charset="0"/>
                <a:cs typeface="Consolas" panose="020B0609020204030204" pitchFamily="49" charset="0"/>
              </a:rPr>
              <a:t>0xF</a:t>
            </a:r>
            <a:r>
              <a:rPr lang="en-US" b="1" dirty="0">
                <a:solidFill>
                  <a:srgbClr val="C00000"/>
                </a:solidFill>
                <a:latin typeface="Consolas" panose="020B0609020204030204" pitchFamily="49" charset="0"/>
                <a:cs typeface="Consolas" panose="020B0609020204030204" pitchFamily="49" charset="0"/>
              </a:rPr>
              <a:t>) - 4] = (priority &lt;&lt; 4) &amp; </a:t>
            </a:r>
            <a:r>
              <a:rPr lang="en-US" b="1" dirty="0" err="1">
                <a:solidFill>
                  <a:srgbClr val="C00000"/>
                </a:solidFill>
                <a:latin typeface="Consolas" panose="020B0609020204030204" pitchFamily="49" charset="0"/>
                <a:cs typeface="Consolas" panose="020B0609020204030204" pitchFamily="49" charset="0"/>
              </a:rPr>
              <a:t>0xFF</a:t>
            </a:r>
            <a:r>
              <a:rPr lang="en-US" b="1" dirty="0">
                <a:solidFill>
                  <a:srgbClr val="C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77926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4" name="Content Placeholder 3"/>
          <p:cNvSpPr>
            <a:spLocks noGrp="1"/>
          </p:cNvSpPr>
          <p:nvPr>
            <p:ph sz="quarter" idx="1"/>
          </p:nvPr>
        </p:nvSpPr>
        <p:spPr>
          <a:xfrm>
            <a:off x="457200" y="1219200"/>
            <a:ext cx="8229600" cy="1828800"/>
          </a:xfrm>
        </p:spPr>
        <p:txBody>
          <a:bodyPr>
            <a:normAutofit/>
          </a:bodyPr>
          <a:lstStyle/>
          <a:p>
            <a:r>
              <a:rPr lang="en-US" dirty="0"/>
              <a:t>Disable all interrupts with less urgency</a:t>
            </a:r>
          </a:p>
          <a:p>
            <a:pPr lvl="1"/>
            <a:r>
              <a:rPr lang="en-US" dirty="0"/>
              <a:t>For critical code, only certain interrupts are allowed.</a:t>
            </a:r>
          </a:p>
          <a:p>
            <a:pPr lvl="1"/>
            <a:r>
              <a:rPr lang="en-US" dirty="0">
                <a:solidFill>
                  <a:srgbClr val="C00000"/>
                </a:solidFill>
              </a:rPr>
              <a:t>BASEPRI</a:t>
            </a:r>
            <a:r>
              <a:rPr lang="en-US" dirty="0"/>
              <a:t>: Disable all interrupts of specific priority level or higher priority level</a:t>
            </a:r>
          </a:p>
        </p:txBody>
      </p:sp>
      <p:sp>
        <p:nvSpPr>
          <p:cNvPr id="5" name="Rectangle 4"/>
          <p:cNvSpPr/>
          <p:nvPr/>
        </p:nvSpPr>
        <p:spPr>
          <a:xfrm>
            <a:off x="838200" y="3297188"/>
            <a:ext cx="76962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333333"/>
                </a:solidFill>
                <a:latin typeface="Consolas" charset="0"/>
                <a:ea typeface="Consolas" charset="0"/>
                <a:cs typeface="Consolas" charset="0"/>
              </a:rPr>
              <a:t>// Disable interrupts with priority value same or higher </a:t>
            </a:r>
            <a:br>
              <a:rPr lang="en-US" dirty="0">
                <a:latin typeface="Consolas" charset="0"/>
                <a:ea typeface="Consolas" charset="0"/>
                <a:cs typeface="Consolas" charset="0"/>
              </a:rPr>
            </a:br>
            <a:r>
              <a:rPr lang="en-US" dirty="0">
                <a:solidFill>
                  <a:srgbClr val="333333"/>
                </a:solidFill>
                <a:latin typeface="Consolas" charset="0"/>
                <a:ea typeface="Consolas" charset="0"/>
                <a:cs typeface="Consolas" charset="0"/>
              </a:rPr>
              <a:t>__</a:t>
            </a:r>
            <a:r>
              <a:rPr lang="en-US" dirty="0" err="1">
                <a:solidFill>
                  <a:srgbClr val="333333"/>
                </a:solidFill>
                <a:latin typeface="Consolas" charset="0"/>
                <a:ea typeface="Consolas" charset="0"/>
                <a:cs typeface="Consolas" charset="0"/>
              </a:rPr>
              <a:t>set_BASEPRI</a:t>
            </a:r>
            <a:r>
              <a:rPr lang="en-US" dirty="0">
                <a:solidFill>
                  <a:srgbClr val="333333"/>
                </a:solidFill>
                <a:latin typeface="Consolas" charset="0"/>
                <a:ea typeface="Consolas" charset="0"/>
                <a:cs typeface="Consolas" charset="0"/>
              </a:rPr>
              <a:t>( </a:t>
            </a:r>
            <a:r>
              <a:rPr lang="en-US" b="1" dirty="0">
                <a:solidFill>
                  <a:srgbClr val="C00000"/>
                </a:solidFill>
                <a:latin typeface="Consolas" charset="0"/>
                <a:ea typeface="Consolas" charset="0"/>
                <a:cs typeface="Consolas" charset="0"/>
              </a:rPr>
              <a:t>5</a:t>
            </a:r>
            <a:r>
              <a:rPr lang="en-US" dirty="0">
                <a:solidFill>
                  <a:srgbClr val="333333"/>
                </a:solidFill>
                <a:latin typeface="Consolas" charset="0"/>
                <a:ea typeface="Consolas" charset="0"/>
                <a:cs typeface="Consolas" charset="0"/>
              </a:rPr>
              <a:t> &lt;&lt; 4 )</a:t>
            </a:r>
          </a:p>
          <a:p>
            <a:endParaRPr lang="en-US" dirty="0">
              <a:solidFill>
                <a:srgbClr val="333333"/>
              </a:solidFill>
              <a:latin typeface="Consolas" charset="0"/>
              <a:ea typeface="Consolas" charset="0"/>
              <a:cs typeface="Consolas" charset="0"/>
            </a:endParaRPr>
          </a:p>
          <a:p>
            <a:r>
              <a:rPr lang="en-US" dirty="0">
                <a:solidFill>
                  <a:srgbClr val="333333"/>
                </a:solidFill>
                <a:latin typeface="Consolas" charset="0"/>
                <a:ea typeface="Consolas" charset="0"/>
                <a:cs typeface="Consolas" charset="0"/>
              </a:rPr>
              <a:t>// Critical code</a:t>
            </a:r>
          </a:p>
          <a:p>
            <a:r>
              <a:rPr lang="en-US" dirty="0">
                <a:solidFill>
                  <a:srgbClr val="333333"/>
                </a:solidFill>
                <a:latin typeface="Consolas" charset="0"/>
                <a:ea typeface="Consolas" charset="0"/>
                <a:cs typeface="Consolas" charset="0"/>
              </a:rPr>
              <a:t>...</a:t>
            </a:r>
          </a:p>
          <a:p>
            <a:br>
              <a:rPr lang="en-US" dirty="0">
                <a:latin typeface="Consolas" charset="0"/>
                <a:ea typeface="Consolas" charset="0"/>
                <a:cs typeface="Consolas" charset="0"/>
              </a:rPr>
            </a:br>
            <a:r>
              <a:rPr lang="en-US" dirty="0">
                <a:latin typeface="Consolas" charset="0"/>
                <a:ea typeface="Consolas" charset="0"/>
                <a:cs typeface="Consolas" charset="0"/>
              </a:rPr>
              <a:t>// Remove BASEPRI masking</a:t>
            </a:r>
            <a:br>
              <a:rPr lang="en-US" dirty="0">
                <a:latin typeface="Consolas" charset="0"/>
                <a:ea typeface="Consolas" charset="0"/>
                <a:cs typeface="Consolas" charset="0"/>
              </a:rPr>
            </a:br>
            <a:r>
              <a:rPr lang="en-US" dirty="0">
                <a:solidFill>
                  <a:srgbClr val="333333"/>
                </a:solidFill>
                <a:latin typeface="Consolas" charset="0"/>
                <a:ea typeface="Consolas" charset="0"/>
                <a:cs typeface="Consolas" charset="0"/>
              </a:rPr>
              <a:t>__</a:t>
            </a:r>
            <a:r>
              <a:rPr lang="en-US" dirty="0" err="1">
                <a:solidFill>
                  <a:srgbClr val="333333"/>
                </a:solidFill>
                <a:latin typeface="Consolas" charset="0"/>
                <a:ea typeface="Consolas" charset="0"/>
                <a:cs typeface="Consolas" charset="0"/>
              </a:rPr>
              <a:t>set_BASEPRI</a:t>
            </a:r>
            <a:r>
              <a:rPr lang="en-US" dirty="0">
                <a:solidFill>
                  <a:srgbClr val="333333"/>
                </a:solidFill>
                <a:latin typeface="Consolas" charset="0"/>
                <a:ea typeface="Consolas" charset="0"/>
                <a:cs typeface="Consolas" charset="0"/>
              </a:rPr>
              <a:t>(</a:t>
            </a:r>
            <a:r>
              <a:rPr lang="en-US" b="1" dirty="0">
                <a:solidFill>
                  <a:srgbClr val="C00000"/>
                </a:solidFill>
                <a:latin typeface="Consolas" charset="0"/>
                <a:ea typeface="Consolas" charset="0"/>
                <a:cs typeface="Consolas" charset="0"/>
              </a:rPr>
              <a:t>0</a:t>
            </a:r>
            <a:r>
              <a:rPr lang="en-US" dirty="0">
                <a:solidFill>
                  <a:srgbClr val="333333"/>
                </a:solidFill>
                <a:latin typeface="Consolas" charset="0"/>
                <a:ea typeface="Consolas" charset="0"/>
                <a:cs typeface="Consolas" charset="0"/>
              </a:rPr>
              <a:t>); </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010052908"/>
      </p:ext>
    </p:extLst>
  </p:cSld>
  <p:clrMapOvr>
    <a:masterClrMapping/>
  </p:clrMapOvr>
  <p:extLst mod="1"/>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Exception-masking registers (PRIMASK, FAULTMASK and BASEPRI)</a:t>
            </a:r>
          </a:p>
        </p:txBody>
      </p:sp>
      <p:sp>
        <p:nvSpPr>
          <p:cNvPr id="3" name="Content Placeholder 2"/>
          <p:cNvSpPr>
            <a:spLocks noGrp="1"/>
          </p:cNvSpPr>
          <p:nvPr>
            <p:ph sz="quarter" idx="1"/>
          </p:nvPr>
        </p:nvSpPr>
        <p:spPr/>
        <p:txBody>
          <a:bodyPr>
            <a:normAutofit fontScale="92500" lnSpcReduction="20000"/>
          </a:bodyPr>
          <a:lstStyle/>
          <a:p>
            <a:r>
              <a:rPr lang="en-US" sz="2400" dirty="0">
                <a:solidFill>
                  <a:srgbClr val="C00000"/>
                </a:solidFill>
              </a:rPr>
              <a:t>PRIMASK</a:t>
            </a:r>
            <a:r>
              <a:rPr lang="en-US" sz="2400" dirty="0"/>
              <a:t>: Used to disable all exceptions except Non-</a:t>
            </a:r>
            <a:r>
              <a:rPr lang="en-US" sz="2400" dirty="0" err="1"/>
              <a:t>maskable</a:t>
            </a:r>
            <a:r>
              <a:rPr lang="en-US" sz="2400" dirty="0"/>
              <a:t> interrupt (NMI) and hard fault.</a:t>
            </a:r>
          </a:p>
          <a:p>
            <a:pPr lvl="1"/>
            <a:r>
              <a:rPr lang="en-US" sz="1800" dirty="0"/>
              <a:t>Write 1 to PRIMASK to disable all interrupts except NMI</a:t>
            </a:r>
          </a:p>
          <a:p>
            <a:pPr lvl="1"/>
            <a:endParaRPr lang="en-US" sz="2100" dirty="0"/>
          </a:p>
          <a:p>
            <a:pPr lvl="1"/>
            <a:endParaRPr lang="en-US" sz="2100" dirty="0"/>
          </a:p>
          <a:p>
            <a:pPr lvl="1"/>
            <a:r>
              <a:rPr lang="en-US" sz="2100" dirty="0"/>
              <a:t>Write 0 to PRIMASK to enable all interrupts</a:t>
            </a:r>
          </a:p>
          <a:p>
            <a:pPr marL="274320" lvl="1" indent="0">
              <a:buNone/>
            </a:pPr>
            <a:endParaRPr lang="en-US" sz="2100" dirty="0">
              <a:solidFill>
                <a:schemeClr val="tx1"/>
              </a:solidFill>
            </a:endParaRPr>
          </a:p>
          <a:p>
            <a:pPr marL="274320" lvl="1" indent="0">
              <a:buNone/>
            </a:pPr>
            <a:endParaRPr lang="en-US" sz="2100" dirty="0">
              <a:solidFill>
                <a:schemeClr val="tx1"/>
              </a:solidFill>
            </a:endParaRPr>
          </a:p>
          <a:p>
            <a:pPr marL="274320" lvl="1" indent="0">
              <a:buNone/>
            </a:pPr>
            <a:endParaRPr lang="en-US" sz="1200" dirty="0">
              <a:solidFill>
                <a:schemeClr val="tx1"/>
              </a:solidFill>
            </a:endParaRPr>
          </a:p>
          <a:p>
            <a:r>
              <a:rPr lang="en-US" sz="2400" dirty="0">
                <a:solidFill>
                  <a:srgbClr val="C00000"/>
                </a:solidFill>
              </a:rPr>
              <a:t>FAULTMASK</a:t>
            </a:r>
            <a:r>
              <a:rPr lang="en-US" sz="2400" dirty="0"/>
              <a:t>: Like PRIMASK but change the current priority level to -1, so that even hard fault handler is blocked </a:t>
            </a:r>
          </a:p>
          <a:p>
            <a:endParaRPr lang="en-US" sz="2400" dirty="0"/>
          </a:p>
          <a:p>
            <a:r>
              <a:rPr lang="en-US" sz="2400" dirty="0">
                <a:solidFill>
                  <a:srgbClr val="C00000"/>
                </a:solidFill>
              </a:rPr>
              <a:t>BASEPRI</a:t>
            </a:r>
            <a:r>
              <a:rPr lang="en-US" sz="2400" dirty="0"/>
              <a:t>: Disable interrupts only with priority lower than a certain level</a:t>
            </a:r>
          </a:p>
          <a:p>
            <a:pPr lvl="1"/>
            <a:r>
              <a:rPr lang="en-US" sz="2000" dirty="0"/>
              <a:t>Example, disable all exceptions with priority level higher than 0x60</a:t>
            </a:r>
          </a:p>
          <a:p>
            <a:pPr marL="274320" lvl="1" indent="0">
              <a:buNone/>
            </a:pPr>
            <a:r>
              <a:rPr lang="en-US" sz="2000" dirty="0"/>
              <a:t>	</a:t>
            </a:r>
            <a:r>
              <a:rPr lang="en-US" sz="2000" dirty="0">
                <a:latin typeface="Consolas" pitchFamily="49" charset="0"/>
                <a:cs typeface="Consolas" pitchFamily="49" charset="0"/>
              </a:rPr>
              <a:t>	</a:t>
            </a:r>
            <a:endParaRPr lang="en-US" sz="20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64</a:t>
            </a:fld>
            <a:endParaRPr kumimoji="0" lang="en-US" dirty="0"/>
          </a:p>
        </p:txBody>
      </p:sp>
      <p:sp>
        <p:nvSpPr>
          <p:cNvPr id="5" name="Rectangle 4"/>
          <p:cNvSpPr/>
          <p:nvPr/>
        </p:nvSpPr>
        <p:spPr>
          <a:xfrm>
            <a:off x="1905000" y="2082225"/>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#1</a:t>
            </a:r>
          </a:p>
          <a:p>
            <a:pPr marL="274320" lvl="1" indent="0">
              <a:buNone/>
            </a:pPr>
            <a:r>
              <a:rPr lang="en-US" sz="1600" dirty="0">
                <a:latin typeface="Consolas" pitchFamily="49" charset="0"/>
                <a:cs typeface="Consolas" pitchFamily="49" charset="0"/>
              </a:rPr>
              <a:t>MSR PRIMASK, R0</a:t>
            </a:r>
          </a:p>
        </p:txBody>
      </p:sp>
      <p:sp>
        <p:nvSpPr>
          <p:cNvPr id="6" name="Rectangle 5"/>
          <p:cNvSpPr/>
          <p:nvPr/>
        </p:nvSpPr>
        <p:spPr>
          <a:xfrm>
            <a:off x="1905000" y="2996625"/>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#0</a:t>
            </a:r>
          </a:p>
          <a:p>
            <a:pPr marL="274320" lvl="1" indent="0">
              <a:buNone/>
            </a:pPr>
            <a:r>
              <a:rPr lang="en-US" sz="1600" dirty="0">
                <a:latin typeface="Consolas" pitchFamily="49" charset="0"/>
                <a:cs typeface="Consolas" pitchFamily="49" charset="0"/>
              </a:rPr>
              <a:t>MSR PRIMASK, R0</a:t>
            </a:r>
          </a:p>
        </p:txBody>
      </p:sp>
      <p:sp>
        <p:nvSpPr>
          <p:cNvPr id="7" name="Rectangle 6"/>
          <p:cNvSpPr/>
          <p:nvPr/>
        </p:nvSpPr>
        <p:spPr>
          <a:xfrm>
            <a:off x="1900733" y="5715000"/>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#0x60</a:t>
            </a:r>
          </a:p>
          <a:p>
            <a:pPr marL="274320" lvl="1" indent="0">
              <a:buNone/>
            </a:pPr>
            <a:r>
              <a:rPr lang="en-US" sz="1600" dirty="0">
                <a:latin typeface="Consolas" pitchFamily="49" charset="0"/>
                <a:cs typeface="Consolas" pitchFamily="49" charset="0"/>
              </a:rPr>
              <a:t>MSR BASEPRI, R0</a:t>
            </a:r>
            <a:endParaRPr lang="en-US" sz="1600" dirty="0"/>
          </a:p>
        </p:txBody>
      </p:sp>
    </p:spTree>
    <p:extLst>
      <p:ext uri="{BB962C8B-B14F-4D97-AF65-F5344CB8AC3E}">
        <p14:creationId xmlns:p14="http://schemas.microsoft.com/office/powerpoint/2010/main" val="15889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Controller</a:t>
              </a: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74" name="TextBox 73"/>
          <p:cNvSpPr txBox="1"/>
          <p:nvPr/>
        </p:nvSpPr>
        <p:spPr>
          <a:xfrm>
            <a:off x="5350031" y="4712104"/>
            <a:ext cx="2729598" cy="954107"/>
          </a:xfrm>
          <a:prstGeom prst="rect">
            <a:avLst/>
          </a:prstGeom>
          <a:noFill/>
        </p:spPr>
        <p:txBody>
          <a:bodyPr wrap="square" rtlCol="0">
            <a:spAutoFit/>
          </a:bodyPr>
          <a:lstStyle/>
          <a:p>
            <a:pPr marL="342900" indent="-342900">
              <a:buFont typeface="+mj-lt"/>
              <a:buAutoNum type="arabicPeriod"/>
            </a:pPr>
            <a:r>
              <a:rPr lang="en-US" sz="1400" dirty="0">
                <a:solidFill>
                  <a:schemeClr val="bg1"/>
                </a:solidFill>
              </a:rPr>
              <a:t>Stop the current code</a:t>
            </a:r>
          </a:p>
          <a:p>
            <a:pPr marL="342900" indent="-342900">
              <a:buFont typeface="+mj-lt"/>
              <a:buAutoNum type="arabicPeriod"/>
            </a:pPr>
            <a:r>
              <a:rPr lang="en-US" sz="1400" dirty="0">
                <a:solidFill>
                  <a:schemeClr val="bg1"/>
                </a:solidFill>
              </a:rPr>
              <a:t>Service the interrupt request (i.e. turn on the LED)</a:t>
            </a:r>
          </a:p>
          <a:p>
            <a:pPr marL="342900" indent="-342900">
              <a:buFont typeface="+mj-lt"/>
              <a:buAutoNum type="arabicPeriod"/>
            </a:pPr>
            <a:r>
              <a:rPr lang="en-US" sz="1400" dirty="0">
                <a:solidFill>
                  <a:schemeClr val="bg1"/>
                </a:solidFill>
              </a:rPr>
              <a:t>Resume the previous code</a:t>
            </a:r>
          </a:p>
        </p:txBody>
      </p:sp>
      <p:grpSp>
        <p:nvGrpSpPr>
          <p:cNvPr id="90" name="Group 89"/>
          <p:cNvGrpSpPr/>
          <p:nvPr/>
        </p:nvGrpSpPr>
        <p:grpSpPr>
          <a:xfrm>
            <a:off x="1371600" y="3866199"/>
            <a:ext cx="4606519" cy="1931942"/>
            <a:chOff x="1371600" y="3866199"/>
            <a:chExt cx="4606519" cy="1931942"/>
          </a:xfrm>
        </p:grpSpPr>
        <p:sp>
          <p:nvSpPr>
            <p:cNvPr id="84" name="Rectangle 83"/>
            <p:cNvSpPr/>
            <p:nvPr/>
          </p:nvSpPr>
          <p:spPr>
            <a:xfrm>
              <a:off x="1371600" y="4191000"/>
              <a:ext cx="1599063" cy="160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804743" y="4192771"/>
              <a:ext cx="740908" cy="369332"/>
            </a:xfrm>
            <a:prstGeom prst="rect">
              <a:avLst/>
            </a:prstGeom>
          </p:spPr>
          <p:txBody>
            <a:bodyPr wrap="none">
              <a:spAutoFit/>
            </a:bodyPr>
            <a:lstStyle/>
            <a:p>
              <a:pPr algn="ctr"/>
              <a:r>
                <a:rPr lang="en-US" b="1" dirty="0">
                  <a:solidFill>
                    <a:schemeClr val="bg1"/>
                  </a:solidFill>
                </a:rPr>
                <a:t>Flash</a:t>
              </a:r>
            </a:p>
          </p:txBody>
        </p:sp>
        <p:sp>
          <p:nvSpPr>
            <p:cNvPr id="87" name="Rectangle 86"/>
            <p:cNvSpPr/>
            <p:nvPr/>
          </p:nvSpPr>
          <p:spPr>
            <a:xfrm>
              <a:off x="1386806" y="4964583"/>
              <a:ext cx="1583857" cy="25650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a:t>
              </a:r>
            </a:p>
          </p:txBody>
        </p:sp>
        <p:cxnSp>
          <p:nvCxnSpPr>
            <p:cNvPr id="89" name="Straight Arrow Connector 88"/>
            <p:cNvCxnSpPr>
              <a:stCxn id="87" idx="3"/>
            </p:cNvCxnSpPr>
            <p:nvPr/>
          </p:nvCxnSpPr>
          <p:spPr>
            <a:xfrm flipV="1">
              <a:off x="2970663" y="3866199"/>
              <a:ext cx="3007456" cy="12266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339384" y="5211678"/>
            <a:ext cx="1631279" cy="461665"/>
          </a:xfrm>
          <a:prstGeom prst="rect">
            <a:avLst/>
          </a:prstGeom>
          <a:noFill/>
        </p:spPr>
        <p:txBody>
          <a:bodyPr wrap="square" rtlCol="0">
            <a:spAutoFit/>
          </a:bodyPr>
          <a:lstStyle/>
          <a:p>
            <a:pPr algn="ctr"/>
            <a:r>
              <a:rPr lang="en-US" sz="1200" b="1" dirty="0">
                <a:solidFill>
                  <a:schemeClr val="bg1"/>
                </a:solidFill>
              </a:rPr>
              <a:t>ISR: Interrupt Service Handler</a:t>
            </a:r>
          </a:p>
        </p:txBody>
      </p:sp>
    </p:spTree>
    <p:extLst>
      <p:ext uri="{BB962C8B-B14F-4D97-AF65-F5344CB8AC3E}">
        <p14:creationId xmlns:p14="http://schemas.microsoft.com/office/powerpoint/2010/main" val="9500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Controller</a:t>
              </a: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47" name="Rectangle 46"/>
          <p:cNvSpPr/>
          <p:nvPr/>
        </p:nvSpPr>
        <p:spPr>
          <a:xfrm>
            <a:off x="1177772" y="4732886"/>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UART</a:t>
            </a:r>
          </a:p>
        </p:txBody>
      </p:sp>
      <p:cxnSp>
        <p:nvCxnSpPr>
          <p:cNvPr id="48" name="Straight Connector 47"/>
          <p:cNvCxnSpPr/>
          <p:nvPr/>
        </p:nvCxnSpPr>
        <p:spPr>
          <a:xfrm flipV="1">
            <a:off x="412149" y="5198928"/>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flipV="1">
            <a:off x="2321254" y="3826430"/>
            <a:ext cx="1267666" cy="1129847"/>
            <a:chOff x="2321253" y="4972468"/>
            <a:chExt cx="1267666" cy="1129847"/>
          </a:xfrm>
        </p:grpSpPr>
        <p:cxnSp>
          <p:nvCxnSpPr>
            <p:cNvPr id="49" name="Straight Connector 48"/>
            <p:cNvCxnSpPr/>
            <p:nvPr/>
          </p:nvCxnSpPr>
          <p:spPr>
            <a:xfrm flipV="1">
              <a:off x="2956854" y="6063875"/>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21253" y="4972468"/>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956854" y="4972468"/>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331165" y="4747583"/>
            <a:ext cx="4808047" cy="1323439"/>
          </a:xfrm>
          <a:prstGeom prst="rect">
            <a:avLst/>
          </a:prstGeom>
          <a:noFill/>
        </p:spPr>
        <p:txBody>
          <a:bodyPr wrap="none" rtlCol="0">
            <a:spAutoFit/>
          </a:bodyPr>
          <a:lstStyle/>
          <a:p>
            <a:r>
              <a:rPr lang="en-US" sz="1600" b="1" dirty="0">
                <a:solidFill>
                  <a:schemeClr val="bg1"/>
                </a:solidFill>
              </a:rPr>
              <a:t>Coordinates multiple interrupt sources</a:t>
            </a:r>
          </a:p>
          <a:p>
            <a:pPr marL="285750" indent="-285750">
              <a:buFont typeface="Arial" panose="020B0604020202020204" pitchFamily="34" charset="0"/>
              <a:buChar char="•"/>
            </a:pPr>
            <a:r>
              <a:rPr lang="en-US" sz="1600" dirty="0">
                <a:solidFill>
                  <a:schemeClr val="bg1"/>
                </a:solidFill>
              </a:rPr>
              <a:t>Enable and disable a specific interrupt</a:t>
            </a:r>
          </a:p>
          <a:p>
            <a:pPr marL="285750" indent="-285750">
              <a:buFont typeface="Arial" panose="020B0604020202020204" pitchFamily="34" charset="0"/>
              <a:buChar char="•"/>
            </a:pPr>
            <a:r>
              <a:rPr lang="en-US" sz="1600" dirty="0">
                <a:solidFill>
                  <a:schemeClr val="bg1"/>
                </a:solidFill>
              </a:rPr>
              <a:t>Which one service first (interrupt priority)</a:t>
            </a:r>
          </a:p>
          <a:p>
            <a:pPr marL="285750" indent="-285750">
              <a:buFont typeface="Arial" panose="020B0604020202020204" pitchFamily="34" charset="0"/>
              <a:buChar char="•"/>
            </a:pPr>
            <a:r>
              <a:rPr lang="en-US" sz="1600" dirty="0">
                <a:solidFill>
                  <a:schemeClr val="bg1"/>
                </a:solidFill>
              </a:rPr>
              <a:t>How to locate the corresponding ISR?</a:t>
            </a:r>
          </a:p>
          <a:p>
            <a:pPr marL="285750" indent="-285750">
              <a:buFont typeface="Arial" panose="020B0604020202020204" pitchFamily="34" charset="0"/>
              <a:buChar char="•"/>
            </a:pPr>
            <a:r>
              <a:rPr lang="en-US" sz="1600" dirty="0">
                <a:solidFill>
                  <a:schemeClr val="bg1"/>
                </a:solidFill>
              </a:rPr>
              <a:t>How to resume the code that has been suspended? </a:t>
            </a:r>
          </a:p>
        </p:txBody>
      </p:sp>
    </p:spTree>
    <p:extLst>
      <p:ext uri="{BB962C8B-B14F-4D97-AF65-F5344CB8AC3E}">
        <p14:creationId xmlns:p14="http://schemas.microsoft.com/office/powerpoint/2010/main" val="255598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47" name="Rectangle 46"/>
          <p:cNvSpPr/>
          <p:nvPr/>
        </p:nvSpPr>
        <p:spPr>
          <a:xfrm>
            <a:off x="1177772" y="4732886"/>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UART</a:t>
            </a:r>
          </a:p>
        </p:txBody>
      </p:sp>
      <p:cxnSp>
        <p:nvCxnSpPr>
          <p:cNvPr id="48" name="Straight Connector 47"/>
          <p:cNvCxnSpPr/>
          <p:nvPr/>
        </p:nvCxnSpPr>
        <p:spPr>
          <a:xfrm flipV="1">
            <a:off x="412149" y="5198928"/>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flipV="1">
            <a:off x="2321254" y="3826430"/>
            <a:ext cx="1267666" cy="1129847"/>
            <a:chOff x="2321253" y="4972468"/>
            <a:chExt cx="1267666" cy="1129847"/>
          </a:xfrm>
        </p:grpSpPr>
        <p:cxnSp>
          <p:nvCxnSpPr>
            <p:cNvPr id="49" name="Straight Connector 48"/>
            <p:cNvCxnSpPr/>
            <p:nvPr/>
          </p:nvCxnSpPr>
          <p:spPr>
            <a:xfrm flipV="1">
              <a:off x="2956854" y="6063875"/>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21253" y="4972468"/>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956854" y="4972468"/>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78160C4B-A140-EB47-A9CF-7090D4750B24}"/>
              </a:ext>
            </a:extLst>
          </p:cNvPr>
          <p:cNvSpPr/>
          <p:nvPr/>
        </p:nvSpPr>
        <p:spPr>
          <a:xfrm>
            <a:off x="3272887"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5" name="TextBox 54">
            <a:extLst>
              <a:ext uri="{FF2B5EF4-FFF2-40B4-BE49-F238E27FC236}">
                <a16:creationId xmlns:a16="http://schemas.microsoft.com/office/drawing/2014/main" id="{FF28B379-DCB4-9B42-A1D4-A0B77320F910}"/>
              </a:ext>
            </a:extLst>
          </p:cNvPr>
          <p:cNvSpPr txBox="1"/>
          <p:nvPr/>
        </p:nvSpPr>
        <p:spPr>
          <a:xfrm>
            <a:off x="3331165" y="4747583"/>
            <a:ext cx="4808047" cy="1323439"/>
          </a:xfrm>
          <a:prstGeom prst="rect">
            <a:avLst/>
          </a:prstGeom>
          <a:noFill/>
        </p:spPr>
        <p:txBody>
          <a:bodyPr wrap="none" rtlCol="0">
            <a:spAutoFit/>
          </a:bodyPr>
          <a:lstStyle/>
          <a:p>
            <a:r>
              <a:rPr lang="en-US" sz="1600" b="1" dirty="0">
                <a:solidFill>
                  <a:schemeClr val="bg1"/>
                </a:solidFill>
              </a:rPr>
              <a:t>Coordinates multiple interrupt sources</a:t>
            </a:r>
          </a:p>
          <a:p>
            <a:pPr marL="285750" indent="-285750">
              <a:buFont typeface="Arial" panose="020B0604020202020204" pitchFamily="34" charset="0"/>
              <a:buChar char="•"/>
            </a:pPr>
            <a:r>
              <a:rPr lang="en-US" sz="1600" dirty="0">
                <a:solidFill>
                  <a:schemeClr val="bg1"/>
                </a:solidFill>
              </a:rPr>
              <a:t>Enable and disable a specific interrupt</a:t>
            </a:r>
          </a:p>
          <a:p>
            <a:pPr marL="285750" indent="-285750">
              <a:buFont typeface="Arial" panose="020B0604020202020204" pitchFamily="34" charset="0"/>
              <a:buChar char="•"/>
            </a:pPr>
            <a:r>
              <a:rPr lang="en-US" sz="1600" dirty="0">
                <a:solidFill>
                  <a:schemeClr val="bg1"/>
                </a:solidFill>
              </a:rPr>
              <a:t>Which one service first (interrupt priority)</a:t>
            </a:r>
          </a:p>
          <a:p>
            <a:pPr marL="285750" indent="-285750">
              <a:buFont typeface="Arial" panose="020B0604020202020204" pitchFamily="34" charset="0"/>
              <a:buChar char="•"/>
            </a:pPr>
            <a:r>
              <a:rPr lang="en-US" sz="1600" dirty="0">
                <a:solidFill>
                  <a:schemeClr val="bg1"/>
                </a:solidFill>
              </a:rPr>
              <a:t>How to locate the corresponding ISR?</a:t>
            </a:r>
          </a:p>
          <a:p>
            <a:pPr marL="285750" indent="-285750">
              <a:buFont typeface="Arial" panose="020B0604020202020204" pitchFamily="34" charset="0"/>
              <a:buChar char="•"/>
            </a:pPr>
            <a:r>
              <a:rPr lang="en-US" sz="1600" dirty="0">
                <a:solidFill>
                  <a:schemeClr val="bg1"/>
                </a:solidFill>
              </a:rPr>
              <a:t>How to resume the code that has been suspended? </a:t>
            </a:r>
          </a:p>
        </p:txBody>
      </p:sp>
    </p:spTree>
    <p:extLst>
      <p:ext uri="{BB962C8B-B14F-4D97-AF65-F5344CB8AC3E}">
        <p14:creationId xmlns:p14="http://schemas.microsoft.com/office/powerpoint/2010/main" val="309362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21.9"/>
</p:tagLst>
</file>

<file path=ppt/tags/tag2.xml><?xml version="1.0" encoding="utf-8"?>
<p:tagLst xmlns:a="http://schemas.openxmlformats.org/drawingml/2006/main" xmlns:r="http://schemas.openxmlformats.org/officeDocument/2006/relationships" xmlns:p="http://schemas.openxmlformats.org/presentationml/2006/main">
  <p:tag name="TIMING" val="|18.6|20.5"/>
</p:tagLst>
</file>

<file path=ppt/tags/tag3.xml><?xml version="1.0" encoding="utf-8"?>
<p:tagLst xmlns:a="http://schemas.openxmlformats.org/drawingml/2006/main" xmlns:r="http://schemas.openxmlformats.org/officeDocument/2006/relationships" xmlns:p="http://schemas.openxmlformats.org/presentationml/2006/main">
  <p:tag name="TIMING" val="|12.8|21.9"/>
</p:tagLst>
</file>

<file path=ppt/tags/tag4.xml><?xml version="1.0" encoding="utf-8"?>
<p:tagLst xmlns:a="http://schemas.openxmlformats.org/drawingml/2006/main" xmlns:r="http://schemas.openxmlformats.org/officeDocument/2006/relationships" xmlns:p="http://schemas.openxmlformats.org/presentationml/2006/main">
  <p:tag name="TIMING" val="|14.1|14.9|33.6|10.3"/>
</p:tagLst>
</file>

<file path=ppt/tags/tag5.xml><?xml version="1.0" encoding="utf-8"?>
<p:tagLst xmlns:a="http://schemas.openxmlformats.org/drawingml/2006/main" xmlns:r="http://schemas.openxmlformats.org/officeDocument/2006/relationships" xmlns:p="http://schemas.openxmlformats.org/presentationml/2006/main">
  <p:tag name="TIMING" val="|7.4|51.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2722</TotalTime>
  <Words>7440</Words>
  <Application>Microsoft Macintosh PowerPoint</Application>
  <PresentationFormat>On-screen Show (4:3)</PresentationFormat>
  <Paragraphs>2272</Paragraphs>
  <Slides>64</Slides>
  <Notes>18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64</vt:i4>
      </vt:variant>
    </vt:vector>
  </HeadingPairs>
  <TitlesOfParts>
    <vt:vector size="80" baseType="lpstr">
      <vt:lpstr>Bookman Old Style (Headings)</vt:lpstr>
      <vt:lpstr>MS PGothic</vt:lpstr>
      <vt:lpstr>MS PGothic</vt:lpstr>
      <vt:lpstr>宋体</vt:lpstr>
      <vt:lpstr>Arial</vt:lpstr>
      <vt:lpstr>Arial Narrow</vt:lpstr>
      <vt:lpstr>Bookman Old Style</vt:lpstr>
      <vt:lpstr>Calibri</vt:lpstr>
      <vt:lpstr>Cambria Math</vt:lpstr>
      <vt:lpstr>Consolas</vt:lpstr>
      <vt:lpstr>Courier New</vt:lpstr>
      <vt:lpstr>Gill Sans MT</vt:lpstr>
      <vt:lpstr>Times New Roman</vt:lpstr>
      <vt:lpstr>Wingdings</vt:lpstr>
      <vt:lpstr>Wingdings 3</vt:lpstr>
      <vt:lpstr>Origin</vt:lpstr>
      <vt:lpstr>Dr. Yifeng Zhu Electrical and Computer Engineering University of Maine</vt:lpstr>
      <vt:lpstr>Interrupts</vt:lpstr>
      <vt:lpstr>Polling vs Interrupt</vt:lpstr>
      <vt:lpstr>Example:  Push a button to turn on a LED</vt:lpstr>
      <vt:lpstr>Polling vs Interrupt</vt:lpstr>
      <vt:lpstr>Polling vs Interrupt</vt:lpstr>
      <vt:lpstr>How to support interrupt?</vt:lpstr>
      <vt:lpstr>How to support interrupt?</vt:lpstr>
      <vt:lpstr>How to support interrupt?</vt:lpstr>
      <vt:lpstr>Interrupt</vt:lpstr>
      <vt:lpstr>Interrupt Service Routine Vector Table</vt:lpstr>
      <vt:lpstr>ISR Vector Table</vt:lpstr>
      <vt:lpstr>Automatic Stacking &amp; Unstacking</vt:lpstr>
      <vt:lpstr>Automatic Stacking &amp; Unstacking</vt:lpstr>
      <vt:lpstr>Stack Pointer: MSP vs PSP</vt:lpstr>
      <vt:lpstr>Control Register</vt:lpstr>
      <vt:lpstr>Control Register</vt:lpstr>
      <vt:lpstr>Automatic Stacking &amp; Unstacking</vt:lpstr>
      <vt:lpstr>MSP vs PSP</vt:lpstr>
      <vt:lpstr>Recall: Link Register for calling functions</vt:lpstr>
      <vt:lpstr>Link Register (LR)</vt:lpstr>
      <vt:lpstr>Which stack to use  when an interrupt returns?</vt:lpstr>
      <vt:lpstr>PowerPoint Presentation</vt:lpstr>
      <vt:lpstr>Stacking &amp; Unstacking</vt:lpstr>
      <vt:lpstr>Stacking &amp; Unstacking</vt:lpstr>
      <vt:lpstr>Which stack was used for 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Enable an Interrupt</vt:lpstr>
      <vt:lpstr>Enable an Interrupt</vt:lpstr>
      <vt:lpstr>Interrupt Number in PSR</vt:lpstr>
      <vt:lpstr>Interrupt Number in CMSIS Library</vt:lpstr>
      <vt:lpstr>Interrupt Number in CMIS Library</vt:lpstr>
      <vt:lpstr>Interrupt Number in CMSIS vs in PSR</vt:lpstr>
      <vt:lpstr>Interrupt Number</vt:lpstr>
      <vt:lpstr>Enable an Interrupt</vt:lpstr>
      <vt:lpstr>Enabling Peripheral Interrupts</vt:lpstr>
      <vt:lpstr>Disabling Peripheral Interrupts</vt:lpstr>
      <vt:lpstr>Disable/Enable Peripheral Interrupts</vt:lpstr>
      <vt:lpstr>Interrupt Priority</vt:lpstr>
      <vt:lpstr>Interrupt Priority</vt:lpstr>
      <vt:lpstr>Interrupt Priority Levels</vt:lpstr>
      <vt:lpstr>Preemption and Sub-priority  Configuration</vt:lpstr>
      <vt:lpstr>Priority of Peripheral Interrupts</vt:lpstr>
      <vt:lpstr>Priority of System Interrupts</vt:lpstr>
      <vt:lpstr>Masking Priority</vt:lpstr>
      <vt:lpstr>Exception-masking registers (PRIMASK, FAULTMASK and BASEPRI)</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225</cp:revision>
  <dcterms:created xsi:type="dcterms:W3CDTF">2012-10-12T16:43:38Z</dcterms:created>
  <dcterms:modified xsi:type="dcterms:W3CDTF">2020-03-21T21:16:49Z</dcterms:modified>
</cp:coreProperties>
</file>