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56" r:id="rId2"/>
    <p:sldId id="444" r:id="rId3"/>
    <p:sldId id="443" r:id="rId4"/>
    <p:sldId id="438" r:id="rId5"/>
    <p:sldId id="439" r:id="rId6"/>
    <p:sldId id="440" r:id="rId7"/>
    <p:sldId id="423" r:id="rId8"/>
    <p:sldId id="428" r:id="rId9"/>
    <p:sldId id="425" r:id="rId10"/>
    <p:sldId id="426" r:id="rId11"/>
    <p:sldId id="429" r:id="rId12"/>
    <p:sldId id="433" r:id="rId13"/>
    <p:sldId id="430" r:id="rId14"/>
    <p:sldId id="436" r:id="rId15"/>
    <p:sldId id="435" r:id="rId16"/>
    <p:sldId id="432" r:id="rId17"/>
    <p:sldId id="441" r:id="rId18"/>
    <p:sldId id="442" r:id="rId19"/>
    <p:sldId id="437" r:id="rId20"/>
    <p:sldId id="43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a:srgbClr val="0066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70" autoAdjust="0"/>
    <p:restoredTop sz="66488" autoAdjust="0"/>
  </p:normalViewPr>
  <p:slideViewPr>
    <p:cSldViewPr>
      <p:cViewPr varScale="1">
        <p:scale>
          <a:sx n="107" d="100"/>
          <a:sy n="107" d="100"/>
        </p:scale>
        <p:origin x="712" y="176"/>
      </p:cViewPr>
      <p:guideLst>
        <p:guide orient="horz" pos="2160"/>
        <p:guide pos="3840"/>
      </p:guideLst>
    </p:cSldViewPr>
  </p:slideViewPr>
  <p:notesTextViewPr>
    <p:cViewPr>
      <p:scale>
        <a:sx n="145" d="100"/>
        <a:sy n="14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4F56A7-3CDE-194F-B9AF-D598FBBF1989}" type="datetimeFigureOut">
              <a:rPr lang="en-US" smtClean="0"/>
              <a:pPr/>
              <a:t>2/29/20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1097CB-F954-3545-B5D0-357D0C1748E3}" type="slidenum">
              <a:rPr lang="en-US" smtClean="0"/>
              <a:pPr/>
              <a:t>‹#›</a:t>
            </a:fld>
            <a:endParaRPr lang="en-US"/>
          </a:p>
        </p:txBody>
      </p:sp>
    </p:spTree>
    <p:extLst>
      <p:ext uri="{BB962C8B-B14F-4D97-AF65-F5344CB8AC3E}">
        <p14:creationId xmlns:p14="http://schemas.microsoft.com/office/powerpoint/2010/main" val="31766406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52AD58-60CE-E948-9CBA-0BD7030FC28E}" type="datetimeFigureOut">
              <a:rPr lang="en-US" smtClean="0"/>
              <a:pPr/>
              <a:t>2/29/20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24DF53-3DD3-9F45-9E7E-472B96F1AB81}" type="slidenum">
              <a:rPr lang="en-US" smtClean="0"/>
              <a:pPr/>
              <a:t>‹#›</a:t>
            </a:fld>
            <a:endParaRPr lang="en-US"/>
          </a:p>
        </p:txBody>
      </p:sp>
    </p:spTree>
    <p:extLst>
      <p:ext uri="{BB962C8B-B14F-4D97-AF65-F5344CB8AC3E}">
        <p14:creationId xmlns:p14="http://schemas.microsoft.com/office/powerpoint/2010/main" val="168176388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{{Pause=3}} This  lecture will show you how to configure and program, external interrupts (EXTI).  External interrupts are generated by peripherals or devices, external to the microcontroller, such as push buttons and key pads. </a:t>
            </a:r>
            <a:endParaRPr lang="en-US" baseline="0"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a:t>
            </a:fld>
            <a:endParaRPr lang="en-US"/>
          </a:p>
        </p:txBody>
      </p:sp>
    </p:spTree>
    <p:extLst>
      <p:ext uri="{BB962C8B-B14F-4D97-AF65-F5344CB8AC3E}">
        <p14:creationId xmlns:p14="http://schemas.microsoft.com/office/powerpoint/2010/main" val="500825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This is the basic diagram of the external interrupt controller. {{Pause=1}}  The controller supports two types of external interrupts: configurable, external interrupts, and direct external interrupts. </a:t>
            </a:r>
          </a:p>
          <a:p>
            <a:endParaRPr lang="en-US" dirty="0"/>
          </a:p>
          <a:p>
            <a:r>
              <a:rPr lang="en-US" dirty="0"/>
              <a:t>{{Pause=1}} Configurable, external interrupts, include those associated with, G P I O, RTC, comparators, power voltage detector (PVD), and peripheral voltage monitoring (PVM). For these interrupts, the controller has a programmable edge detector, and software can select which active edge generate an interrupt request. An interrupt can be triggered on rising, falling, or both edges. In addition, software can generate an interrupt request by writing 1 to the software interrupt event register (S W I E R). </a:t>
            </a:r>
          </a:p>
          <a:p>
            <a:endParaRPr lang="en-US" dirty="0"/>
          </a:p>
          <a:p>
            <a:r>
              <a:rPr lang="en-US" dirty="0"/>
              <a:t>{{Pause=1}} For direct external interrupts, only rising edge can generate an interrupt request. Direct external interrupts are mostly used for communication peripherals, low-power timer, and LCD. </a:t>
            </a:r>
          </a:p>
          <a:p>
            <a:endParaRPr lang="en-US" dirty="0"/>
          </a:p>
          <a:p>
            <a:r>
              <a:rPr lang="en-US" dirty="0"/>
              <a:t>{{Pause=1}} An interrupt can only be generated, if the corresponding bit, in the interrupt mask register, is 1. The interrupt signal can pass, this </a:t>
            </a:r>
            <a:r>
              <a:rPr lang="en-US" dirty="0" err="1"/>
              <a:t>ænd</a:t>
            </a:r>
            <a:r>
              <a:rPr lang="en-US" dirty="0"/>
              <a:t> gate, if and only if the bit from the IMR register is 1.</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10</a:t>
            </a:fld>
            <a:endParaRPr lang="en-US"/>
          </a:p>
        </p:txBody>
      </p:sp>
    </p:spTree>
    <p:extLst>
      <p:ext uri="{BB962C8B-B14F-4D97-AF65-F5344CB8AC3E}">
        <p14:creationId xmlns:p14="http://schemas.microsoft.com/office/powerpoint/2010/main" val="2929087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400" dirty="0"/>
              <a:t>{{Pause=2}} Now, let’s work on the software part. If we press the up button of the joystick, software turns on the LED. The up button is connected to G P I O pin PA 3, which can generate the external interrupt request 3.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11</a:t>
            </a:fld>
            <a:endParaRPr lang="en-US"/>
          </a:p>
        </p:txBody>
      </p:sp>
    </p:spTree>
    <p:extLst>
      <p:ext uri="{BB962C8B-B14F-4D97-AF65-F5344CB8AC3E}">
        <p14:creationId xmlns:p14="http://schemas.microsoft.com/office/powerpoint/2010/main" val="2362531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{{Pause=2}} Here is the main function. First of all, software must enable the clock of G P I O port A. {{Pause=1}}  The constant G P I O A E N is defined in the device header file. {{Pause=1}} This bitwise OR operation, sets the least significant bit to 1, in the A H B 2 E N R register. As result, the clock signal, can pass through, this logic </a:t>
            </a:r>
            <a:r>
              <a:rPr lang="en-US" sz="1200" dirty="0" err="1"/>
              <a:t>ænd</a:t>
            </a:r>
            <a:r>
              <a:rPr lang="en-US" sz="1200" dirty="0"/>
              <a:t> gate, and drive the circuit of port A.</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12</a:t>
            </a:fld>
            <a:endParaRPr lang="en-US"/>
          </a:p>
        </p:txBody>
      </p:sp>
    </p:spTree>
    <p:extLst>
      <p:ext uri="{BB962C8B-B14F-4D97-AF65-F5344CB8AC3E}">
        <p14:creationId xmlns:p14="http://schemas.microsoft.com/office/powerpoint/2010/main" val="947924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Then, software configures, the mode of pin PA 3, as digital input. This is achieved by clearing, two bits in the mode register, corresponding to pin 3. Specifically, we clear bit 6, and bit 7, in the mode register of G P I O Port A.</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13</a:t>
            </a:fld>
            <a:endParaRPr lang="en-US"/>
          </a:p>
        </p:txBody>
      </p:sp>
    </p:spTree>
    <p:extLst>
      <p:ext uri="{BB962C8B-B14F-4D97-AF65-F5344CB8AC3E}">
        <p14:creationId xmlns:p14="http://schemas.microsoft.com/office/powerpoint/2010/main" val="1030285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As discussed previously, pin PA 3 is neither pulled up nor pulled down externally. It was connected to the ground via a capacitor. {{Pause=1}} If the processor does not pulled it down internally, the voltage on pin PA 3 is floating. Its voltage can be high or low, if the up button is not pressed down. Therefore, the processor has to pull the pin down internally. This is to ensure that, the voltage on pin PA 3, is low, under the normal state. Here are two lines of C code, which sets PA 3 as pull down.</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14</a:t>
            </a:fld>
            <a:endParaRPr lang="en-US"/>
          </a:p>
        </p:txBody>
      </p:sp>
    </p:spTree>
    <p:extLst>
      <p:ext uri="{BB962C8B-B14F-4D97-AF65-F5344CB8AC3E}">
        <p14:creationId xmlns:p14="http://schemas.microsoft.com/office/powerpoint/2010/main" val="509171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Next, we enable external interrupt 3, by calling the function, N V I C Enable IRQ.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15</a:t>
            </a:fld>
            <a:endParaRPr lang="en-US"/>
          </a:p>
        </p:txBody>
      </p:sp>
    </p:spTree>
    <p:extLst>
      <p:ext uri="{BB962C8B-B14F-4D97-AF65-F5344CB8AC3E}">
        <p14:creationId xmlns:p14="http://schemas.microsoft.com/office/powerpoint/2010/main" val="705352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Pin 3 in all ports, can generate, external interrupt 3. {{Pause=1}}  These three lines of C code, select PA 3 as the  source of external interrupt 3. {{Pause=1}}  When PA 3 is selected, the other pins, such as PB 3, PC 3, PD 3,  etc., can not be used to generate external interrupts.</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16</a:t>
            </a:fld>
            <a:endParaRPr lang="en-US"/>
          </a:p>
        </p:txBody>
      </p:sp>
    </p:spTree>
    <p:extLst>
      <p:ext uri="{BB962C8B-B14F-4D97-AF65-F5344CB8AC3E}">
        <p14:creationId xmlns:p14="http://schemas.microsoft.com/office/powerpoint/2010/main" val="540964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Under normal state, the voltage on pin PA 3 is low. {{Pause=1}} When the, up button is pressed down, {{Pause=1}} the voltage on PA 3 is raised to high. {{Pause=1}} When the, up button is released, the voltage on pin PA 3 becomes low. {{Pause=1}} This waveform makes two transitions, and has a rising edge, and a falling edge. In this example, we select the rising edge as the active edge, to trigger external interrupts. </a:t>
            </a:r>
          </a:p>
          <a:p>
            <a:endParaRPr lang="en-US"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17</a:t>
            </a:fld>
            <a:endParaRPr lang="en-US"/>
          </a:p>
        </p:txBody>
      </p:sp>
    </p:spTree>
    <p:extLst>
      <p:ext uri="{BB962C8B-B14F-4D97-AF65-F5344CB8AC3E}">
        <p14:creationId xmlns:p14="http://schemas.microsoft.com/office/powerpoint/2010/main" val="1500653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Then, software sets the corresponding bit to 1, in the interrupt mask register, in order to enable the interrupt request.</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18</a:t>
            </a:fld>
            <a:endParaRPr lang="en-US"/>
          </a:p>
        </p:txBody>
      </p:sp>
    </p:spTree>
    <p:extLst>
      <p:ext uri="{BB962C8B-B14F-4D97-AF65-F5344CB8AC3E}">
        <p14:creationId xmlns:p14="http://schemas.microsoft.com/office/powerpoint/2010/main" val="294895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At the end of the main function, we put a dead loop. After the program perform the initialization of G P I O, and external interrupt, the processor will execute this dead loop forever.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19</a:t>
            </a:fld>
            <a:endParaRPr lang="en-US"/>
          </a:p>
        </p:txBody>
      </p:sp>
    </p:spTree>
    <p:extLst>
      <p:ext uri="{BB962C8B-B14F-4D97-AF65-F5344CB8AC3E}">
        <p14:creationId xmlns:p14="http://schemas.microsoft.com/office/powerpoint/2010/main" val="857609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There are two approaches to monitoring, and responding to external events. One is polling. The other is interrupt. The polling approach is like, picking up your phone every few seconds to check whether you are getting a call.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a:t>
            </a:fld>
            <a:endParaRPr lang="en-US"/>
          </a:p>
        </p:txBody>
      </p:sp>
    </p:spTree>
    <p:extLst>
      <p:ext uri="{BB962C8B-B14F-4D97-AF65-F5344CB8AC3E}">
        <p14:creationId xmlns:p14="http://schemas.microsoft.com/office/powerpoint/2010/main" val="1430682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The next important code is the interrupt handler for external interrupt 3. When the up button is pressed down, the rising edge of the voltage, on pin PA 3, triggers, external interrupt 3. After receiving the interrupt request, the N V I C controller, forces the processor, to execute the interrupt handler E X T I 3 IRQ Handler. </a:t>
            </a:r>
          </a:p>
          <a:p>
            <a:endParaRPr lang="en-US" dirty="0"/>
          </a:p>
          <a:p>
            <a:r>
              <a:rPr lang="en-US" dirty="0"/>
              <a:t>{{Pause=1}} One of the most common mistakes many people make, is that, the interrupt handler, does not clear, the interrupt status or pending flag, before it exits. If the interrupt handler does not clear the interrupt pending flag, the interrupt handler will be executed repeatedly by mistake.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20</a:t>
            </a:fld>
            <a:endParaRPr lang="en-US"/>
          </a:p>
        </p:txBody>
      </p:sp>
    </p:spTree>
    <p:extLst>
      <p:ext uri="{BB962C8B-B14F-4D97-AF65-F5344CB8AC3E}">
        <p14:creationId xmlns:p14="http://schemas.microsoft.com/office/powerpoint/2010/main" val="1995200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interrupt approach is like, waiting for the phone to ring. Apparently,  interrupt is more efficient than polling. You are free to do whatever you should do, and pick up the phone, only when it rings. {{Pause=1}} Put it simply, an interrupt is essentially, a hardware-triggered software action.  {{Pause=1}} The interrupt controller temporally stops the normal flow of program execution, and causes the interrupt service routine to be executed. After the interrupt service routine completes, normal program execution is resumed, at the point where it was last. {{Pause=0.5}} When there are no interrupt events, the processor runs the normal program, or enters a sleep state to conserve energy.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a:t>
            </a:fld>
            <a:endParaRPr lang="en-US"/>
          </a:p>
        </p:txBody>
      </p:sp>
    </p:spTree>
    <p:extLst>
      <p:ext uri="{BB962C8B-B14F-4D97-AF65-F5344CB8AC3E}">
        <p14:creationId xmlns:p14="http://schemas.microsoft.com/office/powerpoint/2010/main" val="2058033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400" dirty="0"/>
              <a:t>{{Pause=2}} We will use the joystick as an example, to show the basic configuration and programming of external interrupts. {{Pause=1}}  Each STM32L4 discovery kit, has a four-direction joystick. The user may push in one of four directions: up, down, left, and right.  The user may also press the center of the joystick. </a:t>
            </a:r>
            <a:endParaRPr lang="en-US" sz="24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624DF53-3DD3-9F45-9E7E-472B96F1AB81}" type="slidenum">
              <a:rPr lang="en-US" smtClean="0"/>
              <a:pPr/>
              <a:t>4</a:t>
            </a:fld>
            <a:endParaRPr lang="en-US"/>
          </a:p>
        </p:txBody>
      </p:sp>
    </p:spTree>
    <p:extLst>
      <p:ext uri="{BB962C8B-B14F-4D97-AF65-F5344CB8AC3E}">
        <p14:creationId xmlns:p14="http://schemas.microsoft.com/office/powerpoint/2010/main" val="2157772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{{Pause=2}} Let’s quickly review the schematic diagram of STM32L4 discovery kit. This diagram shows how processor's and joystick's pins are connected. G P I O pins PA 0, PA 1, PA 5, PA 2, PA 3 are connected to the center, left, down, right, and up pin of the joystick, respectively. Each pin is connected to the ground, via a capacitor. These capacitors perform hardware </a:t>
            </a:r>
            <a:r>
              <a:rPr lang="en-US" sz="1200" dirty="0" err="1"/>
              <a:t>debouncing</a:t>
            </a:r>
            <a:r>
              <a:rPr lang="en-US" sz="1200" dirty="0"/>
              <a:t>. </a:t>
            </a:r>
          </a:p>
          <a:p>
            <a:endParaRPr lang="en-US" sz="1200" dirty="0"/>
          </a:p>
          <a:p>
            <a:r>
              <a:rPr lang="en-US" sz="1200" dirty="0"/>
              <a:t>{{Pause=1}} Here is the internal diagram of the joystick. It has five switches. The common terminal is connected to positive 3 volt. When the up of the joystick is pressed, this switch is then closed. As result, </a:t>
            </a:r>
            <a:r>
              <a:rPr lang="en-US" sz="1200"/>
              <a:t>PA </a:t>
            </a:r>
            <a:r>
              <a:rPr lang="en-US" altLang="zh-CN" sz="1200"/>
              <a:t>3</a:t>
            </a:r>
            <a:r>
              <a:rPr lang="en-US" sz="1200"/>
              <a:t> </a:t>
            </a:r>
            <a:r>
              <a:rPr lang="en-US" sz="1200" dirty="0"/>
              <a:t>is then connected to the 3 volt via the common terminal. </a:t>
            </a:r>
          </a:p>
          <a:p>
            <a:endParaRPr lang="en-US" sz="1200" dirty="0"/>
          </a:p>
          <a:p>
            <a:r>
              <a:rPr lang="en-US" sz="1200" dirty="0"/>
              <a:t>{{Pause=1}} Pay attention, the joystick center pin, is pulled down to ground, via a 10K ohms resistor. Therefore, the default voltage on the center pin is zero. However, the other four joystick terminals are not pulled down. If these pins are neither pulled up nor pulled down internally, their voltage is un-deterministic. Their default voltage may be high or low, depending on history usage.</a:t>
            </a:r>
          </a:p>
          <a:p>
            <a:endParaRPr lang="en-US" sz="1200"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5</a:t>
            </a:fld>
            <a:endParaRPr lang="en-US"/>
          </a:p>
        </p:txBody>
      </p:sp>
    </p:spTree>
    <p:extLst>
      <p:ext uri="{BB962C8B-B14F-4D97-AF65-F5344CB8AC3E}">
        <p14:creationId xmlns:p14="http://schemas.microsoft.com/office/powerpoint/2010/main" val="193390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{{Pause=2}} We can use external interrupts, to monitor whether the joystick is pressed or not. Each pin can independently trigger an interrupt request signal. Specifically, software can configure the external interrupt controller, such that PA 0 triggers, external interrupt 0, PA 1 triggers, external interrupt 1, PA 5 triggers, external interrupt  5, PA 2 triggers, external interrupt 2, and finally, PA 3 triggers, external interrupt  3. </a:t>
            </a:r>
          </a:p>
          <a:p>
            <a:endParaRPr lang="en-US" sz="1200" dirty="0"/>
          </a:p>
          <a:p>
            <a:r>
              <a:rPr lang="en-US" sz="1200" dirty="0"/>
              <a:t>{{Pause=1}} In the next slide, I will show you how to select the source of external interrupts.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6</a:t>
            </a:fld>
            <a:endParaRPr lang="en-US"/>
          </a:p>
        </p:txBody>
      </p:sp>
    </p:spTree>
    <p:extLst>
      <p:ext uri="{BB962C8B-B14F-4D97-AF65-F5344CB8AC3E}">
        <p14:creationId xmlns:p14="http://schemas.microsoft.com/office/powerpoint/2010/main" val="4115571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{{Pause=2}} Both external circuit, and the microcontroller, can supply, a voltage signal on a pin. The external interrupt controller monitors the change of the voltage signal. The rising or falling edge of the voltage signal, can make the external interrupt controller, generate an interrupt request. The interrupt request will be sent to, the N V I C.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{{Pause=1}} The external interrupt controller supports, 16 external interrupts, associated with G P I O pins. These interrupts are named, from external interrupt 0, to external interrupt 15. Each of these interrupts is associated with one specific G P I O pin. However, a processor has more than 16 G P I O pins. How does the controller map G P I O pins to external interrupts?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mn-lt"/>
                <a:ea typeface="+mn-ea"/>
                <a:cs typeface="+mn-cs"/>
              </a:rPr>
              <a:t>{{Pause=1}}  STM32 takes a simple approach.  Specifically, only pins with the pin number x, can be the source of, external interrupt x. For example, the source of external interrupt 3, can be PA 3, PB 3, PC 3, PD 3,  etc. {{Pause=0.5}}  The source selection bits, in the SYSCFG external interrupt configuration register (E X T I C R), specifies which pin will be selected as external interrupt source. Pay attention. No multiple pins from this group, can be used as the external interrupt source simultaneously. For example, if the pin PA 3 has an external interrupt on it, we cannot use the pins PB 3 or PC 3 as the source for external interrupt 3.</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624DF53-3DD3-9F45-9E7E-472B96F1AB81}" type="slidenum">
              <a:rPr lang="en-US" smtClean="0"/>
              <a:pPr/>
              <a:t>7</a:t>
            </a:fld>
            <a:endParaRPr lang="en-US"/>
          </a:p>
        </p:txBody>
      </p:sp>
    </p:spTree>
    <p:extLst>
      <p:ext uri="{BB962C8B-B14F-4D97-AF65-F5344CB8AC3E}">
        <p14:creationId xmlns:p14="http://schemas.microsoft.com/office/powerpoint/2010/main" val="1546854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{{Pause=2}} In summary, the controller has one multiplexer for each of these 16 external interrupts. The microcontroller has a total of 16 multiplexers. As shown here,  x is from 0 to 15. A multiplexer, also called MUX, is a simple circuit. It selects one of its inputs, and forwards the selected input to the output. </a:t>
            </a:r>
            <a:endParaRPr lang="en-US" sz="1200" b="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624DF53-3DD3-9F45-9E7E-472B96F1AB81}" type="slidenum">
              <a:rPr lang="en-US" smtClean="0"/>
              <a:pPr/>
              <a:t>8</a:t>
            </a:fld>
            <a:endParaRPr lang="en-US"/>
          </a:p>
        </p:txBody>
      </p:sp>
    </p:spTree>
    <p:extLst>
      <p:ext uri="{BB962C8B-B14F-4D97-AF65-F5344CB8AC3E}">
        <p14:creationId xmlns:p14="http://schemas.microsoft.com/office/powerpoint/2010/main" val="3058992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{{Pause=2}} The concept of interrupt vector table, has been presented, in the previous lecture. There are five dedicated interrupt handlers, for the first five external interrupts, including external interrupt 0, external interrupt 1, external interrupt 2, external interrupt 3, and, external interrupt 4. {{Pause=1}} For example,  pin PA 3 can be mapped to external interrupt 3, and its corresponding interrupt handler is E X T I 3 IRQ Handler. {{Pause=0.5}}  External interrupts from number 5 to 9, share the same interrupt handler, E X T I, 9, 5, IRQ Handler. {{Pause=0.5}} External interrupts from number 10 to 15, share the same interrupt handler, E X T I 15, 10, IRQ Handler.</a:t>
            </a:r>
          </a:p>
        </p:txBody>
      </p:sp>
      <p:sp>
        <p:nvSpPr>
          <p:cNvPr id="4" name="Slide Number Placeholder 3"/>
          <p:cNvSpPr>
            <a:spLocks noGrp="1"/>
          </p:cNvSpPr>
          <p:nvPr>
            <p:ph type="sldNum" sz="quarter" idx="10"/>
          </p:nvPr>
        </p:nvSpPr>
        <p:spPr/>
        <p:txBody>
          <a:bodyPr/>
          <a:lstStyle/>
          <a:p>
            <a:fld id="{D624DF53-3DD3-9F45-9E7E-472B96F1AB81}" type="slidenum">
              <a:rPr lang="en-US" smtClean="0"/>
              <a:pPr/>
              <a:t>9</a:t>
            </a:fld>
            <a:endParaRPr lang="en-US"/>
          </a:p>
        </p:txBody>
      </p:sp>
    </p:spTree>
    <p:extLst>
      <p:ext uri="{BB962C8B-B14F-4D97-AF65-F5344CB8AC3E}">
        <p14:creationId xmlns:p14="http://schemas.microsoft.com/office/powerpoint/2010/main" val="1461922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pPr eaLnBrk="1" latinLnBrk="0" hangingPunct="1"/>
            <a:fld id="{8E8B2B42-CBC2-7D4E-BA50-0E7F29B4DAAB}" type="datetime1">
              <a:rPr lang="en-US" smtClean="0"/>
              <a:t>2/29/20</a:t>
            </a:fld>
            <a:endParaRPr lang="en-US" sz="1600" dirty="0"/>
          </a:p>
        </p:txBody>
      </p:sp>
      <p:sp>
        <p:nvSpPr>
          <p:cNvPr id="17" name="Footer Placeholder 16"/>
          <p:cNvSpPr>
            <a:spLocks noGrp="1"/>
          </p:cNvSpPr>
          <p:nvPr>
            <p:ph type="ftr" sz="quarter" idx="11"/>
          </p:nvPr>
        </p:nvSpPr>
        <p:spPr>
          <a:xfrm>
            <a:off x="3864864" y="6355080"/>
            <a:ext cx="4632960" cy="365760"/>
          </a:xfrm>
        </p:spPr>
        <p:txBody>
          <a:bodyPr/>
          <a:lstStyle/>
          <a:p>
            <a:endParaRPr kumimoji="0" lang="en-US" dirty="0"/>
          </a:p>
        </p:txBody>
      </p:sp>
      <p:sp>
        <p:nvSpPr>
          <p:cNvPr id="29" name="Slide Number Placeholder 28"/>
          <p:cNvSpPr>
            <a:spLocks noGrp="1"/>
          </p:cNvSpPr>
          <p:nvPr>
            <p:ph type="sldNum" sz="quarter" idx="12"/>
          </p:nvPr>
        </p:nvSpPr>
        <p:spPr>
          <a:xfrm>
            <a:off x="1621536" y="6355080"/>
            <a:ext cx="16256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97D1259-3A46-254C-ADDB-B5DA4F1DF3DA}" type="datetime1">
              <a:rPr lang="en-US" smtClean="0"/>
              <a:t>2/29/20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CCA104EC-54AA-E04F-BDC0-22B4E8892699}" type="datetime1">
              <a:rPr lang="en-US" smtClean="0"/>
              <a:t>2/29/20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A9E6F060-20EB-3246-9088-08BF5F1271DE}" type="datetime1">
              <a:rPr lang="en-US" smtClean="0"/>
              <a:t>2/29/20</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pPr eaLnBrk="1" latinLnBrk="0" hangingPunct="1"/>
            <a:fld id="{34C82E41-DA7E-CA4C-823B-C759BEA16CE8}" type="datetime1">
              <a:rPr lang="en-US" smtClean="0"/>
              <a:t>2/29/20</a:t>
            </a:fld>
            <a:endParaRPr lang="en-US" dirty="0"/>
          </a:p>
        </p:txBody>
      </p:sp>
      <p:sp>
        <p:nvSpPr>
          <p:cNvPr id="5" name="Footer Placeholder 4"/>
          <p:cNvSpPr>
            <a:spLocks noGrp="1"/>
          </p:cNvSpPr>
          <p:nvPr>
            <p:ph type="ftr" sz="quarter" idx="11"/>
          </p:nvPr>
        </p:nvSpPr>
        <p:spPr>
          <a:xfrm>
            <a:off x="3864864" y="6355080"/>
            <a:ext cx="4632960" cy="365760"/>
          </a:xfrm>
        </p:spPr>
        <p:txBody>
          <a:bodyPr/>
          <a:lstStyle/>
          <a:p>
            <a:endParaRPr kumimoji="0" lang="en-US" dirty="0"/>
          </a:p>
        </p:txBody>
      </p:sp>
      <p:sp>
        <p:nvSpPr>
          <p:cNvPr id="6" name="Slide Number Placeholder 5"/>
          <p:cNvSpPr>
            <a:spLocks noGrp="1"/>
          </p:cNvSpPr>
          <p:nvPr>
            <p:ph type="sldNum" sz="quarter" idx="12"/>
          </p:nvPr>
        </p:nvSpPr>
        <p:spPr>
          <a:xfrm>
            <a:off x="1426464" y="6355080"/>
            <a:ext cx="2027936"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500C8B0-EB1A-0A41-B839-C4B99CD2225A}" type="datetime1">
              <a:rPr lang="en-US" smtClean="0"/>
              <a:t>2/29/20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4F16605B-D952-1149-A111-28A5633BAE48}" type="datetime1">
              <a:rPr lang="en-US" smtClean="0"/>
              <a:t>2/29/20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91109A1C-29B2-B04E-8365-C9D22C4AE842}" type="datetime1">
              <a:rPr lang="en-US" smtClean="0"/>
              <a:t>2/29/20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CE417B6-A42B-064A-8677-46C55C4F613A}" type="datetime1">
              <a:rPr lang="en-US" smtClean="0"/>
              <a:t>2/29/20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DE76F5AD-3F1F-7141-BC8A-012C5728BE2D}" type="datetime1">
              <a:rPr lang="en-US" smtClean="0"/>
              <a:t>2/29/20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09FA12B8-739E-4D47-A14C-180C3BC10865}" type="datetime1">
              <a:rPr lang="en-US" smtClean="0"/>
              <a:t>2/29/20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CDD18CD8-E404-844E-A4BD-DF69B8E5881E}" type="datetime1">
              <a:rPr lang="en-US" smtClean="0"/>
              <a:t>2/29/20</a:t>
            </a:fld>
            <a:endParaRPr lang="en-US" sz="1400" dirty="0">
              <a:solidFill>
                <a:schemeClr val="tx2"/>
              </a:solidFill>
            </a:endParaRPr>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eb.eece.maine.edu/~zhu/boo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6.emf"/><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6.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6.emf"/><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03347" y="5181600"/>
            <a:ext cx="6858000" cy="381000"/>
          </a:xfrm>
        </p:spPr>
        <p:txBody>
          <a:bodyPr>
            <a:noAutofit/>
          </a:bodyPr>
          <a:lstStyle/>
          <a:p>
            <a:r>
              <a:rPr lang="en-US" sz="2400" dirty="0"/>
              <a:t>Dr. Yifeng Zhu</a:t>
            </a:r>
          </a:p>
        </p:txBody>
      </p:sp>
      <p:sp>
        <p:nvSpPr>
          <p:cNvPr id="6" name="TextBox 5"/>
          <p:cNvSpPr txBox="1"/>
          <p:nvPr/>
        </p:nvSpPr>
        <p:spPr>
          <a:xfrm>
            <a:off x="1409700" y="1201164"/>
            <a:ext cx="9677400" cy="1200329"/>
          </a:xfrm>
          <a:prstGeom prst="rect">
            <a:avLst/>
          </a:prstGeom>
          <a:noFill/>
        </p:spPr>
        <p:txBody>
          <a:bodyPr wrap="square" rtlCol="0">
            <a:spAutoFit/>
          </a:bodyPr>
          <a:lstStyle/>
          <a:p>
            <a:pPr algn="r"/>
            <a:r>
              <a:rPr lang="en-US" sz="3600" b="1" dirty="0">
                <a:solidFill>
                  <a:srgbClr val="C00000"/>
                </a:solidFill>
              </a:rPr>
              <a:t>ARM Cortex-M </a:t>
            </a:r>
          </a:p>
          <a:p>
            <a:pPr algn="r"/>
            <a:r>
              <a:rPr lang="en-US" sz="3600" b="1" dirty="0">
                <a:solidFill>
                  <a:srgbClr val="0000FF"/>
                </a:solidFill>
              </a:rPr>
              <a:t>External Interrupts (EXTI)</a:t>
            </a:r>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1</a:t>
            </a:fld>
            <a:endParaRPr kumimoji="0" lang="en-US" dirty="0"/>
          </a:p>
        </p:txBody>
      </p:sp>
      <p:sp>
        <p:nvSpPr>
          <p:cNvPr id="4" name="Subtitle 3"/>
          <p:cNvSpPr>
            <a:spLocks noGrp="1"/>
          </p:cNvSpPr>
          <p:nvPr>
            <p:ph type="subTitle" idx="1"/>
          </p:nvPr>
        </p:nvSpPr>
        <p:spPr>
          <a:xfrm>
            <a:off x="3260991" y="3708956"/>
            <a:ext cx="7315200" cy="1143000"/>
          </a:xfrm>
        </p:spPr>
        <p:txBody>
          <a:bodyPr>
            <a:noAutofit/>
          </a:bodyPr>
          <a:lstStyle/>
          <a:p>
            <a:r>
              <a:rPr lang="en-US" sz="2400" dirty="0"/>
              <a:t>Embedded Systems with ARM Cortex-M </a:t>
            </a:r>
          </a:p>
          <a:p>
            <a:r>
              <a:rPr lang="en-US" sz="2400" dirty="0"/>
              <a:t>Microcontrollers in Assembly Language and C</a:t>
            </a:r>
          </a:p>
        </p:txBody>
      </p:sp>
      <p:sp>
        <p:nvSpPr>
          <p:cNvPr id="3" name="TextBox 2"/>
          <p:cNvSpPr txBox="1"/>
          <p:nvPr/>
        </p:nvSpPr>
        <p:spPr>
          <a:xfrm>
            <a:off x="2810023" y="5892244"/>
            <a:ext cx="7467237" cy="461665"/>
          </a:xfrm>
          <a:prstGeom prst="rect">
            <a:avLst/>
          </a:prstGeom>
          <a:noFill/>
        </p:spPr>
        <p:txBody>
          <a:bodyPr wrap="none" rtlCol="0">
            <a:spAutoFit/>
          </a:bodyPr>
          <a:lstStyle/>
          <a:p>
            <a:r>
              <a:rPr lang="en-US" sz="2400" dirty="0"/>
              <a:t>Visit book website:  </a:t>
            </a:r>
            <a:r>
              <a:rPr lang="en-US" sz="2400" dirty="0">
                <a:hlinkClick r:id="rId3"/>
              </a:rPr>
              <a:t>http://web.eece.maine.edu/~zhu/book</a:t>
            </a:r>
            <a:r>
              <a:rPr lang="en-US" sz="2400" dirty="0"/>
              <a:t> </a:t>
            </a:r>
          </a:p>
        </p:txBody>
      </p:sp>
    </p:spTree>
    <p:extLst>
      <p:ext uri="{BB962C8B-B14F-4D97-AF65-F5344CB8AC3E}">
        <p14:creationId xmlns:p14="http://schemas.microsoft.com/office/powerpoint/2010/main" val="1683281344"/>
      </p:ext>
    </p:extLst>
  </p:cSld>
  <p:clrMapOvr>
    <a:masterClrMapping/>
  </p:clrMapOvr>
  <p:extLst mod="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Interrupt (EXTI) Controller</a:t>
            </a:r>
          </a:p>
        </p:txBody>
      </p:sp>
      <p:sp>
        <p:nvSpPr>
          <p:cNvPr id="3" name="Slide Number Placeholder 2"/>
          <p:cNvSpPr>
            <a:spLocks noGrp="1"/>
          </p:cNvSpPr>
          <p:nvPr>
            <p:ph type="sldNum" sz="quarter" idx="12"/>
          </p:nvPr>
        </p:nvSpPr>
        <p:spPr>
          <a:xfrm>
            <a:off x="863600" y="6356350"/>
            <a:ext cx="2641600" cy="365760"/>
          </a:xfrm>
        </p:spPr>
        <p:txBody>
          <a:bodyPr/>
          <a:lstStyle/>
          <a:p>
            <a:fld id="{EA7C8D44-3667-46F6-9772-CC52308E2A7F}" type="slidenum">
              <a:rPr kumimoji="0" lang="en-US" smtClean="0"/>
              <a:pPr/>
              <a:t>10</a:t>
            </a:fld>
            <a:endParaRPr kumimoji="0" lang="en-US" dirty="0"/>
          </a:p>
        </p:txBody>
      </p:sp>
      <p:pic>
        <p:nvPicPr>
          <p:cNvPr id="5" name="Picture 4"/>
          <p:cNvPicPr>
            <a:picLocks noChangeAspect="1"/>
          </p:cNvPicPr>
          <p:nvPr/>
        </p:nvPicPr>
        <p:blipFill>
          <a:blip r:embed="rId4"/>
          <a:stretch>
            <a:fillRect/>
          </a:stretch>
        </p:blipFill>
        <p:spPr>
          <a:xfrm>
            <a:off x="1828800" y="1219200"/>
            <a:ext cx="9296400" cy="5642435"/>
          </a:xfrm>
          <a:prstGeom prst="rect">
            <a:avLst/>
          </a:prstGeom>
        </p:spPr>
      </p:pic>
      <p:sp>
        <p:nvSpPr>
          <p:cNvPr id="6" name="TextBox 5"/>
          <p:cNvSpPr txBox="1"/>
          <p:nvPr/>
        </p:nvSpPr>
        <p:spPr>
          <a:xfrm>
            <a:off x="8305800" y="4059620"/>
            <a:ext cx="513282" cy="307777"/>
          </a:xfrm>
          <a:prstGeom prst="rect">
            <a:avLst/>
          </a:prstGeom>
          <a:noFill/>
        </p:spPr>
        <p:txBody>
          <a:bodyPr wrap="none" rtlCol="0">
            <a:spAutoFit/>
          </a:bodyPr>
          <a:lstStyle/>
          <a:p>
            <a:r>
              <a:rPr lang="en-US" sz="1400" b="1" dirty="0">
                <a:solidFill>
                  <a:srgbClr val="C00000"/>
                </a:solidFill>
                <a:latin typeface="Arial" panose="020B0604020202020204" pitchFamily="34" charset="0"/>
                <a:cs typeface="Arial" panose="020B0604020202020204" pitchFamily="34" charset="0"/>
              </a:rPr>
              <a:t>IMR</a:t>
            </a:r>
          </a:p>
        </p:txBody>
      </p:sp>
      <p:sp>
        <p:nvSpPr>
          <p:cNvPr id="7" name="TextBox 6"/>
          <p:cNvSpPr txBox="1"/>
          <p:nvPr/>
        </p:nvSpPr>
        <p:spPr>
          <a:xfrm>
            <a:off x="4648200" y="4049110"/>
            <a:ext cx="673582" cy="307777"/>
          </a:xfrm>
          <a:prstGeom prst="rect">
            <a:avLst/>
          </a:prstGeom>
          <a:noFill/>
        </p:spPr>
        <p:txBody>
          <a:bodyPr wrap="none" rtlCol="0">
            <a:spAutoFit/>
          </a:bodyPr>
          <a:lstStyle/>
          <a:p>
            <a:r>
              <a:rPr lang="en-US" sz="1400" b="1" dirty="0">
                <a:solidFill>
                  <a:srgbClr val="C00000"/>
                </a:solidFill>
                <a:latin typeface="Arial" panose="020B0604020202020204" pitchFamily="34" charset="0"/>
                <a:cs typeface="Arial" panose="020B0604020202020204" pitchFamily="34" charset="0"/>
              </a:rPr>
              <a:t>RTSR</a:t>
            </a:r>
          </a:p>
        </p:txBody>
      </p:sp>
      <p:sp>
        <p:nvSpPr>
          <p:cNvPr id="8" name="TextBox 7"/>
          <p:cNvSpPr txBox="1"/>
          <p:nvPr/>
        </p:nvSpPr>
        <p:spPr>
          <a:xfrm>
            <a:off x="3867084" y="4049110"/>
            <a:ext cx="652743" cy="307777"/>
          </a:xfrm>
          <a:prstGeom prst="rect">
            <a:avLst/>
          </a:prstGeom>
          <a:noFill/>
        </p:spPr>
        <p:txBody>
          <a:bodyPr wrap="none" rtlCol="0">
            <a:spAutoFit/>
          </a:bodyPr>
          <a:lstStyle/>
          <a:p>
            <a:r>
              <a:rPr lang="en-US" sz="1400" b="1" dirty="0">
                <a:solidFill>
                  <a:srgbClr val="C00000"/>
                </a:solidFill>
                <a:latin typeface="Arial" panose="020B0604020202020204" pitchFamily="34" charset="0"/>
                <a:cs typeface="Arial" panose="020B0604020202020204" pitchFamily="34" charset="0"/>
              </a:rPr>
              <a:t>FTSR</a:t>
            </a:r>
          </a:p>
        </p:txBody>
      </p:sp>
      <p:sp>
        <p:nvSpPr>
          <p:cNvPr id="9" name="TextBox 8"/>
          <p:cNvSpPr txBox="1"/>
          <p:nvPr/>
        </p:nvSpPr>
        <p:spPr>
          <a:xfrm>
            <a:off x="7228490" y="4073610"/>
            <a:ext cx="583814" cy="307777"/>
          </a:xfrm>
          <a:prstGeom prst="rect">
            <a:avLst/>
          </a:prstGeom>
          <a:noFill/>
        </p:spPr>
        <p:txBody>
          <a:bodyPr wrap="none" rtlCol="0">
            <a:spAutoFit/>
          </a:bodyPr>
          <a:lstStyle/>
          <a:p>
            <a:r>
              <a:rPr lang="en-US" sz="1400" b="1" dirty="0">
                <a:solidFill>
                  <a:srgbClr val="C00000"/>
                </a:solidFill>
                <a:latin typeface="Arial" panose="020B0604020202020204" pitchFamily="34" charset="0"/>
                <a:cs typeface="Arial" panose="020B0604020202020204" pitchFamily="34" charset="0"/>
              </a:rPr>
              <a:t>EMR</a:t>
            </a:r>
          </a:p>
        </p:txBody>
      </p:sp>
      <p:sp>
        <p:nvSpPr>
          <p:cNvPr id="10" name="TextBox 9"/>
          <p:cNvSpPr txBox="1"/>
          <p:nvPr/>
        </p:nvSpPr>
        <p:spPr>
          <a:xfrm>
            <a:off x="3031721" y="4078056"/>
            <a:ext cx="925253" cy="461665"/>
          </a:xfrm>
          <a:prstGeom prst="rect">
            <a:avLst/>
          </a:prstGeom>
          <a:noFill/>
        </p:spPr>
        <p:txBody>
          <a:bodyPr wrap="none" rtlCol="0">
            <a:spAutoFit/>
          </a:bodyPr>
          <a:lstStyle/>
          <a:p>
            <a:r>
              <a:rPr lang="en-US" sz="1200" dirty="0">
                <a:solidFill>
                  <a:srgbClr val="C00000"/>
                </a:solidFill>
                <a:latin typeface="Arial" panose="020B0604020202020204" pitchFamily="34" charset="0"/>
                <a:cs typeface="Arial" panose="020B0604020202020204" pitchFamily="34" charset="0"/>
              </a:rPr>
              <a:t>0: disabled</a:t>
            </a:r>
          </a:p>
          <a:p>
            <a:r>
              <a:rPr lang="en-US" sz="1200" dirty="0">
                <a:solidFill>
                  <a:srgbClr val="C00000"/>
                </a:solidFill>
                <a:latin typeface="Arial" panose="020B0604020202020204" pitchFamily="34" charset="0"/>
                <a:cs typeface="Arial" panose="020B0604020202020204" pitchFamily="34" charset="0"/>
              </a:rPr>
              <a:t>1: enabled</a:t>
            </a:r>
          </a:p>
        </p:txBody>
      </p:sp>
      <p:sp>
        <p:nvSpPr>
          <p:cNvPr id="11" name="TextBox 10"/>
          <p:cNvSpPr txBox="1"/>
          <p:nvPr/>
        </p:nvSpPr>
        <p:spPr>
          <a:xfrm>
            <a:off x="5987368" y="4059620"/>
            <a:ext cx="774571" cy="307777"/>
          </a:xfrm>
          <a:prstGeom prst="rect">
            <a:avLst/>
          </a:prstGeom>
          <a:noFill/>
        </p:spPr>
        <p:txBody>
          <a:bodyPr wrap="none" rtlCol="0">
            <a:spAutoFit/>
          </a:bodyPr>
          <a:lstStyle/>
          <a:p>
            <a:r>
              <a:rPr lang="en-US" sz="1400" b="1" dirty="0">
                <a:solidFill>
                  <a:srgbClr val="C00000"/>
                </a:solidFill>
                <a:latin typeface="Arial" panose="020B0604020202020204" pitchFamily="34" charset="0"/>
                <a:cs typeface="Arial" panose="020B0604020202020204" pitchFamily="34" charset="0"/>
              </a:rPr>
              <a:t>SWIER</a:t>
            </a:r>
          </a:p>
        </p:txBody>
      </p:sp>
      <p:sp>
        <p:nvSpPr>
          <p:cNvPr id="12" name="TextBox 11"/>
          <p:cNvSpPr txBox="1"/>
          <p:nvPr/>
        </p:nvSpPr>
        <p:spPr>
          <a:xfrm>
            <a:off x="6303580" y="4603530"/>
            <a:ext cx="441146" cy="307777"/>
          </a:xfrm>
          <a:prstGeom prst="rect">
            <a:avLst/>
          </a:prstGeom>
          <a:noFill/>
        </p:spPr>
        <p:txBody>
          <a:bodyPr wrap="none" rtlCol="0">
            <a:spAutoFit/>
          </a:bodyPr>
          <a:lstStyle/>
          <a:p>
            <a:r>
              <a:rPr lang="en-US" sz="1400" dirty="0">
                <a:solidFill>
                  <a:schemeClr val="bg1">
                    <a:lumMod val="65000"/>
                  </a:schemeClr>
                </a:solidFill>
              </a:rPr>
              <a:t>OR</a:t>
            </a:r>
          </a:p>
        </p:txBody>
      </p:sp>
      <p:sp>
        <p:nvSpPr>
          <p:cNvPr id="13" name="TextBox 12"/>
          <p:cNvSpPr txBox="1"/>
          <p:nvPr/>
        </p:nvSpPr>
        <p:spPr>
          <a:xfrm>
            <a:off x="5420710" y="5559623"/>
            <a:ext cx="579005" cy="307777"/>
          </a:xfrm>
          <a:prstGeom prst="rect">
            <a:avLst/>
          </a:prstGeom>
          <a:noFill/>
        </p:spPr>
        <p:txBody>
          <a:bodyPr wrap="none" rtlCol="0">
            <a:spAutoFit/>
          </a:bodyPr>
          <a:lstStyle/>
          <a:p>
            <a:r>
              <a:rPr lang="en-US" sz="1400" dirty="0">
                <a:solidFill>
                  <a:schemeClr val="bg1">
                    <a:lumMod val="65000"/>
                  </a:schemeClr>
                </a:solidFill>
              </a:rPr>
              <a:t>AND</a:t>
            </a:r>
          </a:p>
        </p:txBody>
      </p:sp>
      <p:sp>
        <p:nvSpPr>
          <p:cNvPr id="14" name="TextBox 13"/>
          <p:cNvSpPr txBox="1"/>
          <p:nvPr/>
        </p:nvSpPr>
        <p:spPr>
          <a:xfrm>
            <a:off x="7432505" y="4897820"/>
            <a:ext cx="579005" cy="307777"/>
          </a:xfrm>
          <a:prstGeom prst="rect">
            <a:avLst/>
          </a:prstGeom>
          <a:noFill/>
        </p:spPr>
        <p:txBody>
          <a:bodyPr wrap="none" rtlCol="0">
            <a:spAutoFit/>
          </a:bodyPr>
          <a:lstStyle/>
          <a:p>
            <a:r>
              <a:rPr lang="en-US" sz="1400" dirty="0">
                <a:solidFill>
                  <a:schemeClr val="bg1">
                    <a:lumMod val="65000"/>
                  </a:schemeClr>
                </a:solidFill>
              </a:rPr>
              <a:t>AND</a:t>
            </a:r>
          </a:p>
        </p:txBody>
      </p:sp>
      <p:sp>
        <p:nvSpPr>
          <p:cNvPr id="15" name="TextBox 14"/>
          <p:cNvSpPr txBox="1"/>
          <p:nvPr/>
        </p:nvSpPr>
        <p:spPr>
          <a:xfrm>
            <a:off x="8517695" y="5507420"/>
            <a:ext cx="579005" cy="307777"/>
          </a:xfrm>
          <a:prstGeom prst="rect">
            <a:avLst/>
          </a:prstGeom>
          <a:noFill/>
        </p:spPr>
        <p:txBody>
          <a:bodyPr wrap="none" rtlCol="0">
            <a:spAutoFit/>
          </a:bodyPr>
          <a:lstStyle/>
          <a:p>
            <a:r>
              <a:rPr lang="en-US" sz="1400" dirty="0">
                <a:solidFill>
                  <a:schemeClr val="bg1">
                    <a:lumMod val="65000"/>
                  </a:schemeClr>
                </a:solidFill>
              </a:rPr>
              <a:t>AND</a:t>
            </a:r>
          </a:p>
        </p:txBody>
      </p:sp>
      <p:sp>
        <p:nvSpPr>
          <p:cNvPr id="16" name="TextBox 15"/>
          <p:cNvSpPr txBox="1"/>
          <p:nvPr/>
        </p:nvSpPr>
        <p:spPr>
          <a:xfrm>
            <a:off x="8512445" y="6169223"/>
            <a:ext cx="579005" cy="307777"/>
          </a:xfrm>
          <a:prstGeom prst="rect">
            <a:avLst/>
          </a:prstGeom>
          <a:noFill/>
        </p:spPr>
        <p:txBody>
          <a:bodyPr wrap="none" rtlCol="0">
            <a:spAutoFit/>
          </a:bodyPr>
          <a:lstStyle/>
          <a:p>
            <a:r>
              <a:rPr lang="en-US" sz="1400" dirty="0">
                <a:solidFill>
                  <a:schemeClr val="bg1">
                    <a:lumMod val="65000"/>
                  </a:schemeClr>
                </a:solidFill>
              </a:rPr>
              <a:t>AND</a:t>
            </a:r>
          </a:p>
        </p:txBody>
      </p:sp>
      <p:sp>
        <p:nvSpPr>
          <p:cNvPr id="17" name="TextBox 16"/>
          <p:cNvSpPr txBox="1"/>
          <p:nvPr/>
        </p:nvSpPr>
        <p:spPr>
          <a:xfrm>
            <a:off x="8522955" y="4495800"/>
            <a:ext cx="579005" cy="307777"/>
          </a:xfrm>
          <a:prstGeom prst="rect">
            <a:avLst/>
          </a:prstGeom>
          <a:noFill/>
        </p:spPr>
        <p:txBody>
          <a:bodyPr wrap="none" rtlCol="0">
            <a:spAutoFit/>
          </a:bodyPr>
          <a:lstStyle/>
          <a:p>
            <a:r>
              <a:rPr lang="en-US" sz="1400" dirty="0">
                <a:solidFill>
                  <a:schemeClr val="bg1">
                    <a:lumMod val="65000"/>
                  </a:schemeClr>
                </a:solidFill>
              </a:rPr>
              <a:t>AND</a:t>
            </a:r>
          </a:p>
        </p:txBody>
      </p:sp>
      <p:sp>
        <p:nvSpPr>
          <p:cNvPr id="18" name="TextBox 17"/>
          <p:cNvSpPr txBox="1"/>
          <p:nvPr/>
        </p:nvSpPr>
        <p:spPr>
          <a:xfrm>
            <a:off x="9541054" y="6037843"/>
            <a:ext cx="441146" cy="307777"/>
          </a:xfrm>
          <a:prstGeom prst="rect">
            <a:avLst/>
          </a:prstGeom>
          <a:noFill/>
        </p:spPr>
        <p:txBody>
          <a:bodyPr wrap="none" rtlCol="0">
            <a:spAutoFit/>
          </a:bodyPr>
          <a:lstStyle/>
          <a:p>
            <a:r>
              <a:rPr lang="en-US" sz="1400" dirty="0">
                <a:solidFill>
                  <a:schemeClr val="bg1">
                    <a:lumMod val="65000"/>
                  </a:schemeClr>
                </a:solidFill>
              </a:rPr>
              <a:t>OR</a:t>
            </a:r>
          </a:p>
        </p:txBody>
      </p:sp>
      <p:sp>
        <p:nvSpPr>
          <p:cNvPr id="19" name="TextBox 18"/>
          <p:cNvSpPr txBox="1"/>
          <p:nvPr/>
        </p:nvSpPr>
        <p:spPr>
          <a:xfrm>
            <a:off x="9356165" y="4049110"/>
            <a:ext cx="434734" cy="307777"/>
          </a:xfrm>
          <a:prstGeom prst="rect">
            <a:avLst/>
          </a:prstGeom>
          <a:noFill/>
        </p:spPr>
        <p:txBody>
          <a:bodyPr wrap="none" rtlCol="0">
            <a:spAutoFit/>
          </a:bodyPr>
          <a:lstStyle/>
          <a:p>
            <a:r>
              <a:rPr lang="en-US" sz="1400" b="1" dirty="0">
                <a:solidFill>
                  <a:srgbClr val="C00000"/>
                </a:solidFill>
                <a:latin typeface="Arial" panose="020B0604020202020204" pitchFamily="34" charset="0"/>
                <a:cs typeface="Arial" panose="020B0604020202020204" pitchFamily="34" charset="0"/>
              </a:rPr>
              <a:t>PR</a:t>
            </a:r>
          </a:p>
        </p:txBody>
      </p:sp>
      <p:sp>
        <p:nvSpPr>
          <p:cNvPr id="20" name="Rectangle 19"/>
          <p:cNvSpPr/>
          <p:nvPr/>
        </p:nvSpPr>
        <p:spPr>
          <a:xfrm>
            <a:off x="1828799" y="2743200"/>
            <a:ext cx="5066623" cy="2438400"/>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929027" y="2742638"/>
            <a:ext cx="1423773" cy="923330"/>
          </a:xfrm>
          <a:prstGeom prst="rect">
            <a:avLst/>
          </a:prstGeom>
        </p:spPr>
        <p:txBody>
          <a:bodyPr wrap="square">
            <a:spAutoFit/>
          </a:bodyPr>
          <a:lstStyle/>
          <a:p>
            <a:r>
              <a:rPr lang="en-US" dirty="0">
                <a:solidFill>
                  <a:srgbClr val="FF00FF"/>
                </a:solidFill>
              </a:rPr>
              <a:t>Configurable External</a:t>
            </a:r>
          </a:p>
          <a:p>
            <a:r>
              <a:rPr lang="en-US" dirty="0">
                <a:solidFill>
                  <a:srgbClr val="FF00FF"/>
                </a:solidFill>
              </a:rPr>
              <a:t>Interrupts</a:t>
            </a:r>
          </a:p>
        </p:txBody>
      </p:sp>
      <p:sp>
        <p:nvSpPr>
          <p:cNvPr id="22" name="Rectangle 21"/>
          <p:cNvSpPr/>
          <p:nvPr/>
        </p:nvSpPr>
        <p:spPr>
          <a:xfrm>
            <a:off x="1828800" y="5257800"/>
            <a:ext cx="5105400" cy="1229710"/>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014530" y="6031468"/>
            <a:ext cx="2862270" cy="369332"/>
          </a:xfrm>
          <a:prstGeom prst="rect">
            <a:avLst/>
          </a:prstGeom>
        </p:spPr>
        <p:txBody>
          <a:bodyPr wrap="square">
            <a:spAutoFit/>
          </a:bodyPr>
          <a:lstStyle/>
          <a:p>
            <a:r>
              <a:rPr lang="en-US">
                <a:solidFill>
                  <a:srgbClr val="0000FF"/>
                </a:solidFill>
              </a:rPr>
              <a:t>Direct External Interrupts</a:t>
            </a:r>
            <a:endParaRPr lang="en-US" dirty="0">
              <a:solidFill>
                <a:srgbClr val="0000FF"/>
              </a:solidFill>
            </a:endParaRPr>
          </a:p>
        </p:txBody>
      </p:sp>
      <p:sp>
        <p:nvSpPr>
          <p:cNvPr id="25" name="TextBox 24"/>
          <p:cNvSpPr txBox="1"/>
          <p:nvPr/>
        </p:nvSpPr>
        <p:spPr>
          <a:xfrm>
            <a:off x="945700" y="2590238"/>
            <a:ext cx="1054530" cy="1477328"/>
          </a:xfrm>
          <a:prstGeom prst="rect">
            <a:avLst/>
          </a:prstGeom>
          <a:noFill/>
        </p:spPr>
        <p:txBody>
          <a:bodyPr wrap="square" rtlCol="0">
            <a:spAutoFit/>
          </a:bodyPr>
          <a:lstStyle/>
          <a:p>
            <a:r>
              <a:rPr lang="en-US" dirty="0">
                <a:solidFill>
                  <a:srgbClr val="FF00FF"/>
                </a:solidFill>
              </a:rPr>
              <a:t>GPIO, RTC, COMP, PVD,</a:t>
            </a:r>
          </a:p>
          <a:p>
            <a:r>
              <a:rPr lang="en-US" dirty="0">
                <a:solidFill>
                  <a:srgbClr val="FF00FF"/>
                </a:solidFill>
              </a:rPr>
              <a:t>PVM</a:t>
            </a:r>
          </a:p>
        </p:txBody>
      </p:sp>
      <p:sp>
        <p:nvSpPr>
          <p:cNvPr id="27" name="TextBox 26"/>
          <p:cNvSpPr txBox="1"/>
          <p:nvPr/>
        </p:nvSpPr>
        <p:spPr>
          <a:xfrm>
            <a:off x="386996" y="5251846"/>
            <a:ext cx="1441803" cy="923330"/>
          </a:xfrm>
          <a:prstGeom prst="rect">
            <a:avLst/>
          </a:prstGeom>
          <a:noFill/>
        </p:spPr>
        <p:txBody>
          <a:bodyPr wrap="square" rtlCol="0">
            <a:spAutoFit/>
          </a:bodyPr>
          <a:lstStyle/>
          <a:p>
            <a:r>
              <a:rPr lang="en-US" dirty="0">
                <a:solidFill>
                  <a:srgbClr val="0000FF"/>
                </a:solidFill>
              </a:rPr>
              <a:t>USART/I2C/OTG/LPTIM/LCD wakeup</a:t>
            </a:r>
          </a:p>
        </p:txBody>
      </p:sp>
      <p:sp>
        <p:nvSpPr>
          <p:cNvPr id="4" name="Rectangle 3"/>
          <p:cNvSpPr/>
          <p:nvPr/>
        </p:nvSpPr>
        <p:spPr>
          <a:xfrm>
            <a:off x="10134600" y="4267200"/>
            <a:ext cx="990600" cy="4913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7597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animBg="1"/>
      <p:bldP spid="23" grpId="0"/>
      <p:bldP spid="25" grpId="0"/>
      <p:bldP spid="27" grpId="0"/>
    </p:bldLst>
  </p:timing>
  <p:extLst mod="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4"/>
          <a:stretch>
            <a:fillRect/>
          </a:stretch>
        </p:blipFill>
        <p:spPr>
          <a:xfrm>
            <a:off x="167319" y="1905000"/>
            <a:ext cx="8441020" cy="2981737"/>
          </a:xfrm>
          <a:prstGeom prst="rect">
            <a:avLst/>
          </a:prstGeom>
        </p:spPr>
      </p:pic>
      <p:sp>
        <p:nvSpPr>
          <p:cNvPr id="2" name="Title 1"/>
          <p:cNvSpPr>
            <a:spLocks noGrp="1"/>
          </p:cNvSpPr>
          <p:nvPr>
            <p:ph type="title"/>
          </p:nvPr>
        </p:nvSpPr>
        <p:spPr/>
        <p:txBody>
          <a:bodyPr/>
          <a:lstStyle/>
          <a:p>
            <a:r>
              <a:rPr lang="en-US" dirty="0"/>
              <a:t>STM32L4 Discovery Kit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11</a:t>
            </a:fld>
            <a:endParaRPr kumimoji="0" lang="en-US" dirty="0"/>
          </a:p>
        </p:txBody>
      </p:sp>
      <p:sp>
        <p:nvSpPr>
          <p:cNvPr id="9" name="TextBox 8"/>
          <p:cNvSpPr txBox="1"/>
          <p:nvPr/>
        </p:nvSpPr>
        <p:spPr>
          <a:xfrm>
            <a:off x="533400" y="1295400"/>
            <a:ext cx="5851282" cy="400110"/>
          </a:xfrm>
          <a:prstGeom prst="rect">
            <a:avLst/>
          </a:prstGeom>
          <a:noFill/>
        </p:spPr>
        <p:txBody>
          <a:bodyPr wrap="none" rtlCol="0">
            <a:spAutoFit/>
          </a:bodyPr>
          <a:lstStyle/>
          <a:p>
            <a:r>
              <a:rPr lang="en-US" sz="2000" dirty="0">
                <a:solidFill>
                  <a:srgbClr val="C00000"/>
                </a:solidFill>
              </a:rPr>
              <a:t>Software goal: If the up button is pressed, turn on LED.</a:t>
            </a:r>
          </a:p>
        </p:txBody>
      </p:sp>
      <p:sp>
        <p:nvSpPr>
          <p:cNvPr id="29" name="TextBox 28"/>
          <p:cNvSpPr txBox="1"/>
          <p:nvPr/>
        </p:nvSpPr>
        <p:spPr>
          <a:xfrm>
            <a:off x="152400" y="3632680"/>
            <a:ext cx="609462" cy="276999"/>
          </a:xfrm>
          <a:prstGeom prst="rect">
            <a:avLst/>
          </a:prstGeom>
          <a:noFill/>
        </p:spPr>
        <p:txBody>
          <a:bodyPr wrap="none" rtlCol="0">
            <a:spAutoFit/>
          </a:bodyPr>
          <a:lstStyle/>
          <a:p>
            <a:r>
              <a:rPr lang="en-US" sz="1200" b="1" dirty="0">
                <a:solidFill>
                  <a:srgbClr val="FF00FF"/>
                </a:solidFill>
                <a:latin typeface="Consolas" panose="020B0609020204030204" pitchFamily="49" charset="0"/>
                <a:cs typeface="Arial" panose="020B0604020202020204" pitchFamily="34" charset="0"/>
              </a:rPr>
              <a:t>EXTI3</a:t>
            </a:r>
          </a:p>
        </p:txBody>
      </p:sp>
      <p:sp>
        <p:nvSpPr>
          <p:cNvPr id="8" name="Rectangle 7"/>
          <p:cNvSpPr/>
          <p:nvPr/>
        </p:nvSpPr>
        <p:spPr>
          <a:xfrm>
            <a:off x="167318" y="3490716"/>
            <a:ext cx="594543" cy="418963"/>
          </a:xfrm>
          <a:prstGeom prst="rect">
            <a:avLst/>
          </a:prstGeom>
          <a:noFill/>
          <a:ln w="190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33400" y="5105400"/>
            <a:ext cx="5718681" cy="369332"/>
          </a:xfrm>
          <a:prstGeom prst="rect">
            <a:avLst/>
          </a:prstGeom>
          <a:noFill/>
        </p:spPr>
        <p:txBody>
          <a:bodyPr wrap="none" rtlCol="0">
            <a:spAutoFit/>
          </a:bodyPr>
          <a:lstStyle/>
          <a:p>
            <a:r>
              <a:rPr lang="en-US" dirty="0">
                <a:solidFill>
                  <a:srgbClr val="FF00FF"/>
                </a:solidFill>
              </a:rPr>
              <a:t>Note:  PA3 is neither pulled up nor pulled down externally.</a:t>
            </a:r>
          </a:p>
        </p:txBody>
      </p:sp>
      <p:grpSp>
        <p:nvGrpSpPr>
          <p:cNvPr id="17" name="Group 16"/>
          <p:cNvGrpSpPr/>
          <p:nvPr/>
        </p:nvGrpSpPr>
        <p:grpSpPr>
          <a:xfrm>
            <a:off x="7010400" y="4314817"/>
            <a:ext cx="4495800" cy="1950497"/>
            <a:chOff x="6019800" y="4800600"/>
            <a:chExt cx="4495800" cy="1950497"/>
          </a:xfrm>
        </p:grpSpPr>
        <p:sp>
          <p:nvSpPr>
            <p:cNvPr id="14" name="Rectangle 13"/>
            <p:cNvSpPr/>
            <p:nvPr/>
          </p:nvSpPr>
          <p:spPr>
            <a:xfrm>
              <a:off x="6019800" y="4800600"/>
              <a:ext cx="4495800" cy="192151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6248400" y="4988515"/>
              <a:ext cx="4205173" cy="1762582"/>
              <a:chOff x="6248400" y="4988515"/>
              <a:chExt cx="4205173" cy="1762582"/>
            </a:xfrm>
          </p:grpSpPr>
          <p:pic>
            <p:nvPicPr>
              <p:cNvPr id="44" name="Picture 43"/>
              <p:cNvPicPr>
                <a:picLocks noChangeAspect="1"/>
              </p:cNvPicPr>
              <p:nvPr/>
            </p:nvPicPr>
            <p:blipFill>
              <a:blip r:embed="rId5"/>
              <a:stretch>
                <a:fillRect/>
              </a:stretch>
            </p:blipFill>
            <p:spPr>
              <a:xfrm>
                <a:off x="6248400" y="4988515"/>
                <a:ext cx="3048000" cy="1464580"/>
              </a:xfrm>
              <a:prstGeom prst="rect">
                <a:avLst/>
              </a:prstGeom>
            </p:spPr>
          </p:pic>
          <p:grpSp>
            <p:nvGrpSpPr>
              <p:cNvPr id="45" name="Group 44"/>
              <p:cNvGrpSpPr/>
              <p:nvPr/>
            </p:nvGrpSpPr>
            <p:grpSpPr>
              <a:xfrm>
                <a:off x="9296400" y="5536139"/>
                <a:ext cx="1157173" cy="369332"/>
                <a:chOff x="6019800" y="5255244"/>
                <a:chExt cx="1157173" cy="369332"/>
              </a:xfrm>
            </p:grpSpPr>
            <p:cxnSp>
              <p:nvCxnSpPr>
                <p:cNvPr id="46" name="Straight Connector 45"/>
                <p:cNvCxnSpPr/>
                <p:nvPr/>
              </p:nvCxnSpPr>
              <p:spPr>
                <a:xfrm>
                  <a:off x="6019800" y="5450987"/>
                  <a:ext cx="5334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575526" y="5255244"/>
                  <a:ext cx="60144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+3V</a:t>
                  </a:r>
                </a:p>
              </p:txBody>
            </p:sp>
          </p:grpSp>
          <p:sp>
            <p:nvSpPr>
              <p:cNvPr id="50" name="TextBox 49"/>
              <p:cNvSpPr txBox="1"/>
              <p:nvPr/>
            </p:nvSpPr>
            <p:spPr>
              <a:xfrm>
                <a:off x="6684828" y="6443320"/>
                <a:ext cx="2154372" cy="307777"/>
              </a:xfrm>
              <a:prstGeom prst="rect">
                <a:avLst/>
              </a:prstGeom>
              <a:noFill/>
            </p:spPr>
            <p:txBody>
              <a:bodyPr wrap="none" rtlCol="0">
                <a:spAutoFit/>
              </a:bodyPr>
              <a:lstStyle/>
              <a:p>
                <a:r>
                  <a:rPr lang="en-US" sz="1400" dirty="0">
                    <a:solidFill>
                      <a:srgbClr val="0000FF"/>
                    </a:solidFill>
                  </a:rPr>
                  <a:t>Internal diagram of joystick</a:t>
                </a:r>
              </a:p>
            </p:txBody>
          </p:sp>
          <p:cxnSp>
            <p:nvCxnSpPr>
              <p:cNvPr id="52" name="Straight Connector 51"/>
              <p:cNvCxnSpPr/>
              <p:nvPr/>
            </p:nvCxnSpPr>
            <p:spPr>
              <a:xfrm>
                <a:off x="8890384" y="5181600"/>
                <a:ext cx="558416" cy="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9486900" y="5001145"/>
                <a:ext cx="603563" cy="369332"/>
              </a:xfrm>
              <a:prstGeom prst="rect">
                <a:avLst/>
              </a:prstGeom>
              <a:noFill/>
            </p:spPr>
            <p:txBody>
              <a:bodyPr wrap="square" rtlCol="0">
                <a:spAutoFit/>
              </a:bodyPr>
              <a:lstStyle/>
              <a:p>
                <a:r>
                  <a:rPr lang="en-US" dirty="0">
                    <a:solidFill>
                      <a:srgbClr val="FF00FF"/>
                    </a:solidFill>
                    <a:latin typeface="Arial" panose="020B0604020202020204" pitchFamily="34" charset="0"/>
                    <a:cs typeface="Arial" panose="020B0604020202020204" pitchFamily="34" charset="0"/>
                  </a:rPr>
                  <a:t>PA3</a:t>
                </a:r>
              </a:p>
            </p:txBody>
          </p:sp>
        </p:grpSp>
      </p:grpSp>
      <p:cxnSp>
        <p:nvCxnSpPr>
          <p:cNvPr id="19" name="Straight Connector 18"/>
          <p:cNvCxnSpPr/>
          <p:nvPr/>
        </p:nvCxnSpPr>
        <p:spPr>
          <a:xfrm>
            <a:off x="1628901" y="3616163"/>
            <a:ext cx="1114299"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971800" y="3608559"/>
            <a:ext cx="3893864"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3673185" y="4553894"/>
            <a:ext cx="2727082" cy="0"/>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6377714" y="3946816"/>
            <a:ext cx="2990" cy="625184"/>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6385234" y="3632080"/>
            <a:ext cx="2990" cy="246328"/>
          </a:xfrm>
          <a:prstGeom prst="line">
            <a:avLst/>
          </a:prstGeom>
          <a:ln w="28575">
            <a:solidFill>
              <a:srgbClr val="FF00FF"/>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33188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8" grpId="0" animBg="1"/>
    </p:bldLst>
  </p:timing>
  <p:extLst mod="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A7C8D44-3667-46F6-9772-CC52308E2A7F}" type="slidenum">
              <a:rPr kumimoji="0" lang="en-US" smtClean="0"/>
              <a:pPr/>
              <a:t>12</a:t>
            </a:fld>
            <a:endParaRPr kumimoji="0" lang="en-US" dirty="0"/>
          </a:p>
        </p:txBody>
      </p:sp>
      <p:sp>
        <p:nvSpPr>
          <p:cNvPr id="6" name="Rectangle 5"/>
          <p:cNvSpPr/>
          <p:nvPr/>
        </p:nvSpPr>
        <p:spPr>
          <a:xfrm>
            <a:off x="457200" y="238568"/>
            <a:ext cx="5410200" cy="63401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dirty="0">
                <a:solidFill>
                  <a:schemeClr val="bg1">
                    <a:lumMod val="50000"/>
                  </a:schemeClr>
                </a:solidFill>
                <a:latin typeface="Consolas" panose="020B0609020204030204" pitchFamily="49" charset="0"/>
              </a:rPr>
              <a:t>//  Pull PA.3 down internally; Trigger on rising edge</a:t>
            </a:r>
          </a:p>
          <a:p>
            <a:r>
              <a:rPr lang="en-US" sz="1400" b="1" dirty="0" err="1">
                <a:solidFill>
                  <a:schemeClr val="tx1"/>
                </a:solidFill>
                <a:latin typeface="Consolas" panose="020B0609020204030204" pitchFamily="49" charset="0"/>
              </a:rPr>
              <a:t>int</a:t>
            </a:r>
            <a:r>
              <a:rPr lang="en-US" sz="1400" b="1" dirty="0">
                <a:solidFill>
                  <a:schemeClr val="tx1"/>
                </a:solidFill>
                <a:latin typeface="Consolas" panose="020B0609020204030204" pitchFamily="49" charset="0"/>
              </a:rPr>
              <a:t> main(void) {</a:t>
            </a:r>
          </a:p>
          <a:p>
            <a:r>
              <a:rPr lang="en-US" sz="1400" b="1" dirty="0">
                <a:solidFill>
                  <a:schemeClr val="bg1">
                    <a:lumMod val="50000"/>
                  </a:schemeClr>
                </a:solidFill>
                <a:latin typeface="Consolas" panose="020B0609020204030204" pitchFamily="49" charset="0"/>
              </a:rPr>
              <a:t>  // Enable GPIO Clock</a:t>
            </a:r>
          </a:p>
          <a:p>
            <a:r>
              <a:rPr lang="en-US" sz="1400" b="1" dirty="0">
                <a:solidFill>
                  <a:srgbClr val="C00000"/>
                </a:solidFill>
                <a:latin typeface="Consolas" panose="020B0609020204030204" pitchFamily="49" charset="0"/>
              </a:rPr>
              <a:t>  RCC-&gt;AHB2ENR |= RCC_AHB2ENR_GPIOAEN;	</a:t>
            </a:r>
          </a:p>
          <a:p>
            <a:r>
              <a:rPr lang="en-US" sz="1400" b="1" dirty="0">
                <a:solidFill>
                  <a:schemeClr val="bg1"/>
                </a:solidFill>
                <a:latin typeface="Consolas" panose="020B0609020204030204" pitchFamily="49" charset="0"/>
              </a:rPr>
              <a:t>  // GPIO Mode: Input(00), Output (01), </a:t>
            </a:r>
          </a:p>
          <a:p>
            <a:r>
              <a:rPr lang="en-US" sz="1400" b="1" dirty="0">
                <a:solidFill>
                  <a:schemeClr val="bg1"/>
                </a:solidFill>
                <a:latin typeface="Consolas" panose="020B0609020204030204" pitchFamily="49" charset="0"/>
              </a:rPr>
              <a:t>  //            AF(10),    Analog (11)</a:t>
            </a:r>
          </a:p>
          <a:p>
            <a:r>
              <a:rPr lang="en-US" sz="1400" b="1" dirty="0">
                <a:solidFill>
                  <a:schemeClr val="bg1"/>
                </a:solidFill>
                <a:latin typeface="Consolas" panose="020B0609020204030204" pitchFamily="49" charset="0"/>
              </a:rPr>
              <a:t>  GPIOA-&gt;MODER &amp;= ~3U &lt;&lt; 6;</a:t>
            </a:r>
          </a:p>
          <a:p>
            <a:r>
              <a:rPr lang="en-US" sz="1400" b="1" dirty="0">
                <a:solidFill>
                  <a:schemeClr val="bg1"/>
                </a:solidFill>
                <a:latin typeface="Consolas" panose="020B0609020204030204" pitchFamily="49" charset="0"/>
              </a:rPr>
              <a:t>  // GPIO Push-Pull: No pull-up, pull-down (00), </a:t>
            </a:r>
          </a:p>
          <a:p>
            <a:r>
              <a:rPr lang="en-US" sz="1400" b="1" dirty="0">
                <a:solidFill>
                  <a:schemeClr val="bg1"/>
                </a:solidFill>
                <a:latin typeface="Consolas" panose="020B0609020204030204" pitchFamily="49" charset="0"/>
              </a:rPr>
              <a:t>  //  Pull-up (01), Pull-down (10), Reserved (11)</a:t>
            </a:r>
          </a:p>
          <a:p>
            <a:r>
              <a:rPr lang="en-US" sz="1400" b="1" dirty="0">
                <a:solidFill>
                  <a:schemeClr val="bg1"/>
                </a:solidFill>
                <a:latin typeface="Consolas" panose="020B0609020204030204" pitchFamily="49" charset="0"/>
              </a:rPr>
              <a:t>  GPIOA-&gt;PUPDR &amp;= ~3U &lt;&lt; 6;</a:t>
            </a:r>
          </a:p>
          <a:p>
            <a:r>
              <a:rPr lang="en-US" sz="1400" b="1" dirty="0">
                <a:solidFill>
                  <a:schemeClr val="bg1"/>
                </a:solidFill>
                <a:latin typeface="Consolas" panose="020B0609020204030204" pitchFamily="49" charset="0"/>
              </a:rPr>
              <a:t>  GPIOA-&gt;PUPDR |= 2U &lt;&lt; 6;    // Pull down</a:t>
            </a:r>
          </a:p>
          <a:p>
            <a:r>
              <a:rPr lang="en-US" sz="1400" b="1" dirty="0">
                <a:solidFill>
                  <a:schemeClr val="bg1"/>
                </a:solidFill>
                <a:latin typeface="Consolas" panose="020B0609020204030204" pitchFamily="49" charset="0"/>
              </a:rPr>
              <a:t>	</a:t>
            </a:r>
          </a:p>
          <a:p>
            <a:r>
              <a:rPr lang="en-US" sz="1400" b="1" dirty="0">
                <a:solidFill>
                  <a:schemeClr val="bg1"/>
                </a:solidFill>
                <a:latin typeface="Consolas" panose="020B0609020204030204" pitchFamily="49" charset="0"/>
              </a:rPr>
              <a:t>  </a:t>
            </a:r>
            <a:r>
              <a:rPr lang="en-US" sz="1400" b="1" dirty="0" err="1">
                <a:solidFill>
                  <a:schemeClr val="bg1"/>
                </a:solidFill>
                <a:latin typeface="Consolas" panose="020B0609020204030204" pitchFamily="49" charset="0"/>
              </a:rPr>
              <a:t>NVIC_EnableIRQ</a:t>
            </a:r>
            <a:r>
              <a:rPr lang="en-US" sz="1400" b="1" dirty="0">
                <a:solidFill>
                  <a:schemeClr val="bg1"/>
                </a:solidFill>
                <a:latin typeface="Consolas" panose="020B0609020204030204" pitchFamily="49" charset="0"/>
              </a:rPr>
              <a:t>(EXTI3_IRQn); // Enable Interrupt</a:t>
            </a:r>
          </a:p>
          <a:p>
            <a:r>
              <a:rPr lang="en-US" sz="1400" b="1" dirty="0">
                <a:solidFill>
                  <a:schemeClr val="bg1"/>
                </a:solidFill>
                <a:latin typeface="Consolas" panose="020B0609020204030204" pitchFamily="49" charset="0"/>
              </a:rPr>
              <a:t>	</a:t>
            </a:r>
          </a:p>
          <a:p>
            <a:r>
              <a:rPr lang="en-US" sz="1400" b="1" dirty="0">
                <a:solidFill>
                  <a:schemeClr val="bg1"/>
                </a:solidFill>
                <a:latin typeface="Consolas" panose="020B0609020204030204" pitchFamily="49" charset="0"/>
              </a:rPr>
              <a:t>  // Connect External Line to the GPI</a:t>
            </a:r>
          </a:p>
          <a:p>
            <a:r>
              <a:rPr lang="en-US" sz="1400" b="1" dirty="0">
                <a:solidFill>
                  <a:schemeClr val="bg1"/>
                </a:solidFill>
                <a:latin typeface="Consolas" panose="020B0609020204030204" pitchFamily="49" charset="0"/>
              </a:rPr>
              <a:t>  RCC-&gt;APB2ENR |= RCC_APB2ENR_SYSCFGEN;</a:t>
            </a:r>
          </a:p>
          <a:p>
            <a:r>
              <a:rPr lang="en-US" sz="1400" b="1" dirty="0">
                <a:solidFill>
                  <a:schemeClr val="bg1"/>
                </a:solidFill>
                <a:latin typeface="Consolas" panose="020B0609020204030204" pitchFamily="49" charset="0"/>
              </a:rPr>
              <a:t>  SYSCFG-&gt;EXTICR[0] &amp;= ~SYSCFG_EXTICR1_EXTI3; </a:t>
            </a:r>
          </a:p>
          <a:p>
            <a:r>
              <a:rPr lang="en-US" sz="1400" b="1" dirty="0">
                <a:solidFill>
                  <a:schemeClr val="bg1"/>
                </a:solidFill>
                <a:latin typeface="Consolas" panose="020B0609020204030204" pitchFamily="49" charset="0"/>
              </a:rPr>
              <a:t>  SYSCFG-&gt;EXTICR[0] |=  SYSCFG_EXTICR1_EXTI3_PA; </a:t>
            </a:r>
          </a:p>
          <a:p>
            <a:r>
              <a:rPr lang="en-US" sz="1400" b="1" dirty="0">
                <a:solidFill>
                  <a:schemeClr val="bg1"/>
                </a:solidFill>
                <a:latin typeface="Consolas" panose="020B0609020204030204" pitchFamily="49" charset="0"/>
              </a:rPr>
              <a:t>	</a:t>
            </a:r>
          </a:p>
          <a:p>
            <a:r>
              <a:rPr lang="en-US" sz="1400" b="1" dirty="0">
                <a:solidFill>
                  <a:schemeClr val="bg1"/>
                </a:solidFill>
                <a:latin typeface="Consolas" panose="020B0609020204030204" pitchFamily="49" charset="0"/>
              </a:rPr>
              <a:t>  // Interrupt Mask Register</a:t>
            </a:r>
          </a:p>
          <a:p>
            <a:r>
              <a:rPr lang="en-US" sz="1400" b="1" dirty="0">
                <a:solidFill>
                  <a:schemeClr val="bg1"/>
                </a:solidFill>
                <a:latin typeface="Consolas" panose="020B0609020204030204" pitchFamily="49" charset="0"/>
              </a:rPr>
              <a:t>  // 0 = marked, 1 = not masked (enabled)</a:t>
            </a:r>
          </a:p>
          <a:p>
            <a:r>
              <a:rPr lang="en-US" sz="1400" b="1" dirty="0">
                <a:solidFill>
                  <a:schemeClr val="bg1"/>
                </a:solidFill>
                <a:latin typeface="Consolas" panose="020B0609020204030204" pitchFamily="49" charset="0"/>
              </a:rPr>
              <a:t>  EXTI-&gt;IMR1  |= EXTI_IMR1_IM3;     </a:t>
            </a:r>
          </a:p>
          <a:p>
            <a:r>
              <a:rPr lang="en-US" sz="1400" b="1" dirty="0">
                <a:solidFill>
                  <a:schemeClr val="bg1"/>
                </a:solidFill>
                <a:latin typeface="Consolas" panose="020B0609020204030204" pitchFamily="49" charset="0"/>
              </a:rPr>
              <a:t>	</a:t>
            </a:r>
          </a:p>
          <a:p>
            <a:r>
              <a:rPr lang="en-US" sz="1400" b="1" dirty="0">
                <a:solidFill>
                  <a:schemeClr val="bg1"/>
                </a:solidFill>
                <a:latin typeface="Consolas" panose="020B0609020204030204" pitchFamily="49" charset="0"/>
              </a:rPr>
              <a:t>  // Rising trigger selection</a:t>
            </a:r>
          </a:p>
          <a:p>
            <a:r>
              <a:rPr lang="en-US" sz="1400" b="1" dirty="0">
                <a:solidFill>
                  <a:schemeClr val="bg1"/>
                </a:solidFill>
                <a:latin typeface="Consolas" panose="020B0609020204030204" pitchFamily="49" charset="0"/>
              </a:rPr>
              <a:t>  // 0 = trigger disabled, 1 = trigger enabled</a:t>
            </a:r>
          </a:p>
          <a:p>
            <a:r>
              <a:rPr lang="en-US" sz="1400" b="1" dirty="0">
                <a:solidFill>
                  <a:schemeClr val="bg1"/>
                </a:solidFill>
                <a:latin typeface="Consolas" panose="020B0609020204030204" pitchFamily="49" charset="0"/>
              </a:rPr>
              <a:t>  EXTI-&gt;RTSR1 |= EXTI_RTSR1_RT3;  </a:t>
            </a:r>
          </a:p>
          <a:p>
            <a:endParaRPr lang="en-US" sz="1400" b="1" dirty="0">
              <a:solidFill>
                <a:schemeClr val="bg1"/>
              </a:solidFill>
              <a:latin typeface="Consolas" panose="020B0609020204030204" pitchFamily="49" charset="0"/>
            </a:endParaRPr>
          </a:p>
          <a:p>
            <a:r>
              <a:rPr lang="en-US" sz="1400" b="1" dirty="0">
                <a:solidFill>
                  <a:schemeClr val="bg1"/>
                </a:solidFill>
                <a:latin typeface="Consolas" panose="020B0609020204030204" pitchFamily="49" charset="0"/>
              </a:rPr>
              <a:t>  while(1);</a:t>
            </a:r>
          </a:p>
          <a:p>
            <a:r>
              <a:rPr lang="en-US" sz="1400" b="1" dirty="0">
                <a:solidFill>
                  <a:schemeClr val="tx1"/>
                </a:solidFill>
                <a:latin typeface="Consolas" panose="020B0609020204030204" pitchFamily="49" charset="0"/>
              </a:rPr>
              <a:t>}</a:t>
            </a:r>
          </a:p>
        </p:txBody>
      </p:sp>
      <p:grpSp>
        <p:nvGrpSpPr>
          <p:cNvPr id="11" name="Group 10"/>
          <p:cNvGrpSpPr/>
          <p:nvPr/>
        </p:nvGrpSpPr>
        <p:grpSpPr>
          <a:xfrm>
            <a:off x="6019800" y="1745707"/>
            <a:ext cx="6073170" cy="2509825"/>
            <a:chOff x="6019800" y="1745707"/>
            <a:chExt cx="6073170" cy="2509825"/>
          </a:xfrm>
        </p:grpSpPr>
        <p:pic>
          <p:nvPicPr>
            <p:cNvPr id="4" name="Picture 3"/>
            <p:cNvPicPr>
              <a:picLocks noChangeAspect="1"/>
            </p:cNvPicPr>
            <p:nvPr/>
          </p:nvPicPr>
          <p:blipFill>
            <a:blip r:embed="rId4"/>
            <a:stretch>
              <a:fillRect/>
            </a:stretch>
          </p:blipFill>
          <p:spPr>
            <a:xfrm>
              <a:off x="6019800" y="2286000"/>
              <a:ext cx="6073170" cy="1234123"/>
            </a:xfrm>
            <a:prstGeom prst="rect">
              <a:avLst/>
            </a:prstGeom>
          </p:spPr>
        </p:pic>
        <p:sp>
          <p:nvSpPr>
            <p:cNvPr id="5" name="TextBox 4"/>
            <p:cNvSpPr txBox="1"/>
            <p:nvPr/>
          </p:nvSpPr>
          <p:spPr>
            <a:xfrm>
              <a:off x="6019800" y="1745707"/>
              <a:ext cx="6026304" cy="369332"/>
            </a:xfrm>
            <a:prstGeom prst="rect">
              <a:avLst/>
            </a:prstGeom>
            <a:noFill/>
          </p:spPr>
          <p:txBody>
            <a:bodyPr wrap="square" rtlCol="0">
              <a:spAutoFit/>
            </a:bodyPr>
            <a:lstStyle/>
            <a:p>
              <a:pPr algn="ctr"/>
              <a:r>
                <a:rPr lang="en-US" dirty="0">
                  <a:solidFill>
                    <a:srgbClr val="0000FF"/>
                  </a:solidFill>
                  <a:latin typeface="Arial" panose="020B0604020202020204" pitchFamily="34" charset="0"/>
                  <a:cs typeface="Arial" panose="020B0604020202020204" pitchFamily="34" charset="0"/>
                </a:rPr>
                <a:t>AHB2 peripheral clock enable register (AHB2ENR)</a:t>
              </a:r>
            </a:p>
          </p:txBody>
        </p:sp>
        <p:cxnSp>
          <p:nvCxnSpPr>
            <p:cNvPr id="7" name="Straight Arrow Connector 6"/>
            <p:cNvCxnSpPr/>
            <p:nvPr/>
          </p:nvCxnSpPr>
          <p:spPr>
            <a:xfrm flipV="1">
              <a:off x="11887200" y="3520123"/>
              <a:ext cx="0" cy="366077"/>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1734800" y="3886200"/>
              <a:ext cx="311304" cy="369332"/>
            </a:xfrm>
            <a:prstGeom prst="rect">
              <a:avLst/>
            </a:prstGeom>
            <a:noFill/>
          </p:spPr>
          <p:txBody>
            <a:bodyPr wrap="none" rtlCol="0">
              <a:spAutoFit/>
            </a:bodyPr>
            <a:lstStyle/>
            <a:p>
              <a:r>
                <a:rPr lang="en-US" dirty="0">
                  <a:solidFill>
                    <a:srgbClr val="C00000"/>
                  </a:solidFill>
                  <a:latin typeface="Consolas" panose="020B0609020204030204" pitchFamily="49" charset="0"/>
                </a:rPr>
                <a:t>1</a:t>
              </a:r>
            </a:p>
          </p:txBody>
        </p:sp>
      </p:grpSp>
      <p:grpSp>
        <p:nvGrpSpPr>
          <p:cNvPr id="10" name="Group 9"/>
          <p:cNvGrpSpPr/>
          <p:nvPr/>
        </p:nvGrpSpPr>
        <p:grpSpPr>
          <a:xfrm>
            <a:off x="6187856" y="4343400"/>
            <a:ext cx="5737058" cy="1311114"/>
            <a:chOff x="6187856" y="4343400"/>
            <a:chExt cx="5737058" cy="1311114"/>
          </a:xfrm>
        </p:grpSpPr>
        <p:sp>
          <p:nvSpPr>
            <p:cNvPr id="32" name="Rectangle 31"/>
            <p:cNvSpPr/>
            <p:nvPr/>
          </p:nvSpPr>
          <p:spPr>
            <a:xfrm>
              <a:off x="6187856" y="4343400"/>
              <a:ext cx="5737058" cy="131111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299544" y="4966144"/>
              <a:ext cx="1459795" cy="391278"/>
            </a:xfrm>
            <a:prstGeom prst="rect">
              <a:avLst/>
            </a:prstGeom>
            <a:noFill/>
          </p:spPr>
          <p:txBody>
            <a:bodyPr wrap="square" rtlCol="0">
              <a:spAutoFit/>
            </a:bodyPr>
            <a:lstStyle/>
            <a:p>
              <a:pPr algn="ctr"/>
              <a:r>
                <a:rPr lang="en-US" sz="1600">
                  <a:latin typeface="Arial" panose="020B0604020202020204" pitchFamily="34" charset="0"/>
                  <a:cs typeface="Arial" panose="020B0604020202020204" pitchFamily="34" charset="0"/>
                </a:rPr>
                <a:t>GPIOAEN</a:t>
              </a:r>
              <a:endParaRPr lang="en-US" sz="1600" dirty="0">
                <a:latin typeface="Arial" panose="020B0604020202020204" pitchFamily="34" charset="0"/>
                <a:cs typeface="Arial" panose="020B0604020202020204" pitchFamily="34" charset="0"/>
              </a:endParaRPr>
            </a:p>
          </p:txBody>
        </p:sp>
        <p:cxnSp>
          <p:nvCxnSpPr>
            <p:cNvPr id="35" name="Straight Connector 34"/>
            <p:cNvCxnSpPr/>
            <p:nvPr/>
          </p:nvCxnSpPr>
          <p:spPr>
            <a:xfrm flipH="1">
              <a:off x="8572122" y="5123053"/>
              <a:ext cx="535983" cy="4457"/>
            </a:xfrm>
            <a:prstGeom prst="line">
              <a:avLst/>
            </a:prstGeom>
            <a:solidFill>
              <a:schemeClr val="tx2">
                <a:lumMod val="20000"/>
                <a:lumOff val="8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8572122" y="4830745"/>
              <a:ext cx="541011" cy="0"/>
            </a:xfrm>
            <a:prstGeom prst="line">
              <a:avLst/>
            </a:prstGeom>
            <a:solidFill>
              <a:schemeClr val="tx2">
                <a:lumMod val="20000"/>
                <a:lumOff val="8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0254316" y="4766846"/>
              <a:ext cx="1632884"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Clock for Port A</a:t>
              </a:r>
            </a:p>
          </p:txBody>
        </p:sp>
        <p:sp>
          <p:nvSpPr>
            <p:cNvPr id="38" name="TextBox 37"/>
            <p:cNvSpPr txBox="1"/>
            <p:nvPr/>
          </p:nvSpPr>
          <p:spPr>
            <a:xfrm>
              <a:off x="7513685" y="4641682"/>
              <a:ext cx="1123276" cy="391278"/>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SYSCLK</a:t>
              </a:r>
            </a:p>
          </p:txBody>
        </p:sp>
        <p:grpSp>
          <p:nvGrpSpPr>
            <p:cNvPr id="39" name="Group 38"/>
            <p:cNvGrpSpPr/>
            <p:nvPr/>
          </p:nvGrpSpPr>
          <p:grpSpPr>
            <a:xfrm>
              <a:off x="9119465" y="4584162"/>
              <a:ext cx="815139" cy="708675"/>
              <a:chOff x="5499530" y="436654"/>
              <a:chExt cx="815139" cy="613182"/>
            </a:xfrm>
            <a:solidFill>
              <a:schemeClr val="tx2">
                <a:lumMod val="20000"/>
                <a:lumOff val="80000"/>
              </a:schemeClr>
            </a:solidFill>
          </p:grpSpPr>
          <p:sp>
            <p:nvSpPr>
              <p:cNvPr id="41" name="Arc 40"/>
              <p:cNvSpPr/>
              <p:nvPr/>
            </p:nvSpPr>
            <p:spPr>
              <a:xfrm>
                <a:off x="5705069" y="442843"/>
                <a:ext cx="609600" cy="594614"/>
              </a:xfrm>
              <a:prstGeom prst="arc">
                <a:avLst>
                  <a:gd name="adj1" fmla="val 16200000"/>
                  <a:gd name="adj2" fmla="val 5346703"/>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2" name="Straight Connector 41"/>
              <p:cNvCxnSpPr/>
              <p:nvPr/>
            </p:nvCxnSpPr>
            <p:spPr>
              <a:xfrm flipH="1">
                <a:off x="5499530" y="442843"/>
                <a:ext cx="522506" cy="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5499530" y="436654"/>
                <a:ext cx="0" cy="613182"/>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499530" y="1037457"/>
                <a:ext cx="522506" cy="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 name="Straight Connector 39"/>
            <p:cNvCxnSpPr/>
            <p:nvPr/>
          </p:nvCxnSpPr>
          <p:spPr>
            <a:xfrm flipH="1">
              <a:off x="9934605" y="4934923"/>
              <a:ext cx="360440" cy="0"/>
            </a:xfrm>
            <a:prstGeom prst="line">
              <a:avLst/>
            </a:prstGeom>
            <a:solidFill>
              <a:schemeClr val="tx2">
                <a:lumMod val="20000"/>
                <a:lumOff val="80000"/>
              </a:schemeClr>
            </a:solidFill>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6327000" y="4542874"/>
              <a:ext cx="1230522" cy="281148"/>
              <a:chOff x="6327000" y="4542874"/>
              <a:chExt cx="1230522" cy="281148"/>
            </a:xfrm>
          </p:grpSpPr>
          <p:cxnSp>
            <p:nvCxnSpPr>
              <p:cNvPr id="23" name="Straight Connector 22"/>
              <p:cNvCxnSpPr/>
              <p:nvPr/>
            </p:nvCxnSpPr>
            <p:spPr>
              <a:xfrm>
                <a:off x="7065161" y="4546310"/>
                <a:ext cx="0" cy="27771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327000" y="4821236"/>
                <a:ext cx="25329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573763" y="4543524"/>
                <a:ext cx="0" cy="27771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569699" y="4546310"/>
                <a:ext cx="25329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819888" y="4543524"/>
                <a:ext cx="0" cy="27771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814972" y="4820792"/>
                <a:ext cx="25329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058959" y="4545660"/>
                <a:ext cx="25329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309147" y="4542874"/>
                <a:ext cx="0" cy="27771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304232" y="4820142"/>
                <a:ext cx="25329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10376499" y="4466674"/>
              <a:ext cx="1230522" cy="281148"/>
              <a:chOff x="5933953" y="6103464"/>
              <a:chExt cx="1480765" cy="376673"/>
            </a:xfrm>
          </p:grpSpPr>
          <p:cxnSp>
            <p:nvCxnSpPr>
              <p:cNvPr id="14" name="Straight Connector 13"/>
              <p:cNvCxnSpPr/>
              <p:nvPr/>
            </p:nvCxnSpPr>
            <p:spPr>
              <a:xfrm>
                <a:off x="6822229" y="6108067"/>
                <a:ext cx="0" cy="37207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933953" y="6476405"/>
                <a:ext cx="3048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230899" y="6104335"/>
                <a:ext cx="0" cy="37207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226008" y="6108067"/>
                <a:ext cx="3048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527076" y="6104335"/>
                <a:ext cx="0" cy="37207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521161" y="6475810"/>
                <a:ext cx="3048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814765" y="6107196"/>
                <a:ext cx="3048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115833" y="6103464"/>
                <a:ext cx="0" cy="37207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109918" y="6474939"/>
                <a:ext cx="3048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7147144" y="4988090"/>
              <a:ext cx="311304" cy="369332"/>
            </a:xfrm>
            <a:prstGeom prst="rect">
              <a:avLst/>
            </a:prstGeom>
            <a:noFill/>
          </p:spPr>
          <p:txBody>
            <a:bodyPr wrap="none" rtlCol="0">
              <a:spAutoFit/>
            </a:bodyPr>
            <a:lstStyle/>
            <a:p>
              <a:r>
                <a:rPr lang="en-US" dirty="0">
                  <a:solidFill>
                    <a:srgbClr val="C00000"/>
                  </a:solidFill>
                  <a:latin typeface="Consolas" panose="020B0609020204030204" pitchFamily="49" charset="0"/>
                </a:rPr>
                <a:t>1</a:t>
              </a:r>
            </a:p>
          </p:txBody>
        </p:sp>
        <p:sp>
          <p:nvSpPr>
            <p:cNvPr id="33" name="Text Box 53"/>
            <p:cNvSpPr txBox="1">
              <a:spLocks noChangeArrowheads="1"/>
            </p:cNvSpPr>
            <p:nvPr/>
          </p:nvSpPr>
          <p:spPr bwMode="auto">
            <a:xfrm>
              <a:off x="8777382" y="4651182"/>
              <a:ext cx="1418157" cy="5847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fontAlgn="base" hangingPunct="1">
                <a:spcAft>
                  <a:spcPct val="0"/>
                </a:spcAft>
              </a:pPr>
              <a:r>
                <a:rPr lang="en-US" sz="1600" b="1" dirty="0">
                  <a:solidFill>
                    <a:schemeClr val="tx1">
                      <a:lumMod val="50000"/>
                      <a:lumOff val="50000"/>
                    </a:schemeClr>
                  </a:solidFill>
                </a:rPr>
                <a:t>AND </a:t>
              </a:r>
            </a:p>
            <a:p>
              <a:pPr algn="ctr" eaLnBrk="1" fontAlgn="base" hangingPunct="1">
                <a:spcAft>
                  <a:spcPct val="0"/>
                </a:spcAft>
              </a:pPr>
              <a:r>
                <a:rPr lang="en-US" sz="1600" b="1" dirty="0">
                  <a:solidFill>
                    <a:schemeClr val="tx1">
                      <a:lumMod val="50000"/>
                      <a:lumOff val="50000"/>
                    </a:schemeClr>
                  </a:solidFill>
                </a:rPr>
                <a:t>Gate</a:t>
              </a:r>
            </a:p>
          </p:txBody>
        </p:sp>
      </p:grpSp>
      <p:sp>
        <p:nvSpPr>
          <p:cNvPr id="2" name="TextBox 1"/>
          <p:cNvSpPr txBox="1"/>
          <p:nvPr/>
        </p:nvSpPr>
        <p:spPr>
          <a:xfrm>
            <a:off x="6003798" y="667727"/>
            <a:ext cx="6006346" cy="58477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600" dirty="0">
                <a:solidFill>
                  <a:srgbClr val="C00000"/>
                </a:solidFill>
                <a:latin typeface="Consolas" panose="020B0609020204030204" pitchFamily="49" charset="0"/>
              </a:rPr>
              <a:t>//stm32l476xx.h</a:t>
            </a:r>
          </a:p>
          <a:p>
            <a:r>
              <a:rPr lang="en-US" sz="1600" dirty="0">
                <a:solidFill>
                  <a:srgbClr val="C00000"/>
                </a:solidFill>
                <a:latin typeface="Consolas" panose="020B0609020204030204" pitchFamily="49" charset="0"/>
              </a:rPr>
              <a:t>#define  RCC_AHB2ENR_GPIOAEN ((uint32_t)0x00000001U)</a:t>
            </a:r>
          </a:p>
        </p:txBody>
      </p:sp>
    </p:spTree>
    <p:custDataLst>
      <p:tags r:id="rId1"/>
    </p:custDataLst>
    <p:extLst>
      <p:ext uri="{BB962C8B-B14F-4D97-AF65-F5344CB8AC3E}">
        <p14:creationId xmlns:p14="http://schemas.microsoft.com/office/powerpoint/2010/main" val="20645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extLst mod="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A7C8D44-3667-46F6-9772-CC52308E2A7F}" type="slidenum">
              <a:rPr kumimoji="0" lang="en-US" smtClean="0"/>
              <a:pPr/>
              <a:t>13</a:t>
            </a:fld>
            <a:endParaRPr kumimoji="0" lang="en-US" dirty="0"/>
          </a:p>
        </p:txBody>
      </p:sp>
      <p:sp>
        <p:nvSpPr>
          <p:cNvPr id="9" name="Rectangle 8"/>
          <p:cNvSpPr/>
          <p:nvPr/>
        </p:nvSpPr>
        <p:spPr>
          <a:xfrm>
            <a:off x="457200" y="238568"/>
            <a:ext cx="5410200" cy="63401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dirty="0">
                <a:solidFill>
                  <a:schemeClr val="bg1">
                    <a:lumMod val="50000"/>
                  </a:schemeClr>
                </a:solidFill>
                <a:latin typeface="Consolas" panose="020B0609020204030204" pitchFamily="49" charset="0"/>
              </a:rPr>
              <a:t>//  Pull PA.3 down internally; Trigger on rising edge</a:t>
            </a:r>
          </a:p>
          <a:p>
            <a:r>
              <a:rPr lang="en-US" sz="1400" b="1" dirty="0" err="1">
                <a:solidFill>
                  <a:schemeClr val="tx1"/>
                </a:solidFill>
                <a:latin typeface="Consolas" panose="020B0609020204030204" pitchFamily="49" charset="0"/>
              </a:rPr>
              <a:t>int</a:t>
            </a:r>
            <a:r>
              <a:rPr lang="en-US" sz="1400" b="1" dirty="0">
                <a:solidFill>
                  <a:schemeClr val="tx1"/>
                </a:solidFill>
                <a:latin typeface="Consolas" panose="020B0609020204030204" pitchFamily="49" charset="0"/>
              </a:rPr>
              <a:t> main(void) {</a:t>
            </a:r>
          </a:p>
          <a:p>
            <a:r>
              <a:rPr lang="en-US" sz="1400" b="1" dirty="0">
                <a:solidFill>
                  <a:schemeClr val="bg1">
                    <a:lumMod val="50000"/>
                  </a:schemeClr>
                </a:solidFill>
                <a:latin typeface="Consolas" panose="020B0609020204030204" pitchFamily="49" charset="0"/>
              </a:rPr>
              <a:t>  // Enable GPIO Clock</a:t>
            </a:r>
          </a:p>
          <a:p>
            <a:r>
              <a:rPr lang="en-US" sz="1400" b="1" dirty="0">
                <a:solidFill>
                  <a:srgbClr val="C00000"/>
                </a:solidFill>
                <a:latin typeface="Consolas" panose="020B0609020204030204" pitchFamily="49" charset="0"/>
              </a:rPr>
              <a:t>  </a:t>
            </a:r>
            <a:r>
              <a:rPr lang="en-US" sz="1400" b="1" dirty="0">
                <a:solidFill>
                  <a:schemeClr val="tx1"/>
                </a:solidFill>
                <a:latin typeface="Consolas" panose="020B0609020204030204" pitchFamily="49" charset="0"/>
              </a:rPr>
              <a:t>RCC-&gt;AHB2ENR |= RCC_AHB2ENR_GPIOAEN;</a:t>
            </a:r>
            <a:r>
              <a:rPr lang="en-US" sz="1400" b="1" dirty="0">
                <a:solidFill>
                  <a:srgbClr val="C00000"/>
                </a:solidFill>
                <a:latin typeface="Consolas" panose="020B0609020204030204" pitchFamily="49" charset="0"/>
              </a:rPr>
              <a:t>	</a:t>
            </a:r>
          </a:p>
          <a:p>
            <a:r>
              <a:rPr lang="en-US" sz="1400" b="1" dirty="0">
                <a:solidFill>
                  <a:schemeClr val="bg1">
                    <a:lumMod val="50000"/>
                  </a:schemeClr>
                </a:solidFill>
                <a:latin typeface="Consolas" panose="020B0609020204030204" pitchFamily="49" charset="0"/>
              </a:rPr>
              <a:t>  // GPIO Mode: Input(00), Output (01), </a:t>
            </a:r>
          </a:p>
          <a:p>
            <a:r>
              <a:rPr lang="en-US" sz="1400" b="1" dirty="0">
                <a:solidFill>
                  <a:schemeClr val="bg1">
                    <a:lumMod val="50000"/>
                  </a:schemeClr>
                </a:solidFill>
                <a:latin typeface="Consolas" panose="020B0609020204030204" pitchFamily="49" charset="0"/>
              </a:rPr>
              <a:t>  //            AF(10),    Analog (11, default)</a:t>
            </a:r>
          </a:p>
          <a:p>
            <a:r>
              <a:rPr lang="en-US" sz="1400" b="1" dirty="0">
                <a:solidFill>
                  <a:srgbClr val="C00000"/>
                </a:solidFill>
                <a:latin typeface="Consolas" panose="020B0609020204030204" pitchFamily="49" charset="0"/>
              </a:rPr>
              <a:t>  GPIOA-&gt;MODER &amp;= ~3U &lt;&lt; 6;</a:t>
            </a:r>
          </a:p>
          <a:p>
            <a:r>
              <a:rPr lang="en-US" sz="1400" b="1" dirty="0">
                <a:solidFill>
                  <a:schemeClr val="bg1"/>
                </a:solidFill>
                <a:latin typeface="Consolas" panose="020B0609020204030204" pitchFamily="49" charset="0"/>
              </a:rPr>
              <a:t>  // GPIO Push-Pull: No pull-up, pull-down (00), </a:t>
            </a:r>
          </a:p>
          <a:p>
            <a:r>
              <a:rPr lang="en-US" sz="1400" b="1" dirty="0">
                <a:solidFill>
                  <a:schemeClr val="bg1"/>
                </a:solidFill>
                <a:latin typeface="Consolas" panose="020B0609020204030204" pitchFamily="49" charset="0"/>
              </a:rPr>
              <a:t>  //  Pull-up (01), Pull-down (10), Reserved (11)</a:t>
            </a:r>
          </a:p>
          <a:p>
            <a:r>
              <a:rPr lang="en-US" sz="1400" b="1" dirty="0">
                <a:solidFill>
                  <a:schemeClr val="bg1"/>
                </a:solidFill>
                <a:latin typeface="Consolas" panose="020B0609020204030204" pitchFamily="49" charset="0"/>
              </a:rPr>
              <a:t>  GPIOA-&gt;PUPDR &amp;= ~3U &lt;&lt; 6;</a:t>
            </a:r>
          </a:p>
          <a:p>
            <a:r>
              <a:rPr lang="en-US" sz="1400" b="1" dirty="0">
                <a:solidFill>
                  <a:schemeClr val="bg1"/>
                </a:solidFill>
                <a:latin typeface="Consolas" panose="020B0609020204030204" pitchFamily="49" charset="0"/>
              </a:rPr>
              <a:t>  GPIOA-&gt;PUPDR |= 2U &lt;&lt; 6;    // Pull down</a:t>
            </a:r>
          </a:p>
          <a:p>
            <a:r>
              <a:rPr lang="en-US" sz="1400" b="1" dirty="0">
                <a:solidFill>
                  <a:srgbClr val="C00000"/>
                </a:solidFill>
                <a:latin typeface="Consolas" panose="020B0609020204030204" pitchFamily="49" charset="0"/>
              </a:rPr>
              <a:t>	</a:t>
            </a:r>
          </a:p>
          <a:p>
            <a:r>
              <a:rPr lang="en-US" sz="1400" b="1" dirty="0">
                <a:solidFill>
                  <a:schemeClr val="bg1"/>
                </a:solidFill>
                <a:latin typeface="Consolas" panose="020B0609020204030204" pitchFamily="49" charset="0"/>
              </a:rPr>
              <a:t>  </a:t>
            </a:r>
            <a:r>
              <a:rPr lang="en-US" sz="1400" b="1" dirty="0" err="1">
                <a:solidFill>
                  <a:schemeClr val="bg1"/>
                </a:solidFill>
                <a:latin typeface="Consolas" panose="020B0609020204030204" pitchFamily="49" charset="0"/>
              </a:rPr>
              <a:t>NVIC_EnableIRQ</a:t>
            </a:r>
            <a:r>
              <a:rPr lang="en-US" sz="1400" b="1" dirty="0">
                <a:solidFill>
                  <a:schemeClr val="bg1"/>
                </a:solidFill>
                <a:latin typeface="Consolas" panose="020B0609020204030204" pitchFamily="49" charset="0"/>
              </a:rPr>
              <a:t>(EXTI3_IRQn); // Enable Interrupt</a:t>
            </a:r>
          </a:p>
          <a:p>
            <a:r>
              <a:rPr lang="en-US" sz="1400" b="1" dirty="0">
                <a:solidFill>
                  <a:schemeClr val="bg1"/>
                </a:solidFill>
                <a:latin typeface="Consolas" panose="020B0609020204030204" pitchFamily="49" charset="0"/>
              </a:rPr>
              <a:t>	</a:t>
            </a:r>
          </a:p>
          <a:p>
            <a:r>
              <a:rPr lang="en-US" sz="1400" b="1" dirty="0">
                <a:solidFill>
                  <a:schemeClr val="bg1"/>
                </a:solidFill>
                <a:latin typeface="Consolas" panose="020B0609020204030204" pitchFamily="49" charset="0"/>
              </a:rPr>
              <a:t>  // Connect External Line to the GPI</a:t>
            </a:r>
          </a:p>
          <a:p>
            <a:r>
              <a:rPr lang="en-US" sz="1400" b="1" dirty="0">
                <a:solidFill>
                  <a:schemeClr val="bg1"/>
                </a:solidFill>
                <a:latin typeface="Consolas" panose="020B0609020204030204" pitchFamily="49" charset="0"/>
              </a:rPr>
              <a:t>  RCC-&gt;APB2ENR |= RCC_APB2ENR_SYSCFGEN;</a:t>
            </a:r>
          </a:p>
          <a:p>
            <a:r>
              <a:rPr lang="en-US" sz="1400" b="1" dirty="0">
                <a:solidFill>
                  <a:schemeClr val="bg1"/>
                </a:solidFill>
                <a:latin typeface="Consolas" panose="020B0609020204030204" pitchFamily="49" charset="0"/>
              </a:rPr>
              <a:t>  SYSCFG-&gt;EXTICR[0] &amp;= ~SYSCFG_EXTICR1_EXTI3; </a:t>
            </a:r>
          </a:p>
          <a:p>
            <a:r>
              <a:rPr lang="en-US" sz="1400" b="1" dirty="0">
                <a:solidFill>
                  <a:schemeClr val="bg1"/>
                </a:solidFill>
                <a:latin typeface="Consolas" panose="020B0609020204030204" pitchFamily="49" charset="0"/>
              </a:rPr>
              <a:t>  SYSCFG-&gt;EXTICR[0] |=  SYSCFG_EXTICR1_EXTI3_PA; </a:t>
            </a:r>
          </a:p>
          <a:p>
            <a:r>
              <a:rPr lang="en-US" sz="1400" b="1" dirty="0">
                <a:solidFill>
                  <a:schemeClr val="bg1"/>
                </a:solidFill>
                <a:latin typeface="Consolas" panose="020B0609020204030204" pitchFamily="49" charset="0"/>
              </a:rPr>
              <a:t>	</a:t>
            </a:r>
          </a:p>
          <a:p>
            <a:r>
              <a:rPr lang="en-US" sz="1400" b="1" dirty="0">
                <a:solidFill>
                  <a:schemeClr val="bg1"/>
                </a:solidFill>
                <a:latin typeface="Consolas" panose="020B0609020204030204" pitchFamily="49" charset="0"/>
              </a:rPr>
              <a:t>  // Interrupt Mask Register</a:t>
            </a:r>
          </a:p>
          <a:p>
            <a:r>
              <a:rPr lang="en-US" sz="1400" b="1" dirty="0">
                <a:solidFill>
                  <a:schemeClr val="bg1"/>
                </a:solidFill>
                <a:latin typeface="Consolas" panose="020B0609020204030204" pitchFamily="49" charset="0"/>
              </a:rPr>
              <a:t>  // 0 = marked, 1 = not masked (enabled)</a:t>
            </a:r>
          </a:p>
          <a:p>
            <a:r>
              <a:rPr lang="en-US" sz="1400" b="1" dirty="0">
                <a:solidFill>
                  <a:schemeClr val="bg1"/>
                </a:solidFill>
                <a:latin typeface="Consolas" panose="020B0609020204030204" pitchFamily="49" charset="0"/>
              </a:rPr>
              <a:t>  EXTI-&gt;IMR1  |= EXTI_IMR1_IM3;     </a:t>
            </a:r>
          </a:p>
          <a:p>
            <a:r>
              <a:rPr lang="en-US" sz="1400" b="1" dirty="0">
                <a:solidFill>
                  <a:schemeClr val="bg1"/>
                </a:solidFill>
                <a:latin typeface="Consolas" panose="020B0609020204030204" pitchFamily="49" charset="0"/>
              </a:rPr>
              <a:t>	</a:t>
            </a:r>
          </a:p>
          <a:p>
            <a:r>
              <a:rPr lang="en-US" sz="1400" b="1" dirty="0">
                <a:solidFill>
                  <a:schemeClr val="bg1"/>
                </a:solidFill>
                <a:latin typeface="Consolas" panose="020B0609020204030204" pitchFamily="49" charset="0"/>
              </a:rPr>
              <a:t>  // Rising trigger selection</a:t>
            </a:r>
          </a:p>
          <a:p>
            <a:r>
              <a:rPr lang="en-US" sz="1400" b="1" dirty="0">
                <a:solidFill>
                  <a:schemeClr val="bg1"/>
                </a:solidFill>
                <a:latin typeface="Consolas" panose="020B0609020204030204" pitchFamily="49" charset="0"/>
              </a:rPr>
              <a:t>  // 0 = trigger disabled, 1 = trigger enabled</a:t>
            </a:r>
          </a:p>
          <a:p>
            <a:r>
              <a:rPr lang="en-US" sz="1400" b="1" dirty="0">
                <a:solidFill>
                  <a:schemeClr val="bg1"/>
                </a:solidFill>
                <a:latin typeface="Consolas" panose="020B0609020204030204" pitchFamily="49" charset="0"/>
              </a:rPr>
              <a:t>  EXTI-&gt;RTSR1 |= EXTI_RTSR1_RT3;  </a:t>
            </a:r>
          </a:p>
          <a:p>
            <a:endParaRPr lang="en-US" sz="1400" b="1" dirty="0">
              <a:solidFill>
                <a:schemeClr val="bg1"/>
              </a:solidFill>
              <a:latin typeface="Consolas" panose="020B0609020204030204" pitchFamily="49" charset="0"/>
            </a:endParaRPr>
          </a:p>
          <a:p>
            <a:r>
              <a:rPr lang="en-US" sz="1400" b="1" dirty="0">
                <a:solidFill>
                  <a:schemeClr val="bg1"/>
                </a:solidFill>
                <a:latin typeface="Consolas" panose="020B0609020204030204" pitchFamily="49" charset="0"/>
              </a:rPr>
              <a:t>  while(1);</a:t>
            </a:r>
          </a:p>
          <a:p>
            <a:r>
              <a:rPr lang="en-US" sz="1400" b="1" dirty="0">
                <a:solidFill>
                  <a:schemeClr val="tx1"/>
                </a:solidFill>
                <a:latin typeface="Consolas" panose="020B0609020204030204" pitchFamily="49" charset="0"/>
              </a:rPr>
              <a:t>}</a:t>
            </a:r>
          </a:p>
        </p:txBody>
      </p:sp>
      <p:sp>
        <p:nvSpPr>
          <p:cNvPr id="2" name="Pentagon 1"/>
          <p:cNvSpPr/>
          <p:nvPr/>
        </p:nvSpPr>
        <p:spPr>
          <a:xfrm>
            <a:off x="6693457" y="2968450"/>
            <a:ext cx="457200" cy="2286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839200" y="1600200"/>
            <a:ext cx="2209798" cy="457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solidFill>
                  <a:srgbClr val="C00000"/>
                </a:solidFill>
              </a:rPr>
              <a:t>Digital Input</a:t>
            </a:r>
          </a:p>
        </p:txBody>
      </p:sp>
      <p:sp>
        <p:nvSpPr>
          <p:cNvPr id="8" name="Rectangle 7"/>
          <p:cNvSpPr/>
          <p:nvPr/>
        </p:nvSpPr>
        <p:spPr>
          <a:xfrm>
            <a:off x="8839199" y="2400300"/>
            <a:ext cx="2209799" cy="457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Digital Output</a:t>
            </a:r>
          </a:p>
        </p:txBody>
      </p:sp>
      <p:sp>
        <p:nvSpPr>
          <p:cNvPr id="10" name="Rectangle 9"/>
          <p:cNvSpPr/>
          <p:nvPr/>
        </p:nvSpPr>
        <p:spPr>
          <a:xfrm>
            <a:off x="8839200" y="3228870"/>
            <a:ext cx="2209800" cy="457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Alternative Function</a:t>
            </a:r>
          </a:p>
        </p:txBody>
      </p:sp>
      <p:sp>
        <p:nvSpPr>
          <p:cNvPr id="11" name="Rectangle 10"/>
          <p:cNvSpPr/>
          <p:nvPr/>
        </p:nvSpPr>
        <p:spPr>
          <a:xfrm>
            <a:off x="8843386" y="4057440"/>
            <a:ext cx="2205613" cy="457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Analog</a:t>
            </a:r>
          </a:p>
        </p:txBody>
      </p:sp>
      <p:cxnSp>
        <p:nvCxnSpPr>
          <p:cNvPr id="14" name="Straight Arrow Connector 13"/>
          <p:cNvCxnSpPr>
            <a:stCxn id="2" idx="3"/>
            <a:endCxn id="6" idx="1"/>
          </p:cNvCxnSpPr>
          <p:nvPr/>
        </p:nvCxnSpPr>
        <p:spPr>
          <a:xfrm flipV="1">
            <a:off x="7150657" y="1828800"/>
            <a:ext cx="1688543" cy="12539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 idx="3"/>
            <a:endCxn id="8" idx="1"/>
          </p:cNvCxnSpPr>
          <p:nvPr/>
        </p:nvCxnSpPr>
        <p:spPr>
          <a:xfrm flipV="1">
            <a:off x="7150657" y="2628900"/>
            <a:ext cx="1688542" cy="4538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 idx="3"/>
            <a:endCxn id="10" idx="1"/>
          </p:cNvCxnSpPr>
          <p:nvPr/>
        </p:nvCxnSpPr>
        <p:spPr>
          <a:xfrm>
            <a:off x="7150657" y="3082750"/>
            <a:ext cx="1688543" cy="3747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 idx="3"/>
            <a:endCxn id="11" idx="1"/>
          </p:cNvCxnSpPr>
          <p:nvPr/>
        </p:nvCxnSpPr>
        <p:spPr>
          <a:xfrm>
            <a:off x="7150657" y="3082750"/>
            <a:ext cx="1692729" cy="120329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387295" y="3372213"/>
            <a:ext cx="1069524" cy="369332"/>
          </a:xfrm>
          <a:prstGeom prst="rect">
            <a:avLst/>
          </a:prstGeom>
          <a:noFill/>
        </p:spPr>
        <p:txBody>
          <a:bodyPr wrap="none" rtlCol="0">
            <a:spAutoFit/>
          </a:bodyPr>
          <a:lstStyle/>
          <a:p>
            <a:r>
              <a:rPr lang="en-US" dirty="0"/>
              <a:t>GPIO Pin</a:t>
            </a:r>
          </a:p>
        </p:txBody>
      </p:sp>
      <p:sp>
        <p:nvSpPr>
          <p:cNvPr id="22" name="TextBox 21"/>
          <p:cNvSpPr txBox="1"/>
          <p:nvPr/>
        </p:nvSpPr>
        <p:spPr>
          <a:xfrm>
            <a:off x="6324600" y="1916668"/>
            <a:ext cx="2033451" cy="369332"/>
          </a:xfrm>
          <a:prstGeom prst="rect">
            <a:avLst/>
          </a:prstGeom>
          <a:noFill/>
        </p:spPr>
        <p:txBody>
          <a:bodyPr wrap="square" rtlCol="0">
            <a:spAutoFit/>
          </a:bodyPr>
          <a:lstStyle/>
          <a:p>
            <a:pPr algn="ctr"/>
            <a:r>
              <a:rPr lang="en-US" dirty="0">
                <a:latin typeface="Consolas" panose="020B0609020204030204" pitchFamily="49" charset="0"/>
                <a:cs typeface="Consolas" panose="020B0609020204030204" pitchFamily="49" charset="0"/>
              </a:rPr>
              <a:t>Mode bits = 00</a:t>
            </a:r>
          </a:p>
        </p:txBody>
      </p:sp>
      <p:sp>
        <p:nvSpPr>
          <p:cNvPr id="23" name="TextBox 22"/>
          <p:cNvSpPr txBox="1"/>
          <p:nvPr/>
        </p:nvSpPr>
        <p:spPr>
          <a:xfrm>
            <a:off x="8020259" y="2416127"/>
            <a:ext cx="437940"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01</a:t>
            </a:r>
          </a:p>
        </p:txBody>
      </p:sp>
      <p:sp>
        <p:nvSpPr>
          <p:cNvPr id="24" name="TextBox 23"/>
          <p:cNvSpPr txBox="1"/>
          <p:nvPr/>
        </p:nvSpPr>
        <p:spPr>
          <a:xfrm>
            <a:off x="8020259" y="2983159"/>
            <a:ext cx="437940"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10</a:t>
            </a:r>
          </a:p>
        </p:txBody>
      </p:sp>
      <p:sp>
        <p:nvSpPr>
          <p:cNvPr id="25" name="TextBox 24"/>
          <p:cNvSpPr txBox="1"/>
          <p:nvPr/>
        </p:nvSpPr>
        <p:spPr>
          <a:xfrm>
            <a:off x="7953690" y="3457470"/>
            <a:ext cx="437940"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11</a:t>
            </a:r>
          </a:p>
        </p:txBody>
      </p:sp>
    </p:spTree>
    <p:extLst>
      <p:ext uri="{BB962C8B-B14F-4D97-AF65-F5344CB8AC3E}">
        <p14:creationId xmlns:p14="http://schemas.microsoft.com/office/powerpoint/2010/main" val="852495401"/>
      </p:ext>
    </p:extLst>
  </p:cSld>
  <p:clrMapOvr>
    <a:masterClrMapping/>
  </p:clrMapOvr>
  <p:extLst mod="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A7C8D44-3667-46F6-9772-CC52308E2A7F}" type="slidenum">
              <a:rPr kumimoji="0" lang="en-US" smtClean="0"/>
              <a:pPr/>
              <a:t>14</a:t>
            </a:fld>
            <a:endParaRPr kumimoji="0" lang="en-US" dirty="0"/>
          </a:p>
        </p:txBody>
      </p:sp>
      <p:sp>
        <p:nvSpPr>
          <p:cNvPr id="9" name="Rectangle 8"/>
          <p:cNvSpPr/>
          <p:nvPr/>
        </p:nvSpPr>
        <p:spPr>
          <a:xfrm>
            <a:off x="457200" y="238568"/>
            <a:ext cx="5410200" cy="63401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dirty="0">
                <a:solidFill>
                  <a:schemeClr val="bg1">
                    <a:lumMod val="50000"/>
                  </a:schemeClr>
                </a:solidFill>
                <a:latin typeface="Consolas" panose="020B0609020204030204" pitchFamily="49" charset="0"/>
              </a:rPr>
              <a:t>//  Pull PA.3 down internally; Trigger on rising edge</a:t>
            </a:r>
          </a:p>
          <a:p>
            <a:r>
              <a:rPr lang="en-US" sz="1400" b="1" dirty="0" err="1">
                <a:solidFill>
                  <a:schemeClr val="tx1"/>
                </a:solidFill>
                <a:latin typeface="Consolas" panose="020B0609020204030204" pitchFamily="49" charset="0"/>
              </a:rPr>
              <a:t>int</a:t>
            </a:r>
            <a:r>
              <a:rPr lang="en-US" sz="1400" b="1" dirty="0">
                <a:solidFill>
                  <a:schemeClr val="tx1"/>
                </a:solidFill>
                <a:latin typeface="Consolas" panose="020B0609020204030204" pitchFamily="49" charset="0"/>
              </a:rPr>
              <a:t> main(void) {</a:t>
            </a:r>
          </a:p>
          <a:p>
            <a:r>
              <a:rPr lang="en-US" sz="1400" b="1" dirty="0">
                <a:solidFill>
                  <a:schemeClr val="bg1">
                    <a:lumMod val="50000"/>
                  </a:schemeClr>
                </a:solidFill>
                <a:latin typeface="Consolas" panose="020B0609020204030204" pitchFamily="49" charset="0"/>
              </a:rPr>
              <a:t>  // Enable GPIO Clock</a:t>
            </a:r>
          </a:p>
          <a:p>
            <a:r>
              <a:rPr lang="en-US" sz="1400" b="1" dirty="0">
                <a:solidFill>
                  <a:schemeClr val="tx1"/>
                </a:solidFill>
                <a:latin typeface="Consolas" panose="020B0609020204030204" pitchFamily="49" charset="0"/>
              </a:rPr>
              <a:t>  RCC-&gt;AHB2ENR |= RCC_AHB2ENR_GPIOAEN;	</a:t>
            </a:r>
          </a:p>
          <a:p>
            <a:r>
              <a:rPr lang="en-US" sz="1400" b="1" dirty="0">
                <a:solidFill>
                  <a:schemeClr val="bg1">
                    <a:lumMod val="50000"/>
                  </a:schemeClr>
                </a:solidFill>
                <a:latin typeface="Consolas" panose="020B0609020204030204" pitchFamily="49" charset="0"/>
              </a:rPr>
              <a:t>  // GPIO Mode: Input(00), Output (01), </a:t>
            </a:r>
          </a:p>
          <a:p>
            <a:r>
              <a:rPr lang="en-US" sz="1400" b="1" dirty="0">
                <a:solidFill>
                  <a:schemeClr val="bg1">
                    <a:lumMod val="50000"/>
                  </a:schemeClr>
                </a:solidFill>
                <a:latin typeface="Consolas" panose="020B0609020204030204" pitchFamily="49" charset="0"/>
              </a:rPr>
              <a:t>  //            AF(10),    Analog (11)</a:t>
            </a:r>
          </a:p>
          <a:p>
            <a:r>
              <a:rPr lang="en-US" sz="1400" b="1" dirty="0">
                <a:solidFill>
                  <a:schemeClr val="tx1"/>
                </a:solidFill>
                <a:latin typeface="Consolas" panose="020B0609020204030204" pitchFamily="49" charset="0"/>
              </a:rPr>
              <a:t>  GPIOA-&gt;MODER &amp;= ~3U &lt;&lt; 6;</a:t>
            </a:r>
          </a:p>
          <a:p>
            <a:r>
              <a:rPr lang="en-US" sz="1400" b="1" dirty="0">
                <a:solidFill>
                  <a:schemeClr val="bg1">
                    <a:lumMod val="50000"/>
                  </a:schemeClr>
                </a:solidFill>
                <a:latin typeface="Consolas" panose="020B0609020204030204" pitchFamily="49" charset="0"/>
              </a:rPr>
              <a:t>  // GPIO Push-Pull: No pull-up, pull-down (00), </a:t>
            </a:r>
          </a:p>
          <a:p>
            <a:r>
              <a:rPr lang="en-US" sz="1400" b="1" dirty="0">
                <a:solidFill>
                  <a:schemeClr val="bg1">
                    <a:lumMod val="50000"/>
                  </a:schemeClr>
                </a:solidFill>
                <a:latin typeface="Consolas" panose="020B0609020204030204" pitchFamily="49" charset="0"/>
              </a:rPr>
              <a:t>  //  Pull-up (01), Pull-down (10), Reserved (11)</a:t>
            </a:r>
            <a:endParaRPr lang="en-US" sz="1400" b="1" dirty="0">
              <a:solidFill>
                <a:srgbClr val="C00000"/>
              </a:solidFill>
              <a:latin typeface="Consolas" panose="020B0609020204030204" pitchFamily="49" charset="0"/>
            </a:endParaRPr>
          </a:p>
          <a:p>
            <a:r>
              <a:rPr lang="en-US" sz="1400" b="1" dirty="0">
                <a:solidFill>
                  <a:srgbClr val="C00000"/>
                </a:solidFill>
                <a:latin typeface="Consolas" panose="020B0609020204030204" pitchFamily="49" charset="0"/>
              </a:rPr>
              <a:t>  GPIOA-&gt;PUPDR &amp;= ~3U &lt;&lt; 6;</a:t>
            </a:r>
          </a:p>
          <a:p>
            <a:r>
              <a:rPr lang="en-US" sz="1400" b="1" dirty="0">
                <a:solidFill>
                  <a:srgbClr val="C00000"/>
                </a:solidFill>
                <a:latin typeface="Consolas" panose="020B0609020204030204" pitchFamily="49" charset="0"/>
              </a:rPr>
              <a:t>  GPIOA-&gt;PUPDR |= 2U &lt;&lt; 6;    </a:t>
            </a:r>
            <a:r>
              <a:rPr lang="en-US" sz="1400" b="1" dirty="0">
                <a:solidFill>
                  <a:schemeClr val="bg1">
                    <a:lumMod val="50000"/>
                  </a:schemeClr>
                </a:solidFill>
                <a:latin typeface="Consolas" panose="020B0609020204030204" pitchFamily="49" charset="0"/>
              </a:rPr>
              <a:t>// Pull down</a:t>
            </a:r>
          </a:p>
          <a:p>
            <a:r>
              <a:rPr lang="en-US" sz="1400" b="1" dirty="0">
                <a:solidFill>
                  <a:srgbClr val="C00000"/>
                </a:solidFill>
                <a:latin typeface="Consolas" panose="020B0609020204030204" pitchFamily="49" charset="0"/>
              </a:rPr>
              <a:t>	</a:t>
            </a:r>
          </a:p>
          <a:p>
            <a:r>
              <a:rPr lang="en-US" sz="1400" b="1" dirty="0">
                <a:solidFill>
                  <a:schemeClr val="bg1"/>
                </a:solidFill>
                <a:latin typeface="Consolas" panose="020B0609020204030204" pitchFamily="49" charset="0"/>
              </a:rPr>
              <a:t>  </a:t>
            </a:r>
            <a:r>
              <a:rPr lang="en-US" sz="1400" b="1" dirty="0" err="1">
                <a:solidFill>
                  <a:schemeClr val="bg1"/>
                </a:solidFill>
                <a:latin typeface="Consolas" panose="020B0609020204030204" pitchFamily="49" charset="0"/>
              </a:rPr>
              <a:t>NVIC_EnableIRQ</a:t>
            </a:r>
            <a:r>
              <a:rPr lang="en-US" sz="1400" b="1" dirty="0">
                <a:solidFill>
                  <a:schemeClr val="bg1"/>
                </a:solidFill>
                <a:latin typeface="Consolas" panose="020B0609020204030204" pitchFamily="49" charset="0"/>
              </a:rPr>
              <a:t>(EXTI3_IRQn); // Enable Interrupt</a:t>
            </a:r>
          </a:p>
          <a:p>
            <a:r>
              <a:rPr lang="en-US" sz="1400" b="1" dirty="0">
                <a:solidFill>
                  <a:schemeClr val="bg1"/>
                </a:solidFill>
                <a:latin typeface="Consolas" panose="020B0609020204030204" pitchFamily="49" charset="0"/>
              </a:rPr>
              <a:t>	</a:t>
            </a:r>
          </a:p>
          <a:p>
            <a:r>
              <a:rPr lang="en-US" sz="1400" b="1" dirty="0">
                <a:solidFill>
                  <a:schemeClr val="bg1"/>
                </a:solidFill>
                <a:latin typeface="Consolas" panose="020B0609020204030204" pitchFamily="49" charset="0"/>
              </a:rPr>
              <a:t>  // Connect External Line to the GPI</a:t>
            </a:r>
          </a:p>
          <a:p>
            <a:r>
              <a:rPr lang="en-US" sz="1400" b="1" dirty="0">
                <a:solidFill>
                  <a:schemeClr val="bg1"/>
                </a:solidFill>
                <a:latin typeface="Consolas" panose="020B0609020204030204" pitchFamily="49" charset="0"/>
              </a:rPr>
              <a:t>  RCC-&gt;APB2ENR |= RCC_APB2ENR_SYSCFGEN;</a:t>
            </a:r>
          </a:p>
          <a:p>
            <a:r>
              <a:rPr lang="en-US" sz="1400" b="1" dirty="0">
                <a:solidFill>
                  <a:schemeClr val="bg1"/>
                </a:solidFill>
                <a:latin typeface="Consolas" panose="020B0609020204030204" pitchFamily="49" charset="0"/>
              </a:rPr>
              <a:t>  SYSCFG-&gt;EXTICR[0] &amp;= ~SYSCFG_EXTICR1_EXTI3; </a:t>
            </a:r>
          </a:p>
          <a:p>
            <a:r>
              <a:rPr lang="en-US" sz="1400" b="1" dirty="0">
                <a:solidFill>
                  <a:schemeClr val="bg1"/>
                </a:solidFill>
                <a:latin typeface="Consolas" panose="020B0609020204030204" pitchFamily="49" charset="0"/>
              </a:rPr>
              <a:t>  SYSCFG-&gt;EXTICR[0] |=  SYSCFG_EXTICR1_EXTI3_PA; </a:t>
            </a:r>
          </a:p>
          <a:p>
            <a:r>
              <a:rPr lang="en-US" sz="1400" b="1" dirty="0">
                <a:solidFill>
                  <a:schemeClr val="bg1"/>
                </a:solidFill>
                <a:latin typeface="Consolas" panose="020B0609020204030204" pitchFamily="49" charset="0"/>
              </a:rPr>
              <a:t>	</a:t>
            </a:r>
          </a:p>
          <a:p>
            <a:r>
              <a:rPr lang="en-US" sz="1400" b="1" dirty="0">
                <a:solidFill>
                  <a:schemeClr val="bg1"/>
                </a:solidFill>
                <a:latin typeface="Consolas" panose="020B0609020204030204" pitchFamily="49" charset="0"/>
              </a:rPr>
              <a:t>  // Interrupt Mask Register</a:t>
            </a:r>
          </a:p>
          <a:p>
            <a:r>
              <a:rPr lang="en-US" sz="1400" b="1" dirty="0">
                <a:solidFill>
                  <a:schemeClr val="bg1"/>
                </a:solidFill>
                <a:latin typeface="Consolas" panose="020B0609020204030204" pitchFamily="49" charset="0"/>
              </a:rPr>
              <a:t>  // 0 = marked, 1 = not masked (enabled)</a:t>
            </a:r>
          </a:p>
          <a:p>
            <a:r>
              <a:rPr lang="en-US" sz="1400" b="1" dirty="0">
                <a:solidFill>
                  <a:schemeClr val="bg1"/>
                </a:solidFill>
                <a:latin typeface="Consolas" panose="020B0609020204030204" pitchFamily="49" charset="0"/>
              </a:rPr>
              <a:t>  EXTI-&gt;IMR1  |= EXTI_IMR1_IM3;     </a:t>
            </a:r>
          </a:p>
          <a:p>
            <a:r>
              <a:rPr lang="en-US" sz="1400" b="1" dirty="0">
                <a:solidFill>
                  <a:schemeClr val="bg1"/>
                </a:solidFill>
                <a:latin typeface="Consolas" panose="020B0609020204030204" pitchFamily="49" charset="0"/>
              </a:rPr>
              <a:t>	</a:t>
            </a:r>
          </a:p>
          <a:p>
            <a:r>
              <a:rPr lang="en-US" sz="1400" b="1" dirty="0">
                <a:solidFill>
                  <a:schemeClr val="bg1"/>
                </a:solidFill>
                <a:latin typeface="Consolas" panose="020B0609020204030204" pitchFamily="49" charset="0"/>
              </a:rPr>
              <a:t>  // Rising trigger selection</a:t>
            </a:r>
          </a:p>
          <a:p>
            <a:r>
              <a:rPr lang="en-US" sz="1400" b="1" dirty="0">
                <a:solidFill>
                  <a:schemeClr val="bg1"/>
                </a:solidFill>
                <a:latin typeface="Consolas" panose="020B0609020204030204" pitchFamily="49" charset="0"/>
              </a:rPr>
              <a:t>  // 0 = trigger disabled, 1 = trigger enabled</a:t>
            </a:r>
          </a:p>
          <a:p>
            <a:r>
              <a:rPr lang="en-US" sz="1400" b="1" dirty="0">
                <a:solidFill>
                  <a:schemeClr val="bg1"/>
                </a:solidFill>
                <a:latin typeface="Consolas" panose="020B0609020204030204" pitchFamily="49" charset="0"/>
              </a:rPr>
              <a:t>  EXTI-&gt;RTSR1 |= EXTI_RTSR1_RT3;  </a:t>
            </a:r>
          </a:p>
          <a:p>
            <a:endParaRPr lang="en-US" sz="1400" b="1" dirty="0">
              <a:solidFill>
                <a:schemeClr val="bg1"/>
              </a:solidFill>
              <a:latin typeface="Consolas" panose="020B0609020204030204" pitchFamily="49" charset="0"/>
            </a:endParaRPr>
          </a:p>
          <a:p>
            <a:r>
              <a:rPr lang="en-US" sz="1400" b="1" dirty="0">
                <a:solidFill>
                  <a:schemeClr val="bg1"/>
                </a:solidFill>
                <a:latin typeface="Consolas" panose="020B0609020204030204" pitchFamily="49" charset="0"/>
              </a:rPr>
              <a:t>  while(1);</a:t>
            </a:r>
          </a:p>
          <a:p>
            <a:r>
              <a:rPr lang="en-US" sz="1400" b="1" dirty="0">
                <a:solidFill>
                  <a:schemeClr val="tx1"/>
                </a:solidFill>
                <a:latin typeface="Consolas" panose="020B0609020204030204" pitchFamily="49" charset="0"/>
              </a:rPr>
              <a:t>}</a:t>
            </a:r>
          </a:p>
        </p:txBody>
      </p:sp>
      <p:pic>
        <p:nvPicPr>
          <p:cNvPr id="13" name="Picture 12"/>
          <p:cNvPicPr>
            <a:picLocks noChangeAspect="1"/>
          </p:cNvPicPr>
          <p:nvPr/>
        </p:nvPicPr>
        <p:blipFill>
          <a:blip r:embed="rId3"/>
          <a:stretch>
            <a:fillRect/>
          </a:stretch>
        </p:blipFill>
        <p:spPr>
          <a:xfrm>
            <a:off x="6019800" y="1787208"/>
            <a:ext cx="5944552" cy="3026766"/>
          </a:xfrm>
          <a:prstGeom prst="rect">
            <a:avLst/>
          </a:prstGeom>
        </p:spPr>
      </p:pic>
    </p:spTree>
    <p:extLst>
      <p:ext uri="{BB962C8B-B14F-4D97-AF65-F5344CB8AC3E}">
        <p14:creationId xmlns:p14="http://schemas.microsoft.com/office/powerpoint/2010/main" val="1689828327"/>
      </p:ext>
    </p:extLst>
  </p:cSld>
  <p:clrMapOvr>
    <a:masterClrMapping/>
  </p:clrMapOvr>
  <p:extLst mod="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A7C8D44-3667-46F6-9772-CC52308E2A7F}" type="slidenum">
              <a:rPr kumimoji="0" lang="en-US" smtClean="0"/>
              <a:pPr/>
              <a:t>15</a:t>
            </a:fld>
            <a:endParaRPr kumimoji="0" lang="en-US" dirty="0"/>
          </a:p>
        </p:txBody>
      </p:sp>
      <p:sp>
        <p:nvSpPr>
          <p:cNvPr id="9" name="Rectangle 8"/>
          <p:cNvSpPr/>
          <p:nvPr/>
        </p:nvSpPr>
        <p:spPr>
          <a:xfrm>
            <a:off x="457200" y="238568"/>
            <a:ext cx="5410200" cy="63401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dirty="0">
                <a:solidFill>
                  <a:schemeClr val="bg1">
                    <a:lumMod val="50000"/>
                  </a:schemeClr>
                </a:solidFill>
                <a:latin typeface="Consolas" panose="020B0609020204030204" pitchFamily="49" charset="0"/>
              </a:rPr>
              <a:t>//  Pull PA.3 down internally; Trigger on rising edge</a:t>
            </a:r>
          </a:p>
          <a:p>
            <a:r>
              <a:rPr lang="en-US" sz="1400" b="1" dirty="0" err="1">
                <a:solidFill>
                  <a:schemeClr val="tx1"/>
                </a:solidFill>
                <a:latin typeface="Consolas" panose="020B0609020204030204" pitchFamily="49" charset="0"/>
              </a:rPr>
              <a:t>int</a:t>
            </a:r>
            <a:r>
              <a:rPr lang="en-US" sz="1400" b="1" dirty="0">
                <a:solidFill>
                  <a:schemeClr val="tx1"/>
                </a:solidFill>
                <a:latin typeface="Consolas" panose="020B0609020204030204" pitchFamily="49" charset="0"/>
              </a:rPr>
              <a:t> main(void) {</a:t>
            </a:r>
          </a:p>
          <a:p>
            <a:r>
              <a:rPr lang="en-US" sz="1400" b="1" dirty="0">
                <a:solidFill>
                  <a:schemeClr val="bg1">
                    <a:lumMod val="50000"/>
                  </a:schemeClr>
                </a:solidFill>
                <a:latin typeface="Consolas" panose="020B0609020204030204" pitchFamily="49" charset="0"/>
              </a:rPr>
              <a:t>  // Enable GPIO Clock</a:t>
            </a:r>
          </a:p>
          <a:p>
            <a:r>
              <a:rPr lang="en-US" sz="1400" b="1" dirty="0">
                <a:solidFill>
                  <a:schemeClr val="tx1"/>
                </a:solidFill>
                <a:latin typeface="Consolas" panose="020B0609020204030204" pitchFamily="49" charset="0"/>
              </a:rPr>
              <a:t>  RCC-&gt;AHB2ENR |= RCC_AHB2ENR_GPIOAEN;	</a:t>
            </a:r>
          </a:p>
          <a:p>
            <a:r>
              <a:rPr lang="en-US" sz="1400" b="1" dirty="0">
                <a:solidFill>
                  <a:schemeClr val="bg1">
                    <a:lumMod val="50000"/>
                  </a:schemeClr>
                </a:solidFill>
                <a:latin typeface="Consolas" panose="020B0609020204030204" pitchFamily="49" charset="0"/>
              </a:rPr>
              <a:t>  // GPIO Mode: Input(00), Output (01), </a:t>
            </a:r>
          </a:p>
          <a:p>
            <a:r>
              <a:rPr lang="en-US" sz="1400" b="1" dirty="0">
                <a:solidFill>
                  <a:schemeClr val="bg1">
                    <a:lumMod val="50000"/>
                  </a:schemeClr>
                </a:solidFill>
                <a:latin typeface="Consolas" panose="020B0609020204030204" pitchFamily="49" charset="0"/>
              </a:rPr>
              <a:t>  //            AF(10),    Analog (11)</a:t>
            </a:r>
          </a:p>
          <a:p>
            <a:r>
              <a:rPr lang="en-US" sz="1400" b="1" dirty="0">
                <a:solidFill>
                  <a:schemeClr val="tx1"/>
                </a:solidFill>
                <a:latin typeface="Consolas" panose="020B0609020204030204" pitchFamily="49" charset="0"/>
              </a:rPr>
              <a:t>  GPIOA-&gt;MODER &amp;= ~3U &lt;&lt; 6;</a:t>
            </a:r>
          </a:p>
          <a:p>
            <a:r>
              <a:rPr lang="en-US" sz="1400" b="1" dirty="0">
                <a:solidFill>
                  <a:schemeClr val="bg1">
                    <a:lumMod val="50000"/>
                  </a:schemeClr>
                </a:solidFill>
                <a:latin typeface="Consolas" panose="020B0609020204030204" pitchFamily="49" charset="0"/>
              </a:rPr>
              <a:t>  // GPIO Push-Pull: No pull-up, pull-down (00), </a:t>
            </a:r>
          </a:p>
          <a:p>
            <a:r>
              <a:rPr lang="en-US" sz="1400" b="1" dirty="0">
                <a:solidFill>
                  <a:schemeClr val="bg1">
                    <a:lumMod val="50000"/>
                  </a:schemeClr>
                </a:solidFill>
                <a:latin typeface="Consolas" panose="020B0609020204030204" pitchFamily="49" charset="0"/>
              </a:rPr>
              <a:t>  //  Pull-up (01), Pull-down (10), Reserved (11)</a:t>
            </a:r>
            <a:endParaRPr lang="en-US" sz="1400" b="1" dirty="0">
              <a:solidFill>
                <a:srgbClr val="C00000"/>
              </a:solidFill>
              <a:latin typeface="Consolas" panose="020B0609020204030204" pitchFamily="49" charset="0"/>
            </a:endParaRPr>
          </a:p>
          <a:p>
            <a:r>
              <a:rPr lang="en-US" sz="1400" b="1" dirty="0">
                <a:solidFill>
                  <a:srgbClr val="C00000"/>
                </a:solidFill>
                <a:latin typeface="Consolas" panose="020B0609020204030204" pitchFamily="49" charset="0"/>
              </a:rPr>
              <a:t>  </a:t>
            </a:r>
            <a:r>
              <a:rPr lang="en-US" sz="1400" b="1" dirty="0">
                <a:solidFill>
                  <a:schemeClr val="tx1"/>
                </a:solidFill>
                <a:latin typeface="Consolas" panose="020B0609020204030204" pitchFamily="49" charset="0"/>
              </a:rPr>
              <a:t>GPIOA-&gt;PUPDR &amp;= ~3U &lt;&lt; 6;</a:t>
            </a:r>
          </a:p>
          <a:p>
            <a:r>
              <a:rPr lang="en-US" sz="1400" b="1" dirty="0">
                <a:solidFill>
                  <a:srgbClr val="C00000"/>
                </a:solidFill>
                <a:latin typeface="Consolas" panose="020B0609020204030204" pitchFamily="49" charset="0"/>
              </a:rPr>
              <a:t>  </a:t>
            </a:r>
            <a:r>
              <a:rPr lang="en-US" sz="1400" b="1" dirty="0">
                <a:solidFill>
                  <a:schemeClr val="tx1"/>
                </a:solidFill>
                <a:latin typeface="Consolas" panose="020B0609020204030204" pitchFamily="49" charset="0"/>
              </a:rPr>
              <a:t>GPIOA-&gt;PUPDR |= 2U &lt;&lt; 6;    </a:t>
            </a:r>
            <a:r>
              <a:rPr lang="en-US" sz="1400" b="1" dirty="0">
                <a:solidFill>
                  <a:schemeClr val="bg1">
                    <a:lumMod val="50000"/>
                  </a:schemeClr>
                </a:solidFill>
                <a:latin typeface="Consolas" panose="020B0609020204030204" pitchFamily="49" charset="0"/>
              </a:rPr>
              <a:t>// Pull down</a:t>
            </a:r>
          </a:p>
          <a:p>
            <a:r>
              <a:rPr lang="en-US" sz="1400" b="1" dirty="0">
                <a:solidFill>
                  <a:srgbClr val="C00000"/>
                </a:solidFill>
                <a:latin typeface="Consolas" panose="020B0609020204030204" pitchFamily="49" charset="0"/>
              </a:rPr>
              <a:t>	</a:t>
            </a:r>
          </a:p>
          <a:p>
            <a:r>
              <a:rPr lang="en-US" sz="1400" b="1" dirty="0">
                <a:solidFill>
                  <a:srgbClr val="C00000"/>
                </a:solidFill>
                <a:latin typeface="Consolas" panose="020B0609020204030204" pitchFamily="49" charset="0"/>
              </a:rPr>
              <a:t>  </a:t>
            </a:r>
            <a:r>
              <a:rPr lang="en-US" sz="1400" b="1" dirty="0" err="1">
                <a:solidFill>
                  <a:srgbClr val="C00000"/>
                </a:solidFill>
                <a:latin typeface="Consolas" panose="020B0609020204030204" pitchFamily="49" charset="0"/>
              </a:rPr>
              <a:t>NVIC_EnableIRQ</a:t>
            </a:r>
            <a:r>
              <a:rPr lang="en-US" sz="1400" b="1" dirty="0">
                <a:solidFill>
                  <a:srgbClr val="C00000"/>
                </a:solidFill>
                <a:latin typeface="Consolas" panose="020B0609020204030204" pitchFamily="49" charset="0"/>
              </a:rPr>
              <a:t>(EXTI3_IRQn); </a:t>
            </a:r>
            <a:r>
              <a:rPr lang="en-US" sz="1400" b="1" dirty="0">
                <a:solidFill>
                  <a:schemeClr val="bg1">
                    <a:lumMod val="50000"/>
                  </a:schemeClr>
                </a:solidFill>
                <a:latin typeface="Consolas" panose="020B0609020204030204" pitchFamily="49" charset="0"/>
              </a:rPr>
              <a:t>// Enable Interrupt</a:t>
            </a:r>
            <a:endParaRPr lang="en-US" sz="1400" b="1" dirty="0">
              <a:solidFill>
                <a:srgbClr val="C00000"/>
              </a:solidFill>
              <a:latin typeface="Consolas" panose="020B0609020204030204" pitchFamily="49" charset="0"/>
            </a:endParaRPr>
          </a:p>
          <a:p>
            <a:r>
              <a:rPr lang="en-US" sz="1400" b="1" dirty="0">
                <a:solidFill>
                  <a:srgbClr val="C00000"/>
                </a:solidFill>
                <a:latin typeface="Consolas" panose="020B0609020204030204" pitchFamily="49" charset="0"/>
              </a:rPr>
              <a:t>	</a:t>
            </a:r>
          </a:p>
          <a:p>
            <a:r>
              <a:rPr lang="en-US" sz="1400" b="1" dirty="0">
                <a:solidFill>
                  <a:schemeClr val="bg1"/>
                </a:solidFill>
                <a:latin typeface="Consolas" panose="020B0609020204030204" pitchFamily="49" charset="0"/>
              </a:rPr>
              <a:t>  // Connect External Line to the GPI</a:t>
            </a:r>
          </a:p>
          <a:p>
            <a:r>
              <a:rPr lang="en-US" sz="1400" b="1" dirty="0">
                <a:solidFill>
                  <a:schemeClr val="bg1"/>
                </a:solidFill>
                <a:latin typeface="Consolas" panose="020B0609020204030204" pitchFamily="49" charset="0"/>
              </a:rPr>
              <a:t>  RCC-&gt;APB2ENR |= RCC_APB2ENR_SYSCFGEN;</a:t>
            </a:r>
          </a:p>
          <a:p>
            <a:r>
              <a:rPr lang="en-US" sz="1400" b="1" dirty="0">
                <a:solidFill>
                  <a:schemeClr val="bg1"/>
                </a:solidFill>
                <a:latin typeface="Consolas" panose="020B0609020204030204" pitchFamily="49" charset="0"/>
              </a:rPr>
              <a:t>  SYSCFG-&gt;EXTICR[0] &amp;= ~SYSCFG_EXTICR1_EXTI3; </a:t>
            </a:r>
          </a:p>
          <a:p>
            <a:r>
              <a:rPr lang="en-US" sz="1400" b="1" dirty="0">
                <a:solidFill>
                  <a:schemeClr val="bg1"/>
                </a:solidFill>
                <a:latin typeface="Consolas" panose="020B0609020204030204" pitchFamily="49" charset="0"/>
              </a:rPr>
              <a:t>  SYSCFG-&gt;EXTICR[0] |=  SYSCFG_EXTICR1_EXTI3_PA; </a:t>
            </a:r>
          </a:p>
          <a:p>
            <a:r>
              <a:rPr lang="en-US" sz="1400" b="1" dirty="0">
                <a:solidFill>
                  <a:schemeClr val="bg1"/>
                </a:solidFill>
                <a:latin typeface="Consolas" panose="020B0609020204030204" pitchFamily="49" charset="0"/>
              </a:rPr>
              <a:t>	</a:t>
            </a:r>
          </a:p>
          <a:p>
            <a:r>
              <a:rPr lang="en-US" sz="1400" b="1" dirty="0">
                <a:solidFill>
                  <a:schemeClr val="bg1"/>
                </a:solidFill>
                <a:latin typeface="Consolas" panose="020B0609020204030204" pitchFamily="49" charset="0"/>
              </a:rPr>
              <a:t>  // Interrupt Mask Register</a:t>
            </a:r>
          </a:p>
          <a:p>
            <a:r>
              <a:rPr lang="en-US" sz="1400" b="1" dirty="0">
                <a:solidFill>
                  <a:schemeClr val="bg1"/>
                </a:solidFill>
                <a:latin typeface="Consolas" panose="020B0609020204030204" pitchFamily="49" charset="0"/>
              </a:rPr>
              <a:t>  // 0 = marked, 1 = not masked (enabled)</a:t>
            </a:r>
          </a:p>
          <a:p>
            <a:r>
              <a:rPr lang="en-US" sz="1400" b="1" dirty="0">
                <a:solidFill>
                  <a:schemeClr val="bg1"/>
                </a:solidFill>
                <a:latin typeface="Consolas" panose="020B0609020204030204" pitchFamily="49" charset="0"/>
              </a:rPr>
              <a:t>  EXTI-&gt;IMR1  |= EXTI_IMR1_IM3;     </a:t>
            </a:r>
          </a:p>
          <a:p>
            <a:r>
              <a:rPr lang="en-US" sz="1400" b="1" dirty="0">
                <a:solidFill>
                  <a:schemeClr val="bg1"/>
                </a:solidFill>
                <a:latin typeface="Consolas" panose="020B0609020204030204" pitchFamily="49" charset="0"/>
              </a:rPr>
              <a:t>	</a:t>
            </a:r>
          </a:p>
          <a:p>
            <a:r>
              <a:rPr lang="en-US" sz="1400" b="1" dirty="0">
                <a:solidFill>
                  <a:schemeClr val="bg1"/>
                </a:solidFill>
                <a:latin typeface="Consolas" panose="020B0609020204030204" pitchFamily="49" charset="0"/>
              </a:rPr>
              <a:t>  // Rising trigger selection</a:t>
            </a:r>
          </a:p>
          <a:p>
            <a:r>
              <a:rPr lang="en-US" sz="1400" b="1" dirty="0">
                <a:solidFill>
                  <a:schemeClr val="bg1"/>
                </a:solidFill>
                <a:latin typeface="Consolas" panose="020B0609020204030204" pitchFamily="49" charset="0"/>
              </a:rPr>
              <a:t>  // 0 = trigger disabled, 1 = trigger enabled</a:t>
            </a:r>
          </a:p>
          <a:p>
            <a:r>
              <a:rPr lang="en-US" sz="1400" b="1" dirty="0">
                <a:solidFill>
                  <a:schemeClr val="bg1"/>
                </a:solidFill>
                <a:latin typeface="Consolas" panose="020B0609020204030204" pitchFamily="49" charset="0"/>
              </a:rPr>
              <a:t>  EXTI-&gt;RTSR1 |= EXTI_RTSR1_RT3;  </a:t>
            </a:r>
          </a:p>
          <a:p>
            <a:endParaRPr lang="en-US" sz="1400" b="1" dirty="0">
              <a:solidFill>
                <a:schemeClr val="bg1"/>
              </a:solidFill>
              <a:latin typeface="Consolas" panose="020B0609020204030204" pitchFamily="49" charset="0"/>
            </a:endParaRPr>
          </a:p>
          <a:p>
            <a:r>
              <a:rPr lang="en-US" sz="1400" b="1" dirty="0">
                <a:solidFill>
                  <a:schemeClr val="bg1"/>
                </a:solidFill>
                <a:latin typeface="Consolas" panose="020B0609020204030204" pitchFamily="49" charset="0"/>
              </a:rPr>
              <a:t>  while(1);</a:t>
            </a:r>
          </a:p>
          <a:p>
            <a:r>
              <a:rPr lang="en-US" sz="1400" b="1" dirty="0">
                <a:solidFill>
                  <a:schemeClr val="tx1"/>
                </a:solidFill>
                <a:latin typeface="Consolas" panose="020B0609020204030204" pitchFamily="49" charset="0"/>
              </a:rPr>
              <a:t>}</a:t>
            </a:r>
          </a:p>
        </p:txBody>
      </p:sp>
      <p:grpSp>
        <p:nvGrpSpPr>
          <p:cNvPr id="4" name="Group 3"/>
          <p:cNvGrpSpPr/>
          <p:nvPr/>
        </p:nvGrpSpPr>
        <p:grpSpPr>
          <a:xfrm>
            <a:off x="5899220" y="762000"/>
            <a:ext cx="5943600" cy="5505211"/>
            <a:chOff x="76200" y="1216899"/>
            <a:chExt cx="5943600" cy="5505211"/>
          </a:xfrm>
        </p:grpSpPr>
        <p:sp>
          <p:nvSpPr>
            <p:cNvPr id="5" name="Slide Number Placeholder 2"/>
            <p:cNvSpPr txBox="1">
              <a:spLocks/>
            </p:cNvSpPr>
            <p:nvPr/>
          </p:nvSpPr>
          <p:spPr>
            <a:xfrm>
              <a:off x="816864" y="6356350"/>
              <a:ext cx="2641600"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7C8D44-3667-46F6-9772-CC52308E2A7F}" type="slidenum">
                <a:rPr lang="en-US" smtClean="0"/>
                <a:pPr/>
                <a:t>15</a:t>
              </a:fld>
              <a:endParaRPr lang="en-US" dirty="0"/>
            </a:p>
          </p:txBody>
        </p:sp>
        <p:grpSp>
          <p:nvGrpSpPr>
            <p:cNvPr id="6" name="Group 5"/>
            <p:cNvGrpSpPr/>
            <p:nvPr/>
          </p:nvGrpSpPr>
          <p:grpSpPr>
            <a:xfrm>
              <a:off x="129634" y="1216899"/>
              <a:ext cx="5890166" cy="5488701"/>
              <a:chOff x="3929333" y="1006354"/>
              <a:chExt cx="2153739" cy="1707232"/>
            </a:xfrm>
          </p:grpSpPr>
          <p:pic>
            <p:nvPicPr>
              <p:cNvPr id="7" name="Picture 3"/>
              <p:cNvPicPr>
                <a:picLocks noChangeAspect="1" noChangeArrowheads="1"/>
              </p:cNvPicPr>
              <p:nvPr/>
            </p:nvPicPr>
            <p:blipFill>
              <a:blip r:embed="rId3" cstate="print"/>
              <a:srcRect/>
              <a:stretch>
                <a:fillRect/>
              </a:stretch>
            </p:blipFill>
            <p:spPr bwMode="auto">
              <a:xfrm>
                <a:off x="3929333" y="1006354"/>
                <a:ext cx="2153739" cy="1707232"/>
              </a:xfrm>
              <a:prstGeom prst="rect">
                <a:avLst/>
              </a:prstGeom>
              <a:noFill/>
              <a:ln w="9525">
                <a:noFill/>
                <a:miter lim="800000"/>
                <a:headEnd/>
                <a:tailEnd/>
              </a:ln>
            </p:spPr>
          </p:pic>
          <p:sp>
            <p:nvSpPr>
              <p:cNvPr id="8" name="TextBox 7"/>
              <p:cNvSpPr txBox="1"/>
              <p:nvPr/>
            </p:nvSpPr>
            <p:spPr>
              <a:xfrm>
                <a:off x="4471440" y="1362696"/>
                <a:ext cx="77930" cy="131476"/>
              </a:xfrm>
              <a:prstGeom prst="rect">
                <a:avLst/>
              </a:prstGeom>
              <a:noFill/>
            </p:spPr>
            <p:txBody>
              <a:bodyPr wrap="none" rtlCol="0">
                <a:spAutoFit/>
              </a:bodyPr>
              <a:lstStyle/>
              <a:p>
                <a:endParaRPr lang="en-US" dirty="0">
                  <a:solidFill>
                    <a:schemeClr val="bg1"/>
                  </a:solidFill>
                </a:endParaRPr>
              </a:p>
            </p:txBody>
          </p:sp>
        </p:grpSp>
        <p:sp>
          <p:nvSpPr>
            <p:cNvPr id="10" name="TextBox 9"/>
            <p:cNvSpPr txBox="1"/>
            <p:nvPr/>
          </p:nvSpPr>
          <p:spPr>
            <a:xfrm>
              <a:off x="76200" y="3006329"/>
              <a:ext cx="626967" cy="338554"/>
            </a:xfrm>
            <a:prstGeom prst="rect">
              <a:avLst/>
            </a:prstGeom>
            <a:noFill/>
          </p:spPr>
          <p:txBody>
            <a:bodyPr wrap="none" rtlCol="0">
              <a:spAutoFit/>
            </a:bodyPr>
            <a:lstStyle/>
            <a:p>
              <a:r>
                <a:rPr lang="en-US" sz="1600" b="1" dirty="0"/>
                <a:t>PA.3</a:t>
              </a:r>
            </a:p>
          </p:txBody>
        </p:sp>
        <p:sp>
          <p:nvSpPr>
            <p:cNvPr id="11" name="Flowchart: Manual Operation 10"/>
            <p:cNvSpPr/>
            <p:nvPr/>
          </p:nvSpPr>
          <p:spPr>
            <a:xfrm rot="16200000" flipH="1">
              <a:off x="1012644" y="3399129"/>
              <a:ext cx="1489962" cy="415145"/>
            </a:xfrm>
            <a:prstGeom prst="flowChartManualOperati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634993" y="3203034"/>
              <a:ext cx="91505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1" idx="2"/>
              <a:endCxn id="15" idx="1"/>
            </p:cNvCxnSpPr>
            <p:nvPr/>
          </p:nvCxnSpPr>
          <p:spPr>
            <a:xfrm flipV="1">
              <a:off x="1965198" y="3598580"/>
              <a:ext cx="647373" cy="812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21970" y="3178652"/>
              <a:ext cx="753732"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EXTI3</a:t>
              </a:r>
            </a:p>
          </p:txBody>
        </p:sp>
        <p:sp>
          <p:nvSpPr>
            <p:cNvPr id="15" name="Rectangle 14"/>
            <p:cNvSpPr/>
            <p:nvPr/>
          </p:nvSpPr>
          <p:spPr>
            <a:xfrm>
              <a:off x="2612571" y="3090745"/>
              <a:ext cx="565539" cy="101566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NVIC</a:t>
              </a:r>
            </a:p>
          </p:txBody>
        </p:sp>
        <p:sp>
          <p:nvSpPr>
            <p:cNvPr id="16" name="Rectangle 15"/>
            <p:cNvSpPr/>
            <p:nvPr/>
          </p:nvSpPr>
          <p:spPr>
            <a:xfrm>
              <a:off x="4130841" y="3087505"/>
              <a:ext cx="781308" cy="102884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Cortex-M4</a:t>
              </a:r>
            </a:p>
          </p:txBody>
        </p:sp>
        <p:cxnSp>
          <p:nvCxnSpPr>
            <p:cNvPr id="17" name="Straight Arrow Connector 16"/>
            <p:cNvCxnSpPr>
              <a:stCxn id="15" idx="3"/>
              <a:endCxn id="16" idx="1"/>
            </p:cNvCxnSpPr>
            <p:nvPr/>
          </p:nvCxnSpPr>
          <p:spPr>
            <a:xfrm>
              <a:off x="3178110" y="3598580"/>
              <a:ext cx="952731" cy="334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642372" y="2419854"/>
              <a:ext cx="2703759" cy="646331"/>
            </a:xfrm>
            <a:prstGeom prst="rect">
              <a:avLst/>
            </a:prstGeom>
            <a:noFill/>
          </p:spPr>
          <p:txBody>
            <a:bodyPr wrap="square" rtlCol="0">
              <a:spAutoFit/>
            </a:bodyPr>
            <a:lstStyle/>
            <a:p>
              <a:pPr algn="ctr"/>
              <a:r>
                <a:rPr lang="en-US" dirty="0">
                  <a:solidFill>
                    <a:schemeClr val="bg1"/>
                  </a:solidFill>
                </a:rPr>
                <a:t>Nested-Vectored Interrupt Controller (NVIC)</a:t>
              </a:r>
            </a:p>
          </p:txBody>
        </p:sp>
        <p:sp>
          <p:nvSpPr>
            <p:cNvPr id="19" name="Rectangle 18"/>
            <p:cNvSpPr/>
            <p:nvPr/>
          </p:nvSpPr>
          <p:spPr>
            <a:xfrm>
              <a:off x="2925713" y="4318620"/>
              <a:ext cx="2110006" cy="338554"/>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EXTI3_IRQHandler</a:t>
              </a:r>
            </a:p>
          </p:txBody>
        </p:sp>
        <p:sp>
          <p:nvSpPr>
            <p:cNvPr id="20" name="Rectangle 19"/>
            <p:cNvSpPr/>
            <p:nvPr/>
          </p:nvSpPr>
          <p:spPr>
            <a:xfrm>
              <a:off x="2287195" y="4779476"/>
              <a:ext cx="1206410" cy="783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Interrupt Vector Table</a:t>
              </a:r>
            </a:p>
          </p:txBody>
        </p:sp>
        <p:cxnSp>
          <p:nvCxnSpPr>
            <p:cNvPr id="21" name="Straight Arrow Connector 20"/>
            <p:cNvCxnSpPr>
              <a:stCxn id="20" idx="0"/>
            </p:cNvCxnSpPr>
            <p:nvPr/>
          </p:nvCxnSpPr>
          <p:spPr>
            <a:xfrm flipV="1">
              <a:off x="2890400" y="4116353"/>
              <a:ext cx="10086" cy="66312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52649795"/>
      </p:ext>
    </p:extLst>
  </p:cSld>
  <p:clrMapOvr>
    <a:masterClrMapping/>
  </p:clrMapOvr>
  <p:extLst mod="1"/>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A7C8D44-3667-46F6-9772-CC52308E2A7F}" type="slidenum">
              <a:rPr kumimoji="0" lang="en-US" smtClean="0"/>
              <a:pPr/>
              <a:t>16</a:t>
            </a:fld>
            <a:endParaRPr kumimoji="0" lang="en-US" dirty="0"/>
          </a:p>
        </p:txBody>
      </p:sp>
      <p:sp>
        <p:nvSpPr>
          <p:cNvPr id="9" name="Flowchart: Manual Operation 4"/>
          <p:cNvSpPr/>
          <p:nvPr/>
        </p:nvSpPr>
        <p:spPr>
          <a:xfrm rot="16200000" flipH="1">
            <a:off x="7600667" y="3273426"/>
            <a:ext cx="3620372" cy="762000"/>
          </a:xfrm>
          <a:prstGeom prst="flowChartManualOperation">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9791853" y="3515678"/>
            <a:ext cx="1295400" cy="0"/>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3" name="Flowchart: Process 5"/>
          <p:cNvSpPr/>
          <p:nvPr/>
        </p:nvSpPr>
        <p:spPr>
          <a:xfrm>
            <a:off x="7505853" y="1877378"/>
            <a:ext cx="228600" cy="228600"/>
          </a:xfrm>
          <a:prstGeom prst="flowChartProcess">
            <a:avLst/>
          </a:prstGeom>
          <a:solidFill>
            <a:srgbClr val="FF00F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a:stCxn id="15" idx="3"/>
          </p:cNvCxnSpPr>
          <p:nvPr/>
        </p:nvCxnSpPr>
        <p:spPr>
          <a:xfrm>
            <a:off x="7734453" y="1991678"/>
            <a:ext cx="1295400" cy="0"/>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700338" y="1807012"/>
            <a:ext cx="691215" cy="369332"/>
          </a:xfrm>
          <a:prstGeom prst="rect">
            <a:avLst/>
          </a:prstGeom>
          <a:noFill/>
        </p:spPr>
        <p:txBody>
          <a:bodyPr wrap="none" rtlCol="0">
            <a:spAutoFit/>
          </a:bodyPr>
          <a:lstStyle/>
          <a:p>
            <a:r>
              <a:rPr lang="en-US" b="1" dirty="0">
                <a:solidFill>
                  <a:srgbClr val="FF00FF"/>
                </a:solidFill>
                <a:latin typeface="Consolas" panose="020B0609020204030204" pitchFamily="49" charset="0"/>
              </a:rPr>
              <a:t>PA.3</a:t>
            </a:r>
          </a:p>
        </p:txBody>
      </p:sp>
      <p:sp>
        <p:nvSpPr>
          <p:cNvPr id="16" name="Flowchart: Process 16"/>
          <p:cNvSpPr/>
          <p:nvPr/>
        </p:nvSpPr>
        <p:spPr>
          <a:xfrm>
            <a:off x="7505853" y="2340411"/>
            <a:ext cx="228600" cy="228600"/>
          </a:xfrm>
          <a:prstGeom prst="flowChartProcess">
            <a:avLst/>
          </a:prstGeom>
          <a:solidFill>
            <a:schemeClr val="accent2">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26" idx="3"/>
          </p:cNvCxnSpPr>
          <p:nvPr/>
        </p:nvCxnSpPr>
        <p:spPr>
          <a:xfrm>
            <a:off x="7734453" y="2454711"/>
            <a:ext cx="1295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700338" y="2270045"/>
            <a:ext cx="691215" cy="369332"/>
          </a:xfrm>
          <a:prstGeom prst="rect">
            <a:avLst/>
          </a:prstGeom>
          <a:noFill/>
        </p:spPr>
        <p:txBody>
          <a:bodyPr wrap="none" rtlCol="0">
            <a:spAutoFit/>
          </a:bodyPr>
          <a:lstStyle/>
          <a:p>
            <a:r>
              <a:rPr lang="en-US" dirty="0">
                <a:latin typeface="Consolas" panose="020B0609020204030204" pitchFamily="49" charset="0"/>
              </a:rPr>
              <a:t>PB.3</a:t>
            </a:r>
          </a:p>
        </p:txBody>
      </p:sp>
      <p:sp>
        <p:nvSpPr>
          <p:cNvPr id="19" name="Flowchart: Process 20"/>
          <p:cNvSpPr/>
          <p:nvPr/>
        </p:nvSpPr>
        <p:spPr>
          <a:xfrm>
            <a:off x="7505853" y="2791777"/>
            <a:ext cx="228600" cy="228600"/>
          </a:xfrm>
          <a:prstGeom prst="flowChartProcess">
            <a:avLst/>
          </a:prstGeom>
          <a:solidFill>
            <a:schemeClr val="accent2">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30" idx="3"/>
          </p:cNvCxnSpPr>
          <p:nvPr/>
        </p:nvCxnSpPr>
        <p:spPr>
          <a:xfrm>
            <a:off x="7734453" y="2906077"/>
            <a:ext cx="1295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700338" y="2721411"/>
            <a:ext cx="691215" cy="369332"/>
          </a:xfrm>
          <a:prstGeom prst="rect">
            <a:avLst/>
          </a:prstGeom>
          <a:noFill/>
        </p:spPr>
        <p:txBody>
          <a:bodyPr wrap="none" rtlCol="0">
            <a:spAutoFit/>
          </a:bodyPr>
          <a:lstStyle/>
          <a:p>
            <a:r>
              <a:rPr lang="en-US" dirty="0">
                <a:latin typeface="Consolas" panose="020B0609020204030204" pitchFamily="49" charset="0"/>
              </a:rPr>
              <a:t>PC.3</a:t>
            </a:r>
          </a:p>
        </p:txBody>
      </p:sp>
      <p:sp>
        <p:nvSpPr>
          <p:cNvPr id="22" name="Flowchart: Process 24"/>
          <p:cNvSpPr/>
          <p:nvPr/>
        </p:nvSpPr>
        <p:spPr>
          <a:xfrm>
            <a:off x="7505853" y="3254811"/>
            <a:ext cx="228600" cy="228600"/>
          </a:xfrm>
          <a:prstGeom prst="flowChartProcess">
            <a:avLst/>
          </a:prstGeom>
          <a:solidFill>
            <a:schemeClr val="accent2">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a:stCxn id="34" idx="3"/>
          </p:cNvCxnSpPr>
          <p:nvPr/>
        </p:nvCxnSpPr>
        <p:spPr>
          <a:xfrm>
            <a:off x="7734453" y="3369111"/>
            <a:ext cx="1295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700338" y="3184445"/>
            <a:ext cx="691215" cy="369332"/>
          </a:xfrm>
          <a:prstGeom prst="rect">
            <a:avLst/>
          </a:prstGeom>
          <a:noFill/>
        </p:spPr>
        <p:txBody>
          <a:bodyPr wrap="none" rtlCol="0">
            <a:spAutoFit/>
          </a:bodyPr>
          <a:lstStyle/>
          <a:p>
            <a:r>
              <a:rPr lang="en-US" dirty="0">
                <a:latin typeface="Consolas" panose="020B0609020204030204" pitchFamily="49" charset="0"/>
              </a:rPr>
              <a:t>PD.3</a:t>
            </a:r>
          </a:p>
        </p:txBody>
      </p:sp>
      <p:sp>
        <p:nvSpPr>
          <p:cNvPr id="25" name="Flowchart: Process 28"/>
          <p:cNvSpPr/>
          <p:nvPr/>
        </p:nvSpPr>
        <p:spPr>
          <a:xfrm>
            <a:off x="7505853" y="3706177"/>
            <a:ext cx="228600" cy="228600"/>
          </a:xfrm>
          <a:prstGeom prst="flowChartProcess">
            <a:avLst/>
          </a:prstGeom>
          <a:solidFill>
            <a:schemeClr val="accent2">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38" idx="3"/>
          </p:cNvCxnSpPr>
          <p:nvPr/>
        </p:nvCxnSpPr>
        <p:spPr>
          <a:xfrm>
            <a:off x="7734453" y="3820477"/>
            <a:ext cx="1295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700338" y="3635811"/>
            <a:ext cx="691215" cy="369332"/>
          </a:xfrm>
          <a:prstGeom prst="rect">
            <a:avLst/>
          </a:prstGeom>
          <a:noFill/>
        </p:spPr>
        <p:txBody>
          <a:bodyPr wrap="none" rtlCol="0">
            <a:spAutoFit/>
          </a:bodyPr>
          <a:lstStyle/>
          <a:p>
            <a:r>
              <a:rPr lang="en-US" dirty="0">
                <a:latin typeface="Consolas" panose="020B0609020204030204" pitchFamily="49" charset="0"/>
              </a:rPr>
              <a:t>PE.3</a:t>
            </a:r>
          </a:p>
        </p:txBody>
      </p:sp>
      <p:sp>
        <p:nvSpPr>
          <p:cNvPr id="28" name="Flowchart: Process 32"/>
          <p:cNvSpPr/>
          <p:nvPr/>
        </p:nvSpPr>
        <p:spPr>
          <a:xfrm>
            <a:off x="7505853" y="4169211"/>
            <a:ext cx="228600" cy="228600"/>
          </a:xfrm>
          <a:prstGeom prst="flowChartProcess">
            <a:avLst/>
          </a:prstGeom>
          <a:solidFill>
            <a:schemeClr val="accent2">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42" idx="3"/>
          </p:cNvCxnSpPr>
          <p:nvPr/>
        </p:nvCxnSpPr>
        <p:spPr>
          <a:xfrm>
            <a:off x="7734453" y="4283511"/>
            <a:ext cx="1295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700338" y="4098845"/>
            <a:ext cx="691215" cy="369332"/>
          </a:xfrm>
          <a:prstGeom prst="rect">
            <a:avLst/>
          </a:prstGeom>
          <a:noFill/>
        </p:spPr>
        <p:txBody>
          <a:bodyPr wrap="none" rtlCol="0">
            <a:spAutoFit/>
          </a:bodyPr>
          <a:lstStyle/>
          <a:p>
            <a:r>
              <a:rPr lang="en-US" dirty="0">
                <a:latin typeface="Consolas" panose="020B0609020204030204" pitchFamily="49" charset="0"/>
              </a:rPr>
              <a:t>PF.3</a:t>
            </a:r>
          </a:p>
        </p:txBody>
      </p:sp>
      <p:sp>
        <p:nvSpPr>
          <p:cNvPr id="31" name="TextBox 30"/>
          <p:cNvSpPr txBox="1"/>
          <p:nvPr/>
        </p:nvSpPr>
        <p:spPr>
          <a:xfrm>
            <a:off x="11095111" y="3331012"/>
            <a:ext cx="944489" cy="369332"/>
          </a:xfrm>
          <a:prstGeom prst="rect">
            <a:avLst/>
          </a:prstGeom>
          <a:noFill/>
        </p:spPr>
        <p:txBody>
          <a:bodyPr wrap="none" rtlCol="0">
            <a:spAutoFit/>
          </a:bodyPr>
          <a:lstStyle/>
          <a:p>
            <a:r>
              <a:rPr lang="en-US" b="1" dirty="0">
                <a:solidFill>
                  <a:srgbClr val="FF00FF"/>
                </a:solidFill>
                <a:latin typeface="Consolas" panose="020B0609020204030204" pitchFamily="49" charset="0"/>
              </a:rPr>
              <a:t>EXTI.3</a:t>
            </a:r>
          </a:p>
        </p:txBody>
      </p:sp>
      <p:cxnSp>
        <p:nvCxnSpPr>
          <p:cNvPr id="32" name="Straight Arrow Connector 31"/>
          <p:cNvCxnSpPr/>
          <p:nvPr/>
        </p:nvCxnSpPr>
        <p:spPr>
          <a:xfrm>
            <a:off x="9487053" y="1742480"/>
            <a:ext cx="0" cy="4513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8664178" y="762000"/>
            <a:ext cx="2895600" cy="923330"/>
          </a:xfrm>
          <a:prstGeom prst="rect">
            <a:avLst/>
          </a:prstGeom>
        </p:spPr>
        <p:txBody>
          <a:bodyPr wrap="square">
            <a:spAutoFit/>
          </a:bodyPr>
          <a:lstStyle/>
          <a:p>
            <a:pPr algn="ctr"/>
            <a:r>
              <a:rPr lang="en-US" dirty="0"/>
              <a:t>SYSCFG external interrupt configuration register (</a:t>
            </a:r>
            <a:r>
              <a:rPr lang="en-US" dirty="0">
                <a:solidFill>
                  <a:srgbClr val="C00000"/>
                </a:solidFill>
              </a:rPr>
              <a:t>SYSCFG_EXTICR</a:t>
            </a:r>
            <a:r>
              <a:rPr lang="en-US" dirty="0"/>
              <a:t>)</a:t>
            </a:r>
          </a:p>
        </p:txBody>
      </p:sp>
      <p:sp>
        <p:nvSpPr>
          <p:cNvPr id="34" name="Flowchart: Process 42"/>
          <p:cNvSpPr/>
          <p:nvPr/>
        </p:nvSpPr>
        <p:spPr>
          <a:xfrm>
            <a:off x="7511705" y="4626412"/>
            <a:ext cx="228600" cy="228600"/>
          </a:xfrm>
          <a:prstGeom prst="flowChartProcess">
            <a:avLst/>
          </a:prstGeom>
          <a:solidFill>
            <a:schemeClr val="accent2">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p:nvPr/>
        </p:nvCxnSpPr>
        <p:spPr>
          <a:xfrm>
            <a:off x="7740305" y="4740712"/>
            <a:ext cx="1295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706190" y="4556046"/>
            <a:ext cx="691215" cy="369332"/>
          </a:xfrm>
          <a:prstGeom prst="rect">
            <a:avLst/>
          </a:prstGeom>
          <a:noFill/>
        </p:spPr>
        <p:txBody>
          <a:bodyPr wrap="none" rtlCol="0">
            <a:spAutoFit/>
          </a:bodyPr>
          <a:lstStyle/>
          <a:p>
            <a:r>
              <a:rPr lang="en-US" dirty="0">
                <a:latin typeface="Consolas" panose="020B0609020204030204" pitchFamily="49" charset="0"/>
              </a:rPr>
              <a:t>PG.3</a:t>
            </a:r>
          </a:p>
        </p:txBody>
      </p:sp>
      <p:sp>
        <p:nvSpPr>
          <p:cNvPr id="37" name="Flowchart: Process 45"/>
          <p:cNvSpPr/>
          <p:nvPr/>
        </p:nvSpPr>
        <p:spPr>
          <a:xfrm>
            <a:off x="7511705" y="5089446"/>
            <a:ext cx="228600" cy="228600"/>
          </a:xfrm>
          <a:prstGeom prst="flowChartProcess">
            <a:avLst/>
          </a:prstGeom>
          <a:solidFill>
            <a:schemeClr val="accent2">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p:nvPr/>
        </p:nvCxnSpPr>
        <p:spPr>
          <a:xfrm>
            <a:off x="7740305" y="5203746"/>
            <a:ext cx="1295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706190" y="5019080"/>
            <a:ext cx="691215" cy="369332"/>
          </a:xfrm>
          <a:prstGeom prst="rect">
            <a:avLst/>
          </a:prstGeom>
          <a:noFill/>
        </p:spPr>
        <p:txBody>
          <a:bodyPr wrap="none" rtlCol="0">
            <a:spAutoFit/>
          </a:bodyPr>
          <a:lstStyle/>
          <a:p>
            <a:r>
              <a:rPr lang="en-US" dirty="0">
                <a:latin typeface="Consolas" panose="020B0609020204030204" pitchFamily="49" charset="0"/>
              </a:rPr>
              <a:t>PH.3</a:t>
            </a:r>
          </a:p>
        </p:txBody>
      </p:sp>
      <p:sp>
        <p:nvSpPr>
          <p:cNvPr id="40" name="TextBox 39"/>
          <p:cNvSpPr txBox="1"/>
          <p:nvPr/>
        </p:nvSpPr>
        <p:spPr>
          <a:xfrm flipH="1">
            <a:off x="9435814" y="1778109"/>
            <a:ext cx="1940119" cy="369332"/>
          </a:xfrm>
          <a:prstGeom prst="rect">
            <a:avLst/>
          </a:prstGeom>
          <a:noFill/>
        </p:spPr>
        <p:txBody>
          <a:bodyPr wrap="square" rtlCol="0">
            <a:spAutoFit/>
          </a:bodyPr>
          <a:lstStyle/>
          <a:p>
            <a:pPr algn="ctr"/>
            <a:r>
              <a:rPr lang="en-US" dirty="0"/>
              <a:t>source selection</a:t>
            </a:r>
          </a:p>
        </p:txBody>
      </p:sp>
      <p:sp>
        <p:nvSpPr>
          <p:cNvPr id="41" name="TextBox 40"/>
          <p:cNvSpPr txBox="1"/>
          <p:nvPr/>
        </p:nvSpPr>
        <p:spPr>
          <a:xfrm>
            <a:off x="8308849" y="1632757"/>
            <a:ext cx="710659" cy="369332"/>
          </a:xfrm>
          <a:prstGeom prst="rect">
            <a:avLst/>
          </a:prstGeom>
          <a:noFill/>
        </p:spPr>
        <p:txBody>
          <a:bodyPr wrap="square" rtlCol="0">
            <a:spAutoFit/>
          </a:bodyPr>
          <a:lstStyle/>
          <a:p>
            <a:pPr algn="r"/>
            <a:r>
              <a:rPr lang="en-US" b="1" dirty="0">
                <a:solidFill>
                  <a:srgbClr val="FF00FF"/>
                </a:solidFill>
                <a:latin typeface="Consolas" panose="020B0609020204030204" pitchFamily="49" charset="0"/>
              </a:rPr>
              <a:t>000</a:t>
            </a:r>
          </a:p>
        </p:txBody>
      </p:sp>
      <p:sp>
        <p:nvSpPr>
          <p:cNvPr id="42" name="TextBox 41"/>
          <p:cNvSpPr txBox="1"/>
          <p:nvPr/>
        </p:nvSpPr>
        <p:spPr>
          <a:xfrm>
            <a:off x="8325046" y="2068300"/>
            <a:ext cx="710659" cy="369332"/>
          </a:xfrm>
          <a:prstGeom prst="rect">
            <a:avLst/>
          </a:prstGeom>
          <a:noFill/>
        </p:spPr>
        <p:txBody>
          <a:bodyPr wrap="square" rtlCol="0">
            <a:spAutoFit/>
          </a:bodyPr>
          <a:lstStyle/>
          <a:p>
            <a:pPr algn="r"/>
            <a:r>
              <a:rPr lang="en-US" dirty="0">
                <a:solidFill>
                  <a:srgbClr val="7030A0"/>
                </a:solidFill>
                <a:latin typeface="Consolas" panose="020B0609020204030204" pitchFamily="49" charset="0"/>
              </a:rPr>
              <a:t>001</a:t>
            </a:r>
          </a:p>
        </p:txBody>
      </p:sp>
      <p:sp>
        <p:nvSpPr>
          <p:cNvPr id="43" name="TextBox 42"/>
          <p:cNvSpPr txBox="1"/>
          <p:nvPr/>
        </p:nvSpPr>
        <p:spPr>
          <a:xfrm>
            <a:off x="8310502" y="2542181"/>
            <a:ext cx="710659" cy="369332"/>
          </a:xfrm>
          <a:prstGeom prst="rect">
            <a:avLst/>
          </a:prstGeom>
          <a:noFill/>
        </p:spPr>
        <p:txBody>
          <a:bodyPr wrap="square" rtlCol="0">
            <a:spAutoFit/>
          </a:bodyPr>
          <a:lstStyle/>
          <a:p>
            <a:pPr algn="r"/>
            <a:r>
              <a:rPr lang="en-US" dirty="0">
                <a:solidFill>
                  <a:srgbClr val="7030A0"/>
                </a:solidFill>
                <a:latin typeface="Consolas" panose="020B0609020204030204" pitchFamily="49" charset="0"/>
              </a:rPr>
              <a:t>010</a:t>
            </a:r>
          </a:p>
        </p:txBody>
      </p:sp>
      <p:sp>
        <p:nvSpPr>
          <p:cNvPr id="44" name="TextBox 43"/>
          <p:cNvSpPr txBox="1"/>
          <p:nvPr/>
        </p:nvSpPr>
        <p:spPr>
          <a:xfrm>
            <a:off x="8315745" y="2998186"/>
            <a:ext cx="710659" cy="369332"/>
          </a:xfrm>
          <a:prstGeom prst="rect">
            <a:avLst/>
          </a:prstGeom>
          <a:noFill/>
        </p:spPr>
        <p:txBody>
          <a:bodyPr wrap="square" rtlCol="0">
            <a:spAutoFit/>
          </a:bodyPr>
          <a:lstStyle/>
          <a:p>
            <a:pPr algn="r"/>
            <a:r>
              <a:rPr lang="en-US" dirty="0">
                <a:solidFill>
                  <a:srgbClr val="7030A0"/>
                </a:solidFill>
                <a:latin typeface="Consolas" panose="020B0609020204030204" pitchFamily="49" charset="0"/>
              </a:rPr>
              <a:t>011</a:t>
            </a:r>
          </a:p>
        </p:txBody>
      </p:sp>
      <p:sp>
        <p:nvSpPr>
          <p:cNvPr id="45" name="TextBox 44"/>
          <p:cNvSpPr txBox="1"/>
          <p:nvPr/>
        </p:nvSpPr>
        <p:spPr>
          <a:xfrm>
            <a:off x="8331942" y="3433729"/>
            <a:ext cx="710659" cy="369332"/>
          </a:xfrm>
          <a:prstGeom prst="rect">
            <a:avLst/>
          </a:prstGeom>
          <a:noFill/>
        </p:spPr>
        <p:txBody>
          <a:bodyPr wrap="square" rtlCol="0">
            <a:spAutoFit/>
          </a:bodyPr>
          <a:lstStyle/>
          <a:p>
            <a:pPr algn="r"/>
            <a:r>
              <a:rPr lang="en-US" dirty="0">
                <a:solidFill>
                  <a:srgbClr val="7030A0"/>
                </a:solidFill>
                <a:latin typeface="Consolas" panose="020B0609020204030204" pitchFamily="49" charset="0"/>
              </a:rPr>
              <a:t>100</a:t>
            </a:r>
          </a:p>
        </p:txBody>
      </p:sp>
      <p:sp>
        <p:nvSpPr>
          <p:cNvPr id="46" name="TextBox 45"/>
          <p:cNvSpPr txBox="1"/>
          <p:nvPr/>
        </p:nvSpPr>
        <p:spPr>
          <a:xfrm>
            <a:off x="8317398" y="3907610"/>
            <a:ext cx="710659" cy="369332"/>
          </a:xfrm>
          <a:prstGeom prst="rect">
            <a:avLst/>
          </a:prstGeom>
          <a:noFill/>
        </p:spPr>
        <p:txBody>
          <a:bodyPr wrap="square" rtlCol="0">
            <a:spAutoFit/>
          </a:bodyPr>
          <a:lstStyle/>
          <a:p>
            <a:pPr algn="r"/>
            <a:r>
              <a:rPr lang="en-US" dirty="0">
                <a:solidFill>
                  <a:srgbClr val="7030A0"/>
                </a:solidFill>
                <a:latin typeface="Consolas" panose="020B0609020204030204" pitchFamily="49" charset="0"/>
              </a:rPr>
              <a:t>101</a:t>
            </a:r>
          </a:p>
        </p:txBody>
      </p:sp>
      <p:sp>
        <p:nvSpPr>
          <p:cNvPr id="47" name="TextBox 46"/>
          <p:cNvSpPr txBox="1"/>
          <p:nvPr/>
        </p:nvSpPr>
        <p:spPr>
          <a:xfrm>
            <a:off x="8319359" y="4338256"/>
            <a:ext cx="710659" cy="369332"/>
          </a:xfrm>
          <a:prstGeom prst="rect">
            <a:avLst/>
          </a:prstGeom>
          <a:noFill/>
        </p:spPr>
        <p:txBody>
          <a:bodyPr wrap="square" rtlCol="0">
            <a:spAutoFit/>
          </a:bodyPr>
          <a:lstStyle/>
          <a:p>
            <a:pPr algn="r"/>
            <a:r>
              <a:rPr lang="en-US" dirty="0">
                <a:solidFill>
                  <a:srgbClr val="7030A0"/>
                </a:solidFill>
                <a:latin typeface="Consolas" panose="020B0609020204030204" pitchFamily="49" charset="0"/>
              </a:rPr>
              <a:t>110</a:t>
            </a:r>
          </a:p>
        </p:txBody>
      </p:sp>
      <p:sp>
        <p:nvSpPr>
          <p:cNvPr id="48" name="TextBox 47"/>
          <p:cNvSpPr txBox="1"/>
          <p:nvPr/>
        </p:nvSpPr>
        <p:spPr>
          <a:xfrm>
            <a:off x="8335556" y="4845660"/>
            <a:ext cx="710659" cy="369332"/>
          </a:xfrm>
          <a:prstGeom prst="rect">
            <a:avLst/>
          </a:prstGeom>
          <a:noFill/>
        </p:spPr>
        <p:txBody>
          <a:bodyPr wrap="square" rtlCol="0">
            <a:spAutoFit/>
          </a:bodyPr>
          <a:lstStyle/>
          <a:p>
            <a:pPr algn="r"/>
            <a:r>
              <a:rPr lang="en-US" dirty="0">
                <a:solidFill>
                  <a:srgbClr val="7030A0"/>
                </a:solidFill>
                <a:latin typeface="Consolas" panose="020B0609020204030204" pitchFamily="49" charset="0"/>
              </a:rPr>
              <a:t>111</a:t>
            </a:r>
          </a:p>
        </p:txBody>
      </p:sp>
      <p:sp>
        <p:nvSpPr>
          <p:cNvPr id="49" name="Rectangle 48"/>
          <p:cNvSpPr/>
          <p:nvPr/>
        </p:nvSpPr>
        <p:spPr>
          <a:xfrm>
            <a:off x="457200" y="238568"/>
            <a:ext cx="5410200" cy="65556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dirty="0">
                <a:solidFill>
                  <a:schemeClr val="bg1">
                    <a:lumMod val="50000"/>
                  </a:schemeClr>
                </a:solidFill>
                <a:latin typeface="Consolas" panose="020B0609020204030204" pitchFamily="49" charset="0"/>
              </a:rPr>
              <a:t>//  Pull PA.3 down internally; Trigger on rising edge</a:t>
            </a:r>
          </a:p>
          <a:p>
            <a:r>
              <a:rPr lang="en-US" sz="1400" b="1" dirty="0" err="1">
                <a:solidFill>
                  <a:schemeClr val="tx1"/>
                </a:solidFill>
                <a:latin typeface="Consolas" panose="020B0609020204030204" pitchFamily="49" charset="0"/>
              </a:rPr>
              <a:t>int</a:t>
            </a:r>
            <a:r>
              <a:rPr lang="en-US" sz="1400" b="1" dirty="0">
                <a:solidFill>
                  <a:schemeClr val="tx1"/>
                </a:solidFill>
                <a:latin typeface="Consolas" panose="020B0609020204030204" pitchFamily="49" charset="0"/>
              </a:rPr>
              <a:t> main(void) {</a:t>
            </a:r>
          </a:p>
          <a:p>
            <a:r>
              <a:rPr lang="en-US" sz="1400" b="1" dirty="0">
                <a:solidFill>
                  <a:schemeClr val="bg1">
                    <a:lumMod val="50000"/>
                  </a:schemeClr>
                </a:solidFill>
                <a:latin typeface="Consolas" panose="020B0609020204030204" pitchFamily="49" charset="0"/>
              </a:rPr>
              <a:t>  // Enable GPIO Clock</a:t>
            </a:r>
          </a:p>
          <a:p>
            <a:r>
              <a:rPr lang="en-US" sz="1400" b="1" dirty="0">
                <a:solidFill>
                  <a:schemeClr val="tx1"/>
                </a:solidFill>
                <a:latin typeface="Consolas" panose="020B0609020204030204" pitchFamily="49" charset="0"/>
              </a:rPr>
              <a:t>  RCC-&gt;AHB2ENR |= RCC_AHB2ENR_GPIOAEN;	</a:t>
            </a:r>
          </a:p>
          <a:p>
            <a:r>
              <a:rPr lang="en-US" sz="1400" b="1" dirty="0">
                <a:solidFill>
                  <a:schemeClr val="bg1">
                    <a:lumMod val="50000"/>
                  </a:schemeClr>
                </a:solidFill>
                <a:latin typeface="Consolas" panose="020B0609020204030204" pitchFamily="49" charset="0"/>
              </a:rPr>
              <a:t>  // GPIO Mode: Input(00), Output (01), </a:t>
            </a:r>
          </a:p>
          <a:p>
            <a:r>
              <a:rPr lang="en-US" sz="1400" b="1" dirty="0">
                <a:solidFill>
                  <a:schemeClr val="bg1">
                    <a:lumMod val="50000"/>
                  </a:schemeClr>
                </a:solidFill>
                <a:latin typeface="Consolas" panose="020B0609020204030204" pitchFamily="49" charset="0"/>
              </a:rPr>
              <a:t>  //            AF(10),    Analog (11)</a:t>
            </a:r>
          </a:p>
          <a:p>
            <a:r>
              <a:rPr lang="en-US" sz="1400" b="1" dirty="0">
                <a:solidFill>
                  <a:schemeClr val="tx1"/>
                </a:solidFill>
                <a:latin typeface="Consolas" panose="020B0609020204030204" pitchFamily="49" charset="0"/>
              </a:rPr>
              <a:t>  GPIOA-&gt;MODER &amp;= ~3U &lt;&lt; 6;</a:t>
            </a:r>
          </a:p>
          <a:p>
            <a:r>
              <a:rPr lang="en-US" sz="1400" b="1" dirty="0">
                <a:solidFill>
                  <a:schemeClr val="bg1">
                    <a:lumMod val="50000"/>
                  </a:schemeClr>
                </a:solidFill>
                <a:latin typeface="Consolas" panose="020B0609020204030204" pitchFamily="49" charset="0"/>
              </a:rPr>
              <a:t>  // GPIO Push-Pull: No pull-up, pull-down (00), </a:t>
            </a:r>
          </a:p>
          <a:p>
            <a:r>
              <a:rPr lang="en-US" sz="1400" b="1" dirty="0">
                <a:solidFill>
                  <a:schemeClr val="bg1">
                    <a:lumMod val="50000"/>
                  </a:schemeClr>
                </a:solidFill>
                <a:latin typeface="Consolas" panose="020B0609020204030204" pitchFamily="49" charset="0"/>
              </a:rPr>
              <a:t>  //  Pull-up (01), Pull-down (10), Reserved (11)</a:t>
            </a:r>
            <a:endParaRPr lang="en-US" sz="1400" b="1" dirty="0">
              <a:solidFill>
                <a:srgbClr val="C00000"/>
              </a:solidFill>
              <a:latin typeface="Consolas" panose="020B0609020204030204" pitchFamily="49" charset="0"/>
            </a:endParaRPr>
          </a:p>
          <a:p>
            <a:r>
              <a:rPr lang="en-US" sz="1400" b="1" dirty="0">
                <a:solidFill>
                  <a:srgbClr val="C00000"/>
                </a:solidFill>
                <a:latin typeface="Consolas" panose="020B0609020204030204" pitchFamily="49" charset="0"/>
              </a:rPr>
              <a:t>  </a:t>
            </a:r>
            <a:r>
              <a:rPr lang="en-US" sz="1400" b="1" dirty="0">
                <a:solidFill>
                  <a:schemeClr val="tx1"/>
                </a:solidFill>
                <a:latin typeface="Consolas" panose="020B0609020204030204" pitchFamily="49" charset="0"/>
              </a:rPr>
              <a:t>GPIOA-&gt;PUPDR &amp;= ~3U &lt;&lt; 6;</a:t>
            </a:r>
          </a:p>
          <a:p>
            <a:r>
              <a:rPr lang="en-US" sz="1400" b="1" dirty="0">
                <a:solidFill>
                  <a:srgbClr val="C00000"/>
                </a:solidFill>
                <a:latin typeface="Consolas" panose="020B0609020204030204" pitchFamily="49" charset="0"/>
              </a:rPr>
              <a:t>  </a:t>
            </a:r>
            <a:r>
              <a:rPr lang="en-US" sz="1400" b="1" dirty="0">
                <a:solidFill>
                  <a:schemeClr val="tx1"/>
                </a:solidFill>
                <a:latin typeface="Consolas" panose="020B0609020204030204" pitchFamily="49" charset="0"/>
              </a:rPr>
              <a:t>GPIOA-&gt;PUPDR |= 2U &lt;&lt; 6;    </a:t>
            </a:r>
            <a:r>
              <a:rPr lang="en-US" sz="1400" b="1" dirty="0">
                <a:solidFill>
                  <a:schemeClr val="bg1">
                    <a:lumMod val="50000"/>
                  </a:schemeClr>
                </a:solidFill>
                <a:latin typeface="Consolas" panose="020B0609020204030204" pitchFamily="49" charset="0"/>
              </a:rPr>
              <a:t>// Pull down</a:t>
            </a:r>
          </a:p>
          <a:p>
            <a:r>
              <a:rPr lang="en-US" sz="1400" b="1" dirty="0">
                <a:solidFill>
                  <a:srgbClr val="C00000"/>
                </a:solidFill>
                <a:latin typeface="Consolas" panose="020B0609020204030204" pitchFamily="49" charset="0"/>
              </a:rPr>
              <a:t>	</a:t>
            </a:r>
          </a:p>
          <a:p>
            <a:r>
              <a:rPr lang="en-US" sz="1400" b="1" dirty="0">
                <a:solidFill>
                  <a:srgbClr val="C00000"/>
                </a:solidFill>
                <a:latin typeface="Consolas" panose="020B0609020204030204" pitchFamily="49" charset="0"/>
              </a:rPr>
              <a:t>  </a:t>
            </a:r>
            <a:r>
              <a:rPr lang="en-US" sz="1400" b="1" dirty="0" err="1">
                <a:solidFill>
                  <a:schemeClr val="tx1"/>
                </a:solidFill>
                <a:latin typeface="Consolas" panose="020B0609020204030204" pitchFamily="49" charset="0"/>
              </a:rPr>
              <a:t>NVIC_EnableIRQ</a:t>
            </a:r>
            <a:r>
              <a:rPr lang="en-US" sz="1400" b="1" dirty="0">
                <a:solidFill>
                  <a:schemeClr val="tx1"/>
                </a:solidFill>
                <a:latin typeface="Consolas" panose="020B0609020204030204" pitchFamily="49" charset="0"/>
              </a:rPr>
              <a:t>(EXTI3_IRQn); </a:t>
            </a:r>
            <a:r>
              <a:rPr lang="en-US" sz="1400" b="1" dirty="0">
                <a:solidFill>
                  <a:schemeClr val="bg1">
                    <a:lumMod val="50000"/>
                  </a:schemeClr>
                </a:solidFill>
                <a:latin typeface="Consolas" panose="020B0609020204030204" pitchFamily="49" charset="0"/>
              </a:rPr>
              <a:t>// Enable Interrupt</a:t>
            </a:r>
            <a:endParaRPr lang="en-US" sz="1400" b="1" dirty="0">
              <a:solidFill>
                <a:srgbClr val="C00000"/>
              </a:solidFill>
              <a:latin typeface="Consolas" panose="020B0609020204030204" pitchFamily="49" charset="0"/>
            </a:endParaRPr>
          </a:p>
          <a:p>
            <a:r>
              <a:rPr lang="en-US" sz="1400" b="1" dirty="0">
                <a:solidFill>
                  <a:srgbClr val="C00000"/>
                </a:solidFill>
                <a:latin typeface="Consolas" panose="020B0609020204030204" pitchFamily="49" charset="0"/>
              </a:rPr>
              <a:t>	</a:t>
            </a:r>
          </a:p>
          <a:p>
            <a:r>
              <a:rPr lang="en-US" sz="1400" b="1" dirty="0">
                <a:solidFill>
                  <a:schemeClr val="bg1">
                    <a:lumMod val="50000"/>
                  </a:schemeClr>
                </a:solidFill>
                <a:latin typeface="Consolas" panose="020B0609020204030204" pitchFamily="49" charset="0"/>
              </a:rPr>
              <a:t>  // Connect External Line to the GPI</a:t>
            </a:r>
          </a:p>
          <a:p>
            <a:r>
              <a:rPr lang="en-US" sz="1400" b="1" dirty="0">
                <a:solidFill>
                  <a:srgbClr val="C00000"/>
                </a:solidFill>
                <a:latin typeface="Consolas" panose="020B0609020204030204" pitchFamily="49" charset="0"/>
              </a:rPr>
              <a:t>  RCC-&gt;APB2ENR |= RCC_APB2ENR_SYSCFGEN;</a:t>
            </a:r>
          </a:p>
          <a:p>
            <a:r>
              <a:rPr lang="en-US" sz="1400" b="1" dirty="0">
                <a:solidFill>
                  <a:srgbClr val="C00000"/>
                </a:solidFill>
                <a:latin typeface="Consolas" panose="020B0609020204030204" pitchFamily="49" charset="0"/>
              </a:rPr>
              <a:t>  SYSCFG-&gt;EXTICR[0] &amp;= ~SYSCFG_EXTICR1_EXTI3; </a:t>
            </a:r>
          </a:p>
          <a:p>
            <a:r>
              <a:rPr lang="en-US" sz="1400" b="1" dirty="0">
                <a:solidFill>
                  <a:srgbClr val="C00000"/>
                </a:solidFill>
                <a:latin typeface="Consolas" panose="020B0609020204030204" pitchFamily="49" charset="0"/>
              </a:rPr>
              <a:t>  SYSCFG-&gt;EXTICR[0] |=  SYSCFG_EXTICR1_EXTI3_PA; </a:t>
            </a:r>
          </a:p>
          <a:p>
            <a:r>
              <a:rPr lang="en-US" sz="1400" b="1" dirty="0">
                <a:solidFill>
                  <a:srgbClr val="C00000"/>
                </a:solidFill>
                <a:latin typeface="Consolas" panose="020B0609020204030204" pitchFamily="49" charset="0"/>
              </a:rPr>
              <a:t>	</a:t>
            </a:r>
          </a:p>
          <a:p>
            <a:r>
              <a:rPr lang="en-US" sz="1400" b="1" dirty="0">
                <a:solidFill>
                  <a:schemeClr val="bg1"/>
                </a:solidFill>
                <a:latin typeface="Consolas" panose="020B0609020204030204" pitchFamily="49" charset="0"/>
              </a:rPr>
              <a:t>  // Interrupt Mask Register</a:t>
            </a:r>
          </a:p>
          <a:p>
            <a:r>
              <a:rPr lang="en-US" sz="1400" b="1" dirty="0">
                <a:solidFill>
                  <a:schemeClr val="bg1"/>
                </a:solidFill>
                <a:latin typeface="Consolas" panose="020B0609020204030204" pitchFamily="49" charset="0"/>
              </a:rPr>
              <a:t>  // 0 = marked, 1 = not masked (enabled)</a:t>
            </a:r>
          </a:p>
          <a:p>
            <a:r>
              <a:rPr lang="en-US" sz="1400" b="1" dirty="0">
                <a:solidFill>
                  <a:schemeClr val="bg1"/>
                </a:solidFill>
                <a:latin typeface="Consolas" panose="020B0609020204030204" pitchFamily="49" charset="0"/>
              </a:rPr>
              <a:t>  EXTI-&gt;IMR1  |= EXTI_IMR1_IM3;     </a:t>
            </a:r>
          </a:p>
          <a:p>
            <a:r>
              <a:rPr lang="en-US" sz="1400" b="1" dirty="0">
                <a:solidFill>
                  <a:schemeClr val="bg1"/>
                </a:solidFill>
                <a:latin typeface="Consolas" panose="020B0609020204030204" pitchFamily="49" charset="0"/>
              </a:rPr>
              <a:t>	</a:t>
            </a:r>
          </a:p>
          <a:p>
            <a:r>
              <a:rPr lang="en-US" sz="1400" b="1" dirty="0">
                <a:solidFill>
                  <a:schemeClr val="bg1"/>
                </a:solidFill>
                <a:latin typeface="Consolas" panose="020B0609020204030204" pitchFamily="49" charset="0"/>
              </a:rPr>
              <a:t>  // Rising trigger selection</a:t>
            </a:r>
          </a:p>
          <a:p>
            <a:r>
              <a:rPr lang="en-US" sz="1400" b="1" dirty="0">
                <a:solidFill>
                  <a:schemeClr val="bg1"/>
                </a:solidFill>
                <a:latin typeface="Consolas" panose="020B0609020204030204" pitchFamily="49" charset="0"/>
              </a:rPr>
              <a:t>  // 0 = trigger disabled, 1 = trigger enabled</a:t>
            </a:r>
          </a:p>
          <a:p>
            <a:r>
              <a:rPr lang="en-US" sz="1400" b="1" dirty="0">
                <a:solidFill>
                  <a:schemeClr val="bg1"/>
                </a:solidFill>
                <a:latin typeface="Consolas" panose="020B0609020204030204" pitchFamily="49" charset="0"/>
              </a:rPr>
              <a:t>  EXTI-&gt;RTSR1 |= EXTI_RTSR1_RT3;  </a:t>
            </a:r>
          </a:p>
          <a:p>
            <a:endParaRPr lang="en-US" sz="1400" b="1" dirty="0">
              <a:solidFill>
                <a:schemeClr val="bg1"/>
              </a:solidFill>
              <a:latin typeface="Consolas" panose="020B0609020204030204" pitchFamily="49" charset="0"/>
            </a:endParaRPr>
          </a:p>
          <a:p>
            <a:r>
              <a:rPr lang="en-US" sz="1400" b="1" dirty="0">
                <a:solidFill>
                  <a:schemeClr val="bg1"/>
                </a:solidFill>
                <a:latin typeface="Consolas" panose="020B0609020204030204" pitchFamily="49" charset="0"/>
              </a:rPr>
              <a:t>  while(1);</a:t>
            </a:r>
          </a:p>
          <a:p>
            <a:r>
              <a:rPr lang="en-US" sz="1400" b="1" dirty="0">
                <a:solidFill>
                  <a:schemeClr val="tx1"/>
                </a:solidFill>
                <a:latin typeface="Consolas" panose="020B0609020204030204" pitchFamily="49" charset="0"/>
              </a:rPr>
              <a:t>}</a:t>
            </a:r>
          </a:p>
        </p:txBody>
      </p:sp>
      <p:cxnSp>
        <p:nvCxnSpPr>
          <p:cNvPr id="50" name="Straight Arrow Connector 49"/>
          <p:cNvCxnSpPr/>
          <p:nvPr/>
        </p:nvCxnSpPr>
        <p:spPr>
          <a:xfrm>
            <a:off x="9042601" y="2002089"/>
            <a:ext cx="749252" cy="1513589"/>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24041"/>
      </p:ext>
    </p:extLst>
  </p:cSld>
  <p:clrMapOvr>
    <a:masterClrMapping/>
  </p:clrMapOvr>
  <p:extLst mod="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sp>
        <p:nvSpPr>
          <p:cNvPr id="9" name="Rectangle 8"/>
          <p:cNvSpPr/>
          <p:nvPr/>
        </p:nvSpPr>
        <p:spPr>
          <a:xfrm>
            <a:off x="457200" y="238568"/>
            <a:ext cx="5410200" cy="63401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dirty="0">
                <a:solidFill>
                  <a:schemeClr val="bg1">
                    <a:lumMod val="50000"/>
                  </a:schemeClr>
                </a:solidFill>
                <a:latin typeface="Consolas" panose="020B0609020204030204" pitchFamily="49" charset="0"/>
              </a:rPr>
              <a:t>//  Pull PA.3 down internally; Trigger on rising edge</a:t>
            </a:r>
          </a:p>
          <a:p>
            <a:r>
              <a:rPr lang="en-US" sz="1400" b="1" dirty="0" err="1">
                <a:solidFill>
                  <a:schemeClr val="tx1"/>
                </a:solidFill>
                <a:latin typeface="Consolas" panose="020B0609020204030204" pitchFamily="49" charset="0"/>
              </a:rPr>
              <a:t>int</a:t>
            </a:r>
            <a:r>
              <a:rPr lang="en-US" sz="1400" b="1" dirty="0">
                <a:solidFill>
                  <a:schemeClr val="tx1"/>
                </a:solidFill>
                <a:latin typeface="Consolas" panose="020B0609020204030204" pitchFamily="49" charset="0"/>
              </a:rPr>
              <a:t> main(void) {</a:t>
            </a:r>
          </a:p>
          <a:p>
            <a:r>
              <a:rPr lang="en-US" sz="1400" b="1" dirty="0">
                <a:solidFill>
                  <a:schemeClr val="bg1">
                    <a:lumMod val="50000"/>
                  </a:schemeClr>
                </a:solidFill>
                <a:latin typeface="Consolas" panose="020B0609020204030204" pitchFamily="49" charset="0"/>
              </a:rPr>
              <a:t>  // Enable GPIO Clock</a:t>
            </a:r>
          </a:p>
          <a:p>
            <a:r>
              <a:rPr lang="en-US" sz="1400" b="1" dirty="0">
                <a:solidFill>
                  <a:schemeClr val="tx1"/>
                </a:solidFill>
                <a:latin typeface="Consolas" panose="020B0609020204030204" pitchFamily="49" charset="0"/>
              </a:rPr>
              <a:t>  RCC-&gt;AHB2ENR |= RCC_AHB2ENR_GPIOAEN;	</a:t>
            </a:r>
          </a:p>
          <a:p>
            <a:r>
              <a:rPr lang="en-US" sz="1400" b="1" dirty="0">
                <a:solidFill>
                  <a:schemeClr val="bg1">
                    <a:lumMod val="50000"/>
                  </a:schemeClr>
                </a:solidFill>
                <a:latin typeface="Consolas" panose="020B0609020204030204" pitchFamily="49" charset="0"/>
              </a:rPr>
              <a:t>  // GPIO Mode: Input(00), Output (01), </a:t>
            </a:r>
          </a:p>
          <a:p>
            <a:r>
              <a:rPr lang="en-US" sz="1400" b="1" dirty="0">
                <a:solidFill>
                  <a:schemeClr val="bg1">
                    <a:lumMod val="50000"/>
                  </a:schemeClr>
                </a:solidFill>
                <a:latin typeface="Consolas" panose="020B0609020204030204" pitchFamily="49" charset="0"/>
              </a:rPr>
              <a:t>  //            AF(10),    Analog (11)</a:t>
            </a:r>
          </a:p>
          <a:p>
            <a:r>
              <a:rPr lang="en-US" sz="1400" b="1" dirty="0">
                <a:solidFill>
                  <a:schemeClr val="tx1"/>
                </a:solidFill>
                <a:latin typeface="Consolas" panose="020B0609020204030204" pitchFamily="49" charset="0"/>
              </a:rPr>
              <a:t>  GPIOA-&gt;MODER &amp;= ~3U &lt;&lt; 6;</a:t>
            </a:r>
          </a:p>
          <a:p>
            <a:r>
              <a:rPr lang="en-US" sz="1400" b="1" dirty="0">
                <a:solidFill>
                  <a:schemeClr val="bg1">
                    <a:lumMod val="50000"/>
                  </a:schemeClr>
                </a:solidFill>
                <a:latin typeface="Consolas" panose="020B0609020204030204" pitchFamily="49" charset="0"/>
              </a:rPr>
              <a:t>  // GPIO Push-Pull: No pull-up, pull-down (00), </a:t>
            </a:r>
          </a:p>
          <a:p>
            <a:r>
              <a:rPr lang="en-US" sz="1400" b="1" dirty="0">
                <a:solidFill>
                  <a:schemeClr val="bg1">
                    <a:lumMod val="50000"/>
                  </a:schemeClr>
                </a:solidFill>
                <a:latin typeface="Consolas" panose="020B0609020204030204" pitchFamily="49" charset="0"/>
              </a:rPr>
              <a:t>  //  Pull-up (01), Pull-down (10), Reserved (11)</a:t>
            </a:r>
            <a:endParaRPr lang="en-US" sz="1400" b="1" dirty="0">
              <a:solidFill>
                <a:srgbClr val="C00000"/>
              </a:solidFill>
              <a:latin typeface="Consolas" panose="020B0609020204030204" pitchFamily="49" charset="0"/>
            </a:endParaRPr>
          </a:p>
          <a:p>
            <a:r>
              <a:rPr lang="en-US" sz="1400" b="1" dirty="0">
                <a:solidFill>
                  <a:schemeClr val="tx1"/>
                </a:solidFill>
                <a:latin typeface="Consolas" panose="020B0609020204030204" pitchFamily="49" charset="0"/>
              </a:rPr>
              <a:t>  GPIOA-&gt;PUPDR &amp;= ~3U &lt;&lt; 6;</a:t>
            </a:r>
          </a:p>
          <a:p>
            <a:r>
              <a:rPr lang="en-US" sz="1400" b="1" dirty="0">
                <a:solidFill>
                  <a:srgbClr val="C00000"/>
                </a:solidFill>
                <a:latin typeface="Consolas" panose="020B0609020204030204" pitchFamily="49" charset="0"/>
              </a:rPr>
              <a:t>  </a:t>
            </a:r>
            <a:r>
              <a:rPr lang="en-US" sz="1400" b="1" dirty="0">
                <a:solidFill>
                  <a:schemeClr val="tx1"/>
                </a:solidFill>
                <a:latin typeface="Consolas" panose="020B0609020204030204" pitchFamily="49" charset="0"/>
              </a:rPr>
              <a:t>GPIOA-&gt;PUPDR |= 2U &lt;&lt; 6; </a:t>
            </a:r>
            <a:r>
              <a:rPr lang="en-US" sz="1400" b="1" dirty="0">
                <a:solidFill>
                  <a:srgbClr val="C00000"/>
                </a:solidFill>
                <a:latin typeface="Consolas" panose="020B0609020204030204" pitchFamily="49" charset="0"/>
              </a:rPr>
              <a:t>   </a:t>
            </a:r>
            <a:r>
              <a:rPr lang="en-US" sz="1400" b="1" dirty="0">
                <a:solidFill>
                  <a:schemeClr val="bg1">
                    <a:lumMod val="50000"/>
                  </a:schemeClr>
                </a:solidFill>
                <a:latin typeface="Consolas" panose="020B0609020204030204" pitchFamily="49" charset="0"/>
              </a:rPr>
              <a:t>// Pull down</a:t>
            </a:r>
          </a:p>
          <a:p>
            <a:r>
              <a:rPr lang="en-US" sz="1400" b="1" dirty="0">
                <a:solidFill>
                  <a:srgbClr val="C00000"/>
                </a:solidFill>
                <a:latin typeface="Consolas" panose="020B0609020204030204" pitchFamily="49" charset="0"/>
              </a:rPr>
              <a:t>	</a:t>
            </a:r>
          </a:p>
          <a:p>
            <a:r>
              <a:rPr lang="en-US" sz="1400" b="1" dirty="0">
                <a:solidFill>
                  <a:srgbClr val="C00000"/>
                </a:solidFill>
                <a:latin typeface="Consolas" panose="020B0609020204030204" pitchFamily="49" charset="0"/>
              </a:rPr>
              <a:t>  </a:t>
            </a:r>
            <a:r>
              <a:rPr lang="en-US" sz="1400" b="1" dirty="0" err="1">
                <a:solidFill>
                  <a:schemeClr val="tx1"/>
                </a:solidFill>
                <a:latin typeface="Consolas" panose="020B0609020204030204" pitchFamily="49" charset="0"/>
              </a:rPr>
              <a:t>NVIC_EnableIRQ</a:t>
            </a:r>
            <a:r>
              <a:rPr lang="en-US" sz="1400" b="1" dirty="0">
                <a:solidFill>
                  <a:schemeClr val="tx1"/>
                </a:solidFill>
                <a:latin typeface="Consolas" panose="020B0609020204030204" pitchFamily="49" charset="0"/>
              </a:rPr>
              <a:t>(EXTI3_IRQn); </a:t>
            </a:r>
            <a:r>
              <a:rPr lang="en-US" sz="1400" b="1" dirty="0">
                <a:solidFill>
                  <a:schemeClr val="bg1">
                    <a:lumMod val="50000"/>
                  </a:schemeClr>
                </a:solidFill>
                <a:latin typeface="Consolas" panose="020B0609020204030204" pitchFamily="49" charset="0"/>
              </a:rPr>
              <a:t>// Enable Interrupt</a:t>
            </a:r>
            <a:endParaRPr lang="en-US" sz="1400" b="1" dirty="0">
              <a:solidFill>
                <a:srgbClr val="C00000"/>
              </a:solidFill>
              <a:latin typeface="Consolas" panose="020B0609020204030204" pitchFamily="49" charset="0"/>
            </a:endParaRPr>
          </a:p>
          <a:p>
            <a:r>
              <a:rPr lang="en-US" sz="1400" b="1" dirty="0">
                <a:solidFill>
                  <a:srgbClr val="C00000"/>
                </a:solidFill>
                <a:latin typeface="Consolas" panose="020B0609020204030204" pitchFamily="49" charset="0"/>
              </a:rPr>
              <a:t>	</a:t>
            </a:r>
          </a:p>
          <a:p>
            <a:r>
              <a:rPr lang="en-US" sz="1400" b="1" dirty="0">
                <a:solidFill>
                  <a:schemeClr val="bg1">
                    <a:lumMod val="50000"/>
                  </a:schemeClr>
                </a:solidFill>
                <a:latin typeface="Consolas" panose="020B0609020204030204" pitchFamily="49" charset="0"/>
              </a:rPr>
              <a:t>  // Connect External Line to the GPI</a:t>
            </a:r>
          </a:p>
          <a:p>
            <a:r>
              <a:rPr lang="en-US" sz="1400" b="1" dirty="0">
                <a:solidFill>
                  <a:schemeClr val="tx1"/>
                </a:solidFill>
                <a:latin typeface="Consolas" panose="020B0609020204030204" pitchFamily="49" charset="0"/>
              </a:rPr>
              <a:t>  RCC-&gt;APB2ENR |= RCC_APB2ENR_SYSCFGEN;</a:t>
            </a:r>
          </a:p>
          <a:p>
            <a:r>
              <a:rPr lang="en-US" sz="1400" b="1" dirty="0">
                <a:solidFill>
                  <a:schemeClr val="tx1"/>
                </a:solidFill>
                <a:latin typeface="Consolas" panose="020B0609020204030204" pitchFamily="49" charset="0"/>
              </a:rPr>
              <a:t>  SYSCFG-&gt;EXTICR[0] &amp;= ~SYSCFG_EXTICR1_EXTI3; </a:t>
            </a:r>
          </a:p>
          <a:p>
            <a:r>
              <a:rPr lang="en-US" sz="1400" b="1" dirty="0">
                <a:solidFill>
                  <a:schemeClr val="tx1"/>
                </a:solidFill>
                <a:latin typeface="Consolas" panose="020B0609020204030204" pitchFamily="49" charset="0"/>
              </a:rPr>
              <a:t>  SYSCFG-&gt;EXTICR[0] |=  SYSCFG_EXTICR1_EXTI3_PA; </a:t>
            </a:r>
          </a:p>
          <a:p>
            <a:r>
              <a:rPr lang="en-US" sz="1400" b="1" dirty="0">
                <a:solidFill>
                  <a:srgbClr val="C00000"/>
                </a:solidFill>
                <a:latin typeface="Consolas" panose="020B0609020204030204" pitchFamily="49" charset="0"/>
              </a:rPr>
              <a:t>	</a:t>
            </a:r>
          </a:p>
          <a:p>
            <a:r>
              <a:rPr lang="en-US" sz="1400" b="1" dirty="0">
                <a:solidFill>
                  <a:schemeClr val="bg1">
                    <a:lumMod val="50000"/>
                  </a:schemeClr>
                </a:solidFill>
                <a:latin typeface="Consolas" panose="020B0609020204030204" pitchFamily="49" charset="0"/>
              </a:rPr>
              <a:t>  // Rising trigger selection</a:t>
            </a:r>
          </a:p>
          <a:p>
            <a:r>
              <a:rPr lang="en-US" sz="1400" b="1" dirty="0">
                <a:solidFill>
                  <a:schemeClr val="bg1">
                    <a:lumMod val="50000"/>
                  </a:schemeClr>
                </a:solidFill>
                <a:latin typeface="Consolas" panose="020B0609020204030204" pitchFamily="49" charset="0"/>
              </a:rPr>
              <a:t>  // 0 = trigger disabled, 1 = trigger enabled</a:t>
            </a:r>
          </a:p>
          <a:p>
            <a:r>
              <a:rPr lang="en-US" sz="1400" b="1" dirty="0">
                <a:solidFill>
                  <a:srgbClr val="C00000"/>
                </a:solidFill>
                <a:latin typeface="Consolas" panose="020B0609020204030204" pitchFamily="49" charset="0"/>
              </a:rPr>
              <a:t>  EXTI-&gt;RTSR1 |= EXTI_RTSR1_RT3;  </a:t>
            </a:r>
          </a:p>
          <a:p>
            <a:r>
              <a:rPr lang="en-US" sz="1400" b="1" dirty="0">
                <a:solidFill>
                  <a:srgbClr val="C00000"/>
                </a:solidFill>
                <a:latin typeface="Consolas" panose="020B0609020204030204" pitchFamily="49" charset="0"/>
              </a:rPr>
              <a:t>  </a:t>
            </a:r>
          </a:p>
          <a:p>
            <a:r>
              <a:rPr lang="en-US" sz="1400" b="1" dirty="0">
                <a:solidFill>
                  <a:schemeClr val="bg1"/>
                </a:solidFill>
                <a:latin typeface="Consolas" panose="020B0609020204030204" pitchFamily="49" charset="0"/>
              </a:rPr>
              <a:t>  // Interrupt Mask Register</a:t>
            </a:r>
          </a:p>
          <a:p>
            <a:r>
              <a:rPr lang="en-US" sz="1400" b="1" dirty="0">
                <a:solidFill>
                  <a:schemeClr val="bg1"/>
                </a:solidFill>
                <a:latin typeface="Consolas" panose="020B0609020204030204" pitchFamily="49" charset="0"/>
              </a:rPr>
              <a:t>  // 0 = marked, 1 = not masked (enabled)</a:t>
            </a:r>
          </a:p>
          <a:p>
            <a:r>
              <a:rPr lang="en-US" sz="1400" b="1" dirty="0">
                <a:solidFill>
                  <a:schemeClr val="bg1"/>
                </a:solidFill>
                <a:latin typeface="Consolas" panose="020B0609020204030204" pitchFamily="49" charset="0"/>
              </a:rPr>
              <a:t>  EXTI-&gt;IMR1  |= EXTI_IMR1_IM3;     </a:t>
            </a:r>
            <a:r>
              <a:rPr lang="en-US" sz="1400" b="1" dirty="0">
                <a:solidFill>
                  <a:srgbClr val="C00000"/>
                </a:solidFill>
                <a:latin typeface="Consolas" panose="020B0609020204030204" pitchFamily="49" charset="0"/>
              </a:rPr>
              <a:t>	</a:t>
            </a:r>
          </a:p>
          <a:p>
            <a:endParaRPr lang="en-US" sz="1400" b="1" dirty="0">
              <a:solidFill>
                <a:srgbClr val="C00000"/>
              </a:solidFill>
              <a:latin typeface="Consolas" panose="020B0609020204030204" pitchFamily="49" charset="0"/>
            </a:endParaRPr>
          </a:p>
          <a:p>
            <a:r>
              <a:rPr lang="en-US" sz="1400" b="1" dirty="0">
                <a:solidFill>
                  <a:schemeClr val="bg1"/>
                </a:solidFill>
                <a:latin typeface="Consolas" panose="020B0609020204030204" pitchFamily="49" charset="0"/>
              </a:rPr>
              <a:t>  while(1);</a:t>
            </a:r>
          </a:p>
          <a:p>
            <a:r>
              <a:rPr lang="en-US" sz="1400" b="1" dirty="0">
                <a:solidFill>
                  <a:schemeClr val="tx1"/>
                </a:solidFill>
                <a:latin typeface="Consolas" panose="020B0609020204030204" pitchFamily="49" charset="0"/>
              </a:rPr>
              <a:t>}</a:t>
            </a:r>
          </a:p>
        </p:txBody>
      </p:sp>
      <p:grpSp>
        <p:nvGrpSpPr>
          <p:cNvPr id="18" name="Group 17"/>
          <p:cNvGrpSpPr/>
          <p:nvPr/>
        </p:nvGrpSpPr>
        <p:grpSpPr>
          <a:xfrm>
            <a:off x="7391400" y="4038600"/>
            <a:ext cx="3365626" cy="685800"/>
            <a:chOff x="6400800" y="4724400"/>
            <a:chExt cx="3365626" cy="685800"/>
          </a:xfrm>
        </p:grpSpPr>
        <p:cxnSp>
          <p:nvCxnSpPr>
            <p:cNvPr id="5" name="Straight Connector 4"/>
            <p:cNvCxnSpPr/>
            <p:nvPr/>
          </p:nvCxnSpPr>
          <p:spPr>
            <a:xfrm>
              <a:off x="6400800" y="5410200"/>
              <a:ext cx="12954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696200" y="4724400"/>
              <a:ext cx="0" cy="685800"/>
            </a:xfrm>
            <a:prstGeom prst="line">
              <a:avLst/>
            </a:prstGeom>
            <a:ln w="28575">
              <a:solidFill>
                <a:srgbClr val="C00000"/>
              </a:solidFill>
              <a:head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458200" y="4724400"/>
              <a:ext cx="0" cy="6858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471026" y="5410200"/>
              <a:ext cx="12954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96200" y="4724400"/>
              <a:ext cx="7620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 name="Down Arrow 19"/>
          <p:cNvSpPr/>
          <p:nvPr/>
        </p:nvSpPr>
        <p:spPr>
          <a:xfrm flipV="1">
            <a:off x="8626577" y="4831790"/>
            <a:ext cx="120446" cy="533400"/>
          </a:xfrm>
          <a:prstGeom prst="downArrow">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938885" y="5421868"/>
            <a:ext cx="3495829" cy="369332"/>
          </a:xfrm>
          <a:prstGeom prst="rect">
            <a:avLst/>
          </a:prstGeom>
          <a:noFill/>
        </p:spPr>
        <p:txBody>
          <a:bodyPr wrap="none" rtlCol="0">
            <a:spAutoFit/>
          </a:bodyPr>
          <a:lstStyle/>
          <a:p>
            <a:r>
              <a:rPr lang="en-US" dirty="0"/>
              <a:t>Rising edge triggers EXTI interrupt.</a:t>
            </a:r>
          </a:p>
        </p:txBody>
      </p:sp>
      <p:pic>
        <p:nvPicPr>
          <p:cNvPr id="2" name="Picture 1"/>
          <p:cNvPicPr>
            <a:picLocks noChangeAspect="1"/>
          </p:cNvPicPr>
          <p:nvPr/>
        </p:nvPicPr>
        <p:blipFill>
          <a:blip r:embed="rId3"/>
          <a:stretch>
            <a:fillRect/>
          </a:stretch>
        </p:blipFill>
        <p:spPr>
          <a:xfrm>
            <a:off x="6096000" y="533400"/>
            <a:ext cx="5877974" cy="3114528"/>
          </a:xfrm>
          <a:prstGeom prst="rect">
            <a:avLst/>
          </a:prstGeom>
        </p:spPr>
      </p:pic>
    </p:spTree>
    <p:extLst>
      <p:ext uri="{BB962C8B-B14F-4D97-AF65-F5344CB8AC3E}">
        <p14:creationId xmlns:p14="http://schemas.microsoft.com/office/powerpoint/2010/main" val="777461246"/>
      </p:ext>
    </p:extLst>
  </p:cSld>
  <p:clrMapOvr>
    <a:masterClrMapping/>
  </p:clrMapOvr>
  <p:extLst mod="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A7C8D44-3667-46F6-9772-CC52308E2A7F}" type="slidenum">
              <a:rPr kumimoji="0" lang="en-US" smtClean="0"/>
              <a:pPr/>
              <a:t>18</a:t>
            </a:fld>
            <a:endParaRPr kumimoji="0" lang="en-US" dirty="0"/>
          </a:p>
        </p:txBody>
      </p:sp>
      <p:sp>
        <p:nvSpPr>
          <p:cNvPr id="9" name="Rectangle 8"/>
          <p:cNvSpPr/>
          <p:nvPr/>
        </p:nvSpPr>
        <p:spPr>
          <a:xfrm>
            <a:off x="457200" y="238568"/>
            <a:ext cx="5410200" cy="63401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dirty="0">
                <a:solidFill>
                  <a:schemeClr val="bg1">
                    <a:lumMod val="50000"/>
                  </a:schemeClr>
                </a:solidFill>
                <a:latin typeface="Consolas" panose="020B0609020204030204" pitchFamily="49" charset="0"/>
              </a:rPr>
              <a:t>//  Pull PA.3 down internally; Trigger on rising edge</a:t>
            </a:r>
          </a:p>
          <a:p>
            <a:r>
              <a:rPr lang="en-US" sz="1400" b="1" dirty="0" err="1">
                <a:solidFill>
                  <a:schemeClr val="tx1"/>
                </a:solidFill>
                <a:latin typeface="Consolas" panose="020B0609020204030204" pitchFamily="49" charset="0"/>
              </a:rPr>
              <a:t>int</a:t>
            </a:r>
            <a:r>
              <a:rPr lang="en-US" sz="1400" b="1" dirty="0">
                <a:solidFill>
                  <a:schemeClr val="tx1"/>
                </a:solidFill>
                <a:latin typeface="Consolas" panose="020B0609020204030204" pitchFamily="49" charset="0"/>
              </a:rPr>
              <a:t> main(void) {</a:t>
            </a:r>
          </a:p>
          <a:p>
            <a:r>
              <a:rPr lang="en-US" sz="1400" b="1" dirty="0">
                <a:solidFill>
                  <a:schemeClr val="bg1">
                    <a:lumMod val="50000"/>
                  </a:schemeClr>
                </a:solidFill>
                <a:latin typeface="Consolas" panose="020B0609020204030204" pitchFamily="49" charset="0"/>
              </a:rPr>
              <a:t>  // Enable GPIO Clock</a:t>
            </a:r>
          </a:p>
          <a:p>
            <a:r>
              <a:rPr lang="en-US" sz="1400" b="1" dirty="0">
                <a:solidFill>
                  <a:schemeClr val="tx1"/>
                </a:solidFill>
                <a:latin typeface="Consolas" panose="020B0609020204030204" pitchFamily="49" charset="0"/>
              </a:rPr>
              <a:t>  RCC-&gt;AHB2ENR |= RCC_AHB2ENR_GPIOAEN;	</a:t>
            </a:r>
          </a:p>
          <a:p>
            <a:r>
              <a:rPr lang="en-US" sz="1400" b="1" dirty="0">
                <a:solidFill>
                  <a:schemeClr val="bg1">
                    <a:lumMod val="50000"/>
                  </a:schemeClr>
                </a:solidFill>
                <a:latin typeface="Consolas" panose="020B0609020204030204" pitchFamily="49" charset="0"/>
              </a:rPr>
              <a:t>  // GPIO Mode: Input(00), Output (01), </a:t>
            </a:r>
          </a:p>
          <a:p>
            <a:r>
              <a:rPr lang="en-US" sz="1400" b="1" dirty="0">
                <a:solidFill>
                  <a:schemeClr val="bg1">
                    <a:lumMod val="50000"/>
                  </a:schemeClr>
                </a:solidFill>
                <a:latin typeface="Consolas" panose="020B0609020204030204" pitchFamily="49" charset="0"/>
              </a:rPr>
              <a:t>  //            AF(10),    Analog (11)</a:t>
            </a:r>
          </a:p>
          <a:p>
            <a:r>
              <a:rPr lang="en-US" sz="1400" b="1" dirty="0">
                <a:solidFill>
                  <a:schemeClr val="tx1"/>
                </a:solidFill>
                <a:latin typeface="Consolas" panose="020B0609020204030204" pitchFamily="49" charset="0"/>
              </a:rPr>
              <a:t>  GPIOA-&gt;MODER &amp;= ~3U &lt;&lt; 6;</a:t>
            </a:r>
          </a:p>
          <a:p>
            <a:r>
              <a:rPr lang="en-US" sz="1400" b="1" dirty="0">
                <a:solidFill>
                  <a:schemeClr val="bg1">
                    <a:lumMod val="50000"/>
                  </a:schemeClr>
                </a:solidFill>
                <a:latin typeface="Consolas" panose="020B0609020204030204" pitchFamily="49" charset="0"/>
              </a:rPr>
              <a:t>  // GPIO Push-Pull: No pull-up, pull-down (00), </a:t>
            </a:r>
          </a:p>
          <a:p>
            <a:r>
              <a:rPr lang="en-US" sz="1400" b="1" dirty="0">
                <a:solidFill>
                  <a:schemeClr val="bg1">
                    <a:lumMod val="50000"/>
                  </a:schemeClr>
                </a:solidFill>
                <a:latin typeface="Consolas" panose="020B0609020204030204" pitchFamily="49" charset="0"/>
              </a:rPr>
              <a:t>  //  Pull-up (01), Pull-down (10), Reserved (11)</a:t>
            </a:r>
            <a:endParaRPr lang="en-US" sz="1400" b="1" dirty="0">
              <a:solidFill>
                <a:srgbClr val="C00000"/>
              </a:solidFill>
              <a:latin typeface="Consolas" panose="020B0609020204030204" pitchFamily="49" charset="0"/>
            </a:endParaRPr>
          </a:p>
          <a:p>
            <a:r>
              <a:rPr lang="en-US" sz="1400" b="1" dirty="0">
                <a:solidFill>
                  <a:schemeClr val="tx1"/>
                </a:solidFill>
                <a:latin typeface="Consolas" panose="020B0609020204030204" pitchFamily="49" charset="0"/>
              </a:rPr>
              <a:t>  GPIOA-&gt;PUPDR &amp;= ~3U &lt;&lt; 6;</a:t>
            </a:r>
          </a:p>
          <a:p>
            <a:r>
              <a:rPr lang="en-US" sz="1400" b="1" dirty="0">
                <a:solidFill>
                  <a:srgbClr val="C00000"/>
                </a:solidFill>
                <a:latin typeface="Consolas" panose="020B0609020204030204" pitchFamily="49" charset="0"/>
              </a:rPr>
              <a:t>  </a:t>
            </a:r>
            <a:r>
              <a:rPr lang="en-US" sz="1400" b="1" dirty="0">
                <a:solidFill>
                  <a:schemeClr val="tx1"/>
                </a:solidFill>
                <a:latin typeface="Consolas" panose="020B0609020204030204" pitchFamily="49" charset="0"/>
              </a:rPr>
              <a:t>GPIOA-&gt;PUPDR |= 2U &lt;&lt; 6; </a:t>
            </a:r>
            <a:r>
              <a:rPr lang="en-US" sz="1400" b="1" dirty="0">
                <a:solidFill>
                  <a:srgbClr val="C00000"/>
                </a:solidFill>
                <a:latin typeface="Consolas" panose="020B0609020204030204" pitchFamily="49" charset="0"/>
              </a:rPr>
              <a:t>   </a:t>
            </a:r>
            <a:r>
              <a:rPr lang="en-US" sz="1400" b="1" dirty="0">
                <a:solidFill>
                  <a:schemeClr val="bg1">
                    <a:lumMod val="50000"/>
                  </a:schemeClr>
                </a:solidFill>
                <a:latin typeface="Consolas" panose="020B0609020204030204" pitchFamily="49" charset="0"/>
              </a:rPr>
              <a:t>// Pull down</a:t>
            </a:r>
          </a:p>
          <a:p>
            <a:r>
              <a:rPr lang="en-US" sz="1400" b="1" dirty="0">
                <a:solidFill>
                  <a:srgbClr val="C00000"/>
                </a:solidFill>
                <a:latin typeface="Consolas" panose="020B0609020204030204" pitchFamily="49" charset="0"/>
              </a:rPr>
              <a:t>	</a:t>
            </a:r>
          </a:p>
          <a:p>
            <a:r>
              <a:rPr lang="en-US" sz="1400" b="1" dirty="0">
                <a:solidFill>
                  <a:srgbClr val="C00000"/>
                </a:solidFill>
                <a:latin typeface="Consolas" panose="020B0609020204030204" pitchFamily="49" charset="0"/>
              </a:rPr>
              <a:t>  </a:t>
            </a:r>
            <a:r>
              <a:rPr lang="en-US" sz="1400" b="1" dirty="0" err="1">
                <a:solidFill>
                  <a:schemeClr val="tx1"/>
                </a:solidFill>
                <a:latin typeface="Consolas" panose="020B0609020204030204" pitchFamily="49" charset="0"/>
              </a:rPr>
              <a:t>NVIC_EnableIRQ</a:t>
            </a:r>
            <a:r>
              <a:rPr lang="en-US" sz="1400" b="1" dirty="0">
                <a:solidFill>
                  <a:schemeClr val="tx1"/>
                </a:solidFill>
                <a:latin typeface="Consolas" panose="020B0609020204030204" pitchFamily="49" charset="0"/>
              </a:rPr>
              <a:t>(EXTI3_IRQn); </a:t>
            </a:r>
            <a:r>
              <a:rPr lang="en-US" sz="1400" b="1" dirty="0">
                <a:solidFill>
                  <a:schemeClr val="bg1">
                    <a:lumMod val="50000"/>
                  </a:schemeClr>
                </a:solidFill>
                <a:latin typeface="Consolas" panose="020B0609020204030204" pitchFamily="49" charset="0"/>
              </a:rPr>
              <a:t>// Enable Interrupt</a:t>
            </a:r>
            <a:endParaRPr lang="en-US" sz="1400" b="1" dirty="0">
              <a:solidFill>
                <a:srgbClr val="C00000"/>
              </a:solidFill>
              <a:latin typeface="Consolas" panose="020B0609020204030204" pitchFamily="49" charset="0"/>
            </a:endParaRPr>
          </a:p>
          <a:p>
            <a:r>
              <a:rPr lang="en-US" sz="1400" b="1" dirty="0">
                <a:solidFill>
                  <a:srgbClr val="C00000"/>
                </a:solidFill>
                <a:latin typeface="Consolas" panose="020B0609020204030204" pitchFamily="49" charset="0"/>
              </a:rPr>
              <a:t>	</a:t>
            </a:r>
          </a:p>
          <a:p>
            <a:r>
              <a:rPr lang="en-US" sz="1400" b="1" dirty="0">
                <a:solidFill>
                  <a:schemeClr val="bg1">
                    <a:lumMod val="50000"/>
                  </a:schemeClr>
                </a:solidFill>
                <a:latin typeface="Consolas" panose="020B0609020204030204" pitchFamily="49" charset="0"/>
              </a:rPr>
              <a:t>  // Connect External Line to the GPI</a:t>
            </a:r>
          </a:p>
          <a:p>
            <a:r>
              <a:rPr lang="en-US" sz="1400" b="1" dirty="0">
                <a:solidFill>
                  <a:schemeClr val="tx1"/>
                </a:solidFill>
                <a:latin typeface="Consolas" panose="020B0609020204030204" pitchFamily="49" charset="0"/>
              </a:rPr>
              <a:t>  RCC-&gt;APB2ENR |= RCC_APB2ENR_SYSCFGEN;</a:t>
            </a:r>
          </a:p>
          <a:p>
            <a:r>
              <a:rPr lang="en-US" sz="1400" b="1" dirty="0">
                <a:solidFill>
                  <a:schemeClr val="tx1"/>
                </a:solidFill>
                <a:latin typeface="Consolas" panose="020B0609020204030204" pitchFamily="49" charset="0"/>
              </a:rPr>
              <a:t>  SYSCFG-&gt;EXTICR[0] &amp;= ~SYSCFG_EXTICR1_EXTI3; </a:t>
            </a:r>
          </a:p>
          <a:p>
            <a:r>
              <a:rPr lang="en-US" sz="1400" b="1" dirty="0">
                <a:solidFill>
                  <a:schemeClr val="tx1"/>
                </a:solidFill>
                <a:latin typeface="Consolas" panose="020B0609020204030204" pitchFamily="49" charset="0"/>
              </a:rPr>
              <a:t>  SYSCFG-&gt;EXTICR[0] |=  SYSCFG_EXTICR1_EXTI3_PA; </a:t>
            </a:r>
          </a:p>
          <a:p>
            <a:r>
              <a:rPr lang="en-US" sz="1400" b="1" dirty="0">
                <a:solidFill>
                  <a:srgbClr val="C00000"/>
                </a:solidFill>
                <a:latin typeface="Consolas" panose="020B0609020204030204" pitchFamily="49" charset="0"/>
              </a:rPr>
              <a:t>	</a:t>
            </a:r>
          </a:p>
          <a:p>
            <a:r>
              <a:rPr lang="en-US" sz="1400" b="1" dirty="0">
                <a:solidFill>
                  <a:schemeClr val="bg1">
                    <a:lumMod val="50000"/>
                  </a:schemeClr>
                </a:solidFill>
                <a:latin typeface="Consolas" panose="020B0609020204030204" pitchFamily="49" charset="0"/>
              </a:rPr>
              <a:t>  // Rising trigger selection</a:t>
            </a:r>
          </a:p>
          <a:p>
            <a:r>
              <a:rPr lang="en-US" sz="1400" b="1" dirty="0">
                <a:solidFill>
                  <a:schemeClr val="bg1">
                    <a:lumMod val="50000"/>
                  </a:schemeClr>
                </a:solidFill>
                <a:latin typeface="Consolas" panose="020B0609020204030204" pitchFamily="49" charset="0"/>
              </a:rPr>
              <a:t>  // 0 = trigger disabled, 1 = trigger enabled</a:t>
            </a:r>
          </a:p>
          <a:p>
            <a:r>
              <a:rPr lang="en-US" sz="1400" b="1" dirty="0">
                <a:solidFill>
                  <a:schemeClr val="tx1"/>
                </a:solidFill>
                <a:latin typeface="Consolas" panose="020B0609020204030204" pitchFamily="49" charset="0"/>
              </a:rPr>
              <a:t>  EXTI-&gt;RTSR1 |= EXTI_RTSR1_RT3;  </a:t>
            </a:r>
          </a:p>
          <a:p>
            <a:endParaRPr lang="en-US" sz="1400" b="1" dirty="0">
              <a:solidFill>
                <a:schemeClr val="bg1">
                  <a:lumMod val="50000"/>
                </a:schemeClr>
              </a:solidFill>
              <a:latin typeface="Consolas" panose="020B0609020204030204" pitchFamily="49" charset="0"/>
            </a:endParaRPr>
          </a:p>
          <a:p>
            <a:r>
              <a:rPr lang="en-US" sz="1400" b="1" dirty="0">
                <a:solidFill>
                  <a:schemeClr val="bg1">
                    <a:lumMod val="50000"/>
                  </a:schemeClr>
                </a:solidFill>
                <a:latin typeface="Consolas" panose="020B0609020204030204" pitchFamily="49" charset="0"/>
              </a:rPr>
              <a:t>  // Interrupt Mask Register</a:t>
            </a:r>
          </a:p>
          <a:p>
            <a:r>
              <a:rPr lang="en-US" sz="1400" b="1" dirty="0">
                <a:solidFill>
                  <a:schemeClr val="bg1">
                    <a:lumMod val="50000"/>
                  </a:schemeClr>
                </a:solidFill>
                <a:latin typeface="Consolas" panose="020B0609020204030204" pitchFamily="49" charset="0"/>
              </a:rPr>
              <a:t>  // 0 = marked, 1 = not masked (enabled)</a:t>
            </a:r>
          </a:p>
          <a:p>
            <a:r>
              <a:rPr lang="en-US" sz="1400" b="1" dirty="0">
                <a:solidFill>
                  <a:schemeClr val="tx1"/>
                </a:solidFill>
                <a:latin typeface="Consolas" panose="020B0609020204030204" pitchFamily="49" charset="0"/>
              </a:rPr>
              <a:t>  </a:t>
            </a:r>
            <a:r>
              <a:rPr lang="en-US" sz="1400" b="1" dirty="0">
                <a:solidFill>
                  <a:srgbClr val="C00000"/>
                </a:solidFill>
                <a:latin typeface="Consolas" panose="020B0609020204030204" pitchFamily="49" charset="0"/>
              </a:rPr>
              <a:t>EXTI-&gt;IMR1  |= EXTI_IMR1_IM3;     	</a:t>
            </a:r>
          </a:p>
          <a:p>
            <a:endParaRPr lang="en-US" sz="1400" b="1" dirty="0">
              <a:solidFill>
                <a:srgbClr val="C00000"/>
              </a:solidFill>
              <a:latin typeface="Consolas" panose="020B0609020204030204" pitchFamily="49" charset="0"/>
            </a:endParaRPr>
          </a:p>
          <a:p>
            <a:r>
              <a:rPr lang="en-US" sz="1400" b="1" dirty="0">
                <a:solidFill>
                  <a:schemeClr val="bg1"/>
                </a:solidFill>
                <a:latin typeface="Consolas" panose="020B0609020204030204" pitchFamily="49" charset="0"/>
              </a:rPr>
              <a:t>  while(1);</a:t>
            </a:r>
          </a:p>
          <a:p>
            <a:r>
              <a:rPr lang="en-US" sz="1400" b="1" dirty="0">
                <a:solidFill>
                  <a:schemeClr val="tx1"/>
                </a:solidFill>
                <a:latin typeface="Consolas" panose="020B0609020204030204" pitchFamily="49" charset="0"/>
              </a:rPr>
              <a:t>}</a:t>
            </a:r>
          </a:p>
        </p:txBody>
      </p:sp>
      <p:sp>
        <p:nvSpPr>
          <p:cNvPr id="4" name="AutoShape 4" descr="Image result for infinity  loop color red funn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3"/>
          <a:stretch>
            <a:fillRect/>
          </a:stretch>
        </p:blipFill>
        <p:spPr>
          <a:xfrm>
            <a:off x="6019800" y="1143000"/>
            <a:ext cx="5900666" cy="3581400"/>
          </a:xfrm>
          <a:prstGeom prst="rect">
            <a:avLst/>
          </a:prstGeom>
        </p:spPr>
      </p:pic>
      <p:sp>
        <p:nvSpPr>
          <p:cNvPr id="5" name="Rectangle 4"/>
          <p:cNvSpPr/>
          <p:nvPr/>
        </p:nvSpPr>
        <p:spPr>
          <a:xfrm>
            <a:off x="9873451" y="2340845"/>
            <a:ext cx="623455" cy="6234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10155313" y="2964300"/>
            <a:ext cx="0" cy="93373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049000" y="3326169"/>
            <a:ext cx="76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591800" y="3962400"/>
            <a:ext cx="4572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1063795" y="3326169"/>
            <a:ext cx="0" cy="63623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0155313" y="3898036"/>
            <a:ext cx="15321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9372600" y="4038600"/>
            <a:ext cx="914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219160" y="3829249"/>
            <a:ext cx="463588" cy="246221"/>
          </a:xfrm>
          <a:prstGeom prst="rect">
            <a:avLst/>
          </a:prstGeom>
          <a:noFill/>
        </p:spPr>
        <p:txBody>
          <a:bodyPr wrap="none" rtlCol="0">
            <a:spAutoFit/>
          </a:bodyPr>
          <a:lstStyle/>
          <a:p>
            <a:r>
              <a:rPr lang="en-US" sz="1000" b="1" dirty="0">
                <a:solidFill>
                  <a:srgbClr val="FF0000"/>
                </a:solidFill>
                <a:latin typeface="Arial" panose="020B0604020202020204" pitchFamily="34" charset="0"/>
                <a:cs typeface="Arial" panose="020B0604020202020204" pitchFamily="34" charset="0"/>
              </a:rPr>
              <a:t>AND</a:t>
            </a:r>
          </a:p>
        </p:txBody>
      </p:sp>
      <p:sp>
        <p:nvSpPr>
          <p:cNvPr id="19" name="TextBox 18"/>
          <p:cNvSpPr txBox="1"/>
          <p:nvPr/>
        </p:nvSpPr>
        <p:spPr>
          <a:xfrm>
            <a:off x="10122328" y="2954179"/>
            <a:ext cx="420308" cy="246221"/>
          </a:xfrm>
          <a:prstGeom prst="rect">
            <a:avLst/>
          </a:prstGeom>
          <a:noFill/>
        </p:spPr>
        <p:txBody>
          <a:bodyPr wrap="none" rtlCol="0">
            <a:spAutoFit/>
          </a:bodyPr>
          <a:lstStyle/>
          <a:p>
            <a:r>
              <a:rPr lang="en-US" sz="1000" b="1" dirty="0">
                <a:solidFill>
                  <a:srgbClr val="FF0000"/>
                </a:solidFill>
                <a:latin typeface="Arial" panose="020B0604020202020204" pitchFamily="34" charset="0"/>
                <a:cs typeface="Arial" panose="020B0604020202020204" pitchFamily="34" charset="0"/>
              </a:rPr>
              <a:t>IMR</a:t>
            </a:r>
          </a:p>
        </p:txBody>
      </p:sp>
    </p:spTree>
    <p:extLst>
      <p:ext uri="{BB962C8B-B14F-4D97-AF65-F5344CB8AC3E}">
        <p14:creationId xmlns:p14="http://schemas.microsoft.com/office/powerpoint/2010/main" val="572537449"/>
      </p:ext>
    </p:extLst>
  </p:cSld>
  <p:clrMapOvr>
    <a:masterClrMapping/>
  </p:clrMapOvr>
  <p:extLst mod="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A7C8D44-3667-46F6-9772-CC52308E2A7F}" type="slidenum">
              <a:rPr kumimoji="0" lang="en-US" smtClean="0"/>
              <a:pPr/>
              <a:t>19</a:t>
            </a:fld>
            <a:endParaRPr kumimoji="0" lang="en-US" dirty="0"/>
          </a:p>
        </p:txBody>
      </p:sp>
      <p:sp>
        <p:nvSpPr>
          <p:cNvPr id="9" name="Rectangle 8"/>
          <p:cNvSpPr/>
          <p:nvPr/>
        </p:nvSpPr>
        <p:spPr>
          <a:xfrm>
            <a:off x="457200" y="238568"/>
            <a:ext cx="5410200" cy="63401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b="1" dirty="0">
                <a:solidFill>
                  <a:schemeClr val="bg1">
                    <a:lumMod val="50000"/>
                  </a:schemeClr>
                </a:solidFill>
                <a:latin typeface="Consolas" panose="020B0609020204030204" pitchFamily="49" charset="0"/>
              </a:rPr>
              <a:t>//  Pull PA.3 down internally; Trigger on rising edge</a:t>
            </a:r>
          </a:p>
          <a:p>
            <a:r>
              <a:rPr lang="en-US" sz="1400" b="1" dirty="0" err="1">
                <a:solidFill>
                  <a:schemeClr val="tx1"/>
                </a:solidFill>
                <a:latin typeface="Consolas" panose="020B0609020204030204" pitchFamily="49" charset="0"/>
              </a:rPr>
              <a:t>int</a:t>
            </a:r>
            <a:r>
              <a:rPr lang="en-US" sz="1400" b="1" dirty="0">
                <a:solidFill>
                  <a:schemeClr val="tx1"/>
                </a:solidFill>
                <a:latin typeface="Consolas" panose="020B0609020204030204" pitchFamily="49" charset="0"/>
              </a:rPr>
              <a:t> main(void) {</a:t>
            </a:r>
          </a:p>
          <a:p>
            <a:r>
              <a:rPr lang="en-US" sz="1400" b="1" dirty="0">
                <a:solidFill>
                  <a:schemeClr val="bg1">
                    <a:lumMod val="50000"/>
                  </a:schemeClr>
                </a:solidFill>
                <a:latin typeface="Consolas" panose="020B0609020204030204" pitchFamily="49" charset="0"/>
              </a:rPr>
              <a:t>  // Enable GPIO Clock</a:t>
            </a:r>
          </a:p>
          <a:p>
            <a:r>
              <a:rPr lang="en-US" sz="1400" b="1" dirty="0">
                <a:solidFill>
                  <a:schemeClr val="tx1"/>
                </a:solidFill>
                <a:latin typeface="Consolas" panose="020B0609020204030204" pitchFamily="49" charset="0"/>
              </a:rPr>
              <a:t>  RCC-&gt;AHB2ENR |= RCC_AHB2ENR_GPIOAEN;	</a:t>
            </a:r>
          </a:p>
          <a:p>
            <a:r>
              <a:rPr lang="en-US" sz="1400" b="1" dirty="0">
                <a:solidFill>
                  <a:schemeClr val="bg1">
                    <a:lumMod val="50000"/>
                  </a:schemeClr>
                </a:solidFill>
                <a:latin typeface="Consolas" panose="020B0609020204030204" pitchFamily="49" charset="0"/>
              </a:rPr>
              <a:t>  // GPIO Mode: Input(00), Output (01), </a:t>
            </a:r>
          </a:p>
          <a:p>
            <a:r>
              <a:rPr lang="en-US" sz="1400" b="1" dirty="0">
                <a:solidFill>
                  <a:schemeClr val="bg1">
                    <a:lumMod val="50000"/>
                  </a:schemeClr>
                </a:solidFill>
                <a:latin typeface="Consolas" panose="020B0609020204030204" pitchFamily="49" charset="0"/>
              </a:rPr>
              <a:t>  //            AF(10),    Analog (11)</a:t>
            </a:r>
          </a:p>
          <a:p>
            <a:r>
              <a:rPr lang="en-US" sz="1400" b="1" dirty="0">
                <a:solidFill>
                  <a:schemeClr val="tx1"/>
                </a:solidFill>
                <a:latin typeface="Consolas" panose="020B0609020204030204" pitchFamily="49" charset="0"/>
              </a:rPr>
              <a:t>  GPIOA-&gt;MODER &amp;= ~3U &lt;&lt; 6;</a:t>
            </a:r>
          </a:p>
          <a:p>
            <a:r>
              <a:rPr lang="en-US" sz="1400" b="1" dirty="0">
                <a:solidFill>
                  <a:schemeClr val="bg1">
                    <a:lumMod val="50000"/>
                  </a:schemeClr>
                </a:solidFill>
                <a:latin typeface="Consolas" panose="020B0609020204030204" pitchFamily="49" charset="0"/>
              </a:rPr>
              <a:t>  // GPIO Push-Pull: No pull-up, pull-down (00), </a:t>
            </a:r>
          </a:p>
          <a:p>
            <a:r>
              <a:rPr lang="en-US" sz="1400" b="1" dirty="0">
                <a:solidFill>
                  <a:schemeClr val="bg1">
                    <a:lumMod val="50000"/>
                  </a:schemeClr>
                </a:solidFill>
                <a:latin typeface="Consolas" panose="020B0609020204030204" pitchFamily="49" charset="0"/>
              </a:rPr>
              <a:t>  //  Pull-up (01), Pull-down (10), Reserved (11)</a:t>
            </a:r>
            <a:endParaRPr lang="en-US" sz="1400" b="1" dirty="0">
              <a:solidFill>
                <a:srgbClr val="C00000"/>
              </a:solidFill>
              <a:latin typeface="Consolas" panose="020B0609020204030204" pitchFamily="49" charset="0"/>
            </a:endParaRPr>
          </a:p>
          <a:p>
            <a:r>
              <a:rPr lang="en-US" sz="1400" b="1" dirty="0">
                <a:solidFill>
                  <a:schemeClr val="tx1"/>
                </a:solidFill>
                <a:latin typeface="Consolas" panose="020B0609020204030204" pitchFamily="49" charset="0"/>
              </a:rPr>
              <a:t>  GPIOA-&gt;PUPDR &amp;= ~3U &lt;&lt; 6;</a:t>
            </a:r>
          </a:p>
          <a:p>
            <a:r>
              <a:rPr lang="en-US" sz="1400" b="1" dirty="0">
                <a:solidFill>
                  <a:srgbClr val="C00000"/>
                </a:solidFill>
                <a:latin typeface="Consolas" panose="020B0609020204030204" pitchFamily="49" charset="0"/>
              </a:rPr>
              <a:t>  </a:t>
            </a:r>
            <a:r>
              <a:rPr lang="en-US" sz="1400" b="1" dirty="0">
                <a:solidFill>
                  <a:schemeClr val="tx1"/>
                </a:solidFill>
                <a:latin typeface="Consolas" panose="020B0609020204030204" pitchFamily="49" charset="0"/>
              </a:rPr>
              <a:t>GPIOA-&gt;PUPDR |= 2U &lt;&lt; 6; </a:t>
            </a:r>
            <a:r>
              <a:rPr lang="en-US" sz="1400" b="1" dirty="0">
                <a:solidFill>
                  <a:srgbClr val="C00000"/>
                </a:solidFill>
                <a:latin typeface="Consolas" panose="020B0609020204030204" pitchFamily="49" charset="0"/>
              </a:rPr>
              <a:t>   </a:t>
            </a:r>
            <a:r>
              <a:rPr lang="en-US" sz="1400" b="1" dirty="0">
                <a:solidFill>
                  <a:schemeClr val="bg1">
                    <a:lumMod val="50000"/>
                  </a:schemeClr>
                </a:solidFill>
                <a:latin typeface="Consolas" panose="020B0609020204030204" pitchFamily="49" charset="0"/>
              </a:rPr>
              <a:t>// Pull down</a:t>
            </a:r>
          </a:p>
          <a:p>
            <a:r>
              <a:rPr lang="en-US" sz="1400" b="1" dirty="0">
                <a:solidFill>
                  <a:srgbClr val="C00000"/>
                </a:solidFill>
                <a:latin typeface="Consolas" panose="020B0609020204030204" pitchFamily="49" charset="0"/>
              </a:rPr>
              <a:t>	</a:t>
            </a:r>
          </a:p>
          <a:p>
            <a:r>
              <a:rPr lang="en-US" sz="1400" b="1" dirty="0">
                <a:solidFill>
                  <a:srgbClr val="C00000"/>
                </a:solidFill>
                <a:latin typeface="Consolas" panose="020B0609020204030204" pitchFamily="49" charset="0"/>
              </a:rPr>
              <a:t>  </a:t>
            </a:r>
            <a:r>
              <a:rPr lang="en-US" sz="1400" b="1" dirty="0" err="1">
                <a:solidFill>
                  <a:schemeClr val="tx1"/>
                </a:solidFill>
                <a:latin typeface="Consolas" panose="020B0609020204030204" pitchFamily="49" charset="0"/>
              </a:rPr>
              <a:t>NVIC_EnableIRQ</a:t>
            </a:r>
            <a:r>
              <a:rPr lang="en-US" sz="1400" b="1" dirty="0">
                <a:solidFill>
                  <a:schemeClr val="tx1"/>
                </a:solidFill>
                <a:latin typeface="Consolas" panose="020B0609020204030204" pitchFamily="49" charset="0"/>
              </a:rPr>
              <a:t>(EXTI3_IRQn); </a:t>
            </a:r>
            <a:r>
              <a:rPr lang="en-US" sz="1400" b="1" dirty="0">
                <a:solidFill>
                  <a:schemeClr val="bg1">
                    <a:lumMod val="50000"/>
                  </a:schemeClr>
                </a:solidFill>
                <a:latin typeface="Consolas" panose="020B0609020204030204" pitchFamily="49" charset="0"/>
              </a:rPr>
              <a:t>// Enable Interrupt</a:t>
            </a:r>
            <a:endParaRPr lang="en-US" sz="1400" b="1" dirty="0">
              <a:solidFill>
                <a:srgbClr val="C00000"/>
              </a:solidFill>
              <a:latin typeface="Consolas" panose="020B0609020204030204" pitchFamily="49" charset="0"/>
            </a:endParaRPr>
          </a:p>
          <a:p>
            <a:r>
              <a:rPr lang="en-US" sz="1400" b="1" dirty="0">
                <a:solidFill>
                  <a:srgbClr val="C00000"/>
                </a:solidFill>
                <a:latin typeface="Consolas" panose="020B0609020204030204" pitchFamily="49" charset="0"/>
              </a:rPr>
              <a:t>	</a:t>
            </a:r>
          </a:p>
          <a:p>
            <a:r>
              <a:rPr lang="en-US" sz="1400" b="1" dirty="0">
                <a:solidFill>
                  <a:schemeClr val="bg1">
                    <a:lumMod val="50000"/>
                  </a:schemeClr>
                </a:solidFill>
                <a:latin typeface="Consolas" panose="020B0609020204030204" pitchFamily="49" charset="0"/>
              </a:rPr>
              <a:t>  // Connect External Line to the GPI</a:t>
            </a:r>
          </a:p>
          <a:p>
            <a:r>
              <a:rPr lang="en-US" sz="1400" b="1" dirty="0">
                <a:solidFill>
                  <a:schemeClr val="tx1"/>
                </a:solidFill>
                <a:latin typeface="Consolas" panose="020B0609020204030204" pitchFamily="49" charset="0"/>
              </a:rPr>
              <a:t>  RCC-&gt;APB2ENR |= RCC_APB2ENR_SYSCFGEN;</a:t>
            </a:r>
          </a:p>
          <a:p>
            <a:r>
              <a:rPr lang="en-US" sz="1400" b="1" dirty="0">
                <a:solidFill>
                  <a:schemeClr val="tx1"/>
                </a:solidFill>
                <a:latin typeface="Consolas" panose="020B0609020204030204" pitchFamily="49" charset="0"/>
              </a:rPr>
              <a:t>  SYSCFG-&gt;EXTICR[0] &amp;= ~SYSCFG_EXTICR1_EXTI3; </a:t>
            </a:r>
          </a:p>
          <a:p>
            <a:r>
              <a:rPr lang="en-US" sz="1400" b="1" dirty="0">
                <a:solidFill>
                  <a:schemeClr val="tx1"/>
                </a:solidFill>
                <a:latin typeface="Consolas" panose="020B0609020204030204" pitchFamily="49" charset="0"/>
              </a:rPr>
              <a:t>  SYSCFG-&gt;EXTICR[0] |=  SYSCFG_EXTICR1_EXTI3_PA; </a:t>
            </a:r>
          </a:p>
          <a:p>
            <a:r>
              <a:rPr lang="en-US" sz="1400" b="1" dirty="0">
                <a:solidFill>
                  <a:srgbClr val="C00000"/>
                </a:solidFill>
                <a:latin typeface="Consolas" panose="020B0609020204030204" pitchFamily="49" charset="0"/>
              </a:rPr>
              <a:t>	</a:t>
            </a:r>
          </a:p>
          <a:p>
            <a:r>
              <a:rPr lang="en-US" sz="1400" b="1" dirty="0">
                <a:solidFill>
                  <a:schemeClr val="bg1">
                    <a:lumMod val="50000"/>
                  </a:schemeClr>
                </a:solidFill>
                <a:latin typeface="Consolas" panose="020B0609020204030204" pitchFamily="49" charset="0"/>
              </a:rPr>
              <a:t>  // Interrupt Mask Register</a:t>
            </a:r>
          </a:p>
          <a:p>
            <a:r>
              <a:rPr lang="en-US" sz="1400" b="1" dirty="0">
                <a:solidFill>
                  <a:schemeClr val="bg1">
                    <a:lumMod val="50000"/>
                  </a:schemeClr>
                </a:solidFill>
                <a:latin typeface="Consolas" panose="020B0609020204030204" pitchFamily="49" charset="0"/>
              </a:rPr>
              <a:t>  // 0 = marked, 1 = not masked (enabled)</a:t>
            </a:r>
          </a:p>
          <a:p>
            <a:r>
              <a:rPr lang="en-US" sz="1400" b="1" dirty="0">
                <a:solidFill>
                  <a:schemeClr val="tx1"/>
                </a:solidFill>
                <a:latin typeface="Consolas" panose="020B0609020204030204" pitchFamily="49" charset="0"/>
              </a:rPr>
              <a:t>  EXTI-&gt;IMR1  |= EXTI_IMR1_IM3;     </a:t>
            </a:r>
          </a:p>
          <a:p>
            <a:r>
              <a:rPr lang="en-US" sz="1400" b="1" dirty="0">
                <a:solidFill>
                  <a:srgbClr val="C00000"/>
                </a:solidFill>
                <a:latin typeface="Consolas" panose="020B0609020204030204" pitchFamily="49" charset="0"/>
              </a:rPr>
              <a:t>	</a:t>
            </a:r>
          </a:p>
          <a:p>
            <a:r>
              <a:rPr lang="en-US" sz="1400" b="1" dirty="0">
                <a:solidFill>
                  <a:schemeClr val="bg1">
                    <a:lumMod val="50000"/>
                  </a:schemeClr>
                </a:solidFill>
                <a:latin typeface="Consolas" panose="020B0609020204030204" pitchFamily="49" charset="0"/>
              </a:rPr>
              <a:t>  // Rising trigger selection</a:t>
            </a:r>
          </a:p>
          <a:p>
            <a:r>
              <a:rPr lang="en-US" sz="1400" b="1" dirty="0">
                <a:solidFill>
                  <a:schemeClr val="bg1">
                    <a:lumMod val="50000"/>
                  </a:schemeClr>
                </a:solidFill>
                <a:latin typeface="Consolas" panose="020B0609020204030204" pitchFamily="49" charset="0"/>
              </a:rPr>
              <a:t>  // 0 = trigger disabled, 1 = trigger enabled</a:t>
            </a:r>
          </a:p>
          <a:p>
            <a:r>
              <a:rPr lang="en-US" sz="1400" b="1" dirty="0">
                <a:solidFill>
                  <a:schemeClr val="tx1"/>
                </a:solidFill>
                <a:latin typeface="Consolas" panose="020B0609020204030204" pitchFamily="49" charset="0"/>
              </a:rPr>
              <a:t>  EXTI-&gt;RTSR1 |= EXTI_RTSR1_RT3;  </a:t>
            </a:r>
          </a:p>
          <a:p>
            <a:endParaRPr lang="en-US" sz="1400" b="1" dirty="0">
              <a:solidFill>
                <a:srgbClr val="C00000"/>
              </a:solidFill>
              <a:latin typeface="Consolas" panose="020B0609020204030204" pitchFamily="49" charset="0"/>
            </a:endParaRPr>
          </a:p>
          <a:p>
            <a:r>
              <a:rPr lang="en-US" sz="1400" b="1" dirty="0">
                <a:solidFill>
                  <a:srgbClr val="C00000"/>
                </a:solidFill>
                <a:latin typeface="Consolas" panose="020B0609020204030204" pitchFamily="49" charset="0"/>
              </a:rPr>
              <a:t>  while(1);</a:t>
            </a:r>
          </a:p>
          <a:p>
            <a:r>
              <a:rPr lang="en-US" sz="1400" b="1" dirty="0">
                <a:solidFill>
                  <a:schemeClr val="tx1"/>
                </a:solidFill>
                <a:latin typeface="Consolas" panose="020B0609020204030204" pitchFamily="49" charset="0"/>
              </a:rPr>
              <a:t>}</a:t>
            </a:r>
          </a:p>
        </p:txBody>
      </p:sp>
      <p:sp>
        <p:nvSpPr>
          <p:cNvPr id="4" name="AutoShape 4" descr="Image result for infinity  loop color red funn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cxnSp>
        <p:nvCxnSpPr>
          <p:cNvPr id="7" name="Straight Arrow Connector 6"/>
          <p:cNvCxnSpPr/>
          <p:nvPr/>
        </p:nvCxnSpPr>
        <p:spPr>
          <a:xfrm flipV="1">
            <a:off x="1752600" y="5638800"/>
            <a:ext cx="5029200" cy="48841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Related image"/>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464820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172200" y="4463534"/>
            <a:ext cx="3810000" cy="369332"/>
          </a:xfrm>
          <a:prstGeom prst="rect">
            <a:avLst/>
          </a:prstGeom>
          <a:noFill/>
        </p:spPr>
        <p:txBody>
          <a:bodyPr wrap="square" rtlCol="0">
            <a:spAutoFit/>
          </a:bodyPr>
          <a:lstStyle/>
          <a:p>
            <a:r>
              <a:rPr lang="en-US" dirty="0"/>
              <a:t>Processor runs a dead loop forever!</a:t>
            </a:r>
          </a:p>
        </p:txBody>
      </p:sp>
    </p:spTree>
    <p:extLst>
      <p:ext uri="{BB962C8B-B14F-4D97-AF65-F5344CB8AC3E}">
        <p14:creationId xmlns:p14="http://schemas.microsoft.com/office/powerpoint/2010/main" val="3412977452"/>
      </p:ext>
    </p:extLst>
  </p:cSld>
  <p:clrMapOvr>
    <a:masterClrMapping/>
  </p:clrMapOvr>
  <p:extLst mod="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a:t>
            </a:r>
            <a:r>
              <a:rPr lang="en-US" i="1" dirty="0"/>
              <a:t>vs</a:t>
            </a:r>
            <a:r>
              <a:rPr lang="en-US" dirty="0"/>
              <a:t> Polling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a:t>
            </a:fld>
            <a:endParaRPr kumimoji="0" lang="en-US" dirty="0"/>
          </a:p>
        </p:txBody>
      </p:sp>
      <p:pic>
        <p:nvPicPr>
          <p:cNvPr id="7" name="Picture 2" descr="Image result for waiting for phone c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93" y="1521987"/>
            <a:ext cx="4485456" cy="4634973"/>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3"/>
          <p:cNvSpPr>
            <a:spLocks noGrp="1"/>
          </p:cNvSpPr>
          <p:nvPr>
            <p:ph sz="quarter" idx="1"/>
          </p:nvPr>
        </p:nvSpPr>
        <p:spPr>
          <a:xfrm>
            <a:off x="5791200" y="1219200"/>
            <a:ext cx="5791200" cy="4937760"/>
          </a:xfrm>
        </p:spPr>
        <p:txBody>
          <a:bodyPr>
            <a:normAutofit fontScale="85000" lnSpcReduction="20000"/>
          </a:bodyPr>
          <a:lstStyle/>
          <a:p>
            <a:r>
              <a:rPr lang="en-US" b="1" dirty="0">
                <a:solidFill>
                  <a:srgbClr val="0000FF"/>
                </a:solidFill>
              </a:rPr>
              <a:t>Polling</a:t>
            </a:r>
            <a:r>
              <a:rPr lang="en-US" dirty="0"/>
              <a:t>: </a:t>
            </a:r>
          </a:p>
          <a:p>
            <a:pPr marL="0" indent="0">
              <a:buNone/>
            </a:pPr>
            <a:r>
              <a:rPr lang="en-US" dirty="0"/>
              <a:t>You </a:t>
            </a:r>
            <a:r>
              <a:rPr lang="en-US" dirty="0">
                <a:solidFill>
                  <a:srgbClr val="C00000"/>
                </a:solidFill>
              </a:rPr>
              <a:t>pick up the phone every few seco</a:t>
            </a:r>
            <a:r>
              <a:rPr lang="en-US" dirty="0">
                <a:solidFill>
                  <a:srgbClr val="FF0000"/>
                </a:solidFill>
              </a:rPr>
              <a:t>nds </a:t>
            </a:r>
            <a:r>
              <a:rPr lang="en-US" dirty="0"/>
              <a:t>to check whether you are getting a call.</a:t>
            </a:r>
          </a:p>
          <a:p>
            <a:pPr marL="0" indent="0">
              <a:buNone/>
            </a:pPr>
            <a:endParaRPr lang="en-US" dirty="0">
              <a:solidFill>
                <a:schemeClr val="bg1"/>
              </a:solidFill>
            </a:endParaRPr>
          </a:p>
          <a:p>
            <a:pPr marL="0" indent="0">
              <a:buNone/>
            </a:pPr>
            <a:r>
              <a:rPr lang="en-US" b="1" dirty="0">
                <a:solidFill>
                  <a:schemeClr val="bg1"/>
                </a:solidFill>
              </a:rPr>
              <a:t>Interrupt</a:t>
            </a:r>
            <a:r>
              <a:rPr lang="en-US" dirty="0">
                <a:solidFill>
                  <a:schemeClr val="bg1"/>
                </a:solidFill>
              </a:rPr>
              <a:t>:</a:t>
            </a:r>
          </a:p>
          <a:p>
            <a:pPr marL="0" indent="0">
              <a:buNone/>
            </a:pPr>
            <a:r>
              <a:rPr lang="en-US" dirty="0">
                <a:solidFill>
                  <a:schemeClr val="bg1"/>
                </a:solidFill>
              </a:rPr>
              <a:t>Do whatever you should do and pick up the phone when it rings.</a:t>
            </a:r>
          </a:p>
          <a:p>
            <a:endParaRPr lang="en-US" dirty="0">
              <a:solidFill>
                <a:schemeClr val="bg1"/>
              </a:solidFill>
            </a:endParaRPr>
          </a:p>
          <a:p>
            <a:pPr marL="274320" lvl="1" indent="0">
              <a:buNone/>
            </a:pPr>
            <a:r>
              <a:rPr lang="en-US" dirty="0">
                <a:solidFill>
                  <a:schemeClr val="bg1"/>
                </a:solidFill>
              </a:rPr>
              <a:t>Hardware-triggered software action</a:t>
            </a:r>
          </a:p>
          <a:p>
            <a:pPr lvl="1"/>
            <a:endParaRPr lang="en-US" dirty="0">
              <a:solidFill>
                <a:schemeClr val="bg1"/>
              </a:solidFill>
            </a:endParaRPr>
          </a:p>
          <a:p>
            <a:pPr marL="274320" lvl="1" indent="0">
              <a:buNone/>
            </a:pPr>
            <a:r>
              <a:rPr lang="en-US" dirty="0" err="1">
                <a:solidFill>
                  <a:schemeClr val="bg1"/>
                </a:solidFill>
              </a:rPr>
              <a:t>espond</a:t>
            </a:r>
            <a:r>
              <a:rPr lang="en-US" dirty="0">
                <a:solidFill>
                  <a:schemeClr val="bg1"/>
                </a:solidFill>
              </a:rPr>
              <a:t> to external events efficiently, while avoiding busy wait.</a:t>
            </a:r>
          </a:p>
          <a:p>
            <a:pPr lvl="1"/>
            <a:endParaRPr lang="en-US" dirty="0">
              <a:solidFill>
                <a:schemeClr val="bg1"/>
              </a:solidFill>
            </a:endParaRPr>
          </a:p>
          <a:p>
            <a:pPr marL="274320" lvl="1" indent="0">
              <a:buNone/>
            </a:pPr>
            <a:r>
              <a:rPr lang="en-US" dirty="0">
                <a:solidFill>
                  <a:schemeClr val="bg1"/>
                </a:solidFill>
              </a:rPr>
              <a:t>When no events, the processor can run the main program or enter a sleep state to conserve energy</a:t>
            </a:r>
          </a:p>
        </p:txBody>
      </p:sp>
    </p:spTree>
    <p:custDataLst>
      <p:tags r:id="rId1"/>
    </p:custDataLst>
    <p:extLst>
      <p:ext uri="{BB962C8B-B14F-4D97-AF65-F5344CB8AC3E}">
        <p14:creationId xmlns:p14="http://schemas.microsoft.com/office/powerpoint/2010/main" val="214274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1000"/>
                                        <p:tgtEl>
                                          <p:spTgt spid="7"/>
                                        </p:tgtEl>
                                        <p:attrNameLst>
                                          <p:attrName>ppt_w</p:attrName>
                                        </p:attrNameLst>
                                      </p:cBhvr>
                                      <p:tavLst>
                                        <p:tav tm="0">
                                          <p:val>
                                            <p:strVal val="ppt_w"/>
                                          </p:val>
                                        </p:tav>
                                        <p:tav tm="100000">
                                          <p:val>
                                            <p:fltVal val="0"/>
                                          </p:val>
                                        </p:tav>
                                      </p:tavLst>
                                    </p:anim>
                                    <p:anim calcmode="lin" valueType="num">
                                      <p:cBhvr>
                                        <p:cTn id="7" dur="1000"/>
                                        <p:tgtEl>
                                          <p:spTgt spid="7"/>
                                        </p:tgtEl>
                                        <p:attrNameLst>
                                          <p:attrName>ppt_h</p:attrName>
                                        </p:attrNameLst>
                                      </p:cBhvr>
                                      <p:tavLst>
                                        <p:tav tm="0">
                                          <p:val>
                                            <p:strVal val="ppt_h"/>
                                          </p:val>
                                        </p:tav>
                                        <p:tav tm="100000">
                                          <p:val>
                                            <p:fltVal val="0"/>
                                          </p:val>
                                        </p:tav>
                                      </p:tavLst>
                                    </p:anim>
                                    <p:animEffect transition="out" filter="fade">
                                      <p:cBhvr>
                                        <p:cTn id="8" dur="1000"/>
                                        <p:tgtEl>
                                          <p:spTgt spid="7"/>
                                        </p:tgtEl>
                                      </p:cBhvr>
                                    </p:animEffect>
                                    <p:set>
                                      <p:cBhvr>
                                        <p:cTn id="9" dur="1" fill="hold">
                                          <p:stCondLst>
                                            <p:cond delay="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US" dirty="0"/>
              <a:t>Interrupt Service Routine (ISR)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20</a:t>
            </a:fld>
            <a:endParaRPr kumimoji="0" lang="en-US" dirty="0"/>
          </a:p>
        </p:txBody>
      </p:sp>
      <p:sp>
        <p:nvSpPr>
          <p:cNvPr id="5" name="TextBox 4"/>
          <p:cNvSpPr txBox="1"/>
          <p:nvPr/>
        </p:nvSpPr>
        <p:spPr>
          <a:xfrm>
            <a:off x="729436" y="2388384"/>
            <a:ext cx="4259499" cy="22467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1400" b="1" dirty="0">
                <a:solidFill>
                  <a:srgbClr val="C00000"/>
                </a:solidFill>
                <a:latin typeface="Consolas" panose="020B0609020204030204" pitchFamily="49" charset="0"/>
              </a:rPr>
              <a:t>void EXTI3_IRQHandler(void) {  </a:t>
            </a:r>
          </a:p>
          <a:p>
            <a:r>
              <a:rPr lang="en-US" sz="1400" b="1" dirty="0">
                <a:solidFill>
                  <a:srgbClr val="C00000"/>
                </a:solidFill>
                <a:latin typeface="Consolas" panose="020B0609020204030204" pitchFamily="49" charset="0"/>
              </a:rPr>
              <a:t>  if ((EXTI-&gt;PR1 &amp; EXTI_PR1_PIF3) != 0) {</a:t>
            </a:r>
          </a:p>
          <a:p>
            <a:endParaRPr lang="en-US" sz="1400" b="1" dirty="0">
              <a:solidFill>
                <a:srgbClr val="C00000"/>
              </a:solidFill>
              <a:latin typeface="Consolas" panose="020B0609020204030204" pitchFamily="49" charset="0"/>
            </a:endParaRPr>
          </a:p>
          <a:p>
            <a:r>
              <a:rPr lang="en-US" sz="1400" b="1" dirty="0">
                <a:solidFill>
                  <a:schemeClr val="bg1">
                    <a:lumMod val="50000"/>
                  </a:schemeClr>
                </a:solidFill>
                <a:latin typeface="Consolas" panose="020B0609020204030204" pitchFamily="49" charset="0"/>
              </a:rPr>
              <a:t>    // Toggle LED</a:t>
            </a:r>
          </a:p>
          <a:p>
            <a:r>
              <a:rPr lang="en-US" sz="1400" b="1" dirty="0">
                <a:solidFill>
                  <a:srgbClr val="C00000"/>
                </a:solidFill>
                <a:latin typeface="Consolas" panose="020B0609020204030204" pitchFamily="49" charset="0"/>
              </a:rPr>
              <a:t>    ...</a:t>
            </a:r>
          </a:p>
          <a:p>
            <a:endParaRPr lang="en-US" sz="1400" b="1" dirty="0">
              <a:solidFill>
                <a:srgbClr val="C00000"/>
              </a:solidFill>
              <a:latin typeface="Consolas" panose="020B0609020204030204" pitchFamily="49" charset="0"/>
            </a:endParaRPr>
          </a:p>
          <a:p>
            <a:r>
              <a:rPr lang="en-US" sz="1400" b="1" dirty="0">
                <a:solidFill>
                  <a:srgbClr val="C00000"/>
                </a:solidFill>
                <a:latin typeface="Consolas" panose="020B0609020204030204" pitchFamily="49" charset="0"/>
              </a:rPr>
              <a:t>    </a:t>
            </a:r>
            <a:r>
              <a:rPr lang="en-US" sz="1400" b="1" dirty="0">
                <a:solidFill>
                  <a:schemeClr val="bg1">
                    <a:lumMod val="50000"/>
                  </a:schemeClr>
                </a:solidFill>
                <a:latin typeface="Consolas" panose="020B0609020204030204" pitchFamily="49" charset="0"/>
              </a:rPr>
              <a:t>// Cleared flag by writing 1</a:t>
            </a:r>
          </a:p>
          <a:p>
            <a:r>
              <a:rPr lang="en-US" sz="1400" b="1" dirty="0">
                <a:solidFill>
                  <a:srgbClr val="C00000"/>
                </a:solidFill>
                <a:latin typeface="Consolas" panose="020B0609020204030204" pitchFamily="49" charset="0"/>
              </a:rPr>
              <a:t>    EXTI-&gt;PR1 |= EXTI_PR1_PIF3;</a:t>
            </a:r>
          </a:p>
          <a:p>
            <a:r>
              <a:rPr lang="en-US" sz="1400" b="1" dirty="0">
                <a:solidFill>
                  <a:srgbClr val="C00000"/>
                </a:solidFill>
                <a:latin typeface="Consolas" panose="020B0609020204030204" pitchFamily="49" charset="0"/>
              </a:rPr>
              <a:t>  }</a:t>
            </a:r>
          </a:p>
          <a:p>
            <a:r>
              <a:rPr lang="en-US" sz="1400" b="1" dirty="0">
                <a:solidFill>
                  <a:srgbClr val="C00000"/>
                </a:solidFill>
                <a:latin typeface="Consolas" panose="020B0609020204030204" pitchFamily="49" charset="0"/>
              </a:rPr>
              <a:t>}</a:t>
            </a:r>
          </a:p>
        </p:txBody>
      </p:sp>
      <p:sp>
        <p:nvSpPr>
          <p:cNvPr id="2" name="Rectangle 1"/>
          <p:cNvSpPr/>
          <p:nvPr/>
        </p:nvSpPr>
        <p:spPr>
          <a:xfrm>
            <a:off x="5410200" y="3442138"/>
            <a:ext cx="1776248"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while(1);</a:t>
            </a:r>
          </a:p>
        </p:txBody>
      </p:sp>
      <p:sp>
        <p:nvSpPr>
          <p:cNvPr id="4" name="Rectangle 3"/>
          <p:cNvSpPr/>
          <p:nvPr/>
        </p:nvSpPr>
        <p:spPr>
          <a:xfrm>
            <a:off x="7567448" y="2667000"/>
            <a:ext cx="2133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EXTI3_IRQHandler</a:t>
            </a:r>
          </a:p>
        </p:txBody>
      </p:sp>
      <p:sp>
        <p:nvSpPr>
          <p:cNvPr id="6" name="Rectangle 5"/>
          <p:cNvSpPr/>
          <p:nvPr/>
        </p:nvSpPr>
        <p:spPr>
          <a:xfrm>
            <a:off x="10109322" y="3446736"/>
            <a:ext cx="172532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while(1);</a:t>
            </a:r>
          </a:p>
        </p:txBody>
      </p:sp>
      <p:cxnSp>
        <p:nvCxnSpPr>
          <p:cNvPr id="8" name="Straight Arrow Connector 7"/>
          <p:cNvCxnSpPr/>
          <p:nvPr/>
        </p:nvCxnSpPr>
        <p:spPr>
          <a:xfrm>
            <a:off x="5433848" y="4419600"/>
            <a:ext cx="6553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1461801" y="4006334"/>
            <a:ext cx="601447" cy="369332"/>
          </a:xfrm>
          <a:prstGeom prst="rect">
            <a:avLst/>
          </a:prstGeom>
          <a:noFill/>
        </p:spPr>
        <p:txBody>
          <a:bodyPr wrap="none" rtlCol="0">
            <a:spAutoFit/>
          </a:bodyPr>
          <a:lstStyle/>
          <a:p>
            <a:r>
              <a:rPr lang="en-US" dirty="0"/>
              <a:t>time</a:t>
            </a:r>
          </a:p>
        </p:txBody>
      </p:sp>
      <p:sp>
        <p:nvSpPr>
          <p:cNvPr id="10" name="Lightning Bolt 9"/>
          <p:cNvSpPr/>
          <p:nvPr/>
        </p:nvSpPr>
        <p:spPr>
          <a:xfrm flipH="1">
            <a:off x="7037840" y="4191000"/>
            <a:ext cx="304800" cy="457200"/>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051031" y="4659868"/>
            <a:ext cx="1973617" cy="369332"/>
          </a:xfrm>
          <a:prstGeom prst="rect">
            <a:avLst/>
          </a:prstGeom>
          <a:noFill/>
        </p:spPr>
        <p:txBody>
          <a:bodyPr wrap="none" rtlCol="0">
            <a:spAutoFit/>
          </a:bodyPr>
          <a:lstStyle/>
          <a:p>
            <a:r>
              <a:rPr lang="en-US" dirty="0">
                <a:solidFill>
                  <a:srgbClr val="FF00FF"/>
                </a:solidFill>
              </a:rPr>
              <a:t>Push the up button</a:t>
            </a:r>
          </a:p>
        </p:txBody>
      </p:sp>
      <p:cxnSp>
        <p:nvCxnSpPr>
          <p:cNvPr id="13" name="Straight Arrow Connector 12"/>
          <p:cNvCxnSpPr>
            <a:stCxn id="2" idx="3"/>
            <a:endCxn id="4" idx="1"/>
          </p:cNvCxnSpPr>
          <p:nvPr/>
        </p:nvCxnSpPr>
        <p:spPr>
          <a:xfrm flipV="1">
            <a:off x="7186448" y="2857500"/>
            <a:ext cx="381000" cy="77513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3"/>
            <a:endCxn id="6" idx="1"/>
          </p:cNvCxnSpPr>
          <p:nvPr/>
        </p:nvCxnSpPr>
        <p:spPr>
          <a:xfrm>
            <a:off x="9701048" y="2857500"/>
            <a:ext cx="408274" cy="77973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66525" y="2945869"/>
            <a:ext cx="923651" cy="369332"/>
          </a:xfrm>
          <a:prstGeom prst="rect">
            <a:avLst/>
          </a:prstGeom>
          <a:noFill/>
        </p:spPr>
        <p:txBody>
          <a:bodyPr wrap="none" rtlCol="0">
            <a:spAutoFit/>
          </a:bodyPr>
          <a:lstStyle/>
          <a:p>
            <a:r>
              <a:rPr lang="en-US" dirty="0"/>
              <a:t>stacking</a:t>
            </a:r>
          </a:p>
        </p:txBody>
      </p:sp>
      <p:sp>
        <p:nvSpPr>
          <p:cNvPr id="21" name="TextBox 20"/>
          <p:cNvSpPr txBox="1"/>
          <p:nvPr/>
        </p:nvSpPr>
        <p:spPr>
          <a:xfrm>
            <a:off x="9826991" y="2898806"/>
            <a:ext cx="1154483" cy="369332"/>
          </a:xfrm>
          <a:prstGeom prst="rect">
            <a:avLst/>
          </a:prstGeom>
          <a:noFill/>
        </p:spPr>
        <p:txBody>
          <a:bodyPr wrap="none" rtlCol="0">
            <a:spAutoFit/>
          </a:bodyPr>
          <a:lstStyle/>
          <a:p>
            <a:r>
              <a:rPr lang="en-US" dirty="0"/>
              <a:t>unstacking</a:t>
            </a:r>
          </a:p>
        </p:txBody>
      </p:sp>
    </p:spTree>
    <p:extLst>
      <p:ext uri="{BB962C8B-B14F-4D97-AF65-F5344CB8AC3E}">
        <p14:creationId xmlns:p14="http://schemas.microsoft.com/office/powerpoint/2010/main" val="784458852"/>
      </p:ext>
    </p:extLst>
  </p:cSld>
  <p:clrMapOvr>
    <a:masterClrMapping/>
  </p:clrMapOvr>
  <p:extLst mod="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a:t>
            </a:r>
            <a:r>
              <a:rPr lang="en-US" i="1" dirty="0"/>
              <a:t>vs</a:t>
            </a:r>
            <a:r>
              <a:rPr lang="en-US" dirty="0"/>
              <a:t> Polling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a:t>
            </a:fld>
            <a:endParaRPr kumimoji="0" lang="en-US" dirty="0"/>
          </a:p>
        </p:txBody>
      </p:sp>
      <p:sp>
        <p:nvSpPr>
          <p:cNvPr id="4" name="Content Placeholder 3"/>
          <p:cNvSpPr>
            <a:spLocks noGrp="1"/>
          </p:cNvSpPr>
          <p:nvPr>
            <p:ph sz="quarter" idx="1"/>
          </p:nvPr>
        </p:nvSpPr>
        <p:spPr>
          <a:xfrm>
            <a:off x="5791200" y="1219200"/>
            <a:ext cx="5791200" cy="4937760"/>
          </a:xfrm>
        </p:spPr>
        <p:txBody>
          <a:bodyPr>
            <a:normAutofit fontScale="85000" lnSpcReduction="20000"/>
          </a:bodyPr>
          <a:lstStyle/>
          <a:p>
            <a:r>
              <a:rPr lang="en-US" b="1" dirty="0">
                <a:solidFill>
                  <a:srgbClr val="0000FF"/>
                </a:solidFill>
              </a:rPr>
              <a:t>Polling</a:t>
            </a:r>
            <a:r>
              <a:rPr lang="en-US" dirty="0"/>
              <a:t>: </a:t>
            </a:r>
          </a:p>
          <a:p>
            <a:pPr marL="0" indent="0">
              <a:buNone/>
            </a:pPr>
            <a:r>
              <a:rPr lang="en-US" dirty="0"/>
              <a:t>You </a:t>
            </a:r>
            <a:r>
              <a:rPr lang="en-US" dirty="0">
                <a:solidFill>
                  <a:srgbClr val="C00000"/>
                </a:solidFill>
              </a:rPr>
              <a:t>pick up the phone every few seco</a:t>
            </a:r>
            <a:r>
              <a:rPr lang="en-US" dirty="0">
                <a:solidFill>
                  <a:srgbClr val="FF0000"/>
                </a:solidFill>
              </a:rPr>
              <a:t>nds </a:t>
            </a:r>
            <a:r>
              <a:rPr lang="en-US" dirty="0"/>
              <a:t>to check whether you are getting a call.</a:t>
            </a:r>
          </a:p>
          <a:p>
            <a:pPr marL="0" indent="0">
              <a:buNone/>
            </a:pPr>
            <a:endParaRPr lang="en-US" dirty="0"/>
          </a:p>
          <a:p>
            <a:r>
              <a:rPr lang="en-US" b="1" dirty="0">
                <a:solidFill>
                  <a:srgbClr val="0000FF"/>
                </a:solidFill>
              </a:rPr>
              <a:t>Interrupt</a:t>
            </a:r>
            <a:r>
              <a:rPr lang="en-US" dirty="0"/>
              <a:t>:</a:t>
            </a:r>
          </a:p>
          <a:p>
            <a:pPr marL="0" indent="0">
              <a:buNone/>
            </a:pPr>
            <a:r>
              <a:rPr lang="en-US" dirty="0"/>
              <a:t>Do whatever you should do and pick up the phone </a:t>
            </a:r>
            <a:r>
              <a:rPr lang="en-US" dirty="0">
                <a:solidFill>
                  <a:srgbClr val="C00000"/>
                </a:solidFill>
              </a:rPr>
              <a:t>when it rings</a:t>
            </a:r>
            <a:r>
              <a:rPr lang="en-US" dirty="0"/>
              <a:t>.</a:t>
            </a:r>
          </a:p>
          <a:p>
            <a:endParaRPr lang="en-US" dirty="0"/>
          </a:p>
          <a:p>
            <a:pPr lvl="1"/>
            <a:r>
              <a:rPr lang="en-US" dirty="0"/>
              <a:t>Hardware-triggered software action</a:t>
            </a:r>
          </a:p>
          <a:p>
            <a:pPr lvl="1"/>
            <a:endParaRPr lang="en-US" dirty="0"/>
          </a:p>
          <a:p>
            <a:pPr lvl="1"/>
            <a:r>
              <a:rPr lang="en-US" dirty="0"/>
              <a:t>Respond to external events efficiently, while avoiding busy wait.</a:t>
            </a:r>
          </a:p>
          <a:p>
            <a:pPr lvl="1"/>
            <a:endParaRPr lang="en-US" dirty="0"/>
          </a:p>
          <a:p>
            <a:pPr lvl="1"/>
            <a:r>
              <a:rPr lang="en-US" dirty="0"/>
              <a:t>When no events, the processor can run the main program or enter a sleep state to conserve energy</a:t>
            </a:r>
          </a:p>
        </p:txBody>
      </p:sp>
      <p:pic>
        <p:nvPicPr>
          <p:cNvPr id="1026" name="Picture 2" descr="http://media.istockphoto.com/vectors/business-dog-vector-id484096828?k=6&amp;m=484096828&amp;s=170667a&amp;w=0&amp;h=eokHbCWPFhuswJxVoryy3kQjg_d4TyV0Ofw3RTnmJ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073592"/>
            <a:ext cx="4838700" cy="32289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303389" y="5460126"/>
            <a:ext cx="2361159" cy="338554"/>
          </a:xfrm>
          <a:prstGeom prst="rect">
            <a:avLst/>
          </a:prstGeom>
        </p:spPr>
        <p:txBody>
          <a:bodyPr wrap="none">
            <a:spAutoFit/>
          </a:bodyPr>
          <a:lstStyle/>
          <a:p>
            <a:r>
              <a:rPr lang="en-US" sz="1600" i="1" dirty="0"/>
              <a:t>http://www.istockphoto.com/</a:t>
            </a:r>
          </a:p>
        </p:txBody>
      </p:sp>
    </p:spTree>
    <p:custDataLst>
      <p:tags r:id="rId1"/>
    </p:custDataLst>
    <p:extLst>
      <p:ext uri="{BB962C8B-B14F-4D97-AF65-F5344CB8AC3E}">
        <p14:creationId xmlns:p14="http://schemas.microsoft.com/office/powerpoint/2010/main" val="310020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Effect transition="in" filter="fade">
                                      <p:cBhvr>
                                        <p:cTn id="9" dur="1000"/>
                                        <p:tgtEl>
                                          <p:spTgt spid="1026"/>
                                        </p:tgtEl>
                                      </p:cBhvr>
                                    </p:animEffect>
                                  </p:childTnLst>
                                </p:cTn>
                              </p:par>
                              <p:par>
                                <p:cTn id="10" presetID="1" presetClass="entr" presetSubtype="0" fill="hold" nodeType="with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xEl>
                                              <p:pRg st="6" end="6"/>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xEl>
                                              <p:pRg st="8" end="8"/>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
                                            <p:txEl>
                                              <p:pRg st="10" end="10"/>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extLst mod="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Joystick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a:t>
            </a:fld>
            <a:endParaRPr kumimoji="0" lang="en-US" dirty="0"/>
          </a:p>
        </p:txBody>
      </p:sp>
      <p:pic>
        <p:nvPicPr>
          <p:cNvPr id="38" name="Picture 37"/>
          <p:cNvPicPr>
            <a:picLocks noChangeAspect="1"/>
          </p:cNvPicPr>
          <p:nvPr/>
        </p:nvPicPr>
        <p:blipFill>
          <a:blip r:embed="rId4"/>
          <a:stretch>
            <a:fillRect/>
          </a:stretch>
        </p:blipFill>
        <p:spPr>
          <a:xfrm>
            <a:off x="4724400" y="1249588"/>
            <a:ext cx="2403698" cy="5303612"/>
          </a:xfrm>
          <a:prstGeom prst="rect">
            <a:avLst/>
          </a:prstGeom>
        </p:spPr>
      </p:pic>
      <p:sp>
        <p:nvSpPr>
          <p:cNvPr id="48" name="Rectangle 47"/>
          <p:cNvSpPr/>
          <p:nvPr/>
        </p:nvSpPr>
        <p:spPr>
          <a:xfrm>
            <a:off x="5867400" y="4764042"/>
            <a:ext cx="762000" cy="7223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53" name="Straight Arrow Connector 52"/>
          <p:cNvCxnSpPr/>
          <p:nvPr/>
        </p:nvCxnSpPr>
        <p:spPr>
          <a:xfrm flipH="1" flipV="1">
            <a:off x="6644320" y="5459643"/>
            <a:ext cx="899480" cy="52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138911" y="3616612"/>
            <a:ext cx="2403698" cy="338554"/>
          </a:xfrm>
          <a:prstGeom prst="rect">
            <a:avLst/>
          </a:prstGeom>
          <a:noFill/>
        </p:spPr>
        <p:txBody>
          <a:bodyPr wrap="square" rtlCol="0">
            <a:spAutoFit/>
          </a:bodyPr>
          <a:lstStyle/>
          <a:p>
            <a:pPr algn="ctr"/>
            <a:r>
              <a:rPr lang="en-US" sz="1600" dirty="0"/>
              <a:t>STM32L4 Discovery Kit</a:t>
            </a:r>
          </a:p>
        </p:txBody>
      </p:sp>
      <p:sp>
        <p:nvSpPr>
          <p:cNvPr id="33" name="Rectangle 32"/>
          <p:cNvSpPr/>
          <p:nvPr/>
        </p:nvSpPr>
        <p:spPr>
          <a:xfrm>
            <a:off x="7596820" y="5050034"/>
            <a:ext cx="1905000" cy="923330"/>
          </a:xfrm>
          <a:prstGeom prst="rect">
            <a:avLst/>
          </a:prstGeom>
        </p:spPr>
        <p:txBody>
          <a:bodyPr wrap="square">
            <a:spAutoFit/>
          </a:bodyPr>
          <a:lstStyle/>
          <a:p>
            <a:r>
              <a:rPr lang="en-US" dirty="0">
                <a:solidFill>
                  <a:srgbClr val="FF0000"/>
                </a:solidFill>
              </a:rPr>
              <a:t>Joystick with 4-direction control and selector</a:t>
            </a:r>
            <a:endParaRPr lang="en-US" sz="1600" dirty="0">
              <a:solidFill>
                <a:srgbClr val="FF0000"/>
              </a:solidFill>
            </a:endParaRPr>
          </a:p>
        </p:txBody>
      </p:sp>
      <p:sp>
        <p:nvSpPr>
          <p:cNvPr id="39" name="Rectangle 38"/>
          <p:cNvSpPr/>
          <p:nvPr/>
        </p:nvSpPr>
        <p:spPr>
          <a:xfrm>
            <a:off x="5867400" y="3526563"/>
            <a:ext cx="990600" cy="8930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p:nvPr/>
        </p:nvCxnSpPr>
        <p:spPr>
          <a:xfrm flipH="1">
            <a:off x="6858001" y="2496321"/>
            <a:ext cx="1118729" cy="103024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7976730" y="2293062"/>
            <a:ext cx="1167271" cy="369332"/>
          </a:xfrm>
          <a:prstGeom prst="rect">
            <a:avLst/>
          </a:prstGeom>
        </p:spPr>
        <p:txBody>
          <a:bodyPr wrap="square">
            <a:spAutoFit/>
          </a:bodyPr>
          <a:lstStyle/>
          <a:p>
            <a:r>
              <a:rPr lang="en-US" dirty="0">
                <a:solidFill>
                  <a:srgbClr val="FF0000"/>
                </a:solidFill>
              </a:rPr>
              <a:t>STM32L4</a:t>
            </a:r>
          </a:p>
        </p:txBody>
      </p:sp>
      <p:sp>
        <p:nvSpPr>
          <p:cNvPr id="4" name="Rectangle 3"/>
          <p:cNvSpPr/>
          <p:nvPr/>
        </p:nvSpPr>
        <p:spPr>
          <a:xfrm>
            <a:off x="5990668" y="4436353"/>
            <a:ext cx="463588" cy="369332"/>
          </a:xfrm>
          <a:prstGeom prst="rect">
            <a:avLst/>
          </a:prstGeom>
        </p:spPr>
        <p:txBody>
          <a:bodyPr wrap="none">
            <a:spAutoFit/>
          </a:bodyPr>
          <a:lstStyle/>
          <a:p>
            <a:r>
              <a:rPr lang="en-US" dirty="0">
                <a:solidFill>
                  <a:srgbClr val="FF0000"/>
                </a:solidFill>
              </a:rPr>
              <a:t>Up</a:t>
            </a:r>
          </a:p>
        </p:txBody>
      </p:sp>
      <p:sp>
        <p:nvSpPr>
          <p:cNvPr id="5" name="Rectangle 4"/>
          <p:cNvSpPr/>
          <p:nvPr/>
        </p:nvSpPr>
        <p:spPr>
          <a:xfrm>
            <a:off x="5871585" y="5511699"/>
            <a:ext cx="764312" cy="369332"/>
          </a:xfrm>
          <a:prstGeom prst="rect">
            <a:avLst/>
          </a:prstGeom>
        </p:spPr>
        <p:txBody>
          <a:bodyPr wrap="none">
            <a:spAutoFit/>
          </a:bodyPr>
          <a:lstStyle/>
          <a:p>
            <a:r>
              <a:rPr lang="en-US" dirty="0">
                <a:solidFill>
                  <a:srgbClr val="FF0000"/>
                </a:solidFill>
              </a:rPr>
              <a:t>Down</a:t>
            </a:r>
          </a:p>
        </p:txBody>
      </p:sp>
      <p:sp>
        <p:nvSpPr>
          <p:cNvPr id="6" name="Rectangle 5"/>
          <p:cNvSpPr/>
          <p:nvPr/>
        </p:nvSpPr>
        <p:spPr>
          <a:xfrm>
            <a:off x="5382511" y="4904407"/>
            <a:ext cx="543739" cy="369332"/>
          </a:xfrm>
          <a:prstGeom prst="rect">
            <a:avLst/>
          </a:prstGeom>
        </p:spPr>
        <p:txBody>
          <a:bodyPr wrap="none">
            <a:spAutoFit/>
          </a:bodyPr>
          <a:lstStyle/>
          <a:p>
            <a:r>
              <a:rPr lang="en-US" dirty="0">
                <a:solidFill>
                  <a:srgbClr val="FF0000"/>
                </a:solidFill>
              </a:rPr>
              <a:t>Left</a:t>
            </a:r>
          </a:p>
        </p:txBody>
      </p:sp>
      <p:sp>
        <p:nvSpPr>
          <p:cNvPr id="7" name="Rectangle 6"/>
          <p:cNvSpPr/>
          <p:nvPr/>
        </p:nvSpPr>
        <p:spPr>
          <a:xfrm>
            <a:off x="6594071" y="4931226"/>
            <a:ext cx="665567" cy="369332"/>
          </a:xfrm>
          <a:prstGeom prst="rect">
            <a:avLst/>
          </a:prstGeom>
        </p:spPr>
        <p:txBody>
          <a:bodyPr wrap="none">
            <a:spAutoFit/>
          </a:bodyPr>
          <a:lstStyle/>
          <a:p>
            <a:r>
              <a:rPr lang="en-US" dirty="0">
                <a:solidFill>
                  <a:srgbClr val="FF0000"/>
                </a:solidFill>
              </a:rPr>
              <a:t>Right</a:t>
            </a:r>
          </a:p>
        </p:txBody>
      </p:sp>
      <p:sp>
        <p:nvSpPr>
          <p:cNvPr id="8" name="Rectangle 7"/>
          <p:cNvSpPr/>
          <p:nvPr/>
        </p:nvSpPr>
        <p:spPr>
          <a:xfrm>
            <a:off x="5867401" y="4927177"/>
            <a:ext cx="776919" cy="307777"/>
          </a:xfrm>
          <a:prstGeom prst="rect">
            <a:avLst/>
          </a:prstGeom>
        </p:spPr>
        <p:txBody>
          <a:bodyPr wrap="square">
            <a:spAutoFit/>
          </a:bodyPr>
          <a:lstStyle/>
          <a:p>
            <a:r>
              <a:rPr lang="en-US" sz="1400" b="1" dirty="0">
                <a:solidFill>
                  <a:srgbClr val="FF0000"/>
                </a:solidFill>
              </a:rPr>
              <a:t>Center</a:t>
            </a:r>
          </a:p>
        </p:txBody>
      </p:sp>
    </p:spTree>
    <p:custDataLst>
      <p:tags r:id="rId1"/>
    </p:custDataLst>
    <p:extLst>
      <p:ext uri="{BB962C8B-B14F-4D97-AF65-F5344CB8AC3E}">
        <p14:creationId xmlns:p14="http://schemas.microsoft.com/office/powerpoint/2010/main" val="752534254"/>
      </p:ext>
    </p:extLst>
  </p:cSld>
  <p:clrMapOvr>
    <a:masterClrMapping/>
  </p:clrMapOvr>
  <p:extLst mod="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Joystick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a:t>
            </a:fld>
            <a:endParaRPr kumimoji="0" lang="en-US" dirty="0"/>
          </a:p>
        </p:txBody>
      </p:sp>
      <p:pic>
        <p:nvPicPr>
          <p:cNvPr id="5" name="Picture 4"/>
          <p:cNvPicPr>
            <a:picLocks noChangeAspect="1"/>
          </p:cNvPicPr>
          <p:nvPr/>
        </p:nvPicPr>
        <p:blipFill>
          <a:blip r:embed="rId4"/>
          <a:stretch>
            <a:fillRect/>
          </a:stretch>
        </p:blipFill>
        <p:spPr>
          <a:xfrm>
            <a:off x="1545879" y="1243162"/>
            <a:ext cx="9207914" cy="3252638"/>
          </a:xfrm>
          <a:prstGeom prst="rect">
            <a:avLst/>
          </a:prstGeom>
        </p:spPr>
      </p:pic>
      <p:cxnSp>
        <p:nvCxnSpPr>
          <p:cNvPr id="9" name="Straight Connector 8"/>
          <p:cNvCxnSpPr/>
          <p:nvPr/>
        </p:nvCxnSpPr>
        <p:spPr>
          <a:xfrm flipV="1">
            <a:off x="1524000" y="4495800"/>
            <a:ext cx="9144000" cy="76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5"/>
          <a:stretch>
            <a:fillRect/>
          </a:stretch>
        </p:blipFill>
        <p:spPr>
          <a:xfrm>
            <a:off x="4495800" y="4564995"/>
            <a:ext cx="3048000" cy="1464580"/>
          </a:xfrm>
          <a:prstGeom prst="rect">
            <a:avLst/>
          </a:prstGeom>
        </p:spPr>
      </p:pic>
      <p:grpSp>
        <p:nvGrpSpPr>
          <p:cNvPr id="18" name="Group 17"/>
          <p:cNvGrpSpPr/>
          <p:nvPr/>
        </p:nvGrpSpPr>
        <p:grpSpPr>
          <a:xfrm>
            <a:off x="7543801" y="5112619"/>
            <a:ext cx="1157173" cy="369332"/>
            <a:chOff x="6019800" y="5255244"/>
            <a:chExt cx="1157173" cy="369332"/>
          </a:xfrm>
        </p:grpSpPr>
        <p:cxnSp>
          <p:nvCxnSpPr>
            <p:cNvPr id="14" name="Straight Connector 13"/>
            <p:cNvCxnSpPr/>
            <p:nvPr/>
          </p:nvCxnSpPr>
          <p:spPr>
            <a:xfrm>
              <a:off x="6019800" y="5450987"/>
              <a:ext cx="5334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75526" y="5255244"/>
              <a:ext cx="60144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+3V</a:t>
              </a:r>
            </a:p>
          </p:txBody>
        </p:sp>
      </p:grpSp>
      <p:sp>
        <p:nvSpPr>
          <p:cNvPr id="4" name="TextBox 3"/>
          <p:cNvSpPr txBox="1"/>
          <p:nvPr/>
        </p:nvSpPr>
        <p:spPr>
          <a:xfrm>
            <a:off x="4932228" y="6019801"/>
            <a:ext cx="2154372" cy="307777"/>
          </a:xfrm>
          <a:prstGeom prst="rect">
            <a:avLst/>
          </a:prstGeom>
          <a:noFill/>
        </p:spPr>
        <p:txBody>
          <a:bodyPr wrap="none" rtlCol="0">
            <a:spAutoFit/>
          </a:bodyPr>
          <a:lstStyle/>
          <a:p>
            <a:r>
              <a:rPr lang="en-US" sz="1400" dirty="0">
                <a:solidFill>
                  <a:srgbClr val="0000FF"/>
                </a:solidFill>
              </a:rPr>
              <a:t>Internal diagram of joystick</a:t>
            </a:r>
          </a:p>
        </p:txBody>
      </p:sp>
      <p:grpSp>
        <p:nvGrpSpPr>
          <p:cNvPr id="8" name="Group 7"/>
          <p:cNvGrpSpPr/>
          <p:nvPr/>
        </p:nvGrpSpPr>
        <p:grpSpPr>
          <a:xfrm>
            <a:off x="7144820" y="4567718"/>
            <a:ext cx="1181528" cy="369332"/>
            <a:chOff x="5620819" y="4567718"/>
            <a:chExt cx="1181528" cy="369332"/>
          </a:xfrm>
        </p:grpSpPr>
        <p:cxnSp>
          <p:nvCxnSpPr>
            <p:cNvPr id="13" name="Straight Connector 12"/>
            <p:cNvCxnSpPr/>
            <p:nvPr/>
          </p:nvCxnSpPr>
          <p:spPr>
            <a:xfrm>
              <a:off x="5620819" y="4755222"/>
              <a:ext cx="55841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98784" y="4567718"/>
              <a:ext cx="603563" cy="369332"/>
            </a:xfrm>
            <a:prstGeom prst="rect">
              <a:avLst/>
            </a:prstGeom>
            <a:noFill/>
          </p:spPr>
          <p:txBody>
            <a:bodyPr wrap="square" rtlCol="0">
              <a:spAutoFit/>
            </a:bodyPr>
            <a:lstStyle/>
            <a:p>
              <a:r>
                <a:rPr lang="en-US" dirty="0">
                  <a:solidFill>
                    <a:srgbClr val="C00000"/>
                  </a:solidFill>
                  <a:latin typeface="Arial" panose="020B0604020202020204" pitchFamily="34" charset="0"/>
                  <a:cs typeface="Arial" panose="020B0604020202020204" pitchFamily="34" charset="0"/>
                </a:rPr>
                <a:t>PA3</a:t>
              </a:r>
            </a:p>
          </p:txBody>
        </p:sp>
      </p:grpSp>
      <p:grpSp>
        <p:nvGrpSpPr>
          <p:cNvPr id="12" name="Group 11"/>
          <p:cNvGrpSpPr/>
          <p:nvPr/>
        </p:nvGrpSpPr>
        <p:grpSpPr>
          <a:xfrm>
            <a:off x="5232876" y="2119798"/>
            <a:ext cx="3544178" cy="1920393"/>
            <a:chOff x="3708876" y="2119797"/>
            <a:chExt cx="3544178" cy="1920393"/>
          </a:xfrm>
        </p:grpSpPr>
        <p:sp>
          <p:nvSpPr>
            <p:cNvPr id="11" name="Rectangle 10"/>
            <p:cNvSpPr/>
            <p:nvPr/>
          </p:nvSpPr>
          <p:spPr>
            <a:xfrm>
              <a:off x="4876800" y="3527400"/>
              <a:ext cx="609600" cy="39818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962400" y="3642001"/>
              <a:ext cx="609600" cy="39818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715000" y="3445594"/>
              <a:ext cx="609600" cy="39818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643454" y="3336324"/>
              <a:ext cx="609600" cy="39818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708876" y="2119797"/>
              <a:ext cx="609600" cy="398189"/>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p:cNvSpPr/>
          <p:nvPr/>
        </p:nvSpPr>
        <p:spPr>
          <a:xfrm>
            <a:off x="7239000" y="1298962"/>
            <a:ext cx="2362200" cy="49605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600200" y="3034384"/>
            <a:ext cx="7848600" cy="17761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535220" y="1836080"/>
            <a:ext cx="609600" cy="68190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496297" y="2974770"/>
            <a:ext cx="65" cy="276999"/>
          </a:xfrm>
          <a:prstGeom prst="rect">
            <a:avLst/>
          </a:prstGeom>
          <a:noFill/>
        </p:spPr>
        <p:txBody>
          <a:bodyPr wrap="none" lIns="0" tIns="0" rIns="0" bIns="0" rtlCol="0">
            <a:spAutoFit/>
          </a:bodyPr>
          <a:lstStyle/>
          <a:p>
            <a:endParaRPr lang="en-US" dirty="0"/>
          </a:p>
        </p:txBody>
      </p:sp>
    </p:spTree>
    <p:custDataLst>
      <p:tags r:id="rId1"/>
    </p:custDataLst>
    <p:extLst>
      <p:ext uri="{BB962C8B-B14F-4D97-AF65-F5344CB8AC3E}">
        <p14:creationId xmlns:p14="http://schemas.microsoft.com/office/powerpoint/2010/main" val="64065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5"/>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6"/>
                                        </p:tgtEl>
                                        <p:attrNameLst>
                                          <p:attrName>style.visibility</p:attrName>
                                        </p:attrNameLst>
                                      </p:cBhvr>
                                      <p:to>
                                        <p:strVal val="hidden"/>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5" grpId="0" animBg="1"/>
      <p:bldP spid="25" grpId="1" animBg="1"/>
      <p:bldP spid="26" grpId="0" animBg="1"/>
      <p:bldP spid="26" grpId="1" animBg="1"/>
      <p:bldP spid="27" grpId="0" animBg="1"/>
    </p:bldLst>
  </p:timing>
  <p:extLst mod="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Joystick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a:t>
            </a:fld>
            <a:endParaRPr kumimoji="0" lang="en-US" dirty="0"/>
          </a:p>
        </p:txBody>
      </p:sp>
      <p:pic>
        <p:nvPicPr>
          <p:cNvPr id="5" name="Picture 4"/>
          <p:cNvPicPr>
            <a:picLocks noChangeAspect="1"/>
          </p:cNvPicPr>
          <p:nvPr/>
        </p:nvPicPr>
        <p:blipFill>
          <a:blip r:embed="rId4"/>
          <a:stretch>
            <a:fillRect/>
          </a:stretch>
        </p:blipFill>
        <p:spPr>
          <a:xfrm>
            <a:off x="1545879" y="1243162"/>
            <a:ext cx="9207914" cy="3252638"/>
          </a:xfrm>
          <a:prstGeom prst="rect">
            <a:avLst/>
          </a:prstGeom>
        </p:spPr>
      </p:pic>
      <p:cxnSp>
        <p:nvCxnSpPr>
          <p:cNvPr id="9" name="Straight Connector 8"/>
          <p:cNvCxnSpPr/>
          <p:nvPr/>
        </p:nvCxnSpPr>
        <p:spPr>
          <a:xfrm flipV="1">
            <a:off x="1524000" y="4495800"/>
            <a:ext cx="9144000" cy="76200"/>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5"/>
          <a:stretch>
            <a:fillRect/>
          </a:stretch>
        </p:blipFill>
        <p:spPr>
          <a:xfrm>
            <a:off x="4495800" y="4564995"/>
            <a:ext cx="3048000" cy="1464580"/>
          </a:xfrm>
          <a:prstGeom prst="rect">
            <a:avLst/>
          </a:prstGeom>
        </p:spPr>
      </p:pic>
      <p:grpSp>
        <p:nvGrpSpPr>
          <p:cNvPr id="18" name="Group 17"/>
          <p:cNvGrpSpPr/>
          <p:nvPr/>
        </p:nvGrpSpPr>
        <p:grpSpPr>
          <a:xfrm>
            <a:off x="7543801" y="5112619"/>
            <a:ext cx="1157173" cy="369332"/>
            <a:chOff x="6019800" y="5255244"/>
            <a:chExt cx="1157173" cy="369332"/>
          </a:xfrm>
        </p:grpSpPr>
        <p:cxnSp>
          <p:nvCxnSpPr>
            <p:cNvPr id="14" name="Straight Connector 13"/>
            <p:cNvCxnSpPr/>
            <p:nvPr/>
          </p:nvCxnSpPr>
          <p:spPr>
            <a:xfrm>
              <a:off x="6019800" y="5450987"/>
              <a:ext cx="53340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75526" y="5255244"/>
              <a:ext cx="60144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+3V</a:t>
              </a:r>
            </a:p>
          </p:txBody>
        </p:sp>
      </p:grpSp>
      <p:sp>
        <p:nvSpPr>
          <p:cNvPr id="4" name="TextBox 3"/>
          <p:cNvSpPr txBox="1"/>
          <p:nvPr/>
        </p:nvSpPr>
        <p:spPr>
          <a:xfrm>
            <a:off x="4932228" y="6019801"/>
            <a:ext cx="2154372" cy="307777"/>
          </a:xfrm>
          <a:prstGeom prst="rect">
            <a:avLst/>
          </a:prstGeom>
          <a:noFill/>
        </p:spPr>
        <p:txBody>
          <a:bodyPr wrap="none" rtlCol="0">
            <a:spAutoFit/>
          </a:bodyPr>
          <a:lstStyle/>
          <a:p>
            <a:r>
              <a:rPr lang="en-US" sz="1400" dirty="0">
                <a:solidFill>
                  <a:srgbClr val="0000FF"/>
                </a:solidFill>
              </a:rPr>
              <a:t>Internal diagram of joystick</a:t>
            </a:r>
          </a:p>
        </p:txBody>
      </p:sp>
      <p:grpSp>
        <p:nvGrpSpPr>
          <p:cNvPr id="8" name="Group 7"/>
          <p:cNvGrpSpPr/>
          <p:nvPr/>
        </p:nvGrpSpPr>
        <p:grpSpPr>
          <a:xfrm>
            <a:off x="7144820" y="4567718"/>
            <a:ext cx="1181528" cy="369332"/>
            <a:chOff x="5620819" y="4567718"/>
            <a:chExt cx="1181528" cy="369332"/>
          </a:xfrm>
        </p:grpSpPr>
        <p:cxnSp>
          <p:nvCxnSpPr>
            <p:cNvPr id="13" name="Straight Connector 12"/>
            <p:cNvCxnSpPr/>
            <p:nvPr/>
          </p:nvCxnSpPr>
          <p:spPr>
            <a:xfrm>
              <a:off x="5620819" y="4755222"/>
              <a:ext cx="55841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98784" y="4567718"/>
              <a:ext cx="603563" cy="369332"/>
            </a:xfrm>
            <a:prstGeom prst="rect">
              <a:avLst/>
            </a:prstGeom>
            <a:noFill/>
          </p:spPr>
          <p:txBody>
            <a:bodyPr wrap="square" rtlCol="0">
              <a:spAutoFit/>
            </a:bodyPr>
            <a:lstStyle/>
            <a:p>
              <a:r>
                <a:rPr lang="en-US" dirty="0">
                  <a:solidFill>
                    <a:srgbClr val="C00000"/>
                  </a:solidFill>
                  <a:latin typeface="Arial" panose="020B0604020202020204" pitchFamily="34" charset="0"/>
                  <a:cs typeface="Arial" panose="020B0604020202020204" pitchFamily="34" charset="0"/>
                </a:rPr>
                <a:t>PA3</a:t>
              </a:r>
            </a:p>
          </p:txBody>
        </p:sp>
      </p:grpSp>
      <p:sp>
        <p:nvSpPr>
          <p:cNvPr id="6" name="TextBox 5"/>
          <p:cNvSpPr txBox="1"/>
          <p:nvPr/>
        </p:nvSpPr>
        <p:spPr>
          <a:xfrm>
            <a:off x="5496297" y="2974770"/>
            <a:ext cx="65" cy="276999"/>
          </a:xfrm>
          <a:prstGeom prst="rect">
            <a:avLst/>
          </a:prstGeom>
          <a:noFill/>
        </p:spPr>
        <p:txBody>
          <a:bodyPr wrap="none" lIns="0" tIns="0" rIns="0" bIns="0" rtlCol="0">
            <a:spAutoFit/>
          </a:bodyPr>
          <a:lstStyle/>
          <a:p>
            <a:endParaRPr lang="en-US" dirty="0"/>
          </a:p>
        </p:txBody>
      </p:sp>
      <p:sp>
        <p:nvSpPr>
          <p:cNvPr id="24" name="TextBox 23"/>
          <p:cNvSpPr txBox="1"/>
          <p:nvPr/>
        </p:nvSpPr>
        <p:spPr>
          <a:xfrm>
            <a:off x="838200" y="1758175"/>
            <a:ext cx="569387" cy="261610"/>
          </a:xfrm>
          <a:prstGeom prst="rect">
            <a:avLst/>
          </a:prstGeom>
          <a:noFill/>
        </p:spPr>
        <p:txBody>
          <a:bodyPr wrap="none" rtlCol="0">
            <a:spAutoFit/>
          </a:bodyPr>
          <a:lstStyle/>
          <a:p>
            <a:r>
              <a:rPr lang="en-US" sz="1100" b="1" dirty="0">
                <a:solidFill>
                  <a:srgbClr val="FF00FF"/>
                </a:solidFill>
                <a:latin typeface="Consolas" panose="020B0609020204030204" pitchFamily="49" charset="0"/>
                <a:cs typeface="Arial" panose="020B0604020202020204" pitchFamily="34" charset="0"/>
              </a:rPr>
              <a:t>EXTI0</a:t>
            </a:r>
          </a:p>
        </p:txBody>
      </p:sp>
      <p:sp>
        <p:nvSpPr>
          <p:cNvPr id="28" name="TextBox 27"/>
          <p:cNvSpPr txBox="1"/>
          <p:nvPr/>
        </p:nvSpPr>
        <p:spPr>
          <a:xfrm>
            <a:off x="838200" y="2519979"/>
            <a:ext cx="569387" cy="261610"/>
          </a:xfrm>
          <a:prstGeom prst="rect">
            <a:avLst/>
          </a:prstGeom>
          <a:noFill/>
        </p:spPr>
        <p:txBody>
          <a:bodyPr wrap="none" rtlCol="0">
            <a:spAutoFit/>
          </a:bodyPr>
          <a:lstStyle/>
          <a:p>
            <a:r>
              <a:rPr lang="en-US" sz="1100" b="1" dirty="0">
                <a:solidFill>
                  <a:srgbClr val="FF00FF"/>
                </a:solidFill>
                <a:latin typeface="Consolas" panose="020B0609020204030204" pitchFamily="49" charset="0"/>
                <a:cs typeface="Arial" panose="020B0604020202020204" pitchFamily="34" charset="0"/>
              </a:rPr>
              <a:t>EXTI1</a:t>
            </a:r>
          </a:p>
        </p:txBody>
      </p:sp>
      <p:sp>
        <p:nvSpPr>
          <p:cNvPr id="29" name="TextBox 28"/>
          <p:cNvSpPr txBox="1"/>
          <p:nvPr/>
        </p:nvSpPr>
        <p:spPr>
          <a:xfrm>
            <a:off x="841268" y="2971800"/>
            <a:ext cx="569387" cy="261610"/>
          </a:xfrm>
          <a:prstGeom prst="rect">
            <a:avLst/>
          </a:prstGeom>
          <a:noFill/>
        </p:spPr>
        <p:txBody>
          <a:bodyPr wrap="none" rtlCol="0">
            <a:spAutoFit/>
          </a:bodyPr>
          <a:lstStyle/>
          <a:p>
            <a:r>
              <a:rPr lang="en-US" sz="1100" b="1" dirty="0">
                <a:solidFill>
                  <a:srgbClr val="FF00FF"/>
                </a:solidFill>
                <a:latin typeface="Consolas" panose="020B0609020204030204" pitchFamily="49" charset="0"/>
                <a:cs typeface="Arial" panose="020B0604020202020204" pitchFamily="34" charset="0"/>
              </a:rPr>
              <a:t>EXTI3</a:t>
            </a:r>
          </a:p>
        </p:txBody>
      </p:sp>
      <p:sp>
        <p:nvSpPr>
          <p:cNvPr id="30" name="TextBox 29"/>
          <p:cNvSpPr txBox="1"/>
          <p:nvPr/>
        </p:nvSpPr>
        <p:spPr>
          <a:xfrm>
            <a:off x="838200" y="2683295"/>
            <a:ext cx="569387" cy="261610"/>
          </a:xfrm>
          <a:prstGeom prst="rect">
            <a:avLst/>
          </a:prstGeom>
          <a:noFill/>
        </p:spPr>
        <p:txBody>
          <a:bodyPr wrap="none" rtlCol="0">
            <a:spAutoFit/>
          </a:bodyPr>
          <a:lstStyle/>
          <a:p>
            <a:r>
              <a:rPr lang="en-US" sz="1100" b="1" dirty="0">
                <a:solidFill>
                  <a:srgbClr val="FF00FF"/>
                </a:solidFill>
                <a:latin typeface="Consolas" panose="020B0609020204030204" pitchFamily="49" charset="0"/>
                <a:cs typeface="Arial" panose="020B0604020202020204" pitchFamily="34" charset="0"/>
              </a:rPr>
              <a:t>EXTI5</a:t>
            </a:r>
          </a:p>
        </p:txBody>
      </p:sp>
      <p:sp>
        <p:nvSpPr>
          <p:cNvPr id="32" name="TextBox 31"/>
          <p:cNvSpPr txBox="1"/>
          <p:nvPr/>
        </p:nvSpPr>
        <p:spPr>
          <a:xfrm>
            <a:off x="841406" y="2836270"/>
            <a:ext cx="569387" cy="261610"/>
          </a:xfrm>
          <a:prstGeom prst="rect">
            <a:avLst/>
          </a:prstGeom>
          <a:noFill/>
        </p:spPr>
        <p:txBody>
          <a:bodyPr wrap="none" rtlCol="0">
            <a:spAutoFit/>
          </a:bodyPr>
          <a:lstStyle/>
          <a:p>
            <a:r>
              <a:rPr lang="en-US" sz="1100" b="1" dirty="0">
                <a:solidFill>
                  <a:srgbClr val="FF00FF"/>
                </a:solidFill>
                <a:latin typeface="Consolas" panose="020B0609020204030204" pitchFamily="49" charset="0"/>
                <a:cs typeface="Arial" panose="020B0604020202020204" pitchFamily="34" charset="0"/>
              </a:rPr>
              <a:t>EXTI2</a:t>
            </a:r>
          </a:p>
        </p:txBody>
      </p:sp>
      <p:sp>
        <p:nvSpPr>
          <p:cNvPr id="34" name="Rectangle 33"/>
          <p:cNvSpPr/>
          <p:nvPr/>
        </p:nvSpPr>
        <p:spPr>
          <a:xfrm>
            <a:off x="761999" y="1639177"/>
            <a:ext cx="1295401" cy="1789823"/>
          </a:xfrm>
          <a:prstGeom prst="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flipH="1">
            <a:off x="1336960" y="1889415"/>
            <a:ext cx="304800" cy="0"/>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1340430" y="2667000"/>
            <a:ext cx="304800" cy="0"/>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1340430" y="2803815"/>
            <a:ext cx="304800" cy="0"/>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1342155" y="2937160"/>
            <a:ext cx="304800" cy="0"/>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1340430" y="3058390"/>
            <a:ext cx="304800" cy="0"/>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8641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0"/>
                                  </p:stCondLst>
                                  <p:childTnLst>
                                    <p:set>
                                      <p:cBhvr>
                                        <p:cTn id="6" dur="1" fill="hold">
                                          <p:stCondLst>
                                            <p:cond delay="0"/>
                                          </p:stCondLst>
                                        </p:cTn>
                                        <p:tgtEl>
                                          <p:spTgt spid="34"/>
                                        </p:tgtEl>
                                        <p:attrNameLst>
                                          <p:attrName>style.visibility</p:attrName>
                                        </p:attrNameLst>
                                      </p:cBhvr>
                                      <p:to>
                                        <p:strVal val="visible"/>
                                      </p:to>
                                    </p:set>
                                    <p:anim calcmode="lin" valueType="num">
                                      <p:cBhvr>
                                        <p:cTn id="7" dur="3000" fill="hold"/>
                                        <p:tgtEl>
                                          <p:spTgt spid="34"/>
                                        </p:tgtEl>
                                        <p:attrNameLst>
                                          <p:attrName>ppt_w</p:attrName>
                                        </p:attrNameLst>
                                      </p:cBhvr>
                                      <p:tavLst>
                                        <p:tav tm="0">
                                          <p:val>
                                            <p:fltVal val="0"/>
                                          </p:val>
                                        </p:tav>
                                        <p:tav tm="100000">
                                          <p:val>
                                            <p:strVal val="#ppt_w"/>
                                          </p:val>
                                        </p:tav>
                                      </p:tavLst>
                                    </p:anim>
                                    <p:anim calcmode="lin" valueType="num">
                                      <p:cBhvr>
                                        <p:cTn id="8" dur="3000" fill="hold"/>
                                        <p:tgtEl>
                                          <p:spTgt spid="34"/>
                                        </p:tgtEl>
                                        <p:attrNameLst>
                                          <p:attrName>ppt_h</p:attrName>
                                        </p:attrNameLst>
                                      </p:cBhvr>
                                      <p:tavLst>
                                        <p:tav tm="0">
                                          <p:val>
                                            <p:fltVal val="0"/>
                                          </p:val>
                                        </p:tav>
                                        <p:tav tm="100000">
                                          <p:val>
                                            <p:strVal val="#ppt_h"/>
                                          </p:val>
                                        </p:tav>
                                      </p:tavLst>
                                    </p:anim>
                                    <p:animEffect transition="in" filter="fade">
                                      <p:cBhvr>
                                        <p:cTn id="9" dur="3000"/>
                                        <p:tgtEl>
                                          <p:spTgt spid="3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right)">
                                      <p:cBhvr>
                                        <p:cTn id="14" dur="500"/>
                                        <p:tgtEl>
                                          <p:spTgt spid="27"/>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2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right)">
                                      <p:cBhvr>
                                        <p:cTn id="22" dur="500"/>
                                        <p:tgtEl>
                                          <p:spTgt spid="31"/>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right)">
                                      <p:cBhvr>
                                        <p:cTn id="30" dur="500"/>
                                        <p:tgtEl>
                                          <p:spTgt spid="33"/>
                                        </p:tgtEl>
                                      </p:cBhvr>
                                    </p:animEffec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3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wipe(right)">
                                      <p:cBhvr>
                                        <p:cTn id="38" dur="500"/>
                                        <p:tgtEl>
                                          <p:spTgt spid="35"/>
                                        </p:tgtEl>
                                      </p:cBhvr>
                                    </p:animEffec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wipe(right)">
                                      <p:cBhvr>
                                        <p:cTn id="46" dur="500"/>
                                        <p:tgtEl>
                                          <p:spTgt spid="36"/>
                                        </p:tgtEl>
                                      </p:cBhvr>
                                    </p:animEffec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8" grpId="0"/>
      <p:bldP spid="29" grpId="0"/>
      <p:bldP spid="30" grpId="0"/>
      <p:bldP spid="32" grpId="0"/>
      <p:bldP spid="34" grpId="0" animBg="1"/>
    </p:bldLst>
  </p:timing>
  <p:extLst mod="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Interrupt (EXTI) Sources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a:t>
            </a:fld>
            <a:endParaRPr kumimoji="0" lang="en-US" dirty="0"/>
          </a:p>
        </p:txBody>
      </p:sp>
      <p:sp>
        <p:nvSpPr>
          <p:cNvPr id="5" name="Flowchart: Manual Operation 4"/>
          <p:cNvSpPr/>
          <p:nvPr/>
        </p:nvSpPr>
        <p:spPr>
          <a:xfrm rot="16200000" flipH="1">
            <a:off x="1689162" y="3828614"/>
            <a:ext cx="3620372" cy="762000"/>
          </a:xfrm>
          <a:prstGeom prst="flowChartManualOperation">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3880348" y="4070866"/>
            <a:ext cx="1295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Flowchart: Process 5"/>
          <p:cNvSpPr/>
          <p:nvPr/>
        </p:nvSpPr>
        <p:spPr>
          <a:xfrm>
            <a:off x="1594348" y="2432566"/>
            <a:ext cx="228600" cy="228600"/>
          </a:xfrm>
          <a:prstGeom prst="flowChartProcess">
            <a:avLst/>
          </a:prstGeom>
          <a:solidFill>
            <a:schemeClr val="accent2">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6" idx="3"/>
          </p:cNvCxnSpPr>
          <p:nvPr/>
        </p:nvCxnSpPr>
        <p:spPr>
          <a:xfrm>
            <a:off x="1822948" y="2546866"/>
            <a:ext cx="1295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88833" y="2362200"/>
            <a:ext cx="691215" cy="369332"/>
          </a:xfrm>
          <a:prstGeom prst="rect">
            <a:avLst/>
          </a:prstGeom>
          <a:noFill/>
        </p:spPr>
        <p:txBody>
          <a:bodyPr wrap="none" rtlCol="0">
            <a:spAutoFit/>
          </a:bodyPr>
          <a:lstStyle/>
          <a:p>
            <a:r>
              <a:rPr lang="en-US" dirty="0">
                <a:latin typeface="Consolas" panose="020B0609020204030204" pitchFamily="49" charset="0"/>
              </a:rPr>
              <a:t>PA.3</a:t>
            </a:r>
          </a:p>
        </p:txBody>
      </p:sp>
      <p:sp>
        <p:nvSpPr>
          <p:cNvPr id="17" name="Flowchart: Process 16"/>
          <p:cNvSpPr/>
          <p:nvPr/>
        </p:nvSpPr>
        <p:spPr>
          <a:xfrm>
            <a:off x="1594348" y="2895599"/>
            <a:ext cx="228600" cy="228600"/>
          </a:xfrm>
          <a:prstGeom prst="flowChartProcess">
            <a:avLst/>
          </a:prstGeom>
          <a:solidFill>
            <a:schemeClr val="accent2">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7" idx="3"/>
          </p:cNvCxnSpPr>
          <p:nvPr/>
        </p:nvCxnSpPr>
        <p:spPr>
          <a:xfrm>
            <a:off x="1822948" y="3009899"/>
            <a:ext cx="1295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88833" y="2825233"/>
            <a:ext cx="691215" cy="369332"/>
          </a:xfrm>
          <a:prstGeom prst="rect">
            <a:avLst/>
          </a:prstGeom>
          <a:noFill/>
        </p:spPr>
        <p:txBody>
          <a:bodyPr wrap="none" rtlCol="0">
            <a:spAutoFit/>
          </a:bodyPr>
          <a:lstStyle/>
          <a:p>
            <a:r>
              <a:rPr lang="en-US" dirty="0">
                <a:latin typeface="Consolas" panose="020B0609020204030204" pitchFamily="49" charset="0"/>
              </a:rPr>
              <a:t>PB.3</a:t>
            </a:r>
          </a:p>
        </p:txBody>
      </p:sp>
      <p:sp>
        <p:nvSpPr>
          <p:cNvPr id="21" name="Flowchart: Process 20"/>
          <p:cNvSpPr/>
          <p:nvPr/>
        </p:nvSpPr>
        <p:spPr>
          <a:xfrm>
            <a:off x="1594348" y="3346965"/>
            <a:ext cx="228600" cy="228600"/>
          </a:xfrm>
          <a:prstGeom prst="flowChartProcess">
            <a:avLst/>
          </a:prstGeom>
          <a:solidFill>
            <a:schemeClr val="accent2">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21" idx="3"/>
          </p:cNvCxnSpPr>
          <p:nvPr/>
        </p:nvCxnSpPr>
        <p:spPr>
          <a:xfrm>
            <a:off x="1822948" y="3461265"/>
            <a:ext cx="1295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8833" y="3276599"/>
            <a:ext cx="691215" cy="369332"/>
          </a:xfrm>
          <a:prstGeom prst="rect">
            <a:avLst/>
          </a:prstGeom>
          <a:noFill/>
        </p:spPr>
        <p:txBody>
          <a:bodyPr wrap="none" rtlCol="0">
            <a:spAutoFit/>
          </a:bodyPr>
          <a:lstStyle/>
          <a:p>
            <a:r>
              <a:rPr lang="en-US" dirty="0">
                <a:latin typeface="Consolas" panose="020B0609020204030204" pitchFamily="49" charset="0"/>
              </a:rPr>
              <a:t>PC.3</a:t>
            </a:r>
          </a:p>
        </p:txBody>
      </p:sp>
      <p:sp>
        <p:nvSpPr>
          <p:cNvPr id="25" name="Flowchart: Process 24"/>
          <p:cNvSpPr/>
          <p:nvPr/>
        </p:nvSpPr>
        <p:spPr>
          <a:xfrm>
            <a:off x="1594348" y="3809999"/>
            <a:ext cx="228600" cy="228600"/>
          </a:xfrm>
          <a:prstGeom prst="flowChartProcess">
            <a:avLst/>
          </a:prstGeom>
          <a:solidFill>
            <a:schemeClr val="accent2">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5" idx="3"/>
          </p:cNvCxnSpPr>
          <p:nvPr/>
        </p:nvCxnSpPr>
        <p:spPr>
          <a:xfrm>
            <a:off x="1822948" y="3924299"/>
            <a:ext cx="1295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88833" y="3739633"/>
            <a:ext cx="691215" cy="369332"/>
          </a:xfrm>
          <a:prstGeom prst="rect">
            <a:avLst/>
          </a:prstGeom>
          <a:noFill/>
        </p:spPr>
        <p:txBody>
          <a:bodyPr wrap="none" rtlCol="0">
            <a:spAutoFit/>
          </a:bodyPr>
          <a:lstStyle/>
          <a:p>
            <a:r>
              <a:rPr lang="en-US" dirty="0">
                <a:latin typeface="Consolas" panose="020B0609020204030204" pitchFamily="49" charset="0"/>
              </a:rPr>
              <a:t>PD.3</a:t>
            </a:r>
          </a:p>
        </p:txBody>
      </p:sp>
      <p:sp>
        <p:nvSpPr>
          <p:cNvPr id="29" name="Flowchart: Process 28"/>
          <p:cNvSpPr/>
          <p:nvPr/>
        </p:nvSpPr>
        <p:spPr>
          <a:xfrm>
            <a:off x="1594348" y="4261365"/>
            <a:ext cx="228600" cy="228600"/>
          </a:xfrm>
          <a:prstGeom prst="flowChartProcess">
            <a:avLst/>
          </a:prstGeom>
          <a:solidFill>
            <a:schemeClr val="accent2">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stCxn id="29" idx="3"/>
          </p:cNvCxnSpPr>
          <p:nvPr/>
        </p:nvCxnSpPr>
        <p:spPr>
          <a:xfrm>
            <a:off x="1822948" y="4375665"/>
            <a:ext cx="1295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88833" y="4190999"/>
            <a:ext cx="691215" cy="369332"/>
          </a:xfrm>
          <a:prstGeom prst="rect">
            <a:avLst/>
          </a:prstGeom>
          <a:noFill/>
        </p:spPr>
        <p:txBody>
          <a:bodyPr wrap="none" rtlCol="0">
            <a:spAutoFit/>
          </a:bodyPr>
          <a:lstStyle/>
          <a:p>
            <a:r>
              <a:rPr lang="en-US" dirty="0">
                <a:latin typeface="Consolas" panose="020B0609020204030204" pitchFamily="49" charset="0"/>
              </a:rPr>
              <a:t>PE.3</a:t>
            </a:r>
          </a:p>
        </p:txBody>
      </p:sp>
      <p:sp>
        <p:nvSpPr>
          <p:cNvPr id="33" name="Flowchart: Process 32"/>
          <p:cNvSpPr/>
          <p:nvPr/>
        </p:nvSpPr>
        <p:spPr>
          <a:xfrm>
            <a:off x="1594348" y="4724399"/>
            <a:ext cx="228600" cy="228600"/>
          </a:xfrm>
          <a:prstGeom prst="flowChartProcess">
            <a:avLst/>
          </a:prstGeom>
          <a:solidFill>
            <a:schemeClr val="accent2">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33" idx="3"/>
          </p:cNvCxnSpPr>
          <p:nvPr/>
        </p:nvCxnSpPr>
        <p:spPr>
          <a:xfrm>
            <a:off x="1822948" y="4838699"/>
            <a:ext cx="1295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8833" y="4654033"/>
            <a:ext cx="691215" cy="369332"/>
          </a:xfrm>
          <a:prstGeom prst="rect">
            <a:avLst/>
          </a:prstGeom>
          <a:noFill/>
        </p:spPr>
        <p:txBody>
          <a:bodyPr wrap="none" rtlCol="0">
            <a:spAutoFit/>
          </a:bodyPr>
          <a:lstStyle/>
          <a:p>
            <a:r>
              <a:rPr lang="en-US" dirty="0">
                <a:latin typeface="Consolas" panose="020B0609020204030204" pitchFamily="49" charset="0"/>
              </a:rPr>
              <a:t>PF.3</a:t>
            </a:r>
          </a:p>
        </p:txBody>
      </p:sp>
      <p:sp>
        <p:nvSpPr>
          <p:cNvPr id="36" name="TextBox 35"/>
          <p:cNvSpPr txBox="1"/>
          <p:nvPr/>
        </p:nvSpPr>
        <p:spPr>
          <a:xfrm>
            <a:off x="5183606" y="3886200"/>
            <a:ext cx="944489" cy="369332"/>
          </a:xfrm>
          <a:prstGeom prst="rect">
            <a:avLst/>
          </a:prstGeom>
          <a:noFill/>
        </p:spPr>
        <p:txBody>
          <a:bodyPr wrap="none" rtlCol="0">
            <a:spAutoFit/>
          </a:bodyPr>
          <a:lstStyle/>
          <a:p>
            <a:r>
              <a:rPr lang="en-US" dirty="0">
                <a:latin typeface="Consolas" panose="020B0609020204030204" pitchFamily="49" charset="0"/>
              </a:rPr>
              <a:t>EXTI.3</a:t>
            </a:r>
          </a:p>
        </p:txBody>
      </p:sp>
      <p:cxnSp>
        <p:nvCxnSpPr>
          <p:cNvPr id="37" name="Straight Arrow Connector 36"/>
          <p:cNvCxnSpPr/>
          <p:nvPr/>
        </p:nvCxnSpPr>
        <p:spPr>
          <a:xfrm>
            <a:off x="3575548" y="2297668"/>
            <a:ext cx="0" cy="4513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025" name="Group 1024"/>
          <p:cNvGrpSpPr/>
          <p:nvPr/>
        </p:nvGrpSpPr>
        <p:grpSpPr>
          <a:xfrm>
            <a:off x="6816920" y="1371600"/>
            <a:ext cx="5222680" cy="4795835"/>
            <a:chOff x="6664520" y="1560514"/>
            <a:chExt cx="5222680" cy="4795835"/>
          </a:xfrm>
        </p:grpSpPr>
        <p:grpSp>
          <p:nvGrpSpPr>
            <p:cNvPr id="48" name="Group 47"/>
            <p:cNvGrpSpPr/>
            <p:nvPr/>
          </p:nvGrpSpPr>
          <p:grpSpPr>
            <a:xfrm>
              <a:off x="6781800" y="1560514"/>
              <a:ext cx="5105400" cy="4795835"/>
              <a:chOff x="3929333" y="1006354"/>
              <a:chExt cx="2153739" cy="1707232"/>
            </a:xfrm>
          </p:grpSpPr>
          <p:pic>
            <p:nvPicPr>
              <p:cNvPr id="56" name="Picture 3"/>
              <p:cNvPicPr>
                <a:picLocks noChangeAspect="1" noChangeArrowheads="1"/>
              </p:cNvPicPr>
              <p:nvPr/>
            </p:nvPicPr>
            <p:blipFill>
              <a:blip r:embed="rId3" cstate="print"/>
              <a:srcRect/>
              <a:stretch>
                <a:fillRect/>
              </a:stretch>
            </p:blipFill>
            <p:spPr bwMode="auto">
              <a:xfrm>
                <a:off x="3929333" y="1006354"/>
                <a:ext cx="2153739" cy="1707232"/>
              </a:xfrm>
              <a:prstGeom prst="rect">
                <a:avLst/>
              </a:prstGeom>
              <a:noFill/>
              <a:ln w="9525">
                <a:noFill/>
                <a:miter lim="800000"/>
                <a:headEnd/>
                <a:tailEnd/>
              </a:ln>
            </p:spPr>
          </p:pic>
          <p:sp>
            <p:nvSpPr>
              <p:cNvPr id="57" name="TextBox 56"/>
              <p:cNvSpPr txBox="1"/>
              <p:nvPr/>
            </p:nvSpPr>
            <p:spPr>
              <a:xfrm>
                <a:off x="4471440" y="1362696"/>
                <a:ext cx="77930" cy="131476"/>
              </a:xfrm>
              <a:prstGeom prst="rect">
                <a:avLst/>
              </a:prstGeom>
              <a:noFill/>
            </p:spPr>
            <p:txBody>
              <a:bodyPr wrap="none" rtlCol="0">
                <a:spAutoFit/>
              </a:bodyPr>
              <a:lstStyle/>
              <a:p>
                <a:endParaRPr lang="en-US" dirty="0">
                  <a:solidFill>
                    <a:schemeClr val="bg1"/>
                  </a:solidFill>
                </a:endParaRPr>
              </a:p>
            </p:txBody>
          </p:sp>
          <p:sp>
            <p:nvSpPr>
              <p:cNvPr id="58" name="TextBox 57"/>
              <p:cNvSpPr txBox="1"/>
              <p:nvPr/>
            </p:nvSpPr>
            <p:spPr>
              <a:xfrm>
                <a:off x="4415207" y="2331597"/>
                <a:ext cx="1264930" cy="131476"/>
              </a:xfrm>
              <a:prstGeom prst="rect">
                <a:avLst/>
              </a:prstGeom>
              <a:noFill/>
            </p:spPr>
            <p:txBody>
              <a:bodyPr wrap="square" rtlCol="0">
                <a:spAutoFit/>
              </a:bodyPr>
              <a:lstStyle/>
              <a:p>
                <a:pPr algn="ctr"/>
                <a:r>
                  <a:rPr lang="en-US" dirty="0">
                    <a:solidFill>
                      <a:schemeClr val="bg1"/>
                    </a:solidFill>
                  </a:rPr>
                  <a:t>STM32L4 </a:t>
                </a:r>
              </a:p>
            </p:txBody>
          </p:sp>
        </p:grpSp>
        <p:sp>
          <p:nvSpPr>
            <p:cNvPr id="55" name="TextBox 54"/>
            <p:cNvSpPr txBox="1"/>
            <p:nvPr/>
          </p:nvSpPr>
          <p:spPr>
            <a:xfrm>
              <a:off x="6664520" y="3106828"/>
              <a:ext cx="556178" cy="338554"/>
            </a:xfrm>
            <a:prstGeom prst="rect">
              <a:avLst/>
            </a:prstGeom>
            <a:noFill/>
          </p:spPr>
          <p:txBody>
            <a:bodyPr wrap="none" rtlCol="0">
              <a:spAutoFit/>
            </a:bodyPr>
            <a:lstStyle/>
            <a:p>
              <a:r>
                <a:rPr lang="en-US" sz="1600" dirty="0"/>
                <a:t>PA.3</a:t>
              </a:r>
            </a:p>
          </p:txBody>
        </p:sp>
        <p:sp>
          <p:nvSpPr>
            <p:cNvPr id="59" name="Flowchart: Manual Operation 58"/>
            <p:cNvSpPr/>
            <p:nvPr/>
          </p:nvSpPr>
          <p:spPr>
            <a:xfrm rot="16200000" flipH="1">
              <a:off x="7589364" y="3455181"/>
              <a:ext cx="1330566" cy="375583"/>
            </a:xfrm>
            <a:prstGeom prst="flowChartManualOperati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p:cNvCxnSpPr/>
            <p:nvPr/>
          </p:nvCxnSpPr>
          <p:spPr>
            <a:xfrm>
              <a:off x="7239000" y="3282489"/>
              <a:ext cx="82785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9" idx="2"/>
            </p:cNvCxnSpPr>
            <p:nvPr/>
          </p:nvCxnSpPr>
          <p:spPr>
            <a:xfrm flipV="1">
              <a:off x="8442439" y="3642972"/>
              <a:ext cx="846157"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8430691" y="3229706"/>
              <a:ext cx="817853" cy="369332"/>
            </a:xfrm>
            <a:prstGeom prst="rect">
              <a:avLst/>
            </a:prstGeom>
            <a:noFill/>
          </p:spPr>
          <p:txBody>
            <a:bodyPr wrap="none" rtlCol="0">
              <a:spAutoFit/>
            </a:bodyPr>
            <a:lstStyle/>
            <a:p>
              <a:r>
                <a:rPr lang="en-US" b="1" dirty="0">
                  <a:solidFill>
                    <a:schemeClr val="bg1"/>
                  </a:solidFill>
                  <a:latin typeface="Consolas" panose="020B0609020204030204" pitchFamily="49" charset="0"/>
                </a:rPr>
                <a:t>EXTI3</a:t>
              </a:r>
            </a:p>
          </p:txBody>
        </p:sp>
      </p:grpSp>
      <p:sp>
        <p:nvSpPr>
          <p:cNvPr id="38" name="Rectangle 37"/>
          <p:cNvSpPr/>
          <p:nvPr/>
        </p:nvSpPr>
        <p:spPr>
          <a:xfrm>
            <a:off x="9422694" y="2935033"/>
            <a:ext cx="565539" cy="101566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NVIC</a:t>
            </a:r>
          </a:p>
        </p:txBody>
      </p:sp>
      <p:sp>
        <p:nvSpPr>
          <p:cNvPr id="41" name="Rectangle 40"/>
          <p:cNvSpPr/>
          <p:nvPr/>
        </p:nvSpPr>
        <p:spPr>
          <a:xfrm>
            <a:off x="10337094" y="2930907"/>
            <a:ext cx="781308" cy="102884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Cortex-M4</a:t>
            </a:r>
          </a:p>
        </p:txBody>
      </p:sp>
      <p:cxnSp>
        <p:nvCxnSpPr>
          <p:cNvPr id="42" name="Straight Arrow Connector 41"/>
          <p:cNvCxnSpPr>
            <a:stCxn id="38" idx="3"/>
            <a:endCxn id="41" idx="1"/>
          </p:cNvCxnSpPr>
          <p:nvPr/>
        </p:nvCxnSpPr>
        <p:spPr>
          <a:xfrm>
            <a:off x="9988233" y="3442868"/>
            <a:ext cx="348861" cy="24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594839" y="4053746"/>
            <a:ext cx="2242345" cy="646331"/>
          </a:xfrm>
          <a:prstGeom prst="rect">
            <a:avLst/>
          </a:prstGeom>
          <a:noFill/>
        </p:spPr>
        <p:txBody>
          <a:bodyPr wrap="square" rtlCol="0">
            <a:spAutoFit/>
          </a:bodyPr>
          <a:lstStyle/>
          <a:p>
            <a:pPr algn="ctr"/>
            <a:r>
              <a:rPr lang="en-US" dirty="0">
                <a:solidFill>
                  <a:schemeClr val="bg1"/>
                </a:solidFill>
              </a:rPr>
              <a:t>Nested-Vectored Interrupt Controller</a:t>
            </a:r>
          </a:p>
        </p:txBody>
      </p:sp>
      <p:sp>
        <p:nvSpPr>
          <p:cNvPr id="4" name="Rectangle 3"/>
          <p:cNvSpPr/>
          <p:nvPr/>
        </p:nvSpPr>
        <p:spPr>
          <a:xfrm>
            <a:off x="2752673" y="1317188"/>
            <a:ext cx="2895600" cy="923330"/>
          </a:xfrm>
          <a:prstGeom prst="rect">
            <a:avLst/>
          </a:prstGeom>
        </p:spPr>
        <p:txBody>
          <a:bodyPr wrap="square">
            <a:spAutoFit/>
          </a:bodyPr>
          <a:lstStyle/>
          <a:p>
            <a:pPr algn="ctr"/>
            <a:r>
              <a:rPr lang="en-US" dirty="0"/>
              <a:t>SYSCFG external interrupt configuration register (SYSCFG_EXTICR)</a:t>
            </a:r>
          </a:p>
        </p:txBody>
      </p:sp>
      <p:sp>
        <p:nvSpPr>
          <p:cNvPr id="43" name="Flowchart: Process 42"/>
          <p:cNvSpPr/>
          <p:nvPr/>
        </p:nvSpPr>
        <p:spPr>
          <a:xfrm>
            <a:off x="1600200" y="5181600"/>
            <a:ext cx="228600" cy="228600"/>
          </a:xfrm>
          <a:prstGeom prst="flowChartProcess">
            <a:avLst/>
          </a:prstGeom>
          <a:solidFill>
            <a:schemeClr val="accent2">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a:stCxn id="43" idx="3"/>
          </p:cNvCxnSpPr>
          <p:nvPr/>
        </p:nvCxnSpPr>
        <p:spPr>
          <a:xfrm>
            <a:off x="1828800" y="5295900"/>
            <a:ext cx="1295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94685" y="5111234"/>
            <a:ext cx="691215" cy="369332"/>
          </a:xfrm>
          <a:prstGeom prst="rect">
            <a:avLst/>
          </a:prstGeom>
          <a:noFill/>
        </p:spPr>
        <p:txBody>
          <a:bodyPr wrap="none" rtlCol="0">
            <a:spAutoFit/>
          </a:bodyPr>
          <a:lstStyle/>
          <a:p>
            <a:r>
              <a:rPr lang="en-US" dirty="0">
                <a:latin typeface="Consolas" panose="020B0609020204030204" pitchFamily="49" charset="0"/>
              </a:rPr>
              <a:t>PG.3</a:t>
            </a:r>
          </a:p>
        </p:txBody>
      </p:sp>
      <p:sp>
        <p:nvSpPr>
          <p:cNvPr id="46" name="Flowchart: Process 45"/>
          <p:cNvSpPr/>
          <p:nvPr/>
        </p:nvSpPr>
        <p:spPr>
          <a:xfrm>
            <a:off x="1600200" y="5644634"/>
            <a:ext cx="228600" cy="228600"/>
          </a:xfrm>
          <a:prstGeom prst="flowChartProcess">
            <a:avLst/>
          </a:prstGeom>
          <a:solidFill>
            <a:schemeClr val="accent2">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46" idx="3"/>
          </p:cNvCxnSpPr>
          <p:nvPr/>
        </p:nvCxnSpPr>
        <p:spPr>
          <a:xfrm>
            <a:off x="1828800" y="5758934"/>
            <a:ext cx="1295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94685" y="5574268"/>
            <a:ext cx="691215" cy="369332"/>
          </a:xfrm>
          <a:prstGeom prst="rect">
            <a:avLst/>
          </a:prstGeom>
          <a:noFill/>
        </p:spPr>
        <p:txBody>
          <a:bodyPr wrap="none" rtlCol="0">
            <a:spAutoFit/>
          </a:bodyPr>
          <a:lstStyle/>
          <a:p>
            <a:r>
              <a:rPr lang="en-US" dirty="0">
                <a:latin typeface="Consolas" panose="020B0609020204030204" pitchFamily="49" charset="0"/>
              </a:rPr>
              <a:t>PH.3</a:t>
            </a:r>
          </a:p>
        </p:txBody>
      </p:sp>
      <p:sp>
        <p:nvSpPr>
          <p:cNvPr id="9" name="TextBox 8"/>
          <p:cNvSpPr txBox="1"/>
          <p:nvPr/>
        </p:nvSpPr>
        <p:spPr>
          <a:xfrm flipH="1">
            <a:off x="3524309" y="2333297"/>
            <a:ext cx="1940119" cy="369332"/>
          </a:xfrm>
          <a:prstGeom prst="rect">
            <a:avLst/>
          </a:prstGeom>
          <a:noFill/>
        </p:spPr>
        <p:txBody>
          <a:bodyPr wrap="square" rtlCol="0">
            <a:spAutoFit/>
          </a:bodyPr>
          <a:lstStyle/>
          <a:p>
            <a:pPr algn="ctr"/>
            <a:r>
              <a:rPr lang="en-US" dirty="0"/>
              <a:t>source selection</a:t>
            </a:r>
          </a:p>
        </p:txBody>
      </p:sp>
      <p:sp>
        <p:nvSpPr>
          <p:cNvPr id="10" name="TextBox 9"/>
          <p:cNvSpPr txBox="1"/>
          <p:nvPr/>
        </p:nvSpPr>
        <p:spPr>
          <a:xfrm>
            <a:off x="2397344" y="2187945"/>
            <a:ext cx="710659" cy="369332"/>
          </a:xfrm>
          <a:prstGeom prst="rect">
            <a:avLst/>
          </a:prstGeom>
          <a:noFill/>
        </p:spPr>
        <p:txBody>
          <a:bodyPr wrap="square" rtlCol="0">
            <a:spAutoFit/>
          </a:bodyPr>
          <a:lstStyle/>
          <a:p>
            <a:pPr algn="r"/>
            <a:r>
              <a:rPr lang="en-US" dirty="0">
                <a:solidFill>
                  <a:srgbClr val="C00000"/>
                </a:solidFill>
                <a:latin typeface="Consolas" panose="020B0609020204030204" pitchFamily="49" charset="0"/>
              </a:rPr>
              <a:t>000</a:t>
            </a:r>
          </a:p>
        </p:txBody>
      </p:sp>
      <p:sp>
        <p:nvSpPr>
          <p:cNvPr id="51" name="TextBox 50"/>
          <p:cNvSpPr txBox="1"/>
          <p:nvPr/>
        </p:nvSpPr>
        <p:spPr>
          <a:xfrm>
            <a:off x="2413541" y="2623488"/>
            <a:ext cx="710659" cy="369332"/>
          </a:xfrm>
          <a:prstGeom prst="rect">
            <a:avLst/>
          </a:prstGeom>
          <a:noFill/>
        </p:spPr>
        <p:txBody>
          <a:bodyPr wrap="square" rtlCol="0">
            <a:spAutoFit/>
          </a:bodyPr>
          <a:lstStyle/>
          <a:p>
            <a:pPr algn="r"/>
            <a:r>
              <a:rPr lang="en-US" dirty="0">
                <a:solidFill>
                  <a:srgbClr val="C00000"/>
                </a:solidFill>
                <a:latin typeface="Consolas" panose="020B0609020204030204" pitchFamily="49" charset="0"/>
              </a:rPr>
              <a:t>001</a:t>
            </a:r>
          </a:p>
        </p:txBody>
      </p:sp>
      <p:sp>
        <p:nvSpPr>
          <p:cNvPr id="52" name="TextBox 51"/>
          <p:cNvSpPr txBox="1"/>
          <p:nvPr/>
        </p:nvSpPr>
        <p:spPr>
          <a:xfrm>
            <a:off x="2398997" y="3097369"/>
            <a:ext cx="710659" cy="369332"/>
          </a:xfrm>
          <a:prstGeom prst="rect">
            <a:avLst/>
          </a:prstGeom>
          <a:noFill/>
        </p:spPr>
        <p:txBody>
          <a:bodyPr wrap="square" rtlCol="0">
            <a:spAutoFit/>
          </a:bodyPr>
          <a:lstStyle/>
          <a:p>
            <a:pPr algn="r"/>
            <a:r>
              <a:rPr lang="en-US" dirty="0">
                <a:solidFill>
                  <a:srgbClr val="C00000"/>
                </a:solidFill>
                <a:latin typeface="Consolas" panose="020B0609020204030204" pitchFamily="49" charset="0"/>
              </a:rPr>
              <a:t>010</a:t>
            </a:r>
          </a:p>
        </p:txBody>
      </p:sp>
      <p:sp>
        <p:nvSpPr>
          <p:cNvPr id="53" name="TextBox 52"/>
          <p:cNvSpPr txBox="1"/>
          <p:nvPr/>
        </p:nvSpPr>
        <p:spPr>
          <a:xfrm>
            <a:off x="2404240" y="3553374"/>
            <a:ext cx="710659" cy="369332"/>
          </a:xfrm>
          <a:prstGeom prst="rect">
            <a:avLst/>
          </a:prstGeom>
          <a:noFill/>
        </p:spPr>
        <p:txBody>
          <a:bodyPr wrap="square" rtlCol="0">
            <a:spAutoFit/>
          </a:bodyPr>
          <a:lstStyle/>
          <a:p>
            <a:pPr algn="r"/>
            <a:r>
              <a:rPr lang="en-US" dirty="0">
                <a:solidFill>
                  <a:srgbClr val="C00000"/>
                </a:solidFill>
                <a:latin typeface="Consolas" panose="020B0609020204030204" pitchFamily="49" charset="0"/>
              </a:rPr>
              <a:t>011</a:t>
            </a:r>
          </a:p>
        </p:txBody>
      </p:sp>
      <p:sp>
        <p:nvSpPr>
          <p:cNvPr id="54" name="TextBox 53"/>
          <p:cNvSpPr txBox="1"/>
          <p:nvPr/>
        </p:nvSpPr>
        <p:spPr>
          <a:xfrm>
            <a:off x="2420437" y="3988917"/>
            <a:ext cx="710659" cy="369332"/>
          </a:xfrm>
          <a:prstGeom prst="rect">
            <a:avLst/>
          </a:prstGeom>
          <a:noFill/>
        </p:spPr>
        <p:txBody>
          <a:bodyPr wrap="square" rtlCol="0">
            <a:spAutoFit/>
          </a:bodyPr>
          <a:lstStyle/>
          <a:p>
            <a:pPr algn="r"/>
            <a:r>
              <a:rPr lang="en-US" dirty="0">
                <a:solidFill>
                  <a:srgbClr val="C00000"/>
                </a:solidFill>
                <a:latin typeface="Consolas" panose="020B0609020204030204" pitchFamily="49" charset="0"/>
              </a:rPr>
              <a:t>100</a:t>
            </a:r>
          </a:p>
        </p:txBody>
      </p:sp>
      <p:sp>
        <p:nvSpPr>
          <p:cNvPr id="61" name="TextBox 60"/>
          <p:cNvSpPr txBox="1"/>
          <p:nvPr/>
        </p:nvSpPr>
        <p:spPr>
          <a:xfrm>
            <a:off x="2405893" y="4462798"/>
            <a:ext cx="710659" cy="369332"/>
          </a:xfrm>
          <a:prstGeom prst="rect">
            <a:avLst/>
          </a:prstGeom>
          <a:noFill/>
        </p:spPr>
        <p:txBody>
          <a:bodyPr wrap="square" rtlCol="0">
            <a:spAutoFit/>
          </a:bodyPr>
          <a:lstStyle/>
          <a:p>
            <a:pPr algn="r"/>
            <a:r>
              <a:rPr lang="en-US" dirty="0">
                <a:solidFill>
                  <a:srgbClr val="C00000"/>
                </a:solidFill>
                <a:latin typeface="Consolas" panose="020B0609020204030204" pitchFamily="49" charset="0"/>
              </a:rPr>
              <a:t>101</a:t>
            </a:r>
          </a:p>
        </p:txBody>
      </p:sp>
      <p:sp>
        <p:nvSpPr>
          <p:cNvPr id="62" name="TextBox 61"/>
          <p:cNvSpPr txBox="1"/>
          <p:nvPr/>
        </p:nvSpPr>
        <p:spPr>
          <a:xfrm>
            <a:off x="2407854" y="4893444"/>
            <a:ext cx="710659" cy="369332"/>
          </a:xfrm>
          <a:prstGeom prst="rect">
            <a:avLst/>
          </a:prstGeom>
          <a:noFill/>
        </p:spPr>
        <p:txBody>
          <a:bodyPr wrap="square" rtlCol="0">
            <a:spAutoFit/>
          </a:bodyPr>
          <a:lstStyle/>
          <a:p>
            <a:pPr algn="r"/>
            <a:r>
              <a:rPr lang="en-US" dirty="0">
                <a:solidFill>
                  <a:srgbClr val="C00000"/>
                </a:solidFill>
                <a:latin typeface="Consolas" panose="020B0609020204030204" pitchFamily="49" charset="0"/>
              </a:rPr>
              <a:t>110</a:t>
            </a:r>
          </a:p>
        </p:txBody>
      </p:sp>
      <p:sp>
        <p:nvSpPr>
          <p:cNvPr id="64" name="TextBox 63"/>
          <p:cNvSpPr txBox="1"/>
          <p:nvPr/>
        </p:nvSpPr>
        <p:spPr>
          <a:xfrm>
            <a:off x="2424051" y="5400848"/>
            <a:ext cx="710659" cy="369332"/>
          </a:xfrm>
          <a:prstGeom prst="rect">
            <a:avLst/>
          </a:prstGeom>
          <a:noFill/>
        </p:spPr>
        <p:txBody>
          <a:bodyPr wrap="square" rtlCol="0">
            <a:spAutoFit/>
          </a:bodyPr>
          <a:lstStyle/>
          <a:p>
            <a:pPr algn="r"/>
            <a:r>
              <a:rPr lang="en-US" dirty="0">
                <a:solidFill>
                  <a:srgbClr val="C00000"/>
                </a:solidFill>
                <a:latin typeface="Consolas" panose="020B0609020204030204" pitchFamily="49" charset="0"/>
              </a:rPr>
              <a:t>111</a:t>
            </a:r>
          </a:p>
        </p:txBody>
      </p:sp>
      <p:sp>
        <p:nvSpPr>
          <p:cNvPr id="11" name="Rectangle 10"/>
          <p:cNvSpPr/>
          <p:nvPr/>
        </p:nvSpPr>
        <p:spPr>
          <a:xfrm>
            <a:off x="1396109" y="6019800"/>
            <a:ext cx="3570208" cy="369332"/>
          </a:xfrm>
          <a:prstGeom prst="rect">
            <a:avLst/>
          </a:prstGeom>
        </p:spPr>
        <p:txBody>
          <a:bodyPr wrap="none">
            <a:spAutoFit/>
          </a:bodyPr>
          <a:lstStyle/>
          <a:p>
            <a:r>
              <a:rPr lang="en-US" dirty="0">
                <a:solidFill>
                  <a:srgbClr val="FF0000"/>
                </a:solidFill>
                <a:latin typeface="Arial" panose="020B0604020202020204" pitchFamily="34" charset="0"/>
                <a:cs typeface="Arial" panose="020B0604020202020204" pitchFamily="34" charset="0"/>
              </a:rPr>
              <a:t>Select pin x from Port y as </a:t>
            </a:r>
            <a:r>
              <a:rPr lang="en-US" dirty="0" err="1">
                <a:solidFill>
                  <a:srgbClr val="FF0000"/>
                </a:solidFill>
                <a:latin typeface="Arial" panose="020B0604020202020204" pitchFamily="34" charset="0"/>
                <a:cs typeface="Arial" panose="020B0604020202020204" pitchFamily="34" charset="0"/>
              </a:rPr>
              <a:t>EXTIx</a:t>
            </a:r>
            <a:endParaRPr lang="en-US"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5203938"/>
      </p:ext>
    </p:extLst>
  </p:cSld>
  <p:clrMapOvr>
    <a:masterClrMapping/>
  </p:clrMapOvr>
  <p:extLst mod="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Interrupt (EXTI) Sources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8</a:t>
            </a:fld>
            <a:endParaRPr kumimoji="0" lang="en-US" dirty="0"/>
          </a:p>
        </p:txBody>
      </p:sp>
      <p:sp>
        <p:nvSpPr>
          <p:cNvPr id="5" name="Flowchart: Manual Operation 4"/>
          <p:cNvSpPr/>
          <p:nvPr/>
        </p:nvSpPr>
        <p:spPr>
          <a:xfrm rot="16200000" flipH="1">
            <a:off x="1689162" y="3828614"/>
            <a:ext cx="3620372" cy="762000"/>
          </a:xfrm>
          <a:prstGeom prst="flowChartManualOperation">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3880348" y="4070866"/>
            <a:ext cx="1295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Flowchart: Process 5"/>
          <p:cNvSpPr/>
          <p:nvPr/>
        </p:nvSpPr>
        <p:spPr>
          <a:xfrm>
            <a:off x="1594348" y="2432566"/>
            <a:ext cx="228600" cy="228600"/>
          </a:xfrm>
          <a:prstGeom prst="flowChartProcess">
            <a:avLst/>
          </a:prstGeom>
          <a:solidFill>
            <a:schemeClr val="accent2">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stCxn id="6" idx="3"/>
          </p:cNvCxnSpPr>
          <p:nvPr/>
        </p:nvCxnSpPr>
        <p:spPr>
          <a:xfrm>
            <a:off x="1822948" y="2546866"/>
            <a:ext cx="1295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88833" y="2362200"/>
            <a:ext cx="691215" cy="369332"/>
          </a:xfrm>
          <a:prstGeom prst="rect">
            <a:avLst/>
          </a:prstGeom>
          <a:noFill/>
        </p:spPr>
        <p:txBody>
          <a:bodyPr wrap="none" rtlCol="0">
            <a:spAutoFit/>
          </a:bodyPr>
          <a:lstStyle/>
          <a:p>
            <a:r>
              <a:rPr lang="en-US" dirty="0" err="1">
                <a:latin typeface="Consolas" panose="020B0609020204030204" pitchFamily="49" charset="0"/>
              </a:rPr>
              <a:t>PA</a:t>
            </a:r>
            <a:r>
              <a:rPr lang="en-US" dirty="0" err="1">
                <a:solidFill>
                  <a:srgbClr val="FF00FF"/>
                </a:solidFill>
                <a:latin typeface="Consolas" panose="020B0609020204030204" pitchFamily="49" charset="0"/>
              </a:rPr>
              <a:t>.x</a:t>
            </a:r>
            <a:endParaRPr lang="en-US" dirty="0">
              <a:solidFill>
                <a:srgbClr val="FF00FF"/>
              </a:solidFill>
              <a:latin typeface="Consolas" panose="020B0609020204030204" pitchFamily="49" charset="0"/>
            </a:endParaRPr>
          </a:p>
        </p:txBody>
      </p:sp>
      <p:sp>
        <p:nvSpPr>
          <p:cNvPr id="17" name="Flowchart: Process 16"/>
          <p:cNvSpPr/>
          <p:nvPr/>
        </p:nvSpPr>
        <p:spPr>
          <a:xfrm>
            <a:off x="1594348" y="2895599"/>
            <a:ext cx="228600" cy="228600"/>
          </a:xfrm>
          <a:prstGeom prst="flowChartProcess">
            <a:avLst/>
          </a:prstGeom>
          <a:solidFill>
            <a:schemeClr val="accent2">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7" idx="3"/>
          </p:cNvCxnSpPr>
          <p:nvPr/>
        </p:nvCxnSpPr>
        <p:spPr>
          <a:xfrm>
            <a:off x="1822948" y="3009899"/>
            <a:ext cx="1295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88833" y="2825233"/>
            <a:ext cx="691215" cy="369332"/>
          </a:xfrm>
          <a:prstGeom prst="rect">
            <a:avLst/>
          </a:prstGeom>
          <a:noFill/>
        </p:spPr>
        <p:txBody>
          <a:bodyPr wrap="none" rtlCol="0">
            <a:spAutoFit/>
          </a:bodyPr>
          <a:lstStyle/>
          <a:p>
            <a:r>
              <a:rPr lang="en-US" dirty="0" err="1">
                <a:latin typeface="Consolas" panose="020B0609020204030204" pitchFamily="49" charset="0"/>
              </a:rPr>
              <a:t>PB</a:t>
            </a:r>
            <a:r>
              <a:rPr lang="en-US" dirty="0" err="1">
                <a:solidFill>
                  <a:srgbClr val="FF00FF"/>
                </a:solidFill>
                <a:latin typeface="Consolas" panose="020B0609020204030204" pitchFamily="49" charset="0"/>
              </a:rPr>
              <a:t>.x</a:t>
            </a:r>
            <a:endParaRPr lang="en-US" dirty="0">
              <a:solidFill>
                <a:srgbClr val="FF00FF"/>
              </a:solidFill>
              <a:latin typeface="Consolas" panose="020B0609020204030204" pitchFamily="49" charset="0"/>
            </a:endParaRPr>
          </a:p>
        </p:txBody>
      </p:sp>
      <p:sp>
        <p:nvSpPr>
          <p:cNvPr id="21" name="Flowchart: Process 20"/>
          <p:cNvSpPr/>
          <p:nvPr/>
        </p:nvSpPr>
        <p:spPr>
          <a:xfrm>
            <a:off x="1594348" y="3346965"/>
            <a:ext cx="228600" cy="228600"/>
          </a:xfrm>
          <a:prstGeom prst="flowChartProcess">
            <a:avLst/>
          </a:prstGeom>
          <a:solidFill>
            <a:schemeClr val="accent2">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21" idx="3"/>
          </p:cNvCxnSpPr>
          <p:nvPr/>
        </p:nvCxnSpPr>
        <p:spPr>
          <a:xfrm>
            <a:off x="1822948" y="3461265"/>
            <a:ext cx="1295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88833" y="3276599"/>
            <a:ext cx="691215" cy="369332"/>
          </a:xfrm>
          <a:prstGeom prst="rect">
            <a:avLst/>
          </a:prstGeom>
          <a:noFill/>
        </p:spPr>
        <p:txBody>
          <a:bodyPr wrap="none" rtlCol="0">
            <a:spAutoFit/>
          </a:bodyPr>
          <a:lstStyle/>
          <a:p>
            <a:r>
              <a:rPr lang="en-US" dirty="0" err="1">
                <a:latin typeface="Consolas" panose="020B0609020204030204" pitchFamily="49" charset="0"/>
              </a:rPr>
              <a:t>PC</a:t>
            </a:r>
            <a:r>
              <a:rPr lang="en-US" dirty="0" err="1">
                <a:solidFill>
                  <a:srgbClr val="FF00FF"/>
                </a:solidFill>
                <a:latin typeface="Consolas" panose="020B0609020204030204" pitchFamily="49" charset="0"/>
              </a:rPr>
              <a:t>.x</a:t>
            </a:r>
            <a:endParaRPr lang="en-US" dirty="0">
              <a:solidFill>
                <a:srgbClr val="FF00FF"/>
              </a:solidFill>
              <a:latin typeface="Consolas" panose="020B0609020204030204" pitchFamily="49" charset="0"/>
            </a:endParaRPr>
          </a:p>
        </p:txBody>
      </p:sp>
      <p:sp>
        <p:nvSpPr>
          <p:cNvPr id="25" name="Flowchart: Process 24"/>
          <p:cNvSpPr/>
          <p:nvPr/>
        </p:nvSpPr>
        <p:spPr>
          <a:xfrm>
            <a:off x="1594348" y="3809999"/>
            <a:ext cx="228600" cy="228600"/>
          </a:xfrm>
          <a:prstGeom prst="flowChartProcess">
            <a:avLst/>
          </a:prstGeom>
          <a:solidFill>
            <a:schemeClr val="accent2">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5" idx="3"/>
          </p:cNvCxnSpPr>
          <p:nvPr/>
        </p:nvCxnSpPr>
        <p:spPr>
          <a:xfrm>
            <a:off x="1822948" y="3924299"/>
            <a:ext cx="1295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88833" y="3739633"/>
            <a:ext cx="691215" cy="369332"/>
          </a:xfrm>
          <a:prstGeom prst="rect">
            <a:avLst/>
          </a:prstGeom>
          <a:noFill/>
        </p:spPr>
        <p:txBody>
          <a:bodyPr wrap="none" rtlCol="0">
            <a:spAutoFit/>
          </a:bodyPr>
          <a:lstStyle/>
          <a:p>
            <a:r>
              <a:rPr lang="en-US" dirty="0" err="1">
                <a:latin typeface="Consolas" panose="020B0609020204030204" pitchFamily="49" charset="0"/>
              </a:rPr>
              <a:t>PD</a:t>
            </a:r>
            <a:r>
              <a:rPr lang="en-US" dirty="0" err="1">
                <a:solidFill>
                  <a:srgbClr val="FF00FF"/>
                </a:solidFill>
                <a:latin typeface="Consolas" panose="020B0609020204030204" pitchFamily="49" charset="0"/>
              </a:rPr>
              <a:t>.x</a:t>
            </a:r>
            <a:endParaRPr lang="en-US" dirty="0">
              <a:solidFill>
                <a:srgbClr val="FF00FF"/>
              </a:solidFill>
              <a:latin typeface="Consolas" panose="020B0609020204030204" pitchFamily="49" charset="0"/>
            </a:endParaRPr>
          </a:p>
        </p:txBody>
      </p:sp>
      <p:sp>
        <p:nvSpPr>
          <p:cNvPr id="29" name="Flowchart: Process 28"/>
          <p:cNvSpPr/>
          <p:nvPr/>
        </p:nvSpPr>
        <p:spPr>
          <a:xfrm>
            <a:off x="1594348" y="4261365"/>
            <a:ext cx="228600" cy="228600"/>
          </a:xfrm>
          <a:prstGeom prst="flowChartProcess">
            <a:avLst/>
          </a:prstGeom>
          <a:solidFill>
            <a:schemeClr val="accent2">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stCxn id="29" idx="3"/>
          </p:cNvCxnSpPr>
          <p:nvPr/>
        </p:nvCxnSpPr>
        <p:spPr>
          <a:xfrm>
            <a:off x="1822948" y="4375665"/>
            <a:ext cx="1295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88833" y="4190999"/>
            <a:ext cx="691215" cy="369332"/>
          </a:xfrm>
          <a:prstGeom prst="rect">
            <a:avLst/>
          </a:prstGeom>
          <a:noFill/>
        </p:spPr>
        <p:txBody>
          <a:bodyPr wrap="none" rtlCol="0">
            <a:spAutoFit/>
          </a:bodyPr>
          <a:lstStyle/>
          <a:p>
            <a:r>
              <a:rPr lang="en-US" dirty="0" err="1">
                <a:latin typeface="Consolas" panose="020B0609020204030204" pitchFamily="49" charset="0"/>
              </a:rPr>
              <a:t>PE</a:t>
            </a:r>
            <a:r>
              <a:rPr lang="en-US" dirty="0" err="1">
                <a:solidFill>
                  <a:srgbClr val="FF00FF"/>
                </a:solidFill>
                <a:latin typeface="Consolas" panose="020B0609020204030204" pitchFamily="49" charset="0"/>
              </a:rPr>
              <a:t>.x</a:t>
            </a:r>
            <a:endParaRPr lang="en-US" dirty="0">
              <a:solidFill>
                <a:srgbClr val="FF00FF"/>
              </a:solidFill>
              <a:latin typeface="Consolas" panose="020B0609020204030204" pitchFamily="49" charset="0"/>
            </a:endParaRPr>
          </a:p>
        </p:txBody>
      </p:sp>
      <p:sp>
        <p:nvSpPr>
          <p:cNvPr id="33" name="Flowchart: Process 32"/>
          <p:cNvSpPr/>
          <p:nvPr/>
        </p:nvSpPr>
        <p:spPr>
          <a:xfrm>
            <a:off x="1594348" y="4724399"/>
            <a:ext cx="228600" cy="228600"/>
          </a:xfrm>
          <a:prstGeom prst="flowChartProcess">
            <a:avLst/>
          </a:prstGeom>
          <a:solidFill>
            <a:schemeClr val="accent2">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33" idx="3"/>
          </p:cNvCxnSpPr>
          <p:nvPr/>
        </p:nvCxnSpPr>
        <p:spPr>
          <a:xfrm>
            <a:off x="1822948" y="4838699"/>
            <a:ext cx="1295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88833" y="4654033"/>
            <a:ext cx="691215" cy="369332"/>
          </a:xfrm>
          <a:prstGeom prst="rect">
            <a:avLst/>
          </a:prstGeom>
          <a:noFill/>
        </p:spPr>
        <p:txBody>
          <a:bodyPr wrap="none" rtlCol="0">
            <a:spAutoFit/>
          </a:bodyPr>
          <a:lstStyle/>
          <a:p>
            <a:r>
              <a:rPr lang="en-US" dirty="0" err="1">
                <a:latin typeface="Consolas" panose="020B0609020204030204" pitchFamily="49" charset="0"/>
              </a:rPr>
              <a:t>PF</a:t>
            </a:r>
            <a:r>
              <a:rPr lang="en-US" dirty="0" err="1">
                <a:solidFill>
                  <a:srgbClr val="FF00FF"/>
                </a:solidFill>
                <a:latin typeface="Consolas" panose="020B0609020204030204" pitchFamily="49" charset="0"/>
              </a:rPr>
              <a:t>.x</a:t>
            </a:r>
            <a:endParaRPr lang="en-US" dirty="0">
              <a:solidFill>
                <a:srgbClr val="FF00FF"/>
              </a:solidFill>
              <a:latin typeface="Consolas" panose="020B0609020204030204" pitchFamily="49" charset="0"/>
            </a:endParaRPr>
          </a:p>
        </p:txBody>
      </p:sp>
      <p:sp>
        <p:nvSpPr>
          <p:cNvPr id="36" name="TextBox 35"/>
          <p:cNvSpPr txBox="1"/>
          <p:nvPr/>
        </p:nvSpPr>
        <p:spPr>
          <a:xfrm>
            <a:off x="5183606" y="3886200"/>
            <a:ext cx="817853" cy="369332"/>
          </a:xfrm>
          <a:prstGeom prst="rect">
            <a:avLst/>
          </a:prstGeom>
          <a:noFill/>
        </p:spPr>
        <p:txBody>
          <a:bodyPr wrap="none" rtlCol="0">
            <a:spAutoFit/>
          </a:bodyPr>
          <a:lstStyle/>
          <a:p>
            <a:r>
              <a:rPr lang="en-US" dirty="0" err="1">
                <a:latin typeface="Consolas" panose="020B0609020204030204" pitchFamily="49" charset="0"/>
              </a:rPr>
              <a:t>EXTI</a:t>
            </a:r>
            <a:r>
              <a:rPr lang="en-US" dirty="0" err="1">
                <a:solidFill>
                  <a:srgbClr val="FF00FF"/>
                </a:solidFill>
                <a:latin typeface="Consolas" panose="020B0609020204030204" pitchFamily="49" charset="0"/>
              </a:rPr>
              <a:t>x</a:t>
            </a:r>
            <a:endParaRPr lang="en-US" dirty="0">
              <a:solidFill>
                <a:srgbClr val="FF00FF"/>
              </a:solidFill>
              <a:latin typeface="Consolas" panose="020B0609020204030204" pitchFamily="49" charset="0"/>
            </a:endParaRPr>
          </a:p>
        </p:txBody>
      </p:sp>
      <p:cxnSp>
        <p:nvCxnSpPr>
          <p:cNvPr id="37" name="Straight Arrow Connector 36"/>
          <p:cNvCxnSpPr/>
          <p:nvPr/>
        </p:nvCxnSpPr>
        <p:spPr>
          <a:xfrm>
            <a:off x="3575548" y="2297668"/>
            <a:ext cx="0" cy="4513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025" name="Group 1024"/>
          <p:cNvGrpSpPr/>
          <p:nvPr/>
        </p:nvGrpSpPr>
        <p:grpSpPr>
          <a:xfrm>
            <a:off x="6816920" y="1371600"/>
            <a:ext cx="5222680" cy="4795835"/>
            <a:chOff x="6664520" y="1560514"/>
            <a:chExt cx="5222680" cy="4795835"/>
          </a:xfrm>
        </p:grpSpPr>
        <p:grpSp>
          <p:nvGrpSpPr>
            <p:cNvPr id="48" name="Group 47"/>
            <p:cNvGrpSpPr/>
            <p:nvPr/>
          </p:nvGrpSpPr>
          <p:grpSpPr>
            <a:xfrm>
              <a:off x="6781800" y="1560514"/>
              <a:ext cx="5105400" cy="4795835"/>
              <a:chOff x="3929333" y="1006354"/>
              <a:chExt cx="2153739" cy="1707232"/>
            </a:xfrm>
          </p:grpSpPr>
          <p:pic>
            <p:nvPicPr>
              <p:cNvPr id="56" name="Picture 3"/>
              <p:cNvPicPr>
                <a:picLocks noChangeAspect="1" noChangeArrowheads="1"/>
              </p:cNvPicPr>
              <p:nvPr/>
            </p:nvPicPr>
            <p:blipFill>
              <a:blip r:embed="rId3" cstate="print"/>
              <a:srcRect/>
              <a:stretch>
                <a:fillRect/>
              </a:stretch>
            </p:blipFill>
            <p:spPr bwMode="auto">
              <a:xfrm>
                <a:off x="3929333" y="1006354"/>
                <a:ext cx="2153739" cy="1707232"/>
              </a:xfrm>
              <a:prstGeom prst="rect">
                <a:avLst/>
              </a:prstGeom>
              <a:noFill/>
              <a:ln w="9525">
                <a:noFill/>
                <a:miter lim="800000"/>
                <a:headEnd/>
                <a:tailEnd/>
              </a:ln>
            </p:spPr>
          </p:pic>
          <p:sp>
            <p:nvSpPr>
              <p:cNvPr id="57" name="TextBox 56"/>
              <p:cNvSpPr txBox="1"/>
              <p:nvPr/>
            </p:nvSpPr>
            <p:spPr>
              <a:xfrm>
                <a:off x="4471440" y="1362696"/>
                <a:ext cx="77930" cy="131476"/>
              </a:xfrm>
              <a:prstGeom prst="rect">
                <a:avLst/>
              </a:prstGeom>
              <a:noFill/>
            </p:spPr>
            <p:txBody>
              <a:bodyPr wrap="none" rtlCol="0">
                <a:spAutoFit/>
              </a:bodyPr>
              <a:lstStyle/>
              <a:p>
                <a:endParaRPr lang="en-US" dirty="0">
                  <a:solidFill>
                    <a:schemeClr val="bg1"/>
                  </a:solidFill>
                </a:endParaRPr>
              </a:p>
            </p:txBody>
          </p:sp>
          <p:sp>
            <p:nvSpPr>
              <p:cNvPr id="58" name="TextBox 57"/>
              <p:cNvSpPr txBox="1"/>
              <p:nvPr/>
            </p:nvSpPr>
            <p:spPr>
              <a:xfrm>
                <a:off x="4415207" y="2331597"/>
                <a:ext cx="1264930" cy="131476"/>
              </a:xfrm>
              <a:prstGeom prst="rect">
                <a:avLst/>
              </a:prstGeom>
              <a:noFill/>
            </p:spPr>
            <p:txBody>
              <a:bodyPr wrap="square" rtlCol="0">
                <a:spAutoFit/>
              </a:bodyPr>
              <a:lstStyle/>
              <a:p>
                <a:pPr algn="ctr"/>
                <a:r>
                  <a:rPr lang="en-US" dirty="0">
                    <a:solidFill>
                      <a:schemeClr val="bg1"/>
                    </a:solidFill>
                  </a:rPr>
                  <a:t>STM32L4 </a:t>
                </a:r>
              </a:p>
            </p:txBody>
          </p:sp>
        </p:grpSp>
        <p:sp>
          <p:nvSpPr>
            <p:cNvPr id="55" name="TextBox 54"/>
            <p:cNvSpPr txBox="1"/>
            <p:nvPr/>
          </p:nvSpPr>
          <p:spPr>
            <a:xfrm>
              <a:off x="6664520" y="3106828"/>
              <a:ext cx="583814" cy="338554"/>
            </a:xfrm>
            <a:prstGeom prst="rect">
              <a:avLst/>
            </a:prstGeom>
            <a:noFill/>
          </p:spPr>
          <p:txBody>
            <a:bodyPr wrap="none" rtlCol="0">
              <a:spAutoFit/>
            </a:bodyPr>
            <a:lstStyle/>
            <a:p>
              <a:r>
                <a:rPr lang="en-US" sz="1600" dirty="0" err="1"/>
                <a:t>Pin</a:t>
              </a:r>
              <a:r>
                <a:rPr lang="en-US" sz="1600" dirty="0" err="1">
                  <a:solidFill>
                    <a:srgbClr val="FF00FF"/>
                  </a:solidFill>
                </a:rPr>
                <a:t>.x</a:t>
              </a:r>
              <a:endParaRPr lang="en-US" sz="1600" dirty="0">
                <a:solidFill>
                  <a:srgbClr val="FF00FF"/>
                </a:solidFill>
              </a:endParaRPr>
            </a:p>
          </p:txBody>
        </p:sp>
        <p:sp>
          <p:nvSpPr>
            <p:cNvPr id="59" name="Flowchart: Manual Operation 58"/>
            <p:cNvSpPr/>
            <p:nvPr/>
          </p:nvSpPr>
          <p:spPr>
            <a:xfrm rot="16200000" flipH="1">
              <a:off x="7589364" y="3455181"/>
              <a:ext cx="1330566" cy="375583"/>
            </a:xfrm>
            <a:prstGeom prst="flowChartManualOperati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p:cNvCxnSpPr/>
            <p:nvPr/>
          </p:nvCxnSpPr>
          <p:spPr>
            <a:xfrm>
              <a:off x="7239000" y="3282489"/>
              <a:ext cx="82785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9" idx="2"/>
            </p:cNvCxnSpPr>
            <p:nvPr/>
          </p:nvCxnSpPr>
          <p:spPr>
            <a:xfrm flipV="1">
              <a:off x="8442439" y="3642972"/>
              <a:ext cx="846157"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8430691" y="3229706"/>
              <a:ext cx="817853" cy="369332"/>
            </a:xfrm>
            <a:prstGeom prst="rect">
              <a:avLst/>
            </a:prstGeom>
            <a:noFill/>
          </p:spPr>
          <p:txBody>
            <a:bodyPr wrap="none" rtlCol="0">
              <a:spAutoFit/>
            </a:bodyPr>
            <a:lstStyle/>
            <a:p>
              <a:r>
                <a:rPr lang="en-US" b="1" dirty="0" err="1">
                  <a:solidFill>
                    <a:schemeClr val="bg1"/>
                  </a:solidFill>
                  <a:latin typeface="Consolas" panose="020B0609020204030204" pitchFamily="49" charset="0"/>
                </a:rPr>
                <a:t>EXTI</a:t>
              </a:r>
              <a:r>
                <a:rPr lang="en-US" b="1" dirty="0" err="1">
                  <a:solidFill>
                    <a:srgbClr val="FF00FF"/>
                  </a:solidFill>
                  <a:latin typeface="Consolas" panose="020B0609020204030204" pitchFamily="49" charset="0"/>
                </a:rPr>
                <a:t>x</a:t>
              </a:r>
              <a:endParaRPr lang="en-US" b="1" dirty="0">
                <a:solidFill>
                  <a:srgbClr val="FF00FF"/>
                </a:solidFill>
                <a:latin typeface="Consolas" panose="020B0609020204030204" pitchFamily="49" charset="0"/>
              </a:endParaRPr>
            </a:p>
          </p:txBody>
        </p:sp>
      </p:grpSp>
      <p:sp>
        <p:nvSpPr>
          <p:cNvPr id="38" name="Rectangle 37"/>
          <p:cNvSpPr/>
          <p:nvPr/>
        </p:nvSpPr>
        <p:spPr>
          <a:xfrm>
            <a:off x="9422694" y="2935033"/>
            <a:ext cx="565539" cy="101566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NVIC</a:t>
            </a:r>
          </a:p>
        </p:txBody>
      </p:sp>
      <p:sp>
        <p:nvSpPr>
          <p:cNvPr id="41" name="Rectangle 40"/>
          <p:cNvSpPr/>
          <p:nvPr/>
        </p:nvSpPr>
        <p:spPr>
          <a:xfrm>
            <a:off x="10337094" y="2930907"/>
            <a:ext cx="781308" cy="102884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Cortex-M4</a:t>
            </a:r>
          </a:p>
        </p:txBody>
      </p:sp>
      <p:cxnSp>
        <p:nvCxnSpPr>
          <p:cNvPr id="42" name="Straight Arrow Connector 41"/>
          <p:cNvCxnSpPr>
            <a:stCxn id="38" idx="3"/>
            <a:endCxn id="41" idx="1"/>
          </p:cNvCxnSpPr>
          <p:nvPr/>
        </p:nvCxnSpPr>
        <p:spPr>
          <a:xfrm>
            <a:off x="9988233" y="3442868"/>
            <a:ext cx="348861" cy="24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594839" y="4053746"/>
            <a:ext cx="2242345" cy="646331"/>
          </a:xfrm>
          <a:prstGeom prst="rect">
            <a:avLst/>
          </a:prstGeom>
          <a:noFill/>
        </p:spPr>
        <p:txBody>
          <a:bodyPr wrap="square" rtlCol="0">
            <a:spAutoFit/>
          </a:bodyPr>
          <a:lstStyle/>
          <a:p>
            <a:pPr algn="ctr"/>
            <a:r>
              <a:rPr lang="en-US" dirty="0">
                <a:solidFill>
                  <a:schemeClr val="bg1"/>
                </a:solidFill>
              </a:rPr>
              <a:t>Nested-Vectored Interrupt Controller</a:t>
            </a:r>
          </a:p>
        </p:txBody>
      </p:sp>
      <p:sp>
        <p:nvSpPr>
          <p:cNvPr id="4" name="Rectangle 3"/>
          <p:cNvSpPr/>
          <p:nvPr/>
        </p:nvSpPr>
        <p:spPr>
          <a:xfrm>
            <a:off x="2752673" y="1317188"/>
            <a:ext cx="2895600" cy="923330"/>
          </a:xfrm>
          <a:prstGeom prst="rect">
            <a:avLst/>
          </a:prstGeom>
        </p:spPr>
        <p:txBody>
          <a:bodyPr wrap="square">
            <a:spAutoFit/>
          </a:bodyPr>
          <a:lstStyle/>
          <a:p>
            <a:pPr algn="ctr"/>
            <a:r>
              <a:rPr lang="en-US" dirty="0"/>
              <a:t>SYSCFG external interrupt configuration register (SYSCFG_EXTICR)</a:t>
            </a:r>
          </a:p>
        </p:txBody>
      </p:sp>
      <p:sp>
        <p:nvSpPr>
          <p:cNvPr id="43" name="Flowchart: Process 42"/>
          <p:cNvSpPr/>
          <p:nvPr/>
        </p:nvSpPr>
        <p:spPr>
          <a:xfrm>
            <a:off x="1600200" y="5181600"/>
            <a:ext cx="228600" cy="228600"/>
          </a:xfrm>
          <a:prstGeom prst="flowChartProcess">
            <a:avLst/>
          </a:prstGeom>
          <a:solidFill>
            <a:schemeClr val="accent2">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a:stCxn id="43" idx="3"/>
          </p:cNvCxnSpPr>
          <p:nvPr/>
        </p:nvCxnSpPr>
        <p:spPr>
          <a:xfrm>
            <a:off x="1828800" y="5295900"/>
            <a:ext cx="1295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794685" y="5111234"/>
            <a:ext cx="691215" cy="369332"/>
          </a:xfrm>
          <a:prstGeom prst="rect">
            <a:avLst/>
          </a:prstGeom>
          <a:noFill/>
        </p:spPr>
        <p:txBody>
          <a:bodyPr wrap="none" rtlCol="0">
            <a:spAutoFit/>
          </a:bodyPr>
          <a:lstStyle/>
          <a:p>
            <a:r>
              <a:rPr lang="en-US" dirty="0" err="1">
                <a:latin typeface="Consolas" panose="020B0609020204030204" pitchFamily="49" charset="0"/>
              </a:rPr>
              <a:t>PG</a:t>
            </a:r>
            <a:r>
              <a:rPr lang="en-US" dirty="0" err="1">
                <a:solidFill>
                  <a:srgbClr val="FF00FF"/>
                </a:solidFill>
                <a:latin typeface="Consolas" panose="020B0609020204030204" pitchFamily="49" charset="0"/>
              </a:rPr>
              <a:t>.x</a:t>
            </a:r>
            <a:endParaRPr lang="en-US" dirty="0">
              <a:solidFill>
                <a:srgbClr val="FF00FF"/>
              </a:solidFill>
              <a:latin typeface="Consolas" panose="020B0609020204030204" pitchFamily="49" charset="0"/>
            </a:endParaRPr>
          </a:p>
        </p:txBody>
      </p:sp>
      <p:sp>
        <p:nvSpPr>
          <p:cNvPr id="46" name="Flowchart: Process 45"/>
          <p:cNvSpPr/>
          <p:nvPr/>
        </p:nvSpPr>
        <p:spPr>
          <a:xfrm>
            <a:off x="1600200" y="5644634"/>
            <a:ext cx="228600" cy="228600"/>
          </a:xfrm>
          <a:prstGeom prst="flowChartProcess">
            <a:avLst/>
          </a:prstGeom>
          <a:solidFill>
            <a:schemeClr val="accent2">
              <a:lumMod val="7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46" idx="3"/>
          </p:cNvCxnSpPr>
          <p:nvPr/>
        </p:nvCxnSpPr>
        <p:spPr>
          <a:xfrm>
            <a:off x="1828800" y="5758934"/>
            <a:ext cx="12954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94685" y="5574268"/>
            <a:ext cx="691215" cy="369332"/>
          </a:xfrm>
          <a:prstGeom prst="rect">
            <a:avLst/>
          </a:prstGeom>
          <a:noFill/>
        </p:spPr>
        <p:txBody>
          <a:bodyPr wrap="none" rtlCol="0">
            <a:spAutoFit/>
          </a:bodyPr>
          <a:lstStyle/>
          <a:p>
            <a:r>
              <a:rPr lang="en-US" dirty="0" err="1">
                <a:latin typeface="Consolas" panose="020B0609020204030204" pitchFamily="49" charset="0"/>
              </a:rPr>
              <a:t>PH</a:t>
            </a:r>
            <a:r>
              <a:rPr lang="en-US" dirty="0" err="1">
                <a:solidFill>
                  <a:srgbClr val="FF00FF"/>
                </a:solidFill>
                <a:latin typeface="Consolas" panose="020B0609020204030204" pitchFamily="49" charset="0"/>
              </a:rPr>
              <a:t>.x</a:t>
            </a:r>
            <a:endParaRPr lang="en-US" dirty="0">
              <a:solidFill>
                <a:srgbClr val="FF00FF"/>
              </a:solidFill>
              <a:latin typeface="Consolas" panose="020B0609020204030204" pitchFamily="49" charset="0"/>
            </a:endParaRPr>
          </a:p>
        </p:txBody>
      </p:sp>
      <p:sp>
        <p:nvSpPr>
          <p:cNvPr id="9" name="TextBox 8"/>
          <p:cNvSpPr txBox="1"/>
          <p:nvPr/>
        </p:nvSpPr>
        <p:spPr>
          <a:xfrm flipH="1">
            <a:off x="3524309" y="2333297"/>
            <a:ext cx="1940119" cy="369332"/>
          </a:xfrm>
          <a:prstGeom prst="rect">
            <a:avLst/>
          </a:prstGeom>
          <a:noFill/>
        </p:spPr>
        <p:txBody>
          <a:bodyPr wrap="square" rtlCol="0">
            <a:spAutoFit/>
          </a:bodyPr>
          <a:lstStyle/>
          <a:p>
            <a:pPr algn="ctr"/>
            <a:r>
              <a:rPr lang="en-US" dirty="0"/>
              <a:t>source selection</a:t>
            </a:r>
          </a:p>
        </p:txBody>
      </p:sp>
      <p:sp>
        <p:nvSpPr>
          <p:cNvPr id="10" name="TextBox 9"/>
          <p:cNvSpPr txBox="1"/>
          <p:nvPr/>
        </p:nvSpPr>
        <p:spPr>
          <a:xfrm>
            <a:off x="2397344" y="2187945"/>
            <a:ext cx="710659" cy="369332"/>
          </a:xfrm>
          <a:prstGeom prst="rect">
            <a:avLst/>
          </a:prstGeom>
          <a:noFill/>
        </p:spPr>
        <p:txBody>
          <a:bodyPr wrap="square" rtlCol="0">
            <a:spAutoFit/>
          </a:bodyPr>
          <a:lstStyle/>
          <a:p>
            <a:pPr algn="r"/>
            <a:r>
              <a:rPr lang="en-US" dirty="0">
                <a:solidFill>
                  <a:srgbClr val="C00000"/>
                </a:solidFill>
                <a:latin typeface="Consolas" panose="020B0609020204030204" pitchFamily="49" charset="0"/>
              </a:rPr>
              <a:t>000</a:t>
            </a:r>
          </a:p>
        </p:txBody>
      </p:sp>
      <p:sp>
        <p:nvSpPr>
          <p:cNvPr id="51" name="TextBox 50"/>
          <p:cNvSpPr txBox="1"/>
          <p:nvPr/>
        </p:nvSpPr>
        <p:spPr>
          <a:xfrm>
            <a:off x="2413541" y="2623488"/>
            <a:ext cx="710659" cy="369332"/>
          </a:xfrm>
          <a:prstGeom prst="rect">
            <a:avLst/>
          </a:prstGeom>
          <a:noFill/>
        </p:spPr>
        <p:txBody>
          <a:bodyPr wrap="square" rtlCol="0">
            <a:spAutoFit/>
          </a:bodyPr>
          <a:lstStyle/>
          <a:p>
            <a:pPr algn="r"/>
            <a:r>
              <a:rPr lang="en-US" dirty="0">
                <a:solidFill>
                  <a:srgbClr val="C00000"/>
                </a:solidFill>
                <a:latin typeface="Consolas" panose="020B0609020204030204" pitchFamily="49" charset="0"/>
              </a:rPr>
              <a:t>001</a:t>
            </a:r>
          </a:p>
        </p:txBody>
      </p:sp>
      <p:sp>
        <p:nvSpPr>
          <p:cNvPr id="52" name="TextBox 51"/>
          <p:cNvSpPr txBox="1"/>
          <p:nvPr/>
        </p:nvSpPr>
        <p:spPr>
          <a:xfrm>
            <a:off x="2398997" y="3097369"/>
            <a:ext cx="710659" cy="369332"/>
          </a:xfrm>
          <a:prstGeom prst="rect">
            <a:avLst/>
          </a:prstGeom>
          <a:noFill/>
        </p:spPr>
        <p:txBody>
          <a:bodyPr wrap="square" rtlCol="0">
            <a:spAutoFit/>
          </a:bodyPr>
          <a:lstStyle/>
          <a:p>
            <a:pPr algn="r"/>
            <a:r>
              <a:rPr lang="en-US" dirty="0">
                <a:solidFill>
                  <a:srgbClr val="C00000"/>
                </a:solidFill>
                <a:latin typeface="Consolas" panose="020B0609020204030204" pitchFamily="49" charset="0"/>
              </a:rPr>
              <a:t>010</a:t>
            </a:r>
          </a:p>
        </p:txBody>
      </p:sp>
      <p:sp>
        <p:nvSpPr>
          <p:cNvPr id="53" name="TextBox 52"/>
          <p:cNvSpPr txBox="1"/>
          <p:nvPr/>
        </p:nvSpPr>
        <p:spPr>
          <a:xfrm>
            <a:off x="2404240" y="3553374"/>
            <a:ext cx="710659" cy="369332"/>
          </a:xfrm>
          <a:prstGeom prst="rect">
            <a:avLst/>
          </a:prstGeom>
          <a:noFill/>
        </p:spPr>
        <p:txBody>
          <a:bodyPr wrap="square" rtlCol="0">
            <a:spAutoFit/>
          </a:bodyPr>
          <a:lstStyle/>
          <a:p>
            <a:pPr algn="r"/>
            <a:r>
              <a:rPr lang="en-US" dirty="0">
                <a:solidFill>
                  <a:srgbClr val="C00000"/>
                </a:solidFill>
                <a:latin typeface="Consolas" panose="020B0609020204030204" pitchFamily="49" charset="0"/>
              </a:rPr>
              <a:t>011</a:t>
            </a:r>
          </a:p>
        </p:txBody>
      </p:sp>
      <p:sp>
        <p:nvSpPr>
          <p:cNvPr id="54" name="TextBox 53"/>
          <p:cNvSpPr txBox="1"/>
          <p:nvPr/>
        </p:nvSpPr>
        <p:spPr>
          <a:xfrm>
            <a:off x="2420437" y="3988917"/>
            <a:ext cx="710659" cy="369332"/>
          </a:xfrm>
          <a:prstGeom prst="rect">
            <a:avLst/>
          </a:prstGeom>
          <a:noFill/>
        </p:spPr>
        <p:txBody>
          <a:bodyPr wrap="square" rtlCol="0">
            <a:spAutoFit/>
          </a:bodyPr>
          <a:lstStyle/>
          <a:p>
            <a:pPr algn="r"/>
            <a:r>
              <a:rPr lang="en-US" dirty="0">
                <a:solidFill>
                  <a:srgbClr val="C00000"/>
                </a:solidFill>
                <a:latin typeface="Consolas" panose="020B0609020204030204" pitchFamily="49" charset="0"/>
              </a:rPr>
              <a:t>100</a:t>
            </a:r>
          </a:p>
        </p:txBody>
      </p:sp>
      <p:sp>
        <p:nvSpPr>
          <p:cNvPr id="61" name="TextBox 60"/>
          <p:cNvSpPr txBox="1"/>
          <p:nvPr/>
        </p:nvSpPr>
        <p:spPr>
          <a:xfrm>
            <a:off x="2405893" y="4462798"/>
            <a:ext cx="710659" cy="369332"/>
          </a:xfrm>
          <a:prstGeom prst="rect">
            <a:avLst/>
          </a:prstGeom>
          <a:noFill/>
        </p:spPr>
        <p:txBody>
          <a:bodyPr wrap="square" rtlCol="0">
            <a:spAutoFit/>
          </a:bodyPr>
          <a:lstStyle/>
          <a:p>
            <a:pPr algn="r"/>
            <a:r>
              <a:rPr lang="en-US" dirty="0">
                <a:solidFill>
                  <a:srgbClr val="C00000"/>
                </a:solidFill>
                <a:latin typeface="Consolas" panose="020B0609020204030204" pitchFamily="49" charset="0"/>
              </a:rPr>
              <a:t>101</a:t>
            </a:r>
          </a:p>
        </p:txBody>
      </p:sp>
      <p:sp>
        <p:nvSpPr>
          <p:cNvPr id="62" name="TextBox 61"/>
          <p:cNvSpPr txBox="1"/>
          <p:nvPr/>
        </p:nvSpPr>
        <p:spPr>
          <a:xfrm>
            <a:off x="2407854" y="4893444"/>
            <a:ext cx="710659" cy="369332"/>
          </a:xfrm>
          <a:prstGeom prst="rect">
            <a:avLst/>
          </a:prstGeom>
          <a:noFill/>
        </p:spPr>
        <p:txBody>
          <a:bodyPr wrap="square" rtlCol="0">
            <a:spAutoFit/>
          </a:bodyPr>
          <a:lstStyle/>
          <a:p>
            <a:pPr algn="r"/>
            <a:r>
              <a:rPr lang="en-US" dirty="0">
                <a:solidFill>
                  <a:srgbClr val="C00000"/>
                </a:solidFill>
                <a:latin typeface="Consolas" panose="020B0609020204030204" pitchFamily="49" charset="0"/>
              </a:rPr>
              <a:t>110</a:t>
            </a:r>
          </a:p>
        </p:txBody>
      </p:sp>
      <p:sp>
        <p:nvSpPr>
          <p:cNvPr id="64" name="TextBox 63"/>
          <p:cNvSpPr txBox="1"/>
          <p:nvPr/>
        </p:nvSpPr>
        <p:spPr>
          <a:xfrm>
            <a:off x="2424051" y="5400848"/>
            <a:ext cx="710659" cy="369332"/>
          </a:xfrm>
          <a:prstGeom prst="rect">
            <a:avLst/>
          </a:prstGeom>
          <a:noFill/>
        </p:spPr>
        <p:txBody>
          <a:bodyPr wrap="square" rtlCol="0">
            <a:spAutoFit/>
          </a:bodyPr>
          <a:lstStyle/>
          <a:p>
            <a:pPr algn="r"/>
            <a:r>
              <a:rPr lang="en-US" dirty="0">
                <a:solidFill>
                  <a:srgbClr val="C00000"/>
                </a:solidFill>
                <a:latin typeface="Consolas" panose="020B0609020204030204" pitchFamily="49" charset="0"/>
              </a:rPr>
              <a:t>111</a:t>
            </a:r>
          </a:p>
        </p:txBody>
      </p:sp>
      <p:sp>
        <p:nvSpPr>
          <p:cNvPr id="11" name="TextBox 10"/>
          <p:cNvSpPr txBox="1"/>
          <p:nvPr/>
        </p:nvSpPr>
        <p:spPr>
          <a:xfrm>
            <a:off x="4382249" y="4292877"/>
            <a:ext cx="2464136" cy="369332"/>
          </a:xfrm>
          <a:prstGeom prst="rect">
            <a:avLst/>
          </a:prstGeom>
          <a:noFill/>
        </p:spPr>
        <p:txBody>
          <a:bodyPr wrap="none" rtlCol="0">
            <a:spAutoFit/>
          </a:bodyPr>
          <a:lstStyle/>
          <a:p>
            <a:r>
              <a:rPr lang="en-US" dirty="0">
                <a:solidFill>
                  <a:srgbClr val="FF00FF"/>
                </a:solidFill>
                <a:latin typeface="Consolas" panose="020B0609020204030204" pitchFamily="49" charset="0"/>
              </a:rPr>
              <a:t>x = 0, 1, 2, …, 15</a:t>
            </a:r>
          </a:p>
        </p:txBody>
      </p:sp>
      <p:sp>
        <p:nvSpPr>
          <p:cNvPr id="14" name="Rectangle 13"/>
          <p:cNvSpPr/>
          <p:nvPr/>
        </p:nvSpPr>
        <p:spPr>
          <a:xfrm>
            <a:off x="914400" y="6019800"/>
            <a:ext cx="4968027" cy="369332"/>
          </a:xfrm>
          <a:prstGeom prst="rect">
            <a:avLst/>
          </a:prstGeom>
        </p:spPr>
        <p:txBody>
          <a:bodyPr wrap="none">
            <a:spAutoFit/>
          </a:bodyPr>
          <a:lstStyle/>
          <a:p>
            <a:r>
              <a:rPr lang="en-US" dirty="0">
                <a:solidFill>
                  <a:srgbClr val="FF0000"/>
                </a:solidFill>
                <a:latin typeface="Arial" panose="020B0604020202020204" pitchFamily="34" charset="0"/>
                <a:cs typeface="Arial" panose="020B0604020202020204" pitchFamily="34" charset="0"/>
              </a:rPr>
              <a:t>One mux for each of EXTI0, EXTI1, ..., EXTI15</a:t>
            </a:r>
          </a:p>
        </p:txBody>
      </p:sp>
    </p:spTree>
    <p:extLst>
      <p:ext uri="{BB962C8B-B14F-4D97-AF65-F5344CB8AC3E}">
        <p14:creationId xmlns:p14="http://schemas.microsoft.com/office/powerpoint/2010/main" val="3334822073"/>
      </p:ext>
    </p:extLst>
  </p:cSld>
  <p:clrMapOvr>
    <a:masterClrMapping/>
  </p:clrMapOvr>
  <p:extLst mod="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Vector Table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9</a:t>
            </a:fld>
            <a:endParaRPr kumimoji="0" lang="en-US" dirty="0"/>
          </a:p>
        </p:txBody>
      </p:sp>
      <p:grpSp>
        <p:nvGrpSpPr>
          <p:cNvPr id="7" name="Group 6"/>
          <p:cNvGrpSpPr/>
          <p:nvPr/>
        </p:nvGrpSpPr>
        <p:grpSpPr>
          <a:xfrm>
            <a:off x="129634" y="1216899"/>
            <a:ext cx="5890166" cy="5488701"/>
            <a:chOff x="3929333" y="1006354"/>
            <a:chExt cx="2153739" cy="1707232"/>
          </a:xfrm>
        </p:grpSpPr>
        <p:pic>
          <p:nvPicPr>
            <p:cNvPr id="13" name="Picture 3"/>
            <p:cNvPicPr>
              <a:picLocks noChangeAspect="1" noChangeArrowheads="1"/>
            </p:cNvPicPr>
            <p:nvPr/>
          </p:nvPicPr>
          <p:blipFill>
            <a:blip r:embed="rId3" cstate="print"/>
            <a:srcRect/>
            <a:stretch>
              <a:fillRect/>
            </a:stretch>
          </p:blipFill>
          <p:spPr bwMode="auto">
            <a:xfrm>
              <a:off x="3929333" y="1006354"/>
              <a:ext cx="2153739" cy="1707232"/>
            </a:xfrm>
            <a:prstGeom prst="rect">
              <a:avLst/>
            </a:prstGeom>
            <a:noFill/>
            <a:ln w="9525">
              <a:noFill/>
              <a:miter lim="800000"/>
              <a:headEnd/>
              <a:tailEnd/>
            </a:ln>
          </p:spPr>
        </p:pic>
        <p:sp>
          <p:nvSpPr>
            <p:cNvPr id="14" name="TextBox 13"/>
            <p:cNvSpPr txBox="1"/>
            <p:nvPr/>
          </p:nvSpPr>
          <p:spPr>
            <a:xfrm>
              <a:off x="4471440" y="1362696"/>
              <a:ext cx="77930" cy="131476"/>
            </a:xfrm>
            <a:prstGeom prst="rect">
              <a:avLst/>
            </a:prstGeom>
            <a:noFill/>
          </p:spPr>
          <p:txBody>
            <a:bodyPr wrap="none" rtlCol="0">
              <a:spAutoFit/>
            </a:bodyPr>
            <a:lstStyle/>
            <a:p>
              <a:endParaRPr lang="en-US" dirty="0">
                <a:solidFill>
                  <a:schemeClr val="bg1"/>
                </a:solidFill>
              </a:endParaRPr>
            </a:p>
          </p:txBody>
        </p:sp>
      </p:grpSp>
      <p:sp>
        <p:nvSpPr>
          <p:cNvPr id="8" name="TextBox 7"/>
          <p:cNvSpPr txBox="1"/>
          <p:nvPr/>
        </p:nvSpPr>
        <p:spPr>
          <a:xfrm>
            <a:off x="76200" y="3006329"/>
            <a:ext cx="626967" cy="338554"/>
          </a:xfrm>
          <a:prstGeom prst="rect">
            <a:avLst/>
          </a:prstGeom>
          <a:noFill/>
        </p:spPr>
        <p:txBody>
          <a:bodyPr wrap="none" rtlCol="0">
            <a:spAutoFit/>
          </a:bodyPr>
          <a:lstStyle/>
          <a:p>
            <a:r>
              <a:rPr lang="en-US" sz="1600" b="1" dirty="0"/>
              <a:t>PA.3</a:t>
            </a:r>
          </a:p>
        </p:txBody>
      </p:sp>
      <p:sp>
        <p:nvSpPr>
          <p:cNvPr id="9" name="Flowchart: Manual Operation 8"/>
          <p:cNvSpPr/>
          <p:nvPr/>
        </p:nvSpPr>
        <p:spPr>
          <a:xfrm rot="16200000" flipH="1">
            <a:off x="1012644" y="3399129"/>
            <a:ext cx="1489962" cy="415145"/>
          </a:xfrm>
          <a:prstGeom prst="flowChartManualOperati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634993" y="3203034"/>
            <a:ext cx="91505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2"/>
            <a:endCxn id="4" idx="1"/>
          </p:cNvCxnSpPr>
          <p:nvPr/>
        </p:nvCxnSpPr>
        <p:spPr>
          <a:xfrm flipV="1">
            <a:off x="1965198" y="3598580"/>
            <a:ext cx="647373" cy="812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921970" y="3178652"/>
            <a:ext cx="753732"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EXTI3</a:t>
            </a:r>
          </a:p>
        </p:txBody>
      </p:sp>
      <p:sp>
        <p:nvSpPr>
          <p:cNvPr id="4" name="Rectangle 3"/>
          <p:cNvSpPr/>
          <p:nvPr/>
        </p:nvSpPr>
        <p:spPr>
          <a:xfrm>
            <a:off x="2612571" y="3090745"/>
            <a:ext cx="565539" cy="101566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NVIC</a:t>
            </a:r>
          </a:p>
        </p:txBody>
      </p:sp>
      <p:sp>
        <p:nvSpPr>
          <p:cNvPr id="17" name="Rectangle 16"/>
          <p:cNvSpPr/>
          <p:nvPr/>
        </p:nvSpPr>
        <p:spPr>
          <a:xfrm>
            <a:off x="4130841" y="3087505"/>
            <a:ext cx="781308" cy="102884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Cortex-M4</a:t>
            </a:r>
          </a:p>
        </p:txBody>
      </p:sp>
      <p:cxnSp>
        <p:nvCxnSpPr>
          <p:cNvPr id="18" name="Straight Arrow Connector 17"/>
          <p:cNvCxnSpPr>
            <a:stCxn id="4" idx="3"/>
            <a:endCxn id="17" idx="1"/>
          </p:cNvCxnSpPr>
          <p:nvPr/>
        </p:nvCxnSpPr>
        <p:spPr>
          <a:xfrm>
            <a:off x="3178110" y="3598580"/>
            <a:ext cx="952731" cy="334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642372" y="2419854"/>
            <a:ext cx="2703759" cy="646331"/>
          </a:xfrm>
          <a:prstGeom prst="rect">
            <a:avLst/>
          </a:prstGeom>
          <a:noFill/>
        </p:spPr>
        <p:txBody>
          <a:bodyPr wrap="square" rtlCol="0">
            <a:spAutoFit/>
          </a:bodyPr>
          <a:lstStyle/>
          <a:p>
            <a:pPr algn="ctr"/>
            <a:r>
              <a:rPr lang="en-US" dirty="0">
                <a:solidFill>
                  <a:schemeClr val="bg1"/>
                </a:solidFill>
              </a:rPr>
              <a:t>Nested-Vectored Interrupt Controller (NVIC)</a:t>
            </a:r>
          </a:p>
        </p:txBody>
      </p:sp>
      <p:sp>
        <p:nvSpPr>
          <p:cNvPr id="27" name="TextBox 26"/>
          <p:cNvSpPr txBox="1"/>
          <p:nvPr/>
        </p:nvSpPr>
        <p:spPr>
          <a:xfrm>
            <a:off x="7315200" y="1112724"/>
            <a:ext cx="2881686" cy="461665"/>
          </a:xfrm>
          <a:prstGeom prst="rect">
            <a:avLst/>
          </a:prstGeom>
          <a:noFill/>
        </p:spPr>
        <p:txBody>
          <a:bodyPr wrap="none" rtlCol="0">
            <a:spAutoFit/>
          </a:bodyPr>
          <a:lstStyle/>
          <a:p>
            <a:r>
              <a:rPr lang="en-US" sz="2400" dirty="0">
                <a:solidFill>
                  <a:srgbClr val="C00000"/>
                </a:solidFill>
              </a:rPr>
              <a:t>Interrupt Vector Table</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571374777"/>
              </p:ext>
            </p:extLst>
          </p:nvPr>
        </p:nvGraphicFramePr>
        <p:xfrm>
          <a:off x="5988450" y="1544709"/>
          <a:ext cx="5638800" cy="4703691"/>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3696067461"/>
                    </a:ext>
                  </a:extLst>
                </a:gridCol>
                <a:gridCol w="2895600">
                  <a:extLst>
                    <a:ext uri="{9D8B030D-6E8A-4147-A177-3AD203B41FA5}">
                      <a16:colId xmlns:a16="http://schemas.microsoft.com/office/drawing/2014/main" val="2927982993"/>
                    </a:ext>
                  </a:extLst>
                </a:gridCol>
              </a:tblGrid>
              <a:tr h="370840">
                <a:tc>
                  <a:txBody>
                    <a:bodyPr/>
                    <a:lstStyle/>
                    <a:p>
                      <a:pPr algn="ctr"/>
                      <a:r>
                        <a:rPr lang="en-US" dirty="0"/>
                        <a:t>Interrupt Number </a:t>
                      </a:r>
                    </a:p>
                    <a:p>
                      <a:pPr algn="ctr"/>
                      <a:r>
                        <a:rPr lang="en-US" dirty="0"/>
                        <a:t>(8 bits)</a:t>
                      </a:r>
                    </a:p>
                  </a:txBody>
                  <a:tcPr/>
                </a:tc>
                <a:tc>
                  <a:txBody>
                    <a:bodyPr/>
                    <a:lstStyle/>
                    <a:p>
                      <a:pPr algn="ctr"/>
                      <a:r>
                        <a:rPr lang="en-US" dirty="0"/>
                        <a:t>Memory Address of ISR </a:t>
                      </a:r>
                    </a:p>
                    <a:p>
                      <a:pPr algn="ctr"/>
                      <a:r>
                        <a:rPr lang="en-US" dirty="0"/>
                        <a:t>(32 bits)</a:t>
                      </a:r>
                    </a:p>
                  </a:txBody>
                  <a:tcPr/>
                </a:tc>
                <a:extLst>
                  <a:ext uri="{0D108BD9-81ED-4DB2-BD59-A6C34878D82A}">
                    <a16:rowId xmlns:a16="http://schemas.microsoft.com/office/drawing/2014/main" val="3128780262"/>
                  </a:ext>
                </a:extLst>
              </a:tr>
              <a:tr h="370840">
                <a:tc>
                  <a:txBody>
                    <a:bodyPr/>
                    <a:lstStyle/>
                    <a:p>
                      <a:pPr algn="l"/>
                      <a:r>
                        <a:rPr lang="en-US" dirty="0">
                          <a:latin typeface="Consolas" panose="020B0609020204030204" pitchFamily="49" charset="0"/>
                          <a:cs typeface="Arial" panose="020B0604020202020204" pitchFamily="34"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cs typeface="Arial" panose="020B0604020202020204" pitchFamily="34" charset="0"/>
                        </a:rPr>
                        <a:t>...</a:t>
                      </a:r>
                    </a:p>
                  </a:txBody>
                  <a:tcPr/>
                </a:tc>
                <a:extLst>
                  <a:ext uri="{0D108BD9-81ED-4DB2-BD59-A6C34878D82A}">
                    <a16:rowId xmlns:a16="http://schemas.microsoft.com/office/drawing/2014/main" val="65298044"/>
                  </a:ext>
                </a:extLst>
              </a:tr>
              <a:tr h="370840">
                <a:tc>
                  <a:txBody>
                    <a:bodyPr/>
                    <a:lstStyle/>
                    <a:p>
                      <a:pPr algn="l"/>
                      <a:r>
                        <a:rPr lang="en-US" dirty="0">
                          <a:latin typeface="Consolas" panose="020B0609020204030204" pitchFamily="49" charset="0"/>
                          <a:cs typeface="Arial" panose="020B0604020202020204" pitchFamily="34" charset="0"/>
                        </a:rPr>
                        <a:t>EXTI</a:t>
                      </a:r>
                      <a:r>
                        <a:rPr lang="en-US" b="1" dirty="0">
                          <a:solidFill>
                            <a:srgbClr val="C00000"/>
                          </a:solidFill>
                          <a:latin typeface="Consolas" panose="020B0609020204030204" pitchFamily="49" charset="0"/>
                          <a:cs typeface="Arial" panose="020B0604020202020204" pitchFamily="34" charset="0"/>
                        </a:rPr>
                        <a:t>0</a:t>
                      </a:r>
                      <a:r>
                        <a:rPr lang="en-US" dirty="0">
                          <a:latin typeface="Consolas" panose="020B0609020204030204" pitchFamily="49" charset="0"/>
                          <a:cs typeface="Arial" panose="020B0604020202020204" pitchFamily="34" charset="0"/>
                        </a:rPr>
                        <a:t>_IRQn =</a:t>
                      </a:r>
                      <a:r>
                        <a:rPr lang="en-US" baseline="0" dirty="0">
                          <a:latin typeface="Consolas" panose="020B0609020204030204" pitchFamily="49" charset="0"/>
                          <a:cs typeface="Arial" panose="020B0604020202020204" pitchFamily="34" charset="0"/>
                        </a:rPr>
                        <a:t> </a:t>
                      </a:r>
                      <a:r>
                        <a:rPr lang="en-US" dirty="0">
                          <a:latin typeface="Consolas" panose="020B0609020204030204" pitchFamily="49" charset="0"/>
                          <a:cs typeface="Arial" panose="020B0604020202020204" pitchFamily="34" charset="0"/>
                        </a:rPr>
                        <a:t>6</a:t>
                      </a:r>
                    </a:p>
                  </a:txBody>
                  <a:tcPr/>
                </a:tc>
                <a:tc>
                  <a:txBody>
                    <a:bodyPr/>
                    <a:lstStyle/>
                    <a:p>
                      <a:pPr algn="l"/>
                      <a:r>
                        <a:rPr lang="en-US" dirty="0">
                          <a:latin typeface="Consolas" panose="020B0609020204030204" pitchFamily="49" charset="0"/>
                          <a:cs typeface="Arial" panose="020B0604020202020204" pitchFamily="34" charset="0"/>
                        </a:rPr>
                        <a:t>EXTI</a:t>
                      </a:r>
                      <a:r>
                        <a:rPr lang="en-US" b="1" dirty="0">
                          <a:solidFill>
                            <a:srgbClr val="C00000"/>
                          </a:solidFill>
                          <a:latin typeface="Consolas" panose="020B0609020204030204" pitchFamily="49" charset="0"/>
                          <a:cs typeface="Arial" panose="020B0604020202020204" pitchFamily="34" charset="0"/>
                        </a:rPr>
                        <a:t>0</a:t>
                      </a:r>
                      <a:r>
                        <a:rPr lang="en-US" dirty="0">
                          <a:latin typeface="Consolas" panose="020B0609020204030204" pitchFamily="49" charset="0"/>
                          <a:cs typeface="Arial" panose="020B0604020202020204" pitchFamily="34" charset="0"/>
                        </a:rPr>
                        <a:t>_IRQHandler</a:t>
                      </a:r>
                    </a:p>
                  </a:txBody>
                  <a:tcPr/>
                </a:tc>
                <a:extLst>
                  <a:ext uri="{0D108BD9-81ED-4DB2-BD59-A6C34878D82A}">
                    <a16:rowId xmlns:a16="http://schemas.microsoft.com/office/drawing/2014/main" val="3266122264"/>
                  </a:ext>
                </a:extLst>
              </a:tr>
              <a:tr h="370840">
                <a:tc>
                  <a:txBody>
                    <a:bodyPr/>
                    <a:lstStyle/>
                    <a:p>
                      <a:pPr algn="l"/>
                      <a:r>
                        <a:rPr lang="en-US" dirty="0">
                          <a:latin typeface="Consolas" panose="020B0609020204030204" pitchFamily="49" charset="0"/>
                          <a:cs typeface="Arial" panose="020B0604020202020204" pitchFamily="34" charset="0"/>
                        </a:rPr>
                        <a:t>EXTI</a:t>
                      </a:r>
                      <a:r>
                        <a:rPr lang="en-US" b="1" dirty="0">
                          <a:solidFill>
                            <a:srgbClr val="C00000"/>
                          </a:solidFill>
                          <a:latin typeface="Consolas" panose="020B0609020204030204" pitchFamily="49" charset="0"/>
                          <a:cs typeface="Arial" panose="020B0604020202020204" pitchFamily="34" charset="0"/>
                        </a:rPr>
                        <a:t>1</a:t>
                      </a:r>
                      <a:r>
                        <a:rPr lang="en-US" dirty="0">
                          <a:latin typeface="Consolas" panose="020B0609020204030204" pitchFamily="49" charset="0"/>
                          <a:cs typeface="Arial" panose="020B0604020202020204" pitchFamily="34" charset="0"/>
                        </a:rPr>
                        <a:t>_IRQn =</a:t>
                      </a:r>
                      <a:r>
                        <a:rPr lang="en-US" baseline="0" dirty="0">
                          <a:latin typeface="Consolas" panose="020B0609020204030204" pitchFamily="49" charset="0"/>
                          <a:cs typeface="Arial" panose="020B0604020202020204" pitchFamily="34" charset="0"/>
                        </a:rPr>
                        <a:t> </a:t>
                      </a:r>
                      <a:r>
                        <a:rPr lang="en-US" dirty="0">
                          <a:latin typeface="Consolas" panose="020B0609020204030204" pitchFamily="49" charset="0"/>
                          <a:cs typeface="Arial" panose="020B0604020202020204" pitchFamily="34" charset="0"/>
                        </a:rPr>
                        <a:t>7</a:t>
                      </a:r>
                    </a:p>
                  </a:txBody>
                  <a:tcPr/>
                </a:tc>
                <a:tc>
                  <a:txBody>
                    <a:bodyPr/>
                    <a:lstStyle/>
                    <a:p>
                      <a:pPr algn="l"/>
                      <a:r>
                        <a:rPr lang="en-US" dirty="0">
                          <a:latin typeface="Consolas" panose="020B0609020204030204" pitchFamily="49" charset="0"/>
                          <a:cs typeface="Arial" panose="020B0604020202020204" pitchFamily="34" charset="0"/>
                        </a:rPr>
                        <a:t>EXTI</a:t>
                      </a:r>
                      <a:r>
                        <a:rPr lang="en-US" b="1" dirty="0">
                          <a:solidFill>
                            <a:srgbClr val="C00000"/>
                          </a:solidFill>
                          <a:latin typeface="Consolas" panose="020B0609020204030204" pitchFamily="49" charset="0"/>
                          <a:cs typeface="Arial" panose="020B0604020202020204" pitchFamily="34" charset="0"/>
                        </a:rPr>
                        <a:t>1</a:t>
                      </a:r>
                      <a:r>
                        <a:rPr lang="en-US" dirty="0">
                          <a:latin typeface="Consolas" panose="020B0609020204030204" pitchFamily="49" charset="0"/>
                          <a:cs typeface="Arial" panose="020B0604020202020204" pitchFamily="34" charset="0"/>
                        </a:rPr>
                        <a:t>_IRQHandler</a:t>
                      </a:r>
                    </a:p>
                  </a:txBody>
                  <a:tcPr/>
                </a:tc>
                <a:extLst>
                  <a:ext uri="{0D108BD9-81ED-4DB2-BD59-A6C34878D82A}">
                    <a16:rowId xmlns:a16="http://schemas.microsoft.com/office/drawing/2014/main" val="3100880944"/>
                  </a:ext>
                </a:extLst>
              </a:tr>
              <a:tr h="370840">
                <a:tc>
                  <a:txBody>
                    <a:bodyPr/>
                    <a:lstStyle/>
                    <a:p>
                      <a:pPr algn="l"/>
                      <a:r>
                        <a:rPr lang="en-US" dirty="0">
                          <a:latin typeface="Consolas" panose="020B0609020204030204" pitchFamily="49" charset="0"/>
                          <a:cs typeface="Arial" panose="020B0604020202020204" pitchFamily="34" charset="0"/>
                        </a:rPr>
                        <a:t>EXTI</a:t>
                      </a:r>
                      <a:r>
                        <a:rPr lang="en-US" b="1" dirty="0">
                          <a:solidFill>
                            <a:srgbClr val="C00000"/>
                          </a:solidFill>
                          <a:latin typeface="Consolas" panose="020B0609020204030204" pitchFamily="49" charset="0"/>
                          <a:cs typeface="Arial" panose="020B0604020202020204" pitchFamily="34" charset="0"/>
                        </a:rPr>
                        <a:t>2</a:t>
                      </a:r>
                      <a:r>
                        <a:rPr lang="en-US" dirty="0">
                          <a:latin typeface="Consolas" panose="020B0609020204030204" pitchFamily="49" charset="0"/>
                          <a:cs typeface="Arial" panose="020B0604020202020204" pitchFamily="34" charset="0"/>
                        </a:rPr>
                        <a:t>_IRQn = 8</a:t>
                      </a:r>
                    </a:p>
                  </a:txBody>
                  <a:tcPr/>
                </a:tc>
                <a:tc>
                  <a:txBody>
                    <a:bodyPr/>
                    <a:lstStyle/>
                    <a:p>
                      <a:pPr algn="l"/>
                      <a:r>
                        <a:rPr lang="en-US" dirty="0">
                          <a:latin typeface="Consolas" panose="020B0609020204030204" pitchFamily="49" charset="0"/>
                          <a:cs typeface="Arial" panose="020B0604020202020204" pitchFamily="34" charset="0"/>
                        </a:rPr>
                        <a:t>EXTI</a:t>
                      </a:r>
                      <a:r>
                        <a:rPr lang="en-US" b="1" dirty="0">
                          <a:solidFill>
                            <a:srgbClr val="C00000"/>
                          </a:solidFill>
                          <a:latin typeface="Consolas" panose="020B0609020204030204" pitchFamily="49" charset="0"/>
                          <a:cs typeface="Arial" panose="020B0604020202020204" pitchFamily="34" charset="0"/>
                        </a:rPr>
                        <a:t>2</a:t>
                      </a:r>
                      <a:r>
                        <a:rPr lang="en-US" dirty="0">
                          <a:latin typeface="Consolas" panose="020B0609020204030204" pitchFamily="49" charset="0"/>
                          <a:cs typeface="Arial" panose="020B0604020202020204" pitchFamily="34" charset="0"/>
                        </a:rPr>
                        <a:t>_IRQHandler</a:t>
                      </a:r>
                    </a:p>
                  </a:txBody>
                  <a:tcPr/>
                </a:tc>
                <a:extLst>
                  <a:ext uri="{0D108BD9-81ED-4DB2-BD59-A6C34878D82A}">
                    <a16:rowId xmlns:a16="http://schemas.microsoft.com/office/drawing/2014/main" val="173286262"/>
                  </a:ext>
                </a:extLst>
              </a:tr>
              <a:tr h="370840">
                <a:tc>
                  <a:txBody>
                    <a:bodyPr/>
                    <a:lstStyle/>
                    <a:p>
                      <a:pPr algn="l"/>
                      <a:r>
                        <a:rPr lang="en-US" dirty="0">
                          <a:latin typeface="Consolas" panose="020B0609020204030204" pitchFamily="49" charset="0"/>
                          <a:cs typeface="Arial" panose="020B0604020202020204" pitchFamily="34" charset="0"/>
                        </a:rPr>
                        <a:t>EXTI</a:t>
                      </a:r>
                      <a:r>
                        <a:rPr lang="en-US" b="1" dirty="0">
                          <a:solidFill>
                            <a:srgbClr val="C00000"/>
                          </a:solidFill>
                          <a:latin typeface="Consolas" panose="020B0609020204030204" pitchFamily="49" charset="0"/>
                          <a:cs typeface="Arial" panose="020B0604020202020204" pitchFamily="34" charset="0"/>
                        </a:rPr>
                        <a:t>3</a:t>
                      </a:r>
                      <a:r>
                        <a:rPr lang="en-US" dirty="0">
                          <a:latin typeface="Consolas" panose="020B0609020204030204" pitchFamily="49" charset="0"/>
                          <a:cs typeface="Arial" panose="020B0604020202020204" pitchFamily="34" charset="0"/>
                        </a:rPr>
                        <a:t>_IRQn = 9</a:t>
                      </a:r>
                    </a:p>
                  </a:txBody>
                  <a:tcPr/>
                </a:tc>
                <a:tc>
                  <a:txBody>
                    <a:bodyPr/>
                    <a:lstStyle/>
                    <a:p>
                      <a:pPr algn="l"/>
                      <a:r>
                        <a:rPr lang="en-US" dirty="0">
                          <a:latin typeface="Consolas" panose="020B0609020204030204" pitchFamily="49" charset="0"/>
                          <a:cs typeface="Arial" panose="020B0604020202020204" pitchFamily="34" charset="0"/>
                        </a:rPr>
                        <a:t>EXTI</a:t>
                      </a:r>
                      <a:r>
                        <a:rPr lang="en-US" b="1" dirty="0">
                          <a:solidFill>
                            <a:srgbClr val="C00000"/>
                          </a:solidFill>
                          <a:latin typeface="Consolas" panose="020B0609020204030204" pitchFamily="49" charset="0"/>
                          <a:cs typeface="Arial" panose="020B0604020202020204" pitchFamily="34" charset="0"/>
                        </a:rPr>
                        <a:t>3</a:t>
                      </a:r>
                      <a:r>
                        <a:rPr lang="en-US" dirty="0">
                          <a:latin typeface="Consolas" panose="020B0609020204030204" pitchFamily="49" charset="0"/>
                          <a:cs typeface="Arial" panose="020B0604020202020204" pitchFamily="34" charset="0"/>
                        </a:rPr>
                        <a:t>_IRQHandler</a:t>
                      </a:r>
                    </a:p>
                  </a:txBody>
                  <a:tcPr/>
                </a:tc>
                <a:extLst>
                  <a:ext uri="{0D108BD9-81ED-4DB2-BD59-A6C34878D82A}">
                    <a16:rowId xmlns:a16="http://schemas.microsoft.com/office/drawing/2014/main" val="1230519084"/>
                  </a:ext>
                </a:extLst>
              </a:tr>
              <a:tr h="3806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cs typeface="Arial" panose="020B0604020202020204" pitchFamily="34" charset="0"/>
                        </a:rPr>
                        <a:t>EXTI</a:t>
                      </a:r>
                      <a:r>
                        <a:rPr lang="en-US" b="1" dirty="0">
                          <a:solidFill>
                            <a:srgbClr val="C00000"/>
                          </a:solidFill>
                          <a:latin typeface="Consolas" panose="020B0609020204030204" pitchFamily="49" charset="0"/>
                          <a:cs typeface="Arial" panose="020B0604020202020204" pitchFamily="34" charset="0"/>
                        </a:rPr>
                        <a:t>4</a:t>
                      </a:r>
                      <a:r>
                        <a:rPr lang="en-US" dirty="0">
                          <a:latin typeface="Consolas" panose="020B0609020204030204" pitchFamily="49" charset="0"/>
                          <a:cs typeface="Arial" panose="020B0604020202020204" pitchFamily="34" charset="0"/>
                        </a:rPr>
                        <a:t>_IRQn = 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cs typeface="Arial" panose="020B0604020202020204" pitchFamily="34" charset="0"/>
                        </a:rPr>
                        <a:t>EXTI</a:t>
                      </a:r>
                      <a:r>
                        <a:rPr lang="en-US" b="1" dirty="0">
                          <a:solidFill>
                            <a:srgbClr val="C00000"/>
                          </a:solidFill>
                          <a:latin typeface="Consolas" panose="020B0609020204030204" pitchFamily="49" charset="0"/>
                          <a:cs typeface="Arial" panose="020B0604020202020204" pitchFamily="34" charset="0"/>
                        </a:rPr>
                        <a:t>4</a:t>
                      </a:r>
                      <a:r>
                        <a:rPr lang="en-US" dirty="0">
                          <a:latin typeface="Consolas" panose="020B0609020204030204" pitchFamily="49" charset="0"/>
                          <a:cs typeface="Arial" panose="020B0604020202020204" pitchFamily="34" charset="0"/>
                        </a:rPr>
                        <a:t>_IRQHandler</a:t>
                      </a:r>
                    </a:p>
                  </a:txBody>
                  <a:tcPr/>
                </a:tc>
                <a:extLst>
                  <a:ext uri="{0D108BD9-81ED-4DB2-BD59-A6C34878D82A}">
                    <a16:rowId xmlns:a16="http://schemas.microsoft.com/office/drawing/2014/main" val="3055325571"/>
                  </a:ext>
                </a:extLst>
              </a:tr>
              <a:tr h="0">
                <a:tc>
                  <a:txBody>
                    <a:bodyPr/>
                    <a:lstStyle/>
                    <a:p>
                      <a:pPr algn="l"/>
                      <a:r>
                        <a:rPr lang="en-US" dirty="0">
                          <a:latin typeface="Consolas" panose="020B0609020204030204" pitchFamily="49" charset="0"/>
                          <a:cs typeface="Arial" panose="020B0604020202020204" pitchFamily="34" charset="0"/>
                        </a:rPr>
                        <a:t>...</a:t>
                      </a:r>
                    </a:p>
                  </a:txBody>
                  <a:tcPr/>
                </a:tc>
                <a:tc>
                  <a:txBody>
                    <a:bodyPr/>
                    <a:lstStyle/>
                    <a:p>
                      <a:pPr algn="l"/>
                      <a:r>
                        <a:rPr lang="en-US" dirty="0">
                          <a:latin typeface="Consolas" panose="020B0609020204030204" pitchFamily="49" charset="0"/>
                          <a:cs typeface="Arial" panose="020B0604020202020204" pitchFamily="34" charset="0"/>
                        </a:rPr>
                        <a:t>...</a:t>
                      </a:r>
                    </a:p>
                  </a:txBody>
                  <a:tcPr/>
                </a:tc>
                <a:extLst>
                  <a:ext uri="{0D108BD9-81ED-4DB2-BD59-A6C34878D82A}">
                    <a16:rowId xmlns:a16="http://schemas.microsoft.com/office/drawing/2014/main" val="3018351790"/>
                  </a:ext>
                </a:extLst>
              </a:tr>
              <a:tr h="274320">
                <a:tc>
                  <a:txBody>
                    <a:bodyPr/>
                    <a:lstStyle/>
                    <a:p>
                      <a:pPr algn="l"/>
                      <a:r>
                        <a:rPr lang="en-US" dirty="0">
                          <a:latin typeface="Consolas" panose="020B0609020204030204" pitchFamily="49" charset="0"/>
                          <a:cs typeface="Arial" panose="020B0604020202020204" pitchFamily="34" charset="0"/>
                        </a:rPr>
                        <a:t>EXTI</a:t>
                      </a:r>
                      <a:r>
                        <a:rPr lang="en-US" b="1" dirty="0">
                          <a:solidFill>
                            <a:srgbClr val="C00000"/>
                          </a:solidFill>
                          <a:latin typeface="Consolas" panose="020B0609020204030204" pitchFamily="49" charset="0"/>
                          <a:cs typeface="Arial" panose="020B0604020202020204" pitchFamily="34" charset="0"/>
                        </a:rPr>
                        <a:t>9_5</a:t>
                      </a:r>
                      <a:r>
                        <a:rPr lang="en-US" dirty="0">
                          <a:latin typeface="Consolas" panose="020B0609020204030204" pitchFamily="49" charset="0"/>
                          <a:cs typeface="Arial" panose="020B0604020202020204" pitchFamily="34" charset="0"/>
                        </a:rPr>
                        <a:t>_IRQn = 23</a:t>
                      </a:r>
                    </a:p>
                  </a:txBody>
                  <a:tcPr/>
                </a:tc>
                <a:tc>
                  <a:txBody>
                    <a:bodyPr/>
                    <a:lstStyle/>
                    <a:p>
                      <a:pPr algn="l"/>
                      <a:r>
                        <a:rPr lang="en-US" dirty="0">
                          <a:latin typeface="Consolas" panose="020B0609020204030204" pitchFamily="49" charset="0"/>
                          <a:cs typeface="Arial" panose="020B0604020202020204" pitchFamily="34" charset="0"/>
                        </a:rPr>
                        <a:t>EXTI</a:t>
                      </a:r>
                      <a:r>
                        <a:rPr lang="en-US" b="1" dirty="0">
                          <a:solidFill>
                            <a:srgbClr val="C00000"/>
                          </a:solidFill>
                          <a:latin typeface="Consolas" panose="020B0609020204030204" pitchFamily="49" charset="0"/>
                          <a:cs typeface="Arial" panose="020B0604020202020204" pitchFamily="34" charset="0"/>
                        </a:rPr>
                        <a:t>9_5</a:t>
                      </a:r>
                      <a:r>
                        <a:rPr lang="en-US" dirty="0">
                          <a:latin typeface="Consolas" panose="020B0609020204030204" pitchFamily="49" charset="0"/>
                          <a:cs typeface="Arial" panose="020B0604020202020204" pitchFamily="34" charset="0"/>
                        </a:rPr>
                        <a:t>_IRQHandler</a:t>
                      </a:r>
                    </a:p>
                  </a:txBody>
                  <a:tcPr/>
                </a:tc>
                <a:extLst>
                  <a:ext uri="{0D108BD9-81ED-4DB2-BD59-A6C34878D82A}">
                    <a16:rowId xmlns:a16="http://schemas.microsoft.com/office/drawing/2014/main" val="177283061"/>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cs typeface="Arial" panose="020B0604020202020204" pitchFamily="34"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cs typeface="Arial" panose="020B0604020202020204" pitchFamily="34" charset="0"/>
                        </a:rPr>
                        <a:t>...</a:t>
                      </a:r>
                    </a:p>
                  </a:txBody>
                  <a:tcPr/>
                </a:tc>
                <a:extLst>
                  <a:ext uri="{0D108BD9-81ED-4DB2-BD59-A6C34878D82A}">
                    <a16:rowId xmlns:a16="http://schemas.microsoft.com/office/drawing/2014/main" val="1478892651"/>
                  </a:ext>
                </a:extLst>
              </a:tr>
              <a:tr h="121920">
                <a:tc>
                  <a:txBody>
                    <a:bodyPr/>
                    <a:lstStyle/>
                    <a:p>
                      <a:pPr algn="l"/>
                      <a:r>
                        <a:rPr lang="en-US" dirty="0">
                          <a:latin typeface="Consolas" panose="020B0609020204030204" pitchFamily="49" charset="0"/>
                          <a:cs typeface="Arial" panose="020B0604020202020204" pitchFamily="34" charset="0"/>
                        </a:rPr>
                        <a:t>EXTI</a:t>
                      </a:r>
                      <a:r>
                        <a:rPr lang="en-US" b="1" dirty="0">
                          <a:solidFill>
                            <a:srgbClr val="C00000"/>
                          </a:solidFill>
                          <a:latin typeface="Consolas" panose="020B0609020204030204" pitchFamily="49" charset="0"/>
                          <a:cs typeface="Arial" panose="020B0604020202020204" pitchFamily="34" charset="0"/>
                        </a:rPr>
                        <a:t>15_10</a:t>
                      </a:r>
                      <a:r>
                        <a:rPr lang="en-US" dirty="0">
                          <a:latin typeface="Consolas" panose="020B0609020204030204" pitchFamily="49" charset="0"/>
                          <a:cs typeface="Arial" panose="020B0604020202020204" pitchFamily="34" charset="0"/>
                        </a:rPr>
                        <a:t>_IRQn = 40</a:t>
                      </a:r>
                    </a:p>
                  </a:txBody>
                  <a:tcPr/>
                </a:tc>
                <a:tc>
                  <a:txBody>
                    <a:bodyPr/>
                    <a:lstStyle/>
                    <a:p>
                      <a:pPr algn="l"/>
                      <a:r>
                        <a:rPr lang="en-US" dirty="0">
                          <a:latin typeface="Consolas" panose="020B0609020204030204" pitchFamily="49" charset="0"/>
                          <a:cs typeface="Arial" panose="020B0604020202020204" pitchFamily="34" charset="0"/>
                        </a:rPr>
                        <a:t>EXTI</a:t>
                      </a:r>
                      <a:r>
                        <a:rPr lang="en-US" b="1" dirty="0">
                          <a:solidFill>
                            <a:srgbClr val="C00000"/>
                          </a:solidFill>
                          <a:latin typeface="Consolas" panose="020B0609020204030204" pitchFamily="49" charset="0"/>
                          <a:cs typeface="Arial" panose="020B0604020202020204" pitchFamily="34" charset="0"/>
                        </a:rPr>
                        <a:t>15_10</a:t>
                      </a:r>
                      <a:r>
                        <a:rPr lang="en-US" dirty="0">
                          <a:latin typeface="Consolas" panose="020B0609020204030204" pitchFamily="49" charset="0"/>
                          <a:cs typeface="Arial" panose="020B0604020202020204" pitchFamily="34" charset="0"/>
                        </a:rPr>
                        <a:t>_IRQHandler</a:t>
                      </a:r>
                    </a:p>
                  </a:txBody>
                  <a:tcPr/>
                </a:tc>
                <a:extLst>
                  <a:ext uri="{0D108BD9-81ED-4DB2-BD59-A6C34878D82A}">
                    <a16:rowId xmlns:a16="http://schemas.microsoft.com/office/drawing/2014/main" val="1408649884"/>
                  </a:ext>
                </a:extLst>
              </a:tr>
              <a:tr h="121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cs typeface="Arial" panose="020B0604020202020204" pitchFamily="34"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cs typeface="Arial" panose="020B0604020202020204" pitchFamily="34" charset="0"/>
                        </a:rPr>
                        <a:t>...</a:t>
                      </a:r>
                    </a:p>
                  </a:txBody>
                  <a:tcPr/>
                </a:tc>
                <a:extLst>
                  <a:ext uri="{0D108BD9-81ED-4DB2-BD59-A6C34878D82A}">
                    <a16:rowId xmlns:a16="http://schemas.microsoft.com/office/drawing/2014/main" val="1037113561"/>
                  </a:ext>
                </a:extLst>
              </a:tr>
            </a:tbl>
          </a:graphicData>
        </a:graphic>
      </p:graphicFrame>
      <p:sp>
        <p:nvSpPr>
          <p:cNvPr id="24" name="Rectangle 23"/>
          <p:cNvSpPr/>
          <p:nvPr/>
        </p:nvSpPr>
        <p:spPr>
          <a:xfrm>
            <a:off x="2925713" y="4318620"/>
            <a:ext cx="2110006" cy="338554"/>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EXTI3_IRQHandler</a:t>
            </a:r>
          </a:p>
        </p:txBody>
      </p:sp>
      <p:sp>
        <p:nvSpPr>
          <p:cNvPr id="29" name="Rectangle 28"/>
          <p:cNvSpPr/>
          <p:nvPr/>
        </p:nvSpPr>
        <p:spPr>
          <a:xfrm>
            <a:off x="2287195" y="4779476"/>
            <a:ext cx="1206410" cy="783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Interrupt Vector Table</a:t>
            </a:r>
          </a:p>
        </p:txBody>
      </p:sp>
      <p:cxnSp>
        <p:nvCxnSpPr>
          <p:cNvPr id="31" name="Straight Arrow Connector 30"/>
          <p:cNvCxnSpPr>
            <a:stCxn id="29" idx="0"/>
          </p:cNvCxnSpPr>
          <p:nvPr/>
        </p:nvCxnSpPr>
        <p:spPr>
          <a:xfrm flipV="1">
            <a:off x="2890400" y="4116353"/>
            <a:ext cx="10086" cy="66312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551643"/>
      </p:ext>
    </p:extLst>
  </p:cSld>
  <p:clrMapOvr>
    <a:masterClrMapping/>
  </p:clrMapOvr>
  <p:extLst mod="1"/>
</p:sld>
</file>

<file path=ppt/tags/tag1.xml><?xml version="1.0" encoding="utf-8"?>
<p:tagLst xmlns:a="http://schemas.openxmlformats.org/drawingml/2006/main" xmlns:r="http://schemas.openxmlformats.org/officeDocument/2006/relationships" xmlns:p="http://schemas.openxmlformats.org/presentationml/2006/main">
  <p:tag name="TIMING" val="|16.9"/>
</p:tagLst>
</file>

<file path=ppt/tags/tag2.xml><?xml version="1.0" encoding="utf-8"?>
<p:tagLst xmlns:a="http://schemas.openxmlformats.org/drawingml/2006/main" xmlns:r="http://schemas.openxmlformats.org/officeDocument/2006/relationships" xmlns:p="http://schemas.openxmlformats.org/presentationml/2006/main">
  <p:tag name="TIMING" val="|14.2"/>
</p:tagLst>
</file>

<file path=ppt/tags/tag3.xml><?xml version="1.0" encoding="utf-8"?>
<p:tagLst xmlns:a="http://schemas.openxmlformats.org/drawingml/2006/main" xmlns:r="http://schemas.openxmlformats.org/officeDocument/2006/relationships" xmlns:p="http://schemas.openxmlformats.org/presentationml/2006/main">
  <p:tag name="TIMING" val="|16.4|15.5"/>
</p:tagLst>
</file>

<file path=ppt/tags/tag4.xml><?xml version="1.0" encoding="utf-8"?>
<p:tagLst xmlns:a="http://schemas.openxmlformats.org/drawingml/2006/main" xmlns:r="http://schemas.openxmlformats.org/officeDocument/2006/relationships" xmlns:p="http://schemas.openxmlformats.org/presentationml/2006/main">
  <p:tag name="TIMING" val="|27.8|5.6|5.8|3|12.6"/>
</p:tagLst>
</file>

<file path=ppt/tags/tag5.xml><?xml version="1.0" encoding="utf-8"?>
<p:tagLst xmlns:a="http://schemas.openxmlformats.org/drawingml/2006/main" xmlns:r="http://schemas.openxmlformats.org/officeDocument/2006/relationships" xmlns:p="http://schemas.openxmlformats.org/presentationml/2006/main">
  <p:tag name="TIMING" val="|17.1|2.8|2.9|3.1|3.1"/>
</p:tagLst>
</file>

<file path=ppt/tags/tag6.xml><?xml version="1.0" encoding="utf-8"?>
<p:tagLst xmlns:a="http://schemas.openxmlformats.org/drawingml/2006/main" xmlns:r="http://schemas.openxmlformats.org/officeDocument/2006/relationships" xmlns:p="http://schemas.openxmlformats.org/presentationml/2006/main">
  <p:tag name="TIMING" val="|10.9|2.5|6.8|36.2"/>
</p:tagLst>
</file>

<file path=ppt/tags/tag7.xml><?xml version="1.0" encoding="utf-8"?>
<p:tagLst xmlns:a="http://schemas.openxmlformats.org/drawingml/2006/main" xmlns:r="http://schemas.openxmlformats.org/officeDocument/2006/relationships" xmlns:p="http://schemas.openxmlformats.org/presentationml/2006/main">
  <p:tag name="TIMING" val="|14.1"/>
</p:tagLst>
</file>

<file path=ppt/tags/tag8.xml><?xml version="1.0" encoding="utf-8"?>
<p:tagLst xmlns:a="http://schemas.openxmlformats.org/drawingml/2006/main" xmlns:r="http://schemas.openxmlformats.org/officeDocument/2006/relationships" xmlns:p="http://schemas.openxmlformats.org/presentationml/2006/main">
  <p:tag name="TIMING" val="|10.7|5|7.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17667</TotalTime>
  <Words>4908</Words>
  <Application>Microsoft Macintosh PowerPoint</Application>
  <PresentationFormat>Widescreen</PresentationFormat>
  <Paragraphs>550</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宋体</vt:lpstr>
      <vt:lpstr>Arial</vt:lpstr>
      <vt:lpstr>Bookman Old Style</vt:lpstr>
      <vt:lpstr>Calibri</vt:lpstr>
      <vt:lpstr>Consolas</vt:lpstr>
      <vt:lpstr>Gill Sans MT</vt:lpstr>
      <vt:lpstr>Wingdings</vt:lpstr>
      <vt:lpstr>Wingdings 3</vt:lpstr>
      <vt:lpstr>Origin</vt:lpstr>
      <vt:lpstr>Dr. Yifeng Zhu</vt:lpstr>
      <vt:lpstr>Interrupt vs Polling</vt:lpstr>
      <vt:lpstr>Interrupt vs Polling</vt:lpstr>
      <vt:lpstr>Joystick</vt:lpstr>
      <vt:lpstr>Joystick</vt:lpstr>
      <vt:lpstr>Joystick</vt:lpstr>
      <vt:lpstr>External Interrupt (EXTI) Sources</vt:lpstr>
      <vt:lpstr>External Interrupt (EXTI) Sources</vt:lpstr>
      <vt:lpstr>Interrupt Vector Table</vt:lpstr>
      <vt:lpstr>External Interrupt (EXTI) Controller</vt:lpstr>
      <vt:lpstr>STM32L4 Discovery Kit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Interrupt Service Routine (ISR)</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Microsoft Office User</cp:lastModifiedBy>
  <cp:revision>707</cp:revision>
  <dcterms:created xsi:type="dcterms:W3CDTF">2013-02-03T05:36:57Z</dcterms:created>
  <dcterms:modified xsi:type="dcterms:W3CDTF">2020-02-29T21:21:02Z</dcterms:modified>
</cp:coreProperties>
</file>